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wdp" ContentType="image/vnd.ms-photo"/>
  <Default Extension="emf" ContentType="image/x-emf"/>
  <Default Extension="mp3" ContentType="audio/mpe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355" r:id="rId3"/>
    <p:sldId id="269" r:id="rId4"/>
    <p:sldId id="264" r:id="rId5"/>
    <p:sldId id="3973" r:id="rId6"/>
    <p:sldId id="268" r:id="rId7"/>
    <p:sldId id="3974" r:id="rId8"/>
    <p:sldId id="3975" r:id="rId9"/>
    <p:sldId id="271" r:id="rId10"/>
    <p:sldId id="272" r:id="rId11"/>
    <p:sldId id="273" r:id="rId12"/>
    <p:sldId id="274" r:id="rId13"/>
    <p:sldId id="3976" r:id="rId14"/>
    <p:sldId id="278" r:id="rId15"/>
    <p:sldId id="334" r:id="rId16"/>
    <p:sldId id="335" r:id="rId17"/>
    <p:sldId id="339" r:id="rId18"/>
    <p:sldId id="340" r:id="rId19"/>
    <p:sldId id="341" r:id="rId20"/>
    <p:sldId id="342" r:id="rId21"/>
    <p:sldId id="343" r:id="rId22"/>
    <p:sldId id="345" r:id="rId23"/>
    <p:sldId id="357" r:id="rId24"/>
    <p:sldId id="289" r:id="rId25"/>
    <p:sldId id="3977" r:id="rId26"/>
    <p:sldId id="344" r:id="rId27"/>
    <p:sldId id="3978" r:id="rId28"/>
    <p:sldId id="366" r:id="rId29"/>
    <p:sldId id="347" r:id="rId30"/>
    <p:sldId id="348" r:id="rId31"/>
    <p:sldId id="349" r:id="rId32"/>
    <p:sldId id="351" r:id="rId33"/>
    <p:sldId id="352" r:id="rId34"/>
    <p:sldId id="354" r:id="rId35"/>
    <p:sldId id="3979" r:id="rId36"/>
    <p:sldId id="367" r:id="rId37"/>
    <p:sldId id="3980" r:id="rId38"/>
    <p:sldId id="368" r:id="rId39"/>
    <p:sldId id="3981" r:id="rId40"/>
    <p:sldId id="385" r:id="rId41"/>
    <p:sldId id="386" r:id="rId42"/>
    <p:sldId id="387" r:id="rId43"/>
    <p:sldId id="388" r:id="rId44"/>
    <p:sldId id="389" r:id="rId45"/>
    <p:sldId id="390" r:id="rId46"/>
    <p:sldId id="391" r:id="rId47"/>
    <p:sldId id="392" r:id="rId48"/>
    <p:sldId id="358" r:id="rId49"/>
    <p:sldId id="299" r:id="rId50"/>
    <p:sldId id="300" r:id="rId51"/>
    <p:sldId id="303" r:id="rId52"/>
    <p:sldId id="304" r:id="rId53"/>
    <p:sldId id="263" r:id="rId54"/>
    <p:sldId id="3983" r:id="rId55"/>
    <p:sldId id="353" r:id="rId56"/>
    <p:sldId id="3984" r:id="rId57"/>
    <p:sldId id="3985" r:id="rId58"/>
    <p:sldId id="359" r:id="rId59"/>
    <p:sldId id="531" r:id="rId60"/>
    <p:sldId id="719" r:id="rId61"/>
    <p:sldId id="720" r:id="rId62"/>
    <p:sldId id="721" r:id="rId63"/>
    <p:sldId id="722" r:id="rId64"/>
    <p:sldId id="723" r:id="rId65"/>
    <p:sldId id="724" r:id="rId66"/>
    <p:sldId id="725" r:id="rId67"/>
    <p:sldId id="726" r:id="rId68"/>
    <p:sldId id="727" r:id="rId69"/>
    <p:sldId id="538" r:id="rId70"/>
    <p:sldId id="728" r:id="rId71"/>
    <p:sldId id="729" r:id="rId72"/>
    <p:sldId id="730" r:id="rId73"/>
    <p:sldId id="731" r:id="rId74"/>
    <p:sldId id="732" r:id="rId75"/>
    <p:sldId id="733" r:id="rId76"/>
    <p:sldId id="356" r:id="rId77"/>
  </p:sldIdLst>
  <p:sldSz cx="12192000" cy="6858000"/>
  <p:notesSz cx="6858000" cy="9144000"/>
  <p:custDataLst>
    <p:tags r:id="rId7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5" d="100"/>
          <a:sy n="75" d="100"/>
        </p:scale>
        <p:origin x="120" y="528"/>
      </p:cViewPr>
      <p:guideLst/>
    </p:cSldViewPr>
  </p:slideViewPr>
  <p:notesTextViewPr>
    <p:cViewPr>
      <p:scale>
        <a:sx n="1" d="1"/>
        <a:sy n="1" d="1"/>
      </p:scale>
      <p:origin x="0" y="0"/>
    </p:cViewPr>
  </p:notesTextViewPr>
  <p:sorterViewPr>
    <p:cViewPr>
      <p:scale>
        <a:sx n="50" d="100"/>
        <a:sy n="5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tags" Target="tags/tag10.xml" /><Relationship Id="rId79" Type="http://schemas.openxmlformats.org/officeDocument/2006/relationships/presProps" Target="presProps.xml" /><Relationship Id="rId8" Type="http://schemas.openxmlformats.org/officeDocument/2006/relationships/slide" Target="slides/slide6.xml" /><Relationship Id="rId80" Type="http://schemas.openxmlformats.org/officeDocument/2006/relationships/viewProps" Target="viewProps.xml" /><Relationship Id="rId81" Type="http://schemas.openxmlformats.org/officeDocument/2006/relationships/theme" Target="theme/theme1.xml" /><Relationship Id="rId82" Type="http://schemas.openxmlformats.org/officeDocument/2006/relationships/tableStyles" Target="tableStyles.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24.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42B8DF-A268-486C-889D-37D2C74E5F60}" type="datetimeFigureOut">
              <a:rPr lang="zh-CN" altLang="en-US" smtClean="0"/>
              <a:t>2021/9/27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DAFE05-E047-4DAB-B5B1-819B3EDEB2B5}" type="slidenum">
              <a:rPr lang="zh-CN" altLang="en-US" smtClean="0"/>
              <a:t>‹#›</a:t>
            </a:fld>
            <a:endParaRPr lang="zh-CN" altLang="en-US"/>
          </a:p>
        </p:txBody>
      </p:sp>
    </p:spTree>
    <p:extLst>
      <p:ext uri="{BB962C8B-B14F-4D97-AF65-F5344CB8AC3E}">
        <p14:creationId xmlns:p14="http://schemas.microsoft.com/office/powerpoint/2010/main" val="4850254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68.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6385" name="幻灯片图像占位符 1"/>
          <p:cNvSpPr>
            <a:spLocks noGrp="1" noRot="1" noChangeAspect="1"/>
          </p:cNvSpPr>
          <p:nvPr>
            <p:ph type="sldImg"/>
          </p:nvPr>
        </p:nvSpPr>
        <p:spPr/>
      </p:sp>
      <p:sp>
        <p:nvSpPr>
          <p:cNvPr id="16386" name="文本占位符 2"/>
          <p:cNvSpPr>
            <a:spLocks noGrp="1"/>
          </p:cNvSpPr>
          <p:nvPr>
            <p:ph type="body" idx="1"/>
          </p:nvPr>
        </p:nvSpPr>
        <p:spPr/>
        <p:txBody>
          <a:bodyPr anchor="t" anchorCtr="0"/>
          <a:lstStyle/>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29</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30</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31</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32</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33</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34</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35</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36</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37</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8433" name="幻灯片图像占位符 1"/>
          <p:cNvSpPr>
            <a:spLocks noGrp="1" noRot="1" noChangeAspect="1"/>
          </p:cNvSpPr>
          <p:nvPr>
            <p:ph type="sldImg"/>
          </p:nvPr>
        </p:nvSpPr>
        <p:spPr/>
      </p:sp>
      <p:sp>
        <p:nvSpPr>
          <p:cNvPr id="18434" name="文本占位符 2"/>
          <p:cNvSpPr>
            <a:spLocks noGrp="1"/>
          </p:cNvSpPr>
          <p:nvPr>
            <p:ph type="body" idx="1"/>
          </p:nvPr>
        </p:nvSpPr>
        <p:spPr/>
        <p:txBody>
          <a:bodyPr anchor="t" anchorCtr="0"/>
          <a:lstStyle/>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39</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40</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41</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42</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43</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44</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45</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46</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241" name="幻灯片图像占位符 1"/>
          <p:cNvSpPr>
            <a:spLocks noGrp="1" noRot="1" noChangeAspect="1" noChangeArrowheads="1"/>
          </p:cNvSpPr>
          <p:nvPr>
            <p:ph type="sldImg" idx="4294967295"/>
          </p:nvPr>
        </p:nvSpPr>
        <p:spPr/>
      </p:sp>
      <p:sp>
        <p:nvSpPr>
          <p:cNvPr id="10242" name="文本占位符 2"/>
          <p:cNvSpPr>
            <a:spLocks noGrp="1" noChangeArrowheads="1"/>
          </p:cNvSpPr>
          <p:nvPr>
            <p:ph type="body" idx="1"/>
          </p:nvPr>
        </p:nvSpPr>
        <p:spPr bwMode="auto"/>
        <p:txBody>
          <a:bodyPr wrap="square" numCol="1" anchor="t" anchorCtr="0" compatLnSpc="1"/>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0481" name="幻灯片图像占位符 1"/>
          <p:cNvSpPr>
            <a:spLocks noGrp="1" noRot="1" noChangeAspect="1"/>
          </p:cNvSpPr>
          <p:nvPr>
            <p:ph type="sldImg"/>
          </p:nvPr>
        </p:nvSpPr>
        <p:spPr/>
      </p:sp>
      <p:sp>
        <p:nvSpPr>
          <p:cNvPr id="20482" name="文本占位符 2"/>
          <p:cNvSpPr>
            <a:spLocks noGrp="1"/>
          </p:cNvSpPr>
          <p:nvPr>
            <p:ph type="body" idx="1"/>
          </p:nvPr>
        </p:nvSpPr>
        <p:spPr/>
        <p:txBody>
          <a:bodyPr anchor="t" anchorCtr="0"/>
          <a:lstStyle/>
          <a:p>
            <a:pPr lvl="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23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24</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25</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26</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27</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28</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3.jpeg" /><Relationship Id="rId2"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png" /><Relationship Id="rId2" Type="http://schemas.microsoft.com/office/2007/relationships/hdphoto" Target="../media/image2.wdp" /><Relationship Id="rId3"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a:extLst>
              <a:ext uri="{FF2B5EF4-FFF2-40B4-BE49-F238E27FC236}">
                <a16:creationId xmlns:a16="http://schemas.microsoft.com/office/drawing/2014/main" id="{07746D60-CE54-4540-BA9D-546BBA28573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34CDFD3-30B2-43BB-9516-E3EFD7A4379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8EB4667-F251-4095-8CF1-1E135D957314}"/>
              </a:ext>
            </a:extLst>
          </p:cNvPr>
          <p:cNvSpPr>
            <a:spLocks noGrp="1"/>
          </p:cNvSpPr>
          <p:nvPr>
            <p:ph type="dt" sz="half" idx="10"/>
          </p:nvPr>
        </p:nvSpPr>
        <p:spPr/>
        <p:txBody>
          <a:bodyPr/>
          <a:lstStyle/>
          <a:p>
            <a:fld id="{0CA66054-D6B6-4959-B383-E25520B18D03}" type="datetimeFigureOut">
              <a:rPr lang="zh-CN" altLang="en-US" smtClean="0"/>
              <a:t>2021/9/27</a:t>
            </a:fld>
            <a:endParaRPr lang="zh-CN" altLang="en-US"/>
          </a:p>
        </p:txBody>
      </p:sp>
      <p:sp>
        <p:nvSpPr>
          <p:cNvPr id="5" name="页脚占位符 4">
            <a:extLst>
              <a:ext uri="{FF2B5EF4-FFF2-40B4-BE49-F238E27FC236}">
                <a16:creationId xmlns:a16="http://schemas.microsoft.com/office/drawing/2014/main" id="{58812D84-7FF1-40F5-8F79-3A129EDF5BD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7EC5152-F977-4EE6-BA97-D5199E7E28E1}"/>
              </a:ext>
            </a:extLst>
          </p:cNvPr>
          <p:cNvSpPr>
            <a:spLocks noGrp="1"/>
          </p:cNvSpPr>
          <p:nvPr>
            <p:ph type="sldNum" sz="quarter" idx="12"/>
          </p:nvPr>
        </p:nvSpPr>
        <p:spPr/>
        <p:txBody>
          <a:bodyPr/>
          <a:lstStyle/>
          <a:p>
            <a:fld id="{6E327FE5-7887-49C8-AC6B-D1B746FBFBAB}" type="slidenum">
              <a:rPr lang="zh-CN" altLang="en-US" smtClean="0"/>
              <a:t>‹#›</a:t>
            </a:fld>
            <a:endParaRPr lang="zh-CN" altLang="en-US"/>
          </a:p>
        </p:txBody>
      </p:sp>
    </p:spTree>
    <p:extLst>
      <p:ext uri="{BB962C8B-B14F-4D97-AF65-F5344CB8AC3E}">
        <p14:creationId xmlns:p14="http://schemas.microsoft.com/office/powerpoint/2010/main" val="2171889510"/>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a:extLst>
              <a:ext uri="{FF2B5EF4-FFF2-40B4-BE49-F238E27FC236}">
                <a16:creationId xmlns:a16="http://schemas.microsoft.com/office/drawing/2014/main" id="{22BBF25E-DEDE-4D5C-BF36-D94B6A76528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22408A6-EE71-4FCD-A97C-FE81C5EBEADD}"/>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354EC74-5AA6-43B2-A5D0-8A10F8089549}"/>
              </a:ext>
            </a:extLst>
          </p:cNvPr>
          <p:cNvSpPr>
            <a:spLocks noGrp="1"/>
          </p:cNvSpPr>
          <p:nvPr>
            <p:ph type="dt" sz="half" idx="10"/>
          </p:nvPr>
        </p:nvSpPr>
        <p:spPr/>
        <p:txBody>
          <a:bodyPr/>
          <a:lstStyle/>
          <a:p>
            <a:fld id="{0CA66054-D6B6-4959-B383-E25520B18D03}" type="datetimeFigureOut">
              <a:rPr lang="zh-CN" altLang="en-US" smtClean="0"/>
              <a:t>2021/9/27</a:t>
            </a:fld>
            <a:endParaRPr lang="zh-CN" altLang="en-US"/>
          </a:p>
        </p:txBody>
      </p:sp>
      <p:sp>
        <p:nvSpPr>
          <p:cNvPr id="5" name="页脚占位符 4">
            <a:extLst>
              <a:ext uri="{FF2B5EF4-FFF2-40B4-BE49-F238E27FC236}">
                <a16:creationId xmlns:a16="http://schemas.microsoft.com/office/drawing/2014/main" id="{0E22A53C-2120-4302-AE3D-E17D1841825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D2531D6-31D6-44B8-B017-2662B2501CBC}"/>
              </a:ext>
            </a:extLst>
          </p:cNvPr>
          <p:cNvSpPr>
            <a:spLocks noGrp="1"/>
          </p:cNvSpPr>
          <p:nvPr>
            <p:ph type="sldNum" sz="quarter" idx="12"/>
          </p:nvPr>
        </p:nvSpPr>
        <p:spPr/>
        <p:txBody>
          <a:bodyPr/>
          <a:lstStyle/>
          <a:p>
            <a:fld id="{6E327FE5-7887-49C8-AC6B-D1B746FBFBAB}" type="slidenum">
              <a:rPr lang="zh-CN" altLang="en-US" smtClean="0"/>
              <a:t>‹#›</a:t>
            </a:fld>
            <a:endParaRPr lang="zh-CN" altLang="en-US"/>
          </a:p>
        </p:txBody>
      </p:sp>
    </p:spTree>
    <p:extLst>
      <p:ext uri="{BB962C8B-B14F-4D97-AF65-F5344CB8AC3E}">
        <p14:creationId xmlns:p14="http://schemas.microsoft.com/office/powerpoint/2010/main" val="730413888"/>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a:extLst>
              <a:ext uri="{FF2B5EF4-FFF2-40B4-BE49-F238E27FC236}">
                <a16:creationId xmlns:a16="http://schemas.microsoft.com/office/drawing/2014/main" id="{77C4C9BB-FA36-4AFC-86BC-EE46207F0AC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D0D450A-A3CF-4D06-840A-FBEEE6E96235}"/>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F014E9D-2E41-47D5-809E-B14EF775A6ED}"/>
              </a:ext>
            </a:extLst>
          </p:cNvPr>
          <p:cNvSpPr>
            <a:spLocks noGrp="1"/>
          </p:cNvSpPr>
          <p:nvPr>
            <p:ph type="dt" sz="half" idx="10"/>
          </p:nvPr>
        </p:nvSpPr>
        <p:spPr/>
        <p:txBody>
          <a:bodyPr/>
          <a:lstStyle/>
          <a:p>
            <a:fld id="{0CA66054-D6B6-4959-B383-E25520B18D03}" type="datetimeFigureOut">
              <a:rPr lang="zh-CN" altLang="en-US" smtClean="0"/>
              <a:t>2021/9/27</a:t>
            </a:fld>
            <a:endParaRPr lang="zh-CN" altLang="en-US"/>
          </a:p>
        </p:txBody>
      </p:sp>
      <p:sp>
        <p:nvSpPr>
          <p:cNvPr id="5" name="页脚占位符 4">
            <a:extLst>
              <a:ext uri="{FF2B5EF4-FFF2-40B4-BE49-F238E27FC236}">
                <a16:creationId xmlns:a16="http://schemas.microsoft.com/office/drawing/2014/main" id="{4C71020C-0344-448B-85B7-3A1F7CA859B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819C93D-524D-419E-95EC-6D7E080675BE}"/>
              </a:ext>
            </a:extLst>
          </p:cNvPr>
          <p:cNvSpPr>
            <a:spLocks noGrp="1"/>
          </p:cNvSpPr>
          <p:nvPr>
            <p:ph type="sldNum" sz="quarter" idx="12"/>
          </p:nvPr>
        </p:nvSpPr>
        <p:spPr/>
        <p:txBody>
          <a:bodyPr/>
          <a:lstStyle/>
          <a:p>
            <a:fld id="{6E327FE5-7887-49C8-AC6B-D1B746FBFBAB}" type="slidenum">
              <a:rPr lang="zh-CN" altLang="en-US" smtClean="0"/>
              <a:t>‹#›</a:t>
            </a:fld>
            <a:endParaRPr lang="zh-CN" altLang="en-US"/>
          </a:p>
        </p:txBody>
      </p:sp>
    </p:spTree>
    <p:extLst>
      <p:ext uri="{BB962C8B-B14F-4D97-AF65-F5344CB8AC3E}">
        <p14:creationId xmlns:p14="http://schemas.microsoft.com/office/powerpoint/2010/main" val="3642656248"/>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nvGrpSpPr>
      <p:grpSpPr>
        <a:xfrm>
          <a:off x="0" y="0"/>
          <a:ext cx="0" cy="0"/>
        </a:xfrm>
      </p:grpSpPr>
      <p:pic>
        <p:nvPicPr>
          <p:cNvPr id="8" name="图片 7">
            <a:extLst>
              <a:ext uri="{FF2B5EF4-FFF2-40B4-BE49-F238E27FC236}">
                <a16:creationId xmlns:a16="http://schemas.microsoft.com/office/drawing/2014/main" id="{87AA47D4-43D4-4D29-B9C2-8312ADD2603C}"/>
              </a:ext>
            </a:extLst>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22456322"/>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grpSp>
        <p:nvGrpSpPr>
          <p:cNvPr id="7" name="组合 6"/>
          <p:cNvGrpSpPr/>
          <p:nvPr userDrawn="1"/>
        </p:nvGrpSpPr>
        <p:grpSpPr>
          <a:xfrm>
            <a:off x="0" y="0"/>
            <a:ext cx="12192000" cy="6858000"/>
            <a:chExt cx="12192000" cy="685800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3810000"/>
            </a:xfrm>
            <a:prstGeom prst="rect">
              <a:avLst/>
            </a:prstGeom>
          </p:spPr>
        </p:pic>
        <p:pic>
          <p:nvPicPr>
            <p:cNvPr id="9" name="图片 8"/>
            <p:cNvPicPr>
              <a:picLocks noChangeAspect="1"/>
            </p:cNvPicPr>
            <p:nvPr/>
          </p:nvPicPr>
          <p:blipFill>
            <a:blip r:embed="rId1">
              <a:extLst>
                <a:ext uri="{28A0092B-C50C-407E-A947-70E740481C1C}">
                  <a14:useLocalDpi xmlns:a14="http://schemas.microsoft.com/office/drawing/2010/main" val="0"/>
                </a:ext>
              </a:extLst>
            </a:blip>
            <a:srcRect b="20000"/>
            <a:stretch>
              <a:fillRect/>
            </a:stretch>
          </p:blipFill>
          <p:spPr>
            <a:xfrm flipV="1">
              <a:off x="0" y="3810000"/>
              <a:ext cx="12192000" cy="3048000"/>
            </a:xfrm>
            <a:custGeom>
              <a:gdLst>
                <a:gd name="connsiteX0" fmla="*/ 0 w 12192000"/>
                <a:gd name="connsiteY0" fmla="*/ 0 h 3048000"/>
                <a:gd name="connsiteX1" fmla="*/ 12192000 w 12192000"/>
                <a:gd name="connsiteY1" fmla="*/ 0 h 3048000"/>
                <a:gd name="connsiteX2" fmla="*/ 12192000 w 12192000"/>
                <a:gd name="connsiteY2" fmla="*/ 3048000 h 3048000"/>
                <a:gd name="connsiteX3" fmla="*/ 0 w 12192000"/>
                <a:gd name="connsiteY3" fmla="*/ 3048000 h 3048000"/>
              </a:gdLst>
              <a:cxnLst>
                <a:cxn ang="0">
                  <a:pos x="connsiteX0" y="connsiteY0"/>
                </a:cxn>
                <a:cxn ang="0">
                  <a:pos x="connsiteX1" y="connsiteY1"/>
                </a:cxn>
                <a:cxn ang="0">
                  <a:pos x="connsiteX2" y="connsiteY2"/>
                </a:cxn>
                <a:cxn ang="0">
                  <a:pos x="connsiteX3" y="connsiteY3"/>
                </a:cxn>
              </a:cxnLst>
              <a:rect l="l" t="t" r="r" b="b"/>
              <a:pathLst>
                <a:path w="12192000" h="3048000">
                  <a:moveTo>
                    <a:pt x="0" y="0"/>
                  </a:moveTo>
                  <a:lnTo>
                    <a:pt x="12192000" y="0"/>
                  </a:lnTo>
                  <a:lnTo>
                    <a:pt x="12192000" y="3048000"/>
                  </a:lnTo>
                  <a:lnTo>
                    <a:pt x="0" y="3048000"/>
                  </a:lnTo>
                  <a:close/>
                </a:path>
              </a:pathLst>
            </a:custGeom>
          </p:spPr>
        </p:pic>
      </p:grpSp>
    </p:spTree>
    <p:extLst>
      <p:ext uri="{BB962C8B-B14F-4D97-AF65-F5344CB8AC3E}">
        <p14:creationId xmlns:p14="http://schemas.microsoft.com/office/powerpoint/2010/main" val="2697880418"/>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nvGrpSpPr>
      <p:grpSpPr>
        <a:xfrm>
          <a:off x="0" y="0"/>
          <a:ext cx="0" cy="0"/>
        </a:xfrm>
      </p:grpSpPr>
    </p:spTree>
    <p:extLst>
      <p:ext uri="{BB962C8B-B14F-4D97-AF65-F5344CB8AC3E}">
        <p14:creationId xmlns:p14="http://schemas.microsoft.com/office/powerpoint/2010/main" val="2110611950"/>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2_标题和内容">
    <p:spTree>
      <p:nvGrpSpPr>
        <p:cNvPr id="1" name=""/>
        <p:cNvGrpSpPr/>
        <p:nvPr/>
      </p:nvGrpSpPr>
      <p:grpSpPr>
        <a:xfrm>
          <a:off x="0" y="0"/>
          <a:ext cx="0" cy="0"/>
        </a:xfrm>
      </p:grpSpPr>
    </p:spTree>
    <p:extLst>
      <p:ext uri="{BB962C8B-B14F-4D97-AF65-F5344CB8AC3E}">
        <p14:creationId xmlns:p14="http://schemas.microsoft.com/office/powerpoint/2010/main" val="1413982349"/>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a:extLst>
              <a:ext uri="{FF2B5EF4-FFF2-40B4-BE49-F238E27FC236}">
                <a16:creationId xmlns:a16="http://schemas.microsoft.com/office/drawing/2014/main" id="{117F7242-DE27-4459-9C6C-FD72094741B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4A8D48-826B-4123-8E0E-97ED00EC4D8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32319D1-54D2-4F46-AAD6-EDB37D5AC0FF}"/>
              </a:ext>
            </a:extLst>
          </p:cNvPr>
          <p:cNvSpPr>
            <a:spLocks noGrp="1"/>
          </p:cNvSpPr>
          <p:nvPr>
            <p:ph type="dt" sz="half" idx="10"/>
          </p:nvPr>
        </p:nvSpPr>
        <p:spPr/>
        <p:txBody>
          <a:bodyPr/>
          <a:lstStyle/>
          <a:p>
            <a:fld id="{0CA66054-D6B6-4959-B383-E25520B18D03}" type="datetimeFigureOut">
              <a:rPr lang="zh-CN" altLang="en-US" smtClean="0"/>
              <a:t>2021/9/27</a:t>
            </a:fld>
            <a:endParaRPr lang="zh-CN" altLang="en-US"/>
          </a:p>
        </p:txBody>
      </p:sp>
      <p:sp>
        <p:nvSpPr>
          <p:cNvPr id="5" name="页脚占位符 4">
            <a:extLst>
              <a:ext uri="{FF2B5EF4-FFF2-40B4-BE49-F238E27FC236}">
                <a16:creationId xmlns:a16="http://schemas.microsoft.com/office/drawing/2014/main" id="{B88AFC12-14C3-4B2E-A84A-2735496C589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F8F05BC-3613-48A1-9F91-45D689D49AD2}"/>
              </a:ext>
            </a:extLst>
          </p:cNvPr>
          <p:cNvSpPr>
            <a:spLocks noGrp="1"/>
          </p:cNvSpPr>
          <p:nvPr>
            <p:ph type="sldNum" sz="quarter" idx="12"/>
          </p:nvPr>
        </p:nvSpPr>
        <p:spPr/>
        <p:txBody>
          <a:bodyPr/>
          <a:lstStyle/>
          <a:p>
            <a:fld id="{6E327FE5-7887-49C8-AC6B-D1B746FBFBAB}" type="slidenum">
              <a:rPr lang="zh-CN" altLang="en-US" smtClean="0"/>
              <a:t>‹#›</a:t>
            </a:fld>
            <a:endParaRPr lang="zh-CN" altLang="en-US"/>
          </a:p>
        </p:txBody>
      </p:sp>
    </p:spTree>
    <p:extLst>
      <p:ext uri="{BB962C8B-B14F-4D97-AF65-F5344CB8AC3E}">
        <p14:creationId xmlns:p14="http://schemas.microsoft.com/office/powerpoint/2010/main" val="1049344651"/>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a:extLst>
              <a:ext uri="{FF2B5EF4-FFF2-40B4-BE49-F238E27FC236}">
                <a16:creationId xmlns:a16="http://schemas.microsoft.com/office/drawing/2014/main" id="{4A99500A-1D4F-4186-AE66-802A45102D1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83541C6-92A2-4393-81E6-9DE30BCB37D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1A4544C-17E6-4F15-8E03-E84DEDFAE457}"/>
              </a:ext>
            </a:extLst>
          </p:cNvPr>
          <p:cNvSpPr>
            <a:spLocks noGrp="1"/>
          </p:cNvSpPr>
          <p:nvPr>
            <p:ph type="dt" sz="half" idx="10"/>
          </p:nvPr>
        </p:nvSpPr>
        <p:spPr/>
        <p:txBody>
          <a:bodyPr/>
          <a:lstStyle/>
          <a:p>
            <a:fld id="{0CA66054-D6B6-4959-B383-E25520B18D03}" type="datetimeFigureOut">
              <a:rPr lang="zh-CN" altLang="en-US" smtClean="0"/>
              <a:t>2021/9/27</a:t>
            </a:fld>
            <a:endParaRPr lang="zh-CN" altLang="en-US"/>
          </a:p>
        </p:txBody>
      </p:sp>
      <p:sp>
        <p:nvSpPr>
          <p:cNvPr id="5" name="页脚占位符 4">
            <a:extLst>
              <a:ext uri="{FF2B5EF4-FFF2-40B4-BE49-F238E27FC236}">
                <a16:creationId xmlns:a16="http://schemas.microsoft.com/office/drawing/2014/main" id="{42B6B28B-8CE6-4D9E-B20D-C1C5934CD46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6E7F857-14D9-4626-885B-64E224E10E6B}"/>
              </a:ext>
            </a:extLst>
          </p:cNvPr>
          <p:cNvSpPr>
            <a:spLocks noGrp="1"/>
          </p:cNvSpPr>
          <p:nvPr>
            <p:ph type="sldNum" sz="quarter" idx="12"/>
          </p:nvPr>
        </p:nvSpPr>
        <p:spPr/>
        <p:txBody>
          <a:bodyPr/>
          <a:lstStyle/>
          <a:p>
            <a:fld id="{6E327FE5-7887-49C8-AC6B-D1B746FBFBAB}" type="slidenum">
              <a:rPr lang="zh-CN" altLang="en-US" smtClean="0"/>
              <a:t>‹#›</a:t>
            </a:fld>
            <a:endParaRPr lang="zh-CN" altLang="en-US"/>
          </a:p>
        </p:txBody>
      </p:sp>
    </p:spTree>
    <p:extLst>
      <p:ext uri="{BB962C8B-B14F-4D97-AF65-F5344CB8AC3E}">
        <p14:creationId xmlns:p14="http://schemas.microsoft.com/office/powerpoint/2010/main" val="4144897982"/>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a:extLst>
              <a:ext uri="{FF2B5EF4-FFF2-40B4-BE49-F238E27FC236}">
                <a16:creationId xmlns:a16="http://schemas.microsoft.com/office/drawing/2014/main" id="{96C5C07D-B926-43F1-B000-15399CBB10B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64EF798-63CD-41F7-9D37-983C3686C6F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6A01EE18-2893-41EE-8203-AE83103549F3}"/>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F8423ACF-65F2-418D-ABAC-1FD8CCFA2243}"/>
              </a:ext>
            </a:extLst>
          </p:cNvPr>
          <p:cNvSpPr>
            <a:spLocks noGrp="1"/>
          </p:cNvSpPr>
          <p:nvPr>
            <p:ph type="dt" sz="half" idx="10"/>
          </p:nvPr>
        </p:nvSpPr>
        <p:spPr/>
        <p:txBody>
          <a:bodyPr/>
          <a:lstStyle/>
          <a:p>
            <a:fld id="{0CA66054-D6B6-4959-B383-E25520B18D03}" type="datetimeFigureOut">
              <a:rPr lang="zh-CN" altLang="en-US" smtClean="0"/>
              <a:t>2021/9/27</a:t>
            </a:fld>
            <a:endParaRPr lang="zh-CN" altLang="en-US"/>
          </a:p>
        </p:txBody>
      </p:sp>
      <p:sp>
        <p:nvSpPr>
          <p:cNvPr id="6" name="页脚占位符 5">
            <a:extLst>
              <a:ext uri="{FF2B5EF4-FFF2-40B4-BE49-F238E27FC236}">
                <a16:creationId xmlns:a16="http://schemas.microsoft.com/office/drawing/2014/main" id="{CDE5EBE5-05AD-4297-8943-C35BD1C450F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2FA50DF-90D6-4570-BB57-CE36F596839E}"/>
              </a:ext>
            </a:extLst>
          </p:cNvPr>
          <p:cNvSpPr>
            <a:spLocks noGrp="1"/>
          </p:cNvSpPr>
          <p:nvPr>
            <p:ph type="sldNum" sz="quarter" idx="12"/>
          </p:nvPr>
        </p:nvSpPr>
        <p:spPr/>
        <p:txBody>
          <a:bodyPr/>
          <a:lstStyle/>
          <a:p>
            <a:fld id="{6E327FE5-7887-49C8-AC6B-D1B746FBFBAB}" type="slidenum">
              <a:rPr lang="zh-CN" altLang="en-US" smtClean="0"/>
              <a:t>‹#›</a:t>
            </a:fld>
            <a:endParaRPr lang="zh-CN" altLang="en-US"/>
          </a:p>
        </p:txBody>
      </p:sp>
    </p:spTree>
    <p:extLst>
      <p:ext uri="{BB962C8B-B14F-4D97-AF65-F5344CB8AC3E}">
        <p14:creationId xmlns:p14="http://schemas.microsoft.com/office/powerpoint/2010/main" val="2423942885"/>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a:extLst>
              <a:ext uri="{FF2B5EF4-FFF2-40B4-BE49-F238E27FC236}">
                <a16:creationId xmlns:a16="http://schemas.microsoft.com/office/drawing/2014/main" id="{67CAD33C-9A98-4407-BACE-C8766D8775F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D2E2A65-B117-4409-8475-8F29BF73DC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8C000473-99B5-4CF7-9B44-E34B71B805B8}"/>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6DF4A8BC-0367-48C9-BD4F-187DF255E76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A871F1E6-D364-40B3-9B74-CBB0963B74B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E160E262-0A5D-40EB-8C09-DC7F9D2C7012}"/>
              </a:ext>
            </a:extLst>
          </p:cNvPr>
          <p:cNvSpPr>
            <a:spLocks noGrp="1"/>
          </p:cNvSpPr>
          <p:nvPr>
            <p:ph type="dt" sz="half" idx="10"/>
          </p:nvPr>
        </p:nvSpPr>
        <p:spPr/>
        <p:txBody>
          <a:bodyPr/>
          <a:lstStyle/>
          <a:p>
            <a:fld id="{0CA66054-D6B6-4959-B383-E25520B18D03}" type="datetimeFigureOut">
              <a:rPr lang="zh-CN" altLang="en-US" smtClean="0"/>
              <a:t>2021/9/27</a:t>
            </a:fld>
            <a:endParaRPr lang="zh-CN" altLang="en-US"/>
          </a:p>
        </p:txBody>
      </p:sp>
      <p:sp>
        <p:nvSpPr>
          <p:cNvPr id="8" name="页脚占位符 7">
            <a:extLst>
              <a:ext uri="{FF2B5EF4-FFF2-40B4-BE49-F238E27FC236}">
                <a16:creationId xmlns:a16="http://schemas.microsoft.com/office/drawing/2014/main" id="{357273C0-BD5F-4BD4-9860-EF289B68121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ACE9A998-89CF-46B3-9F61-4C7A74E0DE75}"/>
              </a:ext>
            </a:extLst>
          </p:cNvPr>
          <p:cNvSpPr>
            <a:spLocks noGrp="1"/>
          </p:cNvSpPr>
          <p:nvPr>
            <p:ph type="sldNum" sz="quarter" idx="12"/>
          </p:nvPr>
        </p:nvSpPr>
        <p:spPr/>
        <p:txBody>
          <a:bodyPr/>
          <a:lstStyle/>
          <a:p>
            <a:fld id="{6E327FE5-7887-49C8-AC6B-D1B746FBFBAB}" type="slidenum">
              <a:rPr lang="zh-CN" altLang="en-US" smtClean="0"/>
              <a:t>‹#›</a:t>
            </a:fld>
            <a:endParaRPr lang="zh-CN" altLang="en-US"/>
          </a:p>
        </p:txBody>
      </p:sp>
    </p:spTree>
    <p:extLst>
      <p:ext uri="{BB962C8B-B14F-4D97-AF65-F5344CB8AC3E}">
        <p14:creationId xmlns:p14="http://schemas.microsoft.com/office/powerpoint/2010/main" val="1158531542"/>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a:extLst>
              <a:ext uri="{FF2B5EF4-FFF2-40B4-BE49-F238E27FC236}">
                <a16:creationId xmlns:a16="http://schemas.microsoft.com/office/drawing/2014/main" id="{389C047D-9DBC-4162-A296-C5D29B42CC8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2B3697D-BCE0-46F4-B9CF-44707655871E}"/>
              </a:ext>
            </a:extLst>
          </p:cNvPr>
          <p:cNvSpPr>
            <a:spLocks noGrp="1"/>
          </p:cNvSpPr>
          <p:nvPr>
            <p:ph type="dt" sz="half" idx="10"/>
          </p:nvPr>
        </p:nvSpPr>
        <p:spPr/>
        <p:txBody>
          <a:bodyPr/>
          <a:lstStyle/>
          <a:p>
            <a:fld id="{0CA66054-D6B6-4959-B383-E25520B18D03}" type="datetimeFigureOut">
              <a:rPr lang="zh-CN" altLang="en-US" smtClean="0"/>
              <a:t>2021/9/27</a:t>
            </a:fld>
            <a:endParaRPr lang="zh-CN" altLang="en-US"/>
          </a:p>
        </p:txBody>
      </p:sp>
      <p:sp>
        <p:nvSpPr>
          <p:cNvPr id="4" name="页脚占位符 3">
            <a:extLst>
              <a:ext uri="{FF2B5EF4-FFF2-40B4-BE49-F238E27FC236}">
                <a16:creationId xmlns:a16="http://schemas.microsoft.com/office/drawing/2014/main" id="{4CC5EFA5-CE75-437B-B2B3-8C5BAD46CEA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8A474AB-B839-460D-A8D6-B4103551E269}"/>
              </a:ext>
            </a:extLst>
          </p:cNvPr>
          <p:cNvSpPr>
            <a:spLocks noGrp="1"/>
          </p:cNvSpPr>
          <p:nvPr>
            <p:ph type="sldNum" sz="quarter" idx="12"/>
          </p:nvPr>
        </p:nvSpPr>
        <p:spPr/>
        <p:txBody>
          <a:bodyPr/>
          <a:lstStyle/>
          <a:p>
            <a:fld id="{6E327FE5-7887-49C8-AC6B-D1B746FBFBAB}" type="slidenum">
              <a:rPr lang="zh-CN" altLang="en-US" smtClean="0"/>
              <a:t>‹#›</a:t>
            </a:fld>
            <a:endParaRPr lang="zh-CN" altLang="en-US"/>
          </a:p>
        </p:txBody>
      </p:sp>
    </p:spTree>
    <p:extLst>
      <p:ext uri="{BB962C8B-B14F-4D97-AF65-F5344CB8AC3E}">
        <p14:creationId xmlns:p14="http://schemas.microsoft.com/office/powerpoint/2010/main" val="65494565"/>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a:extLst>
              <a:ext uri="{FF2B5EF4-FFF2-40B4-BE49-F238E27FC236}">
                <a16:creationId xmlns:a16="http://schemas.microsoft.com/office/drawing/2014/main" id="{10B1CFC0-AD64-4185-BFED-AE6DD8C75FB1}"/>
              </a:ext>
            </a:extLst>
          </p:cNvPr>
          <p:cNvSpPr>
            <a:spLocks noGrp="1"/>
          </p:cNvSpPr>
          <p:nvPr>
            <p:ph type="dt" sz="half" idx="10"/>
          </p:nvPr>
        </p:nvSpPr>
        <p:spPr/>
        <p:txBody>
          <a:bodyPr/>
          <a:lstStyle/>
          <a:p>
            <a:fld id="{0CA66054-D6B6-4959-B383-E25520B18D03}" type="datetimeFigureOut">
              <a:rPr lang="zh-CN" altLang="en-US" smtClean="0"/>
              <a:t>2021/9/27</a:t>
            </a:fld>
            <a:endParaRPr lang="zh-CN" altLang="en-US"/>
          </a:p>
        </p:txBody>
      </p:sp>
      <p:sp>
        <p:nvSpPr>
          <p:cNvPr id="3" name="页脚占位符 2">
            <a:extLst>
              <a:ext uri="{FF2B5EF4-FFF2-40B4-BE49-F238E27FC236}">
                <a16:creationId xmlns:a16="http://schemas.microsoft.com/office/drawing/2014/main" id="{864A21E8-BDC9-4DC1-B307-DA07D8284DB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8EBE2D2E-A86B-4F43-97DD-0C176E22781D}"/>
              </a:ext>
            </a:extLst>
          </p:cNvPr>
          <p:cNvSpPr>
            <a:spLocks noGrp="1"/>
          </p:cNvSpPr>
          <p:nvPr>
            <p:ph type="sldNum" sz="quarter" idx="12"/>
          </p:nvPr>
        </p:nvSpPr>
        <p:spPr/>
        <p:txBody>
          <a:bodyPr/>
          <a:lstStyle/>
          <a:p>
            <a:fld id="{6E327FE5-7887-49C8-AC6B-D1B746FBFBAB}" type="slidenum">
              <a:rPr lang="zh-CN" altLang="en-US" smtClean="0"/>
              <a:t>‹#›</a:t>
            </a:fld>
            <a:endParaRPr lang="zh-CN" altLang="en-US"/>
          </a:p>
        </p:txBody>
      </p:sp>
      <p:pic>
        <p:nvPicPr>
          <p:cNvPr id="5" name="图片 4">
            <a:extLst>
              <a:ext uri="{FF2B5EF4-FFF2-40B4-BE49-F238E27FC236}">
                <a16:creationId xmlns:a16="http://schemas.microsoft.com/office/drawing/2014/main" id="{1CAC3831-228E-46E3-A051-2E427E637258}"/>
              </a:ext>
            </a:extLst>
          </p:cNvPr>
          <p:cNvPicPr>
            <a:picLocks noChangeAspect="1"/>
          </p:cNvPicPr>
          <p:nvPr userDrawn="1"/>
        </p:nvPicPr>
        <p:blipFill>
          <a:blip r:embed="rId1">
            <a:extLst>
              <a:ext uri="{BEBA8EAE-BF5A-486C-A8C5-ECC9F3942E4B}">
                <a14:imgProps xmlns:a14="http://schemas.microsoft.com/office/drawing/2010/main">
                  <a14:imgLayer r:embed="rId2">
                    <a14:imgEffect>
                      <a14:brightnessContrast contrast="40000"/>
                    </a14:imgEffect>
                  </a14:imgLayer>
                </a14:imgProps>
              </a:ext>
              <a:ext uri="{28A0092B-C50C-407E-A947-70E740481C1C}">
                <a14:useLocalDpi xmlns:a14="http://schemas.microsoft.com/office/drawing/2010/main" val="0"/>
              </a:ext>
            </a:extLst>
          </a:blip>
          <a:srcRect t="14348" b="29402"/>
          <a:stretch>
            <a:fillRect/>
          </a:stretch>
        </p:blipFill>
        <p:spPr>
          <a:xfrm>
            <a:off x="0" y="0"/>
            <a:ext cx="12192000" cy="6858001"/>
          </a:xfrm>
          <a:prstGeom prst="rect">
            <a:avLst/>
          </a:prstGeom>
        </p:spPr>
      </p:pic>
    </p:spTree>
    <p:extLst>
      <p:ext uri="{BB962C8B-B14F-4D97-AF65-F5344CB8AC3E}">
        <p14:creationId xmlns:p14="http://schemas.microsoft.com/office/powerpoint/2010/main" val="2923926725"/>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DB5CF840-A336-4084-983B-69E00F443EF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8CC4FA7-2F37-43E2-BD99-8E15EFE3AC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98E57B5-E719-47E5-892D-48AA2846BD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5300FAA-9356-4829-B89F-0DC6299239DF}"/>
              </a:ext>
            </a:extLst>
          </p:cNvPr>
          <p:cNvSpPr>
            <a:spLocks noGrp="1"/>
          </p:cNvSpPr>
          <p:nvPr>
            <p:ph type="dt" sz="half" idx="10"/>
          </p:nvPr>
        </p:nvSpPr>
        <p:spPr/>
        <p:txBody>
          <a:bodyPr/>
          <a:lstStyle/>
          <a:p>
            <a:fld id="{0CA66054-D6B6-4959-B383-E25520B18D03}" type="datetimeFigureOut">
              <a:rPr lang="zh-CN" altLang="en-US" smtClean="0"/>
              <a:t>2021/9/27</a:t>
            </a:fld>
            <a:endParaRPr lang="zh-CN" altLang="en-US"/>
          </a:p>
        </p:txBody>
      </p:sp>
      <p:sp>
        <p:nvSpPr>
          <p:cNvPr id="6" name="页脚占位符 5">
            <a:extLst>
              <a:ext uri="{FF2B5EF4-FFF2-40B4-BE49-F238E27FC236}">
                <a16:creationId xmlns:a16="http://schemas.microsoft.com/office/drawing/2014/main" id="{0073005B-A92F-44D7-8130-09952F6D602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24C854E-4BF7-429A-9B11-CDD30AED9215}"/>
              </a:ext>
            </a:extLst>
          </p:cNvPr>
          <p:cNvSpPr>
            <a:spLocks noGrp="1"/>
          </p:cNvSpPr>
          <p:nvPr>
            <p:ph type="sldNum" sz="quarter" idx="12"/>
          </p:nvPr>
        </p:nvSpPr>
        <p:spPr/>
        <p:txBody>
          <a:bodyPr/>
          <a:lstStyle/>
          <a:p>
            <a:fld id="{6E327FE5-7887-49C8-AC6B-D1B746FBFBAB}" type="slidenum">
              <a:rPr lang="zh-CN" altLang="en-US" smtClean="0"/>
              <a:t>‹#›</a:t>
            </a:fld>
            <a:endParaRPr lang="zh-CN" altLang="en-US"/>
          </a:p>
        </p:txBody>
      </p:sp>
    </p:spTree>
    <p:extLst>
      <p:ext uri="{BB962C8B-B14F-4D97-AF65-F5344CB8AC3E}">
        <p14:creationId xmlns:p14="http://schemas.microsoft.com/office/powerpoint/2010/main" val="3005371751"/>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EC4731FC-9134-4DCA-8B45-9DDF8017F50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6895116-44B9-45EB-98E0-7DC595CE60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3C8ECD4-F307-4683-A72E-33181F1479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BF5CFED-255F-4AAC-A1E0-9C435421AFC8}"/>
              </a:ext>
            </a:extLst>
          </p:cNvPr>
          <p:cNvSpPr>
            <a:spLocks noGrp="1"/>
          </p:cNvSpPr>
          <p:nvPr>
            <p:ph type="dt" sz="half" idx="10"/>
          </p:nvPr>
        </p:nvSpPr>
        <p:spPr/>
        <p:txBody>
          <a:bodyPr/>
          <a:lstStyle/>
          <a:p>
            <a:fld id="{0CA66054-D6B6-4959-B383-E25520B18D03}" type="datetimeFigureOut">
              <a:rPr lang="zh-CN" altLang="en-US" smtClean="0"/>
              <a:t>2021/9/27</a:t>
            </a:fld>
            <a:endParaRPr lang="zh-CN" altLang="en-US"/>
          </a:p>
        </p:txBody>
      </p:sp>
      <p:sp>
        <p:nvSpPr>
          <p:cNvPr id="6" name="页脚占位符 5">
            <a:extLst>
              <a:ext uri="{FF2B5EF4-FFF2-40B4-BE49-F238E27FC236}">
                <a16:creationId xmlns:a16="http://schemas.microsoft.com/office/drawing/2014/main" id="{2EE95A83-759E-48EC-82E0-097F67C4802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6074C52-3742-4507-8DB9-FE5489D35C19}"/>
              </a:ext>
            </a:extLst>
          </p:cNvPr>
          <p:cNvSpPr>
            <a:spLocks noGrp="1"/>
          </p:cNvSpPr>
          <p:nvPr>
            <p:ph type="sldNum" sz="quarter" idx="12"/>
          </p:nvPr>
        </p:nvSpPr>
        <p:spPr/>
        <p:txBody>
          <a:bodyPr/>
          <a:lstStyle/>
          <a:p>
            <a:fld id="{6E327FE5-7887-49C8-AC6B-D1B746FBFBAB}" type="slidenum">
              <a:rPr lang="zh-CN" altLang="en-US" smtClean="0"/>
              <a:t>‹#›</a:t>
            </a:fld>
            <a:endParaRPr lang="zh-CN" altLang="en-US"/>
          </a:p>
        </p:txBody>
      </p:sp>
    </p:spTree>
    <p:extLst>
      <p:ext uri="{BB962C8B-B14F-4D97-AF65-F5344CB8AC3E}">
        <p14:creationId xmlns:p14="http://schemas.microsoft.com/office/powerpoint/2010/main" val="2712226710"/>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a:extLst>
              <a:ext uri="{FF2B5EF4-FFF2-40B4-BE49-F238E27FC236}">
                <a16:creationId xmlns:a16="http://schemas.microsoft.com/office/drawing/2014/main" id="{39A5EC0C-905A-4B14-A1B3-AD42DC44941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E0187E5-9162-417F-B689-672D8AA2C7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F6ED747-BD89-4817-9E15-239011C19F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A66054-D6B6-4959-B383-E25520B18D03}" type="datetimeFigureOut">
              <a:rPr lang="zh-CN" altLang="en-US" smtClean="0"/>
              <a:t>2021/9/27</a:t>
            </a:fld>
            <a:endParaRPr lang="zh-CN" altLang="en-US"/>
          </a:p>
        </p:txBody>
      </p:sp>
      <p:sp>
        <p:nvSpPr>
          <p:cNvPr id="5" name="页脚占位符 4">
            <a:extLst>
              <a:ext uri="{FF2B5EF4-FFF2-40B4-BE49-F238E27FC236}">
                <a16:creationId xmlns:a16="http://schemas.microsoft.com/office/drawing/2014/main" id="{C66FB4EA-5B09-428F-B7FC-95C348BD77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61D6DCA-AF0E-41BE-A5F9-39F47E6445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327FE5-7887-49C8-AC6B-D1B746FBFBAB}" type="slidenum">
              <a:rPr lang="zh-CN" altLang="en-US" smtClean="0"/>
              <a:t>‹#›</a:t>
            </a:fld>
            <a:endParaRPr lang="zh-CN" altLang="en-US"/>
          </a:p>
        </p:txBody>
      </p:sp>
    </p:spTree>
    <p:extLst>
      <p:ext uri="{BB962C8B-B14F-4D97-AF65-F5344CB8AC3E}">
        <p14:creationId xmlns:p14="http://schemas.microsoft.com/office/powerpoint/2010/main" val="2303511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mc:Choice xmlns:p15="http://schemas.microsoft.com/office/powerpoint/2012/main" Requires="p15">
      <p:transition spd="slow" p14:dur="1250">
        <p15:prstTrans prst="pageCurlDouble"/>
      </p:transition>
    </mc:Choice>
    <mc:Fallback>
      <p:transition spd="slow">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xml" /><Relationship Id="rId11" Type="http://schemas.openxmlformats.org/officeDocument/2006/relationships/tags" Target="../tags/tag2.xml" /><Relationship Id="rId12" Type="http://schemas.openxmlformats.org/officeDocument/2006/relationships/tags" Target="../tags/tag3.xml" /><Relationship Id="rId13" Type="http://schemas.openxmlformats.org/officeDocument/2006/relationships/tags" Target="../tags/tag4.xml" /><Relationship Id="rId14" Type="http://schemas.openxmlformats.org/officeDocument/2006/relationships/image" Target="../media/image11.png" /><Relationship Id="rId15" Type="http://schemas.openxmlformats.org/officeDocument/2006/relationships/audio" Target="../media/media1.mp3" /><Relationship Id="rId16" Type="http://schemas.microsoft.com/office/2007/relationships/media" Target="../media/media1.mp3" TargetMode="Interna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image" Target="../media/image5.png" /><Relationship Id="rId5" Type="http://schemas.openxmlformats.org/officeDocument/2006/relationships/image" Target="../media/image6.png" /><Relationship Id="rId6" Type="http://schemas.openxmlformats.org/officeDocument/2006/relationships/image" Target="../media/image7.png" /><Relationship Id="rId7" Type="http://schemas.openxmlformats.org/officeDocument/2006/relationships/image" Target="../media/image8.png" /><Relationship Id="rId8" Type="http://schemas.openxmlformats.org/officeDocument/2006/relationships/image" Target="../media/image9.png" /><Relationship Id="rId9" Type="http://schemas.openxmlformats.org/officeDocument/2006/relationships/image" Target="../media/image10.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4.png" /><Relationship Id="rId3" Type="http://schemas.openxmlformats.org/officeDocument/2006/relationships/image" Target="../media/image15.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4.png" /><Relationship Id="rId3" Type="http://schemas.openxmlformats.org/officeDocument/2006/relationships/image" Target="../media/image15.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4.png" /><Relationship Id="rId3" Type="http://schemas.openxmlformats.org/officeDocument/2006/relationships/image" Target="../media/image15.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6.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6.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6.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6.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6.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6.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image" Target="../media/image12.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6.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6.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image" Target="../media/image13.png" /><Relationship Id="rId7" Type="http://schemas.openxmlformats.org/officeDocument/2006/relationships/image" Target="../media/image7.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image" Target="../media/image17.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image" Target="../media/image17.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image" Target="../media/image17.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 Id="rId3" Type="http://schemas.openxmlformats.org/officeDocument/2006/relationships/image" Target="../media/image17.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xml" /><Relationship Id="rId3" Type="http://schemas.openxmlformats.org/officeDocument/2006/relationships/image" Target="../media/image17.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 Id="rId3" Type="http://schemas.openxmlformats.org/officeDocument/2006/relationships/image" Target="../media/image17.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 Id="rId3" Type="http://schemas.openxmlformats.org/officeDocument/2006/relationships/image" Target="../media/image17.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image" Target="../media/image13.png" /><Relationship Id="rId7" Type="http://schemas.openxmlformats.org/officeDocument/2006/relationships/image" Target="../media/image7.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 Id="rId3" Type="http://schemas.openxmlformats.org/officeDocument/2006/relationships/image" Target="../media/image17.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2.xml" /><Relationship Id="rId3" Type="http://schemas.openxmlformats.org/officeDocument/2006/relationships/image" Target="../media/image17.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3.xml" /><Relationship Id="rId3" Type="http://schemas.openxmlformats.org/officeDocument/2006/relationships/image" Target="../media/image17.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4.xml" /><Relationship Id="rId3" Type="http://schemas.openxmlformats.org/officeDocument/2006/relationships/image" Target="../media/image17.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5.xml" /><Relationship Id="rId3" Type="http://schemas.openxmlformats.org/officeDocument/2006/relationships/image" Target="../media/image17.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6.xml" /><Relationship Id="rId3" Type="http://schemas.openxmlformats.org/officeDocument/2006/relationships/image" Target="../media/image17.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7.xml" /><Relationship Id="rId3" Type="http://schemas.openxmlformats.org/officeDocument/2006/relationships/image" Target="../media/image17.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8.xml" /><Relationship Id="rId3" Type="http://schemas.openxmlformats.org/officeDocument/2006/relationships/image" Target="../media/image17.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9.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0.xml" /><Relationship Id="rId3" Type="http://schemas.openxmlformats.org/officeDocument/2006/relationships/image" Target="../media/image1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4.png" /><Relationship Id="rId3" Type="http://schemas.openxmlformats.org/officeDocument/2006/relationships/image" Target="../media/image15.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1.xml" /><Relationship Id="rId3" Type="http://schemas.openxmlformats.org/officeDocument/2006/relationships/image" Target="../media/image17.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2.xml" /><Relationship Id="rId3" Type="http://schemas.openxmlformats.org/officeDocument/2006/relationships/image" Target="../media/image17.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3.xml" /><Relationship Id="rId3" Type="http://schemas.openxmlformats.org/officeDocument/2006/relationships/image" Target="../media/image17.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4.xml" /><Relationship Id="rId3" Type="http://schemas.openxmlformats.org/officeDocument/2006/relationships/image" Target="../media/image17.pn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5.xml" /><Relationship Id="rId3" Type="http://schemas.openxmlformats.org/officeDocument/2006/relationships/image" Target="../media/image17.pn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6.xml" /><Relationship Id="rId3" Type="http://schemas.openxmlformats.org/officeDocument/2006/relationships/image" Target="../media/image18.png" /><Relationship Id="rId4" Type="http://schemas.openxmlformats.org/officeDocument/2006/relationships/image" Target="../media/image17.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7.xml" /><Relationship Id="rId3" Type="http://schemas.openxmlformats.org/officeDocument/2006/relationships/image" Target="../media/image17.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image" Target="../media/image13.png" /><Relationship Id="rId7" Type="http://schemas.openxmlformats.org/officeDocument/2006/relationships/image" Target="../media/image7.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 Id="rId3" Type="http://schemas.openxmlformats.org/officeDocument/2006/relationships/image" Target="../media/image20.png" /><Relationship Id="rId4" Type="http://schemas.microsoft.com/office/2007/relationships/hdphoto" Target="../media/image21.wdp"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 Id="rId3" Type="http://schemas.openxmlformats.org/officeDocument/2006/relationships/image" Target="../media/image20.png" /><Relationship Id="rId4" Type="http://schemas.microsoft.com/office/2007/relationships/hdphoto" Target="../media/image21.wdp"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4.png" /><Relationship Id="rId3" Type="http://schemas.openxmlformats.org/officeDocument/2006/relationships/image" Target="../media/image15.pn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png" /><Relationship Id="rId3" Type="http://schemas.microsoft.com/office/2007/relationships/hdphoto" Target="../media/image21.wdp" /><Relationship Id="rId4" Type="http://schemas.openxmlformats.org/officeDocument/2006/relationships/image" Target="../media/image19.pn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 Id="rId3" Type="http://schemas.openxmlformats.org/officeDocument/2006/relationships/image" Target="../media/image20.png" /><Relationship Id="rId4" Type="http://schemas.microsoft.com/office/2007/relationships/hdphoto" Target="../media/image21.wdp"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 Id="rId3" Type="http://schemas.openxmlformats.org/officeDocument/2006/relationships/image" Target="../media/image20.png" /><Relationship Id="rId4" Type="http://schemas.microsoft.com/office/2007/relationships/hdphoto" Target="../media/image21.wdp"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 Id="rId3" Type="http://schemas.openxmlformats.org/officeDocument/2006/relationships/image" Target="../media/image20.png" /><Relationship Id="rId4" Type="http://schemas.microsoft.com/office/2007/relationships/hdphoto" Target="../media/image21.wdp"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5.xml" /><Relationship Id="rId3" Type="http://schemas.openxmlformats.org/officeDocument/2006/relationships/image" Target="../media/image19.png" /><Relationship Id="rId4" Type="http://schemas.openxmlformats.org/officeDocument/2006/relationships/image" Target="../media/image20.png" /><Relationship Id="rId5" Type="http://schemas.microsoft.com/office/2007/relationships/hdphoto" Target="../media/image21.wdp"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2.jpeg" /><Relationship Id="rId3" Type="http://schemas.openxmlformats.org/officeDocument/2006/relationships/image" Target="../media/image20.png" /><Relationship Id="rId4" Type="http://schemas.microsoft.com/office/2007/relationships/hdphoto" Target="../media/image21.wdp" /><Relationship Id="rId5" Type="http://schemas.openxmlformats.org/officeDocument/2006/relationships/image" Target="../media/image19.pn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 Id="rId3" Type="http://schemas.openxmlformats.org/officeDocument/2006/relationships/image" Target="../media/image20.png" /><Relationship Id="rId4" Type="http://schemas.microsoft.com/office/2007/relationships/hdphoto" Target="../media/image21.wdp"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image" Target="../media/image13.png" /><Relationship Id="rId7" Type="http://schemas.openxmlformats.org/officeDocument/2006/relationships/image" Target="../media/image7.png"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3.png" /><Relationship Id="rId3" Type="http://schemas.openxmlformats.org/officeDocument/2006/relationships/image" Target="../media/image9.png"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4.png" /><Relationship Id="rId3" Type="http://schemas.openxmlformats.org/officeDocument/2006/relationships/image" Target="../media/image15.png"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8.xml" /><Relationship Id="rId3" Type="http://schemas.openxmlformats.org/officeDocument/2006/relationships/image" Target="../media/image23.png" /><Relationship Id="rId4" Type="http://schemas.openxmlformats.org/officeDocument/2006/relationships/image" Target="../media/image9.png"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xml" /><Relationship Id="rId3" Type="http://schemas.openxmlformats.org/officeDocument/2006/relationships/image" Target="../media/image14.png" /><Relationship Id="rId4" Type="http://schemas.openxmlformats.org/officeDocument/2006/relationships/image" Target="../media/image15.png"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package" Target="../embeddings/Microsoft_Word_Document.docx" TargetMode="Internal" /><Relationship Id="rId3" Type="http://schemas.openxmlformats.org/officeDocument/2006/relationships/image" Target="../media/image24.emf" /><Relationship Id="rId4" Type="http://schemas.openxmlformats.org/officeDocument/2006/relationships/vmlDrawing" Target="../drawings/vmlDrawing1.v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xml" /><Relationship Id="rId11" Type="http://schemas.openxmlformats.org/officeDocument/2006/relationships/tags" Target="../tags/tag7.xml" /><Relationship Id="rId12" Type="http://schemas.openxmlformats.org/officeDocument/2006/relationships/tags" Target="../tags/tag8.xml" /><Relationship Id="rId13" Type="http://schemas.openxmlformats.org/officeDocument/2006/relationships/tags" Target="../tags/tag9.xml" /><Relationship Id="rId14" Type="http://schemas.openxmlformats.org/officeDocument/2006/relationships/image" Target="../media/image25.png"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image" Target="../media/image5.png" /><Relationship Id="rId5" Type="http://schemas.openxmlformats.org/officeDocument/2006/relationships/image" Target="../media/image6.png" /><Relationship Id="rId6" Type="http://schemas.openxmlformats.org/officeDocument/2006/relationships/image" Target="../media/image7.png" /><Relationship Id="rId7" Type="http://schemas.openxmlformats.org/officeDocument/2006/relationships/image" Target="../media/image8.png" /><Relationship Id="rId8" Type="http://schemas.openxmlformats.org/officeDocument/2006/relationships/image" Target="../media/image9.png" /><Relationship Id="rId9" Type="http://schemas.openxmlformats.org/officeDocument/2006/relationships/image" Target="../media/image10.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xml" /><Relationship Id="rId3" Type="http://schemas.openxmlformats.org/officeDocument/2006/relationships/image" Target="../media/image14.png" /><Relationship Id="rId4" Type="http://schemas.openxmlformats.org/officeDocument/2006/relationships/image" Target="../media/image15.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3.xml" /><Relationship Id="rId3" Type="http://schemas.openxmlformats.org/officeDocument/2006/relationships/image" Target="../media/image14.png" /><Relationship Id="rId4" Type="http://schemas.openxmlformats.org/officeDocument/2006/relationships/image" Target="../media/image15.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 name="图片 11">
            <a:extLst>
              <a:ext uri="{FF2B5EF4-FFF2-40B4-BE49-F238E27FC236}">
                <a16:creationId xmlns:a16="http://schemas.microsoft.com/office/drawing/2014/main" id="{C089B110-61F3-4D53-872A-6A6C992045B7}"/>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14348" b="29402"/>
          <a:stretch>
            <a:fillRect/>
          </a:stretch>
        </p:blipFill>
        <p:spPr>
          <a:xfrm>
            <a:off x="0" y="0"/>
            <a:ext cx="12192000" cy="6858001"/>
          </a:xfrm>
          <a:prstGeom prst="rect">
            <a:avLst/>
          </a:prstGeom>
        </p:spPr>
      </p:pic>
      <p:pic>
        <p:nvPicPr>
          <p:cNvPr id="7" name="图片 6">
            <a:extLst>
              <a:ext uri="{FF2B5EF4-FFF2-40B4-BE49-F238E27FC236}">
                <a16:creationId xmlns:a16="http://schemas.microsoft.com/office/drawing/2014/main" id="{28A88F32-B481-46FB-B8FA-3F078B532C9B}"/>
              </a:ext>
            </a:extLst>
          </p:cNvPr>
          <p:cNvPicPr>
            <a:picLocks noChangeAspect="1"/>
          </p:cNvPicPr>
          <p:nvPr/>
        </p:nvPicPr>
        <p:blipFill>
          <a:blip r:embed="rId4">
            <a:extLst>
              <a:ext uri="{28A0092B-C50C-407E-A947-70E740481C1C}">
                <a14:useLocalDpi xmlns:a14="http://schemas.microsoft.com/office/drawing/2010/main" val="0"/>
              </a:ext>
            </a:extLst>
          </a:blip>
          <a:srcRect l="7661" t="48266" r="72258" b="27540"/>
          <a:stretch>
            <a:fillRect/>
          </a:stretch>
        </p:blipFill>
        <p:spPr>
          <a:xfrm>
            <a:off x="1285822" y="4736206"/>
            <a:ext cx="2575590" cy="1551562"/>
          </a:xfrm>
          <a:prstGeom prst="rect">
            <a:avLst/>
          </a:prstGeom>
        </p:spPr>
      </p:pic>
      <p:pic>
        <p:nvPicPr>
          <p:cNvPr id="14" name="图片 13">
            <a:extLst>
              <a:ext uri="{FF2B5EF4-FFF2-40B4-BE49-F238E27FC236}">
                <a16:creationId xmlns:a16="http://schemas.microsoft.com/office/drawing/2014/main" id="{DD722266-204C-413A-A2C7-CBB77E6712C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53507" y="4437595"/>
            <a:ext cx="5938493" cy="2677219"/>
          </a:xfrm>
          <a:prstGeom prst="rect">
            <a:avLst/>
          </a:prstGeom>
        </p:spPr>
      </p:pic>
      <p:sp>
        <p:nvSpPr>
          <p:cNvPr id="19" name="椭圆 18">
            <a:extLst>
              <a:ext uri="{FF2B5EF4-FFF2-40B4-BE49-F238E27FC236}">
                <a16:creationId xmlns:a16="http://schemas.microsoft.com/office/drawing/2014/main" id="{56D2EFE8-64F5-4DF8-8C57-3871318F8FD0}"/>
              </a:ext>
            </a:extLst>
          </p:cNvPr>
          <p:cNvSpPr/>
          <p:nvPr/>
        </p:nvSpPr>
        <p:spPr>
          <a:xfrm>
            <a:off x="3413759" y="746760"/>
            <a:ext cx="5364482" cy="5364480"/>
          </a:xfrm>
          <a:prstGeom prst="ellipse">
            <a:avLst/>
          </a:prstGeom>
          <a:solidFill>
            <a:schemeClr val="bg1"/>
          </a:solidFill>
          <a:ln>
            <a:no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pic>
        <p:nvPicPr>
          <p:cNvPr id="20" name="图片 19">
            <a:extLst>
              <a:ext uri="{FF2B5EF4-FFF2-40B4-BE49-F238E27FC236}">
                <a16:creationId xmlns:a16="http://schemas.microsoft.com/office/drawing/2014/main" id="{F4B9E91E-48CE-4025-BD5C-C937C248298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7662248" y="1816073"/>
            <a:ext cx="1464498" cy="794568"/>
          </a:xfrm>
          <a:prstGeom prst="rect">
            <a:avLst/>
          </a:prstGeom>
        </p:spPr>
      </p:pic>
      <p:pic>
        <p:nvPicPr>
          <p:cNvPr id="21" name="图片 20">
            <a:extLst>
              <a:ext uri="{FF2B5EF4-FFF2-40B4-BE49-F238E27FC236}">
                <a16:creationId xmlns:a16="http://schemas.microsoft.com/office/drawing/2014/main" id="{E9C96F74-924A-4B98-BF9E-D49CDE8EF52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3346196" y="4415123"/>
            <a:ext cx="1464498" cy="794568"/>
          </a:xfrm>
          <a:prstGeom prst="rect">
            <a:avLst/>
          </a:prstGeom>
        </p:spPr>
      </p:pic>
      <p:pic>
        <p:nvPicPr>
          <p:cNvPr id="13" name="图片 12">
            <a:extLst>
              <a:ext uri="{FF2B5EF4-FFF2-40B4-BE49-F238E27FC236}">
                <a16:creationId xmlns:a16="http://schemas.microsoft.com/office/drawing/2014/main" id="{2DC7A60A-DC19-40E1-9D32-BB2A5154433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19900" y="1"/>
            <a:ext cx="5372100" cy="3581400"/>
          </a:xfrm>
          <a:prstGeom prst="rect">
            <a:avLst/>
          </a:prstGeom>
        </p:spPr>
      </p:pic>
      <p:pic>
        <p:nvPicPr>
          <p:cNvPr id="15" name="图片 14">
            <a:extLst>
              <a:ext uri="{FF2B5EF4-FFF2-40B4-BE49-F238E27FC236}">
                <a16:creationId xmlns:a16="http://schemas.microsoft.com/office/drawing/2014/main" id="{C5D38CD1-1DCB-4FE3-9E22-DD2D24728CD0}"/>
              </a:ext>
            </a:extLst>
          </p:cNvPr>
          <p:cNvPicPr>
            <a:picLocks noChangeAspect="1"/>
          </p:cNvPicPr>
          <p:nvPr/>
        </p:nvPicPr>
        <p:blipFill>
          <a:blip r:embed="rId8">
            <a:extLst>
              <a:ext uri="{28A0092B-C50C-407E-A947-70E740481C1C}">
                <a14:useLocalDpi xmlns:a14="http://schemas.microsoft.com/office/drawing/2010/main" val="0"/>
              </a:ext>
            </a:extLst>
          </a:blip>
          <a:srcRect l="3463" t="44072" r="80031" b="10366"/>
          <a:stretch>
            <a:fillRect/>
          </a:stretch>
        </p:blipFill>
        <p:spPr>
          <a:xfrm>
            <a:off x="-37439" y="3733792"/>
            <a:ext cx="2012462" cy="3124208"/>
          </a:xfrm>
          <a:prstGeom prst="rect">
            <a:avLst/>
          </a:prstGeom>
        </p:spPr>
      </p:pic>
      <p:pic>
        <p:nvPicPr>
          <p:cNvPr id="16" name="图片 15">
            <a:extLst>
              <a:ext uri="{FF2B5EF4-FFF2-40B4-BE49-F238E27FC236}">
                <a16:creationId xmlns:a16="http://schemas.microsoft.com/office/drawing/2014/main" id="{162F5DBB-F685-4162-9A65-96B58F5AFA14}"/>
              </a:ext>
            </a:extLst>
          </p:cNvPr>
          <p:cNvPicPr>
            <a:picLocks noChangeAspect="1"/>
          </p:cNvPicPr>
          <p:nvPr/>
        </p:nvPicPr>
        <p:blipFill>
          <a:blip r:embed="rId9">
            <a:extLst>
              <a:ext uri="{28A0092B-C50C-407E-A947-70E740481C1C}">
                <a14:useLocalDpi xmlns:a14="http://schemas.microsoft.com/office/drawing/2010/main" val="0"/>
              </a:ext>
            </a:extLst>
          </a:blip>
          <a:srcRect l="43906" t="36742" r="43438" b="38980"/>
          <a:stretch>
            <a:fillRect/>
          </a:stretch>
        </p:blipFill>
        <p:spPr>
          <a:xfrm>
            <a:off x="2281171" y="1228370"/>
            <a:ext cx="1954381" cy="2108676"/>
          </a:xfrm>
          <a:prstGeom prst="rect">
            <a:avLst/>
          </a:prstGeom>
        </p:spPr>
      </p:pic>
      <p:sp>
        <p:nvSpPr>
          <p:cNvPr id="17" name="PA_库_矩形 5">
            <a:extLst>
              <a:ext uri="{FF2B5EF4-FFF2-40B4-BE49-F238E27FC236}">
                <a16:creationId xmlns:a16="http://schemas.microsoft.com/office/drawing/2014/main" id="{C82C5A13-0F3B-4E40-B739-6B8D814ECED3}"/>
              </a:ext>
            </a:extLst>
          </p:cNvPr>
          <p:cNvSpPr/>
          <p:nvPr>
            <p:custDataLst>
              <p:tags r:id="rId10"/>
            </p:custDataLst>
          </p:nvPr>
        </p:nvSpPr>
        <p:spPr>
          <a:xfrm>
            <a:off x="6328308" y="2585453"/>
            <a:ext cx="1431161" cy="92398"/>
          </a:xfrm>
          <a:prstGeom prst="rect">
            <a:avLst/>
          </a:prstGeom>
        </p:spPr>
        <p:txBody>
          <a:bodyPr vert="eaVert" wrap="none">
            <a:spAutoFit/>
          </a:bodyPr>
          <a:lstStyle/>
          <a:p>
            <a:pPr algn="ctr">
              <a:lnSpc>
                <a:spcPct val="150000"/>
              </a:lnSpc>
            </a:pPr>
            <a:endParaRPr lang="en-US" altLang="zh-CN" sz="5400">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18" name="PA_库_文本框 6">
            <a:extLst>
              <a:ext uri="{FF2B5EF4-FFF2-40B4-BE49-F238E27FC236}">
                <a16:creationId xmlns:a16="http://schemas.microsoft.com/office/drawing/2014/main" id="{DBC39B7A-C62B-4F03-B493-82D72756314E}"/>
              </a:ext>
            </a:extLst>
          </p:cNvPr>
          <p:cNvSpPr txBox="1"/>
          <p:nvPr>
            <p:custDataLst>
              <p:tags r:id="rId11"/>
            </p:custDataLst>
          </p:nvPr>
        </p:nvSpPr>
        <p:spPr>
          <a:xfrm>
            <a:off x="5948799" y="1769170"/>
            <a:ext cx="353943" cy="3367990"/>
          </a:xfrm>
          <a:prstGeom prst="rect">
            <a:avLst/>
          </a:prstGeom>
          <a:noFill/>
        </p:spPr>
        <p:txBody>
          <a:bodyPr vert="eaVert" wrap="square" rtlCol="0">
            <a:spAutoFit/>
          </a:bodyPr>
          <a:lstStyle/>
          <a:p>
            <a:pPr algn="dist"/>
            <a:r>
              <a:rPr lang="en-US" altLang="zh-CN" sz="1100">
                <a:solidFill>
                  <a:schemeClr val="bg2">
                    <a:lumMod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CHOICE IS THE BEGINNING OF HAPPINESS</a:t>
            </a:r>
            <a:endParaRPr lang="zh-CN" altLang="en-US" sz="1100">
              <a:solidFill>
                <a:schemeClr val="bg2">
                  <a:lumMod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27" name="PA_库_矩形 8">
            <a:extLst>
              <a:ext uri="{FF2B5EF4-FFF2-40B4-BE49-F238E27FC236}">
                <a16:creationId xmlns:a16="http://schemas.microsoft.com/office/drawing/2014/main" id="{882C2FC2-5EAE-4094-B96E-393D71A3A525}"/>
              </a:ext>
            </a:extLst>
          </p:cNvPr>
          <p:cNvSpPr/>
          <p:nvPr>
            <p:custDataLst>
              <p:tags r:id="rId12"/>
            </p:custDataLst>
          </p:nvPr>
        </p:nvSpPr>
        <p:spPr>
          <a:xfrm flipH="1">
            <a:off x="4953118" y="2246615"/>
            <a:ext cx="524671" cy="2554545"/>
          </a:xfrm>
          <a:prstGeom prst="rect">
            <a:avLst/>
          </a:prstGeom>
        </p:spPr>
        <p:txBody>
          <a:bodyPr wrap="square">
            <a:spAutoFit/>
          </a:bodyPr>
          <a:lstStyle/>
          <a:p>
            <a:pPr algn="r"/>
            <a:r>
              <a:rPr lang="en-US" altLang="zh-CN" sz="800" b="0" i="0">
                <a:solidFill>
                  <a:srgbClr val="262626"/>
                </a:solidFill>
                <a:effectLst/>
                <a:latin typeface="汉仪全唐诗简" panose="00020600040101010101" pitchFamily="18" charset="-122"/>
                <a:ea typeface="汉仪全唐诗简" panose="00020600040101010101" pitchFamily="18" charset="-122"/>
                <a:sym typeface="iekie pocangqiong" panose="02000503000000000000" pitchFamily="2" charset="-122"/>
              </a:rPr>
              <a:t>Early in the day it was whispered that we should sail in a boat, only thou and I, and never a soul in the world would know of this</a:t>
            </a:r>
            <a:endParaRPr lang="zh-CN" altLang="en-US" sz="800">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28" name="PA_库_矩形 9">
            <a:extLst>
              <a:ext uri="{FF2B5EF4-FFF2-40B4-BE49-F238E27FC236}">
                <a16:creationId xmlns:a16="http://schemas.microsoft.com/office/drawing/2014/main" id="{40701EF9-76FC-4E2A-B7C8-03A7549A2167}"/>
              </a:ext>
            </a:extLst>
          </p:cNvPr>
          <p:cNvSpPr/>
          <p:nvPr>
            <p:custDataLst>
              <p:tags r:id="rId13"/>
            </p:custDataLst>
          </p:nvPr>
        </p:nvSpPr>
        <p:spPr>
          <a:xfrm rot="5400000">
            <a:off x="3943156" y="3335746"/>
            <a:ext cx="3581400" cy="346249"/>
          </a:xfrm>
          <a:prstGeom prst="rect">
            <a:avLst/>
          </a:prstGeom>
        </p:spPr>
        <p:txBody>
          <a:bodyPr vert="horz" wrap="square">
            <a:spAutoFit/>
          </a:bodyPr>
          <a:lstStyle/>
          <a:p>
            <a:pPr algn="dist">
              <a:lnSpc>
                <a:spcPct val="150000"/>
              </a:lnSpc>
            </a:pPr>
            <a:r>
              <a:rPr lang="zh-CN" altLang="en-US"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宁</a:t>
            </a:r>
            <a:r>
              <a:rPr lang="en-US" altLang="zh-CN"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静</a:t>
            </a:r>
            <a:r>
              <a:rPr lang="en-US" altLang="zh-CN"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平</a:t>
            </a:r>
            <a:r>
              <a:rPr lang="en-US" altLang="zh-CN"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和</a:t>
            </a:r>
            <a:r>
              <a:rPr lang="en-US" altLang="zh-CN"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境</a:t>
            </a:r>
            <a:r>
              <a:rPr lang="en-US" altLang="zh-CN"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界</a:t>
            </a:r>
            <a:r>
              <a:rPr lang="en-US" altLang="zh-CN"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致</a:t>
            </a:r>
            <a:r>
              <a:rPr lang="en-US" altLang="zh-CN"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远</a:t>
            </a:r>
          </a:p>
        </p:txBody>
      </p:sp>
      <p:sp>
        <p:nvSpPr>
          <p:cNvPr id="2" name="文本框 1">
            <a:extLst>
              <a:ext uri="{FF2B5EF4-FFF2-40B4-BE49-F238E27FC236}">
                <a16:creationId xmlns:a16="http://schemas.microsoft.com/office/drawing/2014/main" id="{C9D3ADD8-BD1B-4285-B0F1-3F9B527AE971}"/>
              </a:ext>
            </a:extLst>
          </p:cNvPr>
          <p:cNvSpPr txBox="1"/>
          <p:nvPr/>
        </p:nvSpPr>
        <p:spPr>
          <a:xfrm>
            <a:off x="6200948" y="1067223"/>
            <a:ext cx="1431161" cy="4708981"/>
          </a:xfrm>
          <a:prstGeom prst="rect">
            <a:avLst/>
          </a:prstGeom>
          <a:noFill/>
        </p:spPr>
        <p:txBody>
          <a:bodyPr wrap="square" rtlCol="0">
            <a:spAutoFit/>
          </a:bodyPr>
          <a:lstStyle/>
          <a:p>
            <a:r>
              <a:rPr lang="zh-CN" altLang="en-US" sz="6000" b="1">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文言文复习</a:t>
            </a:r>
          </a:p>
        </p:txBody>
      </p:sp>
      <p:pic>
        <p:nvPicPr>
          <p:cNvPr id="29" name="中国风舞曲节奏音效">
            <a:hlinkClick action="ppaction://media"/>
            <a:extLst>
              <a:ext uri="{FF2B5EF4-FFF2-40B4-BE49-F238E27FC236}">
                <a16:creationId xmlns:a16="http://schemas.microsoft.com/office/drawing/2014/main" id="{88FE0A28-5FD8-48F7-8BC9-126C9E653BED}"/>
              </a:ext>
            </a:extLst>
          </p:cNvPr>
          <p:cNvPicPr>
            <a:picLocks noChangeAspect="1"/>
          </p:cNvPicPr>
          <p:nvPr>
            <a:audioFile r:link="rId15"/>
            <p:extLst>
              <p:ext uri="{DAA4B4D4-6D71-4841-9C94-3DE7FCFB9230}">
                <p14:media xmlns:p14="http://schemas.microsoft.com/office/powerpoint/2010/main" r:embed="rId16"/>
              </p:ext>
            </p:extLst>
          </p:nvPr>
        </p:nvPicPr>
        <p:blipFill>
          <a:blip r:embed="rId14"/>
          <a:stretch>
            <a:fillRect/>
          </a:stretch>
        </p:blipFill>
        <p:spPr>
          <a:xfrm>
            <a:off x="4946373" y="-1981200"/>
            <a:ext cx="609600" cy="609600"/>
          </a:xfrm>
          <a:prstGeom prst="rect">
            <a:avLst/>
          </a:prstGeom>
        </p:spPr>
      </p:pic>
    </p:spTree>
    <p:extLst>
      <p:ext uri="{BB962C8B-B14F-4D97-AF65-F5344CB8AC3E}">
        <p14:creationId xmlns:p14="http://schemas.microsoft.com/office/powerpoint/2010/main" val="3293412842"/>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par>
                          <p:cTn id="8" fill="hold" nodeType="afterGroup">
                            <p:stCondLst>
                              <p:cond delay="1"/>
                            </p:stCondLst>
                            <p:childTnLst>
                              <p:par>
                                <p:cTn id="9" presetID="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1"/>
                            </p:stCondLst>
                            <p:childTnLst>
                              <p:par>
                                <p:cTn id="14" presetID="53"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750" fill="hold"/>
                                        <p:tgtEl>
                                          <p:spTgt spid="19"/>
                                        </p:tgtEl>
                                        <p:attrNameLst>
                                          <p:attrName>ppt_w</p:attrName>
                                        </p:attrNameLst>
                                      </p:cBhvr>
                                      <p:tavLst>
                                        <p:tav tm="0">
                                          <p:val>
                                            <p:fltVal val="0"/>
                                          </p:val>
                                        </p:tav>
                                        <p:tav tm="100000">
                                          <p:val>
                                            <p:strVal val="#ppt_w"/>
                                          </p:val>
                                        </p:tav>
                                      </p:tavLst>
                                    </p:anim>
                                    <p:anim calcmode="lin" valueType="num">
                                      <p:cBhvr>
                                        <p:cTn id="17" dur="750" fill="hold"/>
                                        <p:tgtEl>
                                          <p:spTgt spid="19"/>
                                        </p:tgtEl>
                                        <p:attrNameLst>
                                          <p:attrName>ppt_h</p:attrName>
                                        </p:attrNameLst>
                                      </p:cBhvr>
                                      <p:tavLst>
                                        <p:tav tm="0">
                                          <p:val>
                                            <p:fltVal val="0"/>
                                          </p:val>
                                        </p:tav>
                                        <p:tav tm="100000">
                                          <p:val>
                                            <p:strVal val="#ppt_h"/>
                                          </p:val>
                                        </p:tav>
                                      </p:tavLst>
                                    </p:anim>
                                    <p:animEffect transition="in" filter="fade">
                                      <p:cBhvr>
                                        <p:cTn id="18" dur="750"/>
                                        <p:tgtEl>
                                          <p:spTgt spid="19"/>
                                        </p:tgtEl>
                                      </p:cBhvr>
                                    </p:animEffect>
                                  </p:childTnLst>
                                </p:cTn>
                              </p:par>
                            </p:childTnLst>
                          </p:cTn>
                        </p:par>
                        <p:par>
                          <p:cTn id="19" fill="hold" nodeType="afterGroup">
                            <p:stCondLst>
                              <p:cond delay="1751"/>
                            </p:stCondLst>
                            <p:childTnLst>
                              <p:par>
                                <p:cTn id="20" presetID="2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par>
                                <p:cTn id="23" presetID="22" presetClass="entr" presetSubtype="2"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right)">
                                      <p:cBhvr>
                                        <p:cTn id="25" dur="500"/>
                                        <p:tgtEl>
                                          <p:spTgt spid="21"/>
                                        </p:tgtEl>
                                      </p:cBhvr>
                                    </p:animEffect>
                                  </p:childTnLst>
                                </p:cTn>
                              </p:par>
                            </p:childTnLst>
                          </p:cTn>
                        </p:par>
                        <p:par>
                          <p:cTn id="26" fill="hold" nodeType="afterGroup">
                            <p:stCondLst>
                              <p:cond delay="2251"/>
                            </p:stCondLst>
                            <p:childTnLst>
                              <p:par>
                                <p:cTn id="27" presetID="22" presetClass="entr" presetSubtype="2"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right)">
                                      <p:cBhvr>
                                        <p:cTn id="29" dur="500"/>
                                        <p:tgtEl>
                                          <p:spTgt spid="13"/>
                                        </p:tgtEl>
                                      </p:cBhvr>
                                    </p:animEffect>
                                  </p:childTnLst>
                                </p:cTn>
                              </p:par>
                            </p:childTnLst>
                          </p:cTn>
                        </p:par>
                        <p:par>
                          <p:cTn id="30" fill="hold" nodeType="afterGroup">
                            <p:stCondLst>
                              <p:cond delay="2751"/>
                            </p:stCondLst>
                            <p:childTnLst>
                              <p:par>
                                <p:cTn id="31" presetID="10"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nodeType="afterGroup">
                            <p:stCondLst>
                              <p:cond delay="3251"/>
                            </p:stCondLst>
                            <p:childTnLst>
                              <p:par>
                                <p:cTn id="35" presetID="14" presetClass="entr" presetSubtype="1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par>
                          <p:cTn id="38" fill="hold" nodeType="afterGroup">
                            <p:stCondLst>
                              <p:cond delay="3751"/>
                            </p:stCondLst>
                            <p:childTnLst>
                              <p:par>
                                <p:cTn id="39" presetID="26" presetClass="entr" presetSubtype="0"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217">
                                          <p:stCondLst>
                                            <p:cond delay="0"/>
                                          </p:stCondLst>
                                        </p:cTn>
                                        <p:tgtEl>
                                          <p:spTgt spid="16"/>
                                        </p:tgtEl>
                                      </p:cBhvr>
                                    </p:animEffect>
                                    <p:anim calcmode="lin" valueType="num">
                                      <p:cBhvr>
                                        <p:cTn id="42" dur="684"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3" dur="249"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4" dur="249" tmFilter="0, 0; 0.125,0.2665; 0.25,0.4; 0.375,0.465; 0.5,0.5;  0.625,0.535; 0.75,0.6; 0.875,0.7335; 1,1">
                                          <p:stCondLst>
                                            <p:cond delay="249"/>
                                          </p:stCondLst>
                                        </p:cTn>
                                        <p:tgtEl>
                                          <p:spTgt spid="16"/>
                                        </p:tgtEl>
                                        <p:attrNameLst>
                                          <p:attrName>ppt_y</p:attrName>
                                        </p:attrNameLst>
                                      </p:cBhvr>
                                      <p:tavLst>
                                        <p:tav tm="0" fmla="#ppt_y-sin(pi*$)/9">
                                          <p:val>
                                            <p:fltVal val="0"/>
                                          </p:val>
                                        </p:tav>
                                        <p:tav tm="100000">
                                          <p:val>
                                            <p:fltVal val="1"/>
                                          </p:val>
                                        </p:tav>
                                      </p:tavLst>
                                    </p:anim>
                                    <p:anim calcmode="lin" valueType="num">
                                      <p:cBhvr>
                                        <p:cTn id="45" dur="125" tmFilter="0, 0; 0.125,0.2665; 0.25,0.4; 0.375,0.465; 0.5,0.5;  0.625,0.535; 0.75,0.6; 0.875,0.7335; 1,1">
                                          <p:stCondLst>
                                            <p:cond delay="497"/>
                                          </p:stCondLst>
                                        </p:cTn>
                                        <p:tgtEl>
                                          <p:spTgt spid="16"/>
                                        </p:tgtEl>
                                        <p:attrNameLst>
                                          <p:attrName>ppt_y</p:attrName>
                                        </p:attrNameLst>
                                      </p:cBhvr>
                                      <p:tavLst>
                                        <p:tav tm="0" fmla="#ppt_y-sin(pi*$)/27">
                                          <p:val>
                                            <p:fltVal val="0"/>
                                          </p:val>
                                        </p:tav>
                                        <p:tav tm="100000">
                                          <p:val>
                                            <p:fltVal val="1"/>
                                          </p:val>
                                        </p:tav>
                                      </p:tavLst>
                                    </p:anim>
                                    <p:anim calcmode="lin" valueType="num">
                                      <p:cBhvr>
                                        <p:cTn id="46" dur="62" tmFilter="0, 0; 0.125,0.2665; 0.25,0.4; 0.375,0.465; 0.5,0.5;  0.625,0.535; 0.75,0.6; 0.875,0.7335; 1,1">
                                          <p:stCondLst>
                                            <p:cond delay="621"/>
                                          </p:stCondLst>
                                        </p:cTn>
                                        <p:tgtEl>
                                          <p:spTgt spid="16"/>
                                        </p:tgtEl>
                                        <p:attrNameLst>
                                          <p:attrName>ppt_y</p:attrName>
                                        </p:attrNameLst>
                                      </p:cBhvr>
                                      <p:tavLst>
                                        <p:tav tm="0" fmla="#ppt_y-sin(pi*$)/81">
                                          <p:val>
                                            <p:fltVal val="0"/>
                                          </p:val>
                                        </p:tav>
                                        <p:tav tm="100000">
                                          <p:val>
                                            <p:fltVal val="1"/>
                                          </p:val>
                                        </p:tav>
                                      </p:tavLst>
                                    </p:anim>
                                    <p:animScale>
                                      <p:cBhvr>
                                        <p:cTn id="47" dur="10">
                                          <p:stCondLst>
                                            <p:cond delay="244"/>
                                          </p:stCondLst>
                                        </p:cTn>
                                        <p:tgtEl>
                                          <p:spTgt spid="16"/>
                                        </p:tgtEl>
                                      </p:cBhvr>
                                      <p:to x="100000" y="60000"/>
                                    </p:animScale>
                                    <p:animScale>
                                      <p:cBhvr>
                                        <p:cTn id="48" dur="62" decel="50000">
                                          <p:stCondLst>
                                            <p:cond delay="254"/>
                                          </p:stCondLst>
                                        </p:cTn>
                                        <p:tgtEl>
                                          <p:spTgt spid="16"/>
                                        </p:tgtEl>
                                      </p:cBhvr>
                                      <p:to x="100000" y="100000"/>
                                    </p:animScale>
                                    <p:animScale>
                                      <p:cBhvr>
                                        <p:cTn id="49" dur="10">
                                          <p:stCondLst>
                                            <p:cond delay="492"/>
                                          </p:stCondLst>
                                        </p:cTn>
                                        <p:tgtEl>
                                          <p:spTgt spid="16"/>
                                        </p:tgtEl>
                                      </p:cBhvr>
                                      <p:to x="100000" y="80000"/>
                                    </p:animScale>
                                    <p:animScale>
                                      <p:cBhvr>
                                        <p:cTn id="50" dur="62" decel="50000">
                                          <p:stCondLst>
                                            <p:cond delay="502"/>
                                          </p:stCondLst>
                                        </p:cTn>
                                        <p:tgtEl>
                                          <p:spTgt spid="16"/>
                                        </p:tgtEl>
                                      </p:cBhvr>
                                      <p:to x="100000" y="100000"/>
                                    </p:animScale>
                                    <p:animScale>
                                      <p:cBhvr>
                                        <p:cTn id="51" dur="10">
                                          <p:stCondLst>
                                            <p:cond delay="616"/>
                                          </p:stCondLst>
                                        </p:cTn>
                                        <p:tgtEl>
                                          <p:spTgt spid="16"/>
                                        </p:tgtEl>
                                      </p:cBhvr>
                                      <p:to x="100000" y="90000"/>
                                    </p:animScale>
                                    <p:animScale>
                                      <p:cBhvr>
                                        <p:cTn id="52" dur="62" decel="50000">
                                          <p:stCondLst>
                                            <p:cond delay="626"/>
                                          </p:stCondLst>
                                        </p:cTn>
                                        <p:tgtEl>
                                          <p:spTgt spid="16"/>
                                        </p:tgtEl>
                                      </p:cBhvr>
                                      <p:to x="100000" y="100000"/>
                                    </p:animScale>
                                    <p:animScale>
                                      <p:cBhvr>
                                        <p:cTn id="53" dur="10">
                                          <p:stCondLst>
                                            <p:cond delay="678"/>
                                          </p:stCondLst>
                                        </p:cTn>
                                        <p:tgtEl>
                                          <p:spTgt spid="16"/>
                                        </p:tgtEl>
                                      </p:cBhvr>
                                      <p:to x="100000" y="95000"/>
                                    </p:animScale>
                                    <p:animScale>
                                      <p:cBhvr>
                                        <p:cTn id="54" dur="62" decel="50000">
                                          <p:stCondLst>
                                            <p:cond delay="688"/>
                                          </p:stCondLst>
                                        </p:cTn>
                                        <p:tgtEl>
                                          <p:spTgt spid="16"/>
                                        </p:tgtEl>
                                      </p:cBhvr>
                                      <p:to x="100000" y="100000"/>
                                    </p:animScale>
                                  </p:childTnLst>
                                </p:cTn>
                              </p:par>
                              <p:par>
                                <p:cTn id="55" presetID="2" presetClass="entr" presetSubtype="4" decel="100000" fill="hold" grpId="0" nodeType="withEffect">
                                  <p:stCondLst>
                                    <p:cond delay="25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750" fill="hold"/>
                                        <p:tgtEl>
                                          <p:spTgt spid="17"/>
                                        </p:tgtEl>
                                        <p:attrNameLst>
                                          <p:attrName>ppt_x</p:attrName>
                                        </p:attrNameLst>
                                      </p:cBhvr>
                                      <p:tavLst>
                                        <p:tav tm="0">
                                          <p:val>
                                            <p:strVal val="#ppt_x"/>
                                          </p:val>
                                        </p:tav>
                                        <p:tav tm="100000">
                                          <p:val>
                                            <p:strVal val="#ppt_x"/>
                                          </p:val>
                                        </p:tav>
                                      </p:tavLst>
                                    </p:anim>
                                    <p:anim calcmode="lin" valueType="num">
                                      <p:cBhvr additive="base">
                                        <p:cTn id="58" dur="750" fill="hold"/>
                                        <p:tgtEl>
                                          <p:spTgt spid="17"/>
                                        </p:tgtEl>
                                        <p:attrNameLst>
                                          <p:attrName>ppt_y</p:attrName>
                                        </p:attrNameLst>
                                      </p:cBhvr>
                                      <p:tavLst>
                                        <p:tav tm="0">
                                          <p:val>
                                            <p:strVal val="1+#ppt_h/2"/>
                                          </p:val>
                                        </p:tav>
                                        <p:tav tm="100000">
                                          <p:val>
                                            <p:strVal val="#ppt_y"/>
                                          </p:val>
                                        </p:tav>
                                      </p:tavLst>
                                    </p:anim>
                                  </p:childTnLst>
                                </p:cTn>
                              </p:par>
                              <p:par>
                                <p:cTn id="59" presetID="2" presetClass="entr" presetSubtype="4" decel="100000" fill="hold" grpId="0" nodeType="withEffect">
                                  <p:stCondLst>
                                    <p:cond delay="25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750" fill="hold"/>
                                        <p:tgtEl>
                                          <p:spTgt spid="18"/>
                                        </p:tgtEl>
                                        <p:attrNameLst>
                                          <p:attrName>ppt_x</p:attrName>
                                        </p:attrNameLst>
                                      </p:cBhvr>
                                      <p:tavLst>
                                        <p:tav tm="0">
                                          <p:val>
                                            <p:strVal val="#ppt_x"/>
                                          </p:val>
                                        </p:tav>
                                        <p:tav tm="100000">
                                          <p:val>
                                            <p:strVal val="#ppt_x"/>
                                          </p:val>
                                        </p:tav>
                                      </p:tavLst>
                                    </p:anim>
                                    <p:anim calcmode="lin" valueType="num">
                                      <p:cBhvr additive="base">
                                        <p:cTn id="62" dur="75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decel="100000" fill="hold" grpId="0" nodeType="withEffect">
                                  <p:stCondLst>
                                    <p:cond delay="25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750" fill="hold"/>
                                        <p:tgtEl>
                                          <p:spTgt spid="27"/>
                                        </p:tgtEl>
                                        <p:attrNameLst>
                                          <p:attrName>ppt_x</p:attrName>
                                        </p:attrNameLst>
                                      </p:cBhvr>
                                      <p:tavLst>
                                        <p:tav tm="0">
                                          <p:val>
                                            <p:strVal val="#ppt_x"/>
                                          </p:val>
                                        </p:tav>
                                        <p:tav tm="100000">
                                          <p:val>
                                            <p:strVal val="#ppt_x"/>
                                          </p:val>
                                        </p:tav>
                                      </p:tavLst>
                                    </p:anim>
                                    <p:anim calcmode="lin" valueType="num">
                                      <p:cBhvr additive="base">
                                        <p:cTn id="66" dur="750" fill="hold"/>
                                        <p:tgtEl>
                                          <p:spTgt spid="27"/>
                                        </p:tgtEl>
                                        <p:attrNameLst>
                                          <p:attrName>ppt_y</p:attrName>
                                        </p:attrNameLst>
                                      </p:cBhvr>
                                      <p:tavLst>
                                        <p:tav tm="0">
                                          <p:val>
                                            <p:strVal val="1+#ppt_h/2"/>
                                          </p:val>
                                        </p:tav>
                                        <p:tav tm="100000">
                                          <p:val>
                                            <p:strVal val="#ppt_y"/>
                                          </p:val>
                                        </p:tav>
                                      </p:tavLst>
                                    </p:anim>
                                  </p:childTnLst>
                                </p:cTn>
                              </p:par>
                              <p:par>
                                <p:cTn id="67" presetID="2" presetClass="entr" presetSubtype="4" decel="100000" fill="hold" grpId="0" nodeType="withEffect">
                                  <p:stCondLst>
                                    <p:cond delay="25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750" fill="hold"/>
                                        <p:tgtEl>
                                          <p:spTgt spid="28"/>
                                        </p:tgtEl>
                                        <p:attrNameLst>
                                          <p:attrName>ppt_x</p:attrName>
                                        </p:attrNameLst>
                                      </p:cBhvr>
                                      <p:tavLst>
                                        <p:tav tm="0">
                                          <p:val>
                                            <p:strVal val="#ppt_x"/>
                                          </p:val>
                                        </p:tav>
                                        <p:tav tm="100000">
                                          <p:val>
                                            <p:strVal val="#ppt_x"/>
                                          </p:val>
                                        </p:tav>
                                      </p:tavLst>
                                    </p:anim>
                                    <p:anim calcmode="lin" valueType="num">
                                      <p:cBhvr additive="base">
                                        <p:cTn id="70" dur="750" fill="hold"/>
                                        <p:tgtEl>
                                          <p:spTgt spid="28"/>
                                        </p:tgtEl>
                                        <p:attrNameLst>
                                          <p:attrName>ppt_y</p:attrName>
                                        </p:attrNameLst>
                                      </p:cBhvr>
                                      <p:tavLst>
                                        <p:tav tm="0">
                                          <p:val>
                                            <p:strVal val="1+#ppt_h/2"/>
                                          </p:val>
                                        </p:tav>
                                        <p:tav tm="100000">
                                          <p:val>
                                            <p:strVal val="#ppt_y"/>
                                          </p:val>
                                        </p:tav>
                                      </p:tavLst>
                                    </p:anim>
                                  </p:childTnLst>
                                </p:cTn>
                              </p:par>
                            </p:childTnLst>
                          </p:cTn>
                        </p:par>
                        <p:par>
                          <p:cTn id="71" fill="hold" nodeType="afterGroup">
                            <p:stCondLst>
                              <p:cond delay="4751"/>
                            </p:stCondLst>
                            <p:childTnLst>
                              <p:par>
                                <p:cTn id="72" presetID="22" presetClass="entr" presetSubtype="2" fill="hold" grpId="0" nodeType="after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wipe(right)">
                                      <p:cBhvr>
                                        <p:cTn id="74"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Prev" delay="0">
                      <p:tgtEl>
                        <p:sldTgt/>
                      </p:tgtEl>
                    </p:cond>
                    <p:cond evt="onStopAudio" delay="0">
                      <p:tgtEl>
                        <p:sldTgt/>
                      </p:tgtEl>
                    </p:cond>
                  </p:endCondLst>
                </p:cTn>
                <p:tgtEl>
                  <p:spTgt spid="29"/>
                </p:tgtEl>
              </p:cMediaNode>
            </p:audio>
          </p:childTnLst>
        </p:cTn>
      </p:par>
    </p:tnLst>
    <p:bldLst>
      <p:bldP spid="19" grpId="0"/>
      <p:bldP spid="17" grpId="0"/>
      <p:bldP spid="18" grpId="0"/>
      <p:bldP spid="27" grpId="0"/>
      <p:bldP spid="28" grpId="0"/>
      <p:bldP spid="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704851" y="1541463"/>
            <a:ext cx="10790238" cy="2934335"/>
          </a:xfrm>
          <a:prstGeom prst="rect">
            <a:avLst/>
          </a:prstGeom>
          <a:noFill/>
          <a:ln w="9525">
            <a:noFill/>
            <a:prstDash val="sysDot"/>
          </a:ln>
        </p:spPr>
        <p:txBody>
          <a:bodyPr wrap="square">
            <a:spAutoFit/>
          </a:bodyPr>
          <a:lstStyle/>
          <a:p>
            <a:pPr>
              <a:lnSpc>
                <a:spcPct val="170000"/>
              </a:lnSpc>
              <a:spcBef>
                <a:spcPct val="0"/>
              </a:spcBef>
              <a:spcAft>
                <a:spcPct val="0"/>
              </a:spcAft>
            </a:pPr>
            <a:r>
              <a:rPr lang="zh-CN" sz="2800" b="1" u="sng" noProof="1">
                <a:latin typeface="黑体" panose="02010609060101010101" charset="-122"/>
                <a:ea typeface="黑体" panose="02010609060101010101" charset="-122"/>
                <a:cs typeface="黑体" panose="02010609060101010101" charset="-122"/>
                <a:sym typeface="+mn-ea"/>
              </a:rPr>
              <a:t>浮光跃金，静影沉</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璧</a:t>
            </a:r>
            <a:r>
              <a:rPr lang="zh-CN" sz="2800" b="1" u="sng" noProof="1">
                <a:latin typeface="黑体" panose="02010609060101010101" charset="-122"/>
                <a:ea typeface="黑体" panose="02010609060101010101" charset="-122"/>
                <a:cs typeface="黑体" panose="02010609060101010101" charset="-122"/>
                <a:sym typeface="+mn-ea"/>
              </a:rPr>
              <a:t>，渔歌互答，此乐</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何极</a:t>
            </a:r>
            <a:r>
              <a:rPr lang="zh-CN" sz="2800" b="1" u="sng" noProof="1">
                <a:latin typeface="黑体" panose="02010609060101010101" charset="-122"/>
                <a:ea typeface="黑体" panose="02010609060101010101" charset="-122"/>
                <a:cs typeface="黑体" panose="02010609060101010101" charset="-122"/>
                <a:sym typeface="+mn-ea"/>
              </a:rPr>
              <a:t>！</a:t>
            </a:r>
          </a:p>
          <a:p>
            <a:pPr>
              <a:lnSpc>
                <a:spcPct val="170000"/>
              </a:lnSpc>
              <a:spcBef>
                <a:spcPct val="0"/>
              </a:spcBef>
              <a:spcAft>
                <a:spcPct val="0"/>
              </a:spcAft>
            </a:pPr>
            <a:endParaRPr lang="zh-CN" sz="2800" b="1" u="sng" noProof="1">
              <a:latin typeface="黑体" panose="02010609060101010101" charset="-122"/>
              <a:ea typeface="黑体" panose="02010609060101010101" charset="-122"/>
              <a:cs typeface="黑体" panose="02010609060101010101" charset="-122"/>
              <a:sym typeface="+mn-ea"/>
            </a:endParaRPr>
          </a:p>
          <a:p>
            <a:pPr>
              <a:lnSpc>
                <a:spcPct val="170000"/>
              </a:lnSpc>
              <a:spcBef>
                <a:spcPct val="0"/>
              </a:spcBef>
              <a:spcAft>
                <a:spcPct val="0"/>
              </a:spcAft>
            </a:pPr>
            <a:endParaRPr lang="zh-CN" sz="2800" b="1" u="sng" noProof="1">
              <a:latin typeface="黑体" panose="02010609060101010101" charset="-122"/>
              <a:ea typeface="黑体" panose="02010609060101010101" charset="-122"/>
              <a:cs typeface="黑体" panose="02010609060101010101" charset="-122"/>
              <a:sym typeface="+mn-ea"/>
            </a:endParaRPr>
          </a:p>
          <a:p>
            <a:pPr>
              <a:lnSpc>
                <a:spcPct val="150000"/>
              </a:lnSpc>
              <a:spcBef>
                <a:spcPct val="0"/>
              </a:spcBef>
              <a:spcAft>
                <a:spcPct val="0"/>
              </a:spcAft>
            </a:pPr>
            <a:r>
              <a:rPr lang="zh-CN" sz="2800" b="1" u="sng" noProof="1">
                <a:latin typeface="黑体" panose="02010609060101010101" charset="-122"/>
                <a:ea typeface="黑体" panose="02010609060101010101" charset="-122"/>
                <a:cs typeface="黑体" panose="02010609060101010101" charset="-122"/>
                <a:sym typeface="+mn-ea"/>
              </a:rPr>
              <a:t>登斯楼也，则有心旷神怡，宠辱</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偕</a:t>
            </a:r>
            <a:r>
              <a:rPr lang="zh-CN" sz="2800" b="1" u="sng" noProof="1">
                <a:latin typeface="黑体" panose="02010609060101010101" charset="-122"/>
                <a:ea typeface="黑体" panose="02010609060101010101" charset="-122"/>
                <a:cs typeface="黑体" panose="02010609060101010101" charset="-122"/>
                <a:sym typeface="+mn-ea"/>
              </a:rPr>
              <a:t>忘，</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把</a:t>
            </a:r>
            <a:r>
              <a:rPr lang="zh-CN" sz="2800" b="1" u="sng" noProof="1">
                <a:latin typeface="黑体" panose="02010609060101010101" charset="-122"/>
                <a:ea typeface="黑体" panose="02010609060101010101" charset="-122"/>
                <a:cs typeface="黑体" panose="02010609060101010101" charset="-122"/>
                <a:sym typeface="+mn-ea"/>
              </a:rPr>
              <a:t>酒临风，其喜洋洋者矣。</a:t>
            </a:r>
          </a:p>
        </p:txBody>
      </p:sp>
      <p:sp>
        <p:nvSpPr>
          <p:cNvPr id="9" name="文本框 8"/>
          <p:cNvSpPr txBox="1"/>
          <p:nvPr/>
        </p:nvSpPr>
        <p:spPr>
          <a:xfrm>
            <a:off x="714376" y="2244725"/>
            <a:ext cx="10709275" cy="1028680"/>
          </a:xfrm>
          <a:prstGeom prst="rect">
            <a:avLst/>
          </a:prstGeom>
          <a:noFill/>
          <a:ln w="9525">
            <a:noFill/>
          </a:ln>
        </p:spPr>
        <p:txBody>
          <a:bodyPr wrap="square" anchor="t" anchorCtr="0">
            <a:spAutoFit/>
          </a:bodyPr>
          <a:lstStyle/>
          <a:p>
            <a:pPr>
              <a:lnSpc>
                <a:spcPct val="150000"/>
              </a:lnSpc>
            </a:pPr>
            <a:r>
              <a:rPr lang="zh-CN" altLang="zh-CN" sz="2200" b="1">
                <a:solidFill>
                  <a:srgbClr val="C55A11"/>
                </a:solidFill>
                <a:latin typeface="黑体" panose="02010609060101010101" charset="-122"/>
                <a:ea typeface="黑体" panose="02010609060101010101" charset="-122"/>
                <a:sym typeface="宋体" panose="02010600030101010101" pitchFamily="2" charset="-122"/>
              </a:rPr>
              <a:t>浮动的光像跳动的金子，静静的月影像沉入水中的玉璧，渔夫的歌声在你唱我和，这样的乐趣</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（真是）无穷无尽</a:t>
            </a:r>
            <a:endParaRPr lang="zh-CN" altLang="zh-CN" sz="2200" b="1">
              <a:solidFill>
                <a:srgbClr val="C55A11"/>
              </a:solidFill>
              <a:latin typeface="黑体" panose="02010609060101010101" charset="-122"/>
              <a:ea typeface="黑体" panose="02010609060101010101" charset="-122"/>
              <a:sym typeface="宋体" panose="02010600030101010101" pitchFamily="2" charset="-122"/>
            </a:endParaRPr>
          </a:p>
        </p:txBody>
      </p:sp>
      <p:sp>
        <p:nvSpPr>
          <p:cNvPr id="18" name="文本框 17"/>
          <p:cNvSpPr txBox="1"/>
          <p:nvPr/>
        </p:nvSpPr>
        <p:spPr>
          <a:xfrm>
            <a:off x="3575051" y="1325563"/>
            <a:ext cx="1666875" cy="408130"/>
          </a:xfrm>
          <a:prstGeom prst="wedgeRoundRectCallout">
            <a:avLst>
              <a:gd name="adj1" fmla="val -29943"/>
              <a:gd name="adj2" fmla="val 83385"/>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新宋体" panose="02010609030101010101" charset="-122"/>
                <a:ea typeface="新宋体" panose="02010609030101010101" charset="-122"/>
                <a:cs typeface="新宋体" panose="02010609030101010101" charset="-122"/>
                <a:sym typeface="+mn-ea"/>
              </a:rPr>
              <a:t>圆形的玉</a:t>
            </a:r>
            <a:r>
              <a:rPr lang="zh-CN" altLang="en-US" b="1" noProof="1">
                <a:latin typeface="Calibri"/>
                <a:ea typeface="宋体" panose="02010600030101010101" pitchFamily="2" charset="-122"/>
                <a:cs typeface="+mn-cs"/>
              </a:rPr>
              <a:t>。</a:t>
            </a:r>
          </a:p>
        </p:txBody>
      </p:sp>
      <p:sp>
        <p:nvSpPr>
          <p:cNvPr id="8" name="文本框 7"/>
          <p:cNvSpPr txBox="1"/>
          <p:nvPr/>
        </p:nvSpPr>
        <p:spPr>
          <a:xfrm>
            <a:off x="7116763" y="1327150"/>
            <a:ext cx="1350963" cy="408130"/>
          </a:xfrm>
          <a:prstGeom prst="wedgeRoundRectCallout">
            <a:avLst>
              <a:gd name="adj1" fmla="val -42681"/>
              <a:gd name="adj2" fmla="val 64023"/>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新宋体" panose="02010609030101010101" charset="-122"/>
                <a:ea typeface="新宋体" panose="02010609030101010101" charset="-122"/>
                <a:cs typeface="新宋体" panose="02010609030101010101" charset="-122"/>
                <a:sym typeface="+mn-ea"/>
              </a:rPr>
              <a:t>哪有劲头</a:t>
            </a:r>
            <a:r>
              <a:rPr lang="zh-CN" altLang="en-US" b="1" noProof="1">
                <a:latin typeface="Calibri"/>
                <a:ea typeface="宋体" panose="02010600030101010101" pitchFamily="2" charset="-122"/>
                <a:cs typeface="+mn-cs"/>
              </a:rPr>
              <a:t>。</a:t>
            </a:r>
          </a:p>
        </p:txBody>
      </p:sp>
      <p:sp>
        <p:nvSpPr>
          <p:cNvPr id="5" name="文本框 4"/>
          <p:cNvSpPr txBox="1"/>
          <p:nvPr/>
        </p:nvSpPr>
        <p:spPr>
          <a:xfrm>
            <a:off x="777874" y="4365636"/>
            <a:ext cx="10709275" cy="1028680"/>
          </a:xfrm>
          <a:prstGeom prst="rect">
            <a:avLst/>
          </a:prstGeom>
          <a:noFill/>
          <a:ln w="9525">
            <a:noFill/>
          </a:ln>
        </p:spPr>
        <p:txBody>
          <a:bodyPr wrap="square" anchor="t" anchorCtr="0">
            <a:spAutoFit/>
          </a:bodyPr>
          <a:lstStyle/>
          <a:p>
            <a:pPr>
              <a:lnSpc>
                <a:spcPct val="150000"/>
              </a:lnSpc>
            </a:pPr>
            <a:r>
              <a:rPr lang="zh-CN" altLang="zh-CN" sz="2200" b="1">
                <a:solidFill>
                  <a:srgbClr val="C55A11"/>
                </a:solidFill>
                <a:latin typeface="黑体" panose="02010609060101010101" charset="-122"/>
                <a:ea typeface="黑体" panose="02010609060101010101" charset="-122"/>
                <a:sym typeface="宋体" panose="02010600030101010101" pitchFamily="2" charset="-122"/>
              </a:rPr>
              <a:t>(这时)登上这座楼啊，就会感到胸怀开阔，精神爽快，荣耀和屈辱一并忘掉，端着酒，迎着风，那是喜洋洋的欢乐啊。</a:t>
            </a:r>
          </a:p>
        </p:txBody>
      </p:sp>
      <p:sp>
        <p:nvSpPr>
          <p:cNvPr id="2" name="文本框 1"/>
          <p:cNvSpPr txBox="1"/>
          <p:nvPr/>
        </p:nvSpPr>
        <p:spPr>
          <a:xfrm>
            <a:off x="5745163" y="3486150"/>
            <a:ext cx="879475" cy="408130"/>
          </a:xfrm>
          <a:prstGeom prst="wedgeRoundRectCallout">
            <a:avLst>
              <a:gd name="adj1" fmla="val -18909"/>
              <a:gd name="adj2" fmla="val 71975"/>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新宋体" panose="02010609030101010101" charset="-122"/>
                <a:ea typeface="新宋体" panose="02010609030101010101" charset="-122"/>
                <a:cs typeface="新宋体" panose="02010609030101010101" charset="-122"/>
                <a:sym typeface="+mn-ea"/>
              </a:rPr>
              <a:t>一起</a:t>
            </a:r>
            <a:r>
              <a:rPr lang="zh-CN" altLang="en-US" b="1" noProof="1">
                <a:latin typeface="Calibri"/>
                <a:ea typeface="宋体" panose="02010600030101010101" pitchFamily="2" charset="-122"/>
                <a:cs typeface="+mn-cs"/>
              </a:rPr>
              <a:t>。</a:t>
            </a:r>
          </a:p>
        </p:txBody>
      </p:sp>
      <p:sp>
        <p:nvSpPr>
          <p:cNvPr id="3" name="文本框 2"/>
          <p:cNvSpPr txBox="1"/>
          <p:nvPr/>
        </p:nvSpPr>
        <p:spPr>
          <a:xfrm>
            <a:off x="7107238" y="3486150"/>
            <a:ext cx="1158875" cy="408130"/>
          </a:xfrm>
          <a:prstGeom prst="wedgeRoundRectCallout">
            <a:avLst>
              <a:gd name="adj1" fmla="val -42681"/>
              <a:gd name="adj2" fmla="val 64023"/>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新宋体" panose="02010609030101010101" charset="-122"/>
                <a:ea typeface="新宋体" panose="02010609030101010101" charset="-122"/>
                <a:cs typeface="新宋体" panose="02010609030101010101" charset="-122"/>
                <a:sym typeface="+mn-ea"/>
              </a:rPr>
              <a:t>持、执</a:t>
            </a:r>
            <a:r>
              <a:rPr lang="zh-CN" altLang="en-US" b="1" noProof="1">
                <a:latin typeface="Calibri"/>
                <a:ea typeface="宋体" panose="02010600030101010101" pitchFamily="2" charset="-122"/>
                <a:cs typeface="+mn-cs"/>
              </a:rPr>
              <a:t>。</a:t>
            </a:r>
          </a:p>
        </p:txBody>
      </p:sp>
      <p:pic>
        <p:nvPicPr>
          <p:cNvPr id="23" name="图片 22">
            <a:extLst>
              <a:ext uri="{FF2B5EF4-FFF2-40B4-BE49-F238E27FC236}">
                <a16:creationId xmlns:a16="http://schemas.microsoft.com/office/drawing/2014/main" id="{796D8185-6FDC-4929-B087-54CC59A15D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384" y="-532275"/>
            <a:ext cx="3123395" cy="2608035"/>
          </a:xfrm>
          <a:prstGeom prst="rect">
            <a:avLst/>
          </a:prstGeom>
        </p:spPr>
      </p:pic>
      <p:pic>
        <p:nvPicPr>
          <p:cNvPr id="24" name="图片 23">
            <a:extLst>
              <a:ext uri="{FF2B5EF4-FFF2-40B4-BE49-F238E27FC236}">
                <a16:creationId xmlns:a16="http://schemas.microsoft.com/office/drawing/2014/main" id="{3E2F1073-2A5C-44ED-B3B5-97835E9425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17766" y="3957780"/>
            <a:ext cx="4111143" cy="298853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linds(horizontal)">
                                      <p:cBhvr>
                                        <p:cTn id="21" dur="500"/>
                                        <p:tgtEl>
                                          <p:spTgt spid="2"/>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linds(horizontal)">
                                      <p:cBhvr>
                                        <p:cTn id="26" dur="500"/>
                                        <p:tgtEl>
                                          <p:spTgt spid="3"/>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42" presetClass="entr" presetSubtype="0" fill="hold" nodeType="click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Effect transition="in" filter="fade">
                                      <p:cBhvr>
                                        <p:cTn id="31" dur="1000"/>
                                        <p:tgtEl>
                                          <p:spTgt spid="5">
                                            <p:txEl>
                                              <p:pRg st="0" end="0"/>
                                            </p:txEl>
                                          </p:spTgt>
                                        </p:tgtEl>
                                      </p:cBhvr>
                                    </p:animEffect>
                                    <p:anim calcmode="lin" valueType="num">
                                      <p:cBhvr>
                                        <p:cTn id="32"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33"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8" grpId="0"/>
      <p:bldP spid="2" grpId="0"/>
      <p:bldP spid="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706438" y="1901825"/>
            <a:ext cx="10928350" cy="2287905"/>
          </a:xfrm>
          <a:prstGeom prst="rect">
            <a:avLst/>
          </a:prstGeom>
          <a:noFill/>
          <a:ln w="9525">
            <a:noFill/>
            <a:prstDash val="sysDot"/>
          </a:ln>
        </p:spPr>
        <p:txBody>
          <a:bodyPr wrap="square">
            <a:spAutoFit/>
          </a:bodyPr>
          <a:lstStyle/>
          <a:p>
            <a:pPr>
              <a:lnSpc>
                <a:spcPct val="170000"/>
              </a:lnSpc>
              <a:spcBef>
                <a:spcPct val="0"/>
              </a:spcBef>
              <a:spcAft>
                <a:spcPct val="0"/>
              </a:spcAft>
            </a:pPr>
            <a:r>
              <a:rPr lang="zh-CN" sz="2800" b="1" u="sng" noProof="1">
                <a:latin typeface="黑体" panose="02010609060101010101" charset="-122"/>
                <a:ea typeface="黑体" panose="02010609060101010101" charset="-122"/>
                <a:cs typeface="黑体" panose="02010609060101010101" charset="-122"/>
                <a:sym typeface="+mn-ea"/>
              </a:rPr>
              <a:t>嗟夫！予尝</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求古仁人</a:t>
            </a:r>
            <a:r>
              <a:rPr lang="zh-CN" sz="2800" b="1" u="sng" noProof="1">
                <a:latin typeface="黑体" panose="02010609060101010101" charset="-122"/>
                <a:ea typeface="黑体" panose="02010609060101010101" charset="-122"/>
                <a:cs typeface="黑体" panose="02010609060101010101" charset="-122"/>
                <a:sym typeface="+mn-ea"/>
              </a:rPr>
              <a:t>之心，</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或</a:t>
            </a:r>
            <a:r>
              <a:rPr lang="zh-CN" sz="2800" b="1" u="sng" noProof="1">
                <a:latin typeface="黑体" panose="02010609060101010101" charset="-122"/>
                <a:ea typeface="黑体" panose="02010609060101010101" charset="-122"/>
                <a:cs typeface="黑体" panose="02010609060101010101" charset="-122"/>
                <a:sym typeface="+mn-ea"/>
              </a:rPr>
              <a:t>异二者之为，何哉？</a:t>
            </a:r>
          </a:p>
          <a:p>
            <a:pPr>
              <a:lnSpc>
                <a:spcPct val="170000"/>
              </a:lnSpc>
              <a:spcBef>
                <a:spcPct val="0"/>
              </a:spcBef>
              <a:spcAft>
                <a:spcPct val="0"/>
              </a:spcAft>
            </a:pPr>
            <a:endParaRPr lang="zh-CN" sz="2800" b="1" u="sng" noProof="1">
              <a:latin typeface="黑体" panose="02010609060101010101" charset="-122"/>
              <a:ea typeface="黑体" panose="02010609060101010101" charset="-122"/>
              <a:cs typeface="黑体" panose="02010609060101010101" charset="-122"/>
              <a:sym typeface="+mn-ea"/>
            </a:endParaRPr>
          </a:p>
          <a:p>
            <a:pPr>
              <a:lnSpc>
                <a:spcPct val="170000"/>
              </a:lnSpc>
              <a:spcBef>
                <a:spcPct val="0"/>
              </a:spcBef>
              <a:spcAft>
                <a:spcPct val="0"/>
              </a:spcAft>
            </a:pPr>
            <a:r>
              <a:rPr lang="zh-CN" sz="2800" b="1" u="sng" noProof="1">
                <a:latin typeface="黑体" panose="02010609060101010101" charset="-122"/>
                <a:ea typeface="黑体" panose="02010609060101010101" charset="-122"/>
                <a:cs typeface="黑体" panose="02010609060101010101" charset="-122"/>
                <a:sym typeface="+mn-ea"/>
              </a:rPr>
              <a:t>不以物喜，不以己悲，居</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庙堂</a:t>
            </a:r>
            <a:r>
              <a:rPr lang="zh-CN" sz="2800" b="1" u="sng" noProof="1">
                <a:latin typeface="黑体" panose="02010609060101010101" charset="-122"/>
                <a:ea typeface="黑体" panose="02010609060101010101" charset="-122"/>
                <a:cs typeface="黑体" panose="02010609060101010101" charset="-122"/>
                <a:sym typeface="+mn-ea"/>
              </a:rPr>
              <a:t>之高则忧其民，处江湖之远则忧其君。</a:t>
            </a:r>
          </a:p>
        </p:txBody>
      </p:sp>
      <p:sp>
        <p:nvSpPr>
          <p:cNvPr id="9" name="文本框 8"/>
          <p:cNvSpPr txBox="1"/>
          <p:nvPr/>
        </p:nvSpPr>
        <p:spPr>
          <a:xfrm>
            <a:off x="578088" y="2749403"/>
            <a:ext cx="11165999" cy="520848"/>
          </a:xfrm>
          <a:prstGeom prst="rect">
            <a:avLst/>
          </a:prstGeom>
          <a:noFill/>
          <a:ln w="9525">
            <a:noFill/>
          </a:ln>
        </p:spPr>
        <p:txBody>
          <a:bodyPr wrap="square" anchor="t" anchorCtr="0">
            <a:spAutoFit/>
          </a:bodyPr>
          <a:lstStyle/>
          <a:p>
            <a:pPr>
              <a:lnSpc>
                <a:spcPct val="150000"/>
              </a:lnSpc>
            </a:pPr>
            <a:r>
              <a:rPr lang="zh-CN" altLang="zh-CN" sz="2200" b="1">
                <a:solidFill>
                  <a:srgbClr val="C55A11"/>
                </a:solidFill>
                <a:latin typeface="黑体" panose="02010609060101010101" charset="-122"/>
                <a:ea typeface="黑体" panose="02010609060101010101" charset="-122"/>
                <a:sym typeface="宋体" panose="02010600030101010101" pitchFamily="2" charset="-122"/>
              </a:rPr>
              <a:t>唉！我曾经探求古代品德高尚的人的心思，或许不同于</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以上</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）这</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两种表现，为什么呢？</a:t>
            </a:r>
          </a:p>
        </p:txBody>
      </p:sp>
      <p:sp>
        <p:nvSpPr>
          <p:cNvPr id="18" name="文本框 17"/>
          <p:cNvSpPr txBox="1"/>
          <p:nvPr/>
        </p:nvSpPr>
        <p:spPr>
          <a:xfrm>
            <a:off x="2441576" y="1711325"/>
            <a:ext cx="846138" cy="408130"/>
          </a:xfrm>
          <a:prstGeom prst="wedgeRoundRectCallout">
            <a:avLst>
              <a:gd name="adj1" fmla="val -3464"/>
              <a:gd name="adj2" fmla="val 87184"/>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Calibri"/>
                <a:ea typeface="宋体" panose="02010600030101010101" pitchFamily="2" charset="-122"/>
                <a:cs typeface="+mn-cs"/>
              </a:rPr>
              <a:t>探求。</a:t>
            </a:r>
          </a:p>
        </p:txBody>
      </p:sp>
      <p:sp>
        <p:nvSpPr>
          <p:cNvPr id="8" name="文本框 7"/>
          <p:cNvSpPr txBox="1"/>
          <p:nvPr/>
        </p:nvSpPr>
        <p:spPr>
          <a:xfrm>
            <a:off x="3344863" y="1439863"/>
            <a:ext cx="1411288" cy="714900"/>
          </a:xfrm>
          <a:prstGeom prst="wedgeRoundRectCallout">
            <a:avLst>
              <a:gd name="adj1" fmla="val -42681"/>
              <a:gd name="adj2" fmla="val 64023"/>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Calibri"/>
                <a:ea typeface="宋体" panose="02010600030101010101" pitchFamily="2" charset="-122"/>
                <a:cs typeface="+mn-cs"/>
              </a:rPr>
              <a:t>古代品德高尚的人。</a:t>
            </a:r>
          </a:p>
        </p:txBody>
      </p:sp>
      <p:sp>
        <p:nvSpPr>
          <p:cNvPr id="5" name="文本框 4"/>
          <p:cNvSpPr txBox="1"/>
          <p:nvPr/>
        </p:nvSpPr>
        <p:spPr>
          <a:xfrm>
            <a:off x="704851" y="4044950"/>
            <a:ext cx="10929937" cy="1028680"/>
          </a:xfrm>
          <a:prstGeom prst="rect">
            <a:avLst/>
          </a:prstGeom>
          <a:noFill/>
          <a:ln w="9525">
            <a:noFill/>
          </a:ln>
        </p:spPr>
        <p:txBody>
          <a:bodyPr wrap="square" anchor="t" anchorCtr="0">
            <a:spAutoFit/>
          </a:bodyPr>
          <a:lstStyle/>
          <a:p>
            <a:pPr>
              <a:lnSpc>
                <a:spcPct val="150000"/>
              </a:lnSpc>
            </a:pPr>
            <a:r>
              <a:rPr lang="zh-CN" altLang="zh-CN" sz="2200" b="1">
                <a:solidFill>
                  <a:srgbClr val="C55A11"/>
                </a:solidFill>
                <a:latin typeface="黑体" panose="02010609060101010101" charset="-122"/>
                <a:ea typeface="黑体" panose="02010609060101010101" charset="-122"/>
                <a:sym typeface="宋体" panose="02010600030101010101" pitchFamily="2" charset="-122"/>
              </a:rPr>
              <a:t>(是由于)不因外物和自己处境的变化而喜悲，</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处在高高的朝堂上</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，则为平民百姓忧虑，</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处在偏僻的江湖间</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，则替君主担忧。</a:t>
            </a:r>
          </a:p>
        </p:txBody>
      </p:sp>
      <p:sp>
        <p:nvSpPr>
          <p:cNvPr id="2" name="文本框 1"/>
          <p:cNvSpPr txBox="1"/>
          <p:nvPr/>
        </p:nvSpPr>
        <p:spPr>
          <a:xfrm>
            <a:off x="4860925" y="1368425"/>
            <a:ext cx="2163763" cy="714900"/>
          </a:xfrm>
          <a:prstGeom prst="wedgeRoundRectCallout">
            <a:avLst>
              <a:gd name="adj1" fmla="val -29290"/>
              <a:gd name="adj2" fmla="val 69755"/>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Calibri"/>
                <a:ea typeface="宋体" panose="02010600030101010101" pitchFamily="2" charset="-122"/>
                <a:cs typeface="+mn-cs"/>
              </a:rPr>
              <a:t>或许、也许，表示委婉的语气。</a:t>
            </a:r>
          </a:p>
        </p:txBody>
      </p:sp>
      <p:sp>
        <p:nvSpPr>
          <p:cNvPr id="3" name="文本框 2"/>
          <p:cNvSpPr txBox="1"/>
          <p:nvPr/>
        </p:nvSpPr>
        <p:spPr>
          <a:xfrm>
            <a:off x="5003800" y="3198813"/>
            <a:ext cx="1157288" cy="408130"/>
          </a:xfrm>
          <a:prstGeom prst="wedgeRoundRectCallout">
            <a:avLst>
              <a:gd name="adj1" fmla="val -42681"/>
              <a:gd name="adj2" fmla="val 64023"/>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Calibri"/>
                <a:ea typeface="宋体" panose="02010600030101010101" pitchFamily="2" charset="-122"/>
                <a:cs typeface="+mn-cs"/>
              </a:rPr>
              <a:t>指朝廷。</a:t>
            </a:r>
          </a:p>
        </p:txBody>
      </p:sp>
      <p:pic>
        <p:nvPicPr>
          <p:cNvPr id="23" name="图片 22">
            <a:extLst>
              <a:ext uri="{FF2B5EF4-FFF2-40B4-BE49-F238E27FC236}">
                <a16:creationId xmlns:a16="http://schemas.microsoft.com/office/drawing/2014/main" id="{8355F9F3-260A-4C0B-9F38-CF501F8200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723" y="-329799"/>
            <a:ext cx="3123395" cy="2608035"/>
          </a:xfrm>
          <a:prstGeom prst="rect">
            <a:avLst/>
          </a:prstGeom>
        </p:spPr>
      </p:pic>
      <p:pic>
        <p:nvPicPr>
          <p:cNvPr id="24" name="图片 23">
            <a:extLst>
              <a:ext uri="{FF2B5EF4-FFF2-40B4-BE49-F238E27FC236}">
                <a16:creationId xmlns:a16="http://schemas.microsoft.com/office/drawing/2014/main" id="{1AA6F143-A30A-4541-8AC6-719592EFD4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93416" y="3869470"/>
            <a:ext cx="4111143" cy="298853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 calcmode="lin" valueType="num">
                                      <p:cBhvr additive="base">
                                        <p:cTn id="22"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blinds(horizontal)">
                                      <p:cBhvr>
                                        <p:cTn id="28" dur="500"/>
                                        <p:tgtEl>
                                          <p:spTgt spid="3"/>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nodeType="clickEffect">
                                  <p:stCondLst>
                                    <p:cond delay="0"/>
                                  </p:stCondLst>
                                  <p:childTnLst>
                                    <p:set>
                                      <p:cBhvr>
                                        <p:cTn id="3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8" grpId="0"/>
      <p:bldP spid="2" grpId="0"/>
      <p:bldP spid="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863600" y="1389063"/>
            <a:ext cx="10171113" cy="2287905"/>
          </a:xfrm>
          <a:prstGeom prst="rect">
            <a:avLst/>
          </a:prstGeom>
          <a:noFill/>
          <a:ln w="9525">
            <a:noFill/>
            <a:prstDash val="sysDot"/>
          </a:ln>
        </p:spPr>
        <p:txBody>
          <a:bodyPr wrap="square">
            <a:spAutoFit/>
          </a:bodyPr>
          <a:lstStyle/>
          <a:p>
            <a:pPr>
              <a:lnSpc>
                <a:spcPct val="170000"/>
              </a:lnSpc>
              <a:spcBef>
                <a:spcPct val="0"/>
              </a:spcBef>
              <a:spcAft>
                <a:spcPct val="0"/>
              </a:spcAft>
            </a:pPr>
            <a:r>
              <a:rPr lang="zh-CN" sz="2800" b="1" u="sng" noProof="1">
                <a:latin typeface="黑体" panose="02010609060101010101" charset="-122"/>
                <a:ea typeface="黑体" panose="02010609060101010101" charset="-122"/>
                <a:cs typeface="黑体" panose="02010609060101010101" charset="-122"/>
                <a:sym typeface="+mn-ea"/>
              </a:rPr>
              <a:t>是进亦忧，退亦忧。然则何时而乐耶？</a:t>
            </a:r>
          </a:p>
          <a:p>
            <a:pPr>
              <a:lnSpc>
                <a:spcPct val="170000"/>
              </a:lnSpc>
              <a:spcBef>
                <a:spcPct val="0"/>
              </a:spcBef>
              <a:spcAft>
                <a:spcPct val="0"/>
              </a:spcAft>
            </a:pPr>
            <a:endParaRPr lang="zh-CN" sz="2800" b="1" u="sng" noProof="1">
              <a:latin typeface="黑体" panose="02010609060101010101" charset="-122"/>
              <a:ea typeface="黑体" panose="02010609060101010101" charset="-122"/>
              <a:cs typeface="黑体" panose="02010609060101010101" charset="-122"/>
              <a:sym typeface="+mn-ea"/>
            </a:endParaRPr>
          </a:p>
          <a:p>
            <a:pPr>
              <a:lnSpc>
                <a:spcPct val="170000"/>
              </a:lnSpc>
              <a:spcBef>
                <a:spcPct val="0"/>
              </a:spcBef>
              <a:spcAft>
                <a:spcPct val="0"/>
              </a:spcAft>
            </a:pPr>
            <a:r>
              <a:rPr lang="zh-CN" sz="2800" b="1" u="sng" noProof="1">
                <a:latin typeface="黑体" panose="02010609060101010101" charset="-122"/>
                <a:ea typeface="黑体" panose="02010609060101010101" charset="-122"/>
                <a:cs typeface="黑体" panose="02010609060101010101" charset="-122"/>
                <a:sym typeface="+mn-ea"/>
              </a:rPr>
              <a:t>其必曰“</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先</a:t>
            </a:r>
            <a:r>
              <a:rPr lang="zh-CN" sz="2800" b="1" u="sng" noProof="1">
                <a:latin typeface="黑体" panose="02010609060101010101" charset="-122"/>
                <a:ea typeface="黑体" panose="02010609060101010101" charset="-122"/>
                <a:cs typeface="黑体" panose="02010609060101010101" charset="-122"/>
                <a:sym typeface="+mn-ea"/>
              </a:rPr>
              <a:t>天下之忧而忧，</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后</a:t>
            </a:r>
            <a:r>
              <a:rPr lang="zh-CN" sz="2800" b="1" u="sng" noProof="1">
                <a:latin typeface="黑体" panose="02010609060101010101" charset="-122"/>
                <a:ea typeface="黑体" panose="02010609060101010101" charset="-122"/>
                <a:cs typeface="黑体" panose="02010609060101010101" charset="-122"/>
                <a:sym typeface="+mn-ea"/>
              </a:rPr>
              <a:t>天下之乐而乐”乎！</a:t>
            </a:r>
          </a:p>
        </p:txBody>
      </p:sp>
      <p:sp>
        <p:nvSpPr>
          <p:cNvPr id="9" name="文本框 8"/>
          <p:cNvSpPr txBox="1"/>
          <p:nvPr/>
        </p:nvSpPr>
        <p:spPr>
          <a:xfrm>
            <a:off x="847726" y="1981200"/>
            <a:ext cx="10509250" cy="598805"/>
          </a:xfrm>
          <a:prstGeom prst="rect">
            <a:avLst/>
          </a:prstGeom>
          <a:noFill/>
          <a:ln w="9525">
            <a:noFill/>
          </a:ln>
        </p:spPr>
        <p:txBody>
          <a:bodyPr wrap="square" anchor="t" anchorCtr="0">
            <a:spAutoFit/>
          </a:bodyPr>
          <a:lstStyle/>
          <a:p>
            <a:pPr>
              <a:lnSpc>
                <a:spcPct val="150000"/>
              </a:lnSpc>
            </a:pPr>
            <a:r>
              <a:rPr lang="zh-CN" altLang="zh-CN" sz="2200" b="1">
                <a:solidFill>
                  <a:srgbClr val="C55A11"/>
                </a:solidFill>
                <a:latin typeface="黑体" panose="02010609060101010101" charset="-122"/>
                <a:ea typeface="黑体" panose="02010609060101010101" charset="-122"/>
                <a:sym typeface="宋体" panose="02010600030101010101" pitchFamily="2" charset="-122"/>
              </a:rPr>
              <a:t>这样(他们)进朝为官也忧虑，退居江湖为民也忧虑。那么什么时候才快乐呢？</a:t>
            </a:r>
          </a:p>
        </p:txBody>
      </p:sp>
      <p:sp>
        <p:nvSpPr>
          <p:cNvPr id="18" name="文本框 17"/>
          <p:cNvSpPr txBox="1"/>
          <p:nvPr/>
        </p:nvSpPr>
        <p:spPr>
          <a:xfrm>
            <a:off x="2170113" y="2579688"/>
            <a:ext cx="1685925" cy="408440"/>
          </a:xfrm>
          <a:prstGeom prst="wedgeRoundRectCallout">
            <a:avLst>
              <a:gd name="adj1" fmla="val -29943"/>
              <a:gd name="adj2" fmla="val 83385"/>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宋体" panose="02010600030101010101" pitchFamily="2" charset="-122"/>
                <a:ea typeface="宋体" panose="02010600030101010101" pitchFamily="2" charset="-122"/>
                <a:cs typeface="宋体" panose="02010600030101010101" pitchFamily="2" charset="-122"/>
              </a:rPr>
              <a:t>在……之前。</a:t>
            </a:r>
            <a:endParaRPr lang="zh-CN" b="1" noProof="1">
              <a:latin typeface="宋体" panose="02010600030101010101" pitchFamily="2" charset="-122"/>
              <a:cs typeface="宋体" panose="02010600030101010101" pitchFamily="2" charset="-122"/>
            </a:endParaRPr>
          </a:p>
        </p:txBody>
      </p:sp>
      <p:sp>
        <p:nvSpPr>
          <p:cNvPr id="8" name="文本框 7"/>
          <p:cNvSpPr txBox="1"/>
          <p:nvPr/>
        </p:nvSpPr>
        <p:spPr>
          <a:xfrm>
            <a:off x="5292726" y="2678113"/>
            <a:ext cx="1674813" cy="408130"/>
          </a:xfrm>
          <a:prstGeom prst="wedgeRoundRectCallout">
            <a:avLst>
              <a:gd name="adj1" fmla="val -42681"/>
              <a:gd name="adj2" fmla="val 64023"/>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宋体" panose="02010600030101010101" pitchFamily="2" charset="-122"/>
                <a:ea typeface="宋体" panose="02010600030101010101" pitchFamily="2" charset="-122"/>
                <a:cs typeface="宋体" panose="02010600030101010101" pitchFamily="2" charset="-122"/>
              </a:rPr>
              <a:t>在……之后。</a:t>
            </a:r>
            <a:endParaRPr lang="zh-CN" b="1" noProof="1">
              <a:latin typeface="宋体" panose="02010600030101010101" pitchFamily="2" charset="-122"/>
              <a:cs typeface="宋体" panose="02010600030101010101" pitchFamily="2" charset="-122"/>
            </a:endParaRPr>
          </a:p>
        </p:txBody>
      </p:sp>
      <p:sp>
        <p:nvSpPr>
          <p:cNvPr id="5" name="文本框 4"/>
          <p:cNvSpPr txBox="1"/>
          <p:nvPr/>
        </p:nvSpPr>
        <p:spPr>
          <a:xfrm>
            <a:off x="857251" y="3440113"/>
            <a:ext cx="9712325" cy="598805"/>
          </a:xfrm>
          <a:prstGeom prst="rect">
            <a:avLst/>
          </a:prstGeom>
          <a:noFill/>
          <a:ln w="9525">
            <a:noFill/>
          </a:ln>
        </p:spPr>
        <p:txBody>
          <a:bodyPr wrap="square" anchor="t" anchorCtr="0">
            <a:spAutoFit/>
          </a:bodyPr>
          <a:lstStyle/>
          <a:p>
            <a:pPr>
              <a:lnSpc>
                <a:spcPct val="150000"/>
              </a:lnSpc>
            </a:pPr>
            <a:r>
              <a:rPr lang="zh-CN" altLang="zh-CN" sz="2200" b="1">
                <a:solidFill>
                  <a:srgbClr val="C55A11"/>
                </a:solidFill>
                <a:latin typeface="黑体" panose="02010609060101010101" charset="-122"/>
                <a:ea typeface="黑体" panose="02010609060101010101" charset="-122"/>
                <a:sym typeface="宋体" panose="02010600030101010101" pitchFamily="2" charset="-122"/>
              </a:rPr>
              <a:t>大概一定会说“在天下人忧之前先忧，在天下人乐之后才乐”吧！</a:t>
            </a:r>
          </a:p>
        </p:txBody>
      </p:sp>
      <p:sp>
        <p:nvSpPr>
          <p:cNvPr id="2" name="文本框 1"/>
          <p:cNvSpPr txBox="1"/>
          <p:nvPr/>
        </p:nvSpPr>
        <p:spPr>
          <a:xfrm>
            <a:off x="1620838" y="4114800"/>
            <a:ext cx="1346200" cy="408130"/>
          </a:xfrm>
          <a:prstGeom prst="wedgeRoundRectCallout">
            <a:avLst>
              <a:gd name="adj1" fmla="val -35606"/>
              <a:gd name="adj2" fmla="val 68173"/>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新宋体" panose="02010609030101010101" charset="-122"/>
                <a:ea typeface="新宋体" panose="02010609030101010101" charset="-122"/>
                <a:cs typeface="新宋体" panose="02010609030101010101" charset="-122"/>
                <a:sym typeface="+mn-ea"/>
              </a:rPr>
              <a:t>如果没有</a:t>
            </a:r>
            <a:r>
              <a:rPr lang="zh-CN" altLang="en-US" b="1" noProof="1">
                <a:latin typeface="Calibri"/>
                <a:ea typeface="宋体" panose="02010600030101010101" pitchFamily="2" charset="-122"/>
                <a:cs typeface="+mn-cs"/>
              </a:rPr>
              <a:t>。</a:t>
            </a:r>
          </a:p>
        </p:txBody>
      </p:sp>
      <p:sp>
        <p:nvSpPr>
          <p:cNvPr id="4" name="文本框 3"/>
          <p:cNvSpPr txBox="1"/>
          <p:nvPr/>
        </p:nvSpPr>
        <p:spPr>
          <a:xfrm>
            <a:off x="793751" y="5013325"/>
            <a:ext cx="9848850" cy="520848"/>
          </a:xfrm>
          <a:prstGeom prst="rect">
            <a:avLst/>
          </a:prstGeom>
          <a:noFill/>
          <a:ln w="9525">
            <a:noFill/>
          </a:ln>
        </p:spPr>
        <p:txBody>
          <a:bodyPr wrap="square" anchor="t" anchorCtr="0">
            <a:spAutoFit/>
          </a:bodyPr>
          <a:lstStyle/>
          <a:p>
            <a:pPr>
              <a:lnSpc>
                <a:spcPct val="150000"/>
              </a:lnSpc>
            </a:pPr>
            <a:r>
              <a:rPr lang="zh-CN" altLang="zh-CN" sz="2200" b="1">
                <a:solidFill>
                  <a:srgbClr val="C55A11"/>
                </a:solidFill>
                <a:latin typeface="黑体" panose="02010609060101010101" charset="-122"/>
                <a:ea typeface="黑体" panose="02010609060101010101" charset="-122"/>
                <a:sym typeface="宋体" panose="02010600030101010101" pitchFamily="2" charset="-122"/>
              </a:rPr>
              <a:t>啊！如果没有这</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种</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人，我同谁一道呢？写于庆历六年九月十五日。</a:t>
            </a:r>
          </a:p>
        </p:txBody>
      </p:sp>
      <p:sp>
        <p:nvSpPr>
          <p:cNvPr id="3" name="文本框 2"/>
          <p:cNvSpPr txBox="1"/>
          <p:nvPr/>
        </p:nvSpPr>
        <p:spPr>
          <a:xfrm>
            <a:off x="865188" y="4581525"/>
            <a:ext cx="8334375" cy="521970"/>
          </a:xfrm>
          <a:prstGeom prst="rect">
            <a:avLst/>
          </a:prstGeom>
          <a:noFill/>
        </p:spPr>
        <p:txBody>
          <a:bodyPr wrap="square" rtlCol="0">
            <a:spAutoFit/>
          </a:bodyPr>
          <a:lstStyle/>
          <a:p>
            <a:r>
              <a:rPr lang="zh-CN" sz="2800" b="1" u="sng" noProof="1">
                <a:latin typeface="黑体" panose="02010609060101010101" charset="-122"/>
                <a:ea typeface="黑体" panose="02010609060101010101" charset="-122"/>
                <a:cs typeface="黑体" panose="02010609060101010101" charset="-122"/>
                <a:sym typeface="+mn-ea"/>
              </a:rPr>
              <a:t>噫！</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微</a:t>
            </a:r>
            <a:r>
              <a:rPr lang="zh-CN" sz="2800" b="1" u="sng" noProof="1">
                <a:latin typeface="黑体" panose="02010609060101010101" charset="-122"/>
                <a:ea typeface="黑体" panose="02010609060101010101" charset="-122"/>
                <a:cs typeface="黑体" panose="02010609060101010101" charset="-122"/>
                <a:sym typeface="+mn-ea"/>
              </a:rPr>
              <a:t>斯人，吾谁与归？时六年九月十五日。</a:t>
            </a:r>
            <a:endParaRPr lang="zh-CN" altLang="en-US" sz="2800" noProof="1"/>
          </a:p>
        </p:txBody>
      </p:sp>
      <p:pic>
        <p:nvPicPr>
          <p:cNvPr id="23" name="图片 22">
            <a:extLst>
              <a:ext uri="{FF2B5EF4-FFF2-40B4-BE49-F238E27FC236}">
                <a16:creationId xmlns:a16="http://schemas.microsoft.com/office/drawing/2014/main" id="{0510DEEC-2E26-477A-88CC-618FD47863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4411" y="-788588"/>
            <a:ext cx="3123395" cy="2608035"/>
          </a:xfrm>
          <a:prstGeom prst="rect">
            <a:avLst/>
          </a:prstGeom>
        </p:spPr>
      </p:pic>
      <p:pic>
        <p:nvPicPr>
          <p:cNvPr id="24" name="图片 23">
            <a:extLst>
              <a:ext uri="{FF2B5EF4-FFF2-40B4-BE49-F238E27FC236}">
                <a16:creationId xmlns:a16="http://schemas.microsoft.com/office/drawing/2014/main" id="{ABE457F2-FD04-459C-BC93-42327D0937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78731" y="3827234"/>
            <a:ext cx="4111143" cy="298853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linds(horizontal)">
                                      <p:cBhvr>
                                        <p:cTn id="13" dur="500"/>
                                        <p:tgtEl>
                                          <p:spTgt spid="18"/>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blinds(horizontal)">
                                      <p:cBhvr>
                                        <p:cTn id="23" dur="500"/>
                                        <p:tgtEl>
                                          <p:spTgt spid="5">
                                            <p:txEl>
                                              <p:pRg st="0" end="0"/>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blinds(horizontal)">
                                      <p:cBhvr>
                                        <p:cTn id="28" dur="500"/>
                                        <p:tgtEl>
                                          <p:spTgt spid="2"/>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4">
                                            <p:txEl>
                                              <p:pRg st="0" end="0"/>
                                            </p:txEl>
                                          </p:spTgt>
                                        </p:tgtEl>
                                        <p:attrNameLst>
                                          <p:attrName>style.visibility</p:attrName>
                                        </p:attrNameLst>
                                      </p:cBhvr>
                                      <p:to>
                                        <p:strVal val="visible"/>
                                      </p:to>
                                    </p:set>
                                    <p:animEffect transition="in" filter="blinds(horizontal)">
                                      <p:cBhvr>
                                        <p:cTn id="33"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8" grpId="0"/>
      <p:bldP spid="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9" name="Text Box 3"/>
          <p:cNvSpPr txBox="1"/>
          <p:nvPr/>
        </p:nvSpPr>
        <p:spPr>
          <a:xfrm>
            <a:off x="622300" y="1669415"/>
            <a:ext cx="10947400" cy="539750"/>
          </a:xfrm>
          <a:prstGeom prst="rect">
            <a:avLst/>
          </a:prstGeom>
          <a:noFill/>
          <a:ln w="9525">
            <a:noFill/>
          </a:ln>
        </p:spPr>
        <p:txBody>
          <a:bodyPr>
            <a:spAutoFit/>
          </a:bodyPr>
          <a:lstStyle/>
          <a:p>
            <a:pPr eaLnBrk="1" hangingPunct="1">
              <a:lnSpc>
                <a:spcPts val="3500"/>
              </a:lnSpc>
            </a:pPr>
            <a:r>
              <a:rPr lang="zh-CN" altLang="en-US" sz="3735" b="1">
                <a:latin typeface="楷体" panose="02010609060101010101" pitchFamily="49" charset="-122"/>
                <a:ea typeface="楷体" panose="02010609060101010101" pitchFamily="49" charset="-122"/>
              </a:rPr>
              <a:t>    </a:t>
            </a:r>
            <a:r>
              <a:rPr lang="zh-CN" altLang="en-US" sz="3600" b="1">
                <a:latin typeface="楷体" panose="02010609060101010101" pitchFamily="49" charset="-122"/>
                <a:ea typeface="楷体" panose="02010609060101010101" pitchFamily="49" charset="-122"/>
              </a:rPr>
              <a:t>课文可以分为几个部分？每部分分别写了什么？</a:t>
            </a:r>
          </a:p>
        </p:txBody>
      </p:sp>
      <p:sp>
        <p:nvSpPr>
          <p:cNvPr id="9223" name="AutoShape 7"/>
          <p:cNvSpPr/>
          <p:nvPr/>
        </p:nvSpPr>
        <p:spPr>
          <a:xfrm flipH="1">
            <a:off x="2909570" y="2859405"/>
            <a:ext cx="8261985" cy="721995"/>
          </a:xfrm>
          <a:prstGeom prst="rect">
            <a:avLst/>
          </a:prstGeom>
          <a:solidFill>
            <a:srgbClr val="FFFFCC"/>
          </a:solidFill>
          <a:ln w="9525" cap="flat" cmpd="sng">
            <a:noFill/>
            <a:prstDash val="solid"/>
            <a:miter/>
            <a:headEnd type="none" w="med" len="med"/>
            <a:tailEnd type="none" w="med" len="med"/>
          </a:ln>
        </p:spPr>
        <p:txBody>
          <a:bodyPr wrap="none" lIns="120226" tIns="62653" rIns="120226" bIns="62653" anchor="ctr" anchorCtr="0"/>
          <a:lstStyle/>
          <a:p>
            <a:pPr algn="l" eaLnBrk="1" hangingPunct="1"/>
            <a:r>
              <a:rPr lang="zh-CN" altLang="en-US" sz="2800" b="1" noProof="0">
                <a:ln>
                  <a:noFill/>
                </a:ln>
                <a:solidFill>
                  <a:srgbClr val="6600FF"/>
                </a:solidFill>
                <a:effectLst/>
                <a:uLnTx/>
                <a:uFillTx/>
                <a:latin typeface="+mj-ea"/>
                <a:ea typeface="+mj-ea"/>
                <a:sym typeface="+mn-ea"/>
              </a:rPr>
              <a:t>第一部分（</a:t>
            </a:r>
            <a:r>
              <a:rPr lang="en-US" altLang="zh-CN" sz="2800" b="1" noProof="0">
                <a:ln>
                  <a:noFill/>
                </a:ln>
                <a:solidFill>
                  <a:srgbClr val="6600FF"/>
                </a:solidFill>
                <a:effectLst/>
                <a:uLnTx/>
                <a:uFillTx/>
                <a:latin typeface="+mj-ea"/>
                <a:ea typeface="+mj-ea"/>
                <a:sym typeface="+mn-ea"/>
              </a:rPr>
              <a:t>1</a:t>
            </a:r>
            <a:r>
              <a:rPr lang="zh-CN" altLang="en-US" sz="2800" b="1" noProof="0">
                <a:ln>
                  <a:noFill/>
                </a:ln>
                <a:solidFill>
                  <a:srgbClr val="6600FF"/>
                </a:solidFill>
                <a:effectLst/>
                <a:uLnTx/>
                <a:uFillTx/>
                <a:latin typeface="+mj-ea"/>
                <a:ea typeface="+mj-ea"/>
                <a:sym typeface="+mn-ea"/>
              </a:rPr>
              <a:t>）</a:t>
            </a:r>
            <a:r>
              <a:rPr lang="en-US" altLang="zh-CN" sz="2800" b="1" noProof="0">
                <a:ln>
                  <a:noFill/>
                </a:ln>
                <a:solidFill>
                  <a:srgbClr val="6600FF"/>
                </a:solidFill>
                <a:effectLst/>
                <a:uLnTx/>
                <a:uFillTx/>
                <a:latin typeface="+mj-ea"/>
                <a:ea typeface="+mj-ea"/>
                <a:sym typeface="+mn-ea"/>
              </a:rPr>
              <a:t>:</a:t>
            </a:r>
            <a:r>
              <a:rPr lang="zh-CN" altLang="en-US" sz="2800" b="1">
                <a:solidFill>
                  <a:srgbClr val="FF0000"/>
                </a:solidFill>
                <a:latin typeface="宋体" panose="02010600030101010101" pitchFamily="2" charset="-122"/>
              </a:rPr>
              <a:t>写重修岳阳楼的背景及写作缘由。</a:t>
            </a:r>
          </a:p>
        </p:txBody>
      </p:sp>
      <p:sp>
        <p:nvSpPr>
          <p:cNvPr id="9224" name="AutoShape 8"/>
          <p:cNvSpPr/>
          <p:nvPr/>
        </p:nvSpPr>
        <p:spPr>
          <a:xfrm flipH="1">
            <a:off x="2909570" y="3982085"/>
            <a:ext cx="8261985" cy="721995"/>
          </a:xfrm>
          <a:prstGeom prst="rect">
            <a:avLst/>
          </a:prstGeom>
          <a:solidFill>
            <a:srgbClr val="FFFFCC"/>
          </a:solidFill>
          <a:ln w="9525" cap="flat" cmpd="sng">
            <a:noFill/>
            <a:prstDash val="solid"/>
            <a:miter/>
            <a:headEnd type="none" w="med" len="med"/>
            <a:tailEnd type="none" w="med" len="med"/>
          </a:ln>
        </p:spPr>
        <p:txBody>
          <a:bodyPr wrap="none" lIns="120226" tIns="62653" rIns="120226" bIns="62653" anchor="ctr" anchorCtr="0"/>
          <a:lstStyle/>
          <a:p>
            <a:pPr algn="l" eaLnBrk="1" hangingPunct="1"/>
            <a:r>
              <a:rPr lang="zh-CN" altLang="en-US" sz="2800" b="1" noProof="0">
                <a:ln>
                  <a:noFill/>
                </a:ln>
                <a:solidFill>
                  <a:srgbClr val="6600FF"/>
                </a:solidFill>
                <a:effectLst/>
                <a:uLnTx/>
                <a:uFillTx/>
                <a:latin typeface="+mj-ea"/>
                <a:ea typeface="+mj-ea"/>
                <a:sym typeface="+mn-ea"/>
              </a:rPr>
              <a:t>第二部分（</a:t>
            </a:r>
            <a:r>
              <a:rPr lang="en-US" altLang="zh-CN" sz="2800" b="1" noProof="0">
                <a:ln>
                  <a:noFill/>
                </a:ln>
                <a:solidFill>
                  <a:srgbClr val="6600FF"/>
                </a:solidFill>
                <a:effectLst/>
                <a:uLnTx/>
                <a:uFillTx/>
                <a:latin typeface="+mj-ea"/>
                <a:ea typeface="+mj-ea"/>
                <a:sym typeface="+mn-ea"/>
              </a:rPr>
              <a:t>2-4</a:t>
            </a:r>
            <a:r>
              <a:rPr lang="zh-CN" altLang="en-US" sz="2800" b="1" noProof="0">
                <a:ln>
                  <a:noFill/>
                </a:ln>
                <a:solidFill>
                  <a:srgbClr val="6600FF"/>
                </a:solidFill>
                <a:effectLst/>
                <a:uLnTx/>
                <a:uFillTx/>
                <a:latin typeface="+mj-ea"/>
                <a:ea typeface="+mj-ea"/>
                <a:sym typeface="+mn-ea"/>
              </a:rPr>
              <a:t>）</a:t>
            </a:r>
            <a:r>
              <a:rPr lang="en-US" altLang="zh-CN" sz="2800" b="1" noProof="0">
                <a:ln>
                  <a:noFill/>
                </a:ln>
                <a:solidFill>
                  <a:srgbClr val="6600FF"/>
                </a:solidFill>
                <a:effectLst/>
                <a:uLnTx/>
                <a:uFillTx/>
                <a:latin typeface="+mj-ea"/>
                <a:ea typeface="+mj-ea"/>
                <a:sym typeface="+mn-ea"/>
              </a:rPr>
              <a:t>:</a:t>
            </a:r>
            <a:r>
              <a:rPr lang="zh-CN" altLang="en-US" sz="2800" b="1">
                <a:solidFill>
                  <a:srgbClr val="FF0000"/>
                </a:solidFill>
                <a:latin typeface="宋体" panose="02010600030101010101" pitchFamily="2" charset="-122"/>
              </a:rPr>
              <a:t>写迁客骚人览物而生的两种感情</a:t>
            </a:r>
            <a:r>
              <a:rPr lang="zh-CN" altLang="en-US" sz="3465" b="1">
                <a:solidFill>
                  <a:srgbClr val="FF0000"/>
                </a:solidFill>
                <a:latin typeface="宋体" panose="02010600030101010101" pitchFamily="2" charset="-122"/>
              </a:rPr>
              <a:t>。</a:t>
            </a:r>
          </a:p>
        </p:txBody>
      </p:sp>
      <p:sp>
        <p:nvSpPr>
          <p:cNvPr id="9225" name="AutoShape 9"/>
          <p:cNvSpPr/>
          <p:nvPr/>
        </p:nvSpPr>
        <p:spPr>
          <a:xfrm flipH="1">
            <a:off x="2910205" y="5009515"/>
            <a:ext cx="8261350" cy="719455"/>
          </a:xfrm>
          <a:prstGeom prst="rect">
            <a:avLst/>
          </a:prstGeom>
          <a:solidFill>
            <a:srgbClr val="FFFFCC"/>
          </a:solidFill>
          <a:ln w="9525" cap="flat" cmpd="sng">
            <a:noFill/>
            <a:prstDash val="solid"/>
            <a:miter/>
            <a:headEnd type="none" w="med" len="med"/>
            <a:tailEnd type="none" w="med" len="med"/>
          </a:ln>
        </p:spPr>
        <p:txBody>
          <a:bodyPr wrap="none" lIns="120226" tIns="62653" rIns="120226" bIns="62653" anchor="ctr" anchorCtr="0"/>
          <a:lstStyle/>
          <a:p>
            <a:pPr algn="l" eaLnBrk="1" hangingPunct="1"/>
            <a:r>
              <a:rPr lang="zh-CN" altLang="en-US" sz="2800" b="1" noProof="0">
                <a:ln>
                  <a:noFill/>
                </a:ln>
                <a:solidFill>
                  <a:srgbClr val="6600FF"/>
                </a:solidFill>
                <a:effectLst/>
                <a:uLnTx/>
                <a:uFillTx/>
                <a:latin typeface="+mj-ea"/>
                <a:ea typeface="+mj-ea"/>
                <a:sym typeface="+mn-ea"/>
              </a:rPr>
              <a:t>第三部分（</a:t>
            </a:r>
            <a:r>
              <a:rPr lang="en-US" altLang="zh-CN" sz="2800" b="1" noProof="0">
                <a:ln>
                  <a:noFill/>
                </a:ln>
                <a:solidFill>
                  <a:srgbClr val="6600FF"/>
                </a:solidFill>
                <a:effectLst/>
                <a:uLnTx/>
                <a:uFillTx/>
                <a:latin typeface="+mj-ea"/>
                <a:ea typeface="+mj-ea"/>
                <a:sym typeface="+mn-ea"/>
              </a:rPr>
              <a:t>5</a:t>
            </a:r>
            <a:r>
              <a:rPr lang="zh-CN" altLang="en-US" sz="2800" b="1" noProof="0">
                <a:ln>
                  <a:noFill/>
                </a:ln>
                <a:solidFill>
                  <a:srgbClr val="6600FF"/>
                </a:solidFill>
                <a:effectLst/>
                <a:uLnTx/>
                <a:uFillTx/>
                <a:latin typeface="+mj-ea"/>
                <a:ea typeface="+mj-ea"/>
                <a:sym typeface="+mn-ea"/>
              </a:rPr>
              <a:t>）</a:t>
            </a:r>
            <a:r>
              <a:rPr lang="en-US" altLang="zh-CN" sz="2800" b="1" noProof="0">
                <a:ln>
                  <a:noFill/>
                </a:ln>
                <a:solidFill>
                  <a:srgbClr val="6600FF"/>
                </a:solidFill>
                <a:effectLst/>
                <a:uLnTx/>
                <a:uFillTx/>
                <a:latin typeface="+mj-ea"/>
                <a:ea typeface="+mj-ea"/>
                <a:sym typeface="+mn-ea"/>
              </a:rPr>
              <a:t>:</a:t>
            </a:r>
            <a:r>
              <a:rPr lang="zh-CN" altLang="en-US" sz="2800" b="1">
                <a:solidFill>
                  <a:srgbClr val="FF0000"/>
                </a:solidFill>
                <a:latin typeface="宋体" panose="02010600030101010101" pitchFamily="2" charset="-122"/>
              </a:rPr>
              <a:t>抒写宽广胸怀和政治抱负。</a:t>
            </a:r>
          </a:p>
        </p:txBody>
      </p:sp>
      <p:grpSp>
        <p:nvGrpSpPr>
          <p:cNvPr id="26633" name="组合 27"/>
          <p:cNvGrpSpPr/>
          <p:nvPr/>
        </p:nvGrpSpPr>
        <p:grpSpPr>
          <a:xfrm>
            <a:off x="268817" y="196851"/>
            <a:ext cx="3426883" cy="914400"/>
            <a:chOff x="2747226" y="536189"/>
            <a:chExt cx="2458107" cy="604628"/>
          </a:xfrm>
        </p:grpSpPr>
        <p:sp>
          <p:nvSpPr>
            <p:cNvPr id="14" name="矩形: 圆角 28"/>
            <p:cNvSpPr/>
            <p:nvPr/>
          </p:nvSpPr>
          <p:spPr bwMode="auto">
            <a:xfrm rot="20527566">
              <a:off x="2747226" y="608968"/>
              <a:ext cx="564803" cy="471665"/>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265" b="1" i="0" u="none" strike="noStrike" kern="1200" cap="none" spc="0" normalizeH="0" baseline="0" noProof="0">
                  <a:ln>
                    <a:noFill/>
                  </a:ln>
                  <a:solidFill>
                    <a:srgbClr val="0000FF"/>
                  </a:solidFill>
                  <a:effectLst/>
                  <a:uLnTx/>
                  <a:uFillTx/>
                  <a:latin typeface="黑体" panose="02010609060101010101" charset="-122"/>
                  <a:ea typeface="黑体" panose="02010609060101010101" charset="-122"/>
                  <a:cs typeface="+mn-cs"/>
                </a:rPr>
                <a:t>课</a:t>
              </a:r>
            </a:p>
          </p:txBody>
        </p:sp>
        <p:sp>
          <p:nvSpPr>
            <p:cNvPr id="15" name="矩形: 圆角 29"/>
            <p:cNvSpPr/>
            <p:nvPr/>
          </p:nvSpPr>
          <p:spPr bwMode="auto">
            <a:xfrm rot="294411">
              <a:off x="3381870" y="632761"/>
              <a:ext cx="564803" cy="471666"/>
            </a:xfrm>
            <a:prstGeom prst="roundRect">
              <a:avLst/>
            </a:prstGeom>
            <a:solidFill>
              <a:srgbClr val="CCFFCC"/>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265" b="1" i="0" u="none" strike="noStrike" kern="1200" cap="none" spc="0" normalizeH="0" baseline="0" noProof="0">
                  <a:ln>
                    <a:noFill/>
                  </a:ln>
                  <a:solidFill>
                    <a:srgbClr val="0000FF"/>
                  </a:solidFill>
                  <a:effectLst/>
                  <a:uLnTx/>
                  <a:uFillTx/>
                  <a:latin typeface="黑体" panose="02010609060101010101" charset="-122"/>
                  <a:ea typeface="黑体" panose="02010609060101010101" charset="-122"/>
                  <a:cs typeface="+mn-cs"/>
                </a:rPr>
                <a:t>文</a:t>
              </a:r>
            </a:p>
          </p:txBody>
        </p:sp>
        <p:sp>
          <p:nvSpPr>
            <p:cNvPr id="16" name="矩形: 圆角 30"/>
            <p:cNvSpPr/>
            <p:nvPr/>
          </p:nvSpPr>
          <p:spPr bwMode="auto">
            <a:xfrm rot="1137149">
              <a:off x="4007405" y="536189"/>
              <a:ext cx="566321" cy="471665"/>
            </a:xfrm>
            <a:prstGeom prst="roundRect">
              <a:avLst/>
            </a:prstGeom>
            <a:solidFill>
              <a:srgbClr val="FFCC99"/>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265" b="1" i="0" u="none" strike="noStrike" kern="1200" cap="none" spc="0" normalizeH="0" baseline="0" noProof="0">
                  <a:ln>
                    <a:noFill/>
                  </a:ln>
                  <a:solidFill>
                    <a:srgbClr val="0000FF"/>
                  </a:solidFill>
                  <a:effectLst/>
                  <a:uLnTx/>
                  <a:uFillTx/>
                  <a:latin typeface="黑体" panose="02010609060101010101" charset="-122"/>
                  <a:ea typeface="黑体" panose="02010609060101010101" charset="-122"/>
                  <a:cs typeface="+mn-cs"/>
                </a:rPr>
                <a:t>精</a:t>
              </a:r>
            </a:p>
          </p:txBody>
        </p:sp>
        <p:sp>
          <p:nvSpPr>
            <p:cNvPr id="17" name="矩形: 圆角 31"/>
            <p:cNvSpPr/>
            <p:nvPr/>
          </p:nvSpPr>
          <p:spPr bwMode="auto">
            <a:xfrm rot="20889648">
              <a:off x="4640530" y="669151"/>
              <a:ext cx="564803" cy="471666"/>
            </a:xfrm>
            <a:prstGeom prst="roundRect">
              <a:avLst/>
            </a:prstGeom>
            <a:solidFill>
              <a:srgbClr val="CCFFFF"/>
            </a:solidFill>
            <a:ln>
              <a:solidFill>
                <a:srgbClr val="66CCFF">
                  <a:alpha val="18824"/>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265" b="1" i="0" u="none" strike="noStrike" kern="1200" cap="none" spc="0" normalizeH="0" baseline="0" noProof="0">
                  <a:ln>
                    <a:noFill/>
                  </a:ln>
                  <a:solidFill>
                    <a:srgbClr val="0000FF"/>
                  </a:solidFill>
                  <a:effectLst/>
                  <a:uLnTx/>
                  <a:uFillTx/>
                  <a:latin typeface="黑体" panose="02010609060101010101" charset="-122"/>
                  <a:ea typeface="黑体" panose="02010609060101010101" charset="-122"/>
                  <a:cs typeface="+mn-cs"/>
                </a:rPr>
                <a:t>讲</a:t>
              </a:r>
            </a:p>
          </p:txBody>
        </p:sp>
      </p:grpSp>
      <p:sp>
        <p:nvSpPr>
          <p:cNvPr id="2" name="圆角矩形 1"/>
          <p:cNvSpPr/>
          <p:nvPr/>
        </p:nvSpPr>
        <p:spPr>
          <a:xfrm>
            <a:off x="622300" y="2859405"/>
            <a:ext cx="968375" cy="3048000"/>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a:solidFill>
                  <a:schemeClr val="tx1"/>
                </a:solidFill>
              </a:rPr>
              <a:t>岳阳楼记</a:t>
            </a:r>
          </a:p>
        </p:txBody>
      </p:sp>
      <p:sp>
        <p:nvSpPr>
          <p:cNvPr id="3" name="左大括号 2"/>
          <p:cNvSpPr/>
          <p:nvPr/>
        </p:nvSpPr>
        <p:spPr>
          <a:xfrm>
            <a:off x="2204720" y="2867660"/>
            <a:ext cx="288000" cy="2875280"/>
          </a:xfrm>
          <a:prstGeom prst="leftBrace">
            <a:avLst/>
          </a:prstGeom>
          <a:ln w="50800" cmpd="sng">
            <a:solidFill>
              <a:srgbClr val="FF0000"/>
            </a:solidFill>
            <a:prstDash val="solid"/>
          </a:ln>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nodeType="afterGroup">
                            <p:stCondLst>
                              <p:cond delay="2000"/>
                            </p:stCondLst>
                            <p:childTnLst>
                              <p:par>
                                <p:cTn id="22" presetID="29"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ppt_x</p:attrName>
                                        </p:attrNameLst>
                                      </p:cBhvr>
                                      <p:tavLst>
                                        <p:tav tm="0">
                                          <p:val>
                                            <p:strVal val="#ppt_x-.2"/>
                                          </p:val>
                                        </p:tav>
                                        <p:tav tm="100000">
                                          <p:val>
                                            <p:strVal val="#ppt_x"/>
                                          </p:val>
                                        </p:tav>
                                      </p:tavLst>
                                    </p:anim>
                                    <p:anim calcmode="lin" valueType="num">
                                      <p:cBhvr>
                                        <p:cTn id="2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9223"/>
                                        </p:tgtEl>
                                        <p:attrNameLst>
                                          <p:attrName>style.visibility</p:attrName>
                                        </p:attrNameLst>
                                      </p:cBhvr>
                                      <p:to>
                                        <p:strVal val="visible"/>
                                      </p:to>
                                    </p:set>
                                    <p:animEffect transition="in" filter="fade">
                                      <p:cBhvr>
                                        <p:cTn id="31" dur="1000"/>
                                        <p:tgtEl>
                                          <p:spTgt spid="9223"/>
                                        </p:tgtEl>
                                      </p:cBhvr>
                                    </p:animEffect>
                                    <p:anim calcmode="lin" valueType="num">
                                      <p:cBhvr>
                                        <p:cTn id="32" dur="1000" fill="hold"/>
                                        <p:tgtEl>
                                          <p:spTgt spid="9223"/>
                                        </p:tgtEl>
                                        <p:attrNameLst>
                                          <p:attrName>ppt_x</p:attrName>
                                        </p:attrNameLst>
                                      </p:cBhvr>
                                      <p:tavLst>
                                        <p:tav tm="0">
                                          <p:val>
                                            <p:strVal val="#ppt_x"/>
                                          </p:val>
                                        </p:tav>
                                        <p:tav tm="100000">
                                          <p:val>
                                            <p:strVal val="#ppt_x"/>
                                          </p:val>
                                        </p:tav>
                                      </p:tavLst>
                                    </p:anim>
                                    <p:anim calcmode="lin" valueType="num">
                                      <p:cBhvr>
                                        <p:cTn id="33" dur="900" decel="100000" fill="hold"/>
                                        <p:tgtEl>
                                          <p:spTgt spid="9223"/>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9223"/>
                                        </p:tgtEl>
                                        <p:attrNameLst>
                                          <p:attrName>ppt_y</p:attrName>
                                        </p:attrNameLst>
                                      </p:cBhvr>
                                      <p:tavLst>
                                        <p:tav tm="0">
                                          <p:val>
                                            <p:strVal val="#ppt_y-.03"/>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37" presetClass="entr" presetSubtype="0" fill="hold" grpId="0" nodeType="clickEffect">
                                  <p:stCondLst>
                                    <p:cond delay="0"/>
                                  </p:stCondLst>
                                  <p:childTnLst>
                                    <p:set>
                                      <p:cBhvr>
                                        <p:cTn id="38" dur="1" fill="hold">
                                          <p:stCondLst>
                                            <p:cond delay="0"/>
                                          </p:stCondLst>
                                        </p:cTn>
                                        <p:tgtEl>
                                          <p:spTgt spid="9224"/>
                                        </p:tgtEl>
                                        <p:attrNameLst>
                                          <p:attrName>style.visibility</p:attrName>
                                        </p:attrNameLst>
                                      </p:cBhvr>
                                      <p:to>
                                        <p:strVal val="visible"/>
                                      </p:to>
                                    </p:set>
                                    <p:animEffect transition="in" filter="fade">
                                      <p:cBhvr>
                                        <p:cTn id="39" dur="1000"/>
                                        <p:tgtEl>
                                          <p:spTgt spid="9224"/>
                                        </p:tgtEl>
                                      </p:cBhvr>
                                    </p:animEffect>
                                    <p:anim calcmode="lin" valueType="num">
                                      <p:cBhvr>
                                        <p:cTn id="40" dur="1000" fill="hold"/>
                                        <p:tgtEl>
                                          <p:spTgt spid="9224"/>
                                        </p:tgtEl>
                                        <p:attrNameLst>
                                          <p:attrName>ppt_x</p:attrName>
                                        </p:attrNameLst>
                                      </p:cBhvr>
                                      <p:tavLst>
                                        <p:tav tm="0">
                                          <p:val>
                                            <p:strVal val="#ppt_x"/>
                                          </p:val>
                                        </p:tav>
                                        <p:tav tm="100000">
                                          <p:val>
                                            <p:strVal val="#ppt_x"/>
                                          </p:val>
                                        </p:tav>
                                      </p:tavLst>
                                    </p:anim>
                                    <p:anim calcmode="lin" valueType="num">
                                      <p:cBhvr>
                                        <p:cTn id="41" dur="900" decel="100000" fill="hold"/>
                                        <p:tgtEl>
                                          <p:spTgt spid="9224"/>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9224"/>
                                        </p:tgtEl>
                                        <p:attrNameLst>
                                          <p:attrName>ppt_y</p:attrName>
                                        </p:attrNameLst>
                                      </p:cBhvr>
                                      <p:tavLst>
                                        <p:tav tm="0">
                                          <p:val>
                                            <p:strVal val="#ppt_y-.03"/>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37" presetClass="entr" presetSubtype="0" fill="hold" grpId="0" nodeType="clickEffect">
                                  <p:stCondLst>
                                    <p:cond delay="0"/>
                                  </p:stCondLst>
                                  <p:childTnLst>
                                    <p:set>
                                      <p:cBhvr>
                                        <p:cTn id="46" dur="1" fill="hold">
                                          <p:stCondLst>
                                            <p:cond delay="0"/>
                                          </p:stCondLst>
                                        </p:cTn>
                                        <p:tgtEl>
                                          <p:spTgt spid="9225"/>
                                        </p:tgtEl>
                                        <p:attrNameLst>
                                          <p:attrName>style.visibility</p:attrName>
                                        </p:attrNameLst>
                                      </p:cBhvr>
                                      <p:to>
                                        <p:strVal val="visible"/>
                                      </p:to>
                                    </p:set>
                                    <p:animEffect transition="in" filter="fade">
                                      <p:cBhvr>
                                        <p:cTn id="47" dur="1000"/>
                                        <p:tgtEl>
                                          <p:spTgt spid="9225"/>
                                        </p:tgtEl>
                                      </p:cBhvr>
                                    </p:animEffect>
                                    <p:anim calcmode="lin" valueType="num">
                                      <p:cBhvr>
                                        <p:cTn id="48" dur="1000" fill="hold"/>
                                        <p:tgtEl>
                                          <p:spTgt spid="9225"/>
                                        </p:tgtEl>
                                        <p:attrNameLst>
                                          <p:attrName>ppt_x</p:attrName>
                                        </p:attrNameLst>
                                      </p:cBhvr>
                                      <p:tavLst>
                                        <p:tav tm="0">
                                          <p:val>
                                            <p:strVal val="#ppt_x"/>
                                          </p:val>
                                        </p:tav>
                                        <p:tav tm="100000">
                                          <p:val>
                                            <p:strVal val="#ppt_x"/>
                                          </p:val>
                                        </p:tav>
                                      </p:tavLst>
                                    </p:anim>
                                    <p:anim calcmode="lin" valueType="num">
                                      <p:cBhvr>
                                        <p:cTn id="49" dur="900" decel="100000" fill="hold"/>
                                        <p:tgtEl>
                                          <p:spTgt spid="9225"/>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92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p:bldP spid="9224" grpId="0"/>
      <p:bldP spid="9225" grpId="0"/>
      <p:bldP spid="2" grpId="0"/>
      <p:bldP spid="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7" name="文本框 1"/>
          <p:cNvSpPr txBox="1"/>
          <p:nvPr/>
        </p:nvSpPr>
        <p:spPr>
          <a:xfrm>
            <a:off x="537210" y="1162050"/>
            <a:ext cx="11117263" cy="5077460"/>
          </a:xfrm>
          <a:prstGeom prst="rect">
            <a:avLst/>
          </a:prstGeom>
          <a:noFill/>
          <a:ln w="9525">
            <a:noFill/>
          </a:ln>
        </p:spPr>
        <p:txBody>
          <a:bodyPr wrap="square" anchor="t" anchorCtr="0">
            <a:spAutoFit/>
          </a:bodyPr>
          <a:lstStyle/>
          <a:p>
            <a:pPr>
              <a:lnSpc>
                <a:spcPct val="150000"/>
              </a:lnSpc>
            </a:pPr>
            <a:r>
              <a:rPr lang="zh-CN" altLang="en-US" sz="2400" b="1">
                <a:latin typeface="黑体" panose="02010609060101010101" charset="-122"/>
                <a:ea typeface="黑体" panose="02010609060101010101" charset="-122"/>
                <a:sym typeface="宋体" panose="02010600030101010101" pitchFamily="2" charset="-122"/>
              </a:rPr>
              <a:t>五、重点句子翻译</a:t>
            </a:r>
            <a:endParaRPr lang="zh-CN" altLang="en-US" sz="2400" b="1">
              <a:latin typeface="黑体" panose="02010609060101010101" charset="-122"/>
              <a:ea typeface="黑体" panose="02010609060101010101" charset="-122"/>
            </a:endParaRPr>
          </a:p>
          <a:p>
            <a:pPr>
              <a:lnSpc>
                <a:spcPct val="150000"/>
              </a:lnSpc>
            </a:pPr>
            <a:r>
              <a:rPr lang="en-US" altLang="zh-CN" sz="2400" b="1">
                <a:latin typeface="宋体" panose="02010600030101010101" pitchFamily="2" charset="-122"/>
                <a:ea typeface="宋体" panose="02010600030101010101" pitchFamily="2" charset="-122"/>
                <a:sym typeface="宋体" panose="02010600030101010101" pitchFamily="2" charset="-122"/>
              </a:rPr>
              <a:t>1. </a:t>
            </a:r>
            <a:r>
              <a:rPr lang="en-US" altLang="zh-CN" sz="2400" b="1" err="1">
                <a:latin typeface="楷体" panose="02010609060101010101" pitchFamily="49" charset="-122"/>
                <a:ea typeface="楷体" panose="02010609060101010101" pitchFamily="49" charset="-122"/>
                <a:sym typeface="宋体" panose="02010600030101010101" pitchFamily="2" charset="-122"/>
              </a:rPr>
              <a:t>增其旧制，刻唐贤今人诗赋于其上</a:t>
            </a:r>
            <a:r>
              <a:rPr lang="en-US" altLang="zh-CN" sz="2400" b="1">
                <a:latin typeface="宋体" panose="02010600030101010101" pitchFamily="2" charset="-122"/>
                <a:ea typeface="宋体" panose="02010600030101010101" pitchFamily="2" charset="-122"/>
                <a:sym typeface="宋体" panose="02010600030101010101" pitchFamily="2" charset="-122"/>
              </a:rPr>
              <a:t>。(状语后置“于其上刻唐贤今人诗赋”)</a:t>
            </a:r>
          </a:p>
          <a:p>
            <a:pPr>
              <a:lnSpc>
                <a:spcPct val="150000"/>
              </a:lnSpc>
            </a:pPr>
            <a:endParaRPr lang="en-US" altLang="zh-CN" sz="2400" b="1">
              <a:latin typeface="宋体" panose="02010600030101010101" pitchFamily="2" charset="-122"/>
              <a:ea typeface="宋体" panose="02010600030101010101" pitchFamily="2" charset="-122"/>
              <a:sym typeface="宋体" panose="02010600030101010101" pitchFamily="2" charset="-122"/>
            </a:endParaRPr>
          </a:p>
          <a:p>
            <a:pPr>
              <a:lnSpc>
                <a:spcPct val="150000"/>
              </a:lnSpc>
            </a:pPr>
            <a:r>
              <a:rPr lang="en-US" altLang="zh-CN" sz="2400" b="1">
                <a:latin typeface="宋体" panose="02010600030101010101" pitchFamily="2" charset="-122"/>
                <a:ea typeface="宋体" panose="02010600030101010101" pitchFamily="2" charset="-122"/>
                <a:sym typeface="宋体" panose="02010600030101010101" pitchFamily="2" charset="-122"/>
              </a:rPr>
              <a:t>2. </a:t>
            </a:r>
            <a:r>
              <a:rPr lang="en-US" altLang="zh-CN" sz="2400" b="1" err="1">
                <a:latin typeface="楷体" panose="02010609060101010101" pitchFamily="49" charset="-122"/>
                <a:ea typeface="楷体" panose="02010609060101010101" pitchFamily="49" charset="-122"/>
                <a:sym typeface="宋体" panose="02010600030101010101" pitchFamily="2" charset="-122"/>
              </a:rPr>
              <a:t>此则岳阳楼之大观也，前人之述备矣</a:t>
            </a:r>
            <a:r>
              <a:rPr lang="en-US" altLang="zh-CN" sz="2400" b="1">
                <a:latin typeface="宋体" panose="02010600030101010101" pitchFamily="2" charset="-122"/>
                <a:ea typeface="宋体" panose="02010600030101010101" pitchFamily="2" charset="-122"/>
                <a:sym typeface="宋体" panose="02010600030101010101" pitchFamily="2" charset="-122"/>
              </a:rPr>
              <a:t>。(判断句“则”)</a:t>
            </a:r>
          </a:p>
          <a:p>
            <a:pPr>
              <a:lnSpc>
                <a:spcPct val="150000"/>
              </a:lnSpc>
            </a:pPr>
            <a:endParaRPr lang="en-US" altLang="zh-CN" sz="2400" b="1">
              <a:latin typeface="宋体" panose="02010600030101010101" pitchFamily="2" charset="-122"/>
              <a:ea typeface="宋体" panose="02010600030101010101" pitchFamily="2" charset="-122"/>
              <a:sym typeface="宋体" panose="02010600030101010101" pitchFamily="2" charset="-122"/>
            </a:endParaRPr>
          </a:p>
          <a:p>
            <a:pPr>
              <a:lnSpc>
                <a:spcPct val="150000"/>
              </a:lnSpc>
            </a:pPr>
            <a:r>
              <a:rPr lang="en-US" altLang="zh-CN" sz="2400" b="1">
                <a:latin typeface="宋体" panose="02010600030101010101" pitchFamily="2" charset="-122"/>
                <a:ea typeface="宋体" panose="02010600030101010101" pitchFamily="2" charset="-122"/>
                <a:sym typeface="宋体" panose="02010600030101010101" pitchFamily="2" charset="-122"/>
              </a:rPr>
              <a:t>3. </a:t>
            </a:r>
            <a:r>
              <a:rPr lang="en-US" altLang="zh-CN" sz="2400" b="1" err="1">
                <a:latin typeface="楷体" panose="02010609060101010101" pitchFamily="49" charset="-122"/>
                <a:ea typeface="楷体" panose="02010609060101010101" pitchFamily="49" charset="-122"/>
                <a:sym typeface="宋体" panose="02010600030101010101" pitchFamily="2" charset="-122"/>
              </a:rPr>
              <a:t>然则北通巫峡，南极潇湘</a:t>
            </a:r>
            <a:r>
              <a:rPr lang="en-US" altLang="zh-CN" sz="2400" b="1">
                <a:latin typeface="宋体" panose="02010600030101010101" pitchFamily="2" charset="-122"/>
                <a:ea typeface="宋体" panose="02010600030101010101" pitchFamily="2" charset="-122"/>
                <a:sym typeface="宋体" panose="02010600030101010101" pitchFamily="2" charset="-122"/>
              </a:rPr>
              <a:t>。(教材积累拓展；固定句式“然则”，可译为“如此……那么”)</a:t>
            </a:r>
          </a:p>
          <a:p>
            <a:pPr>
              <a:lnSpc>
                <a:spcPct val="150000"/>
              </a:lnSpc>
            </a:pPr>
            <a:endParaRPr lang="en-US" altLang="zh-CN" sz="2400" b="1">
              <a:latin typeface="宋体" panose="02010600030101010101" pitchFamily="2" charset="-122"/>
              <a:ea typeface="宋体" panose="02010600030101010101" pitchFamily="2" charset="-122"/>
              <a:sym typeface="宋体" panose="02010600030101010101" pitchFamily="2" charset="-122"/>
            </a:endParaRPr>
          </a:p>
          <a:p>
            <a:pPr>
              <a:lnSpc>
                <a:spcPct val="150000"/>
              </a:lnSpc>
            </a:pPr>
            <a:endParaRPr lang="en-US" altLang="zh-CN" sz="2400" b="1">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537209" y="2252370"/>
            <a:ext cx="11117263" cy="3359061"/>
          </a:xfrm>
          <a:prstGeom prst="rect">
            <a:avLst/>
          </a:prstGeom>
          <a:noFill/>
          <a:ln w="9525">
            <a:noFill/>
          </a:ln>
        </p:spPr>
        <p:txBody>
          <a:bodyPr wrap="square" anchor="t" anchorCtr="0">
            <a:spAutoFit/>
          </a:bodyPr>
          <a:lstStyle/>
          <a:p>
            <a:pPr>
              <a:lnSpc>
                <a:spcPct val="150000"/>
              </a:lnSpc>
            </a:pPr>
            <a:r>
              <a:rPr lang="zh-CN" altLang="en-US" sz="2400" b="1">
                <a:solidFill>
                  <a:srgbClr val="FF0000"/>
                </a:solidFill>
                <a:latin typeface="微软雅黑" panose="020b0503020204020204" pitchFamily="34" charset="-122"/>
                <a:ea typeface="微软雅黑" panose="020b0503020204020204" pitchFamily="34" charset="-122"/>
              </a:rPr>
              <a:t>扩大它原有的规模，</a:t>
            </a:r>
            <a:r>
              <a:rPr lang="zh-CN" altLang="zh-CN"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把唐代名家和今人的诗赋刻在上面</a:t>
            </a:r>
            <a:r>
              <a:rPr lang="zh-CN" altLang="en-US"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a:t>
            </a:r>
            <a:endParaRPr lang="en-US" altLang="zh-CN"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endParaRPr>
          </a:p>
          <a:p>
            <a:pPr>
              <a:lnSpc>
                <a:spcPct val="150000"/>
              </a:lnSpc>
            </a:pPr>
            <a:endParaRPr lang="zh-CN" altLang="en-US" sz="2400" b="1">
              <a:solidFill>
                <a:srgbClr val="FF0000"/>
              </a:solidFill>
              <a:latin typeface="Calibri"/>
              <a:ea typeface="宋体" panose="02010600030101010101" pitchFamily="2" charset="-122"/>
            </a:endParaRPr>
          </a:p>
          <a:p>
            <a:pPr>
              <a:lnSpc>
                <a:spcPct val="150000"/>
              </a:lnSpc>
            </a:pPr>
            <a:r>
              <a:rPr lang="zh-CN" altLang="zh-CN"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这是岳阳楼的</a:t>
            </a:r>
            <a:r>
              <a:rPr lang="zh-CN" altLang="en-US"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盛大</a:t>
            </a:r>
            <a:r>
              <a:rPr lang="zh-CN" altLang="zh-CN"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壮</a:t>
            </a:r>
            <a:r>
              <a:rPr lang="zh-CN" altLang="en-US"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观的</a:t>
            </a:r>
            <a:r>
              <a:rPr lang="zh-CN" altLang="zh-CN"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景象，前人的</a:t>
            </a:r>
            <a:r>
              <a:rPr lang="zh-CN" altLang="en-US"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描述（已经）</a:t>
            </a:r>
            <a:r>
              <a:rPr lang="zh-CN" altLang="zh-CN"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很详尽了。</a:t>
            </a:r>
          </a:p>
          <a:p>
            <a:pPr>
              <a:lnSpc>
                <a:spcPct val="150000"/>
              </a:lnSpc>
            </a:pPr>
            <a:endParaRPr lang="zh-CN" altLang="en-US" sz="2400" b="1">
              <a:solidFill>
                <a:srgbClr val="FF0000"/>
              </a:solidFill>
              <a:latin typeface="Calibri"/>
              <a:ea typeface="宋体" panose="02010600030101010101" pitchFamily="2" charset="-122"/>
            </a:endParaRPr>
          </a:p>
          <a:p>
            <a:pPr>
              <a:lnSpc>
                <a:spcPct val="150000"/>
              </a:lnSpc>
            </a:pPr>
            <a:endParaRPr lang="en-US" altLang="zh-CN" sz="2400" b="1">
              <a:solidFill>
                <a:srgbClr val="FF0000"/>
              </a:solidFill>
              <a:latin typeface="Calibri"/>
              <a:ea typeface="宋体" panose="02010600030101010101" pitchFamily="2" charset="-122"/>
            </a:endParaRPr>
          </a:p>
          <a:p>
            <a:pPr>
              <a:lnSpc>
                <a:spcPct val="150000"/>
              </a:lnSpc>
            </a:pPr>
            <a:r>
              <a:rPr lang="zh-CN" altLang="en-US"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然而</a:t>
            </a:r>
            <a:r>
              <a:rPr lang="zh-CN" altLang="zh-CN"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北面通向巫峡，南面直到潇湘</a:t>
            </a:r>
            <a:r>
              <a:rPr lang="zh-CN" altLang="en-US"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sz="2400" b="1">
              <a:solidFill>
                <a:srgbClr val="FF0000"/>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32A5F939-C4CE-4A92-AD0D-B605954D485B}"/>
              </a:ext>
            </a:extLst>
          </p:cNvPr>
          <p:cNvPicPr>
            <a:picLocks noChangeAspect="1"/>
          </p:cNvPicPr>
          <p:nvPr/>
        </p:nvPicPr>
        <p:blipFill>
          <a:blip r:embed="rId2">
            <a:extLst>
              <a:ext uri="{28A0092B-C50C-407E-A947-70E740481C1C}">
                <a14:useLocalDpi xmlns:a14="http://schemas.microsoft.com/office/drawing/2010/main" val="0"/>
              </a:ext>
            </a:extLst>
          </a:blip>
          <a:srcRect l="19165" t="6021" r="23019" b="67742"/>
          <a:stretch>
            <a:fillRect/>
          </a:stretch>
        </p:blipFill>
        <p:spPr>
          <a:xfrm>
            <a:off x="8635070" y="0"/>
            <a:ext cx="3244646" cy="1799303"/>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linds(horizontal)">
                                      <p:cBhvr>
                                        <p:cTn id="12" dur="500"/>
                                        <p:tgtEl>
                                          <p:spTgt spid="2">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blinds(horizontal)">
                                      <p:cBhvr>
                                        <p:cTn id="1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文本框 1"/>
          <p:cNvSpPr txBox="1"/>
          <p:nvPr/>
        </p:nvSpPr>
        <p:spPr>
          <a:xfrm>
            <a:off x="537210" y="906463"/>
            <a:ext cx="11117263" cy="4523105"/>
          </a:xfrm>
          <a:prstGeom prst="rect">
            <a:avLst/>
          </a:prstGeom>
          <a:noFill/>
          <a:ln w="9525">
            <a:noFill/>
          </a:ln>
        </p:spPr>
        <p:txBody>
          <a:bodyPr wrap="square" anchor="t" anchorCtr="0">
            <a:spAutoFit/>
          </a:bodyPr>
          <a:lstStyle/>
          <a:p>
            <a:pPr>
              <a:lnSpc>
                <a:spcPct val="150000"/>
              </a:lnSpc>
            </a:pPr>
            <a:r>
              <a:rPr lang="zh-CN" altLang="en-US" sz="2400" b="1">
                <a:latin typeface="宋体" panose="02010600030101010101" pitchFamily="2" charset="-122"/>
                <a:ea typeface="宋体" panose="02010600030101010101" pitchFamily="2" charset="-122"/>
              </a:rPr>
              <a:t>4. </a:t>
            </a:r>
            <a:r>
              <a:rPr lang="zh-CN" altLang="en-US" sz="2400" b="1">
                <a:latin typeface="楷体" panose="02010609060101010101" pitchFamily="49" charset="-122"/>
                <a:ea typeface="楷体" panose="02010609060101010101" pitchFamily="49" charset="-122"/>
              </a:rPr>
              <a:t>沙鸥翔集，锦鳞游泳</a:t>
            </a:r>
            <a:r>
              <a:rPr lang="zh-CN" altLang="en-US" sz="2400" b="1">
                <a:latin typeface="宋体" panose="02010600030101010101" pitchFamily="2" charset="-122"/>
                <a:ea typeface="宋体" panose="02010600030101010101" pitchFamily="2" charset="-122"/>
              </a:rPr>
              <a:t>。</a:t>
            </a:r>
          </a:p>
          <a:p>
            <a:pPr>
              <a:lnSpc>
                <a:spcPct val="150000"/>
              </a:lnSpc>
            </a:pPr>
            <a:endParaRPr lang="zh-CN" altLang="en-US" sz="2400" b="1">
              <a:latin typeface="宋体" panose="02010600030101010101" pitchFamily="2" charset="-122"/>
              <a:ea typeface="宋体" panose="02010600030101010101" pitchFamily="2" charset="-122"/>
            </a:endParaRPr>
          </a:p>
          <a:p>
            <a:pPr>
              <a:lnSpc>
                <a:spcPct val="150000"/>
              </a:lnSpc>
            </a:pPr>
            <a:r>
              <a:rPr lang="zh-CN" altLang="en-US" sz="2400" b="1">
                <a:latin typeface="宋体" panose="02010600030101010101" pitchFamily="2" charset="-122"/>
                <a:ea typeface="宋体" panose="02010600030101010101" pitchFamily="2" charset="-122"/>
              </a:rPr>
              <a:t>5. </a:t>
            </a:r>
            <a:r>
              <a:rPr lang="zh-CN" altLang="en-US" sz="2400" b="1">
                <a:latin typeface="楷体" panose="02010609060101010101" pitchFamily="49" charset="-122"/>
                <a:ea typeface="楷体" panose="02010609060101010101" pitchFamily="49" charset="-122"/>
              </a:rPr>
              <a:t>不以物喜，不以己悲</a:t>
            </a:r>
            <a:r>
              <a:rPr lang="zh-CN" altLang="en-US" sz="2400" b="1">
                <a:latin typeface="宋体" panose="02010600030101010101" pitchFamily="2" charset="-122"/>
                <a:ea typeface="宋体" panose="02010600030101010101" pitchFamily="2" charset="-122"/>
              </a:rPr>
              <a:t>。(课下注释)</a:t>
            </a:r>
          </a:p>
          <a:p>
            <a:pPr>
              <a:lnSpc>
                <a:spcPct val="150000"/>
              </a:lnSpc>
            </a:pPr>
            <a:endParaRPr lang="zh-CN" altLang="en-US" sz="2400" b="1">
              <a:latin typeface="宋体" panose="02010600030101010101" pitchFamily="2" charset="-122"/>
              <a:ea typeface="宋体" panose="02010600030101010101" pitchFamily="2" charset="-122"/>
            </a:endParaRPr>
          </a:p>
          <a:p>
            <a:pPr>
              <a:lnSpc>
                <a:spcPct val="150000"/>
              </a:lnSpc>
            </a:pPr>
            <a:r>
              <a:rPr lang="zh-CN" altLang="en-US" sz="2400" b="1">
                <a:latin typeface="宋体" panose="02010600030101010101" pitchFamily="2" charset="-122"/>
                <a:ea typeface="宋体" panose="02010600030101010101" pitchFamily="2" charset="-122"/>
              </a:rPr>
              <a:t>6. </a:t>
            </a:r>
            <a:r>
              <a:rPr lang="zh-CN" altLang="en-US" sz="2400" b="1">
                <a:latin typeface="楷体" panose="02010609060101010101" pitchFamily="49" charset="-122"/>
                <a:ea typeface="楷体" panose="02010609060101010101" pitchFamily="49" charset="-122"/>
              </a:rPr>
              <a:t>居庙堂之高则忧其民，处江湖之远则忧其君</a:t>
            </a:r>
            <a:r>
              <a:rPr lang="zh-CN" altLang="en-US" sz="2400" b="1">
                <a:latin typeface="宋体" panose="02010600030101010101" pitchFamily="2" charset="-122"/>
                <a:ea typeface="宋体" panose="02010600030101010101" pitchFamily="2" charset="-122"/>
              </a:rPr>
              <a:t>。(定语后置“居高之庙堂”“处远之江湖”)</a:t>
            </a:r>
          </a:p>
          <a:p>
            <a:pPr>
              <a:lnSpc>
                <a:spcPct val="150000"/>
              </a:lnSpc>
            </a:pPr>
            <a:endParaRPr lang="zh-CN" altLang="en-US" sz="2400" b="1">
              <a:latin typeface="宋体" panose="02010600030101010101" pitchFamily="2" charset="-122"/>
              <a:ea typeface="宋体" panose="02010600030101010101" pitchFamily="2" charset="-122"/>
            </a:endParaRPr>
          </a:p>
          <a:p>
            <a:pPr>
              <a:lnSpc>
                <a:spcPct val="150000"/>
              </a:lnSpc>
            </a:pPr>
            <a:r>
              <a:rPr lang="zh-CN" altLang="en-US" sz="2400" b="1">
                <a:latin typeface="宋体" panose="02010600030101010101" pitchFamily="2" charset="-122"/>
                <a:ea typeface="宋体" panose="02010600030101010101" pitchFamily="2" charset="-122"/>
              </a:rPr>
              <a:t>7. </a:t>
            </a:r>
            <a:r>
              <a:rPr lang="zh-CN" altLang="en-US" sz="2400" b="1">
                <a:latin typeface="楷体" panose="02010609060101010101" pitchFamily="49" charset="-122"/>
                <a:ea typeface="楷体" panose="02010609060101010101" pitchFamily="49" charset="-122"/>
              </a:rPr>
              <a:t>先天下之忧而忧，后天下之乐而乐</a:t>
            </a:r>
            <a:r>
              <a:rPr lang="zh-CN" altLang="en-US" sz="2400" b="1">
                <a:latin typeface="宋体" panose="02010600030101010101" pitchFamily="2" charset="-122"/>
                <a:ea typeface="宋体" panose="02010600030101010101" pitchFamily="2" charset="-122"/>
              </a:rPr>
              <a:t>。(课下注释)</a:t>
            </a:r>
          </a:p>
        </p:txBody>
      </p:sp>
      <p:sp>
        <p:nvSpPr>
          <p:cNvPr id="2" name="文本框 1"/>
          <p:cNvSpPr txBox="1"/>
          <p:nvPr/>
        </p:nvSpPr>
        <p:spPr>
          <a:xfrm>
            <a:off x="365760" y="1348740"/>
            <a:ext cx="11371580" cy="4437753"/>
          </a:xfrm>
          <a:prstGeom prst="rect">
            <a:avLst/>
          </a:prstGeom>
          <a:noFill/>
          <a:ln w="9525">
            <a:noFill/>
          </a:ln>
        </p:spPr>
        <p:txBody>
          <a:bodyPr wrap="square" anchor="t" anchorCtr="0">
            <a:spAutoFit/>
          </a:bodyPr>
          <a:lstStyle/>
          <a:p>
            <a:pPr>
              <a:lnSpc>
                <a:spcPct val="150000"/>
              </a:lnSpc>
            </a:pPr>
            <a:r>
              <a:rPr lang="zh-CN" altLang="zh-CN"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沙洲上的鸥鸟时而飞翔，时而停歇，</a:t>
            </a:r>
            <a:r>
              <a:rPr lang="zh-CN" altLang="en-US"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美丽的鱼</a:t>
            </a:r>
            <a:r>
              <a:rPr lang="zh-CN" altLang="zh-CN"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(在水中)畅游</a:t>
            </a:r>
            <a:r>
              <a:rPr lang="zh-CN" altLang="en-US"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a:t>
            </a:r>
            <a:endParaRPr lang="en-US" altLang="zh-CN"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endParaRPr>
          </a:p>
          <a:p>
            <a:pPr>
              <a:lnSpc>
                <a:spcPct val="150000"/>
              </a:lnSpc>
            </a:pPr>
            <a:endParaRPr lang="zh-CN" altLang="en-US" sz="2400" b="1">
              <a:solidFill>
                <a:srgbClr val="FF0000"/>
              </a:solidFill>
              <a:latin typeface="+mj-ea"/>
              <a:ea typeface="+mj-ea"/>
            </a:endParaRPr>
          </a:p>
          <a:p>
            <a:pPr>
              <a:lnSpc>
                <a:spcPct val="150000"/>
              </a:lnSpc>
            </a:pPr>
            <a:r>
              <a:rPr lang="zh-CN" altLang="en-US" sz="2400" b="1">
                <a:solidFill>
                  <a:srgbClr val="FF0000"/>
                </a:solidFill>
                <a:latin typeface="微软雅黑" panose="020b0503020204020204" pitchFamily="34" charset="-122"/>
                <a:ea typeface="微软雅黑" panose="020b0503020204020204" pitchFamily="34" charset="-122"/>
              </a:rPr>
              <a:t>（是由于）不因外物和自己处境的变化而悲喜。</a:t>
            </a:r>
            <a:endParaRPr lang="en-US" altLang="zh-CN" sz="2400" b="1">
              <a:solidFill>
                <a:srgbClr val="FF0000"/>
              </a:solidFill>
              <a:latin typeface="微软雅黑" panose="020b0503020204020204" pitchFamily="34" charset="-122"/>
              <a:ea typeface="微软雅黑" panose="020b0503020204020204" pitchFamily="34" charset="-122"/>
            </a:endParaRPr>
          </a:p>
          <a:p>
            <a:pPr>
              <a:lnSpc>
                <a:spcPct val="150000"/>
              </a:lnSpc>
            </a:pPr>
            <a:endParaRPr lang="zh-CN" altLang="en-US" sz="2400" b="1">
              <a:solidFill>
                <a:srgbClr val="FF0000"/>
              </a:solidFill>
              <a:latin typeface="+mj-ea"/>
              <a:ea typeface="+mj-ea"/>
            </a:endParaRPr>
          </a:p>
          <a:p>
            <a:pPr>
              <a:lnSpc>
                <a:spcPct val="150000"/>
              </a:lnSpc>
            </a:pPr>
            <a:endParaRPr lang="zh-CN" altLang="en-US" sz="2400" b="1">
              <a:solidFill>
                <a:srgbClr val="FF0000"/>
              </a:solidFill>
              <a:latin typeface="宋体" panose="02010600030101010101" pitchFamily="2" charset="-122"/>
              <a:ea typeface="宋体" panose="02010600030101010101" pitchFamily="2" charset="-122"/>
            </a:endParaRPr>
          </a:p>
          <a:p>
            <a:pPr>
              <a:lnSpc>
                <a:spcPct val="150000"/>
              </a:lnSpc>
            </a:pPr>
            <a:r>
              <a:rPr lang="zh-CN" altLang="en-US"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处在高高的朝堂上</a:t>
            </a:r>
            <a:r>
              <a:rPr lang="zh-CN" altLang="zh-CN"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，则为平民百姓忧虑，</a:t>
            </a:r>
            <a:r>
              <a:rPr lang="zh-CN" altLang="en-US"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处在偏僻的江湖间</a:t>
            </a:r>
            <a:r>
              <a:rPr lang="zh-CN" altLang="zh-CN" sz="24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，则替君主担忧。</a:t>
            </a:r>
            <a:endParaRPr lang="zh-CN" altLang="en-US" sz="2400" b="1">
              <a:solidFill>
                <a:srgbClr val="FF0000"/>
              </a:solidFill>
              <a:latin typeface="微软雅黑" panose="020b0503020204020204" pitchFamily="34" charset="-122"/>
              <a:ea typeface="微软雅黑" panose="020b0503020204020204" pitchFamily="34" charset="-122"/>
            </a:endParaRPr>
          </a:p>
          <a:p>
            <a:pPr>
              <a:lnSpc>
                <a:spcPct val="150000"/>
              </a:lnSpc>
            </a:pPr>
            <a:endParaRPr lang="zh-CN" altLang="en-US" sz="2400" b="1">
              <a:solidFill>
                <a:srgbClr val="FF0000"/>
              </a:solidFill>
              <a:latin typeface="+mj-ea"/>
              <a:ea typeface="+mj-ea"/>
            </a:endParaRPr>
          </a:p>
          <a:p>
            <a:pPr>
              <a:lnSpc>
                <a:spcPct val="150000"/>
              </a:lnSpc>
            </a:pPr>
            <a:r>
              <a:rPr lang="zh-CN" altLang="en-US" sz="2400" b="1">
                <a:solidFill>
                  <a:srgbClr val="FF0000"/>
                </a:solidFill>
                <a:latin typeface="微软雅黑" panose="020b0503020204020204" pitchFamily="34" charset="-122"/>
                <a:ea typeface="微软雅黑" panose="020b0503020204020204" pitchFamily="34" charset="-122"/>
              </a:rPr>
              <a:t>在天下人忧之前先忧 ，在天下人乐之后才乐。</a:t>
            </a:r>
          </a:p>
        </p:txBody>
      </p:sp>
      <p:pic>
        <p:nvPicPr>
          <p:cNvPr id="15" name="图片 14">
            <a:extLst>
              <a:ext uri="{FF2B5EF4-FFF2-40B4-BE49-F238E27FC236}">
                <a16:creationId xmlns:a16="http://schemas.microsoft.com/office/drawing/2014/main" id="{1D486343-5C08-4324-A56C-DD9CFA236183}"/>
              </a:ext>
            </a:extLst>
          </p:cNvPr>
          <p:cNvPicPr>
            <a:picLocks noChangeAspect="1"/>
          </p:cNvPicPr>
          <p:nvPr/>
        </p:nvPicPr>
        <p:blipFill>
          <a:blip r:embed="rId2">
            <a:extLst>
              <a:ext uri="{28A0092B-C50C-407E-A947-70E740481C1C}">
                <a14:useLocalDpi xmlns:a14="http://schemas.microsoft.com/office/drawing/2010/main" val="0"/>
              </a:ext>
            </a:extLst>
          </a:blip>
          <a:srcRect l="19165" t="6021" r="23019" b="67742"/>
          <a:stretch>
            <a:fillRect/>
          </a:stretch>
        </p:blipFill>
        <p:spPr>
          <a:xfrm>
            <a:off x="8746388" y="166977"/>
            <a:ext cx="3244646" cy="1799303"/>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1000"/>
                                        <p:tgtEl>
                                          <p:spTgt spid="2">
                                            <p:txEl>
                                              <p:pRg st="5" end="5"/>
                                            </p:txEl>
                                          </p:spTgt>
                                        </p:tgtEl>
                                      </p:cBhvr>
                                    </p:animEffect>
                                    <p:anim calcmode="lin" valueType="num">
                                      <p:cBhvr>
                                        <p:cTn id="22"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7" end="7"/>
                                            </p:txEl>
                                          </p:spTgt>
                                        </p:tgtEl>
                                        <p:attrNameLst>
                                          <p:attrName>style.visibility</p:attrName>
                                        </p:attrNameLst>
                                      </p:cBhvr>
                                      <p:to>
                                        <p:strVal val="visible"/>
                                      </p:to>
                                    </p:set>
                                    <p:animEffect transition="in" filter="fade">
                                      <p:cBhvr>
                                        <p:cTn id="28" dur="1000"/>
                                        <p:tgtEl>
                                          <p:spTgt spid="2">
                                            <p:txEl>
                                              <p:pRg st="7" end="7"/>
                                            </p:txEl>
                                          </p:spTgt>
                                        </p:tgtEl>
                                      </p:cBhvr>
                                    </p:animEffect>
                                    <p:anim calcmode="lin" valueType="num">
                                      <p:cBhvr>
                                        <p:cTn id="29"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5" name="文本框 1"/>
          <p:cNvSpPr txBox="1"/>
          <p:nvPr/>
        </p:nvSpPr>
        <p:spPr>
          <a:xfrm>
            <a:off x="364490" y="576263"/>
            <a:ext cx="11117263" cy="1930337"/>
          </a:xfrm>
          <a:prstGeom prst="rect">
            <a:avLst/>
          </a:prstGeom>
          <a:noFill/>
          <a:ln w="9525">
            <a:noFill/>
          </a:ln>
        </p:spPr>
        <p:txBody>
          <a:bodyPr wrap="square" anchor="t" anchorCtr="0">
            <a:spAutoFit/>
          </a:bodyPr>
          <a:lstStyle/>
          <a:p>
            <a:pPr>
              <a:lnSpc>
                <a:spcPct val="150000"/>
              </a:lnSpc>
            </a:pPr>
            <a:r>
              <a:rPr lang="zh-CN" altLang="en-US" sz="2800" b="1">
                <a:latin typeface="黑体" panose="02010609060101010101" charset="-122"/>
                <a:ea typeface="黑体" panose="02010609060101010101" charset="-122"/>
              </a:rPr>
              <a:t>六、课后思考探究</a:t>
            </a:r>
            <a:endParaRPr lang="zh-CN" altLang="en-US" sz="2800" b="1">
              <a:latin typeface="宋体" panose="02010600030101010101" pitchFamily="2" charset="-122"/>
              <a:ea typeface="宋体" panose="02010600030101010101" pitchFamily="2" charset="-122"/>
            </a:endParaRPr>
          </a:p>
          <a:p>
            <a:pPr>
              <a:lnSpc>
                <a:spcPct val="150000"/>
              </a:lnSpc>
            </a:pPr>
            <a:r>
              <a:rPr lang="zh-CN" altLang="en-US" sz="2800" b="1">
                <a:latin typeface="宋体" panose="02010600030101010101" pitchFamily="2" charset="-122"/>
                <a:ea typeface="宋体" panose="02010600030101010101" pitchFamily="2" charset="-122"/>
              </a:rPr>
              <a:t>1. 朗读课文第3、4段，结合具体语句谈一谈它们各自描写了什么样的景色，其中蕴含着作者怎样的心境。</a:t>
            </a:r>
          </a:p>
        </p:txBody>
      </p:sp>
      <p:sp>
        <p:nvSpPr>
          <p:cNvPr id="2" name="文本框 1"/>
          <p:cNvSpPr txBox="1"/>
          <p:nvPr/>
        </p:nvSpPr>
        <p:spPr>
          <a:xfrm>
            <a:off x="364490" y="2902840"/>
            <a:ext cx="11117263" cy="2306955"/>
          </a:xfrm>
          <a:prstGeom prst="rect">
            <a:avLst/>
          </a:prstGeom>
          <a:noFill/>
          <a:ln w="9525">
            <a:noFill/>
          </a:ln>
        </p:spPr>
        <p:txBody>
          <a:bodyPr wrap="square" anchor="t">
            <a:spAutoFit/>
          </a:bodyPr>
          <a:lstStyle/>
          <a:p>
            <a:pPr>
              <a:lnSpc>
                <a:spcPct val="150000"/>
              </a:lnSpc>
            </a:pPr>
            <a:r>
              <a:rPr lang="zh-CN" altLang="en-US" sz="2400" b="1" noProof="1">
                <a:solidFill>
                  <a:srgbClr val="FF0000"/>
                </a:solidFill>
                <a:latin typeface="宋体" panose="02010600030101010101" pitchFamily="2" charset="-122"/>
                <a:ea typeface="宋体" panose="02010600030101010101" pitchFamily="2" charset="-122"/>
                <a:cs typeface="+mn-cs"/>
              </a:rPr>
              <a:t>【答案】①第3段描绘了一幅“</a:t>
            </a:r>
            <a:r>
              <a:rPr lang="zh-CN" altLang="en-US" sz="2400" b="1" u="wavy" noProof="1">
                <a:solidFill>
                  <a:srgbClr val="FF0000"/>
                </a:solidFill>
                <a:latin typeface="黑体" panose="02010609060101010101" charset="-122"/>
                <a:ea typeface="黑体" panose="02010609060101010101" charset="-122"/>
                <a:cs typeface="+mn-cs"/>
              </a:rPr>
              <a:t>洞庭风雨图</a:t>
            </a:r>
            <a:r>
              <a:rPr lang="zh-CN" altLang="en-US" sz="2400" b="1" noProof="1">
                <a:solidFill>
                  <a:srgbClr val="FF0000"/>
                </a:solidFill>
                <a:latin typeface="宋体" panose="02010600030101010101" pitchFamily="2" charset="-122"/>
                <a:ea typeface="宋体" panose="02010600030101010101" pitchFamily="2" charset="-122"/>
                <a:cs typeface="+mn-cs"/>
              </a:rPr>
              <a:t>”：“淫雨霏霏”，写阴雨连绵不断；“阴风怒号，浊浪排空”，写风大浪高，令人生畏；“日星隐曜，山岳潜形”，写风雨天的晦暗；“樯倾楫摧”，写舟船覆灭的景象；“薄暮冥冥，虎啸猿啼”，写环境的阴森恐怖。表现出作者</a:t>
            </a:r>
            <a:r>
              <a:rPr lang="zh-CN" altLang="en-US" sz="2400" b="1" u="wavy" noProof="1">
                <a:solidFill>
                  <a:schemeClr val="accent1"/>
                </a:solidFill>
                <a:latin typeface="黑体" panose="02010609060101010101" charset="-122"/>
                <a:ea typeface="黑体" panose="02010609060101010101" charset="-122"/>
                <a:cs typeface="+mn-cs"/>
              </a:rPr>
              <a:t>远谪的悲苦、郁闷之情</a:t>
            </a:r>
            <a:r>
              <a:rPr lang="zh-CN" altLang="en-US" sz="2400" b="1" noProof="1">
                <a:solidFill>
                  <a:schemeClr val="accent1"/>
                </a:solidFill>
                <a:latin typeface="宋体" panose="02010600030101010101" pitchFamily="2" charset="-122"/>
                <a:ea typeface="宋体" panose="02010600030101010101" pitchFamily="2" charset="-122"/>
              </a:rPr>
              <a:t>。</a:t>
            </a:r>
          </a:p>
        </p:txBody>
      </p:sp>
      <p:pic>
        <p:nvPicPr>
          <p:cNvPr id="14" name="图片 13">
            <a:extLst>
              <a:ext uri="{FF2B5EF4-FFF2-40B4-BE49-F238E27FC236}">
                <a16:creationId xmlns:a16="http://schemas.microsoft.com/office/drawing/2014/main" id="{AE3B23AD-EFAB-4545-BB3F-D960B4930939}"/>
              </a:ext>
            </a:extLst>
          </p:cNvPr>
          <p:cNvPicPr>
            <a:picLocks noChangeAspect="1"/>
          </p:cNvPicPr>
          <p:nvPr/>
        </p:nvPicPr>
        <p:blipFill>
          <a:blip r:embed="rId2">
            <a:extLst>
              <a:ext uri="{28A0092B-C50C-407E-A947-70E740481C1C}">
                <a14:useLocalDpi xmlns:a14="http://schemas.microsoft.com/office/drawing/2010/main" val="0"/>
              </a:ext>
            </a:extLst>
          </a:blip>
          <a:srcRect l="19165" t="6021" r="23019" b="67742"/>
          <a:stretch>
            <a:fillRect/>
          </a:stretch>
        </p:blipFill>
        <p:spPr>
          <a:xfrm>
            <a:off x="9153230" y="0"/>
            <a:ext cx="3244646" cy="1799303"/>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3" name="文本框 1"/>
          <p:cNvSpPr txBox="1"/>
          <p:nvPr/>
        </p:nvSpPr>
        <p:spPr>
          <a:xfrm>
            <a:off x="537368" y="1941880"/>
            <a:ext cx="11117263" cy="3969385"/>
          </a:xfrm>
          <a:prstGeom prst="rect">
            <a:avLst/>
          </a:prstGeom>
          <a:noFill/>
          <a:ln w="9525">
            <a:noFill/>
          </a:ln>
        </p:spPr>
        <p:txBody>
          <a:bodyPr wrap="square" anchor="t">
            <a:spAutoFit/>
          </a:bodyPr>
          <a:lstStyle/>
          <a:p>
            <a:pPr>
              <a:lnSpc>
                <a:spcPct val="150000"/>
              </a:lnSpc>
            </a:pPr>
            <a:r>
              <a:rPr lang="zh-CN" altLang="en-US" sz="2400" b="1" noProof="1">
                <a:solidFill>
                  <a:srgbClr val="FF0000"/>
                </a:solidFill>
                <a:latin typeface="宋体" panose="02010600030101010101" pitchFamily="2" charset="-122"/>
                <a:ea typeface="宋体" panose="02010600030101010101" pitchFamily="2" charset="-122"/>
                <a:cs typeface="+mn-cs"/>
              </a:rPr>
              <a:t>②第4段描绘了一幅“</a:t>
            </a:r>
            <a:r>
              <a:rPr lang="zh-CN" altLang="en-US" sz="2400" b="1" u="wavy" noProof="1">
                <a:solidFill>
                  <a:srgbClr val="FF0000"/>
                </a:solidFill>
                <a:latin typeface="黑体" panose="02010609060101010101" charset="-122"/>
                <a:ea typeface="黑体" panose="02010609060101010101" charset="-122"/>
                <a:cs typeface="+mn-cs"/>
              </a:rPr>
              <a:t>洞庭春晴图</a:t>
            </a:r>
            <a:r>
              <a:rPr lang="zh-CN" altLang="en-US" sz="2400" b="1" noProof="1">
                <a:solidFill>
                  <a:srgbClr val="FF0000"/>
                </a:solidFill>
                <a:latin typeface="宋体" panose="02010600030101010101" pitchFamily="2" charset="-122"/>
                <a:ea typeface="宋体" panose="02010600030101010101" pitchFamily="2" charset="-122"/>
                <a:cs typeface="+mn-cs"/>
              </a:rPr>
              <a:t>”：“春和景明，波澜不惊”，写春风和煦，日光明亮，水面平静；“上下天光，一碧万顷”，写水天一色，浩瀚无边；“沙鸥翔集，锦鳞游泳”，写飞鸟与游鱼的欢快；“岸芷汀兰，郁郁青青”，写植物的繁茂；“长烟一空，皓月千里”，写湖上烟雾消散、明月朗照；“浮光跃金，静影沉璧”，写月映湖水，金色玉光；“渔歌互答”，写渔人之乐。表现出作者</a:t>
            </a:r>
            <a:r>
              <a:rPr lang="zh-CN" altLang="en-US" sz="2400" b="1" u="wavy" noProof="1">
                <a:solidFill>
                  <a:schemeClr val="accent1"/>
                </a:solidFill>
                <a:latin typeface="黑体" panose="02010609060101010101" charset="-122"/>
                <a:ea typeface="黑体" panose="02010609060101010101" charset="-122"/>
                <a:cs typeface="+mn-cs"/>
              </a:rPr>
              <a:t>心旷神怡、遗忘得失宠辱的乐观情怀</a:t>
            </a:r>
            <a:r>
              <a:rPr lang="zh-CN" altLang="en-US" sz="2400" b="1" noProof="1">
                <a:solidFill>
                  <a:schemeClr val="accent1"/>
                </a:solidFill>
                <a:latin typeface="黑体" panose="02010609060101010101" charset="-122"/>
                <a:ea typeface="黑体" panose="02010609060101010101" charset="-122"/>
                <a:cs typeface="+mn-cs"/>
              </a:rPr>
              <a:t>。</a:t>
            </a:r>
            <a:endParaRPr lang="zh-CN" altLang="en-US" sz="2400" b="1" noProof="1">
              <a:solidFill>
                <a:schemeClr val="accent1"/>
              </a:solidFill>
              <a:latin typeface="黑体" panose="02010609060101010101" charset="-122"/>
              <a:ea typeface="黑体" panose="02010609060101010101" charset="-122"/>
            </a:endParaRPr>
          </a:p>
          <a:p>
            <a:pPr>
              <a:lnSpc>
                <a:spcPct val="150000"/>
              </a:lnSpc>
            </a:pPr>
            <a:endParaRPr lang="zh-CN" altLang="en-US" sz="2400" b="1" noProof="1">
              <a:solidFill>
                <a:srgbClr val="FF0000"/>
              </a:solidFill>
              <a:latin typeface="黑体" panose="02010609060101010101" charset="-122"/>
              <a:ea typeface="黑体" panose="02010609060101010101" charset="-122"/>
              <a:sym typeface="宋体" panose="02010600030101010101" pitchFamily="2" charset="-122"/>
            </a:endParaRPr>
          </a:p>
        </p:txBody>
      </p:sp>
      <p:pic>
        <p:nvPicPr>
          <p:cNvPr id="14" name="图片 13">
            <a:extLst>
              <a:ext uri="{FF2B5EF4-FFF2-40B4-BE49-F238E27FC236}">
                <a16:creationId xmlns:a16="http://schemas.microsoft.com/office/drawing/2014/main" id="{DB638666-2443-4C0C-8FB8-6A900E0973B2}"/>
              </a:ext>
            </a:extLst>
          </p:cNvPr>
          <p:cNvPicPr>
            <a:picLocks noChangeAspect="1"/>
          </p:cNvPicPr>
          <p:nvPr/>
        </p:nvPicPr>
        <p:blipFill>
          <a:blip r:embed="rId2">
            <a:extLst>
              <a:ext uri="{28A0092B-C50C-407E-A947-70E740481C1C}">
                <a14:useLocalDpi xmlns:a14="http://schemas.microsoft.com/office/drawing/2010/main" val="0"/>
              </a:ext>
            </a:extLst>
          </a:blip>
          <a:srcRect l="19165" t="6021" r="23019" b="67742"/>
          <a:stretch>
            <a:fillRect/>
          </a:stretch>
        </p:blipFill>
        <p:spPr>
          <a:xfrm>
            <a:off x="8760116" y="142577"/>
            <a:ext cx="3244646" cy="1799303"/>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3" name="文本框 1"/>
          <p:cNvSpPr txBox="1"/>
          <p:nvPr/>
        </p:nvSpPr>
        <p:spPr>
          <a:xfrm>
            <a:off x="538797" y="1892104"/>
            <a:ext cx="11117263" cy="645160"/>
          </a:xfrm>
          <a:prstGeom prst="rect">
            <a:avLst/>
          </a:prstGeom>
          <a:noFill/>
          <a:ln w="9525">
            <a:noFill/>
          </a:ln>
        </p:spPr>
        <p:txBody>
          <a:bodyPr wrap="square" anchor="t" anchorCtr="0">
            <a:spAutoFit/>
          </a:bodyPr>
          <a:lstStyle/>
          <a:p>
            <a:pPr>
              <a:lnSpc>
                <a:spcPct val="150000"/>
              </a:lnSpc>
            </a:pPr>
            <a:r>
              <a:rPr lang="zh-CN" altLang="en-US" sz="2400" b="1">
                <a:latin typeface="宋体" panose="02010600030101010101" pitchFamily="2" charset="-122"/>
                <a:ea typeface="宋体" panose="02010600030101010101" pitchFamily="2" charset="-122"/>
                <a:sym typeface="宋体" panose="02010600030101010101" pitchFamily="2" charset="-122"/>
              </a:rPr>
              <a:t>2. 这篇课文中的写景、抒情和议论之间是怎样的关系？结合具体语段，加以分析。</a:t>
            </a:r>
            <a:endParaRPr lang="zh-CN" altLang="en-US" sz="2400" b="1">
              <a:solidFill>
                <a:srgbClr val="FF0000"/>
              </a:solidFill>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537210" y="2849075"/>
            <a:ext cx="11118850" cy="3415030"/>
          </a:xfrm>
          <a:prstGeom prst="rect">
            <a:avLst/>
          </a:prstGeom>
          <a:noFill/>
          <a:ln w="9525">
            <a:noFill/>
          </a:ln>
        </p:spPr>
        <p:txBody>
          <a:bodyPr wrap="square" anchor="t" anchorCtr="0">
            <a:spAutoFit/>
          </a:bodyPr>
          <a:lstStyle/>
          <a:p>
            <a:pPr>
              <a:lnSpc>
                <a:spcPct val="150000"/>
              </a:lnSpc>
            </a:pPr>
            <a:r>
              <a:rPr lang="zh-CN" altLang="en-US" sz="2400" b="1">
                <a:solidFill>
                  <a:srgbClr val="FF0000"/>
                </a:solidFill>
                <a:latin typeface="宋体" panose="02010600030101010101" pitchFamily="2" charset="-122"/>
                <a:ea typeface="宋体" panose="02010600030101010101" pitchFamily="2" charset="-122"/>
                <a:sym typeface="宋体" panose="02010600030101010101" pitchFamily="2" charset="-122"/>
              </a:rPr>
              <a:t>【答案】从全文看，本文写景、抒情、议论是融为一体的；具体而论，又表现出鲜明的层次性，表现出写景的独立，和议论与抒情的融合。如第2段概写洞庭景物后，以“然则”一转，接以提问式的议论；第3段写洞庭风雨、第4段写洞庭春晴，后面都接以抒情；第5段则以“嗟夫！”开头，表现出强烈的抒情色彩，然后又接以整段的议论，议论中含有抒情的色彩。文章最后以“噫！微斯人，吾谁与归？”归于单纯而强烈的抒情。</a:t>
            </a:r>
          </a:p>
        </p:txBody>
      </p:sp>
      <p:pic>
        <p:nvPicPr>
          <p:cNvPr id="14" name="图片 13">
            <a:extLst>
              <a:ext uri="{FF2B5EF4-FFF2-40B4-BE49-F238E27FC236}">
                <a16:creationId xmlns:a16="http://schemas.microsoft.com/office/drawing/2014/main" id="{9BF6EE68-8D30-41F4-A10C-B870ACC980CA}"/>
              </a:ext>
            </a:extLst>
          </p:cNvPr>
          <p:cNvPicPr>
            <a:picLocks noChangeAspect="1"/>
          </p:cNvPicPr>
          <p:nvPr/>
        </p:nvPicPr>
        <p:blipFill>
          <a:blip r:embed="rId2">
            <a:extLst>
              <a:ext uri="{28A0092B-C50C-407E-A947-70E740481C1C}">
                <a14:useLocalDpi xmlns:a14="http://schemas.microsoft.com/office/drawing/2010/main" val="0"/>
              </a:ext>
            </a:extLst>
          </a:blip>
          <a:srcRect l="19165" t="6021" r="23019" b="67742"/>
          <a:stretch>
            <a:fillRect/>
          </a:stretch>
        </p:blipFill>
        <p:spPr>
          <a:xfrm>
            <a:off x="8846085" y="187569"/>
            <a:ext cx="3244646" cy="1799303"/>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7" name="文本框 1"/>
          <p:cNvSpPr txBox="1"/>
          <p:nvPr/>
        </p:nvSpPr>
        <p:spPr>
          <a:xfrm>
            <a:off x="320675" y="1634295"/>
            <a:ext cx="11550650" cy="1198880"/>
          </a:xfrm>
          <a:prstGeom prst="rect">
            <a:avLst/>
          </a:prstGeom>
          <a:noFill/>
          <a:ln w="9525">
            <a:noFill/>
          </a:ln>
        </p:spPr>
        <p:txBody>
          <a:bodyPr wrap="square" anchor="t" anchorCtr="0">
            <a:spAutoFit/>
          </a:bodyPr>
          <a:lstStyle/>
          <a:p>
            <a:pPr>
              <a:lnSpc>
                <a:spcPct val="150000"/>
              </a:lnSpc>
            </a:pPr>
            <a:r>
              <a:rPr lang="zh-CN" altLang="en-US" sz="2400" b="1">
                <a:latin typeface="宋体" panose="02010600030101010101" pitchFamily="2" charset="-122"/>
                <a:ea typeface="宋体" panose="02010600030101010101" pitchFamily="2" charset="-122"/>
                <a:sym typeface="宋体" panose="02010600030101010101" pitchFamily="2" charset="-122"/>
              </a:rPr>
              <a:t>3. “古仁人”与“迁客骚人”有什么不同？“先天下之忧而忧，后天下之乐而乐”体现了作者怎样的政治情怀？</a:t>
            </a:r>
          </a:p>
        </p:txBody>
      </p:sp>
      <p:sp>
        <p:nvSpPr>
          <p:cNvPr id="2" name="文本框 1"/>
          <p:cNvSpPr txBox="1"/>
          <p:nvPr/>
        </p:nvSpPr>
        <p:spPr>
          <a:xfrm>
            <a:off x="305435" y="3153874"/>
            <a:ext cx="11549063" cy="3830955"/>
          </a:xfrm>
          <a:prstGeom prst="rect">
            <a:avLst/>
          </a:prstGeom>
          <a:noFill/>
          <a:ln w="9525">
            <a:noFill/>
          </a:ln>
        </p:spPr>
        <p:txBody>
          <a:bodyPr wrap="square" anchor="t">
            <a:spAutoFit/>
          </a:bodyPr>
          <a:lstStyle/>
          <a:p>
            <a:pPr>
              <a:lnSpc>
                <a:spcPct val="150000"/>
              </a:lnSpc>
            </a:pPr>
            <a:r>
              <a:rPr lang="zh-CN" altLang="en-US" sz="2400" b="1" noProof="1">
                <a:solidFill>
                  <a:srgbClr val="FF0000"/>
                </a:solidFill>
                <a:latin typeface="Calibri"/>
                <a:ea typeface="宋体" panose="02010600030101010101" pitchFamily="2" charset="-122"/>
                <a:cs typeface="+mn-cs"/>
                <a:sym typeface="宋体" panose="02010600030101010101" pitchFamily="2" charset="-122"/>
              </a:rPr>
              <a:t>【答案】“迁客骚人”的观物之情是</a:t>
            </a:r>
            <a:r>
              <a:rPr lang="zh-CN" altLang="en-US" sz="2400" b="1" u="wavy" noProof="1">
                <a:solidFill>
                  <a:srgbClr val="FF0000"/>
                </a:solidFill>
                <a:latin typeface="黑体" panose="02010609060101010101" charset="-122"/>
                <a:ea typeface="黑体" panose="02010609060101010101" charset="-122"/>
                <a:cs typeface="+mn-cs"/>
                <a:sym typeface="宋体" panose="02010600030101010101" pitchFamily="2" charset="-122"/>
              </a:rPr>
              <a:t>阴风苦雨则悲，风和日丽则喜</a:t>
            </a:r>
            <a:r>
              <a:rPr lang="zh-CN" altLang="en-US" sz="2400" b="1" noProof="1">
                <a:solidFill>
                  <a:srgbClr val="FF0000"/>
                </a:solidFill>
                <a:latin typeface="Calibri"/>
                <a:ea typeface="宋体" panose="02010600030101010101" pitchFamily="2" charset="-122"/>
                <a:cs typeface="+mn-cs"/>
                <a:sym typeface="宋体" panose="02010600030101010101" pitchFamily="2" charset="-122"/>
              </a:rPr>
              <a:t>。“古仁人”则不然，他们“</a:t>
            </a:r>
            <a:r>
              <a:rPr lang="zh-CN" altLang="en-US" sz="2400" b="1" u="wavy" noProof="1">
                <a:solidFill>
                  <a:srgbClr val="FF0000"/>
                </a:solidFill>
                <a:latin typeface="黑体" panose="02010609060101010101" charset="-122"/>
                <a:ea typeface="黑体" panose="02010609060101010101" charset="-122"/>
                <a:cs typeface="+mn-cs"/>
                <a:sym typeface="宋体" panose="02010600030101010101" pitchFamily="2" charset="-122"/>
              </a:rPr>
              <a:t>不以物喜，不以己悲</a:t>
            </a:r>
            <a:r>
              <a:rPr lang="zh-CN" altLang="en-US" sz="2400" b="1" noProof="1">
                <a:solidFill>
                  <a:srgbClr val="FF0000"/>
                </a:solidFill>
                <a:latin typeface="Calibri"/>
                <a:ea typeface="宋体" panose="02010600030101010101" pitchFamily="2" charset="-122"/>
                <a:cs typeface="+mn-cs"/>
                <a:sym typeface="宋体" panose="02010600030101010101" pitchFamily="2" charset="-122"/>
              </a:rPr>
              <a:t>”，无论是在朝还是在野，忧民忧君之心不改，具有“先忧后乐”的伟大襟怀。“先天下之忧而忧，后天下之乐而乐”是作者假托“古仁人”的政治理念，含蓄地表达了作者自己的政治理想：</a:t>
            </a:r>
            <a:r>
              <a:rPr lang="zh-CN" altLang="en-US" sz="2400" b="1" u="wavy" noProof="1">
                <a:solidFill>
                  <a:srgbClr val="FF0000"/>
                </a:solidFill>
                <a:latin typeface="黑体" panose="02010609060101010101" charset="-122"/>
                <a:ea typeface="黑体" panose="02010609060101010101" charset="-122"/>
                <a:cs typeface="+mn-cs"/>
                <a:sym typeface="宋体" panose="02010600030101010101" pitchFamily="2" charset="-122"/>
              </a:rPr>
              <a:t>以治国安邦为己任，忧在天下人之前，乐在天下人之后</a:t>
            </a:r>
            <a:r>
              <a:rPr lang="zh-CN" altLang="en-US" sz="2400" b="1" noProof="1">
                <a:solidFill>
                  <a:srgbClr val="FF0000"/>
                </a:solidFill>
                <a:latin typeface="Calibri"/>
                <a:ea typeface="宋体" panose="02010600030101010101" pitchFamily="2" charset="-122"/>
                <a:cs typeface="+mn-cs"/>
                <a:sym typeface="宋体" panose="02010600030101010101" pitchFamily="2" charset="-122"/>
              </a:rPr>
              <a:t>。这种“先忧后乐”的思想，是对儒家传统的“与民同乐”观念的发展，更具有居安思危的忧患意识和苦己为人的奉献精神。</a:t>
            </a:r>
            <a:endParaRPr lang="zh-CN" altLang="en-US" sz="2400" b="1" noProof="1">
              <a:solidFill>
                <a:srgbClr val="FF0000"/>
              </a:solidFill>
              <a:latin typeface="Calibri"/>
              <a:ea typeface="宋体" panose="02010600030101010101" pitchFamily="2" charset="-122"/>
              <a:sym typeface="宋体" panose="02010600030101010101" pitchFamily="2" charset="-122"/>
            </a:endParaRPr>
          </a:p>
          <a:p>
            <a:pPr>
              <a:lnSpc>
                <a:spcPct val="150000"/>
              </a:lnSpc>
            </a:pPr>
            <a:endParaRPr lang="zh-CN" altLang="en-US" noProof="1">
              <a:latin typeface="宋体" panose="02010600030101010101" pitchFamily="2" charset="-122"/>
              <a:ea typeface="宋体" panose="02010600030101010101" pitchFamily="2" charset="-122"/>
            </a:endParaRPr>
          </a:p>
        </p:txBody>
      </p:sp>
      <p:pic>
        <p:nvPicPr>
          <p:cNvPr id="14" name="图片 13">
            <a:extLst>
              <a:ext uri="{FF2B5EF4-FFF2-40B4-BE49-F238E27FC236}">
                <a16:creationId xmlns:a16="http://schemas.microsoft.com/office/drawing/2014/main" id="{4C1E2C98-E9CF-4792-A76A-98719BA22182}"/>
              </a:ext>
            </a:extLst>
          </p:cNvPr>
          <p:cNvPicPr>
            <a:picLocks noChangeAspect="1"/>
          </p:cNvPicPr>
          <p:nvPr/>
        </p:nvPicPr>
        <p:blipFill>
          <a:blip r:embed="rId2">
            <a:extLst>
              <a:ext uri="{28A0092B-C50C-407E-A947-70E740481C1C}">
                <a14:useLocalDpi xmlns:a14="http://schemas.microsoft.com/office/drawing/2010/main" val="0"/>
              </a:ext>
            </a:extLst>
          </a:blip>
          <a:srcRect l="19165" t="6021" r="23019" b="67742"/>
          <a:stretch>
            <a:fillRect/>
          </a:stretch>
        </p:blipFill>
        <p:spPr>
          <a:xfrm>
            <a:off x="8829673" y="0"/>
            <a:ext cx="3244646" cy="1799303"/>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a:extLst>
              <a:ext uri="{FF2B5EF4-FFF2-40B4-BE49-F238E27FC236}">
                <a16:creationId xmlns:a16="http://schemas.microsoft.com/office/drawing/2014/main" id="{F058DCD8-AF1A-4995-A080-9440760A4393}"/>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14348" b="29402"/>
          <a:stretch>
            <a:fillRect/>
          </a:stretch>
        </p:blipFill>
        <p:spPr>
          <a:xfrm>
            <a:off x="0" y="40889"/>
            <a:ext cx="12192000" cy="6858001"/>
          </a:xfrm>
          <a:prstGeom prst="rect">
            <a:avLst/>
          </a:prstGeom>
        </p:spPr>
      </p:pic>
      <p:pic>
        <p:nvPicPr>
          <p:cNvPr id="19" name="图片 18">
            <a:extLst>
              <a:ext uri="{FF2B5EF4-FFF2-40B4-BE49-F238E27FC236}">
                <a16:creationId xmlns:a16="http://schemas.microsoft.com/office/drawing/2014/main" id="{A44CE353-F3CF-4C8A-9BB0-2BBA686500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9086444" y="559045"/>
            <a:ext cx="3105556" cy="5739909"/>
          </a:xfrm>
          <a:prstGeom prst="rect">
            <a:avLst/>
          </a:prstGeom>
        </p:spPr>
      </p:pic>
      <p:grpSp>
        <p:nvGrpSpPr>
          <p:cNvPr id="29" name="组合 28">
            <a:extLst>
              <a:ext uri="{FF2B5EF4-FFF2-40B4-BE49-F238E27FC236}">
                <a16:creationId xmlns:a16="http://schemas.microsoft.com/office/drawing/2014/main" id="{D9F3310A-18B3-4407-B78E-986C73C5F5CB}"/>
              </a:ext>
            </a:extLst>
          </p:cNvPr>
          <p:cNvGrpSpPr/>
          <p:nvPr/>
        </p:nvGrpSpPr>
        <p:grpSpPr>
          <a:xfrm>
            <a:off x="960123" y="1705593"/>
            <a:ext cx="1012874" cy="2764662"/>
            <a:chOff x="1338670" y="1534143"/>
            <a:chExt cx="1012874" cy="2764662"/>
          </a:xfrm>
        </p:grpSpPr>
        <p:sp>
          <p:nvSpPr>
            <p:cNvPr id="27" name="椭圆 26">
              <a:extLst>
                <a:ext uri="{FF2B5EF4-FFF2-40B4-BE49-F238E27FC236}">
                  <a16:creationId xmlns:a16="http://schemas.microsoft.com/office/drawing/2014/main" id="{8B2E4610-32D0-41F3-8D31-60E1E0798372}"/>
                </a:ext>
              </a:extLst>
            </p:cNvPr>
            <p:cNvSpPr/>
            <p:nvPr/>
          </p:nvSpPr>
          <p:spPr>
            <a:xfrm>
              <a:off x="1338670" y="1534143"/>
              <a:ext cx="1012874" cy="1012874"/>
            </a:xfrm>
            <a:prstGeom prst="ellipse">
              <a:avLst/>
            </a:prstGeom>
            <a:noFill/>
            <a:ln w="28575">
              <a:solidFill>
                <a:srgbClr val="D97D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18" name="文本框 17">
              <a:extLst>
                <a:ext uri="{FF2B5EF4-FFF2-40B4-BE49-F238E27FC236}">
                  <a16:creationId xmlns:a16="http://schemas.microsoft.com/office/drawing/2014/main" id="{EF257A27-0886-4651-8CC0-B16005B5EA22}"/>
                </a:ext>
              </a:extLst>
            </p:cNvPr>
            <p:cNvSpPr txBox="1"/>
            <p:nvPr/>
          </p:nvSpPr>
          <p:spPr>
            <a:xfrm>
              <a:off x="1531644" y="2729145"/>
              <a:ext cx="328156" cy="1569660"/>
            </a:xfrm>
            <a:prstGeom prst="rect">
              <a:avLst/>
            </a:prstGeom>
            <a:noFill/>
          </p:spPr>
          <p:txBody>
            <a:bodyPr wrap="square" rtlCol="0">
              <a:spAutoFit/>
            </a:bodyPr>
            <a:lstStyle/>
            <a:p>
              <a:r>
                <a:rPr lang="zh-CN" altLang="en-US" sz="2400" b="1">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岳阳楼记</a:t>
              </a:r>
              <a:endParaRPr lang="en-US" altLang="zh-CN" sz="2400" b="1">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20" name="文本框 19">
              <a:extLst>
                <a:ext uri="{FF2B5EF4-FFF2-40B4-BE49-F238E27FC236}">
                  <a16:creationId xmlns:a16="http://schemas.microsoft.com/office/drawing/2014/main" id="{1AC3DDBB-DDDA-487D-AB9B-5B432335D671}"/>
                </a:ext>
              </a:extLst>
            </p:cNvPr>
            <p:cNvSpPr txBox="1"/>
            <p:nvPr/>
          </p:nvSpPr>
          <p:spPr>
            <a:xfrm>
              <a:off x="1449661" y="1655859"/>
              <a:ext cx="748923" cy="769441"/>
            </a:xfrm>
            <a:prstGeom prst="rect">
              <a:avLst/>
            </a:prstGeom>
            <a:noFill/>
          </p:spPr>
          <p:txBody>
            <a:bodyPr wrap="none" rtlCol="0">
              <a:spAutoFit/>
            </a:bodyPr>
            <a:lstStyle/>
            <a:p>
              <a:r>
                <a:rPr lang="zh-CN" altLang="en-US" sz="4400" b="1">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壹</a:t>
              </a:r>
            </a:p>
          </p:txBody>
        </p:sp>
      </p:grpSp>
      <p:grpSp>
        <p:nvGrpSpPr>
          <p:cNvPr id="30" name="组合 29">
            <a:extLst>
              <a:ext uri="{FF2B5EF4-FFF2-40B4-BE49-F238E27FC236}">
                <a16:creationId xmlns:a16="http://schemas.microsoft.com/office/drawing/2014/main" id="{B061C576-EC8F-4921-9BAC-4EE8E5CFDC91}"/>
              </a:ext>
            </a:extLst>
          </p:cNvPr>
          <p:cNvGrpSpPr/>
          <p:nvPr/>
        </p:nvGrpSpPr>
        <p:grpSpPr>
          <a:xfrm>
            <a:off x="2784940" y="1705593"/>
            <a:ext cx="1012874" cy="2764662"/>
            <a:chOff x="1338670" y="1534143"/>
            <a:chExt cx="1012874" cy="2764662"/>
          </a:xfrm>
        </p:grpSpPr>
        <p:sp>
          <p:nvSpPr>
            <p:cNvPr id="34" name="椭圆 33">
              <a:extLst>
                <a:ext uri="{FF2B5EF4-FFF2-40B4-BE49-F238E27FC236}">
                  <a16:creationId xmlns:a16="http://schemas.microsoft.com/office/drawing/2014/main" id="{76E5CEEE-BE11-4028-B129-B9966717EED5}"/>
                </a:ext>
              </a:extLst>
            </p:cNvPr>
            <p:cNvSpPr/>
            <p:nvPr/>
          </p:nvSpPr>
          <p:spPr>
            <a:xfrm>
              <a:off x="1338670" y="1534143"/>
              <a:ext cx="1012874" cy="1012874"/>
            </a:xfrm>
            <a:prstGeom prst="ellipse">
              <a:avLst/>
            </a:prstGeom>
            <a:noFill/>
            <a:ln w="28575">
              <a:solidFill>
                <a:srgbClr val="D97D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32" name="文本框 31">
              <a:extLst>
                <a:ext uri="{FF2B5EF4-FFF2-40B4-BE49-F238E27FC236}">
                  <a16:creationId xmlns:a16="http://schemas.microsoft.com/office/drawing/2014/main" id="{C1B7310E-2EF4-4508-B8A5-C3B90244A3C5}"/>
                </a:ext>
              </a:extLst>
            </p:cNvPr>
            <p:cNvSpPr txBox="1"/>
            <p:nvPr/>
          </p:nvSpPr>
          <p:spPr>
            <a:xfrm>
              <a:off x="1577636" y="2729145"/>
              <a:ext cx="328156" cy="1569660"/>
            </a:xfrm>
            <a:prstGeom prst="rect">
              <a:avLst/>
            </a:prstGeom>
            <a:noFill/>
          </p:spPr>
          <p:txBody>
            <a:bodyPr wrap="square" rtlCol="0">
              <a:spAutoFit/>
            </a:bodyPr>
            <a:lstStyle/>
            <a:p>
              <a:r>
                <a:rPr lang="zh-CN" altLang="en-US" sz="2400" b="1">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醉翁亭记</a:t>
              </a:r>
              <a:endParaRPr lang="en-US" altLang="zh-CN" sz="2400" b="1">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33" name="文本框 32">
              <a:extLst>
                <a:ext uri="{FF2B5EF4-FFF2-40B4-BE49-F238E27FC236}">
                  <a16:creationId xmlns:a16="http://schemas.microsoft.com/office/drawing/2014/main" id="{2660FC7B-CF66-4F4F-A420-2DDAC02DE45A}"/>
                </a:ext>
              </a:extLst>
            </p:cNvPr>
            <p:cNvSpPr txBox="1"/>
            <p:nvPr/>
          </p:nvSpPr>
          <p:spPr>
            <a:xfrm>
              <a:off x="1449661" y="1655859"/>
              <a:ext cx="748923" cy="769441"/>
            </a:xfrm>
            <a:prstGeom prst="rect">
              <a:avLst/>
            </a:prstGeom>
            <a:noFill/>
          </p:spPr>
          <p:txBody>
            <a:bodyPr wrap="none" rtlCol="0">
              <a:spAutoFit/>
            </a:bodyPr>
            <a:lstStyle/>
            <a:p>
              <a:r>
                <a:rPr lang="zh-CN" altLang="en-US" sz="4400" b="1">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贰</a:t>
              </a:r>
            </a:p>
          </p:txBody>
        </p:sp>
      </p:grpSp>
      <p:grpSp>
        <p:nvGrpSpPr>
          <p:cNvPr id="36" name="组合 35">
            <a:extLst>
              <a:ext uri="{FF2B5EF4-FFF2-40B4-BE49-F238E27FC236}">
                <a16:creationId xmlns:a16="http://schemas.microsoft.com/office/drawing/2014/main" id="{9A81A302-C10A-4FB8-BB09-CE8110592979}"/>
              </a:ext>
            </a:extLst>
          </p:cNvPr>
          <p:cNvGrpSpPr/>
          <p:nvPr/>
        </p:nvGrpSpPr>
        <p:grpSpPr>
          <a:xfrm>
            <a:off x="4609757" y="1705593"/>
            <a:ext cx="1012874" cy="3073582"/>
            <a:chOff x="1338670" y="1534143"/>
            <a:chExt cx="1012874" cy="3073582"/>
          </a:xfrm>
        </p:grpSpPr>
        <p:sp>
          <p:nvSpPr>
            <p:cNvPr id="40" name="椭圆 39">
              <a:extLst>
                <a:ext uri="{FF2B5EF4-FFF2-40B4-BE49-F238E27FC236}">
                  <a16:creationId xmlns:a16="http://schemas.microsoft.com/office/drawing/2014/main" id="{669A3F24-7E7C-43AA-B2E5-156AE7BF42FF}"/>
                </a:ext>
              </a:extLst>
            </p:cNvPr>
            <p:cNvSpPr/>
            <p:nvPr/>
          </p:nvSpPr>
          <p:spPr>
            <a:xfrm>
              <a:off x="1338670" y="1534143"/>
              <a:ext cx="1012874" cy="1012874"/>
            </a:xfrm>
            <a:prstGeom prst="ellipse">
              <a:avLst/>
            </a:prstGeom>
            <a:noFill/>
            <a:ln w="28575">
              <a:solidFill>
                <a:srgbClr val="D97D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38" name="文本框 37">
              <a:extLst>
                <a:ext uri="{FF2B5EF4-FFF2-40B4-BE49-F238E27FC236}">
                  <a16:creationId xmlns:a16="http://schemas.microsoft.com/office/drawing/2014/main" id="{5D00FDFC-5EB5-4C53-B3BC-B6F2ABE8BDFD}"/>
                </a:ext>
              </a:extLst>
            </p:cNvPr>
            <p:cNvSpPr txBox="1"/>
            <p:nvPr/>
          </p:nvSpPr>
          <p:spPr>
            <a:xfrm>
              <a:off x="1603720" y="2668733"/>
              <a:ext cx="328156" cy="1938992"/>
            </a:xfrm>
            <a:prstGeom prst="rect">
              <a:avLst/>
            </a:prstGeom>
            <a:noFill/>
          </p:spPr>
          <p:txBody>
            <a:bodyPr wrap="square" rtlCol="0">
              <a:spAutoFit/>
            </a:bodyPr>
            <a:lstStyle/>
            <a:p>
              <a:r>
                <a:rPr lang="zh-CN" altLang="en-US" sz="2400" b="1">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湖心亭看雪</a:t>
              </a:r>
            </a:p>
          </p:txBody>
        </p:sp>
        <p:sp>
          <p:nvSpPr>
            <p:cNvPr id="39" name="文本框 38">
              <a:extLst>
                <a:ext uri="{FF2B5EF4-FFF2-40B4-BE49-F238E27FC236}">
                  <a16:creationId xmlns:a16="http://schemas.microsoft.com/office/drawing/2014/main" id="{065C5E29-20EF-4459-A755-726B44F6FA91}"/>
                </a:ext>
              </a:extLst>
            </p:cNvPr>
            <p:cNvSpPr txBox="1"/>
            <p:nvPr/>
          </p:nvSpPr>
          <p:spPr>
            <a:xfrm>
              <a:off x="1449661" y="1655859"/>
              <a:ext cx="748923" cy="769441"/>
            </a:xfrm>
            <a:prstGeom prst="rect">
              <a:avLst/>
            </a:prstGeom>
            <a:noFill/>
          </p:spPr>
          <p:txBody>
            <a:bodyPr wrap="none" rtlCol="0">
              <a:spAutoFit/>
            </a:bodyPr>
            <a:lstStyle/>
            <a:p>
              <a:r>
                <a:rPr lang="zh-CN" altLang="en-US" sz="4400" b="1">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叁</a:t>
              </a:r>
            </a:p>
          </p:txBody>
        </p:sp>
      </p:grpSp>
      <p:grpSp>
        <p:nvGrpSpPr>
          <p:cNvPr id="42" name="组合 41">
            <a:extLst>
              <a:ext uri="{FF2B5EF4-FFF2-40B4-BE49-F238E27FC236}">
                <a16:creationId xmlns:a16="http://schemas.microsoft.com/office/drawing/2014/main" id="{6F14EAFC-EF4C-4C8D-A8FC-12A8AF0A5580}"/>
              </a:ext>
            </a:extLst>
          </p:cNvPr>
          <p:cNvGrpSpPr/>
          <p:nvPr/>
        </p:nvGrpSpPr>
        <p:grpSpPr>
          <a:xfrm>
            <a:off x="6460938" y="1705593"/>
            <a:ext cx="1012874" cy="2718494"/>
            <a:chOff x="1338670" y="1534143"/>
            <a:chExt cx="1012874" cy="2718494"/>
          </a:xfrm>
        </p:grpSpPr>
        <p:sp>
          <p:nvSpPr>
            <p:cNvPr id="46" name="椭圆 45">
              <a:extLst>
                <a:ext uri="{FF2B5EF4-FFF2-40B4-BE49-F238E27FC236}">
                  <a16:creationId xmlns:a16="http://schemas.microsoft.com/office/drawing/2014/main" id="{36DB7C57-CF31-42A5-B3FE-C344963D492E}"/>
                </a:ext>
              </a:extLst>
            </p:cNvPr>
            <p:cNvSpPr/>
            <p:nvPr/>
          </p:nvSpPr>
          <p:spPr>
            <a:xfrm>
              <a:off x="1338670" y="1534143"/>
              <a:ext cx="1012874" cy="1012874"/>
            </a:xfrm>
            <a:prstGeom prst="ellipse">
              <a:avLst/>
            </a:prstGeom>
            <a:noFill/>
            <a:ln w="28575">
              <a:solidFill>
                <a:srgbClr val="D97D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44" name="文本框 43">
              <a:extLst>
                <a:ext uri="{FF2B5EF4-FFF2-40B4-BE49-F238E27FC236}">
                  <a16:creationId xmlns:a16="http://schemas.microsoft.com/office/drawing/2014/main" id="{A52DD26A-B17C-4105-B1AD-B970A27C3115}"/>
                </a:ext>
              </a:extLst>
            </p:cNvPr>
            <p:cNvSpPr txBox="1"/>
            <p:nvPr/>
          </p:nvSpPr>
          <p:spPr>
            <a:xfrm>
              <a:off x="1647615" y="2682977"/>
              <a:ext cx="328156" cy="1569660"/>
            </a:xfrm>
            <a:prstGeom prst="rect">
              <a:avLst/>
            </a:prstGeom>
            <a:noFill/>
          </p:spPr>
          <p:txBody>
            <a:bodyPr wrap="square" rtlCol="0">
              <a:spAutoFit/>
            </a:bodyPr>
            <a:lstStyle/>
            <a:p>
              <a:r>
                <a:rPr lang="zh-CN" altLang="en-US" sz="2400" b="1">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诗词三首</a:t>
              </a:r>
            </a:p>
          </p:txBody>
        </p:sp>
        <p:sp>
          <p:nvSpPr>
            <p:cNvPr id="45" name="文本框 44">
              <a:extLst>
                <a:ext uri="{FF2B5EF4-FFF2-40B4-BE49-F238E27FC236}">
                  <a16:creationId xmlns:a16="http://schemas.microsoft.com/office/drawing/2014/main" id="{2B0191A9-D230-4CC6-8451-316CDB41CDF3}"/>
                </a:ext>
              </a:extLst>
            </p:cNvPr>
            <p:cNvSpPr txBox="1"/>
            <p:nvPr/>
          </p:nvSpPr>
          <p:spPr>
            <a:xfrm>
              <a:off x="1449661" y="1655859"/>
              <a:ext cx="748923" cy="769441"/>
            </a:xfrm>
            <a:prstGeom prst="rect">
              <a:avLst/>
            </a:prstGeom>
            <a:noFill/>
          </p:spPr>
          <p:txBody>
            <a:bodyPr wrap="none" rtlCol="0">
              <a:spAutoFit/>
            </a:bodyPr>
            <a:lstStyle/>
            <a:p>
              <a:r>
                <a:rPr lang="zh-CN" altLang="en-US" sz="4400" b="1">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肆</a:t>
              </a:r>
            </a:p>
          </p:txBody>
        </p:sp>
      </p:grpSp>
      <p:sp>
        <p:nvSpPr>
          <p:cNvPr id="48" name="文本框 47">
            <a:extLst>
              <a:ext uri="{FF2B5EF4-FFF2-40B4-BE49-F238E27FC236}">
                <a16:creationId xmlns:a16="http://schemas.microsoft.com/office/drawing/2014/main" id="{39E313CF-B042-43AC-BA78-9F25D2F7A818}"/>
              </a:ext>
            </a:extLst>
          </p:cNvPr>
          <p:cNvSpPr txBox="1"/>
          <p:nvPr/>
        </p:nvSpPr>
        <p:spPr>
          <a:xfrm>
            <a:off x="8011356" y="2346596"/>
            <a:ext cx="3105555" cy="1015663"/>
          </a:xfrm>
          <a:prstGeom prst="rect">
            <a:avLst/>
          </a:prstGeom>
          <a:noFill/>
        </p:spPr>
        <p:txBody>
          <a:bodyPr wrap="square" rtlCol="0">
            <a:spAutoFit/>
          </a:bodyPr>
          <a:lstStyle/>
          <a:p>
            <a:r>
              <a:rPr lang="zh-CN" altLang="en-US" sz="6000" b="1">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目录</a:t>
            </a:r>
          </a:p>
        </p:txBody>
      </p:sp>
    </p:spTree>
    <p:extLst>
      <p:ext uri="{BB962C8B-B14F-4D97-AF65-F5344CB8AC3E}">
        <p14:creationId xmlns:p14="http://schemas.microsoft.com/office/powerpoint/2010/main" val="2911521330"/>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childTnLst>
                          </p:cTn>
                        </p:par>
                        <p:par>
                          <p:cTn id="12" fill="hold" nodeType="afterGroup">
                            <p:stCondLst>
                              <p:cond delay="1000"/>
                            </p:stCondLst>
                            <p:childTnLst>
                              <p:par>
                                <p:cTn id="13" presetID="2" presetClass="entr" presetSubtype="4"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750" fill="hold"/>
                                        <p:tgtEl>
                                          <p:spTgt spid="29"/>
                                        </p:tgtEl>
                                        <p:attrNameLst>
                                          <p:attrName>ppt_x</p:attrName>
                                        </p:attrNameLst>
                                      </p:cBhvr>
                                      <p:tavLst>
                                        <p:tav tm="0">
                                          <p:val>
                                            <p:strVal val="#ppt_x"/>
                                          </p:val>
                                        </p:tav>
                                        <p:tav tm="100000">
                                          <p:val>
                                            <p:strVal val="#ppt_x"/>
                                          </p:val>
                                        </p:tav>
                                      </p:tavLst>
                                    </p:anim>
                                    <p:anim calcmode="lin" valueType="num">
                                      <p:cBhvr additive="base">
                                        <p:cTn id="16" dur="750" fill="hold"/>
                                        <p:tgtEl>
                                          <p:spTgt spid="29"/>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750"/>
                            </p:stCondLst>
                            <p:childTnLst>
                              <p:par>
                                <p:cTn id="18" presetID="2" presetClass="entr" presetSubtype="4"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750" fill="hold"/>
                                        <p:tgtEl>
                                          <p:spTgt spid="30"/>
                                        </p:tgtEl>
                                        <p:attrNameLst>
                                          <p:attrName>ppt_x</p:attrName>
                                        </p:attrNameLst>
                                      </p:cBhvr>
                                      <p:tavLst>
                                        <p:tav tm="0">
                                          <p:val>
                                            <p:strVal val="#ppt_x"/>
                                          </p:val>
                                        </p:tav>
                                        <p:tav tm="100000">
                                          <p:val>
                                            <p:strVal val="#ppt_x"/>
                                          </p:val>
                                        </p:tav>
                                      </p:tavLst>
                                    </p:anim>
                                    <p:anim calcmode="lin" valueType="num">
                                      <p:cBhvr additive="base">
                                        <p:cTn id="21" dur="750" fill="hold"/>
                                        <p:tgtEl>
                                          <p:spTgt spid="30"/>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2500"/>
                            </p:stCondLst>
                            <p:childTnLst>
                              <p:par>
                                <p:cTn id="23" presetID="2" presetClass="entr" presetSubtype="4"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750" fill="hold"/>
                                        <p:tgtEl>
                                          <p:spTgt spid="36"/>
                                        </p:tgtEl>
                                        <p:attrNameLst>
                                          <p:attrName>ppt_x</p:attrName>
                                        </p:attrNameLst>
                                      </p:cBhvr>
                                      <p:tavLst>
                                        <p:tav tm="0">
                                          <p:val>
                                            <p:strVal val="#ppt_x"/>
                                          </p:val>
                                        </p:tav>
                                        <p:tav tm="100000">
                                          <p:val>
                                            <p:strVal val="#ppt_x"/>
                                          </p:val>
                                        </p:tav>
                                      </p:tavLst>
                                    </p:anim>
                                    <p:anim calcmode="lin" valueType="num">
                                      <p:cBhvr additive="base">
                                        <p:cTn id="26" dur="750" fill="hold"/>
                                        <p:tgtEl>
                                          <p:spTgt spid="36"/>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3250"/>
                            </p:stCondLst>
                            <p:childTnLst>
                              <p:par>
                                <p:cTn id="28" presetID="2" presetClass="entr" presetSubtype="4" fill="hold" nodeType="after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additive="base">
                                        <p:cTn id="30" dur="750" fill="hold"/>
                                        <p:tgtEl>
                                          <p:spTgt spid="42"/>
                                        </p:tgtEl>
                                        <p:attrNameLst>
                                          <p:attrName>ppt_x</p:attrName>
                                        </p:attrNameLst>
                                      </p:cBhvr>
                                      <p:tavLst>
                                        <p:tav tm="0">
                                          <p:val>
                                            <p:strVal val="#ppt_x"/>
                                          </p:val>
                                        </p:tav>
                                        <p:tav tm="100000">
                                          <p:val>
                                            <p:strVal val="#ppt_x"/>
                                          </p:val>
                                        </p:tav>
                                      </p:tavLst>
                                    </p:anim>
                                    <p:anim calcmode="lin" valueType="num">
                                      <p:cBhvr additive="base">
                                        <p:cTn id="31" dur="75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1" name="文本框 1"/>
          <p:cNvSpPr txBox="1"/>
          <p:nvPr/>
        </p:nvSpPr>
        <p:spPr>
          <a:xfrm>
            <a:off x="537210" y="2128107"/>
            <a:ext cx="11117263" cy="645160"/>
          </a:xfrm>
          <a:prstGeom prst="rect">
            <a:avLst/>
          </a:prstGeom>
          <a:noFill/>
          <a:ln w="9525">
            <a:noFill/>
          </a:ln>
        </p:spPr>
        <p:txBody>
          <a:bodyPr wrap="square" anchor="t" anchorCtr="0">
            <a:spAutoFit/>
          </a:bodyPr>
          <a:lstStyle/>
          <a:p>
            <a:pPr>
              <a:lnSpc>
                <a:spcPct val="150000"/>
              </a:lnSpc>
            </a:pPr>
            <a:r>
              <a:rPr lang="zh-CN" altLang="en-US" sz="2400" b="1">
                <a:latin typeface="宋体" panose="02010600030101010101" pitchFamily="2" charset="-122"/>
                <a:ea typeface="宋体" panose="02010600030101010101" pitchFamily="2" charset="-122"/>
                <a:sym typeface="宋体" panose="02010600030101010101" pitchFamily="2" charset="-122"/>
              </a:rPr>
              <a:t>4. (</a:t>
            </a:r>
            <a:r>
              <a:rPr lang="zh-CN" altLang="en-US" sz="2400" b="1">
                <a:latin typeface="黑体" panose="02010609060101010101" charset="-122"/>
                <a:ea typeface="黑体" panose="02010609060101010101" charset="-122"/>
                <a:sym typeface="宋体" panose="02010600030101010101" pitchFamily="2" charset="-122"/>
              </a:rPr>
              <a:t>教参问题探究</a:t>
            </a:r>
            <a:r>
              <a:rPr lang="zh-CN" altLang="en-US" sz="2400" b="1">
                <a:latin typeface="宋体" panose="02010600030101010101" pitchFamily="2" charset="-122"/>
                <a:ea typeface="宋体" panose="02010600030101010101" pitchFamily="2" charset="-122"/>
                <a:sym typeface="宋体" panose="02010600030101010101" pitchFamily="2" charset="-122"/>
              </a:rPr>
              <a:t>)本文的立意和构思有什么特点？</a:t>
            </a:r>
          </a:p>
        </p:txBody>
      </p:sp>
      <p:sp>
        <p:nvSpPr>
          <p:cNvPr id="2" name="文本框 1"/>
          <p:cNvSpPr txBox="1"/>
          <p:nvPr/>
        </p:nvSpPr>
        <p:spPr>
          <a:xfrm>
            <a:off x="537210" y="2667857"/>
            <a:ext cx="11117263" cy="3415030"/>
          </a:xfrm>
          <a:prstGeom prst="rect">
            <a:avLst/>
          </a:prstGeom>
          <a:noFill/>
          <a:ln w="9525">
            <a:noFill/>
          </a:ln>
        </p:spPr>
        <p:txBody>
          <a:bodyPr wrap="square" anchor="t">
            <a:spAutoFit/>
          </a:bodyPr>
          <a:lstStyle/>
          <a:p>
            <a:pPr>
              <a:lnSpc>
                <a:spcPct val="150000"/>
              </a:lnSpc>
            </a:pPr>
            <a:r>
              <a:rPr lang="zh-CN" altLang="en-US" sz="2400" b="1" noProof="1">
                <a:solidFill>
                  <a:srgbClr val="FF0000"/>
                </a:solidFill>
                <a:latin typeface="宋体" panose="02010600030101010101" pitchFamily="2" charset="-122"/>
                <a:ea typeface="宋体" panose="02010600030101010101" pitchFamily="2" charset="-122"/>
                <a:cs typeface="+mn-cs"/>
                <a:sym typeface="宋体" panose="02010600030101010101" pitchFamily="2" charset="-122"/>
              </a:rPr>
              <a:t>【答案】本文超越了单纯记山水楼观的文章框架，将自然界的晦明变化、风雨阴晴和“迁客骚人”的“览物之情”结合起来写，从而</a:t>
            </a:r>
            <a:r>
              <a:rPr lang="zh-CN" altLang="en-US" sz="2400" b="1" u="wavy" noProof="1">
                <a:solidFill>
                  <a:schemeClr val="accent1"/>
                </a:solidFill>
                <a:latin typeface="黑体" panose="02010609060101010101" charset="-122"/>
                <a:ea typeface="黑体" panose="02010609060101010101" charset="-122"/>
                <a:cs typeface="+mn-cs"/>
                <a:sym typeface="宋体" panose="02010600030101010101" pitchFamily="2" charset="-122"/>
              </a:rPr>
              <a:t>将全文的重心放到了畅谈政治理想方面</a:t>
            </a:r>
            <a:r>
              <a:rPr lang="zh-CN" altLang="en-US" sz="2400" b="1" noProof="1">
                <a:solidFill>
                  <a:srgbClr val="FF0000"/>
                </a:solidFill>
                <a:latin typeface="宋体" panose="02010600030101010101" pitchFamily="2" charset="-122"/>
                <a:ea typeface="宋体" panose="02010600030101010101" pitchFamily="2" charset="-122"/>
                <a:cs typeface="+mn-cs"/>
                <a:sym typeface="宋体" panose="02010600030101010101" pitchFamily="2" charset="-122"/>
              </a:rPr>
              <a:t>，扩大了文章的境界。范仲淹借写楼记之机，规劝滕子京“不以物喜，不以己悲”，并以自己“先天下之忧而忧，后天下之乐而乐”的济世情怀与之共勉。因此，在内容上，作者略写楼，详写湖，概括写景，重在言志抒情。作者既圆满完成了楼记之作，也收到了规劝友人之效，可谓文章妙手。</a:t>
            </a:r>
            <a:endParaRPr lang="zh-CN" altLang="en-US" sz="2400" b="1" noProof="1">
              <a:solidFill>
                <a:srgbClr val="FF0000"/>
              </a:solidFill>
              <a:latin typeface="宋体" panose="02010600030101010101" pitchFamily="2" charset="-122"/>
              <a:ea typeface="宋体" panose="02010600030101010101" pitchFamily="2" charset="-122"/>
              <a:sym typeface="宋体" panose="02010600030101010101" pitchFamily="2" charset="-122"/>
            </a:endParaRPr>
          </a:p>
        </p:txBody>
      </p:sp>
      <p:pic>
        <p:nvPicPr>
          <p:cNvPr id="14" name="图片 13">
            <a:extLst>
              <a:ext uri="{FF2B5EF4-FFF2-40B4-BE49-F238E27FC236}">
                <a16:creationId xmlns:a16="http://schemas.microsoft.com/office/drawing/2014/main" id="{FD735602-3386-4232-A66C-B5FD13CAF0B2}"/>
              </a:ext>
            </a:extLst>
          </p:cNvPr>
          <p:cNvPicPr>
            <a:picLocks noChangeAspect="1"/>
          </p:cNvPicPr>
          <p:nvPr/>
        </p:nvPicPr>
        <p:blipFill>
          <a:blip r:embed="rId2">
            <a:extLst>
              <a:ext uri="{28A0092B-C50C-407E-A947-70E740481C1C}">
                <a14:useLocalDpi xmlns:a14="http://schemas.microsoft.com/office/drawing/2010/main" val="0"/>
              </a:ext>
            </a:extLst>
          </a:blip>
          <a:srcRect l="19165" t="6021" r="23019" b="67742"/>
          <a:stretch>
            <a:fillRect/>
          </a:stretch>
        </p:blipFill>
        <p:spPr>
          <a:xfrm>
            <a:off x="8752301" y="125046"/>
            <a:ext cx="3244646" cy="1799303"/>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69" name="文本框 1"/>
          <p:cNvSpPr txBox="1"/>
          <p:nvPr/>
        </p:nvSpPr>
        <p:spPr>
          <a:xfrm>
            <a:off x="537209" y="1995293"/>
            <a:ext cx="11117263" cy="1198880"/>
          </a:xfrm>
          <a:prstGeom prst="rect">
            <a:avLst/>
          </a:prstGeom>
          <a:noFill/>
          <a:ln w="9525">
            <a:noFill/>
          </a:ln>
        </p:spPr>
        <p:txBody>
          <a:bodyPr wrap="square" anchor="t" anchorCtr="0">
            <a:spAutoFit/>
          </a:bodyPr>
          <a:lstStyle/>
          <a:p>
            <a:pPr>
              <a:lnSpc>
                <a:spcPct val="150000"/>
              </a:lnSpc>
            </a:pPr>
            <a:r>
              <a:rPr lang="en-US" altLang="zh-CN" sz="2400" b="1">
                <a:latin typeface="宋体" panose="02010600030101010101" pitchFamily="2" charset="-122"/>
                <a:ea typeface="宋体" panose="02010600030101010101" pitchFamily="2" charset="-122"/>
                <a:sym typeface="宋体" panose="02010600030101010101" pitchFamily="2" charset="-122"/>
              </a:rPr>
              <a:t>5</a:t>
            </a:r>
            <a:r>
              <a:rPr lang="zh-CN" altLang="en-US" sz="2400" b="1">
                <a:latin typeface="宋体" panose="02010600030101010101" pitchFamily="2" charset="-122"/>
                <a:ea typeface="宋体" panose="02010600030101010101" pitchFamily="2" charset="-122"/>
                <a:sym typeface="宋体" panose="02010600030101010101" pitchFamily="2" charset="-122"/>
              </a:rPr>
              <a:t>. (</a:t>
            </a:r>
            <a:r>
              <a:rPr lang="zh-CN" altLang="en-US" sz="2400" b="1">
                <a:latin typeface="黑体" panose="02010609060101010101" charset="-122"/>
                <a:ea typeface="黑体" panose="02010609060101010101" charset="-122"/>
                <a:sym typeface="宋体" panose="02010600030101010101" pitchFamily="2" charset="-122"/>
              </a:rPr>
              <a:t>教材预习)</a:t>
            </a:r>
            <a:r>
              <a:rPr lang="zh-CN" altLang="en-US" sz="2400" b="1">
                <a:latin typeface="宋体" panose="02010600030101010101" pitchFamily="2" charset="-122"/>
                <a:ea typeface="宋体" panose="02010600030101010101" pitchFamily="2" charset="-122"/>
                <a:sym typeface="宋体" panose="02010600030101010101" pitchFamily="2" charset="-122"/>
              </a:rPr>
              <a:t>本文题为《岳阳楼记》，但并未具体描写岳阳楼本身，这是为什么呢？</a:t>
            </a:r>
            <a:endParaRPr lang="zh-CN" altLang="en-US" sz="2400" b="1">
              <a:solidFill>
                <a:srgbClr val="FF0000"/>
              </a:solidFill>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537210" y="3373438"/>
            <a:ext cx="11117263" cy="1667764"/>
          </a:xfrm>
          <a:prstGeom prst="rect">
            <a:avLst/>
          </a:prstGeom>
          <a:noFill/>
          <a:ln w="9525">
            <a:noFill/>
          </a:ln>
        </p:spPr>
        <p:txBody>
          <a:bodyPr wrap="square" anchor="t">
            <a:spAutoFit/>
          </a:bodyPr>
          <a:lstStyle/>
          <a:p>
            <a:pPr>
              <a:lnSpc>
                <a:spcPct val="150000"/>
              </a:lnSpc>
            </a:pPr>
            <a:r>
              <a:rPr lang="zh-CN" altLang="en-US" sz="2400" b="1" noProof="1">
                <a:solidFill>
                  <a:srgbClr val="FF0000"/>
                </a:solidFill>
                <a:latin typeface="宋体" panose="02010600030101010101" pitchFamily="2" charset="-122"/>
                <a:ea typeface="宋体" panose="02010600030101010101" pitchFamily="2" charset="-122"/>
                <a:cs typeface="+mn-cs"/>
                <a:sym typeface="宋体" panose="02010600030101010101" pitchFamily="2" charset="-122"/>
              </a:rPr>
              <a:t>【答案】本文没有具体描写岳阳楼本身，而是描写洞庭湖的景色，是</a:t>
            </a:r>
            <a:r>
              <a:rPr lang="zh-CN" altLang="en-US" sz="2400" b="1" u="wavy" noProof="1">
                <a:solidFill>
                  <a:schemeClr val="accent1"/>
                </a:solidFill>
                <a:latin typeface="黑体" panose="02010609060101010101" charset="-122"/>
                <a:ea typeface="黑体" panose="02010609060101010101" charset="-122"/>
                <a:cs typeface="+mn-cs"/>
                <a:sym typeface="宋体" panose="02010600030101010101" pitchFamily="2" charset="-122"/>
              </a:rPr>
              <a:t>为了突出迁客骚人在不同景色下的悲喜心情</a:t>
            </a:r>
            <a:r>
              <a:rPr lang="zh-CN" altLang="en-US" sz="2400" b="1" noProof="1">
                <a:solidFill>
                  <a:srgbClr val="FF0000"/>
                </a:solidFill>
                <a:latin typeface="宋体" panose="02010600030101010101" pitchFamily="2" charset="-122"/>
                <a:ea typeface="宋体" panose="02010600030101010101" pitchFamily="2" charset="-122"/>
                <a:cs typeface="+mn-cs"/>
                <a:sym typeface="宋体" panose="02010600030101010101" pitchFamily="2" charset="-122"/>
              </a:rPr>
              <a:t>，与下文古仁人“不以物喜，不以己悲”的态度</a:t>
            </a:r>
            <a:r>
              <a:rPr lang="zh-CN" altLang="en-US" sz="2400" b="1" u="wavy" noProof="1">
                <a:solidFill>
                  <a:srgbClr val="FF0000"/>
                </a:solidFill>
                <a:latin typeface="黑体" panose="02010609060101010101" charset="-122"/>
                <a:ea typeface="黑体" panose="02010609060101010101" charset="-122"/>
                <a:cs typeface="+mn-cs"/>
                <a:sym typeface="宋体" panose="02010600030101010101" pitchFamily="2" charset="-122"/>
              </a:rPr>
              <a:t>形成鲜明的</a:t>
            </a:r>
            <a:r>
              <a:rPr lang="zh-CN" altLang="en-US" sz="2400" b="1" u="wavy" noProof="1">
                <a:solidFill>
                  <a:schemeClr val="accent1"/>
                </a:solidFill>
                <a:latin typeface="黑体" panose="02010609060101010101" charset="-122"/>
                <a:ea typeface="黑体" panose="02010609060101010101" charset="-122"/>
                <a:cs typeface="+mn-cs"/>
                <a:sym typeface="宋体" panose="02010600030101010101" pitchFamily="2" charset="-122"/>
              </a:rPr>
              <a:t>对比，为下文表达作者的政治抱负做铺垫</a:t>
            </a:r>
            <a:r>
              <a:rPr lang="zh-CN" altLang="en-US" sz="2400" b="1" noProof="1">
                <a:solidFill>
                  <a:srgbClr val="FF0000"/>
                </a:solidFill>
                <a:latin typeface="黑体" panose="02010609060101010101" charset="-122"/>
                <a:ea typeface="黑体" panose="02010609060101010101" charset="-122"/>
                <a:cs typeface="+mn-cs"/>
                <a:sym typeface="宋体" panose="02010600030101010101" pitchFamily="2" charset="-122"/>
              </a:rPr>
              <a:t>。</a:t>
            </a:r>
            <a:endParaRPr lang="zh-CN" altLang="en-US" sz="2400" b="1" noProof="1">
              <a:solidFill>
                <a:srgbClr val="FF0000"/>
              </a:solidFill>
              <a:latin typeface="黑体" panose="02010609060101010101" charset="-122"/>
              <a:ea typeface="黑体" panose="02010609060101010101" charset="-122"/>
              <a:sym typeface="宋体" panose="02010600030101010101" pitchFamily="2" charset="-122"/>
            </a:endParaRPr>
          </a:p>
        </p:txBody>
      </p:sp>
      <p:pic>
        <p:nvPicPr>
          <p:cNvPr id="14" name="图片 13">
            <a:extLst>
              <a:ext uri="{FF2B5EF4-FFF2-40B4-BE49-F238E27FC236}">
                <a16:creationId xmlns:a16="http://schemas.microsoft.com/office/drawing/2014/main" id="{AAE4DB7B-A62D-437E-9D27-402FD7D017DB}"/>
              </a:ext>
            </a:extLst>
          </p:cNvPr>
          <p:cNvPicPr>
            <a:picLocks noChangeAspect="1"/>
          </p:cNvPicPr>
          <p:nvPr/>
        </p:nvPicPr>
        <p:blipFill>
          <a:blip r:embed="rId2">
            <a:extLst>
              <a:ext uri="{28A0092B-C50C-407E-A947-70E740481C1C}">
                <a14:useLocalDpi xmlns:a14="http://schemas.microsoft.com/office/drawing/2010/main" val="0"/>
              </a:ext>
            </a:extLst>
          </a:blip>
          <a:srcRect l="19165" t="6021" r="23019" b="67742"/>
          <a:stretch>
            <a:fillRect/>
          </a:stretch>
        </p:blipFill>
        <p:spPr>
          <a:xfrm>
            <a:off x="8947354" y="106357"/>
            <a:ext cx="3244646" cy="1799303"/>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a:extLst>
              <a:ext uri="{FF2B5EF4-FFF2-40B4-BE49-F238E27FC236}">
                <a16:creationId xmlns:a16="http://schemas.microsoft.com/office/drawing/2014/main" id="{D3D07B1B-8DB6-4E6F-822E-B594EDF45248}"/>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14348" b="29402"/>
          <a:stretch>
            <a:fillRect/>
          </a:stretch>
        </p:blipFill>
        <p:spPr>
          <a:xfrm>
            <a:off x="0" y="0"/>
            <a:ext cx="12192000" cy="6858001"/>
          </a:xfrm>
          <a:prstGeom prst="rect">
            <a:avLst/>
          </a:prstGeom>
        </p:spPr>
      </p:pic>
      <p:sp>
        <p:nvSpPr>
          <p:cNvPr id="17" name="椭圆 16">
            <a:extLst>
              <a:ext uri="{FF2B5EF4-FFF2-40B4-BE49-F238E27FC236}">
                <a16:creationId xmlns:a16="http://schemas.microsoft.com/office/drawing/2014/main" id="{79A2A2DF-7697-4D57-987B-CE09191ADD5C}"/>
              </a:ext>
            </a:extLst>
          </p:cNvPr>
          <p:cNvSpPr/>
          <p:nvPr/>
        </p:nvSpPr>
        <p:spPr>
          <a:xfrm>
            <a:off x="3413759" y="746760"/>
            <a:ext cx="5364482" cy="5364480"/>
          </a:xfrm>
          <a:prstGeom prst="ellipse">
            <a:avLst/>
          </a:prstGeom>
          <a:solidFill>
            <a:schemeClr val="bg1"/>
          </a:solidFill>
          <a:ln>
            <a:no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pic>
        <p:nvPicPr>
          <p:cNvPr id="6" name="图片 5">
            <a:extLst>
              <a:ext uri="{FF2B5EF4-FFF2-40B4-BE49-F238E27FC236}">
                <a16:creationId xmlns:a16="http://schemas.microsoft.com/office/drawing/2014/main" id="{7B11CFE1-DADA-4F23-A945-69EB91CE03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5342" y="1"/>
            <a:ext cx="4916657" cy="3277771"/>
          </a:xfrm>
          <a:prstGeom prst="rect">
            <a:avLst/>
          </a:prstGeom>
        </p:spPr>
      </p:pic>
      <p:pic>
        <p:nvPicPr>
          <p:cNvPr id="7" name="图片 6">
            <a:extLst>
              <a:ext uri="{FF2B5EF4-FFF2-40B4-BE49-F238E27FC236}">
                <a16:creationId xmlns:a16="http://schemas.microsoft.com/office/drawing/2014/main" id="{2ED8CD2E-04A0-443E-B0FB-16050B808ACE}"/>
              </a:ext>
            </a:extLst>
          </p:cNvPr>
          <p:cNvPicPr>
            <a:picLocks noChangeAspect="1"/>
          </p:cNvPicPr>
          <p:nvPr/>
        </p:nvPicPr>
        <p:blipFill>
          <a:blip r:embed="rId5">
            <a:extLst>
              <a:ext uri="{28A0092B-C50C-407E-A947-70E740481C1C}">
                <a14:useLocalDpi xmlns:a14="http://schemas.microsoft.com/office/drawing/2010/main" val="0"/>
              </a:ext>
            </a:extLst>
          </a:blip>
          <a:srcRect t="44072" r="80031" b="10366"/>
          <a:stretch>
            <a:fillRect/>
          </a:stretch>
        </p:blipFill>
        <p:spPr>
          <a:xfrm>
            <a:off x="0" y="3733793"/>
            <a:ext cx="2434632" cy="3124208"/>
          </a:xfrm>
          <a:prstGeom prst="rect">
            <a:avLst/>
          </a:prstGeom>
        </p:spPr>
      </p:pic>
      <p:pic>
        <p:nvPicPr>
          <p:cNvPr id="10" name="图片 9">
            <a:extLst>
              <a:ext uri="{FF2B5EF4-FFF2-40B4-BE49-F238E27FC236}">
                <a16:creationId xmlns:a16="http://schemas.microsoft.com/office/drawing/2014/main" id="{3C188C31-CDCE-447F-9B88-B49F28DD463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0308" y="775988"/>
            <a:ext cx="2820572" cy="2820572"/>
          </a:xfrm>
          <a:prstGeom prst="rect">
            <a:avLst/>
          </a:prstGeom>
        </p:spPr>
      </p:pic>
      <p:pic>
        <p:nvPicPr>
          <p:cNvPr id="11" name="图片 10">
            <a:extLst>
              <a:ext uri="{FF2B5EF4-FFF2-40B4-BE49-F238E27FC236}">
                <a16:creationId xmlns:a16="http://schemas.microsoft.com/office/drawing/2014/main" id="{D427EE6B-4821-4379-A9E1-D25A8B7AC5A6}"/>
              </a:ext>
            </a:extLst>
          </p:cNvPr>
          <p:cNvPicPr>
            <a:picLocks noChangeAspect="1"/>
          </p:cNvPicPr>
          <p:nvPr/>
        </p:nvPicPr>
        <p:blipFill>
          <a:blip r:embed="rId6">
            <a:extLst>
              <a:ext uri="{28A0092B-C50C-407E-A947-70E740481C1C}">
                <a14:useLocalDpi xmlns:a14="http://schemas.microsoft.com/office/drawing/2010/main" val="0"/>
              </a:ext>
            </a:extLst>
          </a:blip>
          <a:srcRect r="56401" b="64838"/>
          <a:stretch>
            <a:fillRect/>
          </a:stretch>
        </p:blipFill>
        <p:spPr>
          <a:xfrm>
            <a:off x="7590692" y="3733793"/>
            <a:ext cx="1370428" cy="1105224"/>
          </a:xfrm>
          <a:prstGeom prst="rect">
            <a:avLst/>
          </a:prstGeom>
        </p:spPr>
      </p:pic>
      <p:pic>
        <p:nvPicPr>
          <p:cNvPr id="12" name="图片 11">
            <a:extLst>
              <a:ext uri="{FF2B5EF4-FFF2-40B4-BE49-F238E27FC236}">
                <a16:creationId xmlns:a16="http://schemas.microsoft.com/office/drawing/2014/main" id="{310335D4-4E71-4181-A725-341E2A1AD7C4}"/>
              </a:ext>
            </a:extLst>
          </p:cNvPr>
          <p:cNvPicPr>
            <a:picLocks noChangeAspect="1"/>
          </p:cNvPicPr>
          <p:nvPr/>
        </p:nvPicPr>
        <p:blipFill>
          <a:blip r:embed="rId6">
            <a:extLst>
              <a:ext uri="{28A0092B-C50C-407E-A947-70E740481C1C}">
                <a14:useLocalDpi xmlns:a14="http://schemas.microsoft.com/office/drawing/2010/main" val="0"/>
              </a:ext>
            </a:extLst>
          </a:blip>
          <a:srcRect r="56401" b="64838"/>
          <a:stretch>
            <a:fillRect/>
          </a:stretch>
        </p:blipFill>
        <p:spPr>
          <a:xfrm>
            <a:off x="9144006" y="4839017"/>
            <a:ext cx="1812436" cy="1461695"/>
          </a:xfrm>
          <a:prstGeom prst="rect">
            <a:avLst/>
          </a:prstGeom>
        </p:spPr>
      </p:pic>
      <p:pic>
        <p:nvPicPr>
          <p:cNvPr id="13" name="图片 12">
            <a:extLst>
              <a:ext uri="{FF2B5EF4-FFF2-40B4-BE49-F238E27FC236}">
                <a16:creationId xmlns:a16="http://schemas.microsoft.com/office/drawing/2014/main" id="{28E8C850-DB0B-4626-B8EB-7EA87FCCDE1F}"/>
              </a:ext>
            </a:extLst>
          </p:cNvPr>
          <p:cNvPicPr>
            <a:picLocks noChangeAspect="1"/>
          </p:cNvPicPr>
          <p:nvPr/>
        </p:nvPicPr>
        <p:blipFill>
          <a:blip r:embed="rId6">
            <a:extLst>
              <a:ext uri="{28A0092B-C50C-407E-A947-70E740481C1C}">
                <a14:useLocalDpi xmlns:a14="http://schemas.microsoft.com/office/drawing/2010/main" val="0"/>
              </a:ext>
            </a:extLst>
          </a:blip>
          <a:srcRect r="56401" b="64838"/>
          <a:stretch>
            <a:fillRect/>
          </a:stretch>
        </p:blipFill>
        <p:spPr>
          <a:xfrm>
            <a:off x="9982788" y="4390060"/>
            <a:ext cx="1370428" cy="1105224"/>
          </a:xfrm>
          <a:prstGeom prst="rect">
            <a:avLst/>
          </a:prstGeom>
        </p:spPr>
      </p:pic>
      <p:sp>
        <p:nvSpPr>
          <p:cNvPr id="14" name="文本框 13">
            <a:extLst>
              <a:ext uri="{FF2B5EF4-FFF2-40B4-BE49-F238E27FC236}">
                <a16:creationId xmlns:a16="http://schemas.microsoft.com/office/drawing/2014/main" id="{10A197A6-527A-4C31-B1D4-A5E62FB7CC72}"/>
              </a:ext>
            </a:extLst>
          </p:cNvPr>
          <p:cNvSpPr txBox="1"/>
          <p:nvPr/>
        </p:nvSpPr>
        <p:spPr>
          <a:xfrm>
            <a:off x="5090695" y="1548683"/>
            <a:ext cx="1899138" cy="1200329"/>
          </a:xfrm>
          <a:prstGeom prst="rect">
            <a:avLst/>
          </a:prstGeom>
          <a:noFill/>
        </p:spPr>
        <p:txBody>
          <a:bodyPr wrap="square" rtlCol="0">
            <a:spAutoFit/>
          </a:bodyPr>
          <a:lstStyle/>
          <a:p>
            <a:pPr algn="ctr"/>
            <a:r>
              <a:rPr lang="zh-CN" altLang="en-US" sz="7200" b="1">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贰</a:t>
            </a:r>
          </a:p>
        </p:txBody>
      </p:sp>
      <p:sp>
        <p:nvSpPr>
          <p:cNvPr id="15" name="文本框 14">
            <a:extLst>
              <a:ext uri="{FF2B5EF4-FFF2-40B4-BE49-F238E27FC236}">
                <a16:creationId xmlns:a16="http://schemas.microsoft.com/office/drawing/2014/main" id="{8A513A48-D4C0-4A15-9CC3-4263C98B3815}"/>
              </a:ext>
            </a:extLst>
          </p:cNvPr>
          <p:cNvSpPr txBox="1"/>
          <p:nvPr/>
        </p:nvSpPr>
        <p:spPr>
          <a:xfrm>
            <a:off x="3736679" y="2827119"/>
            <a:ext cx="4607169" cy="769441"/>
          </a:xfrm>
          <a:prstGeom prst="rect">
            <a:avLst/>
          </a:prstGeom>
          <a:noFill/>
        </p:spPr>
        <p:txBody>
          <a:bodyPr wrap="square" rtlCol="0">
            <a:spAutoFit/>
          </a:bodyPr>
          <a:lstStyle/>
          <a:p>
            <a:pPr algn="ctr"/>
            <a:r>
              <a:rPr lang="zh-CN" altLang="en-US" sz="4400" b="1">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醉翁亭记</a:t>
            </a:r>
            <a:endParaRPr lang="zh-CN" altLang="en-US" sz="4400">
              <a:solidFill>
                <a:srgbClr val="51534F"/>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pic>
        <p:nvPicPr>
          <p:cNvPr id="19" name="图片 18">
            <a:extLst>
              <a:ext uri="{FF2B5EF4-FFF2-40B4-BE49-F238E27FC236}">
                <a16:creationId xmlns:a16="http://schemas.microsoft.com/office/drawing/2014/main" id="{B9504F25-EE18-47B5-824D-83F532AEAAD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3286036" y="4672686"/>
            <a:ext cx="1464498" cy="794568"/>
          </a:xfrm>
          <a:prstGeom prst="rect">
            <a:avLst/>
          </a:prstGeom>
        </p:spPr>
      </p:pic>
    </p:spTree>
    <p:extLst>
      <p:ext uri="{BB962C8B-B14F-4D97-AF65-F5344CB8AC3E}">
        <p14:creationId xmlns:p14="http://schemas.microsoft.com/office/powerpoint/2010/main" val="3334350165"/>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nodeType="afterGroup">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par>
                          <p:cTn id="12" fill="hold" nodeType="afterGroup">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30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1000"/>
                                        <p:tgtEl>
                                          <p:spTgt spid="15"/>
                                        </p:tgtEl>
                                      </p:cBhvr>
                                    </p:animEffect>
                                  </p:childTnLst>
                                </p:cTn>
                              </p:par>
                            </p:childTnLst>
                          </p:cTn>
                        </p:par>
                        <p:par>
                          <p:cTn id="28" fill="hold" nodeType="afterGroup">
                            <p:stCondLst>
                              <p:cond delay="4000"/>
                            </p:stCondLst>
                            <p:childTnLst>
                              <p:par>
                                <p:cTn id="29" presetID="2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nodeType="afterGroup">
                            <p:stCondLst>
                              <p:cond delay="4500"/>
                            </p:stCondLst>
                            <p:childTnLst>
                              <p:par>
                                <p:cTn id="33" presetID="42"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5500"/>
                            </p:stCondLst>
                            <p:childTnLst>
                              <p:par>
                                <p:cTn id="39" presetID="42" presetClass="entr" presetSubtype="0"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6500"/>
                            </p:stCondLst>
                            <p:childTnLst>
                              <p:par>
                                <p:cTn id="45" presetID="53"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750" fill="hold"/>
                                        <p:tgtEl>
                                          <p:spTgt spid="17"/>
                                        </p:tgtEl>
                                        <p:attrNameLst>
                                          <p:attrName>ppt_w</p:attrName>
                                        </p:attrNameLst>
                                      </p:cBhvr>
                                      <p:tavLst>
                                        <p:tav tm="0">
                                          <p:val>
                                            <p:fltVal val="0"/>
                                          </p:val>
                                        </p:tav>
                                        <p:tav tm="100000">
                                          <p:val>
                                            <p:strVal val="#ppt_w"/>
                                          </p:val>
                                        </p:tav>
                                      </p:tavLst>
                                    </p:anim>
                                    <p:anim calcmode="lin" valueType="num">
                                      <p:cBhvr>
                                        <p:cTn id="48" dur="750" fill="hold"/>
                                        <p:tgtEl>
                                          <p:spTgt spid="17"/>
                                        </p:tgtEl>
                                        <p:attrNameLst>
                                          <p:attrName>ppt_h</p:attrName>
                                        </p:attrNameLst>
                                      </p:cBhvr>
                                      <p:tavLst>
                                        <p:tav tm="0">
                                          <p:val>
                                            <p:fltVal val="0"/>
                                          </p:val>
                                        </p:tav>
                                        <p:tav tm="100000">
                                          <p:val>
                                            <p:strVal val="#ppt_h"/>
                                          </p:val>
                                        </p:tav>
                                      </p:tavLst>
                                    </p:anim>
                                    <p:animEffect transition="in" filter="fade">
                                      <p:cBhvr>
                                        <p:cTn id="49" dur="750"/>
                                        <p:tgtEl>
                                          <p:spTgt spid="17"/>
                                        </p:tgtEl>
                                      </p:cBhvr>
                                    </p:animEffect>
                                  </p:childTnLst>
                                </p:cTn>
                              </p:par>
                              <p:par>
                                <p:cTn id="50" presetID="22" presetClass="entr" presetSubtype="2"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right)">
                                      <p:cBhvr>
                                        <p:cTn id="5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694690" y="1296871"/>
            <a:ext cx="10748010" cy="3191258"/>
          </a:xfrm>
          <a:prstGeom prst="rect">
            <a:avLst/>
          </a:prstGeom>
        </p:spPr>
        <p:txBody>
          <a:bodyPr wrap="square">
            <a:spAutoFit/>
          </a:bodyPr>
          <a:lstStyle/>
          <a:p>
            <a:pPr algn="just">
              <a:lnSpc>
                <a:spcPct val="300000"/>
              </a:lnSpc>
            </a:pPr>
            <a:r>
              <a:rPr sz="2400" err="1">
                <a:solidFill>
                  <a:srgbClr val="FF0000"/>
                </a:solidFill>
                <a:cs typeface="+mn-ea"/>
                <a:sym typeface="+mn-lt"/>
              </a:rPr>
              <a:t>环</a:t>
            </a:r>
            <a:r>
              <a:rPr sz="2400" err="1">
                <a:cs typeface="+mn-ea"/>
                <a:sym typeface="+mn-lt"/>
              </a:rPr>
              <a:t>滁皆山也。其西南</a:t>
            </a:r>
            <a:r>
              <a:rPr sz="2400" err="1">
                <a:solidFill>
                  <a:srgbClr val="FF0000"/>
                </a:solidFill>
                <a:cs typeface="+mn-ea"/>
                <a:sym typeface="+mn-lt"/>
              </a:rPr>
              <a:t>诸</a:t>
            </a:r>
            <a:r>
              <a:rPr sz="2400" err="1">
                <a:cs typeface="+mn-ea"/>
                <a:sym typeface="+mn-lt"/>
              </a:rPr>
              <a:t>峰，林  </a:t>
            </a:r>
            <a:r>
              <a:rPr sz="2400">
                <a:solidFill>
                  <a:srgbClr val="FF0000"/>
                </a:solidFill>
                <a:cs typeface="+mn-ea"/>
                <a:sym typeface="+mn-lt"/>
              </a:rPr>
              <a:t>壑     尤</a:t>
            </a:r>
            <a:r>
              <a:rPr sz="2400">
                <a:cs typeface="+mn-ea"/>
                <a:sym typeface="+mn-lt"/>
              </a:rPr>
              <a:t>  美，望之蔚然而</a:t>
            </a:r>
            <a:r>
              <a:rPr sz="2400" err="1">
                <a:solidFill>
                  <a:srgbClr val="FF0000"/>
                </a:solidFill>
                <a:cs typeface="+mn-ea"/>
                <a:sym typeface="+mn-lt"/>
              </a:rPr>
              <a:t>深秀</a:t>
            </a:r>
            <a:r>
              <a:rPr sz="2400" err="1">
                <a:cs typeface="+mn-ea"/>
                <a:sym typeface="+mn-lt"/>
              </a:rPr>
              <a:t>者，琅琊也。</a:t>
            </a:r>
            <a:r>
              <a:rPr sz="2400" err="1">
                <a:solidFill>
                  <a:srgbClr val="FF0000"/>
                </a:solidFill>
                <a:cs typeface="+mn-ea"/>
                <a:sym typeface="+mn-lt"/>
              </a:rPr>
              <a:t>山      行</a:t>
            </a:r>
            <a:r>
              <a:rPr sz="2400" err="1">
                <a:cs typeface="+mn-ea"/>
                <a:sym typeface="+mn-lt"/>
              </a:rPr>
              <a:t>六七里，渐闻水声潺潺，而泻出于两峰之间者，酿泉也。峰</a:t>
            </a:r>
            <a:r>
              <a:rPr sz="2400" err="1">
                <a:solidFill>
                  <a:srgbClr val="FF0000"/>
                </a:solidFill>
                <a:cs typeface="+mn-ea"/>
                <a:sym typeface="+mn-lt"/>
              </a:rPr>
              <a:t>回</a:t>
            </a:r>
            <a:r>
              <a:rPr sz="2400" err="1">
                <a:cs typeface="+mn-ea"/>
                <a:sym typeface="+mn-lt"/>
              </a:rPr>
              <a:t>路转，有亭</a:t>
            </a:r>
            <a:r>
              <a:rPr sz="2400" err="1">
                <a:solidFill>
                  <a:srgbClr val="FF0000"/>
                </a:solidFill>
                <a:cs typeface="+mn-ea"/>
                <a:sym typeface="+mn-lt"/>
              </a:rPr>
              <a:t>翼然              临</a:t>
            </a:r>
            <a:r>
              <a:rPr sz="2400" err="1">
                <a:cs typeface="+mn-ea"/>
                <a:sym typeface="+mn-lt"/>
              </a:rPr>
              <a:t>于泉上者，醉翁亭也。</a:t>
            </a:r>
          </a:p>
        </p:txBody>
      </p:sp>
      <p:sp>
        <p:nvSpPr>
          <p:cNvPr id="2" name="圆角矩形标注 1"/>
          <p:cNvSpPr/>
          <p:nvPr/>
        </p:nvSpPr>
        <p:spPr>
          <a:xfrm>
            <a:off x="694690" y="1296871"/>
            <a:ext cx="85280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环绕</a:t>
            </a:r>
          </a:p>
        </p:txBody>
      </p:sp>
      <p:sp>
        <p:nvSpPr>
          <p:cNvPr id="4" name="圆角矩形标注 3"/>
          <p:cNvSpPr/>
          <p:nvPr/>
        </p:nvSpPr>
        <p:spPr>
          <a:xfrm>
            <a:off x="3178810" y="1296871"/>
            <a:ext cx="152400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众多，各</a:t>
            </a:r>
          </a:p>
        </p:txBody>
      </p:sp>
      <p:sp>
        <p:nvSpPr>
          <p:cNvPr id="8" name="圆角矩形标注 7"/>
          <p:cNvSpPr/>
          <p:nvPr/>
        </p:nvSpPr>
        <p:spPr>
          <a:xfrm>
            <a:off x="4800600" y="1296871"/>
            <a:ext cx="102806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山谷</a:t>
            </a:r>
          </a:p>
        </p:txBody>
      </p:sp>
      <p:sp>
        <p:nvSpPr>
          <p:cNvPr id="9" name="圆角矩形标注 8"/>
          <p:cNvSpPr/>
          <p:nvPr/>
        </p:nvSpPr>
        <p:spPr>
          <a:xfrm>
            <a:off x="6010910" y="1296871"/>
            <a:ext cx="107251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格外</a:t>
            </a:r>
          </a:p>
        </p:txBody>
      </p:sp>
      <p:sp>
        <p:nvSpPr>
          <p:cNvPr id="10" name="圆角矩形标注 9"/>
          <p:cNvSpPr/>
          <p:nvPr/>
        </p:nvSpPr>
        <p:spPr>
          <a:xfrm>
            <a:off x="8902700" y="1296871"/>
            <a:ext cx="150939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幽深秀丽</a:t>
            </a:r>
          </a:p>
        </p:txBody>
      </p:sp>
      <p:sp>
        <p:nvSpPr>
          <p:cNvPr id="3" name="圆角矩形标注 2"/>
          <p:cNvSpPr/>
          <p:nvPr/>
        </p:nvSpPr>
        <p:spPr>
          <a:xfrm>
            <a:off x="715010" y="2383991"/>
            <a:ext cx="127444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在山上</a:t>
            </a:r>
          </a:p>
        </p:txBody>
      </p:sp>
      <p:sp>
        <p:nvSpPr>
          <p:cNvPr id="13" name="圆角矩形标注 12"/>
          <p:cNvSpPr/>
          <p:nvPr/>
        </p:nvSpPr>
        <p:spPr>
          <a:xfrm>
            <a:off x="2091690" y="2404311"/>
            <a:ext cx="48387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走</a:t>
            </a:r>
          </a:p>
        </p:txBody>
      </p:sp>
      <p:sp>
        <p:nvSpPr>
          <p:cNvPr id="14" name="圆角矩形标注 13"/>
          <p:cNvSpPr/>
          <p:nvPr/>
        </p:nvSpPr>
        <p:spPr>
          <a:xfrm>
            <a:off x="9616440" y="2383991"/>
            <a:ext cx="182626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回环，曲折</a:t>
            </a:r>
          </a:p>
        </p:txBody>
      </p:sp>
      <p:sp>
        <p:nvSpPr>
          <p:cNvPr id="15" name="圆角矩形标注 14"/>
          <p:cNvSpPr/>
          <p:nvPr/>
        </p:nvSpPr>
        <p:spPr>
          <a:xfrm>
            <a:off x="933450" y="3410151"/>
            <a:ext cx="298513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像鸟张开翅膀的样子</a:t>
            </a:r>
          </a:p>
        </p:txBody>
      </p:sp>
      <p:sp>
        <p:nvSpPr>
          <p:cNvPr id="16" name="圆角矩形标注 15"/>
          <p:cNvSpPr/>
          <p:nvPr/>
        </p:nvSpPr>
        <p:spPr>
          <a:xfrm>
            <a:off x="4057650" y="3410151"/>
            <a:ext cx="150939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居高面下</a:t>
            </a:r>
          </a:p>
        </p:txBody>
      </p:sp>
      <p:sp>
        <p:nvSpPr>
          <p:cNvPr id="18" name="文本框 17"/>
          <p:cNvSpPr txBox="1"/>
          <p:nvPr/>
        </p:nvSpPr>
        <p:spPr>
          <a:xfrm>
            <a:off x="933450" y="369514"/>
            <a:ext cx="1620957" cy="523220"/>
          </a:xfrm>
          <a:prstGeom prst="rect">
            <a:avLst/>
          </a:prstGeom>
          <a:noFill/>
        </p:spPr>
        <p:txBody>
          <a:bodyPr wrap="none" rtlCol="0">
            <a:spAutoFit/>
          </a:bodyPr>
          <a:lstStyle/>
          <a:p>
            <a:r>
              <a:rPr lang="zh-CN" altLang="en-US" sz="2800" b="1">
                <a:cs typeface="+mn-ea"/>
                <a:sym typeface="+mn-lt"/>
              </a:rPr>
              <a:t>自主探究</a:t>
            </a:r>
          </a:p>
        </p:txBody>
      </p:sp>
      <p:pic>
        <p:nvPicPr>
          <p:cNvPr id="17" name="图片 16">
            <a:extLst>
              <a:ext uri="{FF2B5EF4-FFF2-40B4-BE49-F238E27FC236}">
                <a16:creationId xmlns:a16="http://schemas.microsoft.com/office/drawing/2014/main" id="{57FFEE0B-6B95-434E-BB1A-95D3A4A620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1974" y="2844800"/>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P spid="9" grpId="0"/>
      <p:bldP spid="10" grpId="0"/>
      <p:bldP spid="3" grpId="0"/>
      <p:bldP spid="13" grpId="0"/>
      <p:bldP spid="14" grpId="0"/>
      <p:bldP spid="15" grpId="0"/>
      <p:bldP spid="1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Rectangle 18"/>
          <p:cNvSpPr>
            <a:spLocks noChangeArrowheads="1"/>
          </p:cNvSpPr>
          <p:nvPr/>
        </p:nvSpPr>
        <p:spPr bwMode="auto">
          <a:xfrm>
            <a:off x="487998" y="1738684"/>
            <a:ext cx="10230801" cy="968791"/>
          </a:xfrm>
          <a:prstGeom prst="roundRect">
            <a:avLst>
              <a:gd name="adj" fmla="val 0"/>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000">
                <a:latin typeface="+mn-lt"/>
                <a:ea typeface="+mn-ea"/>
                <a:cs typeface="+mn-ea"/>
                <a:sym typeface="+mn-lt"/>
              </a:rPr>
              <a:t>环绕着滁州城的都是山。它西南方向的许多山峰，树林和山谷尤其优美，远望树木茂盛、幽深秀丽的，是琅琊山啊。</a:t>
            </a:r>
          </a:p>
        </p:txBody>
      </p:sp>
      <p:sp>
        <p:nvSpPr>
          <p:cNvPr id="100" name="文本框 99"/>
          <p:cNvSpPr txBox="1"/>
          <p:nvPr/>
        </p:nvSpPr>
        <p:spPr>
          <a:xfrm>
            <a:off x="487999" y="1101104"/>
            <a:ext cx="9554845" cy="494238"/>
          </a:xfrm>
          <a:prstGeom prst="rect">
            <a:avLst/>
          </a:prstGeom>
          <a:noFill/>
          <a:ln w="9525">
            <a:noFill/>
          </a:ln>
        </p:spPr>
        <p:txBody>
          <a:bodyPr wrap="square">
            <a:spAutoFit/>
          </a:bodyPr>
          <a:lstStyle/>
          <a:p>
            <a:pPr indent="0">
              <a:lnSpc>
                <a:spcPct val="150000"/>
              </a:lnSpc>
            </a:pPr>
            <a:r>
              <a:rPr lang="zh-CN" altLang="en-US" sz="2000" b="0">
                <a:solidFill>
                  <a:srgbClr val="FF0000"/>
                </a:solidFill>
                <a:cs typeface="+mn-ea"/>
                <a:sym typeface="+mn-lt"/>
              </a:rPr>
              <a:t>环滁皆山也。其西南诸峰，林壑尤美，望之蔚然而深秀者，琅琊也。</a:t>
            </a:r>
          </a:p>
        </p:txBody>
      </p:sp>
      <p:sp>
        <p:nvSpPr>
          <p:cNvPr id="13" name="Rectangle 18"/>
          <p:cNvSpPr>
            <a:spLocks noChangeArrowheads="1"/>
          </p:cNvSpPr>
          <p:nvPr/>
        </p:nvSpPr>
        <p:spPr bwMode="auto">
          <a:xfrm>
            <a:off x="379355" y="3751261"/>
            <a:ext cx="9252325" cy="1417568"/>
          </a:xfrm>
          <a:prstGeom prst="roundRect">
            <a:avLst>
              <a:gd name="adj" fmla="val 0"/>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just" fontAlgn="auto">
              <a:lnSpc>
                <a:spcPct val="150000"/>
              </a:lnSpc>
            </a:pPr>
            <a:r>
              <a:rPr lang="zh-CN" altLang="en-US" sz="2000">
                <a:latin typeface="+mn-lt"/>
                <a:ea typeface="+mn-ea"/>
                <a:cs typeface="+mn-ea"/>
                <a:sym typeface="+mn-lt"/>
              </a:rPr>
              <a:t>沿着山路走六七里，渐渐地听到水声潺潺，从两座山峰中间倾泻出来的，是酿泉啊。山势回环，道路转弯，有一个亭子四角翘起，像鸟张开翅膀一样，高踞在泉水之上的，是醉翁亭啊。</a:t>
            </a:r>
          </a:p>
        </p:txBody>
      </p:sp>
      <p:sp>
        <p:nvSpPr>
          <p:cNvPr id="14" name="文本框 13"/>
          <p:cNvSpPr txBox="1"/>
          <p:nvPr/>
        </p:nvSpPr>
        <p:spPr>
          <a:xfrm>
            <a:off x="379357" y="2795358"/>
            <a:ext cx="9754974" cy="955903"/>
          </a:xfrm>
          <a:prstGeom prst="rect">
            <a:avLst/>
          </a:prstGeom>
          <a:noFill/>
          <a:ln w="9525">
            <a:noFill/>
          </a:ln>
        </p:spPr>
        <p:txBody>
          <a:bodyPr wrap="square">
            <a:spAutoFit/>
          </a:bodyPr>
          <a:lstStyle/>
          <a:p>
            <a:pPr indent="0">
              <a:lnSpc>
                <a:spcPct val="150000"/>
              </a:lnSpc>
            </a:pPr>
            <a:r>
              <a:rPr lang="zh-CN" altLang="en-US" sz="2000" b="0">
                <a:solidFill>
                  <a:srgbClr val="FF0000"/>
                </a:solidFill>
                <a:cs typeface="+mn-ea"/>
                <a:sym typeface="+mn-lt"/>
              </a:rPr>
              <a:t>山行六七里，渐闻水声潺潺，而泻出于两峰之间者，酿泉也。峰回路转，有亭翼然  临于泉上者，醉翁亭也。</a:t>
            </a:r>
          </a:p>
        </p:txBody>
      </p:sp>
      <p:sp>
        <p:nvSpPr>
          <p:cNvPr id="10" name="文本框 9"/>
          <p:cNvSpPr txBox="1"/>
          <p:nvPr/>
        </p:nvSpPr>
        <p:spPr>
          <a:xfrm>
            <a:off x="284418" y="428099"/>
            <a:ext cx="1620957" cy="523220"/>
          </a:xfrm>
          <a:prstGeom prst="rect">
            <a:avLst/>
          </a:prstGeom>
          <a:noFill/>
        </p:spPr>
        <p:txBody>
          <a:bodyPr wrap="none" rtlCol="0">
            <a:spAutoFit/>
          </a:bodyPr>
          <a:lstStyle/>
          <a:p>
            <a:r>
              <a:rPr lang="zh-CN" altLang="en-US" sz="2800" b="1">
                <a:cs typeface="+mn-ea"/>
                <a:sym typeface="+mn-lt"/>
              </a:rPr>
              <a:t>自主探究</a:t>
            </a:r>
          </a:p>
        </p:txBody>
      </p:sp>
      <p:pic>
        <p:nvPicPr>
          <p:cNvPr id="7" name="图片 6">
            <a:extLst>
              <a:ext uri="{FF2B5EF4-FFF2-40B4-BE49-F238E27FC236}">
                <a16:creationId xmlns:a16="http://schemas.microsoft.com/office/drawing/2014/main" id="{DF142729-E514-472A-94F1-AF91ACD60E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2844" y="2850817"/>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P spid="13" grpId="0"/>
      <p:bldP spid="1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974725" y="1486243"/>
            <a:ext cx="10688955" cy="4299254"/>
          </a:xfrm>
          <a:prstGeom prst="rect">
            <a:avLst/>
          </a:prstGeom>
        </p:spPr>
        <p:txBody>
          <a:bodyPr wrap="square">
            <a:spAutoFit/>
          </a:bodyPr>
          <a:lstStyle/>
          <a:p>
            <a:pPr algn="just">
              <a:lnSpc>
                <a:spcPct val="300000"/>
              </a:lnSpc>
            </a:pPr>
            <a:r>
              <a:rPr sz="2400">
                <a:solidFill>
                  <a:srgbClr val="FF0000"/>
                </a:solidFill>
                <a:cs typeface="+mn-ea"/>
                <a:sym typeface="+mn-lt"/>
              </a:rPr>
              <a:t>作</a:t>
            </a:r>
            <a:r>
              <a:rPr sz="2400">
                <a:cs typeface="+mn-ea"/>
                <a:sym typeface="+mn-lt"/>
              </a:rPr>
              <a:t>亭者谁？山之僧智仙也。</a:t>
            </a:r>
            <a:r>
              <a:rPr sz="2400">
                <a:solidFill>
                  <a:srgbClr val="FF0000"/>
                </a:solidFill>
                <a:cs typeface="+mn-ea"/>
                <a:sym typeface="+mn-lt"/>
              </a:rPr>
              <a:t>名</a:t>
            </a:r>
            <a:r>
              <a:rPr sz="2400">
                <a:cs typeface="+mn-ea"/>
                <a:sym typeface="+mn-lt"/>
              </a:rPr>
              <a:t>之者谁？太守自</a:t>
            </a:r>
            <a:r>
              <a:rPr sz="2400">
                <a:solidFill>
                  <a:srgbClr val="FF0000"/>
                </a:solidFill>
                <a:cs typeface="+mn-ea"/>
                <a:sym typeface="+mn-lt"/>
              </a:rPr>
              <a:t>谓</a:t>
            </a:r>
            <a:r>
              <a:rPr sz="2400">
                <a:cs typeface="+mn-ea"/>
                <a:sym typeface="+mn-lt"/>
              </a:rPr>
              <a:t>也。太守与客来饮于此，饮少</a:t>
            </a:r>
            <a:r>
              <a:rPr sz="2400">
                <a:solidFill>
                  <a:srgbClr val="FF0000"/>
                </a:solidFill>
                <a:cs typeface="+mn-ea"/>
                <a:sym typeface="+mn-lt"/>
              </a:rPr>
              <a:t>辄</a:t>
            </a:r>
            <a:r>
              <a:rPr sz="2400">
                <a:cs typeface="+mn-ea"/>
                <a:sym typeface="+mn-lt"/>
              </a:rPr>
              <a:t>醉，而年又最高，故自</a:t>
            </a:r>
            <a:r>
              <a:rPr sz="2400">
                <a:solidFill>
                  <a:srgbClr val="FF0000"/>
                </a:solidFill>
                <a:cs typeface="+mn-ea"/>
                <a:sym typeface="+mn-lt"/>
              </a:rPr>
              <a:t>号</a:t>
            </a:r>
            <a:r>
              <a:rPr sz="2400">
                <a:cs typeface="+mn-ea"/>
                <a:sym typeface="+mn-lt"/>
              </a:rPr>
              <a:t>曰醉翁也。醉翁之</a:t>
            </a:r>
            <a:r>
              <a:rPr sz="2400">
                <a:solidFill>
                  <a:srgbClr val="FF0000"/>
                </a:solidFill>
                <a:cs typeface="+mn-ea"/>
                <a:sym typeface="+mn-lt"/>
              </a:rPr>
              <a:t>意</a:t>
            </a:r>
            <a:r>
              <a:rPr sz="2400">
                <a:cs typeface="+mn-ea"/>
                <a:sym typeface="+mn-lt"/>
              </a:rPr>
              <a:t>不在酒，</a:t>
            </a:r>
            <a:r>
              <a:rPr sz="2400">
                <a:solidFill>
                  <a:srgbClr val="FF0000"/>
                </a:solidFill>
                <a:cs typeface="+mn-ea"/>
                <a:sym typeface="+mn-lt"/>
              </a:rPr>
              <a:t>在乎</a:t>
            </a:r>
            <a:r>
              <a:rPr sz="2400">
                <a:cs typeface="+mn-ea"/>
                <a:sym typeface="+mn-lt"/>
              </a:rPr>
              <a:t>山水之间也。山水之乐，</a:t>
            </a:r>
            <a:r>
              <a:rPr sz="2400">
                <a:solidFill>
                  <a:srgbClr val="FF0000"/>
                </a:solidFill>
                <a:cs typeface="+mn-ea"/>
                <a:sym typeface="+mn-lt"/>
              </a:rPr>
              <a:t>得</a:t>
            </a:r>
            <a:r>
              <a:rPr sz="2400">
                <a:cs typeface="+mn-ea"/>
                <a:sym typeface="+mn-lt"/>
              </a:rPr>
              <a:t>之心而</a:t>
            </a:r>
            <a:r>
              <a:rPr sz="2400">
                <a:solidFill>
                  <a:srgbClr val="FF0000"/>
                </a:solidFill>
                <a:cs typeface="+mn-ea"/>
                <a:sym typeface="+mn-lt"/>
              </a:rPr>
              <a:t>寓</a:t>
            </a:r>
            <a:r>
              <a:rPr sz="2400">
                <a:cs typeface="+mn-ea"/>
                <a:sym typeface="+mn-lt"/>
              </a:rPr>
              <a:t>之酒也。</a:t>
            </a:r>
          </a:p>
          <a:p>
            <a:pPr algn="just">
              <a:lnSpc>
                <a:spcPct val="300000"/>
              </a:lnSpc>
            </a:pPr>
            <a:endParaRPr sz="2400">
              <a:cs typeface="+mn-ea"/>
              <a:sym typeface="+mn-lt"/>
            </a:endParaRPr>
          </a:p>
        </p:txBody>
      </p:sp>
      <p:sp>
        <p:nvSpPr>
          <p:cNvPr id="2" name="圆角矩形标注 1"/>
          <p:cNvSpPr/>
          <p:nvPr/>
        </p:nvSpPr>
        <p:spPr>
          <a:xfrm>
            <a:off x="4262120" y="1486243"/>
            <a:ext cx="183578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取名，命名</a:t>
            </a:r>
          </a:p>
        </p:txBody>
      </p:sp>
      <p:sp>
        <p:nvSpPr>
          <p:cNvPr id="8" name="圆角矩形标注 7"/>
          <p:cNvSpPr/>
          <p:nvPr/>
        </p:nvSpPr>
        <p:spPr>
          <a:xfrm>
            <a:off x="6895465" y="1486243"/>
            <a:ext cx="102806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命名</a:t>
            </a:r>
          </a:p>
        </p:txBody>
      </p:sp>
      <p:sp>
        <p:nvSpPr>
          <p:cNvPr id="9" name="圆角矩形标注 8"/>
          <p:cNvSpPr/>
          <p:nvPr/>
        </p:nvSpPr>
        <p:spPr>
          <a:xfrm>
            <a:off x="959485" y="1486243"/>
            <a:ext cx="92202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建造</a:t>
            </a:r>
          </a:p>
        </p:txBody>
      </p:sp>
      <p:sp>
        <p:nvSpPr>
          <p:cNvPr id="10" name="圆角矩形标注 9"/>
          <p:cNvSpPr/>
          <p:nvPr/>
        </p:nvSpPr>
        <p:spPr>
          <a:xfrm>
            <a:off x="1153795" y="2536533"/>
            <a:ext cx="89090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就</a:t>
            </a:r>
          </a:p>
        </p:txBody>
      </p:sp>
      <p:sp>
        <p:nvSpPr>
          <p:cNvPr id="11" name="圆角矩形标注 10"/>
          <p:cNvSpPr/>
          <p:nvPr/>
        </p:nvSpPr>
        <p:spPr>
          <a:xfrm>
            <a:off x="4394200" y="2536533"/>
            <a:ext cx="131064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取别号</a:t>
            </a:r>
          </a:p>
        </p:txBody>
      </p:sp>
      <p:sp>
        <p:nvSpPr>
          <p:cNvPr id="12" name="圆角矩形标注 11"/>
          <p:cNvSpPr/>
          <p:nvPr/>
        </p:nvSpPr>
        <p:spPr>
          <a:xfrm>
            <a:off x="7155180" y="2536533"/>
            <a:ext cx="104076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情趣</a:t>
            </a:r>
          </a:p>
        </p:txBody>
      </p:sp>
      <p:sp>
        <p:nvSpPr>
          <p:cNvPr id="3" name="圆角矩形标注 2"/>
          <p:cNvSpPr/>
          <p:nvPr/>
        </p:nvSpPr>
        <p:spPr>
          <a:xfrm>
            <a:off x="3931285" y="3700488"/>
            <a:ext cx="111315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寄托</a:t>
            </a:r>
          </a:p>
        </p:txBody>
      </p:sp>
      <p:sp>
        <p:nvSpPr>
          <p:cNvPr id="13" name="圆角矩形标注 12"/>
          <p:cNvSpPr/>
          <p:nvPr/>
        </p:nvSpPr>
        <p:spPr>
          <a:xfrm>
            <a:off x="2409825" y="3700488"/>
            <a:ext cx="99568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领会</a:t>
            </a:r>
          </a:p>
        </p:txBody>
      </p:sp>
      <p:sp>
        <p:nvSpPr>
          <p:cNvPr id="14" name="圆角矩形标注 13"/>
          <p:cNvSpPr/>
          <p:nvPr/>
        </p:nvSpPr>
        <p:spPr>
          <a:xfrm>
            <a:off x="8773160" y="2536533"/>
            <a:ext cx="97536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在于</a:t>
            </a:r>
          </a:p>
        </p:txBody>
      </p:sp>
      <p:sp>
        <p:nvSpPr>
          <p:cNvPr id="16" name="文本框 15"/>
          <p:cNvSpPr txBox="1"/>
          <p:nvPr/>
        </p:nvSpPr>
        <p:spPr>
          <a:xfrm>
            <a:off x="886205" y="365577"/>
            <a:ext cx="1620957" cy="523220"/>
          </a:xfrm>
          <a:prstGeom prst="rect">
            <a:avLst/>
          </a:prstGeom>
          <a:noFill/>
        </p:spPr>
        <p:txBody>
          <a:bodyPr wrap="none" rtlCol="0">
            <a:spAutoFit/>
          </a:bodyPr>
          <a:lstStyle/>
          <a:p>
            <a:r>
              <a:rPr lang="zh-CN" altLang="en-US" sz="2800" b="1">
                <a:cs typeface="+mn-ea"/>
                <a:sym typeface="+mn-lt"/>
              </a:rPr>
              <a:t>自主探究</a:t>
            </a:r>
          </a:p>
        </p:txBody>
      </p:sp>
      <p:pic>
        <p:nvPicPr>
          <p:cNvPr id="15" name="图片 14">
            <a:extLst>
              <a:ext uri="{FF2B5EF4-FFF2-40B4-BE49-F238E27FC236}">
                <a16:creationId xmlns:a16="http://schemas.microsoft.com/office/drawing/2014/main" id="{3A5D8CF9-793B-4123-9164-BD949B2746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7018" y="3090253"/>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3" grpId="0"/>
      <p:bldP spid="13" grpId="0"/>
      <p:bldP spid="1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Rectangle 18"/>
          <p:cNvSpPr>
            <a:spLocks noChangeArrowheads="1"/>
          </p:cNvSpPr>
          <p:nvPr/>
        </p:nvSpPr>
        <p:spPr bwMode="auto">
          <a:xfrm>
            <a:off x="1385305" y="1707146"/>
            <a:ext cx="9226550" cy="1248640"/>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400">
                <a:latin typeface="+mn-lt"/>
                <a:ea typeface="+mn-ea"/>
                <a:cs typeface="+mn-ea"/>
                <a:sym typeface="+mn-lt"/>
              </a:rPr>
              <a:t>造亭的人是谁？是山里的和尚智仙。</a:t>
            </a:r>
          </a:p>
          <a:p>
            <a:pPr marL="0" indent="0" fontAlgn="auto">
              <a:lnSpc>
                <a:spcPct val="150000"/>
              </a:lnSpc>
            </a:pPr>
            <a:r>
              <a:rPr lang="zh-CN" altLang="en-US" sz="2400">
                <a:latin typeface="+mn-lt"/>
                <a:ea typeface="+mn-ea"/>
                <a:cs typeface="+mn-ea"/>
                <a:sym typeface="+mn-lt"/>
              </a:rPr>
              <a:t>给它起名的是谁？是太守用自己的别号来命名。</a:t>
            </a:r>
          </a:p>
        </p:txBody>
      </p:sp>
      <p:sp>
        <p:nvSpPr>
          <p:cNvPr id="100" name="文本框 99"/>
          <p:cNvSpPr txBox="1"/>
          <p:nvPr/>
        </p:nvSpPr>
        <p:spPr>
          <a:xfrm>
            <a:off x="1399699" y="952250"/>
            <a:ext cx="7311326" cy="574581"/>
          </a:xfrm>
          <a:prstGeom prst="rect">
            <a:avLst/>
          </a:prstGeom>
          <a:noFill/>
          <a:ln w="9525">
            <a:noFill/>
          </a:ln>
        </p:spPr>
        <p:txBody>
          <a:bodyPr wrap="square">
            <a:spAutoFit/>
          </a:bodyPr>
          <a:lstStyle/>
          <a:p>
            <a:pPr indent="0">
              <a:lnSpc>
                <a:spcPct val="150000"/>
              </a:lnSpc>
            </a:pPr>
            <a:r>
              <a:rPr lang="zh-CN" altLang="en-US" sz="2400" b="0">
                <a:solidFill>
                  <a:srgbClr val="FF0000"/>
                </a:solidFill>
                <a:cs typeface="+mn-ea"/>
                <a:sym typeface="+mn-lt"/>
              </a:rPr>
              <a:t>作亭者谁？山之僧智仙也。名之者谁？太守自谓也。</a:t>
            </a:r>
          </a:p>
        </p:txBody>
      </p:sp>
      <p:sp>
        <p:nvSpPr>
          <p:cNvPr id="13" name="Rectangle 18"/>
          <p:cNvSpPr>
            <a:spLocks noChangeArrowheads="1"/>
          </p:cNvSpPr>
          <p:nvPr/>
        </p:nvSpPr>
        <p:spPr bwMode="auto">
          <a:xfrm>
            <a:off x="1385305" y="3741068"/>
            <a:ext cx="9836776" cy="1248640"/>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just" fontAlgn="auto">
              <a:lnSpc>
                <a:spcPct val="150000"/>
              </a:lnSpc>
            </a:pPr>
            <a:r>
              <a:rPr lang="zh-CN" altLang="en-US" sz="2400">
                <a:latin typeface="+mn-lt"/>
                <a:ea typeface="+mn-ea"/>
                <a:cs typeface="+mn-ea"/>
                <a:sym typeface="+mn-lt"/>
              </a:rPr>
              <a:t>太守和宾客来这里饮酒，喝了少许就醉了，而年龄又最大，所以给自己起了个别号叫“醉翁”。</a:t>
            </a:r>
          </a:p>
        </p:txBody>
      </p:sp>
      <p:sp>
        <p:nvSpPr>
          <p:cNvPr id="14" name="文本框 13"/>
          <p:cNvSpPr txBox="1"/>
          <p:nvPr/>
        </p:nvSpPr>
        <p:spPr>
          <a:xfrm>
            <a:off x="1385305" y="3065522"/>
            <a:ext cx="9554845" cy="574581"/>
          </a:xfrm>
          <a:prstGeom prst="rect">
            <a:avLst/>
          </a:prstGeom>
          <a:noFill/>
          <a:ln w="9525">
            <a:noFill/>
          </a:ln>
        </p:spPr>
        <p:txBody>
          <a:bodyPr wrap="square">
            <a:spAutoFit/>
          </a:bodyPr>
          <a:lstStyle/>
          <a:p>
            <a:pPr indent="0">
              <a:lnSpc>
                <a:spcPct val="150000"/>
              </a:lnSpc>
            </a:pPr>
            <a:r>
              <a:rPr lang="zh-CN" altLang="en-US" sz="2400" b="0">
                <a:solidFill>
                  <a:srgbClr val="FF0000"/>
                </a:solidFill>
                <a:cs typeface="+mn-ea"/>
                <a:sym typeface="+mn-lt"/>
              </a:rPr>
              <a:t>太守与客来饮于此，饮少辄醉，而年又最高，故自号曰醉翁也。</a:t>
            </a:r>
          </a:p>
        </p:txBody>
      </p:sp>
      <p:sp>
        <p:nvSpPr>
          <p:cNvPr id="10" name="文本框 9"/>
          <p:cNvSpPr txBox="1"/>
          <p:nvPr/>
        </p:nvSpPr>
        <p:spPr>
          <a:xfrm>
            <a:off x="589221" y="224899"/>
            <a:ext cx="1620957" cy="523220"/>
          </a:xfrm>
          <a:prstGeom prst="rect">
            <a:avLst/>
          </a:prstGeom>
          <a:noFill/>
        </p:spPr>
        <p:txBody>
          <a:bodyPr wrap="none" rtlCol="0">
            <a:spAutoFit/>
          </a:bodyPr>
          <a:lstStyle/>
          <a:p>
            <a:r>
              <a:rPr lang="zh-CN" altLang="en-US" sz="2800" b="1">
                <a:cs typeface="+mn-ea"/>
                <a:sym typeface="+mn-lt"/>
              </a:rPr>
              <a:t>自主探究</a:t>
            </a:r>
          </a:p>
        </p:txBody>
      </p:sp>
      <p:pic>
        <p:nvPicPr>
          <p:cNvPr id="7" name="图片 6">
            <a:extLst>
              <a:ext uri="{FF2B5EF4-FFF2-40B4-BE49-F238E27FC236}">
                <a16:creationId xmlns:a16="http://schemas.microsoft.com/office/drawing/2014/main" id="{10E2D24C-9205-4E05-A84F-048BCBE0F3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11855" y="3144254"/>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P spid="13" grpId="0"/>
      <p:bldP spid="1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Rectangle 18"/>
          <p:cNvSpPr>
            <a:spLocks noChangeArrowheads="1"/>
          </p:cNvSpPr>
          <p:nvPr/>
        </p:nvSpPr>
        <p:spPr bwMode="auto">
          <a:xfrm>
            <a:off x="886205" y="2820066"/>
            <a:ext cx="9466122" cy="1248640"/>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just" fontAlgn="auto">
              <a:lnSpc>
                <a:spcPct val="150000"/>
              </a:lnSpc>
            </a:pPr>
            <a:r>
              <a:rPr lang="zh-CN" altLang="en-US" sz="2400">
                <a:latin typeface="+mn-lt"/>
                <a:ea typeface="+mn-ea"/>
                <a:cs typeface="+mn-ea"/>
                <a:sym typeface="+mn-lt"/>
              </a:rPr>
              <a:t>醉翁的情趣不在酒上，而在山光水色中啊。游赏山水的乐趣，领会在心里，寄托在喝酒上。</a:t>
            </a:r>
          </a:p>
        </p:txBody>
      </p:sp>
      <p:sp>
        <p:nvSpPr>
          <p:cNvPr id="16" name="文本框 15"/>
          <p:cNvSpPr txBox="1"/>
          <p:nvPr/>
        </p:nvSpPr>
        <p:spPr>
          <a:xfrm>
            <a:off x="886205" y="1959117"/>
            <a:ext cx="9253855" cy="574581"/>
          </a:xfrm>
          <a:prstGeom prst="rect">
            <a:avLst/>
          </a:prstGeom>
          <a:noFill/>
          <a:ln w="9525">
            <a:noFill/>
          </a:ln>
        </p:spPr>
        <p:txBody>
          <a:bodyPr wrap="square">
            <a:spAutoFit/>
          </a:bodyPr>
          <a:lstStyle/>
          <a:p>
            <a:pPr indent="0">
              <a:lnSpc>
                <a:spcPct val="150000"/>
              </a:lnSpc>
            </a:pPr>
            <a:r>
              <a:rPr lang="zh-CN" altLang="en-US" sz="2400" b="0">
                <a:solidFill>
                  <a:srgbClr val="FF0000"/>
                </a:solidFill>
                <a:cs typeface="+mn-ea"/>
                <a:sym typeface="+mn-lt"/>
              </a:rPr>
              <a:t>醉翁之意不在酒，在乎山水之间也。山水之乐，得之心而寓之酒也。</a:t>
            </a:r>
          </a:p>
        </p:txBody>
      </p:sp>
      <p:sp>
        <p:nvSpPr>
          <p:cNvPr id="9" name="文本框 8"/>
          <p:cNvSpPr txBox="1"/>
          <p:nvPr/>
        </p:nvSpPr>
        <p:spPr>
          <a:xfrm>
            <a:off x="886205" y="834499"/>
            <a:ext cx="1620957" cy="523220"/>
          </a:xfrm>
          <a:prstGeom prst="rect">
            <a:avLst/>
          </a:prstGeom>
          <a:noFill/>
        </p:spPr>
        <p:txBody>
          <a:bodyPr wrap="none" rtlCol="0">
            <a:spAutoFit/>
          </a:bodyPr>
          <a:lstStyle/>
          <a:p>
            <a:r>
              <a:rPr lang="zh-CN" altLang="en-US" sz="2800" b="1">
                <a:cs typeface="+mn-ea"/>
                <a:sym typeface="+mn-lt"/>
              </a:rPr>
              <a:t>自主探究</a:t>
            </a:r>
          </a:p>
        </p:txBody>
      </p:sp>
      <p:pic>
        <p:nvPicPr>
          <p:cNvPr id="5" name="图片 4">
            <a:extLst>
              <a:ext uri="{FF2B5EF4-FFF2-40B4-BE49-F238E27FC236}">
                <a16:creationId xmlns:a16="http://schemas.microsoft.com/office/drawing/2014/main" id="{560845E6-E8F2-4F61-9342-EDCB2029DE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20092" y="2844800"/>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880254" y="1720913"/>
            <a:ext cx="10241915" cy="3191258"/>
          </a:xfrm>
          <a:prstGeom prst="rect">
            <a:avLst/>
          </a:prstGeom>
        </p:spPr>
        <p:txBody>
          <a:bodyPr wrap="square">
            <a:spAutoFit/>
          </a:bodyPr>
          <a:lstStyle/>
          <a:p>
            <a:pPr algn="just">
              <a:lnSpc>
                <a:spcPct val="300000"/>
              </a:lnSpc>
            </a:pPr>
            <a:r>
              <a:rPr sz="2400" err="1">
                <a:solidFill>
                  <a:schemeClr val="tx1"/>
                </a:solidFill>
                <a:cs typeface="+mn-ea"/>
                <a:sym typeface="+mn-lt"/>
              </a:rPr>
              <a:t>若夫</a:t>
            </a:r>
            <a:r>
              <a:rPr sz="2400" err="1">
                <a:cs typeface="+mn-ea"/>
                <a:sym typeface="+mn-lt"/>
              </a:rPr>
              <a:t>日出而林</a:t>
            </a:r>
            <a:r>
              <a:rPr sz="2400" err="1">
                <a:solidFill>
                  <a:srgbClr val="FF0000"/>
                </a:solidFill>
                <a:cs typeface="+mn-ea"/>
                <a:sym typeface="+mn-lt"/>
              </a:rPr>
              <a:t>霏</a:t>
            </a:r>
            <a:r>
              <a:rPr sz="2400">
                <a:cs typeface="+mn-ea"/>
                <a:sym typeface="+mn-lt"/>
              </a:rPr>
              <a:t>     </a:t>
            </a:r>
            <a:r>
              <a:rPr sz="2400" err="1">
                <a:solidFill>
                  <a:srgbClr val="FF0000"/>
                </a:solidFill>
                <a:cs typeface="+mn-ea"/>
                <a:sym typeface="+mn-lt"/>
              </a:rPr>
              <a:t>开</a:t>
            </a:r>
            <a:r>
              <a:rPr sz="2400" err="1">
                <a:cs typeface="+mn-ea"/>
                <a:sym typeface="+mn-lt"/>
              </a:rPr>
              <a:t>，云归而</a:t>
            </a:r>
            <a:r>
              <a:rPr sz="2400" err="1">
                <a:solidFill>
                  <a:srgbClr val="FF0000"/>
                </a:solidFill>
                <a:cs typeface="+mn-ea"/>
                <a:sym typeface="+mn-lt"/>
              </a:rPr>
              <a:t>岩穴      暝</a:t>
            </a:r>
            <a:r>
              <a:rPr sz="2400" err="1">
                <a:cs typeface="+mn-ea"/>
                <a:sym typeface="+mn-lt"/>
              </a:rPr>
              <a:t>，晦明变化者，山间之</a:t>
            </a:r>
            <a:r>
              <a:rPr sz="2400" err="1">
                <a:solidFill>
                  <a:srgbClr val="FF0000"/>
                </a:solidFill>
                <a:cs typeface="+mn-ea"/>
                <a:sym typeface="+mn-lt"/>
              </a:rPr>
              <a:t>朝</a:t>
            </a:r>
            <a:r>
              <a:rPr sz="2400" err="1">
                <a:cs typeface="+mn-ea"/>
                <a:sym typeface="+mn-lt"/>
              </a:rPr>
              <a:t>暮也。野</a:t>
            </a:r>
            <a:r>
              <a:rPr sz="2400" err="1">
                <a:solidFill>
                  <a:srgbClr val="FF0000"/>
                </a:solidFill>
                <a:cs typeface="+mn-ea"/>
                <a:sym typeface="+mn-lt"/>
              </a:rPr>
              <a:t>芳</a:t>
            </a:r>
            <a:r>
              <a:rPr sz="2400">
                <a:cs typeface="+mn-ea"/>
                <a:sym typeface="+mn-lt"/>
              </a:rPr>
              <a:t>  </a:t>
            </a:r>
            <a:r>
              <a:rPr sz="2400" err="1">
                <a:solidFill>
                  <a:srgbClr val="FF0000"/>
                </a:solidFill>
                <a:cs typeface="+mn-ea"/>
                <a:sym typeface="+mn-lt"/>
              </a:rPr>
              <a:t>发</a:t>
            </a:r>
            <a:r>
              <a:rPr sz="2400" err="1">
                <a:cs typeface="+mn-ea"/>
                <a:sym typeface="+mn-lt"/>
              </a:rPr>
              <a:t>而幽香，</a:t>
            </a:r>
            <a:r>
              <a:rPr sz="2400" err="1">
                <a:solidFill>
                  <a:srgbClr val="FF0000"/>
                </a:solidFill>
                <a:cs typeface="+mn-ea"/>
                <a:sym typeface="+mn-lt"/>
              </a:rPr>
              <a:t>佳</a:t>
            </a:r>
            <a:r>
              <a:rPr sz="2400" err="1">
                <a:cs typeface="+mn-ea"/>
                <a:sym typeface="+mn-lt"/>
              </a:rPr>
              <a:t>木   </a:t>
            </a:r>
            <a:r>
              <a:rPr sz="2400" err="1">
                <a:solidFill>
                  <a:srgbClr val="FF0000"/>
                </a:solidFill>
                <a:cs typeface="+mn-ea"/>
                <a:sym typeface="+mn-lt"/>
              </a:rPr>
              <a:t>秀</a:t>
            </a:r>
            <a:r>
              <a:rPr sz="2400" err="1">
                <a:cs typeface="+mn-ea"/>
                <a:sym typeface="+mn-lt"/>
              </a:rPr>
              <a:t>而繁阴，风霜高洁，水落而石出者，山间之</a:t>
            </a:r>
            <a:r>
              <a:rPr sz="2400" err="1">
                <a:solidFill>
                  <a:srgbClr val="FF0000"/>
                </a:solidFill>
                <a:cs typeface="+mn-ea"/>
                <a:sym typeface="+mn-lt"/>
              </a:rPr>
              <a:t>四时</a:t>
            </a:r>
            <a:r>
              <a:rPr sz="2400" err="1">
                <a:cs typeface="+mn-ea"/>
                <a:sym typeface="+mn-lt"/>
              </a:rPr>
              <a:t>也。朝而往，暮而归，四时之景不同，而乐亦无</a:t>
            </a:r>
            <a:r>
              <a:rPr sz="2400" err="1">
                <a:solidFill>
                  <a:srgbClr val="FF0000"/>
                </a:solidFill>
                <a:cs typeface="+mn-ea"/>
                <a:sym typeface="+mn-lt"/>
              </a:rPr>
              <a:t>穷</a:t>
            </a:r>
            <a:r>
              <a:rPr sz="2400" err="1">
                <a:cs typeface="+mn-ea"/>
                <a:sym typeface="+mn-lt"/>
              </a:rPr>
              <a:t>也。</a:t>
            </a:r>
          </a:p>
        </p:txBody>
      </p:sp>
      <p:sp>
        <p:nvSpPr>
          <p:cNvPr id="4" name="圆角矩形标注 3"/>
          <p:cNvSpPr/>
          <p:nvPr/>
        </p:nvSpPr>
        <p:spPr>
          <a:xfrm>
            <a:off x="2709054" y="1720913"/>
            <a:ext cx="87503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雾气</a:t>
            </a:r>
          </a:p>
        </p:txBody>
      </p:sp>
      <p:sp>
        <p:nvSpPr>
          <p:cNvPr id="8" name="圆角矩形标注 7"/>
          <p:cNvSpPr/>
          <p:nvPr/>
        </p:nvSpPr>
        <p:spPr>
          <a:xfrm>
            <a:off x="5345574" y="1710753"/>
            <a:ext cx="160083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山谷洞穴</a:t>
            </a:r>
          </a:p>
        </p:txBody>
      </p:sp>
      <p:sp>
        <p:nvSpPr>
          <p:cNvPr id="9" name="圆角矩形标注 8"/>
          <p:cNvSpPr/>
          <p:nvPr/>
        </p:nvSpPr>
        <p:spPr>
          <a:xfrm>
            <a:off x="7070869" y="1720913"/>
            <a:ext cx="92202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阴暗</a:t>
            </a:r>
          </a:p>
        </p:txBody>
      </p:sp>
      <p:sp>
        <p:nvSpPr>
          <p:cNvPr id="10" name="圆角矩形标注 9"/>
          <p:cNvSpPr/>
          <p:nvPr/>
        </p:nvSpPr>
        <p:spPr>
          <a:xfrm>
            <a:off x="10003299" y="1720913"/>
            <a:ext cx="111823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早晨</a:t>
            </a:r>
          </a:p>
        </p:txBody>
      </p:sp>
      <p:sp>
        <p:nvSpPr>
          <p:cNvPr id="11" name="圆角矩形标注 10"/>
          <p:cNvSpPr/>
          <p:nvPr/>
        </p:nvSpPr>
        <p:spPr>
          <a:xfrm>
            <a:off x="3774584" y="2797238"/>
            <a:ext cx="118427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美好的</a:t>
            </a:r>
          </a:p>
        </p:txBody>
      </p:sp>
      <p:sp>
        <p:nvSpPr>
          <p:cNvPr id="12" name="圆角矩形标注 11"/>
          <p:cNvSpPr/>
          <p:nvPr/>
        </p:nvSpPr>
        <p:spPr>
          <a:xfrm>
            <a:off x="1668289" y="2771203"/>
            <a:ext cx="64706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花</a:t>
            </a:r>
          </a:p>
        </p:txBody>
      </p:sp>
      <p:sp>
        <p:nvSpPr>
          <p:cNvPr id="13" name="圆角矩形标注 12"/>
          <p:cNvSpPr/>
          <p:nvPr/>
        </p:nvSpPr>
        <p:spPr>
          <a:xfrm>
            <a:off x="1319674" y="3935158"/>
            <a:ext cx="99568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四季</a:t>
            </a:r>
          </a:p>
        </p:txBody>
      </p:sp>
      <p:sp>
        <p:nvSpPr>
          <p:cNvPr id="3" name="圆角矩形标注 2"/>
          <p:cNvSpPr/>
          <p:nvPr/>
        </p:nvSpPr>
        <p:spPr>
          <a:xfrm>
            <a:off x="3926984" y="1710753"/>
            <a:ext cx="92202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散开</a:t>
            </a:r>
          </a:p>
        </p:txBody>
      </p:sp>
      <p:sp>
        <p:nvSpPr>
          <p:cNvPr id="14" name="圆角矩形标注 13"/>
          <p:cNvSpPr/>
          <p:nvPr/>
        </p:nvSpPr>
        <p:spPr>
          <a:xfrm>
            <a:off x="2468389" y="2797238"/>
            <a:ext cx="99568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开放</a:t>
            </a:r>
          </a:p>
        </p:txBody>
      </p:sp>
      <p:sp>
        <p:nvSpPr>
          <p:cNvPr id="15" name="圆角矩形标注 14"/>
          <p:cNvSpPr/>
          <p:nvPr/>
        </p:nvSpPr>
        <p:spPr>
          <a:xfrm>
            <a:off x="5013469" y="2797238"/>
            <a:ext cx="99568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茂盛</a:t>
            </a:r>
          </a:p>
        </p:txBody>
      </p:sp>
      <p:sp>
        <p:nvSpPr>
          <p:cNvPr id="16" name="圆角矩形标注 15"/>
          <p:cNvSpPr/>
          <p:nvPr/>
        </p:nvSpPr>
        <p:spPr>
          <a:xfrm>
            <a:off x="8060834" y="3940238"/>
            <a:ext cx="99568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穷尽</a:t>
            </a:r>
          </a:p>
        </p:txBody>
      </p:sp>
      <p:sp>
        <p:nvSpPr>
          <p:cNvPr id="19" name="文本框 18"/>
          <p:cNvSpPr txBox="1"/>
          <p:nvPr/>
        </p:nvSpPr>
        <p:spPr>
          <a:xfrm>
            <a:off x="774888" y="619815"/>
            <a:ext cx="1620957" cy="523220"/>
          </a:xfrm>
          <a:prstGeom prst="rect">
            <a:avLst/>
          </a:prstGeom>
          <a:noFill/>
        </p:spPr>
        <p:txBody>
          <a:bodyPr wrap="none" rtlCol="0">
            <a:spAutoFit/>
          </a:bodyPr>
          <a:lstStyle/>
          <a:p>
            <a:r>
              <a:rPr lang="zh-CN" altLang="en-US" sz="2800" b="1">
                <a:cs typeface="+mn-ea"/>
                <a:sym typeface="+mn-lt"/>
              </a:rPr>
              <a:t>自主探究</a:t>
            </a:r>
          </a:p>
        </p:txBody>
      </p:sp>
      <p:pic>
        <p:nvPicPr>
          <p:cNvPr id="17" name="图片 16">
            <a:extLst>
              <a:ext uri="{FF2B5EF4-FFF2-40B4-BE49-F238E27FC236}">
                <a16:creationId xmlns:a16="http://schemas.microsoft.com/office/drawing/2014/main" id="{7258A658-A4B8-4D69-BC5F-5802D949B3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23611" y="3316542"/>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000"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000"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000"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000"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000"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000"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000"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0" presetClass="entr" presetSubtype="0" fill="hold" grpId="0" nodeType="clickEffect">
                                  <p:stCondLst>
                                    <p:cond delay="0"/>
                                  </p:stCondLst>
                                  <p:childTnLst>
                                    <p:set>
                                      <p:cBhvr>
                                        <p:cTn id="51" dur="1000"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0" presetClass="entr" presetSubtype="0" fill="hold" grpId="0" nodeType="clickEffect">
                                  <p:stCondLst>
                                    <p:cond delay="0"/>
                                  </p:stCondLst>
                                  <p:childTnLst>
                                    <p:set>
                                      <p:cBhvr>
                                        <p:cTn id="56" dur="1000"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0" grpId="0"/>
      <p:bldP spid="11" grpId="0"/>
      <p:bldP spid="12" grpId="0"/>
      <p:bldP spid="13" grpId="0"/>
      <p:bldP spid="3" grpId="0"/>
      <p:bldP spid="14" grpId="0"/>
      <p:bldP spid="15" grpId="0"/>
      <p:bldP spid="1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Rectangle 18"/>
          <p:cNvSpPr>
            <a:spLocks noChangeArrowheads="1"/>
          </p:cNvSpPr>
          <p:nvPr/>
        </p:nvSpPr>
        <p:spPr bwMode="auto">
          <a:xfrm>
            <a:off x="671520" y="1951606"/>
            <a:ext cx="10441881" cy="1153082"/>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200">
                <a:latin typeface="+mn-lt"/>
                <a:ea typeface="+mn-ea"/>
                <a:cs typeface="+mn-ea"/>
                <a:sym typeface="+mn-lt"/>
              </a:rPr>
              <a:t>要说那太阳出来而林中的雾气散了，烟云聚拢而山谷洞穴就昏暗了，或暗或明，变化不一的，就是山间的早晨和傍晚。</a:t>
            </a:r>
          </a:p>
        </p:txBody>
      </p:sp>
      <p:sp>
        <p:nvSpPr>
          <p:cNvPr id="100" name="文本框 99"/>
          <p:cNvSpPr txBox="1"/>
          <p:nvPr/>
        </p:nvSpPr>
        <p:spPr>
          <a:xfrm>
            <a:off x="714065" y="1242428"/>
            <a:ext cx="9816255" cy="534377"/>
          </a:xfrm>
          <a:prstGeom prst="rect">
            <a:avLst/>
          </a:prstGeom>
          <a:noFill/>
          <a:ln w="9525">
            <a:noFill/>
          </a:ln>
        </p:spPr>
        <p:txBody>
          <a:bodyPr wrap="square">
            <a:spAutoFit/>
          </a:bodyPr>
          <a:lstStyle/>
          <a:p>
            <a:pPr indent="0">
              <a:lnSpc>
                <a:spcPct val="150000"/>
              </a:lnSpc>
            </a:pPr>
            <a:r>
              <a:rPr lang="zh-CN" altLang="en-US" sz="2200" b="0">
                <a:solidFill>
                  <a:srgbClr val="FF0000"/>
                </a:solidFill>
                <a:cs typeface="+mn-ea"/>
                <a:sym typeface="+mn-lt"/>
              </a:rPr>
              <a:t>若夫日出而林霏开，云归而岩穴暝，晦明变化者，山间之朝暮也。</a:t>
            </a:r>
          </a:p>
        </p:txBody>
      </p:sp>
      <p:sp>
        <p:nvSpPr>
          <p:cNvPr id="13" name="Rectangle 18"/>
          <p:cNvSpPr>
            <a:spLocks noChangeArrowheads="1"/>
          </p:cNvSpPr>
          <p:nvPr/>
        </p:nvSpPr>
        <p:spPr bwMode="auto">
          <a:xfrm>
            <a:off x="634658" y="3694015"/>
            <a:ext cx="10441881" cy="1153082"/>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just" fontAlgn="auto">
              <a:lnSpc>
                <a:spcPct val="150000"/>
              </a:lnSpc>
            </a:pPr>
            <a:r>
              <a:rPr lang="zh-CN" altLang="en-US" sz="2200">
                <a:latin typeface="+mn-lt"/>
                <a:ea typeface="+mn-ea"/>
                <a:cs typeface="+mn-ea"/>
                <a:sym typeface="+mn-lt"/>
              </a:rPr>
              <a:t>野花开放，散发清幽的香气，好的树木枝叶繁茂，形成浓密的绿荫，秋风浩浩，天高气爽，霜露洁白，水流减少，石头裸露，这是山间的四季景色。</a:t>
            </a:r>
          </a:p>
        </p:txBody>
      </p:sp>
      <p:sp>
        <p:nvSpPr>
          <p:cNvPr id="14" name="文本框 13"/>
          <p:cNvSpPr txBox="1"/>
          <p:nvPr/>
        </p:nvSpPr>
        <p:spPr>
          <a:xfrm>
            <a:off x="714065" y="3159638"/>
            <a:ext cx="10441881" cy="534377"/>
          </a:xfrm>
          <a:prstGeom prst="rect">
            <a:avLst/>
          </a:prstGeom>
          <a:noFill/>
          <a:ln w="9525">
            <a:noFill/>
          </a:ln>
        </p:spPr>
        <p:txBody>
          <a:bodyPr wrap="square">
            <a:spAutoFit/>
          </a:bodyPr>
          <a:lstStyle/>
          <a:p>
            <a:pPr indent="0">
              <a:lnSpc>
                <a:spcPct val="150000"/>
              </a:lnSpc>
            </a:pPr>
            <a:r>
              <a:rPr lang="zh-CN" altLang="en-US" sz="2200" b="0">
                <a:solidFill>
                  <a:srgbClr val="FF0000"/>
                </a:solidFill>
                <a:cs typeface="+mn-ea"/>
                <a:sym typeface="+mn-lt"/>
              </a:rPr>
              <a:t>野芳发而幽香，佳木秀而繁阴，风霜高洁，水落而石出者，山间之四时也。</a:t>
            </a:r>
          </a:p>
        </p:txBody>
      </p:sp>
      <p:sp>
        <p:nvSpPr>
          <p:cNvPr id="10" name="文本框 9"/>
          <p:cNvSpPr txBox="1"/>
          <p:nvPr/>
        </p:nvSpPr>
        <p:spPr>
          <a:xfrm>
            <a:off x="671520" y="405129"/>
            <a:ext cx="1620957" cy="523220"/>
          </a:xfrm>
          <a:prstGeom prst="rect">
            <a:avLst/>
          </a:prstGeom>
          <a:noFill/>
        </p:spPr>
        <p:txBody>
          <a:bodyPr wrap="none" rtlCol="0">
            <a:spAutoFit/>
          </a:bodyPr>
          <a:lstStyle/>
          <a:p>
            <a:r>
              <a:rPr lang="zh-CN" altLang="en-US" sz="2800" b="1">
                <a:cs typeface="+mn-ea"/>
                <a:sym typeface="+mn-lt"/>
              </a:rPr>
              <a:t>自主探究</a:t>
            </a:r>
          </a:p>
        </p:txBody>
      </p:sp>
      <p:pic>
        <p:nvPicPr>
          <p:cNvPr id="7" name="图片 6">
            <a:extLst>
              <a:ext uri="{FF2B5EF4-FFF2-40B4-BE49-F238E27FC236}">
                <a16:creationId xmlns:a16="http://schemas.microsoft.com/office/drawing/2014/main" id="{0D0BE7AD-5EBC-4D82-8579-752A17C8EE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30320" y="3159638"/>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P spid="13" grpId="0"/>
      <p:bldP spid="1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a:extLst>
              <a:ext uri="{FF2B5EF4-FFF2-40B4-BE49-F238E27FC236}">
                <a16:creationId xmlns:a16="http://schemas.microsoft.com/office/drawing/2014/main" id="{D3D07B1B-8DB6-4E6F-822E-B594EDF45248}"/>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14348" b="29402"/>
          <a:stretch>
            <a:fillRect/>
          </a:stretch>
        </p:blipFill>
        <p:spPr>
          <a:xfrm>
            <a:off x="0" y="0"/>
            <a:ext cx="12192000" cy="6858001"/>
          </a:xfrm>
          <a:prstGeom prst="rect">
            <a:avLst/>
          </a:prstGeom>
        </p:spPr>
      </p:pic>
      <p:sp>
        <p:nvSpPr>
          <p:cNvPr id="17" name="椭圆 16">
            <a:extLst>
              <a:ext uri="{FF2B5EF4-FFF2-40B4-BE49-F238E27FC236}">
                <a16:creationId xmlns:a16="http://schemas.microsoft.com/office/drawing/2014/main" id="{79A2A2DF-7697-4D57-987B-CE09191ADD5C}"/>
              </a:ext>
            </a:extLst>
          </p:cNvPr>
          <p:cNvSpPr/>
          <p:nvPr/>
        </p:nvSpPr>
        <p:spPr>
          <a:xfrm>
            <a:off x="3413759" y="793705"/>
            <a:ext cx="5364482" cy="5364480"/>
          </a:xfrm>
          <a:prstGeom prst="ellipse">
            <a:avLst/>
          </a:prstGeom>
          <a:solidFill>
            <a:schemeClr val="bg1"/>
          </a:solidFill>
          <a:ln>
            <a:no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pic>
        <p:nvPicPr>
          <p:cNvPr id="6" name="图片 5">
            <a:extLst>
              <a:ext uri="{FF2B5EF4-FFF2-40B4-BE49-F238E27FC236}">
                <a16:creationId xmlns:a16="http://schemas.microsoft.com/office/drawing/2014/main" id="{7B11CFE1-DADA-4F23-A945-69EB91CE03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5342" y="1"/>
            <a:ext cx="4916657" cy="3277771"/>
          </a:xfrm>
          <a:prstGeom prst="rect">
            <a:avLst/>
          </a:prstGeom>
        </p:spPr>
      </p:pic>
      <p:pic>
        <p:nvPicPr>
          <p:cNvPr id="7" name="图片 6">
            <a:extLst>
              <a:ext uri="{FF2B5EF4-FFF2-40B4-BE49-F238E27FC236}">
                <a16:creationId xmlns:a16="http://schemas.microsoft.com/office/drawing/2014/main" id="{2ED8CD2E-04A0-443E-B0FB-16050B808ACE}"/>
              </a:ext>
            </a:extLst>
          </p:cNvPr>
          <p:cNvPicPr>
            <a:picLocks noChangeAspect="1"/>
          </p:cNvPicPr>
          <p:nvPr/>
        </p:nvPicPr>
        <p:blipFill>
          <a:blip r:embed="rId5">
            <a:extLst>
              <a:ext uri="{28A0092B-C50C-407E-A947-70E740481C1C}">
                <a14:useLocalDpi xmlns:a14="http://schemas.microsoft.com/office/drawing/2010/main" val="0"/>
              </a:ext>
            </a:extLst>
          </a:blip>
          <a:srcRect t="44072" r="80031" b="10366"/>
          <a:stretch>
            <a:fillRect/>
          </a:stretch>
        </p:blipFill>
        <p:spPr>
          <a:xfrm>
            <a:off x="0" y="3733793"/>
            <a:ext cx="2434632" cy="3124208"/>
          </a:xfrm>
          <a:prstGeom prst="rect">
            <a:avLst/>
          </a:prstGeom>
        </p:spPr>
      </p:pic>
      <p:pic>
        <p:nvPicPr>
          <p:cNvPr id="10" name="图片 9">
            <a:extLst>
              <a:ext uri="{FF2B5EF4-FFF2-40B4-BE49-F238E27FC236}">
                <a16:creationId xmlns:a16="http://schemas.microsoft.com/office/drawing/2014/main" id="{3C188C31-CDCE-447F-9B88-B49F28DD463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9534" y="811297"/>
            <a:ext cx="2820572" cy="2820572"/>
          </a:xfrm>
          <a:prstGeom prst="rect">
            <a:avLst/>
          </a:prstGeom>
        </p:spPr>
      </p:pic>
      <p:pic>
        <p:nvPicPr>
          <p:cNvPr id="11" name="图片 10">
            <a:extLst>
              <a:ext uri="{FF2B5EF4-FFF2-40B4-BE49-F238E27FC236}">
                <a16:creationId xmlns:a16="http://schemas.microsoft.com/office/drawing/2014/main" id="{D427EE6B-4821-4379-A9E1-D25A8B7AC5A6}"/>
              </a:ext>
            </a:extLst>
          </p:cNvPr>
          <p:cNvPicPr>
            <a:picLocks noChangeAspect="1"/>
          </p:cNvPicPr>
          <p:nvPr/>
        </p:nvPicPr>
        <p:blipFill>
          <a:blip r:embed="rId6">
            <a:extLst>
              <a:ext uri="{28A0092B-C50C-407E-A947-70E740481C1C}">
                <a14:useLocalDpi xmlns:a14="http://schemas.microsoft.com/office/drawing/2010/main" val="0"/>
              </a:ext>
            </a:extLst>
          </a:blip>
          <a:srcRect r="56401" b="64838"/>
          <a:stretch>
            <a:fillRect/>
          </a:stretch>
        </p:blipFill>
        <p:spPr>
          <a:xfrm>
            <a:off x="7590692" y="3733793"/>
            <a:ext cx="1370428" cy="1105224"/>
          </a:xfrm>
          <a:prstGeom prst="rect">
            <a:avLst/>
          </a:prstGeom>
        </p:spPr>
      </p:pic>
      <p:pic>
        <p:nvPicPr>
          <p:cNvPr id="12" name="图片 11">
            <a:extLst>
              <a:ext uri="{FF2B5EF4-FFF2-40B4-BE49-F238E27FC236}">
                <a16:creationId xmlns:a16="http://schemas.microsoft.com/office/drawing/2014/main" id="{310335D4-4E71-4181-A725-341E2A1AD7C4}"/>
              </a:ext>
            </a:extLst>
          </p:cNvPr>
          <p:cNvPicPr>
            <a:picLocks noChangeAspect="1"/>
          </p:cNvPicPr>
          <p:nvPr/>
        </p:nvPicPr>
        <p:blipFill>
          <a:blip r:embed="rId6">
            <a:extLst>
              <a:ext uri="{28A0092B-C50C-407E-A947-70E740481C1C}">
                <a14:useLocalDpi xmlns:a14="http://schemas.microsoft.com/office/drawing/2010/main" val="0"/>
              </a:ext>
            </a:extLst>
          </a:blip>
          <a:srcRect r="56401" b="64838"/>
          <a:stretch>
            <a:fillRect/>
          </a:stretch>
        </p:blipFill>
        <p:spPr>
          <a:xfrm>
            <a:off x="9144006" y="4839017"/>
            <a:ext cx="1812436" cy="1461695"/>
          </a:xfrm>
          <a:prstGeom prst="rect">
            <a:avLst/>
          </a:prstGeom>
        </p:spPr>
      </p:pic>
      <p:pic>
        <p:nvPicPr>
          <p:cNvPr id="13" name="图片 12">
            <a:extLst>
              <a:ext uri="{FF2B5EF4-FFF2-40B4-BE49-F238E27FC236}">
                <a16:creationId xmlns:a16="http://schemas.microsoft.com/office/drawing/2014/main" id="{28E8C850-DB0B-4626-B8EB-7EA87FCCDE1F}"/>
              </a:ext>
            </a:extLst>
          </p:cNvPr>
          <p:cNvPicPr>
            <a:picLocks noChangeAspect="1"/>
          </p:cNvPicPr>
          <p:nvPr/>
        </p:nvPicPr>
        <p:blipFill>
          <a:blip r:embed="rId6">
            <a:extLst>
              <a:ext uri="{28A0092B-C50C-407E-A947-70E740481C1C}">
                <a14:useLocalDpi xmlns:a14="http://schemas.microsoft.com/office/drawing/2010/main" val="0"/>
              </a:ext>
            </a:extLst>
          </a:blip>
          <a:srcRect r="56401" b="64838"/>
          <a:stretch>
            <a:fillRect/>
          </a:stretch>
        </p:blipFill>
        <p:spPr>
          <a:xfrm>
            <a:off x="9982788" y="4390060"/>
            <a:ext cx="1370428" cy="1105224"/>
          </a:xfrm>
          <a:prstGeom prst="rect">
            <a:avLst/>
          </a:prstGeom>
        </p:spPr>
      </p:pic>
      <p:sp>
        <p:nvSpPr>
          <p:cNvPr id="14" name="文本框 13">
            <a:extLst>
              <a:ext uri="{FF2B5EF4-FFF2-40B4-BE49-F238E27FC236}">
                <a16:creationId xmlns:a16="http://schemas.microsoft.com/office/drawing/2014/main" id="{10A197A6-527A-4C31-B1D4-A5E62FB7CC72}"/>
              </a:ext>
            </a:extLst>
          </p:cNvPr>
          <p:cNvSpPr txBox="1"/>
          <p:nvPr/>
        </p:nvSpPr>
        <p:spPr>
          <a:xfrm>
            <a:off x="5090695" y="1548683"/>
            <a:ext cx="1899138" cy="1200329"/>
          </a:xfrm>
          <a:prstGeom prst="rect">
            <a:avLst/>
          </a:prstGeom>
          <a:noFill/>
        </p:spPr>
        <p:txBody>
          <a:bodyPr wrap="square" rtlCol="0">
            <a:spAutoFit/>
          </a:bodyPr>
          <a:lstStyle/>
          <a:p>
            <a:pPr algn="ctr"/>
            <a:r>
              <a:rPr lang="zh-CN" altLang="en-US" sz="7200" b="1">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壹</a:t>
            </a:r>
          </a:p>
        </p:txBody>
      </p:sp>
      <p:sp>
        <p:nvSpPr>
          <p:cNvPr id="15" name="文本框 14">
            <a:extLst>
              <a:ext uri="{FF2B5EF4-FFF2-40B4-BE49-F238E27FC236}">
                <a16:creationId xmlns:a16="http://schemas.microsoft.com/office/drawing/2014/main" id="{8A513A48-D4C0-4A15-9CC3-4263C98B3815}"/>
              </a:ext>
            </a:extLst>
          </p:cNvPr>
          <p:cNvSpPr txBox="1"/>
          <p:nvPr/>
        </p:nvSpPr>
        <p:spPr>
          <a:xfrm>
            <a:off x="3736679" y="2827119"/>
            <a:ext cx="4607169" cy="769441"/>
          </a:xfrm>
          <a:prstGeom prst="rect">
            <a:avLst/>
          </a:prstGeom>
          <a:noFill/>
        </p:spPr>
        <p:txBody>
          <a:bodyPr wrap="square" rtlCol="0">
            <a:spAutoFit/>
          </a:bodyPr>
          <a:lstStyle/>
          <a:p>
            <a:pPr algn="ctr"/>
            <a:r>
              <a:rPr lang="zh-CN" altLang="en-US" sz="4400">
                <a:solidFill>
                  <a:srgbClr val="51534F"/>
                </a:solidFill>
                <a:latin typeface="汉仪全唐诗简" panose="00020600040101010101" pitchFamily="18" charset="-122"/>
                <a:ea typeface="汉仪全唐诗简" panose="00020600040101010101" pitchFamily="18" charset="-122"/>
                <a:sym typeface="iekie pocangqiong" panose="02000503000000000000" pitchFamily="2" charset="-122"/>
              </a:rPr>
              <a:t>岳阳楼记</a:t>
            </a:r>
          </a:p>
        </p:txBody>
      </p:sp>
      <p:pic>
        <p:nvPicPr>
          <p:cNvPr id="19" name="图片 18">
            <a:extLst>
              <a:ext uri="{FF2B5EF4-FFF2-40B4-BE49-F238E27FC236}">
                <a16:creationId xmlns:a16="http://schemas.microsoft.com/office/drawing/2014/main" id="{B9504F25-EE18-47B5-824D-83F532AEAAD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3286036" y="4672686"/>
            <a:ext cx="1464498" cy="794568"/>
          </a:xfrm>
          <a:prstGeom prst="rect">
            <a:avLst/>
          </a:prstGeom>
        </p:spPr>
      </p:pic>
    </p:spTree>
    <p:extLst>
      <p:ext uri="{BB962C8B-B14F-4D97-AF65-F5344CB8AC3E}">
        <p14:creationId xmlns:p14="http://schemas.microsoft.com/office/powerpoint/2010/main" val="1296405122"/>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nodeType="afterGroup">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par>
                          <p:cTn id="12" fill="hold" nodeType="afterGroup">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30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1000"/>
                                        <p:tgtEl>
                                          <p:spTgt spid="15"/>
                                        </p:tgtEl>
                                      </p:cBhvr>
                                    </p:animEffect>
                                  </p:childTnLst>
                                </p:cTn>
                              </p:par>
                            </p:childTnLst>
                          </p:cTn>
                        </p:par>
                        <p:par>
                          <p:cTn id="28" fill="hold" nodeType="afterGroup">
                            <p:stCondLst>
                              <p:cond delay="4000"/>
                            </p:stCondLst>
                            <p:childTnLst>
                              <p:par>
                                <p:cTn id="29" presetID="2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nodeType="afterGroup">
                            <p:stCondLst>
                              <p:cond delay="4500"/>
                            </p:stCondLst>
                            <p:childTnLst>
                              <p:par>
                                <p:cTn id="33" presetID="42"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5500"/>
                            </p:stCondLst>
                            <p:childTnLst>
                              <p:par>
                                <p:cTn id="39" presetID="42" presetClass="entr" presetSubtype="0"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6500"/>
                            </p:stCondLst>
                            <p:childTnLst>
                              <p:par>
                                <p:cTn id="45" presetID="53"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750" fill="hold"/>
                                        <p:tgtEl>
                                          <p:spTgt spid="17"/>
                                        </p:tgtEl>
                                        <p:attrNameLst>
                                          <p:attrName>ppt_w</p:attrName>
                                        </p:attrNameLst>
                                      </p:cBhvr>
                                      <p:tavLst>
                                        <p:tav tm="0">
                                          <p:val>
                                            <p:fltVal val="0"/>
                                          </p:val>
                                        </p:tav>
                                        <p:tav tm="100000">
                                          <p:val>
                                            <p:strVal val="#ppt_w"/>
                                          </p:val>
                                        </p:tav>
                                      </p:tavLst>
                                    </p:anim>
                                    <p:anim calcmode="lin" valueType="num">
                                      <p:cBhvr>
                                        <p:cTn id="48" dur="750" fill="hold"/>
                                        <p:tgtEl>
                                          <p:spTgt spid="17"/>
                                        </p:tgtEl>
                                        <p:attrNameLst>
                                          <p:attrName>ppt_h</p:attrName>
                                        </p:attrNameLst>
                                      </p:cBhvr>
                                      <p:tavLst>
                                        <p:tav tm="0">
                                          <p:val>
                                            <p:fltVal val="0"/>
                                          </p:val>
                                        </p:tav>
                                        <p:tav tm="100000">
                                          <p:val>
                                            <p:strVal val="#ppt_h"/>
                                          </p:val>
                                        </p:tav>
                                      </p:tavLst>
                                    </p:anim>
                                    <p:animEffect transition="in" filter="fade">
                                      <p:cBhvr>
                                        <p:cTn id="49" dur="750"/>
                                        <p:tgtEl>
                                          <p:spTgt spid="17"/>
                                        </p:tgtEl>
                                      </p:cBhvr>
                                    </p:animEffect>
                                  </p:childTnLst>
                                </p:cTn>
                              </p:par>
                              <p:par>
                                <p:cTn id="50" presetID="22" presetClass="entr" presetSubtype="2"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right)">
                                      <p:cBhvr>
                                        <p:cTn id="5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5"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Rectangle 18"/>
          <p:cNvSpPr>
            <a:spLocks noChangeArrowheads="1"/>
          </p:cNvSpPr>
          <p:nvPr/>
        </p:nvSpPr>
        <p:spPr bwMode="auto">
          <a:xfrm>
            <a:off x="950969" y="2464768"/>
            <a:ext cx="9300334" cy="635707"/>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400">
                <a:latin typeface="+mn-lt"/>
                <a:ea typeface="+mn-ea"/>
                <a:cs typeface="+mn-ea"/>
                <a:sym typeface="+mn-lt"/>
              </a:rPr>
              <a:t>早晨上山，傍晚返回，四季的景色不同，而乐趣也是无穷无尽的。</a:t>
            </a:r>
          </a:p>
        </p:txBody>
      </p:sp>
      <p:sp>
        <p:nvSpPr>
          <p:cNvPr id="100" name="文本框 99"/>
          <p:cNvSpPr txBox="1"/>
          <p:nvPr/>
        </p:nvSpPr>
        <p:spPr>
          <a:xfrm>
            <a:off x="951031" y="1561052"/>
            <a:ext cx="7853045" cy="574581"/>
          </a:xfrm>
          <a:prstGeom prst="rect">
            <a:avLst/>
          </a:prstGeom>
          <a:noFill/>
          <a:ln w="9525">
            <a:noFill/>
          </a:ln>
        </p:spPr>
        <p:txBody>
          <a:bodyPr wrap="square">
            <a:spAutoFit/>
          </a:bodyPr>
          <a:lstStyle/>
          <a:p>
            <a:pPr indent="0">
              <a:lnSpc>
                <a:spcPct val="150000"/>
              </a:lnSpc>
            </a:pPr>
            <a:r>
              <a:rPr lang="zh-CN" altLang="en-US" sz="2400" b="0">
                <a:solidFill>
                  <a:srgbClr val="FF0000"/>
                </a:solidFill>
                <a:cs typeface="+mn-ea"/>
                <a:sym typeface="+mn-lt"/>
              </a:rPr>
              <a:t>朝而往，暮而归，四时之景不同，而乐亦无穷也。</a:t>
            </a:r>
          </a:p>
        </p:txBody>
      </p:sp>
      <p:sp>
        <p:nvSpPr>
          <p:cNvPr id="9" name="文本框 8"/>
          <p:cNvSpPr txBox="1"/>
          <p:nvPr/>
        </p:nvSpPr>
        <p:spPr>
          <a:xfrm>
            <a:off x="950969" y="806487"/>
            <a:ext cx="1620957" cy="523220"/>
          </a:xfrm>
          <a:prstGeom prst="rect">
            <a:avLst/>
          </a:prstGeom>
          <a:noFill/>
        </p:spPr>
        <p:txBody>
          <a:bodyPr wrap="none" rtlCol="0">
            <a:spAutoFit/>
          </a:bodyPr>
          <a:lstStyle/>
          <a:p>
            <a:r>
              <a:rPr lang="zh-CN" altLang="en-US" sz="2800" b="1">
                <a:cs typeface="+mn-ea"/>
                <a:sym typeface="+mn-lt"/>
              </a:rPr>
              <a:t>自主探究</a:t>
            </a:r>
          </a:p>
        </p:txBody>
      </p:sp>
      <p:pic>
        <p:nvPicPr>
          <p:cNvPr id="5" name="图片 4">
            <a:extLst>
              <a:ext uri="{FF2B5EF4-FFF2-40B4-BE49-F238E27FC236}">
                <a16:creationId xmlns:a16="http://schemas.microsoft.com/office/drawing/2014/main" id="{3CD38169-F078-4980-A5E9-49724F1DE9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88286" y="2844800"/>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760676" y="1634545"/>
            <a:ext cx="10241915" cy="4299254"/>
          </a:xfrm>
          <a:prstGeom prst="rect">
            <a:avLst/>
          </a:prstGeom>
        </p:spPr>
        <p:txBody>
          <a:bodyPr wrap="square">
            <a:spAutoFit/>
          </a:bodyPr>
          <a:lstStyle/>
          <a:p>
            <a:pPr algn="just">
              <a:lnSpc>
                <a:spcPct val="300000"/>
              </a:lnSpc>
            </a:pPr>
            <a:r>
              <a:rPr sz="2400" err="1">
                <a:cs typeface="+mn-ea"/>
                <a:sym typeface="+mn-lt"/>
              </a:rPr>
              <a:t>至于</a:t>
            </a:r>
            <a:r>
              <a:rPr sz="2400" err="1">
                <a:solidFill>
                  <a:srgbClr val="FF0000"/>
                </a:solidFill>
                <a:cs typeface="+mn-ea"/>
                <a:sym typeface="+mn-lt"/>
              </a:rPr>
              <a:t>负者</a:t>
            </a:r>
            <a:r>
              <a:rPr sz="2400" err="1">
                <a:cs typeface="+mn-ea"/>
                <a:sym typeface="+mn-lt"/>
              </a:rPr>
              <a:t>歌    </a:t>
            </a:r>
            <a:r>
              <a:rPr sz="2400" err="1">
                <a:solidFill>
                  <a:srgbClr val="FF0000"/>
                </a:solidFill>
                <a:cs typeface="+mn-ea"/>
                <a:sym typeface="+mn-lt"/>
              </a:rPr>
              <a:t>于</a:t>
            </a:r>
            <a:r>
              <a:rPr sz="2400" err="1">
                <a:cs typeface="+mn-ea"/>
                <a:sym typeface="+mn-lt"/>
              </a:rPr>
              <a:t>途，行者休于树，前者呼，后者应，</a:t>
            </a:r>
            <a:r>
              <a:rPr sz="2400" err="1">
                <a:solidFill>
                  <a:srgbClr val="FF0000"/>
                </a:solidFill>
                <a:cs typeface="+mn-ea"/>
                <a:sym typeface="+mn-lt"/>
              </a:rPr>
              <a:t>伛偻    提携</a:t>
            </a:r>
            <a:r>
              <a:rPr sz="2400" err="1">
                <a:cs typeface="+mn-ea"/>
                <a:sym typeface="+mn-lt"/>
              </a:rPr>
              <a:t>，往来而不绝者，滁人游也。临溪而</a:t>
            </a:r>
            <a:r>
              <a:rPr sz="2400" err="1">
                <a:solidFill>
                  <a:srgbClr val="FF0000"/>
                </a:solidFill>
                <a:cs typeface="+mn-ea"/>
                <a:sym typeface="+mn-lt"/>
              </a:rPr>
              <a:t>渔</a:t>
            </a:r>
            <a:r>
              <a:rPr sz="2400">
                <a:cs typeface="+mn-ea"/>
                <a:sym typeface="+mn-lt"/>
              </a:rPr>
              <a:t>， 溪深而鱼肥，酿泉为酒，泉香而酒</a:t>
            </a:r>
            <a:r>
              <a:rPr sz="2400" err="1">
                <a:solidFill>
                  <a:srgbClr val="FF0000"/>
                </a:solidFill>
                <a:cs typeface="+mn-ea"/>
                <a:sym typeface="+mn-lt"/>
              </a:rPr>
              <a:t>洌</a:t>
            </a:r>
            <a:r>
              <a:rPr sz="2400" err="1">
                <a:cs typeface="+mn-ea"/>
                <a:sym typeface="+mn-lt"/>
              </a:rPr>
              <a:t>，山肴野</a:t>
            </a:r>
            <a:r>
              <a:rPr sz="2400" err="1">
                <a:solidFill>
                  <a:srgbClr val="FF0000"/>
                </a:solidFill>
                <a:cs typeface="+mn-ea"/>
                <a:sym typeface="+mn-lt"/>
              </a:rPr>
              <a:t>蔌</a:t>
            </a:r>
            <a:r>
              <a:rPr sz="2400">
                <a:cs typeface="+mn-ea"/>
                <a:sym typeface="+mn-lt"/>
              </a:rPr>
              <a:t>，    </a:t>
            </a:r>
            <a:r>
              <a:rPr sz="2400" err="1">
                <a:solidFill>
                  <a:srgbClr val="FF0000"/>
                </a:solidFill>
                <a:cs typeface="+mn-ea"/>
                <a:sym typeface="+mn-lt"/>
              </a:rPr>
              <a:t>杂然</a:t>
            </a:r>
            <a:r>
              <a:rPr sz="2400" err="1">
                <a:cs typeface="+mn-ea"/>
                <a:sym typeface="+mn-lt"/>
              </a:rPr>
              <a:t>而前   </a:t>
            </a:r>
            <a:r>
              <a:rPr sz="2400" err="1">
                <a:solidFill>
                  <a:srgbClr val="FF0000"/>
                </a:solidFill>
                <a:cs typeface="+mn-ea"/>
                <a:sym typeface="+mn-lt"/>
              </a:rPr>
              <a:t>陈</a:t>
            </a:r>
            <a:r>
              <a:rPr sz="2400" err="1">
                <a:cs typeface="+mn-ea"/>
                <a:sym typeface="+mn-lt"/>
              </a:rPr>
              <a:t>者，太守宴也。</a:t>
            </a:r>
          </a:p>
          <a:p>
            <a:pPr algn="just">
              <a:lnSpc>
                <a:spcPct val="300000"/>
              </a:lnSpc>
            </a:pPr>
            <a:endParaRPr sz="2400">
              <a:cs typeface="+mn-ea"/>
              <a:sym typeface="+mn-lt"/>
            </a:endParaRPr>
          </a:p>
        </p:txBody>
      </p:sp>
      <p:sp>
        <p:nvSpPr>
          <p:cNvPr id="2" name="圆角矩形标注 1"/>
          <p:cNvSpPr/>
          <p:nvPr/>
        </p:nvSpPr>
        <p:spPr>
          <a:xfrm>
            <a:off x="870531" y="1634545"/>
            <a:ext cx="191960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背东西的人</a:t>
            </a:r>
          </a:p>
        </p:txBody>
      </p:sp>
      <p:sp>
        <p:nvSpPr>
          <p:cNvPr id="4" name="圆角矩形标注 3"/>
          <p:cNvSpPr/>
          <p:nvPr/>
        </p:nvSpPr>
        <p:spPr>
          <a:xfrm>
            <a:off x="3011751" y="1634545"/>
            <a:ext cx="65405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在</a:t>
            </a:r>
          </a:p>
        </p:txBody>
      </p:sp>
      <p:sp>
        <p:nvSpPr>
          <p:cNvPr id="8" name="圆角矩形标注 7"/>
          <p:cNvSpPr/>
          <p:nvPr/>
        </p:nvSpPr>
        <p:spPr>
          <a:xfrm>
            <a:off x="9176966" y="1634545"/>
            <a:ext cx="98234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小孩</a:t>
            </a:r>
          </a:p>
        </p:txBody>
      </p:sp>
      <p:sp>
        <p:nvSpPr>
          <p:cNvPr id="9" name="圆角矩形标注 8"/>
          <p:cNvSpPr/>
          <p:nvPr/>
        </p:nvSpPr>
        <p:spPr>
          <a:xfrm>
            <a:off x="8007931" y="1634545"/>
            <a:ext cx="90233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老人</a:t>
            </a:r>
          </a:p>
        </p:txBody>
      </p:sp>
      <p:sp>
        <p:nvSpPr>
          <p:cNvPr id="12" name="圆角矩形标注 11"/>
          <p:cNvSpPr/>
          <p:nvPr/>
        </p:nvSpPr>
        <p:spPr>
          <a:xfrm>
            <a:off x="4592901" y="2684835"/>
            <a:ext cx="104076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钓鱼</a:t>
            </a:r>
          </a:p>
        </p:txBody>
      </p:sp>
      <p:sp>
        <p:nvSpPr>
          <p:cNvPr id="13" name="圆角矩形标注 12"/>
          <p:cNvSpPr/>
          <p:nvPr/>
        </p:nvSpPr>
        <p:spPr>
          <a:xfrm>
            <a:off x="10159311" y="2684835"/>
            <a:ext cx="77470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清</a:t>
            </a:r>
          </a:p>
        </p:txBody>
      </p:sp>
      <p:sp>
        <p:nvSpPr>
          <p:cNvPr id="3" name="圆角矩形标注 2"/>
          <p:cNvSpPr/>
          <p:nvPr/>
        </p:nvSpPr>
        <p:spPr>
          <a:xfrm>
            <a:off x="1534741" y="3802435"/>
            <a:ext cx="91440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菜蔬</a:t>
            </a:r>
          </a:p>
        </p:txBody>
      </p:sp>
      <p:sp>
        <p:nvSpPr>
          <p:cNvPr id="10" name="圆角矩形标注 9"/>
          <p:cNvSpPr/>
          <p:nvPr/>
        </p:nvSpPr>
        <p:spPr>
          <a:xfrm>
            <a:off x="2621861" y="3792275"/>
            <a:ext cx="197040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错杂的样子</a:t>
            </a:r>
          </a:p>
        </p:txBody>
      </p:sp>
      <p:sp>
        <p:nvSpPr>
          <p:cNvPr id="14" name="圆角矩形标注 13"/>
          <p:cNvSpPr/>
          <p:nvPr/>
        </p:nvSpPr>
        <p:spPr>
          <a:xfrm>
            <a:off x="4719901" y="3802435"/>
            <a:ext cx="104076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陈列</a:t>
            </a:r>
          </a:p>
        </p:txBody>
      </p:sp>
      <p:sp>
        <p:nvSpPr>
          <p:cNvPr id="16" name="文本框 15"/>
          <p:cNvSpPr txBox="1"/>
          <p:nvPr/>
        </p:nvSpPr>
        <p:spPr>
          <a:xfrm>
            <a:off x="671521" y="683424"/>
            <a:ext cx="1620957" cy="523220"/>
          </a:xfrm>
          <a:prstGeom prst="rect">
            <a:avLst/>
          </a:prstGeom>
          <a:noFill/>
        </p:spPr>
        <p:txBody>
          <a:bodyPr wrap="none" rtlCol="0">
            <a:spAutoFit/>
          </a:bodyPr>
          <a:lstStyle/>
          <a:p>
            <a:r>
              <a:rPr lang="zh-CN" altLang="en-US" sz="2800" b="1">
                <a:cs typeface="+mn-ea"/>
                <a:sym typeface="+mn-lt"/>
              </a:rPr>
              <a:t>自主探究</a:t>
            </a:r>
          </a:p>
        </p:txBody>
      </p:sp>
      <p:pic>
        <p:nvPicPr>
          <p:cNvPr id="15" name="图片 14">
            <a:extLst>
              <a:ext uri="{FF2B5EF4-FFF2-40B4-BE49-F238E27FC236}">
                <a16:creationId xmlns:a16="http://schemas.microsoft.com/office/drawing/2014/main" id="{A0911243-6EF5-41D2-A907-E191E38FFC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86520" y="3216855"/>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000"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000"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000"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000"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000"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000"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000"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000"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P spid="9" grpId="0"/>
      <p:bldP spid="12" grpId="0"/>
      <p:bldP spid="13" grpId="0"/>
      <p:bldP spid="3" grpId="0"/>
      <p:bldP spid="10" grpId="0"/>
      <p:bldP spid="14"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Rectangle 18"/>
          <p:cNvSpPr>
            <a:spLocks noChangeArrowheads="1"/>
          </p:cNvSpPr>
          <p:nvPr/>
        </p:nvSpPr>
        <p:spPr bwMode="auto">
          <a:xfrm>
            <a:off x="495716" y="2299086"/>
            <a:ext cx="11066364" cy="968791"/>
          </a:xfrm>
          <a:prstGeom prst="roundRect">
            <a:avLst>
              <a:gd name="adj" fmla="val 0"/>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000">
                <a:latin typeface="+mn-lt"/>
                <a:ea typeface="+mn-ea"/>
                <a:cs typeface="+mn-ea"/>
                <a:sym typeface="+mn-lt"/>
              </a:rPr>
              <a:t>至于背着东西的人在路上唱歌，走路的人在树下休息，前面的呼喊，后面的应答，老人弯着腰，小孩由大人抱着领着，来来往往络绎不绝的，是滁州人们的出游啊。</a:t>
            </a:r>
          </a:p>
        </p:txBody>
      </p:sp>
      <p:sp>
        <p:nvSpPr>
          <p:cNvPr id="100" name="文本框 99"/>
          <p:cNvSpPr txBox="1"/>
          <p:nvPr/>
        </p:nvSpPr>
        <p:spPr>
          <a:xfrm>
            <a:off x="543656" y="1613409"/>
            <a:ext cx="10325203" cy="494238"/>
          </a:xfrm>
          <a:prstGeom prst="rect">
            <a:avLst/>
          </a:prstGeom>
          <a:noFill/>
          <a:ln w="9525">
            <a:noFill/>
          </a:ln>
        </p:spPr>
        <p:txBody>
          <a:bodyPr wrap="square">
            <a:spAutoFit/>
          </a:bodyPr>
          <a:lstStyle/>
          <a:p>
            <a:pPr indent="0">
              <a:lnSpc>
                <a:spcPct val="150000"/>
              </a:lnSpc>
            </a:pPr>
            <a:r>
              <a:rPr lang="zh-CN" altLang="en-US" sz="2000" b="0">
                <a:solidFill>
                  <a:srgbClr val="FF0000"/>
                </a:solidFill>
                <a:cs typeface="+mn-ea"/>
                <a:sym typeface="+mn-lt"/>
              </a:rPr>
              <a:t>至于负者歌于途，行者休于树，前者呼，后者应，伛偻提携，往来而不绝者，滁人游也。</a:t>
            </a:r>
          </a:p>
        </p:txBody>
      </p:sp>
      <p:sp>
        <p:nvSpPr>
          <p:cNvPr id="13" name="Rectangle 18"/>
          <p:cNvSpPr>
            <a:spLocks noChangeArrowheads="1"/>
          </p:cNvSpPr>
          <p:nvPr/>
        </p:nvSpPr>
        <p:spPr bwMode="auto">
          <a:xfrm>
            <a:off x="437275" y="4030637"/>
            <a:ext cx="10396123" cy="955903"/>
          </a:xfrm>
          <a:prstGeom prst="roundRect">
            <a:avLst>
              <a:gd name="adj" fmla="val 0"/>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just" fontAlgn="auto">
              <a:lnSpc>
                <a:spcPct val="150000"/>
              </a:lnSpc>
            </a:pPr>
            <a:r>
              <a:rPr lang="zh-CN" altLang="en-US" sz="2000">
                <a:latin typeface="+mn-lt"/>
                <a:ea typeface="+mn-ea"/>
                <a:cs typeface="+mn-ea"/>
                <a:sym typeface="+mn-lt"/>
              </a:rPr>
              <a:t>到溪边来钓鱼，溪水深鱼儿肥，用泉水来酿酒，泉水甜酒水清，山中的野味野菜，杂七杂八地摆放在面前的，这是太守的酒宴啊。</a:t>
            </a:r>
          </a:p>
        </p:txBody>
      </p:sp>
      <p:sp>
        <p:nvSpPr>
          <p:cNvPr id="14" name="文本框 13"/>
          <p:cNvSpPr txBox="1"/>
          <p:nvPr/>
        </p:nvSpPr>
        <p:spPr>
          <a:xfrm>
            <a:off x="472736" y="3438832"/>
            <a:ext cx="10396123" cy="494238"/>
          </a:xfrm>
          <a:prstGeom prst="rect">
            <a:avLst/>
          </a:prstGeom>
          <a:noFill/>
          <a:ln w="9525">
            <a:noFill/>
          </a:ln>
        </p:spPr>
        <p:txBody>
          <a:bodyPr wrap="square">
            <a:spAutoFit/>
          </a:bodyPr>
          <a:lstStyle/>
          <a:p>
            <a:pPr indent="0">
              <a:lnSpc>
                <a:spcPct val="150000"/>
              </a:lnSpc>
            </a:pPr>
            <a:r>
              <a:rPr lang="zh-CN" altLang="en-US" sz="2000" b="0">
                <a:solidFill>
                  <a:srgbClr val="FF0000"/>
                </a:solidFill>
                <a:cs typeface="+mn-ea"/>
                <a:sym typeface="+mn-lt"/>
              </a:rPr>
              <a:t>临溪而渔， 溪深而鱼肥，酿泉为酒，泉香而酒洌，山肴野蔌，杂然而前陈者，太守宴也。</a:t>
            </a:r>
          </a:p>
        </p:txBody>
      </p:sp>
      <p:sp>
        <p:nvSpPr>
          <p:cNvPr id="10" name="文本框 9"/>
          <p:cNvSpPr txBox="1"/>
          <p:nvPr/>
        </p:nvSpPr>
        <p:spPr>
          <a:xfrm>
            <a:off x="472736" y="564156"/>
            <a:ext cx="1620957" cy="523220"/>
          </a:xfrm>
          <a:prstGeom prst="rect">
            <a:avLst/>
          </a:prstGeom>
          <a:noFill/>
        </p:spPr>
        <p:txBody>
          <a:bodyPr wrap="none" rtlCol="0">
            <a:spAutoFit/>
          </a:bodyPr>
          <a:lstStyle/>
          <a:p>
            <a:r>
              <a:rPr lang="zh-CN" altLang="en-US" sz="2800" b="1">
                <a:cs typeface="+mn-ea"/>
                <a:sym typeface="+mn-lt"/>
              </a:rPr>
              <a:t>自主探究</a:t>
            </a:r>
          </a:p>
        </p:txBody>
      </p:sp>
      <p:pic>
        <p:nvPicPr>
          <p:cNvPr id="7" name="图片 6">
            <a:extLst>
              <a:ext uri="{FF2B5EF4-FFF2-40B4-BE49-F238E27FC236}">
                <a16:creationId xmlns:a16="http://schemas.microsoft.com/office/drawing/2014/main" id="{454C651F-3275-4E10-878A-50631C3749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33560" y="3596568"/>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P spid="13" grpId="0"/>
      <p:bldP spid="1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770847" y="1669775"/>
            <a:ext cx="10241915" cy="2083263"/>
          </a:xfrm>
          <a:prstGeom prst="rect">
            <a:avLst/>
          </a:prstGeom>
        </p:spPr>
        <p:txBody>
          <a:bodyPr wrap="square">
            <a:spAutoFit/>
          </a:bodyPr>
          <a:lstStyle/>
          <a:p>
            <a:pPr algn="just">
              <a:lnSpc>
                <a:spcPct val="300000"/>
              </a:lnSpc>
            </a:pPr>
            <a:r>
              <a:rPr sz="2400">
                <a:cs typeface="+mn-ea"/>
                <a:sym typeface="+mn-lt"/>
              </a:rPr>
              <a:t>宴</a:t>
            </a:r>
            <a:r>
              <a:rPr sz="2400">
                <a:solidFill>
                  <a:srgbClr val="FF0000"/>
                </a:solidFill>
                <a:cs typeface="+mn-ea"/>
                <a:sym typeface="+mn-lt"/>
              </a:rPr>
              <a:t>酣</a:t>
            </a:r>
            <a:r>
              <a:rPr sz="2400">
                <a:cs typeface="+mn-ea"/>
                <a:sym typeface="+mn-lt"/>
              </a:rPr>
              <a:t>之乐，非丝非竹，</a:t>
            </a:r>
            <a:r>
              <a:rPr sz="2400">
                <a:solidFill>
                  <a:srgbClr val="FF0000"/>
                </a:solidFill>
                <a:cs typeface="+mn-ea"/>
                <a:sym typeface="+mn-lt"/>
              </a:rPr>
              <a:t>射</a:t>
            </a:r>
            <a:r>
              <a:rPr sz="2400">
                <a:cs typeface="+mn-ea"/>
                <a:sym typeface="+mn-lt"/>
              </a:rPr>
              <a:t>者中，</a:t>
            </a:r>
            <a:r>
              <a:rPr sz="2400">
                <a:solidFill>
                  <a:srgbClr val="FF0000"/>
                </a:solidFill>
                <a:cs typeface="+mn-ea"/>
                <a:sym typeface="+mn-lt"/>
              </a:rPr>
              <a:t>弈</a:t>
            </a:r>
            <a:r>
              <a:rPr sz="2400">
                <a:cs typeface="+mn-ea"/>
                <a:sym typeface="+mn-lt"/>
              </a:rPr>
              <a:t>者胜，</a:t>
            </a:r>
            <a:r>
              <a:rPr sz="2400">
                <a:solidFill>
                  <a:srgbClr val="FF0000"/>
                </a:solidFill>
                <a:cs typeface="+mn-ea"/>
                <a:sym typeface="+mn-lt"/>
              </a:rPr>
              <a:t>觥</a:t>
            </a:r>
            <a:r>
              <a:rPr sz="2400">
                <a:cs typeface="+mn-ea"/>
                <a:sym typeface="+mn-lt"/>
              </a:rPr>
              <a:t>     </a:t>
            </a:r>
            <a:r>
              <a:rPr sz="2400">
                <a:solidFill>
                  <a:srgbClr val="FF0000"/>
                </a:solidFill>
                <a:cs typeface="+mn-ea"/>
                <a:sym typeface="+mn-lt"/>
              </a:rPr>
              <a:t>筹</a:t>
            </a:r>
            <a:r>
              <a:rPr sz="2400">
                <a:cs typeface="+mn-ea"/>
                <a:sym typeface="+mn-lt"/>
              </a:rPr>
              <a:t>交错，起坐而喧哗者，众宾欢也。</a:t>
            </a:r>
            <a:r>
              <a:rPr sz="2400">
                <a:solidFill>
                  <a:srgbClr val="FF0000"/>
                </a:solidFill>
                <a:cs typeface="+mn-ea"/>
                <a:sym typeface="+mn-lt"/>
              </a:rPr>
              <a:t>苍颜</a:t>
            </a:r>
            <a:r>
              <a:rPr sz="2400">
                <a:cs typeface="+mn-ea"/>
                <a:sym typeface="+mn-lt"/>
              </a:rPr>
              <a:t>白发，</a:t>
            </a:r>
            <a:r>
              <a:rPr sz="2400">
                <a:solidFill>
                  <a:srgbClr val="FF0000"/>
                </a:solidFill>
                <a:cs typeface="+mn-ea"/>
                <a:sym typeface="+mn-lt"/>
              </a:rPr>
              <a:t>颓然</a:t>
            </a:r>
            <a:r>
              <a:rPr sz="2400">
                <a:cs typeface="+mn-ea"/>
                <a:sym typeface="+mn-lt"/>
              </a:rPr>
              <a:t> </a:t>
            </a:r>
            <a:r>
              <a:rPr sz="2400">
                <a:solidFill>
                  <a:srgbClr val="FF0000"/>
                </a:solidFill>
                <a:cs typeface="+mn-ea"/>
                <a:sym typeface="+mn-lt"/>
              </a:rPr>
              <a:t>乎</a:t>
            </a:r>
            <a:r>
              <a:rPr sz="2400">
                <a:cs typeface="+mn-ea"/>
                <a:sym typeface="+mn-lt"/>
              </a:rPr>
              <a:t>其间者，太守醉也。</a:t>
            </a:r>
          </a:p>
        </p:txBody>
      </p:sp>
      <p:sp>
        <p:nvSpPr>
          <p:cNvPr id="2" name="圆角矩形标注 1"/>
          <p:cNvSpPr/>
          <p:nvPr/>
        </p:nvSpPr>
        <p:spPr>
          <a:xfrm>
            <a:off x="708935" y="1669775"/>
            <a:ext cx="178689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尽兴地喝酒</a:t>
            </a:r>
          </a:p>
        </p:txBody>
      </p:sp>
      <p:sp>
        <p:nvSpPr>
          <p:cNvPr id="9" name="圆角矩形标注 8"/>
          <p:cNvSpPr/>
          <p:nvPr/>
        </p:nvSpPr>
        <p:spPr>
          <a:xfrm>
            <a:off x="3800432" y="1669775"/>
            <a:ext cx="96647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投壶</a:t>
            </a:r>
          </a:p>
        </p:txBody>
      </p:sp>
      <p:sp>
        <p:nvSpPr>
          <p:cNvPr id="12" name="圆角矩形标注 11"/>
          <p:cNvSpPr/>
          <p:nvPr/>
        </p:nvSpPr>
        <p:spPr>
          <a:xfrm>
            <a:off x="2205947" y="2720065"/>
            <a:ext cx="204724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苍老的容颜</a:t>
            </a:r>
          </a:p>
        </p:txBody>
      </p:sp>
      <p:sp>
        <p:nvSpPr>
          <p:cNvPr id="13" name="圆角矩形标注 12"/>
          <p:cNvSpPr/>
          <p:nvPr/>
        </p:nvSpPr>
        <p:spPr>
          <a:xfrm>
            <a:off x="6261057" y="1674855"/>
            <a:ext cx="86360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酒杯</a:t>
            </a:r>
          </a:p>
        </p:txBody>
      </p:sp>
      <p:sp>
        <p:nvSpPr>
          <p:cNvPr id="3" name="圆角矩形标注 2"/>
          <p:cNvSpPr/>
          <p:nvPr/>
        </p:nvSpPr>
        <p:spPr>
          <a:xfrm>
            <a:off x="7228162" y="1674855"/>
            <a:ext cx="92075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酒筹</a:t>
            </a:r>
          </a:p>
        </p:txBody>
      </p:sp>
      <p:sp>
        <p:nvSpPr>
          <p:cNvPr id="10" name="圆角矩形标注 9"/>
          <p:cNvSpPr/>
          <p:nvPr/>
        </p:nvSpPr>
        <p:spPr>
          <a:xfrm>
            <a:off x="4536397" y="2720065"/>
            <a:ext cx="92075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于</a:t>
            </a:r>
          </a:p>
        </p:txBody>
      </p:sp>
      <p:sp>
        <p:nvSpPr>
          <p:cNvPr id="8" name="圆角矩形标注 7"/>
          <p:cNvSpPr/>
          <p:nvPr/>
        </p:nvSpPr>
        <p:spPr>
          <a:xfrm>
            <a:off x="4948512" y="1674855"/>
            <a:ext cx="96647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下棋</a:t>
            </a:r>
          </a:p>
        </p:txBody>
      </p:sp>
      <p:sp>
        <p:nvSpPr>
          <p:cNvPr id="15" name="文本框 14"/>
          <p:cNvSpPr txBox="1"/>
          <p:nvPr/>
        </p:nvSpPr>
        <p:spPr>
          <a:xfrm>
            <a:off x="313710" y="309714"/>
            <a:ext cx="1620957" cy="523220"/>
          </a:xfrm>
          <a:prstGeom prst="rect">
            <a:avLst/>
          </a:prstGeom>
          <a:noFill/>
        </p:spPr>
        <p:txBody>
          <a:bodyPr wrap="none" rtlCol="0">
            <a:spAutoFit/>
          </a:bodyPr>
          <a:lstStyle/>
          <a:p>
            <a:r>
              <a:rPr lang="zh-CN" altLang="en-US" sz="2800" b="1">
                <a:cs typeface="+mn-ea"/>
                <a:sym typeface="+mn-lt"/>
              </a:rPr>
              <a:t>自主探究</a:t>
            </a:r>
          </a:p>
        </p:txBody>
      </p:sp>
      <p:sp>
        <p:nvSpPr>
          <p:cNvPr id="4" name="圆角矩形标注 3"/>
          <p:cNvSpPr/>
          <p:nvPr/>
        </p:nvSpPr>
        <p:spPr>
          <a:xfrm>
            <a:off x="3535955" y="4159610"/>
            <a:ext cx="1920240" cy="553720"/>
          </a:xfrm>
          <a:prstGeom prst="wedgeRoundRectCallout">
            <a:avLst>
              <a:gd name="adj1" fmla="val -18103"/>
              <a:gd name="adj2" fmla="val -126605"/>
              <a:gd name="adj3" fmla="val 16667"/>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倒下的样子</a:t>
            </a:r>
          </a:p>
        </p:txBody>
      </p:sp>
      <p:pic>
        <p:nvPicPr>
          <p:cNvPr id="14" name="图片 13">
            <a:extLst>
              <a:ext uri="{FF2B5EF4-FFF2-40B4-BE49-F238E27FC236}">
                <a16:creationId xmlns:a16="http://schemas.microsoft.com/office/drawing/2014/main" id="{28CCBECB-2F90-44D6-B58B-D135404D77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73600" y="2844800"/>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000"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000"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000"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000"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000"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000"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000"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2" grpId="0"/>
      <p:bldP spid="13" grpId="0"/>
      <p:bldP spid="3" grpId="0"/>
      <p:bldP spid="10" grpId="0"/>
      <p:bldP spid="8" grpId="0"/>
      <p:bldP spid="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Rectangle 18"/>
          <p:cNvSpPr>
            <a:spLocks noChangeArrowheads="1"/>
          </p:cNvSpPr>
          <p:nvPr/>
        </p:nvSpPr>
        <p:spPr bwMode="auto">
          <a:xfrm>
            <a:off x="658281" y="2088592"/>
            <a:ext cx="9508029" cy="1248640"/>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400">
                <a:latin typeface="+mn-lt"/>
                <a:ea typeface="+mn-ea"/>
                <a:cs typeface="+mn-ea"/>
                <a:sym typeface="+mn-lt"/>
              </a:rPr>
              <a:t>酒宴上的乐趣，不在于音乐，投壶的投中了，下棋的下赢了，酒杯和酒筹杂乱交错，起来坐下大声喧哗，是众位宾客快乐的样子。</a:t>
            </a:r>
          </a:p>
        </p:txBody>
      </p:sp>
      <p:sp>
        <p:nvSpPr>
          <p:cNvPr id="100" name="文本框 99"/>
          <p:cNvSpPr txBox="1"/>
          <p:nvPr/>
        </p:nvSpPr>
        <p:spPr>
          <a:xfrm>
            <a:off x="705782" y="882871"/>
            <a:ext cx="9508029" cy="1128579"/>
          </a:xfrm>
          <a:prstGeom prst="rect">
            <a:avLst/>
          </a:prstGeom>
          <a:noFill/>
          <a:ln w="9525">
            <a:noFill/>
          </a:ln>
        </p:spPr>
        <p:txBody>
          <a:bodyPr wrap="square">
            <a:spAutoFit/>
          </a:bodyPr>
          <a:lstStyle/>
          <a:p>
            <a:pPr indent="0">
              <a:lnSpc>
                <a:spcPct val="150000"/>
              </a:lnSpc>
            </a:pPr>
            <a:r>
              <a:rPr lang="zh-CN" altLang="en-US" sz="2400" b="0">
                <a:solidFill>
                  <a:srgbClr val="FF0000"/>
                </a:solidFill>
                <a:cs typeface="+mn-ea"/>
                <a:sym typeface="+mn-lt"/>
              </a:rPr>
              <a:t>宴酣之乐，非丝非竹，射者中，弈者胜，觥筹交错，起坐而喧哗者，众宾欢也。 </a:t>
            </a:r>
          </a:p>
        </p:txBody>
      </p:sp>
      <p:sp>
        <p:nvSpPr>
          <p:cNvPr id="13" name="Rectangle 18"/>
          <p:cNvSpPr>
            <a:spLocks noChangeArrowheads="1"/>
          </p:cNvSpPr>
          <p:nvPr/>
        </p:nvSpPr>
        <p:spPr bwMode="auto">
          <a:xfrm>
            <a:off x="705781" y="4259138"/>
            <a:ext cx="9226550" cy="635707"/>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just" fontAlgn="auto">
              <a:lnSpc>
                <a:spcPct val="150000"/>
              </a:lnSpc>
            </a:pPr>
            <a:r>
              <a:rPr lang="zh-CN" altLang="en-US" sz="2400">
                <a:latin typeface="+mn-lt"/>
                <a:ea typeface="+mn-ea"/>
                <a:cs typeface="+mn-ea"/>
                <a:sym typeface="+mn-lt"/>
              </a:rPr>
              <a:t>脸色苍老，头发花白，醉醺醺地坐在众人中间，这是太守喝醉了。</a:t>
            </a:r>
          </a:p>
        </p:txBody>
      </p:sp>
      <p:sp>
        <p:nvSpPr>
          <p:cNvPr id="14" name="文本框 13"/>
          <p:cNvSpPr txBox="1"/>
          <p:nvPr/>
        </p:nvSpPr>
        <p:spPr>
          <a:xfrm>
            <a:off x="705781" y="3469702"/>
            <a:ext cx="9554845" cy="574581"/>
          </a:xfrm>
          <a:prstGeom prst="rect">
            <a:avLst/>
          </a:prstGeom>
          <a:noFill/>
          <a:ln w="9525">
            <a:noFill/>
          </a:ln>
        </p:spPr>
        <p:txBody>
          <a:bodyPr wrap="square">
            <a:spAutoFit/>
          </a:bodyPr>
          <a:lstStyle/>
          <a:p>
            <a:pPr indent="0">
              <a:lnSpc>
                <a:spcPct val="150000"/>
              </a:lnSpc>
            </a:pPr>
            <a:r>
              <a:rPr lang="zh-CN" altLang="en-US" sz="2400" b="0">
                <a:solidFill>
                  <a:srgbClr val="FF0000"/>
                </a:solidFill>
                <a:cs typeface="+mn-ea"/>
                <a:sym typeface="+mn-lt"/>
              </a:rPr>
              <a:t>苍颜白发，颓然乎其间者，太守醉也。</a:t>
            </a:r>
          </a:p>
        </p:txBody>
      </p:sp>
      <p:sp>
        <p:nvSpPr>
          <p:cNvPr id="10" name="文本框 9"/>
          <p:cNvSpPr txBox="1"/>
          <p:nvPr/>
        </p:nvSpPr>
        <p:spPr>
          <a:xfrm>
            <a:off x="210343" y="325614"/>
            <a:ext cx="1620957" cy="523220"/>
          </a:xfrm>
          <a:prstGeom prst="rect">
            <a:avLst/>
          </a:prstGeom>
          <a:noFill/>
        </p:spPr>
        <p:txBody>
          <a:bodyPr wrap="none" rtlCol="0">
            <a:spAutoFit/>
          </a:bodyPr>
          <a:lstStyle/>
          <a:p>
            <a:r>
              <a:rPr lang="zh-CN" altLang="en-US" sz="2800" b="1">
                <a:cs typeface="+mn-ea"/>
                <a:sym typeface="+mn-lt"/>
              </a:rPr>
              <a:t>自主探究</a:t>
            </a:r>
          </a:p>
        </p:txBody>
      </p:sp>
      <p:pic>
        <p:nvPicPr>
          <p:cNvPr id="7" name="图片 6">
            <a:extLst>
              <a:ext uri="{FF2B5EF4-FFF2-40B4-BE49-F238E27FC236}">
                <a16:creationId xmlns:a16="http://schemas.microsoft.com/office/drawing/2014/main" id="{F06FA3C5-3287-400E-9228-B8A27E9065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32331" y="2961374"/>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P spid="13" grpId="0"/>
      <p:bldP spid="14"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355157" y="1251970"/>
            <a:ext cx="10241915" cy="4299254"/>
          </a:xfrm>
          <a:prstGeom prst="rect">
            <a:avLst/>
          </a:prstGeom>
        </p:spPr>
        <p:txBody>
          <a:bodyPr wrap="square">
            <a:spAutoFit/>
          </a:bodyPr>
          <a:lstStyle/>
          <a:p>
            <a:pPr algn="just">
              <a:lnSpc>
                <a:spcPct val="300000"/>
              </a:lnSpc>
            </a:pPr>
            <a:r>
              <a:rPr sz="2400" err="1">
                <a:solidFill>
                  <a:srgbClr val="FF0000"/>
                </a:solidFill>
                <a:cs typeface="+mn-ea"/>
                <a:sym typeface="+mn-lt"/>
              </a:rPr>
              <a:t>已而</a:t>
            </a:r>
            <a:r>
              <a:rPr sz="2400" err="1">
                <a:cs typeface="+mn-ea"/>
                <a:sym typeface="+mn-lt"/>
              </a:rPr>
              <a:t>夕阳在山，人影散乱，太守</a:t>
            </a:r>
            <a:r>
              <a:rPr sz="2400" err="1">
                <a:solidFill>
                  <a:srgbClr val="FF0000"/>
                </a:solidFill>
                <a:cs typeface="+mn-ea"/>
                <a:sym typeface="+mn-lt"/>
              </a:rPr>
              <a:t>归</a:t>
            </a:r>
            <a:r>
              <a:rPr sz="2400" err="1">
                <a:cs typeface="+mn-ea"/>
                <a:sym typeface="+mn-lt"/>
              </a:rPr>
              <a:t>而宾客</a:t>
            </a:r>
            <a:r>
              <a:rPr sz="2400" err="1">
                <a:solidFill>
                  <a:srgbClr val="FF0000"/>
                </a:solidFill>
                <a:cs typeface="+mn-ea"/>
                <a:sym typeface="+mn-lt"/>
              </a:rPr>
              <a:t>从</a:t>
            </a:r>
            <a:r>
              <a:rPr sz="2400" err="1">
                <a:cs typeface="+mn-ea"/>
                <a:sym typeface="+mn-lt"/>
              </a:rPr>
              <a:t>也。树林</a:t>
            </a:r>
            <a:r>
              <a:rPr lang="zh-CN" sz="2400">
                <a:solidFill>
                  <a:schemeClr val="tx1"/>
                </a:solidFill>
                <a:cs typeface="+mn-ea"/>
                <a:sym typeface="+mn-lt"/>
              </a:rPr>
              <a:t>阴</a:t>
            </a:r>
            <a:r>
              <a:rPr sz="2400">
                <a:solidFill>
                  <a:srgbClr val="FF0000"/>
                </a:solidFill>
                <a:cs typeface="+mn-ea"/>
                <a:sym typeface="+mn-lt"/>
              </a:rPr>
              <a:t>翳</a:t>
            </a:r>
            <a:r>
              <a:rPr sz="2400">
                <a:cs typeface="+mn-ea"/>
                <a:sym typeface="+mn-lt"/>
              </a:rPr>
              <a:t>，鸣声上下，游人去而禽鸟乐也。然而禽鸟知山林之乐，而不知人之乐；人知从太守游而乐，而不知太守之乐其</a:t>
            </a:r>
            <a:r>
              <a:rPr sz="2400">
                <a:solidFill>
                  <a:srgbClr val="FF0000"/>
                </a:solidFill>
                <a:cs typeface="+mn-ea"/>
                <a:sym typeface="+mn-lt"/>
              </a:rPr>
              <a:t>乐</a:t>
            </a:r>
            <a:r>
              <a:rPr sz="2400">
                <a:cs typeface="+mn-ea"/>
                <a:sym typeface="+mn-lt"/>
              </a:rPr>
              <a:t>也。醉能同其乐，醒能</a:t>
            </a:r>
            <a:r>
              <a:rPr sz="2400">
                <a:solidFill>
                  <a:srgbClr val="FF0000"/>
                </a:solidFill>
                <a:cs typeface="+mn-ea"/>
                <a:sym typeface="+mn-lt"/>
              </a:rPr>
              <a:t>述</a:t>
            </a:r>
            <a:r>
              <a:rPr sz="2400">
                <a:cs typeface="+mn-ea"/>
                <a:sym typeface="+mn-lt"/>
              </a:rPr>
              <a:t>以文者，太守也。太守</a:t>
            </a:r>
            <a:r>
              <a:rPr sz="2400">
                <a:solidFill>
                  <a:srgbClr val="FF0000"/>
                </a:solidFill>
                <a:cs typeface="+mn-ea"/>
                <a:sym typeface="+mn-lt"/>
              </a:rPr>
              <a:t>谓</a:t>
            </a:r>
            <a:r>
              <a:rPr sz="2400">
                <a:cs typeface="+mn-ea"/>
                <a:sym typeface="+mn-lt"/>
              </a:rPr>
              <a:t>谁？庐陵欧阳修也。</a:t>
            </a:r>
          </a:p>
        </p:txBody>
      </p:sp>
      <p:sp>
        <p:nvSpPr>
          <p:cNvPr id="2" name="圆角矩形标注 1"/>
          <p:cNvSpPr/>
          <p:nvPr/>
        </p:nvSpPr>
        <p:spPr>
          <a:xfrm>
            <a:off x="293562" y="1251970"/>
            <a:ext cx="93408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不久</a:t>
            </a:r>
          </a:p>
        </p:txBody>
      </p:sp>
      <p:sp>
        <p:nvSpPr>
          <p:cNvPr id="12" name="圆角矩形标注 11"/>
          <p:cNvSpPr/>
          <p:nvPr/>
        </p:nvSpPr>
        <p:spPr>
          <a:xfrm>
            <a:off x="2394142" y="3410335"/>
            <a:ext cx="130429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乐趣</a:t>
            </a:r>
          </a:p>
        </p:txBody>
      </p:sp>
      <p:sp>
        <p:nvSpPr>
          <p:cNvPr id="13" name="圆角矩形标注 12"/>
          <p:cNvSpPr/>
          <p:nvPr/>
        </p:nvSpPr>
        <p:spPr>
          <a:xfrm>
            <a:off x="5845367" y="1257050"/>
            <a:ext cx="86360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跟随</a:t>
            </a:r>
          </a:p>
        </p:txBody>
      </p:sp>
      <p:sp>
        <p:nvSpPr>
          <p:cNvPr id="3" name="圆角矩形标注 2"/>
          <p:cNvSpPr/>
          <p:nvPr/>
        </p:nvSpPr>
        <p:spPr>
          <a:xfrm>
            <a:off x="7634797" y="1257050"/>
            <a:ext cx="92075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遮盖</a:t>
            </a:r>
          </a:p>
        </p:txBody>
      </p:sp>
      <p:sp>
        <p:nvSpPr>
          <p:cNvPr id="10" name="圆角矩形标注 9"/>
          <p:cNvSpPr/>
          <p:nvPr/>
        </p:nvSpPr>
        <p:spPr>
          <a:xfrm>
            <a:off x="5973002" y="3410335"/>
            <a:ext cx="92075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记述</a:t>
            </a:r>
          </a:p>
        </p:txBody>
      </p:sp>
      <p:sp>
        <p:nvSpPr>
          <p:cNvPr id="8" name="圆角矩形标注 7"/>
          <p:cNvSpPr/>
          <p:nvPr/>
        </p:nvSpPr>
        <p:spPr>
          <a:xfrm>
            <a:off x="4441382" y="1257050"/>
            <a:ext cx="966470"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回去</a:t>
            </a:r>
          </a:p>
        </p:txBody>
      </p:sp>
      <p:sp>
        <p:nvSpPr>
          <p:cNvPr id="4" name="圆角矩形标注 3"/>
          <p:cNvSpPr/>
          <p:nvPr/>
        </p:nvSpPr>
        <p:spPr>
          <a:xfrm>
            <a:off x="9452802" y="3430655"/>
            <a:ext cx="1318895" cy="553720"/>
          </a:xfrm>
          <a:prstGeom prst="wedgeRoundRectCallout">
            <a:avLst/>
          </a:prstGeom>
          <a:solidFill>
            <a:schemeClr val="accent1">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chemeClr val="tx1"/>
                </a:solidFill>
                <a:cs typeface="+mn-ea"/>
                <a:sym typeface="+mn-lt"/>
              </a:rPr>
              <a:t>为，是</a:t>
            </a:r>
          </a:p>
        </p:txBody>
      </p:sp>
      <p:sp>
        <p:nvSpPr>
          <p:cNvPr id="15" name="文本框 14"/>
          <p:cNvSpPr txBox="1"/>
          <p:nvPr/>
        </p:nvSpPr>
        <p:spPr>
          <a:xfrm>
            <a:off x="266002" y="325614"/>
            <a:ext cx="1620957" cy="523220"/>
          </a:xfrm>
          <a:prstGeom prst="rect">
            <a:avLst/>
          </a:prstGeom>
          <a:noFill/>
        </p:spPr>
        <p:txBody>
          <a:bodyPr wrap="none" rtlCol="0">
            <a:spAutoFit/>
          </a:bodyPr>
          <a:lstStyle/>
          <a:p>
            <a:r>
              <a:rPr lang="zh-CN" altLang="en-US" sz="2800" b="1">
                <a:cs typeface="+mn-ea"/>
                <a:sym typeface="+mn-lt"/>
              </a:rPr>
              <a:t>自主探究</a:t>
            </a:r>
          </a:p>
        </p:txBody>
      </p:sp>
      <p:pic>
        <p:nvPicPr>
          <p:cNvPr id="11" name="图片 10">
            <a:extLst>
              <a:ext uri="{FF2B5EF4-FFF2-40B4-BE49-F238E27FC236}">
                <a16:creationId xmlns:a16="http://schemas.microsoft.com/office/drawing/2014/main" id="{847C56A8-C525-41FB-A903-28C456AC8C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44878" y="3144254"/>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000"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000"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000"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000"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000"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000"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3" grpId="0"/>
      <p:bldP spid="10" grpId="0"/>
      <p:bldP spid="8" grpId="0"/>
      <p:bldP spid="4"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Rectangle 18"/>
          <p:cNvSpPr>
            <a:spLocks noChangeArrowheads="1"/>
          </p:cNvSpPr>
          <p:nvPr/>
        </p:nvSpPr>
        <p:spPr bwMode="auto">
          <a:xfrm>
            <a:off x="684427" y="2337587"/>
            <a:ext cx="9782894" cy="1057594"/>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000">
                <a:latin typeface="+mn-lt"/>
                <a:ea typeface="+mn-ea"/>
                <a:cs typeface="+mn-ea"/>
                <a:sym typeface="+mn-lt"/>
              </a:rPr>
              <a:t>不久夕阳落山，人的影子散乱一地，是太守回去，宾客跟从啊。树林里浓阴遮蔽，鸟儿到处鸣叫，是游人离开后鸟儿在欢乐啊。</a:t>
            </a:r>
          </a:p>
        </p:txBody>
      </p:sp>
      <p:sp>
        <p:nvSpPr>
          <p:cNvPr id="100" name="文本框 99"/>
          <p:cNvSpPr txBox="1"/>
          <p:nvPr/>
        </p:nvSpPr>
        <p:spPr>
          <a:xfrm>
            <a:off x="785367" y="1381684"/>
            <a:ext cx="9581014" cy="955903"/>
          </a:xfrm>
          <a:prstGeom prst="rect">
            <a:avLst/>
          </a:prstGeom>
          <a:noFill/>
          <a:ln w="9525">
            <a:noFill/>
          </a:ln>
        </p:spPr>
        <p:txBody>
          <a:bodyPr wrap="square">
            <a:spAutoFit/>
          </a:bodyPr>
          <a:lstStyle/>
          <a:p>
            <a:pPr indent="0">
              <a:lnSpc>
                <a:spcPct val="150000"/>
              </a:lnSpc>
            </a:pPr>
            <a:r>
              <a:rPr lang="zh-CN" altLang="en-US" sz="2000" b="0">
                <a:solidFill>
                  <a:srgbClr val="FF0000"/>
                </a:solidFill>
                <a:cs typeface="+mn-ea"/>
                <a:sym typeface="+mn-lt"/>
              </a:rPr>
              <a:t>已而夕阳在山，人影散乱，太守归而宾客从也。树林阴翳，鸣声上下，游人去而禽鸟乐也。</a:t>
            </a:r>
          </a:p>
        </p:txBody>
      </p:sp>
      <p:sp>
        <p:nvSpPr>
          <p:cNvPr id="13" name="Rectangle 18"/>
          <p:cNvSpPr>
            <a:spLocks noChangeArrowheads="1"/>
          </p:cNvSpPr>
          <p:nvPr/>
        </p:nvSpPr>
        <p:spPr bwMode="auto">
          <a:xfrm>
            <a:off x="684427" y="4351084"/>
            <a:ext cx="9676016" cy="1057594"/>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just" fontAlgn="auto">
              <a:lnSpc>
                <a:spcPct val="150000"/>
              </a:lnSpc>
            </a:pPr>
            <a:r>
              <a:rPr lang="zh-CN" altLang="en-US" sz="2000">
                <a:latin typeface="+mn-lt"/>
                <a:ea typeface="+mn-ea"/>
                <a:cs typeface="+mn-ea"/>
                <a:sym typeface="+mn-lt"/>
              </a:rPr>
              <a:t>然而禽鸟只知道山林的乐趣，却不知道游人的乐趣；游人只知道跟着太守游玩的乐趣，却不知道太守以他们的快乐为快乐啊。</a:t>
            </a:r>
          </a:p>
        </p:txBody>
      </p:sp>
      <p:sp>
        <p:nvSpPr>
          <p:cNvPr id="14" name="文本框 13"/>
          <p:cNvSpPr txBox="1"/>
          <p:nvPr/>
        </p:nvSpPr>
        <p:spPr>
          <a:xfrm>
            <a:off x="785367" y="3555993"/>
            <a:ext cx="9771019" cy="494238"/>
          </a:xfrm>
          <a:prstGeom prst="rect">
            <a:avLst/>
          </a:prstGeom>
          <a:noFill/>
          <a:ln w="9525">
            <a:noFill/>
          </a:ln>
        </p:spPr>
        <p:txBody>
          <a:bodyPr wrap="square">
            <a:spAutoFit/>
          </a:bodyPr>
          <a:lstStyle/>
          <a:p>
            <a:pPr indent="0">
              <a:lnSpc>
                <a:spcPct val="150000"/>
              </a:lnSpc>
            </a:pPr>
            <a:r>
              <a:rPr lang="zh-CN" altLang="en-US" sz="2000" b="0">
                <a:solidFill>
                  <a:srgbClr val="FF0000"/>
                </a:solidFill>
                <a:cs typeface="+mn-ea"/>
                <a:sym typeface="+mn-lt"/>
              </a:rPr>
              <a:t>然而禽鸟知山林之乐，而不知人之乐；人知从太守游而乐，而不知太守之乐其乐也。</a:t>
            </a:r>
          </a:p>
        </p:txBody>
      </p:sp>
      <p:sp>
        <p:nvSpPr>
          <p:cNvPr id="10" name="文本框 9"/>
          <p:cNvSpPr txBox="1"/>
          <p:nvPr/>
        </p:nvSpPr>
        <p:spPr>
          <a:xfrm>
            <a:off x="250098" y="595961"/>
            <a:ext cx="1620957" cy="523220"/>
          </a:xfrm>
          <a:prstGeom prst="rect">
            <a:avLst/>
          </a:prstGeom>
          <a:noFill/>
        </p:spPr>
        <p:txBody>
          <a:bodyPr wrap="none" rtlCol="0">
            <a:spAutoFit/>
          </a:bodyPr>
          <a:lstStyle/>
          <a:p>
            <a:r>
              <a:rPr lang="zh-CN" altLang="en-US" sz="2800" b="1">
                <a:cs typeface="+mn-ea"/>
                <a:sym typeface="+mn-lt"/>
              </a:rPr>
              <a:t>自主探究</a:t>
            </a:r>
          </a:p>
        </p:txBody>
      </p:sp>
      <p:pic>
        <p:nvPicPr>
          <p:cNvPr id="7" name="图片 6">
            <a:extLst>
              <a:ext uri="{FF2B5EF4-FFF2-40B4-BE49-F238E27FC236}">
                <a16:creationId xmlns:a16="http://schemas.microsoft.com/office/drawing/2014/main" id="{D341FD66-B465-4258-ABE9-6DB89315F5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74533" y="3497642"/>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P spid="13" grpId="0"/>
      <p:bldP spid="14"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Rectangle 18"/>
          <p:cNvSpPr>
            <a:spLocks noChangeArrowheads="1"/>
          </p:cNvSpPr>
          <p:nvPr/>
        </p:nvSpPr>
        <p:spPr bwMode="auto">
          <a:xfrm>
            <a:off x="1528445" y="2506389"/>
            <a:ext cx="9226550" cy="1248640"/>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400">
                <a:latin typeface="+mn-lt"/>
                <a:ea typeface="+mn-ea"/>
                <a:cs typeface="+mn-ea"/>
                <a:sym typeface="+mn-lt"/>
              </a:rPr>
              <a:t>喝醉了能够同大家一起快乐，酒醒了能够用文章记述这事的，是太守啊。太守是谁？就是庐陵人欧阳修啊。</a:t>
            </a:r>
          </a:p>
        </p:txBody>
      </p:sp>
      <p:sp>
        <p:nvSpPr>
          <p:cNvPr id="100" name="文本框 99"/>
          <p:cNvSpPr txBox="1"/>
          <p:nvPr/>
        </p:nvSpPr>
        <p:spPr>
          <a:xfrm>
            <a:off x="1528445" y="1640205"/>
            <a:ext cx="9554845" cy="574581"/>
          </a:xfrm>
          <a:prstGeom prst="rect">
            <a:avLst/>
          </a:prstGeom>
          <a:noFill/>
          <a:ln w="9525">
            <a:noFill/>
          </a:ln>
        </p:spPr>
        <p:txBody>
          <a:bodyPr wrap="square">
            <a:spAutoFit/>
          </a:bodyPr>
          <a:lstStyle/>
          <a:p>
            <a:pPr indent="0">
              <a:lnSpc>
                <a:spcPct val="150000"/>
              </a:lnSpc>
            </a:pPr>
            <a:r>
              <a:rPr lang="zh-CN" altLang="en-US" sz="2400" b="0">
                <a:solidFill>
                  <a:srgbClr val="FF0000"/>
                </a:solidFill>
                <a:cs typeface="+mn-ea"/>
                <a:sym typeface="+mn-lt"/>
              </a:rPr>
              <a:t>醉能同其乐，醒能述以文者，太守也。太守谓谁？庐陵欧阳修也。</a:t>
            </a:r>
          </a:p>
        </p:txBody>
      </p:sp>
      <p:sp>
        <p:nvSpPr>
          <p:cNvPr id="10" name="文本框 9"/>
          <p:cNvSpPr txBox="1"/>
          <p:nvPr/>
        </p:nvSpPr>
        <p:spPr>
          <a:xfrm>
            <a:off x="886205" y="834499"/>
            <a:ext cx="1620957" cy="523220"/>
          </a:xfrm>
          <a:prstGeom prst="rect">
            <a:avLst/>
          </a:prstGeom>
          <a:noFill/>
        </p:spPr>
        <p:txBody>
          <a:bodyPr wrap="none" rtlCol="0">
            <a:spAutoFit/>
          </a:bodyPr>
          <a:lstStyle/>
          <a:p>
            <a:r>
              <a:rPr lang="zh-CN" altLang="en-US" sz="2800" b="1">
                <a:cs typeface="+mn-ea"/>
                <a:sym typeface="+mn-lt"/>
              </a:rPr>
              <a:t>自主探究</a:t>
            </a:r>
          </a:p>
        </p:txBody>
      </p:sp>
      <p:pic>
        <p:nvPicPr>
          <p:cNvPr id="5" name="图片 4">
            <a:extLst>
              <a:ext uri="{FF2B5EF4-FFF2-40B4-BE49-F238E27FC236}">
                <a16:creationId xmlns:a16="http://schemas.microsoft.com/office/drawing/2014/main" id="{C76E5E3B-9803-4016-9CFE-FB64BD1A2C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64982" y="3040887"/>
            <a:ext cx="2227018"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 name="圆角矩形 20"/>
          <p:cNvSpPr/>
          <p:nvPr/>
        </p:nvSpPr>
        <p:spPr>
          <a:xfrm>
            <a:off x="6793301" y="1693675"/>
            <a:ext cx="2604977" cy="635707"/>
          </a:xfrm>
          <a:prstGeom prst="round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wrap="square">
            <a:spAutoFit/>
          </a:bodyPr>
          <a:lstStyle/>
          <a:p>
            <a:pPr algn="ctr">
              <a:lnSpc>
                <a:spcPct val="150000"/>
              </a:lnSpc>
              <a:defRPr/>
            </a:pPr>
            <a:r>
              <a:rPr lang="zh-CN" altLang="en-US" sz="2400">
                <a:solidFill>
                  <a:schemeClr val="tx1"/>
                </a:solidFill>
                <a:cs typeface="+mn-ea"/>
                <a:sym typeface="+mn-lt"/>
              </a:rPr>
              <a:t>第二段</a:t>
            </a:r>
            <a:r>
              <a:rPr lang="en-US" altLang="zh-CN" sz="2400">
                <a:solidFill>
                  <a:schemeClr val="tx1"/>
                </a:solidFill>
                <a:cs typeface="+mn-ea"/>
                <a:sym typeface="+mn-lt"/>
              </a:rPr>
              <a:t>:</a:t>
            </a:r>
          </a:p>
        </p:txBody>
      </p:sp>
      <p:sp>
        <p:nvSpPr>
          <p:cNvPr id="22" name="圆角矩形 21"/>
          <p:cNvSpPr/>
          <p:nvPr/>
        </p:nvSpPr>
        <p:spPr>
          <a:xfrm>
            <a:off x="1294812" y="4012204"/>
            <a:ext cx="2698454" cy="635707"/>
          </a:xfrm>
          <a:prstGeom prst="roundRect">
            <a:avLst/>
          </a:prstGeom>
          <a:solidFill>
            <a:schemeClr val="accent1">
              <a:lumMod val="40000"/>
              <a:lumOff val="60000"/>
            </a:schemeClr>
          </a:solidFill>
          <a:ln>
            <a:solidFill>
              <a:schemeClr val="accent6">
                <a:lumMod val="40000"/>
                <a:lumOff val="60000"/>
              </a:schemeClr>
            </a:solidFill>
          </a:ln>
        </p:spPr>
        <p:style>
          <a:lnRef idx="1">
            <a:schemeClr val="accent5"/>
          </a:lnRef>
          <a:fillRef idx="2">
            <a:schemeClr val="accent5"/>
          </a:fillRef>
          <a:effectRef idx="1">
            <a:schemeClr val="accent5"/>
          </a:effectRef>
          <a:fontRef idx="minor">
            <a:schemeClr val="dk1"/>
          </a:fontRef>
        </p:style>
        <p:txBody>
          <a:bodyPr wrap="square">
            <a:spAutoFit/>
          </a:bodyPr>
          <a:lstStyle/>
          <a:p>
            <a:pPr algn="ctr">
              <a:lnSpc>
                <a:spcPct val="150000"/>
              </a:lnSpc>
              <a:defRPr/>
            </a:pPr>
            <a:r>
              <a:rPr lang="zh-CN" altLang="en-US" sz="2400">
                <a:solidFill>
                  <a:schemeClr val="tx1"/>
                </a:solidFill>
                <a:cs typeface="+mn-ea"/>
                <a:sym typeface="+mn-lt"/>
              </a:rPr>
              <a:t>第三段</a:t>
            </a:r>
            <a:r>
              <a:rPr lang="en-US" altLang="zh-CN" sz="2400">
                <a:solidFill>
                  <a:schemeClr val="tx1"/>
                </a:solidFill>
                <a:cs typeface="+mn-ea"/>
                <a:sym typeface="+mn-lt"/>
              </a:rPr>
              <a:t>:</a:t>
            </a:r>
          </a:p>
        </p:txBody>
      </p:sp>
      <p:sp>
        <p:nvSpPr>
          <p:cNvPr id="23" name="矩形 22"/>
          <p:cNvSpPr/>
          <p:nvPr/>
        </p:nvSpPr>
        <p:spPr>
          <a:xfrm>
            <a:off x="1269416" y="2429807"/>
            <a:ext cx="4342510" cy="1128579"/>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square">
            <a:spAutoFit/>
          </a:bodyPr>
          <a:lstStyle/>
          <a:p>
            <a:pPr>
              <a:lnSpc>
                <a:spcPct val="150000"/>
              </a:lnSpc>
              <a:defRPr/>
            </a:pPr>
            <a:r>
              <a:rPr lang="zh-CN" altLang="en-US" sz="2400">
                <a:cs typeface="+mn-ea"/>
                <a:sym typeface="+mn-lt"/>
              </a:rPr>
              <a:t>总写醉翁亭的秀丽风光和它的得名原由。</a:t>
            </a:r>
          </a:p>
        </p:txBody>
      </p:sp>
      <p:sp>
        <p:nvSpPr>
          <p:cNvPr id="24" name="矩形 23"/>
          <p:cNvSpPr/>
          <p:nvPr/>
        </p:nvSpPr>
        <p:spPr>
          <a:xfrm>
            <a:off x="6758229" y="2458382"/>
            <a:ext cx="4671016" cy="519181"/>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square">
            <a:spAutoFit/>
          </a:bodyPr>
          <a:lstStyle/>
          <a:p>
            <a:pPr>
              <a:lnSpc>
                <a:spcPct val="130000"/>
              </a:lnSpc>
              <a:defRPr/>
            </a:pPr>
            <a:r>
              <a:rPr sz="2400">
                <a:cs typeface="+mn-ea"/>
                <a:sym typeface="+mn-lt"/>
              </a:rPr>
              <a:t>分别描写山间朝暮四时美景。</a:t>
            </a:r>
          </a:p>
        </p:txBody>
      </p:sp>
      <p:sp>
        <p:nvSpPr>
          <p:cNvPr id="25" name="矩形 24"/>
          <p:cNvSpPr/>
          <p:nvPr/>
        </p:nvSpPr>
        <p:spPr>
          <a:xfrm>
            <a:off x="1294812" y="4825250"/>
            <a:ext cx="4808276" cy="519181"/>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square">
            <a:spAutoFit/>
          </a:bodyPr>
          <a:lstStyle/>
          <a:p>
            <a:pPr>
              <a:lnSpc>
                <a:spcPct val="130000"/>
              </a:lnSpc>
              <a:defRPr/>
            </a:pPr>
            <a:r>
              <a:rPr lang="zh-CN" altLang="en-US" sz="2400">
                <a:cs typeface="+mn-ea"/>
                <a:sym typeface="+mn-lt"/>
              </a:rPr>
              <a:t>写三种人不同的乐。</a:t>
            </a:r>
          </a:p>
        </p:txBody>
      </p:sp>
      <p:sp>
        <p:nvSpPr>
          <p:cNvPr id="29" name="圆角矩形 28"/>
          <p:cNvSpPr/>
          <p:nvPr/>
        </p:nvSpPr>
        <p:spPr>
          <a:xfrm>
            <a:off x="1282114" y="1693675"/>
            <a:ext cx="2604977" cy="635707"/>
          </a:xfrm>
          <a:prstGeom prst="round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wrap="square">
            <a:spAutoFit/>
          </a:bodyPr>
          <a:lstStyle/>
          <a:p>
            <a:pPr algn="ctr">
              <a:lnSpc>
                <a:spcPct val="150000"/>
              </a:lnSpc>
              <a:defRPr/>
            </a:pPr>
            <a:r>
              <a:rPr lang="zh-CN" altLang="en-US" sz="2400">
                <a:solidFill>
                  <a:schemeClr val="tx1"/>
                </a:solidFill>
                <a:cs typeface="+mn-ea"/>
                <a:sym typeface="+mn-lt"/>
              </a:rPr>
              <a:t>第一段</a:t>
            </a:r>
            <a:r>
              <a:rPr lang="en-US" altLang="zh-CN" sz="2400">
                <a:solidFill>
                  <a:schemeClr val="tx1"/>
                </a:solidFill>
                <a:cs typeface="+mn-ea"/>
                <a:sym typeface="+mn-lt"/>
              </a:rPr>
              <a:t>:</a:t>
            </a:r>
          </a:p>
        </p:txBody>
      </p:sp>
      <p:sp>
        <p:nvSpPr>
          <p:cNvPr id="2" name="圆角矩形 1"/>
          <p:cNvSpPr/>
          <p:nvPr/>
        </p:nvSpPr>
        <p:spPr>
          <a:xfrm>
            <a:off x="6793301" y="4010476"/>
            <a:ext cx="2604977" cy="635707"/>
          </a:xfrm>
          <a:prstGeom prst="round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wrap="square">
            <a:spAutoFit/>
          </a:bodyPr>
          <a:lstStyle/>
          <a:p>
            <a:pPr algn="ctr">
              <a:lnSpc>
                <a:spcPct val="150000"/>
              </a:lnSpc>
              <a:defRPr/>
            </a:pPr>
            <a:r>
              <a:rPr lang="zh-CN" altLang="en-US" sz="2400">
                <a:solidFill>
                  <a:schemeClr val="tx1"/>
                </a:solidFill>
                <a:cs typeface="+mn-ea"/>
                <a:sym typeface="+mn-lt"/>
              </a:rPr>
              <a:t>第四段</a:t>
            </a:r>
            <a:r>
              <a:rPr lang="en-US" altLang="zh-CN" sz="2400">
                <a:solidFill>
                  <a:schemeClr val="tx1"/>
                </a:solidFill>
                <a:cs typeface="+mn-ea"/>
                <a:sym typeface="+mn-lt"/>
              </a:rPr>
              <a:t>:</a:t>
            </a:r>
          </a:p>
        </p:txBody>
      </p:sp>
      <p:sp>
        <p:nvSpPr>
          <p:cNvPr id="3" name="矩形 2"/>
          <p:cNvSpPr/>
          <p:nvPr/>
        </p:nvSpPr>
        <p:spPr>
          <a:xfrm>
            <a:off x="6758229" y="4825249"/>
            <a:ext cx="4671016" cy="519181"/>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square">
            <a:spAutoFit/>
          </a:bodyPr>
          <a:lstStyle/>
          <a:p>
            <a:pPr>
              <a:lnSpc>
                <a:spcPct val="130000"/>
              </a:lnSpc>
              <a:defRPr/>
            </a:pPr>
            <a:r>
              <a:rPr sz="2400">
                <a:cs typeface="+mn-ea"/>
                <a:sym typeface="+mn-lt"/>
              </a:rPr>
              <a:t>写宴会散，尽兴而归。</a:t>
            </a:r>
          </a:p>
        </p:txBody>
      </p:sp>
      <p:sp>
        <p:nvSpPr>
          <p:cNvPr id="15" name="文本框 14"/>
          <p:cNvSpPr txBox="1"/>
          <p:nvPr/>
        </p:nvSpPr>
        <p:spPr>
          <a:xfrm>
            <a:off x="886205" y="834499"/>
            <a:ext cx="1627369" cy="523220"/>
          </a:xfrm>
          <a:prstGeom prst="rect">
            <a:avLst/>
          </a:prstGeom>
          <a:noFill/>
        </p:spPr>
        <p:txBody>
          <a:bodyPr wrap="none" rtlCol="0">
            <a:spAutoFit/>
          </a:bodyPr>
          <a:lstStyle/>
          <a:p>
            <a:r>
              <a:rPr lang="zh-CN" altLang="en-US" sz="2800" b="1">
                <a:cs typeface="+mn-ea"/>
                <a:sym typeface="+mn-lt"/>
              </a:rPr>
              <a:t>概括段意</a:t>
            </a: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left)">
                                      <p:cBhvr>
                                        <p:cTn id="32" dur="500"/>
                                        <p:tgtEl>
                                          <p:spTgt spid="2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9" grpId="0"/>
      <p:bldP spid="2" grpId="0"/>
      <p:bldP spid="3"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18"/>
          <p:cNvSpPr>
            <a:spLocks noChangeArrowheads="1"/>
          </p:cNvSpPr>
          <p:nvPr/>
        </p:nvSpPr>
        <p:spPr bwMode="auto">
          <a:xfrm>
            <a:off x="950552" y="1110617"/>
            <a:ext cx="8859521" cy="1017370"/>
          </a:xfrm>
          <a:prstGeom prst="roundRect">
            <a:avLst>
              <a:gd name="adj" fmla="val 30286"/>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3600">
                <a:latin typeface="+mn-lt"/>
                <a:ea typeface="+mn-ea"/>
                <a:cs typeface="+mn-ea"/>
                <a:sym typeface="+mn-lt"/>
              </a:rPr>
              <a:t>如何理解“太守之乐其乐”？</a:t>
            </a:r>
          </a:p>
        </p:txBody>
      </p:sp>
      <p:sp>
        <p:nvSpPr>
          <p:cNvPr id="3" name="圆角矩形 2"/>
          <p:cNvSpPr/>
          <p:nvPr/>
        </p:nvSpPr>
        <p:spPr>
          <a:xfrm>
            <a:off x="855725" y="2127987"/>
            <a:ext cx="9259033" cy="4105309"/>
          </a:xfrm>
          <a:prstGeom prst="roundRect">
            <a:avLst/>
          </a:prstGeom>
          <a:noFill/>
        </p:spPr>
        <p:txBody>
          <a:bodyPr wrap="square">
            <a:spAutoFit/>
          </a:bodyPr>
          <a:lstStyle/>
          <a:p>
            <a:pPr algn="just">
              <a:lnSpc>
                <a:spcPct val="150000"/>
              </a:lnSpc>
            </a:pPr>
            <a:r>
              <a:rPr lang="zh-CN" altLang="en-US" sz="3200">
                <a:solidFill>
                  <a:srgbClr val="FF0000"/>
                </a:solidFill>
                <a:cs typeface="+mn-ea"/>
                <a:sym typeface="+mn-lt"/>
              </a:rPr>
              <a:t>作者在这里含蓄地抒发了自己复杂的感情，既包含寄情山水排遣郁闷的欢乐，也包含看到自己的政绩——政通人和后的欣慰。</a:t>
            </a:r>
            <a:r>
              <a:rPr lang="en-US" altLang="zh-CN" sz="3200">
                <a:solidFill>
                  <a:srgbClr val="FF0000"/>
                </a:solidFill>
                <a:cs typeface="+mn-ea"/>
                <a:sym typeface="+mn-lt"/>
              </a:rPr>
              <a:t>“</a:t>
            </a:r>
            <a:r>
              <a:rPr lang="zh-CN" altLang="en-US" sz="3200">
                <a:solidFill>
                  <a:srgbClr val="FF0000"/>
                </a:solidFill>
                <a:cs typeface="+mn-ea"/>
                <a:sym typeface="+mn-lt"/>
              </a:rPr>
              <a:t>乐其乐</a:t>
            </a:r>
            <a:r>
              <a:rPr lang="en-US" altLang="zh-CN" sz="3200">
                <a:solidFill>
                  <a:srgbClr val="FF0000"/>
                </a:solidFill>
                <a:cs typeface="+mn-ea"/>
                <a:sym typeface="+mn-lt"/>
              </a:rPr>
              <a:t>”</a:t>
            </a:r>
            <a:r>
              <a:rPr lang="zh-CN" altLang="en-US" sz="3200">
                <a:solidFill>
                  <a:srgbClr val="FF0000"/>
                </a:solidFill>
                <a:cs typeface="+mn-ea"/>
                <a:sym typeface="+mn-lt"/>
              </a:rPr>
              <a:t>是以游人的快乐为快乐，因此“太守之乐其乐”表达了作者“与民同乐”的政治理想。</a:t>
            </a:r>
          </a:p>
        </p:txBody>
      </p:sp>
      <p:sp>
        <p:nvSpPr>
          <p:cNvPr id="11" name="文本框 10"/>
          <p:cNvSpPr txBox="1"/>
          <p:nvPr/>
        </p:nvSpPr>
        <p:spPr>
          <a:xfrm>
            <a:off x="855725" y="423666"/>
            <a:ext cx="2441694" cy="769441"/>
          </a:xfrm>
          <a:prstGeom prst="rect">
            <a:avLst/>
          </a:prstGeom>
          <a:noFill/>
        </p:spPr>
        <p:txBody>
          <a:bodyPr wrap="none" rtlCol="0">
            <a:spAutoFit/>
          </a:bodyPr>
          <a:lstStyle/>
          <a:p>
            <a:r>
              <a:rPr lang="zh-CN" altLang="en-US" sz="4400" b="1">
                <a:cs typeface="+mn-ea"/>
                <a:sym typeface="+mn-lt"/>
              </a:rPr>
              <a:t>分析讨论</a:t>
            </a:r>
          </a:p>
        </p:txBody>
      </p:sp>
      <p:pic>
        <p:nvPicPr>
          <p:cNvPr id="5" name="图片 4">
            <a:extLst>
              <a:ext uri="{FF2B5EF4-FFF2-40B4-BE49-F238E27FC236}">
                <a16:creationId xmlns:a16="http://schemas.microsoft.com/office/drawing/2014/main" id="{3B0C3CA4-EAFA-4CB9-9A56-BD948F0C89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14758" y="3273524"/>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87363" y="2260600"/>
            <a:ext cx="11344275" cy="2676525"/>
          </a:xfrm>
          <a:prstGeom prst="rect">
            <a:avLst/>
          </a:prstGeom>
          <a:noFill/>
          <a:ln w="9525">
            <a:noFill/>
            <a:prstDash val="sysDot"/>
          </a:ln>
        </p:spPr>
        <p:txBody>
          <a:bodyPr wrap="square">
            <a:spAutoFit/>
          </a:bodyPr>
          <a:lstStyle/>
          <a:p>
            <a:pPr>
              <a:lnSpc>
                <a:spcPct val="150000"/>
              </a:lnSpc>
              <a:spcBef>
                <a:spcPct val="0"/>
              </a:spcBef>
              <a:spcAft>
                <a:spcPct val="0"/>
              </a:spcAft>
            </a:pPr>
            <a:r>
              <a:rPr lang="zh-CN" sz="2800" b="1" u="sng" noProof="1">
                <a:latin typeface="黑体" panose="02010609060101010101" charset="-122"/>
                <a:ea typeface="黑体" panose="02010609060101010101" charset="-122"/>
                <a:cs typeface="黑体" panose="02010609060101010101" charset="-122"/>
                <a:sym typeface="+mn-ea"/>
              </a:rPr>
              <a:t>庆历四年春，滕子京</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谪(zhé)守</a:t>
            </a:r>
            <a:r>
              <a:rPr lang="zh-CN" sz="2800" b="1" u="sng" noProof="1">
                <a:latin typeface="黑体" panose="02010609060101010101" charset="-122"/>
                <a:ea typeface="黑体" panose="02010609060101010101" charset="-122"/>
                <a:cs typeface="黑体" panose="02010609060101010101" charset="-122"/>
                <a:sym typeface="+mn-ea"/>
              </a:rPr>
              <a:t>巴陵郡。</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越</a:t>
            </a:r>
            <a:r>
              <a:rPr lang="zh-CN" sz="2800" b="1" u="sng" noProof="1">
                <a:latin typeface="黑体" panose="02010609060101010101" charset="-122"/>
                <a:ea typeface="黑体" panose="02010609060101010101" charset="-122"/>
                <a:cs typeface="黑体" panose="02010609060101010101" charset="-122"/>
                <a:sym typeface="+mn-ea"/>
              </a:rPr>
              <a:t>明年，政通人和，百废</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具</a:t>
            </a:r>
            <a:r>
              <a:rPr lang="zh-CN" sz="2800" b="1" u="sng" noProof="1">
                <a:latin typeface="黑体" panose="02010609060101010101" charset="-122"/>
                <a:ea typeface="黑体" panose="02010609060101010101" charset="-122"/>
                <a:cs typeface="黑体" panose="02010609060101010101" charset="-122"/>
                <a:sym typeface="+mn-ea"/>
              </a:rPr>
              <a:t>兴，</a:t>
            </a:r>
          </a:p>
          <a:p>
            <a:pPr>
              <a:lnSpc>
                <a:spcPct val="150000"/>
              </a:lnSpc>
              <a:spcBef>
                <a:spcPct val="0"/>
              </a:spcBef>
              <a:spcAft>
                <a:spcPct val="0"/>
              </a:spcAft>
            </a:pPr>
            <a:endParaRPr lang="zh-CN" sz="2800" b="1" u="sng" noProof="1">
              <a:latin typeface="黑体" panose="02010609060101010101" charset="-122"/>
              <a:ea typeface="黑体" panose="02010609060101010101" charset="-122"/>
              <a:cs typeface="黑体" panose="02010609060101010101" charset="-122"/>
              <a:sym typeface="+mn-ea"/>
            </a:endParaRPr>
          </a:p>
          <a:p>
            <a:pPr>
              <a:lnSpc>
                <a:spcPct val="150000"/>
              </a:lnSpc>
              <a:spcBef>
                <a:spcPct val="0"/>
              </a:spcBef>
              <a:spcAft>
                <a:spcPct val="0"/>
              </a:spcAft>
            </a:pPr>
            <a:endParaRPr lang="zh-CN" sz="2800" b="1" u="sng" noProof="1">
              <a:latin typeface="黑体" panose="02010609060101010101" charset="-122"/>
              <a:ea typeface="黑体" panose="02010609060101010101" charset="-122"/>
              <a:cs typeface="黑体" panose="02010609060101010101" charset="-122"/>
              <a:sym typeface="+mn-ea"/>
            </a:endParaRPr>
          </a:p>
          <a:p>
            <a:pPr>
              <a:lnSpc>
                <a:spcPct val="150000"/>
              </a:lnSpc>
              <a:spcBef>
                <a:spcPct val="0"/>
              </a:spcBef>
              <a:spcAft>
                <a:spcPct val="0"/>
              </a:spcAft>
            </a:pPr>
            <a:r>
              <a:rPr lang="zh-CN" sz="2800" b="1" u="sng" noProof="1">
                <a:latin typeface="黑体" panose="02010609060101010101" charset="-122"/>
                <a:ea typeface="黑体" panose="02010609060101010101" charset="-122"/>
                <a:cs typeface="黑体" panose="02010609060101010101" charset="-122"/>
                <a:sym typeface="+mn-ea"/>
              </a:rPr>
              <a:t>乃重修岳阳楼，增其旧</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制</a:t>
            </a:r>
            <a:r>
              <a:rPr lang="zh-CN" sz="2800" b="1" u="sng" noProof="1">
                <a:latin typeface="黑体" panose="02010609060101010101" charset="-122"/>
                <a:ea typeface="黑体" panose="02010609060101010101" charset="-122"/>
                <a:cs typeface="黑体" panose="02010609060101010101" charset="-122"/>
                <a:sym typeface="+mn-ea"/>
              </a:rPr>
              <a:t>，刻唐贤今人诗赋于其上，</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属</a:t>
            </a:r>
            <a:r>
              <a:rPr lang="zh-CN" sz="2800" b="1" u="sng" noProof="1">
                <a:latin typeface="黑体" panose="02010609060101010101" charset="-122"/>
                <a:ea typeface="黑体" panose="02010609060101010101" charset="-122"/>
                <a:cs typeface="黑体" panose="02010609060101010101" charset="-122"/>
                <a:sym typeface="+mn-ea"/>
              </a:rPr>
              <a:t>予作文以记之。</a:t>
            </a:r>
          </a:p>
        </p:txBody>
      </p:sp>
      <p:sp>
        <p:nvSpPr>
          <p:cNvPr id="9" name="文本框 8"/>
          <p:cNvSpPr txBox="1"/>
          <p:nvPr/>
        </p:nvSpPr>
        <p:spPr>
          <a:xfrm>
            <a:off x="487363" y="2924175"/>
            <a:ext cx="11161713" cy="903004"/>
          </a:xfrm>
          <a:prstGeom prst="rect">
            <a:avLst/>
          </a:prstGeom>
          <a:noFill/>
          <a:ln w="9525">
            <a:noFill/>
          </a:ln>
        </p:spPr>
        <p:txBody>
          <a:bodyPr wrap="square" anchor="t" anchorCtr="0">
            <a:spAutoFit/>
          </a:bodyPr>
          <a:lstStyle/>
          <a:p>
            <a:pPr>
              <a:lnSpc>
                <a:spcPts val="3400"/>
              </a:lnSpc>
            </a:pPr>
            <a:r>
              <a:rPr lang="zh-CN" altLang="zh-CN" sz="2200" b="1">
                <a:solidFill>
                  <a:srgbClr val="C55A11"/>
                </a:solidFill>
                <a:latin typeface="黑体" panose="02010609060101010101" charset="-122"/>
                <a:ea typeface="黑体" panose="02010609060101010101" charset="-122"/>
                <a:sym typeface="宋体" panose="02010600030101010101" pitchFamily="2" charset="-122"/>
              </a:rPr>
              <a:t>庆历四年的春天，滕子京被贬</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为巴陵太守</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。到了第二年，政事顺利，百姓</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安居乐业</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，各种荒废了的事业全兴办起来了，</a:t>
            </a:r>
          </a:p>
        </p:txBody>
      </p:sp>
      <p:sp>
        <p:nvSpPr>
          <p:cNvPr id="6" name="文本框 5"/>
          <p:cNvSpPr txBox="1"/>
          <p:nvPr/>
        </p:nvSpPr>
        <p:spPr>
          <a:xfrm>
            <a:off x="3865563" y="1655763"/>
            <a:ext cx="2111375" cy="714900"/>
          </a:xfrm>
          <a:prstGeom prst="wedgeRoundRectCallout">
            <a:avLst>
              <a:gd name="adj1" fmla="val -19401"/>
              <a:gd name="adj2" fmla="val 66489"/>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altLang="en-US" b="1" noProof="1">
                <a:latin typeface="Calibri"/>
                <a:ea typeface="宋体" panose="02010600030101010101" pitchFamily="2" charset="-122"/>
                <a:cs typeface="+mn-cs"/>
              </a:rPr>
              <a:t>因罪贬谪流放，出任外官。</a:t>
            </a:r>
          </a:p>
        </p:txBody>
      </p:sp>
      <p:sp>
        <p:nvSpPr>
          <p:cNvPr id="2" name="文本框 1"/>
          <p:cNvSpPr txBox="1"/>
          <p:nvPr/>
        </p:nvSpPr>
        <p:spPr>
          <a:xfrm>
            <a:off x="6810376" y="2016125"/>
            <a:ext cx="682625" cy="408130"/>
          </a:xfrm>
          <a:prstGeom prst="wedgeRoundRectCallout">
            <a:avLst>
              <a:gd name="adj1" fmla="val -20866"/>
              <a:gd name="adj2" fmla="val 73281"/>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altLang="en-US" b="1" noProof="1">
                <a:latin typeface="Calibri"/>
                <a:ea typeface="宋体" panose="02010600030101010101" pitchFamily="2" charset="-122"/>
                <a:cs typeface="+mn-cs"/>
              </a:rPr>
              <a:t>到。</a:t>
            </a:r>
          </a:p>
        </p:txBody>
      </p:sp>
      <p:sp>
        <p:nvSpPr>
          <p:cNvPr id="3" name="文本框 2"/>
          <p:cNvSpPr txBox="1"/>
          <p:nvPr/>
        </p:nvSpPr>
        <p:spPr>
          <a:xfrm>
            <a:off x="9223376" y="1960563"/>
            <a:ext cx="2178050" cy="408130"/>
          </a:xfrm>
          <a:prstGeom prst="wedgeRoundRectCallout">
            <a:avLst>
              <a:gd name="adj1" fmla="val 27187"/>
              <a:gd name="adj2" fmla="val 73888"/>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altLang="en-US" b="1" noProof="1">
                <a:latin typeface="Calibri"/>
                <a:ea typeface="宋体" panose="02010600030101010101" pitchFamily="2" charset="-122"/>
                <a:cs typeface="+mn-cs"/>
              </a:rPr>
              <a:t>同“俱”，全、皆。</a:t>
            </a:r>
          </a:p>
        </p:txBody>
      </p:sp>
      <p:sp>
        <p:nvSpPr>
          <p:cNvPr id="4" name="文本框 3"/>
          <p:cNvSpPr txBox="1"/>
          <p:nvPr/>
        </p:nvSpPr>
        <p:spPr>
          <a:xfrm>
            <a:off x="3967163" y="3887788"/>
            <a:ext cx="938213" cy="408130"/>
          </a:xfrm>
          <a:prstGeom prst="wedgeRoundRectCallout">
            <a:avLst>
              <a:gd name="adj1" fmla="val -18611"/>
              <a:gd name="adj2" fmla="val 77732"/>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altLang="en-US" b="1" noProof="1">
                <a:latin typeface="Calibri"/>
                <a:ea typeface="宋体" panose="02010600030101010101" pitchFamily="2" charset="-122"/>
                <a:cs typeface="+mn-cs"/>
              </a:rPr>
              <a:t>规模。</a:t>
            </a:r>
          </a:p>
        </p:txBody>
      </p:sp>
      <p:sp>
        <p:nvSpPr>
          <p:cNvPr id="5" name="文本框 4"/>
          <p:cNvSpPr txBox="1"/>
          <p:nvPr/>
        </p:nvSpPr>
        <p:spPr>
          <a:xfrm>
            <a:off x="8362951" y="3887788"/>
            <a:ext cx="2000250" cy="408130"/>
          </a:xfrm>
          <a:prstGeom prst="wedgeRoundRectCallout">
            <a:avLst>
              <a:gd name="adj1" fmla="val -18611"/>
              <a:gd name="adj2" fmla="val 77732"/>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altLang="en-US" b="1" noProof="1">
                <a:latin typeface="Calibri"/>
                <a:ea typeface="宋体" panose="02010600030101010101" pitchFamily="2" charset="-122"/>
                <a:cs typeface="+mn-cs"/>
              </a:rPr>
              <a:t>同“嘱”，嘱托。</a:t>
            </a:r>
          </a:p>
        </p:txBody>
      </p:sp>
      <p:sp>
        <p:nvSpPr>
          <p:cNvPr id="7" name="文本框 6"/>
          <p:cNvSpPr txBox="1"/>
          <p:nvPr/>
        </p:nvSpPr>
        <p:spPr>
          <a:xfrm>
            <a:off x="487363" y="4827588"/>
            <a:ext cx="11161713" cy="903004"/>
          </a:xfrm>
          <a:prstGeom prst="rect">
            <a:avLst/>
          </a:prstGeom>
          <a:noFill/>
          <a:ln w="9525">
            <a:noFill/>
          </a:ln>
        </p:spPr>
        <p:txBody>
          <a:bodyPr wrap="square" anchor="t" anchorCtr="0">
            <a:spAutoFit/>
          </a:bodyPr>
          <a:lstStyle/>
          <a:p>
            <a:pPr>
              <a:lnSpc>
                <a:spcPts val="3400"/>
              </a:lnSpc>
            </a:pPr>
            <a:r>
              <a:rPr lang="zh-CN" altLang="zh-CN" sz="2200" b="1">
                <a:solidFill>
                  <a:srgbClr val="C55A11"/>
                </a:solidFill>
                <a:latin typeface="黑体" panose="02010609060101010101" charset="-122"/>
                <a:ea typeface="黑体" panose="02010609060101010101" charset="-122"/>
                <a:sym typeface="宋体" panose="02010600030101010101" pitchFamily="2" charset="-122"/>
              </a:rPr>
              <a:t>于是重新修建岳阳楼，扩</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增</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它</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旧有</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的规模，把唐代名家和今人的诗赋刻在上面，嘱托我写一篇文章来记述这件事。</a:t>
            </a:r>
          </a:p>
        </p:txBody>
      </p:sp>
      <p:pic>
        <p:nvPicPr>
          <p:cNvPr id="23" name="图片 22">
            <a:extLst>
              <a:ext uri="{FF2B5EF4-FFF2-40B4-BE49-F238E27FC236}">
                <a16:creationId xmlns:a16="http://schemas.microsoft.com/office/drawing/2014/main" id="{B4773331-81FE-446D-A940-1BB3232F6C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270" y="-15648"/>
            <a:ext cx="3123395" cy="2608035"/>
          </a:xfrm>
          <a:prstGeom prst="rect">
            <a:avLst/>
          </a:prstGeom>
        </p:spPr>
      </p:pic>
      <p:pic>
        <p:nvPicPr>
          <p:cNvPr id="24" name="图片 23">
            <a:extLst>
              <a:ext uri="{FF2B5EF4-FFF2-40B4-BE49-F238E27FC236}">
                <a16:creationId xmlns:a16="http://schemas.microsoft.com/office/drawing/2014/main" id="{E3C3D641-93C9-4B71-91B8-6D703FE40F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8209" y="4295918"/>
            <a:ext cx="4111143" cy="298853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P spid="2" grpId="0"/>
      <p:bldP spid="3" grpId="0"/>
      <p:bldP spid="4" grpId="0"/>
      <p:bldP spid="5" grpId="0"/>
      <p:bldP spid="7"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18"/>
          <p:cNvSpPr>
            <a:spLocks noChangeArrowheads="1"/>
          </p:cNvSpPr>
          <p:nvPr/>
        </p:nvSpPr>
        <p:spPr bwMode="auto">
          <a:xfrm>
            <a:off x="2509974" y="970891"/>
            <a:ext cx="7355386" cy="1017370"/>
          </a:xfrm>
          <a:prstGeom prst="roundRect">
            <a:avLst>
              <a:gd name="adj" fmla="val 30286"/>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eaLnBrk="1" hangingPunct="1">
              <a:lnSpc>
                <a:spcPct val="150000"/>
              </a:lnSpc>
            </a:pPr>
            <a:r>
              <a:rPr lang="zh-CN" altLang="en-US" sz="3600">
                <a:latin typeface="+mn-lt"/>
                <a:ea typeface="+mn-ea"/>
                <a:cs typeface="+mn-ea"/>
                <a:sym typeface="+mn-lt"/>
              </a:rPr>
              <a:t>本文表达了作者怎样的感情?</a:t>
            </a:r>
          </a:p>
        </p:txBody>
      </p:sp>
      <p:sp>
        <p:nvSpPr>
          <p:cNvPr id="4" name="圆角矩形 3"/>
          <p:cNvSpPr/>
          <p:nvPr/>
        </p:nvSpPr>
        <p:spPr>
          <a:xfrm>
            <a:off x="1381761" y="2310187"/>
            <a:ext cx="8371840" cy="836329"/>
          </a:xfrm>
          <a:prstGeom prst="roundRect">
            <a:avLst/>
          </a:prstGeom>
          <a:solidFill>
            <a:schemeClr val="accent1">
              <a:lumMod val="40000"/>
              <a:lumOff val="60000"/>
            </a:schemeClr>
          </a:solidFill>
        </p:spPr>
        <p:txBody>
          <a:bodyPr wrap="square">
            <a:spAutoFit/>
          </a:bodyPr>
          <a:lstStyle/>
          <a:p>
            <a:pPr>
              <a:lnSpc>
                <a:spcPct val="150000"/>
              </a:lnSpc>
            </a:pPr>
            <a:r>
              <a:rPr lang="zh-CN" altLang="en-US" sz="3200">
                <a:solidFill>
                  <a:srgbClr val="FF0000"/>
                </a:solidFill>
                <a:cs typeface="+mn-ea"/>
                <a:sym typeface="+mn-lt"/>
              </a:rPr>
              <a:t>表达了作者寄情山水，与民同乐的思想感情。</a:t>
            </a:r>
          </a:p>
        </p:txBody>
      </p:sp>
      <p:sp>
        <p:nvSpPr>
          <p:cNvPr id="9" name="文本框 8"/>
          <p:cNvSpPr txBox="1"/>
          <p:nvPr/>
        </p:nvSpPr>
        <p:spPr>
          <a:xfrm>
            <a:off x="598584" y="445765"/>
            <a:ext cx="2236510" cy="707886"/>
          </a:xfrm>
          <a:prstGeom prst="rect">
            <a:avLst/>
          </a:prstGeom>
          <a:noFill/>
        </p:spPr>
        <p:txBody>
          <a:bodyPr wrap="none" rtlCol="0">
            <a:spAutoFit/>
          </a:bodyPr>
          <a:lstStyle/>
          <a:p>
            <a:r>
              <a:rPr lang="zh-CN" altLang="en-US" sz="4000" b="1">
                <a:cs typeface="+mn-ea"/>
                <a:sym typeface="+mn-lt"/>
              </a:rPr>
              <a:t>课文探究</a:t>
            </a:r>
          </a:p>
        </p:txBody>
      </p:sp>
      <p:pic>
        <p:nvPicPr>
          <p:cNvPr id="5" name="图片 4">
            <a:extLst>
              <a:ext uri="{FF2B5EF4-FFF2-40B4-BE49-F238E27FC236}">
                <a16:creationId xmlns:a16="http://schemas.microsoft.com/office/drawing/2014/main" id="{C31813C2-CFA6-45F0-B3DB-E864AA2142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2217" y="2728351"/>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18"/>
          <p:cNvSpPr>
            <a:spLocks noChangeArrowheads="1"/>
          </p:cNvSpPr>
          <p:nvPr/>
        </p:nvSpPr>
        <p:spPr bwMode="auto">
          <a:xfrm>
            <a:off x="375920" y="871112"/>
            <a:ext cx="11440160" cy="1847528"/>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3600">
                <a:latin typeface="+mn-lt"/>
                <a:ea typeface="+mn-ea"/>
                <a:cs typeface="+mn-ea"/>
                <a:sym typeface="+mn-lt"/>
              </a:rPr>
              <a:t>文章散中有神，散而不乱，说说作者是怎样用“乐”贯穿全文的？</a:t>
            </a:r>
          </a:p>
        </p:txBody>
      </p:sp>
      <p:sp>
        <p:nvSpPr>
          <p:cNvPr id="3" name="圆角矩形 2"/>
          <p:cNvSpPr/>
          <p:nvPr/>
        </p:nvSpPr>
        <p:spPr>
          <a:xfrm>
            <a:off x="806978" y="2494528"/>
            <a:ext cx="9162237" cy="2889869"/>
          </a:xfrm>
          <a:prstGeom prst="roundRect">
            <a:avLst/>
          </a:prstGeom>
          <a:noFill/>
        </p:spPr>
        <p:txBody>
          <a:bodyPr wrap="square">
            <a:spAutoFit/>
          </a:bodyPr>
          <a:lstStyle/>
          <a:p>
            <a:pPr algn="just">
              <a:lnSpc>
                <a:spcPct val="150000"/>
              </a:lnSpc>
            </a:pPr>
            <a:r>
              <a:rPr lang="zh-CN" altLang="en-US" sz="2800">
                <a:solidFill>
                  <a:srgbClr val="FF0000"/>
                </a:solidFill>
                <a:cs typeface="+mn-ea"/>
                <a:sym typeface="+mn-lt"/>
              </a:rPr>
              <a:t>写山水，抒发得之心的“乐”，写游人不绝于路途，是表现人情之“乐”；写酿泉为酒，野肴铺席，觥筹交错，是表达太守“宴酬之乐”，写鸣声宛转，飞荡林间，显示了“禽鸟之乐”，更是为表现太守“游而乐”。</a:t>
            </a:r>
          </a:p>
        </p:txBody>
      </p:sp>
      <p:sp>
        <p:nvSpPr>
          <p:cNvPr id="12" name="文本框 11"/>
          <p:cNvSpPr txBox="1"/>
          <p:nvPr/>
        </p:nvSpPr>
        <p:spPr>
          <a:xfrm>
            <a:off x="426720" y="252531"/>
            <a:ext cx="2441694" cy="769441"/>
          </a:xfrm>
          <a:prstGeom prst="rect">
            <a:avLst/>
          </a:prstGeom>
          <a:noFill/>
        </p:spPr>
        <p:txBody>
          <a:bodyPr wrap="none" rtlCol="0">
            <a:spAutoFit/>
          </a:bodyPr>
          <a:lstStyle/>
          <a:p>
            <a:r>
              <a:rPr lang="zh-CN" altLang="en-US" sz="4400" b="1">
                <a:cs typeface="+mn-ea"/>
                <a:sym typeface="+mn-lt"/>
              </a:rPr>
              <a:t>分析讨论</a:t>
            </a:r>
          </a:p>
        </p:txBody>
      </p:sp>
      <p:pic>
        <p:nvPicPr>
          <p:cNvPr id="5" name="图片 4">
            <a:extLst>
              <a:ext uri="{FF2B5EF4-FFF2-40B4-BE49-F238E27FC236}">
                <a16:creationId xmlns:a16="http://schemas.microsoft.com/office/drawing/2014/main" id="{43272776-0917-43CB-A045-B074082985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7018" y="3104498"/>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par>
                          <p:cTn id="13" fill="hold" nodeType="afterGroup">
                            <p:stCondLst>
                              <p:cond delay="50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anim calcmode="lin" valueType="num">
                                      <p:cBhvr>
                                        <p:cTn id="17" dur="750" fill="hold"/>
                                        <p:tgtEl>
                                          <p:spTgt spid="5"/>
                                        </p:tgtEl>
                                        <p:attrNameLst>
                                          <p:attrName>ppt_x</p:attrName>
                                        </p:attrNameLst>
                                      </p:cBhvr>
                                      <p:tavLst>
                                        <p:tav tm="0">
                                          <p:val>
                                            <p:strVal val="#ppt_x"/>
                                          </p:val>
                                        </p:tav>
                                        <p:tav tm="100000">
                                          <p:val>
                                            <p:strVal val="#ppt_x"/>
                                          </p:val>
                                        </p:tav>
                                      </p:tavLst>
                                    </p:anim>
                                    <p:anim calcmode="lin" valueType="num">
                                      <p:cBhvr>
                                        <p:cTn id="18"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18"/>
          <p:cNvSpPr>
            <a:spLocks noChangeArrowheads="1"/>
          </p:cNvSpPr>
          <p:nvPr/>
        </p:nvSpPr>
        <p:spPr bwMode="auto">
          <a:xfrm>
            <a:off x="1554954" y="1224437"/>
            <a:ext cx="7355366" cy="1001144"/>
          </a:xfrm>
          <a:prstGeom prst="roundRect">
            <a:avLst>
              <a:gd name="adj" fmla="val 28598"/>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3600">
                <a:latin typeface="+mn-lt"/>
                <a:ea typeface="+mn-ea"/>
                <a:cs typeface="+mn-ea"/>
                <a:sym typeface="+mn-lt"/>
              </a:rPr>
              <a:t>如何理解“醉”与“乐”的关系？</a:t>
            </a:r>
          </a:p>
        </p:txBody>
      </p:sp>
      <p:sp>
        <p:nvSpPr>
          <p:cNvPr id="3" name="圆角矩形 2"/>
          <p:cNvSpPr/>
          <p:nvPr/>
        </p:nvSpPr>
        <p:spPr>
          <a:xfrm>
            <a:off x="681592" y="2225581"/>
            <a:ext cx="9102090" cy="2130300"/>
          </a:xfrm>
          <a:prstGeom prst="roundRect">
            <a:avLst/>
          </a:prstGeom>
          <a:noFill/>
        </p:spPr>
        <p:txBody>
          <a:bodyPr wrap="square">
            <a:spAutoFit/>
          </a:bodyPr>
          <a:lstStyle/>
          <a:p>
            <a:pPr algn="just">
              <a:lnSpc>
                <a:spcPct val="200000"/>
              </a:lnSpc>
            </a:pPr>
            <a:r>
              <a:rPr lang="zh-CN" altLang="en-US" sz="3200">
                <a:solidFill>
                  <a:srgbClr val="FF0000"/>
                </a:solidFill>
                <a:cs typeface="+mn-ea"/>
                <a:sym typeface="+mn-lt"/>
              </a:rPr>
              <a:t>“醉”和“乐”是相互统一的。“醉”是表象，“乐”是实质，写“醉”正是为了写“乐”——与民同乐。</a:t>
            </a:r>
          </a:p>
        </p:txBody>
      </p:sp>
      <p:sp>
        <p:nvSpPr>
          <p:cNvPr id="12" name="文本框 11"/>
          <p:cNvSpPr txBox="1"/>
          <p:nvPr/>
        </p:nvSpPr>
        <p:spPr>
          <a:xfrm>
            <a:off x="652525" y="516551"/>
            <a:ext cx="2236510" cy="707886"/>
          </a:xfrm>
          <a:prstGeom prst="rect">
            <a:avLst/>
          </a:prstGeom>
          <a:noFill/>
        </p:spPr>
        <p:txBody>
          <a:bodyPr wrap="none" rtlCol="0">
            <a:spAutoFit/>
          </a:bodyPr>
          <a:lstStyle/>
          <a:p>
            <a:r>
              <a:rPr lang="zh-CN" altLang="en-US" sz="4000" b="1">
                <a:cs typeface="+mn-ea"/>
                <a:sym typeface="+mn-lt"/>
              </a:rPr>
              <a:t>分析讨论</a:t>
            </a:r>
          </a:p>
        </p:txBody>
      </p:sp>
      <p:pic>
        <p:nvPicPr>
          <p:cNvPr id="5" name="图片 4">
            <a:extLst>
              <a:ext uri="{FF2B5EF4-FFF2-40B4-BE49-F238E27FC236}">
                <a16:creationId xmlns:a16="http://schemas.microsoft.com/office/drawing/2014/main" id="{BE4E764C-79DD-44EE-A919-3F3ECE39D5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56481" y="3093757"/>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par>
                          <p:cTn id="13" fill="hold" nodeType="afterGroup">
                            <p:stCondLst>
                              <p:cond delay="50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anim calcmode="lin" valueType="num">
                                      <p:cBhvr>
                                        <p:cTn id="17" dur="750" fill="hold"/>
                                        <p:tgtEl>
                                          <p:spTgt spid="5"/>
                                        </p:tgtEl>
                                        <p:attrNameLst>
                                          <p:attrName>ppt_x</p:attrName>
                                        </p:attrNameLst>
                                      </p:cBhvr>
                                      <p:tavLst>
                                        <p:tav tm="0">
                                          <p:val>
                                            <p:strVal val="#ppt_x"/>
                                          </p:val>
                                        </p:tav>
                                        <p:tav tm="100000">
                                          <p:val>
                                            <p:strVal val="#ppt_x"/>
                                          </p:val>
                                        </p:tav>
                                      </p:tavLst>
                                    </p:anim>
                                    <p:anim calcmode="lin" valueType="num">
                                      <p:cBhvr>
                                        <p:cTn id="18"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Rectangle 18"/>
          <p:cNvSpPr>
            <a:spLocks noChangeArrowheads="1"/>
          </p:cNvSpPr>
          <p:nvPr/>
        </p:nvSpPr>
        <p:spPr bwMode="auto">
          <a:xfrm>
            <a:off x="1405866" y="1037629"/>
            <a:ext cx="9790454" cy="1459690"/>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eaLnBrk="1" hangingPunct="1">
              <a:lnSpc>
                <a:spcPct val="150000"/>
              </a:lnSpc>
            </a:pPr>
            <a:r>
              <a:rPr lang="zh-CN" altLang="en-US" sz="2800">
                <a:latin typeface="+mn-lt"/>
                <a:ea typeface="+mn-ea"/>
                <a:cs typeface="+mn-ea"/>
                <a:sym typeface="+mn-lt"/>
              </a:rPr>
              <a:t>“太守谓谁？庐陵欧阳修也。”一句照应上文的哪一句话？</a:t>
            </a:r>
          </a:p>
          <a:p>
            <a:pPr marL="0" indent="0" eaLnBrk="1" hangingPunct="1">
              <a:lnSpc>
                <a:spcPct val="150000"/>
              </a:lnSpc>
            </a:pPr>
            <a:r>
              <a:rPr lang="zh-CN" altLang="en-US" sz="2800">
                <a:latin typeface="+mn-lt"/>
                <a:ea typeface="+mn-ea"/>
                <a:cs typeface="+mn-ea"/>
                <a:sym typeface="+mn-lt"/>
              </a:rPr>
              <a:t>作者为何在结尾处才交代出太守就是自己？这样写有何好处？</a:t>
            </a:r>
          </a:p>
        </p:txBody>
      </p:sp>
      <p:sp>
        <p:nvSpPr>
          <p:cNvPr id="8" name="圆角矩形 7"/>
          <p:cNvSpPr/>
          <p:nvPr/>
        </p:nvSpPr>
        <p:spPr>
          <a:xfrm>
            <a:off x="1164614" y="2387611"/>
            <a:ext cx="9450159" cy="2889869"/>
          </a:xfrm>
          <a:prstGeom prst="roundRect">
            <a:avLst/>
          </a:prstGeom>
          <a:noFill/>
        </p:spPr>
        <p:txBody>
          <a:bodyPr wrap="square">
            <a:spAutoFit/>
          </a:bodyPr>
          <a:lstStyle/>
          <a:p>
            <a:pPr>
              <a:lnSpc>
                <a:spcPct val="150000"/>
              </a:lnSpc>
            </a:pPr>
            <a:r>
              <a:rPr lang="zh-CN" altLang="en-US" sz="2800">
                <a:solidFill>
                  <a:srgbClr val="FF0000"/>
                </a:solidFill>
                <a:cs typeface="+mn-ea"/>
                <a:sym typeface="+mn-lt"/>
              </a:rPr>
              <a:t>照应“名之者谁？太守自谓也。”，这样既突出太守作为一方父母，与民同乐的形象，又步步设疑，吸引读者不断追寻，最后点出主人公，使其形象越发鲜明，同时也符合全文层层揭纱式的结构特点。</a:t>
            </a:r>
          </a:p>
        </p:txBody>
      </p:sp>
      <p:sp>
        <p:nvSpPr>
          <p:cNvPr id="10" name="文本框 9"/>
          <p:cNvSpPr txBox="1"/>
          <p:nvPr/>
        </p:nvSpPr>
        <p:spPr>
          <a:xfrm>
            <a:off x="418845" y="316339"/>
            <a:ext cx="2646878" cy="830997"/>
          </a:xfrm>
          <a:prstGeom prst="rect">
            <a:avLst/>
          </a:prstGeom>
          <a:noFill/>
        </p:spPr>
        <p:txBody>
          <a:bodyPr wrap="none" rtlCol="0">
            <a:spAutoFit/>
          </a:bodyPr>
          <a:lstStyle/>
          <a:p>
            <a:r>
              <a:rPr lang="zh-CN" altLang="en-US" sz="4800" b="1">
                <a:cs typeface="+mn-ea"/>
                <a:sym typeface="+mn-lt"/>
              </a:rPr>
              <a:t>课文探究</a:t>
            </a:r>
          </a:p>
        </p:txBody>
      </p:sp>
      <p:pic>
        <p:nvPicPr>
          <p:cNvPr id="5" name="图片 4">
            <a:extLst>
              <a:ext uri="{FF2B5EF4-FFF2-40B4-BE49-F238E27FC236}">
                <a16:creationId xmlns:a16="http://schemas.microsoft.com/office/drawing/2014/main" id="{15A08CAB-3BA7-4F92-AB9A-D49FB14799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0855" y="3159771"/>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nodeType="afterGroup">
                            <p:stCondLst>
                              <p:cond delay="50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anim calcmode="lin" valueType="num">
                                      <p:cBhvr>
                                        <p:cTn id="17" dur="750" fill="hold"/>
                                        <p:tgtEl>
                                          <p:spTgt spid="5"/>
                                        </p:tgtEl>
                                        <p:attrNameLst>
                                          <p:attrName>ppt_x</p:attrName>
                                        </p:attrNameLst>
                                      </p:cBhvr>
                                      <p:tavLst>
                                        <p:tav tm="0">
                                          <p:val>
                                            <p:strVal val="#ppt_x"/>
                                          </p:val>
                                        </p:tav>
                                        <p:tav tm="100000">
                                          <p:val>
                                            <p:strVal val="#ppt_x"/>
                                          </p:val>
                                        </p:tav>
                                      </p:tavLst>
                                    </p:anim>
                                    <p:anim calcmode="lin" valueType="num">
                                      <p:cBhvr>
                                        <p:cTn id="18"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18"/>
          <p:cNvSpPr>
            <a:spLocks noChangeArrowheads="1"/>
          </p:cNvSpPr>
          <p:nvPr/>
        </p:nvSpPr>
        <p:spPr bwMode="auto">
          <a:xfrm>
            <a:off x="701040" y="585790"/>
            <a:ext cx="10627360" cy="928127"/>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eaLnBrk="1" hangingPunct="1">
              <a:lnSpc>
                <a:spcPct val="150000"/>
              </a:lnSpc>
            </a:pPr>
            <a:r>
              <a:rPr lang="zh-CN" altLang="en-US" sz="3600">
                <a:latin typeface="+mn-lt"/>
                <a:ea typeface="+mn-ea"/>
                <a:cs typeface="+mn-ea"/>
                <a:sym typeface="+mn-lt"/>
              </a:rPr>
              <a:t>本文描写的内容很丰富，怎样描写的？有何效果？</a:t>
            </a:r>
          </a:p>
        </p:txBody>
      </p:sp>
      <p:sp>
        <p:nvSpPr>
          <p:cNvPr id="4" name="圆角矩形 3"/>
          <p:cNvSpPr/>
          <p:nvPr/>
        </p:nvSpPr>
        <p:spPr>
          <a:xfrm>
            <a:off x="701040" y="1664731"/>
            <a:ext cx="9513131" cy="4330405"/>
          </a:xfrm>
          <a:prstGeom prst="roundRect">
            <a:avLst/>
          </a:prstGeom>
          <a:noFill/>
        </p:spPr>
        <p:txBody>
          <a:bodyPr wrap="square">
            <a:spAutoFit/>
          </a:bodyPr>
          <a:lstStyle/>
          <a:p>
            <a:pPr algn="just">
              <a:lnSpc>
                <a:spcPct val="150000"/>
              </a:lnSpc>
            </a:pPr>
            <a:r>
              <a:rPr lang="zh-CN" altLang="en-US" sz="2400">
                <a:solidFill>
                  <a:srgbClr val="FF0000"/>
                </a:solidFill>
                <a:cs typeface="+mn-ea"/>
                <a:sym typeface="+mn-lt"/>
              </a:rPr>
              <a:t>本文描写很有层次。写醉翁亭的环境采用由面到点、自远而近的顺序，把读者一步步引入佳境；写山间富于变化的景色，采用从早到晚、从春到冬的顺序，让读者体会“景不同，而乐亦无穷”的妙处；写游人、太守游山玩水，采用从外到内的顺序，让读者从头到尾领略到一幅欢乐升平的景象。这样不仅景物描写清晰，而且有利于一步步突出主题。全文以一个“乐”字贯穿，因景美而乐，因乐而更觉景美，景中有情，情中有景。</a:t>
            </a:r>
          </a:p>
        </p:txBody>
      </p:sp>
      <p:pic>
        <p:nvPicPr>
          <p:cNvPr id="5" name="图片 4">
            <a:extLst>
              <a:ext uri="{FF2B5EF4-FFF2-40B4-BE49-F238E27FC236}">
                <a16:creationId xmlns:a16="http://schemas.microsoft.com/office/drawing/2014/main" id="{0528215B-6305-41C7-B7E0-9BD8D40B29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7018" y="3155078"/>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nodeType="afterGroup">
                            <p:stCondLst>
                              <p:cond delay="50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anim calcmode="lin" valueType="num">
                                      <p:cBhvr>
                                        <p:cTn id="17" dur="750" fill="hold"/>
                                        <p:tgtEl>
                                          <p:spTgt spid="5"/>
                                        </p:tgtEl>
                                        <p:attrNameLst>
                                          <p:attrName>ppt_x</p:attrName>
                                        </p:attrNameLst>
                                      </p:cBhvr>
                                      <p:tavLst>
                                        <p:tav tm="0">
                                          <p:val>
                                            <p:strVal val="#ppt_x"/>
                                          </p:val>
                                        </p:tav>
                                        <p:tav tm="100000">
                                          <p:val>
                                            <p:strVal val="#ppt_x"/>
                                          </p:val>
                                        </p:tav>
                                      </p:tavLst>
                                    </p:anim>
                                    <p:anim calcmode="lin" valueType="num">
                                      <p:cBhvr>
                                        <p:cTn id="18"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a:off x="792480" y="1669974"/>
            <a:ext cx="4236719" cy="2611997"/>
          </a:xfrm>
          <a:prstGeom prst="rect">
            <a:avLst/>
          </a:prstGeom>
        </p:spPr>
        <p:txBody>
          <a:bodyPr wrap="square">
            <a:spAutoFit/>
          </a:bodyPr>
          <a:lstStyle/>
          <a:p>
            <a:pPr>
              <a:lnSpc>
                <a:spcPct val="150000"/>
              </a:lnSpc>
            </a:pPr>
            <a:r>
              <a:rPr lang="zh-CN" sz="2800">
                <a:cs typeface="+mn-ea"/>
                <a:sym typeface="+mn-lt"/>
              </a:rPr>
              <a:t>全文以“乐”字为线索，通过描写琅琊山的美景以及人们游山的欢乐，表现了作者与民同乐的旷达情怀。</a:t>
            </a:r>
          </a:p>
        </p:txBody>
      </p:sp>
      <p:pic>
        <p:nvPicPr>
          <p:cNvPr id="2" name="图片 1"/>
          <p:cNvPicPr>
            <a:picLocks noChangeAspect="1"/>
          </p:cNvPicPr>
          <p:nvPr/>
        </p:nvPicPr>
        <p:blipFill>
          <a:blip r:embed="rId3"/>
          <a:stretch>
            <a:fillRect/>
          </a:stretch>
        </p:blipFill>
        <p:spPr>
          <a:xfrm>
            <a:off x="5478187" y="1747939"/>
            <a:ext cx="4388147" cy="306292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2" name="文本框 11"/>
          <p:cNvSpPr txBox="1"/>
          <p:nvPr/>
        </p:nvSpPr>
        <p:spPr>
          <a:xfrm>
            <a:off x="633089" y="488175"/>
            <a:ext cx="2236510" cy="707886"/>
          </a:xfrm>
          <a:prstGeom prst="rect">
            <a:avLst/>
          </a:prstGeom>
          <a:noFill/>
        </p:spPr>
        <p:txBody>
          <a:bodyPr wrap="none" rtlCol="0">
            <a:spAutoFit/>
          </a:bodyPr>
          <a:lstStyle/>
          <a:p>
            <a:r>
              <a:rPr lang="zh-CN" altLang="en-US" sz="4000" b="1">
                <a:cs typeface="+mn-ea"/>
                <a:sym typeface="+mn-lt"/>
              </a:rPr>
              <a:t>课文主旨</a:t>
            </a:r>
          </a:p>
        </p:txBody>
      </p:sp>
      <p:pic>
        <p:nvPicPr>
          <p:cNvPr id="5" name="图片 4">
            <a:extLst>
              <a:ext uri="{FF2B5EF4-FFF2-40B4-BE49-F238E27FC236}">
                <a16:creationId xmlns:a16="http://schemas.microsoft.com/office/drawing/2014/main" id="{F38C54AD-3ADA-427A-8776-159C140F7F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91654" y="3101135"/>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 name="Text Box 2"/>
          <p:cNvSpPr txBox="1">
            <a:spLocks noChangeArrowheads="1"/>
          </p:cNvSpPr>
          <p:nvPr/>
        </p:nvSpPr>
        <p:spPr bwMode="auto">
          <a:xfrm>
            <a:off x="2350248" y="2381385"/>
            <a:ext cx="503238" cy="206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mn-lt"/>
                <a:ea typeface="+mn-ea"/>
                <a:cs typeface="+mn-ea"/>
                <a:sym typeface="+mn-lt"/>
              </a:rPr>
              <a:t>醉翁亭记</a:t>
            </a:r>
          </a:p>
        </p:txBody>
      </p:sp>
      <p:sp>
        <p:nvSpPr>
          <p:cNvPr id="30" name="Text Box 3"/>
          <p:cNvSpPr txBox="1">
            <a:spLocks noChangeArrowheads="1"/>
          </p:cNvSpPr>
          <p:nvPr/>
        </p:nvSpPr>
        <p:spPr bwMode="auto">
          <a:xfrm>
            <a:off x="3366380" y="1908310"/>
            <a:ext cx="1201738"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i="0" u="none" strike="noStrike" kern="1200" cap="none" spc="0" normalizeH="0" baseline="0" noProof="0">
                <a:ln>
                  <a:noFill/>
                </a:ln>
                <a:solidFill>
                  <a:schemeClr val="tx1"/>
                </a:solidFill>
                <a:effectLst/>
                <a:uLnTx/>
                <a:uFillTx/>
                <a:latin typeface="+mn-lt"/>
                <a:ea typeface="+mn-ea"/>
                <a:cs typeface="+mn-ea"/>
                <a:sym typeface="+mn-lt"/>
              </a:rPr>
              <a:t>引入：</a:t>
            </a: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800" i="0" u="none" strike="noStrike" kern="1200" cap="none" spc="0" normalizeH="0" baseline="0" noProof="0">
              <a:ln>
                <a:noFill/>
              </a:ln>
              <a:solidFill>
                <a:schemeClr val="tx1"/>
              </a:solidFill>
              <a:effectLst/>
              <a:uLnTx/>
              <a:uFillTx/>
              <a:latin typeface="+mn-lt"/>
              <a:ea typeface="+mn-ea"/>
              <a:cs typeface="+mn-ea"/>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i="0" u="none" strike="noStrike" kern="1200" cap="none" spc="0" normalizeH="0" baseline="0" noProof="0">
                <a:ln>
                  <a:noFill/>
                </a:ln>
                <a:solidFill>
                  <a:schemeClr val="tx1"/>
                </a:solidFill>
                <a:effectLst/>
                <a:uLnTx/>
                <a:uFillTx/>
                <a:latin typeface="+mn-lt"/>
                <a:ea typeface="+mn-ea"/>
                <a:cs typeface="+mn-ea"/>
                <a:sym typeface="+mn-lt"/>
              </a:rPr>
              <a:t>写景：　</a:t>
            </a: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800" i="0" u="none" strike="noStrike" kern="1200" cap="none" spc="0" normalizeH="0" baseline="0" noProof="0">
              <a:ln>
                <a:noFill/>
              </a:ln>
              <a:solidFill>
                <a:schemeClr val="tx1"/>
              </a:solidFill>
              <a:effectLst/>
              <a:uLnTx/>
              <a:uFillTx/>
              <a:latin typeface="+mn-lt"/>
              <a:ea typeface="+mn-ea"/>
              <a:cs typeface="+mn-ea"/>
              <a:sym typeface="+mn-lt"/>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i="0" u="none" strike="noStrike" kern="1200" cap="none" spc="0" normalizeH="0" baseline="0" noProof="0">
                <a:ln>
                  <a:noFill/>
                </a:ln>
                <a:solidFill>
                  <a:schemeClr val="tx1"/>
                </a:solidFill>
                <a:effectLst/>
                <a:uLnTx/>
                <a:uFillTx/>
                <a:latin typeface="+mn-lt"/>
                <a:ea typeface="+mn-ea"/>
                <a:cs typeface="+mn-ea"/>
                <a:sym typeface="+mn-lt"/>
              </a:rPr>
              <a:t>写乐：  </a:t>
            </a: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80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1" name="Text Box 5"/>
          <p:cNvSpPr txBox="1">
            <a:spLocks noChangeArrowheads="1"/>
          </p:cNvSpPr>
          <p:nvPr/>
        </p:nvSpPr>
        <p:spPr bwMode="auto">
          <a:xfrm>
            <a:off x="4568435" y="1908310"/>
            <a:ext cx="8940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i="0" u="none" strike="noStrike" kern="1200" cap="none" spc="0" normalizeH="0" baseline="0" noProof="0">
                <a:ln>
                  <a:noFill/>
                </a:ln>
                <a:solidFill>
                  <a:srgbClr val="E04236"/>
                </a:solidFill>
                <a:effectLst/>
                <a:uLnTx/>
                <a:uFillTx/>
                <a:latin typeface="+mn-lt"/>
                <a:ea typeface="+mn-ea"/>
                <a:cs typeface="+mn-ea"/>
                <a:sym typeface="+mn-lt"/>
              </a:rPr>
              <a:t>总写</a:t>
            </a:r>
          </a:p>
        </p:txBody>
      </p:sp>
      <p:sp>
        <p:nvSpPr>
          <p:cNvPr id="32" name="Text Box 6"/>
          <p:cNvSpPr txBox="1">
            <a:spLocks noChangeArrowheads="1"/>
          </p:cNvSpPr>
          <p:nvPr/>
        </p:nvSpPr>
        <p:spPr bwMode="auto">
          <a:xfrm>
            <a:off x="4568435" y="4490855"/>
            <a:ext cx="26720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i="0" u="none" strike="noStrike" kern="1200" cap="none" spc="0" normalizeH="0" baseline="0" noProof="0">
                <a:ln>
                  <a:noFill/>
                </a:ln>
                <a:solidFill>
                  <a:srgbClr val="E04236"/>
                </a:solidFill>
                <a:effectLst/>
                <a:uLnTx/>
                <a:uFillTx/>
                <a:latin typeface="+mn-lt"/>
                <a:ea typeface="+mn-ea"/>
                <a:cs typeface="+mn-ea"/>
                <a:sym typeface="+mn-lt"/>
              </a:rPr>
              <a:t>宴会散，尽兴归</a:t>
            </a:r>
          </a:p>
        </p:txBody>
      </p:sp>
      <p:sp>
        <p:nvSpPr>
          <p:cNvPr id="36" name="Text Box 7"/>
          <p:cNvSpPr txBox="1">
            <a:spLocks noChangeArrowheads="1"/>
          </p:cNvSpPr>
          <p:nvPr/>
        </p:nvSpPr>
        <p:spPr bwMode="auto">
          <a:xfrm>
            <a:off x="4535415" y="2760163"/>
            <a:ext cx="3027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i="0" u="none" strike="noStrike" kern="1200" cap="none" spc="0" normalizeH="0" baseline="0" noProof="0">
                <a:ln>
                  <a:noFill/>
                </a:ln>
                <a:solidFill>
                  <a:srgbClr val="E04236"/>
                </a:solidFill>
                <a:effectLst/>
                <a:uLnTx/>
                <a:uFillTx/>
                <a:latin typeface="+mn-lt"/>
                <a:ea typeface="+mn-ea"/>
                <a:cs typeface="+mn-ea"/>
                <a:sym typeface="+mn-lt"/>
              </a:rPr>
              <a:t>山间朝暮四时美景</a:t>
            </a:r>
          </a:p>
        </p:txBody>
      </p:sp>
      <p:sp>
        <p:nvSpPr>
          <p:cNvPr id="42" name="Text Box 8"/>
          <p:cNvSpPr txBox="1">
            <a:spLocks noChangeArrowheads="1"/>
          </p:cNvSpPr>
          <p:nvPr/>
        </p:nvSpPr>
        <p:spPr bwMode="auto">
          <a:xfrm>
            <a:off x="4568435" y="3625350"/>
            <a:ext cx="26720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i="0" u="none" strike="noStrike" kern="1200" cap="none" spc="0" normalizeH="0" baseline="0" noProof="0">
                <a:ln>
                  <a:noFill/>
                </a:ln>
                <a:solidFill>
                  <a:srgbClr val="E04236"/>
                </a:solidFill>
                <a:effectLst/>
                <a:uLnTx/>
                <a:uFillTx/>
                <a:latin typeface="+mn-lt"/>
                <a:ea typeface="+mn-ea"/>
                <a:cs typeface="+mn-ea"/>
                <a:sym typeface="+mn-lt"/>
              </a:rPr>
              <a:t>三种人不同的乐</a:t>
            </a:r>
          </a:p>
        </p:txBody>
      </p:sp>
      <p:sp>
        <p:nvSpPr>
          <p:cNvPr id="45" name="AutoShape 11"/>
          <p:cNvSpPr/>
          <p:nvPr/>
        </p:nvSpPr>
        <p:spPr bwMode="auto">
          <a:xfrm>
            <a:off x="3033760" y="1805123"/>
            <a:ext cx="341313" cy="3311525"/>
          </a:xfrm>
          <a:prstGeom prst="leftBrace">
            <a:avLst>
              <a:gd name="adj1" fmla="val 34901"/>
              <a:gd name="adj2" fmla="val 50000"/>
            </a:avLst>
          </a:prstGeom>
          <a:noFill/>
          <a:ln w="349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cs typeface="+mn-ea"/>
              <a:sym typeface="+mn-lt"/>
            </a:endParaRPr>
          </a:p>
        </p:txBody>
      </p:sp>
      <p:sp>
        <p:nvSpPr>
          <p:cNvPr id="46" name="AutoShape 12"/>
          <p:cNvSpPr/>
          <p:nvPr/>
        </p:nvSpPr>
        <p:spPr bwMode="auto">
          <a:xfrm>
            <a:off x="8403835" y="1862273"/>
            <a:ext cx="328613" cy="3251200"/>
          </a:xfrm>
          <a:prstGeom prst="rightBrace">
            <a:avLst>
              <a:gd name="adj1" fmla="val 48833"/>
              <a:gd name="adj2" fmla="val 50000"/>
            </a:avLst>
          </a:prstGeom>
          <a:noFill/>
          <a:ln w="349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cs typeface="+mn-ea"/>
              <a:sym typeface="+mn-lt"/>
            </a:endParaRPr>
          </a:p>
        </p:txBody>
      </p:sp>
      <p:sp>
        <p:nvSpPr>
          <p:cNvPr id="47" name="Text Box 16"/>
          <p:cNvSpPr txBox="1">
            <a:spLocks noChangeArrowheads="1"/>
          </p:cNvSpPr>
          <p:nvPr/>
        </p:nvSpPr>
        <p:spPr bwMode="auto">
          <a:xfrm>
            <a:off x="8863112" y="1727335"/>
            <a:ext cx="615553" cy="345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2800" i="0" u="none" strike="noStrike" kern="1200" cap="none" spc="0" normalizeH="0" baseline="0" noProof="0">
                <a:ln>
                  <a:noFill/>
                </a:ln>
                <a:solidFill>
                  <a:srgbClr val="E04236"/>
                </a:solidFill>
                <a:effectLst/>
                <a:uLnTx/>
                <a:uFillTx/>
                <a:latin typeface="+mn-lt"/>
                <a:ea typeface="+mn-ea"/>
                <a:cs typeface="+mn-ea"/>
                <a:sym typeface="+mn-lt"/>
              </a:rPr>
              <a:t>与民同乐</a:t>
            </a:r>
          </a:p>
        </p:txBody>
      </p:sp>
      <p:sp>
        <p:nvSpPr>
          <p:cNvPr id="15" name="文本框 14"/>
          <p:cNvSpPr txBox="1"/>
          <p:nvPr/>
        </p:nvSpPr>
        <p:spPr>
          <a:xfrm>
            <a:off x="663565" y="731129"/>
            <a:ext cx="1620957" cy="523220"/>
          </a:xfrm>
          <a:prstGeom prst="rect">
            <a:avLst/>
          </a:prstGeom>
          <a:noFill/>
        </p:spPr>
        <p:txBody>
          <a:bodyPr wrap="none" rtlCol="0">
            <a:spAutoFit/>
          </a:bodyPr>
          <a:lstStyle/>
          <a:p>
            <a:r>
              <a:rPr lang="zh-CN" altLang="en-US" sz="2800" b="1">
                <a:cs typeface="+mn-ea"/>
                <a:sym typeface="+mn-lt"/>
              </a:rPr>
              <a:t>板书设计</a:t>
            </a:r>
          </a:p>
        </p:txBody>
      </p:sp>
      <p:sp>
        <p:nvSpPr>
          <p:cNvPr id="2" name="文本框 1"/>
          <p:cNvSpPr txBox="1"/>
          <p:nvPr/>
        </p:nvSpPr>
        <p:spPr>
          <a:xfrm>
            <a:off x="3366380" y="4490537"/>
            <a:ext cx="1318161" cy="800219"/>
          </a:xfrm>
          <a:prstGeom prst="rect">
            <a:avLst/>
          </a:prstGeom>
          <a:noFill/>
        </p:spPr>
        <p:txBody>
          <a:bodyPr wrap="square" rtlCol="0">
            <a:spAutoFit/>
          </a:bodyPr>
          <a:lstStyle/>
          <a:p>
            <a:pPr lvl="0" fontAlgn="base">
              <a:spcBef>
                <a:spcPct val="0"/>
              </a:spcBef>
              <a:spcAft>
                <a:spcPct val="0"/>
              </a:spcAft>
              <a:defRPr/>
            </a:pPr>
            <a:r>
              <a:rPr lang="zh-CN" altLang="en-US" sz="2800">
                <a:solidFill>
                  <a:prstClr val="black"/>
                </a:solidFill>
                <a:cs typeface="+mn-ea"/>
                <a:sym typeface="+mn-lt"/>
              </a:rPr>
              <a:t>写归：</a:t>
            </a:r>
          </a:p>
          <a:p>
            <a:endParaRPr lang="zh-CN" altLang="en-US">
              <a:cs typeface="+mn-ea"/>
              <a:sym typeface="+mn-lt"/>
            </a:endParaRPr>
          </a:p>
        </p:txBody>
      </p:sp>
      <p:pic>
        <p:nvPicPr>
          <p:cNvPr id="13" name="图片 12">
            <a:extLst>
              <a:ext uri="{FF2B5EF4-FFF2-40B4-BE49-F238E27FC236}">
                <a16:creationId xmlns:a16="http://schemas.microsoft.com/office/drawing/2014/main" id="{488227D9-DB35-40E5-84CB-C8F8A2DC30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7018" y="2844800"/>
            <a:ext cx="2094982" cy="40132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ppt_x"/>
                                          </p:val>
                                        </p:tav>
                                        <p:tav tm="100000">
                                          <p:val>
                                            <p:strVal val="#ppt_x"/>
                                          </p:val>
                                        </p:tav>
                                      </p:tavLst>
                                    </p:anim>
                                    <p:anim calcmode="lin" valueType="num">
                                      <p:cBhvr additive="base">
                                        <p:cTn id="1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0" presetClass="entr" presetSubtype="0" fill="hold" nodeType="clickEffect">
                                  <p:stCondLst>
                                    <p:cond delay="0"/>
                                  </p:stCondLst>
                                  <p:childTnLst>
                                    <p:set>
                                      <p:cBhvr>
                                        <p:cTn id="18" dur="1" fill="hold">
                                          <p:stCondLst>
                                            <p:cond delay="0"/>
                                          </p:stCondLst>
                                        </p:cTn>
                                        <p:tgtEl>
                                          <p:spTgt spid="30">
                                            <p:txEl>
                                              <p:pRg st="0" end="0"/>
                                            </p:txEl>
                                          </p:spTgt>
                                        </p:tgtEl>
                                        <p:attrNameLst>
                                          <p:attrName>style.visibility</p:attrName>
                                        </p:attrNameLst>
                                      </p:cBhvr>
                                      <p:to>
                                        <p:strVal val="visible"/>
                                      </p:to>
                                    </p:set>
                                    <p:animEffect transition="in" filter="fade">
                                      <p:cBhvr>
                                        <p:cTn id="19" dur="500"/>
                                        <p:tgtEl>
                                          <p:spTgt spid="30">
                                            <p:txEl>
                                              <p:pRg st="0" end="0"/>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0" presetClass="entr" presetSubtype="0" fill="hold" nodeType="clickEffect">
                                  <p:stCondLst>
                                    <p:cond delay="0"/>
                                  </p:stCondLst>
                                  <p:childTnLst>
                                    <p:set>
                                      <p:cBhvr>
                                        <p:cTn id="28" dur="1" fill="hold">
                                          <p:stCondLst>
                                            <p:cond delay="0"/>
                                          </p:stCondLst>
                                        </p:cTn>
                                        <p:tgtEl>
                                          <p:spTgt spid="30">
                                            <p:txEl>
                                              <p:pRg st="2" end="2"/>
                                            </p:txEl>
                                          </p:spTgt>
                                        </p:tgtEl>
                                        <p:attrNameLst>
                                          <p:attrName>style.visibility</p:attrName>
                                        </p:attrNameLst>
                                      </p:cBhvr>
                                      <p:to>
                                        <p:strVal val="visible"/>
                                      </p:to>
                                    </p:set>
                                    <p:animEffect transition="in" filter="fade">
                                      <p:cBhvr>
                                        <p:cTn id="29" dur="500"/>
                                        <p:tgtEl>
                                          <p:spTgt spid="30">
                                            <p:txEl>
                                              <p:pRg st="2" end="2"/>
                                            </p:txEl>
                                          </p:spTgt>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10" presetClass="entr" presetSubtype="0" fill="hold" nodeType="clickEffect">
                                  <p:stCondLst>
                                    <p:cond delay="0"/>
                                  </p:stCondLst>
                                  <p:childTnLst>
                                    <p:set>
                                      <p:cBhvr>
                                        <p:cTn id="38" dur="1" fill="hold">
                                          <p:stCondLst>
                                            <p:cond delay="0"/>
                                          </p:stCondLst>
                                        </p:cTn>
                                        <p:tgtEl>
                                          <p:spTgt spid="30">
                                            <p:txEl>
                                              <p:charRg st="11" end="18"/>
                                            </p:txEl>
                                          </p:spTgt>
                                        </p:tgtEl>
                                        <p:attrNameLst>
                                          <p:attrName>style.visibility</p:attrName>
                                        </p:attrNameLst>
                                      </p:cBhvr>
                                      <p:to>
                                        <p:strVal val="visible"/>
                                      </p:to>
                                    </p:set>
                                    <p:animEffect transition="in" filter="fade">
                                      <p:cBhvr>
                                        <p:cTn id="39" dur="500"/>
                                        <p:tgtEl>
                                          <p:spTgt spid="30">
                                            <p:txEl>
                                              <p:charRg st="11" end="18"/>
                                            </p:txEl>
                                          </p:spTgt>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17" presetClass="entr" presetSubtype="10" fill="hold" grpId="0" nodeType="click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p:cTn id="59" dur="500" fill="hold"/>
                                        <p:tgtEl>
                                          <p:spTgt spid="46"/>
                                        </p:tgtEl>
                                        <p:attrNameLst>
                                          <p:attrName>ppt_w</p:attrName>
                                        </p:attrNameLst>
                                      </p:cBhvr>
                                      <p:tavLst>
                                        <p:tav tm="0">
                                          <p:val>
                                            <p:fltVal val="0"/>
                                          </p:val>
                                        </p:tav>
                                        <p:tav tm="100000">
                                          <p:val>
                                            <p:strVal val="#ppt_w"/>
                                          </p:val>
                                        </p:tav>
                                      </p:tavLst>
                                    </p:anim>
                                    <p:anim calcmode="lin" valueType="num">
                                      <p:cBhvr>
                                        <p:cTn id="60" dur="500" fill="hold"/>
                                        <p:tgtEl>
                                          <p:spTgt spid="46"/>
                                        </p:tgtEl>
                                        <p:attrNameLst>
                                          <p:attrName>ppt_h</p:attrName>
                                        </p:attrNameLst>
                                      </p:cBhvr>
                                      <p:tavLst>
                                        <p:tav tm="0">
                                          <p:val>
                                            <p:strVal val="#ppt_h"/>
                                          </p:val>
                                        </p:tav>
                                        <p:tav tm="100000">
                                          <p:val>
                                            <p:strVal val="#ppt_h"/>
                                          </p:val>
                                        </p:tav>
                                      </p:tavLst>
                                    </p:anim>
                                  </p:childTnLst>
                                </p:cTn>
                              </p:par>
                            </p:childTnLst>
                          </p:cTn>
                        </p:par>
                        <p:par>
                          <p:cTn id="61" fill="hold" nodeType="afterGroup">
                            <p:stCondLst>
                              <p:cond delay="500"/>
                            </p:stCondLst>
                            <p:childTnLst>
                              <p:par>
                                <p:cTn id="62" presetID="53" presetClass="entr" presetSubtype="0"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 calcmode="lin" valueType="num">
                                      <p:cBhvr>
                                        <p:cTn id="64" dur="500" fill="hold"/>
                                        <p:tgtEl>
                                          <p:spTgt spid="47"/>
                                        </p:tgtEl>
                                        <p:attrNameLst>
                                          <p:attrName>ppt_w</p:attrName>
                                        </p:attrNameLst>
                                      </p:cBhvr>
                                      <p:tavLst>
                                        <p:tav tm="0">
                                          <p:val>
                                            <p:fltVal val="0"/>
                                          </p:val>
                                        </p:tav>
                                        <p:tav tm="100000">
                                          <p:val>
                                            <p:strVal val="#ppt_w"/>
                                          </p:val>
                                        </p:tav>
                                      </p:tavLst>
                                    </p:anim>
                                    <p:anim calcmode="lin" valueType="num">
                                      <p:cBhvr>
                                        <p:cTn id="65" dur="500" fill="hold"/>
                                        <p:tgtEl>
                                          <p:spTgt spid="47"/>
                                        </p:tgtEl>
                                        <p:attrNameLst>
                                          <p:attrName>ppt_h</p:attrName>
                                        </p:attrNameLst>
                                      </p:cBhvr>
                                      <p:tavLst>
                                        <p:tav tm="0">
                                          <p:val>
                                            <p:fltVal val="0"/>
                                          </p:val>
                                        </p:tav>
                                        <p:tav tm="100000">
                                          <p:val>
                                            <p:strVal val="#ppt_h"/>
                                          </p:val>
                                        </p:tav>
                                      </p:tavLst>
                                    </p:anim>
                                    <p:animEffect transition="in" filter="fade">
                                      <p:cBhvr>
                                        <p:cTn id="6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2" grpId="0"/>
      <p:bldP spid="36" grpId="0"/>
      <p:bldP spid="42" grpId="0"/>
      <p:bldP spid="45" grpId="0"/>
      <p:bldP spid="46" grpId="0"/>
      <p:bldP spid="47" grpId="0"/>
      <p:bldP spid="2"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a:extLst>
              <a:ext uri="{FF2B5EF4-FFF2-40B4-BE49-F238E27FC236}">
                <a16:creationId xmlns:a16="http://schemas.microsoft.com/office/drawing/2014/main" id="{D3D07B1B-8DB6-4E6F-822E-B594EDF45248}"/>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14348" b="29402"/>
          <a:stretch>
            <a:fillRect/>
          </a:stretch>
        </p:blipFill>
        <p:spPr>
          <a:xfrm>
            <a:off x="0" y="0"/>
            <a:ext cx="12192000" cy="6858001"/>
          </a:xfrm>
          <a:prstGeom prst="rect">
            <a:avLst/>
          </a:prstGeom>
        </p:spPr>
      </p:pic>
      <p:sp>
        <p:nvSpPr>
          <p:cNvPr id="17" name="椭圆 16">
            <a:extLst>
              <a:ext uri="{FF2B5EF4-FFF2-40B4-BE49-F238E27FC236}">
                <a16:creationId xmlns:a16="http://schemas.microsoft.com/office/drawing/2014/main" id="{79A2A2DF-7697-4D57-987B-CE09191ADD5C}"/>
              </a:ext>
            </a:extLst>
          </p:cNvPr>
          <p:cNvSpPr/>
          <p:nvPr/>
        </p:nvSpPr>
        <p:spPr>
          <a:xfrm>
            <a:off x="3413759" y="746760"/>
            <a:ext cx="5364482" cy="5364480"/>
          </a:xfrm>
          <a:prstGeom prst="ellipse">
            <a:avLst/>
          </a:prstGeom>
          <a:solidFill>
            <a:schemeClr val="bg1"/>
          </a:solidFill>
          <a:ln>
            <a:no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pic>
        <p:nvPicPr>
          <p:cNvPr id="6" name="图片 5">
            <a:extLst>
              <a:ext uri="{FF2B5EF4-FFF2-40B4-BE49-F238E27FC236}">
                <a16:creationId xmlns:a16="http://schemas.microsoft.com/office/drawing/2014/main" id="{7B11CFE1-DADA-4F23-A945-69EB91CE03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5342" y="1"/>
            <a:ext cx="4916657" cy="3277771"/>
          </a:xfrm>
          <a:prstGeom prst="rect">
            <a:avLst/>
          </a:prstGeom>
        </p:spPr>
      </p:pic>
      <p:pic>
        <p:nvPicPr>
          <p:cNvPr id="7" name="图片 6">
            <a:extLst>
              <a:ext uri="{FF2B5EF4-FFF2-40B4-BE49-F238E27FC236}">
                <a16:creationId xmlns:a16="http://schemas.microsoft.com/office/drawing/2014/main" id="{2ED8CD2E-04A0-443E-B0FB-16050B808ACE}"/>
              </a:ext>
            </a:extLst>
          </p:cNvPr>
          <p:cNvPicPr>
            <a:picLocks noChangeAspect="1"/>
          </p:cNvPicPr>
          <p:nvPr/>
        </p:nvPicPr>
        <p:blipFill>
          <a:blip r:embed="rId5">
            <a:extLst>
              <a:ext uri="{28A0092B-C50C-407E-A947-70E740481C1C}">
                <a14:useLocalDpi xmlns:a14="http://schemas.microsoft.com/office/drawing/2010/main" val="0"/>
              </a:ext>
            </a:extLst>
          </a:blip>
          <a:srcRect t="44072" r="80031" b="10366"/>
          <a:stretch>
            <a:fillRect/>
          </a:stretch>
        </p:blipFill>
        <p:spPr>
          <a:xfrm>
            <a:off x="0" y="3733793"/>
            <a:ext cx="2434632" cy="3124208"/>
          </a:xfrm>
          <a:prstGeom prst="rect">
            <a:avLst/>
          </a:prstGeom>
        </p:spPr>
      </p:pic>
      <p:pic>
        <p:nvPicPr>
          <p:cNvPr id="10" name="图片 9">
            <a:extLst>
              <a:ext uri="{FF2B5EF4-FFF2-40B4-BE49-F238E27FC236}">
                <a16:creationId xmlns:a16="http://schemas.microsoft.com/office/drawing/2014/main" id="{3C188C31-CDCE-447F-9B88-B49F28DD463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9534" y="811297"/>
            <a:ext cx="2820572" cy="2820572"/>
          </a:xfrm>
          <a:prstGeom prst="rect">
            <a:avLst/>
          </a:prstGeom>
        </p:spPr>
      </p:pic>
      <p:pic>
        <p:nvPicPr>
          <p:cNvPr id="11" name="图片 10">
            <a:extLst>
              <a:ext uri="{FF2B5EF4-FFF2-40B4-BE49-F238E27FC236}">
                <a16:creationId xmlns:a16="http://schemas.microsoft.com/office/drawing/2014/main" id="{D427EE6B-4821-4379-A9E1-D25A8B7AC5A6}"/>
              </a:ext>
            </a:extLst>
          </p:cNvPr>
          <p:cNvPicPr>
            <a:picLocks noChangeAspect="1"/>
          </p:cNvPicPr>
          <p:nvPr/>
        </p:nvPicPr>
        <p:blipFill>
          <a:blip r:embed="rId6">
            <a:extLst>
              <a:ext uri="{28A0092B-C50C-407E-A947-70E740481C1C}">
                <a14:useLocalDpi xmlns:a14="http://schemas.microsoft.com/office/drawing/2010/main" val="0"/>
              </a:ext>
            </a:extLst>
          </a:blip>
          <a:srcRect r="56401" b="64838"/>
          <a:stretch>
            <a:fillRect/>
          </a:stretch>
        </p:blipFill>
        <p:spPr>
          <a:xfrm>
            <a:off x="7590692" y="3733793"/>
            <a:ext cx="1370428" cy="1105224"/>
          </a:xfrm>
          <a:prstGeom prst="rect">
            <a:avLst/>
          </a:prstGeom>
        </p:spPr>
      </p:pic>
      <p:pic>
        <p:nvPicPr>
          <p:cNvPr id="12" name="图片 11">
            <a:extLst>
              <a:ext uri="{FF2B5EF4-FFF2-40B4-BE49-F238E27FC236}">
                <a16:creationId xmlns:a16="http://schemas.microsoft.com/office/drawing/2014/main" id="{310335D4-4E71-4181-A725-341E2A1AD7C4}"/>
              </a:ext>
            </a:extLst>
          </p:cNvPr>
          <p:cNvPicPr>
            <a:picLocks noChangeAspect="1"/>
          </p:cNvPicPr>
          <p:nvPr/>
        </p:nvPicPr>
        <p:blipFill>
          <a:blip r:embed="rId6">
            <a:extLst>
              <a:ext uri="{28A0092B-C50C-407E-A947-70E740481C1C}">
                <a14:useLocalDpi xmlns:a14="http://schemas.microsoft.com/office/drawing/2010/main" val="0"/>
              </a:ext>
            </a:extLst>
          </a:blip>
          <a:srcRect r="56401" b="64838"/>
          <a:stretch>
            <a:fillRect/>
          </a:stretch>
        </p:blipFill>
        <p:spPr>
          <a:xfrm>
            <a:off x="9144006" y="4839017"/>
            <a:ext cx="1812436" cy="1461695"/>
          </a:xfrm>
          <a:prstGeom prst="rect">
            <a:avLst/>
          </a:prstGeom>
        </p:spPr>
      </p:pic>
      <p:pic>
        <p:nvPicPr>
          <p:cNvPr id="13" name="图片 12">
            <a:extLst>
              <a:ext uri="{FF2B5EF4-FFF2-40B4-BE49-F238E27FC236}">
                <a16:creationId xmlns:a16="http://schemas.microsoft.com/office/drawing/2014/main" id="{28E8C850-DB0B-4626-B8EB-7EA87FCCDE1F}"/>
              </a:ext>
            </a:extLst>
          </p:cNvPr>
          <p:cNvPicPr>
            <a:picLocks noChangeAspect="1"/>
          </p:cNvPicPr>
          <p:nvPr/>
        </p:nvPicPr>
        <p:blipFill>
          <a:blip r:embed="rId6">
            <a:extLst>
              <a:ext uri="{28A0092B-C50C-407E-A947-70E740481C1C}">
                <a14:useLocalDpi xmlns:a14="http://schemas.microsoft.com/office/drawing/2010/main" val="0"/>
              </a:ext>
            </a:extLst>
          </a:blip>
          <a:srcRect r="56401" b="64838"/>
          <a:stretch>
            <a:fillRect/>
          </a:stretch>
        </p:blipFill>
        <p:spPr>
          <a:xfrm>
            <a:off x="9982788" y="4390060"/>
            <a:ext cx="1370428" cy="1105224"/>
          </a:xfrm>
          <a:prstGeom prst="rect">
            <a:avLst/>
          </a:prstGeom>
        </p:spPr>
      </p:pic>
      <p:sp>
        <p:nvSpPr>
          <p:cNvPr id="14" name="文本框 13">
            <a:extLst>
              <a:ext uri="{FF2B5EF4-FFF2-40B4-BE49-F238E27FC236}">
                <a16:creationId xmlns:a16="http://schemas.microsoft.com/office/drawing/2014/main" id="{10A197A6-527A-4C31-B1D4-A5E62FB7CC72}"/>
              </a:ext>
            </a:extLst>
          </p:cNvPr>
          <p:cNvSpPr txBox="1"/>
          <p:nvPr/>
        </p:nvSpPr>
        <p:spPr>
          <a:xfrm>
            <a:off x="5090695" y="1548683"/>
            <a:ext cx="1899138" cy="1200329"/>
          </a:xfrm>
          <a:prstGeom prst="rect">
            <a:avLst/>
          </a:prstGeom>
          <a:noFill/>
        </p:spPr>
        <p:txBody>
          <a:bodyPr wrap="square" rtlCol="0">
            <a:spAutoFit/>
          </a:bodyPr>
          <a:lstStyle/>
          <a:p>
            <a:pPr algn="ctr"/>
            <a:r>
              <a:rPr lang="zh-CN" altLang="en-US" sz="7200" b="1">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叁</a:t>
            </a:r>
          </a:p>
        </p:txBody>
      </p:sp>
      <p:sp>
        <p:nvSpPr>
          <p:cNvPr id="15" name="文本框 14">
            <a:extLst>
              <a:ext uri="{FF2B5EF4-FFF2-40B4-BE49-F238E27FC236}">
                <a16:creationId xmlns:a16="http://schemas.microsoft.com/office/drawing/2014/main" id="{8A513A48-D4C0-4A15-9CC3-4263C98B3815}"/>
              </a:ext>
            </a:extLst>
          </p:cNvPr>
          <p:cNvSpPr txBox="1"/>
          <p:nvPr/>
        </p:nvSpPr>
        <p:spPr>
          <a:xfrm>
            <a:off x="3736679" y="2827119"/>
            <a:ext cx="4607169" cy="769441"/>
          </a:xfrm>
          <a:prstGeom prst="rect">
            <a:avLst/>
          </a:prstGeom>
          <a:noFill/>
        </p:spPr>
        <p:txBody>
          <a:bodyPr wrap="square" rtlCol="0">
            <a:spAutoFit/>
          </a:bodyPr>
          <a:lstStyle/>
          <a:p>
            <a:pPr algn="ctr"/>
            <a:r>
              <a:rPr lang="zh-CN" altLang="en-US" sz="4400" b="1">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湖心亭看雪</a:t>
            </a:r>
            <a:endParaRPr lang="zh-CN" altLang="en-US" sz="4400">
              <a:solidFill>
                <a:srgbClr val="51534F"/>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pic>
        <p:nvPicPr>
          <p:cNvPr id="19" name="图片 18">
            <a:extLst>
              <a:ext uri="{FF2B5EF4-FFF2-40B4-BE49-F238E27FC236}">
                <a16:creationId xmlns:a16="http://schemas.microsoft.com/office/drawing/2014/main" id="{B9504F25-EE18-47B5-824D-83F532AEAAD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3286036" y="4672686"/>
            <a:ext cx="1464498" cy="794568"/>
          </a:xfrm>
          <a:prstGeom prst="rect">
            <a:avLst/>
          </a:prstGeom>
        </p:spPr>
      </p:pic>
    </p:spTree>
    <p:extLst>
      <p:ext uri="{BB962C8B-B14F-4D97-AF65-F5344CB8AC3E}">
        <p14:creationId xmlns:p14="http://schemas.microsoft.com/office/powerpoint/2010/main" val="462934735"/>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nodeType="afterGroup">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par>
                          <p:cTn id="12" fill="hold" nodeType="afterGroup">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30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1000"/>
                                        <p:tgtEl>
                                          <p:spTgt spid="15"/>
                                        </p:tgtEl>
                                      </p:cBhvr>
                                    </p:animEffect>
                                  </p:childTnLst>
                                </p:cTn>
                              </p:par>
                            </p:childTnLst>
                          </p:cTn>
                        </p:par>
                        <p:par>
                          <p:cTn id="28" fill="hold" nodeType="afterGroup">
                            <p:stCondLst>
                              <p:cond delay="4000"/>
                            </p:stCondLst>
                            <p:childTnLst>
                              <p:par>
                                <p:cTn id="29" presetID="2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nodeType="afterGroup">
                            <p:stCondLst>
                              <p:cond delay="4500"/>
                            </p:stCondLst>
                            <p:childTnLst>
                              <p:par>
                                <p:cTn id="33" presetID="42"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5500"/>
                            </p:stCondLst>
                            <p:childTnLst>
                              <p:par>
                                <p:cTn id="39" presetID="42" presetClass="entr" presetSubtype="0"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6500"/>
                            </p:stCondLst>
                            <p:childTnLst>
                              <p:par>
                                <p:cTn id="45" presetID="53"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750" fill="hold"/>
                                        <p:tgtEl>
                                          <p:spTgt spid="17"/>
                                        </p:tgtEl>
                                        <p:attrNameLst>
                                          <p:attrName>ppt_w</p:attrName>
                                        </p:attrNameLst>
                                      </p:cBhvr>
                                      <p:tavLst>
                                        <p:tav tm="0">
                                          <p:val>
                                            <p:fltVal val="0"/>
                                          </p:val>
                                        </p:tav>
                                        <p:tav tm="100000">
                                          <p:val>
                                            <p:strVal val="#ppt_w"/>
                                          </p:val>
                                        </p:tav>
                                      </p:tavLst>
                                    </p:anim>
                                    <p:anim calcmode="lin" valueType="num">
                                      <p:cBhvr>
                                        <p:cTn id="48" dur="750" fill="hold"/>
                                        <p:tgtEl>
                                          <p:spTgt spid="17"/>
                                        </p:tgtEl>
                                        <p:attrNameLst>
                                          <p:attrName>ppt_h</p:attrName>
                                        </p:attrNameLst>
                                      </p:cBhvr>
                                      <p:tavLst>
                                        <p:tav tm="0">
                                          <p:val>
                                            <p:fltVal val="0"/>
                                          </p:val>
                                        </p:tav>
                                        <p:tav tm="100000">
                                          <p:val>
                                            <p:strVal val="#ppt_h"/>
                                          </p:val>
                                        </p:tav>
                                      </p:tavLst>
                                    </p:anim>
                                    <p:animEffect transition="in" filter="fade">
                                      <p:cBhvr>
                                        <p:cTn id="49" dur="750"/>
                                        <p:tgtEl>
                                          <p:spTgt spid="17"/>
                                        </p:tgtEl>
                                      </p:cBhvr>
                                    </p:animEffect>
                                  </p:childTnLst>
                                </p:cTn>
                              </p:par>
                              <p:par>
                                <p:cTn id="50" presetID="22" presetClass="entr" presetSubtype="2"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right)">
                                      <p:cBhvr>
                                        <p:cTn id="5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5"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7" name="文本框 14337">
            <a:extLst>
              <a:ext uri="{FF2B5EF4-FFF2-40B4-BE49-F238E27FC236}">
                <a16:creationId xmlns:a16="http://schemas.microsoft.com/office/drawing/2014/main" id="{5E41B291-8E9E-41ED-A456-1AD54917D1BD}"/>
              </a:ext>
            </a:extLst>
          </p:cNvPr>
          <p:cNvSpPr txBox="1">
            <a:spLocks noChangeArrowheads="1"/>
          </p:cNvSpPr>
          <p:nvPr/>
        </p:nvSpPr>
        <p:spPr bwMode="auto">
          <a:xfrm>
            <a:off x="1524000" y="974725"/>
            <a:ext cx="9144000" cy="532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4000">
                <a:solidFill>
                  <a:schemeClr val="accent2"/>
                </a:solidFill>
                <a:latin typeface="楷体_GB2312" pitchFamily="1" charset="-122"/>
                <a:ea typeface="楷体_GB2312" pitchFamily="1" charset="-122"/>
              </a:rPr>
              <a:t>   </a:t>
            </a:r>
            <a:r>
              <a:rPr lang="zh-CN" altLang="en-US" sz="4000" b="1">
                <a:solidFill>
                  <a:schemeClr val="accent2"/>
                </a:solidFill>
                <a:latin typeface="楷体_GB2312" pitchFamily="1" charset="-122"/>
                <a:ea typeface="楷体_GB2312" pitchFamily="1" charset="-122"/>
              </a:rPr>
              <a:t>崇祯五年十二月，</a:t>
            </a:r>
            <a:r>
              <a:rPr lang="zh-CN" altLang="en-US" sz="4000" b="1" u="sng">
                <a:solidFill>
                  <a:srgbClr val="CC0099"/>
                </a:solidFill>
                <a:latin typeface="楷体_GB2312" pitchFamily="1" charset="-122"/>
                <a:ea typeface="楷体_GB2312" pitchFamily="1" charset="-122"/>
              </a:rPr>
              <a:t>余</a:t>
            </a:r>
            <a:r>
              <a:rPr lang="zh-CN" altLang="en-US" sz="4000" b="1">
                <a:solidFill>
                  <a:schemeClr val="accent2"/>
                </a:solidFill>
                <a:latin typeface="楷体_GB2312" pitchFamily="1" charset="-122"/>
                <a:ea typeface="楷体_GB2312" pitchFamily="1" charset="-122"/>
              </a:rPr>
              <a:t>住西湖。大雪三  </a:t>
            </a:r>
          </a:p>
          <a:p>
            <a:pPr>
              <a:spcBef>
                <a:spcPct val="50000"/>
              </a:spcBef>
            </a:pPr>
            <a:r>
              <a:rPr lang="zh-CN" altLang="en-US" sz="4000" b="1">
                <a:solidFill>
                  <a:schemeClr val="accent2"/>
                </a:solidFill>
                <a:latin typeface="楷体_GB2312" pitchFamily="1" charset="-122"/>
                <a:ea typeface="楷体_GB2312" pitchFamily="1" charset="-122"/>
              </a:rPr>
              <a:t>日，湖中人鸟声</a:t>
            </a:r>
            <a:r>
              <a:rPr lang="zh-CN" altLang="en-US" sz="4000" b="1" u="sng">
                <a:solidFill>
                  <a:srgbClr val="CC0099"/>
                </a:solidFill>
                <a:latin typeface="楷体_GB2312" pitchFamily="1" charset="-122"/>
                <a:ea typeface="楷体_GB2312" pitchFamily="1" charset="-122"/>
              </a:rPr>
              <a:t>俱</a:t>
            </a:r>
            <a:r>
              <a:rPr lang="zh-CN" altLang="en-US" sz="4000" b="1">
                <a:solidFill>
                  <a:srgbClr val="CC0099"/>
                </a:solidFill>
                <a:latin typeface="楷体_GB2312" pitchFamily="1" charset="-122"/>
                <a:ea typeface="楷体_GB2312" pitchFamily="1" charset="-122"/>
              </a:rPr>
              <a:t> </a:t>
            </a:r>
            <a:r>
              <a:rPr lang="zh-CN" altLang="en-US" sz="4000" b="1" u="sng">
                <a:solidFill>
                  <a:srgbClr val="CC0099"/>
                </a:solidFill>
                <a:latin typeface="楷体_GB2312" pitchFamily="1" charset="-122"/>
                <a:ea typeface="楷体_GB2312" pitchFamily="1" charset="-122"/>
              </a:rPr>
              <a:t>绝</a:t>
            </a:r>
            <a:r>
              <a:rPr lang="zh-CN" altLang="en-US" sz="4000" b="1">
                <a:solidFill>
                  <a:schemeClr val="accent2"/>
                </a:solidFill>
                <a:latin typeface="楷体_GB2312" pitchFamily="1" charset="-122"/>
                <a:ea typeface="楷体_GB2312" pitchFamily="1" charset="-122"/>
              </a:rPr>
              <a:t>。</a:t>
            </a:r>
            <a:r>
              <a:rPr lang="zh-CN" altLang="en-US" sz="4000" b="1" u="sng">
                <a:solidFill>
                  <a:srgbClr val="CC0099"/>
                </a:solidFill>
                <a:latin typeface="楷体_GB2312" pitchFamily="1" charset="-122"/>
                <a:ea typeface="楷体_GB2312" pitchFamily="1" charset="-122"/>
              </a:rPr>
              <a:t>是</a:t>
            </a:r>
            <a:r>
              <a:rPr lang="zh-CN" altLang="en-US" sz="4000" b="1">
                <a:solidFill>
                  <a:schemeClr val="accent2"/>
                </a:solidFill>
                <a:latin typeface="楷体_GB2312" pitchFamily="1" charset="-122"/>
                <a:ea typeface="楷体_GB2312" pitchFamily="1" charset="-122"/>
              </a:rPr>
              <a:t>日</a:t>
            </a:r>
            <a:r>
              <a:rPr lang="zh-CN" altLang="en-US" sz="4000" b="1" u="sng">
                <a:solidFill>
                  <a:srgbClr val="CC0099"/>
                </a:solidFill>
                <a:latin typeface="楷体_GB2312" pitchFamily="1" charset="-122"/>
                <a:ea typeface="楷体_GB2312" pitchFamily="1" charset="-122"/>
              </a:rPr>
              <a:t>更定</a:t>
            </a:r>
            <a:r>
              <a:rPr lang="zh-CN" altLang="en-US" sz="4000" b="1">
                <a:solidFill>
                  <a:schemeClr val="accent2"/>
                </a:solidFill>
                <a:latin typeface="楷体_GB2312" pitchFamily="1" charset="-122"/>
                <a:ea typeface="楷体_GB2312" pitchFamily="1" charset="-122"/>
              </a:rPr>
              <a:t>矣，余</a:t>
            </a:r>
          </a:p>
          <a:p>
            <a:pPr>
              <a:spcBef>
                <a:spcPct val="50000"/>
              </a:spcBef>
            </a:pPr>
            <a:r>
              <a:rPr lang="zh-CN" altLang="en-US" sz="4000" b="1" u="sng">
                <a:solidFill>
                  <a:srgbClr val="CC0099"/>
                </a:solidFill>
                <a:latin typeface="楷体_GB2312" pitchFamily="1" charset="-122"/>
                <a:ea typeface="楷体_GB2312" pitchFamily="1" charset="-122"/>
                <a:sym typeface="Arial" panose="020b0604020202020204" pitchFamily="34" charset="0"/>
              </a:rPr>
              <a:t>拏</a:t>
            </a:r>
            <a:r>
              <a:rPr lang="zh-CN" altLang="en-US" sz="4000" b="1">
                <a:solidFill>
                  <a:schemeClr val="accent2"/>
                </a:solidFill>
                <a:latin typeface="楷体_GB2312" pitchFamily="1" charset="-122"/>
                <a:ea typeface="楷体_GB2312" pitchFamily="1" charset="-122"/>
              </a:rPr>
              <a:t>一小舟，</a:t>
            </a:r>
            <a:r>
              <a:rPr lang="zh-CN" altLang="en-US" sz="4000" b="1" u="sng">
                <a:solidFill>
                  <a:srgbClr val="CC0099"/>
                </a:solidFill>
                <a:latin typeface="楷体_GB2312" pitchFamily="1" charset="-122"/>
                <a:ea typeface="楷体_GB2312" pitchFamily="1" charset="-122"/>
                <a:sym typeface="Arial" panose="020b0604020202020204" pitchFamily="34" charset="0"/>
              </a:rPr>
              <a:t>拥</a:t>
            </a:r>
            <a:r>
              <a:rPr lang="zh-CN" altLang="en-US" sz="4000" b="1">
                <a:solidFill>
                  <a:schemeClr val="accent2"/>
                </a:solidFill>
                <a:latin typeface="楷体_GB2312" pitchFamily="1" charset="-122"/>
                <a:ea typeface="楷体_GB2312" pitchFamily="1" charset="-122"/>
              </a:rPr>
              <a:t>毳衣炉火，独往湖心亭看</a:t>
            </a:r>
          </a:p>
          <a:p>
            <a:pPr>
              <a:spcBef>
                <a:spcPct val="50000"/>
              </a:spcBef>
            </a:pPr>
            <a:r>
              <a:rPr lang="zh-CN" altLang="en-US" sz="4000" b="1">
                <a:solidFill>
                  <a:schemeClr val="accent2"/>
                </a:solidFill>
                <a:latin typeface="楷体_GB2312" pitchFamily="1" charset="-122"/>
                <a:ea typeface="楷体_GB2312" pitchFamily="1" charset="-122"/>
              </a:rPr>
              <a:t>雪。雾凇</a:t>
            </a:r>
            <a:r>
              <a:rPr lang="zh-CN" altLang="en-US" sz="4000" b="1" u="sng">
                <a:solidFill>
                  <a:srgbClr val="CC0099"/>
                </a:solidFill>
                <a:latin typeface="楷体_GB2312" pitchFamily="1" charset="-122"/>
                <a:ea typeface="楷体_GB2312" pitchFamily="1" charset="-122"/>
              </a:rPr>
              <a:t>沆砀</a:t>
            </a:r>
            <a:r>
              <a:rPr lang="zh-CN" altLang="en-US" sz="4000" b="1">
                <a:solidFill>
                  <a:schemeClr val="accent2"/>
                </a:solidFill>
                <a:latin typeface="楷体_GB2312" pitchFamily="1" charset="-122"/>
                <a:ea typeface="楷体_GB2312" pitchFamily="1" charset="-122"/>
              </a:rPr>
              <a:t>，天与云与山与水，上下</a:t>
            </a:r>
          </a:p>
          <a:p>
            <a:pPr>
              <a:spcBef>
                <a:spcPct val="50000"/>
              </a:spcBef>
            </a:pPr>
            <a:r>
              <a:rPr lang="zh-CN" altLang="en-US" sz="4000" b="1" u="sng">
                <a:solidFill>
                  <a:srgbClr val="CC0099"/>
                </a:solidFill>
                <a:latin typeface="楷体_GB2312" pitchFamily="1" charset="-122"/>
                <a:ea typeface="楷体_GB2312" pitchFamily="1" charset="-122"/>
              </a:rPr>
              <a:t>一白</a:t>
            </a:r>
            <a:r>
              <a:rPr lang="zh-CN" altLang="en-US" sz="4000" b="1">
                <a:solidFill>
                  <a:schemeClr val="accent2"/>
                </a:solidFill>
                <a:latin typeface="楷体_GB2312" pitchFamily="1" charset="-122"/>
                <a:ea typeface="楷体_GB2312" pitchFamily="1" charset="-122"/>
              </a:rPr>
              <a:t>。湖上影子，</a:t>
            </a:r>
            <a:r>
              <a:rPr lang="zh-CN" altLang="en-US" sz="4000" b="1" u="sng">
                <a:solidFill>
                  <a:srgbClr val="CC0099"/>
                </a:solidFill>
                <a:latin typeface="楷体_GB2312" pitchFamily="1" charset="-122"/>
                <a:ea typeface="楷体_GB2312" pitchFamily="1" charset="-122"/>
              </a:rPr>
              <a:t>惟</a:t>
            </a:r>
            <a:r>
              <a:rPr lang="zh-CN" altLang="en-US" sz="4000" b="1">
                <a:solidFill>
                  <a:schemeClr val="accent2"/>
                </a:solidFill>
                <a:latin typeface="楷体_GB2312" pitchFamily="1" charset="-122"/>
                <a:ea typeface="楷体_GB2312" pitchFamily="1" charset="-122"/>
              </a:rPr>
              <a:t>长堤一</a:t>
            </a:r>
            <a:r>
              <a:rPr lang="zh-CN" altLang="en-US" sz="4000" b="1" u="sng">
                <a:solidFill>
                  <a:srgbClr val="CC0099"/>
                </a:solidFill>
                <a:latin typeface="楷体_GB2312" pitchFamily="1" charset="-122"/>
                <a:ea typeface="楷体_GB2312" pitchFamily="1" charset="-122"/>
              </a:rPr>
              <a:t>痕</a:t>
            </a:r>
            <a:r>
              <a:rPr lang="zh-CN" altLang="en-US" sz="4000" b="1">
                <a:solidFill>
                  <a:schemeClr val="accent2"/>
                </a:solidFill>
                <a:latin typeface="楷体_GB2312" pitchFamily="1" charset="-122"/>
                <a:ea typeface="楷体_GB2312" pitchFamily="1" charset="-122"/>
              </a:rPr>
              <a:t>、湖心亭</a:t>
            </a:r>
          </a:p>
          <a:p>
            <a:pPr>
              <a:spcBef>
                <a:spcPct val="50000"/>
              </a:spcBef>
            </a:pPr>
            <a:r>
              <a:rPr lang="zh-CN" altLang="en-US" sz="4000" b="1">
                <a:solidFill>
                  <a:schemeClr val="accent2"/>
                </a:solidFill>
                <a:latin typeface="楷体_GB2312" pitchFamily="1" charset="-122"/>
                <a:ea typeface="楷体_GB2312" pitchFamily="1" charset="-122"/>
              </a:rPr>
              <a:t>一点、与余舟一</a:t>
            </a:r>
            <a:r>
              <a:rPr lang="zh-CN" altLang="en-US" sz="4000" b="1">
                <a:solidFill>
                  <a:schemeClr val="accent2"/>
                </a:solidFill>
                <a:latin typeface="楷体_GB2312" pitchFamily="1" charset="-122"/>
                <a:ea typeface="楷体_GB2312" pitchFamily="1" charset="-122"/>
                <a:sym typeface="Arial" panose="020b0604020202020204" pitchFamily="34" charset="0"/>
              </a:rPr>
              <a:t>芥</a:t>
            </a:r>
            <a:r>
              <a:rPr lang="zh-CN" altLang="en-US" sz="4000" b="1">
                <a:solidFill>
                  <a:schemeClr val="accent2"/>
                </a:solidFill>
                <a:latin typeface="楷体_GB2312" pitchFamily="1" charset="-122"/>
                <a:ea typeface="楷体_GB2312" pitchFamily="1" charset="-122"/>
              </a:rPr>
              <a:t>、舟中人两三粒</a:t>
            </a:r>
            <a:r>
              <a:rPr lang="zh-CN" altLang="en-US" sz="4000" b="1" u="sng">
                <a:solidFill>
                  <a:srgbClr val="CC0099"/>
                </a:solidFill>
                <a:latin typeface="楷体_GB2312" pitchFamily="1" charset="-122"/>
                <a:ea typeface="楷体_GB2312" pitchFamily="1" charset="-122"/>
              </a:rPr>
              <a:t>而已</a:t>
            </a:r>
            <a:r>
              <a:rPr lang="zh-CN" altLang="en-US" sz="4000" b="1">
                <a:solidFill>
                  <a:schemeClr val="accent2"/>
                </a:solidFill>
                <a:latin typeface="楷体_GB2312" pitchFamily="1" charset="-122"/>
                <a:ea typeface="楷体_GB2312" pitchFamily="1" charset="-122"/>
              </a:rPr>
              <a:t>。</a:t>
            </a:r>
          </a:p>
        </p:txBody>
      </p:sp>
      <p:sp>
        <p:nvSpPr>
          <p:cNvPr id="14339" name="文本框 14338">
            <a:extLst>
              <a:ext uri="{FF2B5EF4-FFF2-40B4-BE49-F238E27FC236}">
                <a16:creationId xmlns:a16="http://schemas.microsoft.com/office/drawing/2014/main" id="{AD507AF9-5A2B-48CE-8458-1A6EE6AC7EC4}"/>
              </a:ext>
            </a:extLst>
          </p:cNvPr>
          <p:cNvSpPr txBox="1">
            <a:spLocks noChangeArrowheads="1"/>
          </p:cNvSpPr>
          <p:nvPr/>
        </p:nvSpPr>
        <p:spPr bwMode="auto">
          <a:xfrm>
            <a:off x="6999784" y="1515276"/>
            <a:ext cx="6096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这</a:t>
            </a:r>
          </a:p>
        </p:txBody>
      </p:sp>
      <p:sp>
        <p:nvSpPr>
          <p:cNvPr id="14340" name="文本框 14339">
            <a:extLst>
              <a:ext uri="{FF2B5EF4-FFF2-40B4-BE49-F238E27FC236}">
                <a16:creationId xmlns:a16="http://schemas.microsoft.com/office/drawing/2014/main" id="{9290BF55-F3E2-412E-9C5F-BF5EB774B2FE}"/>
              </a:ext>
            </a:extLst>
          </p:cNvPr>
          <p:cNvSpPr txBox="1">
            <a:spLocks noChangeArrowheads="1"/>
          </p:cNvSpPr>
          <p:nvPr/>
        </p:nvSpPr>
        <p:spPr bwMode="auto">
          <a:xfrm>
            <a:off x="7898607" y="1558132"/>
            <a:ext cx="31321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000" b="1">
                <a:solidFill>
                  <a:srgbClr val="FF0000"/>
                </a:solidFill>
                <a:latin typeface="Times New Roman" panose="02020603050405020304" pitchFamily="18" charset="0"/>
              </a:rPr>
              <a:t>初更以后，晚上八点左右</a:t>
            </a:r>
          </a:p>
        </p:txBody>
      </p:sp>
      <p:sp>
        <p:nvSpPr>
          <p:cNvPr id="14341" name="文本框 14340">
            <a:extLst>
              <a:ext uri="{FF2B5EF4-FFF2-40B4-BE49-F238E27FC236}">
                <a16:creationId xmlns:a16="http://schemas.microsoft.com/office/drawing/2014/main" id="{9382A712-3468-4D72-96BE-F7D1FD44BF25}"/>
              </a:ext>
            </a:extLst>
          </p:cNvPr>
          <p:cNvSpPr txBox="1">
            <a:spLocks noChangeArrowheads="1"/>
          </p:cNvSpPr>
          <p:nvPr/>
        </p:nvSpPr>
        <p:spPr bwMode="auto">
          <a:xfrm>
            <a:off x="518161" y="2387601"/>
            <a:ext cx="305911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撑，划</a:t>
            </a:r>
          </a:p>
        </p:txBody>
      </p:sp>
      <p:sp>
        <p:nvSpPr>
          <p:cNvPr id="14342" name="文本框 14341">
            <a:extLst>
              <a:ext uri="{FF2B5EF4-FFF2-40B4-BE49-F238E27FC236}">
                <a16:creationId xmlns:a16="http://schemas.microsoft.com/office/drawing/2014/main" id="{EDB5DD7F-F47B-4CC1-9B7C-0D2BFCB09AB7}"/>
              </a:ext>
            </a:extLst>
          </p:cNvPr>
          <p:cNvSpPr txBox="1">
            <a:spLocks noChangeArrowheads="1"/>
          </p:cNvSpPr>
          <p:nvPr/>
        </p:nvSpPr>
        <p:spPr bwMode="auto">
          <a:xfrm>
            <a:off x="1642428" y="4229101"/>
            <a:ext cx="13716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全白</a:t>
            </a:r>
          </a:p>
        </p:txBody>
      </p:sp>
      <p:sp>
        <p:nvSpPr>
          <p:cNvPr id="14343" name="文本框 14342">
            <a:extLst>
              <a:ext uri="{FF2B5EF4-FFF2-40B4-BE49-F238E27FC236}">
                <a16:creationId xmlns:a16="http://schemas.microsoft.com/office/drawing/2014/main" id="{B30965DC-0665-498A-A308-8FFB25230283}"/>
              </a:ext>
            </a:extLst>
          </p:cNvPr>
          <p:cNvSpPr txBox="1">
            <a:spLocks noChangeArrowheads="1"/>
          </p:cNvSpPr>
          <p:nvPr/>
        </p:nvSpPr>
        <p:spPr bwMode="auto">
          <a:xfrm>
            <a:off x="2735356" y="3295651"/>
            <a:ext cx="3352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b="1">
                <a:solidFill>
                  <a:srgbClr val="FF0000"/>
                </a:solidFill>
                <a:latin typeface="Times New Roman" panose="02020603050405020304" pitchFamily="18" charset="0"/>
              </a:rPr>
              <a:t> </a:t>
            </a:r>
            <a:r>
              <a:rPr lang="zh-CN" altLang="en-US" sz="3200" b="1">
                <a:solidFill>
                  <a:srgbClr val="FF0000"/>
                </a:solidFill>
                <a:latin typeface="Times New Roman" panose="02020603050405020304" pitchFamily="18" charset="0"/>
              </a:rPr>
              <a:t>白汽弥漫的样子</a:t>
            </a:r>
          </a:p>
        </p:txBody>
      </p:sp>
      <p:sp>
        <p:nvSpPr>
          <p:cNvPr id="14344" name="文本框 14343">
            <a:extLst>
              <a:ext uri="{FF2B5EF4-FFF2-40B4-BE49-F238E27FC236}">
                <a16:creationId xmlns:a16="http://schemas.microsoft.com/office/drawing/2014/main" id="{D9BFB1DF-560F-4715-8C8F-D65CA1303660}"/>
              </a:ext>
            </a:extLst>
          </p:cNvPr>
          <p:cNvSpPr txBox="1">
            <a:spLocks noChangeArrowheads="1"/>
          </p:cNvSpPr>
          <p:nvPr/>
        </p:nvSpPr>
        <p:spPr bwMode="auto">
          <a:xfrm>
            <a:off x="5497196" y="4229101"/>
            <a:ext cx="9144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只</a:t>
            </a:r>
          </a:p>
        </p:txBody>
      </p:sp>
      <p:sp>
        <p:nvSpPr>
          <p:cNvPr id="14345" name="文本框 14344">
            <a:extLst>
              <a:ext uri="{FF2B5EF4-FFF2-40B4-BE49-F238E27FC236}">
                <a16:creationId xmlns:a16="http://schemas.microsoft.com/office/drawing/2014/main" id="{84183860-203C-4C19-8C73-F3B816296A48}"/>
              </a:ext>
            </a:extLst>
          </p:cNvPr>
          <p:cNvSpPr txBox="1">
            <a:spLocks noChangeArrowheads="1"/>
          </p:cNvSpPr>
          <p:nvPr/>
        </p:nvSpPr>
        <p:spPr bwMode="auto">
          <a:xfrm>
            <a:off x="7391242" y="4256523"/>
            <a:ext cx="1981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痕迹</a:t>
            </a:r>
          </a:p>
        </p:txBody>
      </p:sp>
      <p:sp>
        <p:nvSpPr>
          <p:cNvPr id="14346" name="文本框 14345">
            <a:extLst>
              <a:ext uri="{FF2B5EF4-FFF2-40B4-BE49-F238E27FC236}">
                <a16:creationId xmlns:a16="http://schemas.microsoft.com/office/drawing/2014/main" id="{F780C22D-2C4E-4368-82DA-15F306609396}"/>
              </a:ext>
            </a:extLst>
          </p:cNvPr>
          <p:cNvSpPr txBox="1">
            <a:spLocks noChangeArrowheads="1"/>
          </p:cNvSpPr>
          <p:nvPr/>
        </p:nvSpPr>
        <p:spPr bwMode="auto">
          <a:xfrm>
            <a:off x="9120188" y="6092825"/>
            <a:ext cx="122396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罢了</a:t>
            </a:r>
          </a:p>
        </p:txBody>
      </p:sp>
      <p:sp>
        <p:nvSpPr>
          <p:cNvPr id="14347" name="文本框 14346">
            <a:extLst>
              <a:ext uri="{FF2B5EF4-FFF2-40B4-BE49-F238E27FC236}">
                <a16:creationId xmlns:a16="http://schemas.microsoft.com/office/drawing/2014/main" id="{9E45F89C-6819-4E8C-B2A6-E9FA831E97F7}"/>
              </a:ext>
            </a:extLst>
          </p:cNvPr>
          <p:cNvSpPr txBox="1">
            <a:spLocks noChangeArrowheads="1"/>
          </p:cNvSpPr>
          <p:nvPr/>
        </p:nvSpPr>
        <p:spPr bwMode="auto">
          <a:xfrm>
            <a:off x="5087938" y="360364"/>
            <a:ext cx="32004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人称代词，“我” </a:t>
            </a:r>
          </a:p>
        </p:txBody>
      </p:sp>
      <p:sp>
        <p:nvSpPr>
          <p:cNvPr id="14348" name="文本框 14347">
            <a:extLst>
              <a:ext uri="{FF2B5EF4-FFF2-40B4-BE49-F238E27FC236}">
                <a16:creationId xmlns:a16="http://schemas.microsoft.com/office/drawing/2014/main" id="{EDD2D886-DFBC-45E7-8BE7-BE6AFBB41ED2}"/>
              </a:ext>
            </a:extLst>
          </p:cNvPr>
          <p:cNvSpPr txBox="1">
            <a:spLocks noChangeArrowheads="1"/>
          </p:cNvSpPr>
          <p:nvPr/>
        </p:nvSpPr>
        <p:spPr bwMode="auto">
          <a:xfrm>
            <a:off x="5189538" y="1466852"/>
            <a:ext cx="6096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都</a:t>
            </a:r>
          </a:p>
        </p:txBody>
      </p:sp>
      <p:sp>
        <p:nvSpPr>
          <p:cNvPr id="14349" name="文本框 14348">
            <a:extLst>
              <a:ext uri="{FF2B5EF4-FFF2-40B4-BE49-F238E27FC236}">
                <a16:creationId xmlns:a16="http://schemas.microsoft.com/office/drawing/2014/main" id="{84CEA7B7-EB21-4C42-A48B-64C5F38DC8A1}"/>
              </a:ext>
            </a:extLst>
          </p:cNvPr>
          <p:cNvSpPr txBox="1">
            <a:spLocks noChangeArrowheads="1"/>
          </p:cNvSpPr>
          <p:nvPr/>
        </p:nvSpPr>
        <p:spPr bwMode="auto">
          <a:xfrm>
            <a:off x="5954396" y="1537181"/>
            <a:ext cx="1219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消失</a:t>
            </a:r>
          </a:p>
        </p:txBody>
      </p:sp>
      <p:sp>
        <p:nvSpPr>
          <p:cNvPr id="34829" name="文本框 14349">
            <a:extLst>
              <a:ext uri="{FF2B5EF4-FFF2-40B4-BE49-F238E27FC236}">
                <a16:creationId xmlns:a16="http://schemas.microsoft.com/office/drawing/2014/main" id="{161E24FB-79D2-4576-9BB3-48C91A9AB92D}"/>
              </a:ext>
            </a:extLst>
          </p:cNvPr>
          <p:cNvSpPr txBox="1">
            <a:spLocks noChangeArrowheads="1"/>
          </p:cNvSpPr>
          <p:nvPr/>
        </p:nvSpPr>
        <p:spPr bwMode="auto">
          <a:xfrm>
            <a:off x="323354" y="50801"/>
            <a:ext cx="1871663" cy="14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8800" b="1">
                <a:solidFill>
                  <a:srgbClr val="080808"/>
                </a:solidFill>
              </a:rPr>
              <a:t>译</a:t>
            </a:r>
          </a:p>
        </p:txBody>
      </p:sp>
      <p:sp>
        <p:nvSpPr>
          <p:cNvPr id="14351" name="文本框 14350">
            <a:extLst>
              <a:ext uri="{FF2B5EF4-FFF2-40B4-BE49-F238E27FC236}">
                <a16:creationId xmlns:a16="http://schemas.microsoft.com/office/drawing/2014/main" id="{5AEC34A3-DF3E-45F6-9568-9C3C2EE91089}"/>
              </a:ext>
            </a:extLst>
          </p:cNvPr>
          <p:cNvSpPr txBox="1">
            <a:spLocks noChangeArrowheads="1"/>
          </p:cNvSpPr>
          <p:nvPr/>
        </p:nvSpPr>
        <p:spPr bwMode="auto">
          <a:xfrm>
            <a:off x="3349626" y="2417210"/>
            <a:ext cx="16541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穿着</a:t>
            </a:r>
          </a:p>
        </p:txBody>
      </p:sp>
      <p:pic>
        <p:nvPicPr>
          <p:cNvPr id="16" name="图片 15">
            <a:extLst>
              <a:ext uri="{FF2B5EF4-FFF2-40B4-BE49-F238E27FC236}">
                <a16:creationId xmlns:a16="http://schemas.microsoft.com/office/drawing/2014/main" id="{743A58B8-8DBA-4E7A-B7B7-79F057D7C0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288" y="5029200"/>
            <a:ext cx="1282550" cy="1828800"/>
          </a:xfrm>
          <a:prstGeom prst="rect">
            <a:avLst/>
          </a:prstGeom>
        </p:spPr>
      </p:pic>
      <p:pic>
        <p:nvPicPr>
          <p:cNvPr id="17" name="图片 16">
            <a:extLst>
              <a:ext uri="{FF2B5EF4-FFF2-40B4-BE49-F238E27FC236}">
                <a16:creationId xmlns:a16="http://schemas.microsoft.com/office/drawing/2014/main" id="{836FF4EA-354F-4BE3-BD72-BB929F9EA39B}"/>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flipH="1">
            <a:off x="10026594" y="4158532"/>
            <a:ext cx="2504662" cy="310947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34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434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434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433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434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4341"/>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4351"/>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4343"/>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14342"/>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4344"/>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14345"/>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143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0" grpId="0"/>
      <p:bldP spid="14341" grpId="0"/>
      <p:bldP spid="14342" grpId="0"/>
      <p:bldP spid="14343" grpId="0"/>
      <p:bldP spid="14344" grpId="0"/>
      <p:bldP spid="14345" grpId="0"/>
      <p:bldP spid="14346" grpId="0"/>
      <p:bldP spid="14347" grpId="0"/>
      <p:bldP spid="14348" grpId="0"/>
      <p:bldP spid="14349" grpId="0"/>
      <p:bldP spid="14351"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1" name="文本框 15361">
            <a:extLst>
              <a:ext uri="{FF2B5EF4-FFF2-40B4-BE49-F238E27FC236}">
                <a16:creationId xmlns:a16="http://schemas.microsoft.com/office/drawing/2014/main" id="{2DB36757-C2BD-4F05-8E9C-712AE2F900D2}"/>
              </a:ext>
            </a:extLst>
          </p:cNvPr>
          <p:cNvSpPr txBox="1">
            <a:spLocks noChangeArrowheads="1"/>
          </p:cNvSpPr>
          <p:nvPr/>
        </p:nvSpPr>
        <p:spPr bwMode="auto">
          <a:xfrm>
            <a:off x="1599476" y="827681"/>
            <a:ext cx="9686925" cy="532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4000" b="1">
                <a:solidFill>
                  <a:schemeClr val="accent2"/>
                </a:solidFill>
                <a:latin typeface="Times New Roman" panose="02020603050405020304" pitchFamily="18" charset="0"/>
                <a:ea typeface="楷体_GB2312" pitchFamily="1" charset="-122"/>
              </a:rPr>
              <a:t>    到亭上，有两人铺毡</a:t>
            </a:r>
            <a:r>
              <a:rPr lang="zh-CN" altLang="en-US" sz="4000" b="1" u="sng">
                <a:solidFill>
                  <a:srgbClr val="CC0099"/>
                </a:solidFill>
                <a:latin typeface="Times New Roman" panose="02020603050405020304" pitchFamily="18" charset="0"/>
                <a:ea typeface="楷体_GB2312" pitchFamily="1" charset="-122"/>
              </a:rPr>
              <a:t>对坐</a:t>
            </a:r>
            <a:r>
              <a:rPr lang="zh-CN" altLang="en-US" sz="4000" b="1">
                <a:solidFill>
                  <a:schemeClr val="accent2"/>
                </a:solidFill>
                <a:latin typeface="Times New Roman" panose="02020603050405020304" pitchFamily="18" charset="0"/>
                <a:ea typeface="楷体_GB2312" pitchFamily="1" charset="-122"/>
              </a:rPr>
              <a:t>，一童子烧</a:t>
            </a:r>
          </a:p>
          <a:p>
            <a:pPr>
              <a:spcBef>
                <a:spcPct val="50000"/>
              </a:spcBef>
            </a:pPr>
            <a:r>
              <a:rPr lang="zh-CN" altLang="en-US" sz="4000" b="1">
                <a:solidFill>
                  <a:schemeClr val="accent2"/>
                </a:solidFill>
                <a:latin typeface="Times New Roman" panose="02020603050405020304" pitchFamily="18" charset="0"/>
                <a:ea typeface="楷体_GB2312" pitchFamily="1" charset="-122"/>
              </a:rPr>
              <a:t>酒炉正沸。见余，大</a:t>
            </a:r>
            <a:r>
              <a:rPr lang="zh-CN" altLang="en-US" sz="4000" b="1" u="sng">
                <a:solidFill>
                  <a:srgbClr val="CC0099"/>
                </a:solidFill>
                <a:latin typeface="Times New Roman" panose="02020603050405020304" pitchFamily="18" charset="0"/>
                <a:ea typeface="楷体_GB2312" pitchFamily="1" charset="-122"/>
              </a:rPr>
              <a:t>喜</a:t>
            </a:r>
            <a:r>
              <a:rPr lang="zh-CN" altLang="en-US" sz="4000" b="1">
                <a:solidFill>
                  <a:schemeClr val="accent2"/>
                </a:solidFill>
                <a:latin typeface="Times New Roman" panose="02020603050405020304" pitchFamily="18" charset="0"/>
                <a:ea typeface="楷体_GB2312" pitchFamily="1" charset="-122"/>
              </a:rPr>
              <a:t>曰：“湖中</a:t>
            </a:r>
            <a:r>
              <a:rPr lang="zh-CN" altLang="en-US" sz="4000" b="1" u="sng">
                <a:solidFill>
                  <a:srgbClr val="CC0099"/>
                </a:solidFill>
                <a:latin typeface="Times New Roman" panose="02020603050405020304" pitchFamily="18" charset="0"/>
                <a:ea typeface="楷体_GB2312" pitchFamily="1" charset="-122"/>
              </a:rPr>
              <a:t>焉得</a:t>
            </a:r>
            <a:r>
              <a:rPr lang="zh-CN" altLang="en-US" sz="4000" b="1">
                <a:solidFill>
                  <a:srgbClr val="CC0099"/>
                </a:solidFill>
                <a:latin typeface="Times New Roman" panose="02020603050405020304" pitchFamily="18" charset="0"/>
                <a:ea typeface="楷体_GB2312" pitchFamily="1" charset="-122"/>
              </a:rPr>
              <a:t> </a:t>
            </a:r>
            <a:r>
              <a:rPr lang="zh-CN" altLang="en-US" sz="4000" b="1" u="sng">
                <a:solidFill>
                  <a:srgbClr val="CC0099"/>
                </a:solidFill>
                <a:latin typeface="Times New Roman" panose="02020603050405020304" pitchFamily="18" charset="0"/>
                <a:ea typeface="楷体_GB2312" pitchFamily="1" charset="-122"/>
              </a:rPr>
              <a:t>更</a:t>
            </a:r>
          </a:p>
          <a:p>
            <a:pPr>
              <a:spcBef>
                <a:spcPct val="50000"/>
              </a:spcBef>
            </a:pPr>
            <a:r>
              <a:rPr lang="zh-CN" altLang="en-US" sz="4000" b="1">
                <a:solidFill>
                  <a:schemeClr val="accent2"/>
                </a:solidFill>
                <a:latin typeface="Times New Roman" panose="02020603050405020304" pitchFamily="18" charset="0"/>
                <a:ea typeface="楷体_GB2312" pitchFamily="1" charset="-122"/>
              </a:rPr>
              <a:t>有此人！”拉余同饮。余</a:t>
            </a:r>
            <a:r>
              <a:rPr lang="zh-CN" altLang="en-US" sz="4000" b="1" u="sng">
                <a:solidFill>
                  <a:srgbClr val="CC0099"/>
                </a:solidFill>
                <a:latin typeface="Times New Roman" panose="02020603050405020304" pitchFamily="18" charset="0"/>
                <a:ea typeface="楷体_GB2312" pitchFamily="1" charset="-122"/>
              </a:rPr>
              <a:t>强</a:t>
            </a:r>
            <a:r>
              <a:rPr lang="zh-CN" altLang="en-US" sz="4000" b="1">
                <a:solidFill>
                  <a:schemeClr val="accent2"/>
                </a:solidFill>
                <a:latin typeface="Times New Roman" panose="02020603050405020304" pitchFamily="18" charset="0"/>
                <a:ea typeface="楷体_GB2312" pitchFamily="1" charset="-122"/>
                <a:sym typeface="Arial" panose="020b0604020202020204" pitchFamily="34" charset="0"/>
              </a:rPr>
              <a:t>饮</a:t>
            </a:r>
            <a:r>
              <a:rPr lang="zh-CN" altLang="en-US" sz="4000" b="1">
                <a:solidFill>
                  <a:schemeClr val="accent2"/>
                </a:solidFill>
                <a:latin typeface="Times New Roman" panose="02020603050405020304" pitchFamily="18" charset="0"/>
                <a:ea typeface="楷体_GB2312" pitchFamily="1" charset="-122"/>
              </a:rPr>
              <a:t>三大</a:t>
            </a:r>
            <a:r>
              <a:rPr lang="zh-CN" altLang="en-US" sz="4000" b="1" u="sng">
                <a:solidFill>
                  <a:srgbClr val="CC0099"/>
                </a:solidFill>
                <a:latin typeface="Times New Roman" panose="02020603050405020304" pitchFamily="18" charset="0"/>
                <a:ea typeface="楷体_GB2312" pitchFamily="1" charset="-122"/>
              </a:rPr>
              <a:t>白</a:t>
            </a:r>
            <a:r>
              <a:rPr lang="zh-CN" altLang="en-US" sz="4000" b="1">
                <a:solidFill>
                  <a:srgbClr val="CC0099"/>
                </a:solidFill>
                <a:latin typeface="Times New Roman" panose="02020603050405020304" pitchFamily="18" charset="0"/>
                <a:ea typeface="楷体_GB2312" pitchFamily="1" charset="-122"/>
              </a:rPr>
              <a:t> </a:t>
            </a:r>
            <a:r>
              <a:rPr lang="zh-CN" altLang="en-US" sz="4000" b="1" u="sng">
                <a:solidFill>
                  <a:srgbClr val="CC0099"/>
                </a:solidFill>
                <a:latin typeface="Times New Roman" panose="02020603050405020304" pitchFamily="18" charset="0"/>
                <a:ea typeface="楷体_GB2312" pitchFamily="1" charset="-122"/>
                <a:sym typeface="Arial" panose="020b0604020202020204" pitchFamily="34" charset="0"/>
              </a:rPr>
              <a:t>而</a:t>
            </a:r>
            <a:r>
              <a:rPr lang="zh-CN" altLang="en-US" sz="4000" b="1">
                <a:solidFill>
                  <a:schemeClr val="accent2"/>
                </a:solidFill>
                <a:latin typeface="Times New Roman" panose="02020603050405020304" pitchFamily="18" charset="0"/>
                <a:ea typeface="楷体_GB2312" pitchFamily="1" charset="-122"/>
              </a:rPr>
              <a:t>别。</a:t>
            </a:r>
          </a:p>
          <a:p>
            <a:pPr>
              <a:spcBef>
                <a:spcPct val="50000"/>
              </a:spcBef>
            </a:pPr>
            <a:r>
              <a:rPr lang="zh-CN" altLang="en-US" sz="4000" b="1">
                <a:solidFill>
                  <a:schemeClr val="accent2"/>
                </a:solidFill>
                <a:latin typeface="Times New Roman" panose="02020603050405020304" pitchFamily="18" charset="0"/>
                <a:ea typeface="楷体_GB2312" pitchFamily="1" charset="-122"/>
              </a:rPr>
              <a:t>问其姓氏，</a:t>
            </a:r>
            <a:r>
              <a:rPr lang="zh-CN" altLang="en-US" sz="4000" b="1" u="sng">
                <a:solidFill>
                  <a:srgbClr val="CC0099"/>
                </a:solidFill>
                <a:latin typeface="Times New Roman" panose="02020603050405020304" pitchFamily="18" charset="0"/>
                <a:ea typeface="楷体_GB2312" pitchFamily="1" charset="-122"/>
                <a:sym typeface="Arial" panose="020b0604020202020204" pitchFamily="34" charset="0"/>
              </a:rPr>
              <a:t>是</a:t>
            </a:r>
            <a:r>
              <a:rPr lang="zh-CN" altLang="en-US" sz="4000" b="1">
                <a:solidFill>
                  <a:schemeClr val="accent2"/>
                </a:solidFill>
                <a:latin typeface="Times New Roman" panose="02020603050405020304" pitchFamily="18" charset="0"/>
                <a:ea typeface="楷体_GB2312" pitchFamily="1" charset="-122"/>
              </a:rPr>
              <a:t>金陵人，</a:t>
            </a:r>
            <a:r>
              <a:rPr lang="zh-CN" altLang="en-US" sz="4000" b="1" u="sng">
                <a:solidFill>
                  <a:srgbClr val="CC0099"/>
                </a:solidFill>
                <a:latin typeface="Times New Roman" panose="02020603050405020304" pitchFamily="18" charset="0"/>
                <a:ea typeface="楷体_GB2312" pitchFamily="1" charset="-122"/>
              </a:rPr>
              <a:t>客</a:t>
            </a:r>
            <a:r>
              <a:rPr lang="zh-CN" altLang="en-US" sz="4000" b="1">
                <a:solidFill>
                  <a:schemeClr val="accent2"/>
                </a:solidFill>
                <a:latin typeface="Times New Roman" panose="02020603050405020304" pitchFamily="18" charset="0"/>
                <a:ea typeface="楷体_GB2312" pitchFamily="1" charset="-122"/>
              </a:rPr>
              <a:t>此。</a:t>
            </a:r>
          </a:p>
          <a:p>
            <a:pPr>
              <a:spcBef>
                <a:spcPct val="50000"/>
              </a:spcBef>
            </a:pPr>
            <a:r>
              <a:rPr lang="zh-CN" altLang="en-US" sz="4000" b="1" u="sng">
                <a:solidFill>
                  <a:srgbClr val="CC0099"/>
                </a:solidFill>
                <a:latin typeface="楷体_GB2312" pitchFamily="1" charset="-122"/>
                <a:ea typeface="楷体_GB2312" pitchFamily="1" charset="-122"/>
              </a:rPr>
              <a:t>及</a:t>
            </a:r>
            <a:r>
              <a:rPr lang="zh-CN" altLang="en-US" sz="4000" b="1">
                <a:solidFill>
                  <a:schemeClr val="accent2"/>
                </a:solidFill>
                <a:latin typeface="楷体_GB2312" pitchFamily="1" charset="-122"/>
                <a:ea typeface="楷体_GB2312" pitchFamily="1" charset="-122"/>
              </a:rPr>
              <a:t>下船，舟子喃喃曰：</a:t>
            </a:r>
            <a:r>
              <a:rPr lang="zh-CN" altLang="en-US" sz="4000" b="1">
                <a:solidFill>
                  <a:schemeClr val="accent2"/>
                </a:solidFill>
                <a:latin typeface="Times New Roman" panose="02020603050405020304" pitchFamily="18" charset="0"/>
                <a:ea typeface="楷体_GB2312" pitchFamily="1" charset="-122"/>
              </a:rPr>
              <a:t>“</a:t>
            </a:r>
            <a:r>
              <a:rPr lang="zh-CN" altLang="en-US" sz="4000" b="1">
                <a:solidFill>
                  <a:srgbClr val="C559C0"/>
                </a:solidFill>
                <a:latin typeface="楷体_GB2312" pitchFamily="1" charset="-122"/>
                <a:ea typeface="楷体_GB2312" pitchFamily="1" charset="-122"/>
              </a:rPr>
              <a:t>莫</a:t>
            </a:r>
            <a:r>
              <a:rPr lang="zh-CN" altLang="en-US" sz="4000" b="1">
                <a:solidFill>
                  <a:schemeClr val="accent2"/>
                </a:solidFill>
                <a:latin typeface="楷体_GB2312" pitchFamily="1" charset="-122"/>
                <a:ea typeface="楷体_GB2312" pitchFamily="1" charset="-122"/>
              </a:rPr>
              <a:t>说相公痴，</a:t>
            </a:r>
            <a:r>
              <a:rPr lang="zh-CN" altLang="en-US" sz="800" b="1">
                <a:solidFill>
                  <a:schemeClr val="accent2"/>
                </a:solidFill>
                <a:latin typeface="楷体_GB2312" pitchFamily="1" charset="-122"/>
                <a:ea typeface="楷体_GB2312" pitchFamily="1" charset="-122"/>
              </a:rPr>
              <a:t> </a:t>
            </a:r>
          </a:p>
          <a:p>
            <a:pPr>
              <a:spcBef>
                <a:spcPct val="50000"/>
              </a:spcBef>
            </a:pPr>
            <a:r>
              <a:rPr lang="zh-CN" altLang="en-US" sz="4000" b="1" u="sng">
                <a:solidFill>
                  <a:srgbClr val="CC0099"/>
                </a:solidFill>
                <a:latin typeface="楷体_GB2312" pitchFamily="1" charset="-122"/>
                <a:ea typeface="楷体_GB2312" pitchFamily="1" charset="-122"/>
              </a:rPr>
              <a:t>更</a:t>
            </a:r>
            <a:r>
              <a:rPr lang="zh-CN" altLang="en-US" sz="4000" b="1">
                <a:solidFill>
                  <a:schemeClr val="accent2"/>
                </a:solidFill>
                <a:latin typeface="楷体_GB2312" pitchFamily="1" charset="-122"/>
                <a:ea typeface="楷体_GB2312" pitchFamily="1" charset="-122"/>
              </a:rPr>
              <a:t>有痴</a:t>
            </a:r>
            <a:r>
              <a:rPr lang="zh-CN" altLang="en-US" sz="4000" b="1" u="sng">
                <a:solidFill>
                  <a:srgbClr val="CC0099"/>
                </a:solidFill>
                <a:latin typeface="楷体_GB2312" pitchFamily="1" charset="-122"/>
                <a:ea typeface="楷体_GB2312" pitchFamily="1" charset="-122"/>
              </a:rPr>
              <a:t>似</a:t>
            </a:r>
            <a:r>
              <a:rPr lang="zh-CN" altLang="en-US" sz="4000" b="1">
                <a:solidFill>
                  <a:schemeClr val="accent2"/>
                </a:solidFill>
                <a:latin typeface="楷体_GB2312" pitchFamily="1" charset="-122"/>
                <a:ea typeface="楷体_GB2312" pitchFamily="1" charset="-122"/>
              </a:rPr>
              <a:t>相公者。</a:t>
            </a:r>
            <a:r>
              <a:rPr lang="zh-CN" altLang="en-US" sz="4000" b="1">
                <a:solidFill>
                  <a:schemeClr val="accent2"/>
                </a:solidFill>
                <a:latin typeface="Times New Roman" panose="02020603050405020304" pitchFamily="18" charset="0"/>
                <a:ea typeface="楷体_GB2312" pitchFamily="1" charset="-122"/>
              </a:rPr>
              <a:t>”</a:t>
            </a:r>
            <a:endParaRPr lang="zh-CN" altLang="en-US" sz="4000">
              <a:solidFill>
                <a:schemeClr val="accent2"/>
              </a:solidFill>
              <a:latin typeface="Times New Roman" panose="02020603050405020304" pitchFamily="18" charset="0"/>
            </a:endParaRPr>
          </a:p>
        </p:txBody>
      </p:sp>
      <p:sp>
        <p:nvSpPr>
          <p:cNvPr id="15363" name="文本框 15362">
            <a:extLst>
              <a:ext uri="{FF2B5EF4-FFF2-40B4-BE49-F238E27FC236}">
                <a16:creationId xmlns:a16="http://schemas.microsoft.com/office/drawing/2014/main" id="{0E3399C5-A824-4A01-B6AD-7D2833BD2317}"/>
              </a:ext>
            </a:extLst>
          </p:cNvPr>
          <p:cNvSpPr txBox="1">
            <a:spLocks noChangeArrowheads="1"/>
          </p:cNvSpPr>
          <p:nvPr/>
        </p:nvSpPr>
        <p:spPr bwMode="auto">
          <a:xfrm>
            <a:off x="6442938" y="248243"/>
            <a:ext cx="2133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相对而坐</a:t>
            </a:r>
          </a:p>
        </p:txBody>
      </p:sp>
      <p:sp>
        <p:nvSpPr>
          <p:cNvPr id="15364" name="文本框 15363">
            <a:extLst>
              <a:ext uri="{FF2B5EF4-FFF2-40B4-BE49-F238E27FC236}">
                <a16:creationId xmlns:a16="http://schemas.microsoft.com/office/drawing/2014/main" id="{9C53FE87-CAC6-442F-9A3A-DD2637BC10F5}"/>
              </a:ext>
            </a:extLst>
          </p:cNvPr>
          <p:cNvSpPr txBox="1">
            <a:spLocks noChangeArrowheads="1"/>
          </p:cNvSpPr>
          <p:nvPr/>
        </p:nvSpPr>
        <p:spPr bwMode="auto">
          <a:xfrm>
            <a:off x="8692650" y="1339392"/>
            <a:ext cx="106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哪能</a:t>
            </a:r>
          </a:p>
        </p:txBody>
      </p:sp>
      <p:sp>
        <p:nvSpPr>
          <p:cNvPr id="15365" name="文本框 15364">
            <a:extLst>
              <a:ext uri="{FF2B5EF4-FFF2-40B4-BE49-F238E27FC236}">
                <a16:creationId xmlns:a16="http://schemas.microsoft.com/office/drawing/2014/main" id="{09C8F2D4-E9D5-4CF9-8CB2-CC56B41B6E49}"/>
              </a:ext>
            </a:extLst>
          </p:cNvPr>
          <p:cNvSpPr txBox="1">
            <a:spLocks noChangeArrowheads="1"/>
          </p:cNvSpPr>
          <p:nvPr/>
        </p:nvSpPr>
        <p:spPr bwMode="auto">
          <a:xfrm>
            <a:off x="5353912" y="1351037"/>
            <a:ext cx="2057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高兴</a:t>
            </a:r>
          </a:p>
        </p:txBody>
      </p:sp>
      <p:sp>
        <p:nvSpPr>
          <p:cNvPr id="15366" name="文本框 15365">
            <a:extLst>
              <a:ext uri="{FF2B5EF4-FFF2-40B4-BE49-F238E27FC236}">
                <a16:creationId xmlns:a16="http://schemas.microsoft.com/office/drawing/2014/main" id="{A1C3C32A-512E-41F3-A10D-5FFAA9EDBD97}"/>
              </a:ext>
            </a:extLst>
          </p:cNvPr>
          <p:cNvSpPr txBox="1">
            <a:spLocks noChangeArrowheads="1"/>
          </p:cNvSpPr>
          <p:nvPr/>
        </p:nvSpPr>
        <p:spPr bwMode="auto">
          <a:xfrm>
            <a:off x="6974351" y="2216184"/>
            <a:ext cx="110966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尽力</a:t>
            </a:r>
          </a:p>
        </p:txBody>
      </p:sp>
      <p:sp>
        <p:nvSpPr>
          <p:cNvPr id="15367" name="文本框 15366">
            <a:extLst>
              <a:ext uri="{FF2B5EF4-FFF2-40B4-BE49-F238E27FC236}">
                <a16:creationId xmlns:a16="http://schemas.microsoft.com/office/drawing/2014/main" id="{571359FC-8D14-43FB-8B7E-13910E951960}"/>
              </a:ext>
            </a:extLst>
          </p:cNvPr>
          <p:cNvSpPr txBox="1">
            <a:spLocks noChangeArrowheads="1"/>
          </p:cNvSpPr>
          <p:nvPr/>
        </p:nvSpPr>
        <p:spPr bwMode="auto">
          <a:xfrm>
            <a:off x="8576538" y="2308941"/>
            <a:ext cx="13716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酒杯</a:t>
            </a:r>
          </a:p>
        </p:txBody>
      </p:sp>
      <p:sp>
        <p:nvSpPr>
          <p:cNvPr id="15368" name="文本框 15367">
            <a:extLst>
              <a:ext uri="{FF2B5EF4-FFF2-40B4-BE49-F238E27FC236}">
                <a16:creationId xmlns:a16="http://schemas.microsoft.com/office/drawing/2014/main" id="{F881E424-ABDA-4B01-A913-DD25D22C35A0}"/>
              </a:ext>
            </a:extLst>
          </p:cNvPr>
          <p:cNvSpPr txBox="1">
            <a:spLocks noChangeArrowheads="1"/>
          </p:cNvSpPr>
          <p:nvPr/>
        </p:nvSpPr>
        <p:spPr bwMode="auto">
          <a:xfrm>
            <a:off x="7481857" y="3232608"/>
            <a:ext cx="39608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客居，名词用作动词</a:t>
            </a:r>
          </a:p>
        </p:txBody>
      </p:sp>
      <p:sp>
        <p:nvSpPr>
          <p:cNvPr id="15369" name="文本框 15368">
            <a:extLst>
              <a:ext uri="{FF2B5EF4-FFF2-40B4-BE49-F238E27FC236}">
                <a16:creationId xmlns:a16="http://schemas.microsoft.com/office/drawing/2014/main" id="{2D9C2748-FE63-4342-8F5C-9B4F4B8F14F7}"/>
              </a:ext>
            </a:extLst>
          </p:cNvPr>
          <p:cNvSpPr txBox="1">
            <a:spLocks noChangeArrowheads="1"/>
          </p:cNvSpPr>
          <p:nvPr/>
        </p:nvSpPr>
        <p:spPr bwMode="auto">
          <a:xfrm>
            <a:off x="994051" y="4160044"/>
            <a:ext cx="13684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等到</a:t>
            </a:r>
          </a:p>
        </p:txBody>
      </p:sp>
      <p:sp>
        <p:nvSpPr>
          <p:cNvPr id="15370" name="文本框 15369">
            <a:extLst>
              <a:ext uri="{FF2B5EF4-FFF2-40B4-BE49-F238E27FC236}">
                <a16:creationId xmlns:a16="http://schemas.microsoft.com/office/drawing/2014/main" id="{3BD1F4C7-62ED-431D-8EE3-719606C7383F}"/>
              </a:ext>
            </a:extLst>
          </p:cNvPr>
          <p:cNvSpPr txBox="1">
            <a:spLocks noChangeArrowheads="1"/>
          </p:cNvSpPr>
          <p:nvPr/>
        </p:nvSpPr>
        <p:spPr bwMode="auto">
          <a:xfrm>
            <a:off x="1178388" y="4984242"/>
            <a:ext cx="7921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还</a:t>
            </a:r>
          </a:p>
        </p:txBody>
      </p:sp>
      <p:sp>
        <p:nvSpPr>
          <p:cNvPr id="15371" name="文本框 15370">
            <a:extLst>
              <a:ext uri="{FF2B5EF4-FFF2-40B4-BE49-F238E27FC236}">
                <a16:creationId xmlns:a16="http://schemas.microsoft.com/office/drawing/2014/main" id="{5F47E994-2CEB-44F5-9EB6-96E5CF287651}"/>
              </a:ext>
            </a:extLst>
          </p:cNvPr>
          <p:cNvSpPr txBox="1">
            <a:spLocks noChangeArrowheads="1"/>
          </p:cNvSpPr>
          <p:nvPr/>
        </p:nvSpPr>
        <p:spPr bwMode="auto">
          <a:xfrm>
            <a:off x="3934846" y="5035360"/>
            <a:ext cx="7207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像</a:t>
            </a:r>
          </a:p>
        </p:txBody>
      </p:sp>
      <p:sp>
        <p:nvSpPr>
          <p:cNvPr id="15372" name="文本框 15371">
            <a:extLst>
              <a:ext uri="{FF2B5EF4-FFF2-40B4-BE49-F238E27FC236}">
                <a16:creationId xmlns:a16="http://schemas.microsoft.com/office/drawing/2014/main" id="{9A426D1F-06EF-4562-843C-3733CDF4960A}"/>
              </a:ext>
            </a:extLst>
          </p:cNvPr>
          <p:cNvSpPr txBox="1">
            <a:spLocks noChangeArrowheads="1"/>
          </p:cNvSpPr>
          <p:nvPr/>
        </p:nvSpPr>
        <p:spPr bwMode="auto">
          <a:xfrm>
            <a:off x="10863126" y="1351037"/>
            <a:ext cx="68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还</a:t>
            </a:r>
          </a:p>
        </p:txBody>
      </p:sp>
      <p:sp>
        <p:nvSpPr>
          <p:cNvPr id="15373" name="文本框 15372">
            <a:extLst>
              <a:ext uri="{FF2B5EF4-FFF2-40B4-BE49-F238E27FC236}">
                <a16:creationId xmlns:a16="http://schemas.microsoft.com/office/drawing/2014/main" id="{CEA30F99-92BC-42A2-A79D-3B8C5354614B}"/>
              </a:ext>
            </a:extLst>
          </p:cNvPr>
          <p:cNvSpPr txBox="1">
            <a:spLocks noChangeArrowheads="1"/>
          </p:cNvSpPr>
          <p:nvPr/>
        </p:nvSpPr>
        <p:spPr bwMode="auto">
          <a:xfrm>
            <a:off x="10520226" y="2431178"/>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400" b="1">
                <a:solidFill>
                  <a:srgbClr val="FF0000"/>
                </a:solidFill>
                <a:latin typeface="Times New Roman" panose="02020603050405020304" pitchFamily="18" charset="0"/>
              </a:rPr>
              <a:t>表顺承</a:t>
            </a:r>
          </a:p>
        </p:txBody>
      </p:sp>
      <p:sp>
        <p:nvSpPr>
          <p:cNvPr id="15374" name="文本框 15373">
            <a:extLst>
              <a:ext uri="{FF2B5EF4-FFF2-40B4-BE49-F238E27FC236}">
                <a16:creationId xmlns:a16="http://schemas.microsoft.com/office/drawing/2014/main" id="{35E58B62-408D-4556-89FA-1AC5404F584A}"/>
              </a:ext>
            </a:extLst>
          </p:cNvPr>
          <p:cNvSpPr txBox="1">
            <a:spLocks noChangeArrowheads="1"/>
          </p:cNvSpPr>
          <p:nvPr/>
        </p:nvSpPr>
        <p:spPr bwMode="auto">
          <a:xfrm>
            <a:off x="3256030" y="3139281"/>
            <a:ext cx="1727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表判断</a:t>
            </a:r>
          </a:p>
        </p:txBody>
      </p:sp>
      <p:sp>
        <p:nvSpPr>
          <p:cNvPr id="15375" name="文本框 15374">
            <a:extLst>
              <a:ext uri="{FF2B5EF4-FFF2-40B4-BE49-F238E27FC236}">
                <a16:creationId xmlns:a16="http://schemas.microsoft.com/office/drawing/2014/main" id="{2E690B16-8779-4A19-871A-DC085F838095}"/>
              </a:ext>
            </a:extLst>
          </p:cNvPr>
          <p:cNvSpPr txBox="1">
            <a:spLocks noChangeArrowheads="1"/>
          </p:cNvSpPr>
          <p:nvPr/>
        </p:nvSpPr>
        <p:spPr bwMode="auto">
          <a:xfrm>
            <a:off x="7529182" y="4110059"/>
            <a:ext cx="1371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FF0000"/>
                </a:solidFill>
                <a:latin typeface="Times New Roman" panose="02020603050405020304" pitchFamily="18" charset="0"/>
              </a:rPr>
              <a:t>不要</a:t>
            </a:r>
          </a:p>
        </p:txBody>
      </p:sp>
      <p:pic>
        <p:nvPicPr>
          <p:cNvPr id="16" name="图片 15">
            <a:extLst>
              <a:ext uri="{FF2B5EF4-FFF2-40B4-BE49-F238E27FC236}">
                <a16:creationId xmlns:a16="http://schemas.microsoft.com/office/drawing/2014/main" id="{E6E121BF-3A13-47BD-96B5-08065F08FC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657" y="5029200"/>
            <a:ext cx="1282550" cy="1828800"/>
          </a:xfrm>
          <a:prstGeom prst="rect">
            <a:avLst/>
          </a:prstGeom>
        </p:spPr>
      </p:pic>
      <p:pic>
        <p:nvPicPr>
          <p:cNvPr id="17" name="图片 16">
            <a:extLst>
              <a:ext uri="{FF2B5EF4-FFF2-40B4-BE49-F238E27FC236}">
                <a16:creationId xmlns:a16="http://schemas.microsoft.com/office/drawing/2014/main" id="{E2682678-FA6C-4688-86B7-122E442DC82B}"/>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flipH="1">
            <a:off x="9953695" y="4110059"/>
            <a:ext cx="2504662" cy="310947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536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536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536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537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536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5367"/>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5373"/>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5374"/>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15368"/>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5369"/>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15375"/>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15370"/>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afterGroup">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153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4" grpId="0"/>
      <p:bldP spid="15365" grpId="0"/>
      <p:bldP spid="15366" grpId="0"/>
      <p:bldP spid="15367" grpId="0"/>
      <p:bldP spid="15368" grpId="0"/>
      <p:bldP spid="15369" grpId="0"/>
      <p:bldP spid="15370" grpId="0"/>
      <p:bldP spid="15371" grpId="0"/>
      <p:bldP spid="15372" grpId="0"/>
      <p:bldP spid="15373" grpId="0"/>
      <p:bldP spid="15374" grpId="0"/>
      <p:bldP spid="1537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747713" y="1971675"/>
            <a:ext cx="10750550" cy="2676525"/>
          </a:xfrm>
          <a:prstGeom prst="rect">
            <a:avLst/>
          </a:prstGeom>
          <a:noFill/>
          <a:ln w="9525">
            <a:noFill/>
            <a:prstDash val="sysDot"/>
          </a:ln>
        </p:spPr>
        <p:txBody>
          <a:bodyPr wrap="square">
            <a:spAutoFit/>
          </a:bodyPr>
          <a:lstStyle/>
          <a:p>
            <a:pPr>
              <a:lnSpc>
                <a:spcPct val="150000"/>
              </a:lnSpc>
              <a:spcBef>
                <a:spcPct val="0"/>
              </a:spcBef>
              <a:spcAft>
                <a:spcPct val="0"/>
              </a:spcAft>
            </a:pPr>
            <a:r>
              <a:rPr lang="zh-CN" sz="2800" b="1" u="sng" noProof="1">
                <a:latin typeface="黑体" panose="02010609060101010101" charset="-122"/>
                <a:ea typeface="黑体" panose="02010609060101010101" charset="-122"/>
                <a:cs typeface="黑体" panose="02010609060101010101" charset="-122"/>
                <a:sym typeface="+mn-ea"/>
              </a:rPr>
              <a:t>予观夫巴陵</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胜状</a:t>
            </a:r>
            <a:r>
              <a:rPr lang="zh-CN" sz="2800" b="1" u="sng" noProof="1">
                <a:latin typeface="黑体" panose="02010609060101010101" charset="-122"/>
                <a:ea typeface="黑体" panose="02010609060101010101" charset="-122"/>
                <a:cs typeface="黑体" panose="02010609060101010101" charset="-122"/>
                <a:sym typeface="+mn-ea"/>
              </a:rPr>
              <a:t>，在洞庭一湖。衔远山，吞长江，</a:t>
            </a:r>
          </a:p>
          <a:p>
            <a:pPr>
              <a:lnSpc>
                <a:spcPct val="150000"/>
              </a:lnSpc>
              <a:spcBef>
                <a:spcPct val="0"/>
              </a:spcBef>
              <a:spcAft>
                <a:spcPct val="0"/>
              </a:spcAft>
            </a:pPr>
            <a:endParaRPr lang="zh-CN" sz="2800" b="1" u="sng" noProof="1">
              <a:latin typeface="黑体" panose="02010609060101010101" charset="-122"/>
              <a:ea typeface="黑体" panose="02010609060101010101" charset="-122"/>
              <a:cs typeface="黑体" panose="02010609060101010101" charset="-122"/>
              <a:sym typeface="+mn-ea"/>
            </a:endParaRPr>
          </a:p>
          <a:p>
            <a:pPr>
              <a:lnSpc>
                <a:spcPct val="150000"/>
              </a:lnSpc>
              <a:spcBef>
                <a:spcPct val="0"/>
              </a:spcBef>
              <a:spcAft>
                <a:spcPct val="0"/>
              </a:spcAft>
            </a:pPr>
            <a:endPar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endParaRPr>
          </a:p>
          <a:p>
            <a:pPr>
              <a:lnSpc>
                <a:spcPct val="150000"/>
              </a:lnSpc>
              <a:spcBef>
                <a:spcPct val="0"/>
              </a:spcBef>
              <a:spcAft>
                <a:spcPct val="0"/>
              </a:spcAft>
            </a:pP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浩浩汤(shāng)汤</a:t>
            </a:r>
            <a:r>
              <a:rPr lang="zh-CN" sz="2800" b="1" u="sng" noProof="1">
                <a:latin typeface="黑体" panose="02010609060101010101" charset="-122"/>
                <a:ea typeface="黑体" panose="02010609060101010101" charset="-122"/>
                <a:cs typeface="黑体" panose="02010609060101010101" charset="-122"/>
                <a:sym typeface="+mn-ea"/>
              </a:rPr>
              <a:t>，横无</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际涯</a:t>
            </a:r>
            <a:r>
              <a:rPr lang="zh-CN" sz="2800" b="1" u="sng" noProof="1">
                <a:latin typeface="黑体" panose="02010609060101010101" charset="-122"/>
                <a:ea typeface="黑体" panose="02010609060101010101" charset="-122"/>
                <a:cs typeface="黑体" panose="02010609060101010101" charset="-122"/>
                <a:sym typeface="+mn-ea"/>
              </a:rPr>
              <a:t>，朝</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晖</a:t>
            </a:r>
            <a:r>
              <a:rPr lang="zh-CN" sz="2800" b="1" u="sng" noProof="1">
                <a:latin typeface="黑体" panose="02010609060101010101" charset="-122"/>
                <a:ea typeface="黑体" panose="02010609060101010101" charset="-122"/>
                <a:cs typeface="黑体" panose="02010609060101010101" charset="-122"/>
                <a:sym typeface="+mn-ea"/>
              </a:rPr>
              <a:t>夕阴，气象万千，</a:t>
            </a:r>
          </a:p>
        </p:txBody>
      </p:sp>
      <p:sp>
        <p:nvSpPr>
          <p:cNvPr id="9" name="文本框 8"/>
          <p:cNvSpPr txBox="1"/>
          <p:nvPr/>
        </p:nvSpPr>
        <p:spPr>
          <a:xfrm>
            <a:off x="831851" y="2730500"/>
            <a:ext cx="10248900" cy="790794"/>
          </a:xfrm>
          <a:prstGeom prst="rect">
            <a:avLst/>
          </a:prstGeom>
          <a:noFill/>
          <a:ln w="9525">
            <a:noFill/>
          </a:ln>
        </p:spPr>
        <p:txBody>
          <a:bodyPr wrap="square" anchor="t" anchorCtr="0">
            <a:spAutoFit/>
          </a:bodyPr>
          <a:lstStyle/>
          <a:p>
            <a:pPr>
              <a:lnSpc>
                <a:spcPts val="2900"/>
              </a:lnSpc>
            </a:pPr>
            <a:r>
              <a:rPr lang="zh-CN" altLang="zh-CN" sz="2200" b="1">
                <a:solidFill>
                  <a:srgbClr val="C55A11"/>
                </a:solidFill>
                <a:latin typeface="黑体" panose="02010609060101010101" charset="-122"/>
                <a:ea typeface="黑体" panose="02010609060101010101" charset="-122"/>
                <a:sym typeface="宋体" panose="02010600030101010101" pitchFamily="2" charset="-122"/>
              </a:rPr>
              <a:t>我看那巴陵郡的</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美好景色</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，全在洞庭一湖。它连接着远方的山脉，吞吐着长江的水流，</a:t>
            </a:r>
          </a:p>
        </p:txBody>
      </p:sp>
      <p:sp>
        <p:nvSpPr>
          <p:cNvPr id="6" name="文本框 5"/>
          <p:cNvSpPr txBox="1"/>
          <p:nvPr/>
        </p:nvSpPr>
        <p:spPr>
          <a:xfrm>
            <a:off x="1158875" y="1690688"/>
            <a:ext cx="2635250" cy="408130"/>
          </a:xfrm>
          <a:prstGeom prst="wedgeRoundRectCallout">
            <a:avLst>
              <a:gd name="adj1" fmla="val 15665"/>
              <a:gd name="adj2" fmla="val 70466"/>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altLang="en-US" b="1" noProof="1">
                <a:latin typeface="Calibri"/>
                <a:ea typeface="宋体" panose="02010600030101010101" pitchFamily="2" charset="-122"/>
                <a:cs typeface="+mn-cs"/>
              </a:rPr>
              <a:t>胜景，美景。胜：美好。</a:t>
            </a:r>
          </a:p>
        </p:txBody>
      </p:sp>
      <p:sp>
        <p:nvSpPr>
          <p:cNvPr id="4" name="文本框 3"/>
          <p:cNvSpPr txBox="1"/>
          <p:nvPr/>
        </p:nvSpPr>
        <p:spPr>
          <a:xfrm>
            <a:off x="5665788" y="3638550"/>
            <a:ext cx="873125" cy="408130"/>
          </a:xfrm>
          <a:prstGeom prst="wedgeRoundRectCallout">
            <a:avLst>
              <a:gd name="adj1" fmla="val 15665"/>
              <a:gd name="adj2" fmla="val 70466"/>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altLang="en-US" b="1" noProof="1">
                <a:latin typeface="Calibri"/>
                <a:ea typeface="宋体" panose="02010600030101010101" pitchFamily="2" charset="-122"/>
                <a:cs typeface="+mn-cs"/>
              </a:rPr>
              <a:t>日光。</a:t>
            </a:r>
          </a:p>
        </p:txBody>
      </p:sp>
      <p:sp>
        <p:nvSpPr>
          <p:cNvPr id="7" name="文本框 6"/>
          <p:cNvSpPr txBox="1"/>
          <p:nvPr/>
        </p:nvSpPr>
        <p:spPr>
          <a:xfrm>
            <a:off x="4583113" y="3638550"/>
            <a:ext cx="828675" cy="408130"/>
          </a:xfrm>
          <a:prstGeom prst="wedgeRoundRectCallout">
            <a:avLst>
              <a:gd name="adj1" fmla="val -2194"/>
              <a:gd name="adj2" fmla="val 75214"/>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新宋体" panose="02010609030101010101" charset="-122"/>
                <a:ea typeface="新宋体" panose="02010609030101010101" charset="-122"/>
                <a:cs typeface="新宋体" panose="02010609030101010101" charset="-122"/>
                <a:sym typeface="+mn-ea"/>
              </a:rPr>
              <a:t>边际</a:t>
            </a:r>
            <a:r>
              <a:rPr lang="zh-CN" altLang="en-US" b="1" noProof="1">
                <a:latin typeface="Calibri"/>
                <a:ea typeface="宋体" panose="02010600030101010101" pitchFamily="2" charset="-122"/>
                <a:cs typeface="+mn-cs"/>
              </a:rPr>
              <a:t>。</a:t>
            </a:r>
          </a:p>
        </p:txBody>
      </p:sp>
      <p:sp>
        <p:nvSpPr>
          <p:cNvPr id="10" name="文本框 9"/>
          <p:cNvSpPr txBox="1"/>
          <p:nvPr/>
        </p:nvSpPr>
        <p:spPr>
          <a:xfrm>
            <a:off x="831850" y="4648200"/>
            <a:ext cx="6902450" cy="418897"/>
          </a:xfrm>
          <a:prstGeom prst="rect">
            <a:avLst/>
          </a:prstGeom>
          <a:noFill/>
          <a:ln w="9525">
            <a:noFill/>
          </a:ln>
        </p:spPr>
        <p:txBody>
          <a:bodyPr wrap="square" anchor="t" anchorCtr="0">
            <a:spAutoFit/>
          </a:bodyPr>
          <a:lstStyle/>
          <a:p>
            <a:pPr>
              <a:lnSpc>
                <a:spcPts val="2900"/>
              </a:lnSpc>
            </a:pPr>
            <a:r>
              <a:rPr lang="zh-CN" altLang="en-US" sz="2200" b="1">
                <a:solidFill>
                  <a:srgbClr val="C55A11"/>
                </a:solidFill>
                <a:latin typeface="黑体" panose="02010609060101010101" charset="-122"/>
                <a:ea typeface="黑体" panose="02010609060101010101" charset="-122"/>
                <a:sym typeface="宋体" panose="02010600030101010101" pitchFamily="2" charset="-122"/>
              </a:rPr>
              <a:t>浩浩荡荡</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，宽</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广</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无边</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早</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晴晚阴，</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气象万千</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a:t>
            </a:r>
            <a:endParaRPr lang="zh-CN" altLang="zh-CN" sz="2200" b="1">
              <a:solidFill>
                <a:srgbClr val="C55A11"/>
              </a:solidFill>
              <a:latin typeface="黑体" panose="02010609060101010101" charset="-122"/>
              <a:ea typeface="黑体" panose="02010609060101010101" charset="-122"/>
              <a:sym typeface="宋体" panose="02010600030101010101" pitchFamily="2" charset="-122"/>
            </a:endParaRPr>
          </a:p>
        </p:txBody>
      </p:sp>
      <p:sp>
        <p:nvSpPr>
          <p:cNvPr id="5" name="文本框 4"/>
          <p:cNvSpPr txBox="1"/>
          <p:nvPr/>
        </p:nvSpPr>
        <p:spPr>
          <a:xfrm>
            <a:off x="1049338" y="3638550"/>
            <a:ext cx="1885950" cy="408130"/>
          </a:xfrm>
          <a:prstGeom prst="wedgeRoundRectCallout">
            <a:avLst>
              <a:gd name="adj1" fmla="val -26995"/>
              <a:gd name="adj2" fmla="val 74284"/>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altLang="en-US" b="1" noProof="1">
                <a:latin typeface="Calibri"/>
                <a:ea typeface="宋体" panose="02010600030101010101" pitchFamily="2" charset="-122"/>
                <a:cs typeface="+mn-cs"/>
              </a:rPr>
              <a:t>水势浩大的样子。</a:t>
            </a:r>
          </a:p>
        </p:txBody>
      </p:sp>
      <p:pic>
        <p:nvPicPr>
          <p:cNvPr id="23" name="图片 22">
            <a:extLst>
              <a:ext uri="{FF2B5EF4-FFF2-40B4-BE49-F238E27FC236}">
                <a16:creationId xmlns:a16="http://schemas.microsoft.com/office/drawing/2014/main" id="{7747B23C-1B8A-42E0-98DF-30E06275AE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823" y="-256948"/>
            <a:ext cx="3123395" cy="2608035"/>
          </a:xfrm>
          <a:prstGeom prst="rect">
            <a:avLst/>
          </a:prstGeom>
        </p:spPr>
      </p:pic>
      <p:pic>
        <p:nvPicPr>
          <p:cNvPr id="27" name="图片 26">
            <a:extLst>
              <a:ext uri="{FF2B5EF4-FFF2-40B4-BE49-F238E27FC236}">
                <a16:creationId xmlns:a16="http://schemas.microsoft.com/office/drawing/2014/main" id="{6F522EE7-0764-47AC-85FC-8F83A1E325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1032" y="3900707"/>
            <a:ext cx="4111143" cy="298853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blinds(horizontal)">
                                      <p:cBhvr>
                                        <p:cTn id="3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7" grpId="0"/>
      <p:bldP spid="5"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4" name="文本框 18433">
            <a:extLst>
              <a:ext uri="{FF2B5EF4-FFF2-40B4-BE49-F238E27FC236}">
                <a16:creationId xmlns:a16="http://schemas.microsoft.com/office/drawing/2014/main" id="{5207F9B8-E429-4CAB-909E-BC1DE7B6CF3A}"/>
              </a:ext>
            </a:extLst>
          </p:cNvPr>
          <p:cNvSpPr txBox="1">
            <a:spLocks noChangeArrowheads="1"/>
          </p:cNvSpPr>
          <p:nvPr/>
        </p:nvSpPr>
        <p:spPr bwMode="auto">
          <a:xfrm>
            <a:off x="4114800" y="2209801"/>
            <a:ext cx="2286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800">
                <a:solidFill>
                  <a:schemeClr val="bg1"/>
                </a:solidFill>
              </a:rPr>
              <a:t>.</a:t>
            </a:r>
          </a:p>
        </p:txBody>
      </p:sp>
      <p:sp>
        <p:nvSpPr>
          <p:cNvPr id="38915" name="文本框 18434">
            <a:extLst>
              <a:ext uri="{FF2B5EF4-FFF2-40B4-BE49-F238E27FC236}">
                <a16:creationId xmlns:a16="http://schemas.microsoft.com/office/drawing/2014/main" id="{9D35D326-5F4D-48BB-9B2E-DD1520791ED2}"/>
              </a:ext>
            </a:extLst>
          </p:cNvPr>
          <p:cNvSpPr txBox="1">
            <a:spLocks noChangeArrowheads="1"/>
          </p:cNvSpPr>
          <p:nvPr/>
        </p:nvSpPr>
        <p:spPr bwMode="auto">
          <a:xfrm>
            <a:off x="4495800" y="2209801"/>
            <a:ext cx="2286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800">
                <a:solidFill>
                  <a:schemeClr val="bg1"/>
                </a:solidFill>
              </a:rPr>
              <a:t>.</a:t>
            </a:r>
          </a:p>
        </p:txBody>
      </p:sp>
      <p:sp>
        <p:nvSpPr>
          <p:cNvPr id="38916" name="直接连接符 18435">
            <a:extLst>
              <a:ext uri="{FF2B5EF4-FFF2-40B4-BE49-F238E27FC236}">
                <a16:creationId xmlns:a16="http://schemas.microsoft.com/office/drawing/2014/main" id="{1AF0801A-EE7F-4EE9-BF40-FBFB97B502F9}"/>
              </a:ext>
            </a:extLst>
          </p:cNvPr>
          <p:cNvSpPr>
            <a:spLocks noChangeShapeType="1"/>
          </p:cNvSpPr>
          <p:nvPr/>
        </p:nvSpPr>
        <p:spPr bwMode="auto">
          <a:xfrm flipH="1">
            <a:off x="6096000" y="0"/>
            <a:ext cx="0" cy="6858000"/>
          </a:xfrm>
          <a:prstGeom prst="line">
            <a:avLst/>
          </a:prstGeom>
          <a:noFill/>
          <a:ln w="28575">
            <a:solidFill>
              <a:schemeClr val="bg1"/>
            </a:solidFill>
            <a:prstDash val="lgDash"/>
            <a:round/>
          </a:ln>
          <a:extLst>
            <a:ext uri="{909E8E84-426E-40DD-AFC4-6F175D3DCCD1}">
              <a14:hiddenFill xmlns:a14="http://schemas.microsoft.com/office/drawing/2010/main">
                <a:noFill/>
              </a14:hiddenFill>
            </a:ext>
          </a:extLst>
        </p:spPr>
        <p:txBody>
          <a:bodyPr/>
          <a:lstStyle/>
          <a:p>
            <a:endParaRPr lang="zh-CN" altLang="en-US"/>
          </a:p>
        </p:txBody>
      </p:sp>
      <p:sp>
        <p:nvSpPr>
          <p:cNvPr id="18437" name="文本框 18436">
            <a:extLst>
              <a:ext uri="{FF2B5EF4-FFF2-40B4-BE49-F238E27FC236}">
                <a16:creationId xmlns:a16="http://schemas.microsoft.com/office/drawing/2014/main" id="{1436784D-3FB7-41CB-976B-D4717EA20C58}"/>
              </a:ext>
            </a:extLst>
          </p:cNvPr>
          <p:cNvSpPr txBox="1">
            <a:spLocks noChangeArrowheads="1"/>
          </p:cNvSpPr>
          <p:nvPr/>
        </p:nvSpPr>
        <p:spPr bwMode="auto">
          <a:xfrm>
            <a:off x="1469231" y="487024"/>
            <a:ext cx="9253538" cy="6370975"/>
          </a:xfrm>
          <a:prstGeom prst="rect">
            <a:avLst/>
          </a:prstGeom>
          <a:solidFill>
            <a:srgbClr val="EAEAEA"/>
          </a:solidFill>
          <a:ln w="9525">
            <a:solidFill>
              <a:srgbClr val="0000FF"/>
            </a:solidFill>
            <a:miter lim="800000"/>
          </a:ln>
        </p:spPr>
        <p:txBody>
          <a:bodyPr>
            <a:spAutoFit/>
          </a:bodyPr>
          <a:lstStyle/>
          <a:p>
            <a:pPr>
              <a:spcBef>
                <a:spcPct val="50000"/>
              </a:spcBef>
            </a:pPr>
            <a:r>
              <a:rPr lang="en-US" altLang="zh-CN" sz="3200" b="1">
                <a:solidFill>
                  <a:schemeClr val="bg1"/>
                </a:solidFill>
                <a:latin typeface="隶书" panose="02010509060101010101" pitchFamily="49" charset="-122"/>
                <a:ea typeface="隶书" panose="02010509060101010101" pitchFamily="49" charset="-122"/>
              </a:rPr>
              <a:t>    </a:t>
            </a:r>
            <a:r>
              <a:rPr lang="zh-CN" altLang="en-US" sz="3600" b="1">
                <a:latin typeface="隶书" panose="02010509060101010101" pitchFamily="49" charset="-122"/>
                <a:ea typeface="隶书" panose="02010509060101010101" pitchFamily="49" charset="-122"/>
              </a:rPr>
              <a:t>崇祯五年十二月，我正住在西湖边。</a:t>
            </a:r>
            <a:r>
              <a:rPr lang="zh-CN" altLang="en-US" sz="3600" b="1">
                <a:solidFill>
                  <a:srgbClr val="FF0000"/>
                </a:solidFill>
                <a:latin typeface="隶书" panose="02010509060101010101" pitchFamily="49" charset="-122"/>
                <a:ea typeface="隶书" panose="02010509060101010101" pitchFamily="49" charset="-122"/>
              </a:rPr>
              <a:t>大雪下了三天，湖中行人、飞鸟的声音都消失了</a:t>
            </a:r>
            <a:r>
              <a:rPr lang="zh-CN" altLang="en-US" sz="3600" b="1">
                <a:latin typeface="隶书" panose="02010509060101010101" pitchFamily="49" charset="-122"/>
                <a:ea typeface="隶书" panose="02010509060101010101" pitchFamily="49" charset="-122"/>
              </a:rPr>
              <a:t>。这一天晚上初更时，我划一条小船，穿着毛皮衣服，带着火炉，独自前往湖心亭看雪。</a:t>
            </a:r>
            <a:r>
              <a:rPr lang="zh-CN" altLang="en-US" sz="3600" b="1">
                <a:solidFill>
                  <a:srgbClr val="FF0000"/>
                </a:solidFill>
                <a:latin typeface="隶书" panose="02010509060101010101" pitchFamily="49" charset="-122"/>
                <a:ea typeface="隶书" panose="02010509060101010101" pitchFamily="49" charset="-122"/>
              </a:rPr>
              <a:t>（湖上）弥漫着水气凝成的冰花，天空与白云、与山峦与湖水，浑然一体，白茫茫一片。</a:t>
            </a:r>
            <a:r>
              <a:rPr lang="zh-CN" altLang="en-US" sz="3600" b="1">
                <a:solidFill>
                  <a:schemeClr val="accent2"/>
                </a:solidFill>
                <a:latin typeface="隶书" panose="02010509060101010101" pitchFamily="49" charset="-122"/>
                <a:ea typeface="隶书" panose="02010509060101010101" pitchFamily="49" charset="-122"/>
              </a:rPr>
              <a:t>湖上（比较清晰的）影子，只有（淡淡的）长堤的一道痕迹，湖心亭的一点（轮廓），和我的一叶小舟，船上的两三个人罢了。</a:t>
            </a:r>
            <a:r>
              <a:rPr lang="zh-CN" altLang="en-US" sz="3600" b="1">
                <a:latin typeface="隶书" panose="02010509060101010101" pitchFamily="49" charset="-122"/>
                <a:ea typeface="隶书" panose="02010509060101010101" pitchFamily="49" charset="-122"/>
              </a:rPr>
              <a:t> </a:t>
            </a:r>
          </a:p>
          <a:p>
            <a:pPr>
              <a:spcBef>
                <a:spcPct val="50000"/>
              </a:spcBef>
            </a:pPr>
            <a:r>
              <a:rPr lang="zh-CN" altLang="en-US" sz="3200" b="1">
                <a:solidFill>
                  <a:schemeClr val="accent2"/>
                </a:solidFill>
                <a:latin typeface="隶书" panose="02010509060101010101" pitchFamily="49" charset="-122"/>
                <a:ea typeface="隶书" panose="02010509060101010101" pitchFamily="49" charset="-122"/>
              </a:rPr>
              <a:t> </a:t>
            </a:r>
          </a:p>
        </p:txBody>
      </p:sp>
      <p:sp>
        <p:nvSpPr>
          <p:cNvPr id="38918" name="文本框 18437">
            <a:extLst>
              <a:ext uri="{FF2B5EF4-FFF2-40B4-BE49-F238E27FC236}">
                <a16:creationId xmlns:a16="http://schemas.microsoft.com/office/drawing/2014/main" id="{A5A4DCCA-ACB5-4E82-80D1-94ACA749076A}"/>
              </a:ext>
            </a:extLst>
          </p:cNvPr>
          <p:cNvSpPr txBox="1">
            <a:spLocks noChangeArrowheads="1"/>
          </p:cNvSpPr>
          <p:nvPr/>
        </p:nvSpPr>
        <p:spPr bwMode="auto">
          <a:xfrm>
            <a:off x="1524000" y="1"/>
            <a:ext cx="2484438" cy="727075"/>
          </a:xfrm>
          <a:prstGeom prst="rect">
            <a:avLst/>
          </a:prstGeom>
          <a:solidFill>
            <a:srgbClr val="C0C0C0"/>
          </a:solidFill>
          <a:ln w="25400">
            <a:solidFill>
              <a:schemeClr val="accent2"/>
            </a:solidFill>
            <a:miter lim="800000"/>
          </a:ln>
        </p:spPr>
        <p:txBody>
          <a:bodyPr>
            <a:spAutoFit/>
          </a:bodyPr>
          <a:lstStyle/>
          <a:p>
            <a:pPr>
              <a:spcBef>
                <a:spcPct val="50000"/>
              </a:spcBef>
            </a:pPr>
            <a:r>
              <a:rPr lang="zh-CN" altLang="en-US" sz="4000" b="1">
                <a:solidFill>
                  <a:schemeClr val="accent2"/>
                </a:solidFill>
                <a:latin typeface="隶书" panose="02010509060101010101" pitchFamily="49" charset="-122"/>
                <a:ea typeface="隶书" panose="02010509060101010101" pitchFamily="49" charset="-122"/>
              </a:rPr>
              <a:t>翻译课文</a:t>
            </a:r>
          </a:p>
        </p:txBody>
      </p:sp>
      <p:pic>
        <p:nvPicPr>
          <p:cNvPr id="7" name="图片 6">
            <a:extLst>
              <a:ext uri="{FF2B5EF4-FFF2-40B4-BE49-F238E27FC236}">
                <a16:creationId xmlns:a16="http://schemas.microsoft.com/office/drawing/2014/main" id="{76EE015E-1CE5-4DEB-BF9B-6AF65A8C338D}"/>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flipH="1">
            <a:off x="13074594" y="4158532"/>
            <a:ext cx="2504662" cy="3109470"/>
          </a:xfrm>
          <a:prstGeom prst="rect">
            <a:avLst/>
          </a:prstGeom>
        </p:spPr>
      </p:pic>
      <p:pic>
        <p:nvPicPr>
          <p:cNvPr id="8" name="图片 7">
            <a:extLst>
              <a:ext uri="{FF2B5EF4-FFF2-40B4-BE49-F238E27FC236}">
                <a16:creationId xmlns:a16="http://schemas.microsoft.com/office/drawing/2014/main" id="{467BDC4B-B1CB-450F-8B5F-A088663A47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437" y="5029199"/>
            <a:ext cx="1282550" cy="1828800"/>
          </a:xfrm>
          <a:prstGeom prst="rect">
            <a:avLst/>
          </a:prstGeom>
        </p:spPr>
      </p:pic>
      <p:pic>
        <p:nvPicPr>
          <p:cNvPr id="9" name="图片 8">
            <a:extLst>
              <a:ext uri="{FF2B5EF4-FFF2-40B4-BE49-F238E27FC236}">
                <a16:creationId xmlns:a16="http://schemas.microsoft.com/office/drawing/2014/main" id="{D6BF654A-77AE-4941-B02E-CB59D954F992}"/>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flipH="1">
            <a:off x="10336694" y="4373217"/>
            <a:ext cx="2121661" cy="2846312"/>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animEffect transition="in" filter="blinds(horizontal)">
                                      <p:cBhvr>
                                        <p:cTn id="7" dur="500"/>
                                        <p:tgtEl>
                                          <p:spTgt spid="18437"/>
                                        </p:tgtEl>
                                      </p:cBhvr>
                                    </p:animEffect>
                                  </p:childTnLst>
                                </p:cTn>
                              </p:par>
                            </p:childTnLst>
                          </p:cTn>
                        </p:par>
                        <p:par>
                          <p:cTn id="8" fill="hold" nodeType="afterGroup">
                            <p:stCondLst>
                              <p:cond delay="500"/>
                            </p:stCondLst>
                            <p:childTnLst>
                              <p:par>
                                <p:cTn id="9" presetID="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8" name="直接连接符 19457">
            <a:extLst>
              <a:ext uri="{FF2B5EF4-FFF2-40B4-BE49-F238E27FC236}">
                <a16:creationId xmlns:a16="http://schemas.microsoft.com/office/drawing/2014/main" id="{F65B8082-A74F-4F7C-A4E5-95132498EE14}"/>
              </a:ext>
            </a:extLst>
          </p:cNvPr>
          <p:cNvSpPr>
            <a:spLocks noChangeShapeType="1"/>
          </p:cNvSpPr>
          <p:nvPr/>
        </p:nvSpPr>
        <p:spPr bwMode="auto">
          <a:xfrm flipH="1">
            <a:off x="6096000" y="0"/>
            <a:ext cx="0" cy="6858000"/>
          </a:xfrm>
          <a:prstGeom prst="line">
            <a:avLst/>
          </a:prstGeom>
          <a:noFill/>
          <a:ln w="28575">
            <a:solidFill>
              <a:schemeClr val="bg1"/>
            </a:solidFill>
            <a:prstDash val="lgDash"/>
            <a:round/>
          </a:ln>
          <a:extLst>
            <a:ext uri="{909E8E84-426E-40DD-AFC4-6F175D3DCCD1}">
              <a14:hiddenFill xmlns:a14="http://schemas.microsoft.com/office/drawing/2010/main">
                <a:noFill/>
              </a14:hiddenFill>
            </a:ext>
          </a:extLst>
        </p:spPr>
        <p:txBody>
          <a:bodyPr/>
          <a:lstStyle/>
          <a:p>
            <a:endParaRPr lang="zh-CN" altLang="en-US"/>
          </a:p>
        </p:txBody>
      </p:sp>
      <p:sp>
        <p:nvSpPr>
          <p:cNvPr id="39939" name="文本框 19458">
            <a:extLst>
              <a:ext uri="{FF2B5EF4-FFF2-40B4-BE49-F238E27FC236}">
                <a16:creationId xmlns:a16="http://schemas.microsoft.com/office/drawing/2014/main" id="{47ECA08E-3C53-4DBA-A943-E1FBCDE4084F}"/>
              </a:ext>
            </a:extLst>
          </p:cNvPr>
          <p:cNvSpPr txBox="1">
            <a:spLocks noChangeArrowheads="1"/>
          </p:cNvSpPr>
          <p:nvPr/>
        </p:nvSpPr>
        <p:spPr bwMode="auto">
          <a:xfrm>
            <a:off x="3863975" y="1916113"/>
            <a:ext cx="2286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800">
                <a:solidFill>
                  <a:schemeClr val="bg1"/>
                </a:solidFill>
                <a:latin typeface="隶书" panose="02010509060101010101" pitchFamily="49" charset="-122"/>
                <a:ea typeface="隶书" panose="02010509060101010101" pitchFamily="49" charset="-122"/>
              </a:rPr>
              <a:t>.</a:t>
            </a:r>
          </a:p>
        </p:txBody>
      </p:sp>
      <p:sp>
        <p:nvSpPr>
          <p:cNvPr id="19460" name="文本框 19459">
            <a:extLst>
              <a:ext uri="{FF2B5EF4-FFF2-40B4-BE49-F238E27FC236}">
                <a16:creationId xmlns:a16="http://schemas.microsoft.com/office/drawing/2014/main" id="{F605D9C3-B0BF-45B1-A841-505615E15D86}"/>
              </a:ext>
            </a:extLst>
          </p:cNvPr>
          <p:cNvSpPr txBox="1">
            <a:spLocks noChangeArrowheads="1"/>
          </p:cNvSpPr>
          <p:nvPr/>
        </p:nvSpPr>
        <p:spPr bwMode="auto">
          <a:xfrm>
            <a:off x="1487488" y="692150"/>
            <a:ext cx="9142413" cy="5861050"/>
          </a:xfrm>
          <a:prstGeom prst="rect">
            <a:avLst/>
          </a:prstGeom>
          <a:solidFill>
            <a:srgbClr val="EAEAEA"/>
          </a:solidFill>
          <a:ln w="9525">
            <a:solidFill>
              <a:schemeClr val="accent2"/>
            </a:solidFill>
            <a:miter lim="800000"/>
          </a:ln>
        </p:spPr>
        <p:txBody>
          <a:bodyPr>
            <a:spAutoFit/>
          </a:bodyPr>
          <a:lstStyle/>
          <a:p>
            <a:pPr>
              <a:spcBef>
                <a:spcPct val="50000"/>
              </a:spcBef>
            </a:pPr>
            <a:r>
              <a:rPr lang="en-US" altLang="zh-CN" sz="2800" b="1">
                <a:solidFill>
                  <a:schemeClr val="bg1"/>
                </a:solidFill>
                <a:latin typeface="隶书" panose="02010509060101010101" pitchFamily="49" charset="-122"/>
                <a:ea typeface="隶书" panose="02010509060101010101" pitchFamily="49" charset="-122"/>
              </a:rPr>
              <a:t>    </a:t>
            </a:r>
            <a:r>
              <a:rPr lang="zh-CN" altLang="en-US" sz="3600" b="1">
                <a:latin typeface="隶书" panose="02010509060101010101" pitchFamily="49" charset="-122"/>
                <a:ea typeface="隶书" panose="02010509060101010101" pitchFamily="49" charset="-122"/>
              </a:rPr>
              <a:t>来到湖心亭，看见有两个人铺着毡子，相对而坐。一个童子把酒炉里的酒烧得正沸腾。</a:t>
            </a:r>
            <a:r>
              <a:rPr lang="zh-CN" altLang="en-US" sz="3600" b="1">
                <a:solidFill>
                  <a:schemeClr val="accent2"/>
                </a:solidFill>
                <a:latin typeface="隶书" panose="02010509060101010101" pitchFamily="49" charset="-122"/>
                <a:ea typeface="隶书" panose="02010509060101010101" pitchFamily="49" charset="-122"/>
              </a:rPr>
              <a:t>（他们）见到我，非常高兴地说：“在湖中怎么还能碰到像你这样（有闲情雅趣）的人呢？”</a:t>
            </a:r>
            <a:r>
              <a:rPr lang="zh-CN" altLang="en-US" sz="3600" b="1">
                <a:latin typeface="隶书" panose="02010509060101010101" pitchFamily="49" charset="-122"/>
                <a:ea typeface="隶书" panose="02010509060101010101" pitchFamily="49" charset="-122"/>
              </a:rPr>
              <a:t>（随即）拉我共饮。我痛饮了三大杯，然后告别。问他们的姓氏，（得知他们）是金陵人，在这里客居。</a:t>
            </a:r>
            <a:r>
              <a:rPr lang="zh-CN" altLang="en-US" sz="3600" b="1">
                <a:ea typeface="隶书" panose="02010509060101010101" pitchFamily="49" charset="-122"/>
              </a:rPr>
              <a:t>下船后，</a:t>
            </a:r>
            <a:r>
              <a:rPr lang="zh-CN" altLang="en-US" sz="3600" b="1">
                <a:solidFill>
                  <a:srgbClr val="FF0000"/>
                </a:solidFill>
                <a:ea typeface="隶书" panose="02010509060101010101" pitchFamily="49" charset="-122"/>
              </a:rPr>
              <a:t>船夫自言自语地说：“不要说相公痴，还有像我们相公一样痴的人啊。”</a:t>
            </a:r>
            <a:r>
              <a:rPr lang="zh-CN" altLang="en-US" sz="3600">
                <a:solidFill>
                  <a:srgbClr val="FF0000"/>
                </a:solidFill>
                <a:ea typeface="隶书" panose="02010509060101010101" pitchFamily="49" charset="-122"/>
              </a:rPr>
              <a:t>　</a:t>
            </a:r>
          </a:p>
          <a:p>
            <a:pPr>
              <a:spcBef>
                <a:spcPct val="50000"/>
              </a:spcBef>
            </a:pPr>
            <a:endParaRPr lang="zh-CN" altLang="en-US" sz="3600">
              <a:solidFill>
                <a:srgbClr val="FF0000"/>
              </a:solidFill>
              <a:ea typeface="隶书" panose="02010509060101010101" pitchFamily="49" charset="-122"/>
            </a:endParaRPr>
          </a:p>
        </p:txBody>
      </p:sp>
      <p:pic>
        <p:nvPicPr>
          <p:cNvPr id="5" name="图片 4">
            <a:extLst>
              <a:ext uri="{FF2B5EF4-FFF2-40B4-BE49-F238E27FC236}">
                <a16:creationId xmlns:a16="http://schemas.microsoft.com/office/drawing/2014/main" id="{38796DC3-17D0-4C15-A4A6-34A1D42EF6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998" y="5069840"/>
            <a:ext cx="1282550" cy="1828800"/>
          </a:xfrm>
          <a:prstGeom prst="rect">
            <a:avLst/>
          </a:prstGeom>
        </p:spPr>
      </p:pic>
      <p:pic>
        <p:nvPicPr>
          <p:cNvPr id="6" name="图片 5">
            <a:extLst>
              <a:ext uri="{FF2B5EF4-FFF2-40B4-BE49-F238E27FC236}">
                <a16:creationId xmlns:a16="http://schemas.microsoft.com/office/drawing/2014/main" id="{5E6A6B31-3923-4958-B5CB-FB85D083D2DC}"/>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flipH="1">
            <a:off x="10336693" y="4437711"/>
            <a:ext cx="2121661" cy="2822458"/>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blinds(horizontal)">
                                      <p:cBhvr>
                                        <p:cTn id="7" dur="5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1" name="文本框 24577">
            <a:extLst>
              <a:ext uri="{FF2B5EF4-FFF2-40B4-BE49-F238E27FC236}">
                <a16:creationId xmlns:a16="http://schemas.microsoft.com/office/drawing/2014/main" id="{839FA119-D888-41E7-9BCE-417B78C4E252}"/>
              </a:ext>
            </a:extLst>
          </p:cNvPr>
          <p:cNvSpPr txBox="1">
            <a:spLocks noChangeArrowheads="1"/>
          </p:cNvSpPr>
          <p:nvPr/>
        </p:nvSpPr>
        <p:spPr bwMode="auto">
          <a:xfrm>
            <a:off x="1776413" y="260351"/>
            <a:ext cx="50800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0" b="1">
                <a:solidFill>
                  <a:schemeClr val="accent2"/>
                </a:solidFill>
                <a:latin typeface="宋体" panose="02010600030101010101" pitchFamily="2" charset="-122"/>
                <a:ea typeface="黑体" panose="02010609060101010101" pitchFamily="49" charset="-122"/>
                <a:sym typeface="宋体" panose="02010600030101010101" pitchFamily="2" charset="-122"/>
              </a:rPr>
              <a:t>合作探究</a:t>
            </a:r>
          </a:p>
        </p:txBody>
      </p:sp>
      <p:sp>
        <p:nvSpPr>
          <p:cNvPr id="46082" name="文本框 24578">
            <a:extLst>
              <a:ext uri="{FF2B5EF4-FFF2-40B4-BE49-F238E27FC236}">
                <a16:creationId xmlns:a16="http://schemas.microsoft.com/office/drawing/2014/main" id="{7A6DA158-9685-457F-A5F8-C68306063084}"/>
              </a:ext>
            </a:extLst>
          </p:cNvPr>
          <p:cNvSpPr txBox="1">
            <a:spLocks noChangeArrowheads="1"/>
          </p:cNvSpPr>
          <p:nvPr/>
        </p:nvSpPr>
        <p:spPr bwMode="auto">
          <a:xfrm>
            <a:off x="1776414" y="1395414"/>
            <a:ext cx="8891587"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b="1">
                <a:latin typeface="宋体" panose="02010600030101010101" pitchFamily="2" charset="-122"/>
                <a:sym typeface="宋体" panose="02010600030101010101" pitchFamily="2" charset="-122"/>
              </a:rPr>
              <a:t>1</a:t>
            </a:r>
            <a:r>
              <a:rPr lang="zh-CN" altLang="en-US" sz="4000" b="1">
                <a:latin typeface="宋体" panose="02010600030101010101" pitchFamily="2" charset="-122"/>
                <a:sym typeface="宋体" panose="02010600030101010101" pitchFamily="2" charset="-122"/>
              </a:rPr>
              <a:t>、课文是从哪几个角度写西湖雪的？文中有关</a:t>
            </a:r>
            <a:r>
              <a:rPr lang="en-US" altLang="zh-CN" sz="4000" b="1">
                <a:latin typeface="宋体" panose="02010600030101010101" pitchFamily="2" charset="-122"/>
                <a:sym typeface="宋体" panose="02010600030101010101" pitchFamily="2" charset="-122"/>
              </a:rPr>
              <a:t>“</a:t>
            </a:r>
            <a:r>
              <a:rPr lang="zh-CN" altLang="en-US" sz="4000" b="1">
                <a:latin typeface="宋体" panose="02010600030101010101" pitchFamily="2" charset="-122"/>
                <a:sym typeface="宋体" panose="02010600030101010101" pitchFamily="2" charset="-122"/>
              </a:rPr>
              <a:t>湖上影子</a:t>
            </a:r>
            <a:r>
              <a:rPr lang="en-US" altLang="zh-CN" sz="4000" b="1">
                <a:latin typeface="宋体" panose="02010600030101010101" pitchFamily="2" charset="-122"/>
                <a:sym typeface="宋体" panose="02010600030101010101" pitchFamily="2" charset="-122"/>
              </a:rPr>
              <a:t>”</a:t>
            </a:r>
            <a:r>
              <a:rPr lang="zh-CN" altLang="en-US" sz="4000" b="1">
                <a:latin typeface="宋体" panose="02010600030101010101" pitchFamily="2" charset="-122"/>
                <a:sym typeface="宋体" panose="02010600030101010101" pitchFamily="2" charset="-122"/>
              </a:rPr>
              <a:t>的几句描写很有特点，试做具体分析。</a:t>
            </a:r>
          </a:p>
        </p:txBody>
      </p:sp>
      <p:pic>
        <p:nvPicPr>
          <p:cNvPr id="4" name="图片 3">
            <a:extLst>
              <a:ext uri="{FF2B5EF4-FFF2-40B4-BE49-F238E27FC236}">
                <a16:creationId xmlns:a16="http://schemas.microsoft.com/office/drawing/2014/main" id="{4AE00B4B-90F4-4F51-9D65-61F9FEFC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852" y="4893900"/>
            <a:ext cx="1282550" cy="1828800"/>
          </a:xfrm>
          <a:prstGeom prst="rect">
            <a:avLst/>
          </a:prstGeom>
        </p:spPr>
      </p:pic>
      <p:pic>
        <p:nvPicPr>
          <p:cNvPr id="5" name="图片 4">
            <a:extLst>
              <a:ext uri="{FF2B5EF4-FFF2-40B4-BE49-F238E27FC236}">
                <a16:creationId xmlns:a16="http://schemas.microsoft.com/office/drawing/2014/main" id="{7703AA33-172A-4561-8A3E-731A083828F9}"/>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flipH="1">
            <a:off x="10224933" y="4035542"/>
            <a:ext cx="2121661" cy="2822458"/>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80" name="文本框 24579">
            <a:extLst>
              <a:ext uri="{FF2B5EF4-FFF2-40B4-BE49-F238E27FC236}">
                <a16:creationId xmlns:a16="http://schemas.microsoft.com/office/drawing/2014/main" id="{6299AD25-E81E-41E3-B271-54D89ACEC7A9}"/>
              </a:ext>
            </a:extLst>
          </p:cNvPr>
          <p:cNvSpPr txBox="1">
            <a:spLocks noChangeArrowheads="1"/>
          </p:cNvSpPr>
          <p:nvPr/>
        </p:nvSpPr>
        <p:spPr bwMode="auto">
          <a:xfrm>
            <a:off x="1411402" y="278836"/>
            <a:ext cx="9256598"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a:latin typeface="宋体" panose="02010600030101010101" pitchFamily="2" charset="-122"/>
                <a:sym typeface="宋体" panose="02010600030101010101" pitchFamily="2" charset="-122"/>
              </a:rPr>
              <a:t>课文写雪景有以下几个角度：</a:t>
            </a:r>
          </a:p>
          <a:p>
            <a:r>
              <a:rPr lang="zh-CN" altLang="en-US" sz="2000" b="1">
                <a:solidFill>
                  <a:srgbClr val="FF0000"/>
                </a:solidFill>
                <a:latin typeface="宋体" panose="02010600030101010101" pitchFamily="2" charset="-122"/>
                <a:sym typeface="宋体" panose="02010600030101010101" pitchFamily="2" charset="-122"/>
              </a:rPr>
              <a:t>1.侧面描写</a:t>
            </a:r>
            <a:r>
              <a:rPr lang="zh-CN" altLang="en-US" sz="2000" b="1">
                <a:latin typeface="宋体" panose="02010600030101010101" pitchFamily="2" charset="-122"/>
                <a:sym typeface="宋体" panose="02010600030101010101" pitchFamily="2" charset="-122"/>
              </a:rPr>
              <a:t>，即“大雪三日，湖中人鸟声俱绝”两句，没有正面写雪，而写“大雪三日”后人声鸟鸣断绝，寂寥凄清。</a:t>
            </a:r>
          </a:p>
          <a:p>
            <a:r>
              <a:rPr lang="zh-CN" altLang="en-US" sz="2000" b="1">
                <a:solidFill>
                  <a:srgbClr val="FF0000"/>
                </a:solidFill>
                <a:latin typeface="宋体" panose="02010600030101010101" pitchFamily="2" charset="-122"/>
                <a:sym typeface="宋体" panose="02010600030101010101" pitchFamily="2" charset="-122"/>
              </a:rPr>
              <a:t>2.间接描写</a:t>
            </a:r>
            <a:r>
              <a:rPr lang="zh-CN" altLang="en-US" sz="2000" b="1">
                <a:latin typeface="宋体" panose="02010600030101010101" pitchFamily="2" charset="-122"/>
                <a:sym typeface="宋体" panose="02010600030101010101" pitchFamily="2" charset="-122"/>
              </a:rPr>
              <a:t>，即“雾凇沆砀，天与云与山与水，上下一白”几句，没有直接写雪，而是写出了雪后雾气弥漫，云天山水合而为一，完全成为雪与雾的世界。</a:t>
            </a:r>
          </a:p>
          <a:p>
            <a:r>
              <a:rPr lang="zh-CN" altLang="en-US" sz="2000" b="1">
                <a:solidFill>
                  <a:srgbClr val="FF0000"/>
                </a:solidFill>
                <a:latin typeface="宋体" panose="02010600030101010101" pitchFamily="2" charset="-122"/>
                <a:sym typeface="宋体" panose="02010600030101010101" pitchFamily="2" charset="-122"/>
              </a:rPr>
              <a:t>3.全景式描写</a:t>
            </a:r>
            <a:r>
              <a:rPr lang="zh-CN" altLang="en-US" sz="2000" b="1">
                <a:latin typeface="宋体" panose="02010600030101010101" pitchFamily="2" charset="-122"/>
                <a:sym typeface="宋体" panose="02010600030101010101" pitchFamily="2" charset="-122"/>
              </a:rPr>
              <a:t>，“湖上影子，惟长堤一痕、湖心亭一点、与余舟一芥、舟中人两三粒而已”几句，由远及近，把雪后西湖仅能见到的景物收罗在一起，仿佛是一个逐渐拉近的长镜头，极写大雪造成的</a:t>
            </a:r>
            <a:r>
              <a:rPr lang="en-US" altLang="zh-CN" sz="2000" b="1">
                <a:latin typeface="宋体" panose="02010600030101010101" pitchFamily="2" charset="-122"/>
                <a:sym typeface="宋体" panose="02010600030101010101" pitchFamily="2" charset="-122"/>
              </a:rPr>
              <a:t>“</a:t>
            </a:r>
            <a:r>
              <a:rPr lang="zh-CN" altLang="en-US" sz="2000" b="1">
                <a:latin typeface="宋体" panose="02010600030101010101" pitchFamily="2" charset="-122"/>
                <a:sym typeface="宋体" panose="02010600030101010101" pitchFamily="2" charset="-122"/>
              </a:rPr>
              <a:t>艺术效果</a:t>
            </a:r>
            <a:r>
              <a:rPr lang="en-US" altLang="zh-CN" sz="2000" b="1">
                <a:latin typeface="宋体" panose="02010600030101010101" pitchFamily="2" charset="-122"/>
                <a:sym typeface="宋体" panose="02010600030101010101" pitchFamily="2" charset="-122"/>
              </a:rPr>
              <a:t>”</a:t>
            </a:r>
            <a:r>
              <a:rPr lang="zh-CN" altLang="en-US" sz="2000" b="1">
                <a:latin typeface="宋体" panose="02010600030101010101" pitchFamily="2" charset="-122"/>
                <a:sym typeface="宋体" panose="02010600030101010101" pitchFamily="2" charset="-122"/>
              </a:rPr>
              <a:t>。</a:t>
            </a:r>
          </a:p>
          <a:p>
            <a:endParaRPr lang="zh-CN" altLang="en-US" sz="2000" b="1">
              <a:latin typeface="宋体" panose="02010600030101010101" pitchFamily="2" charset="-122"/>
              <a:sym typeface="宋体" panose="02010600030101010101" pitchFamily="2" charset="-122"/>
            </a:endParaRPr>
          </a:p>
          <a:p>
            <a:r>
              <a:rPr lang="zh-CN" altLang="en-US" sz="2000" b="1">
                <a:latin typeface="宋体" panose="02010600030101010101" pitchFamily="2" charset="-122"/>
                <a:sym typeface="宋体" panose="02010600030101010101" pitchFamily="2" charset="-122"/>
              </a:rPr>
              <a:t>这几句描写，抓住了景物在大雪覆盖中留下的</a:t>
            </a:r>
            <a:r>
              <a:rPr lang="en-US" altLang="zh-CN" sz="2000" b="1">
                <a:latin typeface="宋体" panose="02010600030101010101" pitchFamily="2" charset="-122"/>
                <a:sym typeface="宋体" panose="02010600030101010101" pitchFamily="2" charset="-122"/>
              </a:rPr>
              <a:t>“</a:t>
            </a:r>
            <a:r>
              <a:rPr lang="zh-CN" altLang="en-US" sz="2000" b="1">
                <a:latin typeface="宋体" panose="02010600030101010101" pitchFamily="2" charset="-122"/>
                <a:sym typeface="宋体" panose="02010600030101010101" pitchFamily="2" charset="-122"/>
              </a:rPr>
              <a:t>影子</a:t>
            </a:r>
            <a:r>
              <a:rPr lang="en-US" altLang="zh-CN" sz="2000" b="1">
                <a:latin typeface="宋体" panose="02010600030101010101" pitchFamily="2" charset="-122"/>
                <a:sym typeface="宋体" panose="02010600030101010101" pitchFamily="2" charset="-122"/>
              </a:rPr>
              <a:t>”</a:t>
            </a:r>
            <a:r>
              <a:rPr lang="zh-CN" altLang="en-US" sz="2000" b="1">
                <a:latin typeface="宋体" panose="02010600030101010101" pitchFamily="2" charset="-122"/>
                <a:sym typeface="宋体" panose="02010600030101010101" pitchFamily="2" charset="-122"/>
              </a:rPr>
              <a:t>的特点，妙用</a:t>
            </a:r>
            <a:r>
              <a:rPr lang="en-US" altLang="zh-CN" sz="2000" b="1">
                <a:latin typeface="宋体" panose="02010600030101010101" pitchFamily="2" charset="-122"/>
                <a:sym typeface="宋体" panose="02010600030101010101" pitchFamily="2" charset="-122"/>
              </a:rPr>
              <a:t>“</a:t>
            </a:r>
            <a:r>
              <a:rPr lang="zh-CN" altLang="en-US" sz="2000" b="1">
                <a:latin typeface="宋体" panose="02010600030101010101" pitchFamily="2" charset="-122"/>
                <a:sym typeface="宋体" panose="02010600030101010101" pitchFamily="2" charset="-122"/>
              </a:rPr>
              <a:t>痕</a:t>
            </a:r>
            <a:r>
              <a:rPr lang="en-US" altLang="zh-CN" sz="2000" b="1">
                <a:latin typeface="宋体" panose="02010600030101010101" pitchFamily="2" charset="-122"/>
                <a:sym typeface="宋体" panose="02010600030101010101" pitchFamily="2" charset="-122"/>
              </a:rPr>
              <a:t>”“</a:t>
            </a:r>
            <a:r>
              <a:rPr lang="zh-CN" altLang="en-US" sz="2000" b="1">
                <a:latin typeface="宋体" panose="02010600030101010101" pitchFamily="2" charset="-122"/>
                <a:sym typeface="宋体" panose="02010600030101010101" pitchFamily="2" charset="-122"/>
              </a:rPr>
              <a:t>点</a:t>
            </a:r>
            <a:r>
              <a:rPr lang="en-US" altLang="zh-CN" sz="2000" b="1">
                <a:latin typeface="宋体" panose="02010600030101010101" pitchFamily="2" charset="-122"/>
                <a:sym typeface="宋体" panose="02010600030101010101" pitchFamily="2" charset="-122"/>
              </a:rPr>
              <a:t>”“</a:t>
            </a:r>
            <a:r>
              <a:rPr lang="zh-CN" altLang="en-US" sz="2000" b="1">
                <a:latin typeface="宋体" panose="02010600030101010101" pitchFamily="2" charset="-122"/>
                <a:sym typeface="宋体" panose="02010600030101010101" pitchFamily="2" charset="-122"/>
              </a:rPr>
              <a:t>芥</a:t>
            </a:r>
            <a:r>
              <a:rPr lang="en-US" altLang="zh-CN" sz="2000" b="1">
                <a:latin typeface="宋体" panose="02010600030101010101" pitchFamily="2" charset="-122"/>
                <a:sym typeface="宋体" panose="02010600030101010101" pitchFamily="2" charset="-122"/>
              </a:rPr>
              <a:t>”“</a:t>
            </a:r>
            <a:r>
              <a:rPr lang="zh-CN" altLang="en-US" sz="2000" b="1">
                <a:latin typeface="宋体" panose="02010600030101010101" pitchFamily="2" charset="-122"/>
                <a:sym typeface="宋体" panose="02010600030101010101" pitchFamily="2" charset="-122"/>
              </a:rPr>
              <a:t>粒</a:t>
            </a:r>
            <a:r>
              <a:rPr lang="en-US" altLang="zh-CN" sz="2000" b="1">
                <a:latin typeface="宋体" panose="02010600030101010101" pitchFamily="2" charset="-122"/>
                <a:sym typeface="宋体" panose="02010600030101010101" pitchFamily="2" charset="-122"/>
              </a:rPr>
              <a:t>”</a:t>
            </a:r>
            <a:r>
              <a:rPr lang="zh-CN" altLang="en-US" sz="2000" b="1">
                <a:latin typeface="宋体" panose="02010600030101010101" pitchFamily="2" charset="-122"/>
                <a:sym typeface="宋体" panose="02010600030101010101" pitchFamily="2" charset="-122"/>
              </a:rPr>
              <a:t>等量词，把长堤</a:t>
            </a:r>
          </a:p>
          <a:p>
            <a:r>
              <a:rPr lang="zh-CN" altLang="en-US" sz="2000" b="1">
                <a:latin typeface="宋体" panose="02010600030101010101" pitchFamily="2" charset="-122"/>
                <a:sym typeface="宋体" panose="02010600030101010101" pitchFamily="2" charset="-122"/>
              </a:rPr>
              <a:t>湖心亭、作者身处之舟、包括作者在内的舟中之人用白描手法按照由远及近、由大到小的次序勾勒出来，如同一幅颇有意境的水墨画，具有很强的视觉效果。 </a:t>
            </a:r>
          </a:p>
          <a:p>
            <a:endParaRPr lang="zh-CN" altLang="en-US" sz="2000" b="1">
              <a:latin typeface="宋体" panose="02010600030101010101" pitchFamily="2" charset="-122"/>
              <a:sym typeface="宋体" panose="02010600030101010101" pitchFamily="2" charset="-122"/>
            </a:endParaRPr>
          </a:p>
          <a:p>
            <a:endParaRPr lang="zh-CN" altLang="en-US" sz="2000" b="1">
              <a:latin typeface="宋体" panose="02010600030101010101" pitchFamily="2" charset="-122"/>
              <a:sym typeface="宋体" panose="02010600030101010101" pitchFamily="2" charset="-122"/>
            </a:endParaRPr>
          </a:p>
          <a:p>
            <a:r>
              <a:rPr lang="zh-CN" altLang="en-US" sz="2000" b="1">
                <a:latin typeface="宋体" panose="02010600030101010101" pitchFamily="2" charset="-122"/>
                <a:sym typeface="宋体" panose="02010600030101010101" pitchFamily="2" charset="-122"/>
              </a:rPr>
              <a:t>三个角度：</a:t>
            </a:r>
            <a:r>
              <a:rPr lang="en-US" altLang="zh-CN" sz="2000" b="1">
                <a:solidFill>
                  <a:schemeClr val="accent2"/>
                </a:solidFill>
                <a:latin typeface="宋体" panose="02010600030101010101" pitchFamily="2" charset="-122"/>
                <a:sym typeface="宋体" panose="02010600030101010101" pitchFamily="2" charset="-122"/>
              </a:rPr>
              <a:t>①</a:t>
            </a:r>
            <a:r>
              <a:rPr lang="zh-CN" altLang="en-US" sz="2000" b="1">
                <a:solidFill>
                  <a:schemeClr val="accent2"/>
                </a:solidFill>
                <a:latin typeface="宋体" panose="02010600030101010101" pitchFamily="2" charset="-122"/>
                <a:sym typeface="宋体" panose="02010600030101010101" pitchFamily="2" charset="-122"/>
              </a:rPr>
              <a:t>未游西湖时，概写：“大雪三日，湖中人鸟声俱绝。”</a:t>
            </a:r>
            <a:r>
              <a:rPr lang="en-US" altLang="zh-CN" sz="2000" b="1">
                <a:solidFill>
                  <a:srgbClr val="FF0000"/>
                </a:solidFill>
                <a:latin typeface="宋体" panose="02010600030101010101" pitchFamily="2" charset="-122"/>
                <a:sym typeface="宋体" panose="02010600030101010101" pitchFamily="2" charset="-122"/>
              </a:rPr>
              <a:t>②</a:t>
            </a:r>
            <a:r>
              <a:rPr lang="zh-CN" altLang="en-US" sz="2000" b="1">
                <a:solidFill>
                  <a:srgbClr val="FF0000"/>
                </a:solidFill>
                <a:latin typeface="宋体" panose="02010600030101010101" pitchFamily="2" charset="-122"/>
                <a:sym typeface="宋体" panose="02010600030101010101" pitchFamily="2" charset="-122"/>
              </a:rPr>
              <a:t>游西湖时，先总写：“雾凇沆砀，天与云与山与水，上下一白。”</a:t>
            </a:r>
            <a:r>
              <a:rPr lang="en-US" altLang="zh-CN" sz="2000" b="1">
                <a:solidFill>
                  <a:schemeClr val="accent2"/>
                </a:solidFill>
                <a:latin typeface="宋体" panose="02010600030101010101" pitchFamily="2" charset="-122"/>
                <a:sym typeface="宋体" panose="02010600030101010101" pitchFamily="2" charset="-122"/>
              </a:rPr>
              <a:t>③</a:t>
            </a:r>
            <a:r>
              <a:rPr lang="zh-CN" altLang="en-US" sz="2000" b="1">
                <a:solidFill>
                  <a:schemeClr val="accent2"/>
                </a:solidFill>
                <a:latin typeface="宋体" panose="02010600030101010101" pitchFamily="2" charset="-122"/>
                <a:sym typeface="宋体" panose="02010600030101010101" pitchFamily="2" charset="-122"/>
              </a:rPr>
              <a:t>后具体描写：“湖上影子，惟长堤一痕、湖心亭一点、与余舟一芥、舟中人两三粒而已。”</a:t>
            </a:r>
          </a:p>
        </p:txBody>
      </p:sp>
      <p:pic>
        <p:nvPicPr>
          <p:cNvPr id="4" name="图片 3">
            <a:extLst>
              <a:ext uri="{FF2B5EF4-FFF2-40B4-BE49-F238E27FC236}">
                <a16:creationId xmlns:a16="http://schemas.microsoft.com/office/drawing/2014/main" id="{3FB9738B-3F70-4995-9984-5F24D50F2E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852" y="5029200"/>
            <a:ext cx="1282550" cy="1828800"/>
          </a:xfrm>
          <a:prstGeom prst="rect">
            <a:avLst/>
          </a:prstGeom>
        </p:spPr>
      </p:pic>
      <p:pic>
        <p:nvPicPr>
          <p:cNvPr id="5" name="图片 4">
            <a:extLst>
              <a:ext uri="{FF2B5EF4-FFF2-40B4-BE49-F238E27FC236}">
                <a16:creationId xmlns:a16="http://schemas.microsoft.com/office/drawing/2014/main" id="{C9974347-6740-4A37-8856-0FBCC4DC7425}"/>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flipH="1">
            <a:off x="10336692" y="4436827"/>
            <a:ext cx="2121661" cy="2782701"/>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Effect transition="in" filter="blinds(horizontal)">
                                      <p:cBhvr>
                                        <p:cTn id="7" dur="5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129" name="文本框 24577">
            <a:extLst>
              <a:ext uri="{FF2B5EF4-FFF2-40B4-BE49-F238E27FC236}">
                <a16:creationId xmlns:a16="http://schemas.microsoft.com/office/drawing/2014/main" id="{F10C25B4-2B28-4FB2-BAB3-6A4170A16522}"/>
              </a:ext>
            </a:extLst>
          </p:cNvPr>
          <p:cNvSpPr txBox="1">
            <a:spLocks noChangeArrowheads="1"/>
          </p:cNvSpPr>
          <p:nvPr/>
        </p:nvSpPr>
        <p:spPr bwMode="auto">
          <a:xfrm>
            <a:off x="1776414" y="260350"/>
            <a:ext cx="50800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a:solidFill>
                  <a:schemeClr val="accent2"/>
                </a:solidFill>
                <a:latin typeface="宋体" panose="02010600030101010101" pitchFamily="2" charset="-122"/>
                <a:ea typeface="黑体" panose="02010609060101010101" pitchFamily="49" charset="-122"/>
                <a:sym typeface="宋体" panose="02010600030101010101" pitchFamily="2" charset="-122"/>
              </a:rPr>
              <a:t>合作探究</a:t>
            </a:r>
          </a:p>
        </p:txBody>
      </p:sp>
      <p:sp>
        <p:nvSpPr>
          <p:cNvPr id="24579" name="文本框 24578">
            <a:extLst>
              <a:ext uri="{FF2B5EF4-FFF2-40B4-BE49-F238E27FC236}">
                <a16:creationId xmlns:a16="http://schemas.microsoft.com/office/drawing/2014/main" id="{3A5DF6BA-FA6B-4A67-AA88-ACF9BA551911}"/>
              </a:ext>
            </a:extLst>
          </p:cNvPr>
          <p:cNvSpPr txBox="1">
            <a:spLocks noChangeArrowheads="1"/>
          </p:cNvSpPr>
          <p:nvPr>
            <p:custDataLst>
              <p:tags r:id="rId2"/>
            </p:custDataLst>
          </p:nvPr>
        </p:nvSpPr>
        <p:spPr bwMode="auto">
          <a:xfrm>
            <a:off x="1776414" y="936679"/>
            <a:ext cx="88915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latin typeface="宋体" panose="02010600030101010101" pitchFamily="2" charset="-122"/>
                <a:sym typeface="宋体" panose="02010600030101010101" pitchFamily="2" charset="-122"/>
              </a:rPr>
              <a:t>2</a:t>
            </a:r>
            <a:r>
              <a:rPr lang="zh-CN" altLang="en-US" sz="2400" b="1">
                <a:latin typeface="宋体" panose="02010600030101010101" pitchFamily="2" charset="-122"/>
                <a:sym typeface="宋体" panose="02010600030101010101" pitchFamily="2" charset="-122"/>
              </a:rPr>
              <a:t>、</a:t>
            </a:r>
            <a:r>
              <a:rPr lang="en-US" altLang="zh-CN" sz="2400" b="1">
                <a:latin typeface="宋体" panose="02010600030101010101" pitchFamily="2" charset="-122"/>
                <a:sym typeface="宋体" panose="02010600030101010101" pitchFamily="2" charset="-122"/>
              </a:rPr>
              <a:t>“</a:t>
            </a:r>
            <a:r>
              <a:rPr lang="zh-CN" altLang="en-US" sz="2400" b="1">
                <a:latin typeface="宋体" panose="02010600030101010101" pitchFamily="2" charset="-122"/>
                <a:sym typeface="宋体" panose="02010600030101010101" pitchFamily="2" charset="-122"/>
              </a:rPr>
              <a:t>湖中焉得更有此人</a:t>
            </a:r>
            <a:r>
              <a:rPr lang="en-US" altLang="zh-CN" sz="2400" b="1">
                <a:latin typeface="宋体" panose="02010600030101010101" pitchFamily="2" charset="-122"/>
                <a:sym typeface="宋体" panose="02010600030101010101" pitchFamily="2" charset="-122"/>
              </a:rPr>
              <a:t>”</a:t>
            </a:r>
            <a:r>
              <a:rPr lang="zh-CN" altLang="en-US" sz="2400" b="1">
                <a:latin typeface="宋体" panose="02010600030101010101" pitchFamily="2" charset="-122"/>
                <a:sym typeface="宋体" panose="02010600030101010101" pitchFamily="2" charset="-122"/>
              </a:rPr>
              <a:t>一语，与文中哪句话相互映衬？试结合语境，分析这两句话的深沉内涵和表达效果。</a:t>
            </a:r>
          </a:p>
        </p:txBody>
      </p:sp>
      <p:sp>
        <p:nvSpPr>
          <p:cNvPr id="2" name="文本框 1">
            <a:extLst>
              <a:ext uri="{FF2B5EF4-FFF2-40B4-BE49-F238E27FC236}">
                <a16:creationId xmlns:a16="http://schemas.microsoft.com/office/drawing/2014/main" id="{476DFF9E-7D9A-4943-B83A-C6A43B1315D3}"/>
              </a:ext>
            </a:extLst>
          </p:cNvPr>
          <p:cNvSpPr txBox="1">
            <a:spLocks noChangeArrowheads="1"/>
          </p:cNvSpPr>
          <p:nvPr/>
        </p:nvSpPr>
        <p:spPr bwMode="auto">
          <a:xfrm>
            <a:off x="1736875" y="1890767"/>
            <a:ext cx="8891587"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FF0000"/>
                </a:solidFill>
                <a:latin typeface="宋体" panose="02010600030101010101" pitchFamily="2" charset="-122"/>
                <a:sym typeface="宋体" panose="02010600030101010101" pitchFamily="2" charset="-122"/>
              </a:rPr>
              <a:t>“</a:t>
            </a:r>
            <a:r>
              <a:rPr lang="zh-CN" altLang="en-US" sz="2400" b="1">
                <a:solidFill>
                  <a:srgbClr val="FF0000"/>
                </a:solidFill>
                <a:latin typeface="宋体" panose="02010600030101010101" pitchFamily="2" charset="-122"/>
                <a:sym typeface="宋体" panose="02010600030101010101" pitchFamily="2" charset="-122"/>
              </a:rPr>
              <a:t>湖中焉得更有此人</a:t>
            </a:r>
            <a:r>
              <a:rPr lang="en-US" altLang="zh-CN" sz="2400" b="1">
                <a:solidFill>
                  <a:srgbClr val="FF0000"/>
                </a:solidFill>
                <a:latin typeface="宋体" panose="02010600030101010101" pitchFamily="2" charset="-122"/>
                <a:sym typeface="宋体" panose="02010600030101010101" pitchFamily="2" charset="-122"/>
              </a:rPr>
              <a:t>”</a:t>
            </a:r>
            <a:r>
              <a:rPr lang="zh-CN" altLang="en-US" sz="2400" b="1">
                <a:solidFill>
                  <a:srgbClr val="FF0000"/>
                </a:solidFill>
                <a:latin typeface="宋体" panose="02010600030101010101" pitchFamily="2" charset="-122"/>
                <a:sym typeface="宋体" panose="02010600030101010101" pitchFamily="2" charset="-122"/>
              </a:rPr>
              <a:t>一语，与后文</a:t>
            </a:r>
            <a:r>
              <a:rPr lang="en-US" altLang="zh-CN" sz="2400" b="1">
                <a:solidFill>
                  <a:srgbClr val="FF0000"/>
                </a:solidFill>
                <a:latin typeface="宋体" panose="02010600030101010101" pitchFamily="2" charset="-122"/>
                <a:sym typeface="宋体" panose="02010600030101010101" pitchFamily="2" charset="-122"/>
              </a:rPr>
              <a:t>“</a:t>
            </a:r>
            <a:r>
              <a:rPr lang="zh-CN" altLang="en-US" sz="2400" b="1">
                <a:solidFill>
                  <a:srgbClr val="FF0000"/>
                </a:solidFill>
                <a:latin typeface="宋体" panose="02010600030101010101" pitchFamily="2" charset="-122"/>
                <a:sym typeface="宋体" panose="02010600030101010101" pitchFamily="2" charset="-122"/>
              </a:rPr>
              <a:t>莫说相公痴，更有痴似相公者</a:t>
            </a:r>
            <a:r>
              <a:rPr lang="en-US" altLang="zh-CN" sz="2400" b="1">
                <a:solidFill>
                  <a:srgbClr val="FF0000"/>
                </a:solidFill>
                <a:latin typeface="宋体" panose="02010600030101010101" pitchFamily="2" charset="-122"/>
                <a:sym typeface="宋体" panose="02010600030101010101" pitchFamily="2" charset="-122"/>
              </a:rPr>
              <a:t>”</a:t>
            </a:r>
            <a:r>
              <a:rPr lang="zh-CN" altLang="en-US" sz="2400" b="1">
                <a:solidFill>
                  <a:srgbClr val="FF0000"/>
                </a:solidFill>
                <a:latin typeface="宋体" panose="02010600030101010101" pitchFamily="2" charset="-122"/>
                <a:sym typeface="宋体" panose="02010600030101010101" pitchFamily="2" charset="-122"/>
              </a:rPr>
              <a:t>相互映衬。此语金陵客人口中呼出，实则也是作者的心语。联系前文，作者以为他自己是</a:t>
            </a:r>
            <a:r>
              <a:rPr lang="en-US" altLang="zh-CN" sz="2400" b="1">
                <a:solidFill>
                  <a:srgbClr val="FF0000"/>
                </a:solidFill>
                <a:latin typeface="宋体" panose="02010600030101010101" pitchFamily="2" charset="-122"/>
                <a:sym typeface="宋体" panose="02010600030101010101" pitchFamily="2" charset="-122"/>
              </a:rPr>
              <a:t>“</a:t>
            </a:r>
            <a:r>
              <a:rPr lang="zh-CN" altLang="en-US" sz="2400" b="1">
                <a:solidFill>
                  <a:srgbClr val="FF0000"/>
                </a:solidFill>
                <a:latin typeface="宋体" panose="02010600030101010101" pitchFamily="2" charset="-122"/>
                <a:sym typeface="宋体" panose="02010600030101010101" pitchFamily="2" charset="-122"/>
              </a:rPr>
              <a:t>独往湖心亭看雪</a:t>
            </a:r>
            <a:r>
              <a:rPr lang="en-US" altLang="zh-CN" sz="2400" b="1">
                <a:solidFill>
                  <a:srgbClr val="FF0000"/>
                </a:solidFill>
                <a:latin typeface="宋体" panose="02010600030101010101" pitchFamily="2" charset="-122"/>
                <a:sym typeface="宋体" panose="02010600030101010101" pitchFamily="2" charset="-122"/>
              </a:rPr>
              <a:t>”</a:t>
            </a:r>
            <a:r>
              <a:rPr lang="zh-CN" altLang="en-US" sz="2400" b="1">
                <a:solidFill>
                  <a:srgbClr val="FF0000"/>
                </a:solidFill>
                <a:latin typeface="宋体" panose="02010600030101010101" pitchFamily="2" charset="-122"/>
                <a:sym typeface="宋体" panose="02010600030101010101" pitchFamily="2" charset="-122"/>
              </a:rPr>
              <a:t>，金陵客人也一定自负地认为他们来湖心亭看雪是唯一的，不会有第二拨人儿。但是双方的</a:t>
            </a:r>
            <a:r>
              <a:rPr lang="en-US" altLang="zh-CN" sz="2400" b="1">
                <a:solidFill>
                  <a:srgbClr val="FF0000"/>
                </a:solidFill>
                <a:latin typeface="宋体" panose="02010600030101010101" pitchFamily="2" charset="-122"/>
                <a:sym typeface="宋体" panose="02010600030101010101" pitchFamily="2" charset="-122"/>
              </a:rPr>
              <a:t>“</a:t>
            </a:r>
            <a:r>
              <a:rPr lang="zh-CN" altLang="en-US" sz="2400" b="1">
                <a:solidFill>
                  <a:srgbClr val="FF0000"/>
                </a:solidFill>
                <a:latin typeface="宋体" panose="02010600030101010101" pitchFamily="2" charset="-122"/>
                <a:sym typeface="宋体" panose="02010600030101010101" pitchFamily="2" charset="-122"/>
              </a:rPr>
              <a:t>独</a:t>
            </a:r>
            <a:r>
              <a:rPr lang="en-US" altLang="zh-CN" sz="2400" b="1">
                <a:solidFill>
                  <a:srgbClr val="FF0000"/>
                </a:solidFill>
                <a:latin typeface="宋体" panose="02010600030101010101" pitchFamily="2" charset="-122"/>
                <a:sym typeface="宋体" panose="02010600030101010101" pitchFamily="2" charset="-122"/>
              </a:rPr>
              <a:t>”</a:t>
            </a:r>
            <a:r>
              <a:rPr lang="zh-CN" altLang="en-US" sz="2400" b="1">
                <a:solidFill>
                  <a:srgbClr val="FF0000"/>
                </a:solidFill>
                <a:latin typeface="宋体" panose="02010600030101010101" pitchFamily="2" charset="-122"/>
                <a:sym typeface="宋体" panose="02010600030101010101" pitchFamily="2" charset="-122"/>
              </a:rPr>
              <a:t>，都被对方的到来消解了，所以有惊讶之语；联系后文，舟子的喃喃自语，以第三者的身份整合作者与客人谁更</a:t>
            </a:r>
            <a:r>
              <a:rPr lang="en-US" altLang="zh-CN" sz="2400" b="1">
                <a:solidFill>
                  <a:srgbClr val="FF0000"/>
                </a:solidFill>
                <a:latin typeface="宋体" panose="02010600030101010101" pitchFamily="2" charset="-122"/>
                <a:sym typeface="宋体" panose="02010600030101010101" pitchFamily="2" charset="-122"/>
              </a:rPr>
              <a:t>“</a:t>
            </a:r>
            <a:r>
              <a:rPr lang="zh-CN" altLang="en-US" sz="2400" b="1">
                <a:solidFill>
                  <a:srgbClr val="FF0000"/>
                </a:solidFill>
                <a:latin typeface="宋体" panose="02010600030101010101" pitchFamily="2" charset="-122"/>
                <a:sym typeface="宋体" panose="02010600030101010101" pitchFamily="2" charset="-122"/>
              </a:rPr>
              <a:t>独</a:t>
            </a:r>
            <a:r>
              <a:rPr lang="en-US" altLang="zh-CN" sz="2400" b="1">
                <a:solidFill>
                  <a:srgbClr val="FF0000"/>
                </a:solidFill>
                <a:latin typeface="宋体" panose="02010600030101010101" pitchFamily="2" charset="-122"/>
                <a:sym typeface="宋体" panose="02010600030101010101" pitchFamily="2" charset="-122"/>
              </a:rPr>
              <a:t>”</a:t>
            </a:r>
            <a:r>
              <a:rPr lang="zh-CN" altLang="en-US" sz="2400" b="1">
                <a:solidFill>
                  <a:srgbClr val="FF0000"/>
                </a:solidFill>
                <a:latin typeface="宋体" panose="02010600030101010101" pitchFamily="2" charset="-122"/>
                <a:sym typeface="宋体" panose="02010600030101010101" pitchFamily="2" charset="-122"/>
              </a:rPr>
              <a:t>、谁更</a:t>
            </a:r>
            <a:r>
              <a:rPr lang="en-US" altLang="zh-CN" sz="2400" b="1">
                <a:solidFill>
                  <a:srgbClr val="FF0000"/>
                </a:solidFill>
                <a:latin typeface="宋体" panose="02010600030101010101" pitchFamily="2" charset="-122"/>
                <a:sym typeface="宋体" panose="02010600030101010101" pitchFamily="2" charset="-122"/>
              </a:rPr>
              <a:t>“</a:t>
            </a:r>
            <a:r>
              <a:rPr lang="zh-CN" altLang="en-US" sz="2400" b="1">
                <a:solidFill>
                  <a:srgbClr val="FF0000"/>
                </a:solidFill>
                <a:latin typeface="宋体" panose="02010600030101010101" pitchFamily="2" charset="-122"/>
                <a:sym typeface="宋体" panose="02010600030101010101" pitchFamily="2" charset="-122"/>
              </a:rPr>
              <a:t>痴</a:t>
            </a:r>
            <a:r>
              <a:rPr lang="en-US" altLang="zh-CN" sz="2400" b="1">
                <a:solidFill>
                  <a:srgbClr val="FF0000"/>
                </a:solidFill>
                <a:latin typeface="宋体" panose="02010600030101010101" pitchFamily="2" charset="-122"/>
                <a:sym typeface="宋体" panose="02010600030101010101" pitchFamily="2" charset="-122"/>
              </a:rPr>
              <a:t>”</a:t>
            </a:r>
            <a:r>
              <a:rPr lang="zh-CN" altLang="en-US" sz="2400" b="1">
                <a:solidFill>
                  <a:srgbClr val="FF0000"/>
                </a:solidFill>
                <a:latin typeface="宋体" panose="02010600030101010101" pitchFamily="2" charset="-122"/>
                <a:sym typeface="宋体" panose="02010600030101010101" pitchFamily="2" charset="-122"/>
              </a:rPr>
              <a:t>的问题，实则是</a:t>
            </a:r>
            <a:r>
              <a:rPr lang="en-US" altLang="zh-CN" sz="2400" b="1">
                <a:solidFill>
                  <a:srgbClr val="FF0000"/>
                </a:solidFill>
                <a:latin typeface="宋体" panose="02010600030101010101" pitchFamily="2" charset="-122"/>
                <a:sym typeface="宋体" panose="02010600030101010101" pitchFamily="2" charset="-122"/>
              </a:rPr>
              <a:t>“</a:t>
            </a:r>
            <a:r>
              <a:rPr lang="zh-CN" altLang="en-US" sz="2400" b="1">
                <a:solidFill>
                  <a:srgbClr val="FF0000"/>
                </a:solidFill>
                <a:latin typeface="宋体" panose="02010600030101010101" pitchFamily="2" charset="-122"/>
                <a:sym typeface="宋体" panose="02010600030101010101" pitchFamily="2" charset="-122"/>
              </a:rPr>
              <a:t>湖中焉得更有此人</a:t>
            </a:r>
            <a:r>
              <a:rPr lang="en-US" altLang="zh-CN" sz="2400" b="1">
                <a:solidFill>
                  <a:srgbClr val="FF0000"/>
                </a:solidFill>
                <a:latin typeface="宋体" panose="02010600030101010101" pitchFamily="2" charset="-122"/>
                <a:sym typeface="宋体" panose="02010600030101010101" pitchFamily="2" charset="-122"/>
              </a:rPr>
              <a:t>”</a:t>
            </a:r>
            <a:r>
              <a:rPr lang="zh-CN" altLang="en-US" sz="2400" b="1">
                <a:solidFill>
                  <a:srgbClr val="FF0000"/>
                </a:solidFill>
                <a:latin typeface="宋体" panose="02010600030101010101" pitchFamily="2" charset="-122"/>
                <a:sym typeface="宋体" panose="02010600030101010101" pitchFamily="2" charset="-122"/>
              </a:rPr>
              <a:t>以另一种形式的回响。而道出客为</a:t>
            </a:r>
            <a:r>
              <a:rPr lang="en-US" altLang="zh-CN" sz="2400" b="1">
                <a:solidFill>
                  <a:srgbClr val="FF0000"/>
                </a:solidFill>
                <a:latin typeface="宋体" panose="02010600030101010101" pitchFamily="2" charset="-122"/>
                <a:sym typeface="宋体" panose="02010600030101010101" pitchFamily="2" charset="-122"/>
              </a:rPr>
              <a:t>“</a:t>
            </a:r>
            <a:r>
              <a:rPr lang="zh-CN" altLang="en-US" sz="2400" b="1">
                <a:solidFill>
                  <a:srgbClr val="FF0000"/>
                </a:solidFill>
                <a:latin typeface="宋体" panose="02010600030101010101" pitchFamily="2" charset="-122"/>
                <a:sym typeface="宋体" panose="02010600030101010101" pitchFamily="2" charset="-122"/>
              </a:rPr>
              <a:t>金陵人</a:t>
            </a:r>
            <a:r>
              <a:rPr lang="en-US" altLang="zh-CN" sz="2400" b="1">
                <a:solidFill>
                  <a:srgbClr val="FF0000"/>
                </a:solidFill>
                <a:latin typeface="宋体" panose="02010600030101010101" pitchFamily="2" charset="-122"/>
                <a:sym typeface="宋体" panose="02010600030101010101" pitchFamily="2" charset="-122"/>
              </a:rPr>
              <a:t>”</a:t>
            </a:r>
            <a:r>
              <a:rPr lang="zh-CN" altLang="en-US" sz="2400" b="1">
                <a:solidFill>
                  <a:srgbClr val="FF0000"/>
                </a:solidFill>
                <a:latin typeface="宋体" panose="02010600030101010101" pitchFamily="2" charset="-122"/>
                <a:sym typeface="宋体" panose="02010600030101010101" pitchFamily="2" charset="-122"/>
              </a:rPr>
              <a:t>，更潜藏着故国之思。这种错落互见式的表现手法，以此含彼，以单方代双方，既简洁明快，又含蓄深婉。</a:t>
            </a:r>
          </a:p>
        </p:txBody>
      </p:sp>
      <p:pic>
        <p:nvPicPr>
          <p:cNvPr id="5" name="图片 4">
            <a:extLst>
              <a:ext uri="{FF2B5EF4-FFF2-40B4-BE49-F238E27FC236}">
                <a16:creationId xmlns:a16="http://schemas.microsoft.com/office/drawing/2014/main" id="{1E5848B2-0375-4162-A999-9CF9BFC3F0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388" y="5029200"/>
            <a:ext cx="1282550" cy="1828800"/>
          </a:xfrm>
          <a:prstGeom prst="rect">
            <a:avLst/>
          </a:prstGeom>
        </p:spPr>
      </p:pic>
      <p:pic>
        <p:nvPicPr>
          <p:cNvPr id="6" name="图片 5">
            <a:extLst>
              <a:ext uri="{FF2B5EF4-FFF2-40B4-BE49-F238E27FC236}">
                <a16:creationId xmlns:a16="http://schemas.microsoft.com/office/drawing/2014/main" id="{90BD509B-BD25-4EB1-995C-701B177B1D09}"/>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flipH="1">
            <a:off x="10336692" y="4436827"/>
            <a:ext cx="2121661" cy="2782701"/>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9153" name="内容占位符 26625" descr="白描">
            <a:extLst>
              <a:ext uri="{FF2B5EF4-FFF2-40B4-BE49-F238E27FC236}">
                <a16:creationId xmlns:a16="http://schemas.microsoft.com/office/drawing/2014/main" id="{E530859A-254F-4086-89BF-EAE2E238BB7C}"/>
              </a:ext>
            </a:extLst>
          </p:cNvPr>
          <p:cNvPicPr>
            <a:picLocks noGrp="1" noChangeAspect="1" noChangeArrowheads="1"/>
          </p:cNvPicPr>
          <p:nvPr>
            <p:ph sz="half" idx="2"/>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27126" y="1112838"/>
            <a:ext cx="3216275" cy="5745162"/>
          </a:xfrm>
        </p:spPr>
      </p:pic>
      <p:sp>
        <p:nvSpPr>
          <p:cNvPr id="26627" name="文本框 26626">
            <a:extLst>
              <a:ext uri="{FF2B5EF4-FFF2-40B4-BE49-F238E27FC236}">
                <a16:creationId xmlns:a16="http://schemas.microsoft.com/office/drawing/2014/main" id="{5FE3D669-7151-4C8D-B38F-065AE869C8CD}"/>
              </a:ext>
            </a:extLst>
          </p:cNvPr>
          <p:cNvSpPr txBox="1">
            <a:spLocks noChangeArrowheads="1"/>
          </p:cNvSpPr>
          <p:nvPr/>
        </p:nvSpPr>
        <p:spPr bwMode="auto">
          <a:xfrm>
            <a:off x="3863976" y="404814"/>
            <a:ext cx="35274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4000" b="1">
                <a:ea typeface="华文中宋" panose="02010600040101010101" pitchFamily="2" charset="-122"/>
              </a:rPr>
              <a:t>写景的方法：</a:t>
            </a:r>
          </a:p>
        </p:txBody>
      </p:sp>
      <p:sp>
        <p:nvSpPr>
          <p:cNvPr id="26628" name="文本框 26627">
            <a:extLst>
              <a:ext uri="{FF2B5EF4-FFF2-40B4-BE49-F238E27FC236}">
                <a16:creationId xmlns:a16="http://schemas.microsoft.com/office/drawing/2014/main" id="{E8E05992-F770-413E-BE4C-2F1118F0D5EB}"/>
              </a:ext>
            </a:extLst>
          </p:cNvPr>
          <p:cNvSpPr txBox="1">
            <a:spLocks noChangeArrowheads="1"/>
          </p:cNvSpPr>
          <p:nvPr/>
        </p:nvSpPr>
        <p:spPr bwMode="auto">
          <a:xfrm>
            <a:off x="7248525" y="404813"/>
            <a:ext cx="259238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4400" b="1">
                <a:solidFill>
                  <a:srgbClr val="080808"/>
                </a:solidFill>
              </a:rPr>
              <a:t>白描</a:t>
            </a:r>
          </a:p>
        </p:txBody>
      </p:sp>
      <p:sp>
        <p:nvSpPr>
          <p:cNvPr id="26629" name="文本框 26628">
            <a:extLst>
              <a:ext uri="{FF2B5EF4-FFF2-40B4-BE49-F238E27FC236}">
                <a16:creationId xmlns:a16="http://schemas.microsoft.com/office/drawing/2014/main" id="{06855674-F4FB-4BB9-8D1F-02DBA5B5EF86}"/>
              </a:ext>
            </a:extLst>
          </p:cNvPr>
          <p:cNvSpPr txBox="1"/>
          <p:nvPr/>
        </p:nvSpPr>
        <p:spPr>
          <a:xfrm>
            <a:off x="4295775" y="3573463"/>
            <a:ext cx="6192838" cy="3810000"/>
          </a:xfrm>
          <a:prstGeom prst="rect">
            <a:avLst/>
          </a:prstGeom>
          <a:noFill/>
          <a:ln w="9525">
            <a:noFill/>
          </a:ln>
        </p:spPr>
        <p:txBody>
          <a:bodyPr>
            <a:spAutoFit/>
          </a:bodyPr>
          <a:lstStyle/>
          <a:p>
            <a:r>
              <a:rPr lang="zh-CN" altLang="en-US" sz="4000" b="1" noProof="1">
                <a:solidFill>
                  <a:srgbClr val="FF0000"/>
                </a:solidFill>
                <a:effectLst>
                  <a:outerShdw blurRad="38100" dist="38100" dir="2700000">
                    <a:srgbClr val="C0C0C0"/>
                  </a:outerShdw>
                </a:effectLst>
                <a:ea typeface="隶书" pitchFamily="1" charset="-122"/>
              </a:rPr>
              <a:t>白描</a:t>
            </a:r>
            <a:r>
              <a:rPr lang="zh-CN" altLang="en-US" sz="4000" b="1" noProof="1">
                <a:solidFill>
                  <a:srgbClr val="003300"/>
                </a:solidFill>
                <a:effectLst>
                  <a:outerShdw blurRad="38100" dist="38100" dir="2700000">
                    <a:srgbClr val="C0C0C0"/>
                  </a:outerShdw>
                </a:effectLst>
                <a:ea typeface="隶书" pitchFamily="1" charset="-122"/>
              </a:rPr>
              <a:t>作为一种描写方法，</a:t>
            </a:r>
            <a:r>
              <a:rPr lang="zh-CN" altLang="en-US" sz="4000" b="1" u="sng" noProof="1">
                <a:solidFill>
                  <a:srgbClr val="003300"/>
                </a:solidFill>
                <a:effectLst>
                  <a:outerShdw blurRad="38100" dist="38100" dir="2700000">
                    <a:srgbClr val="C0C0C0"/>
                  </a:outerShdw>
                </a:effectLst>
                <a:ea typeface="隶书" pitchFamily="1" charset="-122"/>
              </a:rPr>
              <a:t>它是指</a:t>
            </a:r>
            <a:r>
              <a:rPr lang="zh-CN" altLang="en-US" sz="4000" b="1" u="sng" noProof="1">
                <a:solidFill>
                  <a:srgbClr val="A50021"/>
                </a:solidFill>
                <a:effectLst>
                  <a:outerShdw blurRad="38100" dist="38100" dir="2700000">
                    <a:srgbClr val="C0C0C0"/>
                  </a:outerShdw>
                </a:effectLst>
                <a:ea typeface="隶书" pitchFamily="1" charset="-122"/>
              </a:rPr>
              <a:t>抓住事物的特征，以</a:t>
            </a:r>
            <a:r>
              <a:rPr lang="zh-CN" altLang="en-US" sz="4000" b="1" u="sng" noProof="1">
                <a:solidFill>
                  <a:schemeClr val="accent2"/>
                </a:solidFill>
                <a:effectLst>
                  <a:outerShdw blurRad="38100" dist="38100" dir="2700000">
                    <a:srgbClr val="C0C0C0"/>
                  </a:outerShdw>
                </a:effectLst>
                <a:ea typeface="隶书" pitchFamily="1" charset="-122"/>
              </a:rPr>
              <a:t>质朴</a:t>
            </a:r>
            <a:r>
              <a:rPr lang="zh-CN" altLang="en-US" sz="4000" b="1" u="sng" noProof="1">
                <a:solidFill>
                  <a:srgbClr val="A50021"/>
                </a:solidFill>
                <a:effectLst>
                  <a:outerShdw blurRad="38100" dist="38100" dir="2700000">
                    <a:srgbClr val="C0C0C0"/>
                  </a:outerShdw>
                </a:effectLst>
                <a:ea typeface="隶书" pitchFamily="1" charset="-122"/>
              </a:rPr>
              <a:t>的文字，寥寥几笔就勾勒出事物</a:t>
            </a:r>
            <a:r>
              <a:rPr lang="zh-CN" altLang="en-US" sz="4000" b="1" u="sng" noProof="1">
                <a:solidFill>
                  <a:schemeClr val="accent2"/>
                </a:solidFill>
                <a:effectLst>
                  <a:outerShdw blurRad="38100" dist="38100" dir="2700000">
                    <a:srgbClr val="C0C0C0"/>
                  </a:outerShdw>
                </a:effectLst>
                <a:ea typeface="隶书" pitchFamily="1" charset="-122"/>
              </a:rPr>
              <a:t>形和神</a:t>
            </a:r>
            <a:r>
              <a:rPr lang="zh-CN" altLang="en-US" sz="4000" b="1" u="sng" noProof="1">
                <a:solidFill>
                  <a:srgbClr val="003300"/>
                </a:solidFill>
                <a:effectLst>
                  <a:outerShdw blurRad="38100" dist="38100" dir="2700000">
                    <a:srgbClr val="C0C0C0"/>
                  </a:outerShdw>
                </a:effectLst>
                <a:ea typeface="隶书" pitchFamily="1" charset="-122"/>
              </a:rPr>
              <a:t>的描写方法。</a:t>
            </a:r>
            <a:endParaRPr lang="zh-CN" altLang="en-US" sz="4400" b="1" u="sng" noProof="1">
              <a:solidFill>
                <a:srgbClr val="003300"/>
              </a:solidFill>
              <a:effectLst>
                <a:outerShdw blurRad="38100" dist="38100" dir="2700000">
                  <a:srgbClr val="C0C0C0"/>
                </a:outerShdw>
              </a:effectLst>
              <a:ea typeface="隶书" pitchFamily="1" charset="-122"/>
            </a:endParaRPr>
          </a:p>
          <a:p>
            <a:endParaRPr lang="zh-CN" altLang="en-US" sz="4400" b="1" u="sng" noProof="1">
              <a:solidFill>
                <a:srgbClr val="003300"/>
              </a:solidFill>
              <a:effectLst>
                <a:outerShdw blurRad="38100" dist="38100" dir="2700000">
                  <a:srgbClr val="C0C0C0"/>
                </a:outerShdw>
              </a:effectLst>
              <a:ea typeface="隶书" pitchFamily="1" charset="-122"/>
            </a:endParaRPr>
          </a:p>
        </p:txBody>
      </p:sp>
      <p:sp>
        <p:nvSpPr>
          <p:cNvPr id="49157" name="文本框 26629">
            <a:extLst>
              <a:ext uri="{FF2B5EF4-FFF2-40B4-BE49-F238E27FC236}">
                <a16:creationId xmlns:a16="http://schemas.microsoft.com/office/drawing/2014/main" id="{BD0A3290-A9CA-46EF-B504-EC549491B748}"/>
              </a:ext>
            </a:extLst>
          </p:cNvPr>
          <p:cNvSpPr txBox="1">
            <a:spLocks noChangeArrowheads="1"/>
          </p:cNvSpPr>
          <p:nvPr/>
        </p:nvSpPr>
        <p:spPr bwMode="auto">
          <a:xfrm>
            <a:off x="3935414" y="1196975"/>
            <a:ext cx="6732587"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b="1">
                <a:latin typeface="华文中宋" panose="02010600040101010101" pitchFamily="2" charset="-122"/>
                <a:ea typeface="华文中宋" panose="02010600040101010101" pitchFamily="2" charset="-122"/>
              </a:rPr>
              <a:t>“</a:t>
            </a:r>
            <a:r>
              <a:rPr lang="zh-CN" altLang="en-US" sz="3600" b="1">
                <a:ea typeface="华文中宋" panose="02010600040101010101" pitchFamily="2" charset="-122"/>
              </a:rPr>
              <a:t>白描</a:t>
            </a:r>
            <a:r>
              <a:rPr lang="zh-CN" altLang="en-US" sz="3600" b="1">
                <a:latin typeface="华文中宋" panose="02010600040101010101" pitchFamily="2" charset="-122"/>
                <a:ea typeface="华文中宋" panose="02010600040101010101" pitchFamily="2" charset="-122"/>
              </a:rPr>
              <a:t>”</a:t>
            </a:r>
            <a:r>
              <a:rPr lang="zh-CN" altLang="en-US" sz="3600" b="1">
                <a:ea typeface="华文中宋" panose="02010600040101010101" pitchFamily="2" charset="-122"/>
              </a:rPr>
              <a:t>是一种描写的方法。原是中国画的一种技法，是指一种不加色彩或很少用色彩，而只用墨线在白底上勾勒物象的画法。</a:t>
            </a:r>
          </a:p>
        </p:txBody>
      </p:sp>
      <p:pic>
        <p:nvPicPr>
          <p:cNvPr id="7" name="图片 6">
            <a:extLst>
              <a:ext uri="{FF2B5EF4-FFF2-40B4-BE49-F238E27FC236}">
                <a16:creationId xmlns:a16="http://schemas.microsoft.com/office/drawing/2014/main" id="{31737FFE-A004-4E41-9CB4-146E2AA15E55}"/>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flipH="1">
            <a:off x="10336692" y="4436827"/>
            <a:ext cx="2121661" cy="2782701"/>
          </a:xfrm>
          <a:prstGeom prst="rect">
            <a:avLst/>
          </a:prstGeom>
        </p:spPr>
      </p:pic>
      <p:pic>
        <p:nvPicPr>
          <p:cNvPr id="8" name="图片 7">
            <a:extLst>
              <a:ext uri="{FF2B5EF4-FFF2-40B4-BE49-F238E27FC236}">
                <a16:creationId xmlns:a16="http://schemas.microsoft.com/office/drawing/2014/main" id="{B7A3219D-6A24-411F-94DA-B041335F8E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6560" y="4913777"/>
            <a:ext cx="1282550" cy="18288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wipe(down)">
                                      <p:cBhvr>
                                        <p:cTn id="7" dur="580">
                                          <p:stCondLst>
                                            <p:cond delay="0"/>
                                          </p:stCondLst>
                                        </p:cTn>
                                        <p:tgtEl>
                                          <p:spTgt spid="26628"/>
                                        </p:tgtEl>
                                      </p:cBhvr>
                                    </p:animEffect>
                                    <p:anim calcmode="lin" valueType="num">
                                      <p:cBhvr>
                                        <p:cTn id="8" dur="1822" tmFilter="0,0; 0.14,0.36; 0.43,0.73; 0.71,0.91; 1.0,1.0">
                                          <p:stCondLst>
                                            <p:cond delay="0"/>
                                          </p:stCondLst>
                                        </p:cTn>
                                        <p:tgtEl>
                                          <p:spTgt spid="2662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662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662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662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6628"/>
                                        </p:tgtEl>
                                        <p:attrNameLst>
                                          <p:attrName>ppt_y</p:attrName>
                                        </p:attrNameLst>
                                      </p:cBhvr>
                                      <p:tavLst>
                                        <p:tav tm="0" fmla="#ppt_y-sin(pi*$)/81">
                                          <p:val>
                                            <p:fltVal val="0"/>
                                          </p:val>
                                        </p:tav>
                                        <p:tav tm="100000">
                                          <p:val>
                                            <p:fltVal val="1"/>
                                          </p:val>
                                        </p:tav>
                                      </p:tavLst>
                                    </p:anim>
                                    <p:animScale>
                                      <p:cBhvr>
                                        <p:cTn id="13" dur="26">
                                          <p:stCondLst>
                                            <p:cond delay="650"/>
                                          </p:stCondLst>
                                        </p:cTn>
                                        <p:tgtEl>
                                          <p:spTgt spid="26628"/>
                                        </p:tgtEl>
                                      </p:cBhvr>
                                      <p:to x="100000" y="60000"/>
                                    </p:animScale>
                                    <p:animScale>
                                      <p:cBhvr>
                                        <p:cTn id="14" dur="166" decel="50000">
                                          <p:stCondLst>
                                            <p:cond delay="676"/>
                                          </p:stCondLst>
                                        </p:cTn>
                                        <p:tgtEl>
                                          <p:spTgt spid="26628"/>
                                        </p:tgtEl>
                                      </p:cBhvr>
                                      <p:to x="100000" y="100000"/>
                                    </p:animScale>
                                    <p:animScale>
                                      <p:cBhvr>
                                        <p:cTn id="15" dur="26">
                                          <p:stCondLst>
                                            <p:cond delay="1312"/>
                                          </p:stCondLst>
                                        </p:cTn>
                                        <p:tgtEl>
                                          <p:spTgt spid="26628"/>
                                        </p:tgtEl>
                                      </p:cBhvr>
                                      <p:to x="100000" y="80000"/>
                                    </p:animScale>
                                    <p:animScale>
                                      <p:cBhvr>
                                        <p:cTn id="16" dur="166" decel="50000">
                                          <p:stCondLst>
                                            <p:cond delay="1338"/>
                                          </p:stCondLst>
                                        </p:cTn>
                                        <p:tgtEl>
                                          <p:spTgt spid="26628"/>
                                        </p:tgtEl>
                                      </p:cBhvr>
                                      <p:to x="100000" y="100000"/>
                                    </p:animScale>
                                    <p:animScale>
                                      <p:cBhvr>
                                        <p:cTn id="17" dur="26">
                                          <p:stCondLst>
                                            <p:cond delay="1642"/>
                                          </p:stCondLst>
                                        </p:cTn>
                                        <p:tgtEl>
                                          <p:spTgt spid="26628"/>
                                        </p:tgtEl>
                                      </p:cBhvr>
                                      <p:to x="100000" y="90000"/>
                                    </p:animScale>
                                    <p:animScale>
                                      <p:cBhvr>
                                        <p:cTn id="18" dur="166" decel="50000">
                                          <p:stCondLst>
                                            <p:cond delay="1668"/>
                                          </p:stCondLst>
                                        </p:cTn>
                                        <p:tgtEl>
                                          <p:spTgt spid="26628"/>
                                        </p:tgtEl>
                                      </p:cBhvr>
                                      <p:to x="100000" y="100000"/>
                                    </p:animScale>
                                    <p:animScale>
                                      <p:cBhvr>
                                        <p:cTn id="19" dur="26">
                                          <p:stCondLst>
                                            <p:cond delay="1808"/>
                                          </p:stCondLst>
                                        </p:cTn>
                                        <p:tgtEl>
                                          <p:spTgt spid="26628"/>
                                        </p:tgtEl>
                                      </p:cBhvr>
                                      <p:to x="100000" y="95000"/>
                                    </p:animScale>
                                    <p:animScale>
                                      <p:cBhvr>
                                        <p:cTn id="20" dur="166" decel="50000">
                                          <p:stCondLst>
                                            <p:cond delay="1834"/>
                                          </p:stCondLst>
                                        </p:cTn>
                                        <p:tgtEl>
                                          <p:spTgt spid="266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3249" name="文本框 31745">
            <a:extLst>
              <a:ext uri="{FF2B5EF4-FFF2-40B4-BE49-F238E27FC236}">
                <a16:creationId xmlns:a16="http://schemas.microsoft.com/office/drawing/2014/main" id="{786F83E1-E09C-41FF-9D9E-BFDE2AB93D67}"/>
              </a:ext>
            </a:extLst>
          </p:cNvPr>
          <p:cNvSpPr txBox="1">
            <a:spLocks noChangeArrowheads="1"/>
          </p:cNvSpPr>
          <p:nvPr/>
        </p:nvSpPr>
        <p:spPr bwMode="auto">
          <a:xfrm>
            <a:off x="1776414" y="477839"/>
            <a:ext cx="8497887"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a:latin typeface="华文行楷" panose="02010800040101010101" pitchFamily="2" charset="-122"/>
                <a:ea typeface="华文行楷" panose="02010800040101010101" pitchFamily="2" charset="-122"/>
                <a:sym typeface="宋体" panose="02010600030101010101" pitchFamily="2" charset="-122"/>
              </a:rPr>
              <a:t>3、作为一篇游记，作者是怎样处理写景、叙事、抒情的关系的？</a:t>
            </a:r>
          </a:p>
        </p:txBody>
      </p:sp>
      <p:sp>
        <p:nvSpPr>
          <p:cNvPr id="53250" name="文本框 31746">
            <a:extLst>
              <a:ext uri="{FF2B5EF4-FFF2-40B4-BE49-F238E27FC236}">
                <a16:creationId xmlns:a16="http://schemas.microsoft.com/office/drawing/2014/main" id="{6A37BAA7-CF62-46EE-8FAA-518A629B0FED}"/>
              </a:ext>
            </a:extLst>
          </p:cNvPr>
          <p:cNvSpPr txBox="1">
            <a:spLocks noChangeArrowheads="1"/>
          </p:cNvSpPr>
          <p:nvPr/>
        </p:nvSpPr>
        <p:spPr bwMode="auto">
          <a:xfrm>
            <a:off x="1703388" y="1917700"/>
            <a:ext cx="8858250" cy="464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0000"/>
                </a:solidFill>
                <a:latin typeface="华文行楷" panose="02010800040101010101" pitchFamily="2" charset="-122"/>
                <a:sym typeface="宋体" panose="02010600030101010101" pitchFamily="2" charset="-122"/>
              </a:rPr>
              <a:t>       叙事</a:t>
            </a:r>
            <a:r>
              <a:rPr lang="zh-CN" altLang="en-US" sz="3200" b="1">
                <a:solidFill>
                  <a:schemeClr val="accent2"/>
                </a:solidFill>
                <a:latin typeface="华文行楷" panose="02010800040101010101" pitchFamily="2" charset="-122"/>
                <a:sym typeface="宋体" panose="02010600030101010101" pitchFamily="2" charset="-122"/>
              </a:rPr>
              <a:t>是行文的线索，作者用简省的笔墨交代游踪。</a:t>
            </a:r>
            <a:r>
              <a:rPr lang="zh-CN" altLang="en-US" sz="3200" b="1">
                <a:solidFill>
                  <a:srgbClr val="FF0000"/>
                </a:solidFill>
                <a:latin typeface="华文行楷" panose="02010800040101010101" pitchFamily="2" charset="-122"/>
                <a:sym typeface="宋体" panose="02010600030101010101" pitchFamily="2" charset="-122"/>
              </a:rPr>
              <a:t>写景</a:t>
            </a:r>
            <a:r>
              <a:rPr lang="zh-CN" altLang="en-US" sz="3200" b="1">
                <a:solidFill>
                  <a:schemeClr val="accent2"/>
                </a:solidFill>
                <a:latin typeface="华文行楷" panose="02010800040101010101" pitchFamily="2" charset="-122"/>
                <a:sym typeface="宋体" panose="02010600030101010101" pitchFamily="2" charset="-122"/>
              </a:rPr>
              <a:t>是游记的重点，本文写景一段抓住了夜色中雪景一痕、一点、一芥、两三粒的亮点，把宇宙的空阔和人的渺小构成了强烈的对比，景物因此有了内容。湖心亭巧遇虽是叙事，但重在</a:t>
            </a:r>
            <a:r>
              <a:rPr lang="zh-CN" altLang="en-US" sz="3200" b="1">
                <a:solidFill>
                  <a:srgbClr val="FF0000"/>
                </a:solidFill>
                <a:latin typeface="华文行楷" panose="02010800040101010101" pitchFamily="2" charset="-122"/>
                <a:sym typeface="宋体" panose="02010600030101010101" pitchFamily="2" charset="-122"/>
              </a:rPr>
              <a:t>抒情</a:t>
            </a:r>
            <a:r>
              <a:rPr lang="zh-CN" altLang="en-US" sz="3200" b="1">
                <a:solidFill>
                  <a:schemeClr val="accent2"/>
                </a:solidFill>
                <a:latin typeface="华文行楷" panose="02010800040101010101" pitchFamily="2" charset="-122"/>
                <a:sym typeface="宋体" panose="02010600030101010101" pitchFamily="2" charset="-122"/>
              </a:rPr>
              <a:t>。因意外遇到知音的惊喜，短暂的畅快，分别的感伤，但遇到志趣相投的人又让他释然。由景的角度转变为从人的角度写景，将人与景有机地结合起来。人的参与，让单调的景物注入生机</a:t>
            </a:r>
            <a:r>
              <a:rPr lang="zh-CN" altLang="en-US" sz="4000" b="1">
                <a:solidFill>
                  <a:schemeClr val="accent2"/>
                </a:solidFill>
                <a:latin typeface="华文行楷" panose="02010800040101010101" pitchFamily="2" charset="-122"/>
                <a:sym typeface="宋体" panose="02010600030101010101" pitchFamily="2" charset="-122"/>
              </a:rPr>
              <a:t>。</a:t>
            </a:r>
          </a:p>
        </p:txBody>
      </p:sp>
      <p:pic>
        <p:nvPicPr>
          <p:cNvPr id="4" name="图片 3">
            <a:extLst>
              <a:ext uri="{FF2B5EF4-FFF2-40B4-BE49-F238E27FC236}">
                <a16:creationId xmlns:a16="http://schemas.microsoft.com/office/drawing/2014/main" id="{4A67EB5D-A71B-4000-A632-5460DC1460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560" y="4913777"/>
            <a:ext cx="1282550" cy="1828800"/>
          </a:xfrm>
          <a:prstGeom prst="rect">
            <a:avLst/>
          </a:prstGeom>
        </p:spPr>
      </p:pic>
      <p:pic>
        <p:nvPicPr>
          <p:cNvPr id="5" name="图片 4">
            <a:extLst>
              <a:ext uri="{FF2B5EF4-FFF2-40B4-BE49-F238E27FC236}">
                <a16:creationId xmlns:a16="http://schemas.microsoft.com/office/drawing/2014/main" id="{D2849C6F-D89A-4236-A123-2EAC1AC04C07}"/>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flipH="1">
            <a:off x="10336692" y="4436827"/>
            <a:ext cx="2121661" cy="2782701"/>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a:extLst>
              <a:ext uri="{FF2B5EF4-FFF2-40B4-BE49-F238E27FC236}">
                <a16:creationId xmlns:a16="http://schemas.microsoft.com/office/drawing/2014/main" id="{D3D07B1B-8DB6-4E6F-822E-B594EDF45248}"/>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14348" b="29402"/>
          <a:stretch>
            <a:fillRect/>
          </a:stretch>
        </p:blipFill>
        <p:spPr>
          <a:xfrm>
            <a:off x="0" y="0"/>
            <a:ext cx="12192000" cy="6858001"/>
          </a:xfrm>
          <a:prstGeom prst="rect">
            <a:avLst/>
          </a:prstGeom>
        </p:spPr>
      </p:pic>
      <p:sp>
        <p:nvSpPr>
          <p:cNvPr id="17" name="椭圆 16">
            <a:extLst>
              <a:ext uri="{FF2B5EF4-FFF2-40B4-BE49-F238E27FC236}">
                <a16:creationId xmlns:a16="http://schemas.microsoft.com/office/drawing/2014/main" id="{79A2A2DF-7697-4D57-987B-CE09191ADD5C}"/>
              </a:ext>
            </a:extLst>
          </p:cNvPr>
          <p:cNvSpPr/>
          <p:nvPr/>
        </p:nvSpPr>
        <p:spPr>
          <a:xfrm>
            <a:off x="3456300" y="746760"/>
            <a:ext cx="5364482" cy="5364480"/>
          </a:xfrm>
          <a:prstGeom prst="ellipse">
            <a:avLst/>
          </a:prstGeom>
          <a:solidFill>
            <a:schemeClr val="bg1"/>
          </a:solidFill>
          <a:ln>
            <a:no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pic>
        <p:nvPicPr>
          <p:cNvPr id="6" name="图片 5">
            <a:extLst>
              <a:ext uri="{FF2B5EF4-FFF2-40B4-BE49-F238E27FC236}">
                <a16:creationId xmlns:a16="http://schemas.microsoft.com/office/drawing/2014/main" id="{7B11CFE1-DADA-4F23-A945-69EB91CE03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5342" y="1"/>
            <a:ext cx="4916657" cy="3277771"/>
          </a:xfrm>
          <a:prstGeom prst="rect">
            <a:avLst/>
          </a:prstGeom>
        </p:spPr>
      </p:pic>
      <p:pic>
        <p:nvPicPr>
          <p:cNvPr id="7" name="图片 6">
            <a:extLst>
              <a:ext uri="{FF2B5EF4-FFF2-40B4-BE49-F238E27FC236}">
                <a16:creationId xmlns:a16="http://schemas.microsoft.com/office/drawing/2014/main" id="{2ED8CD2E-04A0-443E-B0FB-16050B808ACE}"/>
              </a:ext>
            </a:extLst>
          </p:cNvPr>
          <p:cNvPicPr>
            <a:picLocks noChangeAspect="1"/>
          </p:cNvPicPr>
          <p:nvPr/>
        </p:nvPicPr>
        <p:blipFill>
          <a:blip r:embed="rId5">
            <a:extLst>
              <a:ext uri="{28A0092B-C50C-407E-A947-70E740481C1C}">
                <a14:useLocalDpi xmlns:a14="http://schemas.microsoft.com/office/drawing/2010/main" val="0"/>
              </a:ext>
            </a:extLst>
          </a:blip>
          <a:srcRect t="44072" r="80031" b="10366"/>
          <a:stretch>
            <a:fillRect/>
          </a:stretch>
        </p:blipFill>
        <p:spPr>
          <a:xfrm>
            <a:off x="0" y="3733793"/>
            <a:ext cx="2434632" cy="3124208"/>
          </a:xfrm>
          <a:prstGeom prst="rect">
            <a:avLst/>
          </a:prstGeom>
        </p:spPr>
      </p:pic>
      <p:pic>
        <p:nvPicPr>
          <p:cNvPr id="10" name="图片 9">
            <a:extLst>
              <a:ext uri="{FF2B5EF4-FFF2-40B4-BE49-F238E27FC236}">
                <a16:creationId xmlns:a16="http://schemas.microsoft.com/office/drawing/2014/main" id="{3C188C31-CDCE-447F-9B88-B49F28DD463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9534" y="811297"/>
            <a:ext cx="2820572" cy="2820572"/>
          </a:xfrm>
          <a:prstGeom prst="rect">
            <a:avLst/>
          </a:prstGeom>
        </p:spPr>
      </p:pic>
      <p:pic>
        <p:nvPicPr>
          <p:cNvPr id="11" name="图片 10">
            <a:extLst>
              <a:ext uri="{FF2B5EF4-FFF2-40B4-BE49-F238E27FC236}">
                <a16:creationId xmlns:a16="http://schemas.microsoft.com/office/drawing/2014/main" id="{D427EE6B-4821-4379-A9E1-D25A8B7AC5A6}"/>
              </a:ext>
            </a:extLst>
          </p:cNvPr>
          <p:cNvPicPr>
            <a:picLocks noChangeAspect="1"/>
          </p:cNvPicPr>
          <p:nvPr/>
        </p:nvPicPr>
        <p:blipFill>
          <a:blip r:embed="rId6">
            <a:extLst>
              <a:ext uri="{28A0092B-C50C-407E-A947-70E740481C1C}">
                <a14:useLocalDpi xmlns:a14="http://schemas.microsoft.com/office/drawing/2010/main" val="0"/>
              </a:ext>
            </a:extLst>
          </a:blip>
          <a:srcRect r="56401" b="64838"/>
          <a:stretch>
            <a:fillRect/>
          </a:stretch>
        </p:blipFill>
        <p:spPr>
          <a:xfrm>
            <a:off x="7590692" y="3733793"/>
            <a:ext cx="1370428" cy="1105224"/>
          </a:xfrm>
          <a:prstGeom prst="rect">
            <a:avLst/>
          </a:prstGeom>
        </p:spPr>
      </p:pic>
      <p:pic>
        <p:nvPicPr>
          <p:cNvPr id="12" name="图片 11">
            <a:extLst>
              <a:ext uri="{FF2B5EF4-FFF2-40B4-BE49-F238E27FC236}">
                <a16:creationId xmlns:a16="http://schemas.microsoft.com/office/drawing/2014/main" id="{310335D4-4E71-4181-A725-341E2A1AD7C4}"/>
              </a:ext>
            </a:extLst>
          </p:cNvPr>
          <p:cNvPicPr>
            <a:picLocks noChangeAspect="1"/>
          </p:cNvPicPr>
          <p:nvPr/>
        </p:nvPicPr>
        <p:blipFill>
          <a:blip r:embed="rId6">
            <a:extLst>
              <a:ext uri="{28A0092B-C50C-407E-A947-70E740481C1C}">
                <a14:useLocalDpi xmlns:a14="http://schemas.microsoft.com/office/drawing/2010/main" val="0"/>
              </a:ext>
            </a:extLst>
          </a:blip>
          <a:srcRect r="56401" b="64838"/>
          <a:stretch>
            <a:fillRect/>
          </a:stretch>
        </p:blipFill>
        <p:spPr>
          <a:xfrm>
            <a:off x="9144006" y="4839017"/>
            <a:ext cx="1812436" cy="1461695"/>
          </a:xfrm>
          <a:prstGeom prst="rect">
            <a:avLst/>
          </a:prstGeom>
        </p:spPr>
      </p:pic>
      <p:pic>
        <p:nvPicPr>
          <p:cNvPr id="13" name="图片 12">
            <a:extLst>
              <a:ext uri="{FF2B5EF4-FFF2-40B4-BE49-F238E27FC236}">
                <a16:creationId xmlns:a16="http://schemas.microsoft.com/office/drawing/2014/main" id="{28E8C850-DB0B-4626-B8EB-7EA87FCCDE1F}"/>
              </a:ext>
            </a:extLst>
          </p:cNvPr>
          <p:cNvPicPr>
            <a:picLocks noChangeAspect="1"/>
          </p:cNvPicPr>
          <p:nvPr/>
        </p:nvPicPr>
        <p:blipFill>
          <a:blip r:embed="rId6">
            <a:extLst>
              <a:ext uri="{28A0092B-C50C-407E-A947-70E740481C1C}">
                <a14:useLocalDpi xmlns:a14="http://schemas.microsoft.com/office/drawing/2010/main" val="0"/>
              </a:ext>
            </a:extLst>
          </a:blip>
          <a:srcRect r="56401" b="64838"/>
          <a:stretch>
            <a:fillRect/>
          </a:stretch>
        </p:blipFill>
        <p:spPr>
          <a:xfrm>
            <a:off x="9982788" y="4390060"/>
            <a:ext cx="1370428" cy="1105224"/>
          </a:xfrm>
          <a:prstGeom prst="rect">
            <a:avLst/>
          </a:prstGeom>
        </p:spPr>
      </p:pic>
      <p:sp>
        <p:nvSpPr>
          <p:cNvPr id="14" name="文本框 13">
            <a:extLst>
              <a:ext uri="{FF2B5EF4-FFF2-40B4-BE49-F238E27FC236}">
                <a16:creationId xmlns:a16="http://schemas.microsoft.com/office/drawing/2014/main" id="{10A197A6-527A-4C31-B1D4-A5E62FB7CC72}"/>
              </a:ext>
            </a:extLst>
          </p:cNvPr>
          <p:cNvSpPr txBox="1"/>
          <p:nvPr/>
        </p:nvSpPr>
        <p:spPr>
          <a:xfrm>
            <a:off x="5090695" y="1548683"/>
            <a:ext cx="1899138" cy="1200329"/>
          </a:xfrm>
          <a:prstGeom prst="rect">
            <a:avLst/>
          </a:prstGeom>
          <a:noFill/>
        </p:spPr>
        <p:txBody>
          <a:bodyPr wrap="square" rtlCol="0">
            <a:spAutoFit/>
          </a:bodyPr>
          <a:lstStyle/>
          <a:p>
            <a:pPr algn="ctr"/>
            <a:r>
              <a:rPr lang="zh-CN" altLang="en-US" sz="7200" b="1">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肆</a:t>
            </a:r>
          </a:p>
        </p:txBody>
      </p:sp>
      <p:sp>
        <p:nvSpPr>
          <p:cNvPr id="15" name="文本框 14">
            <a:extLst>
              <a:ext uri="{FF2B5EF4-FFF2-40B4-BE49-F238E27FC236}">
                <a16:creationId xmlns:a16="http://schemas.microsoft.com/office/drawing/2014/main" id="{8A513A48-D4C0-4A15-9CC3-4263C98B3815}"/>
              </a:ext>
            </a:extLst>
          </p:cNvPr>
          <p:cNvSpPr txBox="1"/>
          <p:nvPr/>
        </p:nvSpPr>
        <p:spPr>
          <a:xfrm>
            <a:off x="3736679" y="2827119"/>
            <a:ext cx="4607169" cy="769441"/>
          </a:xfrm>
          <a:prstGeom prst="rect">
            <a:avLst/>
          </a:prstGeom>
          <a:noFill/>
        </p:spPr>
        <p:txBody>
          <a:bodyPr wrap="square" rtlCol="0">
            <a:spAutoFit/>
          </a:bodyPr>
          <a:lstStyle/>
          <a:p>
            <a:pPr algn="ctr"/>
            <a:r>
              <a:rPr lang="zh-CN" altLang="en-US" sz="4400" b="1">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诗词三首</a:t>
            </a:r>
          </a:p>
        </p:txBody>
      </p:sp>
      <p:pic>
        <p:nvPicPr>
          <p:cNvPr id="19" name="图片 18">
            <a:extLst>
              <a:ext uri="{FF2B5EF4-FFF2-40B4-BE49-F238E27FC236}">
                <a16:creationId xmlns:a16="http://schemas.microsoft.com/office/drawing/2014/main" id="{B9504F25-EE18-47B5-824D-83F532AEAAD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3286036" y="4672686"/>
            <a:ext cx="1464498" cy="794568"/>
          </a:xfrm>
          <a:prstGeom prst="rect">
            <a:avLst/>
          </a:prstGeom>
        </p:spPr>
      </p:pic>
    </p:spTree>
    <p:extLst>
      <p:ext uri="{BB962C8B-B14F-4D97-AF65-F5344CB8AC3E}">
        <p14:creationId xmlns:p14="http://schemas.microsoft.com/office/powerpoint/2010/main" val="22573864"/>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nodeType="afterGroup">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par>
                          <p:cTn id="12" fill="hold" nodeType="afterGroup">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3000"/>
                            </p:stCondLst>
                            <p:childTnLst>
                              <p:par>
                                <p:cTn id="25" presetID="16" presetClass="entr" presetSubtype="2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1000"/>
                                        <p:tgtEl>
                                          <p:spTgt spid="15"/>
                                        </p:tgtEl>
                                      </p:cBhvr>
                                    </p:animEffect>
                                  </p:childTnLst>
                                </p:cTn>
                              </p:par>
                            </p:childTnLst>
                          </p:cTn>
                        </p:par>
                        <p:par>
                          <p:cTn id="28" fill="hold" nodeType="afterGroup">
                            <p:stCondLst>
                              <p:cond delay="4000"/>
                            </p:stCondLst>
                            <p:childTnLst>
                              <p:par>
                                <p:cTn id="29" presetID="2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nodeType="afterGroup">
                            <p:stCondLst>
                              <p:cond delay="4500"/>
                            </p:stCondLst>
                            <p:childTnLst>
                              <p:par>
                                <p:cTn id="33" presetID="42"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5500"/>
                            </p:stCondLst>
                            <p:childTnLst>
                              <p:par>
                                <p:cTn id="39" presetID="42" presetClass="entr" presetSubtype="0"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6500"/>
                            </p:stCondLst>
                            <p:childTnLst>
                              <p:par>
                                <p:cTn id="45" presetID="53"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750" fill="hold"/>
                                        <p:tgtEl>
                                          <p:spTgt spid="17"/>
                                        </p:tgtEl>
                                        <p:attrNameLst>
                                          <p:attrName>ppt_w</p:attrName>
                                        </p:attrNameLst>
                                      </p:cBhvr>
                                      <p:tavLst>
                                        <p:tav tm="0">
                                          <p:val>
                                            <p:fltVal val="0"/>
                                          </p:val>
                                        </p:tav>
                                        <p:tav tm="100000">
                                          <p:val>
                                            <p:strVal val="#ppt_w"/>
                                          </p:val>
                                        </p:tav>
                                      </p:tavLst>
                                    </p:anim>
                                    <p:anim calcmode="lin" valueType="num">
                                      <p:cBhvr>
                                        <p:cTn id="48" dur="750" fill="hold"/>
                                        <p:tgtEl>
                                          <p:spTgt spid="17"/>
                                        </p:tgtEl>
                                        <p:attrNameLst>
                                          <p:attrName>ppt_h</p:attrName>
                                        </p:attrNameLst>
                                      </p:cBhvr>
                                      <p:tavLst>
                                        <p:tav tm="0">
                                          <p:val>
                                            <p:fltVal val="0"/>
                                          </p:val>
                                        </p:tav>
                                        <p:tav tm="100000">
                                          <p:val>
                                            <p:strVal val="#ppt_h"/>
                                          </p:val>
                                        </p:tav>
                                      </p:tavLst>
                                    </p:anim>
                                    <p:animEffect transition="in" filter="fade">
                                      <p:cBhvr>
                                        <p:cTn id="49" dur="750"/>
                                        <p:tgtEl>
                                          <p:spTgt spid="17"/>
                                        </p:tgtEl>
                                      </p:cBhvr>
                                    </p:animEffect>
                                  </p:childTnLst>
                                </p:cTn>
                              </p:par>
                              <p:par>
                                <p:cTn id="50" presetID="22" presetClass="entr" presetSubtype="2"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right)">
                                      <p:cBhvr>
                                        <p:cTn id="5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5"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8193" name="组合 872731"/>
          <p:cNvGrpSpPr/>
          <p:nvPr/>
        </p:nvGrpSpPr>
        <p:grpSpPr>
          <a:xfrm>
            <a:off x="3512085" y="151305"/>
            <a:ext cx="5489592" cy="767670"/>
            <a:chOff x="2087" y="1315"/>
            <a:chExt cx="3268" cy="457"/>
          </a:xfrm>
        </p:grpSpPr>
        <p:pic>
          <p:nvPicPr>
            <p:cNvPr id="8194" name="图片 872729" descr="图片1"/>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bwMode="auto">
            <a:xfrm>
              <a:off x="2087" y="1315"/>
              <a:ext cx="3268" cy="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文本框 15"/>
            <p:cNvSpPr txBox="1">
              <a:spLocks noChangeArrowheads="1"/>
            </p:cNvSpPr>
            <p:nvPr/>
          </p:nvSpPr>
          <p:spPr bwMode="auto">
            <a:xfrm>
              <a:off x="2177" y="1351"/>
              <a:ext cx="3000"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905" b="1">
                  <a:solidFill>
                    <a:srgbClr val="FFFFFF"/>
                  </a:solidFill>
                  <a:latin typeface="黑体" panose="02010609060101010101" pitchFamily="49" charset="-122"/>
                  <a:sym typeface="宋体" panose="02010600030101010101" pitchFamily="2" charset="-122"/>
                </a:rPr>
                <a:t>诗词默写</a:t>
              </a:r>
            </a:p>
          </p:txBody>
        </p:sp>
      </p:grpSp>
      <p:sp>
        <p:nvSpPr>
          <p:cNvPr id="6" name="文本框 5"/>
          <p:cNvSpPr txBox="1">
            <a:spLocks noChangeAspect="1"/>
          </p:cNvSpPr>
          <p:nvPr/>
        </p:nvSpPr>
        <p:spPr>
          <a:xfrm>
            <a:off x="223544" y="1051655"/>
            <a:ext cx="11462966" cy="819648"/>
          </a:xfrm>
          <a:prstGeom prst="rect">
            <a:avLst/>
          </a:prstGeom>
          <a:noFill/>
        </p:spPr>
        <p:txBody>
          <a:bodyPr wrap="square">
            <a:spAutoFit/>
          </a:bodyPr>
          <a:lstStyle/>
          <a:p>
            <a:pPr indent="403136" algn="ctr">
              <a:lnSpc>
                <a:spcPct val="130000"/>
              </a:lnSpc>
            </a:pPr>
            <a:r>
              <a:rPr lang="zh-CN" altLang="zh-CN" sz="1905" b="1">
                <a:solidFill>
                  <a:srgbClr val="000000"/>
                </a:solidFill>
                <a:latin typeface="Arial" panose="020b0604020202020204" pitchFamily="34" charset="0"/>
                <a:ea typeface="微软雅黑" panose="020b0503020204020204" pitchFamily="34" charset="-122"/>
                <a:cs typeface="Times New Roman" panose="02020603050405020304" pitchFamily="18" charset="0"/>
              </a:rPr>
              <a:t>一、行路难</a:t>
            </a:r>
            <a:r>
              <a:rPr lang="en-US" altLang="zh-CN" sz="1905"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905" b="1">
                <a:solidFill>
                  <a:srgbClr val="000000"/>
                </a:solidFill>
                <a:latin typeface="Arial" panose="020b0604020202020204" pitchFamily="34" charset="0"/>
                <a:ea typeface="微软雅黑" panose="020b0503020204020204" pitchFamily="34" charset="-122"/>
                <a:cs typeface="Times New Roman" panose="02020603050405020304" pitchFamily="18" charset="0"/>
              </a:rPr>
              <a:t>其一</a:t>
            </a:r>
            <a:r>
              <a:rPr lang="en-US" altLang="zh-CN" sz="1905"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905">
              <a:solidFill>
                <a:srgbClr val="000000"/>
              </a:solidFill>
              <a:latin typeface="NEU-BZ-S92"/>
              <a:ea typeface="方正书宋_GBK" panose="03000509000000000000" charset="-122"/>
              <a:cs typeface="Times New Roman" panose="02020603050405020304" pitchFamily="18" charset="0"/>
            </a:endParaRPr>
          </a:p>
          <a:p>
            <a:pPr>
              <a:lnSpc>
                <a:spcPct val="130000"/>
              </a:lnSpc>
            </a:pPr>
            <a:r>
              <a:rPr lang="en-US" altLang="zh-CN" sz="1905"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1905"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李</a:t>
            </a:r>
            <a:r>
              <a:rPr lang="zh-CN" altLang="zh-CN" sz="1905"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1905"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白</a:t>
            </a:r>
            <a:endParaRPr lang="zh-CN" altLang="en-US" sz="1905"/>
          </a:p>
        </p:txBody>
      </p:sp>
      <p:sp>
        <p:nvSpPr>
          <p:cNvPr id="8" name="文本框 7"/>
          <p:cNvSpPr txBox="1">
            <a:spLocks noChangeAspect="1"/>
          </p:cNvSpPr>
          <p:nvPr/>
        </p:nvSpPr>
        <p:spPr>
          <a:xfrm>
            <a:off x="364517" y="1560545"/>
            <a:ext cx="11462966" cy="601127"/>
          </a:xfrm>
          <a:prstGeom prst="rect">
            <a:avLst/>
          </a:prstGeom>
          <a:noFill/>
        </p:spPr>
        <p:txBody>
          <a:bodyPr wrap="square">
            <a:spAutoFit/>
          </a:bodyPr>
          <a:lstStyle/>
          <a:p>
            <a:pPr>
              <a:lnSpc>
                <a:spcPct val="130000"/>
              </a:lnSpc>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文本背诵</a:t>
            </a:r>
            <a:endParaRPr lang="zh-CN" altLang="en-US" sz="2800"/>
          </a:p>
        </p:txBody>
      </p:sp>
      <p:sp>
        <p:nvSpPr>
          <p:cNvPr id="10" name="文本框 9"/>
          <p:cNvSpPr txBox="1">
            <a:spLocks noChangeAspect="1"/>
          </p:cNvSpPr>
          <p:nvPr/>
        </p:nvSpPr>
        <p:spPr>
          <a:xfrm>
            <a:off x="1321212" y="1944968"/>
            <a:ext cx="10647244" cy="3392980"/>
          </a:xfrm>
          <a:prstGeom prst="rect">
            <a:avLst/>
          </a:prstGeom>
          <a:noFill/>
        </p:spPr>
        <p:txBody>
          <a:bodyPr wrap="square">
            <a:spAutoFit/>
          </a:bodyPr>
          <a:lstStyle/>
          <a:p>
            <a:pPr algn="ctr">
              <a:lnSpc>
                <a:spcPct val="130000"/>
              </a:lnSpc>
            </a:pP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金樽清酒斗十千</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玉盘珍羞直万钱。</a:t>
            </a:r>
            <a:endParaRPr lang="zh-CN" altLang="zh-CN" sz="2800">
              <a:solidFill>
                <a:srgbClr val="000000"/>
              </a:solidFill>
              <a:latin typeface="NEU-BZ-S92"/>
              <a:ea typeface="方正书宋_GBK" panose="03000509000000000000" charset="-122"/>
              <a:cs typeface="Times New Roman" panose="02020603050405020304" pitchFamily="18" charset="0"/>
            </a:endParaRPr>
          </a:p>
          <a:p>
            <a:pPr algn="ctr">
              <a:lnSpc>
                <a:spcPct val="130000"/>
              </a:lnSpc>
            </a:pP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停杯投箸不能食</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拔剑四顾心茫然。</a:t>
            </a:r>
            <a:endParaRPr lang="zh-CN" altLang="zh-CN" sz="2800">
              <a:solidFill>
                <a:srgbClr val="000000"/>
              </a:solidFill>
              <a:latin typeface="NEU-BZ-S92"/>
              <a:ea typeface="方正书宋_GBK" panose="03000509000000000000" charset="-122"/>
              <a:cs typeface="Times New Roman" panose="02020603050405020304" pitchFamily="18" charset="0"/>
            </a:endParaRPr>
          </a:p>
          <a:p>
            <a:pPr algn="ctr">
              <a:lnSpc>
                <a:spcPct val="130000"/>
              </a:lnSpc>
            </a:pP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欲渡黄河冰塞川</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将登太行雪满山。</a:t>
            </a:r>
            <a:endParaRPr lang="zh-CN" altLang="zh-CN" sz="2800">
              <a:solidFill>
                <a:srgbClr val="000000"/>
              </a:solidFill>
              <a:latin typeface="NEU-BZ-S92"/>
              <a:ea typeface="方正书宋_GBK" panose="03000509000000000000" charset="-122"/>
              <a:cs typeface="Times New Roman" panose="02020603050405020304" pitchFamily="18" charset="0"/>
            </a:endParaRPr>
          </a:p>
          <a:p>
            <a:pPr algn="ctr">
              <a:lnSpc>
                <a:spcPct val="130000"/>
              </a:lnSpc>
            </a:pP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闲来垂钓碧溪上</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忽复乘舟梦日边。</a:t>
            </a:r>
            <a:endParaRPr lang="en-US" altLang="zh-CN" sz="2800">
              <a:solidFill>
                <a:srgbClr val="000000"/>
              </a:solidFill>
              <a:latin typeface="NEU-BZ-S92"/>
              <a:ea typeface="方正书宋_GBK" panose="03000509000000000000" charset="-122"/>
              <a:cs typeface="Times New Roman" panose="02020603050405020304" pitchFamily="18" charset="0"/>
            </a:endParaRPr>
          </a:p>
          <a:p>
            <a:pPr algn="ctr">
              <a:lnSpc>
                <a:spcPct val="130000"/>
              </a:lnSpc>
            </a:pP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行路难</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行路难</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多歧路</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今安在</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a:solidFill>
                <a:srgbClr val="000000"/>
              </a:solidFill>
              <a:latin typeface="NEU-BZ-S92"/>
              <a:ea typeface="方正书宋_GBK" panose="03000509000000000000" charset="-122"/>
              <a:cs typeface="Times New Roman" panose="02020603050405020304" pitchFamily="18" charset="0"/>
            </a:endParaRPr>
          </a:p>
          <a:p>
            <a:pPr algn="ctr">
              <a:lnSpc>
                <a:spcPct val="130000"/>
              </a:lnSpc>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长风破浪会有时</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直挂云帆济沧海。</a:t>
            </a:r>
            <a:r>
              <a:rPr lang="en-US" altLang="zh-CN" sz="1905" b="1">
                <a:solidFill>
                  <a:srgbClr val="000000"/>
                </a:solidFill>
                <a:latin typeface="NEU-BZ-S92"/>
                <a:ea typeface="方正书宋_GBK" panose="03000509000000000000" charset="-122"/>
                <a:cs typeface="Times New Roman" panose="02020603050405020304" pitchFamily="18" charset="0"/>
              </a:rPr>
              <a:t>	</a:t>
            </a:r>
            <a:endParaRPr lang="zh-CN" altLang="zh-CN" sz="1905">
              <a:solidFill>
                <a:srgbClr val="000000"/>
              </a:solidFill>
              <a:latin typeface="NEU-BZ-S92"/>
              <a:ea typeface="方正书宋_GBK" panose="03000509000000000000" charset="-122"/>
              <a:cs typeface="Times New Roman" panose="02020603050405020304" pitchFamily="18" charset="0"/>
            </a:endParaRPr>
          </a:p>
        </p:txBody>
      </p:sp>
      <p:pic>
        <p:nvPicPr>
          <p:cNvPr id="9" name="图片 8">
            <a:extLst>
              <a:ext uri="{FF2B5EF4-FFF2-40B4-BE49-F238E27FC236}">
                <a16:creationId xmlns:a16="http://schemas.microsoft.com/office/drawing/2014/main" id="{6D466978-0693-4821-A11B-1D0A0AE5769D}"/>
              </a:ext>
            </a:extLst>
          </p:cNvPr>
          <p:cNvPicPr>
            <a:picLocks noChangeAspect="1"/>
          </p:cNvPicPr>
          <p:nvPr/>
        </p:nvPicPr>
        <p:blipFill>
          <a:blip r:embed="rId3">
            <a:extLst>
              <a:ext uri="{28A0092B-C50C-407E-A947-70E740481C1C}">
                <a14:useLocalDpi xmlns:a14="http://schemas.microsoft.com/office/drawing/2010/main" val="0"/>
              </a:ext>
            </a:extLst>
          </a:blip>
          <a:srcRect t="44072" r="80031" b="10366"/>
          <a:stretch>
            <a:fillRect/>
          </a:stretch>
        </p:blipFill>
        <p:spPr>
          <a:xfrm>
            <a:off x="0" y="3733793"/>
            <a:ext cx="2434632" cy="3124208"/>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269340" y="203394"/>
            <a:ext cx="2743011" cy="673774"/>
          </a:xfrm>
          <a:prstGeom prst="rect">
            <a:avLst/>
          </a:prstGeom>
          <a:noFill/>
        </p:spPr>
        <p:txBody>
          <a:bodyPr wrap="square">
            <a:spAutoFit/>
          </a:bodyPr>
          <a:lstStyle/>
          <a:p>
            <a:pPr>
              <a:lnSpc>
                <a:spcPct val="130000"/>
              </a:lnSpc>
            </a:pPr>
            <a:r>
              <a:rPr lang="zh-CN" altLang="zh-CN" sz="3200" b="1">
                <a:solidFill>
                  <a:srgbClr val="000000"/>
                </a:solidFill>
                <a:latin typeface="Arial" panose="020b0604020202020204" pitchFamily="34" charset="0"/>
                <a:ea typeface="黑体" panose="02010609060101010101" pitchFamily="49" charset="-122"/>
                <a:cs typeface="Times New Roman" panose="02020603050405020304" pitchFamily="18" charset="0"/>
              </a:rPr>
              <a:t>名句理解</a:t>
            </a:r>
            <a:endParaRPr lang="zh-CN" altLang="en-US" sz="3200"/>
          </a:p>
        </p:txBody>
      </p:sp>
      <p:sp>
        <p:nvSpPr>
          <p:cNvPr id="5" name="文本框 4"/>
          <p:cNvSpPr txBox="1">
            <a:spLocks noChangeAspect="1"/>
          </p:cNvSpPr>
          <p:nvPr/>
        </p:nvSpPr>
        <p:spPr>
          <a:xfrm>
            <a:off x="364517" y="1335489"/>
            <a:ext cx="11462966" cy="5113964"/>
          </a:xfrm>
          <a:prstGeom prst="rect">
            <a:avLst/>
          </a:prstGeom>
          <a:noFill/>
        </p:spPr>
        <p:txBody>
          <a:bodyPr wrap="square">
            <a:spAutoFit/>
          </a:bodyPr>
          <a:lstStyle/>
          <a:p>
            <a:pPr algn="ctr">
              <a:lnSpc>
                <a:spcPct val="130000"/>
              </a:lnSpc>
            </a:pPr>
            <a:r>
              <a:rPr lang="zh-CN" altLang="zh-CN" sz="3174"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长风破浪会有时</a:t>
            </a:r>
            <a:r>
              <a:rPr lang="en-US" altLang="zh-CN" sz="3174"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174">
              <a:solidFill>
                <a:srgbClr val="000000"/>
              </a:solidFill>
              <a:latin typeface="NEU-BZ-S92"/>
              <a:ea typeface="方正书宋_GBK" panose="03000509000000000000" charset="-122"/>
              <a:cs typeface="Times New Roman" panose="02020603050405020304" pitchFamily="18" charset="0"/>
            </a:endParaRPr>
          </a:p>
          <a:p>
            <a:pPr algn="ctr">
              <a:lnSpc>
                <a:spcPct val="130000"/>
              </a:lnSpc>
            </a:pPr>
            <a:r>
              <a:rPr lang="zh-CN" altLang="zh-CN" sz="3174"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直挂云帆济沧海。</a:t>
            </a:r>
            <a:endParaRPr lang="zh-CN" altLang="zh-CN" sz="3174">
              <a:solidFill>
                <a:srgbClr val="000000"/>
              </a:solidFill>
              <a:latin typeface="NEU-BZ-S92"/>
              <a:ea typeface="方正书宋_GBK" panose="03000509000000000000" charset="-122"/>
              <a:cs typeface="Times New Roman" panose="02020603050405020304" pitchFamily="18" charset="0"/>
            </a:endParaRPr>
          </a:p>
          <a:p>
            <a:pPr>
              <a:lnSpc>
                <a:spcPct val="130000"/>
              </a:lnSpc>
            </a:pPr>
            <a:r>
              <a:rPr lang="zh-CN" altLang="zh-CN" sz="3174" b="1">
                <a:solidFill>
                  <a:srgbClr val="000000"/>
                </a:solidFill>
                <a:latin typeface="Arial" panose="020b0604020202020204" pitchFamily="34" charset="0"/>
                <a:ea typeface="黑体" panose="02010609060101010101" pitchFamily="49" charset="-122"/>
                <a:cs typeface="Times New Roman" panose="02020603050405020304" pitchFamily="18" charset="0"/>
              </a:rPr>
              <a:t>赏析</a:t>
            </a:r>
            <a:r>
              <a:rPr lang="en-US" altLang="zh-CN" sz="3174" b="1">
                <a:solidFill>
                  <a:srgbClr val="000000"/>
                </a:solidFill>
                <a:latin typeface="Times New Roman" panose="02020603050405020304" pitchFamily="18" charset="0"/>
                <a:ea typeface="宋体" panose="02010600030101010101" pitchFamily="2" charset="-122"/>
              </a:rPr>
              <a:t>:</a:t>
            </a:r>
            <a:r>
              <a:rPr lang="zh-CN" altLang="zh-CN" sz="3174"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这两句诗是全诗的高潮</a:t>
            </a:r>
            <a:r>
              <a:rPr lang="en-US" altLang="zh-CN" sz="3174" b="1">
                <a:solidFill>
                  <a:srgbClr val="000000"/>
                </a:solidFill>
                <a:latin typeface="Times New Roman" panose="02020603050405020304" pitchFamily="18" charset="0"/>
                <a:ea typeface="宋体" panose="02010600030101010101" pitchFamily="2" charset="-122"/>
              </a:rPr>
              <a:t>,“</a:t>
            </a:r>
            <a:r>
              <a:rPr lang="zh-CN" altLang="zh-CN" sz="3174"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长风</a:t>
            </a:r>
            <a:r>
              <a:rPr lang="en-US" altLang="zh-CN" sz="3174" b="1">
                <a:solidFill>
                  <a:srgbClr val="000000"/>
                </a:solidFill>
                <a:latin typeface="Times New Roman" panose="02020603050405020304" pitchFamily="18" charset="0"/>
                <a:ea typeface="宋体" panose="02010600030101010101" pitchFamily="2" charset="-122"/>
              </a:rPr>
              <a:t>”“</a:t>
            </a:r>
            <a:r>
              <a:rPr lang="zh-CN" altLang="zh-CN" sz="3174"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破浪</a:t>
            </a:r>
            <a:r>
              <a:rPr lang="en-US" altLang="zh-CN" sz="3174" b="1">
                <a:solidFill>
                  <a:srgbClr val="000000"/>
                </a:solidFill>
                <a:latin typeface="Times New Roman" panose="02020603050405020304" pitchFamily="18" charset="0"/>
                <a:ea typeface="宋体" panose="02010600030101010101" pitchFamily="2" charset="-122"/>
              </a:rPr>
              <a:t>”“</a:t>
            </a:r>
            <a:r>
              <a:rPr lang="zh-CN" altLang="zh-CN" sz="3174"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直挂</a:t>
            </a:r>
            <a:r>
              <a:rPr lang="en-US" altLang="zh-CN" sz="3174" b="1">
                <a:solidFill>
                  <a:srgbClr val="000000"/>
                </a:solidFill>
                <a:latin typeface="Times New Roman" panose="02020603050405020304" pitchFamily="18" charset="0"/>
                <a:ea typeface="宋体" panose="02010600030101010101" pitchFamily="2" charset="-122"/>
              </a:rPr>
              <a:t>”“</a:t>
            </a:r>
            <a:r>
              <a:rPr lang="zh-CN" altLang="zh-CN" sz="3174"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济沧海</a:t>
            </a:r>
            <a:r>
              <a:rPr lang="en-US" altLang="zh-CN" sz="3174" b="1">
                <a:solidFill>
                  <a:srgbClr val="000000"/>
                </a:solidFill>
                <a:latin typeface="Times New Roman" panose="02020603050405020304" pitchFamily="18" charset="0"/>
                <a:ea typeface="宋体" panose="02010600030101010101" pitchFamily="2" charset="-122"/>
              </a:rPr>
              <a:t>”,</a:t>
            </a:r>
            <a:r>
              <a:rPr lang="zh-CN" altLang="zh-CN" sz="3174"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这些词一气贯下</a:t>
            </a:r>
            <a:r>
              <a:rPr lang="en-US" altLang="zh-CN" sz="3174" b="1">
                <a:solidFill>
                  <a:srgbClr val="000000"/>
                </a:solidFill>
                <a:latin typeface="Times New Roman" panose="02020603050405020304" pitchFamily="18" charset="0"/>
                <a:ea typeface="宋体" panose="02010600030101010101" pitchFamily="2" charset="-122"/>
              </a:rPr>
              <a:t>,</a:t>
            </a:r>
            <a:r>
              <a:rPr lang="zh-CN" altLang="zh-CN" sz="3174"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格调豪迈奔放</a:t>
            </a:r>
            <a:r>
              <a:rPr lang="en-US" altLang="zh-CN" sz="3174" b="1">
                <a:solidFill>
                  <a:srgbClr val="000000"/>
                </a:solidFill>
                <a:latin typeface="Times New Roman" panose="02020603050405020304" pitchFamily="18" charset="0"/>
                <a:ea typeface="宋体" panose="02010600030101010101" pitchFamily="2" charset="-122"/>
              </a:rPr>
              <a:t>,</a:t>
            </a:r>
            <a:r>
              <a:rPr lang="zh-CN" altLang="zh-CN" sz="3174"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尽扫前面茫然苦闷带来的沉郁之气</a:t>
            </a:r>
            <a:r>
              <a:rPr lang="en-US" altLang="zh-CN" sz="3174" b="1">
                <a:solidFill>
                  <a:srgbClr val="000000"/>
                </a:solidFill>
                <a:latin typeface="Times New Roman" panose="02020603050405020304" pitchFamily="18" charset="0"/>
                <a:ea typeface="宋体" panose="02010600030101010101" pitchFamily="2" charset="-122"/>
              </a:rPr>
              <a:t>,</a:t>
            </a:r>
            <a:r>
              <a:rPr lang="zh-CN" altLang="zh-CN" sz="3174"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将诗情推向一个境界开阔的顶点。诗人相信尽管前路障碍重重</a:t>
            </a:r>
            <a:r>
              <a:rPr lang="en-US" altLang="zh-CN" sz="3174" b="1">
                <a:solidFill>
                  <a:srgbClr val="000000"/>
                </a:solidFill>
                <a:latin typeface="Times New Roman" panose="02020603050405020304" pitchFamily="18" charset="0"/>
                <a:ea typeface="宋体" panose="02010600030101010101" pitchFamily="2" charset="-122"/>
              </a:rPr>
              <a:t>,</a:t>
            </a:r>
            <a:r>
              <a:rPr lang="zh-CN" altLang="zh-CN" sz="3174"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但终有一天会乘长风破万里浪</a:t>
            </a:r>
            <a:r>
              <a:rPr lang="en-US" altLang="zh-CN" sz="3174" b="1">
                <a:solidFill>
                  <a:srgbClr val="000000"/>
                </a:solidFill>
                <a:latin typeface="Times New Roman" panose="02020603050405020304" pitchFamily="18" charset="0"/>
                <a:ea typeface="宋体" panose="02010600030101010101" pitchFamily="2" charset="-122"/>
              </a:rPr>
              <a:t>,</a:t>
            </a:r>
            <a:r>
              <a:rPr lang="zh-CN" altLang="zh-CN" sz="3174"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挂上云帆</a:t>
            </a:r>
            <a:r>
              <a:rPr lang="en-US" altLang="zh-CN" sz="3174" b="1">
                <a:solidFill>
                  <a:srgbClr val="000000"/>
                </a:solidFill>
                <a:latin typeface="Times New Roman" panose="02020603050405020304" pitchFamily="18" charset="0"/>
                <a:ea typeface="宋体" panose="02010600030101010101" pitchFamily="2" charset="-122"/>
              </a:rPr>
              <a:t>,</a:t>
            </a:r>
            <a:r>
              <a:rPr lang="zh-CN" altLang="zh-CN" sz="3174"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横渡沧海</a:t>
            </a:r>
            <a:r>
              <a:rPr lang="en-US" altLang="zh-CN" sz="3174" b="1">
                <a:solidFill>
                  <a:srgbClr val="000000"/>
                </a:solidFill>
                <a:latin typeface="Times New Roman" panose="02020603050405020304" pitchFamily="18" charset="0"/>
                <a:ea typeface="宋体" panose="02010600030101010101" pitchFamily="2" charset="-122"/>
              </a:rPr>
              <a:t>,</a:t>
            </a:r>
            <a:r>
              <a:rPr lang="zh-CN" altLang="zh-CN" sz="3174"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到达理想的彼岸。这两句诗突出地表现了诗人倔强的个性和执着追求理想的强大精神力量。后人常以这两句诗自勉或鼓励他人执着追求理想。</a:t>
            </a:r>
            <a:endParaRPr lang="zh-CN" altLang="en-US" sz="3174"/>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679451" y="1684338"/>
            <a:ext cx="10845800" cy="3322955"/>
          </a:xfrm>
          <a:prstGeom prst="rect">
            <a:avLst/>
          </a:prstGeom>
          <a:noFill/>
          <a:ln w="9525">
            <a:noFill/>
            <a:prstDash val="sysDot"/>
          </a:ln>
        </p:spPr>
        <p:txBody>
          <a:bodyPr wrap="square">
            <a:spAutoFit/>
          </a:bodyPr>
          <a:lstStyle/>
          <a:p>
            <a:pPr>
              <a:lnSpc>
                <a:spcPct val="150000"/>
              </a:lnSpc>
              <a:spcBef>
                <a:spcPct val="0"/>
              </a:spcBef>
              <a:spcAft>
                <a:spcPct val="0"/>
              </a:spcAft>
            </a:pPr>
            <a:r>
              <a:rPr lang="zh-CN" sz="2800" b="1" u="sng" noProof="1">
                <a:latin typeface="黑体" panose="02010609060101010101" charset="-122"/>
                <a:ea typeface="黑体" panose="02010609060101010101" charset="-122"/>
                <a:cs typeface="黑体" panose="02010609060101010101" charset="-122"/>
                <a:sym typeface="+mn-ea"/>
              </a:rPr>
              <a:t>此则岳阳楼之</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大观</a:t>
            </a:r>
            <a:r>
              <a:rPr lang="zh-CN" sz="2800" b="1" u="sng" noProof="1">
                <a:latin typeface="黑体" panose="02010609060101010101" charset="-122"/>
                <a:ea typeface="黑体" panose="02010609060101010101" charset="-122"/>
                <a:cs typeface="黑体" panose="02010609060101010101" charset="-122"/>
                <a:sym typeface="+mn-ea"/>
              </a:rPr>
              <a:t>也，前人之述</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备</a:t>
            </a:r>
            <a:r>
              <a:rPr lang="zh-CN" sz="2800" b="1" u="sng" noProof="1">
                <a:latin typeface="黑体" panose="02010609060101010101" charset="-122"/>
                <a:ea typeface="黑体" panose="02010609060101010101" charset="-122"/>
                <a:cs typeface="黑体" panose="02010609060101010101" charset="-122"/>
                <a:sym typeface="+mn-ea"/>
              </a:rPr>
              <a:t>矣。</a:t>
            </a:r>
          </a:p>
          <a:p>
            <a:pPr>
              <a:lnSpc>
                <a:spcPct val="150000"/>
              </a:lnSpc>
              <a:spcBef>
                <a:spcPct val="0"/>
              </a:spcBef>
              <a:spcAft>
                <a:spcPct val="0"/>
              </a:spcAft>
            </a:pPr>
            <a:endParaRPr lang="zh-CN" sz="2800" b="1" u="sng" noProof="1">
              <a:latin typeface="黑体" panose="02010609060101010101" charset="-122"/>
              <a:ea typeface="黑体" panose="02010609060101010101" charset="-122"/>
              <a:cs typeface="黑体" panose="02010609060101010101" charset="-122"/>
              <a:sym typeface="+mn-ea"/>
            </a:endParaRPr>
          </a:p>
          <a:p>
            <a:pPr>
              <a:lnSpc>
                <a:spcPct val="150000"/>
              </a:lnSpc>
              <a:spcBef>
                <a:spcPct val="0"/>
              </a:spcBef>
              <a:spcAft>
                <a:spcPct val="0"/>
              </a:spcAft>
            </a:pPr>
            <a:endParaRPr lang="zh-CN" sz="2800" b="1" u="sng" noProof="1">
              <a:latin typeface="黑体" panose="02010609060101010101" charset="-122"/>
              <a:ea typeface="黑体" panose="02010609060101010101" charset="-122"/>
              <a:cs typeface="黑体" panose="02010609060101010101" charset="-122"/>
              <a:sym typeface="+mn-ea"/>
            </a:endParaRPr>
          </a:p>
          <a:p>
            <a:pPr>
              <a:lnSpc>
                <a:spcPct val="150000"/>
              </a:lnSpc>
              <a:spcBef>
                <a:spcPct val="0"/>
              </a:spcBef>
              <a:spcAft>
                <a:spcPct val="0"/>
              </a:spcAft>
            </a:pP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然则</a:t>
            </a:r>
            <a:r>
              <a:rPr lang="zh-CN" sz="2800" b="1" u="sng" noProof="1">
                <a:latin typeface="黑体" panose="02010609060101010101" charset="-122"/>
                <a:ea typeface="黑体" panose="02010609060101010101" charset="-122"/>
                <a:cs typeface="黑体" panose="02010609060101010101" charset="-122"/>
                <a:sym typeface="+mn-ea"/>
              </a:rPr>
              <a:t>北通巫峡，南</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极</a:t>
            </a:r>
            <a:r>
              <a:rPr lang="zh-CN" sz="2800" b="1" u="sng" noProof="1">
                <a:latin typeface="黑体" panose="02010609060101010101" charset="-122"/>
                <a:ea typeface="黑体" panose="02010609060101010101" charset="-122"/>
                <a:cs typeface="黑体" panose="02010609060101010101" charset="-122"/>
                <a:sym typeface="+mn-ea"/>
              </a:rPr>
              <a:t>潇湘，</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迁</a:t>
            </a:r>
            <a:r>
              <a:rPr lang="zh-CN" sz="2800" b="1" u="sng" noProof="1">
                <a:latin typeface="黑体" panose="02010609060101010101" charset="-122"/>
                <a:ea typeface="黑体" panose="02010609060101010101" charset="-122"/>
                <a:cs typeface="黑体" panose="02010609060101010101" charset="-122"/>
                <a:sym typeface="+mn-ea"/>
              </a:rPr>
              <a:t>客骚人，多会于此，览物之情，</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得无</a:t>
            </a:r>
            <a:r>
              <a:rPr lang="zh-CN" sz="2800" b="1" u="sng" noProof="1">
                <a:latin typeface="黑体" panose="02010609060101010101" charset="-122"/>
                <a:ea typeface="黑体" panose="02010609060101010101" charset="-122"/>
                <a:cs typeface="黑体" panose="02010609060101010101" charset="-122"/>
                <a:sym typeface="+mn-ea"/>
              </a:rPr>
              <a:t>异乎？</a:t>
            </a:r>
          </a:p>
        </p:txBody>
      </p:sp>
      <p:sp>
        <p:nvSpPr>
          <p:cNvPr id="9" name="文本框 8"/>
          <p:cNvSpPr txBox="1"/>
          <p:nvPr/>
        </p:nvSpPr>
        <p:spPr>
          <a:xfrm>
            <a:off x="681037" y="2371725"/>
            <a:ext cx="8338675" cy="418897"/>
          </a:xfrm>
          <a:prstGeom prst="rect">
            <a:avLst/>
          </a:prstGeom>
          <a:noFill/>
          <a:ln w="9525">
            <a:noFill/>
          </a:ln>
        </p:spPr>
        <p:txBody>
          <a:bodyPr wrap="square" anchor="t" anchorCtr="0">
            <a:spAutoFit/>
          </a:bodyPr>
          <a:lstStyle/>
          <a:p>
            <a:pPr>
              <a:lnSpc>
                <a:spcPts val="2900"/>
              </a:lnSpc>
            </a:pPr>
            <a:r>
              <a:rPr lang="zh-CN" altLang="zh-CN" sz="2200" b="1">
                <a:solidFill>
                  <a:srgbClr val="C55A11"/>
                </a:solidFill>
                <a:latin typeface="黑体" panose="02010609060101010101" charset="-122"/>
                <a:ea typeface="黑体" panose="02010609060101010101" charset="-122"/>
                <a:sym typeface="宋体" panose="02010600030101010101" pitchFamily="2" charset="-122"/>
              </a:rPr>
              <a:t>这是岳阳楼的</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盛大</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壮</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观的</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景象，前人的</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描述（已经）</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很详尽了。</a:t>
            </a:r>
          </a:p>
        </p:txBody>
      </p:sp>
      <p:sp>
        <p:nvSpPr>
          <p:cNvPr id="6" name="文本框 5"/>
          <p:cNvSpPr txBox="1"/>
          <p:nvPr/>
        </p:nvSpPr>
        <p:spPr>
          <a:xfrm>
            <a:off x="2495551" y="1403350"/>
            <a:ext cx="1177925" cy="408130"/>
          </a:xfrm>
          <a:prstGeom prst="wedgeRoundRectCallout">
            <a:avLst>
              <a:gd name="adj1" fmla="val 15665"/>
              <a:gd name="adj2" fmla="val 70466"/>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altLang="en-US" b="1" noProof="1">
                <a:latin typeface="Calibri"/>
                <a:ea typeface="宋体" panose="02010600030101010101" pitchFamily="2" charset="-122"/>
                <a:cs typeface="+mn-cs"/>
              </a:rPr>
              <a:t>壮丽景象。</a:t>
            </a:r>
          </a:p>
        </p:txBody>
      </p:sp>
      <p:sp>
        <p:nvSpPr>
          <p:cNvPr id="2" name="文本框 1"/>
          <p:cNvSpPr txBox="1"/>
          <p:nvPr/>
        </p:nvSpPr>
        <p:spPr>
          <a:xfrm>
            <a:off x="5368926" y="1406525"/>
            <a:ext cx="873125" cy="408130"/>
          </a:xfrm>
          <a:prstGeom prst="wedgeRoundRectCallout">
            <a:avLst>
              <a:gd name="adj1" fmla="val 15665"/>
              <a:gd name="adj2" fmla="val 70466"/>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altLang="en-US" b="1" noProof="1">
                <a:latin typeface="Calibri"/>
                <a:ea typeface="宋体" panose="02010600030101010101" pitchFamily="2" charset="-122"/>
                <a:cs typeface="+mn-cs"/>
              </a:rPr>
              <a:t>详尽。</a:t>
            </a:r>
          </a:p>
        </p:txBody>
      </p:sp>
      <p:sp>
        <p:nvSpPr>
          <p:cNvPr id="4" name="文本框 3"/>
          <p:cNvSpPr txBox="1"/>
          <p:nvPr/>
        </p:nvSpPr>
        <p:spPr>
          <a:xfrm>
            <a:off x="4573588" y="3302000"/>
            <a:ext cx="1597025" cy="408130"/>
          </a:xfrm>
          <a:prstGeom prst="wedgeRoundRectCallout">
            <a:avLst>
              <a:gd name="adj1" fmla="val -11535"/>
              <a:gd name="adj2" fmla="val 78376"/>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altLang="en-US" b="1" noProof="1">
                <a:latin typeface="Calibri"/>
                <a:ea typeface="宋体" panose="02010600030101010101" pitchFamily="2" charset="-122"/>
                <a:cs typeface="+mn-cs"/>
              </a:rPr>
              <a:t>贬谪、降职。</a:t>
            </a:r>
          </a:p>
        </p:txBody>
      </p:sp>
      <p:sp>
        <p:nvSpPr>
          <p:cNvPr id="7" name="文本框 6"/>
          <p:cNvSpPr txBox="1"/>
          <p:nvPr/>
        </p:nvSpPr>
        <p:spPr>
          <a:xfrm>
            <a:off x="3144838" y="3302000"/>
            <a:ext cx="1327150" cy="408130"/>
          </a:xfrm>
          <a:prstGeom prst="wedgeRoundRectCallout">
            <a:avLst>
              <a:gd name="adj1" fmla="val -2194"/>
              <a:gd name="adj2" fmla="val 75214"/>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新宋体" panose="02010609030101010101" charset="-122"/>
                <a:ea typeface="新宋体" panose="02010609030101010101" charset="-122"/>
                <a:cs typeface="新宋体" panose="02010609030101010101" charset="-122"/>
                <a:sym typeface="+mn-ea"/>
              </a:rPr>
              <a:t>至、到达</a:t>
            </a:r>
            <a:r>
              <a:rPr lang="zh-CN" altLang="en-US" b="1" noProof="1">
                <a:latin typeface="Calibri"/>
                <a:ea typeface="宋体" panose="02010600030101010101" pitchFamily="2" charset="-122"/>
                <a:cs typeface="+mn-cs"/>
              </a:rPr>
              <a:t>。</a:t>
            </a:r>
          </a:p>
        </p:txBody>
      </p:sp>
      <p:sp>
        <p:nvSpPr>
          <p:cNvPr id="10" name="文本框 9"/>
          <p:cNvSpPr txBox="1"/>
          <p:nvPr/>
        </p:nvSpPr>
        <p:spPr>
          <a:xfrm>
            <a:off x="688976" y="4935538"/>
            <a:ext cx="10837862" cy="790794"/>
          </a:xfrm>
          <a:prstGeom prst="rect">
            <a:avLst/>
          </a:prstGeom>
          <a:noFill/>
          <a:ln w="9525">
            <a:noFill/>
          </a:ln>
        </p:spPr>
        <p:txBody>
          <a:bodyPr wrap="square" anchor="t" anchorCtr="0">
            <a:spAutoFit/>
          </a:bodyPr>
          <a:lstStyle/>
          <a:p>
            <a:pPr algn="just">
              <a:lnSpc>
                <a:spcPts val="2900"/>
              </a:lnSpc>
            </a:pPr>
            <a:r>
              <a:rPr lang="zh-CN" altLang="en-US" sz="2200" b="1">
                <a:solidFill>
                  <a:srgbClr val="C55A11"/>
                </a:solidFill>
                <a:latin typeface="黑体" panose="02010609060101010101" charset="-122"/>
                <a:ea typeface="黑体" panose="02010609060101010101" charset="-122"/>
                <a:sym typeface="宋体" panose="02010600030101010101" pitchFamily="2" charset="-122"/>
              </a:rPr>
              <a:t>然而</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北面通向巫峡，南面直到潇湘，</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被贬的政客和诗人</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，大多在这里聚会，看了自然景物而触发的感情，</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大概</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会有不同吧？</a:t>
            </a:r>
          </a:p>
        </p:txBody>
      </p:sp>
      <p:sp>
        <p:nvSpPr>
          <p:cNvPr id="5" name="文本框 4"/>
          <p:cNvSpPr txBox="1"/>
          <p:nvPr/>
        </p:nvSpPr>
        <p:spPr>
          <a:xfrm>
            <a:off x="817563" y="3351213"/>
            <a:ext cx="1676400" cy="408130"/>
          </a:xfrm>
          <a:prstGeom prst="wedgeRoundRectCallout">
            <a:avLst>
              <a:gd name="adj1" fmla="val -26995"/>
              <a:gd name="adj2" fmla="val 74284"/>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altLang="en-US" b="1" noProof="1">
                <a:latin typeface="宋体" panose="02010600030101010101" pitchFamily="2" charset="-122"/>
                <a:ea typeface="宋体" panose="02010600030101010101" pitchFamily="2" charset="-122"/>
                <a:cs typeface="宋体" panose="02010600030101010101" pitchFamily="2" charset="-122"/>
              </a:rPr>
              <a:t>如此……那么</a:t>
            </a:r>
            <a:r>
              <a:rPr lang="zh-CN" altLang="en-US" b="1" noProof="1">
                <a:latin typeface="Calibri"/>
                <a:ea typeface="宋体" panose="02010600030101010101" pitchFamily="2" charset="-122"/>
                <a:cs typeface="+mn-cs"/>
              </a:rPr>
              <a:t>。</a:t>
            </a:r>
          </a:p>
        </p:txBody>
      </p:sp>
      <p:sp>
        <p:nvSpPr>
          <p:cNvPr id="13" name="文本框 12"/>
          <p:cNvSpPr txBox="1"/>
          <p:nvPr/>
        </p:nvSpPr>
        <p:spPr>
          <a:xfrm>
            <a:off x="10002838" y="3298825"/>
            <a:ext cx="1114425" cy="408130"/>
          </a:xfrm>
          <a:prstGeom prst="wedgeRoundRectCallout">
            <a:avLst>
              <a:gd name="adj1" fmla="val 15665"/>
              <a:gd name="adj2" fmla="val 70466"/>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altLang="en-US" b="1" noProof="1">
                <a:latin typeface="Calibri"/>
                <a:ea typeface="宋体" panose="02010600030101010101" pitchFamily="2" charset="-122"/>
                <a:cs typeface="+mn-cs"/>
              </a:rPr>
              <a:t>表推测。</a:t>
            </a:r>
          </a:p>
        </p:txBody>
      </p:sp>
      <p:pic>
        <p:nvPicPr>
          <p:cNvPr id="24" name="图片 23">
            <a:extLst>
              <a:ext uri="{FF2B5EF4-FFF2-40B4-BE49-F238E27FC236}">
                <a16:creationId xmlns:a16="http://schemas.microsoft.com/office/drawing/2014/main" id="{2C78B13B-30D2-480A-B2B1-14F239000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4385" y="-433017"/>
            <a:ext cx="3123395" cy="2608035"/>
          </a:xfrm>
          <a:prstGeom prst="rect">
            <a:avLst/>
          </a:prstGeom>
        </p:spPr>
      </p:pic>
      <p:pic>
        <p:nvPicPr>
          <p:cNvPr id="25" name="图片 24">
            <a:extLst>
              <a:ext uri="{FF2B5EF4-FFF2-40B4-BE49-F238E27FC236}">
                <a16:creationId xmlns:a16="http://schemas.microsoft.com/office/drawing/2014/main" id="{5833C2F4-D041-4373-A39A-13D470ACAC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24500" y="4200415"/>
            <a:ext cx="4111143" cy="298853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linds(horizontal)">
                                      <p:cBhvr>
                                        <p:cTn id="32" dur="500"/>
                                        <p:tgtEl>
                                          <p:spTgt spid="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blinds(horizontal)">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4" grpId="0"/>
      <p:bldP spid="7" grpId="0"/>
      <p:bldP spid="5" grpId="0"/>
      <p:bldP spid="13"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a:spLocks noChangeAspect="1"/>
          </p:cNvSpPr>
          <p:nvPr/>
        </p:nvSpPr>
        <p:spPr>
          <a:xfrm>
            <a:off x="544271" y="1202982"/>
            <a:ext cx="11462966" cy="2841740"/>
          </a:xfrm>
          <a:prstGeom prst="rect">
            <a:avLst/>
          </a:prstGeom>
          <a:noFill/>
        </p:spPr>
        <p:txBody>
          <a:bodyPr wrap="square">
            <a:spAutoFit/>
          </a:bodyPr>
          <a:lstStyle/>
          <a:p>
            <a:pPr>
              <a:lnSpc>
                <a:spcPct val="130000"/>
              </a:lnSpc>
            </a:pPr>
            <a:r>
              <a:rPr lang="zh-CN" altLang="zh-CN" sz="2800" b="1">
                <a:solidFill>
                  <a:srgbClr val="000000"/>
                </a:solidFill>
                <a:cs typeface="Times New Roman" panose="02020603050405020304" pitchFamily="18" charset="0"/>
              </a:rPr>
              <a:t>理解默写</a:t>
            </a:r>
            <a:r>
              <a:rPr lang="en-US" altLang="zh-CN" sz="2800" b="1">
                <a:solidFill>
                  <a:srgbClr val="000000"/>
                </a:solidFill>
                <a:ea typeface="宋体" panose="02010600030101010101" pitchFamily="2" charset="-122"/>
                <a:cs typeface="Times New Roman" panose="02020603050405020304" pitchFamily="18" charset="0"/>
              </a:rPr>
              <a:t>:</a:t>
            </a:r>
            <a:endParaRPr lang="zh-CN" altLang="zh-CN" sz="2800">
              <a:solidFill>
                <a:srgbClr val="000000"/>
              </a:solidFill>
              <a:ea typeface="方正书宋_GBK" panose="03000509000000000000" charset="-122"/>
              <a:cs typeface="Times New Roman" panose="02020603050405020304" pitchFamily="18" charset="0"/>
            </a:endParaRPr>
          </a:p>
          <a:p>
            <a:pPr>
              <a:lnSpc>
                <a:spcPct val="130000"/>
              </a:lnSpc>
            </a:pPr>
            <a:r>
              <a:rPr lang="en-US" altLang="zh-CN" sz="2800" b="1">
                <a:solidFill>
                  <a:srgbClr val="000000"/>
                </a:solidFill>
                <a:ea typeface="宋体" panose="02010600030101010101" pitchFamily="2" charset="-122"/>
                <a:cs typeface="Times New Roman" panose="02020603050405020304" pitchFamily="18" charset="0"/>
              </a:rPr>
              <a:t>1.</a:t>
            </a:r>
            <a:r>
              <a:rPr lang="zh-CN" altLang="zh-CN" sz="2800" b="1">
                <a:solidFill>
                  <a:srgbClr val="000000"/>
                </a:solidFill>
                <a:ea typeface="宋体" panose="02010600030101010101" pitchFamily="2" charset="-122"/>
                <a:cs typeface="Times New Roman" panose="02020603050405020304" pitchFamily="18" charset="0"/>
              </a:rPr>
              <a:t>李白的《行路难</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a:solidFill>
                  <a:srgbClr val="000000"/>
                </a:solidFill>
                <a:ea typeface="宋体" panose="02010600030101010101" pitchFamily="2" charset="-122"/>
                <a:cs typeface="Times New Roman" panose="02020603050405020304" pitchFamily="18" charset="0"/>
              </a:rPr>
              <a:t>其一</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a:solidFill>
                  <a:srgbClr val="000000"/>
                </a:solidFill>
                <a:ea typeface="宋体" panose="02010600030101010101" pitchFamily="2" charset="-122"/>
                <a:cs typeface="Times New Roman" panose="02020603050405020304" pitchFamily="18" charset="0"/>
              </a:rPr>
              <a:t>》中最能表现他面对挫折积极向上</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a:solidFill>
                  <a:srgbClr val="000000"/>
                </a:solidFill>
                <a:ea typeface="宋体" panose="02010600030101010101" pitchFamily="2" charset="-122"/>
                <a:cs typeface="Times New Roman" panose="02020603050405020304" pitchFamily="18" charset="0"/>
              </a:rPr>
              <a:t>对理想执着追求的诗句是</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u="sng">
                <a:solidFill>
                  <a:srgbClr val="FF0000"/>
                </a:solidFill>
                <a:uFill>
                  <a:solidFill>
                    <a:srgbClr val="000000"/>
                  </a:solidFill>
                </a:uFill>
                <a:ea typeface="宋体" panose="02010600030101010101" pitchFamily="2" charset="-122"/>
                <a:cs typeface="Times New Roman" panose="02020603050405020304" pitchFamily="18" charset="0"/>
              </a:rPr>
              <a:t>　</a:t>
            </a:r>
            <a:r>
              <a:rPr lang="zh-CN" altLang="en-US" sz="2800" b="1" u="sng">
                <a:solidFill>
                  <a:srgbClr val="FF0000"/>
                </a:solidFill>
                <a:uFill>
                  <a:solidFill>
                    <a:srgbClr val="000000"/>
                  </a:solidFill>
                </a:uFill>
                <a:cs typeface="Times New Roman" panose="02020603050405020304" pitchFamily="18" charset="0"/>
              </a:rPr>
              <a:t>                            </a:t>
            </a:r>
            <a:r>
              <a:rPr lang="zh-CN" altLang="zh-CN" sz="2800" b="1" u="sng">
                <a:solidFill>
                  <a:srgbClr val="FF0000"/>
                </a:solidFill>
                <a:uFill>
                  <a:solidFill>
                    <a:srgbClr val="000000"/>
                  </a:solidFill>
                </a:uFill>
                <a:ea typeface="宋体" panose="02010600030101010101" pitchFamily="2" charset="-122"/>
                <a:cs typeface="Times New Roman" panose="02020603050405020304" pitchFamily="18" charset="0"/>
              </a:rPr>
              <a:t>　</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u="sng">
                <a:solidFill>
                  <a:srgbClr val="FF0000"/>
                </a:solidFill>
                <a:uFill>
                  <a:solidFill>
                    <a:srgbClr val="000000"/>
                  </a:solidFill>
                </a:uFill>
                <a:ea typeface="宋体" panose="02010600030101010101" pitchFamily="2" charset="-122"/>
                <a:cs typeface="Times New Roman" panose="02020603050405020304" pitchFamily="18" charset="0"/>
              </a:rPr>
              <a:t>　</a:t>
            </a:r>
            <a:r>
              <a:rPr lang="zh-CN" altLang="en-US" sz="2800" b="1" u="sng">
                <a:solidFill>
                  <a:srgbClr val="FF0000"/>
                </a:solidFill>
                <a:uFill>
                  <a:solidFill>
                    <a:srgbClr val="000000"/>
                  </a:solidFill>
                </a:uFill>
                <a:cs typeface="Times New Roman" panose="02020603050405020304" pitchFamily="18" charset="0"/>
              </a:rPr>
              <a:t>                            </a:t>
            </a:r>
            <a:r>
              <a:rPr lang="zh-CN" altLang="zh-CN" sz="2800" b="1" u="sng">
                <a:solidFill>
                  <a:srgbClr val="FF0000"/>
                </a:solidFill>
                <a:uFill>
                  <a:solidFill>
                    <a:srgbClr val="000000"/>
                  </a:solidFill>
                </a:uFill>
                <a:ea typeface="宋体" panose="02010600030101010101" pitchFamily="2" charset="-122"/>
                <a:cs typeface="Times New Roman" panose="02020603050405020304" pitchFamily="18" charset="0"/>
              </a:rPr>
              <a:t>　</a:t>
            </a:r>
            <a:r>
              <a:rPr lang="zh-CN" altLang="zh-CN" sz="2800" b="1">
                <a:solidFill>
                  <a:srgbClr val="000000"/>
                </a:solidFill>
                <a:ea typeface="宋体" panose="02010600030101010101" pitchFamily="2" charset="-122"/>
                <a:cs typeface="Times New Roman" panose="02020603050405020304" pitchFamily="18" charset="0"/>
              </a:rPr>
              <a:t>。</a:t>
            </a:r>
            <a:r>
              <a:rPr lang="en-US" altLang="zh-CN" sz="2800" b="1">
                <a:solidFill>
                  <a:srgbClr val="000000"/>
                </a:solidFill>
                <a:ea typeface="宋体" panose="02010600030101010101" pitchFamily="2" charset="-122"/>
                <a:cs typeface="Times New Roman" panose="02020603050405020304" pitchFamily="18" charset="0"/>
              </a:rPr>
              <a:t> </a:t>
            </a:r>
            <a:endParaRPr lang="zh-CN" altLang="zh-CN" sz="2800">
              <a:solidFill>
                <a:srgbClr val="000000"/>
              </a:solidFill>
              <a:ea typeface="方正书宋_GBK" panose="03000509000000000000" charset="-122"/>
              <a:cs typeface="Times New Roman" panose="02020603050405020304" pitchFamily="18" charset="0"/>
            </a:endParaRPr>
          </a:p>
          <a:p>
            <a:pPr marL="70549">
              <a:lnSpc>
                <a:spcPct val="130000"/>
              </a:lnSpc>
            </a:pPr>
            <a:r>
              <a:rPr lang="en-US" altLang="zh-CN" sz="2800" b="1">
                <a:solidFill>
                  <a:srgbClr val="000000"/>
                </a:solidFill>
                <a:ea typeface="宋体" panose="02010600030101010101" pitchFamily="2" charset="-122"/>
                <a:cs typeface="Times New Roman" panose="02020603050405020304" pitchFamily="18" charset="0"/>
              </a:rPr>
              <a:t>2.</a:t>
            </a:r>
            <a:r>
              <a:rPr lang="zh-CN" altLang="zh-CN" sz="2800" b="1">
                <a:solidFill>
                  <a:srgbClr val="000000"/>
                </a:solidFill>
                <a:ea typeface="宋体" panose="02010600030101010101" pitchFamily="2" charset="-122"/>
                <a:cs typeface="Times New Roman" panose="02020603050405020304" pitchFamily="18" charset="0"/>
              </a:rPr>
              <a:t>李白《行路难</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a:solidFill>
                  <a:srgbClr val="000000"/>
                </a:solidFill>
                <a:ea typeface="宋体" panose="02010600030101010101" pitchFamily="2" charset="-122"/>
                <a:cs typeface="Times New Roman" panose="02020603050405020304" pitchFamily="18" charset="0"/>
              </a:rPr>
              <a:t>其一</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a:solidFill>
                  <a:srgbClr val="000000"/>
                </a:solidFill>
                <a:ea typeface="宋体" panose="02010600030101010101" pitchFamily="2" charset="-122"/>
                <a:cs typeface="Times New Roman" panose="02020603050405020304" pitchFamily="18" charset="0"/>
              </a:rPr>
              <a:t>》一诗中</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a:solidFill>
                  <a:srgbClr val="000000"/>
                </a:solidFill>
                <a:ea typeface="宋体" panose="02010600030101010101" pitchFamily="2" charset="-122"/>
                <a:cs typeface="Times New Roman" panose="02020603050405020304" pitchFamily="18" charset="0"/>
              </a:rPr>
              <a:t>写作者自己在人生道路上遭受挫折</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a:solidFill>
                  <a:srgbClr val="000000"/>
                </a:solidFill>
                <a:ea typeface="宋体" panose="02010600030101010101" pitchFamily="2" charset="-122"/>
                <a:cs typeface="Times New Roman" panose="02020603050405020304" pitchFamily="18" charset="0"/>
              </a:rPr>
              <a:t>感到无路可走的两句是</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u="sng">
                <a:solidFill>
                  <a:srgbClr val="FF0000"/>
                </a:solidFill>
                <a:uFill>
                  <a:solidFill>
                    <a:srgbClr val="000000"/>
                  </a:solidFill>
                </a:uFill>
                <a:ea typeface="宋体" panose="02010600030101010101" pitchFamily="2" charset="-122"/>
                <a:cs typeface="Times New Roman" panose="02020603050405020304" pitchFamily="18" charset="0"/>
              </a:rPr>
              <a:t>　</a:t>
            </a:r>
            <a:r>
              <a:rPr lang="zh-CN" altLang="en-US" sz="2800" b="1" u="sng">
                <a:solidFill>
                  <a:srgbClr val="FF0000"/>
                </a:solidFill>
                <a:uFill>
                  <a:solidFill>
                    <a:srgbClr val="000000"/>
                  </a:solidFill>
                </a:uFill>
                <a:cs typeface="Times New Roman" panose="02020603050405020304" pitchFamily="18" charset="0"/>
              </a:rPr>
              <a:t>                            </a:t>
            </a:r>
            <a:r>
              <a:rPr lang="zh-CN" altLang="zh-CN" sz="2800" b="1" u="sng">
                <a:solidFill>
                  <a:srgbClr val="FF0000"/>
                </a:solidFill>
                <a:uFill>
                  <a:solidFill>
                    <a:srgbClr val="000000"/>
                  </a:solidFill>
                </a:uFill>
                <a:ea typeface="宋体" panose="02010600030101010101" pitchFamily="2" charset="-122"/>
                <a:cs typeface="Times New Roman" panose="02020603050405020304" pitchFamily="18" charset="0"/>
              </a:rPr>
              <a:t>　</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u="sng">
                <a:solidFill>
                  <a:srgbClr val="FF0000"/>
                </a:solidFill>
                <a:uFill>
                  <a:solidFill>
                    <a:srgbClr val="000000"/>
                  </a:solidFill>
                </a:uFill>
                <a:ea typeface="宋体" panose="02010600030101010101" pitchFamily="2" charset="-122"/>
                <a:cs typeface="Times New Roman" panose="02020603050405020304" pitchFamily="18" charset="0"/>
              </a:rPr>
              <a:t>　</a:t>
            </a:r>
            <a:r>
              <a:rPr lang="zh-CN" altLang="en-US" sz="2800" b="1" u="sng">
                <a:solidFill>
                  <a:srgbClr val="FF0000"/>
                </a:solidFill>
                <a:uFill>
                  <a:solidFill>
                    <a:srgbClr val="000000"/>
                  </a:solidFill>
                </a:uFill>
                <a:cs typeface="Times New Roman" panose="02020603050405020304" pitchFamily="18" charset="0"/>
              </a:rPr>
              <a:t>                            </a:t>
            </a:r>
            <a:r>
              <a:rPr lang="zh-CN" altLang="zh-CN" sz="2800" b="1" u="sng">
                <a:solidFill>
                  <a:srgbClr val="FF0000"/>
                </a:solidFill>
                <a:uFill>
                  <a:solidFill>
                    <a:srgbClr val="000000"/>
                  </a:solidFill>
                </a:uFill>
                <a:ea typeface="宋体" panose="02010600030101010101" pitchFamily="2" charset="-122"/>
                <a:cs typeface="Times New Roman" panose="02020603050405020304" pitchFamily="18" charset="0"/>
              </a:rPr>
              <a:t>　</a:t>
            </a:r>
            <a:r>
              <a:rPr lang="zh-CN" altLang="zh-CN" sz="2800" b="1">
                <a:solidFill>
                  <a:srgbClr val="000000"/>
                </a:solidFill>
                <a:ea typeface="宋体" panose="02010600030101010101" pitchFamily="2" charset="-122"/>
                <a:cs typeface="Times New Roman" panose="02020603050405020304" pitchFamily="18" charset="0"/>
              </a:rPr>
              <a:t>。</a:t>
            </a:r>
            <a:r>
              <a:rPr lang="en-US" altLang="zh-CN" sz="2800" b="1">
                <a:solidFill>
                  <a:srgbClr val="000000"/>
                </a:solidFill>
                <a:ea typeface="宋体" panose="02010600030101010101" pitchFamily="2" charset="-122"/>
                <a:cs typeface="Times New Roman" panose="02020603050405020304" pitchFamily="18" charset="0"/>
              </a:rPr>
              <a:t> </a:t>
            </a:r>
            <a:endParaRPr lang="zh-CN" altLang="zh-CN" sz="2800">
              <a:solidFill>
                <a:srgbClr val="000000"/>
              </a:solidFill>
              <a:ea typeface="方正书宋_GBK" panose="03000509000000000000" charset="-122"/>
              <a:cs typeface="Times New Roman" panose="02020603050405020304" pitchFamily="18" charset="0"/>
            </a:endParaRPr>
          </a:p>
        </p:txBody>
      </p:sp>
      <p:sp>
        <p:nvSpPr>
          <p:cNvPr id="7" name="A_d9ab6"/>
          <p:cNvSpPr/>
          <p:nvPr/>
        </p:nvSpPr>
        <p:spPr>
          <a:xfrm>
            <a:off x="7432954" y="3451869"/>
            <a:ext cx="4422985" cy="52467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905"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　</a:t>
            </a:r>
            <a:r>
              <a:rPr lang="zh-CN" altLang="en-US" sz="28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将登太行雪满山　</a:t>
            </a:r>
          </a:p>
        </p:txBody>
      </p:sp>
      <p:sp>
        <p:nvSpPr>
          <p:cNvPr id="6" name="A_4d39b"/>
          <p:cNvSpPr/>
          <p:nvPr/>
        </p:nvSpPr>
        <p:spPr>
          <a:xfrm>
            <a:off x="3785903" y="3435808"/>
            <a:ext cx="4422985" cy="55680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905"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　</a:t>
            </a:r>
            <a:r>
              <a:rPr lang="zh-CN" altLang="en-US" sz="28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欲渡黄河冰塞川　</a:t>
            </a:r>
          </a:p>
        </p:txBody>
      </p:sp>
      <p:sp>
        <p:nvSpPr>
          <p:cNvPr id="4" name="A_3a229"/>
          <p:cNvSpPr/>
          <p:nvPr/>
        </p:nvSpPr>
        <p:spPr>
          <a:xfrm>
            <a:off x="6912130" y="2180948"/>
            <a:ext cx="4422985" cy="55680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905"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　</a:t>
            </a:r>
            <a:r>
              <a:rPr lang="zh-CN" altLang="en-US" sz="28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直挂云帆济沧海　</a:t>
            </a:r>
          </a:p>
        </p:txBody>
      </p:sp>
      <p:sp>
        <p:nvSpPr>
          <p:cNvPr id="2" name="A_f5a0b"/>
          <p:cNvSpPr/>
          <p:nvPr/>
        </p:nvSpPr>
        <p:spPr>
          <a:xfrm>
            <a:off x="2673908" y="2329389"/>
            <a:ext cx="4422985" cy="55680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　长风破浪会有时　</a:t>
            </a:r>
          </a:p>
        </p:txBody>
      </p:sp>
      <p:pic>
        <p:nvPicPr>
          <p:cNvPr id="8" name="图片 7">
            <a:extLst>
              <a:ext uri="{FF2B5EF4-FFF2-40B4-BE49-F238E27FC236}">
                <a16:creationId xmlns:a16="http://schemas.microsoft.com/office/drawing/2014/main" id="{BF044F84-93CA-41D1-8724-07C0163821A0}"/>
              </a:ext>
            </a:extLst>
          </p:cNvPr>
          <p:cNvPicPr>
            <a:picLocks noChangeAspect="1"/>
          </p:cNvPicPr>
          <p:nvPr/>
        </p:nvPicPr>
        <p:blipFill>
          <a:blip r:embed="rId2">
            <a:extLst>
              <a:ext uri="{28A0092B-C50C-407E-A947-70E740481C1C}">
                <a14:useLocalDpi xmlns:a14="http://schemas.microsoft.com/office/drawing/2010/main" val="0"/>
              </a:ext>
            </a:extLst>
          </a:blip>
          <a:srcRect t="44072" r="80031" b="10366"/>
          <a:stretch>
            <a:fillRect/>
          </a:stretch>
        </p:blipFill>
        <p:spPr>
          <a:xfrm>
            <a:off x="0" y="3733793"/>
            <a:ext cx="2434632" cy="3124208"/>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4" grpId="0"/>
      <p:bldP spid="2"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64517" y="762184"/>
            <a:ext cx="11462966" cy="1537280"/>
          </a:xfrm>
          <a:prstGeom prst="rect">
            <a:avLst/>
          </a:prstGeom>
          <a:noFill/>
        </p:spPr>
        <p:txBody>
          <a:bodyPr wrap="square">
            <a:spAutoFit/>
          </a:bodyPr>
          <a:lstStyle/>
          <a:p>
            <a:pPr indent="403136" algn="ctr">
              <a:lnSpc>
                <a:spcPct val="130000"/>
              </a:lnSpc>
            </a:pPr>
            <a:r>
              <a:rPr lang="zh-CN" altLang="zh-CN" sz="2400" b="1">
                <a:solidFill>
                  <a:srgbClr val="000000"/>
                </a:solidFill>
                <a:latin typeface="Arial" panose="020b0604020202020204" pitchFamily="34" charset="0"/>
                <a:ea typeface="微软雅黑" panose="020b0503020204020204" pitchFamily="34" charset="-122"/>
                <a:cs typeface="Times New Roman" panose="02020603050405020304" pitchFamily="18" charset="0"/>
              </a:rPr>
              <a:t>二、酬乐天扬州初逢席上见赠</a:t>
            </a:r>
            <a:endParaRPr lang="zh-CN" altLang="zh-CN" sz="2400">
              <a:solidFill>
                <a:srgbClr val="000000"/>
              </a:solidFill>
              <a:latin typeface="NEU-BZ-S92"/>
              <a:ea typeface="方正书宋_GBK" panose="03000509000000000000" charset="-122"/>
              <a:cs typeface="Times New Roman" panose="02020603050405020304" pitchFamily="18" charset="0"/>
            </a:endParaRPr>
          </a:p>
          <a:p>
            <a:pPr indent="404480" algn="ctr">
              <a:lnSpc>
                <a:spcPct val="130000"/>
              </a:lnSpc>
            </a:pPr>
            <a:r>
              <a:rPr lang="zh-CN" altLang="zh-CN" sz="24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刘禹锡</a:t>
            </a:r>
            <a:endParaRPr lang="zh-CN" altLang="zh-CN" sz="2400">
              <a:solidFill>
                <a:srgbClr val="000000"/>
              </a:solidFill>
              <a:latin typeface="NEU-BZ-S92"/>
              <a:ea typeface="方正书宋_GBK" panose="03000509000000000000" charset="-122"/>
              <a:cs typeface="Times New Roman" panose="02020603050405020304" pitchFamily="18" charset="0"/>
            </a:endParaRPr>
          </a:p>
          <a:p>
            <a:pPr>
              <a:lnSpc>
                <a:spcPct val="130000"/>
              </a:lnSpc>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文本背诵</a:t>
            </a:r>
            <a:r>
              <a:rPr lang="en-US" altLang="zh-CN" sz="1905" b="1">
                <a:solidFill>
                  <a:srgbClr val="000000"/>
                </a:solidFill>
                <a:latin typeface="NEU-BZ-S92"/>
                <a:ea typeface="方正书宋_GBK" panose="03000509000000000000" charset="-122"/>
                <a:cs typeface="Times New Roman" panose="02020603050405020304" pitchFamily="18" charset="0"/>
              </a:rPr>
              <a:t>	</a:t>
            </a:r>
            <a:endParaRPr lang="zh-CN" altLang="en-US" sz="1905"/>
          </a:p>
        </p:txBody>
      </p:sp>
      <p:sp>
        <p:nvSpPr>
          <p:cNvPr id="6" name="文本框 5"/>
          <p:cNvSpPr txBox="1">
            <a:spLocks noChangeAspect="1"/>
          </p:cNvSpPr>
          <p:nvPr/>
        </p:nvSpPr>
        <p:spPr>
          <a:xfrm>
            <a:off x="364517" y="2524397"/>
            <a:ext cx="11462966" cy="2281587"/>
          </a:xfrm>
          <a:prstGeom prst="rect">
            <a:avLst/>
          </a:prstGeom>
          <a:noFill/>
        </p:spPr>
        <p:txBody>
          <a:bodyPr wrap="square">
            <a:spAutoFit/>
          </a:bodyPr>
          <a:lstStyle/>
          <a:p>
            <a:pPr algn="ctr">
              <a:lnSpc>
                <a:spcPct val="130000"/>
              </a:lnSpc>
            </a:pP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巴山楚水凄凉地</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二十三年弃置身。</a:t>
            </a:r>
            <a:endParaRPr lang="zh-CN" altLang="zh-CN" sz="2800" b="1">
              <a:solidFill>
                <a:srgbClr val="000000"/>
              </a:solidFill>
              <a:latin typeface="NEU-BZ-S92"/>
              <a:ea typeface="方正书宋_GBK" panose="03000509000000000000" charset="-122"/>
              <a:cs typeface="Times New Roman" panose="02020603050405020304" pitchFamily="18" charset="0"/>
            </a:endParaRPr>
          </a:p>
          <a:p>
            <a:pPr algn="ctr">
              <a:lnSpc>
                <a:spcPct val="130000"/>
              </a:lnSpc>
            </a:pP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怀旧空吟闻笛赋</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到乡翻似烂柯人。</a:t>
            </a:r>
            <a:endParaRPr lang="zh-CN" altLang="zh-CN" sz="2800" b="1">
              <a:solidFill>
                <a:srgbClr val="000000"/>
              </a:solidFill>
              <a:latin typeface="NEU-BZ-S92"/>
              <a:ea typeface="方正书宋_GBK" panose="03000509000000000000" charset="-122"/>
              <a:cs typeface="Times New Roman" panose="02020603050405020304" pitchFamily="18" charset="0"/>
            </a:endParaRPr>
          </a:p>
          <a:p>
            <a:pPr algn="ctr">
              <a:lnSpc>
                <a:spcPct val="130000"/>
              </a:lnSpc>
            </a:pP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沉舟侧畔千帆过</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病树前头万木春。</a:t>
            </a:r>
            <a:endParaRPr lang="zh-CN" altLang="zh-CN" sz="2800" b="1">
              <a:solidFill>
                <a:srgbClr val="000000"/>
              </a:solidFill>
              <a:latin typeface="NEU-BZ-S92"/>
              <a:ea typeface="方正书宋_GBK" panose="03000509000000000000" charset="-122"/>
              <a:cs typeface="Times New Roman" panose="02020603050405020304" pitchFamily="18" charset="0"/>
            </a:endParaRPr>
          </a:p>
          <a:p>
            <a:pPr>
              <a:lnSpc>
                <a:spcPct val="130000"/>
              </a:lnSpc>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今日听君歌一曲</a:t>
            </a:r>
            <a:r>
              <a:rPr lang="en-US" altLang="zh-CN" sz="2800" b="1">
                <a:solidFill>
                  <a:srgbClr val="000000"/>
                </a:solidFill>
                <a:latin typeface="Times New Roman" panose="02020603050405020304" pitchFamily="18" charset="0"/>
                <a:ea typeface="宋体" panose="02010600030101010101" pitchFamily="2" charset="-122"/>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暂凭杯酒长精神</a:t>
            </a:r>
            <a:r>
              <a:rPr lang="zh-CN" altLang="zh-CN" sz="28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a:p>
        </p:txBody>
      </p:sp>
      <p:pic>
        <p:nvPicPr>
          <p:cNvPr id="4" name="图片 3">
            <a:extLst>
              <a:ext uri="{FF2B5EF4-FFF2-40B4-BE49-F238E27FC236}">
                <a16:creationId xmlns:a16="http://schemas.microsoft.com/office/drawing/2014/main" id="{98E39900-E51C-42B2-B59C-23431AB97606}"/>
              </a:ext>
            </a:extLst>
          </p:cNvPr>
          <p:cNvPicPr>
            <a:picLocks noChangeAspect="1"/>
          </p:cNvPicPr>
          <p:nvPr/>
        </p:nvPicPr>
        <p:blipFill>
          <a:blip r:embed="rId2">
            <a:extLst>
              <a:ext uri="{28A0092B-C50C-407E-A947-70E740481C1C}">
                <a14:useLocalDpi xmlns:a14="http://schemas.microsoft.com/office/drawing/2010/main" val="0"/>
              </a:ext>
            </a:extLst>
          </a:blip>
          <a:srcRect t="44072" r="80031" b="10366"/>
          <a:stretch>
            <a:fillRect/>
          </a:stretch>
        </p:blipFill>
        <p:spPr>
          <a:xfrm>
            <a:off x="0" y="3733793"/>
            <a:ext cx="2434632" cy="3124208"/>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228690" y="290007"/>
            <a:ext cx="2450069" cy="601127"/>
          </a:xfrm>
          <a:prstGeom prst="rect">
            <a:avLst/>
          </a:prstGeom>
          <a:noFill/>
        </p:spPr>
        <p:txBody>
          <a:bodyPr wrap="square">
            <a:spAutoFit/>
          </a:bodyPr>
          <a:lstStyle/>
          <a:p>
            <a:pPr>
              <a:lnSpc>
                <a:spcPct val="130000"/>
              </a:lnSpc>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名句理解</a:t>
            </a:r>
            <a:endParaRPr lang="zh-CN" altLang="en-US" sz="2800"/>
          </a:p>
        </p:txBody>
      </p:sp>
      <p:sp>
        <p:nvSpPr>
          <p:cNvPr id="5" name="文本框 4"/>
          <p:cNvSpPr txBox="1">
            <a:spLocks noChangeAspect="1"/>
          </p:cNvSpPr>
          <p:nvPr/>
        </p:nvSpPr>
        <p:spPr>
          <a:xfrm>
            <a:off x="364517" y="1781590"/>
            <a:ext cx="11462966" cy="3234475"/>
          </a:xfrm>
          <a:prstGeom prst="rect">
            <a:avLst/>
          </a:prstGeom>
          <a:noFill/>
        </p:spPr>
        <p:txBody>
          <a:bodyPr wrap="square">
            <a:spAutoFit/>
          </a:bodyPr>
          <a:lstStyle/>
          <a:p>
            <a:pPr algn="ctr">
              <a:lnSpc>
                <a:spcPct val="130000"/>
              </a:lnSpc>
            </a:pPr>
            <a:r>
              <a:rPr lang="zh-CN"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沉舟侧畔千帆过</a:t>
            </a:r>
            <a:r>
              <a:rPr lang="zh-CN" altLang="en-US"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病树前头万木春。</a:t>
            </a:r>
            <a:endParaRPr lang="zh-CN" altLang="zh-CN" sz="3200">
              <a:solidFill>
                <a:srgbClr val="000000"/>
              </a:solidFill>
              <a:latin typeface="NEU-BZ-S92"/>
              <a:ea typeface="方正书宋_GBK" panose="03000509000000000000" charset="-122"/>
              <a:cs typeface="Times New Roman" panose="02020603050405020304" pitchFamily="18" charset="0"/>
            </a:endParaRPr>
          </a:p>
          <a:p>
            <a:pPr>
              <a:lnSpc>
                <a:spcPct val="130000"/>
              </a:lnSpc>
            </a:pPr>
            <a:r>
              <a:rPr lang="zh-CN" altLang="zh-CN" sz="3200" b="1">
                <a:solidFill>
                  <a:srgbClr val="000000"/>
                </a:solidFill>
                <a:latin typeface="Arial" panose="020b0604020202020204" pitchFamily="34" charset="0"/>
                <a:ea typeface="黑体" panose="02010609060101010101" pitchFamily="49" charset="-122"/>
                <a:cs typeface="Times New Roman" panose="02020603050405020304" pitchFamily="18" charset="0"/>
              </a:rPr>
              <a:t>赏析</a:t>
            </a:r>
            <a:r>
              <a:rPr lang="en-US" altLang="zh-CN" sz="3200" b="1">
                <a:solidFill>
                  <a:srgbClr val="000000"/>
                </a:solidFill>
                <a:latin typeface="Times New Roman" panose="02020603050405020304" pitchFamily="18" charset="0"/>
                <a:ea typeface="宋体" panose="02010600030101010101" pitchFamily="2" charset="-122"/>
              </a:rPr>
              <a:t>:</a:t>
            </a:r>
            <a:r>
              <a:rPr lang="zh-CN" altLang="zh-CN" sz="3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沉舟侧畔</a:t>
            </a:r>
            <a:r>
              <a:rPr lang="en-US" altLang="zh-CN" sz="3200">
                <a:solidFill>
                  <a:srgbClr val="000000"/>
                </a:solidFill>
                <a:latin typeface="Times New Roman" panose="02020603050405020304" pitchFamily="18" charset="0"/>
                <a:ea typeface="宋体" panose="02010600030101010101" pitchFamily="2" charset="-122"/>
              </a:rPr>
              <a:t>,</a:t>
            </a:r>
            <a:r>
              <a:rPr lang="zh-CN" altLang="zh-CN" sz="3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有千帆竞发</a:t>
            </a:r>
            <a:r>
              <a:rPr lang="en-US" altLang="zh-CN" sz="3200">
                <a:solidFill>
                  <a:srgbClr val="000000"/>
                </a:solidFill>
                <a:latin typeface="Times New Roman" panose="02020603050405020304" pitchFamily="18" charset="0"/>
                <a:ea typeface="宋体" panose="02010600030101010101" pitchFamily="2" charset="-122"/>
              </a:rPr>
              <a:t>;</a:t>
            </a:r>
            <a:r>
              <a:rPr lang="zh-CN" altLang="zh-CN" sz="3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病树前头</a:t>
            </a:r>
            <a:r>
              <a:rPr lang="en-US" altLang="zh-CN" sz="3200">
                <a:solidFill>
                  <a:srgbClr val="000000"/>
                </a:solidFill>
                <a:latin typeface="Times New Roman" panose="02020603050405020304" pitchFamily="18" charset="0"/>
                <a:ea typeface="宋体" panose="02010600030101010101" pitchFamily="2" charset="-122"/>
              </a:rPr>
              <a:t>,</a:t>
            </a:r>
            <a:r>
              <a:rPr lang="zh-CN" altLang="zh-CN" sz="3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是万木皆春。诗句有催人奋进的感人力量。这两句诗本意是劝慰白居易不要为自己的寂寞、蹉跎而忧伤</a:t>
            </a:r>
            <a:r>
              <a:rPr lang="en-US" altLang="zh-CN" sz="3200">
                <a:solidFill>
                  <a:srgbClr val="000000"/>
                </a:solidFill>
                <a:latin typeface="Times New Roman" panose="02020603050405020304" pitchFamily="18" charset="0"/>
                <a:ea typeface="宋体" panose="02010600030101010101" pitchFamily="2" charset="-122"/>
              </a:rPr>
              <a:t>,</a:t>
            </a:r>
            <a:r>
              <a:rPr lang="zh-CN" altLang="zh-CN" sz="3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对世事的变迁和仕宦的升沉表现出豁达的襟怀</a:t>
            </a:r>
            <a:r>
              <a:rPr lang="en-US" altLang="zh-CN" sz="3200">
                <a:solidFill>
                  <a:srgbClr val="000000"/>
                </a:solidFill>
                <a:latin typeface="Times New Roman" panose="02020603050405020304" pitchFamily="18" charset="0"/>
                <a:ea typeface="宋体" panose="02010600030101010101" pitchFamily="2" charset="-122"/>
              </a:rPr>
              <a:t>,</a:t>
            </a:r>
            <a:r>
              <a:rPr lang="zh-CN" altLang="zh-CN" sz="3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后来引申出</a:t>
            </a:r>
            <a:r>
              <a:rPr lang="en-US" altLang="zh-CN" sz="3200">
                <a:solidFill>
                  <a:srgbClr val="000000"/>
                </a:solidFill>
                <a:latin typeface="Times New Roman" panose="02020603050405020304" pitchFamily="18" charset="0"/>
                <a:ea typeface="宋体" panose="02010600030101010101" pitchFamily="2" charset="-122"/>
              </a:rPr>
              <a:t>“</a:t>
            </a:r>
            <a:r>
              <a:rPr lang="zh-CN" altLang="zh-CN" sz="3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新事物终究要取代旧事物</a:t>
            </a:r>
            <a:r>
              <a:rPr lang="en-US" altLang="zh-CN" sz="3200">
                <a:solidFill>
                  <a:srgbClr val="000000"/>
                </a:solidFill>
                <a:latin typeface="Times New Roman" panose="02020603050405020304" pitchFamily="18" charset="0"/>
                <a:ea typeface="宋体" panose="02010600030101010101" pitchFamily="2" charset="-122"/>
              </a:rPr>
              <a:t>”</a:t>
            </a:r>
            <a:r>
              <a:rPr lang="zh-CN" altLang="zh-CN" sz="3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这一客观规律和真理。</a:t>
            </a:r>
            <a:endParaRPr lang="zh-CN" altLang="en-US" sz="3200"/>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a:spLocks noChangeAspect="1"/>
          </p:cNvSpPr>
          <p:nvPr/>
        </p:nvSpPr>
        <p:spPr>
          <a:xfrm>
            <a:off x="364517" y="1143158"/>
            <a:ext cx="11462966" cy="3962047"/>
          </a:xfrm>
          <a:prstGeom prst="rect">
            <a:avLst/>
          </a:prstGeom>
          <a:noFill/>
        </p:spPr>
        <p:txBody>
          <a:bodyPr wrap="square">
            <a:spAutoFit/>
          </a:bodyPr>
          <a:lstStyle/>
          <a:p>
            <a:pPr>
              <a:lnSpc>
                <a:spcPct val="130000"/>
              </a:lnSpc>
            </a:pPr>
            <a:r>
              <a:rPr lang="zh-CN" altLang="zh-CN" sz="2800" b="1">
                <a:solidFill>
                  <a:srgbClr val="000000"/>
                </a:solidFill>
                <a:cs typeface="Times New Roman" panose="02020603050405020304" pitchFamily="18" charset="0"/>
              </a:rPr>
              <a:t>理解默写</a:t>
            </a:r>
            <a:r>
              <a:rPr lang="en-US" altLang="zh-CN" sz="2800" b="1">
                <a:solidFill>
                  <a:srgbClr val="000000"/>
                </a:solidFill>
                <a:ea typeface="宋体" panose="02010600030101010101" pitchFamily="2" charset="-122"/>
                <a:cs typeface="Times New Roman" panose="02020603050405020304" pitchFamily="18" charset="0"/>
              </a:rPr>
              <a:t>:</a:t>
            </a:r>
            <a:endParaRPr lang="zh-CN" altLang="zh-CN" sz="2800">
              <a:solidFill>
                <a:srgbClr val="000000"/>
              </a:solidFill>
              <a:ea typeface="方正书宋_GBK" panose="03000509000000000000" charset="-122"/>
              <a:cs typeface="Times New Roman" panose="02020603050405020304" pitchFamily="18" charset="0"/>
            </a:endParaRPr>
          </a:p>
          <a:p>
            <a:pPr>
              <a:lnSpc>
                <a:spcPct val="130000"/>
              </a:lnSpc>
            </a:pPr>
            <a:r>
              <a:rPr lang="en-US" altLang="zh-CN" sz="2800" b="1">
                <a:solidFill>
                  <a:srgbClr val="000000"/>
                </a:solidFill>
                <a:ea typeface="宋体" panose="02010600030101010101" pitchFamily="2" charset="-122"/>
                <a:cs typeface="Times New Roman" panose="02020603050405020304" pitchFamily="18" charset="0"/>
              </a:rPr>
              <a:t>1.</a:t>
            </a:r>
            <a:r>
              <a:rPr lang="zh-CN" altLang="zh-CN" sz="2800" b="1">
                <a:solidFill>
                  <a:srgbClr val="000000"/>
                </a:solidFill>
                <a:ea typeface="宋体" panose="02010600030101010101" pitchFamily="2" charset="-122"/>
                <a:cs typeface="Times New Roman" panose="02020603050405020304" pitchFamily="18" charset="0"/>
              </a:rPr>
              <a:t>当朋友遇到挫折</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a:solidFill>
                  <a:srgbClr val="000000"/>
                </a:solidFill>
                <a:ea typeface="宋体" panose="02010600030101010101" pitchFamily="2" charset="-122"/>
                <a:cs typeface="Times New Roman" panose="02020603050405020304" pitchFamily="18" charset="0"/>
              </a:rPr>
              <a:t>灰心丧气时</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a:solidFill>
                  <a:srgbClr val="000000"/>
                </a:solidFill>
                <a:ea typeface="宋体" panose="02010600030101010101" pitchFamily="2" charset="-122"/>
                <a:cs typeface="Times New Roman" panose="02020603050405020304" pitchFamily="18" charset="0"/>
              </a:rPr>
              <a:t>你不妨从《酬乐天扬州初逢席上见赠》中引用诗句</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u="sng">
                <a:solidFill>
                  <a:srgbClr val="FF0000"/>
                </a:solidFill>
                <a:uFill>
                  <a:solidFill>
                    <a:srgbClr val="000000"/>
                  </a:solidFill>
                </a:uFill>
                <a:ea typeface="宋体" panose="02010600030101010101" pitchFamily="2" charset="-122"/>
                <a:cs typeface="Times New Roman" panose="02020603050405020304" pitchFamily="18" charset="0"/>
              </a:rPr>
              <a:t>　</a:t>
            </a:r>
            <a:r>
              <a:rPr lang="zh-CN" altLang="en-US" sz="2800" b="1" u="sng">
                <a:solidFill>
                  <a:srgbClr val="FF0000"/>
                </a:solidFill>
                <a:uFill>
                  <a:solidFill>
                    <a:srgbClr val="000000"/>
                  </a:solidFill>
                </a:uFill>
                <a:cs typeface="Times New Roman" panose="02020603050405020304" pitchFamily="18" charset="0"/>
              </a:rPr>
              <a:t>                            </a:t>
            </a:r>
            <a:r>
              <a:rPr lang="zh-CN" altLang="zh-CN" sz="2800" b="1" u="sng">
                <a:solidFill>
                  <a:srgbClr val="FF0000"/>
                </a:solidFill>
                <a:uFill>
                  <a:solidFill>
                    <a:srgbClr val="000000"/>
                  </a:solidFill>
                </a:uFill>
                <a:ea typeface="宋体" panose="02010600030101010101" pitchFamily="2" charset="-122"/>
                <a:cs typeface="Times New Roman" panose="02020603050405020304" pitchFamily="18" charset="0"/>
              </a:rPr>
              <a:t>　</a:t>
            </a:r>
            <a:r>
              <a:rPr lang="en-US" altLang="zh-CN" sz="2800" b="1">
                <a:solidFill>
                  <a:srgbClr val="000000"/>
                </a:solidFill>
                <a:ea typeface="宋体" panose="02010600030101010101" pitchFamily="2" charset="-122"/>
                <a:cs typeface="Times New Roman" panose="02020603050405020304" pitchFamily="18" charset="0"/>
              </a:rPr>
              <a:t>,</a:t>
            </a:r>
            <a:r>
              <a:rPr lang="en-US" altLang="zh-CN" sz="2800" b="1">
                <a:solidFill>
                  <a:srgbClr val="000000"/>
                </a:solidFill>
                <a:ea typeface="方正书宋_GBK" panose="03000509000000000000" charset="-122"/>
                <a:cs typeface="Times New Roman" panose="02020603050405020304" pitchFamily="18" charset="0"/>
              </a:rPr>
              <a:t> </a:t>
            </a:r>
            <a:r>
              <a:rPr lang="zh-CN" altLang="zh-CN" sz="2800" b="1" u="sng">
                <a:solidFill>
                  <a:srgbClr val="FF0000"/>
                </a:solidFill>
                <a:uFill>
                  <a:solidFill>
                    <a:srgbClr val="000000"/>
                  </a:solidFill>
                </a:uFill>
                <a:ea typeface="宋体" panose="02010600030101010101" pitchFamily="2" charset="-122"/>
                <a:cs typeface="Times New Roman" panose="02020603050405020304" pitchFamily="18" charset="0"/>
              </a:rPr>
              <a:t>　</a:t>
            </a:r>
            <a:r>
              <a:rPr lang="zh-CN" altLang="en-US" sz="2800" b="1" u="sng">
                <a:solidFill>
                  <a:srgbClr val="FF0000"/>
                </a:solidFill>
                <a:uFill>
                  <a:solidFill>
                    <a:srgbClr val="000000"/>
                  </a:solidFill>
                </a:uFill>
                <a:cs typeface="Times New Roman" panose="02020603050405020304" pitchFamily="18" charset="0"/>
              </a:rPr>
              <a:t>                            </a:t>
            </a:r>
            <a:r>
              <a:rPr lang="zh-CN" altLang="zh-CN" sz="2800" b="1" u="sng">
                <a:solidFill>
                  <a:srgbClr val="FF0000"/>
                </a:solidFill>
                <a:uFill>
                  <a:solidFill>
                    <a:srgbClr val="000000"/>
                  </a:solidFill>
                </a:uFill>
                <a:ea typeface="宋体" panose="02010600030101010101" pitchFamily="2" charset="-122"/>
                <a:cs typeface="Times New Roman" panose="02020603050405020304" pitchFamily="18" charset="0"/>
              </a:rPr>
              <a:t>　</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a:solidFill>
                  <a:srgbClr val="000000"/>
                </a:solidFill>
                <a:ea typeface="宋体" panose="02010600030101010101" pitchFamily="2" charset="-122"/>
                <a:cs typeface="Times New Roman" panose="02020603050405020304" pitchFamily="18" charset="0"/>
              </a:rPr>
              <a:t>来安慰他。</a:t>
            </a:r>
            <a:r>
              <a:rPr lang="en-US" altLang="zh-CN" sz="2800" b="1">
                <a:solidFill>
                  <a:srgbClr val="000000"/>
                </a:solidFill>
                <a:ea typeface="宋体" panose="02010600030101010101" pitchFamily="2" charset="-122"/>
                <a:cs typeface="Times New Roman" panose="02020603050405020304" pitchFamily="18" charset="0"/>
              </a:rPr>
              <a:t> </a:t>
            </a:r>
            <a:endParaRPr lang="zh-CN" altLang="zh-CN" sz="2800">
              <a:solidFill>
                <a:srgbClr val="000000"/>
              </a:solidFill>
              <a:ea typeface="方正书宋_GBK" panose="03000509000000000000" charset="-122"/>
              <a:cs typeface="Times New Roman" panose="02020603050405020304" pitchFamily="18" charset="0"/>
            </a:endParaRPr>
          </a:p>
          <a:p>
            <a:pPr marL="70549">
              <a:lnSpc>
                <a:spcPct val="130000"/>
              </a:lnSpc>
            </a:pPr>
            <a:r>
              <a:rPr lang="en-US" altLang="zh-CN" sz="2800" b="1">
                <a:solidFill>
                  <a:srgbClr val="000000"/>
                </a:solidFill>
                <a:ea typeface="宋体" panose="02010600030101010101" pitchFamily="2" charset="-122"/>
                <a:cs typeface="Times New Roman" panose="02020603050405020304" pitchFamily="18" charset="0"/>
              </a:rPr>
              <a:t>2.</a:t>
            </a:r>
            <a:r>
              <a:rPr lang="zh-CN" altLang="zh-CN" sz="2800" b="1">
                <a:solidFill>
                  <a:srgbClr val="000000"/>
                </a:solidFill>
                <a:ea typeface="宋体" panose="02010600030101010101" pitchFamily="2" charset="-122"/>
                <a:cs typeface="Times New Roman" panose="02020603050405020304" pitchFamily="18" charset="0"/>
              </a:rPr>
              <a:t>历史的发展进程中</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a:solidFill>
                  <a:srgbClr val="000000"/>
                </a:solidFill>
                <a:ea typeface="宋体" panose="02010600030101010101" pitchFamily="2" charset="-122"/>
                <a:cs typeface="Times New Roman" panose="02020603050405020304" pitchFamily="18" charset="0"/>
              </a:rPr>
              <a:t>总会有暗流</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a:solidFill>
                  <a:srgbClr val="000000"/>
                </a:solidFill>
                <a:ea typeface="宋体" panose="02010600030101010101" pitchFamily="2" charset="-122"/>
                <a:cs typeface="Times New Roman" panose="02020603050405020304" pitchFamily="18" charset="0"/>
              </a:rPr>
              <a:t>有险滩</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a:solidFill>
                  <a:srgbClr val="000000"/>
                </a:solidFill>
                <a:ea typeface="宋体" panose="02010600030101010101" pitchFamily="2" charset="-122"/>
                <a:cs typeface="Times New Roman" panose="02020603050405020304" pitchFamily="18" charset="0"/>
              </a:rPr>
              <a:t>有时会停滞</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a:solidFill>
                  <a:srgbClr val="000000"/>
                </a:solidFill>
                <a:ea typeface="宋体" panose="02010600030101010101" pitchFamily="2" charset="-122"/>
                <a:cs typeface="Times New Roman" panose="02020603050405020304" pitchFamily="18" charset="0"/>
              </a:rPr>
              <a:t>甚至会倒退</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a:solidFill>
                  <a:srgbClr val="000000"/>
                </a:solidFill>
                <a:ea typeface="宋体" panose="02010600030101010101" pitchFamily="2" charset="-122"/>
                <a:cs typeface="Times New Roman" panose="02020603050405020304" pitchFamily="18" charset="0"/>
              </a:rPr>
              <a:t>但</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u="sng">
                <a:solidFill>
                  <a:srgbClr val="FF0000"/>
                </a:solidFill>
                <a:uFill>
                  <a:solidFill>
                    <a:srgbClr val="000000"/>
                  </a:solidFill>
                </a:uFill>
                <a:ea typeface="宋体" panose="02010600030101010101" pitchFamily="2" charset="-122"/>
                <a:cs typeface="Times New Roman" panose="02020603050405020304" pitchFamily="18" charset="0"/>
              </a:rPr>
              <a:t>　</a:t>
            </a:r>
            <a:r>
              <a:rPr lang="zh-CN" altLang="en-US" sz="2800" b="1" u="sng">
                <a:solidFill>
                  <a:srgbClr val="FF0000"/>
                </a:solidFill>
                <a:uFill>
                  <a:solidFill>
                    <a:srgbClr val="000000"/>
                  </a:solidFill>
                </a:uFill>
                <a:cs typeface="Times New Roman" panose="02020603050405020304" pitchFamily="18" charset="0"/>
              </a:rPr>
              <a:t>                            </a:t>
            </a:r>
            <a:r>
              <a:rPr lang="zh-CN" altLang="zh-CN" sz="2800" b="1" u="sng">
                <a:solidFill>
                  <a:srgbClr val="FF0000"/>
                </a:solidFill>
                <a:uFill>
                  <a:solidFill>
                    <a:srgbClr val="000000"/>
                  </a:solidFill>
                </a:uFill>
                <a:ea typeface="宋体" panose="02010600030101010101" pitchFamily="2" charset="-122"/>
                <a:cs typeface="Times New Roman" panose="02020603050405020304" pitchFamily="18" charset="0"/>
              </a:rPr>
              <a:t>　</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u="sng">
                <a:solidFill>
                  <a:srgbClr val="FF0000"/>
                </a:solidFill>
                <a:uFill>
                  <a:solidFill>
                    <a:srgbClr val="000000"/>
                  </a:solidFill>
                </a:uFill>
                <a:ea typeface="宋体" panose="02010600030101010101" pitchFamily="2" charset="-122"/>
                <a:cs typeface="Times New Roman" panose="02020603050405020304" pitchFamily="18" charset="0"/>
              </a:rPr>
              <a:t>　</a:t>
            </a:r>
            <a:r>
              <a:rPr lang="zh-CN" altLang="en-US" sz="2800" b="1" u="sng">
                <a:solidFill>
                  <a:srgbClr val="FF0000"/>
                </a:solidFill>
                <a:uFill>
                  <a:solidFill>
                    <a:srgbClr val="000000"/>
                  </a:solidFill>
                </a:uFill>
                <a:cs typeface="Times New Roman" panose="02020603050405020304" pitchFamily="18" charset="0"/>
              </a:rPr>
              <a:t>                            </a:t>
            </a:r>
            <a:r>
              <a:rPr lang="zh-CN" altLang="zh-CN" sz="2800" b="1" u="sng">
                <a:solidFill>
                  <a:srgbClr val="FF0000"/>
                </a:solidFill>
                <a:uFill>
                  <a:solidFill>
                    <a:srgbClr val="000000"/>
                  </a:solidFill>
                </a:uFill>
                <a:ea typeface="宋体" panose="02010600030101010101" pitchFamily="2" charset="-122"/>
                <a:cs typeface="Times New Roman" panose="02020603050405020304" pitchFamily="18" charset="0"/>
              </a:rPr>
              <a:t>　</a:t>
            </a: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a:solidFill>
                  <a:srgbClr val="000000"/>
                </a:solidFill>
                <a:ea typeface="宋体" panose="02010600030101010101" pitchFamily="2" charset="-122"/>
                <a:cs typeface="Times New Roman" panose="02020603050405020304" pitchFamily="18" charset="0"/>
              </a:rPr>
              <a:t>社会向前发展的趋势是不可逆转的。</a:t>
            </a:r>
            <a:endParaRPr lang="en-US" altLang="zh-CN" sz="2800" b="1">
              <a:solidFill>
                <a:srgbClr val="000000"/>
              </a:solidFill>
              <a:ea typeface="宋体" panose="02010600030101010101" pitchFamily="2" charset="-122"/>
              <a:cs typeface="Times New Roman" panose="02020603050405020304" pitchFamily="18" charset="0"/>
            </a:endParaRPr>
          </a:p>
          <a:p>
            <a:pPr marL="70549">
              <a:lnSpc>
                <a:spcPct val="130000"/>
              </a:lnSpc>
            </a:pPr>
            <a:r>
              <a:rPr lang="en-US" altLang="zh-CN" sz="2800" b="1">
                <a:solidFill>
                  <a:srgbClr val="000000"/>
                </a:solidFill>
                <a:ea typeface="宋体" panose="02010600030101010101" pitchFamily="2" charset="-122"/>
                <a:cs typeface="Times New Roman" panose="02020603050405020304" pitchFamily="18" charset="0"/>
              </a:rPr>
              <a:t>(</a:t>
            </a:r>
            <a:r>
              <a:rPr lang="zh-CN" altLang="zh-CN" sz="2800" b="1">
                <a:solidFill>
                  <a:srgbClr val="000000"/>
                </a:solidFill>
                <a:ea typeface="宋体" panose="02010600030101010101" pitchFamily="2" charset="-122"/>
                <a:cs typeface="Times New Roman" panose="02020603050405020304" pitchFamily="18" charset="0"/>
              </a:rPr>
              <a:t>用《酬乐天扬州初逢席上见赠》中的句子填空</a:t>
            </a:r>
            <a:r>
              <a:rPr lang="en-US" altLang="zh-CN" sz="2800" b="1">
                <a:solidFill>
                  <a:srgbClr val="000000"/>
                </a:solidFill>
                <a:ea typeface="宋体" panose="02010600030101010101" pitchFamily="2" charset="-122"/>
                <a:cs typeface="Times New Roman" panose="02020603050405020304" pitchFamily="18" charset="0"/>
              </a:rPr>
              <a:t>)</a:t>
            </a:r>
            <a:r>
              <a:rPr lang="en-US" altLang="zh-CN" sz="2800" b="1">
                <a:solidFill>
                  <a:srgbClr val="000000"/>
                </a:solidFill>
                <a:ea typeface="方正书宋_GBK" panose="03000509000000000000" charset="-122"/>
                <a:cs typeface="Times New Roman" panose="02020603050405020304" pitchFamily="18" charset="0"/>
              </a:rPr>
              <a:t> </a:t>
            </a:r>
            <a:endParaRPr lang="zh-CN" altLang="zh-CN" sz="2800">
              <a:solidFill>
                <a:srgbClr val="000000"/>
              </a:solidFill>
              <a:ea typeface="方正书宋_GBK" panose="03000509000000000000" charset="-122"/>
              <a:cs typeface="Times New Roman" panose="02020603050405020304" pitchFamily="18" charset="0"/>
            </a:endParaRPr>
          </a:p>
        </p:txBody>
      </p:sp>
      <p:sp>
        <p:nvSpPr>
          <p:cNvPr id="7" name="A_d5c30"/>
          <p:cNvSpPr/>
          <p:nvPr/>
        </p:nvSpPr>
        <p:spPr>
          <a:xfrm>
            <a:off x="4201471" y="3375499"/>
            <a:ext cx="4422985" cy="55680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　病树前头万木春　</a:t>
            </a:r>
          </a:p>
        </p:txBody>
      </p:sp>
      <p:sp>
        <p:nvSpPr>
          <p:cNvPr id="6" name="A_c6574"/>
          <p:cNvSpPr/>
          <p:nvPr/>
        </p:nvSpPr>
        <p:spPr>
          <a:xfrm>
            <a:off x="482629" y="3399289"/>
            <a:ext cx="4422985" cy="55680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　沉舟侧畔千帆过　</a:t>
            </a:r>
          </a:p>
        </p:txBody>
      </p:sp>
      <p:sp>
        <p:nvSpPr>
          <p:cNvPr id="4" name="A_7344b"/>
          <p:cNvSpPr/>
          <p:nvPr/>
        </p:nvSpPr>
        <p:spPr>
          <a:xfrm>
            <a:off x="5779037" y="2261284"/>
            <a:ext cx="4422985" cy="55680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　病树前头万木春　</a:t>
            </a:r>
          </a:p>
        </p:txBody>
      </p:sp>
      <p:sp>
        <p:nvSpPr>
          <p:cNvPr id="2" name="A_9c9b5"/>
          <p:cNvSpPr/>
          <p:nvPr/>
        </p:nvSpPr>
        <p:spPr>
          <a:xfrm>
            <a:off x="1989978" y="2236884"/>
            <a:ext cx="4422985" cy="55680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905"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　</a:t>
            </a:r>
            <a:r>
              <a:rPr lang="zh-CN" altLang="en-US" sz="28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沉舟侧畔千帆过</a:t>
            </a:r>
            <a:r>
              <a:rPr lang="zh-CN" altLang="en-US" sz="1905"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　</a:t>
            </a: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4" grpId="0"/>
      <p:bldP spid="2"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80892" y="369477"/>
            <a:ext cx="11462966" cy="1200778"/>
          </a:xfrm>
          <a:prstGeom prst="rect">
            <a:avLst/>
          </a:prstGeom>
          <a:noFill/>
        </p:spPr>
        <p:txBody>
          <a:bodyPr wrap="square">
            <a:spAutoFit/>
          </a:bodyPr>
          <a:lstStyle/>
          <a:p>
            <a:pPr algn="ctr">
              <a:lnSpc>
                <a:spcPct val="130000"/>
              </a:lnSpc>
            </a:pPr>
            <a:r>
              <a:rPr lang="zh-CN" altLang="zh-CN" sz="1905" b="1">
                <a:solidFill>
                  <a:srgbClr val="000000"/>
                </a:solidFill>
                <a:latin typeface="Arial" panose="020b0604020202020204" pitchFamily="34" charset="0"/>
                <a:ea typeface="微软雅黑" panose="020b0503020204020204" pitchFamily="34" charset="-122"/>
                <a:cs typeface="Times New Roman" panose="02020603050405020304" pitchFamily="18" charset="0"/>
              </a:rPr>
              <a:t>三、水调歌头</a:t>
            </a:r>
            <a:endParaRPr lang="zh-CN" altLang="zh-CN" sz="1905">
              <a:solidFill>
                <a:srgbClr val="000000"/>
              </a:solidFill>
              <a:latin typeface="NEU-BZ-S92"/>
              <a:ea typeface="方正书宋_GBK" panose="03000509000000000000" charset="-122"/>
              <a:cs typeface="Times New Roman" panose="02020603050405020304" pitchFamily="18" charset="0"/>
            </a:endParaRPr>
          </a:p>
          <a:p>
            <a:pPr indent="404480" algn="ctr">
              <a:lnSpc>
                <a:spcPct val="130000"/>
              </a:lnSpc>
            </a:pPr>
            <a:r>
              <a:rPr lang="zh-CN" altLang="zh-CN" sz="1905"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苏</a:t>
            </a:r>
            <a:r>
              <a:rPr lang="zh-CN" altLang="zh-CN" sz="1905"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1905"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轼</a:t>
            </a:r>
            <a:endParaRPr lang="zh-CN" altLang="zh-CN" sz="1905">
              <a:solidFill>
                <a:srgbClr val="000000"/>
              </a:solidFill>
              <a:latin typeface="NEU-BZ-S92"/>
              <a:ea typeface="方正书宋_GBK" panose="03000509000000000000" charset="-122"/>
              <a:cs typeface="Times New Roman" panose="02020603050405020304" pitchFamily="18" charset="0"/>
            </a:endParaRPr>
          </a:p>
          <a:p>
            <a:pPr>
              <a:lnSpc>
                <a:spcPct val="130000"/>
              </a:lnSpc>
            </a:pPr>
            <a:r>
              <a:rPr lang="zh-CN" altLang="zh-CN" sz="1905" b="1">
                <a:solidFill>
                  <a:srgbClr val="000000"/>
                </a:solidFill>
                <a:latin typeface="Arial" panose="020b0604020202020204" pitchFamily="34" charset="0"/>
                <a:ea typeface="黑体" panose="02010609060101010101" pitchFamily="49" charset="-122"/>
                <a:cs typeface="Times New Roman" panose="02020603050405020304" pitchFamily="18" charset="0"/>
              </a:rPr>
              <a:t>文本背诵</a:t>
            </a:r>
            <a:endParaRPr lang="zh-CN" altLang="en-US" sz="1905"/>
          </a:p>
        </p:txBody>
      </p:sp>
      <p:sp>
        <p:nvSpPr>
          <p:cNvPr id="7" name="文本框 6"/>
          <p:cNvSpPr txBox="1">
            <a:spLocks noChangeAspect="1"/>
          </p:cNvSpPr>
          <p:nvPr/>
        </p:nvSpPr>
        <p:spPr>
          <a:xfrm>
            <a:off x="380892" y="2039864"/>
            <a:ext cx="11811108" cy="2441374"/>
          </a:xfrm>
          <a:prstGeom prst="rect">
            <a:avLst/>
          </a:prstGeom>
          <a:noFill/>
        </p:spPr>
        <p:txBody>
          <a:bodyPr wrap="square">
            <a:spAutoFit/>
          </a:bodyPr>
          <a:lstStyle/>
          <a:p>
            <a:pPr>
              <a:lnSpc>
                <a:spcPct val="130000"/>
              </a:lnSpc>
            </a:pPr>
            <a:r>
              <a:rPr lang="en-US" altLang="zh-CN" sz="24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4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丙辰中秋</a:t>
            </a: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欢饮达旦</a:t>
            </a: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大醉</a:t>
            </a: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作此篇</a:t>
            </a: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兼怀子由。</a:t>
            </a:r>
            <a:endParaRPr lang="zh-CN" altLang="zh-CN" sz="2400">
              <a:solidFill>
                <a:srgbClr val="000000"/>
              </a:solidFill>
              <a:latin typeface="NEU-BZ-S92"/>
              <a:ea typeface="方正书宋_GBK" panose="03000509000000000000" charset="-122"/>
              <a:cs typeface="Times New Roman" panose="02020603050405020304" pitchFamily="18" charset="0"/>
            </a:endParaRPr>
          </a:p>
          <a:p>
            <a:pPr>
              <a:lnSpc>
                <a:spcPct val="130000"/>
              </a:lnSpc>
            </a:pP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明月几时有</a:t>
            </a: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把酒问青天。不知天上宫阙</a:t>
            </a: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今夕是何年。我欲乘风归去</a:t>
            </a: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又恐琼楼玉宇</a:t>
            </a: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高处不胜寒。起舞弄清影</a:t>
            </a: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何似在人间。</a:t>
            </a:r>
            <a:endParaRPr lang="zh-CN" altLang="zh-CN" sz="2400">
              <a:solidFill>
                <a:srgbClr val="000000"/>
              </a:solidFill>
              <a:latin typeface="NEU-BZ-S92"/>
              <a:ea typeface="方正书宋_GBK" panose="03000509000000000000" charset="-122"/>
              <a:cs typeface="Times New Roman" panose="02020603050405020304" pitchFamily="18" charset="0"/>
            </a:endParaRPr>
          </a:p>
          <a:p>
            <a:pPr>
              <a:lnSpc>
                <a:spcPct val="130000"/>
              </a:lnSpc>
            </a:pP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转朱阁</a:t>
            </a:r>
            <a:r>
              <a:rPr lang="en-US" altLang="zh-CN" sz="2400" b="1">
                <a:solidFill>
                  <a:srgbClr val="000000"/>
                </a:solidFill>
                <a:latin typeface="Times New Roman" panose="02020603050405020304" pitchFamily="18" charset="0"/>
                <a:ea typeface="宋体" panose="02010600030101010101" pitchFamily="2" charset="-122"/>
              </a:rPr>
              <a:t>,</a:t>
            </a:r>
            <a:r>
              <a:rPr lang="zh-CN"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低绮户</a:t>
            </a:r>
            <a:r>
              <a:rPr lang="en-US" altLang="zh-CN" sz="2400" b="1">
                <a:solidFill>
                  <a:srgbClr val="000000"/>
                </a:solidFill>
                <a:latin typeface="Times New Roman" panose="02020603050405020304" pitchFamily="18" charset="0"/>
                <a:ea typeface="宋体" panose="02010600030101010101" pitchFamily="2" charset="-122"/>
              </a:rPr>
              <a:t>,</a:t>
            </a:r>
            <a:r>
              <a:rPr lang="zh-CN"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照无眠。不应有恨</a:t>
            </a:r>
            <a:r>
              <a:rPr lang="en-US" altLang="zh-CN" sz="2400" b="1">
                <a:solidFill>
                  <a:srgbClr val="000000"/>
                </a:solidFill>
                <a:latin typeface="Times New Roman" panose="02020603050405020304" pitchFamily="18" charset="0"/>
                <a:ea typeface="宋体" panose="02010600030101010101" pitchFamily="2" charset="-122"/>
              </a:rPr>
              <a:t>,</a:t>
            </a:r>
            <a:r>
              <a:rPr lang="zh-CN"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何事长向别时圆</a:t>
            </a:r>
            <a:r>
              <a:rPr lang="en-US" altLang="zh-CN" sz="2400" b="1">
                <a:solidFill>
                  <a:srgbClr val="000000"/>
                </a:solidFill>
                <a:latin typeface="Times New Roman" panose="02020603050405020304" pitchFamily="18" charset="0"/>
                <a:ea typeface="宋体" panose="02010600030101010101" pitchFamily="2" charset="-122"/>
              </a:rPr>
              <a:t>?</a:t>
            </a:r>
            <a:r>
              <a:rPr lang="zh-CN"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人有悲欢离合</a:t>
            </a:r>
            <a:r>
              <a:rPr lang="en-US" altLang="zh-CN" sz="2400" b="1">
                <a:solidFill>
                  <a:srgbClr val="000000"/>
                </a:solidFill>
                <a:latin typeface="Times New Roman" panose="02020603050405020304" pitchFamily="18" charset="0"/>
                <a:ea typeface="宋体" panose="02010600030101010101" pitchFamily="2" charset="-122"/>
              </a:rPr>
              <a:t>,</a:t>
            </a:r>
            <a:r>
              <a:rPr lang="zh-CN"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月有阴晴圆缺</a:t>
            </a:r>
            <a:r>
              <a:rPr lang="en-US" altLang="zh-CN" sz="2400" b="1">
                <a:solidFill>
                  <a:srgbClr val="000000"/>
                </a:solidFill>
                <a:latin typeface="Times New Roman" panose="02020603050405020304" pitchFamily="18" charset="0"/>
                <a:ea typeface="宋体" panose="02010600030101010101" pitchFamily="2" charset="-122"/>
              </a:rPr>
              <a:t>,</a:t>
            </a:r>
            <a:r>
              <a:rPr lang="zh-CN"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此事古难全。但愿人长久</a:t>
            </a:r>
            <a:r>
              <a:rPr lang="en-US" altLang="zh-CN" sz="2400" b="1">
                <a:solidFill>
                  <a:srgbClr val="000000"/>
                </a:solidFill>
                <a:latin typeface="Times New Roman" panose="02020603050405020304" pitchFamily="18" charset="0"/>
                <a:ea typeface="宋体" panose="02010600030101010101" pitchFamily="2" charset="-122"/>
              </a:rPr>
              <a:t>,</a:t>
            </a:r>
            <a:r>
              <a:rPr lang="zh-CN"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千里共婵娟。</a:t>
            </a:r>
            <a:r>
              <a:rPr lang="en-US" altLang="zh-CN" sz="1905" b="1">
                <a:solidFill>
                  <a:srgbClr val="000000"/>
                </a:solidFill>
                <a:latin typeface="NEU-BZ-S92"/>
                <a:ea typeface="方正书宋_GBK" panose="03000509000000000000" charset="-122"/>
                <a:cs typeface="Times New Roman" panose="02020603050405020304" pitchFamily="18" charset="0"/>
              </a:rPr>
              <a:t>	</a:t>
            </a:r>
            <a:endParaRPr lang="zh-CN" altLang="en-US" sz="1905"/>
          </a:p>
        </p:txBody>
      </p:sp>
      <p:pic>
        <p:nvPicPr>
          <p:cNvPr id="4" name="图片 3">
            <a:extLst>
              <a:ext uri="{FF2B5EF4-FFF2-40B4-BE49-F238E27FC236}">
                <a16:creationId xmlns:a16="http://schemas.microsoft.com/office/drawing/2014/main" id="{1E890656-ABA9-477B-9DD3-0EE37FA620AF}"/>
              </a:ext>
            </a:extLst>
          </p:cNvPr>
          <p:cNvPicPr>
            <a:picLocks noChangeAspect="1"/>
          </p:cNvPicPr>
          <p:nvPr/>
        </p:nvPicPr>
        <p:blipFill>
          <a:blip r:embed="rId2">
            <a:extLst>
              <a:ext uri="{28A0092B-C50C-407E-A947-70E740481C1C}">
                <a14:useLocalDpi xmlns:a14="http://schemas.microsoft.com/office/drawing/2010/main" val="0"/>
              </a:ext>
            </a:extLst>
          </a:blip>
          <a:srcRect t="44072" r="80031" b="10366"/>
          <a:stretch>
            <a:fillRect/>
          </a:stretch>
        </p:blipFill>
        <p:spPr>
          <a:xfrm>
            <a:off x="0" y="4095261"/>
            <a:ext cx="2266462" cy="2762739"/>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5076145" y="609794"/>
            <a:ext cx="2526264" cy="673774"/>
          </a:xfrm>
          <a:prstGeom prst="rect">
            <a:avLst/>
          </a:prstGeom>
          <a:noFill/>
        </p:spPr>
        <p:txBody>
          <a:bodyPr wrap="square">
            <a:spAutoFit/>
          </a:bodyPr>
          <a:lstStyle/>
          <a:p>
            <a:pPr>
              <a:lnSpc>
                <a:spcPct val="130000"/>
              </a:lnSpc>
            </a:pPr>
            <a:r>
              <a:rPr lang="zh-CN" altLang="zh-CN" sz="3200" b="1">
                <a:solidFill>
                  <a:srgbClr val="000000"/>
                </a:solidFill>
                <a:latin typeface="Arial" panose="020b0604020202020204" pitchFamily="34" charset="0"/>
                <a:ea typeface="黑体" panose="02010609060101010101" pitchFamily="49" charset="-122"/>
                <a:cs typeface="Times New Roman" panose="02020603050405020304" pitchFamily="18" charset="0"/>
              </a:rPr>
              <a:t>名句理解</a:t>
            </a:r>
            <a:endParaRPr lang="zh-CN" altLang="en-US" sz="3200"/>
          </a:p>
        </p:txBody>
      </p:sp>
      <p:sp>
        <p:nvSpPr>
          <p:cNvPr id="5" name="文本框 4"/>
          <p:cNvSpPr txBox="1">
            <a:spLocks noChangeAspect="1"/>
          </p:cNvSpPr>
          <p:nvPr/>
        </p:nvSpPr>
        <p:spPr>
          <a:xfrm>
            <a:off x="432081" y="1605487"/>
            <a:ext cx="11462966" cy="2840842"/>
          </a:xfrm>
          <a:prstGeom prst="rect">
            <a:avLst/>
          </a:prstGeom>
          <a:noFill/>
        </p:spPr>
        <p:txBody>
          <a:bodyPr wrap="square">
            <a:spAutoFit/>
          </a:bodyPr>
          <a:lstStyle/>
          <a:p>
            <a:pPr algn="ctr">
              <a:lnSpc>
                <a:spcPct val="130000"/>
              </a:lnSpc>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人有悲欢离合</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月有阴晴圆缺</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此事古难全。</a:t>
            </a:r>
            <a:endPar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ctr">
              <a:lnSpc>
                <a:spcPct val="130000"/>
              </a:lnSpc>
            </a:pPr>
            <a:endParaRPr lang="zh-CN" altLang="zh-CN" sz="2800">
              <a:solidFill>
                <a:srgbClr val="000000"/>
              </a:solidFill>
              <a:latin typeface="NEU-BZ-S92"/>
              <a:ea typeface="方正书宋_GBK" panose="03000509000000000000" charset="-122"/>
              <a:cs typeface="Times New Roman" panose="02020603050405020304" pitchFamily="18" charset="0"/>
            </a:endParaRPr>
          </a:p>
          <a:p>
            <a:pPr>
              <a:lnSpc>
                <a:spcPct val="130000"/>
              </a:lnSpc>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赏析</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人生在世</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会遇到各种悲欢离合</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如同月有阴晴圆缺一样</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自古以来就</a:t>
            </a:r>
            <a:r>
              <a:rPr lang="en-US"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p>
          <a:p>
            <a:pPr>
              <a:lnSpc>
                <a:spcPct val="130000"/>
              </a:lnSpc>
            </a:pPr>
            <a:r>
              <a:rPr lang="en-US"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难有十全十美的事</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那又何必为暂时的离别而感到忧伤呢</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可见苏轼</a:t>
            </a:r>
            <a:r>
              <a:rPr lang="en-US"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p>
          <a:p>
            <a:pPr>
              <a:lnSpc>
                <a:spcPct val="130000"/>
              </a:lnSpc>
            </a:pPr>
            <a:r>
              <a:rPr lang="en-US"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的洒脱情怀。这三句通常用来感叹人生的无奈与世事的无常。</a:t>
            </a:r>
            <a:endParaRPr lang="zh-CN" altLang="zh-CN" sz="2800">
              <a:solidFill>
                <a:srgbClr val="000000"/>
              </a:solidFill>
              <a:latin typeface="NEU-BZ-S92"/>
              <a:ea typeface="方正书宋_GBK" panose="03000509000000000000" charset="-122"/>
              <a:cs typeface="Times New Roman" panose="02020603050405020304" pitchFamily="18" charset="0"/>
            </a:endParaRPr>
          </a:p>
        </p:txBody>
      </p:sp>
      <p:pic>
        <p:nvPicPr>
          <p:cNvPr id="4" name="图片 3">
            <a:extLst>
              <a:ext uri="{FF2B5EF4-FFF2-40B4-BE49-F238E27FC236}">
                <a16:creationId xmlns:a16="http://schemas.microsoft.com/office/drawing/2014/main" id="{B62F5026-A8F9-455F-975F-F50009869EF8}"/>
              </a:ext>
            </a:extLst>
          </p:cNvPr>
          <p:cNvPicPr>
            <a:picLocks noChangeAspect="1"/>
          </p:cNvPicPr>
          <p:nvPr/>
        </p:nvPicPr>
        <p:blipFill>
          <a:blip r:embed="rId2">
            <a:extLst>
              <a:ext uri="{28A0092B-C50C-407E-A947-70E740481C1C}">
                <a14:useLocalDpi xmlns:a14="http://schemas.microsoft.com/office/drawing/2010/main" val="0"/>
              </a:ext>
            </a:extLst>
          </a:blip>
          <a:srcRect t="44072" r="80031" b="10366"/>
          <a:stretch>
            <a:fillRect/>
          </a:stretch>
        </p:blipFill>
        <p:spPr>
          <a:xfrm>
            <a:off x="125046" y="3929178"/>
            <a:ext cx="2434632" cy="3124208"/>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64517" y="1295547"/>
            <a:ext cx="11462966" cy="2281587"/>
          </a:xfrm>
          <a:prstGeom prst="rect">
            <a:avLst/>
          </a:prstGeom>
          <a:noFill/>
        </p:spPr>
        <p:txBody>
          <a:bodyPr wrap="square">
            <a:spAutoFit/>
          </a:bodyPr>
          <a:lstStyle/>
          <a:p>
            <a:pPr algn="ctr">
              <a:lnSpc>
                <a:spcPct val="130000"/>
              </a:lnSpc>
            </a:pP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但愿人长久</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千里共婵娟。</a:t>
            </a:r>
            <a:endParaRPr lang="zh-CN" altLang="zh-CN" sz="2800">
              <a:solidFill>
                <a:srgbClr val="000000"/>
              </a:solidFill>
              <a:latin typeface="NEU-BZ-S92"/>
              <a:ea typeface="方正书宋_GBK" panose="03000509000000000000" charset="-122"/>
              <a:cs typeface="Times New Roman" panose="02020603050405020304" pitchFamily="18" charset="0"/>
            </a:endParaRPr>
          </a:p>
          <a:p>
            <a:pPr>
              <a:lnSpc>
                <a:spcPct val="130000"/>
              </a:lnSpc>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赏析</a:t>
            </a:r>
            <a:r>
              <a:rPr lang="en-US" altLang="zh-CN" sz="2800" b="1">
                <a:solidFill>
                  <a:srgbClr val="000000"/>
                </a:solidFill>
                <a:latin typeface="Times New Roman" panose="02020603050405020304" pitchFamily="18" charset="0"/>
                <a:ea typeface="宋体" panose="02010600030101010101" pitchFamily="2" charset="-122"/>
              </a:rPr>
              <a:t>:</a:t>
            </a:r>
            <a:r>
              <a:rPr lang="zh-CN"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只希望人能够永远平安无事</a:t>
            </a:r>
            <a:r>
              <a:rPr lang="en-US" altLang="zh-CN" sz="2800" b="1">
                <a:solidFill>
                  <a:srgbClr val="000000"/>
                </a:solidFill>
                <a:latin typeface="Times New Roman" panose="02020603050405020304" pitchFamily="18" charset="0"/>
                <a:ea typeface="宋体" panose="02010600030101010101" pitchFamily="2" charset="-122"/>
              </a:rPr>
              <a:t>,</a:t>
            </a:r>
            <a:r>
              <a:rPr lang="zh-CN"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即使相隔千里之遥</a:t>
            </a:r>
            <a:r>
              <a:rPr lang="en-US" altLang="zh-CN" sz="2800" b="1">
                <a:solidFill>
                  <a:srgbClr val="000000"/>
                </a:solidFill>
                <a:latin typeface="Times New Roman" panose="02020603050405020304" pitchFamily="18" charset="0"/>
                <a:ea typeface="宋体" panose="02010600030101010101" pitchFamily="2" charset="-122"/>
              </a:rPr>
              <a:t>,</a:t>
            </a:r>
            <a:r>
              <a:rPr lang="zh-CN"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也能共同欣赏那天上美丽的月亮。这首词表达了对弟弟子由的怀念之情</a:t>
            </a:r>
            <a:r>
              <a:rPr lang="en-US" altLang="zh-CN" sz="2800" b="1">
                <a:solidFill>
                  <a:srgbClr val="000000"/>
                </a:solidFill>
                <a:latin typeface="Times New Roman" panose="02020603050405020304" pitchFamily="18" charset="0"/>
                <a:ea typeface="宋体" panose="02010600030101010101" pitchFamily="2" charset="-122"/>
              </a:rPr>
              <a:t>,</a:t>
            </a:r>
            <a:r>
              <a:rPr lang="zh-CN"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也是对一切经受着离别之苦的人表示的美好祝愿。</a:t>
            </a:r>
            <a:endParaRPr lang="zh-CN" altLang="en-US" sz="2800"/>
          </a:p>
        </p:txBody>
      </p:sp>
      <p:pic>
        <p:nvPicPr>
          <p:cNvPr id="4" name="图片 3">
            <a:extLst>
              <a:ext uri="{FF2B5EF4-FFF2-40B4-BE49-F238E27FC236}">
                <a16:creationId xmlns:a16="http://schemas.microsoft.com/office/drawing/2014/main" id="{0C4E47A2-C280-44E6-9766-C3DDDB63114E}"/>
              </a:ext>
            </a:extLst>
          </p:cNvPr>
          <p:cNvPicPr>
            <a:picLocks noChangeAspect="1"/>
          </p:cNvPicPr>
          <p:nvPr/>
        </p:nvPicPr>
        <p:blipFill>
          <a:blip r:embed="rId2">
            <a:extLst>
              <a:ext uri="{28A0092B-C50C-407E-A947-70E740481C1C}">
                <a14:useLocalDpi xmlns:a14="http://schemas.microsoft.com/office/drawing/2010/main" val="0"/>
              </a:ext>
            </a:extLst>
          </a:blip>
          <a:srcRect t="44072" r="80031" b="10366"/>
          <a:stretch>
            <a:fillRect/>
          </a:stretch>
        </p:blipFill>
        <p:spPr>
          <a:xfrm>
            <a:off x="0" y="3733792"/>
            <a:ext cx="2434632" cy="3124208"/>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64517" y="945867"/>
            <a:ext cx="11462966" cy="3400996"/>
          </a:xfrm>
          <a:prstGeom prst="rect">
            <a:avLst/>
          </a:prstGeom>
          <a:noFill/>
        </p:spPr>
        <p:txBody>
          <a:bodyPr wrap="square">
            <a:spAutoFit/>
          </a:bodyPr>
          <a:lstStyle/>
          <a:p>
            <a:pPr>
              <a:lnSpc>
                <a:spcPct val="130000"/>
              </a:lnSpc>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理解默写</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a:solidFill>
                <a:srgbClr val="000000"/>
              </a:solidFill>
              <a:latin typeface="NEU-BZ-S92"/>
              <a:ea typeface="方正书宋_GBK" panose="03000509000000000000" charset="-122"/>
              <a:cs typeface="Times New Roman" panose="02020603050405020304" pitchFamily="18" charset="0"/>
            </a:endParaRPr>
          </a:p>
          <a:p>
            <a:pPr>
              <a:lnSpc>
                <a:spcPct val="130000"/>
              </a:lnSpc>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苏轼的《水调歌头》一词中表达了作者的旷达胸襟</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表现了作者感悟人生哲理的词句是</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000000"/>
                </a:solidFill>
                <a:latin typeface="宋体" panose="02010600030101010101" pitchFamily="2" charset="-122"/>
                <a:ea typeface="方正书宋_GBK" panose="03000509000000000000" charset="-122"/>
                <a:cs typeface="Times New Roman" panose="02020603050405020304" pitchFamily="18" charset="0"/>
              </a:rPr>
              <a:t> </a:t>
            </a:r>
            <a:r>
              <a:rPr lang="zh-CN" altLang="zh-CN" sz="28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solidFill>
                <a:srgbClr val="000000"/>
              </a:solidFill>
              <a:latin typeface="NEU-BZ-S92"/>
              <a:ea typeface="方正书宋_GBK" panose="03000509000000000000" charset="-122"/>
              <a:cs typeface="Times New Roman" panose="02020603050405020304" pitchFamily="18" charset="0"/>
            </a:endParaRPr>
          </a:p>
          <a:p>
            <a:pPr marL="70549">
              <a:lnSpc>
                <a:spcPct val="130000"/>
              </a:lnSpc>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大灾之后</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有的人亲朋离散</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至今仍无音讯</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让我们用苏轼《水调歌头》中的名句</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来为他们祝福吧。</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solidFill>
                <a:srgbClr val="000000"/>
              </a:solidFill>
              <a:latin typeface="NEU-BZ-S92"/>
              <a:ea typeface="方正书宋_GBK" panose="03000509000000000000" charset="-122"/>
              <a:cs typeface="Times New Roman" panose="02020603050405020304" pitchFamily="18" charset="0"/>
            </a:endParaRPr>
          </a:p>
        </p:txBody>
      </p:sp>
      <p:sp>
        <p:nvSpPr>
          <p:cNvPr id="7" name="A_8e359"/>
          <p:cNvSpPr/>
          <p:nvPr/>
        </p:nvSpPr>
        <p:spPr>
          <a:xfrm>
            <a:off x="4666627" y="3738578"/>
            <a:ext cx="3559567" cy="55680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千里共婵娟　</a:t>
            </a:r>
          </a:p>
        </p:txBody>
      </p:sp>
      <p:sp>
        <p:nvSpPr>
          <p:cNvPr id="6" name="A_9aa2b"/>
          <p:cNvSpPr/>
          <p:nvPr/>
        </p:nvSpPr>
        <p:spPr>
          <a:xfrm>
            <a:off x="1968168" y="3740962"/>
            <a:ext cx="3559567" cy="55680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但愿人长久　</a:t>
            </a:r>
          </a:p>
        </p:txBody>
      </p:sp>
      <p:sp>
        <p:nvSpPr>
          <p:cNvPr id="5" name="A_cfc0c"/>
          <p:cNvSpPr/>
          <p:nvPr/>
        </p:nvSpPr>
        <p:spPr>
          <a:xfrm>
            <a:off x="7287635" y="2494243"/>
            <a:ext cx="3559567" cy="55680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此事古难全　</a:t>
            </a:r>
          </a:p>
        </p:txBody>
      </p:sp>
      <p:sp>
        <p:nvSpPr>
          <p:cNvPr id="4" name="A_7766e"/>
          <p:cNvSpPr/>
          <p:nvPr/>
        </p:nvSpPr>
        <p:spPr>
          <a:xfrm>
            <a:off x="4164317" y="2562621"/>
            <a:ext cx="3991276" cy="55680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905"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a:t>
            </a:r>
            <a:r>
              <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月有阴晴圆缺　</a:t>
            </a:r>
          </a:p>
        </p:txBody>
      </p:sp>
      <p:sp>
        <p:nvSpPr>
          <p:cNvPr id="2" name="A_48c31"/>
          <p:cNvSpPr/>
          <p:nvPr/>
        </p:nvSpPr>
        <p:spPr>
          <a:xfrm>
            <a:off x="913092" y="2562621"/>
            <a:ext cx="3991275" cy="55680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905"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a:t>
            </a:r>
            <a:r>
              <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人有悲欢离合　</a:t>
            </a:r>
          </a:p>
        </p:txBody>
      </p:sp>
      <p:pic>
        <p:nvPicPr>
          <p:cNvPr id="8" name="图片 7">
            <a:extLst>
              <a:ext uri="{FF2B5EF4-FFF2-40B4-BE49-F238E27FC236}">
                <a16:creationId xmlns:a16="http://schemas.microsoft.com/office/drawing/2014/main" id="{2EE30E03-F829-4F5C-ADE4-C292AAF89D20}"/>
              </a:ext>
            </a:extLst>
          </p:cNvPr>
          <p:cNvPicPr>
            <a:picLocks noChangeAspect="1"/>
          </p:cNvPicPr>
          <p:nvPr/>
        </p:nvPicPr>
        <p:blipFill>
          <a:blip r:embed="rId2">
            <a:extLst>
              <a:ext uri="{28A0092B-C50C-407E-A947-70E740481C1C}">
                <a14:useLocalDpi xmlns:a14="http://schemas.microsoft.com/office/drawing/2010/main" val="0"/>
              </a:ext>
            </a:extLst>
          </a:blip>
          <a:srcRect t="44072" r="80031" b="10366"/>
          <a:stretch>
            <a:fillRect/>
          </a:stretch>
        </p:blipFill>
        <p:spPr>
          <a:xfrm>
            <a:off x="0" y="3738577"/>
            <a:ext cx="2434632" cy="3119423"/>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5" grpId="0"/>
      <p:bldP spid="4" grpId="0"/>
      <p:bldP spid="2" grpId="0"/>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9217" name="组合 879642"/>
          <p:cNvGrpSpPr/>
          <p:nvPr/>
        </p:nvGrpSpPr>
        <p:grpSpPr>
          <a:xfrm>
            <a:off x="3349525" y="685884"/>
            <a:ext cx="5489592" cy="767670"/>
            <a:chOff x="2087" y="1315"/>
            <a:chExt cx="3268" cy="457"/>
          </a:xfrm>
        </p:grpSpPr>
        <p:pic>
          <p:nvPicPr>
            <p:cNvPr id="9218" name="图片 879643" descr="图片1"/>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bwMode="auto">
            <a:xfrm>
              <a:off x="2087" y="1315"/>
              <a:ext cx="3268" cy="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文本框 15"/>
            <p:cNvSpPr txBox="1">
              <a:spLocks noChangeArrowheads="1"/>
            </p:cNvSpPr>
            <p:nvPr/>
          </p:nvSpPr>
          <p:spPr bwMode="auto">
            <a:xfrm>
              <a:off x="2177" y="1351"/>
              <a:ext cx="3000"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905" b="1">
                  <a:solidFill>
                    <a:srgbClr val="FFFFFF"/>
                  </a:solidFill>
                  <a:latin typeface="黑体" panose="02010609060101010101" pitchFamily="49" charset="-122"/>
                  <a:sym typeface="宋体" panose="02010600030101010101" pitchFamily="2" charset="-122"/>
                </a:rPr>
                <a:t>诗词鉴赏</a:t>
              </a:r>
            </a:p>
          </p:txBody>
        </p:sp>
      </p:grpSp>
      <p:sp>
        <p:nvSpPr>
          <p:cNvPr id="6" name="文本框 5"/>
          <p:cNvSpPr txBox="1">
            <a:spLocks noChangeAspect="1"/>
          </p:cNvSpPr>
          <p:nvPr/>
        </p:nvSpPr>
        <p:spPr>
          <a:xfrm>
            <a:off x="362838" y="1981300"/>
            <a:ext cx="11462966" cy="1968103"/>
          </a:xfrm>
          <a:prstGeom prst="rect">
            <a:avLst/>
          </a:prstGeom>
          <a:noFill/>
        </p:spPr>
        <p:txBody>
          <a:bodyPr wrap="square">
            <a:spAutoFit/>
          </a:bodyPr>
          <a:lstStyle/>
          <a:p>
            <a:pPr indent="404480">
              <a:lnSpc>
                <a:spcPct val="130000"/>
              </a:lnSpc>
            </a:pPr>
            <a:r>
              <a:rPr lang="zh-CN" altLang="zh-CN" sz="2400" b="1">
                <a:solidFill>
                  <a:srgbClr val="000000"/>
                </a:solidFill>
                <a:latin typeface="Arial" panose="020b0604020202020204" pitchFamily="34" charset="0"/>
                <a:ea typeface="黑体" panose="02010609060101010101" pitchFamily="49" charset="-122"/>
                <a:cs typeface="Times New Roman" panose="02020603050405020304" pitchFamily="18" charset="0"/>
              </a:rPr>
              <a:t>一、教材母题</a:t>
            </a:r>
            <a:endParaRPr lang="zh-CN" altLang="zh-CN" sz="2400">
              <a:solidFill>
                <a:srgbClr val="000000"/>
              </a:solidFill>
              <a:latin typeface="NEU-BZ-S92"/>
              <a:ea typeface="方正书宋_GBK" panose="03000509000000000000" charset="-122"/>
              <a:cs typeface="Times New Roman" panose="02020603050405020304" pitchFamily="18" charset="0"/>
            </a:endParaRPr>
          </a:p>
          <a:p>
            <a:pPr indent="404480">
              <a:lnSpc>
                <a:spcPct val="130000"/>
              </a:lnSpc>
            </a:pP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《酬乐天扬州初逢席上见赠》的作者被贬官在外多年</a:t>
            </a: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回京路上怀想往事</a:t>
            </a: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展望将来</a:t>
            </a: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心绪难平中又不乏刚健昂扬之气。这种复杂的情绪是通过哪些意象表现出来的</a:t>
            </a:r>
            <a:r>
              <a:rPr lang="en-US"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结合具体诗句加以分析。</a:t>
            </a:r>
            <a:endParaRPr lang="zh-CN" altLang="zh-CN" sz="2400">
              <a:solidFill>
                <a:srgbClr val="000000"/>
              </a:solidFill>
              <a:latin typeface="NEU-BZ-S92"/>
              <a:ea typeface="方正书宋_GBK" panose="03000509000000000000" charset="-122"/>
              <a:cs typeface="Times New Roman" panose="02020603050405020304" pitchFamily="18" charset="0"/>
            </a:endParaRPr>
          </a:p>
        </p:txBody>
      </p:sp>
      <p:pic>
        <p:nvPicPr>
          <p:cNvPr id="7" name="图片 6">
            <a:extLst>
              <a:ext uri="{FF2B5EF4-FFF2-40B4-BE49-F238E27FC236}">
                <a16:creationId xmlns:a16="http://schemas.microsoft.com/office/drawing/2014/main" id="{A9FDEEED-1AED-493B-8807-262685E89D97}"/>
              </a:ext>
            </a:extLst>
          </p:cNvPr>
          <p:cNvPicPr>
            <a:picLocks noChangeAspect="1"/>
          </p:cNvPicPr>
          <p:nvPr/>
        </p:nvPicPr>
        <p:blipFill>
          <a:blip r:embed="rId4">
            <a:extLst>
              <a:ext uri="{28A0092B-C50C-407E-A947-70E740481C1C}">
                <a14:useLocalDpi xmlns:a14="http://schemas.microsoft.com/office/drawing/2010/main" val="0"/>
              </a:ext>
            </a:extLst>
          </a:blip>
          <a:srcRect t="44072" r="80031" b="10366"/>
          <a:stretch>
            <a:fillRect/>
          </a:stretch>
        </p:blipFill>
        <p:spPr>
          <a:xfrm>
            <a:off x="0" y="3884245"/>
            <a:ext cx="2434632" cy="2973755"/>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69557" y="2256802"/>
            <a:ext cx="11462966" cy="2280689"/>
          </a:xfrm>
          <a:prstGeom prst="rect">
            <a:avLst/>
          </a:prstGeom>
          <a:noFill/>
        </p:spPr>
        <p:txBody>
          <a:bodyPr wrap="square">
            <a:spAutoFit/>
          </a:bodyPr>
          <a:lstStyle/>
          <a:p>
            <a:pPr indent="404480">
              <a:lnSpc>
                <a:spcPct val="130000"/>
              </a:lnSpc>
            </a:pP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凄凉的巴山楚水、</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闻笛赋</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和</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烂柯人</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沉舟</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和</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病树</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这些意象表现了作者难以平静的心绪</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而</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千帆过</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万木春</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等意象又表现出作者刚健昂扬的精神。作者选取意象</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无论是悲还是喜</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无论是扬还是抑</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皆着我之色彩</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历历分明。</a:t>
            </a:r>
            <a:endParaRPr lang="zh-CN" altLang="zh-CN" sz="2800">
              <a:solidFill>
                <a:srgbClr val="000000"/>
              </a:solidFill>
              <a:latin typeface="NEU-BZ-S92"/>
              <a:ea typeface="方正书宋_GBK" panose="03000509000000000000" charset="-122"/>
              <a:cs typeface="Times New Roman" panose="02020603050405020304" pitchFamily="18" charset="0"/>
            </a:endParaRPr>
          </a:p>
        </p:txBody>
      </p:sp>
      <p:pic>
        <p:nvPicPr>
          <p:cNvPr id="4" name="图片 3">
            <a:extLst>
              <a:ext uri="{FF2B5EF4-FFF2-40B4-BE49-F238E27FC236}">
                <a16:creationId xmlns:a16="http://schemas.microsoft.com/office/drawing/2014/main" id="{B3AF35A5-438D-4C3B-BF25-D1039AC24294}"/>
              </a:ext>
            </a:extLst>
          </p:cNvPr>
          <p:cNvPicPr>
            <a:picLocks noChangeAspect="1"/>
          </p:cNvPicPr>
          <p:nvPr/>
        </p:nvPicPr>
        <p:blipFill>
          <a:blip r:embed="rId2">
            <a:extLst>
              <a:ext uri="{28A0092B-C50C-407E-A947-70E740481C1C}">
                <a14:useLocalDpi xmlns:a14="http://schemas.microsoft.com/office/drawing/2010/main" val="0"/>
              </a:ext>
            </a:extLst>
          </a:blip>
          <a:srcRect t="44072" r="80031" b="10366"/>
          <a:stretch>
            <a:fillRect/>
          </a:stretch>
        </p:blipFill>
        <p:spPr>
          <a:xfrm>
            <a:off x="81280" y="4127305"/>
            <a:ext cx="2328985" cy="2801816"/>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749301" y="1974850"/>
            <a:ext cx="10956925" cy="3105150"/>
          </a:xfrm>
          <a:prstGeom prst="rect">
            <a:avLst/>
          </a:prstGeom>
          <a:noFill/>
          <a:ln w="9525">
            <a:noFill/>
            <a:prstDash val="sysDot"/>
          </a:ln>
        </p:spPr>
        <p:txBody>
          <a:bodyPr wrap="square">
            <a:spAutoFit/>
          </a:bodyPr>
          <a:lstStyle/>
          <a:p>
            <a:pPr>
              <a:lnSpc>
                <a:spcPct val="140000"/>
              </a:lnSpc>
              <a:spcBef>
                <a:spcPct val="0"/>
              </a:spcBef>
              <a:spcAft>
                <a:spcPct val="0"/>
              </a:spcAft>
            </a:pP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若夫淫雨霏(fēi)霏</a:t>
            </a:r>
            <a:r>
              <a:rPr lang="zh-CN" sz="2800" b="1" u="sng" spc="-110" noProof="1">
                <a:latin typeface="黑体" panose="02010609060101010101" charset="-122"/>
                <a:ea typeface="黑体" panose="02010609060101010101" charset="-122"/>
                <a:cs typeface="黑体" panose="02010609060101010101" charset="-122"/>
                <a:sym typeface="+mn-ea"/>
              </a:rPr>
              <a:t>，连月不</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开</a:t>
            </a:r>
            <a:r>
              <a:rPr lang="zh-CN" sz="2800" b="1" u="sng" spc="-110" noProof="1">
                <a:latin typeface="黑体" panose="02010609060101010101" charset="-122"/>
                <a:ea typeface="黑体" panose="02010609060101010101" charset="-122"/>
                <a:cs typeface="黑体" panose="02010609060101010101" charset="-122"/>
                <a:sym typeface="+mn-ea"/>
              </a:rPr>
              <a:t>，阴风怒号，</a:t>
            </a:r>
            <a:endParaRPr lang="zh-CN" sz="2800" b="1" u="sng" noProof="1">
              <a:latin typeface="黑体" panose="02010609060101010101" charset="-122"/>
              <a:ea typeface="黑体" panose="02010609060101010101" charset="-122"/>
              <a:cs typeface="黑体" panose="02010609060101010101" charset="-122"/>
              <a:sym typeface="+mn-ea"/>
            </a:endParaRPr>
          </a:p>
          <a:p>
            <a:pPr>
              <a:lnSpc>
                <a:spcPct val="140000"/>
              </a:lnSpc>
              <a:spcBef>
                <a:spcPct val="0"/>
              </a:spcBef>
              <a:spcAft>
                <a:spcPct val="0"/>
              </a:spcAft>
            </a:pPr>
            <a:endParaRPr lang="zh-CN" sz="2800" b="1" u="sng" spc="-110" noProof="1">
              <a:latin typeface="黑体" panose="02010609060101010101" charset="-122"/>
              <a:ea typeface="黑体" panose="02010609060101010101" charset="-122"/>
              <a:cs typeface="黑体" panose="02010609060101010101" charset="-122"/>
              <a:sym typeface="+mn-ea"/>
            </a:endParaRPr>
          </a:p>
          <a:p>
            <a:pPr>
              <a:lnSpc>
                <a:spcPct val="140000"/>
              </a:lnSpc>
              <a:spcBef>
                <a:spcPct val="0"/>
              </a:spcBef>
              <a:spcAft>
                <a:spcPct val="0"/>
              </a:spcAft>
            </a:pPr>
            <a:endParaRPr lang="zh-CN" sz="2800" b="1" u="sng" spc="-110" noProof="1">
              <a:latin typeface="黑体" panose="02010609060101010101" charset="-122"/>
              <a:ea typeface="黑体" panose="02010609060101010101" charset="-122"/>
              <a:cs typeface="黑体" panose="02010609060101010101" charset="-122"/>
              <a:sym typeface="+mn-ea"/>
            </a:endParaRPr>
          </a:p>
          <a:p>
            <a:pPr>
              <a:lnSpc>
                <a:spcPct val="140000"/>
              </a:lnSpc>
              <a:spcBef>
                <a:spcPct val="0"/>
              </a:spcBef>
              <a:spcAft>
                <a:spcPct val="0"/>
              </a:spcAft>
            </a:pPr>
            <a:endParaRPr lang="zh-CN" sz="2800" b="1" u="sng" spc="-110" noProof="1">
              <a:latin typeface="黑体" panose="02010609060101010101" charset="-122"/>
              <a:ea typeface="黑体" panose="02010609060101010101" charset="-122"/>
              <a:cs typeface="黑体" panose="02010609060101010101" charset="-122"/>
              <a:sym typeface="+mn-ea"/>
            </a:endParaRPr>
          </a:p>
          <a:p>
            <a:pPr>
              <a:lnSpc>
                <a:spcPct val="140000"/>
              </a:lnSpc>
              <a:spcBef>
                <a:spcPct val="0"/>
              </a:spcBef>
              <a:spcAft>
                <a:spcPct val="0"/>
              </a:spcAft>
            </a:pPr>
            <a:r>
              <a:rPr lang="zh-CN" sz="2800" b="1" u="sng" spc="-110" noProof="1">
                <a:latin typeface="黑体" panose="02010609060101010101" charset="-122"/>
                <a:ea typeface="黑体" panose="02010609060101010101" charset="-122"/>
                <a:cs typeface="黑体" panose="02010609060101010101" charset="-122"/>
                <a:sym typeface="+mn-ea"/>
              </a:rPr>
              <a:t>浊浪</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排空</a:t>
            </a:r>
            <a:r>
              <a:rPr lang="zh-CN" sz="2800" b="1" u="sng" spc="-110" noProof="1">
                <a:latin typeface="黑体" panose="02010609060101010101" charset="-122"/>
                <a:ea typeface="黑体" panose="02010609060101010101" charset="-122"/>
                <a:cs typeface="黑体" panose="02010609060101010101" charset="-122"/>
                <a:sym typeface="+mn-ea"/>
              </a:rPr>
              <a:t>，日星隐</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曜</a:t>
            </a:r>
            <a:r>
              <a:rPr lang="zh-CN" sz="2800" b="1" u="sng" spc="-110" noProof="1">
                <a:latin typeface="黑体" panose="02010609060101010101" charset="-122"/>
                <a:ea typeface="黑体" panose="02010609060101010101" charset="-122"/>
                <a:cs typeface="黑体" panose="02010609060101010101" charset="-122"/>
                <a:sym typeface="+mn-ea"/>
              </a:rPr>
              <a:t>(yào)，</a:t>
            </a:r>
            <a:r>
              <a:rPr lang="zh-CN" sz="2800" b="1" u="sng" noProof="1">
                <a:latin typeface="黑体" panose="02010609060101010101" charset="-122"/>
                <a:ea typeface="黑体" panose="02010609060101010101" charset="-122"/>
                <a:cs typeface="黑体" panose="02010609060101010101" charset="-122"/>
                <a:sym typeface="+mn-ea"/>
              </a:rPr>
              <a:t>山岳潜形，商旅不行，</a:t>
            </a:r>
          </a:p>
        </p:txBody>
      </p:sp>
      <p:sp>
        <p:nvSpPr>
          <p:cNvPr id="7" name="文本框 6"/>
          <p:cNvSpPr txBox="1"/>
          <p:nvPr/>
        </p:nvSpPr>
        <p:spPr>
          <a:xfrm>
            <a:off x="803275" y="1331913"/>
            <a:ext cx="2089150" cy="714900"/>
          </a:xfrm>
          <a:prstGeom prst="wedgeRoundRectCallout">
            <a:avLst>
              <a:gd name="adj1" fmla="val -32000"/>
              <a:gd name="adj2" fmla="val 69499"/>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新宋体" panose="02010609030101010101" charset="-122"/>
                <a:ea typeface="新宋体" panose="02010609030101010101" charset="-122"/>
                <a:cs typeface="新宋体" panose="02010609030101010101" charset="-122"/>
                <a:sym typeface="+mn-ea"/>
              </a:rPr>
              <a:t>用在一段话开头，引起下文</a:t>
            </a:r>
            <a:r>
              <a:rPr lang="zh-CN" altLang="en-US" b="1" noProof="1">
                <a:latin typeface="Calibri"/>
                <a:ea typeface="宋体" panose="02010600030101010101" pitchFamily="2" charset="-122"/>
                <a:cs typeface="+mn-cs"/>
              </a:rPr>
              <a:t>。</a:t>
            </a:r>
          </a:p>
        </p:txBody>
      </p:sp>
      <p:sp>
        <p:nvSpPr>
          <p:cNvPr id="5" name="文本框 4"/>
          <p:cNvSpPr txBox="1"/>
          <p:nvPr/>
        </p:nvSpPr>
        <p:spPr>
          <a:xfrm>
            <a:off x="5016500" y="1639888"/>
            <a:ext cx="1446213" cy="408130"/>
          </a:xfrm>
          <a:prstGeom prst="wedgeRoundRectCallout">
            <a:avLst>
              <a:gd name="adj1" fmla="val -22870"/>
              <a:gd name="adj2" fmla="val 64508"/>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新宋体" panose="02010609030101010101" charset="-122"/>
                <a:ea typeface="新宋体" panose="02010609030101010101" charset="-122"/>
                <a:cs typeface="新宋体" panose="02010609030101010101" charset="-122"/>
                <a:sym typeface="+mn-ea"/>
              </a:rPr>
              <a:t>指天气放晴。</a:t>
            </a:r>
            <a:endParaRPr lang="zh-CN" altLang="en-US" b="1" noProof="1">
              <a:latin typeface="新宋体" panose="02010609030101010101" charset="-122"/>
              <a:ea typeface="新宋体" panose="02010609030101010101" charset="-122"/>
              <a:cs typeface="新宋体" panose="02010609030101010101" charset="-122"/>
              <a:sym typeface="+mn-ea"/>
            </a:endParaRPr>
          </a:p>
        </p:txBody>
      </p:sp>
      <p:sp>
        <p:nvSpPr>
          <p:cNvPr id="11" name="文本框 10"/>
          <p:cNvSpPr txBox="1"/>
          <p:nvPr/>
        </p:nvSpPr>
        <p:spPr>
          <a:xfrm>
            <a:off x="2963863" y="1306513"/>
            <a:ext cx="1685925" cy="714900"/>
          </a:xfrm>
          <a:prstGeom prst="wedgeRoundRectCallout">
            <a:avLst>
              <a:gd name="adj1" fmla="val -23192"/>
              <a:gd name="adj2" fmla="val 64928"/>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altLang="en-US" b="1" noProof="1">
                <a:latin typeface="Calibri"/>
                <a:ea typeface="宋体" panose="02010600030101010101" pitchFamily="2" charset="-122"/>
                <a:cs typeface="+mn-cs"/>
              </a:rPr>
              <a:t>雨雪纷纷而下的样子。</a:t>
            </a:r>
          </a:p>
        </p:txBody>
      </p:sp>
      <p:sp>
        <p:nvSpPr>
          <p:cNvPr id="12" name="文本框 11"/>
          <p:cNvSpPr txBox="1"/>
          <p:nvPr/>
        </p:nvSpPr>
        <p:spPr>
          <a:xfrm>
            <a:off x="749301" y="3197225"/>
            <a:ext cx="9385300" cy="418897"/>
          </a:xfrm>
          <a:prstGeom prst="rect">
            <a:avLst/>
          </a:prstGeom>
          <a:noFill/>
          <a:ln w="9525">
            <a:noFill/>
          </a:ln>
        </p:spPr>
        <p:txBody>
          <a:bodyPr wrap="square" anchor="t" anchorCtr="0">
            <a:spAutoFit/>
          </a:bodyPr>
          <a:lstStyle/>
          <a:p>
            <a:pPr defTabSz="914400">
              <a:lnSpc>
                <a:spcPts val="2900"/>
              </a:lnSpc>
              <a:tabLst>
                <a:tab pos="10565130"/>
              </a:tabLst>
            </a:pPr>
            <a:r>
              <a:rPr lang="zh-CN" altLang="zh-CN" sz="2200" b="1">
                <a:solidFill>
                  <a:srgbClr val="C55A11"/>
                </a:solidFill>
                <a:latin typeface="黑体" panose="02010609060101010101" charset="-122"/>
                <a:ea typeface="黑体" panose="02010609060101010101" charset="-122"/>
                <a:sym typeface="宋体" panose="02010600030101010101" pitchFamily="2" charset="-122"/>
              </a:rPr>
              <a:t>(有时)</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阴</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雨</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连绵，</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接连几个月不放晴，阴冷的风怒吼，</a:t>
            </a:r>
          </a:p>
        </p:txBody>
      </p:sp>
      <p:sp>
        <p:nvSpPr>
          <p:cNvPr id="2" name="文本框 1"/>
          <p:cNvSpPr txBox="1"/>
          <p:nvPr/>
        </p:nvSpPr>
        <p:spPr>
          <a:xfrm>
            <a:off x="731838" y="5080000"/>
            <a:ext cx="10833100" cy="790794"/>
          </a:xfrm>
          <a:prstGeom prst="rect">
            <a:avLst/>
          </a:prstGeom>
          <a:noFill/>
          <a:ln w="9525">
            <a:noFill/>
          </a:ln>
        </p:spPr>
        <p:txBody>
          <a:bodyPr wrap="square" anchor="t" anchorCtr="0">
            <a:spAutoFit/>
          </a:bodyPr>
          <a:lstStyle/>
          <a:p>
            <a:pPr defTabSz="914400">
              <a:lnSpc>
                <a:spcPts val="2900"/>
              </a:lnSpc>
              <a:tabLst>
                <a:tab pos="10565130"/>
              </a:tabLst>
            </a:pPr>
            <a:r>
              <a:rPr lang="zh-CN" altLang="zh-CN" sz="2200" b="1">
                <a:solidFill>
                  <a:srgbClr val="C55A11"/>
                </a:solidFill>
                <a:latin typeface="黑体" panose="02010609060101010101" charset="-122"/>
                <a:ea typeface="黑体" panose="02010609060101010101" charset="-122"/>
                <a:sym typeface="宋体" panose="02010600030101010101" pitchFamily="2" charset="-122"/>
              </a:rPr>
              <a:t>浑浊的浪冲向天空，太阳和星</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辰都</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隐藏起</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了</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光辉，山岳</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也</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隐没</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了形体；</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商人旅客不能前行，</a:t>
            </a:r>
          </a:p>
        </p:txBody>
      </p:sp>
      <p:sp>
        <p:nvSpPr>
          <p:cNvPr id="4" name="文本框 3"/>
          <p:cNvSpPr txBox="1"/>
          <p:nvPr/>
        </p:nvSpPr>
        <p:spPr>
          <a:xfrm>
            <a:off x="1538288" y="2674938"/>
            <a:ext cx="1685925" cy="408130"/>
          </a:xfrm>
          <a:prstGeom prst="wedgeRoundRectCallout">
            <a:avLst>
              <a:gd name="adj1" fmla="val -32718"/>
              <a:gd name="adj2" fmla="val -68046"/>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altLang="en-US" b="1" noProof="1">
                <a:latin typeface="Calibri"/>
                <a:ea typeface="宋体" panose="02010600030101010101" pitchFamily="2" charset="-122"/>
                <a:cs typeface="+mn-cs"/>
              </a:rPr>
              <a:t>连绵不断 的雨。</a:t>
            </a:r>
          </a:p>
        </p:txBody>
      </p:sp>
      <p:sp>
        <p:nvSpPr>
          <p:cNvPr id="6" name="文本框 5"/>
          <p:cNvSpPr txBox="1"/>
          <p:nvPr/>
        </p:nvSpPr>
        <p:spPr>
          <a:xfrm>
            <a:off x="1387475" y="4106863"/>
            <a:ext cx="1446213" cy="408130"/>
          </a:xfrm>
          <a:prstGeom prst="wedgeRoundRectCallout">
            <a:avLst>
              <a:gd name="adj1" fmla="val -31720"/>
              <a:gd name="adj2" fmla="val 64452"/>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altLang="en-US" b="1" noProof="1">
                <a:latin typeface="新宋体" panose="02010609030101010101" charset="-122"/>
                <a:ea typeface="新宋体" panose="02010609030101010101" charset="-122"/>
                <a:cs typeface="新宋体" panose="02010609030101010101" charset="-122"/>
                <a:sym typeface="+mn-ea"/>
              </a:rPr>
              <a:t>冲向天空</a:t>
            </a:r>
            <a:r>
              <a:rPr lang="zh-CN" b="1" noProof="1">
                <a:latin typeface="新宋体" panose="02010609030101010101" charset="-122"/>
                <a:ea typeface="新宋体" panose="02010609030101010101" charset="-122"/>
                <a:cs typeface="新宋体" panose="02010609030101010101" charset="-122"/>
                <a:sym typeface="+mn-ea"/>
              </a:rPr>
              <a:t>。</a:t>
            </a:r>
            <a:endParaRPr lang="zh-CN" altLang="en-US" b="1" noProof="1">
              <a:latin typeface="新宋体" panose="02010609030101010101" charset="-122"/>
              <a:ea typeface="新宋体" panose="02010609030101010101" charset="-122"/>
              <a:cs typeface="新宋体" panose="02010609030101010101" charset="-122"/>
              <a:sym typeface="+mn-ea"/>
            </a:endParaRPr>
          </a:p>
        </p:txBody>
      </p:sp>
      <p:sp>
        <p:nvSpPr>
          <p:cNvPr id="8" name="文本框 7"/>
          <p:cNvSpPr txBox="1"/>
          <p:nvPr/>
        </p:nvSpPr>
        <p:spPr>
          <a:xfrm>
            <a:off x="3540125" y="4051300"/>
            <a:ext cx="1446213" cy="408130"/>
          </a:xfrm>
          <a:prstGeom prst="wedgeRoundRectCallout">
            <a:avLst>
              <a:gd name="adj1" fmla="val -31720"/>
              <a:gd name="adj2" fmla="val 64452"/>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altLang="en-US" b="1" noProof="1">
                <a:latin typeface="新宋体" panose="02010609030101010101" charset="-122"/>
                <a:ea typeface="新宋体" panose="02010609030101010101" charset="-122"/>
                <a:cs typeface="新宋体" panose="02010609030101010101" charset="-122"/>
                <a:sym typeface="+mn-ea"/>
              </a:rPr>
              <a:t>光芒</a:t>
            </a:r>
            <a:r>
              <a:rPr lang="zh-CN" b="1" noProof="1">
                <a:latin typeface="新宋体" panose="02010609030101010101" charset="-122"/>
                <a:ea typeface="新宋体" panose="02010609030101010101" charset="-122"/>
                <a:cs typeface="新宋体" panose="02010609030101010101" charset="-122"/>
                <a:sym typeface="+mn-ea"/>
              </a:rPr>
              <a:t>。</a:t>
            </a:r>
            <a:endParaRPr lang="zh-CN" altLang="en-US" b="1" noProof="1">
              <a:latin typeface="新宋体" panose="02010609030101010101" charset="-122"/>
              <a:ea typeface="新宋体" panose="02010609030101010101" charset="-122"/>
              <a:cs typeface="新宋体" panose="02010609030101010101" charset="-122"/>
              <a:sym typeface="+mn-ea"/>
            </a:endParaRPr>
          </a:p>
        </p:txBody>
      </p:sp>
      <p:pic>
        <p:nvPicPr>
          <p:cNvPr id="24" name="图片 23">
            <a:extLst>
              <a:ext uri="{FF2B5EF4-FFF2-40B4-BE49-F238E27FC236}">
                <a16:creationId xmlns:a16="http://schemas.microsoft.com/office/drawing/2014/main" id="{591B8331-C1AD-4F9F-8785-E0962CED3E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389" y="-874688"/>
            <a:ext cx="3123395" cy="2608035"/>
          </a:xfrm>
          <a:prstGeom prst="rect">
            <a:avLst/>
          </a:prstGeom>
        </p:spPr>
      </p:pic>
      <p:pic>
        <p:nvPicPr>
          <p:cNvPr id="25" name="图片 24">
            <a:extLst>
              <a:ext uri="{FF2B5EF4-FFF2-40B4-BE49-F238E27FC236}">
                <a16:creationId xmlns:a16="http://schemas.microsoft.com/office/drawing/2014/main" id="{E3DC5DBB-FBC1-4514-9134-D933EA3CF2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16549" y="4106863"/>
            <a:ext cx="4111143" cy="298853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blinds(horizontal)">
                                      <p:cBhvr>
                                        <p:cTn id="27" dur="500"/>
                                        <p:tgtEl>
                                          <p:spTgt spid="12">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2">
                                            <p:txEl>
                                              <p:pRg st="0" end="0"/>
                                            </p:txEl>
                                          </p:spTgt>
                                        </p:tgtEl>
                                        <p:attrNameLst>
                                          <p:attrName>style.visibility</p:attrName>
                                        </p:attrNameLst>
                                      </p:cBhvr>
                                      <p:to>
                                        <p:strVal val="visible"/>
                                      </p:to>
                                    </p:set>
                                    <p:animEffect transition="in" filter="blinds(horizontal)">
                                      <p:cBhvr>
                                        <p:cTn id="4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11" grpId="0"/>
      <p:bldP spid="4" grpId="0"/>
      <p:bldP spid="6" grpId="0"/>
      <p:bldP spid="8" grpId="0"/>
    </p:bldLs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533681" y="2199553"/>
            <a:ext cx="11462966" cy="1313052"/>
          </a:xfrm>
          <a:prstGeom prst="rect">
            <a:avLst/>
          </a:prstGeom>
          <a:noFill/>
        </p:spPr>
        <p:txBody>
          <a:bodyPr wrap="square">
            <a:spAutoFit/>
          </a:bodyPr>
          <a:lstStyle/>
          <a:p>
            <a:pPr indent="404480">
              <a:lnSpc>
                <a:spcPct val="130000"/>
              </a:lnSpc>
            </a:pPr>
            <a:r>
              <a:rPr lang="en-US"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这三首诗词都表现了诗人不如意时的豁达胸怀。请以其中一首为例</a:t>
            </a:r>
            <a:r>
              <a:rPr lang="en-US"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谈谈你从中得到的人生启示。</a:t>
            </a:r>
            <a:endParaRPr lang="zh-CN" altLang="zh-CN" sz="3200">
              <a:solidFill>
                <a:srgbClr val="000000"/>
              </a:solidFill>
              <a:latin typeface="NEU-BZ-S92"/>
              <a:ea typeface="方正书宋_GBK" panose="03000509000000000000" charset="-122"/>
              <a:cs typeface="Times New Roman" panose="02020603050405020304" pitchFamily="18" charset="0"/>
            </a:endParaRPr>
          </a:p>
        </p:txBody>
      </p:sp>
      <p:pic>
        <p:nvPicPr>
          <p:cNvPr id="4" name="图片 3">
            <a:extLst>
              <a:ext uri="{FF2B5EF4-FFF2-40B4-BE49-F238E27FC236}">
                <a16:creationId xmlns:a16="http://schemas.microsoft.com/office/drawing/2014/main" id="{BA0D9B70-32CA-41D8-A831-69FA5BCA34EB}"/>
              </a:ext>
            </a:extLst>
          </p:cNvPr>
          <p:cNvPicPr>
            <a:picLocks noChangeAspect="1"/>
          </p:cNvPicPr>
          <p:nvPr/>
        </p:nvPicPr>
        <p:blipFill>
          <a:blip r:embed="rId2">
            <a:extLst>
              <a:ext uri="{28A0092B-C50C-407E-A947-70E740481C1C}">
                <a14:useLocalDpi xmlns:a14="http://schemas.microsoft.com/office/drawing/2010/main" val="0"/>
              </a:ext>
            </a:extLst>
          </a:blip>
          <a:srcRect t="44072" r="80031" b="10366"/>
          <a:stretch>
            <a:fillRect/>
          </a:stretch>
        </p:blipFill>
        <p:spPr>
          <a:xfrm>
            <a:off x="0" y="3733793"/>
            <a:ext cx="2434632" cy="3124208"/>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69557" y="902009"/>
            <a:ext cx="11462966" cy="5154103"/>
          </a:xfrm>
          <a:prstGeom prst="rect">
            <a:avLst/>
          </a:prstGeom>
          <a:noFill/>
        </p:spPr>
        <p:txBody>
          <a:bodyPr wrap="square">
            <a:spAutoFit/>
          </a:bodyPr>
          <a:lstStyle/>
          <a:p>
            <a:pPr indent="404480">
              <a:lnSpc>
                <a:spcPct val="130000"/>
              </a:lnSpc>
            </a:pP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人有悲欢离合</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月有阴晴圆缺</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此事古难全。</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世上没有十全十美的事</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人生不如意事十之八九。现实生活中</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大多数人都会经历或多或少的逆境。《水调歌头》中</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苏轼的心态发生了变化</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不应有恨</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找到了人生的定位</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何似在人间</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看透了万物变化的必然规律</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人有悲欢离合</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月有阴晴圆缺</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并对自己的未来充满了憧憬</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但愿人长久</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千里共婵娟</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。那么</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我们不妨把生活中的逆境看作人生的一份厚礼</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用平和的心态看待问题</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用智慧的做法享受人生。</a:t>
            </a:r>
            <a:endParaRPr lang="zh-CN" altLang="zh-CN" sz="3200">
              <a:solidFill>
                <a:srgbClr val="000000"/>
              </a:solidFill>
              <a:latin typeface="NEU-BZ-S92"/>
              <a:ea typeface="方正书宋_GBK" panose="03000509000000000000" charset="-122"/>
              <a:cs typeface="Times New Roman" panose="02020603050405020304" pitchFamily="18" charset="0"/>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64517" y="1045322"/>
            <a:ext cx="11462966" cy="4522841"/>
          </a:xfrm>
          <a:prstGeom prst="rect">
            <a:avLst/>
          </a:prstGeom>
          <a:noFill/>
        </p:spPr>
        <p:txBody>
          <a:bodyPr wrap="square">
            <a:spAutoFit/>
          </a:bodyPr>
          <a:lstStyle/>
          <a:p>
            <a:pPr indent="404480">
              <a:lnSpc>
                <a:spcPct val="130000"/>
              </a:lnSpc>
            </a:pPr>
            <a:r>
              <a:rPr lang="zh-CN" altLang="zh-CN" sz="3200" b="1">
                <a:solidFill>
                  <a:srgbClr val="000000"/>
                </a:solidFill>
                <a:latin typeface="Arial" panose="020b0604020202020204" pitchFamily="34" charset="0"/>
                <a:ea typeface="黑体" panose="02010609060101010101" pitchFamily="49" charset="-122"/>
                <a:cs typeface="Times New Roman" panose="02020603050405020304" pitchFamily="18" charset="0"/>
              </a:rPr>
              <a:t>二、中考真题</a:t>
            </a:r>
            <a:endParaRPr lang="zh-CN" altLang="zh-CN" sz="3200">
              <a:solidFill>
                <a:srgbClr val="000000"/>
              </a:solidFill>
              <a:latin typeface="NEU-BZ-S92"/>
              <a:ea typeface="方正书宋_GBK" panose="03000509000000000000" charset="-122"/>
              <a:cs typeface="Times New Roman" panose="02020603050405020304" pitchFamily="18" charset="0"/>
            </a:endParaRPr>
          </a:p>
          <a:p>
            <a:pPr indent="404480">
              <a:lnSpc>
                <a:spcPct val="130000"/>
              </a:lnSpc>
            </a:pPr>
            <a:r>
              <a:rPr lang="en-US"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河南中考</a:t>
            </a:r>
            <a:r>
              <a:rPr lang="en-US"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长风破浪会有时</a:t>
            </a:r>
            <a:r>
              <a:rPr lang="en-US"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直挂云帆济沧海</a:t>
            </a:r>
            <a:r>
              <a:rPr lang="en-US"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是广为流传的佳句</a:t>
            </a:r>
            <a:r>
              <a:rPr lang="en-US"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人们会在什么样的情况下引用它</a:t>
            </a:r>
            <a:r>
              <a:rPr lang="en-US"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a:t>
            </a:r>
            <a:r>
              <a:rPr lang="en-US" altLang="zh-CN" sz="3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a:solidFill>
                <a:srgbClr val="000000"/>
              </a:solidFill>
              <a:latin typeface="NEU-BZ-S92"/>
              <a:ea typeface="方正书宋_GBK" panose="03000509000000000000" charset="-122"/>
              <a:cs typeface="Times New Roman" panose="02020603050405020304" pitchFamily="18" charset="0"/>
            </a:endParaRPr>
          </a:p>
          <a:p>
            <a:pPr>
              <a:lnSpc>
                <a:spcPct val="130000"/>
              </a:lnSpc>
            </a:pPr>
            <a:r>
              <a:rPr lang="zh-CN" altLang="zh-CN" sz="3200" b="1">
                <a:solidFill>
                  <a:srgbClr val="FF0000"/>
                </a:solidFill>
                <a:uFill>
                  <a:solidFill>
                    <a:srgbClr val="000000"/>
                  </a:solidFill>
                </a:uFill>
                <a:latin typeface="Arial" panose="020b0604020202020204" pitchFamily="34" charset="0"/>
                <a:cs typeface="Times New Roman" panose="02020603050405020304" pitchFamily="18" charset="0"/>
              </a:rPr>
              <a:t>示例一</a:t>
            </a:r>
            <a:r>
              <a:rPr lang="en-US" altLang="zh-CN" sz="3200" b="1">
                <a:solidFill>
                  <a:srgbClr val="FF0000"/>
                </a:solidFill>
                <a:uFill>
                  <a:solidFill>
                    <a:srgbClr val="000000"/>
                  </a:solidFill>
                </a:uFill>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cs typeface="Times New Roman" panose="02020603050405020304" pitchFamily="18" charset="0"/>
              </a:rPr>
              <a:t>在处于困境或遭遇挫折时。因为这句话可以用来激励自己或别人</a:t>
            </a:r>
            <a:r>
              <a:rPr lang="en-US" altLang="zh-CN" sz="3200" b="1">
                <a:solidFill>
                  <a:srgbClr val="FF0000"/>
                </a:solidFill>
                <a:uFill>
                  <a:solidFill>
                    <a:srgbClr val="000000"/>
                  </a:solidFill>
                </a:uFill>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cs typeface="Times New Roman" panose="02020603050405020304" pitchFamily="18" charset="0"/>
              </a:rPr>
              <a:t>战胜困难</a:t>
            </a:r>
            <a:r>
              <a:rPr lang="en-US" altLang="zh-CN" sz="3200" b="1">
                <a:solidFill>
                  <a:srgbClr val="FF0000"/>
                </a:solidFill>
                <a:uFill>
                  <a:solidFill>
                    <a:srgbClr val="000000"/>
                  </a:solidFill>
                </a:uFill>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cs typeface="Times New Roman" panose="02020603050405020304" pitchFamily="18" charset="0"/>
              </a:rPr>
              <a:t>坚定信心</a:t>
            </a:r>
            <a:r>
              <a:rPr lang="en-US" altLang="zh-CN" sz="3200" b="1">
                <a:solidFill>
                  <a:srgbClr val="FF0000"/>
                </a:solidFill>
                <a:uFill>
                  <a:solidFill>
                    <a:srgbClr val="000000"/>
                  </a:solidFill>
                </a:uFill>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cs typeface="Times New Roman" panose="02020603050405020304" pitchFamily="18" charset="0"/>
              </a:rPr>
              <a:t>鼓起前行的勇气。</a:t>
            </a:r>
            <a:endParaRPr lang="zh-CN" altLang="zh-CN" sz="3200">
              <a:solidFill>
                <a:srgbClr val="000000"/>
              </a:solidFill>
              <a:latin typeface="NEU-BZ-S92"/>
              <a:ea typeface="方正书宋_GBK" panose="03000509000000000000" charset="-122"/>
              <a:cs typeface="Times New Roman" panose="02020603050405020304" pitchFamily="18" charset="0"/>
            </a:endParaRPr>
          </a:p>
          <a:p>
            <a:pPr>
              <a:lnSpc>
                <a:spcPct val="130000"/>
              </a:lnSpc>
            </a:pPr>
            <a:r>
              <a:rPr lang="zh-CN" altLang="zh-CN" sz="3200" b="1">
                <a:solidFill>
                  <a:srgbClr val="FF0000"/>
                </a:solidFill>
                <a:uFill>
                  <a:solidFill>
                    <a:srgbClr val="000000"/>
                  </a:solidFill>
                </a:uFill>
                <a:latin typeface="Arial" panose="020b0604020202020204" pitchFamily="34" charset="0"/>
                <a:cs typeface="Times New Roman" panose="02020603050405020304" pitchFamily="18" charset="0"/>
              </a:rPr>
              <a:t>示例二</a:t>
            </a:r>
            <a:r>
              <a:rPr lang="en-US" altLang="zh-CN" sz="3200" b="1">
                <a:solidFill>
                  <a:srgbClr val="FF0000"/>
                </a:solidFill>
                <a:uFill>
                  <a:solidFill>
                    <a:srgbClr val="000000"/>
                  </a:solidFill>
                </a:uFill>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cs typeface="Times New Roman" panose="02020603050405020304" pitchFamily="18" charset="0"/>
              </a:rPr>
              <a:t>在想要奋起前行、追逐梦想时。因为这句话可以用来鼓舞自己或别人</a:t>
            </a:r>
            <a:r>
              <a:rPr lang="en-US" altLang="zh-CN" sz="3200" b="1">
                <a:solidFill>
                  <a:srgbClr val="FF0000"/>
                </a:solidFill>
                <a:uFill>
                  <a:solidFill>
                    <a:srgbClr val="000000"/>
                  </a:solidFill>
                </a:uFill>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cs typeface="Times New Roman" panose="02020603050405020304" pitchFamily="18" charset="0"/>
              </a:rPr>
              <a:t>坚定信心</a:t>
            </a:r>
            <a:r>
              <a:rPr lang="en-US" altLang="zh-CN" sz="3200" b="1">
                <a:solidFill>
                  <a:srgbClr val="FF0000"/>
                </a:solidFill>
                <a:uFill>
                  <a:solidFill>
                    <a:srgbClr val="000000"/>
                  </a:solidFill>
                </a:uFill>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cs typeface="Times New Roman" panose="02020603050405020304" pitchFamily="18" charset="0"/>
              </a:rPr>
              <a:t>扬帆起航。</a:t>
            </a:r>
            <a:r>
              <a:rPr lang="en-US" altLang="zh-CN" sz="3200" b="1">
                <a:solidFill>
                  <a:srgbClr val="FF0000"/>
                </a:solidFill>
                <a:uFill>
                  <a:solidFill>
                    <a:srgbClr val="000000"/>
                  </a:solidFill>
                </a:uFill>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cs typeface="Times New Roman" panose="02020603050405020304" pitchFamily="18" charset="0"/>
              </a:rPr>
              <a:t>言之成理即可</a:t>
            </a:r>
            <a:r>
              <a:rPr lang="en-US" altLang="zh-CN" sz="3200" b="1">
                <a:solidFill>
                  <a:srgbClr val="FF0000"/>
                </a:solidFill>
                <a:uFill>
                  <a:solidFill>
                    <a:srgbClr val="000000"/>
                  </a:solidFill>
                </a:uFill>
                <a:ea typeface="宋体" panose="02010600030101010101" pitchFamily="2" charset="-122"/>
                <a:cs typeface="Times New Roman" panose="02020603050405020304" pitchFamily="18" charset="0"/>
              </a:rPr>
              <a:t>)</a:t>
            </a:r>
            <a:endParaRPr lang="zh-CN" altLang="zh-CN" sz="3200">
              <a:solidFill>
                <a:srgbClr val="000000"/>
              </a:solidFill>
              <a:latin typeface="NEU-BZ-S92"/>
              <a:ea typeface="方正书宋_GBK" panose="03000509000000000000" charset="-122"/>
              <a:cs typeface="Times New Roman" panose="02020603050405020304" pitchFamily="18" charset="0"/>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64517" y="1303326"/>
            <a:ext cx="11462966" cy="2288575"/>
          </a:xfrm>
          <a:prstGeom prst="rect">
            <a:avLst/>
          </a:prstGeom>
          <a:noFill/>
        </p:spPr>
        <p:txBody>
          <a:bodyPr wrap="square">
            <a:spAutoFit/>
          </a:bodyPr>
          <a:lstStyle/>
          <a:p>
            <a:pPr indent="404480">
              <a:lnSpc>
                <a:spcPct val="130000"/>
              </a:lnSpc>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河北中考</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《水调歌头》这首词中的</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但愿人长久</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千里共婵娟</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为什么历来为人们所称道</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a:solidFill>
                <a:srgbClr val="000000"/>
              </a:solidFill>
              <a:latin typeface="NEU-BZ-S92"/>
              <a:ea typeface="方正书宋_GBK" panose="03000509000000000000" charset="-122"/>
              <a:cs typeface="Times New Roman" panose="02020603050405020304" pitchFamily="18" charset="0"/>
            </a:endParaRPr>
          </a:p>
          <a:p>
            <a:pPr indent="404480">
              <a:lnSpc>
                <a:spcPct val="130000"/>
              </a:lnSpc>
            </a:pPr>
            <a:r>
              <a:rPr lang="zh-CN" altLang="zh-CN" sz="2800" b="1">
                <a:solidFill>
                  <a:srgbClr val="FF0000"/>
                </a:solidFill>
                <a:uFill>
                  <a:solidFill>
                    <a:srgbClr val="000000"/>
                  </a:solidFill>
                </a:uFill>
                <a:latin typeface="Arial" panose="020b0604020202020204" pitchFamily="34" charset="0"/>
                <a:cs typeface="Times New Roman" panose="02020603050405020304" pitchFamily="18" charset="0"/>
              </a:rPr>
              <a:t>示例</a:t>
            </a:r>
            <a:r>
              <a:rPr lang="en-US" altLang="zh-CN" sz="2800" b="1">
                <a:solidFill>
                  <a:srgbClr val="FF0000"/>
                </a:solidFill>
                <a:uFill>
                  <a:solidFill>
                    <a:srgbClr val="000000"/>
                  </a:solidFill>
                </a:uFill>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cs typeface="Times New Roman" panose="02020603050405020304" pitchFamily="18" charset="0"/>
              </a:rPr>
              <a:t>因为其表达了对天下离人的美好祝愿</a:t>
            </a:r>
            <a:r>
              <a:rPr lang="en-US" altLang="zh-CN" sz="2800" b="1">
                <a:solidFill>
                  <a:srgbClr val="FF0000"/>
                </a:solidFill>
                <a:uFill>
                  <a:solidFill>
                    <a:srgbClr val="000000"/>
                  </a:solidFill>
                </a:uFill>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cs typeface="Times New Roman" panose="02020603050405020304" pitchFamily="18" charset="0"/>
              </a:rPr>
              <a:t>表现出词人乐观旷达的胸襟。</a:t>
            </a:r>
            <a:r>
              <a:rPr lang="en-US" altLang="zh-CN" sz="2800" b="1">
                <a:solidFill>
                  <a:srgbClr val="FF0000"/>
                </a:solidFill>
                <a:uFill>
                  <a:solidFill>
                    <a:srgbClr val="000000"/>
                  </a:solidFill>
                </a:uFill>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cs typeface="Times New Roman" panose="02020603050405020304" pitchFamily="18" charset="0"/>
              </a:rPr>
              <a:t>言之成理即可</a:t>
            </a:r>
            <a:r>
              <a:rPr lang="en-US" altLang="zh-CN" sz="2800" b="1">
                <a:solidFill>
                  <a:srgbClr val="FF0000"/>
                </a:solidFill>
                <a:uFill>
                  <a:solidFill>
                    <a:srgbClr val="000000"/>
                  </a:solidFill>
                </a:uFill>
                <a:ea typeface="宋体" panose="02010600030101010101" pitchFamily="2" charset="-122"/>
                <a:cs typeface="Times New Roman" panose="02020603050405020304" pitchFamily="18" charset="0"/>
              </a:rPr>
              <a:t>)</a:t>
            </a:r>
            <a:endParaRPr lang="zh-CN" altLang="zh-CN" sz="2800">
              <a:solidFill>
                <a:srgbClr val="000000"/>
              </a:solidFill>
              <a:latin typeface="NEU-BZ-S92"/>
              <a:ea typeface="方正书宋_GBK" panose="03000509000000000000" charset="-122"/>
              <a:cs typeface="Times New Roman" panose="02020603050405020304" pitchFamily="18" charset="0"/>
            </a:endParaRPr>
          </a:p>
        </p:txBody>
      </p:sp>
      <p:pic>
        <p:nvPicPr>
          <p:cNvPr id="4" name="图片 3">
            <a:extLst>
              <a:ext uri="{FF2B5EF4-FFF2-40B4-BE49-F238E27FC236}">
                <a16:creationId xmlns:a16="http://schemas.microsoft.com/office/drawing/2014/main" id="{A74F6258-C394-40D1-9410-1E9DBF707619}"/>
              </a:ext>
            </a:extLst>
          </p:cNvPr>
          <p:cNvPicPr>
            <a:picLocks noChangeAspect="1"/>
          </p:cNvPicPr>
          <p:nvPr/>
        </p:nvPicPr>
        <p:blipFill>
          <a:blip r:embed="rId2">
            <a:extLst>
              <a:ext uri="{28A0092B-C50C-407E-A947-70E740481C1C}">
                <a14:useLocalDpi xmlns:a14="http://schemas.microsoft.com/office/drawing/2010/main" val="0"/>
              </a:ext>
            </a:extLst>
          </a:blip>
          <a:srcRect t="44072" r="80031" b="10366"/>
          <a:stretch>
            <a:fillRect/>
          </a:stretch>
        </p:blipFill>
        <p:spPr>
          <a:xfrm>
            <a:off x="0" y="3733792"/>
            <a:ext cx="2434632" cy="3124208"/>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p:nvPr>
            <p:extLst>
              <p:ext uri="{D42A27DB-BD31-4B8C-83A1-F6EECF244321}">
                <p14:modId xmlns:p14="http://schemas.microsoft.com/office/powerpoint/2010/main" val="1154517421"/>
              </p:ext>
            </p:extLst>
          </p:nvPr>
        </p:nvGraphicFramePr>
        <p:xfrm>
          <a:off x="-298502" y="586353"/>
          <a:ext cx="11462966" cy="1721998"/>
        </p:xfrm>
        <a:graphic>
          <a:graphicData uri="http://schemas.openxmlformats.org/presentationml/2006/ole">
            <mc:AlternateContent>
              <mc:Choice xmlns:v="urn:schemas-microsoft-com:vml" Requires="v">
                <p:oleObj spid="_x0000_s1038" name="Document" r:id="rId2" imgW="5274753" imgH="792388" progId="Word.Document.12">
                  <p:embed/>
                </p:oleObj>
              </mc:Choice>
              <mc:Fallback>
                <p:oleObj name="Document" r:id="rId2" imgW="5274753" imgH="792388" progId="Word.Document.12">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298502" y="586353"/>
                        <a:ext cx="11462966" cy="1721998"/>
                      </a:xfrm>
                      <a:prstGeom prst="rect">
                        <a:avLst/>
                      </a:prstGeom>
                      <a:noFill/>
                    </p:spPr>
                  </p:pic>
                </p:oleObj>
              </mc:Fallback>
            </mc:AlternateContent>
          </a:graphicData>
        </a:graphic>
      </p:graphicFrame>
      <p:sp>
        <p:nvSpPr>
          <p:cNvPr id="4" name="文本框 3"/>
          <p:cNvSpPr txBox="1">
            <a:spLocks noChangeAspect="1"/>
          </p:cNvSpPr>
          <p:nvPr/>
        </p:nvSpPr>
        <p:spPr>
          <a:xfrm>
            <a:off x="364517" y="2331793"/>
            <a:ext cx="11462966" cy="1655453"/>
          </a:xfrm>
          <a:prstGeom prst="rect">
            <a:avLst/>
          </a:prstGeom>
          <a:noFill/>
        </p:spPr>
        <p:txBody>
          <a:bodyPr wrap="square">
            <a:spAutoFit/>
          </a:bodyPr>
          <a:lstStyle/>
          <a:p>
            <a:pPr indent="404480">
              <a:lnSpc>
                <a:spcPct val="130000"/>
              </a:lnSpc>
            </a:pP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韩愈的《左迁至蓝关示侄孙湘》中</a:t>
            </a: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左迁</a:t>
            </a: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是贬官的意思。这首诗的写作背景是唐宪宗派人迎接凤翔法门寺的佛骨入宫供奉</a:t>
            </a: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韩愈上书进行了劝谏。</a:t>
            </a:r>
            <a:endParaRPr lang="zh-CN" altLang="zh-CN" sz="2000">
              <a:solidFill>
                <a:srgbClr val="000000"/>
              </a:solidFill>
              <a:latin typeface="NEU-BZ-S92"/>
              <a:ea typeface="方正书宋_GBK" panose="03000509000000000000" charset="-122"/>
              <a:cs typeface="Times New Roman" panose="02020603050405020304" pitchFamily="18" charset="0"/>
            </a:endParaRPr>
          </a:p>
          <a:p>
            <a:pPr indent="404480">
              <a:lnSpc>
                <a:spcPct val="130000"/>
              </a:lnSpc>
            </a:pP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觥筹交错</a:t>
            </a: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出自《醉翁亭记》</a:t>
            </a: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意思是酒杯和酒筹交互错杂。</a:t>
            </a: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宠辱偕忘</a:t>
            </a: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出自《岳阳楼记》</a:t>
            </a: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意思是荣耀和屈辱一并忘掉。</a:t>
            </a:r>
            <a:endParaRPr lang="zh-CN" altLang="zh-CN" sz="2000">
              <a:solidFill>
                <a:srgbClr val="000000"/>
              </a:solidFill>
              <a:latin typeface="NEU-BZ-S92"/>
              <a:ea typeface="方正书宋_GBK" panose="03000509000000000000" charset="-122"/>
              <a:cs typeface="Times New Roman" panose="02020603050405020304" pitchFamily="18" charset="0"/>
            </a:endParaRPr>
          </a:p>
        </p:txBody>
      </p:sp>
      <p:sp>
        <p:nvSpPr>
          <p:cNvPr id="5" name="文本框 4">
            <a:extLst>
              <a:ext uri="{FF2B5EF4-FFF2-40B4-BE49-F238E27FC236}">
                <a16:creationId xmlns:a16="http://schemas.microsoft.com/office/drawing/2014/main" id="{F17F6F08-D592-477F-BD44-A94623EFB4E3}"/>
              </a:ext>
            </a:extLst>
          </p:cNvPr>
          <p:cNvSpPr txBox="1"/>
          <p:nvPr/>
        </p:nvSpPr>
        <p:spPr>
          <a:xfrm>
            <a:off x="364517" y="3929025"/>
            <a:ext cx="11278452" cy="2455672"/>
          </a:xfrm>
          <a:prstGeom prst="rect">
            <a:avLst/>
          </a:prstGeom>
          <a:noFill/>
        </p:spPr>
        <p:txBody>
          <a:bodyPr wrap="square">
            <a:spAutoFit/>
          </a:bodyPr>
          <a:lstStyle/>
          <a:p>
            <a:pPr indent="404480">
              <a:lnSpc>
                <a:spcPct val="130000"/>
              </a:lnSpc>
            </a:pP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李白《行路难</a:t>
            </a: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其一</a:t>
            </a: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a:t>
            </a: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欲渡黄河冰塞川</a:t>
            </a: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将登太行雪满山</a:t>
            </a: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实写了作者想渡黄河</a:t>
            </a: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登太行山</a:t>
            </a: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但因冰冻和大雪而作罢。</a:t>
            </a:r>
            <a:endParaRPr lang="zh-CN" altLang="zh-CN" sz="2000">
              <a:solidFill>
                <a:srgbClr val="000000"/>
              </a:solidFill>
              <a:latin typeface="NEU-BZ-S92"/>
              <a:ea typeface="方正书宋_GBK" panose="03000509000000000000" charset="-122"/>
              <a:cs typeface="Times New Roman" panose="02020603050405020304" pitchFamily="18" charset="0"/>
            </a:endParaRPr>
          </a:p>
          <a:p>
            <a:pPr indent="404480">
              <a:lnSpc>
                <a:spcPct val="130000"/>
              </a:lnSpc>
            </a:pP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《湖心亭看雪》中有</a:t>
            </a: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是日更定矣</a:t>
            </a: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更定</a:t>
            </a: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指的是初更以后</a:t>
            </a:r>
            <a:r>
              <a:rPr lang="en-US"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晚上八点左右。</a:t>
            </a:r>
            <a:endParaRPr lang="zh-CN" altLang="zh-CN" sz="2000">
              <a:solidFill>
                <a:srgbClr val="000000"/>
              </a:solidFill>
              <a:latin typeface="NEU-BZ-S92"/>
              <a:ea typeface="方正书宋_GBK" panose="03000509000000000000" charset="-122"/>
              <a:cs typeface="Times New Roman" panose="02020603050405020304" pitchFamily="18" charset="0"/>
            </a:endParaRPr>
          </a:p>
          <a:p>
            <a:pPr indent="404480">
              <a:lnSpc>
                <a:spcPct val="130000"/>
              </a:lnSpc>
            </a:pPr>
            <a:endParaRPr lang="en-US" altLang="zh-CN" sz="2000" b="1">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indent="404480">
              <a:lnSpc>
                <a:spcPct val="130000"/>
              </a:lnSpc>
            </a:pPr>
            <a:r>
              <a:rPr lang="zh-CN" altLang="zh-CN" sz="20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解析</a:t>
            </a:r>
            <a:r>
              <a:rPr lang="en-US" altLang="zh-CN" sz="20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欲渡黄河冰塞川</a:t>
            </a:r>
            <a:r>
              <a:rPr lang="en-US" altLang="zh-CN" sz="20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将登太行雪满山</a:t>
            </a:r>
            <a:r>
              <a:rPr lang="en-US" altLang="zh-CN" sz="20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是虚写</a:t>
            </a:r>
            <a:r>
              <a:rPr lang="en-US" altLang="zh-CN" sz="20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用渡河和登山的困难象征政治道路上的不得志</a:t>
            </a:r>
            <a:r>
              <a:rPr lang="en-US" altLang="zh-CN" sz="20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抒发了诗人的抑郁苦闷之情。</a:t>
            </a:r>
            <a:endParaRPr lang="zh-CN" altLang="zh-CN" sz="2000">
              <a:solidFill>
                <a:srgbClr val="000000"/>
              </a:solidFill>
              <a:latin typeface="NEU-BZ-S92"/>
              <a:ea typeface="方正书宋_GBK" panose="03000509000000000000" charset="-122"/>
              <a:cs typeface="Times New Roman" panose="02020603050405020304" pitchFamily="18" charset="0"/>
            </a:endParaRPr>
          </a:p>
        </p:txBody>
      </p:sp>
      <p:sp>
        <p:nvSpPr>
          <p:cNvPr id="6" name="文本框 5">
            <a:extLst>
              <a:ext uri="{FF2B5EF4-FFF2-40B4-BE49-F238E27FC236}">
                <a16:creationId xmlns:a16="http://schemas.microsoft.com/office/drawing/2014/main" id="{648E359C-B1B7-460C-9DF4-AE97968835E8}"/>
              </a:ext>
            </a:extLst>
          </p:cNvPr>
          <p:cNvSpPr txBox="1"/>
          <p:nvPr/>
        </p:nvSpPr>
        <p:spPr>
          <a:xfrm>
            <a:off x="6768123" y="1328615"/>
            <a:ext cx="992554" cy="769441"/>
          </a:xfrm>
          <a:prstGeom prst="rect">
            <a:avLst/>
          </a:prstGeom>
          <a:noFill/>
        </p:spPr>
        <p:txBody>
          <a:bodyPr wrap="square" rtlCol="0">
            <a:spAutoFit/>
          </a:bodyPr>
          <a:lstStyle/>
          <a:p>
            <a:r>
              <a:rPr lang="en-US" altLang="zh-CN" sz="4400" b="1">
                <a:solidFill>
                  <a:srgbClr val="FF0000"/>
                </a:solidFill>
              </a:rPr>
              <a:t>C</a:t>
            </a:r>
            <a:endParaRPr lang="zh-CN" altLang="en-US" sz="4400" b="1">
              <a:solidFill>
                <a:srgbClr val="FF0000"/>
              </a:solidFill>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 name="图片 11">
            <a:extLst>
              <a:ext uri="{FF2B5EF4-FFF2-40B4-BE49-F238E27FC236}">
                <a16:creationId xmlns:a16="http://schemas.microsoft.com/office/drawing/2014/main" id="{C089B110-61F3-4D53-872A-6A6C992045B7}"/>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14348" b="29402"/>
          <a:stretch>
            <a:fillRect/>
          </a:stretch>
        </p:blipFill>
        <p:spPr>
          <a:xfrm>
            <a:off x="0" y="0"/>
            <a:ext cx="12192000" cy="6858001"/>
          </a:xfrm>
          <a:prstGeom prst="rect">
            <a:avLst/>
          </a:prstGeom>
        </p:spPr>
      </p:pic>
      <p:pic>
        <p:nvPicPr>
          <p:cNvPr id="7" name="图片 6">
            <a:extLst>
              <a:ext uri="{FF2B5EF4-FFF2-40B4-BE49-F238E27FC236}">
                <a16:creationId xmlns:a16="http://schemas.microsoft.com/office/drawing/2014/main" id="{28A88F32-B481-46FB-B8FA-3F078B532C9B}"/>
              </a:ext>
            </a:extLst>
          </p:cNvPr>
          <p:cNvPicPr>
            <a:picLocks noChangeAspect="1"/>
          </p:cNvPicPr>
          <p:nvPr/>
        </p:nvPicPr>
        <p:blipFill>
          <a:blip r:embed="rId4">
            <a:extLst>
              <a:ext uri="{28A0092B-C50C-407E-A947-70E740481C1C}">
                <a14:useLocalDpi xmlns:a14="http://schemas.microsoft.com/office/drawing/2010/main" val="0"/>
              </a:ext>
            </a:extLst>
          </a:blip>
          <a:srcRect l="7661" t="48266" r="72258" b="27540"/>
          <a:stretch>
            <a:fillRect/>
          </a:stretch>
        </p:blipFill>
        <p:spPr>
          <a:xfrm>
            <a:off x="1285822" y="4736206"/>
            <a:ext cx="2575590" cy="1551562"/>
          </a:xfrm>
          <a:prstGeom prst="rect">
            <a:avLst/>
          </a:prstGeom>
        </p:spPr>
      </p:pic>
      <p:pic>
        <p:nvPicPr>
          <p:cNvPr id="14" name="图片 13">
            <a:extLst>
              <a:ext uri="{FF2B5EF4-FFF2-40B4-BE49-F238E27FC236}">
                <a16:creationId xmlns:a16="http://schemas.microsoft.com/office/drawing/2014/main" id="{DD722266-204C-413A-A2C7-CBB77E6712C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53507" y="4437595"/>
            <a:ext cx="5938493" cy="2677219"/>
          </a:xfrm>
          <a:prstGeom prst="rect">
            <a:avLst/>
          </a:prstGeom>
        </p:spPr>
      </p:pic>
      <p:sp>
        <p:nvSpPr>
          <p:cNvPr id="19" name="椭圆 18">
            <a:extLst>
              <a:ext uri="{FF2B5EF4-FFF2-40B4-BE49-F238E27FC236}">
                <a16:creationId xmlns:a16="http://schemas.microsoft.com/office/drawing/2014/main" id="{56D2EFE8-64F5-4DF8-8C57-3871318F8FD0}"/>
              </a:ext>
            </a:extLst>
          </p:cNvPr>
          <p:cNvSpPr/>
          <p:nvPr/>
        </p:nvSpPr>
        <p:spPr>
          <a:xfrm>
            <a:off x="3413759" y="746760"/>
            <a:ext cx="5364482" cy="5364480"/>
          </a:xfrm>
          <a:prstGeom prst="ellipse">
            <a:avLst/>
          </a:prstGeom>
          <a:solidFill>
            <a:schemeClr val="bg1"/>
          </a:solidFill>
          <a:ln>
            <a:no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pic>
        <p:nvPicPr>
          <p:cNvPr id="20" name="图片 19">
            <a:extLst>
              <a:ext uri="{FF2B5EF4-FFF2-40B4-BE49-F238E27FC236}">
                <a16:creationId xmlns:a16="http://schemas.microsoft.com/office/drawing/2014/main" id="{F4B9E91E-48CE-4025-BD5C-C937C248298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7662248" y="1816073"/>
            <a:ext cx="1464498" cy="794568"/>
          </a:xfrm>
          <a:prstGeom prst="rect">
            <a:avLst/>
          </a:prstGeom>
        </p:spPr>
      </p:pic>
      <p:pic>
        <p:nvPicPr>
          <p:cNvPr id="21" name="图片 20">
            <a:extLst>
              <a:ext uri="{FF2B5EF4-FFF2-40B4-BE49-F238E27FC236}">
                <a16:creationId xmlns:a16="http://schemas.microsoft.com/office/drawing/2014/main" id="{E9C96F74-924A-4B98-BF9E-D49CDE8EF52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3346196" y="4415123"/>
            <a:ext cx="1464498" cy="794568"/>
          </a:xfrm>
          <a:prstGeom prst="rect">
            <a:avLst/>
          </a:prstGeom>
        </p:spPr>
      </p:pic>
      <p:pic>
        <p:nvPicPr>
          <p:cNvPr id="13" name="图片 12">
            <a:extLst>
              <a:ext uri="{FF2B5EF4-FFF2-40B4-BE49-F238E27FC236}">
                <a16:creationId xmlns:a16="http://schemas.microsoft.com/office/drawing/2014/main" id="{2DC7A60A-DC19-40E1-9D32-BB2A5154433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19900" y="1"/>
            <a:ext cx="5372100" cy="3581400"/>
          </a:xfrm>
          <a:prstGeom prst="rect">
            <a:avLst/>
          </a:prstGeom>
        </p:spPr>
      </p:pic>
      <p:pic>
        <p:nvPicPr>
          <p:cNvPr id="15" name="图片 14">
            <a:extLst>
              <a:ext uri="{FF2B5EF4-FFF2-40B4-BE49-F238E27FC236}">
                <a16:creationId xmlns:a16="http://schemas.microsoft.com/office/drawing/2014/main" id="{C5D38CD1-1DCB-4FE3-9E22-DD2D24728CD0}"/>
              </a:ext>
            </a:extLst>
          </p:cNvPr>
          <p:cNvPicPr>
            <a:picLocks noChangeAspect="1"/>
          </p:cNvPicPr>
          <p:nvPr/>
        </p:nvPicPr>
        <p:blipFill>
          <a:blip r:embed="rId8">
            <a:extLst>
              <a:ext uri="{28A0092B-C50C-407E-A947-70E740481C1C}">
                <a14:useLocalDpi xmlns:a14="http://schemas.microsoft.com/office/drawing/2010/main" val="0"/>
              </a:ext>
            </a:extLst>
          </a:blip>
          <a:srcRect l="3463" t="44072" r="80031" b="10366"/>
          <a:stretch>
            <a:fillRect/>
          </a:stretch>
        </p:blipFill>
        <p:spPr>
          <a:xfrm>
            <a:off x="-37439" y="3733792"/>
            <a:ext cx="2012462" cy="3124208"/>
          </a:xfrm>
          <a:prstGeom prst="rect">
            <a:avLst/>
          </a:prstGeom>
        </p:spPr>
      </p:pic>
      <p:pic>
        <p:nvPicPr>
          <p:cNvPr id="16" name="图片 15">
            <a:extLst>
              <a:ext uri="{FF2B5EF4-FFF2-40B4-BE49-F238E27FC236}">
                <a16:creationId xmlns:a16="http://schemas.microsoft.com/office/drawing/2014/main" id="{162F5DBB-F685-4162-9A65-96B58F5AFA14}"/>
              </a:ext>
            </a:extLst>
          </p:cNvPr>
          <p:cNvPicPr>
            <a:picLocks noChangeAspect="1"/>
          </p:cNvPicPr>
          <p:nvPr/>
        </p:nvPicPr>
        <p:blipFill>
          <a:blip r:embed="rId9">
            <a:extLst>
              <a:ext uri="{28A0092B-C50C-407E-A947-70E740481C1C}">
                <a14:useLocalDpi xmlns:a14="http://schemas.microsoft.com/office/drawing/2010/main" val="0"/>
              </a:ext>
            </a:extLst>
          </a:blip>
          <a:srcRect l="43906" t="36742" r="43438" b="38980"/>
          <a:stretch>
            <a:fillRect/>
          </a:stretch>
        </p:blipFill>
        <p:spPr>
          <a:xfrm>
            <a:off x="2281171" y="1228370"/>
            <a:ext cx="1954381" cy="2108676"/>
          </a:xfrm>
          <a:prstGeom prst="rect">
            <a:avLst/>
          </a:prstGeom>
        </p:spPr>
      </p:pic>
      <p:sp>
        <p:nvSpPr>
          <p:cNvPr id="17" name="PA_库_矩形 5">
            <a:extLst>
              <a:ext uri="{FF2B5EF4-FFF2-40B4-BE49-F238E27FC236}">
                <a16:creationId xmlns:a16="http://schemas.microsoft.com/office/drawing/2014/main" id="{C82C5A13-0F3B-4E40-B739-6B8D814ECED3}"/>
              </a:ext>
            </a:extLst>
          </p:cNvPr>
          <p:cNvSpPr/>
          <p:nvPr>
            <p:custDataLst>
              <p:tags r:id="rId10"/>
            </p:custDataLst>
          </p:nvPr>
        </p:nvSpPr>
        <p:spPr>
          <a:xfrm>
            <a:off x="6328308" y="2585453"/>
            <a:ext cx="1431161" cy="92398"/>
          </a:xfrm>
          <a:prstGeom prst="rect">
            <a:avLst/>
          </a:prstGeom>
        </p:spPr>
        <p:txBody>
          <a:bodyPr vert="eaVert" wrap="none">
            <a:spAutoFit/>
          </a:bodyPr>
          <a:lstStyle/>
          <a:p>
            <a:pPr algn="ctr">
              <a:lnSpc>
                <a:spcPct val="150000"/>
              </a:lnSpc>
            </a:pPr>
            <a:endParaRPr lang="en-US" altLang="zh-CN" sz="5400">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18" name="PA_库_文本框 6">
            <a:extLst>
              <a:ext uri="{FF2B5EF4-FFF2-40B4-BE49-F238E27FC236}">
                <a16:creationId xmlns:a16="http://schemas.microsoft.com/office/drawing/2014/main" id="{DBC39B7A-C62B-4F03-B493-82D72756314E}"/>
              </a:ext>
            </a:extLst>
          </p:cNvPr>
          <p:cNvSpPr txBox="1"/>
          <p:nvPr>
            <p:custDataLst>
              <p:tags r:id="rId11"/>
            </p:custDataLst>
          </p:nvPr>
        </p:nvSpPr>
        <p:spPr>
          <a:xfrm>
            <a:off x="5948799" y="1769170"/>
            <a:ext cx="353943" cy="3367990"/>
          </a:xfrm>
          <a:prstGeom prst="rect">
            <a:avLst/>
          </a:prstGeom>
          <a:noFill/>
        </p:spPr>
        <p:txBody>
          <a:bodyPr vert="eaVert" wrap="square" rtlCol="0">
            <a:spAutoFit/>
          </a:bodyPr>
          <a:lstStyle/>
          <a:p>
            <a:pPr algn="dist"/>
            <a:r>
              <a:rPr lang="en-US" altLang="zh-CN" sz="1100">
                <a:solidFill>
                  <a:schemeClr val="bg2">
                    <a:lumMod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CHOICE IS THE BEGINNING OF HAPPINESS</a:t>
            </a:r>
            <a:endParaRPr lang="zh-CN" altLang="en-US" sz="1100">
              <a:solidFill>
                <a:schemeClr val="bg2">
                  <a:lumMod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27" name="PA_库_矩形 8">
            <a:extLst>
              <a:ext uri="{FF2B5EF4-FFF2-40B4-BE49-F238E27FC236}">
                <a16:creationId xmlns:a16="http://schemas.microsoft.com/office/drawing/2014/main" id="{882C2FC2-5EAE-4094-B96E-393D71A3A525}"/>
              </a:ext>
            </a:extLst>
          </p:cNvPr>
          <p:cNvSpPr/>
          <p:nvPr>
            <p:custDataLst>
              <p:tags r:id="rId12"/>
            </p:custDataLst>
          </p:nvPr>
        </p:nvSpPr>
        <p:spPr>
          <a:xfrm flipH="1">
            <a:off x="4953118" y="2246615"/>
            <a:ext cx="524671" cy="2554545"/>
          </a:xfrm>
          <a:prstGeom prst="rect">
            <a:avLst/>
          </a:prstGeom>
        </p:spPr>
        <p:txBody>
          <a:bodyPr wrap="square">
            <a:spAutoFit/>
          </a:bodyPr>
          <a:lstStyle/>
          <a:p>
            <a:pPr algn="r"/>
            <a:r>
              <a:rPr lang="en-US" altLang="zh-CN" sz="800" b="0" i="0">
                <a:solidFill>
                  <a:srgbClr val="262626"/>
                </a:solidFill>
                <a:effectLst/>
                <a:latin typeface="汉仪全唐诗简" panose="00020600040101010101" pitchFamily="18" charset="-122"/>
                <a:ea typeface="汉仪全唐诗简" panose="00020600040101010101" pitchFamily="18" charset="-122"/>
                <a:sym typeface="iekie pocangqiong" panose="02000503000000000000" pitchFamily="2" charset="-122"/>
              </a:rPr>
              <a:t>Early in the day it was whispered that we should sail in a boat, only thou and I, and never a soul in the world would know of this</a:t>
            </a:r>
            <a:endParaRPr lang="zh-CN" altLang="en-US" sz="800">
              <a:latin typeface="汉仪全唐诗简" panose="00020600040101010101" pitchFamily="18" charset="-122"/>
              <a:ea typeface="汉仪全唐诗简" panose="00020600040101010101" pitchFamily="18" charset="-122"/>
              <a:sym typeface="iekie pocangqiong" panose="02000503000000000000" pitchFamily="2" charset="-122"/>
            </a:endParaRPr>
          </a:p>
        </p:txBody>
      </p:sp>
      <p:sp>
        <p:nvSpPr>
          <p:cNvPr id="28" name="PA_库_矩形 9">
            <a:extLst>
              <a:ext uri="{FF2B5EF4-FFF2-40B4-BE49-F238E27FC236}">
                <a16:creationId xmlns:a16="http://schemas.microsoft.com/office/drawing/2014/main" id="{40701EF9-76FC-4E2A-B7C8-03A7549A2167}"/>
              </a:ext>
            </a:extLst>
          </p:cNvPr>
          <p:cNvSpPr/>
          <p:nvPr>
            <p:custDataLst>
              <p:tags r:id="rId13"/>
            </p:custDataLst>
          </p:nvPr>
        </p:nvSpPr>
        <p:spPr>
          <a:xfrm rot="5400000">
            <a:off x="3943156" y="3335746"/>
            <a:ext cx="3581400" cy="346249"/>
          </a:xfrm>
          <a:prstGeom prst="rect">
            <a:avLst/>
          </a:prstGeom>
        </p:spPr>
        <p:txBody>
          <a:bodyPr vert="horz" wrap="square">
            <a:spAutoFit/>
          </a:bodyPr>
          <a:lstStyle/>
          <a:p>
            <a:pPr algn="dist">
              <a:lnSpc>
                <a:spcPct val="150000"/>
              </a:lnSpc>
            </a:pPr>
            <a:r>
              <a:rPr lang="zh-CN" altLang="en-US"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宁</a:t>
            </a:r>
            <a:r>
              <a:rPr lang="en-US" altLang="zh-CN"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静</a:t>
            </a:r>
            <a:r>
              <a:rPr lang="en-US" altLang="zh-CN"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平</a:t>
            </a:r>
            <a:r>
              <a:rPr lang="en-US" altLang="zh-CN"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和</a:t>
            </a:r>
            <a:r>
              <a:rPr lang="en-US" altLang="zh-CN"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境</a:t>
            </a:r>
            <a:r>
              <a:rPr lang="en-US" altLang="zh-CN"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界</a:t>
            </a:r>
            <a:r>
              <a:rPr lang="en-US" altLang="zh-CN"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致</a:t>
            </a:r>
            <a:r>
              <a:rPr lang="en-US" altLang="zh-CN"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a:t>
            </a:r>
            <a:r>
              <a:rPr lang="zh-CN" altLang="en-US" sz="1200">
                <a:solidFill>
                  <a:schemeClr val="tx1">
                    <a:lumMod val="75000"/>
                    <a:lumOff val="25000"/>
                  </a:schemeClr>
                </a:solidFill>
                <a:latin typeface="汉仪全唐诗简" panose="00020600040101010101" pitchFamily="18" charset="-122"/>
                <a:ea typeface="汉仪全唐诗简" panose="00020600040101010101" pitchFamily="18" charset="-122"/>
                <a:sym typeface="iekie pocangqiong" panose="02000503000000000000" pitchFamily="2" charset="-122"/>
              </a:rPr>
              <a:t>远</a:t>
            </a:r>
          </a:p>
        </p:txBody>
      </p:sp>
      <p:sp>
        <p:nvSpPr>
          <p:cNvPr id="2" name="文本框 1">
            <a:extLst>
              <a:ext uri="{FF2B5EF4-FFF2-40B4-BE49-F238E27FC236}">
                <a16:creationId xmlns:a16="http://schemas.microsoft.com/office/drawing/2014/main" id="{C9D3ADD8-BD1B-4285-B0F1-3F9B527AE971}"/>
              </a:ext>
            </a:extLst>
          </p:cNvPr>
          <p:cNvSpPr txBox="1"/>
          <p:nvPr/>
        </p:nvSpPr>
        <p:spPr>
          <a:xfrm>
            <a:off x="6249430" y="1444220"/>
            <a:ext cx="1431161" cy="3785652"/>
          </a:xfrm>
          <a:prstGeom prst="rect">
            <a:avLst/>
          </a:prstGeom>
          <a:noFill/>
        </p:spPr>
        <p:txBody>
          <a:bodyPr wrap="square" rtlCol="0">
            <a:spAutoFit/>
          </a:bodyPr>
          <a:lstStyle/>
          <a:p>
            <a:r>
              <a:rPr lang="zh-CN" altLang="en-US" sz="6000" b="1">
                <a:solidFill>
                  <a:srgbClr val="D97D90"/>
                </a:solidFill>
                <a:latin typeface="汉仪全唐诗简" panose="00020600040101010101" pitchFamily="18" charset="-122"/>
                <a:ea typeface="汉仪全唐诗简" panose="00020600040101010101" pitchFamily="18" charset="-122"/>
                <a:sym typeface="iekie pocangqiong" panose="02000503000000000000" pitchFamily="2" charset="-122"/>
              </a:rPr>
              <a:t>谢谢大家</a:t>
            </a:r>
          </a:p>
        </p:txBody>
      </p:sp>
      <p:pic>
        <p:nvPicPr>
          <p:cNvPr id="29" name="New picture"/>
          <p:cNvPicPr/>
          <p:nvPr/>
        </p:nvPicPr>
        <p:blipFill>
          <a:blip r:embed="rId14"/>
          <a:stretch>
            <a:fillRect/>
          </a:stretch>
        </p:blipFill>
        <p:spPr>
          <a:xfrm>
            <a:off x="10388600" y="11811000"/>
            <a:ext cx="330200" cy="254000"/>
          </a:xfrm>
          <a:prstGeom prst="cube">
            <a:avLst/>
          </a:prstGeom>
        </p:spPr>
      </p:pic>
    </p:spTree>
    <p:extLst>
      <p:ext uri="{BB962C8B-B14F-4D97-AF65-F5344CB8AC3E}">
        <p14:creationId xmlns:p14="http://schemas.microsoft.com/office/powerpoint/2010/main" val="2247673656"/>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0-#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53" presetClass="entr" presetSubtype="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750" fill="hold"/>
                                        <p:tgtEl>
                                          <p:spTgt spid="19"/>
                                        </p:tgtEl>
                                        <p:attrNameLst>
                                          <p:attrName>ppt_w</p:attrName>
                                        </p:attrNameLst>
                                      </p:cBhvr>
                                      <p:tavLst>
                                        <p:tav tm="0">
                                          <p:val>
                                            <p:fltVal val="0"/>
                                          </p:val>
                                        </p:tav>
                                        <p:tav tm="100000">
                                          <p:val>
                                            <p:strVal val="#ppt_w"/>
                                          </p:val>
                                        </p:tav>
                                      </p:tavLst>
                                    </p:anim>
                                    <p:anim calcmode="lin" valueType="num">
                                      <p:cBhvr>
                                        <p:cTn id="13" dur="750" fill="hold"/>
                                        <p:tgtEl>
                                          <p:spTgt spid="19"/>
                                        </p:tgtEl>
                                        <p:attrNameLst>
                                          <p:attrName>ppt_h</p:attrName>
                                        </p:attrNameLst>
                                      </p:cBhvr>
                                      <p:tavLst>
                                        <p:tav tm="0">
                                          <p:val>
                                            <p:fltVal val="0"/>
                                          </p:val>
                                        </p:tav>
                                        <p:tav tm="100000">
                                          <p:val>
                                            <p:strVal val="#ppt_h"/>
                                          </p:val>
                                        </p:tav>
                                      </p:tavLst>
                                    </p:anim>
                                    <p:animEffect transition="in" filter="fade">
                                      <p:cBhvr>
                                        <p:cTn id="14" dur="750"/>
                                        <p:tgtEl>
                                          <p:spTgt spid="19"/>
                                        </p:tgtEl>
                                      </p:cBhvr>
                                    </p:animEffect>
                                  </p:childTnLst>
                                </p:cTn>
                              </p:par>
                            </p:childTnLst>
                          </p:cTn>
                        </p:par>
                        <p:par>
                          <p:cTn id="15" fill="hold" nodeType="afterGroup">
                            <p:stCondLst>
                              <p:cond delay="1500"/>
                            </p:stCondLst>
                            <p:childTnLst>
                              <p:par>
                                <p:cTn id="16" presetID="22" presetClass="entr" presetSubtype="8"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par>
                                <p:cTn id="19" presetID="22" presetClass="entr" presetSubtype="2"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right)">
                                      <p:cBhvr>
                                        <p:cTn id="21" dur="500"/>
                                        <p:tgtEl>
                                          <p:spTgt spid="21"/>
                                        </p:tgtEl>
                                      </p:cBhvr>
                                    </p:animEffect>
                                  </p:childTnLst>
                                </p:cTn>
                              </p:par>
                            </p:childTnLst>
                          </p:cTn>
                        </p:par>
                        <p:par>
                          <p:cTn id="22" fill="hold" nodeType="afterGroup">
                            <p:stCondLst>
                              <p:cond delay="2000"/>
                            </p:stCondLst>
                            <p:childTnLst>
                              <p:par>
                                <p:cTn id="23" presetID="22" presetClass="entr" presetSubtype="2"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par>
                          <p:cTn id="26" fill="hold" nodeType="afterGroup">
                            <p:stCondLst>
                              <p:cond delay="2500"/>
                            </p:stCondLst>
                            <p:childTnLst>
                              <p:par>
                                <p:cTn id="27" presetID="10"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par>
                          <p:cTn id="30" fill="hold" nodeType="afterGroup">
                            <p:stCondLst>
                              <p:cond delay="3000"/>
                            </p:stCondLst>
                            <p:childTnLst>
                              <p:par>
                                <p:cTn id="31" presetID="14" presetClass="entr" presetSubtype="10"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randombar(horizontal)">
                                      <p:cBhvr>
                                        <p:cTn id="33" dur="500"/>
                                        <p:tgtEl>
                                          <p:spTgt spid="15"/>
                                        </p:tgtEl>
                                      </p:cBhvr>
                                    </p:animEffect>
                                  </p:childTnLst>
                                </p:cTn>
                              </p:par>
                            </p:childTnLst>
                          </p:cTn>
                        </p:par>
                        <p:par>
                          <p:cTn id="34" fill="hold" nodeType="afterGroup">
                            <p:stCondLst>
                              <p:cond delay="3500"/>
                            </p:stCondLst>
                            <p:childTnLst>
                              <p:par>
                                <p:cTn id="35" presetID="26" presetClass="entr" presetSubtype="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217">
                                          <p:stCondLst>
                                            <p:cond delay="0"/>
                                          </p:stCondLst>
                                        </p:cTn>
                                        <p:tgtEl>
                                          <p:spTgt spid="16"/>
                                        </p:tgtEl>
                                      </p:cBhvr>
                                    </p:animEffect>
                                    <p:anim calcmode="lin" valueType="num">
                                      <p:cBhvr>
                                        <p:cTn id="38" dur="684"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9" dur="249"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0" dur="249" tmFilter="0, 0; 0.125,0.2665; 0.25,0.4; 0.375,0.465; 0.5,0.5;  0.625,0.535; 0.75,0.6; 0.875,0.7335; 1,1">
                                          <p:stCondLst>
                                            <p:cond delay="249"/>
                                          </p:stCondLst>
                                        </p:cTn>
                                        <p:tgtEl>
                                          <p:spTgt spid="16"/>
                                        </p:tgtEl>
                                        <p:attrNameLst>
                                          <p:attrName>ppt_y</p:attrName>
                                        </p:attrNameLst>
                                      </p:cBhvr>
                                      <p:tavLst>
                                        <p:tav tm="0" fmla="#ppt_y-sin(pi*$)/9">
                                          <p:val>
                                            <p:fltVal val="0"/>
                                          </p:val>
                                        </p:tav>
                                        <p:tav tm="100000">
                                          <p:val>
                                            <p:fltVal val="1"/>
                                          </p:val>
                                        </p:tav>
                                      </p:tavLst>
                                    </p:anim>
                                    <p:anim calcmode="lin" valueType="num">
                                      <p:cBhvr>
                                        <p:cTn id="41" dur="125" tmFilter="0, 0; 0.125,0.2665; 0.25,0.4; 0.375,0.465; 0.5,0.5;  0.625,0.535; 0.75,0.6; 0.875,0.7335; 1,1">
                                          <p:stCondLst>
                                            <p:cond delay="497"/>
                                          </p:stCondLst>
                                        </p:cTn>
                                        <p:tgtEl>
                                          <p:spTgt spid="16"/>
                                        </p:tgtEl>
                                        <p:attrNameLst>
                                          <p:attrName>ppt_y</p:attrName>
                                        </p:attrNameLst>
                                      </p:cBhvr>
                                      <p:tavLst>
                                        <p:tav tm="0" fmla="#ppt_y-sin(pi*$)/27">
                                          <p:val>
                                            <p:fltVal val="0"/>
                                          </p:val>
                                        </p:tav>
                                        <p:tav tm="100000">
                                          <p:val>
                                            <p:fltVal val="1"/>
                                          </p:val>
                                        </p:tav>
                                      </p:tavLst>
                                    </p:anim>
                                    <p:anim calcmode="lin" valueType="num">
                                      <p:cBhvr>
                                        <p:cTn id="42" dur="62" tmFilter="0, 0; 0.125,0.2665; 0.25,0.4; 0.375,0.465; 0.5,0.5;  0.625,0.535; 0.75,0.6; 0.875,0.7335; 1,1">
                                          <p:stCondLst>
                                            <p:cond delay="621"/>
                                          </p:stCondLst>
                                        </p:cTn>
                                        <p:tgtEl>
                                          <p:spTgt spid="16"/>
                                        </p:tgtEl>
                                        <p:attrNameLst>
                                          <p:attrName>ppt_y</p:attrName>
                                        </p:attrNameLst>
                                      </p:cBhvr>
                                      <p:tavLst>
                                        <p:tav tm="0" fmla="#ppt_y-sin(pi*$)/81">
                                          <p:val>
                                            <p:fltVal val="0"/>
                                          </p:val>
                                        </p:tav>
                                        <p:tav tm="100000">
                                          <p:val>
                                            <p:fltVal val="1"/>
                                          </p:val>
                                        </p:tav>
                                      </p:tavLst>
                                    </p:anim>
                                    <p:animScale>
                                      <p:cBhvr>
                                        <p:cTn id="43" dur="10">
                                          <p:stCondLst>
                                            <p:cond delay="244"/>
                                          </p:stCondLst>
                                        </p:cTn>
                                        <p:tgtEl>
                                          <p:spTgt spid="16"/>
                                        </p:tgtEl>
                                      </p:cBhvr>
                                      <p:to x="100000" y="60000"/>
                                    </p:animScale>
                                    <p:animScale>
                                      <p:cBhvr>
                                        <p:cTn id="44" dur="62" decel="50000">
                                          <p:stCondLst>
                                            <p:cond delay="254"/>
                                          </p:stCondLst>
                                        </p:cTn>
                                        <p:tgtEl>
                                          <p:spTgt spid="16"/>
                                        </p:tgtEl>
                                      </p:cBhvr>
                                      <p:to x="100000" y="100000"/>
                                    </p:animScale>
                                    <p:animScale>
                                      <p:cBhvr>
                                        <p:cTn id="45" dur="10">
                                          <p:stCondLst>
                                            <p:cond delay="492"/>
                                          </p:stCondLst>
                                        </p:cTn>
                                        <p:tgtEl>
                                          <p:spTgt spid="16"/>
                                        </p:tgtEl>
                                      </p:cBhvr>
                                      <p:to x="100000" y="80000"/>
                                    </p:animScale>
                                    <p:animScale>
                                      <p:cBhvr>
                                        <p:cTn id="46" dur="62" decel="50000">
                                          <p:stCondLst>
                                            <p:cond delay="502"/>
                                          </p:stCondLst>
                                        </p:cTn>
                                        <p:tgtEl>
                                          <p:spTgt spid="16"/>
                                        </p:tgtEl>
                                      </p:cBhvr>
                                      <p:to x="100000" y="100000"/>
                                    </p:animScale>
                                    <p:animScale>
                                      <p:cBhvr>
                                        <p:cTn id="47" dur="10">
                                          <p:stCondLst>
                                            <p:cond delay="616"/>
                                          </p:stCondLst>
                                        </p:cTn>
                                        <p:tgtEl>
                                          <p:spTgt spid="16"/>
                                        </p:tgtEl>
                                      </p:cBhvr>
                                      <p:to x="100000" y="90000"/>
                                    </p:animScale>
                                    <p:animScale>
                                      <p:cBhvr>
                                        <p:cTn id="48" dur="62" decel="50000">
                                          <p:stCondLst>
                                            <p:cond delay="626"/>
                                          </p:stCondLst>
                                        </p:cTn>
                                        <p:tgtEl>
                                          <p:spTgt spid="16"/>
                                        </p:tgtEl>
                                      </p:cBhvr>
                                      <p:to x="100000" y="100000"/>
                                    </p:animScale>
                                    <p:animScale>
                                      <p:cBhvr>
                                        <p:cTn id="49" dur="10">
                                          <p:stCondLst>
                                            <p:cond delay="678"/>
                                          </p:stCondLst>
                                        </p:cTn>
                                        <p:tgtEl>
                                          <p:spTgt spid="16"/>
                                        </p:tgtEl>
                                      </p:cBhvr>
                                      <p:to x="100000" y="95000"/>
                                    </p:animScale>
                                    <p:animScale>
                                      <p:cBhvr>
                                        <p:cTn id="50" dur="62" decel="50000">
                                          <p:stCondLst>
                                            <p:cond delay="688"/>
                                          </p:stCondLst>
                                        </p:cTn>
                                        <p:tgtEl>
                                          <p:spTgt spid="16"/>
                                        </p:tgtEl>
                                      </p:cBhvr>
                                      <p:to x="100000" y="100000"/>
                                    </p:animScale>
                                  </p:childTnLst>
                                </p:cTn>
                              </p:par>
                              <p:par>
                                <p:cTn id="51" presetID="2" presetClass="entr" presetSubtype="4" decel="100000" fill="hold" grpId="0" nodeType="withEffect">
                                  <p:stCondLst>
                                    <p:cond delay="25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750" fill="hold"/>
                                        <p:tgtEl>
                                          <p:spTgt spid="17"/>
                                        </p:tgtEl>
                                        <p:attrNameLst>
                                          <p:attrName>ppt_x</p:attrName>
                                        </p:attrNameLst>
                                      </p:cBhvr>
                                      <p:tavLst>
                                        <p:tav tm="0">
                                          <p:val>
                                            <p:strVal val="#ppt_x"/>
                                          </p:val>
                                        </p:tav>
                                        <p:tav tm="100000">
                                          <p:val>
                                            <p:strVal val="#ppt_x"/>
                                          </p:val>
                                        </p:tav>
                                      </p:tavLst>
                                    </p:anim>
                                    <p:anim calcmode="lin" valueType="num">
                                      <p:cBhvr additive="base">
                                        <p:cTn id="54" dur="750" fill="hold"/>
                                        <p:tgtEl>
                                          <p:spTgt spid="17"/>
                                        </p:tgtEl>
                                        <p:attrNameLst>
                                          <p:attrName>ppt_y</p:attrName>
                                        </p:attrNameLst>
                                      </p:cBhvr>
                                      <p:tavLst>
                                        <p:tav tm="0">
                                          <p:val>
                                            <p:strVal val="1+#ppt_h/2"/>
                                          </p:val>
                                        </p:tav>
                                        <p:tav tm="100000">
                                          <p:val>
                                            <p:strVal val="#ppt_y"/>
                                          </p:val>
                                        </p:tav>
                                      </p:tavLst>
                                    </p:anim>
                                  </p:childTnLst>
                                </p:cTn>
                              </p:par>
                              <p:par>
                                <p:cTn id="55" presetID="2" presetClass="entr" presetSubtype="4" decel="100000" fill="hold" grpId="0" nodeType="withEffect">
                                  <p:stCondLst>
                                    <p:cond delay="25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750" fill="hold"/>
                                        <p:tgtEl>
                                          <p:spTgt spid="18"/>
                                        </p:tgtEl>
                                        <p:attrNameLst>
                                          <p:attrName>ppt_x</p:attrName>
                                        </p:attrNameLst>
                                      </p:cBhvr>
                                      <p:tavLst>
                                        <p:tav tm="0">
                                          <p:val>
                                            <p:strVal val="#ppt_x"/>
                                          </p:val>
                                        </p:tav>
                                        <p:tav tm="100000">
                                          <p:val>
                                            <p:strVal val="#ppt_x"/>
                                          </p:val>
                                        </p:tav>
                                      </p:tavLst>
                                    </p:anim>
                                    <p:anim calcmode="lin" valueType="num">
                                      <p:cBhvr additive="base">
                                        <p:cTn id="58" dur="750" fill="hold"/>
                                        <p:tgtEl>
                                          <p:spTgt spid="18"/>
                                        </p:tgtEl>
                                        <p:attrNameLst>
                                          <p:attrName>ppt_y</p:attrName>
                                        </p:attrNameLst>
                                      </p:cBhvr>
                                      <p:tavLst>
                                        <p:tav tm="0">
                                          <p:val>
                                            <p:strVal val="1+#ppt_h/2"/>
                                          </p:val>
                                        </p:tav>
                                        <p:tav tm="100000">
                                          <p:val>
                                            <p:strVal val="#ppt_y"/>
                                          </p:val>
                                        </p:tav>
                                      </p:tavLst>
                                    </p:anim>
                                  </p:childTnLst>
                                </p:cTn>
                              </p:par>
                              <p:par>
                                <p:cTn id="59" presetID="2" presetClass="entr" presetSubtype="4" decel="100000" fill="hold" grpId="0" nodeType="withEffect">
                                  <p:stCondLst>
                                    <p:cond delay="25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750" fill="hold"/>
                                        <p:tgtEl>
                                          <p:spTgt spid="27"/>
                                        </p:tgtEl>
                                        <p:attrNameLst>
                                          <p:attrName>ppt_x</p:attrName>
                                        </p:attrNameLst>
                                      </p:cBhvr>
                                      <p:tavLst>
                                        <p:tav tm="0">
                                          <p:val>
                                            <p:strVal val="#ppt_x"/>
                                          </p:val>
                                        </p:tav>
                                        <p:tav tm="100000">
                                          <p:val>
                                            <p:strVal val="#ppt_x"/>
                                          </p:val>
                                        </p:tav>
                                      </p:tavLst>
                                    </p:anim>
                                    <p:anim calcmode="lin" valueType="num">
                                      <p:cBhvr additive="base">
                                        <p:cTn id="62" dur="750" fill="hold"/>
                                        <p:tgtEl>
                                          <p:spTgt spid="27"/>
                                        </p:tgtEl>
                                        <p:attrNameLst>
                                          <p:attrName>ppt_y</p:attrName>
                                        </p:attrNameLst>
                                      </p:cBhvr>
                                      <p:tavLst>
                                        <p:tav tm="0">
                                          <p:val>
                                            <p:strVal val="1+#ppt_h/2"/>
                                          </p:val>
                                        </p:tav>
                                        <p:tav tm="100000">
                                          <p:val>
                                            <p:strVal val="#ppt_y"/>
                                          </p:val>
                                        </p:tav>
                                      </p:tavLst>
                                    </p:anim>
                                  </p:childTnLst>
                                </p:cTn>
                              </p:par>
                              <p:par>
                                <p:cTn id="63" presetID="2" presetClass="entr" presetSubtype="4" decel="100000" fill="hold" grpId="0" nodeType="withEffect">
                                  <p:stCondLst>
                                    <p:cond delay="250"/>
                                  </p:stCondLst>
                                  <p:childTnLst>
                                    <p:set>
                                      <p:cBhvr>
                                        <p:cTn id="64" dur="1" fill="hold">
                                          <p:stCondLst>
                                            <p:cond delay="0"/>
                                          </p:stCondLst>
                                        </p:cTn>
                                        <p:tgtEl>
                                          <p:spTgt spid="28"/>
                                        </p:tgtEl>
                                        <p:attrNameLst>
                                          <p:attrName>style.visibility</p:attrName>
                                        </p:attrNameLst>
                                      </p:cBhvr>
                                      <p:to>
                                        <p:strVal val="visible"/>
                                      </p:to>
                                    </p:set>
                                    <p:anim calcmode="lin" valueType="num">
                                      <p:cBhvr additive="base">
                                        <p:cTn id="65" dur="750" fill="hold"/>
                                        <p:tgtEl>
                                          <p:spTgt spid="28"/>
                                        </p:tgtEl>
                                        <p:attrNameLst>
                                          <p:attrName>ppt_x</p:attrName>
                                        </p:attrNameLst>
                                      </p:cBhvr>
                                      <p:tavLst>
                                        <p:tav tm="0">
                                          <p:val>
                                            <p:strVal val="#ppt_x"/>
                                          </p:val>
                                        </p:tav>
                                        <p:tav tm="100000">
                                          <p:val>
                                            <p:strVal val="#ppt_x"/>
                                          </p:val>
                                        </p:tav>
                                      </p:tavLst>
                                    </p:anim>
                                    <p:anim calcmode="lin" valueType="num">
                                      <p:cBhvr additive="base">
                                        <p:cTn id="66" dur="75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7" grpId="0"/>
      <p:bldP spid="18" grpId="0"/>
      <p:bldP spid="27" grpId="0"/>
      <p:bldP spid="2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507206" y="1368425"/>
            <a:ext cx="11161713" cy="3105150"/>
          </a:xfrm>
          <a:prstGeom prst="rect">
            <a:avLst/>
          </a:prstGeom>
          <a:noFill/>
          <a:ln w="9525">
            <a:noFill/>
            <a:prstDash val="sysDot"/>
          </a:ln>
        </p:spPr>
        <p:txBody>
          <a:bodyPr wrap="square">
            <a:spAutoFit/>
          </a:bodyPr>
          <a:lstStyle/>
          <a:p>
            <a:pPr>
              <a:lnSpc>
                <a:spcPct val="140000"/>
              </a:lnSpc>
              <a:spcBef>
                <a:spcPct val="0"/>
              </a:spcBef>
              <a:spcAft>
                <a:spcPct val="0"/>
              </a:spcAft>
            </a:pPr>
            <a:endParaRPr lang="zh-CN" sz="2800" b="1" u="sng" noProof="1">
              <a:latin typeface="黑体" panose="02010609060101010101" charset="-122"/>
              <a:ea typeface="黑体" panose="02010609060101010101" charset="-122"/>
              <a:cs typeface="黑体" panose="02010609060101010101" charset="-122"/>
              <a:sym typeface="+mn-ea"/>
            </a:endParaRPr>
          </a:p>
          <a:p>
            <a:pPr>
              <a:lnSpc>
                <a:spcPct val="140000"/>
              </a:lnSpc>
              <a:spcBef>
                <a:spcPct val="0"/>
              </a:spcBef>
              <a:spcAft>
                <a:spcPct val="0"/>
              </a:spcAft>
            </a:pPr>
            <a:r>
              <a:rPr lang="zh-CN" sz="2800" b="1" u="sng" noProof="1">
                <a:latin typeface="黑体" panose="02010609060101010101" charset="-122"/>
                <a:ea typeface="黑体" panose="02010609060101010101" charset="-122"/>
                <a:cs typeface="黑体" panose="02010609060101010101" charset="-122"/>
                <a:sym typeface="+mn-ea"/>
              </a:rPr>
              <a:t>樯(qiáng)</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倾</a:t>
            </a:r>
            <a:r>
              <a:rPr lang="zh-CN" sz="2800" b="1" u="sng" noProof="1">
                <a:latin typeface="黑体" panose="02010609060101010101" charset="-122"/>
                <a:ea typeface="黑体" panose="02010609060101010101" charset="-122"/>
                <a:cs typeface="黑体" panose="02010609060101010101" charset="-122"/>
                <a:sym typeface="+mn-ea"/>
              </a:rPr>
              <a:t>楫(jí)</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摧</a:t>
            </a:r>
            <a:r>
              <a:rPr lang="zh-CN" sz="2800" b="1" u="sng" noProof="1">
                <a:latin typeface="黑体" panose="02010609060101010101" charset="-122"/>
                <a:ea typeface="黑体" panose="02010609060101010101" charset="-122"/>
                <a:cs typeface="黑体" panose="02010609060101010101" charset="-122"/>
                <a:sym typeface="+mn-ea"/>
              </a:rPr>
              <a:t>，薄暮</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冥冥</a:t>
            </a:r>
            <a:r>
              <a:rPr lang="zh-CN" sz="2800" b="1" u="sng" noProof="1">
                <a:latin typeface="黑体" panose="02010609060101010101" charset="-122"/>
                <a:ea typeface="黑体" panose="02010609060101010101" charset="-122"/>
                <a:cs typeface="黑体" panose="02010609060101010101" charset="-122"/>
                <a:sym typeface="+mn-ea"/>
              </a:rPr>
              <a:t>，虎啸猿啼。</a:t>
            </a:r>
          </a:p>
          <a:p>
            <a:pPr>
              <a:lnSpc>
                <a:spcPct val="140000"/>
              </a:lnSpc>
              <a:spcBef>
                <a:spcPct val="0"/>
              </a:spcBef>
              <a:spcAft>
                <a:spcPct val="0"/>
              </a:spcAft>
            </a:pPr>
            <a:endParaRPr lang="zh-CN" sz="2800" b="1" u="sng" noProof="1">
              <a:latin typeface="黑体" panose="02010609060101010101" charset="-122"/>
              <a:ea typeface="黑体" panose="02010609060101010101" charset="-122"/>
              <a:cs typeface="黑体" panose="02010609060101010101" charset="-122"/>
              <a:sym typeface="+mn-ea"/>
            </a:endParaRPr>
          </a:p>
          <a:p>
            <a:pPr>
              <a:lnSpc>
                <a:spcPct val="140000"/>
              </a:lnSpc>
              <a:spcBef>
                <a:spcPct val="0"/>
              </a:spcBef>
              <a:spcAft>
                <a:spcPct val="0"/>
              </a:spcAft>
            </a:pPr>
            <a:endParaRPr lang="zh-CN" sz="2800" b="1" u="sng" noProof="1">
              <a:latin typeface="黑体" panose="02010609060101010101" charset="-122"/>
              <a:ea typeface="黑体" panose="02010609060101010101" charset="-122"/>
              <a:cs typeface="黑体" panose="02010609060101010101" charset="-122"/>
              <a:sym typeface="+mn-ea"/>
            </a:endParaRPr>
          </a:p>
          <a:p>
            <a:pPr>
              <a:lnSpc>
                <a:spcPct val="140000"/>
              </a:lnSpc>
              <a:spcBef>
                <a:spcPct val="0"/>
              </a:spcBef>
              <a:spcAft>
                <a:spcPct val="0"/>
              </a:spcAft>
            </a:pPr>
            <a:r>
              <a:rPr lang="zh-CN" sz="2800" b="1" u="sng" noProof="1">
                <a:latin typeface="黑体" panose="02010609060101010101" charset="-122"/>
                <a:ea typeface="黑体" panose="02010609060101010101" charset="-122"/>
                <a:cs typeface="黑体" panose="02010609060101010101" charset="-122"/>
                <a:sym typeface="+mn-ea"/>
              </a:rPr>
              <a:t>登斯楼也，则有去</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国</a:t>
            </a:r>
            <a:r>
              <a:rPr lang="zh-CN" sz="2800" b="1" u="sng" noProof="1">
                <a:latin typeface="黑体" panose="02010609060101010101" charset="-122"/>
                <a:ea typeface="黑体" panose="02010609060101010101" charset="-122"/>
                <a:cs typeface="黑体" panose="02010609060101010101" charset="-122"/>
                <a:sym typeface="+mn-ea"/>
              </a:rPr>
              <a:t>怀乡，忧谗畏讥，满目萧然，感极而悲者矣。</a:t>
            </a:r>
          </a:p>
        </p:txBody>
      </p:sp>
      <p:sp>
        <p:nvSpPr>
          <p:cNvPr id="12" name="文本框 11"/>
          <p:cNvSpPr txBox="1"/>
          <p:nvPr/>
        </p:nvSpPr>
        <p:spPr>
          <a:xfrm>
            <a:off x="657226" y="2720975"/>
            <a:ext cx="11160125" cy="418897"/>
          </a:xfrm>
          <a:prstGeom prst="rect">
            <a:avLst/>
          </a:prstGeom>
          <a:noFill/>
          <a:ln w="9525">
            <a:noFill/>
          </a:ln>
        </p:spPr>
        <p:txBody>
          <a:bodyPr wrap="square" anchor="t" anchorCtr="0">
            <a:spAutoFit/>
          </a:bodyPr>
          <a:lstStyle/>
          <a:p>
            <a:pPr>
              <a:lnSpc>
                <a:spcPts val="2900"/>
              </a:lnSpc>
            </a:pPr>
            <a:r>
              <a:rPr lang="zh-CN" altLang="zh-CN" sz="2200" b="1">
                <a:solidFill>
                  <a:srgbClr val="C55A11"/>
                </a:solidFill>
                <a:latin typeface="黑体" panose="02010609060101010101" charset="-122"/>
                <a:ea typeface="黑体" panose="02010609060101010101" charset="-122"/>
                <a:sym typeface="宋体" panose="02010600030101010101" pitchFamily="2" charset="-122"/>
              </a:rPr>
              <a:t>桅杆倒下，船桨断折</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傍晚</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的</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天色</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暗下来了</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，虎在咆哮猿在悲啼。</a:t>
            </a:r>
          </a:p>
        </p:txBody>
      </p:sp>
      <p:sp>
        <p:nvSpPr>
          <p:cNvPr id="3" name="文本框 2"/>
          <p:cNvSpPr txBox="1"/>
          <p:nvPr/>
        </p:nvSpPr>
        <p:spPr>
          <a:xfrm>
            <a:off x="3228976" y="3549650"/>
            <a:ext cx="1133475" cy="408130"/>
          </a:xfrm>
          <a:prstGeom prst="wedgeRoundRectCallout">
            <a:avLst>
              <a:gd name="adj1" fmla="val -1531"/>
              <a:gd name="adj2" fmla="val 66474"/>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altLang="en-US" b="1" noProof="1">
                <a:latin typeface="Calibri"/>
                <a:ea typeface="宋体" panose="02010600030101010101" pitchFamily="2" charset="-122"/>
                <a:cs typeface="+mn-cs"/>
              </a:rPr>
              <a:t>指国都。</a:t>
            </a:r>
          </a:p>
        </p:txBody>
      </p:sp>
      <p:sp>
        <p:nvSpPr>
          <p:cNvPr id="2" name="文本框 1"/>
          <p:cNvSpPr txBox="1"/>
          <p:nvPr/>
        </p:nvSpPr>
        <p:spPr>
          <a:xfrm>
            <a:off x="534988" y="4473575"/>
            <a:ext cx="11160125" cy="835025"/>
          </a:xfrm>
          <a:prstGeom prst="rect">
            <a:avLst/>
          </a:prstGeom>
          <a:noFill/>
          <a:ln w="9525">
            <a:noFill/>
          </a:ln>
        </p:spPr>
        <p:txBody>
          <a:bodyPr wrap="square" anchor="t" anchorCtr="0">
            <a:spAutoFit/>
          </a:bodyPr>
          <a:lstStyle/>
          <a:p>
            <a:pPr algn="just">
              <a:lnSpc>
                <a:spcPts val="2900"/>
              </a:lnSpc>
            </a:pPr>
            <a:r>
              <a:rPr lang="zh-CN" altLang="zh-CN" sz="2200" b="1">
                <a:solidFill>
                  <a:srgbClr val="C55A11"/>
                </a:solidFill>
                <a:latin typeface="黑体" panose="02010609060101010101" charset="-122"/>
                <a:ea typeface="黑体" panose="02010609060101010101" charset="-122"/>
                <a:sym typeface="宋体" panose="02010600030101010101" pitchFamily="2" charset="-122"/>
              </a:rPr>
              <a:t>(这时)登上这座楼啊，就会产生离开国都，怀念家乡，担心被说坏话，惧怕被批评指责(的情怀)，(会觉得)满眼萧条景象，感慨到极点而悲伤了啊。</a:t>
            </a:r>
          </a:p>
        </p:txBody>
      </p:sp>
      <p:sp>
        <p:nvSpPr>
          <p:cNvPr id="4" name="文本框 3"/>
          <p:cNvSpPr txBox="1"/>
          <p:nvPr/>
        </p:nvSpPr>
        <p:spPr>
          <a:xfrm>
            <a:off x="2159001" y="1662113"/>
            <a:ext cx="900113" cy="408130"/>
          </a:xfrm>
          <a:prstGeom prst="wedgeRoundRectCallout">
            <a:avLst>
              <a:gd name="adj1" fmla="val -30835"/>
              <a:gd name="adj2" fmla="val 73686"/>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altLang="en-US" b="1" noProof="1">
                <a:latin typeface="Calibri"/>
                <a:ea typeface="宋体" panose="02010600030101010101" pitchFamily="2" charset="-122"/>
                <a:cs typeface="+mn-cs"/>
              </a:rPr>
              <a:t>倒下。</a:t>
            </a:r>
          </a:p>
        </p:txBody>
      </p:sp>
      <p:sp>
        <p:nvSpPr>
          <p:cNvPr id="6" name="文本框 5"/>
          <p:cNvSpPr txBox="1"/>
          <p:nvPr/>
        </p:nvSpPr>
        <p:spPr>
          <a:xfrm>
            <a:off x="3622676" y="1733550"/>
            <a:ext cx="884238" cy="408130"/>
          </a:xfrm>
          <a:prstGeom prst="wedgeRoundRectCallout">
            <a:avLst>
              <a:gd name="adj1" fmla="val -24425"/>
              <a:gd name="adj2" fmla="val 64508"/>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新宋体" panose="02010609030101010101" charset="-122"/>
                <a:ea typeface="新宋体" panose="02010609030101010101" charset="-122"/>
                <a:cs typeface="新宋体" panose="02010609030101010101" charset="-122"/>
                <a:sym typeface="+mn-ea"/>
              </a:rPr>
              <a:t>折断。</a:t>
            </a:r>
            <a:endParaRPr lang="zh-CN" altLang="en-US" b="1" noProof="1">
              <a:latin typeface="新宋体" panose="02010609030101010101" charset="-122"/>
              <a:ea typeface="新宋体" panose="02010609030101010101" charset="-122"/>
              <a:cs typeface="新宋体" panose="02010609030101010101" charset="-122"/>
              <a:sym typeface="+mn-ea"/>
            </a:endParaRPr>
          </a:p>
        </p:txBody>
      </p:sp>
      <p:sp>
        <p:nvSpPr>
          <p:cNvPr id="8" name="文本框 7"/>
          <p:cNvSpPr txBox="1"/>
          <p:nvPr/>
        </p:nvSpPr>
        <p:spPr>
          <a:xfrm>
            <a:off x="5140325" y="1733550"/>
            <a:ext cx="947738" cy="408130"/>
          </a:xfrm>
          <a:prstGeom prst="wedgeRoundRectCallout">
            <a:avLst>
              <a:gd name="adj1" fmla="val -31720"/>
              <a:gd name="adj2" fmla="val 64452"/>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新宋体" panose="02010609030101010101" charset="-122"/>
                <a:ea typeface="新宋体" panose="02010609030101010101" charset="-122"/>
                <a:cs typeface="新宋体" panose="02010609030101010101" charset="-122"/>
                <a:sym typeface="+mn-ea"/>
              </a:rPr>
              <a:t>昏暗。</a:t>
            </a:r>
            <a:endParaRPr lang="zh-CN" altLang="en-US" b="1" noProof="1">
              <a:latin typeface="新宋体" panose="02010609030101010101" charset="-122"/>
              <a:ea typeface="新宋体" panose="02010609030101010101" charset="-122"/>
              <a:cs typeface="新宋体" panose="02010609030101010101" charset="-122"/>
              <a:sym typeface="+mn-ea"/>
            </a:endParaRPr>
          </a:p>
        </p:txBody>
      </p:sp>
      <p:pic>
        <p:nvPicPr>
          <p:cNvPr id="23" name="图片 22">
            <a:extLst>
              <a:ext uri="{FF2B5EF4-FFF2-40B4-BE49-F238E27FC236}">
                <a16:creationId xmlns:a16="http://schemas.microsoft.com/office/drawing/2014/main" id="{7EDC7C1B-5EE0-41D2-864B-8510F71A4E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730" y="-223610"/>
            <a:ext cx="3123395" cy="2608035"/>
          </a:xfrm>
          <a:prstGeom prst="rect">
            <a:avLst/>
          </a:prstGeom>
        </p:spPr>
      </p:pic>
      <p:pic>
        <p:nvPicPr>
          <p:cNvPr id="24" name="图片 23">
            <a:extLst>
              <a:ext uri="{FF2B5EF4-FFF2-40B4-BE49-F238E27FC236}">
                <a16:creationId xmlns:a16="http://schemas.microsoft.com/office/drawing/2014/main" id="{E390D42B-1A42-4855-AAB4-6323AE3F5E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17766" y="3957780"/>
            <a:ext cx="4111143" cy="298853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P spid="2" grpId="0"/>
      <p:bldP spid="4" grpId="0"/>
      <p:bldP spid="6" grpId="0"/>
      <p:bldP spid="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63538" y="1789113"/>
            <a:ext cx="11750675" cy="2676525"/>
          </a:xfrm>
          <a:prstGeom prst="rect">
            <a:avLst/>
          </a:prstGeom>
          <a:noFill/>
          <a:ln w="9525">
            <a:noFill/>
            <a:prstDash val="sysDot"/>
          </a:ln>
        </p:spPr>
        <p:txBody>
          <a:bodyPr wrap="square">
            <a:spAutoFit/>
          </a:bodyPr>
          <a:lstStyle/>
          <a:p>
            <a:pPr>
              <a:lnSpc>
                <a:spcPct val="150000"/>
              </a:lnSpc>
              <a:spcBef>
                <a:spcPct val="0"/>
              </a:spcBef>
              <a:spcAft>
                <a:spcPct val="0"/>
              </a:spcAft>
            </a:pPr>
            <a:r>
              <a:rPr lang="zh-CN" sz="2800" b="1" u="sng" noProof="1">
                <a:latin typeface="黑体" panose="02010609060101010101" charset="-122"/>
                <a:ea typeface="黑体" panose="02010609060101010101" charset="-122"/>
                <a:cs typeface="黑体" panose="02010609060101010101" charset="-122"/>
                <a:sym typeface="+mn-ea"/>
              </a:rPr>
              <a:t>至若春和</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景</a:t>
            </a:r>
            <a:r>
              <a:rPr lang="zh-CN" sz="2800" b="1" u="sng" noProof="1">
                <a:latin typeface="黑体" panose="02010609060101010101" charset="-122"/>
                <a:ea typeface="黑体" panose="02010609060101010101" charset="-122"/>
                <a:cs typeface="黑体" panose="02010609060101010101" charset="-122"/>
                <a:sym typeface="+mn-ea"/>
              </a:rPr>
              <a:t>明，波澜不惊，上下天光，一碧</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万顷</a:t>
            </a:r>
            <a:r>
              <a:rPr lang="zh-CN" sz="2800" b="1" u="sng" noProof="1">
                <a:latin typeface="黑体" panose="02010609060101010101" charset="-122"/>
                <a:ea typeface="黑体" panose="02010609060101010101" charset="-122"/>
                <a:cs typeface="黑体" panose="02010609060101010101" charset="-122"/>
                <a:sym typeface="+mn-ea"/>
              </a:rPr>
              <a:t>，沙鸥翔</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集</a:t>
            </a:r>
            <a:r>
              <a:rPr lang="zh-CN" sz="2800" b="1" u="sng" noProof="1">
                <a:latin typeface="黑体" panose="02010609060101010101" charset="-122"/>
                <a:ea typeface="黑体" panose="02010609060101010101" charset="-122"/>
                <a:cs typeface="黑体" panose="02010609060101010101" charset="-122"/>
                <a:sym typeface="+mn-ea"/>
              </a:rPr>
              <a:t>，</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锦鳞</a:t>
            </a:r>
            <a:r>
              <a:rPr lang="zh-CN" sz="2800" b="1" u="sng" noProof="1">
                <a:latin typeface="黑体" panose="02010609060101010101" charset="-122"/>
                <a:ea typeface="黑体" panose="02010609060101010101" charset="-122"/>
                <a:cs typeface="黑体" panose="02010609060101010101" charset="-122"/>
                <a:sym typeface="+mn-ea"/>
              </a:rPr>
              <a:t>游泳，</a:t>
            </a:r>
          </a:p>
          <a:p>
            <a:pPr>
              <a:lnSpc>
                <a:spcPct val="150000"/>
              </a:lnSpc>
              <a:spcBef>
                <a:spcPct val="0"/>
              </a:spcBef>
              <a:spcAft>
                <a:spcPct val="0"/>
              </a:spcAft>
            </a:pPr>
            <a:endParaRPr lang="zh-CN" sz="2800" b="1" u="sng" noProof="1">
              <a:latin typeface="黑体" panose="02010609060101010101" charset="-122"/>
              <a:ea typeface="黑体" panose="02010609060101010101" charset="-122"/>
              <a:cs typeface="黑体" panose="02010609060101010101" charset="-122"/>
              <a:sym typeface="+mn-ea"/>
            </a:endParaRPr>
          </a:p>
          <a:p>
            <a:pPr>
              <a:lnSpc>
                <a:spcPct val="150000"/>
              </a:lnSpc>
              <a:spcBef>
                <a:spcPct val="0"/>
              </a:spcBef>
              <a:spcAft>
                <a:spcPct val="0"/>
              </a:spcAft>
            </a:pPr>
            <a:endParaRPr lang="zh-CN" sz="2800" b="1" u="sng" noProof="1">
              <a:latin typeface="黑体" panose="02010609060101010101" charset="-122"/>
              <a:ea typeface="黑体" panose="02010609060101010101" charset="-122"/>
              <a:cs typeface="黑体" panose="02010609060101010101" charset="-122"/>
              <a:sym typeface="+mn-ea"/>
            </a:endParaRPr>
          </a:p>
          <a:p>
            <a:pPr>
              <a:lnSpc>
                <a:spcPct val="150000"/>
              </a:lnSpc>
              <a:spcBef>
                <a:spcPct val="0"/>
              </a:spcBef>
              <a:spcAft>
                <a:spcPct val="0"/>
              </a:spcAft>
            </a:pPr>
            <a:r>
              <a:rPr lang="zh-CN" sz="2800" b="1" u="sng" noProof="1">
                <a:latin typeface="黑体" panose="02010609060101010101" charset="-122"/>
                <a:ea typeface="黑体" panose="02010609060101010101" charset="-122"/>
                <a:cs typeface="黑体" panose="02010609060101010101" charset="-122"/>
                <a:sym typeface="+mn-ea"/>
              </a:rPr>
              <a:t>岸</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芷</a:t>
            </a:r>
            <a:r>
              <a:rPr lang="zh-CN" sz="2800" b="1" u="sng" noProof="1">
                <a:latin typeface="黑体" panose="02010609060101010101" charset="-122"/>
                <a:ea typeface="黑体" panose="02010609060101010101" charset="-122"/>
                <a:cs typeface="黑体" panose="02010609060101010101" charset="-122"/>
                <a:sym typeface="+mn-ea"/>
              </a:rPr>
              <a:t>(zhǐ)</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汀</a:t>
            </a:r>
            <a:r>
              <a:rPr lang="zh-CN" sz="2800" b="1" u="sng" noProof="1">
                <a:latin typeface="黑体" panose="02010609060101010101" charset="-122"/>
                <a:ea typeface="黑体" panose="02010609060101010101" charset="-122"/>
                <a:cs typeface="黑体" panose="02010609060101010101" charset="-122"/>
                <a:sym typeface="+mn-ea"/>
              </a:rPr>
              <a:t>(tīng)兰，</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郁郁</a:t>
            </a:r>
            <a:r>
              <a:rPr lang="zh-CN" sz="2800" b="1" u="sng" noProof="1">
                <a:latin typeface="黑体" panose="02010609060101010101" charset="-122"/>
                <a:ea typeface="黑体" panose="02010609060101010101" charset="-122"/>
                <a:cs typeface="黑体" panose="02010609060101010101" charset="-122"/>
                <a:sym typeface="+mn-ea"/>
              </a:rPr>
              <a:t>青青。而或长烟</a:t>
            </a:r>
            <a:r>
              <a:rPr lang="zh-CN" sz="2800" b="1" u="sng" noProof="1">
                <a:solidFill>
                  <a:srgbClr val="C00000"/>
                </a:solidFill>
                <a:uFill>
                  <a:solidFill>
                    <a:schemeClr val="tx1"/>
                  </a:solidFill>
                </a:uFill>
                <a:latin typeface="黑体" panose="02010609060101010101" charset="-122"/>
                <a:ea typeface="黑体" panose="02010609060101010101" charset="-122"/>
                <a:cs typeface="黑体" panose="02010609060101010101" charset="-122"/>
                <a:sym typeface="+mn-ea"/>
              </a:rPr>
              <a:t>一</a:t>
            </a:r>
            <a:r>
              <a:rPr lang="zh-CN" sz="2800" b="1" u="sng" noProof="1">
                <a:latin typeface="黑体" panose="02010609060101010101" charset="-122"/>
                <a:ea typeface="黑体" panose="02010609060101010101" charset="-122"/>
                <a:cs typeface="黑体" panose="02010609060101010101" charset="-122"/>
                <a:sym typeface="+mn-ea"/>
              </a:rPr>
              <a:t>空，皓月千里，</a:t>
            </a:r>
          </a:p>
        </p:txBody>
      </p:sp>
      <p:sp>
        <p:nvSpPr>
          <p:cNvPr id="7" name="文本框 6"/>
          <p:cNvSpPr txBox="1"/>
          <p:nvPr/>
        </p:nvSpPr>
        <p:spPr>
          <a:xfrm>
            <a:off x="1663700" y="1533525"/>
            <a:ext cx="836613" cy="408130"/>
          </a:xfrm>
          <a:prstGeom prst="wedgeRoundRectCallout">
            <a:avLst>
              <a:gd name="adj1" fmla="val -9887"/>
              <a:gd name="adj2" fmla="val 67587"/>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新宋体" panose="02010609030101010101" charset="-122"/>
                <a:ea typeface="新宋体" panose="02010609030101010101" charset="-122"/>
                <a:cs typeface="新宋体" panose="02010609030101010101" charset="-122"/>
                <a:sym typeface="+mn-ea"/>
              </a:rPr>
              <a:t>日光</a:t>
            </a:r>
            <a:r>
              <a:rPr lang="zh-CN" altLang="en-US" b="1" noProof="1">
                <a:latin typeface="Calibri"/>
                <a:ea typeface="宋体" panose="02010600030101010101" pitchFamily="2" charset="-122"/>
                <a:cs typeface="+mn-cs"/>
              </a:rPr>
              <a:t>。</a:t>
            </a:r>
          </a:p>
        </p:txBody>
      </p:sp>
      <p:sp>
        <p:nvSpPr>
          <p:cNvPr id="10" name="文本框 9"/>
          <p:cNvSpPr txBox="1"/>
          <p:nvPr/>
        </p:nvSpPr>
        <p:spPr>
          <a:xfrm>
            <a:off x="442913" y="2479675"/>
            <a:ext cx="11449050" cy="790794"/>
          </a:xfrm>
          <a:prstGeom prst="rect">
            <a:avLst/>
          </a:prstGeom>
          <a:noFill/>
          <a:ln w="9525">
            <a:noFill/>
          </a:ln>
        </p:spPr>
        <p:txBody>
          <a:bodyPr wrap="square" anchor="t" anchorCtr="0">
            <a:spAutoFit/>
          </a:bodyPr>
          <a:lstStyle/>
          <a:p>
            <a:pPr>
              <a:lnSpc>
                <a:spcPts val="2900"/>
              </a:lnSpc>
            </a:pPr>
            <a:r>
              <a:rPr lang="zh-CN" altLang="zh-CN" sz="2200" b="1">
                <a:solidFill>
                  <a:srgbClr val="C55A11"/>
                </a:solidFill>
                <a:latin typeface="黑体" panose="02010609060101010101" charset="-122"/>
                <a:ea typeface="黑体" panose="02010609060101010101" charset="-122"/>
                <a:sym typeface="宋体" panose="02010600030101010101" pitchFamily="2" charset="-122"/>
              </a:rPr>
              <a:t>到了春风和煦、日光明媚的时候，湖面平静，没有</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惊涛骇浪</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，天色湖光相</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连</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万里碧绿；</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沙洲上的鸥鸟时而飞翔，时而停歇，</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美丽的鱼</a:t>
            </a:r>
            <a:r>
              <a:rPr lang="zh-CN" altLang="zh-CN" sz="2200" b="1">
                <a:solidFill>
                  <a:srgbClr val="C55A11"/>
                </a:solidFill>
                <a:latin typeface="黑体" panose="02010609060101010101" charset="-122"/>
                <a:ea typeface="黑体" panose="02010609060101010101" charset="-122"/>
                <a:sym typeface="宋体" panose="02010600030101010101" pitchFamily="2" charset="-122"/>
              </a:rPr>
              <a:t>(在水中)畅游</a:t>
            </a:r>
            <a:r>
              <a:rPr lang="zh-CN" altLang="en-US" sz="2200" b="1">
                <a:solidFill>
                  <a:srgbClr val="C55A11"/>
                </a:solidFill>
                <a:latin typeface="黑体" panose="02010609060101010101" charset="-122"/>
                <a:ea typeface="黑体" panose="02010609060101010101" charset="-122"/>
                <a:sym typeface="宋体" panose="02010600030101010101" pitchFamily="2" charset="-122"/>
              </a:rPr>
              <a:t>；</a:t>
            </a:r>
            <a:endParaRPr lang="zh-CN" altLang="zh-CN" sz="2200" b="1">
              <a:solidFill>
                <a:srgbClr val="C55A11"/>
              </a:solidFill>
              <a:latin typeface="黑体" panose="02010609060101010101" charset="-122"/>
              <a:ea typeface="黑体" panose="02010609060101010101" charset="-122"/>
              <a:sym typeface="宋体" panose="02010600030101010101" pitchFamily="2" charset="-122"/>
            </a:endParaRPr>
          </a:p>
        </p:txBody>
      </p:sp>
      <p:sp>
        <p:nvSpPr>
          <p:cNvPr id="11" name="文本框 10"/>
          <p:cNvSpPr txBox="1"/>
          <p:nvPr/>
        </p:nvSpPr>
        <p:spPr>
          <a:xfrm>
            <a:off x="6985001" y="1568450"/>
            <a:ext cx="1254125" cy="408130"/>
          </a:xfrm>
          <a:prstGeom prst="wedgeRoundRectCallout">
            <a:avLst>
              <a:gd name="adj1" fmla="val -7319"/>
              <a:gd name="adj2" fmla="val 67354"/>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新宋体" panose="02010609030101010101" charset="-122"/>
                <a:ea typeface="新宋体" panose="02010609030101010101" charset="-122"/>
                <a:cs typeface="新宋体" panose="02010609030101010101" charset="-122"/>
                <a:sym typeface="+mn-ea"/>
              </a:rPr>
              <a:t>极言广阔</a:t>
            </a:r>
            <a:r>
              <a:rPr lang="zh-CN" altLang="en-US" b="1" noProof="1">
                <a:latin typeface="Calibri"/>
                <a:ea typeface="宋体" panose="02010600030101010101" pitchFamily="2" charset="-122"/>
                <a:cs typeface="+mn-cs"/>
              </a:rPr>
              <a:t>。</a:t>
            </a:r>
          </a:p>
        </p:txBody>
      </p:sp>
      <p:sp>
        <p:nvSpPr>
          <p:cNvPr id="12" name="文本框 11"/>
          <p:cNvSpPr txBox="1"/>
          <p:nvPr/>
        </p:nvSpPr>
        <p:spPr>
          <a:xfrm>
            <a:off x="8853488" y="1568450"/>
            <a:ext cx="882650" cy="408130"/>
          </a:xfrm>
          <a:prstGeom prst="wedgeRoundRectCallout">
            <a:avLst>
              <a:gd name="adj1" fmla="val 36906"/>
              <a:gd name="adj2" fmla="val 78044"/>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新宋体" panose="02010609030101010101" charset="-122"/>
                <a:ea typeface="新宋体" panose="02010609030101010101" charset="-122"/>
                <a:cs typeface="新宋体" panose="02010609030101010101" charset="-122"/>
                <a:sym typeface="+mn-ea"/>
              </a:rPr>
              <a:t>停息</a:t>
            </a:r>
            <a:r>
              <a:rPr lang="zh-CN" altLang="en-US" b="1" noProof="1">
                <a:latin typeface="Calibri"/>
                <a:ea typeface="宋体" panose="02010600030101010101" pitchFamily="2" charset="-122"/>
                <a:cs typeface="+mn-cs"/>
              </a:rPr>
              <a:t>。</a:t>
            </a:r>
          </a:p>
        </p:txBody>
      </p:sp>
      <p:sp>
        <p:nvSpPr>
          <p:cNvPr id="14" name="文本框 13"/>
          <p:cNvSpPr txBox="1"/>
          <p:nvPr/>
        </p:nvSpPr>
        <p:spPr>
          <a:xfrm>
            <a:off x="604838" y="3492500"/>
            <a:ext cx="752475" cy="408130"/>
          </a:xfrm>
          <a:prstGeom prst="wedgeRoundRectCallout">
            <a:avLst>
              <a:gd name="adj1" fmla="val -16956"/>
              <a:gd name="adj2" fmla="val 65289"/>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新宋体" panose="02010609030101010101" charset="-122"/>
                <a:ea typeface="新宋体" panose="02010609030101010101" charset="-122"/>
                <a:cs typeface="新宋体" panose="02010609030101010101" charset="-122"/>
                <a:sym typeface="+mn-ea"/>
              </a:rPr>
              <a:t>白芷</a:t>
            </a:r>
            <a:r>
              <a:rPr lang="zh-CN" altLang="en-US" b="1" noProof="1">
                <a:latin typeface="Calibri"/>
                <a:ea typeface="宋体" panose="02010600030101010101" pitchFamily="2" charset="-122"/>
                <a:cs typeface="+mn-cs"/>
              </a:rPr>
              <a:t>。</a:t>
            </a:r>
          </a:p>
        </p:txBody>
      </p:sp>
      <p:sp>
        <p:nvSpPr>
          <p:cNvPr id="15" name="文本框 14"/>
          <p:cNvSpPr txBox="1"/>
          <p:nvPr/>
        </p:nvSpPr>
        <p:spPr>
          <a:xfrm>
            <a:off x="330201" y="4394200"/>
            <a:ext cx="11449050" cy="418897"/>
          </a:xfrm>
          <a:prstGeom prst="rect">
            <a:avLst/>
          </a:prstGeom>
          <a:noFill/>
          <a:ln w="9525">
            <a:noFill/>
          </a:ln>
        </p:spPr>
        <p:txBody>
          <a:bodyPr wrap="square" anchor="t" anchorCtr="0">
            <a:spAutoFit/>
          </a:bodyPr>
          <a:lstStyle/>
          <a:p>
            <a:pPr>
              <a:lnSpc>
                <a:spcPts val="2900"/>
              </a:lnSpc>
            </a:pPr>
            <a:r>
              <a:rPr lang="zh-CN" altLang="zh-CN" sz="2200" b="1">
                <a:solidFill>
                  <a:srgbClr val="C55A11"/>
                </a:solidFill>
                <a:latin typeface="黑体" panose="02010609060101010101" charset="-122"/>
                <a:ea typeface="黑体" panose="02010609060101010101" charset="-122"/>
                <a:sym typeface="宋体" panose="02010600030101010101" pitchFamily="2" charset="-122"/>
              </a:rPr>
              <a:t>岸上与小洲上的花草，茂盛并且青绿。偶尔或许大片烟雾完全消散，皎洁的月光一泻千里，</a:t>
            </a:r>
          </a:p>
        </p:txBody>
      </p:sp>
      <p:sp>
        <p:nvSpPr>
          <p:cNvPr id="17" name="文本框 16"/>
          <p:cNvSpPr txBox="1"/>
          <p:nvPr/>
        </p:nvSpPr>
        <p:spPr>
          <a:xfrm>
            <a:off x="4124325" y="3492500"/>
            <a:ext cx="1655763" cy="408130"/>
          </a:xfrm>
          <a:prstGeom prst="wedgeRoundRectCallout">
            <a:avLst>
              <a:gd name="adj1" fmla="val -33688"/>
              <a:gd name="adj2" fmla="val 65364"/>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新宋体" panose="02010609030101010101" charset="-122"/>
                <a:ea typeface="新宋体" panose="02010609030101010101" charset="-122"/>
                <a:cs typeface="新宋体" panose="02010609030101010101" charset="-122"/>
                <a:sym typeface="+mn-ea"/>
              </a:rPr>
              <a:t>形容草木茂盛</a:t>
            </a:r>
            <a:r>
              <a:rPr lang="zh-CN" altLang="en-US" b="1" noProof="1">
                <a:latin typeface="Calibri"/>
                <a:ea typeface="宋体" panose="02010600030101010101" pitchFamily="2" charset="-122"/>
                <a:cs typeface="+mn-cs"/>
              </a:rPr>
              <a:t>。</a:t>
            </a:r>
          </a:p>
        </p:txBody>
      </p:sp>
      <p:sp>
        <p:nvSpPr>
          <p:cNvPr id="2" name="文本框 1"/>
          <p:cNvSpPr txBox="1"/>
          <p:nvPr/>
        </p:nvSpPr>
        <p:spPr>
          <a:xfrm>
            <a:off x="9898063" y="1533525"/>
            <a:ext cx="1219200" cy="408130"/>
          </a:xfrm>
          <a:prstGeom prst="wedgeRoundRectCallout">
            <a:avLst>
              <a:gd name="adj1" fmla="val 15035"/>
              <a:gd name="adj2" fmla="val 73998"/>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新宋体" panose="02010609030101010101" charset="-122"/>
                <a:ea typeface="新宋体" panose="02010609030101010101" charset="-122"/>
                <a:cs typeface="新宋体" panose="02010609030101010101" charset="-122"/>
                <a:sym typeface="+mn-ea"/>
              </a:rPr>
              <a:t>美丽的鱼</a:t>
            </a:r>
            <a:r>
              <a:rPr lang="zh-CN" altLang="en-US" b="1" noProof="1">
                <a:latin typeface="Calibri"/>
                <a:ea typeface="宋体" panose="02010600030101010101" pitchFamily="2" charset="-122"/>
                <a:cs typeface="+mn-cs"/>
              </a:rPr>
              <a:t>。</a:t>
            </a:r>
          </a:p>
        </p:txBody>
      </p:sp>
      <p:sp>
        <p:nvSpPr>
          <p:cNvPr id="3" name="文本框 2"/>
          <p:cNvSpPr txBox="1"/>
          <p:nvPr/>
        </p:nvSpPr>
        <p:spPr>
          <a:xfrm>
            <a:off x="2068513" y="3492500"/>
            <a:ext cx="754063" cy="408130"/>
          </a:xfrm>
          <a:prstGeom prst="wedgeRoundRectCallout">
            <a:avLst>
              <a:gd name="adj1" fmla="val -16956"/>
              <a:gd name="adj2" fmla="val 65289"/>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新宋体" panose="02010609030101010101" charset="-122"/>
                <a:ea typeface="新宋体" panose="02010609030101010101" charset="-122"/>
                <a:cs typeface="新宋体" panose="02010609030101010101" charset="-122"/>
                <a:sym typeface="+mn-ea"/>
              </a:rPr>
              <a:t>小洲</a:t>
            </a:r>
            <a:r>
              <a:rPr lang="zh-CN" altLang="en-US" b="1" noProof="1">
                <a:latin typeface="Calibri"/>
                <a:ea typeface="宋体" panose="02010600030101010101" pitchFamily="2" charset="-122"/>
                <a:cs typeface="+mn-cs"/>
              </a:rPr>
              <a:t>。</a:t>
            </a:r>
          </a:p>
        </p:txBody>
      </p:sp>
      <p:sp>
        <p:nvSpPr>
          <p:cNvPr id="4" name="文本框 3"/>
          <p:cNvSpPr txBox="1"/>
          <p:nvPr/>
        </p:nvSpPr>
        <p:spPr>
          <a:xfrm>
            <a:off x="7415213" y="3563938"/>
            <a:ext cx="625475" cy="408130"/>
          </a:xfrm>
          <a:prstGeom prst="wedgeRoundRectCallout">
            <a:avLst>
              <a:gd name="adj1" fmla="val -16956"/>
              <a:gd name="adj2" fmla="val 65289"/>
              <a:gd name="adj3" fmla="val 16667"/>
            </a:avLst>
          </a:prstGeom>
          <a:solidFill>
            <a:schemeClr val="accent4">
              <a:lumMod val="40000"/>
              <a:lumOff val="60000"/>
            </a:schemeClr>
          </a:solidFill>
          <a:ln>
            <a:solidFill>
              <a:schemeClr val="accent4">
                <a:lumMod val="40000"/>
                <a:lumOff val="60000"/>
              </a:schemeClr>
            </a:solidFill>
          </a:ln>
        </p:spPr>
        <p:txBody>
          <a:bodyPr wrap="square" rtlCol="0">
            <a:spAutoFit/>
          </a:bodyPr>
          <a:lstStyle/>
          <a:p>
            <a:r>
              <a:rPr lang="zh-CN" b="1" noProof="1">
                <a:latin typeface="新宋体" panose="02010609030101010101" charset="-122"/>
                <a:ea typeface="新宋体" panose="02010609030101010101" charset="-122"/>
                <a:cs typeface="新宋体" panose="02010609030101010101" charset="-122"/>
                <a:sym typeface="+mn-ea"/>
              </a:rPr>
              <a:t>全</a:t>
            </a:r>
            <a:r>
              <a:rPr lang="zh-CN" altLang="en-US" b="1" noProof="1">
                <a:latin typeface="Calibri"/>
                <a:ea typeface="宋体" panose="02010600030101010101" pitchFamily="2" charset="-122"/>
                <a:cs typeface="+mn-cs"/>
              </a:rPr>
              <a:t>。</a:t>
            </a:r>
          </a:p>
        </p:txBody>
      </p:sp>
      <p:pic>
        <p:nvPicPr>
          <p:cNvPr id="26" name="图片 25">
            <a:extLst>
              <a:ext uri="{FF2B5EF4-FFF2-40B4-BE49-F238E27FC236}">
                <a16:creationId xmlns:a16="http://schemas.microsoft.com/office/drawing/2014/main" id="{96FD55EC-6325-4B79-97E5-C3924C67A6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145" y="-350391"/>
            <a:ext cx="3123395" cy="2608035"/>
          </a:xfrm>
          <a:prstGeom prst="rect">
            <a:avLst/>
          </a:prstGeom>
        </p:spPr>
      </p:pic>
      <p:pic>
        <p:nvPicPr>
          <p:cNvPr id="27" name="图片 26">
            <a:extLst>
              <a:ext uri="{FF2B5EF4-FFF2-40B4-BE49-F238E27FC236}">
                <a16:creationId xmlns:a16="http://schemas.microsoft.com/office/drawing/2014/main" id="{04FEA3C4-3C91-45AC-998C-32345EB966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17766" y="3957780"/>
            <a:ext cx="4111143" cy="298853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 calcmode="lin" valueType="num">
                                      <p:cBhvr additive="base">
                                        <p:cTn id="2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linds(horizontal)">
                                      <p:cBhvr>
                                        <p:cTn id="33" dur="500"/>
                                        <p:tgtEl>
                                          <p:spTgt spid="14"/>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blinds(horizontal)">
                                      <p:cBhvr>
                                        <p:cTn id="38" dur="500"/>
                                        <p:tgtEl>
                                          <p:spTgt spid="3"/>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linds(horizontal)">
                                      <p:cBhvr>
                                        <p:cTn id="43" dur="500"/>
                                        <p:tgtEl>
                                          <p:spTgt spid="17"/>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blinds(horizontal)">
                                      <p:cBhvr>
                                        <p:cTn id="48" dur="500"/>
                                        <p:tgtEl>
                                          <p:spTgt spid="4"/>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15">
                                            <p:txEl>
                                              <p:pRg st="0" end="0"/>
                                            </p:txEl>
                                          </p:spTgt>
                                        </p:tgtEl>
                                        <p:attrNameLst>
                                          <p:attrName>style.visibility</p:attrName>
                                        </p:attrNameLst>
                                      </p:cBhvr>
                                      <p:to>
                                        <p:strVal val="visible"/>
                                      </p:to>
                                    </p:set>
                                    <p:animEffect transition="in" filter="blinds(horizontal)">
                                      <p:cBhvr>
                                        <p:cTn id="53"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P spid="14" grpId="0"/>
      <p:bldP spid="17" grpId="0"/>
      <p:bldP spid="2" grpId="0"/>
      <p:bldP spid="3" grpId="0"/>
      <p:bldP spid="4" grpId="0"/>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AS_OS" val="Unix 3.10 unknown"/>
  <p:tag name="AS_RELEASE_DATE" val="2020.11.30"/>
  <p:tag name="AS_TITLE" val="Aspose.Slides for Java"/>
  <p:tag name="AS_VERSION" val="20.11"/>
</p:tagLst>
</file>

<file path=ppt/tags/tag2.xml><?xml version="1.0" encoding="utf-8"?>
<p:tagLst xmlns:p="http://schemas.openxmlformats.org/presentationml/2006/main">
  <p:tag name="PA" val="v4.0.0"/>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KSO_WM_BEAUTIFY_FLAG" val="#wm#"/>
  <p:tag name="KSO_WM_DYNAMICNUM_SPEED" val="3"/>
  <p:tag name="KSO_WM_UNIT_DIAGRAM_MODELTYPE" val="dynamicNum"/>
  <p:tag name="KSO_WM_UNIT_DYNMNUM_DGM_ANIMTYPE" val="5"/>
  <p:tag name="KSO_WM_UNIT_DYNMNUM_TYPE" val="1"/>
  <p:tag name="KSO_WM_UNIT_INDEX" val="1631526223408_1_1"/>
  <p:tag name="KSO_WM_UNIT_TYPE" val="ζ_h_f"/>
</p:tagLst>
</file>

<file path=ppt/tags/tag6.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ags/tag9.xml><?xml version="1.0" encoding="utf-8"?>
<p:tagLst xmlns:p="http://schemas.openxmlformats.org/presentationml/2006/main">
  <p:tag name="PA" val="v4.0.0"/>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430</Paragraphs>
  <Slides>75</Slides>
  <Notes>28</Notes>
  <TotalTime>0</TotalTime>
  <HiddenSlides>0</HiddenSlides>
  <MMClips>1</MMClips>
  <ScaleCrop>0</ScaleCrop>
  <HeadingPairs>
    <vt:vector baseType="variant" size="6">
      <vt:variant>
        <vt:lpstr>Fonts used</vt:lpstr>
      </vt:variant>
      <vt:variant>
        <vt:i4>19</vt:i4>
      </vt:variant>
      <vt:variant>
        <vt:lpstr>Theme</vt:lpstr>
      </vt:variant>
      <vt:variant>
        <vt:i4>1</vt:i4>
      </vt:variant>
      <vt:variant>
        <vt:lpstr>Slide Titles</vt:lpstr>
      </vt:variant>
      <vt:variant>
        <vt:i4>75</vt:i4>
      </vt:variant>
    </vt:vector>
  </HeadingPairs>
  <TitlesOfParts>
    <vt:vector baseType="lpstr" size="95">
      <vt:lpstr>Arial</vt:lpstr>
      <vt:lpstr>等线 Light</vt:lpstr>
      <vt:lpstr>等线</vt:lpstr>
      <vt:lpstr>汉仪全唐诗简</vt:lpstr>
      <vt:lpstr>iekie pocangqiong</vt:lpstr>
      <vt:lpstr>黑体</vt:lpstr>
      <vt:lpstr>宋体</vt:lpstr>
      <vt:lpstr>Calibri</vt:lpstr>
      <vt:lpstr>新宋体</vt:lpstr>
      <vt:lpstr>楷体</vt:lpstr>
      <vt:lpstr>微软雅黑</vt:lpstr>
      <vt:lpstr>楷体_GB2312</vt:lpstr>
      <vt:lpstr>Times New Roman</vt:lpstr>
      <vt:lpstr>隶书</vt:lpstr>
      <vt:lpstr>华文中宋</vt:lpstr>
      <vt:lpstr>华文行楷</vt:lpstr>
      <vt:lpstr>NEU-BZ-S92</vt:lpstr>
      <vt:lpstr>方正书宋_GBK</vt:lpstr>
      <vt:lpstr>仿宋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2021-09-27T11:09:30.957</cp:lastPrinted>
  <dcterms:created xsi:type="dcterms:W3CDTF">2021-09-27T11:09:30Z</dcterms:created>
  <dcterms:modified xsi:type="dcterms:W3CDTF">2021-09-27T03:09:48Z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