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60" r:id="rId5"/>
    <p:sldId id="259" r:id="rId6"/>
    <p:sldId id="262" r:id="rId7"/>
    <p:sldId id="263" r:id="rId8"/>
    <p:sldId id="264" r:id="rId9"/>
    <p:sldId id="265" r:id="rId10"/>
    <p:sldId id="266" r:id="rId11"/>
    <p:sldId id="267" r:id="rId12"/>
    <p:sldId id="268" r:id="rId13"/>
    <p:sldId id="269" r:id="rId14"/>
    <p:sldId id="261" r:id="rId15"/>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7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tags" Target="tags/tag79.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 Target="slides/slide1.xml" /><Relationship Id="rId20"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1.png"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tags" Target="../tags/tag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506015" y="-100330"/>
            <a:ext cx="9799200" cy="2570400"/>
          </a:xfrm>
        </p:spPr>
        <p:txBody>
          <a:bodyPr/>
          <a:lstStyle/>
          <a:p>
            <a:r>
              <a:rPr lang="zh-CN" altLang="zh-CN">
                <a:solidFill>
                  <a:srgbClr val="FF0000"/>
                </a:solidFill>
              </a:rPr>
              <a:t>高考作文热点素材</a:t>
            </a:r>
            <a:r>
              <a:rPr lang="zh-CN" altLang="zh-CN"/>
              <a:t>：</a:t>
            </a:r>
          </a:p>
        </p:txBody>
      </p:sp>
      <p:sp>
        <p:nvSpPr>
          <p:cNvPr id="3" name="副标题 2"/>
          <p:cNvSpPr>
            <a:spLocks noGrp="1"/>
          </p:cNvSpPr>
          <p:nvPr>
            <p:ph type="subTitle" idx="1"/>
            <p:custDataLst>
              <p:tags r:id="rId3"/>
            </p:custDataLst>
          </p:nvPr>
        </p:nvSpPr>
        <p:spPr>
          <a:xfrm>
            <a:off x="227330" y="3338830"/>
            <a:ext cx="11345545" cy="2226310"/>
          </a:xfrm>
        </p:spPr>
        <p:txBody>
          <a:bodyPr>
            <a:noAutofit/>
          </a:bodyPr>
          <a:lstStyle/>
          <a:p>
            <a:r>
              <a:rPr lang="zh-CN" altLang="en-US" sz="4800" smtClean="0">
                <a:solidFill>
                  <a:srgbClr val="FF0000"/>
                </a:solidFill>
              </a:rPr>
              <a:t>河南</a:t>
            </a:r>
            <a:r>
              <a:rPr lang="zh-CN" altLang="en-US" sz="4800">
                <a:solidFill>
                  <a:srgbClr val="FF0000"/>
                </a:solidFill>
              </a:rPr>
              <a:t>饭堂事件时评类</a:t>
            </a:r>
            <a:r>
              <a:rPr lang="zh-CN" altLang="en-US" sz="4800" smtClean="0">
                <a:solidFill>
                  <a:srgbClr val="FF0000"/>
                </a:solidFill>
              </a:rPr>
              <a:t>作文</a:t>
            </a:r>
            <a:endParaRPr lang="zh-CN" altLang="en-US" sz="4800">
              <a:solidFill>
                <a:srgbClr val="FF0000"/>
              </a:solidFill>
            </a:endParaRPr>
          </a:p>
          <a:p>
            <a:r>
              <a:rPr lang="zh-CN" altLang="en-US" sz="4800">
                <a:solidFill>
                  <a:srgbClr val="FF0000"/>
                </a:solidFill>
              </a:rPr>
              <a:t>金句+标题+时评</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260985"/>
            <a:ext cx="11672570" cy="6685915"/>
          </a:xfrm>
        </p:spPr>
        <p:txBody>
          <a:bodyPr>
            <a:noAutofit/>
          </a:bodyPr>
          <a:lstStyle/>
          <a:p>
            <a:pPr marL="0" indent="0">
              <a:buNone/>
            </a:pPr>
            <a:endParaRPr lang="zh-CN" altLang="en-US" sz="2400"/>
          </a:p>
          <a:p>
            <a:r>
              <a:rPr lang="zh-CN" altLang="en-US" sz="2400"/>
              <a:t>5.（网易财经 议案提议人全国妇联常委及全国政协委员 翟美卿）要建立全国范围的食品安全诚信档案。所有食品企业，都必须建立质量档案和信用记录，健全质量信用评价制度，实现相关部门、社会组织、金融机构的信用信息共享，实现信用分类监管。同时用重典治乱相，加大对失信企业的违法惩戒力度。</a:t>
            </a:r>
            <a:r>
              <a:rPr lang="zh-CN" altLang="en-US" sz="2400">
                <a:solidFill>
                  <a:srgbClr val="FF0000"/>
                </a:solidFill>
              </a:rPr>
              <a:t>（从“怎么办”的角度提出建议）</a:t>
            </a:r>
          </a:p>
          <a:p>
            <a:r>
              <a:rPr lang="zh-CN" altLang="en-US" sz="2400" b="1">
                <a:solidFill>
                  <a:srgbClr val="7030A0"/>
                </a:solidFill>
              </a:rPr>
              <a:t>（适用话题：食品安全 诚信信用）</a:t>
            </a:r>
          </a:p>
          <a:p>
            <a:endParaRPr lang="zh-CN" altLang="en-US" sz="2400"/>
          </a:p>
          <a:p>
            <a:endParaRPr lang="zh-CN" altLang="en-US" sz="2400"/>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260985"/>
            <a:ext cx="11672570" cy="6685915"/>
          </a:xfrm>
        </p:spPr>
        <p:txBody>
          <a:bodyPr>
            <a:noAutofit/>
          </a:bodyPr>
          <a:lstStyle/>
          <a:p>
            <a:pPr marL="0" indent="0">
              <a:buNone/>
            </a:pPr>
            <a:endParaRPr lang="zh-CN" altLang="en-US" sz="2400"/>
          </a:p>
          <a:p>
            <a:endParaRPr lang="zh-CN" altLang="en-US" sz="2400"/>
          </a:p>
          <a:p>
            <a:r>
              <a:rPr lang="zh-CN" altLang="en-US" sz="2400"/>
              <a:t>6.（作者 陆家嘴2号观察手）首先，出事以后相关部门未及时上报，等到媒体报道出来以后才被重视，而这种作风做法不是独例。部分基层官员治理能力和思维已经完全跟不上、无法适应发达的互联网时代，媒体监督或者私人微博举报等民众监督力量逐渐显现，过去试图捂着盖着的时代真的行不通了。</a:t>
            </a:r>
            <a:r>
              <a:rPr lang="zh-CN" altLang="en-US" sz="2400">
                <a:solidFill>
                  <a:srgbClr val="FF0000"/>
                </a:solidFill>
              </a:rPr>
              <a:t>（从现象到本质，抽丝剥茧，有深度）</a:t>
            </a:r>
          </a:p>
          <a:p>
            <a:r>
              <a:rPr lang="zh-CN" altLang="en-US" sz="2400" b="1">
                <a:solidFill>
                  <a:srgbClr val="7030A0"/>
                </a:solidFill>
              </a:rPr>
              <a:t>（适用话题：民众监督 自媒体时代）</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时评范文</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356870" y="981075"/>
            <a:ext cx="11575415" cy="5955665"/>
          </a:xfrm>
        </p:spPr>
        <p:txBody>
          <a:bodyPr>
            <a:noAutofit/>
          </a:bodyPr>
          <a:lstStyle/>
          <a:p>
            <a:pPr marL="0" indent="0" algn="ctr">
              <a:buNone/>
            </a:pPr>
            <a:r>
              <a:rPr lang="zh-CN" altLang="en-US" sz="2400" b="1"/>
              <a:t>学生集体呕吐校长哭了，背后的疑问亟需严查！</a:t>
            </a:r>
          </a:p>
          <a:p>
            <a:pPr algn="just"/>
            <a:r>
              <a:rPr lang="zh-CN" altLang="en-US" sz="2400" smtClean="0"/>
              <a:t>      近日</a:t>
            </a:r>
            <a:r>
              <a:rPr lang="zh-CN" altLang="en-US" sz="2400"/>
              <a:t>，河南省封丘县赵岗镇戚城中学30多名学生吃了学校的营养午餐之后，出现呕吐、拉肚子现象。学生们称“豆腐有点馊，烩菜有点腥”。戚城中学校长接受采访时声泪俱下，谈及家长要求更换送餐公司他无奈表示，“不行，因为这是教育局招标的”。</a:t>
            </a:r>
          </a:p>
          <a:p>
            <a:r>
              <a:rPr lang="en-US" altLang="zh-CN" sz="2400"/>
              <a:t>      </a:t>
            </a:r>
            <a:r>
              <a:rPr lang="zh-CN" altLang="en-US" sz="2400"/>
              <a:t>食品安全无小事。营养餐关乎孩子的身心健康，更不能掉以轻心。数十名学生吃营养餐却吃得拉肚子，背后的实情亟待调查。“我不是好校长”，校长一洒热泪，除了难受和愧疚，也许还有憋屈和苦楚</a:t>
            </a:r>
            <a:r>
              <a:rPr lang="zh-CN" altLang="en-US" sz="2400" smtClean="0"/>
              <a:t>。</a:t>
            </a:r>
            <a:endParaRPr lang="zh-CN" altLang="en-US" sz="2400"/>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时评范文</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356870" y="981075"/>
            <a:ext cx="11575415" cy="5955665"/>
          </a:xfrm>
        </p:spPr>
        <p:txBody>
          <a:bodyPr>
            <a:noAutofit/>
          </a:bodyPr>
          <a:lstStyle/>
          <a:p>
            <a:r>
              <a:rPr lang="en-US" altLang="zh-CN" sz="2400"/>
              <a:t>     </a:t>
            </a:r>
            <a:r>
              <a:rPr lang="zh-CN" altLang="en-US" sz="2400"/>
              <a:t>初步化验结果显示，部分样本检出大肠杆菌超标。食物不卫生，究竟是哪个环节出了问题，是食品本身变质还是运输过程中被污染？需要答案。</a:t>
            </a:r>
          </a:p>
          <a:p>
            <a:r>
              <a:rPr lang="en-US" altLang="zh-CN" sz="2400"/>
              <a:t>    更该调查的，是涉事餐饮公司。据报道，涉事餐饮公司名为北京志宏恒达商贸有限公司，经营范围五花八门，既有“销售机械设备”，也有“打字复印”，餐饮服务是30多项经营项目中的不太起眼的一项。这样一家公司，怎么就能一路过关斩将，在当地教育体育局统一招标一举中标？这是社会关注的一个焦点问题，当地有关部门理应抓紧调查事实。涉事负责人表示按规定竞标，中标合规。但到底是否合规，不能由其自说自话。当地监管部门应公正调查，不放过每一个疑点，给孩子一个交代，给家长一个交代，给公众一个交代。 </a:t>
            </a:r>
          </a:p>
          <a:p>
            <a:endParaRPr lang="en-US" altLang="zh-CN" sz="2400"/>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时评范文</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356870" y="981075"/>
            <a:ext cx="11575415" cy="5955665"/>
          </a:xfrm>
        </p:spPr>
        <p:txBody>
          <a:bodyPr>
            <a:noAutofit/>
          </a:bodyPr>
          <a:lstStyle/>
          <a:p>
            <a:r>
              <a:rPr lang="en-US" altLang="zh-CN" sz="2400"/>
              <a:t>     另据报道，该公司曾被处罚两次，一次因为未报批建设项目环境影响评价文件，另一次因为该公司职工食堂未安装油烟净化设施。11月15日起，这家通过当地教育体育局招标的公司才开始给戚城中学配送午餐，11月23日就出了事。营养餐关乎孩子健康，兹事体大，招投标确定供应商并不是管理的终点，当地有关部门监管是否到位，该落实的责任是不是到位了，这些疑问也有待给出答案。 </a:t>
            </a:r>
          </a:p>
          <a:p>
            <a:r>
              <a:rPr lang="en-US" altLang="zh-CN" sz="2400"/>
              <a:t>     目前，当地已成立联合调查组，将及时公布调查结果，对此事中存在的违规违纪行为，一经查明严肃追责问责。27日一早，当地再度通报，县教体局副局长等4人被立案调查，对采购项目招投标过程和涉事企业经营行为进行深入调查，这是积极姿态。营养餐营养的是孩子，严把质量关，监督更精准，让问题远离，让孩子真正吃上放心的营养餐。</a:t>
            </a:r>
          </a:p>
        </p:txBody>
      </p:sp>
      <p:pic>
        <p:nvPicPr>
          <p:cNvPr id="4" name="New picture"/>
          <p:cNvPicPr/>
          <p:nvPr/>
        </p:nvPicPr>
        <p:blipFill>
          <a:blip r:embed="rId2"/>
          <a:stretch>
            <a:fillRect/>
          </a:stretch>
        </p:blipFill>
        <p:spPr>
          <a:xfrm>
            <a:off x="10922000" y="11747500"/>
            <a:ext cx="355600" cy="2667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37915" y="343605"/>
            <a:ext cx="10969200" cy="705600"/>
          </a:xfrm>
        </p:spPr>
        <p:txBody>
          <a:bodyPr>
            <a:normAutofit fontScale="90000"/>
          </a:bodyPr>
          <a:lstStyle/>
          <a:p>
            <a:r>
              <a:rPr lang="zh-CN" altLang="en-US">
                <a:sym typeface="+mn-ea"/>
              </a:rPr>
              <a:t>事件回顾</a:t>
            </a:r>
            <a:br>
              <a:rPr lang="zh-CN" altLang="en-US"/>
            </a:br>
            <a:endParaRPr lang="zh-CN" altLang="en-US"/>
          </a:p>
        </p:txBody>
      </p:sp>
      <p:sp>
        <p:nvSpPr>
          <p:cNvPr id="3" name="内容占位符 2"/>
          <p:cNvSpPr>
            <a:spLocks noGrp="1"/>
          </p:cNvSpPr>
          <p:nvPr>
            <p:ph idx="1"/>
          </p:nvPr>
        </p:nvSpPr>
        <p:spPr>
          <a:xfrm>
            <a:off x="356870" y="737870"/>
            <a:ext cx="10968990" cy="6685915"/>
          </a:xfrm>
        </p:spPr>
        <p:txBody>
          <a:bodyPr>
            <a:noAutofit/>
          </a:bodyPr>
          <a:lstStyle/>
          <a:p>
            <a:r>
              <a:rPr lang="zh-CN" altLang="en-US" sz="2400"/>
              <a:t>据河南电视台《都市报道》消息，11月23日，吃过学校的营养午餐后，封丘县赵岗镇戚城中学，30多名学生出现呕吐、拉肚子现象。校长接受采访时掩面痛哭，称“换不动送餐公司”。</a:t>
            </a:r>
          </a:p>
          <a:p>
            <a:r>
              <a:rPr lang="zh-CN" altLang="en-US" sz="2400"/>
              <a:t>11月25日，封丘县委县政府发布官方消息称，目前已成立联合调查组，连夜开展调查工作。负责为师生配餐的公司也被叫停供餐。</a:t>
            </a:r>
          </a:p>
          <a:p>
            <a:r>
              <a:rPr lang="zh-CN" altLang="en-US" sz="2400"/>
              <a:t>据新黄河11月26日下午报道，目前学校和送餐公司餐食的留样，已送到新乡市疾控中心进行化验。初步化验结果显示，部分样本检出大肠杆菌及大肠杆菌群含量超标，能够证实食物存在不卫生的情况，后续送检的样本仍在检测中。</a:t>
            </a:r>
          </a:p>
          <a:p>
            <a:r>
              <a:rPr lang="zh-CN" altLang="en-US" sz="2400"/>
              <a:t>11月27日，河南封丘县关于学生出现餐后呕吐腹泻问题，迅速成立联合调查组，并对相关人员作出立案调查等处理。</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97910" y="162630"/>
            <a:ext cx="10969200" cy="705600"/>
          </a:xfrm>
        </p:spPr>
        <p:txBody>
          <a:bodyPr>
            <a:normAutofit fontScale="90000"/>
          </a:bodyPr>
          <a:lstStyle/>
          <a:p>
            <a:br>
              <a:rPr lang="zh-CN" altLang="en-US">
                <a:sym typeface="+mn-ea"/>
              </a:rPr>
            </a:br>
            <a:r>
              <a:rPr lang="zh-CN" altLang="en-US">
                <a:sym typeface="+mn-ea"/>
              </a:rPr>
              <a:t>适用话题</a:t>
            </a:r>
            <a:br>
              <a:rPr lang="zh-CN" altLang="en-US"/>
            </a:br>
            <a:endParaRPr lang="zh-CN" altLang="en-US"/>
          </a:p>
        </p:txBody>
      </p:sp>
      <p:sp>
        <p:nvSpPr>
          <p:cNvPr id="3" name="内容占位符 2"/>
          <p:cNvSpPr>
            <a:spLocks noGrp="1"/>
          </p:cNvSpPr>
          <p:nvPr>
            <p:ph idx="1"/>
          </p:nvPr>
        </p:nvSpPr>
        <p:spPr>
          <a:xfrm>
            <a:off x="356870" y="737870"/>
            <a:ext cx="10968990" cy="6685915"/>
          </a:xfrm>
        </p:spPr>
        <p:txBody>
          <a:bodyPr>
            <a:noAutofit/>
          </a:bodyPr>
          <a:lstStyle/>
          <a:p>
            <a:endParaRPr lang="zh-CN" altLang="en-US" sz="2400"/>
          </a:p>
          <a:p>
            <a:endParaRPr lang="zh-CN" altLang="en-US" sz="2400"/>
          </a:p>
          <a:p>
            <a:pPr algn="ctr"/>
            <a:r>
              <a:rPr lang="zh-CN" altLang="en-US" sz="3600" b="1">
                <a:solidFill>
                  <a:srgbClr val="7030A0"/>
                </a:solidFill>
              </a:rPr>
              <a:t>1. 食品安全 社会和谐</a:t>
            </a:r>
          </a:p>
          <a:p>
            <a:pPr algn="ctr"/>
            <a:r>
              <a:rPr lang="zh-CN" altLang="en-US" sz="3600" b="1">
                <a:solidFill>
                  <a:srgbClr val="7030A0"/>
                </a:solidFill>
              </a:rPr>
              <a:t>2. 社会责任 权力监督</a:t>
            </a:r>
          </a:p>
          <a:p>
            <a:pPr algn="ctr"/>
            <a:r>
              <a:rPr lang="zh-CN" altLang="en-US" sz="3600" b="1">
                <a:solidFill>
                  <a:srgbClr val="7030A0"/>
                </a:solidFill>
              </a:rPr>
              <a:t>3. 诚信 良心 健康</a:t>
            </a:r>
          </a:p>
          <a:p>
            <a:pPr algn="ctr"/>
            <a:r>
              <a:rPr lang="zh-CN" altLang="en-US" sz="3600" b="1">
                <a:solidFill>
                  <a:srgbClr val="7030A0"/>
                </a:solidFill>
              </a:rPr>
              <a:t>4. 国家发展</a:t>
            </a:r>
          </a:p>
          <a:p>
            <a:endParaRPr lang="zh-CN" altLang="en-US" sz="3600" b="1">
              <a:solidFill>
                <a:srgbClr val="7030A0"/>
              </a:solidFill>
            </a:endParaRP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25800" y="102940"/>
            <a:ext cx="10969200" cy="705600"/>
          </a:xfrm>
        </p:spPr>
        <p:txBody>
          <a:bodyPr>
            <a:normAutofit fontScale="90000"/>
          </a:bodyPr>
          <a:lstStyle/>
          <a:p>
            <a:br>
              <a:rPr lang="zh-CN" altLang="en-US">
                <a:sym typeface="+mn-ea"/>
              </a:rPr>
            </a:br>
            <a:br>
              <a:rPr lang="zh-CN" altLang="en-US">
                <a:sym typeface="+mn-ea"/>
              </a:rPr>
            </a:br>
            <a:r>
              <a:rPr lang="zh-CN" altLang="en-US">
                <a:solidFill>
                  <a:srgbClr val="FF0000"/>
                </a:solidFill>
                <a:sym typeface="+mn-ea"/>
              </a:rPr>
              <a:t>金句集锦</a:t>
            </a:r>
            <a:br>
              <a:rPr lang="zh-CN" altLang="en-US"/>
            </a:br>
            <a:br>
              <a:rPr lang="zh-CN" altLang="en-US"/>
            </a:br>
            <a:endParaRPr lang="zh-CN" altLang="en-US"/>
          </a:p>
        </p:txBody>
      </p:sp>
      <p:sp>
        <p:nvSpPr>
          <p:cNvPr id="3" name="内容占位符 2"/>
          <p:cNvSpPr>
            <a:spLocks noGrp="1"/>
          </p:cNvSpPr>
          <p:nvPr>
            <p:ph idx="1"/>
          </p:nvPr>
        </p:nvSpPr>
        <p:spPr>
          <a:xfrm>
            <a:off x="286385" y="466725"/>
            <a:ext cx="11391265" cy="6685915"/>
          </a:xfrm>
        </p:spPr>
        <p:txBody>
          <a:bodyPr>
            <a:noAutofit/>
          </a:bodyPr>
          <a:lstStyle/>
          <a:p>
            <a:pPr marL="0" indent="0">
              <a:buNone/>
            </a:pPr>
            <a:endParaRPr lang="zh-CN" altLang="en-US" sz="2400"/>
          </a:p>
          <a:p>
            <a:r>
              <a:rPr lang="zh-CN" altLang="en-US" sz="2400"/>
              <a:t>1. 食品</a:t>
            </a:r>
            <a:r>
              <a:rPr lang="zh-CN" altLang="en-US" sz="2400" smtClean="0"/>
              <a:t>安全，责任</a:t>
            </a:r>
            <a:r>
              <a:rPr lang="zh-CN" altLang="en-US" sz="2400"/>
              <a:t>重于泰山 </a:t>
            </a:r>
            <a:r>
              <a:rPr lang="zh-CN" altLang="en-US" sz="2400" b="1">
                <a:solidFill>
                  <a:srgbClr val="7030A0"/>
                </a:solidFill>
              </a:rPr>
              <a:t>（适用话题：食品安全 社会责任）</a:t>
            </a:r>
          </a:p>
          <a:p>
            <a:r>
              <a:rPr lang="zh-CN" altLang="en-US" sz="2400"/>
              <a:t>2. 民以食为天，食以安为先 </a:t>
            </a:r>
            <a:r>
              <a:rPr lang="zh-CN" altLang="en-US" sz="2400" b="1">
                <a:solidFill>
                  <a:srgbClr val="7030A0"/>
                </a:solidFill>
              </a:rPr>
              <a:t>（适用话题：食品安全 人民健康）</a:t>
            </a:r>
          </a:p>
          <a:p>
            <a:r>
              <a:rPr lang="zh-CN" altLang="en-US" sz="2400"/>
              <a:t>3. 民以食为天，加强食品安全工作，关系我国13亿多人的身体健康和生命安全，必须抓得紧而又紧。</a:t>
            </a:r>
          </a:p>
          <a:p>
            <a:pPr algn="r"/>
            <a:r>
              <a:rPr lang="zh-CN" altLang="en-US" sz="2400"/>
              <a:t>——习近平主席</a:t>
            </a:r>
            <a:r>
              <a:rPr lang="zh-CN" altLang="en-US" sz="2400" b="1">
                <a:solidFill>
                  <a:srgbClr val="7030A0"/>
                </a:solidFill>
              </a:rPr>
              <a:t>（适用话题：食品安全 人民健康 国家治理）</a:t>
            </a:r>
          </a:p>
          <a:p>
            <a:r>
              <a:rPr lang="zh-CN" altLang="en-US" sz="2400"/>
              <a:t>4.以“零容忍”的举措惩治食品安全违法犯罪，以持续的努力确保群众“舌尖上的安全”。</a:t>
            </a:r>
          </a:p>
          <a:p>
            <a:pPr marL="0" indent="0" algn="r">
              <a:buNone/>
            </a:pPr>
            <a:r>
              <a:rPr lang="zh-CN" altLang="en-US" sz="2400"/>
              <a:t>           ——李克强总理</a:t>
            </a:r>
            <a:r>
              <a:rPr lang="zh-CN" altLang="en-US" sz="2400" b="1">
                <a:solidFill>
                  <a:srgbClr val="7030A0"/>
                </a:solidFill>
              </a:rPr>
              <a:t>（适用话题：食品安全 国家治理）</a:t>
            </a:r>
          </a:p>
          <a:p>
            <a:pPr algn="l"/>
            <a:r>
              <a:rPr lang="zh-CN" altLang="en-US" sz="2400">
                <a:sym typeface="+mn-ea"/>
              </a:rPr>
              <a:t>5. 食品安全同关注，和谐社会共</a:t>
            </a:r>
            <a:r>
              <a:rPr lang="zh-CN" altLang="en-US" sz="2400" smtClean="0">
                <a:sym typeface="+mn-ea"/>
              </a:rPr>
              <a:t>创建</a:t>
            </a:r>
            <a:r>
              <a:rPr lang="zh-CN" altLang="en-US" sz="2400" b="1" smtClean="0">
                <a:solidFill>
                  <a:srgbClr val="7030A0"/>
                </a:solidFill>
                <a:sym typeface="+mn-ea"/>
              </a:rPr>
              <a:t>（</a:t>
            </a:r>
            <a:r>
              <a:rPr lang="zh-CN" altLang="en-US" sz="2400" b="1">
                <a:solidFill>
                  <a:srgbClr val="7030A0"/>
                </a:solidFill>
                <a:sym typeface="+mn-ea"/>
              </a:rPr>
              <a:t>适用话题：食品安全 社会和谐）</a:t>
            </a:r>
            <a:endParaRPr lang="zh-CN" altLang="en-US" sz="2400" b="1">
              <a:solidFill>
                <a:srgbClr val="7030A0"/>
              </a:solidFill>
            </a:endParaRPr>
          </a:p>
          <a:p>
            <a:pPr algn="r"/>
            <a:endParaRPr lang="zh-CN" altLang="en-US" sz="2400"/>
          </a:p>
          <a:p>
            <a:endParaRPr lang="zh-CN" altLang="en-US" sz="2400"/>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r>
              <a:rPr lang="zh-CN" altLang="en-US">
                <a:solidFill>
                  <a:srgbClr val="FF0000"/>
                </a:solidFill>
                <a:sym typeface="+mn-ea"/>
              </a:rPr>
              <a:t>金句集锦</a:t>
            </a:r>
            <a:br>
              <a:rPr lang="zh-CN" altLang="en-US"/>
            </a:br>
            <a:br>
              <a:rPr lang="zh-CN" altLang="en-US"/>
            </a:br>
            <a:endParaRPr lang="zh-CN" altLang="en-US"/>
          </a:p>
        </p:txBody>
      </p:sp>
      <p:sp>
        <p:nvSpPr>
          <p:cNvPr id="3" name="内容占位符 2"/>
          <p:cNvSpPr>
            <a:spLocks noGrp="1"/>
          </p:cNvSpPr>
          <p:nvPr>
            <p:ph idx="1"/>
          </p:nvPr>
        </p:nvSpPr>
        <p:spPr>
          <a:xfrm>
            <a:off x="356870" y="737870"/>
            <a:ext cx="11672570" cy="6685915"/>
          </a:xfrm>
        </p:spPr>
        <p:txBody>
          <a:bodyPr>
            <a:noAutofit/>
          </a:bodyPr>
          <a:lstStyle/>
          <a:p>
            <a:r>
              <a:rPr lang="zh-CN" altLang="en-US" sz="2400"/>
              <a:t>6.有良知的人有责任心和事业心——苏霍姆林斯基</a:t>
            </a:r>
            <a:r>
              <a:rPr lang="zh-CN" altLang="en-US" sz="2400">
                <a:sym typeface="+mn-ea"/>
              </a:rPr>
              <a:t>（</a:t>
            </a:r>
            <a:r>
              <a:rPr lang="zh-CN" altLang="en-US" sz="2400" b="1">
                <a:solidFill>
                  <a:srgbClr val="7030A0"/>
                </a:solidFill>
                <a:sym typeface="+mn-ea"/>
              </a:rPr>
              <a:t>适用话题：良知 责任 事业）</a:t>
            </a:r>
            <a:endParaRPr lang="zh-CN" altLang="en-US" sz="2400" b="1">
              <a:solidFill>
                <a:srgbClr val="7030A0"/>
              </a:solidFill>
            </a:endParaRPr>
          </a:p>
          <a:p>
            <a:r>
              <a:rPr lang="zh-CN" altLang="en-US" sz="2400"/>
              <a:t>7. 这个社会尊重那些为它尽到责任的人——梁启超</a:t>
            </a:r>
            <a:r>
              <a:rPr lang="zh-CN" altLang="en-US" sz="2400" b="1">
                <a:solidFill>
                  <a:srgbClr val="7030A0"/>
                </a:solidFill>
              </a:rPr>
              <a:t>（适用话题：社会责任 社会担当 ）</a:t>
            </a:r>
          </a:p>
          <a:p>
            <a:r>
              <a:rPr lang="zh-CN" altLang="en-US" sz="2400"/>
              <a:t>8. 我们是国家的主人，应该处处为国家着想——雷锋</a:t>
            </a:r>
            <a:r>
              <a:rPr lang="zh-CN" altLang="en-US" sz="2400" b="1">
                <a:solidFill>
                  <a:srgbClr val="7030A0"/>
                </a:solidFill>
              </a:rPr>
              <a:t>（适用话题：国家和个体 ）</a:t>
            </a:r>
            <a:endParaRPr lang="zh-CN" altLang="en-US" sz="2400"/>
          </a:p>
          <a:p>
            <a:r>
              <a:rPr lang="zh-CN" altLang="en-US" sz="2400"/>
              <a:t>9.权力失去监督是祸害，私欲失去控制是灾难</a:t>
            </a:r>
            <a:r>
              <a:rPr lang="zh-CN" altLang="en-US" sz="2400" b="1">
                <a:solidFill>
                  <a:srgbClr val="7030A0"/>
                </a:solidFill>
              </a:rPr>
              <a:t>（适用话题：权力监督 欲望与道德）</a:t>
            </a:r>
          </a:p>
          <a:p>
            <a:r>
              <a:rPr lang="zh-CN" altLang="en-US" sz="2400"/>
              <a:t>10.真正的舆论是有的，那就是来自群众，来自底层的呼声——冯英子《论“造一点舆论”》</a:t>
            </a:r>
            <a:r>
              <a:rPr lang="zh-CN" altLang="en-US" sz="2400" b="1">
                <a:solidFill>
                  <a:srgbClr val="7030A0"/>
                </a:solidFill>
              </a:rPr>
              <a:t>（适用话题：舆论 民心 ）</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260985"/>
            <a:ext cx="11672570" cy="6685915"/>
          </a:xfrm>
        </p:spPr>
        <p:txBody>
          <a:bodyPr>
            <a:noAutofit/>
          </a:bodyPr>
          <a:lstStyle/>
          <a:p>
            <a:pPr marL="0" indent="0">
              <a:buNone/>
            </a:pPr>
            <a:endParaRPr lang="zh-CN" altLang="en-US" sz="2400"/>
          </a:p>
          <a:p>
            <a:endParaRPr lang="zh-CN" altLang="en-US" sz="2400"/>
          </a:p>
          <a:p>
            <a:r>
              <a:rPr lang="zh-CN" altLang="en-US" sz="2400"/>
              <a:t>1.（光明论 作者 任然）再者，校长的掩面哭泣，是否是暗示自己的无助，或者说是表达某种不满？他在换送餐公司一事上到底有没有获得应有的话语权？发生安全事件后，其作为校园安全第一责任人，是否被保障了充分的履责空间？当然，更重要的是，此事发生后，像网友所担心的那样，他能否能得到公正对待，这一点同样需要以看得见的方式来证明。</a:t>
            </a:r>
            <a:r>
              <a:rPr lang="zh-CN" altLang="en-US" sz="2400">
                <a:solidFill>
                  <a:srgbClr val="FF0000"/>
                </a:solidFill>
              </a:rPr>
              <a:t>（五连问的方式，更能启发读者深思）</a:t>
            </a:r>
          </a:p>
          <a:p>
            <a:r>
              <a:rPr lang="zh-CN" altLang="en-US" sz="2400" b="1">
                <a:solidFill>
                  <a:srgbClr val="7030A0"/>
                </a:solidFill>
              </a:rPr>
              <a:t>（适用话题：权力监督 责任担当 公平正义）</a:t>
            </a:r>
          </a:p>
          <a:p>
            <a:endParaRPr lang="zh-CN" altLang="en-US" sz="2400" b="1">
              <a:solidFill>
                <a:srgbClr val="7030A0"/>
              </a:solidFill>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260985"/>
            <a:ext cx="11672570" cy="6685915"/>
          </a:xfrm>
        </p:spPr>
        <p:txBody>
          <a:bodyPr>
            <a:noAutofit/>
          </a:bodyPr>
          <a:lstStyle/>
          <a:p>
            <a:pPr marL="0" indent="0">
              <a:buNone/>
            </a:pPr>
            <a:endParaRPr lang="zh-CN" altLang="en-US" sz="2400"/>
          </a:p>
          <a:p>
            <a:r>
              <a:rPr lang="zh-CN" altLang="en-US" sz="2400"/>
              <a:t>2.（新京报快评 作者 马小龙）当然，也不排除一些地方因为财政紧缺等因素难以做到每一个乡村学校都建设标准化食堂，但不论以何种形式进行替代，那流程监管显然都要做到极为严格，因为这事关学生健康。</a:t>
            </a:r>
          </a:p>
          <a:p>
            <a:r>
              <a:rPr lang="en-US" altLang="zh-CN" sz="2400"/>
              <a:t>      </a:t>
            </a:r>
            <a:r>
              <a:rPr lang="zh-CN" altLang="en-US" sz="2400"/>
              <a:t>回到此事上去看，由校长的哭引发的一场围观，终究要得到解决，面对目前的困境，除了要将黑心商家予以严惩外，更多监管层面以及流程优化上的问题，显然更加值得重视。</a:t>
            </a:r>
          </a:p>
          <a:p>
            <a:r>
              <a:rPr lang="en-US" altLang="zh-CN" sz="2400"/>
              <a:t>      </a:t>
            </a:r>
            <a:r>
              <a:rPr lang="zh-CN" altLang="en-US" sz="2400"/>
              <a:t>说到底，唯有更严格的流程，更细致的标准和更紧凑的链条，才能保障孩子们按时、足量、安全就餐。</a:t>
            </a:r>
            <a:r>
              <a:rPr lang="zh-CN" altLang="en-US" sz="2400">
                <a:solidFill>
                  <a:srgbClr val="FF0000"/>
                </a:solidFill>
              </a:rPr>
              <a:t>（让步转折，立驳结合，比喻论证 说理逻辑性强，更有说服力）</a:t>
            </a:r>
          </a:p>
          <a:p>
            <a:r>
              <a:rPr lang="en-US" altLang="zh-CN" sz="2400" b="1">
                <a:solidFill>
                  <a:srgbClr val="7030A0"/>
                </a:solidFill>
              </a:rPr>
              <a:t>       </a:t>
            </a:r>
            <a:r>
              <a:rPr lang="zh-CN" altLang="en-US" sz="2400" b="1">
                <a:solidFill>
                  <a:srgbClr val="7030A0"/>
                </a:solidFill>
              </a:rPr>
              <a:t>（适用话题：权力监督 学生健康 细致管理）</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575310"/>
            <a:ext cx="11672570" cy="6685915"/>
          </a:xfrm>
        </p:spPr>
        <p:txBody>
          <a:bodyPr>
            <a:noAutofit/>
          </a:bodyPr>
          <a:lstStyle/>
          <a:p>
            <a:pPr marL="0" indent="0">
              <a:buNone/>
            </a:pPr>
            <a:endParaRPr lang="zh-CN" altLang="en-US" sz="2400"/>
          </a:p>
          <a:p>
            <a:r>
              <a:rPr lang="zh-CN" altLang="en-US" sz="2400"/>
              <a:t>3.（红星新闻 作者 弈钧）面对镜头，哽咽的王校长令人同情，“把一个学校搞好不容易”的感叹，更令人平添了几分焦虑——营养餐是为学生增加营养的，无论如何不能“营养”了那些见不得光的生意，在彻查食品健康的同时，管理机制的健康与否，也应该好好查一查。</a:t>
            </a:r>
            <a:r>
              <a:rPr lang="zh-CN" altLang="en-US" sz="2400">
                <a:solidFill>
                  <a:srgbClr val="FF0000"/>
                </a:solidFill>
              </a:rPr>
              <a:t>（从新闻细节入手，让人物现身说法，通过现象直指问题实质，深刻有力度）</a:t>
            </a:r>
          </a:p>
          <a:p>
            <a:r>
              <a:rPr lang="zh-CN" altLang="en-US" sz="2400" b="1">
                <a:solidFill>
                  <a:srgbClr val="7030A0"/>
                </a:solidFill>
              </a:rPr>
              <a:t>（适用话题：食品安全 学生健康 管理机制）</a:t>
            </a:r>
          </a:p>
          <a:p>
            <a:endParaRPr lang="zh-CN" altLang="en-US" sz="2400"/>
          </a:p>
          <a:p>
            <a:endParaRPr lang="zh-CN" altLang="en-US" sz="2400"/>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356940" y="32455"/>
            <a:ext cx="10969200" cy="705600"/>
          </a:xfrm>
        </p:spPr>
        <p:txBody>
          <a:bodyPr>
            <a:normAutofit fontScale="90000"/>
          </a:bodyPr>
          <a:lstStyle/>
          <a:p>
            <a:br>
              <a:rPr lang="zh-CN" altLang="en-US">
                <a:sym typeface="+mn-ea"/>
              </a:rPr>
            </a:br>
            <a:br>
              <a:rPr lang="zh-CN" altLang="en-US">
                <a:sym typeface="+mn-ea"/>
              </a:rPr>
            </a:br>
            <a:br>
              <a:rPr lang="zh-CN" altLang="en-US">
                <a:sym typeface="+mn-ea"/>
              </a:rPr>
            </a:br>
            <a:r>
              <a:rPr lang="zh-CN" altLang="en-US">
                <a:solidFill>
                  <a:srgbClr val="FF0000"/>
                </a:solidFill>
                <a:sym typeface="+mn-ea"/>
              </a:rPr>
              <a:t>精彩点评</a:t>
            </a:r>
            <a:br>
              <a:rPr lang="zh-CN" altLang="en-US"/>
            </a:br>
            <a:br>
              <a:rPr lang="zh-CN" altLang="en-US"/>
            </a:br>
            <a:br>
              <a:rPr lang="zh-CN" altLang="en-US"/>
            </a:br>
            <a:endParaRPr lang="zh-CN" altLang="en-US"/>
          </a:p>
        </p:txBody>
      </p:sp>
      <p:sp>
        <p:nvSpPr>
          <p:cNvPr id="3" name="内容占位符 2"/>
          <p:cNvSpPr>
            <a:spLocks noGrp="1"/>
          </p:cNvSpPr>
          <p:nvPr>
            <p:ph idx="1"/>
          </p:nvPr>
        </p:nvSpPr>
        <p:spPr>
          <a:xfrm>
            <a:off x="259715" y="260985"/>
            <a:ext cx="11672570" cy="6685915"/>
          </a:xfrm>
        </p:spPr>
        <p:txBody>
          <a:bodyPr>
            <a:noAutofit/>
          </a:bodyPr>
          <a:lstStyle/>
          <a:p>
            <a:pPr marL="0" indent="0">
              <a:buNone/>
            </a:pPr>
            <a:endParaRPr lang="zh-CN" altLang="en-US" sz="2400"/>
          </a:p>
          <a:p>
            <a:r>
              <a:rPr lang="zh-CN" altLang="en-US" sz="2400"/>
              <a:t>4.（新华网 记者王海鹰、刘元旭、朱立毅、俞丽虹）从现实来看，目前我国共有食品、食品添加剂、食品相关产品生产企业和小作坊40多万个，人手相对较少，快速和常规检测能力不够完善。“监管难度大，但这并不能成为监管缺位的‘挡箭牌’！”山东大学社会问题研究专家马广海教授认为，作为百姓食品安全“把关人”，少数监管部门工作人员得过且过，曝出来就查，曝不出来就算，这样食品安全事件焉能不发生？</a:t>
            </a:r>
            <a:r>
              <a:rPr lang="zh-CN" altLang="en-US" sz="2400">
                <a:solidFill>
                  <a:srgbClr val="FF0000"/>
                </a:solidFill>
              </a:rPr>
              <a:t>（数据、比喻、反问，丰富的论证更有震撼力）</a:t>
            </a:r>
          </a:p>
          <a:p>
            <a:r>
              <a:rPr lang="zh-CN" altLang="en-US" sz="2400" b="1">
                <a:solidFill>
                  <a:srgbClr val="7030A0"/>
                </a:solidFill>
              </a:rPr>
              <a:t>（适用话题：食品安全，权力监督）</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57</Paragraphs>
  <Slides>14</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14</vt:i4>
      </vt:variant>
    </vt:vector>
  </HeadingPairs>
  <TitlesOfParts>
    <vt:vector baseType="lpstr" size="18">
      <vt:lpstr>Arial</vt:lpstr>
      <vt:lpstr>微软雅黑</vt:lpstr>
      <vt:lpstr>Wingdings</vt:lpstr>
      <vt:lpstr>Office 主题​​</vt:lpstr>
      <vt:lpstr>高考作文热点素材：</vt:lpstr>
      <vt:lpstr>事件回顾</vt:lpstr>
      <vt:lpstr>适用话题</vt:lpstr>
      <vt:lpstr>金句集锦</vt:lpstr>
      <vt:lpstr>金句集锦</vt:lpstr>
      <vt:lpstr>精彩点评</vt:lpstr>
      <vt:lpstr>精彩点评</vt:lpstr>
      <vt:lpstr>精彩点评</vt:lpstr>
      <vt:lpstr>精彩点评</vt:lpstr>
      <vt:lpstr>精彩点评</vt:lpstr>
      <vt:lpstr>精彩点评</vt:lpstr>
      <vt:lpstr>时评范文</vt:lpstr>
      <vt:lpstr>时评范文</vt:lpstr>
      <vt:lpstr>时评范文</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2021-12-07T15:42:47.886</cp:lastPrinted>
  <dcterms:created xsi:type="dcterms:W3CDTF">2021-12-07T15:42:47Z</dcterms:created>
  <dcterms:modified xsi:type="dcterms:W3CDTF">2021-12-07T07:42:48Z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