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 id="2147483660" r:id="rId2"/>
    <p:sldMasterId id="2147483672" r:id="rId3"/>
  </p:sldMasterIdLst>
  <p:sldIdLst>
    <p:sldId id="448" r:id="rId4"/>
    <p:sldId id="449" r:id="rId5"/>
    <p:sldId id="392" r:id="rId6"/>
    <p:sldId id="400" r:id="rId7"/>
    <p:sldId id="401" r:id="rId8"/>
    <p:sldId id="402" r:id="rId9"/>
    <p:sldId id="266" r:id="rId10"/>
    <p:sldId id="434" r:id="rId11"/>
    <p:sldId id="435" r:id="rId12"/>
    <p:sldId id="442" r:id="rId13"/>
    <p:sldId id="443" r:id="rId14"/>
    <p:sldId id="436" r:id="rId15"/>
    <p:sldId id="437" r:id="rId16"/>
    <p:sldId id="438" r:id="rId17"/>
    <p:sldId id="444" r:id="rId18"/>
    <p:sldId id="439" r:id="rId19"/>
    <p:sldId id="450" r:id="rId20"/>
    <p:sldId id="451" r:id="rId21"/>
    <p:sldId id="446" r:id="rId22"/>
    <p:sldId id="447" r:id="rId23"/>
    <p:sldId id="453" r:id="rId24"/>
    <p:sldId id="461" r:id="rId25"/>
    <p:sldId id="441" r:id="rId26"/>
    <p:sldId id="456" r:id="rId27"/>
    <p:sldId id="457" r:id="rId28"/>
    <p:sldId id="458" r:id="rId29"/>
    <p:sldId id="459" r:id="rId30"/>
    <p:sldId id="460" r:id="rId31"/>
    <p:sldId id="462" r:id="rId32"/>
    <p:sldId id="454" r:id="rId33"/>
    <p:sldId id="440" r:id="rId34"/>
  </p:sldIdLst>
  <p:sldSz cx="12192000" cy="6858000"/>
  <p:notesSz cx="6858000" cy="9144000"/>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fill>
          <a:solidFill>
            <a:schemeClr val="accent1">
              <a:tint val="40000"/>
            </a:schemeClr>
          </a:solidFill>
        </a:fill>
      </a:tcStyle>
    </a:band1H>
    <a:band1V>
      <a:tcStyle>
        <a:fill>
          <a:solidFill>
            <a:schemeClr val="accent1">
              <a:tint val="40000"/>
            </a:schemeClr>
          </a:solidFill>
        </a:fill>
      </a:tcStyle>
    </a:band1V>
    <a:lastCol>
      <a:tcTxStyle b="on">
        <a:fontRef idx="minor">
          <a:prstClr val="black"/>
        </a:fontRef>
        <a:schemeClr val="lt1"/>
      </a:tcTxStyle>
      <a:tcStyle>
        <a:fill>
          <a:solidFill>
            <a:schemeClr val="accent1"/>
          </a:solidFill>
        </a:fill>
      </a:tcStyle>
    </a:lastCol>
    <a:firstCol>
      <a:tcTxStyle b="on">
        <a:fontRef idx="minor">
          <a:prstClr val="black"/>
        </a:fontRef>
        <a:schemeClr val="lt1"/>
      </a:tcTxStyle>
      <a:tcStyle>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68" d="100"/>
          <a:sy n="68" d="100"/>
        </p:scale>
        <p:origin x="84" y="282"/>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2.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slideMaster" Target="slideMasters/slideMaster3.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tags" Target="tags/tag4.xml" /><Relationship Id="rId36" Type="http://schemas.openxmlformats.org/officeDocument/2006/relationships/presProps" Target="presProps.xml" /><Relationship Id="rId37" Type="http://schemas.openxmlformats.org/officeDocument/2006/relationships/viewProps" Target="viewProps.xml" /><Relationship Id="rId38" Type="http://schemas.openxmlformats.org/officeDocument/2006/relationships/theme" Target="theme/theme1.xml" /><Relationship Id="rId39" Type="http://schemas.openxmlformats.org/officeDocument/2006/relationships/tableStyles" Target="tableStyles.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4.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5.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6.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7.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8.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9.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1.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2.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3.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2021/9/4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2021/9/4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2021/9/4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2021/9/4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2021/9/4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2021/9/4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2021/9/4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2021/9/4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2021/9/4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2021/9/4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2021/9/4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2021/9/4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2021/9/4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2021/9/4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2021/9/4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2021/9/4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2021/9/4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2021/9/4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2021/9/4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2021/9/4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2021/9/4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2021/9/4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2021/9/4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2021/9/4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2021/9/4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2021/9/4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2021/9/4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2021/9/4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2021/9/4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2021/9/4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2021/9/4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2021/9/4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2021/9/4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media/image1.jpeg"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image" Target="../media/image1.jpeg" /><Relationship Id="rId13" Type="http://schemas.openxmlformats.org/officeDocument/2006/relationships/theme" Target="../theme/theme2.xml" /><Relationship Id="rId2" Type="http://schemas.openxmlformats.org/officeDocument/2006/relationships/slideLayout" Target="../slideLayouts/slideLayout13.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_rels/slideMaster3.xml.rels>&#65279;<?xml version="1.0" encoding="utf-8" standalone="yes"?><Relationships xmlns="http://schemas.openxmlformats.org/package/2006/relationships"><Relationship Id="rId1" Type="http://schemas.openxmlformats.org/officeDocument/2006/relationships/slideLayout" Target="../slideLayouts/slideLayout23.xml" /><Relationship Id="rId10" Type="http://schemas.openxmlformats.org/officeDocument/2006/relationships/slideLayout" Target="../slideLayouts/slideLayout32.xml" /><Relationship Id="rId11" Type="http://schemas.openxmlformats.org/officeDocument/2006/relationships/slideLayout" Target="../slideLayouts/slideLayout33.xml" /><Relationship Id="rId12" Type="http://schemas.openxmlformats.org/officeDocument/2006/relationships/theme" Target="../theme/theme3.xml" /><Relationship Id="rId2" Type="http://schemas.openxmlformats.org/officeDocument/2006/relationships/slideLayout" Target="../slideLayouts/slideLayout24.xml" /><Relationship Id="rId3" Type="http://schemas.openxmlformats.org/officeDocument/2006/relationships/slideLayout" Target="../slideLayouts/slideLayout25.xml" /><Relationship Id="rId4" Type="http://schemas.openxmlformats.org/officeDocument/2006/relationships/slideLayout" Target="../slideLayouts/slideLayout26.xml" /><Relationship Id="rId5" Type="http://schemas.openxmlformats.org/officeDocument/2006/relationships/slideLayout" Target="../slideLayouts/slideLayout27.xml" /><Relationship Id="rId6" Type="http://schemas.openxmlformats.org/officeDocument/2006/relationships/slideLayout" Target="../slideLayouts/slideLayout28.xml" /><Relationship Id="rId7" Type="http://schemas.openxmlformats.org/officeDocument/2006/relationships/slideLayout" Target="../slideLayouts/slideLayout29.xml" /><Relationship Id="rId8" Type="http://schemas.openxmlformats.org/officeDocument/2006/relationships/slideLayout" Target="../slideLayouts/slideLayout30.xml" /><Relationship Id="rId9" Type="http://schemas.openxmlformats.org/officeDocument/2006/relationships/slideLayout" Target="../slideLayouts/slideLayout3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12">
            <a:alphaModFix amt="70000"/>
          </a:blip>
          <a:stretch>
            <a:fillRect/>
          </a:stretch>
        </a:blipFill>
        <a:effectLst/>
      </p:bgPr>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2021/9/4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12">
            <a:alphaModFix amt="70000"/>
          </a:blip>
          <a:stretch>
            <a:fillRect/>
          </a:stretch>
        </a:blipFill>
        <a:effectLst/>
      </p:bgPr>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2021/9/4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2021/9/4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3.xml" /><Relationship Id="rId2" Type="http://schemas.openxmlformats.org/officeDocument/2006/relationships/image" Target="../media/image2.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3.xml" /><Relationship Id="rId2" Type="http://schemas.openxmlformats.org/officeDocument/2006/relationships/image" Target="../media/image3.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3.xml" /><Relationship Id="rId2" Type="http://schemas.openxmlformats.org/officeDocument/2006/relationships/image" Target="../media/image3.jpe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3495040" y="1379855"/>
            <a:ext cx="8550275" cy="1630045"/>
          </a:xfrm>
          <a:prstGeom prst="rect">
            <a:avLst/>
          </a:prstGeom>
          <a:noFill/>
        </p:spPr>
        <p:txBody>
          <a:bodyPr wrap="square" rtlCol="0">
            <a:spAutoFit/>
          </a:bodyPr>
          <a:lstStyle/>
          <a:p>
            <a:pPr algn="ctr"/>
            <a:r>
              <a:rPr lang="zh-CN" altLang="en-US" sz="5000">
                <a:solidFill>
                  <a:srgbClr val="F3541A"/>
                </a:solidFill>
                <a:latin typeface="华文中宋" panose="02010600040101010101" charset="-122"/>
                <a:ea typeface="华文中宋" panose="02010600040101010101" charset="-122"/>
                <a:cs typeface="华文中宋" panose="02010600040101010101" charset="-122"/>
              </a:rPr>
              <a:t>在民族复兴的历史丰碑上</a:t>
            </a:r>
          </a:p>
          <a:p>
            <a:pPr algn="ctr"/>
            <a:r>
              <a:rPr lang="zh-CN" altLang="en-US" sz="5000">
                <a:solidFill>
                  <a:srgbClr val="F3541A"/>
                </a:solidFill>
                <a:latin typeface="华文中宋" panose="02010600040101010101" charset="-122"/>
                <a:ea typeface="华文中宋" panose="02010600040101010101" charset="-122"/>
                <a:cs typeface="华文中宋" panose="02010600040101010101" charset="-122"/>
              </a:rPr>
              <a:t>——2020中国抗疫记</a:t>
            </a:r>
          </a:p>
        </p:txBody>
      </p:sp>
      <p:pic>
        <p:nvPicPr>
          <p:cNvPr id="3" name="图片 2" descr="f31fbe096b63f6247faa085e641ca7fe1b4ca352"/>
          <p:cNvPicPr>
            <a:picLocks noChangeAspect="1"/>
          </p:cNvPicPr>
          <p:nvPr/>
        </p:nvPicPr>
        <p:blipFill>
          <a:blip r:embed="rId2"/>
          <a:stretch>
            <a:fillRect/>
          </a:stretch>
        </p:blipFill>
        <p:spPr>
          <a:xfrm>
            <a:off x="0" y="2193925"/>
            <a:ext cx="3495040" cy="4664075"/>
          </a:xfrm>
          <a:prstGeom prst="rect">
            <a:avLst/>
          </a:prstGeom>
        </p:spPr>
      </p:pic>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454660" y="118110"/>
            <a:ext cx="9298305" cy="1014730"/>
          </a:xfrm>
          <a:prstGeom prst="rect">
            <a:avLst/>
          </a:prstGeom>
          <a:noFill/>
        </p:spPr>
        <p:txBody>
          <a:bodyPr wrap="square" rtlCol="0">
            <a:spAutoFit/>
          </a:bodyPr>
          <a:lstStyle/>
          <a:p>
            <a:pPr algn="l"/>
            <a:r>
              <a:rPr lang="zh-CN" altLang="en-US" sz="6000">
                <a:solidFill>
                  <a:srgbClr val="F3541A"/>
                </a:solidFill>
                <a:latin typeface="隶书" panose="02010509060101010101" charset="-122"/>
                <a:ea typeface="隶书" panose="02010509060101010101" charset="-122"/>
                <a:cs typeface="隶书" panose="02010509060101010101" charset="-122"/>
              </a:rPr>
              <a:t>任务一：理清文章结构</a:t>
            </a:r>
            <a:r>
              <a:rPr lang="en-US" altLang="zh-CN" sz="6000">
                <a:solidFill>
                  <a:srgbClr val="F3541A"/>
                </a:solidFill>
                <a:latin typeface="隶书" panose="02010509060101010101" charset="-122"/>
                <a:ea typeface="隶书" panose="02010509060101010101" charset="-122"/>
                <a:cs typeface="隶书" panose="02010509060101010101" charset="-122"/>
              </a:rPr>
              <a:t> </a:t>
            </a:r>
          </a:p>
        </p:txBody>
      </p:sp>
      <p:sp>
        <p:nvSpPr>
          <p:cNvPr id="4" name="文本框 3"/>
          <p:cNvSpPr txBox="1"/>
          <p:nvPr/>
        </p:nvSpPr>
        <p:spPr>
          <a:xfrm>
            <a:off x="321310" y="1132840"/>
            <a:ext cx="11549380" cy="4523105"/>
          </a:xfrm>
          <a:prstGeom prst="rect">
            <a:avLst/>
          </a:prstGeom>
          <a:noFill/>
        </p:spPr>
        <p:txBody>
          <a:bodyPr wrap="square" rtlCol="0">
            <a:spAutoFit/>
          </a:bodyPr>
          <a:lstStyle/>
          <a:p>
            <a:pPr indent="720090" algn="l" fontAlgn="auto"/>
            <a:r>
              <a:rPr lang="zh-CN" sz="3600">
                <a:latin typeface="华文中宋" panose="02010600040101010101" charset="-122"/>
                <a:ea typeface="华文中宋" panose="02010600040101010101" charset="-122"/>
                <a:cs typeface="幼圆" panose="02010509060101010101" charset="-122"/>
                <a:sym typeface="+mn-ea"/>
              </a:rPr>
              <a:t>第一部分从领导力、动员力、执行力三个角度阐述了党中央的决策部署是抗疫的“主心骨”；</a:t>
            </a:r>
          </a:p>
          <a:p>
            <a:pPr indent="720090" algn="l" fontAlgn="auto"/>
            <a:r>
              <a:rPr lang="zh-CN" sz="3600">
                <a:latin typeface="华文中宋" panose="02010600040101010101" charset="-122"/>
                <a:ea typeface="华文中宋" panose="02010600040101010101" charset="-122"/>
                <a:cs typeface="幼圆" panose="02010509060101010101" charset="-122"/>
                <a:sym typeface="+mn-ea"/>
              </a:rPr>
              <a:t>第二部分以具体的事例、翔实的数据论述了中国特色社会主义制度的优势是战胜疫情的重要法宝；</a:t>
            </a:r>
          </a:p>
          <a:p>
            <a:pPr indent="720090" algn="l" fontAlgn="auto"/>
            <a:r>
              <a:rPr lang="zh-CN" sz="3600">
                <a:latin typeface="华文中宋" panose="02010600040101010101" charset="-122"/>
                <a:ea typeface="华文中宋" panose="02010600040101010101" charset="-122"/>
                <a:cs typeface="幼圆" panose="02010509060101010101" charset="-122"/>
                <a:sym typeface="+mn-ea"/>
              </a:rPr>
              <a:t>第三部分引经据典,高度赞美了中国人民在抗疫期间所展现的永恒不灭的精神品格；</a:t>
            </a:r>
          </a:p>
          <a:p>
            <a:pPr indent="720090" algn="l" fontAlgn="auto"/>
            <a:r>
              <a:rPr lang="zh-CN" sz="3600">
                <a:latin typeface="华文中宋" panose="02010600040101010101" charset="-122"/>
                <a:ea typeface="华文中宋" panose="02010600040101010101" charset="-122"/>
                <a:cs typeface="幼圆" panose="02010509060101010101" charset="-122"/>
                <a:sym typeface="+mn-ea"/>
              </a:rPr>
              <a:t>第四部分选取典型的人物事迹赞美抗疫期间创造生命奇迹的新时代中国脊梁；</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 to="" calcmode="lin" valueType="num">
                                      <p:cBhvr>
                                        <p:cTn id="12" dur="1" fill="hold"/>
                                        <p:tgtEl>
                                          <p:spTgt spid="4">
                                            <p:txEl>
                                              <p:pRg st="0" end="0"/>
                                            </p:txEl>
                                          </p:spTgt>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 to="" calcmode="lin" valueType="num">
                                      <p:cBhvr>
                                        <p:cTn id="17" dur="1" fill="hold"/>
                                        <p:tgtEl>
                                          <p:spTgt spid="4">
                                            <p:txEl>
                                              <p:pRg st="1" end="1"/>
                                            </p:txEl>
                                          </p:spTgt>
                                        </p:tgtEl>
                                      </p:cBhvr>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nodeType="clickEffect">
                                  <p:stCondLst>
                                    <p:cond delay="0"/>
                                  </p:stCondLst>
                                  <p:childTnLst>
                                    <p:set>
                                      <p:cBhvr>
                                        <p:cTn id="21" dur="1" fill="hold">
                                          <p:stCondLst>
                                            <p:cond delay="0"/>
                                          </p:stCondLst>
                                        </p:cTn>
                                        <p:tgtEl>
                                          <p:spTgt spid="4">
                                            <p:txEl>
                                              <p:pRg st="2" end="2"/>
                                            </p:txEl>
                                          </p:spTgt>
                                        </p:tgtEl>
                                        <p:attrNameLst>
                                          <p:attrName>style.visibility</p:attrName>
                                        </p:attrNameLst>
                                      </p:cBhvr>
                                      <p:to>
                                        <p:strVal val="visible"/>
                                      </p:to>
                                    </p:set>
                                    <p:anim to="" calcmode="lin" valueType="num">
                                      <p:cBhvr>
                                        <p:cTn id="22" dur="1" fill="hold"/>
                                        <p:tgtEl>
                                          <p:spTgt spid="4">
                                            <p:txEl>
                                              <p:pRg st="2" end="2"/>
                                            </p:txEl>
                                          </p:spTgt>
                                        </p:tgtEl>
                                      </p:cBhvr>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4" presetClass="entr" presetSubtype="0" fill="hold" nodeType="clickEffect">
                                  <p:stCondLst>
                                    <p:cond delay="0"/>
                                  </p:stCondLst>
                                  <p:childTnLst>
                                    <p:set>
                                      <p:cBhvr>
                                        <p:cTn id="26" dur="1" fill="hold">
                                          <p:stCondLst>
                                            <p:cond delay="0"/>
                                          </p:stCondLst>
                                        </p:cTn>
                                        <p:tgtEl>
                                          <p:spTgt spid="4">
                                            <p:txEl>
                                              <p:pRg st="3" end="3"/>
                                            </p:txEl>
                                          </p:spTgt>
                                        </p:tgtEl>
                                        <p:attrNameLst>
                                          <p:attrName>style.visibility</p:attrName>
                                        </p:attrNameLst>
                                      </p:cBhvr>
                                      <p:to>
                                        <p:strVal val="visible"/>
                                      </p:to>
                                    </p:set>
                                    <p:anim to="" calcmode="lin" valueType="num">
                                      <p:cBhvr>
                                        <p:cTn id="27" dur="1" fill="hold"/>
                                        <p:tgtEl>
                                          <p:spTgt spid="4">
                                            <p:txEl>
                                              <p:pRg st="3" end="3"/>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454660" y="118110"/>
            <a:ext cx="9298305" cy="1014730"/>
          </a:xfrm>
          <a:prstGeom prst="rect">
            <a:avLst/>
          </a:prstGeom>
          <a:noFill/>
        </p:spPr>
        <p:txBody>
          <a:bodyPr wrap="square" rtlCol="0">
            <a:spAutoFit/>
          </a:bodyPr>
          <a:lstStyle/>
          <a:p>
            <a:pPr algn="l"/>
            <a:r>
              <a:rPr lang="zh-CN" altLang="en-US" sz="6000">
                <a:solidFill>
                  <a:srgbClr val="F3541A"/>
                </a:solidFill>
                <a:latin typeface="隶书" panose="02010509060101010101" charset="-122"/>
                <a:ea typeface="隶书" panose="02010509060101010101" charset="-122"/>
                <a:cs typeface="隶书" panose="02010509060101010101" charset="-122"/>
              </a:rPr>
              <a:t>任务一：理清文章结构</a:t>
            </a:r>
            <a:r>
              <a:rPr lang="en-US" altLang="zh-CN" sz="6000">
                <a:solidFill>
                  <a:srgbClr val="F3541A"/>
                </a:solidFill>
                <a:latin typeface="隶书" panose="02010509060101010101" charset="-122"/>
                <a:ea typeface="隶书" panose="02010509060101010101" charset="-122"/>
                <a:cs typeface="隶书" panose="02010509060101010101" charset="-122"/>
              </a:rPr>
              <a:t> </a:t>
            </a:r>
          </a:p>
        </p:txBody>
      </p:sp>
      <p:sp>
        <p:nvSpPr>
          <p:cNvPr id="4" name="文本框 3"/>
          <p:cNvSpPr txBox="1"/>
          <p:nvPr/>
        </p:nvSpPr>
        <p:spPr>
          <a:xfrm>
            <a:off x="321310" y="1132840"/>
            <a:ext cx="11549380" cy="4799965"/>
          </a:xfrm>
          <a:prstGeom prst="rect">
            <a:avLst/>
          </a:prstGeom>
          <a:noFill/>
        </p:spPr>
        <p:txBody>
          <a:bodyPr wrap="square" rtlCol="0">
            <a:spAutoFit/>
          </a:bodyPr>
          <a:lstStyle/>
          <a:p>
            <a:pPr indent="720090" algn="l" fontAlgn="auto"/>
            <a:r>
              <a:rPr lang="zh-CN" sz="3400">
                <a:latin typeface="华文中宋" panose="02010600040101010101" charset="-122"/>
                <a:ea typeface="华文中宋" panose="02010600040101010101" charset="-122"/>
                <a:cs typeface="幼圆" panose="02010509060101010101" charset="-122"/>
                <a:sym typeface="+mn-ea"/>
              </a:rPr>
              <a:t>第五部分说明了坚持“科学防治”是取得抗疫胜利的“压舱石”；</a:t>
            </a:r>
          </a:p>
          <a:p>
            <a:pPr indent="720090" algn="l" fontAlgn="auto"/>
            <a:r>
              <a:rPr lang="zh-CN" sz="3400">
                <a:latin typeface="华文中宋" panose="02010600040101010101" charset="-122"/>
                <a:ea typeface="华文中宋" panose="02010600040101010101" charset="-122"/>
                <a:cs typeface="幼圆" panose="02010509060101010101" charset="-122"/>
                <a:sym typeface="+mn-ea"/>
              </a:rPr>
              <a:t>第六部分总结、反思抗疫的经验和教训；</a:t>
            </a:r>
          </a:p>
          <a:p>
            <a:pPr indent="720090" algn="l" fontAlgn="auto"/>
            <a:r>
              <a:rPr lang="zh-CN" sz="3400">
                <a:latin typeface="华文中宋" panose="02010600040101010101" charset="-122"/>
                <a:ea typeface="华文中宋" panose="02010600040101010101" charset="-122"/>
                <a:cs typeface="幼圆" panose="02010509060101010101" charset="-122"/>
                <a:sym typeface="+mn-ea"/>
              </a:rPr>
              <a:t>第七部分论述了中国在全球抗疫中的大国担当及团结合作的中国理念和中国行动；</a:t>
            </a:r>
          </a:p>
          <a:p>
            <a:pPr indent="720090" algn="l" fontAlgn="auto"/>
            <a:r>
              <a:rPr lang="zh-CN" sz="3400">
                <a:latin typeface="华文中宋" panose="02010600040101010101" charset="-122"/>
                <a:ea typeface="华文中宋" panose="02010600040101010101" charset="-122"/>
                <a:cs typeface="幼圆" panose="02010509060101010101" charset="-122"/>
                <a:sym typeface="+mn-ea"/>
              </a:rPr>
              <a:t>第八部分以“重焕生机的中国”与历史上屈辱的中国进行对比，号召全国人民坚定信念，在深重的苦难与磨砺中汲取力量，向着民族复兴的光明未来前进，照应题目，揭示主旨。</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to="" calcmode="lin" valueType="num">
                                      <p:cBhvr>
                                        <p:cTn id="7" dur="1" fill="hold"/>
                                        <p:tgtEl>
                                          <p:spTgt spid="4">
                                            <p:txEl>
                                              <p:pRg st="0" end="0"/>
                                            </p:txEl>
                                          </p:spTgt>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 to="" calcmode="lin" valueType="num">
                                      <p:cBhvr>
                                        <p:cTn id="12" dur="1" fill="hold"/>
                                        <p:tgtEl>
                                          <p:spTgt spid="4">
                                            <p:txEl>
                                              <p:pRg st="1" end="1"/>
                                            </p:txEl>
                                          </p:spTgt>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 to="" calcmode="lin" valueType="num">
                                      <p:cBhvr>
                                        <p:cTn id="17" dur="1" fill="hold"/>
                                        <p:tgtEl>
                                          <p:spTgt spid="4">
                                            <p:txEl>
                                              <p:pRg st="2" end="2"/>
                                            </p:txEl>
                                          </p:spTgt>
                                        </p:tgtEl>
                                      </p:cBhvr>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 to="" calcmode="lin" valueType="num">
                                      <p:cBhvr>
                                        <p:cTn id="22" dur="1" fill="hold"/>
                                        <p:tgtEl>
                                          <p:spTgt spid="4">
                                            <p:txEl>
                                              <p:pRg st="3" end="3"/>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454660" y="118110"/>
            <a:ext cx="9298305" cy="1014730"/>
          </a:xfrm>
          <a:prstGeom prst="rect">
            <a:avLst/>
          </a:prstGeom>
          <a:noFill/>
        </p:spPr>
        <p:txBody>
          <a:bodyPr wrap="square" rtlCol="0">
            <a:spAutoFit/>
          </a:bodyPr>
          <a:lstStyle/>
          <a:p>
            <a:pPr algn="l"/>
            <a:r>
              <a:rPr lang="zh-CN" altLang="en-US" sz="6000">
                <a:solidFill>
                  <a:srgbClr val="F3541A"/>
                </a:solidFill>
                <a:latin typeface="隶书" panose="02010509060101010101" charset="-122"/>
                <a:ea typeface="隶书" panose="02010509060101010101" charset="-122"/>
                <a:cs typeface="隶书" panose="02010509060101010101" charset="-122"/>
              </a:rPr>
              <a:t>任务一：理清文章结构</a:t>
            </a:r>
            <a:r>
              <a:rPr lang="en-US" altLang="zh-CN" sz="6000">
                <a:solidFill>
                  <a:srgbClr val="F3541A"/>
                </a:solidFill>
                <a:latin typeface="隶书" panose="02010509060101010101" charset="-122"/>
                <a:ea typeface="隶书" panose="02010509060101010101" charset="-122"/>
                <a:cs typeface="隶书" panose="02010509060101010101" charset="-122"/>
              </a:rPr>
              <a:t> </a:t>
            </a:r>
          </a:p>
        </p:txBody>
      </p:sp>
      <p:sp>
        <p:nvSpPr>
          <p:cNvPr id="4" name="文本框 3"/>
          <p:cNvSpPr txBox="1"/>
          <p:nvPr/>
        </p:nvSpPr>
        <p:spPr>
          <a:xfrm>
            <a:off x="321310" y="1494790"/>
            <a:ext cx="11549380" cy="1322070"/>
          </a:xfrm>
          <a:prstGeom prst="rect">
            <a:avLst/>
          </a:prstGeom>
          <a:noFill/>
        </p:spPr>
        <p:txBody>
          <a:bodyPr wrap="square" rtlCol="0">
            <a:spAutoFit/>
          </a:bodyPr>
          <a:lstStyle/>
          <a:p>
            <a:pPr indent="720090" algn="l" fontAlgn="auto"/>
            <a:r>
              <a:rPr lang="zh-CN" sz="3600">
                <a:latin typeface="华文中宋" panose="02010600040101010101" charset="-122"/>
                <a:ea typeface="华文中宋" panose="02010600040101010101" charset="-122"/>
                <a:cs typeface="幼圆" panose="02010509060101010101" charset="-122"/>
                <a:sym typeface="+mn-ea"/>
              </a:rPr>
              <a:t>文章有时序性结构、递进式结构，也有空间并列式。因此，文章属于</a:t>
            </a:r>
            <a:r>
              <a:rPr lang="zh-CN" sz="4400">
                <a:solidFill>
                  <a:srgbClr val="CD08F9"/>
                </a:solidFill>
                <a:latin typeface="华文中宋" panose="02010600040101010101" charset="-122"/>
                <a:ea typeface="华文中宋" panose="02010600040101010101" charset="-122"/>
                <a:cs typeface="幼圆" panose="02010509060101010101" charset="-122"/>
                <a:sym typeface="+mn-ea"/>
              </a:rPr>
              <a:t>纵横交错式的复式结构</a:t>
            </a:r>
            <a:r>
              <a:rPr lang="zh-CN" sz="3600">
                <a:latin typeface="华文中宋" panose="02010600040101010101" charset="-122"/>
                <a:ea typeface="华文中宋" panose="02010600040101010101" charset="-122"/>
                <a:cs typeface="幼圆" panose="02010509060101010101" charset="-122"/>
                <a:sym typeface="+mn-ea"/>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678180" y="132715"/>
            <a:ext cx="11049000" cy="3230245"/>
          </a:xfrm>
          <a:prstGeom prst="rect">
            <a:avLst/>
          </a:prstGeom>
          <a:noFill/>
        </p:spPr>
        <p:txBody>
          <a:bodyPr wrap="square" rtlCol="0">
            <a:spAutoFit/>
          </a:bodyPr>
          <a:lstStyle/>
          <a:p>
            <a:pPr algn="l"/>
            <a:r>
              <a:rPr lang="zh-CN" altLang="en-US" sz="6000">
                <a:solidFill>
                  <a:srgbClr val="F3541A"/>
                </a:solidFill>
                <a:latin typeface="隶书" panose="02010509060101010101" charset="-122"/>
                <a:ea typeface="隶书" panose="02010509060101010101" charset="-122"/>
                <a:cs typeface="隶书" panose="02010509060101010101" charset="-122"/>
              </a:rPr>
              <a:t>任务二：</a:t>
            </a:r>
          </a:p>
          <a:p>
            <a:pPr indent="720090" algn="l" fontAlgn="auto"/>
            <a:r>
              <a:rPr lang="zh-CN" sz="4800">
                <a:solidFill>
                  <a:srgbClr val="2D09F9"/>
                </a:solidFill>
                <a:latin typeface="隶书" panose="02010509060101010101" charset="-122"/>
                <a:ea typeface="隶书" panose="02010509060101010101" charset="-122"/>
                <a:cs typeface="隶书" panose="02010509060101010101" charset="-122"/>
              </a:rPr>
              <a:t>事件通讯强调</a:t>
            </a:r>
            <a:r>
              <a:rPr sz="4800">
                <a:solidFill>
                  <a:srgbClr val="2D09F9"/>
                </a:solidFill>
                <a:latin typeface="隶书" panose="02010509060101010101" charset="-122"/>
                <a:ea typeface="隶书" panose="02010509060101010101" charset="-122"/>
                <a:cs typeface="隶书" panose="02010509060101010101" charset="-122"/>
              </a:rPr>
              <a:t>主次分明，详略得当，切忌平均使用笔墨</a:t>
            </a:r>
            <a:r>
              <a:rPr lang="zh-CN" sz="4800">
                <a:solidFill>
                  <a:srgbClr val="2D09F9"/>
                </a:solidFill>
                <a:latin typeface="隶书" panose="02010509060101010101" charset="-122"/>
                <a:ea typeface="隶书" panose="02010509060101010101" charset="-122"/>
                <a:cs typeface="隶书" panose="02010509060101010101" charset="-122"/>
              </a:rPr>
              <a:t>。那么本文</a:t>
            </a:r>
            <a:r>
              <a:rPr sz="4800">
                <a:solidFill>
                  <a:srgbClr val="2D09F9"/>
                </a:solidFill>
                <a:latin typeface="隶书" panose="02010509060101010101" charset="-122"/>
                <a:ea typeface="隶书" panose="02010509060101010101" charset="-122"/>
                <a:cs typeface="隶书" panose="02010509060101010101" charset="-122"/>
                <a:sym typeface="+mn-ea"/>
              </a:rPr>
              <a:t>详</a:t>
            </a:r>
            <a:r>
              <a:rPr lang="zh-CN" sz="4800">
                <a:solidFill>
                  <a:srgbClr val="2D09F9"/>
                </a:solidFill>
                <a:latin typeface="隶书" panose="02010509060101010101" charset="-122"/>
                <a:ea typeface="隶书" panose="02010509060101010101" charset="-122"/>
                <a:cs typeface="隶书" panose="02010509060101010101" charset="-122"/>
              </a:rPr>
              <a:t>写什么内容，略写什么内容？</a:t>
            </a:r>
          </a:p>
        </p:txBody>
      </p:sp>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508635" y="1312545"/>
            <a:ext cx="10994390" cy="3399790"/>
          </a:xfrm>
          <a:prstGeom prst="rect">
            <a:avLst/>
          </a:prstGeom>
          <a:noFill/>
          <a:ln w="9525">
            <a:noFill/>
          </a:ln>
        </p:spPr>
        <p:txBody>
          <a:bodyPr wrap="square">
            <a:spAutoFit/>
          </a:bodyPr>
          <a:lstStyle/>
          <a:p>
            <a:pPr indent="720090" fontAlgn="auto">
              <a:lnSpc>
                <a:spcPct val="112000"/>
              </a:lnSpc>
            </a:pPr>
            <a:r>
              <a:rPr lang="zh-CN" altLang="en-US" sz="3200" b="0">
                <a:solidFill>
                  <a:srgbClr val="2D09F9"/>
                </a:solidFill>
                <a:latin typeface="华文中宋" panose="02010600040101010101" charset="-122"/>
                <a:ea typeface="华文中宋" panose="02010600040101010101" charset="-122"/>
              </a:rPr>
              <a:t>文章详写中国抗役胜利的经验，如</a:t>
            </a:r>
            <a:r>
              <a:rPr lang="zh-CN" sz="3200" b="0">
                <a:solidFill>
                  <a:srgbClr val="2D09F9"/>
                </a:solidFill>
                <a:latin typeface="华文中宋" panose="02010600040101010101" charset="-122"/>
                <a:ea typeface="华文中宋" panose="02010600040101010101" charset="-122"/>
              </a:rPr>
              <a:t>第一至第六部分，从不同角度、不同层面对中国抗疫的胜利进行总结；</a:t>
            </a:r>
          </a:p>
          <a:p>
            <a:pPr indent="720090" fontAlgn="auto">
              <a:lnSpc>
                <a:spcPct val="112000"/>
              </a:lnSpc>
            </a:pPr>
            <a:r>
              <a:rPr lang="zh-CN" sz="3200" b="0">
                <a:solidFill>
                  <a:srgbClr val="2D09F9"/>
                </a:solidFill>
                <a:latin typeface="华文中宋" panose="02010600040101010101" charset="-122"/>
                <a:ea typeface="华文中宋" panose="02010600040101010101" charset="-122"/>
              </a:rPr>
              <a:t>略写中国对全球的帮助以及对未来的展望。</a:t>
            </a:r>
            <a:r>
              <a:rPr lang="zh-CN" altLang="en-US" sz="3200" b="0">
                <a:solidFill>
                  <a:srgbClr val="2D09F9"/>
                </a:solidFill>
                <a:latin typeface="华文中宋" panose="02010600040101010101" charset="-122"/>
                <a:ea typeface="华文中宋" panose="02010600040101010101" charset="-122"/>
              </a:rPr>
              <a:t>如</a:t>
            </a:r>
            <a:r>
              <a:rPr lang="zh-CN" sz="3200" b="0">
                <a:solidFill>
                  <a:srgbClr val="2D09F9"/>
                </a:solidFill>
                <a:latin typeface="华文中宋" panose="02010600040101010101" charset="-122"/>
                <a:ea typeface="华文中宋" panose="02010600040101010101" charset="-122"/>
              </a:rPr>
              <a:t>第七部分将视角由国内转向全球，写中国在全球抗疫中的大国担当；</a:t>
            </a:r>
            <a:endParaRPr lang="zh-CN" sz="3200" b="0">
              <a:solidFill>
                <a:srgbClr val="2D09F9"/>
              </a:solidFill>
              <a:latin typeface="华文中宋" panose="02010600040101010101" charset="-122"/>
              <a:ea typeface="华文中宋" panose="02010600040101010101" charset="-122"/>
              <a:cs typeface="Times New Roman" panose="02020603050405020304" charset="0"/>
            </a:endParaRPr>
          </a:p>
          <a:p>
            <a:pPr indent="720090" fontAlgn="auto">
              <a:lnSpc>
                <a:spcPct val="112000"/>
              </a:lnSpc>
            </a:pPr>
            <a:r>
              <a:rPr lang="zh-CN" sz="3200" b="0">
                <a:solidFill>
                  <a:srgbClr val="2D09F9"/>
                </a:solidFill>
                <a:latin typeface="华文中宋" panose="02010600040101010101" charset="-122"/>
                <a:ea typeface="华文中宋" panose="02010600040101010101" charset="-122"/>
                <a:cs typeface="Times New Roman" panose="02020603050405020304" charset="0"/>
              </a:rPr>
              <a:t>第八部分将视角由过往、当下转向未来，写对中国未来的展望。</a:t>
            </a:r>
            <a:endParaRPr lang="zh-CN" altLang="en-US" sz="3200" b="0">
              <a:solidFill>
                <a:srgbClr val="2D09F9"/>
              </a:solidFill>
              <a:latin typeface="华文中宋" panose="02010600040101010101" charset="-122"/>
              <a:ea typeface="华文中宋" panose="02010600040101010101" charset="-122"/>
              <a:cs typeface="Times New Roman" panose="0202060305040502030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 to="" calcmode="lin" valueType="num">
                                      <p:cBhvr>
                                        <p:cTn id="7" dur="1" fill="hold"/>
                                        <p:tgtEl>
                                          <p:spTgt spid="100">
                                            <p:txEl>
                                              <p:pRg st="0" end="0"/>
                                            </p:txEl>
                                          </p:spTgt>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nodeType="clickEffect">
                                  <p:stCondLst>
                                    <p:cond delay="0"/>
                                  </p:stCondLst>
                                  <p:childTnLst>
                                    <p:set>
                                      <p:cBhvr>
                                        <p:cTn id="11" dur="1" fill="hold">
                                          <p:stCondLst>
                                            <p:cond delay="0"/>
                                          </p:stCondLst>
                                        </p:cTn>
                                        <p:tgtEl>
                                          <p:spTgt spid="100">
                                            <p:txEl>
                                              <p:pRg st="1" end="1"/>
                                            </p:txEl>
                                          </p:spTgt>
                                        </p:tgtEl>
                                        <p:attrNameLst>
                                          <p:attrName>style.visibility</p:attrName>
                                        </p:attrNameLst>
                                      </p:cBhvr>
                                      <p:to>
                                        <p:strVal val="visible"/>
                                      </p:to>
                                    </p:set>
                                    <p:anim to="" calcmode="lin" valueType="num">
                                      <p:cBhvr>
                                        <p:cTn id="12" dur="1" fill="hold"/>
                                        <p:tgtEl>
                                          <p:spTgt spid="100">
                                            <p:txEl>
                                              <p:pRg st="1" end="1"/>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678180" y="132715"/>
            <a:ext cx="11049000" cy="2491740"/>
          </a:xfrm>
          <a:prstGeom prst="rect">
            <a:avLst/>
          </a:prstGeom>
          <a:noFill/>
        </p:spPr>
        <p:txBody>
          <a:bodyPr wrap="square" rtlCol="0">
            <a:spAutoFit/>
          </a:bodyPr>
          <a:lstStyle/>
          <a:p>
            <a:pPr algn="l"/>
            <a:r>
              <a:rPr lang="zh-CN" altLang="en-US" sz="6000">
                <a:solidFill>
                  <a:srgbClr val="F3541A"/>
                </a:solidFill>
                <a:latin typeface="隶书" panose="02010509060101010101" charset="-122"/>
                <a:ea typeface="隶书" panose="02010509060101010101" charset="-122"/>
                <a:cs typeface="隶书" panose="02010509060101010101" charset="-122"/>
              </a:rPr>
              <a:t>任务三：</a:t>
            </a:r>
          </a:p>
          <a:p>
            <a:pPr indent="720090" fontAlgn="auto"/>
            <a:r>
              <a:rPr lang="zh-CN" sz="4800" b="1">
                <a:solidFill>
                  <a:srgbClr val="4F0FBD"/>
                </a:solidFill>
                <a:latin typeface="幼圆" panose="02010509060101010101" charset="-122"/>
                <a:ea typeface="幼圆" panose="02010509060101010101" charset="-122"/>
                <a:cs typeface="幼圆" panose="02010509060101010101" charset="-122"/>
                <a:sym typeface="+mn-ea"/>
              </a:rPr>
              <a:t>依据各部分内容，挖掘典型事件发生的原因与意义。</a:t>
            </a:r>
            <a:endParaRPr lang="zh-CN" sz="4800">
              <a:solidFill>
                <a:srgbClr val="2D09F9"/>
              </a:solidFill>
              <a:latin typeface="隶书" panose="02010509060101010101" charset="-122"/>
              <a:ea typeface="隶书" panose="02010509060101010101" charset="-122"/>
              <a:cs typeface="隶书" panose="02010509060101010101" charset="-122"/>
            </a:endParaRPr>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表格 1"/>
          <p:cNvGraphicFramePr>
            <a:graphicFrameLocks noGrp="1"/>
          </p:cNvGraphicFramePr>
          <p:nvPr>
            <p:custDataLst>
              <p:tags r:id="rId2"/>
            </p:custDataLst>
          </p:nvPr>
        </p:nvGraphicFramePr>
        <p:xfrm>
          <a:off x="289560" y="363855"/>
          <a:ext cx="11716385" cy="6837680"/>
        </p:xfrm>
        <a:graphic>
          <a:graphicData uri="http://schemas.openxmlformats.org/drawingml/2006/table">
            <a:tbl>
              <a:tblPr firstRow="1" bandRow="1">
                <a:tableStyleId>{5C22544A-7EE6-4342-B048-85BDC9FD1C3A}</a:tableStyleId>
              </a:tblPr>
              <a:tblGrid>
                <a:gridCol w="3629025"/>
                <a:gridCol w="3960495"/>
                <a:gridCol w="4126865"/>
              </a:tblGrid>
              <a:tr h="659130">
                <a:tc>
                  <a:txBody>
                    <a:bodyPr vert="horz" wrap="square"/>
                    <a:lstStyle/>
                    <a:p>
                      <a:pPr indent="0" algn="ctr">
                        <a:buNone/>
                      </a:pPr>
                      <a:r>
                        <a:rPr lang="en-US" sz="3200" b="1">
                          <a:solidFill>
                            <a:srgbClr val="FF0000"/>
                          </a:solidFill>
                          <a:latin typeface="华文中宋" panose="02010600040101010101" charset="-122"/>
                          <a:ea typeface="华文中宋" panose="02010600040101010101" charset="-122"/>
                          <a:cs typeface="宋体" panose="02010600030101010101" pitchFamily="2" charset="-122"/>
                        </a:rPr>
                        <a:t>段落结构段落结构</a:t>
                      </a:r>
                    </a:p>
                  </a:txBody>
                  <a:tcPr marL="66675" marR="66675" marT="0" marB="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vert="horz" wrap="square"/>
                    <a:lstStyle/>
                    <a:p>
                      <a:pPr indent="0" algn="ctr">
                        <a:buNone/>
                      </a:pPr>
                      <a:r>
                        <a:rPr lang="en-US" sz="3200" b="1">
                          <a:solidFill>
                            <a:srgbClr val="FF0000"/>
                          </a:solidFill>
                          <a:latin typeface="华文中宋" panose="02010600040101010101" charset="-122"/>
                          <a:ea typeface="华文中宋" panose="02010600040101010101" charset="-122"/>
                          <a:cs typeface="宋体" panose="02010600030101010101" pitchFamily="2" charset="-122"/>
                        </a:rPr>
                        <a:t>主要内容或典型事件</a:t>
                      </a:r>
                    </a:p>
                  </a:txBody>
                  <a:tcPr marL="66675" marR="66675" marT="0" marB="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vert="horz" wrap="square"/>
                    <a:lstStyle/>
                    <a:p>
                      <a:pPr indent="0" algn="ctr">
                        <a:buNone/>
                      </a:pPr>
                      <a:r>
                        <a:rPr lang="en-US" sz="3200" b="1">
                          <a:solidFill>
                            <a:srgbClr val="FF0000"/>
                          </a:solidFill>
                          <a:latin typeface="华文中宋" panose="02010600040101010101" charset="-122"/>
                          <a:ea typeface="华文中宋" panose="02010600040101010101" charset="-122"/>
                          <a:cs typeface="宋体" panose="02010600030101010101" pitchFamily="2" charset="-122"/>
                        </a:rPr>
                        <a:t>剖析事件原因或意义</a:t>
                      </a:r>
                    </a:p>
                  </a:txBody>
                  <a:tcPr marL="66675" marR="66675" marT="0" marB="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1802765">
                <a:tc>
                  <a:txBody>
                    <a:bodyPr vert="horz" wrap="square"/>
                    <a:lstStyle/>
                    <a:p>
                      <a:pPr>
                        <a:buNone/>
                      </a:pPr>
                      <a:endParaRPr lang="zh-CN" altLang="en-US">
                        <a:solidFill>
                          <a:srgbClr val="FF0000"/>
                        </a:soli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vert="horz" wrap="square"/>
                    <a:lstStyle/>
                    <a:p>
                      <a:pPr>
                        <a:buNone/>
                      </a:pPr>
                      <a:endParaRPr lang="zh-CN" altLang="en-US">
                        <a:solidFill>
                          <a:srgbClr val="FF0000"/>
                        </a:soli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vert="horz" wrap="square"/>
                    <a:lstStyle/>
                    <a:p>
                      <a:pPr>
                        <a:buNone/>
                      </a:pPr>
                      <a:endParaRPr lang="zh-CN" altLang="en-US">
                        <a:solidFill>
                          <a:srgbClr val="FF0000"/>
                        </a:soli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1878965">
                <a:tc>
                  <a:txBody>
                    <a:bodyPr vert="horz" wrap="square"/>
                    <a:lstStyle/>
                    <a:p>
                      <a:pPr>
                        <a:buNone/>
                      </a:pPr>
                      <a:endParaRPr lang="zh-CN" altLang="en-US">
                        <a:solidFill>
                          <a:srgbClr val="FF0000"/>
                        </a:soli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vert="horz" wrap="square"/>
                    <a:lstStyle/>
                    <a:p>
                      <a:pPr>
                        <a:buNone/>
                      </a:pPr>
                      <a:endParaRPr lang="zh-CN" altLang="en-US">
                        <a:solidFill>
                          <a:srgbClr val="FF0000"/>
                        </a:soli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vert="horz" wrap="square"/>
                    <a:lstStyle/>
                    <a:p>
                      <a:pPr>
                        <a:buNone/>
                      </a:pPr>
                      <a:endParaRPr lang="zh-CN" altLang="en-US">
                        <a:solidFill>
                          <a:srgbClr val="FF0000"/>
                        </a:soli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2496820">
                <a:tc>
                  <a:txBody>
                    <a:bodyPr vert="horz" wrap="square"/>
                    <a:lstStyle/>
                    <a:p>
                      <a:pPr>
                        <a:buNone/>
                      </a:pPr>
                      <a:endParaRPr lang="zh-CN" altLang="en-US">
                        <a:solidFill>
                          <a:srgbClr val="FF0000"/>
                        </a:soli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vert="horz" wrap="square"/>
                    <a:lstStyle/>
                    <a:p>
                      <a:pPr>
                        <a:buNone/>
                      </a:pPr>
                      <a:endParaRPr lang="zh-CN" altLang="en-US">
                        <a:solidFill>
                          <a:srgbClr val="FF0000"/>
                        </a:soli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vert="horz" wrap="square"/>
                    <a:lstStyle/>
                    <a:p>
                      <a:pPr>
                        <a:buNone/>
                      </a:pPr>
                      <a:endParaRPr lang="zh-CN" altLang="en-US">
                        <a:solidFill>
                          <a:srgbClr val="FF0000"/>
                        </a:soli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bl>
          </a:graphicData>
        </a:graphic>
      </p:graphicFrame>
      <p:sp>
        <p:nvSpPr>
          <p:cNvPr id="4" name="文本框 3"/>
          <p:cNvSpPr txBox="1"/>
          <p:nvPr/>
        </p:nvSpPr>
        <p:spPr>
          <a:xfrm>
            <a:off x="391795" y="5541010"/>
            <a:ext cx="3383280" cy="1076325"/>
          </a:xfrm>
          <a:prstGeom prst="rect">
            <a:avLst/>
          </a:prstGeom>
          <a:noFill/>
        </p:spPr>
        <p:txBody>
          <a:bodyPr wrap="square" rtlCol="0">
            <a:spAutoFit/>
          </a:bodyPr>
          <a:lstStyle/>
          <a:p>
            <a:pPr algn="l"/>
            <a:r>
              <a:rPr lang="zh-CN" altLang="en-US" sz="3200">
                <a:latin typeface="隶书" panose="02010509060101010101" charset="-122"/>
                <a:ea typeface="隶书" panose="02010509060101010101" charset="-122"/>
              </a:rPr>
              <a:t>（二）一方有难，八方支援</a:t>
            </a:r>
          </a:p>
        </p:txBody>
      </p:sp>
      <p:sp>
        <p:nvSpPr>
          <p:cNvPr id="5" name="文本框 4"/>
          <p:cNvSpPr txBox="1"/>
          <p:nvPr/>
        </p:nvSpPr>
        <p:spPr>
          <a:xfrm>
            <a:off x="391795" y="1202055"/>
            <a:ext cx="3383280" cy="1568450"/>
          </a:xfrm>
          <a:prstGeom prst="rect">
            <a:avLst/>
          </a:prstGeom>
          <a:noFill/>
        </p:spPr>
        <p:txBody>
          <a:bodyPr wrap="square" rtlCol="0">
            <a:spAutoFit/>
          </a:bodyPr>
          <a:lstStyle/>
          <a:p>
            <a:pPr algn="l"/>
            <a:r>
              <a:rPr lang="zh-CN" altLang="en-US" sz="3200">
                <a:latin typeface="隶书" panose="02010509060101010101" charset="-122"/>
                <a:ea typeface="隶书" panose="02010509060101010101" charset="-122"/>
              </a:rPr>
              <a:t>引子：寒冬再漫长也阻挡不了春天的脚步。</a:t>
            </a:r>
          </a:p>
        </p:txBody>
      </p:sp>
      <p:sp>
        <p:nvSpPr>
          <p:cNvPr id="6" name="文本框 5"/>
          <p:cNvSpPr txBox="1"/>
          <p:nvPr/>
        </p:nvSpPr>
        <p:spPr>
          <a:xfrm>
            <a:off x="391795" y="3452495"/>
            <a:ext cx="3383280" cy="1076325"/>
          </a:xfrm>
          <a:prstGeom prst="rect">
            <a:avLst/>
          </a:prstGeom>
          <a:noFill/>
        </p:spPr>
        <p:txBody>
          <a:bodyPr wrap="square" rtlCol="0">
            <a:spAutoFit/>
          </a:bodyPr>
          <a:lstStyle/>
          <a:p>
            <a:pPr algn="l"/>
            <a:r>
              <a:rPr lang="zh-CN" altLang="en-US" sz="3200">
                <a:latin typeface="隶书" panose="02010509060101010101" charset="-122"/>
                <a:ea typeface="隶书" panose="02010509060101010101" charset="-122"/>
              </a:rPr>
              <a:t>（一）我们挺过来了</a:t>
            </a:r>
          </a:p>
        </p:txBody>
      </p:sp>
      <p:sp>
        <p:nvSpPr>
          <p:cNvPr id="7" name="文本框 6"/>
          <p:cNvSpPr txBox="1"/>
          <p:nvPr/>
        </p:nvSpPr>
        <p:spPr>
          <a:xfrm>
            <a:off x="4065270" y="1202055"/>
            <a:ext cx="3669665" cy="1291590"/>
          </a:xfrm>
          <a:prstGeom prst="rect">
            <a:avLst/>
          </a:prstGeom>
          <a:noFill/>
        </p:spPr>
        <p:txBody>
          <a:bodyPr wrap="square" rtlCol="0">
            <a:spAutoFit/>
          </a:bodyPr>
          <a:lstStyle/>
          <a:p>
            <a:pPr algn="l"/>
            <a:r>
              <a:rPr lang="zh-CN" altLang="en-US" sz="2600">
                <a:latin typeface="华文中宋" panose="02010600040101010101" charset="-122"/>
                <a:ea typeface="华文中宋" panose="02010600040101010101" charset="-122"/>
              </a:rPr>
              <a:t>概述党中央领导全国人民抗击新冠肺炎疫情这一事件及其历史意义。</a:t>
            </a:r>
          </a:p>
        </p:txBody>
      </p:sp>
      <p:sp>
        <p:nvSpPr>
          <p:cNvPr id="8" name="文本框 7"/>
          <p:cNvSpPr txBox="1"/>
          <p:nvPr/>
        </p:nvSpPr>
        <p:spPr>
          <a:xfrm>
            <a:off x="4125595" y="4895215"/>
            <a:ext cx="3609340" cy="1691640"/>
          </a:xfrm>
          <a:prstGeom prst="rect">
            <a:avLst/>
          </a:prstGeom>
          <a:noFill/>
        </p:spPr>
        <p:txBody>
          <a:bodyPr wrap="square" rtlCol="0">
            <a:spAutoFit/>
          </a:bodyPr>
          <a:lstStyle/>
          <a:p>
            <a:pPr algn="l"/>
            <a:r>
              <a:rPr lang="zh-CN" altLang="en-US" sz="2600">
                <a:latin typeface="华文中宋" panose="02010600040101010101" charset="-122"/>
                <a:ea typeface="华文中宋" panose="02010600040101010101" charset="-122"/>
              </a:rPr>
              <a:t>武汉主题灯光秀表达谢意；武汉保卫战动用了新中国成立以来最大的一次医疗力量调遣。</a:t>
            </a:r>
          </a:p>
        </p:txBody>
      </p:sp>
      <p:sp>
        <p:nvSpPr>
          <p:cNvPr id="9" name="文本框 8"/>
          <p:cNvSpPr txBox="1"/>
          <p:nvPr/>
        </p:nvSpPr>
        <p:spPr>
          <a:xfrm>
            <a:off x="4065270" y="3048635"/>
            <a:ext cx="3632200" cy="891540"/>
          </a:xfrm>
          <a:prstGeom prst="rect">
            <a:avLst/>
          </a:prstGeom>
          <a:noFill/>
        </p:spPr>
        <p:txBody>
          <a:bodyPr wrap="square" rtlCol="0">
            <a:spAutoFit/>
          </a:bodyPr>
          <a:lstStyle/>
          <a:p>
            <a:pPr algn="l"/>
            <a:r>
              <a:rPr lang="zh-CN" altLang="en-US" sz="2600">
                <a:latin typeface="华文中宋" panose="02010600040101010101" charset="-122"/>
                <a:ea typeface="华文中宋" panose="02010600040101010101" charset="-122"/>
              </a:rPr>
              <a:t>用大量数据直观展现抗击新冠疫情取得的成效。</a:t>
            </a:r>
          </a:p>
        </p:txBody>
      </p:sp>
      <p:sp>
        <p:nvSpPr>
          <p:cNvPr id="11" name="文本框 10"/>
          <p:cNvSpPr txBox="1"/>
          <p:nvPr/>
        </p:nvSpPr>
        <p:spPr>
          <a:xfrm>
            <a:off x="8025130" y="1202055"/>
            <a:ext cx="3775075" cy="1291590"/>
          </a:xfrm>
          <a:prstGeom prst="rect">
            <a:avLst/>
          </a:prstGeom>
          <a:noFill/>
        </p:spPr>
        <p:txBody>
          <a:bodyPr wrap="square" rtlCol="0">
            <a:spAutoFit/>
          </a:bodyPr>
          <a:lstStyle/>
          <a:p>
            <a:pPr algn="l"/>
            <a:r>
              <a:rPr lang="zh-CN" altLang="en-US" sz="2600">
                <a:latin typeface="华文中宋" panose="02010600040101010101" charset="-122"/>
                <a:ea typeface="华文中宋" panose="02010600040101010101" charset="-122"/>
              </a:rPr>
              <a:t>疫情防控取得重大战略成果，经济社会发展取得积极成效。</a:t>
            </a:r>
          </a:p>
        </p:txBody>
      </p:sp>
      <p:sp>
        <p:nvSpPr>
          <p:cNvPr id="12" name="文本框 11"/>
          <p:cNvSpPr txBox="1"/>
          <p:nvPr/>
        </p:nvSpPr>
        <p:spPr>
          <a:xfrm>
            <a:off x="7987665" y="2936875"/>
            <a:ext cx="3828415" cy="1691640"/>
          </a:xfrm>
          <a:prstGeom prst="rect">
            <a:avLst/>
          </a:prstGeom>
          <a:noFill/>
        </p:spPr>
        <p:txBody>
          <a:bodyPr wrap="square" rtlCol="0">
            <a:spAutoFit/>
          </a:bodyPr>
          <a:lstStyle/>
          <a:p>
            <a:pPr algn="l"/>
            <a:r>
              <a:rPr lang="zh-CN" altLang="en-US" sz="2600">
                <a:latin typeface="华文中宋" panose="02010600040101010101" charset="-122"/>
                <a:ea typeface="华文中宋" panose="02010600040101010101" charset="-122"/>
              </a:rPr>
              <a:t>党中央的领导力、组织动员力、执行力，基层党组织、党员和人民在疫情阻击战中的贡献。</a:t>
            </a:r>
          </a:p>
        </p:txBody>
      </p:sp>
      <p:sp>
        <p:nvSpPr>
          <p:cNvPr id="13" name="文本框 12"/>
          <p:cNvSpPr txBox="1"/>
          <p:nvPr/>
        </p:nvSpPr>
        <p:spPr>
          <a:xfrm>
            <a:off x="8085455" y="5295265"/>
            <a:ext cx="3730625" cy="1291590"/>
          </a:xfrm>
          <a:prstGeom prst="rect">
            <a:avLst/>
          </a:prstGeom>
          <a:noFill/>
        </p:spPr>
        <p:txBody>
          <a:bodyPr wrap="square" rtlCol="0">
            <a:spAutoFit/>
          </a:bodyPr>
          <a:lstStyle/>
          <a:p>
            <a:pPr algn="l"/>
            <a:r>
              <a:rPr lang="zh-CN" altLang="en-US" sz="2600">
                <a:latin typeface="华文中宋" panose="02010600040101010101" charset="-122"/>
                <a:ea typeface="华文中宋" panose="02010600040101010101" charset="-122"/>
              </a:rPr>
              <a:t>中国特色社会主义制度强大的生命力和显著的优越性。</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to="" calcmode="lin" valueType="num">
                                      <p:cBhvr>
                                        <p:cTn id="7" dur="1" fill="hold"/>
                                        <p:tgtEl>
                                          <p:spTgt spid="5"/>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to="" calcmode="lin" valueType="num">
                                      <p:cBhvr>
                                        <p:cTn id="12" dur="1" fill="hold"/>
                                        <p:tgtEl>
                                          <p:spTgt spid="7"/>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 to="" calcmode="lin" valueType="num">
                                      <p:cBhvr>
                                        <p:cTn id="17" dur="1" fill="hold"/>
                                        <p:tgtEl>
                                          <p:spTgt spid="11"/>
                                        </p:tgtEl>
                                      </p:cBhvr>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 to="" calcmode="lin" valueType="num">
                                      <p:cBhvr>
                                        <p:cTn id="22" dur="1" fill="hold"/>
                                        <p:tgtEl>
                                          <p:spTgt spid="6"/>
                                        </p:tgtEl>
                                      </p:cBhvr>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 to="" calcmode="lin" valueType="num">
                                      <p:cBhvr>
                                        <p:cTn id="27" dur="1" fill="hold"/>
                                        <p:tgtEl>
                                          <p:spTgt spid="9"/>
                                        </p:tgtEl>
                                      </p:cBhvr>
                                    </p:anim>
                                  </p:childTnLst>
                                </p:cTn>
                              </p:par>
                            </p:childTnLst>
                          </p:cTn>
                        </p:par>
                      </p:childTnLst>
                    </p:cTn>
                  </p:par>
                  <p:par>
                    <p:cTn id="28" fill="hold" nodeType="clickPar">
                      <p:stCondLst>
                        <p:cond delay="indefinite"/>
                      </p:stCondLst>
                      <p:childTnLst>
                        <p:par>
                          <p:cTn id="29" fill="hold" nodeType="afterGroup">
                            <p:stCondLst>
                              <p:cond delay="0"/>
                            </p:stCondLst>
                            <p:childTnLst>
                              <p:par>
                                <p:cTn id="30" presetID="24" presetClass="entr" presetSubtype="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 to="" calcmode="lin" valueType="num">
                                      <p:cBhvr>
                                        <p:cTn id="32" dur="1" fill="hold"/>
                                        <p:tgtEl>
                                          <p:spTgt spid="12"/>
                                        </p:tgtEl>
                                      </p:cBhvr>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4" presetClass="entr" presetSubtype="0"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 to="" calcmode="lin" valueType="num">
                                      <p:cBhvr>
                                        <p:cTn id="37" dur="1" fill="hold"/>
                                        <p:tgtEl>
                                          <p:spTgt spid="4"/>
                                        </p:tgtEl>
                                      </p:cBhvr>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24" presetClass="entr" presetSubtype="0"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 to="" calcmode="lin" valueType="num">
                                      <p:cBhvr>
                                        <p:cTn id="42" dur="1" fill="hold"/>
                                        <p:tgtEl>
                                          <p:spTgt spid="8"/>
                                        </p:tgtEl>
                                      </p:cBhvr>
                                    </p:anim>
                                  </p:childTnLst>
                                </p:cTn>
                              </p:par>
                            </p:childTnLst>
                          </p:cTn>
                        </p:par>
                      </p:childTnLst>
                    </p:cTn>
                  </p:par>
                  <p:par>
                    <p:cTn id="43" fill="hold" nodeType="clickPar">
                      <p:stCondLst>
                        <p:cond delay="indefinite"/>
                      </p:stCondLst>
                      <p:childTnLst>
                        <p:par>
                          <p:cTn id="44" fill="hold" nodeType="afterGroup">
                            <p:stCondLst>
                              <p:cond delay="0"/>
                            </p:stCondLst>
                            <p:childTnLst>
                              <p:par>
                                <p:cTn id="45" presetID="24" presetClass="entr" presetSubtype="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 to="" calcmode="lin" valueType="num">
                                      <p:cBhvr>
                                        <p:cTn id="47" dur="1" fill="hold"/>
                                        <p:tgtEl>
                                          <p:spTgt spid="1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1" grpId="0"/>
      <p:bldP spid="12" grpId="0"/>
      <p:bldP spid="13"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表格 1"/>
          <p:cNvGraphicFramePr>
            <a:graphicFrameLocks noGrp="1"/>
          </p:cNvGraphicFramePr>
          <p:nvPr>
            <p:custDataLst>
              <p:tags r:id="rId2"/>
            </p:custDataLst>
          </p:nvPr>
        </p:nvGraphicFramePr>
        <p:xfrm>
          <a:off x="289560" y="363855"/>
          <a:ext cx="11716385" cy="6343650"/>
        </p:xfrm>
        <a:graphic>
          <a:graphicData uri="http://schemas.openxmlformats.org/drawingml/2006/table">
            <a:tbl>
              <a:tblPr firstRow="1" bandRow="1">
                <a:tableStyleId>{5C22544A-7EE6-4342-B048-85BDC9FD1C3A}</a:tableStyleId>
              </a:tblPr>
              <a:tblGrid>
                <a:gridCol w="3629025"/>
                <a:gridCol w="3960495"/>
                <a:gridCol w="4126865"/>
              </a:tblGrid>
              <a:tr h="615315">
                <a:tc>
                  <a:txBody>
                    <a:bodyPr vert="horz" wrap="square"/>
                    <a:lstStyle/>
                    <a:p>
                      <a:pPr indent="0" algn="ctr">
                        <a:buNone/>
                      </a:pPr>
                      <a:r>
                        <a:rPr lang="en-US" sz="3200" b="1">
                          <a:solidFill>
                            <a:srgbClr val="FF0000"/>
                          </a:solidFill>
                          <a:latin typeface="华文中宋" panose="02010600040101010101" charset="-122"/>
                          <a:ea typeface="华文中宋" panose="02010600040101010101" charset="-122"/>
                          <a:cs typeface="宋体" panose="02010600030101010101" pitchFamily="2" charset="-122"/>
                        </a:rPr>
                        <a:t>段落结构段落结构</a:t>
                      </a:r>
                    </a:p>
                  </a:txBody>
                  <a:tcPr marL="66675" marR="66675" marT="0" marB="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vert="horz" wrap="square"/>
                    <a:lstStyle/>
                    <a:p>
                      <a:pPr indent="0" algn="ctr">
                        <a:buNone/>
                      </a:pPr>
                      <a:r>
                        <a:rPr lang="en-US" sz="3200" b="1">
                          <a:solidFill>
                            <a:srgbClr val="FF0000"/>
                          </a:solidFill>
                          <a:latin typeface="华文中宋" panose="02010600040101010101" charset="-122"/>
                          <a:ea typeface="华文中宋" panose="02010600040101010101" charset="-122"/>
                          <a:cs typeface="宋体" panose="02010600030101010101" pitchFamily="2" charset="-122"/>
                        </a:rPr>
                        <a:t>主要内容或典型事件</a:t>
                      </a:r>
                    </a:p>
                  </a:txBody>
                  <a:tcPr marL="66675" marR="66675" marT="0" marB="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vert="horz" wrap="square"/>
                    <a:lstStyle/>
                    <a:p>
                      <a:pPr indent="0" algn="ctr">
                        <a:buNone/>
                      </a:pPr>
                      <a:r>
                        <a:rPr lang="en-US" sz="3200" b="1">
                          <a:solidFill>
                            <a:srgbClr val="FF0000"/>
                          </a:solidFill>
                          <a:latin typeface="华文中宋" panose="02010600040101010101" charset="-122"/>
                          <a:ea typeface="华文中宋" panose="02010600040101010101" charset="-122"/>
                          <a:cs typeface="宋体" panose="02010600030101010101" pitchFamily="2" charset="-122"/>
                        </a:rPr>
                        <a:t>剖析事件原因或意义</a:t>
                      </a:r>
                    </a:p>
                  </a:txBody>
                  <a:tcPr marL="66675" marR="66675" marT="0" marB="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1176020">
                <a:tc>
                  <a:txBody>
                    <a:bodyPr vert="horz" wrap="square"/>
                    <a:lstStyle/>
                    <a:p>
                      <a:pPr>
                        <a:buNone/>
                      </a:pPr>
                      <a:endParaRPr lang="zh-CN" altLang="en-US">
                        <a:solidFill>
                          <a:srgbClr val="FF0000"/>
                        </a:soli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vert="horz" wrap="square"/>
                    <a:lstStyle/>
                    <a:p>
                      <a:pPr>
                        <a:buNone/>
                      </a:pPr>
                      <a:endParaRPr lang="zh-CN" altLang="en-US">
                        <a:solidFill>
                          <a:srgbClr val="FF0000"/>
                        </a:soli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vert="horz" wrap="square"/>
                    <a:lstStyle/>
                    <a:p>
                      <a:pPr>
                        <a:buNone/>
                      </a:pPr>
                      <a:endParaRPr lang="zh-CN" altLang="en-US">
                        <a:solidFill>
                          <a:srgbClr val="FF0000"/>
                        </a:soli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2614295">
                <a:tc>
                  <a:txBody>
                    <a:bodyPr vert="horz" wrap="square"/>
                    <a:lstStyle/>
                    <a:p>
                      <a:pPr>
                        <a:buNone/>
                      </a:pPr>
                      <a:endParaRPr lang="zh-CN" altLang="en-US">
                        <a:solidFill>
                          <a:srgbClr val="FF0000"/>
                        </a:soli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vert="horz" wrap="square"/>
                    <a:lstStyle/>
                    <a:p>
                      <a:pPr>
                        <a:buNone/>
                      </a:pPr>
                      <a:endParaRPr lang="zh-CN" altLang="en-US">
                        <a:solidFill>
                          <a:srgbClr val="FF0000"/>
                        </a:soli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vert="horz" wrap="square"/>
                    <a:lstStyle/>
                    <a:p>
                      <a:pPr>
                        <a:buNone/>
                      </a:pPr>
                      <a:endParaRPr lang="zh-CN" altLang="en-US">
                        <a:solidFill>
                          <a:srgbClr val="FF0000"/>
                        </a:soli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1938020">
                <a:tc>
                  <a:txBody>
                    <a:bodyPr vert="horz" wrap="square"/>
                    <a:lstStyle/>
                    <a:p>
                      <a:pPr>
                        <a:buNone/>
                      </a:pPr>
                      <a:endParaRPr lang="zh-CN" altLang="en-US">
                        <a:solidFill>
                          <a:srgbClr val="FF0000"/>
                        </a:soli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vert="horz" wrap="square"/>
                    <a:lstStyle/>
                    <a:p>
                      <a:pPr>
                        <a:buNone/>
                      </a:pPr>
                      <a:endParaRPr lang="zh-CN" altLang="en-US">
                        <a:solidFill>
                          <a:srgbClr val="FF0000"/>
                        </a:soli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vert="horz" wrap="square"/>
                    <a:lstStyle/>
                    <a:p>
                      <a:pPr>
                        <a:buNone/>
                      </a:pPr>
                      <a:endParaRPr lang="zh-CN" altLang="en-US">
                        <a:solidFill>
                          <a:srgbClr val="FF0000"/>
                        </a:soli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bl>
          </a:graphicData>
        </a:graphic>
      </p:graphicFrame>
      <p:sp>
        <p:nvSpPr>
          <p:cNvPr id="4" name="文本框 3"/>
          <p:cNvSpPr txBox="1"/>
          <p:nvPr/>
        </p:nvSpPr>
        <p:spPr>
          <a:xfrm>
            <a:off x="459105" y="4956810"/>
            <a:ext cx="3383280" cy="1568450"/>
          </a:xfrm>
          <a:prstGeom prst="rect">
            <a:avLst/>
          </a:prstGeom>
          <a:noFill/>
        </p:spPr>
        <p:txBody>
          <a:bodyPr wrap="square" rtlCol="0">
            <a:spAutoFit/>
          </a:bodyPr>
          <a:lstStyle/>
          <a:p>
            <a:pPr algn="l"/>
            <a:r>
              <a:rPr lang="zh-CN" altLang="en-US" sz="3200">
                <a:latin typeface="隶书" panose="02010509060101010101" charset="-122"/>
                <a:ea typeface="隶书" panose="02010509060101010101" charset="-122"/>
              </a:rPr>
              <a:t>(五)对抗疫魔，人类最有力的武器是科学。</a:t>
            </a:r>
          </a:p>
        </p:txBody>
      </p:sp>
      <p:sp>
        <p:nvSpPr>
          <p:cNvPr id="5" name="文本框 4"/>
          <p:cNvSpPr txBox="1"/>
          <p:nvPr/>
        </p:nvSpPr>
        <p:spPr>
          <a:xfrm>
            <a:off x="391795" y="1202055"/>
            <a:ext cx="3517900" cy="1076325"/>
          </a:xfrm>
          <a:prstGeom prst="rect">
            <a:avLst/>
          </a:prstGeom>
          <a:noFill/>
        </p:spPr>
        <p:txBody>
          <a:bodyPr wrap="square" rtlCol="0">
            <a:spAutoFit/>
          </a:bodyPr>
          <a:lstStyle/>
          <a:p>
            <a:pPr algn="l"/>
            <a:r>
              <a:rPr lang="zh-CN" altLang="en-US" sz="3200">
                <a:latin typeface="隶书" panose="02010509060101010101" charset="-122"/>
                <a:ea typeface="隶书" panose="02010509060101010101" charset="-122"/>
              </a:rPr>
              <a:t>（三）灾难，是观照一个民族的镜子</a:t>
            </a:r>
          </a:p>
        </p:txBody>
      </p:sp>
      <p:sp>
        <p:nvSpPr>
          <p:cNvPr id="6" name="文本框 5"/>
          <p:cNvSpPr txBox="1"/>
          <p:nvPr/>
        </p:nvSpPr>
        <p:spPr>
          <a:xfrm>
            <a:off x="391795" y="2752090"/>
            <a:ext cx="3517265" cy="1568450"/>
          </a:xfrm>
          <a:prstGeom prst="rect">
            <a:avLst/>
          </a:prstGeom>
          <a:noFill/>
        </p:spPr>
        <p:txBody>
          <a:bodyPr wrap="square" rtlCol="0">
            <a:spAutoFit/>
          </a:bodyPr>
          <a:lstStyle/>
          <a:p>
            <a:pPr algn="l"/>
            <a:r>
              <a:rPr lang="zh-CN" altLang="en-US" sz="3200">
                <a:latin typeface="隶书" panose="02010509060101010101" charset="-122"/>
                <a:ea typeface="隶书" panose="02010509060101010101" charset="-122"/>
              </a:rPr>
              <a:t>（四）一个国家对生命的态度是最有说服力的文明标尺。</a:t>
            </a:r>
          </a:p>
        </p:txBody>
      </p:sp>
      <p:sp>
        <p:nvSpPr>
          <p:cNvPr id="7" name="文本框 6"/>
          <p:cNvSpPr txBox="1"/>
          <p:nvPr/>
        </p:nvSpPr>
        <p:spPr>
          <a:xfrm>
            <a:off x="4065270" y="1202055"/>
            <a:ext cx="3669665" cy="891540"/>
          </a:xfrm>
          <a:prstGeom prst="rect">
            <a:avLst/>
          </a:prstGeom>
          <a:noFill/>
        </p:spPr>
        <p:txBody>
          <a:bodyPr wrap="square" rtlCol="0">
            <a:spAutoFit/>
          </a:bodyPr>
          <a:lstStyle/>
          <a:p>
            <a:pPr algn="l"/>
            <a:r>
              <a:rPr lang="zh-CN" altLang="en-US" sz="2600">
                <a:latin typeface="华文中宋" panose="02010600040101010101" charset="-122"/>
                <a:ea typeface="华文中宋" panose="02010600040101010101" charset="-122"/>
              </a:rPr>
              <a:t>呈现不同历史时空的“武汉保卫战”的剪影。</a:t>
            </a:r>
          </a:p>
        </p:txBody>
      </p:sp>
      <p:sp>
        <p:nvSpPr>
          <p:cNvPr id="8" name="文本框 7"/>
          <p:cNvSpPr txBox="1"/>
          <p:nvPr/>
        </p:nvSpPr>
        <p:spPr>
          <a:xfrm>
            <a:off x="4125595" y="4895215"/>
            <a:ext cx="3609340" cy="1291590"/>
          </a:xfrm>
          <a:prstGeom prst="rect">
            <a:avLst/>
          </a:prstGeom>
          <a:noFill/>
        </p:spPr>
        <p:txBody>
          <a:bodyPr wrap="square" rtlCol="0">
            <a:spAutoFit/>
          </a:bodyPr>
          <a:lstStyle/>
          <a:p>
            <a:pPr algn="l"/>
            <a:r>
              <a:rPr lang="zh-CN" altLang="en-US" sz="2600">
                <a:latin typeface="华文中宋" panose="02010600040101010101" charset="-122"/>
                <a:ea typeface="华文中宋" panose="02010600040101010101" charset="-122"/>
              </a:rPr>
              <a:t>强调科学防治的重要性，肯定中医药对抗击疫情的重要贡献。</a:t>
            </a:r>
          </a:p>
        </p:txBody>
      </p:sp>
      <p:sp>
        <p:nvSpPr>
          <p:cNvPr id="9" name="文本框 8"/>
          <p:cNvSpPr txBox="1"/>
          <p:nvPr/>
        </p:nvSpPr>
        <p:spPr>
          <a:xfrm>
            <a:off x="3972560" y="2383155"/>
            <a:ext cx="3855085" cy="2091690"/>
          </a:xfrm>
          <a:prstGeom prst="rect">
            <a:avLst/>
          </a:prstGeom>
          <a:noFill/>
        </p:spPr>
        <p:txBody>
          <a:bodyPr wrap="square" rtlCol="0">
            <a:spAutoFit/>
          </a:bodyPr>
          <a:lstStyle/>
          <a:p>
            <a:pPr algn="l"/>
            <a:r>
              <a:rPr lang="zh-CN" altLang="en-US" sz="2600">
                <a:latin typeface="华文中宋" panose="02010600040101010101" charset="-122"/>
                <a:ea typeface="华文中宋" panose="02010600040101010101" charset="-122"/>
              </a:rPr>
              <a:t>4月26日，武汉在院新冠肺炎患者数字清零；4月4日上午10时，举国悼念抗击新冠肺炎疫情斗争牺牲的烈士和逝世同胞。</a:t>
            </a:r>
          </a:p>
        </p:txBody>
      </p:sp>
      <p:sp>
        <p:nvSpPr>
          <p:cNvPr id="11" name="文本框 10"/>
          <p:cNvSpPr txBox="1"/>
          <p:nvPr/>
        </p:nvSpPr>
        <p:spPr>
          <a:xfrm>
            <a:off x="8025130" y="1202055"/>
            <a:ext cx="3775075" cy="891540"/>
          </a:xfrm>
          <a:prstGeom prst="rect">
            <a:avLst/>
          </a:prstGeom>
          <a:noFill/>
        </p:spPr>
        <p:txBody>
          <a:bodyPr wrap="square" rtlCol="0">
            <a:spAutoFit/>
          </a:bodyPr>
          <a:lstStyle/>
          <a:p>
            <a:pPr algn="l"/>
            <a:r>
              <a:rPr lang="zh-CN" altLang="en-US" sz="2600">
                <a:latin typeface="华文中宋" panose="02010600040101010101" charset="-122"/>
                <a:ea typeface="华文中宋" panose="02010600040101010101" charset="-122"/>
              </a:rPr>
              <a:t>中华优秀传统文化铸就当代国人优秀精神品质。</a:t>
            </a:r>
          </a:p>
        </p:txBody>
      </p:sp>
      <p:sp>
        <p:nvSpPr>
          <p:cNvPr id="12" name="文本框 11"/>
          <p:cNvSpPr txBox="1"/>
          <p:nvPr/>
        </p:nvSpPr>
        <p:spPr>
          <a:xfrm>
            <a:off x="7972425" y="2278380"/>
            <a:ext cx="3828415" cy="2091690"/>
          </a:xfrm>
          <a:prstGeom prst="rect">
            <a:avLst/>
          </a:prstGeom>
          <a:noFill/>
        </p:spPr>
        <p:txBody>
          <a:bodyPr wrap="square" rtlCol="0">
            <a:spAutoFit/>
          </a:bodyPr>
          <a:lstStyle/>
          <a:p>
            <a:pPr algn="l"/>
            <a:r>
              <a:rPr lang="zh-CN" altLang="en-US" sz="2600">
                <a:latin typeface="华文中宋" panose="02010600040101010101" charset="-122"/>
                <a:ea typeface="华文中宋" panose="02010600040101010101" charset="-122"/>
              </a:rPr>
              <a:t>诠释党中央生命至上，人民至上的价值取向；许多平凡而伟大的同胞用生命践行使命，用大爱护佑苍生，担起民族未来。</a:t>
            </a:r>
          </a:p>
        </p:txBody>
      </p:sp>
      <p:sp>
        <p:nvSpPr>
          <p:cNvPr id="13" name="文本框 12"/>
          <p:cNvSpPr txBox="1"/>
          <p:nvPr/>
        </p:nvSpPr>
        <p:spPr>
          <a:xfrm>
            <a:off x="8085455" y="4956810"/>
            <a:ext cx="3730625" cy="1691640"/>
          </a:xfrm>
          <a:prstGeom prst="rect">
            <a:avLst/>
          </a:prstGeom>
          <a:noFill/>
        </p:spPr>
        <p:txBody>
          <a:bodyPr wrap="square" rtlCol="0">
            <a:spAutoFit/>
          </a:bodyPr>
          <a:lstStyle/>
          <a:p>
            <a:pPr algn="l"/>
            <a:r>
              <a:rPr lang="zh-CN" altLang="en-US" sz="2600">
                <a:latin typeface="华文中宋" panose="02010600040101010101" charset="-122"/>
                <a:ea typeface="华文中宋" panose="02010600040101010101" charset="-122"/>
              </a:rPr>
              <a:t>疫情防控知识得以普及，人们生活习惯得以改变，科学理性的声音为社会注入正能量。</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to="" calcmode="lin" valueType="num">
                                      <p:cBhvr>
                                        <p:cTn id="7" dur="1" fill="hold"/>
                                        <p:tgtEl>
                                          <p:spTgt spid="5"/>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to="" calcmode="lin" valueType="num">
                                      <p:cBhvr>
                                        <p:cTn id="12" dur="1" fill="hold"/>
                                        <p:tgtEl>
                                          <p:spTgt spid="7"/>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 to="" calcmode="lin" valueType="num">
                                      <p:cBhvr>
                                        <p:cTn id="17" dur="1" fill="hold"/>
                                        <p:tgtEl>
                                          <p:spTgt spid="11"/>
                                        </p:tgtEl>
                                      </p:cBhvr>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 to="" calcmode="lin" valueType="num">
                                      <p:cBhvr>
                                        <p:cTn id="22" dur="1" fill="hold"/>
                                        <p:tgtEl>
                                          <p:spTgt spid="6"/>
                                        </p:tgtEl>
                                      </p:cBhvr>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 to="" calcmode="lin" valueType="num">
                                      <p:cBhvr>
                                        <p:cTn id="27" dur="1" fill="hold"/>
                                        <p:tgtEl>
                                          <p:spTgt spid="9"/>
                                        </p:tgtEl>
                                      </p:cBhvr>
                                    </p:anim>
                                  </p:childTnLst>
                                </p:cTn>
                              </p:par>
                            </p:childTnLst>
                          </p:cTn>
                        </p:par>
                      </p:childTnLst>
                    </p:cTn>
                  </p:par>
                  <p:par>
                    <p:cTn id="28" fill="hold" nodeType="clickPar">
                      <p:stCondLst>
                        <p:cond delay="indefinite"/>
                      </p:stCondLst>
                      <p:childTnLst>
                        <p:par>
                          <p:cTn id="29" fill="hold" nodeType="afterGroup">
                            <p:stCondLst>
                              <p:cond delay="0"/>
                            </p:stCondLst>
                            <p:childTnLst>
                              <p:par>
                                <p:cTn id="30" presetID="24" presetClass="entr" presetSubtype="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 to="" calcmode="lin" valueType="num">
                                      <p:cBhvr>
                                        <p:cTn id="32" dur="1" fill="hold"/>
                                        <p:tgtEl>
                                          <p:spTgt spid="12"/>
                                        </p:tgtEl>
                                      </p:cBhvr>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4" presetClass="entr" presetSubtype="0"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 to="" calcmode="lin" valueType="num">
                                      <p:cBhvr>
                                        <p:cTn id="37" dur="1" fill="hold"/>
                                        <p:tgtEl>
                                          <p:spTgt spid="4"/>
                                        </p:tgtEl>
                                      </p:cBhvr>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24" presetClass="entr" presetSubtype="0"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 to="" calcmode="lin" valueType="num">
                                      <p:cBhvr>
                                        <p:cTn id="42" dur="1" fill="hold"/>
                                        <p:tgtEl>
                                          <p:spTgt spid="8"/>
                                        </p:tgtEl>
                                      </p:cBhvr>
                                    </p:anim>
                                  </p:childTnLst>
                                </p:cTn>
                              </p:par>
                            </p:childTnLst>
                          </p:cTn>
                        </p:par>
                      </p:childTnLst>
                    </p:cTn>
                  </p:par>
                  <p:par>
                    <p:cTn id="43" fill="hold" nodeType="clickPar">
                      <p:stCondLst>
                        <p:cond delay="indefinite"/>
                      </p:stCondLst>
                      <p:childTnLst>
                        <p:par>
                          <p:cTn id="44" fill="hold" nodeType="afterGroup">
                            <p:stCondLst>
                              <p:cond delay="0"/>
                            </p:stCondLst>
                            <p:childTnLst>
                              <p:par>
                                <p:cTn id="45" presetID="24" presetClass="entr" presetSubtype="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 to="" calcmode="lin" valueType="num">
                                      <p:cBhvr>
                                        <p:cTn id="47" dur="1" fill="hold"/>
                                        <p:tgtEl>
                                          <p:spTgt spid="1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1" grpId="0"/>
      <p:bldP spid="12" grpId="0"/>
      <p:bldP spid="13"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表格 1"/>
          <p:cNvGraphicFramePr>
            <a:graphicFrameLocks noGrp="1"/>
          </p:cNvGraphicFramePr>
          <p:nvPr>
            <p:custDataLst>
              <p:tags r:id="rId2"/>
            </p:custDataLst>
          </p:nvPr>
        </p:nvGraphicFramePr>
        <p:xfrm>
          <a:off x="289560" y="363855"/>
          <a:ext cx="11716385" cy="6233160"/>
        </p:xfrm>
        <a:graphic>
          <a:graphicData uri="http://schemas.openxmlformats.org/drawingml/2006/table">
            <a:tbl>
              <a:tblPr firstRow="1" bandRow="1">
                <a:tableStyleId>{5C22544A-7EE6-4342-B048-85BDC9FD1C3A}</a:tableStyleId>
              </a:tblPr>
              <a:tblGrid>
                <a:gridCol w="3629025"/>
                <a:gridCol w="3960495"/>
                <a:gridCol w="4126865"/>
              </a:tblGrid>
              <a:tr h="659130">
                <a:tc>
                  <a:txBody>
                    <a:bodyPr vert="horz" wrap="square"/>
                    <a:lstStyle/>
                    <a:p>
                      <a:pPr indent="0" algn="ctr">
                        <a:buNone/>
                      </a:pPr>
                      <a:r>
                        <a:rPr lang="en-US" sz="3200" b="1">
                          <a:solidFill>
                            <a:srgbClr val="FF0000"/>
                          </a:solidFill>
                          <a:latin typeface="华文中宋" panose="02010600040101010101" charset="-122"/>
                          <a:ea typeface="华文中宋" panose="02010600040101010101" charset="-122"/>
                          <a:cs typeface="宋体" panose="02010600030101010101" pitchFamily="2" charset="-122"/>
                        </a:rPr>
                        <a:t>段落结构段落结构</a:t>
                      </a:r>
                    </a:p>
                  </a:txBody>
                  <a:tcPr marL="66675" marR="66675" marT="0" marB="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vert="horz" wrap="square"/>
                    <a:lstStyle/>
                    <a:p>
                      <a:pPr indent="0" algn="ctr">
                        <a:buNone/>
                      </a:pPr>
                      <a:r>
                        <a:rPr lang="en-US" sz="3200" b="1">
                          <a:solidFill>
                            <a:srgbClr val="FF0000"/>
                          </a:solidFill>
                          <a:latin typeface="华文中宋" panose="02010600040101010101" charset="-122"/>
                          <a:ea typeface="华文中宋" panose="02010600040101010101" charset="-122"/>
                          <a:cs typeface="宋体" panose="02010600030101010101" pitchFamily="2" charset="-122"/>
                        </a:rPr>
                        <a:t>主要内容或典型事件</a:t>
                      </a:r>
                    </a:p>
                  </a:txBody>
                  <a:tcPr marL="66675" marR="66675" marT="0" marB="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vert="horz" wrap="square"/>
                    <a:lstStyle/>
                    <a:p>
                      <a:pPr indent="0" algn="ctr">
                        <a:buNone/>
                      </a:pPr>
                      <a:r>
                        <a:rPr lang="en-US" sz="3200" b="1">
                          <a:solidFill>
                            <a:srgbClr val="FF0000"/>
                          </a:solidFill>
                          <a:latin typeface="华文中宋" panose="02010600040101010101" charset="-122"/>
                          <a:ea typeface="华文中宋" panose="02010600040101010101" charset="-122"/>
                          <a:cs typeface="宋体" panose="02010600030101010101" pitchFamily="2" charset="-122"/>
                        </a:rPr>
                        <a:t>剖析事件原因或意义</a:t>
                      </a:r>
                    </a:p>
                  </a:txBody>
                  <a:tcPr marL="66675" marR="66675" marT="0" marB="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1612900">
                <a:tc>
                  <a:txBody>
                    <a:bodyPr vert="horz" wrap="square"/>
                    <a:lstStyle/>
                    <a:p>
                      <a:pPr>
                        <a:buNone/>
                      </a:pPr>
                      <a:endParaRPr lang="zh-CN" altLang="en-US">
                        <a:solidFill>
                          <a:srgbClr val="FF0000"/>
                        </a:soli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vert="horz" wrap="square"/>
                    <a:lstStyle/>
                    <a:p>
                      <a:pPr>
                        <a:buNone/>
                      </a:pPr>
                      <a:endParaRPr lang="zh-CN" altLang="en-US">
                        <a:solidFill>
                          <a:srgbClr val="FF0000"/>
                        </a:soli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vert="horz" wrap="square"/>
                    <a:lstStyle/>
                    <a:p>
                      <a:pPr>
                        <a:buNone/>
                      </a:pPr>
                      <a:endParaRPr lang="zh-CN" altLang="en-US">
                        <a:solidFill>
                          <a:srgbClr val="FF0000"/>
                        </a:soli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2022475">
                <a:tc>
                  <a:txBody>
                    <a:bodyPr vert="horz" wrap="square"/>
                    <a:lstStyle/>
                    <a:p>
                      <a:pPr>
                        <a:buNone/>
                      </a:pPr>
                      <a:endParaRPr lang="zh-CN" altLang="en-US">
                        <a:solidFill>
                          <a:srgbClr val="FF0000"/>
                        </a:soli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vert="horz" wrap="square"/>
                    <a:lstStyle/>
                    <a:p>
                      <a:pPr>
                        <a:buNone/>
                      </a:pPr>
                      <a:endParaRPr lang="zh-CN" altLang="en-US">
                        <a:solidFill>
                          <a:srgbClr val="FF0000"/>
                        </a:soli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vert="horz" wrap="square"/>
                    <a:lstStyle/>
                    <a:p>
                      <a:pPr>
                        <a:buNone/>
                      </a:pPr>
                      <a:endParaRPr lang="zh-CN" altLang="en-US">
                        <a:solidFill>
                          <a:srgbClr val="FF0000"/>
                        </a:soli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1938655">
                <a:tc>
                  <a:txBody>
                    <a:bodyPr vert="horz" wrap="square"/>
                    <a:lstStyle/>
                    <a:p>
                      <a:pPr>
                        <a:buNone/>
                      </a:pPr>
                      <a:endParaRPr lang="zh-CN" altLang="en-US">
                        <a:solidFill>
                          <a:srgbClr val="FF0000"/>
                        </a:soli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vert="horz" wrap="square"/>
                    <a:lstStyle/>
                    <a:p>
                      <a:pPr>
                        <a:buNone/>
                      </a:pPr>
                      <a:endParaRPr lang="zh-CN" altLang="en-US">
                        <a:solidFill>
                          <a:srgbClr val="FF0000"/>
                        </a:soli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vert="horz" wrap="square"/>
                    <a:lstStyle/>
                    <a:p>
                      <a:pPr>
                        <a:buNone/>
                      </a:pPr>
                      <a:endParaRPr lang="zh-CN" altLang="en-US">
                        <a:solidFill>
                          <a:srgbClr val="FF0000"/>
                        </a:soli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bl>
          </a:graphicData>
        </a:graphic>
      </p:graphicFrame>
      <p:sp>
        <p:nvSpPr>
          <p:cNvPr id="4" name="文本框 3"/>
          <p:cNvSpPr txBox="1"/>
          <p:nvPr/>
        </p:nvSpPr>
        <p:spPr>
          <a:xfrm>
            <a:off x="391795" y="4892040"/>
            <a:ext cx="3383280" cy="1568450"/>
          </a:xfrm>
          <a:prstGeom prst="rect">
            <a:avLst/>
          </a:prstGeom>
          <a:noFill/>
        </p:spPr>
        <p:txBody>
          <a:bodyPr wrap="square" rtlCol="0">
            <a:spAutoFit/>
          </a:bodyPr>
          <a:lstStyle/>
          <a:p>
            <a:pPr algn="l"/>
            <a:r>
              <a:rPr lang="zh-CN" altLang="en-US" sz="3200">
                <a:latin typeface="隶书" panose="02010509060101010101" charset="-122"/>
                <a:ea typeface="隶书" panose="02010509060101010101" charset="-122"/>
              </a:rPr>
              <a:t>（八）在磨难中成长，在磨难中奋起。</a:t>
            </a:r>
          </a:p>
        </p:txBody>
      </p:sp>
      <p:sp>
        <p:nvSpPr>
          <p:cNvPr id="5" name="文本框 4"/>
          <p:cNvSpPr txBox="1"/>
          <p:nvPr/>
        </p:nvSpPr>
        <p:spPr>
          <a:xfrm>
            <a:off x="444500" y="1063625"/>
            <a:ext cx="3488690" cy="1568450"/>
          </a:xfrm>
          <a:prstGeom prst="rect">
            <a:avLst/>
          </a:prstGeom>
          <a:noFill/>
        </p:spPr>
        <p:txBody>
          <a:bodyPr wrap="square" rtlCol="0">
            <a:spAutoFit/>
          </a:bodyPr>
          <a:lstStyle/>
          <a:p>
            <a:pPr algn="l"/>
            <a:r>
              <a:rPr lang="zh-CN" altLang="en-US" sz="3200">
                <a:latin typeface="隶书" panose="02010509060101010101" charset="-122"/>
                <a:ea typeface="隶书" panose="02010509060101010101" charset="-122"/>
              </a:rPr>
              <a:t>（六）增强忧患意识，破除沉疴积弊，永远都是进行时。</a:t>
            </a:r>
          </a:p>
        </p:txBody>
      </p:sp>
      <p:sp>
        <p:nvSpPr>
          <p:cNvPr id="6" name="文本框 5"/>
          <p:cNvSpPr txBox="1"/>
          <p:nvPr/>
        </p:nvSpPr>
        <p:spPr>
          <a:xfrm>
            <a:off x="549910" y="2893695"/>
            <a:ext cx="3383280" cy="1568450"/>
          </a:xfrm>
          <a:prstGeom prst="rect">
            <a:avLst/>
          </a:prstGeom>
          <a:noFill/>
        </p:spPr>
        <p:txBody>
          <a:bodyPr wrap="square" rtlCol="0">
            <a:spAutoFit/>
          </a:bodyPr>
          <a:lstStyle/>
          <a:p>
            <a:pPr algn="l"/>
            <a:r>
              <a:rPr lang="zh-CN" altLang="en-US" sz="3200">
                <a:latin typeface="隶书" panose="02010509060101010101" charset="-122"/>
                <a:ea typeface="隶书" panose="02010509060101010101" charset="-122"/>
              </a:rPr>
              <a:t>（七）只要心中有光，世界就有希望。</a:t>
            </a:r>
          </a:p>
        </p:txBody>
      </p:sp>
      <p:sp>
        <p:nvSpPr>
          <p:cNvPr id="7" name="文本框 6"/>
          <p:cNvSpPr txBox="1"/>
          <p:nvPr/>
        </p:nvSpPr>
        <p:spPr>
          <a:xfrm>
            <a:off x="4065270" y="1202055"/>
            <a:ext cx="3669665" cy="891540"/>
          </a:xfrm>
          <a:prstGeom prst="rect">
            <a:avLst/>
          </a:prstGeom>
          <a:noFill/>
        </p:spPr>
        <p:txBody>
          <a:bodyPr wrap="square" rtlCol="0">
            <a:spAutoFit/>
          </a:bodyPr>
          <a:lstStyle/>
          <a:p>
            <a:pPr algn="l"/>
            <a:r>
              <a:rPr lang="zh-CN" altLang="en-US" sz="2600">
                <a:latin typeface="华文中宋" panose="02010600040101010101" charset="-122"/>
                <a:ea typeface="华文中宋" panose="02010600040101010101" charset="-122"/>
              </a:rPr>
              <a:t>反思抗议经验教训，提出改变的方向与措施。</a:t>
            </a:r>
          </a:p>
        </p:txBody>
      </p:sp>
      <p:sp>
        <p:nvSpPr>
          <p:cNvPr id="8" name="文本框 7"/>
          <p:cNvSpPr txBox="1"/>
          <p:nvPr/>
        </p:nvSpPr>
        <p:spPr>
          <a:xfrm>
            <a:off x="4013200" y="4766310"/>
            <a:ext cx="3827145" cy="1691640"/>
          </a:xfrm>
          <a:prstGeom prst="rect">
            <a:avLst/>
          </a:prstGeom>
          <a:noFill/>
        </p:spPr>
        <p:txBody>
          <a:bodyPr wrap="square" rtlCol="0">
            <a:spAutoFit/>
          </a:bodyPr>
          <a:lstStyle/>
          <a:p>
            <a:pPr algn="l"/>
            <a:r>
              <a:rPr lang="zh-CN" altLang="en-US" sz="2600">
                <a:latin typeface="华文中宋" panose="02010600040101010101" charset="-122"/>
                <a:ea typeface="华文中宋" panose="02010600040101010101" charset="-122"/>
              </a:rPr>
              <a:t>描绘新冠疫情中逐步恢复的中国途径，回望中华民族百年沧桑的磨难历史，展望民族复兴的光明未来。</a:t>
            </a:r>
          </a:p>
        </p:txBody>
      </p:sp>
      <p:sp>
        <p:nvSpPr>
          <p:cNvPr id="9" name="文本框 8"/>
          <p:cNvSpPr txBox="1"/>
          <p:nvPr/>
        </p:nvSpPr>
        <p:spPr>
          <a:xfrm>
            <a:off x="4110355" y="2909570"/>
            <a:ext cx="3632200" cy="1291590"/>
          </a:xfrm>
          <a:prstGeom prst="rect">
            <a:avLst/>
          </a:prstGeom>
          <a:noFill/>
        </p:spPr>
        <p:txBody>
          <a:bodyPr wrap="square" rtlCol="0">
            <a:spAutoFit/>
          </a:bodyPr>
          <a:lstStyle/>
          <a:p>
            <a:pPr algn="l"/>
            <a:r>
              <a:rPr lang="zh-CN" altLang="en-US" sz="2600">
                <a:latin typeface="华文中宋" panose="02010600040101010101" charset="-122"/>
                <a:ea typeface="华文中宋" panose="02010600040101010101" charset="-122"/>
              </a:rPr>
              <a:t>报道全球新冠肺炎疫情最新形势，总结中国为全球疫苗做出的贡献。</a:t>
            </a:r>
          </a:p>
        </p:txBody>
      </p:sp>
      <p:sp>
        <p:nvSpPr>
          <p:cNvPr id="11" name="文本框 10"/>
          <p:cNvSpPr txBox="1"/>
          <p:nvPr/>
        </p:nvSpPr>
        <p:spPr>
          <a:xfrm>
            <a:off x="8051800" y="1063625"/>
            <a:ext cx="3775075" cy="1291590"/>
          </a:xfrm>
          <a:prstGeom prst="rect">
            <a:avLst/>
          </a:prstGeom>
          <a:noFill/>
        </p:spPr>
        <p:txBody>
          <a:bodyPr wrap="square" rtlCol="0">
            <a:spAutoFit/>
          </a:bodyPr>
          <a:lstStyle/>
          <a:p>
            <a:pPr algn="l"/>
            <a:r>
              <a:rPr lang="zh-CN" altLang="en-US" sz="2600">
                <a:latin typeface="华文中宋" panose="02010600040101010101" charset="-122"/>
                <a:ea typeface="华文中宋" panose="02010600040101010101" charset="-122"/>
              </a:rPr>
              <a:t>为战胜疫情，实现全面小康，决战脱贫攻坚的目标任务指明道路。</a:t>
            </a:r>
          </a:p>
        </p:txBody>
      </p:sp>
      <p:sp>
        <p:nvSpPr>
          <p:cNvPr id="12" name="文本框 11"/>
          <p:cNvSpPr txBox="1"/>
          <p:nvPr/>
        </p:nvSpPr>
        <p:spPr>
          <a:xfrm>
            <a:off x="8025130" y="2632075"/>
            <a:ext cx="3828415" cy="2091690"/>
          </a:xfrm>
          <a:prstGeom prst="rect">
            <a:avLst/>
          </a:prstGeom>
          <a:noFill/>
        </p:spPr>
        <p:txBody>
          <a:bodyPr wrap="square" rtlCol="0">
            <a:spAutoFit/>
          </a:bodyPr>
          <a:lstStyle/>
          <a:p>
            <a:pPr algn="l"/>
            <a:r>
              <a:rPr lang="zh-CN" altLang="en-US" sz="2600">
                <a:latin typeface="华文中宋" panose="02010600040101010101" charset="-122"/>
                <a:ea typeface="华文中宋" panose="02010600040101010101" charset="-122"/>
              </a:rPr>
              <a:t>携手抗疫，共克时艰的中国声音引发国际社会广泛共鸣，推动团结合作的中国理念和中国行动得到各国广泛支持和认同。</a:t>
            </a:r>
          </a:p>
        </p:txBody>
      </p:sp>
      <p:sp>
        <p:nvSpPr>
          <p:cNvPr id="13" name="文本框 12"/>
          <p:cNvSpPr txBox="1"/>
          <p:nvPr/>
        </p:nvSpPr>
        <p:spPr>
          <a:xfrm>
            <a:off x="8024495" y="4892040"/>
            <a:ext cx="3851275" cy="1691640"/>
          </a:xfrm>
          <a:prstGeom prst="rect">
            <a:avLst/>
          </a:prstGeom>
          <a:noFill/>
        </p:spPr>
        <p:txBody>
          <a:bodyPr wrap="square" rtlCol="0">
            <a:spAutoFit/>
          </a:bodyPr>
          <a:lstStyle/>
          <a:p>
            <a:pPr algn="l"/>
            <a:r>
              <a:rPr lang="zh-CN" altLang="en-US" sz="2600">
                <a:latin typeface="华文中宋" panose="02010600040101010101" charset="-122"/>
                <a:ea typeface="华文中宋" panose="02010600040101010101" charset="-122"/>
              </a:rPr>
              <a:t>中华民族能在百年磨难的历史中不断前行，是因为中华民族一直拥有不断奋斗的力量。</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to="" calcmode="lin" valueType="num">
                                      <p:cBhvr>
                                        <p:cTn id="7" dur="1" fill="hold"/>
                                        <p:tgtEl>
                                          <p:spTgt spid="5"/>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to="" calcmode="lin" valueType="num">
                                      <p:cBhvr>
                                        <p:cTn id="12" dur="1" fill="hold"/>
                                        <p:tgtEl>
                                          <p:spTgt spid="7"/>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nodeType="clickEffect">
                                  <p:stCondLst>
                                    <p:cond delay="0"/>
                                  </p:stCondLst>
                                  <p:childTnLst>
                                    <p:set>
                                      <p:cBhvr>
                                        <p:cTn id="16" dur="1" fill="hold">
                                          <p:stCondLst>
                                            <p:cond delay="0"/>
                                          </p:stCondLst>
                                        </p:cTn>
                                        <p:tgtEl>
                                          <p:spTgt spid="11">
                                            <p:txEl>
                                              <p:pRg st="0" end="0"/>
                                            </p:txEl>
                                          </p:spTgt>
                                        </p:tgtEl>
                                        <p:attrNameLst>
                                          <p:attrName>style.visibility</p:attrName>
                                        </p:attrNameLst>
                                      </p:cBhvr>
                                      <p:to>
                                        <p:strVal val="visible"/>
                                      </p:to>
                                    </p:set>
                                    <p:anim to="" calcmode="lin" valueType="num">
                                      <p:cBhvr>
                                        <p:cTn id="17" dur="1" fill="hold"/>
                                        <p:tgtEl>
                                          <p:spTgt spid="11">
                                            <p:txEl>
                                              <p:pRg st="0" end="0"/>
                                            </p:txEl>
                                          </p:spTgt>
                                        </p:tgtEl>
                                      </p:cBhvr>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 to="" calcmode="lin" valueType="num">
                                      <p:cBhvr>
                                        <p:cTn id="22" dur="1" fill="hold"/>
                                        <p:tgtEl>
                                          <p:spTgt spid="6"/>
                                        </p:tgtEl>
                                      </p:cBhvr>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 to="" calcmode="lin" valueType="num">
                                      <p:cBhvr>
                                        <p:cTn id="27" dur="1" fill="hold"/>
                                        <p:tgtEl>
                                          <p:spTgt spid="9"/>
                                        </p:tgtEl>
                                      </p:cBhvr>
                                    </p:anim>
                                  </p:childTnLst>
                                </p:cTn>
                              </p:par>
                            </p:childTnLst>
                          </p:cTn>
                        </p:par>
                      </p:childTnLst>
                    </p:cTn>
                  </p:par>
                  <p:par>
                    <p:cTn id="28" fill="hold" nodeType="clickPar">
                      <p:stCondLst>
                        <p:cond delay="indefinite"/>
                      </p:stCondLst>
                      <p:childTnLst>
                        <p:par>
                          <p:cTn id="29" fill="hold" nodeType="afterGroup">
                            <p:stCondLst>
                              <p:cond delay="0"/>
                            </p:stCondLst>
                            <p:childTnLst>
                              <p:par>
                                <p:cTn id="30" presetID="24" presetClass="entr" presetSubtype="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 to="" calcmode="lin" valueType="num">
                                      <p:cBhvr>
                                        <p:cTn id="32" dur="1" fill="hold"/>
                                        <p:tgtEl>
                                          <p:spTgt spid="12"/>
                                        </p:tgtEl>
                                      </p:cBhvr>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4" presetClass="entr" presetSubtype="0"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 to="" calcmode="lin" valueType="num">
                                      <p:cBhvr>
                                        <p:cTn id="37" dur="1" fill="hold"/>
                                        <p:tgtEl>
                                          <p:spTgt spid="4"/>
                                        </p:tgtEl>
                                      </p:cBhvr>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24" presetClass="entr" presetSubtype="0"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 to="" calcmode="lin" valueType="num">
                                      <p:cBhvr>
                                        <p:cTn id="42" dur="1" fill="hold"/>
                                        <p:tgtEl>
                                          <p:spTgt spid="8"/>
                                        </p:tgtEl>
                                      </p:cBhvr>
                                    </p:anim>
                                  </p:childTnLst>
                                </p:cTn>
                              </p:par>
                            </p:childTnLst>
                          </p:cTn>
                        </p:par>
                      </p:childTnLst>
                    </p:cTn>
                  </p:par>
                  <p:par>
                    <p:cTn id="43" fill="hold" nodeType="clickPar">
                      <p:stCondLst>
                        <p:cond delay="indefinite"/>
                      </p:stCondLst>
                      <p:childTnLst>
                        <p:par>
                          <p:cTn id="44" fill="hold" nodeType="afterGroup">
                            <p:stCondLst>
                              <p:cond delay="0"/>
                            </p:stCondLst>
                            <p:childTnLst>
                              <p:par>
                                <p:cTn id="45" presetID="24" presetClass="entr" presetSubtype="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 to="" calcmode="lin" valueType="num">
                                      <p:cBhvr>
                                        <p:cTn id="47" dur="1" fill="hold"/>
                                        <p:tgtEl>
                                          <p:spTgt spid="1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2" grpId="0"/>
      <p:bldP spid="13"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678180" y="132715"/>
            <a:ext cx="11049000" cy="1753235"/>
          </a:xfrm>
          <a:prstGeom prst="rect">
            <a:avLst/>
          </a:prstGeom>
          <a:noFill/>
        </p:spPr>
        <p:txBody>
          <a:bodyPr wrap="square" rtlCol="0">
            <a:spAutoFit/>
          </a:bodyPr>
          <a:lstStyle/>
          <a:p>
            <a:pPr algn="l"/>
            <a:r>
              <a:rPr lang="zh-CN" altLang="en-US" sz="6000">
                <a:solidFill>
                  <a:srgbClr val="F3541A"/>
                </a:solidFill>
                <a:latin typeface="隶书" panose="02010509060101010101" charset="-122"/>
                <a:ea typeface="隶书" panose="02010509060101010101" charset="-122"/>
                <a:cs typeface="隶书" panose="02010509060101010101" charset="-122"/>
              </a:rPr>
              <a:t>任务四：</a:t>
            </a:r>
          </a:p>
          <a:p>
            <a:pPr indent="720090" algn="l" fontAlgn="auto"/>
            <a:r>
              <a:rPr lang="zh-CN" sz="4800" b="1">
                <a:solidFill>
                  <a:srgbClr val="4F0FBD"/>
                </a:solidFill>
                <a:latin typeface="幼圆" panose="02010509060101010101" charset="-122"/>
                <a:ea typeface="幼圆" panose="02010509060101010101" charset="-122"/>
                <a:cs typeface="幼圆" panose="02010509060101010101" charset="-122"/>
                <a:sym typeface="+mn-ea"/>
              </a:rPr>
              <a:t>本文如何处理好人物与事件的关系。</a:t>
            </a:r>
          </a:p>
        </p:txBody>
      </p:sp>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801370" y="1884045"/>
            <a:ext cx="5391150" cy="1445260"/>
          </a:xfrm>
          <a:prstGeom prst="rect">
            <a:avLst/>
          </a:prstGeom>
          <a:noFill/>
        </p:spPr>
        <p:txBody>
          <a:bodyPr wrap="square" rtlCol="0">
            <a:spAutoFit/>
          </a:bodyPr>
          <a:lstStyle/>
          <a:p>
            <a:pPr algn="ctr"/>
            <a:r>
              <a:rPr lang="zh-CN" sz="8800">
                <a:solidFill>
                  <a:srgbClr val="F3541A"/>
                </a:solidFill>
                <a:latin typeface="隶书" panose="02010509060101010101" charset="-122"/>
                <a:ea typeface="隶书" panose="02010509060101010101" charset="-122"/>
                <a:cs typeface="隶书" panose="02010509060101010101" charset="-122"/>
              </a:rPr>
              <a:t>文体介绍</a:t>
            </a:r>
          </a:p>
        </p:txBody>
      </p:sp>
      <p:pic>
        <p:nvPicPr>
          <p:cNvPr id="3" name="图片 2" descr="src=http___5b0988e595225.cdn.sohucs.com_q_70,c_zoom,w_640_images_20200222_e3cabf54aee44dbf839d2084475001b0.jpeg&amp;refer=http___5b0988e595225.cdn.sohucs"/>
          <p:cNvPicPr>
            <a:picLocks noChangeAspect="1"/>
          </p:cNvPicPr>
          <p:nvPr/>
        </p:nvPicPr>
        <p:blipFill>
          <a:blip r:embed="rId2"/>
          <a:stretch>
            <a:fillRect/>
          </a:stretch>
        </p:blipFill>
        <p:spPr>
          <a:xfrm>
            <a:off x="7342505" y="0"/>
            <a:ext cx="4849495" cy="6858000"/>
          </a:xfrm>
          <a:prstGeom prst="rect">
            <a:avLst/>
          </a:prstGeom>
        </p:spPr>
      </p:pic>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508635" y="1312545"/>
            <a:ext cx="10994390" cy="642620"/>
          </a:xfrm>
          <a:prstGeom prst="rect">
            <a:avLst/>
          </a:prstGeom>
          <a:noFill/>
          <a:ln w="9525">
            <a:noFill/>
          </a:ln>
        </p:spPr>
        <p:txBody>
          <a:bodyPr wrap="square">
            <a:spAutoFit/>
          </a:bodyPr>
          <a:lstStyle/>
          <a:p>
            <a:pPr indent="720090" fontAlgn="auto">
              <a:lnSpc>
                <a:spcPct val="112000"/>
              </a:lnSpc>
            </a:pPr>
            <a:r>
              <a:rPr lang="zh-CN" sz="3200" b="0">
                <a:solidFill>
                  <a:srgbClr val="2D09F9"/>
                </a:solidFill>
                <a:latin typeface="华文中宋" panose="02010600040101010101" charset="-122"/>
                <a:ea typeface="华文中宋" panose="02010600040101010101" charset="-122"/>
              </a:rPr>
              <a:t>文章在叙写事件的同时，以人物为辅突出事件。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to="" calcmode="lin" valueType="num">
                                      <p:cBhvr>
                                        <p:cTn id="7" dur="1" fill="hold"/>
                                        <p:tgtEl>
                                          <p:spTgt spid="100"/>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678180" y="132715"/>
            <a:ext cx="11049000" cy="3230245"/>
          </a:xfrm>
          <a:prstGeom prst="rect">
            <a:avLst/>
          </a:prstGeom>
          <a:noFill/>
        </p:spPr>
        <p:txBody>
          <a:bodyPr wrap="square" rtlCol="0">
            <a:spAutoFit/>
          </a:bodyPr>
          <a:lstStyle/>
          <a:p>
            <a:pPr algn="l"/>
            <a:r>
              <a:rPr lang="zh-CN" altLang="en-US" sz="6000">
                <a:solidFill>
                  <a:srgbClr val="F3541A"/>
                </a:solidFill>
                <a:latin typeface="隶书" panose="02010509060101010101" charset="-122"/>
                <a:ea typeface="隶书" panose="02010509060101010101" charset="-122"/>
                <a:cs typeface="隶书" panose="02010509060101010101" charset="-122"/>
              </a:rPr>
              <a:t>任务四五：</a:t>
            </a:r>
          </a:p>
          <a:p>
            <a:pPr indent="720090" algn="l" fontAlgn="auto"/>
            <a:r>
              <a:rPr lang="zh-CN" sz="4800" b="1">
                <a:solidFill>
                  <a:srgbClr val="4F0FBD"/>
                </a:solidFill>
                <a:latin typeface="幼圆" panose="02010509060101010101" charset="-122"/>
                <a:ea typeface="幼圆" panose="02010509060101010101" charset="-122"/>
                <a:cs typeface="幼圆" panose="02010509060101010101" charset="-122"/>
                <a:sym typeface="+mn-ea"/>
              </a:rPr>
              <a:t>本文在叙述过程中，运用富有诗意、饱含深情的语句表达观点和情感，请找出来并进行赏析。</a:t>
            </a:r>
          </a:p>
        </p:txBody>
      </p:sp>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414655" y="476885"/>
            <a:ext cx="10518775" cy="711200"/>
          </a:xfrm>
          <a:prstGeom prst="rect">
            <a:avLst/>
          </a:prstGeom>
          <a:noFill/>
          <a:ln w="9525">
            <a:noFill/>
          </a:ln>
        </p:spPr>
        <p:txBody>
          <a:bodyPr wrap="square">
            <a:spAutoFit/>
          </a:bodyPr>
          <a:lstStyle/>
          <a:p>
            <a:pPr indent="720090" fontAlgn="auto">
              <a:lnSpc>
                <a:spcPct val="112000"/>
              </a:lnSpc>
            </a:pPr>
            <a:r>
              <a:rPr lang="zh-CN" sz="3600" b="1">
                <a:latin typeface="华文中宋" panose="02010600040101010101" charset="-122"/>
                <a:ea typeface="华文中宋" panose="02010600040101010101" charset="-122"/>
              </a:rPr>
              <a:t>寒冬再漫长，也阻挡不了春天的脚步。</a:t>
            </a:r>
          </a:p>
        </p:txBody>
      </p:sp>
      <p:sp>
        <p:nvSpPr>
          <p:cNvPr id="2" name="文本框 1"/>
          <p:cNvSpPr txBox="1"/>
          <p:nvPr/>
        </p:nvSpPr>
        <p:spPr>
          <a:xfrm>
            <a:off x="836295" y="2262505"/>
            <a:ext cx="10768330" cy="3399790"/>
          </a:xfrm>
          <a:prstGeom prst="rect">
            <a:avLst/>
          </a:prstGeom>
          <a:noFill/>
          <a:ln w="9525">
            <a:noFill/>
          </a:ln>
        </p:spPr>
        <p:txBody>
          <a:bodyPr wrap="square">
            <a:spAutoFit/>
          </a:bodyPr>
          <a:lstStyle/>
          <a:p>
            <a:pPr indent="720090" fontAlgn="auto">
              <a:lnSpc>
                <a:spcPct val="112000"/>
              </a:lnSpc>
            </a:pPr>
            <a:r>
              <a:rPr lang="zh-CN" sz="3200" b="1">
                <a:solidFill>
                  <a:srgbClr val="2D09F9"/>
                </a:solidFill>
                <a:ea typeface="宋体" panose="02010600030101010101" pitchFamily="2" charset="-122"/>
              </a:rPr>
              <a:t>化用英国诗人雪菜的诗句“如果冬天来了，春天还会远吗？”，同时运用了拟人的修辞手法。寒冬象征着困境，而春天象征着生机与希望。</a:t>
            </a:r>
          </a:p>
          <a:p>
            <a:pPr indent="720090" fontAlgn="auto">
              <a:lnSpc>
                <a:spcPct val="112000"/>
              </a:lnSpc>
            </a:pPr>
            <a:r>
              <a:rPr lang="zh-CN" sz="3200" b="1">
                <a:solidFill>
                  <a:srgbClr val="2D09F9"/>
                </a:solidFill>
                <a:ea typeface="宋体" panose="02010600030101010101" pitchFamily="2" charset="-122"/>
              </a:rPr>
              <a:t>“阻挡不了”说明困难总会过去，希望必将到来，这句话表现了中国人民战胜疫情的坚定信念和面对困境的乐观精神。</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414655" y="476885"/>
            <a:ext cx="10518775" cy="1330960"/>
          </a:xfrm>
          <a:prstGeom prst="rect">
            <a:avLst/>
          </a:prstGeom>
          <a:noFill/>
          <a:ln w="9525">
            <a:noFill/>
          </a:ln>
        </p:spPr>
        <p:txBody>
          <a:bodyPr wrap="square">
            <a:spAutoFit/>
          </a:bodyPr>
          <a:lstStyle/>
          <a:p>
            <a:pPr indent="720090" fontAlgn="auto">
              <a:lnSpc>
                <a:spcPct val="112000"/>
              </a:lnSpc>
            </a:pPr>
            <a:r>
              <a:rPr lang="zh-CN" sz="3600" b="1">
                <a:latin typeface="华文中宋" panose="02010600040101010101" charset="-122"/>
                <a:ea typeface="华文中宋" panose="02010600040101010101" charset="-122"/>
              </a:rPr>
              <a:t>岁月静好，只因有人负重前行；稳若泰山，源于根基坚实如铁。</a:t>
            </a:r>
            <a:endParaRPr lang="zh-CN" altLang="en-US" sz="3600" b="1">
              <a:latin typeface="华文中宋" panose="02010600040101010101" charset="-122"/>
              <a:ea typeface="华文中宋" panose="02010600040101010101" charset="-122"/>
            </a:endParaRPr>
          </a:p>
        </p:txBody>
      </p:sp>
      <p:sp>
        <p:nvSpPr>
          <p:cNvPr id="2" name="文本框 1"/>
          <p:cNvSpPr txBox="1"/>
          <p:nvPr/>
        </p:nvSpPr>
        <p:spPr>
          <a:xfrm>
            <a:off x="836295" y="2559050"/>
            <a:ext cx="10768330" cy="2296795"/>
          </a:xfrm>
          <a:prstGeom prst="rect">
            <a:avLst/>
          </a:prstGeom>
          <a:noFill/>
          <a:ln w="9525">
            <a:noFill/>
          </a:ln>
        </p:spPr>
        <p:txBody>
          <a:bodyPr wrap="square">
            <a:spAutoFit/>
          </a:bodyPr>
          <a:lstStyle/>
          <a:p>
            <a:pPr indent="720090" fontAlgn="auto">
              <a:lnSpc>
                <a:spcPct val="112000"/>
              </a:lnSpc>
            </a:pPr>
            <a:r>
              <a:rPr lang="zh-CN" sz="3200" b="1">
                <a:solidFill>
                  <a:srgbClr val="2D09F9"/>
                </a:solidFill>
                <a:ea typeface="宋体" panose="02010600030101010101" pitchFamily="2" charset="-122"/>
              </a:rPr>
              <a:t>采用对称句式，指出抗疫能取得重大成果的原因在于党带领人民上下一心，奋起战斗；比喻手法的运用写出了作者对中国共产党的高度信任与赞扬，语言富有诗意又饱含作者情感。</a:t>
            </a:r>
            <a:endParaRPr lang="zh-CN" altLang="en-US" sz="3200" b="1">
              <a:solidFill>
                <a:srgbClr val="2D09F9"/>
              </a:solidFill>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414655" y="476885"/>
            <a:ext cx="10518775" cy="1330960"/>
          </a:xfrm>
          <a:prstGeom prst="rect">
            <a:avLst/>
          </a:prstGeom>
          <a:noFill/>
          <a:ln w="9525">
            <a:noFill/>
          </a:ln>
        </p:spPr>
        <p:txBody>
          <a:bodyPr wrap="square">
            <a:spAutoFit/>
          </a:bodyPr>
          <a:lstStyle/>
          <a:p>
            <a:pPr indent="720090" fontAlgn="auto">
              <a:lnSpc>
                <a:spcPct val="112000"/>
              </a:lnSpc>
            </a:pPr>
            <a:r>
              <a:rPr lang="zh-CN" sz="3600" b="1">
                <a:latin typeface="华文中宋" panose="02010600040101010101" charset="-122"/>
                <a:ea typeface="华文中宋" panose="02010600040101010101" charset="-122"/>
              </a:rPr>
              <a:t>“为了进行斗争，我们必须把我们的一切力量拧成一股绳，并使这些量集中在同一个攻击点上。”</a:t>
            </a:r>
          </a:p>
        </p:txBody>
      </p:sp>
      <p:sp>
        <p:nvSpPr>
          <p:cNvPr id="2" name="文本框 1"/>
          <p:cNvSpPr txBox="1"/>
          <p:nvPr/>
        </p:nvSpPr>
        <p:spPr>
          <a:xfrm>
            <a:off x="836295" y="2559050"/>
            <a:ext cx="10768330" cy="1745615"/>
          </a:xfrm>
          <a:prstGeom prst="rect">
            <a:avLst/>
          </a:prstGeom>
          <a:noFill/>
          <a:ln w="9525">
            <a:noFill/>
          </a:ln>
        </p:spPr>
        <p:txBody>
          <a:bodyPr wrap="square">
            <a:spAutoFit/>
          </a:bodyPr>
          <a:lstStyle/>
          <a:p>
            <a:pPr indent="720090" fontAlgn="auto">
              <a:lnSpc>
                <a:spcPct val="112000"/>
              </a:lnSpc>
            </a:pPr>
            <a:r>
              <a:rPr lang="zh-CN" sz="3200" b="1">
                <a:solidFill>
                  <a:srgbClr val="2D09F9"/>
                </a:solidFill>
                <a:ea typeface="宋体" panose="02010600030101010101" pitchFamily="2" charset="-122"/>
              </a:rPr>
              <a:t>引用恩格斯的话强调团结的力量和作用，高度赞扬中国人民集中量办大事的作风，肯定社会主义制度的优越性，名言的使用使得文章的观点有说服力。</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414655" y="476885"/>
            <a:ext cx="11269345" cy="2501900"/>
          </a:xfrm>
          <a:prstGeom prst="rect">
            <a:avLst/>
          </a:prstGeom>
          <a:noFill/>
          <a:ln w="9525">
            <a:noFill/>
          </a:ln>
        </p:spPr>
        <p:txBody>
          <a:bodyPr wrap="square">
            <a:spAutoFit/>
          </a:bodyPr>
          <a:lstStyle/>
          <a:p>
            <a:pPr indent="720090" fontAlgn="auto">
              <a:lnSpc>
                <a:spcPct val="112000"/>
              </a:lnSpc>
            </a:pPr>
            <a:r>
              <a:rPr lang="zh-CN" sz="2800" b="1">
                <a:latin typeface="华文中宋" panose="02010600040101010101" charset="-122"/>
                <a:ea typeface="华文中宋" panose="02010600040101010101" charset="-122"/>
              </a:rPr>
              <a:t>从白衣战士冲锋在前的身影里，人们看到了“苟利国家生死以”的英勇无畏；从无数普通人坚守岗位的执着中，人们看到了“天下兴亡，匹夫有责”的责任感；从八方驰援的物资洪流中，人们看到了“岂曰无衣，与子同袍”的血脉深情；从方舱医院里“读书哥”的淡定中，人们看到了“莫听穿林打叶声，何妨吟啸且徐行”的乐观豁达……</a:t>
            </a:r>
          </a:p>
        </p:txBody>
      </p:sp>
      <p:sp>
        <p:nvSpPr>
          <p:cNvPr id="2" name="文本框 1"/>
          <p:cNvSpPr txBox="1"/>
          <p:nvPr/>
        </p:nvSpPr>
        <p:spPr>
          <a:xfrm>
            <a:off x="414655" y="3461385"/>
            <a:ext cx="10768330" cy="2296795"/>
          </a:xfrm>
          <a:prstGeom prst="rect">
            <a:avLst/>
          </a:prstGeom>
          <a:noFill/>
          <a:ln w="9525">
            <a:noFill/>
          </a:ln>
        </p:spPr>
        <p:txBody>
          <a:bodyPr wrap="square">
            <a:spAutoFit/>
          </a:bodyPr>
          <a:lstStyle/>
          <a:p>
            <a:pPr indent="720090" fontAlgn="auto">
              <a:lnSpc>
                <a:spcPct val="112000"/>
              </a:lnSpc>
            </a:pPr>
            <a:r>
              <a:rPr lang="zh-CN" sz="3200" b="1">
                <a:solidFill>
                  <a:srgbClr val="2D09F9"/>
                </a:solidFill>
                <a:ea typeface="宋体" panose="02010600030101010101" pitchFamily="2" charset="-122"/>
              </a:rPr>
              <a:t>采用大量诗句诠释抗疫期间中国人民时代精神的丰富内涵，诗句的使用丰富、充实了文章内容，使得文章更具内涵；一连串的排比增强了语言气势，给人一种荡气回肠、打动人心的力量。</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414655" y="476885"/>
            <a:ext cx="10518775" cy="1330960"/>
          </a:xfrm>
          <a:prstGeom prst="rect">
            <a:avLst/>
          </a:prstGeom>
          <a:noFill/>
          <a:ln w="9525">
            <a:noFill/>
          </a:ln>
        </p:spPr>
        <p:txBody>
          <a:bodyPr wrap="square">
            <a:spAutoFit/>
          </a:bodyPr>
          <a:lstStyle/>
          <a:p>
            <a:pPr indent="720090" fontAlgn="auto">
              <a:lnSpc>
                <a:spcPct val="112000"/>
              </a:lnSpc>
            </a:pPr>
            <a:r>
              <a:rPr lang="zh-CN" sz="3600" b="1">
                <a:latin typeface="华文中宋" panose="02010600040101010101" charset="-122"/>
                <a:ea typeface="华文中宋" panose="02010600040101010101" charset="-122"/>
              </a:rPr>
              <a:t>反思，是面对灾难的应有态度；改变，是面对问题的最好回答。</a:t>
            </a:r>
          </a:p>
        </p:txBody>
      </p:sp>
      <p:sp>
        <p:nvSpPr>
          <p:cNvPr id="2" name="文本框 1"/>
          <p:cNvSpPr txBox="1"/>
          <p:nvPr/>
        </p:nvSpPr>
        <p:spPr>
          <a:xfrm>
            <a:off x="836295" y="2559050"/>
            <a:ext cx="10768330" cy="1193800"/>
          </a:xfrm>
          <a:prstGeom prst="rect">
            <a:avLst/>
          </a:prstGeom>
          <a:noFill/>
          <a:ln w="9525">
            <a:noFill/>
          </a:ln>
        </p:spPr>
        <p:txBody>
          <a:bodyPr wrap="square">
            <a:spAutoFit/>
          </a:bodyPr>
          <a:lstStyle/>
          <a:p>
            <a:pPr indent="720090" fontAlgn="auto">
              <a:lnSpc>
                <a:spcPct val="112000"/>
              </a:lnSpc>
            </a:pPr>
            <a:r>
              <a:rPr lang="zh-CN" sz="3200" b="1">
                <a:solidFill>
                  <a:srgbClr val="2D09F9"/>
                </a:solidFill>
                <a:ea typeface="宋体" panose="02010600030101010101" pitchFamily="2" charset="-122"/>
              </a:rPr>
              <a:t>采用格言式的句子，对疫情给予中国人的启示进行了总结与提炼，语言简练，富有哲理。</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414655" y="476885"/>
            <a:ext cx="10518775" cy="711200"/>
          </a:xfrm>
          <a:prstGeom prst="rect">
            <a:avLst/>
          </a:prstGeom>
          <a:noFill/>
          <a:ln w="9525">
            <a:noFill/>
          </a:ln>
        </p:spPr>
        <p:txBody>
          <a:bodyPr wrap="square">
            <a:spAutoFit/>
          </a:bodyPr>
          <a:lstStyle/>
          <a:p>
            <a:pPr indent="720090" fontAlgn="auto">
              <a:lnSpc>
                <a:spcPct val="112000"/>
              </a:lnSpc>
            </a:pPr>
            <a:r>
              <a:rPr lang="zh-CN" sz="3600" b="1">
                <a:latin typeface="华文中宋" panose="02010600040101010101" charset="-122"/>
                <a:ea typeface="华文中宋" panose="02010600040101010101" charset="-122"/>
              </a:rPr>
              <a:t>“山川异域，风月同天”“青山一道，同担风雨”</a:t>
            </a:r>
          </a:p>
        </p:txBody>
      </p:sp>
      <p:sp>
        <p:nvSpPr>
          <p:cNvPr id="2" name="文本框 1"/>
          <p:cNvSpPr txBox="1"/>
          <p:nvPr/>
        </p:nvSpPr>
        <p:spPr>
          <a:xfrm>
            <a:off x="836295" y="2559050"/>
            <a:ext cx="10768330" cy="1193800"/>
          </a:xfrm>
          <a:prstGeom prst="rect">
            <a:avLst/>
          </a:prstGeom>
          <a:noFill/>
          <a:ln w="9525">
            <a:noFill/>
          </a:ln>
        </p:spPr>
        <p:txBody>
          <a:bodyPr wrap="square">
            <a:spAutoFit/>
          </a:bodyPr>
          <a:lstStyle/>
          <a:p>
            <a:pPr indent="720090" fontAlgn="auto">
              <a:lnSpc>
                <a:spcPct val="112000"/>
              </a:lnSpc>
            </a:pPr>
            <a:r>
              <a:rPr lang="zh-CN" sz="3200" b="1">
                <a:solidFill>
                  <a:srgbClr val="2D09F9"/>
                </a:solidFill>
                <a:ea typeface="宋体" panose="02010600030101010101" pitchFamily="2" charset="-122"/>
              </a:rPr>
              <a:t>引用诗句，增强文章的典雅厚重之感，更表现了全世界人民互帮互助，携手前行带来温暖与力量。</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414655" y="476885"/>
            <a:ext cx="10518775" cy="1330960"/>
          </a:xfrm>
          <a:prstGeom prst="rect">
            <a:avLst/>
          </a:prstGeom>
          <a:noFill/>
          <a:ln w="9525">
            <a:noFill/>
          </a:ln>
        </p:spPr>
        <p:txBody>
          <a:bodyPr wrap="square">
            <a:spAutoFit/>
          </a:bodyPr>
          <a:lstStyle/>
          <a:p>
            <a:pPr indent="720090" fontAlgn="auto">
              <a:lnSpc>
                <a:spcPct val="112000"/>
              </a:lnSpc>
            </a:pPr>
            <a:r>
              <a:rPr lang="zh-CN" sz="3600" b="1">
                <a:latin typeface="华文中宋" panose="02010600040101010101" charset="-122"/>
                <a:ea typeface="华文中宋" panose="02010600040101010101" charset="-122"/>
              </a:rPr>
              <a:t>“武汉，从来不是一座‘孤岛’；湖北，从来不是孤军作战。”</a:t>
            </a:r>
          </a:p>
        </p:txBody>
      </p:sp>
      <p:sp>
        <p:nvSpPr>
          <p:cNvPr id="2" name="文本框 1"/>
          <p:cNvSpPr txBox="1"/>
          <p:nvPr/>
        </p:nvSpPr>
        <p:spPr>
          <a:xfrm>
            <a:off x="836295" y="2559050"/>
            <a:ext cx="10768330" cy="1745615"/>
          </a:xfrm>
          <a:prstGeom prst="rect">
            <a:avLst/>
          </a:prstGeom>
          <a:noFill/>
          <a:ln w="9525">
            <a:noFill/>
          </a:ln>
        </p:spPr>
        <p:txBody>
          <a:bodyPr wrap="square">
            <a:spAutoFit/>
          </a:bodyPr>
          <a:lstStyle/>
          <a:p>
            <a:pPr indent="720090" fontAlgn="auto">
              <a:lnSpc>
                <a:spcPct val="112000"/>
              </a:lnSpc>
            </a:pPr>
            <a:r>
              <a:rPr lang="zh-CN" sz="3200" b="1">
                <a:solidFill>
                  <a:srgbClr val="2D09F9"/>
                </a:solidFill>
                <a:ea typeface="宋体" panose="02010600030101010101" pitchFamily="2" charset="-122"/>
              </a:rPr>
              <a:t>对称句式，“从来不是”加强语气，突显了全国一盘棋，集中力量办大事的特点，体现中国特色社会主义制度的显著优势。</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414655" y="476885"/>
            <a:ext cx="10518775" cy="711200"/>
          </a:xfrm>
          <a:prstGeom prst="rect">
            <a:avLst/>
          </a:prstGeom>
          <a:noFill/>
          <a:ln w="9525">
            <a:noFill/>
          </a:ln>
        </p:spPr>
        <p:txBody>
          <a:bodyPr wrap="square">
            <a:spAutoFit/>
          </a:bodyPr>
          <a:lstStyle/>
          <a:p>
            <a:pPr indent="720090" fontAlgn="auto">
              <a:lnSpc>
                <a:spcPct val="112000"/>
              </a:lnSpc>
            </a:pPr>
            <a:r>
              <a:rPr lang="zh-CN" sz="3600" b="1">
                <a:latin typeface="华文中宋" panose="02010600040101010101" charset="-122"/>
                <a:ea typeface="华文中宋" panose="02010600040101010101" charset="-122"/>
              </a:rPr>
              <a:t>小结</a:t>
            </a:r>
            <a:endParaRPr lang="zh-CN" altLang="en-US" sz="3600" b="1">
              <a:latin typeface="华文中宋" panose="02010600040101010101" charset="-122"/>
              <a:ea typeface="华文中宋" panose="02010600040101010101" charset="-122"/>
            </a:endParaRPr>
          </a:p>
        </p:txBody>
      </p:sp>
      <p:sp>
        <p:nvSpPr>
          <p:cNvPr id="2" name="文本框 1"/>
          <p:cNvSpPr txBox="1"/>
          <p:nvPr/>
        </p:nvSpPr>
        <p:spPr>
          <a:xfrm>
            <a:off x="711835" y="1746250"/>
            <a:ext cx="10768330" cy="3950970"/>
          </a:xfrm>
          <a:prstGeom prst="rect">
            <a:avLst/>
          </a:prstGeom>
          <a:noFill/>
          <a:ln w="9525">
            <a:noFill/>
          </a:ln>
        </p:spPr>
        <p:txBody>
          <a:bodyPr wrap="square">
            <a:spAutoFit/>
          </a:bodyPr>
          <a:lstStyle/>
          <a:p>
            <a:pPr indent="720090" fontAlgn="auto">
              <a:lnSpc>
                <a:spcPct val="112000"/>
              </a:lnSpc>
            </a:pPr>
            <a:r>
              <a:rPr lang="zh-CN" sz="3200" b="1">
                <a:solidFill>
                  <a:srgbClr val="2D09F9"/>
                </a:solidFill>
                <a:ea typeface="宋体" panose="02010600030101010101" pitchFamily="2" charset="-122"/>
              </a:rPr>
              <a:t>本文从大处着眼，从小事入手，站在全局的高度将回顾与总结、叙事与思考融为一体；采用概括式叙述的方式，夹杂运用了大量名言、诗句、格言式的句子议论抒情。文章语言典雅厚重，不仅热情讴歌了面对疫情时中国共产党人的担当与责任，更肯定和赞扬了中国人民在党的领导下上下一心，团结一致抗疫的精神。全文视野宏阔、思辨深刻。</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3000375" y="1488440"/>
            <a:ext cx="8669655" cy="3969385"/>
          </a:xfrm>
          <a:prstGeom prst="rect">
            <a:avLst/>
          </a:prstGeom>
          <a:noFill/>
          <a:ln w="9525">
            <a:noFill/>
          </a:ln>
        </p:spPr>
        <p:txBody>
          <a:bodyPr wrap="square">
            <a:spAutoFit/>
          </a:bodyPr>
          <a:lstStyle/>
          <a:p>
            <a:pPr indent="720090" fontAlgn="auto"/>
            <a:r>
              <a:rPr lang="zh-CN" sz="3600" b="1">
                <a:solidFill>
                  <a:srgbClr val="4F0FBD"/>
                </a:solidFill>
                <a:latin typeface="幼圆" panose="02010509060101010101" charset="-122"/>
                <a:ea typeface="幼圆" panose="02010509060101010101" charset="-122"/>
                <a:cs typeface="幼圆" panose="02010509060101010101" charset="-122"/>
              </a:rPr>
              <a:t>事件通讯是报道具有典型意义的新闻事件的通讯。它具体完整地记叙事件发生发展的情况和过程、原因和结果、意义和影响。事件通讯的题材非常广泛，既可以报道重大事件，又可以叙写“凡人小事”;既可以赞颂先进事物，又可以批评错误倾向。</a:t>
            </a:r>
          </a:p>
        </p:txBody>
      </p:sp>
      <p:sp>
        <p:nvSpPr>
          <p:cNvPr id="2" name="文本框 1"/>
          <p:cNvSpPr txBox="1"/>
          <p:nvPr/>
        </p:nvSpPr>
        <p:spPr>
          <a:xfrm>
            <a:off x="511175" y="201295"/>
            <a:ext cx="1846580" cy="1753235"/>
          </a:xfrm>
          <a:prstGeom prst="rect">
            <a:avLst/>
          </a:prstGeom>
          <a:noFill/>
        </p:spPr>
        <p:txBody>
          <a:bodyPr wrap="square" rtlCol="0">
            <a:spAutoFit/>
          </a:bodyPr>
          <a:lstStyle/>
          <a:p>
            <a:pPr indent="0" algn="l" fontAlgn="auto"/>
            <a:r>
              <a:rPr lang="zh-CN" altLang="en-US" sz="5400" b="1">
                <a:solidFill>
                  <a:srgbClr val="FF0000"/>
                </a:solidFill>
                <a:latin typeface="幼圆" panose="02010509060101010101" charset="-122"/>
                <a:ea typeface="幼圆" panose="02010509060101010101" charset="-122"/>
                <a:cs typeface="幼圆" panose="02010509060101010101" charset="-122"/>
              </a:rPr>
              <a:t>事件通讯</a:t>
            </a:r>
          </a:p>
        </p:txBody>
      </p:sp>
    </p:spTree>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801370" y="1884045"/>
            <a:ext cx="5391150" cy="1445260"/>
          </a:xfrm>
          <a:prstGeom prst="rect">
            <a:avLst/>
          </a:prstGeom>
          <a:noFill/>
        </p:spPr>
        <p:txBody>
          <a:bodyPr wrap="square" rtlCol="0">
            <a:spAutoFit/>
          </a:bodyPr>
          <a:lstStyle/>
          <a:p>
            <a:pPr algn="ctr"/>
            <a:r>
              <a:rPr lang="zh-CN" sz="8800">
                <a:solidFill>
                  <a:srgbClr val="F3541A"/>
                </a:solidFill>
                <a:latin typeface="隶书" panose="02010509060101010101" charset="-122"/>
                <a:ea typeface="隶书" panose="02010509060101010101" charset="-122"/>
                <a:cs typeface="隶书" panose="02010509060101010101" charset="-122"/>
              </a:rPr>
              <a:t>写作特色</a:t>
            </a:r>
          </a:p>
        </p:txBody>
      </p:sp>
      <p:pic>
        <p:nvPicPr>
          <p:cNvPr id="3" name="图片 2" descr="src=http___5b0988e595225.cdn.sohucs.com_q_70,c_zoom,w_640_images_20200222_e3cabf54aee44dbf839d2084475001b0.jpeg&amp;refer=http___5b0988e595225.cdn.sohucs"/>
          <p:cNvPicPr>
            <a:picLocks noChangeAspect="1"/>
          </p:cNvPicPr>
          <p:nvPr/>
        </p:nvPicPr>
        <p:blipFill>
          <a:blip r:embed="rId2"/>
          <a:stretch>
            <a:fillRect/>
          </a:stretch>
        </p:blipFill>
        <p:spPr>
          <a:xfrm>
            <a:off x="7342505" y="0"/>
            <a:ext cx="4849495" cy="6858000"/>
          </a:xfrm>
          <a:prstGeom prst="rect">
            <a:avLst/>
          </a:prstGeom>
        </p:spPr>
      </p:pic>
    </p:spTree>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435610" y="1174750"/>
            <a:ext cx="11123930" cy="4548505"/>
          </a:xfrm>
          <a:prstGeom prst="rect">
            <a:avLst/>
          </a:prstGeom>
          <a:noFill/>
        </p:spPr>
        <p:txBody>
          <a:bodyPr wrap="square" rtlCol="0" anchor="t">
            <a:spAutoFit/>
          </a:bodyPr>
          <a:lstStyle/>
          <a:p>
            <a:pPr indent="720090" fontAlgn="auto">
              <a:lnSpc>
                <a:spcPct val="115000"/>
              </a:lnSpc>
            </a:pPr>
            <a:r>
              <a:rPr lang="en-US" altLang="zh-CN" sz="3600">
                <a:solidFill>
                  <a:srgbClr val="F909D5"/>
                </a:solidFill>
                <a:latin typeface="华文中宋" panose="02010600040101010101" charset="-122"/>
                <a:ea typeface="华文中宋" panose="02010600040101010101" charset="-122"/>
              </a:rPr>
              <a:t>1</a:t>
            </a:r>
            <a:r>
              <a:rPr lang="zh-CN" altLang="en-US" sz="3600">
                <a:solidFill>
                  <a:srgbClr val="F909D5"/>
                </a:solidFill>
                <a:latin typeface="华文中宋" panose="02010600040101010101" charset="-122"/>
                <a:ea typeface="华文中宋" panose="02010600040101010101" charset="-122"/>
              </a:rPr>
              <a:t>、这篇通讯主要运用综合叙述的方式，沿着内在思路，概述大量的人和事，并发掘其中的意义与价值，这就使得文章兼具宏阔和深刻之美；</a:t>
            </a:r>
          </a:p>
          <a:p>
            <a:pPr indent="720090" fontAlgn="auto">
              <a:lnSpc>
                <a:spcPct val="115000"/>
              </a:lnSpc>
            </a:pPr>
            <a:r>
              <a:rPr lang="en-US" altLang="zh-CN" sz="3600">
                <a:solidFill>
                  <a:srgbClr val="F909D5"/>
                </a:solidFill>
                <a:latin typeface="华文中宋" panose="02010600040101010101" charset="-122"/>
                <a:ea typeface="华文中宋" panose="02010600040101010101" charset="-122"/>
              </a:rPr>
              <a:t>2</a:t>
            </a:r>
            <a:r>
              <a:rPr lang="zh-CN" altLang="en-US" sz="3600">
                <a:solidFill>
                  <a:srgbClr val="F909D5"/>
                </a:solidFill>
                <a:latin typeface="华文中宋" panose="02010600040101010101" charset="-122"/>
                <a:ea typeface="华文中宋" panose="02010600040101010101" charset="-122"/>
              </a:rPr>
              <a:t>、在叙述中，运用富有诗意、饱含深情的语句表达观点和情感，名言诗句和格言式的句子穿插其间，使文章不仅充实、厚重，还具有一种荡气回肠、打动人心的力量。</a:t>
            </a:r>
          </a:p>
        </p:txBody>
      </p:sp>
      <p:pic>
        <p:nvPicPr>
          <p:cNvPr id="3" name="New picture"/>
          <p:cNvPicPr/>
          <p:nvPr/>
        </p:nvPicPr>
        <p:blipFill>
          <a:blip r:embed="rId2"/>
          <a:stretch>
            <a:fillRect/>
          </a:stretch>
        </p:blipFill>
        <p:spPr>
          <a:xfrm>
            <a:off x="10655300" y="12687300"/>
            <a:ext cx="355600" cy="2667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to="" calcmode="lin" valueType="num">
                                      <p:cBhvr>
                                        <p:cTn id="7" dur="1" fill="hold"/>
                                        <p:tgtEl>
                                          <p:spTgt spid="2">
                                            <p:txEl>
                                              <p:pRg st="0" end="0"/>
                                            </p:txEl>
                                          </p:spTgt>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 to="" calcmode="lin" valueType="num">
                                      <p:cBhvr>
                                        <p:cTn id="12" dur="1" fill="hold"/>
                                        <p:tgtEl>
                                          <p:spTgt spid="2">
                                            <p:txEl>
                                              <p:pRg st="1" end="1"/>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2991485" y="1659890"/>
            <a:ext cx="8518525" cy="3538220"/>
          </a:xfrm>
          <a:prstGeom prst="rect">
            <a:avLst/>
          </a:prstGeom>
          <a:noFill/>
          <a:ln w="9525">
            <a:noFill/>
          </a:ln>
        </p:spPr>
        <p:txBody>
          <a:bodyPr wrap="square">
            <a:spAutoFit/>
          </a:bodyPr>
          <a:lstStyle/>
          <a:p>
            <a:pPr indent="720090" fontAlgn="auto"/>
            <a:r>
              <a:rPr lang="zh-CN" sz="3200" b="1">
                <a:solidFill>
                  <a:srgbClr val="4F0FBD"/>
                </a:solidFill>
                <a:latin typeface="幼圆" panose="02010509060101010101" charset="-122"/>
                <a:ea typeface="幼圆" panose="02010509060101010101" charset="-122"/>
                <a:cs typeface="幼圆" panose="02010509060101010101" charset="-122"/>
                <a:sym typeface="+mn-ea"/>
              </a:rPr>
              <a:t>(一)深入开掘事件的典型意义，确立一个富于时代感的思想主题;</a:t>
            </a:r>
          </a:p>
          <a:p>
            <a:pPr indent="720090" fontAlgn="auto"/>
            <a:r>
              <a:rPr lang="zh-CN" sz="3200" b="1">
                <a:solidFill>
                  <a:srgbClr val="4F0FBD"/>
                </a:solidFill>
                <a:latin typeface="幼圆" panose="02010509060101010101" charset="-122"/>
                <a:ea typeface="幼圆" panose="02010509060101010101" charset="-122"/>
                <a:cs typeface="幼圆" panose="02010509060101010101" charset="-122"/>
                <a:sym typeface="+mn-ea"/>
              </a:rPr>
              <a:t>(二)主次分明，详略得当，切忌平均使用笔墨;</a:t>
            </a:r>
          </a:p>
          <a:p>
            <a:pPr indent="720090" fontAlgn="auto"/>
            <a:r>
              <a:rPr lang="zh-CN" sz="3200" b="1">
                <a:solidFill>
                  <a:srgbClr val="4F0FBD"/>
                </a:solidFill>
                <a:latin typeface="幼圆" panose="02010509060101010101" charset="-122"/>
                <a:ea typeface="幼圆" panose="02010509060101010101" charset="-122"/>
                <a:cs typeface="幼圆" panose="02010509060101010101" charset="-122"/>
                <a:sym typeface="+mn-ea"/>
              </a:rPr>
              <a:t>(三)层次清晰，结构合理;</a:t>
            </a:r>
          </a:p>
          <a:p>
            <a:pPr indent="720090" fontAlgn="auto"/>
            <a:r>
              <a:rPr lang="zh-CN" sz="3200" b="1">
                <a:solidFill>
                  <a:srgbClr val="4F0FBD"/>
                </a:solidFill>
                <a:latin typeface="幼圆" panose="02010509060101010101" charset="-122"/>
                <a:ea typeface="幼圆" panose="02010509060101010101" charset="-122"/>
                <a:cs typeface="幼圆" panose="02010509060101010101" charset="-122"/>
                <a:sym typeface="+mn-ea"/>
              </a:rPr>
              <a:t>(四)处理好人物与事件的关系，在叙写事件的同时，注意写好人物。</a:t>
            </a:r>
            <a:endParaRPr lang="zh-CN" sz="3200" b="1">
              <a:solidFill>
                <a:srgbClr val="4F0FBD"/>
              </a:solidFill>
              <a:latin typeface="幼圆" panose="02010509060101010101" charset="-122"/>
              <a:ea typeface="幼圆" panose="02010509060101010101" charset="-122"/>
              <a:cs typeface="幼圆" panose="02010509060101010101" charset="-122"/>
            </a:endParaRPr>
          </a:p>
        </p:txBody>
      </p:sp>
      <p:sp>
        <p:nvSpPr>
          <p:cNvPr id="2" name="文本框 1"/>
          <p:cNvSpPr txBox="1"/>
          <p:nvPr/>
        </p:nvSpPr>
        <p:spPr>
          <a:xfrm>
            <a:off x="330200" y="306705"/>
            <a:ext cx="2992120" cy="1568450"/>
          </a:xfrm>
          <a:prstGeom prst="rect">
            <a:avLst/>
          </a:prstGeom>
          <a:noFill/>
        </p:spPr>
        <p:txBody>
          <a:bodyPr wrap="square" rtlCol="0">
            <a:spAutoFit/>
          </a:bodyPr>
          <a:lstStyle/>
          <a:p>
            <a:pPr indent="0" algn="l" fontAlgn="auto"/>
            <a:r>
              <a:rPr lang="zh-CN" altLang="en-US" sz="4800" b="1">
                <a:solidFill>
                  <a:srgbClr val="FF0000"/>
                </a:solidFill>
                <a:latin typeface="华文中宋" panose="02010600040101010101" charset="-122"/>
                <a:ea typeface="华文中宋" panose="02010600040101010101" charset="-122"/>
                <a:cs typeface="幼圆" panose="02010509060101010101" charset="-122"/>
              </a:rPr>
              <a:t>事件通讯</a:t>
            </a:r>
          </a:p>
          <a:p>
            <a:pPr indent="0" algn="l" fontAlgn="auto"/>
            <a:r>
              <a:rPr lang="zh-CN" altLang="en-US" sz="4800" b="1">
                <a:solidFill>
                  <a:srgbClr val="FF0000"/>
                </a:solidFill>
                <a:latin typeface="华文中宋" panose="02010600040101010101" charset="-122"/>
                <a:ea typeface="华文中宋" panose="02010600040101010101" charset="-122"/>
                <a:cs typeface="幼圆" panose="02010509060101010101" charset="-122"/>
              </a:rPr>
              <a:t>写作要求</a:t>
            </a:r>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877570" y="1536065"/>
            <a:ext cx="9298305" cy="1014730"/>
          </a:xfrm>
          <a:prstGeom prst="rect">
            <a:avLst/>
          </a:prstGeom>
          <a:noFill/>
        </p:spPr>
        <p:txBody>
          <a:bodyPr wrap="square" rtlCol="0">
            <a:spAutoFit/>
          </a:bodyPr>
          <a:lstStyle/>
          <a:p>
            <a:pPr algn="l"/>
            <a:r>
              <a:rPr lang="zh-CN" altLang="en-US" sz="6000">
                <a:solidFill>
                  <a:srgbClr val="F3541A"/>
                </a:solidFill>
                <a:latin typeface="隶书" panose="02010509060101010101" charset="-122"/>
                <a:ea typeface="隶书" panose="02010509060101010101" charset="-122"/>
                <a:cs typeface="隶书" panose="02010509060101010101" charset="-122"/>
              </a:rPr>
              <a:t>任务一：理清文章结构</a:t>
            </a:r>
            <a:r>
              <a:rPr lang="en-US" altLang="zh-CN" sz="6000">
                <a:solidFill>
                  <a:srgbClr val="F3541A"/>
                </a:solidFill>
                <a:latin typeface="隶书" panose="02010509060101010101" charset="-122"/>
                <a:ea typeface="隶书" panose="02010509060101010101" charset="-122"/>
                <a:cs typeface="隶书" panose="02010509060101010101" charset="-122"/>
              </a:rPr>
              <a:t> </a:t>
            </a:r>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3909060" y="1600200"/>
            <a:ext cx="6511290" cy="2364740"/>
          </a:xfrm>
          <a:prstGeom prst="rect">
            <a:avLst/>
          </a:prstGeom>
          <a:noFill/>
          <a:ln w="9525">
            <a:noFill/>
          </a:ln>
        </p:spPr>
        <p:txBody>
          <a:bodyPr wrap="square">
            <a:spAutoFit/>
          </a:bodyPr>
          <a:lstStyle/>
          <a:p>
            <a:pPr indent="720090" fontAlgn="auto">
              <a:lnSpc>
                <a:spcPct val="112000"/>
              </a:lnSpc>
            </a:pPr>
            <a:r>
              <a:rPr sz="4400" b="1">
                <a:solidFill>
                  <a:srgbClr val="4F0FBD"/>
                </a:solidFill>
                <a:latin typeface="幼圆" panose="02010509060101010101" charset="-122"/>
                <a:ea typeface="幼圆" panose="02010509060101010101" charset="-122"/>
                <a:cs typeface="幼圆" panose="02010509060101010101" charset="-122"/>
              </a:rPr>
              <a:t>1、纵式结构</a:t>
            </a:r>
          </a:p>
          <a:p>
            <a:pPr indent="720090" fontAlgn="auto">
              <a:lnSpc>
                <a:spcPct val="112000"/>
              </a:lnSpc>
            </a:pPr>
            <a:r>
              <a:rPr sz="4400" b="1">
                <a:solidFill>
                  <a:srgbClr val="4F0FBD"/>
                </a:solidFill>
                <a:latin typeface="幼圆" panose="02010509060101010101" charset="-122"/>
                <a:ea typeface="幼圆" panose="02010509060101010101" charset="-122"/>
                <a:cs typeface="幼圆" panose="02010509060101010101" charset="-122"/>
              </a:rPr>
              <a:t>2、横式结构</a:t>
            </a:r>
          </a:p>
          <a:p>
            <a:pPr indent="720090" fontAlgn="auto">
              <a:lnSpc>
                <a:spcPct val="112000"/>
              </a:lnSpc>
            </a:pPr>
            <a:r>
              <a:rPr sz="4400" b="1">
                <a:solidFill>
                  <a:srgbClr val="4F0FBD"/>
                </a:solidFill>
                <a:latin typeface="幼圆" panose="02010509060101010101" charset="-122"/>
                <a:ea typeface="幼圆" panose="02010509060101010101" charset="-122"/>
                <a:cs typeface="幼圆" panose="02010509060101010101" charset="-122"/>
              </a:rPr>
              <a:t>3、纵横结合式结构</a:t>
            </a:r>
          </a:p>
        </p:txBody>
      </p:sp>
      <p:sp>
        <p:nvSpPr>
          <p:cNvPr id="2" name="文本框 1"/>
          <p:cNvSpPr txBox="1"/>
          <p:nvPr/>
        </p:nvSpPr>
        <p:spPr>
          <a:xfrm>
            <a:off x="480060" y="241935"/>
            <a:ext cx="2540000" cy="1753235"/>
          </a:xfrm>
          <a:prstGeom prst="rect">
            <a:avLst/>
          </a:prstGeom>
          <a:noFill/>
        </p:spPr>
        <p:txBody>
          <a:bodyPr wrap="square" rtlCol="0" anchor="t">
            <a:spAutoFit/>
          </a:bodyPr>
          <a:lstStyle/>
          <a:p>
            <a:r>
              <a:rPr lang="zh-CN" altLang="en-US" sz="5400">
                <a:solidFill>
                  <a:srgbClr val="F909D5"/>
                </a:solidFill>
                <a:latin typeface="华文中宋" panose="02010600040101010101" charset="-122"/>
                <a:ea typeface="华文中宋" panose="02010600040101010101" charset="-122"/>
              </a:rPr>
              <a:t>通讯结构方式</a:t>
            </a:r>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486410" y="1313815"/>
            <a:ext cx="11219180" cy="4225925"/>
          </a:xfrm>
          <a:prstGeom prst="rect">
            <a:avLst/>
          </a:prstGeom>
          <a:noFill/>
          <a:ln w="9525">
            <a:noFill/>
          </a:ln>
        </p:spPr>
        <p:txBody>
          <a:bodyPr wrap="square">
            <a:spAutoFit/>
          </a:bodyPr>
          <a:lstStyle/>
          <a:p>
            <a:pPr indent="720090" fontAlgn="auto">
              <a:lnSpc>
                <a:spcPct val="112000"/>
              </a:lnSpc>
            </a:pPr>
            <a:r>
              <a:rPr sz="3000" b="1">
                <a:solidFill>
                  <a:srgbClr val="4F0FBD"/>
                </a:solidFill>
                <a:latin typeface="幼圆" panose="02010509060101010101" charset="-122"/>
                <a:ea typeface="幼圆" panose="02010509060101010101" charset="-122"/>
                <a:cs typeface="幼圆" panose="02010509060101010101" charset="-122"/>
              </a:rPr>
              <a:t>凡全篇的层次与层次之间呈现纵深发展态势的，都是纵式结构，具体来说，又有两种基本形态。</a:t>
            </a:r>
          </a:p>
          <a:p>
            <a:pPr indent="720090" fontAlgn="auto">
              <a:lnSpc>
                <a:spcPct val="112000"/>
              </a:lnSpc>
            </a:pPr>
            <a:r>
              <a:rPr sz="3000" b="1">
                <a:solidFill>
                  <a:srgbClr val="F90A56"/>
                </a:solidFill>
                <a:latin typeface="幼圆" panose="02010509060101010101" charset="-122"/>
                <a:ea typeface="幼圆" panose="02010509060101010101" charset="-122"/>
                <a:cs typeface="幼圆" panose="02010509060101010101" charset="-122"/>
              </a:rPr>
              <a:t>时序性结构：</a:t>
            </a:r>
            <a:r>
              <a:rPr sz="3000" b="1">
                <a:solidFill>
                  <a:srgbClr val="4F0FBD"/>
                </a:solidFill>
                <a:latin typeface="幼圆" panose="02010509060101010101" charset="-122"/>
                <a:ea typeface="幼圆" panose="02010509060101010101" charset="-122"/>
                <a:cs typeface="幼圆" panose="02010509060101010101" charset="-122"/>
              </a:rPr>
              <a:t>这种结构形态可以被简称为时间结构，其基本特点就是以时间为脉络，沿着时间的长链，把事件的发生发展区分为若干个不同的步骤，每个步骤形成一个大的层次，几个层次构成全篇。</a:t>
            </a:r>
          </a:p>
          <a:p>
            <a:pPr indent="720090" fontAlgn="auto">
              <a:lnSpc>
                <a:spcPct val="112000"/>
              </a:lnSpc>
            </a:pPr>
            <a:r>
              <a:rPr sz="3000" b="1">
                <a:solidFill>
                  <a:srgbClr val="F90A56"/>
                </a:solidFill>
                <a:latin typeface="幼圆" panose="02010509060101010101" charset="-122"/>
                <a:ea typeface="幼圆" panose="02010509060101010101" charset="-122"/>
                <a:cs typeface="幼圆" panose="02010509060101010101" charset="-122"/>
              </a:rPr>
              <a:t>递进式结构：</a:t>
            </a:r>
            <a:r>
              <a:rPr sz="3000" b="1">
                <a:solidFill>
                  <a:srgbClr val="4F0FBD"/>
                </a:solidFill>
                <a:latin typeface="幼圆" panose="02010509060101010101" charset="-122"/>
                <a:ea typeface="幼圆" panose="02010509060101010101" charset="-122"/>
                <a:cs typeface="幼圆" panose="02010509060101010101" charset="-122"/>
              </a:rPr>
              <a:t>特点是从浅层到深层，从现象到本质，或从感性到理性，层次与层次之间，呈现逐层深入的态势。</a:t>
            </a:r>
          </a:p>
        </p:txBody>
      </p:sp>
      <p:sp>
        <p:nvSpPr>
          <p:cNvPr id="3" name="文本框 2"/>
          <p:cNvSpPr txBox="1"/>
          <p:nvPr/>
        </p:nvSpPr>
        <p:spPr>
          <a:xfrm>
            <a:off x="572135" y="406400"/>
            <a:ext cx="3520440" cy="706755"/>
          </a:xfrm>
          <a:prstGeom prst="rect">
            <a:avLst/>
          </a:prstGeom>
          <a:noFill/>
        </p:spPr>
        <p:txBody>
          <a:bodyPr wrap="square" rtlCol="0">
            <a:spAutoFit/>
          </a:bodyPr>
          <a:lstStyle/>
          <a:p>
            <a:pPr indent="0" algn="l" fontAlgn="auto"/>
            <a:r>
              <a:rPr sz="4000" b="1">
                <a:solidFill>
                  <a:srgbClr val="CD08F9"/>
                </a:solidFill>
                <a:latin typeface="幼圆" panose="02010509060101010101" charset="-122"/>
                <a:ea typeface="幼圆" panose="02010509060101010101" charset="-122"/>
                <a:cs typeface="幼圆" panose="02010509060101010101" charset="-122"/>
                <a:sym typeface="+mn-ea"/>
              </a:rPr>
              <a:t>1、纵式结构</a:t>
            </a:r>
            <a:endParaRPr lang="zh-CN" altLang="en-US" sz="4000" b="1">
              <a:solidFill>
                <a:srgbClr val="CD08F9"/>
              </a:solidFill>
              <a:latin typeface="幼圆" panose="02010509060101010101" charset="-122"/>
              <a:ea typeface="幼圆" panose="02010509060101010101" charset="-122"/>
              <a:cs typeface="幼圆" panose="02010509060101010101" charset="-122"/>
              <a:sym typeface="+mn-ea"/>
            </a:endParaRPr>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377825" y="1237615"/>
            <a:ext cx="11219180" cy="4154170"/>
          </a:xfrm>
          <a:prstGeom prst="rect">
            <a:avLst/>
          </a:prstGeom>
          <a:noFill/>
          <a:ln w="9525">
            <a:noFill/>
          </a:ln>
        </p:spPr>
        <p:txBody>
          <a:bodyPr wrap="square">
            <a:spAutoFit/>
          </a:bodyPr>
          <a:lstStyle/>
          <a:p>
            <a:pPr indent="720090" fontAlgn="auto"/>
            <a:r>
              <a:rPr sz="2400" b="1">
                <a:solidFill>
                  <a:srgbClr val="4F0FBD"/>
                </a:solidFill>
                <a:latin typeface="幼圆" panose="02010509060101010101" charset="-122"/>
                <a:ea typeface="幼圆" panose="02010509060101010101" charset="-122"/>
                <a:cs typeface="幼圆" panose="02010509060101010101" charset="-122"/>
              </a:rPr>
              <a:t>层次与层次之呈现相互并列关系的，就叫横式结构，它又可分为若干类型。</a:t>
            </a:r>
          </a:p>
          <a:p>
            <a:pPr indent="720090" fontAlgn="auto"/>
            <a:r>
              <a:rPr sz="2400" b="1">
                <a:solidFill>
                  <a:srgbClr val="CD08F9"/>
                </a:solidFill>
                <a:latin typeface="幼圆" panose="02010509060101010101" charset="-122"/>
                <a:ea typeface="幼圆" panose="02010509060101010101" charset="-122"/>
                <a:cs typeface="幼圆" panose="02010509060101010101" charset="-122"/>
              </a:rPr>
              <a:t>空间并列式：</a:t>
            </a:r>
            <a:r>
              <a:rPr sz="2400" b="1">
                <a:solidFill>
                  <a:srgbClr val="4F0FBD"/>
                </a:solidFill>
                <a:latin typeface="幼圆" panose="02010509060101010101" charset="-122"/>
                <a:ea typeface="幼圆" panose="02010509060101010101" charset="-122"/>
                <a:cs typeface="幼圆" panose="02010509060101010101" charset="-122"/>
              </a:rPr>
              <a:t>空间并列式的特点是把发生在不同地区或不同单位的具有相同性质的新闻事实组织在一起，形成一篇完整的通讯，每一次空间的变换，就形成一个新的层次。</a:t>
            </a:r>
          </a:p>
          <a:p>
            <a:pPr indent="720090" fontAlgn="auto"/>
            <a:r>
              <a:rPr sz="2400" b="1">
                <a:solidFill>
                  <a:srgbClr val="CD08F9"/>
                </a:solidFill>
                <a:latin typeface="幼圆" panose="02010509060101010101" charset="-122"/>
                <a:ea typeface="幼圆" panose="02010509060101010101" charset="-122"/>
                <a:cs typeface="幼圆" panose="02010509060101010101" charset="-122"/>
              </a:rPr>
              <a:t>人物并列式：</a:t>
            </a:r>
            <a:r>
              <a:rPr sz="2400" b="1">
                <a:solidFill>
                  <a:srgbClr val="4F0FBD"/>
                </a:solidFill>
                <a:latin typeface="幼圆" panose="02010509060101010101" charset="-122"/>
                <a:ea typeface="幼圆" panose="02010509060101010101" charset="-122"/>
                <a:cs typeface="幼圆" panose="02010509060101010101" charset="-122"/>
              </a:rPr>
              <a:t>人物并列式为在集中报道几个同类型的人物时采用的结构方式，每个人物的事迹相对独立，形成一个层次，若干个人物的事迹共同合成一篇，揭示一个深刻的主题思想。</a:t>
            </a:r>
          </a:p>
          <a:p>
            <a:pPr indent="720090" fontAlgn="auto"/>
            <a:r>
              <a:rPr sz="2400" b="1">
                <a:solidFill>
                  <a:srgbClr val="CD08F9"/>
                </a:solidFill>
                <a:latin typeface="幼圆" panose="02010509060101010101" charset="-122"/>
                <a:ea typeface="幼圆" panose="02010509060101010101" charset="-122"/>
                <a:cs typeface="幼圆" panose="02010509060101010101" charset="-122"/>
              </a:rPr>
              <a:t>侧面并列式：</a:t>
            </a:r>
            <a:r>
              <a:rPr sz="2400" b="1">
                <a:solidFill>
                  <a:srgbClr val="4F0FBD"/>
                </a:solidFill>
                <a:latin typeface="幼圆" panose="02010509060101010101" charset="-122"/>
                <a:ea typeface="幼圆" panose="02010509060101010101" charset="-122"/>
                <a:cs typeface="幼圆" panose="02010509060101010101" charset="-122"/>
              </a:rPr>
              <a:t>事物总是由不同的侧面组成的，通讯安排结构也可以按照不同的侧面相互并列地组织在一起，这样的结构在人物通讯和工作通讯中占有较大的比例，因为人物的思想境界是可以区分为不同侧面的，工作中的成就或问题通常也会被条分缕析地区分为几个不同的方面。</a:t>
            </a:r>
          </a:p>
        </p:txBody>
      </p:sp>
      <p:sp>
        <p:nvSpPr>
          <p:cNvPr id="2" name="文本框 1"/>
          <p:cNvSpPr txBox="1"/>
          <p:nvPr/>
        </p:nvSpPr>
        <p:spPr>
          <a:xfrm>
            <a:off x="377825" y="350520"/>
            <a:ext cx="2992120" cy="706755"/>
          </a:xfrm>
          <a:prstGeom prst="rect">
            <a:avLst/>
          </a:prstGeom>
          <a:noFill/>
        </p:spPr>
        <p:txBody>
          <a:bodyPr wrap="none" rtlCol="0">
            <a:spAutoFit/>
          </a:bodyPr>
          <a:lstStyle/>
          <a:p>
            <a:pPr indent="0" algn="l" fontAlgn="auto"/>
            <a:r>
              <a:rPr sz="4000" b="1">
                <a:solidFill>
                  <a:srgbClr val="F90A56"/>
                </a:solidFill>
                <a:latin typeface="幼圆" panose="02010509060101010101" charset="-122"/>
                <a:ea typeface="幼圆" panose="02010509060101010101" charset="-122"/>
                <a:cs typeface="幼圆" panose="02010509060101010101" charset="-122"/>
                <a:sym typeface="+mn-ea"/>
              </a:rPr>
              <a:t>2、横式结构</a:t>
            </a:r>
            <a:endParaRPr lang="zh-CN" altLang="en-US" sz="4000" b="1">
              <a:solidFill>
                <a:srgbClr val="F90A56"/>
              </a:solidFill>
              <a:latin typeface="幼圆" panose="02010509060101010101" charset="-122"/>
              <a:ea typeface="幼圆" panose="02010509060101010101" charset="-122"/>
              <a:cs typeface="幼圆" panose="02010509060101010101" charset="-122"/>
              <a:sym typeface="+mn-ea"/>
            </a:endParaRPr>
          </a:p>
        </p:txBody>
      </p:sp>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486410" y="1494790"/>
            <a:ext cx="11219180" cy="2399665"/>
          </a:xfrm>
          <a:prstGeom prst="rect">
            <a:avLst/>
          </a:prstGeom>
          <a:noFill/>
          <a:ln w="9525">
            <a:noFill/>
          </a:ln>
        </p:spPr>
        <p:txBody>
          <a:bodyPr wrap="square">
            <a:spAutoFit/>
          </a:bodyPr>
          <a:lstStyle/>
          <a:p>
            <a:pPr indent="720090" fontAlgn="auto"/>
            <a:r>
              <a:rPr sz="3000" b="1">
                <a:solidFill>
                  <a:srgbClr val="4F0FBD"/>
                </a:solidFill>
                <a:latin typeface="幼圆" panose="02010509060101010101" charset="-122"/>
                <a:ea typeface="幼圆" panose="02010509060101010101" charset="-122"/>
                <a:cs typeface="幼圆" panose="02010509060101010101" charset="-122"/>
              </a:rPr>
              <a:t>在一篇通讯中既采用纵式结构，又采用横式结构，就形成了这种纵横结合式结构，在这种两相结合的结构之中，总会有一种占主要地位，另一种占次要地位，或者整体上采用纵式结构，局部有地方是横式结构；或者总体上是横式结构，某些局部是纵式结构。</a:t>
            </a:r>
          </a:p>
        </p:txBody>
      </p:sp>
      <p:sp>
        <p:nvSpPr>
          <p:cNvPr id="2" name="文本框 1"/>
          <p:cNvSpPr txBox="1"/>
          <p:nvPr/>
        </p:nvSpPr>
        <p:spPr>
          <a:xfrm>
            <a:off x="497840" y="305435"/>
            <a:ext cx="5243830" cy="706755"/>
          </a:xfrm>
          <a:prstGeom prst="rect">
            <a:avLst/>
          </a:prstGeom>
          <a:noFill/>
        </p:spPr>
        <p:txBody>
          <a:bodyPr wrap="none" rtlCol="0">
            <a:spAutoFit/>
          </a:bodyPr>
          <a:lstStyle/>
          <a:p>
            <a:pPr indent="0" algn="l" fontAlgn="auto"/>
            <a:r>
              <a:rPr sz="4000" b="1">
                <a:solidFill>
                  <a:srgbClr val="CD08F9"/>
                </a:solidFill>
                <a:latin typeface="幼圆" panose="02010509060101010101" charset="-122"/>
                <a:ea typeface="幼圆" panose="02010509060101010101" charset="-122"/>
                <a:cs typeface="幼圆" panose="02010509060101010101" charset="-122"/>
                <a:sym typeface="+mn-ea"/>
              </a:rPr>
              <a:t>3、纵横结合式结构</a:t>
            </a:r>
            <a:endParaRPr lang="zh-CN" altLang="en-US" sz="4000" b="1">
              <a:solidFill>
                <a:srgbClr val="CD08F9"/>
              </a:solidFill>
              <a:latin typeface="幼圆" panose="02010509060101010101" charset="-122"/>
              <a:ea typeface="幼圆" panose="02010509060101010101" charset="-122"/>
              <a:cs typeface="幼圆" panose="02010509060101010101" charset="-122"/>
              <a:sym typeface="+mn-ea"/>
            </a:endParaRPr>
          </a:p>
        </p:txBody>
      </p:sp>
    </p:spTree>
  </p:cSld>
  <p:clrMapOvr>
    <a:masterClrMapping/>
  </p:clrMapOvr>
  <p:transition/>
  <p:timing/>
</p:sld>
</file>

<file path=ppt/tags/tag1.xml><?xml version="1.0" encoding="utf-8"?>
<p:tagLst xmlns:p="http://schemas.openxmlformats.org/presentationml/2006/main">
  <p:tag name="KSO_WM_UNIT_TABLE_BEAUTIFY" val="smartTable{fd00250b-697b-4fe6-8409-972dde03635d}"/>
  <p:tag name="TABLE_ENDDRAG_ORIGIN_RECT" val="922*431"/>
  <p:tag name="TABLE_ENDDRAG_RECT" val="22*28*922*431"/>
</p:tagLst>
</file>

<file path=ppt/tags/tag2.xml><?xml version="1.0" encoding="utf-8"?>
<p:tagLst xmlns:p="http://schemas.openxmlformats.org/presentationml/2006/main">
  <p:tag name="KSO_WM_UNIT_TABLE_BEAUTIFY" val="smartTable{fd00250b-697b-4fe6-8409-972dde03635d}"/>
  <p:tag name="TABLE_ENDDRAG_ORIGIN_RECT" val="922*511"/>
  <p:tag name="TABLE_ENDDRAG_RECT" val="22*28*922*511"/>
</p:tagLst>
</file>

<file path=ppt/tags/tag3.xml><?xml version="1.0" encoding="utf-8"?>
<p:tagLst xmlns:p="http://schemas.openxmlformats.org/presentationml/2006/main">
  <p:tag name="KSO_WM_UNIT_TABLE_BEAUTIFY" val="smartTable{fd00250b-697b-4fe6-8409-972dde03635d}"/>
  <p:tag name="TABLE_ENDDRAG_ORIGIN_RECT" val="922*431"/>
  <p:tag name="TABLE_ENDDRAG_RECT" val="22*28*922*431"/>
</p:tagLst>
</file>

<file path=ppt/tags/tag4.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2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98</Paragraphs>
  <Slides>31</Slides>
  <Notes>0</Notes>
  <TotalTime>0</TotalTime>
  <HiddenSlides>0</HiddenSlides>
  <MMClips>0</MMClips>
  <ScaleCrop>0</ScaleCrop>
  <HeadingPairs>
    <vt:vector baseType="variant" size="6">
      <vt:variant>
        <vt:lpstr>Fonts used</vt:lpstr>
      </vt:variant>
      <vt:variant>
        <vt:i4>7</vt:i4>
      </vt:variant>
      <vt:variant>
        <vt:lpstr>Theme</vt:lpstr>
      </vt:variant>
      <vt:variant>
        <vt:i4>1</vt:i4>
      </vt:variant>
      <vt:variant>
        <vt:lpstr>Slide Titles</vt:lpstr>
      </vt:variant>
      <vt:variant>
        <vt:i4>31</vt:i4>
      </vt:variant>
    </vt:vector>
  </HeadingPairs>
  <TitlesOfParts>
    <vt:vector baseType="lpstr" size="39">
      <vt:lpstr>Arial</vt:lpstr>
      <vt:lpstr>Calibri</vt:lpstr>
      <vt:lpstr>华文中宋</vt:lpstr>
      <vt:lpstr>隶书</vt:lpstr>
      <vt:lpstr>幼圆</vt:lpstr>
      <vt:lpstr>Times New Roman</vt:lpstr>
      <vt:lpstr>宋体</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2021-09-04T12:55:10.632</cp:lastPrinted>
  <dcterms:created xsi:type="dcterms:W3CDTF">2021-09-04T12:55:10Z</dcterms:created>
  <dcterms:modified xsi:type="dcterms:W3CDTF">2021-09-04T04:55:11Z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