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sldIdLst>
    <p:sldId id="278"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 id="298" r:id="rId25"/>
    <p:sldId id="299" r:id="rId26"/>
    <p:sldId id="300" r:id="rId27"/>
    <p:sldId id="301" r:id="rId28"/>
    <p:sldId id="302" r:id="rId29"/>
    <p:sldId id="303" r:id="rId30"/>
    <p:sldId id="304" r:id="rId31"/>
    <p:sldId id="305" r:id="rId32"/>
    <p:sldId id="306" r:id="rId33"/>
    <p:sldId id="307" r:id="rId34"/>
    <p:sldId id="308" r:id="rId35"/>
    <p:sldId id="309" r:id="rId36"/>
    <p:sldId id="310" r:id="rId37"/>
    <p:sldId id="311" r:id="rId38"/>
    <p:sldId id="312" r:id="rId39"/>
    <p:sldId id="313" r:id="rId40"/>
    <p:sldId id="314" r:id="rId41"/>
    <p:sldId id="315" r:id="rId42"/>
    <p:sldId id="316" r:id="rId43"/>
    <p:sldId id="317" r:id="rId44"/>
    <p:sldId id="318" r:id="rId45"/>
    <p:sldId id="319" r:id="rId46"/>
    <p:sldId id="320" r:id="rId47"/>
    <p:sldId id="321" r:id="rId48"/>
    <p:sldId id="322" r:id="rId49"/>
    <p:sldId id="323" r:id="rId50"/>
    <p:sldId id="324" r:id="rId51"/>
    <p:sldId id="325" r:id="rId52"/>
    <p:sldId id="326" r:id="rId53"/>
    <p:sldId id="327" r:id="rId54"/>
    <p:sldId id="328" r:id="rId55"/>
    <p:sldId id="329" r:id="rId56"/>
    <p:sldId id="330" r:id="rId57"/>
    <p:sldId id="331" r:id="rId58"/>
    <p:sldId id="332" r:id="rId59"/>
    <p:sldId id="333" r:id="rId60"/>
    <p:sldId id="334" r:id="rId61"/>
    <p:sldId id="335" r:id="rId62"/>
    <p:sldId id="336" r:id="rId63"/>
    <p:sldId id="337" r:id="rId64"/>
    <p:sldId id="338" r:id="rId65"/>
    <p:sldId id="339" r:id="rId66"/>
    <p:sldId id="340" r:id="rId67"/>
    <p:sldId id="341" r:id="rId68"/>
    <p:sldId id="342" r:id="rId69"/>
    <p:sldId id="343" r:id="rId70"/>
    <p:sldId id="344" r:id="rId71"/>
    <p:sldId id="345" r:id="rId72"/>
    <p:sldId id="346" r:id="rId73"/>
    <p:sldId id="347" r:id="rId74"/>
    <p:sldId id="348" r:id="rId75"/>
    <p:sldId id="349" r:id="rId76"/>
    <p:sldId id="350" r:id="rId77"/>
    <p:sldId id="351" r:id="rId78"/>
    <p:sldId id="352" r:id="rId79"/>
    <p:sldId id="353" r:id="rId80"/>
    <p:sldId id="354" r:id="rId81"/>
    <p:sldId id="355" r:id="rId82"/>
    <p:sldId id="356" r:id="rId83"/>
    <p:sldId id="357" r:id="rId84"/>
    <p:sldId id="358" r:id="rId85"/>
  </p:sldIdLst>
  <p:sldSz cx="9144000" cy="6858000" type="screen4x3"/>
  <p:notesSz cx="6858000" cy="9144000"/>
  <p:defaultTextStyle>
    <a:defPPr>
      <a:defRPr lang="en-GB"/>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138" y="-102"/>
      </p:cViewPr>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rgbClr val="FFFFFF"/>
        </a:solidFill>
        <a:effectLst/>
      </p:bgPr>
    </p:bg>
    <p:spTree>
      <p:nvGrpSpPr>
        <p:cNvPr id="1" name=""/>
        <p:cNvGrpSpPr/>
        <p:nvPr/>
      </p:nvGrpSpPr>
      <p:grpSpPr/>
      <p:pic>
        <p:nvPicPr>
          <p:cNvPr id="8207" name="图片 8206" descr="M62GF&amp;D003T"/>
          <p:cNvPicPr>
            <a:picLocks noChangeAspect="1"/>
          </p:cNvPicPr>
          <p:nvPr/>
        </p:nvPicPr>
        <p:blipFill>
          <a:blip r:embed="rId2"/>
          <a:stretch>
            <a:fillRect/>
          </a:stretch>
        </p:blipFill>
        <p:spPr>
          <a:xfrm>
            <a:off x="0" y="-7937"/>
            <a:ext cx="9144000" cy="6873875"/>
          </a:xfrm>
          <a:prstGeom prst="rect">
            <a:avLst/>
          </a:prstGeom>
          <a:noFill/>
          <a:ln w="9525">
            <a:noFill/>
          </a:ln>
        </p:spPr>
      </p:pic>
      <p:sp>
        <p:nvSpPr>
          <p:cNvPr id="8195" name="标题 8194"/>
          <p:cNvSpPr>
            <a:spLocks noGrp="1"/>
          </p:cNvSpPr>
          <p:nvPr>
            <p:ph type="ctrTitle"/>
          </p:nvPr>
        </p:nvSpPr>
        <p:spPr>
          <a:xfrm>
            <a:off x="1246188" y="1320800"/>
            <a:ext cx="6638925" cy="1470025"/>
          </a:xfrm>
          <a:prstGeom prst="rect">
            <a:avLst/>
          </a:prstGeom>
          <a:noFill/>
          <a:ln w="9525">
            <a:noFill/>
          </a:ln>
        </p:spPr>
        <p:txBody>
          <a:bodyPr anchor="ctr"/>
          <a:lstStyle>
            <a:lvl1pPr lvl="0" algn="ctr">
              <a:defRPr sz="3600"/>
            </a:lvl1pPr>
          </a:lstStyle>
          <a:p>
            <a:pPr lvl="0"/>
            <a:r>
              <a:rPr lang="en-US" altLang="zh-CN" dirty="0"/>
              <a:t>Click to edit Master title style</a:t>
            </a:r>
            <a:endParaRPr lang="en-US" altLang="zh-CN" dirty="0"/>
          </a:p>
        </p:txBody>
      </p:sp>
      <p:sp>
        <p:nvSpPr>
          <p:cNvPr id="8196" name="副标题 8195"/>
          <p:cNvSpPr>
            <a:spLocks noGrp="1"/>
          </p:cNvSpPr>
          <p:nvPr>
            <p:ph type="subTitle" idx="1"/>
          </p:nvPr>
        </p:nvSpPr>
        <p:spPr>
          <a:xfrm>
            <a:off x="1371600" y="4014788"/>
            <a:ext cx="6400800" cy="782637"/>
          </a:xfrm>
          <a:prstGeom prst="rect">
            <a:avLst/>
          </a:prstGeom>
          <a:noFill/>
          <a:ln w="9525">
            <a:noFill/>
          </a:ln>
        </p:spPr>
        <p:txBody>
          <a:bodyPr anchor="t"/>
          <a:lstStyle>
            <a:lvl1pPr marL="0" lvl="0" indent="0" algn="ctr">
              <a:buNone/>
              <a:defRPr>
                <a:solidFill>
                  <a:schemeClr val="tx2"/>
                </a:solidFill>
              </a:defRPr>
            </a:lvl1pPr>
            <a:lvl2pPr marL="457200" lvl="1" indent="0" algn="ctr">
              <a:buNone/>
              <a:defRPr>
                <a:solidFill>
                  <a:schemeClr val="tx2"/>
                </a:solidFill>
              </a:defRPr>
            </a:lvl2pPr>
            <a:lvl3pPr marL="914400" lvl="2" indent="0" algn="ctr">
              <a:buNone/>
              <a:defRPr>
                <a:solidFill>
                  <a:schemeClr val="tx2"/>
                </a:solidFill>
              </a:defRPr>
            </a:lvl3pPr>
            <a:lvl4pPr marL="1371600" lvl="3" indent="0" algn="ctr">
              <a:buNone/>
              <a:defRPr>
                <a:solidFill>
                  <a:schemeClr val="tx2"/>
                </a:solidFill>
              </a:defRPr>
            </a:lvl4pPr>
            <a:lvl5pPr marL="1828800" lvl="4" indent="0" algn="ctr">
              <a:buNone/>
              <a:defRPr>
                <a:solidFill>
                  <a:schemeClr val="tx2"/>
                </a:solidFill>
              </a:defRPr>
            </a:lvl5pPr>
          </a:lstStyle>
          <a:p>
            <a:pPr lvl="0"/>
            <a:r>
              <a:rPr lang="en-US" altLang="zh-CN" dirty="0"/>
              <a:t>Click to edit Master subtitle style</a:t>
            </a:r>
            <a:endParaRPr lang="en-US" altLang="zh-CN" dirty="0"/>
          </a:p>
        </p:txBody>
      </p:sp>
      <p:sp>
        <p:nvSpPr>
          <p:cNvPr id="8209" name="灯片编号占位符 8208"/>
          <p:cNvSpPr>
            <a:spLocks noGrp="1"/>
          </p:cNvSpPr>
          <p:nvPr>
            <p:ph type="sldNum" sz="quarter" idx="4"/>
          </p:nvPr>
        </p:nvSpPr>
        <p:spPr>
          <a:xfrm>
            <a:off x="7786688" y="6383338"/>
            <a:ext cx="1106487" cy="330200"/>
          </a:xfrm>
          <a:prstGeom prst="rect">
            <a:avLst/>
          </a:prstGeom>
          <a:noFill/>
          <a:ln w="9525">
            <a:noFill/>
          </a:ln>
        </p:spPr>
        <p:txBody>
          <a:bodyPr anchor="t"/>
          <a:lstStyle>
            <a:lvl1pPr algn="r">
              <a:defRPr sz="1400">
                <a:solidFill>
                  <a:schemeClr val="tx2"/>
                </a:solidFill>
              </a:defRPr>
            </a:lvl1pPr>
          </a:lstStyle>
          <a:p>
            <a:fld id="{9A0DB2DC-4C9A-4742-B13C-FB6460FD3503}" type="slidenum">
              <a:rPr lang="en-GB"/>
            </a:fld>
            <a:endParaRPr lang="en-GB"/>
          </a:p>
        </p:txBody>
      </p:sp>
      <p:sp>
        <p:nvSpPr>
          <p:cNvPr id="8210" name="日期占位符 8209"/>
          <p:cNvSpPr>
            <a:spLocks noGrp="1"/>
          </p:cNvSpPr>
          <p:nvPr>
            <p:ph type="dt" sz="half" idx="2"/>
          </p:nvPr>
        </p:nvSpPr>
        <p:spPr>
          <a:xfrm>
            <a:off x="223838" y="6391275"/>
            <a:ext cx="2133600" cy="330200"/>
          </a:xfrm>
          <a:prstGeom prst="rect">
            <a:avLst/>
          </a:prstGeom>
          <a:noFill/>
          <a:ln w="9525">
            <a:noFill/>
          </a:ln>
        </p:spPr>
        <p:txBody>
          <a:bodyPr anchor="t"/>
          <a:lstStyle>
            <a:lvl1pPr>
              <a:defRPr sz="1400">
                <a:solidFill>
                  <a:schemeClr val="tx2"/>
                </a:solidFill>
              </a:defRPr>
            </a:lvl1pPr>
          </a:lstStyle>
          <a:p>
            <a:endParaRPr lang="en-GB"/>
          </a:p>
        </p:txBody>
      </p:sp>
      <p:sp>
        <p:nvSpPr>
          <p:cNvPr id="8211" name="页脚占位符 8210"/>
          <p:cNvSpPr>
            <a:spLocks noGrp="1"/>
          </p:cNvSpPr>
          <p:nvPr>
            <p:ph type="ftr" sz="quarter" idx="3"/>
          </p:nvPr>
        </p:nvSpPr>
        <p:spPr>
          <a:xfrm>
            <a:off x="2589213" y="6391275"/>
            <a:ext cx="5006975" cy="330200"/>
          </a:xfrm>
          <a:prstGeom prst="rect">
            <a:avLst/>
          </a:prstGeom>
          <a:noFill/>
          <a:ln w="9525">
            <a:noFill/>
          </a:ln>
        </p:spPr>
        <p:txBody>
          <a:bodyPr anchor="t"/>
          <a:lstStyle>
            <a:lvl1pPr algn="ctr">
              <a:defRPr sz="1400">
                <a:solidFill>
                  <a:schemeClr val="tx2"/>
                </a:solidFill>
              </a:defRPr>
            </a:lvl1pPr>
          </a:lstStyle>
          <a:p>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1000"/>
                                        <p:tgtEl>
                                          <p:spTgt spid="8195"/>
                                        </p:tgtEl>
                                      </p:cBhvr>
                                    </p:animEffect>
                                    <p:anim calcmode="lin" valueType="num">
                                      <p:cBhvr>
                                        <p:cTn id="8" dur="1000" fill="hold"/>
                                        <p:tgtEl>
                                          <p:spTgt spid="8195"/>
                                        </p:tgtEl>
                                        <p:attrNameLst>
                                          <p:attrName>ppt_x</p:attrName>
                                        </p:attrNameLst>
                                      </p:cBhvr>
                                      <p:tavLst>
                                        <p:tav tm="0">
                                          <p:val>
                                            <p:strVal val="#ppt_x"/>
                                          </p:val>
                                        </p:tav>
                                        <p:tav tm="100000">
                                          <p:val>
                                            <p:strVal val="#ppt_x"/>
                                          </p:val>
                                        </p:tav>
                                      </p:tavLst>
                                    </p:anim>
                                    <p:anim calcmode="lin" valueType="num">
                                      <p:cBhvr>
                                        <p:cTn id="9" dur="1000" fill="hold"/>
                                        <p:tgtEl>
                                          <p:spTgt spid="8195"/>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8196">
                                            <p:txEl>
                                              <p:charRg st="0" end="36"/>
                                            </p:txEl>
                                          </p:spTgt>
                                        </p:tgtEl>
                                        <p:attrNameLst>
                                          <p:attrName>style.visibility</p:attrName>
                                        </p:attrNameLst>
                                      </p:cBhvr>
                                      <p:to>
                                        <p:strVal val="visible"/>
                                      </p:to>
                                    </p:set>
                                    <p:animEffect transition="in" filter="fade">
                                      <p:cBhvr>
                                        <p:cTn id="12" dur="1000"/>
                                        <p:tgtEl>
                                          <p:spTgt spid="8196">
                                            <p:txEl>
                                              <p:charRg st="0" end="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6" grpId="0" build="p">
        <p:tmplLst>
          <p:tmpl lvl="1">
            <p:tnLst>
              <p:par>
                <p:cTn presetID="10" presetClass="entr" presetSubtype="0" fill="hold" nodeType="withEffect">
                  <p:stCondLst>
                    <p:cond delay="500"/>
                  </p:stCondLst>
                  <p:childTnLst>
                    <p:set>
                      <p:cBhvr>
                        <p:cTn dur="1" fill="hold">
                          <p:stCondLst>
                            <p:cond delay="0"/>
                          </p:stCondLst>
                        </p:cTn>
                        <p:tgtEl>
                          <p:spTgt spid="8196"/>
                        </p:tgtEl>
                        <p:attrNameLst>
                          <p:attrName>style.visibility</p:attrName>
                        </p:attrNameLst>
                      </p:cBhvr>
                      <p:to>
                        <p:strVal val="visible"/>
                      </p:to>
                    </p:set>
                    <p:animEffect transition="in" filter="fade">
                      <p:cBhvr>
                        <p:cTn dur="1000"/>
                        <p:tgtEl>
                          <p:spTgt spid="8196"/>
                        </p:tgtEl>
                      </p:cBhvr>
                    </p:animEffect>
                  </p:childTnLst>
                </p:cTn>
              </p:par>
            </p:tnLst>
          </p:tmpl>
        </p:tmplLst>
      </p:bldP>
    </p:bld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GB"/>
          </a:p>
        </p:txBody>
      </p:sp>
      <p:sp>
        <p:nvSpPr>
          <p:cNvPr id="5" name="页脚占位符 4"/>
          <p:cNvSpPr>
            <a:spLocks noGrp="1"/>
          </p:cNvSpPr>
          <p:nvPr>
            <p:ph type="ftr" sz="quarter" idx="11"/>
          </p:nvPr>
        </p:nvSpPr>
        <p:spPr/>
        <p:txBody>
          <a:bodyPr/>
          <a:lstStyle/>
          <a:p>
            <a:pPr lvl="0"/>
            <a:endParaRPr lang="en-GB"/>
          </a:p>
        </p:txBody>
      </p:sp>
      <p:sp>
        <p:nvSpPr>
          <p:cNvPr id="6" name="灯片编号占位符 5"/>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292057" y="115888"/>
            <a:ext cx="2024856" cy="60150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17488" y="115888"/>
            <a:ext cx="5957186" cy="60150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GB"/>
          </a:p>
        </p:txBody>
      </p:sp>
      <p:sp>
        <p:nvSpPr>
          <p:cNvPr id="5" name="页脚占位符 4"/>
          <p:cNvSpPr>
            <a:spLocks noGrp="1"/>
          </p:cNvSpPr>
          <p:nvPr>
            <p:ph type="ftr" sz="quarter" idx="11"/>
          </p:nvPr>
        </p:nvSpPr>
        <p:spPr/>
        <p:txBody>
          <a:bodyPr/>
          <a:lstStyle/>
          <a:p>
            <a:pPr lvl="0"/>
            <a:endParaRPr lang="en-GB"/>
          </a:p>
        </p:txBody>
      </p:sp>
      <p:sp>
        <p:nvSpPr>
          <p:cNvPr id="6" name="灯片编号占位符 5"/>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en-GB"/>
          </a:p>
        </p:txBody>
      </p:sp>
      <p:sp>
        <p:nvSpPr>
          <p:cNvPr id="5" name="页脚占位符 4"/>
          <p:cNvSpPr>
            <a:spLocks noGrp="1"/>
          </p:cNvSpPr>
          <p:nvPr>
            <p:ph type="ftr" sz="quarter" idx="11"/>
          </p:nvPr>
        </p:nvSpPr>
        <p:spPr/>
        <p:txBody>
          <a:bodyPr/>
          <a:lstStyle/>
          <a:p>
            <a:pPr lvl="0"/>
            <a:endParaRPr lang="en-GB"/>
          </a:p>
        </p:txBody>
      </p:sp>
      <p:sp>
        <p:nvSpPr>
          <p:cNvPr id="6" name="灯片编号占位符 5"/>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GB"/>
          </a:p>
        </p:txBody>
      </p:sp>
      <p:sp>
        <p:nvSpPr>
          <p:cNvPr id="5" name="页脚占位符 4"/>
          <p:cNvSpPr>
            <a:spLocks noGrp="1"/>
          </p:cNvSpPr>
          <p:nvPr>
            <p:ph type="ftr" sz="quarter" idx="11"/>
          </p:nvPr>
        </p:nvSpPr>
        <p:spPr/>
        <p:txBody>
          <a:bodyPr/>
          <a:lstStyle/>
          <a:p>
            <a:pPr lvl="0"/>
            <a:endParaRPr lang="en-GB"/>
          </a:p>
        </p:txBody>
      </p:sp>
      <p:sp>
        <p:nvSpPr>
          <p:cNvPr id="6" name="灯片编号占位符 5"/>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en-GB"/>
          </a:p>
        </p:txBody>
      </p:sp>
      <p:sp>
        <p:nvSpPr>
          <p:cNvPr id="5" name="页脚占位符 4"/>
          <p:cNvSpPr>
            <a:spLocks noGrp="1"/>
          </p:cNvSpPr>
          <p:nvPr>
            <p:ph type="ftr" sz="quarter" idx="11"/>
          </p:nvPr>
        </p:nvSpPr>
        <p:spPr/>
        <p:txBody>
          <a:bodyPr/>
          <a:lstStyle/>
          <a:p>
            <a:pPr lvl="0"/>
            <a:endParaRPr lang="en-GB"/>
          </a:p>
        </p:txBody>
      </p:sp>
      <p:sp>
        <p:nvSpPr>
          <p:cNvPr id="6" name="灯片编号占位符 5"/>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4213" y="908050"/>
            <a:ext cx="3740023" cy="5222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576890" y="908050"/>
            <a:ext cx="3740023" cy="5222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en-GB"/>
          </a:p>
        </p:txBody>
      </p:sp>
      <p:sp>
        <p:nvSpPr>
          <p:cNvPr id="6" name="页脚占位符 5"/>
          <p:cNvSpPr>
            <a:spLocks noGrp="1"/>
          </p:cNvSpPr>
          <p:nvPr>
            <p:ph type="ftr" sz="quarter" idx="11"/>
          </p:nvPr>
        </p:nvSpPr>
        <p:spPr/>
        <p:txBody>
          <a:bodyPr/>
          <a:lstStyle/>
          <a:p>
            <a:pPr lvl="0"/>
            <a:endParaRPr lang="en-GB"/>
          </a:p>
        </p:txBody>
      </p:sp>
      <p:sp>
        <p:nvSpPr>
          <p:cNvPr id="7" name="灯片编号占位符 6"/>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en-GB"/>
          </a:p>
        </p:txBody>
      </p:sp>
      <p:sp>
        <p:nvSpPr>
          <p:cNvPr id="8" name="页脚占位符 7"/>
          <p:cNvSpPr>
            <a:spLocks noGrp="1"/>
          </p:cNvSpPr>
          <p:nvPr>
            <p:ph type="ftr" sz="quarter" idx="11"/>
          </p:nvPr>
        </p:nvSpPr>
        <p:spPr/>
        <p:txBody>
          <a:bodyPr/>
          <a:lstStyle/>
          <a:p>
            <a:pPr lvl="0"/>
            <a:endParaRPr lang="en-GB"/>
          </a:p>
        </p:txBody>
      </p:sp>
      <p:sp>
        <p:nvSpPr>
          <p:cNvPr id="9" name="灯片编号占位符 8"/>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en-GB"/>
          </a:p>
        </p:txBody>
      </p:sp>
      <p:sp>
        <p:nvSpPr>
          <p:cNvPr id="4" name="页脚占位符 3"/>
          <p:cNvSpPr>
            <a:spLocks noGrp="1"/>
          </p:cNvSpPr>
          <p:nvPr>
            <p:ph type="ftr" sz="quarter" idx="11"/>
          </p:nvPr>
        </p:nvSpPr>
        <p:spPr/>
        <p:txBody>
          <a:bodyPr/>
          <a:lstStyle/>
          <a:p>
            <a:pPr lvl="0"/>
            <a:endParaRPr lang="en-GB"/>
          </a:p>
        </p:txBody>
      </p:sp>
      <p:sp>
        <p:nvSpPr>
          <p:cNvPr id="5" name="灯片编号占位符 4"/>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en-GB"/>
          </a:p>
        </p:txBody>
      </p:sp>
      <p:sp>
        <p:nvSpPr>
          <p:cNvPr id="3" name="页脚占位符 2"/>
          <p:cNvSpPr>
            <a:spLocks noGrp="1"/>
          </p:cNvSpPr>
          <p:nvPr>
            <p:ph type="ftr" sz="quarter" idx="11"/>
          </p:nvPr>
        </p:nvSpPr>
        <p:spPr/>
        <p:txBody>
          <a:bodyPr/>
          <a:lstStyle/>
          <a:p>
            <a:pPr lvl="0"/>
            <a:endParaRPr lang="en-GB"/>
          </a:p>
        </p:txBody>
      </p:sp>
      <p:sp>
        <p:nvSpPr>
          <p:cNvPr id="4" name="灯片编号占位符 3"/>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en-GB"/>
          </a:p>
        </p:txBody>
      </p:sp>
      <p:sp>
        <p:nvSpPr>
          <p:cNvPr id="6" name="页脚占位符 5"/>
          <p:cNvSpPr>
            <a:spLocks noGrp="1"/>
          </p:cNvSpPr>
          <p:nvPr>
            <p:ph type="ftr" sz="quarter" idx="11"/>
          </p:nvPr>
        </p:nvSpPr>
        <p:spPr/>
        <p:txBody>
          <a:bodyPr/>
          <a:lstStyle/>
          <a:p>
            <a:pPr lvl="0"/>
            <a:endParaRPr lang="en-GB"/>
          </a:p>
        </p:txBody>
      </p:sp>
      <p:sp>
        <p:nvSpPr>
          <p:cNvPr id="7" name="灯片编号占位符 6"/>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GB"/>
          </a:p>
        </p:txBody>
      </p:sp>
      <p:sp>
        <p:nvSpPr>
          <p:cNvPr id="5" name="页脚占位符 4"/>
          <p:cNvSpPr>
            <a:spLocks noGrp="1"/>
          </p:cNvSpPr>
          <p:nvPr>
            <p:ph type="ftr" sz="quarter" idx="11"/>
          </p:nvPr>
        </p:nvSpPr>
        <p:spPr/>
        <p:txBody>
          <a:bodyPr/>
          <a:lstStyle/>
          <a:p>
            <a:pPr lvl="0"/>
            <a:endParaRPr lang="en-GB"/>
          </a:p>
        </p:txBody>
      </p:sp>
      <p:sp>
        <p:nvSpPr>
          <p:cNvPr id="6" name="灯片编号占位符 5"/>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en-GB"/>
          </a:p>
        </p:txBody>
      </p:sp>
      <p:sp>
        <p:nvSpPr>
          <p:cNvPr id="6" name="页脚占位符 5"/>
          <p:cNvSpPr>
            <a:spLocks noGrp="1"/>
          </p:cNvSpPr>
          <p:nvPr>
            <p:ph type="ftr" sz="quarter" idx="11"/>
          </p:nvPr>
        </p:nvSpPr>
        <p:spPr/>
        <p:txBody>
          <a:bodyPr/>
          <a:lstStyle/>
          <a:p>
            <a:pPr lvl="0"/>
            <a:endParaRPr lang="en-GB"/>
          </a:p>
        </p:txBody>
      </p:sp>
      <p:sp>
        <p:nvSpPr>
          <p:cNvPr id="7" name="灯片编号占位符 6"/>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GB"/>
          </a:p>
        </p:txBody>
      </p:sp>
      <p:sp>
        <p:nvSpPr>
          <p:cNvPr id="5" name="页脚占位符 4"/>
          <p:cNvSpPr>
            <a:spLocks noGrp="1"/>
          </p:cNvSpPr>
          <p:nvPr>
            <p:ph type="ftr" sz="quarter" idx="11"/>
          </p:nvPr>
        </p:nvSpPr>
        <p:spPr/>
        <p:txBody>
          <a:bodyPr/>
          <a:lstStyle/>
          <a:p>
            <a:pPr lvl="0"/>
            <a:endParaRPr lang="en-GB"/>
          </a:p>
        </p:txBody>
      </p:sp>
      <p:sp>
        <p:nvSpPr>
          <p:cNvPr id="6" name="灯片编号占位符 5"/>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292057" y="115888"/>
            <a:ext cx="2024856" cy="60150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17488" y="115888"/>
            <a:ext cx="5957186" cy="60150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GB"/>
          </a:p>
        </p:txBody>
      </p:sp>
      <p:sp>
        <p:nvSpPr>
          <p:cNvPr id="5" name="页脚占位符 4"/>
          <p:cNvSpPr>
            <a:spLocks noGrp="1"/>
          </p:cNvSpPr>
          <p:nvPr>
            <p:ph type="ftr" sz="quarter" idx="11"/>
          </p:nvPr>
        </p:nvSpPr>
        <p:spPr/>
        <p:txBody>
          <a:bodyPr/>
          <a:lstStyle/>
          <a:p>
            <a:pPr lvl="0"/>
            <a:endParaRPr lang="en-GB"/>
          </a:p>
        </p:txBody>
      </p:sp>
      <p:sp>
        <p:nvSpPr>
          <p:cNvPr id="6" name="灯片编号占位符 5"/>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en-GB"/>
          </a:p>
        </p:txBody>
      </p:sp>
      <p:sp>
        <p:nvSpPr>
          <p:cNvPr id="5" name="页脚占位符 4"/>
          <p:cNvSpPr>
            <a:spLocks noGrp="1"/>
          </p:cNvSpPr>
          <p:nvPr>
            <p:ph type="ftr" sz="quarter" idx="11"/>
          </p:nvPr>
        </p:nvSpPr>
        <p:spPr/>
        <p:txBody>
          <a:bodyPr/>
          <a:lstStyle/>
          <a:p>
            <a:pPr lvl="0"/>
            <a:endParaRPr lang="en-GB"/>
          </a:p>
        </p:txBody>
      </p:sp>
      <p:sp>
        <p:nvSpPr>
          <p:cNvPr id="6" name="灯片编号占位符 5"/>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GB"/>
          </a:p>
        </p:txBody>
      </p:sp>
      <p:sp>
        <p:nvSpPr>
          <p:cNvPr id="5" name="页脚占位符 4"/>
          <p:cNvSpPr>
            <a:spLocks noGrp="1"/>
          </p:cNvSpPr>
          <p:nvPr>
            <p:ph type="ftr" sz="quarter" idx="11"/>
          </p:nvPr>
        </p:nvSpPr>
        <p:spPr/>
        <p:txBody>
          <a:bodyPr/>
          <a:lstStyle/>
          <a:p>
            <a:pPr lvl="0"/>
            <a:endParaRPr lang="en-GB"/>
          </a:p>
        </p:txBody>
      </p:sp>
      <p:sp>
        <p:nvSpPr>
          <p:cNvPr id="6" name="灯片编号占位符 5"/>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en-GB"/>
          </a:p>
        </p:txBody>
      </p:sp>
      <p:sp>
        <p:nvSpPr>
          <p:cNvPr id="5" name="页脚占位符 4"/>
          <p:cNvSpPr>
            <a:spLocks noGrp="1"/>
          </p:cNvSpPr>
          <p:nvPr>
            <p:ph type="ftr" sz="quarter" idx="11"/>
          </p:nvPr>
        </p:nvSpPr>
        <p:spPr/>
        <p:txBody>
          <a:bodyPr/>
          <a:lstStyle/>
          <a:p>
            <a:pPr lvl="0"/>
            <a:endParaRPr lang="en-GB"/>
          </a:p>
        </p:txBody>
      </p:sp>
      <p:sp>
        <p:nvSpPr>
          <p:cNvPr id="6" name="灯片编号占位符 5"/>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4213" y="908050"/>
            <a:ext cx="3740023" cy="5222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576890" y="908050"/>
            <a:ext cx="3740023" cy="5222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en-GB"/>
          </a:p>
        </p:txBody>
      </p:sp>
      <p:sp>
        <p:nvSpPr>
          <p:cNvPr id="6" name="页脚占位符 5"/>
          <p:cNvSpPr>
            <a:spLocks noGrp="1"/>
          </p:cNvSpPr>
          <p:nvPr>
            <p:ph type="ftr" sz="quarter" idx="11"/>
          </p:nvPr>
        </p:nvSpPr>
        <p:spPr/>
        <p:txBody>
          <a:bodyPr/>
          <a:lstStyle/>
          <a:p>
            <a:pPr lvl="0"/>
            <a:endParaRPr lang="en-GB"/>
          </a:p>
        </p:txBody>
      </p:sp>
      <p:sp>
        <p:nvSpPr>
          <p:cNvPr id="7" name="灯片编号占位符 6"/>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en-GB"/>
          </a:p>
        </p:txBody>
      </p:sp>
      <p:sp>
        <p:nvSpPr>
          <p:cNvPr id="8" name="页脚占位符 7"/>
          <p:cNvSpPr>
            <a:spLocks noGrp="1"/>
          </p:cNvSpPr>
          <p:nvPr>
            <p:ph type="ftr" sz="quarter" idx="11"/>
          </p:nvPr>
        </p:nvSpPr>
        <p:spPr/>
        <p:txBody>
          <a:bodyPr/>
          <a:lstStyle/>
          <a:p>
            <a:pPr lvl="0"/>
            <a:endParaRPr lang="en-GB"/>
          </a:p>
        </p:txBody>
      </p:sp>
      <p:sp>
        <p:nvSpPr>
          <p:cNvPr id="9" name="灯片编号占位符 8"/>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en-GB"/>
          </a:p>
        </p:txBody>
      </p:sp>
      <p:sp>
        <p:nvSpPr>
          <p:cNvPr id="4" name="页脚占位符 3"/>
          <p:cNvSpPr>
            <a:spLocks noGrp="1"/>
          </p:cNvSpPr>
          <p:nvPr>
            <p:ph type="ftr" sz="quarter" idx="11"/>
          </p:nvPr>
        </p:nvSpPr>
        <p:spPr/>
        <p:txBody>
          <a:bodyPr/>
          <a:lstStyle/>
          <a:p>
            <a:pPr lvl="0"/>
            <a:endParaRPr lang="en-GB"/>
          </a:p>
        </p:txBody>
      </p:sp>
      <p:sp>
        <p:nvSpPr>
          <p:cNvPr id="5" name="灯片编号占位符 4"/>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en-GB"/>
          </a:p>
        </p:txBody>
      </p:sp>
      <p:sp>
        <p:nvSpPr>
          <p:cNvPr id="3" name="页脚占位符 2"/>
          <p:cNvSpPr>
            <a:spLocks noGrp="1"/>
          </p:cNvSpPr>
          <p:nvPr>
            <p:ph type="ftr" sz="quarter" idx="11"/>
          </p:nvPr>
        </p:nvSpPr>
        <p:spPr/>
        <p:txBody>
          <a:bodyPr/>
          <a:lstStyle/>
          <a:p>
            <a:pPr lvl="0"/>
            <a:endParaRPr lang="en-GB"/>
          </a:p>
        </p:txBody>
      </p:sp>
      <p:sp>
        <p:nvSpPr>
          <p:cNvPr id="4" name="灯片编号占位符 3"/>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en-GB"/>
          </a:p>
        </p:txBody>
      </p:sp>
      <p:sp>
        <p:nvSpPr>
          <p:cNvPr id="5" name="页脚占位符 4"/>
          <p:cNvSpPr>
            <a:spLocks noGrp="1"/>
          </p:cNvSpPr>
          <p:nvPr>
            <p:ph type="ftr" sz="quarter" idx="11"/>
          </p:nvPr>
        </p:nvSpPr>
        <p:spPr/>
        <p:txBody>
          <a:bodyPr/>
          <a:lstStyle/>
          <a:p>
            <a:pPr lvl="0"/>
            <a:endParaRPr lang="en-GB"/>
          </a:p>
        </p:txBody>
      </p:sp>
      <p:sp>
        <p:nvSpPr>
          <p:cNvPr id="6" name="灯片编号占位符 5"/>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en-GB"/>
          </a:p>
        </p:txBody>
      </p:sp>
      <p:sp>
        <p:nvSpPr>
          <p:cNvPr id="6" name="页脚占位符 5"/>
          <p:cNvSpPr>
            <a:spLocks noGrp="1"/>
          </p:cNvSpPr>
          <p:nvPr>
            <p:ph type="ftr" sz="quarter" idx="11"/>
          </p:nvPr>
        </p:nvSpPr>
        <p:spPr/>
        <p:txBody>
          <a:bodyPr/>
          <a:lstStyle/>
          <a:p>
            <a:pPr lvl="0"/>
            <a:endParaRPr lang="en-GB"/>
          </a:p>
        </p:txBody>
      </p:sp>
      <p:sp>
        <p:nvSpPr>
          <p:cNvPr id="7" name="灯片编号占位符 6"/>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en-GB"/>
          </a:p>
        </p:txBody>
      </p:sp>
      <p:sp>
        <p:nvSpPr>
          <p:cNvPr id="6" name="页脚占位符 5"/>
          <p:cNvSpPr>
            <a:spLocks noGrp="1"/>
          </p:cNvSpPr>
          <p:nvPr>
            <p:ph type="ftr" sz="quarter" idx="11"/>
          </p:nvPr>
        </p:nvSpPr>
        <p:spPr/>
        <p:txBody>
          <a:bodyPr/>
          <a:lstStyle/>
          <a:p>
            <a:pPr lvl="0"/>
            <a:endParaRPr lang="en-GB"/>
          </a:p>
        </p:txBody>
      </p:sp>
      <p:sp>
        <p:nvSpPr>
          <p:cNvPr id="7" name="灯片编号占位符 6"/>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GB"/>
          </a:p>
        </p:txBody>
      </p:sp>
      <p:sp>
        <p:nvSpPr>
          <p:cNvPr id="5" name="页脚占位符 4"/>
          <p:cNvSpPr>
            <a:spLocks noGrp="1"/>
          </p:cNvSpPr>
          <p:nvPr>
            <p:ph type="ftr" sz="quarter" idx="11"/>
          </p:nvPr>
        </p:nvSpPr>
        <p:spPr/>
        <p:txBody>
          <a:bodyPr/>
          <a:lstStyle/>
          <a:p>
            <a:pPr lvl="0"/>
            <a:endParaRPr lang="en-GB"/>
          </a:p>
        </p:txBody>
      </p:sp>
      <p:sp>
        <p:nvSpPr>
          <p:cNvPr id="6" name="灯片编号占位符 5"/>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292057" y="115888"/>
            <a:ext cx="2024856" cy="60150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17488" y="115888"/>
            <a:ext cx="5957186" cy="60150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GB"/>
          </a:p>
        </p:txBody>
      </p:sp>
      <p:sp>
        <p:nvSpPr>
          <p:cNvPr id="5" name="页脚占位符 4"/>
          <p:cNvSpPr>
            <a:spLocks noGrp="1"/>
          </p:cNvSpPr>
          <p:nvPr>
            <p:ph type="ftr" sz="quarter" idx="11"/>
          </p:nvPr>
        </p:nvSpPr>
        <p:spPr/>
        <p:txBody>
          <a:bodyPr/>
          <a:lstStyle/>
          <a:p>
            <a:pPr lvl="0"/>
            <a:endParaRPr lang="en-GB"/>
          </a:p>
        </p:txBody>
      </p:sp>
      <p:sp>
        <p:nvSpPr>
          <p:cNvPr id="6" name="灯片编号占位符 5"/>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4213" y="908050"/>
            <a:ext cx="3740023" cy="5222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576890" y="908050"/>
            <a:ext cx="3740023" cy="5222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en-GB"/>
          </a:p>
        </p:txBody>
      </p:sp>
      <p:sp>
        <p:nvSpPr>
          <p:cNvPr id="6" name="页脚占位符 5"/>
          <p:cNvSpPr>
            <a:spLocks noGrp="1"/>
          </p:cNvSpPr>
          <p:nvPr>
            <p:ph type="ftr" sz="quarter" idx="11"/>
          </p:nvPr>
        </p:nvSpPr>
        <p:spPr/>
        <p:txBody>
          <a:bodyPr/>
          <a:lstStyle/>
          <a:p>
            <a:pPr lvl="0"/>
            <a:endParaRPr lang="en-GB"/>
          </a:p>
        </p:txBody>
      </p:sp>
      <p:sp>
        <p:nvSpPr>
          <p:cNvPr id="7" name="灯片编号占位符 6"/>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en-GB"/>
          </a:p>
        </p:txBody>
      </p:sp>
      <p:sp>
        <p:nvSpPr>
          <p:cNvPr id="8" name="页脚占位符 7"/>
          <p:cNvSpPr>
            <a:spLocks noGrp="1"/>
          </p:cNvSpPr>
          <p:nvPr>
            <p:ph type="ftr" sz="quarter" idx="11"/>
          </p:nvPr>
        </p:nvSpPr>
        <p:spPr/>
        <p:txBody>
          <a:bodyPr/>
          <a:lstStyle/>
          <a:p>
            <a:pPr lvl="0"/>
            <a:endParaRPr lang="en-GB"/>
          </a:p>
        </p:txBody>
      </p:sp>
      <p:sp>
        <p:nvSpPr>
          <p:cNvPr id="9" name="灯片编号占位符 8"/>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en-GB"/>
          </a:p>
        </p:txBody>
      </p:sp>
      <p:sp>
        <p:nvSpPr>
          <p:cNvPr id="4" name="页脚占位符 3"/>
          <p:cNvSpPr>
            <a:spLocks noGrp="1"/>
          </p:cNvSpPr>
          <p:nvPr>
            <p:ph type="ftr" sz="quarter" idx="11"/>
          </p:nvPr>
        </p:nvSpPr>
        <p:spPr/>
        <p:txBody>
          <a:bodyPr/>
          <a:lstStyle/>
          <a:p>
            <a:pPr lvl="0"/>
            <a:endParaRPr lang="en-GB"/>
          </a:p>
        </p:txBody>
      </p:sp>
      <p:sp>
        <p:nvSpPr>
          <p:cNvPr id="5" name="灯片编号占位符 4"/>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en-GB"/>
          </a:p>
        </p:txBody>
      </p:sp>
      <p:sp>
        <p:nvSpPr>
          <p:cNvPr id="3" name="页脚占位符 2"/>
          <p:cNvSpPr>
            <a:spLocks noGrp="1"/>
          </p:cNvSpPr>
          <p:nvPr>
            <p:ph type="ftr" sz="quarter" idx="11"/>
          </p:nvPr>
        </p:nvSpPr>
        <p:spPr/>
        <p:txBody>
          <a:bodyPr/>
          <a:lstStyle/>
          <a:p>
            <a:pPr lvl="0"/>
            <a:endParaRPr lang="en-GB"/>
          </a:p>
        </p:txBody>
      </p:sp>
      <p:sp>
        <p:nvSpPr>
          <p:cNvPr id="4" name="灯片编号占位符 3"/>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en-GB"/>
          </a:p>
        </p:txBody>
      </p:sp>
      <p:sp>
        <p:nvSpPr>
          <p:cNvPr id="6" name="页脚占位符 5"/>
          <p:cNvSpPr>
            <a:spLocks noGrp="1"/>
          </p:cNvSpPr>
          <p:nvPr>
            <p:ph type="ftr" sz="quarter" idx="11"/>
          </p:nvPr>
        </p:nvSpPr>
        <p:spPr/>
        <p:txBody>
          <a:bodyPr/>
          <a:lstStyle/>
          <a:p>
            <a:pPr lvl="0"/>
            <a:endParaRPr lang="en-GB"/>
          </a:p>
        </p:txBody>
      </p:sp>
      <p:sp>
        <p:nvSpPr>
          <p:cNvPr id="7" name="灯片编号占位符 6"/>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en-GB"/>
          </a:p>
        </p:txBody>
      </p:sp>
      <p:sp>
        <p:nvSpPr>
          <p:cNvPr id="6" name="页脚占位符 5"/>
          <p:cNvSpPr>
            <a:spLocks noGrp="1"/>
          </p:cNvSpPr>
          <p:nvPr>
            <p:ph type="ftr" sz="quarter" idx="11"/>
          </p:nvPr>
        </p:nvSpPr>
        <p:spPr/>
        <p:txBody>
          <a:bodyPr/>
          <a:lstStyle/>
          <a:p>
            <a:pPr lvl="0"/>
            <a:endParaRPr lang="en-GB"/>
          </a:p>
        </p:txBody>
      </p:sp>
      <p:sp>
        <p:nvSpPr>
          <p:cNvPr id="7" name="灯片编号占位符 6"/>
          <p:cNvSpPr>
            <a:spLocks noGrp="1"/>
          </p:cNvSpPr>
          <p:nvPr>
            <p:ph type="sldNum" sz="quarter" idx="12"/>
          </p:nvPr>
        </p:nvSpPr>
        <p:spPr/>
        <p:txBody>
          <a:bodyPr/>
          <a:lstStyle/>
          <a:p>
            <a:pPr lvl="0"/>
            <a:fld id="{9A0DB2DC-4C9A-4742-B13C-FB6460FD3503}" type="slidenum">
              <a:rPr lang="en-GB"/>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2.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p:pic>
        <p:nvPicPr>
          <p:cNvPr id="7185" name="图片 7184" descr="M62GF&amp;D003"/>
          <p:cNvPicPr>
            <a:picLocks noChangeAspect="1"/>
          </p:cNvPicPr>
          <p:nvPr/>
        </p:nvPicPr>
        <p:blipFill>
          <a:blip r:embed="rId12"/>
          <a:stretch>
            <a:fillRect/>
          </a:stretch>
        </p:blipFill>
        <p:spPr>
          <a:xfrm>
            <a:off x="0" y="-7937"/>
            <a:ext cx="9144000" cy="6873875"/>
          </a:xfrm>
          <a:prstGeom prst="rect">
            <a:avLst/>
          </a:prstGeom>
          <a:noFill/>
          <a:ln w="9525">
            <a:noFill/>
          </a:ln>
        </p:spPr>
      </p:pic>
      <p:sp>
        <p:nvSpPr>
          <p:cNvPr id="7172" name="文本占位符 7171"/>
          <p:cNvSpPr>
            <a:spLocks noGrp="1"/>
          </p:cNvSpPr>
          <p:nvPr>
            <p:ph type="body" idx="1"/>
          </p:nvPr>
        </p:nvSpPr>
        <p:spPr>
          <a:xfrm>
            <a:off x="684213" y="908050"/>
            <a:ext cx="7632700" cy="5222875"/>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7173" name="灯片编号占位符 7172"/>
          <p:cNvSpPr>
            <a:spLocks noGrp="1"/>
          </p:cNvSpPr>
          <p:nvPr>
            <p:ph type="sldNum" sz="quarter" idx="4"/>
          </p:nvPr>
        </p:nvSpPr>
        <p:spPr>
          <a:xfrm>
            <a:off x="7786688" y="6383338"/>
            <a:ext cx="1106487" cy="330200"/>
          </a:xfrm>
          <a:prstGeom prst="rect">
            <a:avLst/>
          </a:prstGeom>
          <a:noFill/>
          <a:ln w="9525">
            <a:noFill/>
          </a:ln>
        </p:spPr>
        <p:txBody>
          <a:bodyPr/>
          <a:lstStyle>
            <a:lvl1pPr algn="r">
              <a:defRPr sz="1400"/>
            </a:lvl1pPr>
          </a:lstStyle>
          <a:p>
            <a:pPr lvl="0"/>
            <a:fld id="{9A0DB2DC-4C9A-4742-B13C-FB6460FD3503}" type="slidenum">
              <a:rPr lang="en-GB"/>
            </a:fld>
            <a:endParaRPr lang="en-GB"/>
          </a:p>
        </p:txBody>
      </p:sp>
      <p:sp>
        <p:nvSpPr>
          <p:cNvPr id="7174" name="日期占位符 7173"/>
          <p:cNvSpPr>
            <a:spLocks noGrp="1"/>
          </p:cNvSpPr>
          <p:nvPr>
            <p:ph type="dt" sz="half" idx="2"/>
          </p:nvPr>
        </p:nvSpPr>
        <p:spPr>
          <a:xfrm>
            <a:off x="223838" y="6391275"/>
            <a:ext cx="2133600" cy="330200"/>
          </a:xfrm>
          <a:prstGeom prst="rect">
            <a:avLst/>
          </a:prstGeom>
          <a:noFill/>
          <a:ln w="9525">
            <a:noFill/>
          </a:ln>
        </p:spPr>
        <p:txBody>
          <a:bodyPr/>
          <a:lstStyle>
            <a:lvl1pPr>
              <a:defRPr sz="1400"/>
            </a:lvl1pPr>
          </a:lstStyle>
          <a:p>
            <a:pPr lvl="0"/>
            <a:endParaRPr lang="en-GB"/>
          </a:p>
        </p:txBody>
      </p:sp>
      <p:sp>
        <p:nvSpPr>
          <p:cNvPr id="7175" name="页脚占位符 7174"/>
          <p:cNvSpPr>
            <a:spLocks noGrp="1"/>
          </p:cNvSpPr>
          <p:nvPr>
            <p:ph type="ftr" sz="quarter" idx="3"/>
          </p:nvPr>
        </p:nvSpPr>
        <p:spPr>
          <a:xfrm>
            <a:off x="2589213" y="6391275"/>
            <a:ext cx="5006975" cy="330200"/>
          </a:xfrm>
          <a:prstGeom prst="rect">
            <a:avLst/>
          </a:prstGeom>
          <a:noFill/>
          <a:ln w="9525">
            <a:noFill/>
          </a:ln>
        </p:spPr>
        <p:txBody>
          <a:bodyPr/>
          <a:lstStyle>
            <a:lvl1pPr algn="ctr">
              <a:defRPr sz="1400"/>
            </a:lvl1pPr>
          </a:lstStyle>
          <a:p>
            <a:pPr lvl="0"/>
            <a:endParaRPr lang="en-GB"/>
          </a:p>
        </p:txBody>
      </p:sp>
      <p:sp>
        <p:nvSpPr>
          <p:cNvPr id="7171" name="标题 7170"/>
          <p:cNvSpPr>
            <a:spLocks noGrp="1"/>
          </p:cNvSpPr>
          <p:nvPr>
            <p:ph type="title"/>
          </p:nvPr>
        </p:nvSpPr>
        <p:spPr>
          <a:xfrm>
            <a:off x="217488" y="115888"/>
            <a:ext cx="7777162" cy="468312"/>
          </a:xfrm>
          <a:prstGeom prst="rect">
            <a:avLst/>
          </a:prstGeom>
          <a:noFill/>
          <a:ln w="9525">
            <a:noFill/>
          </a:ln>
        </p:spPr>
        <p:txBody>
          <a:bodyPr anchor="ctr"/>
          <a:p>
            <a:pPr lvl="0"/>
            <a:r>
              <a:rPr lang="en-US" altLang="zh-CN" dirty="0"/>
              <a:t>Click to edit Master title style</a:t>
            </a:r>
            <a:endParaRPr lang="en-US" altLang="zh-CN" dirty="0"/>
          </a:p>
        </p:txBody>
      </p:sp>
      <p:sp>
        <p:nvSpPr>
          <p:cNvPr id="7186" name="直接连接符 7185"/>
          <p:cNvSpPr/>
          <p:nvPr/>
        </p:nvSpPr>
        <p:spPr>
          <a:xfrm>
            <a:off x="0" y="709613"/>
            <a:ext cx="8101013" cy="0"/>
          </a:xfrm>
          <a:prstGeom prst="line">
            <a:avLst/>
          </a:prstGeom>
          <a:ln w="25400" cap="flat" cmpd="sng">
            <a:solidFill>
              <a:schemeClr val="bg1"/>
            </a:solidFill>
            <a:prstDash val="solid"/>
            <a:headEnd type="none" w="med" len="med"/>
            <a:tailEnd type="none" w="med" len="med"/>
          </a:ln>
        </p:spPr>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86"/>
                                        </p:tgtEl>
                                        <p:attrNameLst>
                                          <p:attrName>style.visibility</p:attrName>
                                        </p:attrNameLst>
                                      </p:cBhvr>
                                      <p:to>
                                        <p:strVal val="visible"/>
                                      </p:to>
                                    </p:set>
                                    <p:animEffect transition="in" filter="wipe(left)">
                                      <p:cBhvr>
                                        <p:cTn id="7" dur="500"/>
                                        <p:tgtEl>
                                          <p:spTgt spid="718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171"/>
                                        </p:tgtEl>
                                        <p:attrNameLst>
                                          <p:attrName>style.visibility</p:attrName>
                                        </p:attrNameLst>
                                      </p:cBhvr>
                                      <p:to>
                                        <p:strVal val="visible"/>
                                      </p:to>
                                    </p:set>
                                    <p:animEffect transition="in" filter="wipe(left)">
                                      <p:cBhvr>
                                        <p:cTn id="11" dur="500"/>
                                        <p:tgtEl>
                                          <p:spTgt spid="717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172">
                                            <p:txEl>
                                              <p:charRg st="0" end="33"/>
                                            </p:txEl>
                                          </p:spTgt>
                                        </p:tgtEl>
                                        <p:attrNameLst>
                                          <p:attrName>style.visibility</p:attrName>
                                        </p:attrNameLst>
                                      </p:cBhvr>
                                      <p:to>
                                        <p:strVal val="visible"/>
                                      </p:to>
                                    </p:set>
                                    <p:animEffect transition="in" filter="fade">
                                      <p:cBhvr>
                                        <p:cTn id="15" dur="1000"/>
                                        <p:tgtEl>
                                          <p:spTgt spid="7172">
                                            <p:txEl>
                                              <p:charRg st="0" end="33"/>
                                            </p:txEl>
                                          </p:spTgt>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7172">
                                            <p:txEl>
                                              <p:charRg st="33" end="46"/>
                                            </p:txEl>
                                          </p:spTgt>
                                        </p:tgtEl>
                                        <p:attrNameLst>
                                          <p:attrName>style.visibility</p:attrName>
                                        </p:attrNameLst>
                                      </p:cBhvr>
                                      <p:to>
                                        <p:strVal val="visible"/>
                                      </p:to>
                                    </p:set>
                                    <p:animEffect transition="in" filter="fade">
                                      <p:cBhvr>
                                        <p:cTn id="19" dur="1000"/>
                                        <p:tgtEl>
                                          <p:spTgt spid="7172">
                                            <p:txEl>
                                              <p:charRg st="33" end="46"/>
                                            </p:txEl>
                                          </p:spTgt>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7172">
                                            <p:txEl>
                                              <p:charRg st="46" end="58"/>
                                            </p:txEl>
                                          </p:spTgt>
                                        </p:tgtEl>
                                        <p:attrNameLst>
                                          <p:attrName>style.visibility</p:attrName>
                                        </p:attrNameLst>
                                      </p:cBhvr>
                                      <p:to>
                                        <p:strVal val="visible"/>
                                      </p:to>
                                    </p:set>
                                    <p:animEffect transition="in" filter="fade">
                                      <p:cBhvr>
                                        <p:cTn id="23" dur="1000"/>
                                        <p:tgtEl>
                                          <p:spTgt spid="7172">
                                            <p:txEl>
                                              <p:charRg st="46" end="58"/>
                                            </p:txEl>
                                          </p:spTgt>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7172">
                                            <p:txEl>
                                              <p:charRg st="58" end="71"/>
                                            </p:txEl>
                                          </p:spTgt>
                                        </p:tgtEl>
                                        <p:attrNameLst>
                                          <p:attrName>style.visibility</p:attrName>
                                        </p:attrNameLst>
                                      </p:cBhvr>
                                      <p:to>
                                        <p:strVal val="visible"/>
                                      </p:to>
                                    </p:set>
                                    <p:animEffect transition="in" filter="fade">
                                      <p:cBhvr>
                                        <p:cTn id="27" dur="1000"/>
                                        <p:tgtEl>
                                          <p:spTgt spid="7172">
                                            <p:txEl>
                                              <p:charRg st="58" end="71"/>
                                            </p:txEl>
                                          </p:spTgt>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7172">
                                            <p:txEl>
                                              <p:charRg st="71" end="83"/>
                                            </p:txEl>
                                          </p:spTgt>
                                        </p:tgtEl>
                                        <p:attrNameLst>
                                          <p:attrName>style.visibility</p:attrName>
                                        </p:attrNameLst>
                                      </p:cBhvr>
                                      <p:to>
                                        <p:strVal val="visible"/>
                                      </p:to>
                                    </p:set>
                                    <p:animEffect transition="in" filter="fade">
                                      <p:cBhvr>
                                        <p:cTn id="31" dur="1000"/>
                                        <p:tgtEl>
                                          <p:spTgt spid="7172">
                                            <p:txEl>
                                              <p:charRg st="71" end="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uild="p">
        <p:tmplLst>
          <p:tmpl lvl="1">
            <p:tnLst>
              <p:par>
                <p:cTn presetID="10" presetClass="entr" presetSubtype="0" fill="hold" nodeType="afterEffect">
                  <p:stCondLst>
                    <p:cond delay="0"/>
                  </p:stCondLst>
                  <p:childTnLst>
                    <p:set>
                      <p:cBhvr>
                        <p:cTn dur="1" fill="hold">
                          <p:stCondLst>
                            <p:cond delay="0"/>
                          </p:stCondLst>
                        </p:cTn>
                        <p:tgtEl>
                          <p:spTgt spid="7172"/>
                        </p:tgtEl>
                        <p:attrNameLst>
                          <p:attrName>style.visibility</p:attrName>
                        </p:attrNameLst>
                      </p:cBhvr>
                      <p:to>
                        <p:strVal val="visible"/>
                      </p:to>
                    </p:set>
                    <p:animEffect transition="in" filter="fade">
                      <p:cBhvr>
                        <p:cTn dur="1000"/>
                        <p:tgtEl>
                          <p:spTgt spid="7172"/>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7172"/>
                        </p:tgtEl>
                        <p:attrNameLst>
                          <p:attrName>style.visibility</p:attrName>
                        </p:attrNameLst>
                      </p:cBhvr>
                      <p:to>
                        <p:strVal val="visible"/>
                      </p:to>
                    </p:set>
                    <p:animEffect transition="in" filter="fade">
                      <p:cBhvr>
                        <p:cTn dur="1000"/>
                        <p:tgtEl>
                          <p:spTgt spid="7172"/>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7172"/>
                        </p:tgtEl>
                        <p:attrNameLst>
                          <p:attrName>style.visibility</p:attrName>
                        </p:attrNameLst>
                      </p:cBhvr>
                      <p:to>
                        <p:strVal val="visible"/>
                      </p:to>
                    </p:set>
                    <p:animEffect transition="in" filter="fade">
                      <p:cBhvr>
                        <p:cTn dur="1000"/>
                        <p:tgtEl>
                          <p:spTgt spid="7172"/>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7172"/>
                        </p:tgtEl>
                        <p:attrNameLst>
                          <p:attrName>style.visibility</p:attrName>
                        </p:attrNameLst>
                      </p:cBhvr>
                      <p:to>
                        <p:strVal val="visible"/>
                      </p:to>
                    </p:set>
                    <p:animEffect transition="in" filter="fade">
                      <p:cBhvr>
                        <p:cTn dur="1000"/>
                        <p:tgtEl>
                          <p:spTgt spid="7172"/>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7172"/>
                        </p:tgtEl>
                        <p:attrNameLst>
                          <p:attrName>style.visibility</p:attrName>
                        </p:attrNameLst>
                      </p:cBhvr>
                      <p:to>
                        <p:strVal val="visible"/>
                      </p:to>
                    </p:set>
                    <p:animEffect transition="in" filter="fade">
                      <p:cBhvr>
                        <p:cTn dur="1000"/>
                        <p:tgtEl>
                          <p:spTgt spid="7172"/>
                        </p:tgtEl>
                      </p:cBhvr>
                    </p:animEffect>
                  </p:childTnLst>
                </p:cTn>
              </p:par>
            </p:tnLst>
          </p:tmpl>
        </p:tmplLst>
      </p:bldP>
      <p:bldP spid="7171" grpId="0"/>
    </p:bldLst>
  </p:timing>
  <p:hf sldNum="0" hdr="0" ftr="0" dt="0"/>
  <p:txStyles>
    <p:titleStyle>
      <a:lvl1pPr marL="0" lvl="0" indent="0" algn="l" defTabSz="914400" rtl="0" eaLnBrk="1" fontAlgn="base" latinLnBrk="0" hangingPunct="1">
        <a:lnSpc>
          <a:spcPct val="100000"/>
        </a:lnSpc>
        <a:spcBef>
          <a:spcPct val="0"/>
        </a:spcBef>
        <a:spcAft>
          <a:spcPct val="0"/>
        </a:spcAft>
        <a:buNone/>
        <a:defRPr sz="2400" b="1"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p:pic>
        <p:nvPicPr>
          <p:cNvPr id="92162" name="图片 92161" descr="M62GF&amp;D003"/>
          <p:cNvPicPr>
            <a:picLocks noChangeAspect="1"/>
          </p:cNvPicPr>
          <p:nvPr/>
        </p:nvPicPr>
        <p:blipFill>
          <a:blip r:embed="rId12"/>
          <a:stretch>
            <a:fillRect/>
          </a:stretch>
        </p:blipFill>
        <p:spPr>
          <a:xfrm>
            <a:off x="0" y="-7937"/>
            <a:ext cx="9144000" cy="6873875"/>
          </a:xfrm>
          <a:prstGeom prst="rect">
            <a:avLst/>
          </a:prstGeom>
          <a:noFill/>
          <a:ln w="9525">
            <a:noFill/>
          </a:ln>
        </p:spPr>
      </p:pic>
      <p:sp>
        <p:nvSpPr>
          <p:cNvPr id="92163" name="文本占位符 92162"/>
          <p:cNvSpPr>
            <a:spLocks noGrp="1"/>
          </p:cNvSpPr>
          <p:nvPr>
            <p:ph type="body" idx="1"/>
          </p:nvPr>
        </p:nvSpPr>
        <p:spPr>
          <a:xfrm>
            <a:off x="684213" y="908050"/>
            <a:ext cx="7632700" cy="5222875"/>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92164" name="灯片编号占位符 92163"/>
          <p:cNvSpPr>
            <a:spLocks noGrp="1"/>
          </p:cNvSpPr>
          <p:nvPr>
            <p:ph type="sldNum" sz="quarter" idx="4"/>
          </p:nvPr>
        </p:nvSpPr>
        <p:spPr>
          <a:xfrm>
            <a:off x="7786688" y="6383338"/>
            <a:ext cx="1106487" cy="330200"/>
          </a:xfrm>
          <a:prstGeom prst="rect">
            <a:avLst/>
          </a:prstGeom>
          <a:noFill/>
          <a:ln w="9525">
            <a:noFill/>
          </a:ln>
        </p:spPr>
        <p:txBody>
          <a:bodyPr/>
          <a:lstStyle>
            <a:lvl1pPr algn="r">
              <a:defRPr sz="1400"/>
            </a:lvl1pPr>
          </a:lstStyle>
          <a:p>
            <a:pPr lvl="0"/>
            <a:fld id="{9A0DB2DC-4C9A-4742-B13C-FB6460FD3503}" type="slidenum">
              <a:rPr lang="en-GB"/>
            </a:fld>
            <a:endParaRPr lang="en-GB"/>
          </a:p>
        </p:txBody>
      </p:sp>
      <p:sp>
        <p:nvSpPr>
          <p:cNvPr id="92165" name="日期占位符 92164"/>
          <p:cNvSpPr>
            <a:spLocks noGrp="1"/>
          </p:cNvSpPr>
          <p:nvPr>
            <p:ph type="dt" sz="half" idx="2"/>
          </p:nvPr>
        </p:nvSpPr>
        <p:spPr>
          <a:xfrm>
            <a:off x="223838" y="6391275"/>
            <a:ext cx="2133600" cy="330200"/>
          </a:xfrm>
          <a:prstGeom prst="rect">
            <a:avLst/>
          </a:prstGeom>
          <a:noFill/>
          <a:ln w="9525">
            <a:noFill/>
          </a:ln>
        </p:spPr>
        <p:txBody>
          <a:bodyPr/>
          <a:lstStyle>
            <a:lvl1pPr>
              <a:defRPr sz="1400"/>
            </a:lvl1pPr>
          </a:lstStyle>
          <a:p>
            <a:pPr lvl="0"/>
            <a:endParaRPr lang="en-GB"/>
          </a:p>
        </p:txBody>
      </p:sp>
      <p:sp>
        <p:nvSpPr>
          <p:cNvPr id="92166" name="页脚占位符 92165"/>
          <p:cNvSpPr>
            <a:spLocks noGrp="1"/>
          </p:cNvSpPr>
          <p:nvPr>
            <p:ph type="ftr" sz="quarter" idx="3"/>
          </p:nvPr>
        </p:nvSpPr>
        <p:spPr>
          <a:xfrm>
            <a:off x="2589213" y="6391275"/>
            <a:ext cx="5006975" cy="330200"/>
          </a:xfrm>
          <a:prstGeom prst="rect">
            <a:avLst/>
          </a:prstGeom>
          <a:noFill/>
          <a:ln w="9525">
            <a:noFill/>
          </a:ln>
        </p:spPr>
        <p:txBody>
          <a:bodyPr/>
          <a:lstStyle>
            <a:lvl1pPr algn="ctr">
              <a:defRPr sz="1400"/>
            </a:lvl1pPr>
          </a:lstStyle>
          <a:p>
            <a:pPr lvl="0"/>
            <a:endParaRPr lang="en-GB"/>
          </a:p>
        </p:txBody>
      </p:sp>
      <p:sp>
        <p:nvSpPr>
          <p:cNvPr id="92167" name="标题 92166"/>
          <p:cNvSpPr>
            <a:spLocks noGrp="1"/>
          </p:cNvSpPr>
          <p:nvPr>
            <p:ph type="title"/>
          </p:nvPr>
        </p:nvSpPr>
        <p:spPr>
          <a:xfrm>
            <a:off x="217488" y="115888"/>
            <a:ext cx="7777162" cy="468312"/>
          </a:xfrm>
          <a:prstGeom prst="rect">
            <a:avLst/>
          </a:prstGeom>
          <a:noFill/>
          <a:ln w="9525">
            <a:noFill/>
          </a:ln>
        </p:spPr>
        <p:txBody>
          <a:bodyPr anchor="ctr"/>
          <a:p>
            <a:pPr lvl="0"/>
            <a:r>
              <a:rPr lang="en-US" altLang="zh-CN" dirty="0"/>
              <a:t>Click to edit Master title style</a:t>
            </a:r>
            <a:endParaRPr lang="en-US" altLang="zh-CN" dirty="0"/>
          </a:p>
        </p:txBody>
      </p:sp>
      <p:sp>
        <p:nvSpPr>
          <p:cNvPr id="92168" name="直接连接符 92167"/>
          <p:cNvSpPr/>
          <p:nvPr/>
        </p:nvSpPr>
        <p:spPr>
          <a:xfrm>
            <a:off x="0" y="709613"/>
            <a:ext cx="8101013" cy="0"/>
          </a:xfrm>
          <a:prstGeom prst="line">
            <a:avLst/>
          </a:prstGeom>
          <a:ln w="25400" cap="flat" cmpd="sng">
            <a:solidFill>
              <a:schemeClr val="bg1"/>
            </a:solidFill>
            <a:prstDash val="solid"/>
            <a:headEnd type="none" w="med" len="med"/>
            <a:tailEnd type="none" w="med" len="med"/>
          </a:ln>
        </p:spPr>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2163">
                                            <p:txEl>
                                              <p:charRg st="0" end="33"/>
                                            </p:txEl>
                                          </p:spTgt>
                                        </p:tgtEl>
                                        <p:attrNameLst>
                                          <p:attrName>style.visibility</p:attrName>
                                        </p:attrNameLst>
                                      </p:cBhvr>
                                      <p:to>
                                        <p:strVal val="visible"/>
                                      </p:to>
                                    </p:set>
                                    <p:animEffect transition="in" filter="fade">
                                      <p:cBhvr>
                                        <p:cTn id="7" dur="1000"/>
                                        <p:tgtEl>
                                          <p:spTgt spid="92163">
                                            <p:txEl>
                                              <p:charRg st="0" end="33"/>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92163">
                                            <p:txEl>
                                              <p:charRg st="33" end="46"/>
                                            </p:txEl>
                                          </p:spTgt>
                                        </p:tgtEl>
                                        <p:attrNameLst>
                                          <p:attrName>style.visibility</p:attrName>
                                        </p:attrNameLst>
                                      </p:cBhvr>
                                      <p:to>
                                        <p:strVal val="visible"/>
                                      </p:to>
                                    </p:set>
                                    <p:animEffect transition="in" filter="fade">
                                      <p:cBhvr>
                                        <p:cTn id="11" dur="1000"/>
                                        <p:tgtEl>
                                          <p:spTgt spid="92163">
                                            <p:txEl>
                                              <p:charRg st="33" end="46"/>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92163">
                                            <p:txEl>
                                              <p:charRg st="46" end="58"/>
                                            </p:txEl>
                                          </p:spTgt>
                                        </p:tgtEl>
                                        <p:attrNameLst>
                                          <p:attrName>style.visibility</p:attrName>
                                        </p:attrNameLst>
                                      </p:cBhvr>
                                      <p:to>
                                        <p:strVal val="visible"/>
                                      </p:to>
                                    </p:set>
                                    <p:animEffect transition="in" filter="fade">
                                      <p:cBhvr>
                                        <p:cTn id="15" dur="1000"/>
                                        <p:tgtEl>
                                          <p:spTgt spid="92163">
                                            <p:txEl>
                                              <p:charRg st="46" end="58"/>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92163">
                                            <p:txEl>
                                              <p:charRg st="58" end="71"/>
                                            </p:txEl>
                                          </p:spTgt>
                                        </p:tgtEl>
                                        <p:attrNameLst>
                                          <p:attrName>style.visibility</p:attrName>
                                        </p:attrNameLst>
                                      </p:cBhvr>
                                      <p:to>
                                        <p:strVal val="visible"/>
                                      </p:to>
                                    </p:set>
                                    <p:animEffect transition="in" filter="fade">
                                      <p:cBhvr>
                                        <p:cTn id="19" dur="1000"/>
                                        <p:tgtEl>
                                          <p:spTgt spid="92163">
                                            <p:txEl>
                                              <p:charRg st="58" end="71"/>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92163">
                                            <p:txEl>
                                              <p:charRg st="71" end="83"/>
                                            </p:txEl>
                                          </p:spTgt>
                                        </p:tgtEl>
                                        <p:attrNameLst>
                                          <p:attrName>style.visibility</p:attrName>
                                        </p:attrNameLst>
                                      </p:cBhvr>
                                      <p:to>
                                        <p:strVal val="visible"/>
                                      </p:to>
                                    </p:set>
                                    <p:animEffect transition="in" filter="fade">
                                      <p:cBhvr>
                                        <p:cTn id="23" dur="1000"/>
                                        <p:tgtEl>
                                          <p:spTgt spid="92163">
                                            <p:txEl>
                                              <p:charRg st="71" end="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build="p">
        <p:tmplLst>
          <p:tmpl lvl="1">
            <p:tnLst>
              <p:par>
                <p:cTn presetID="10" presetClass="entr" presetSubtype="0" fill="hold" nodeType="afterEffect">
                  <p:stCondLst>
                    <p:cond delay="0"/>
                  </p:stCondLst>
                  <p:childTnLst>
                    <p:set>
                      <p:cBhvr>
                        <p:cTn dur="1" fill="hold">
                          <p:stCondLst>
                            <p:cond delay="0"/>
                          </p:stCondLst>
                        </p:cTn>
                        <p:tgtEl>
                          <p:spTgt spid="92163"/>
                        </p:tgtEl>
                        <p:attrNameLst>
                          <p:attrName>style.visibility</p:attrName>
                        </p:attrNameLst>
                      </p:cBhvr>
                      <p:to>
                        <p:strVal val="visible"/>
                      </p:to>
                    </p:set>
                    <p:animEffect transition="in" filter="fade">
                      <p:cBhvr>
                        <p:cTn dur="1000"/>
                        <p:tgtEl>
                          <p:spTgt spid="92163"/>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92163"/>
                        </p:tgtEl>
                        <p:attrNameLst>
                          <p:attrName>style.visibility</p:attrName>
                        </p:attrNameLst>
                      </p:cBhvr>
                      <p:to>
                        <p:strVal val="visible"/>
                      </p:to>
                    </p:set>
                    <p:animEffect transition="in" filter="fade">
                      <p:cBhvr>
                        <p:cTn dur="1000"/>
                        <p:tgtEl>
                          <p:spTgt spid="92163"/>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92163"/>
                        </p:tgtEl>
                        <p:attrNameLst>
                          <p:attrName>style.visibility</p:attrName>
                        </p:attrNameLst>
                      </p:cBhvr>
                      <p:to>
                        <p:strVal val="visible"/>
                      </p:to>
                    </p:set>
                    <p:animEffect transition="in" filter="fade">
                      <p:cBhvr>
                        <p:cTn dur="1000"/>
                        <p:tgtEl>
                          <p:spTgt spid="92163"/>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92163"/>
                        </p:tgtEl>
                        <p:attrNameLst>
                          <p:attrName>style.visibility</p:attrName>
                        </p:attrNameLst>
                      </p:cBhvr>
                      <p:to>
                        <p:strVal val="visible"/>
                      </p:to>
                    </p:set>
                    <p:animEffect transition="in" filter="fade">
                      <p:cBhvr>
                        <p:cTn dur="1000"/>
                        <p:tgtEl>
                          <p:spTgt spid="92163"/>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92163"/>
                        </p:tgtEl>
                        <p:attrNameLst>
                          <p:attrName>style.visibility</p:attrName>
                        </p:attrNameLst>
                      </p:cBhvr>
                      <p:to>
                        <p:strVal val="visible"/>
                      </p:to>
                    </p:set>
                    <p:animEffect transition="in" filter="fade">
                      <p:cBhvr>
                        <p:cTn dur="1000"/>
                        <p:tgtEl>
                          <p:spTgt spid="92163"/>
                        </p:tgtEl>
                      </p:cBhvr>
                    </p:animEffect>
                  </p:childTnLst>
                </p:cTn>
              </p:par>
            </p:tnLst>
          </p:tmpl>
        </p:tmplLst>
      </p:bldP>
    </p:bldLst>
  </p:timing>
  <p:hf sldNum="0" hdr="0" ftr="0" dt="0"/>
  <p:txStyles>
    <p:titleStyle>
      <a:lvl1pPr marL="0" lvl="0" indent="0" algn="l" defTabSz="914400" rtl="0" eaLnBrk="1" fontAlgn="base" latinLnBrk="0" hangingPunct="1">
        <a:lnSpc>
          <a:spcPct val="100000"/>
        </a:lnSpc>
        <a:spcBef>
          <a:spcPct val="0"/>
        </a:spcBef>
        <a:spcAft>
          <a:spcPct val="0"/>
        </a:spcAft>
        <a:buNone/>
        <a:defRPr sz="2400" b="1"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p:pic>
        <p:nvPicPr>
          <p:cNvPr id="94210" name="图片 94209" descr="M62GF&amp;D003"/>
          <p:cNvPicPr>
            <a:picLocks noChangeAspect="1"/>
          </p:cNvPicPr>
          <p:nvPr/>
        </p:nvPicPr>
        <p:blipFill>
          <a:blip r:embed="rId12"/>
          <a:stretch>
            <a:fillRect/>
          </a:stretch>
        </p:blipFill>
        <p:spPr>
          <a:xfrm>
            <a:off x="0" y="-7937"/>
            <a:ext cx="9144000" cy="6873875"/>
          </a:xfrm>
          <a:prstGeom prst="rect">
            <a:avLst/>
          </a:prstGeom>
          <a:noFill/>
          <a:ln w="9525">
            <a:noFill/>
          </a:ln>
        </p:spPr>
      </p:pic>
      <p:sp>
        <p:nvSpPr>
          <p:cNvPr id="94211" name="文本占位符 94210"/>
          <p:cNvSpPr>
            <a:spLocks noGrp="1"/>
          </p:cNvSpPr>
          <p:nvPr>
            <p:ph type="body" idx="1"/>
          </p:nvPr>
        </p:nvSpPr>
        <p:spPr>
          <a:xfrm>
            <a:off x="684213" y="908050"/>
            <a:ext cx="7632700" cy="5222875"/>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94212" name="灯片编号占位符 94211"/>
          <p:cNvSpPr>
            <a:spLocks noGrp="1"/>
          </p:cNvSpPr>
          <p:nvPr>
            <p:ph type="sldNum" sz="quarter" idx="4"/>
          </p:nvPr>
        </p:nvSpPr>
        <p:spPr>
          <a:xfrm>
            <a:off x="7786688" y="6383338"/>
            <a:ext cx="1106487" cy="330200"/>
          </a:xfrm>
          <a:prstGeom prst="rect">
            <a:avLst/>
          </a:prstGeom>
          <a:noFill/>
          <a:ln w="9525">
            <a:noFill/>
          </a:ln>
        </p:spPr>
        <p:txBody>
          <a:bodyPr/>
          <a:lstStyle>
            <a:lvl1pPr algn="r">
              <a:defRPr sz="1400"/>
            </a:lvl1pPr>
          </a:lstStyle>
          <a:p>
            <a:pPr lvl="0"/>
            <a:fld id="{9A0DB2DC-4C9A-4742-B13C-FB6460FD3503}" type="slidenum">
              <a:rPr lang="en-GB"/>
            </a:fld>
            <a:endParaRPr lang="en-GB"/>
          </a:p>
        </p:txBody>
      </p:sp>
      <p:sp>
        <p:nvSpPr>
          <p:cNvPr id="94213" name="日期占位符 94212"/>
          <p:cNvSpPr>
            <a:spLocks noGrp="1"/>
          </p:cNvSpPr>
          <p:nvPr>
            <p:ph type="dt" sz="half" idx="2"/>
          </p:nvPr>
        </p:nvSpPr>
        <p:spPr>
          <a:xfrm>
            <a:off x="223838" y="6391275"/>
            <a:ext cx="2133600" cy="330200"/>
          </a:xfrm>
          <a:prstGeom prst="rect">
            <a:avLst/>
          </a:prstGeom>
          <a:noFill/>
          <a:ln w="9525">
            <a:noFill/>
          </a:ln>
        </p:spPr>
        <p:txBody>
          <a:bodyPr/>
          <a:lstStyle>
            <a:lvl1pPr>
              <a:defRPr sz="1400"/>
            </a:lvl1pPr>
          </a:lstStyle>
          <a:p>
            <a:pPr lvl="0"/>
            <a:endParaRPr lang="en-GB"/>
          </a:p>
        </p:txBody>
      </p:sp>
      <p:sp>
        <p:nvSpPr>
          <p:cNvPr id="94214" name="页脚占位符 94213"/>
          <p:cNvSpPr>
            <a:spLocks noGrp="1"/>
          </p:cNvSpPr>
          <p:nvPr>
            <p:ph type="ftr" sz="quarter" idx="3"/>
          </p:nvPr>
        </p:nvSpPr>
        <p:spPr>
          <a:xfrm>
            <a:off x="2589213" y="6391275"/>
            <a:ext cx="5006975" cy="330200"/>
          </a:xfrm>
          <a:prstGeom prst="rect">
            <a:avLst/>
          </a:prstGeom>
          <a:noFill/>
          <a:ln w="9525">
            <a:noFill/>
          </a:ln>
        </p:spPr>
        <p:txBody>
          <a:bodyPr/>
          <a:lstStyle>
            <a:lvl1pPr algn="ctr">
              <a:defRPr sz="1400"/>
            </a:lvl1pPr>
          </a:lstStyle>
          <a:p>
            <a:pPr lvl="0"/>
            <a:endParaRPr lang="en-GB"/>
          </a:p>
        </p:txBody>
      </p:sp>
      <p:sp>
        <p:nvSpPr>
          <p:cNvPr id="94215" name="标题 94214"/>
          <p:cNvSpPr>
            <a:spLocks noGrp="1"/>
          </p:cNvSpPr>
          <p:nvPr>
            <p:ph type="title"/>
          </p:nvPr>
        </p:nvSpPr>
        <p:spPr>
          <a:xfrm>
            <a:off x="217488" y="115888"/>
            <a:ext cx="7777162" cy="468312"/>
          </a:xfrm>
          <a:prstGeom prst="rect">
            <a:avLst/>
          </a:prstGeom>
          <a:noFill/>
          <a:ln w="9525">
            <a:noFill/>
          </a:ln>
        </p:spPr>
        <p:txBody>
          <a:bodyPr anchor="ctr"/>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4211">
                                            <p:txEl>
                                              <p:charRg st="0" end="33"/>
                                            </p:txEl>
                                          </p:spTgt>
                                        </p:tgtEl>
                                        <p:attrNameLst>
                                          <p:attrName>style.visibility</p:attrName>
                                        </p:attrNameLst>
                                      </p:cBhvr>
                                      <p:to>
                                        <p:strVal val="visible"/>
                                      </p:to>
                                    </p:set>
                                    <p:animEffect transition="in" filter="fade">
                                      <p:cBhvr>
                                        <p:cTn id="7" dur="1000"/>
                                        <p:tgtEl>
                                          <p:spTgt spid="94211">
                                            <p:txEl>
                                              <p:charRg st="0" end="33"/>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94211">
                                            <p:txEl>
                                              <p:charRg st="33" end="46"/>
                                            </p:txEl>
                                          </p:spTgt>
                                        </p:tgtEl>
                                        <p:attrNameLst>
                                          <p:attrName>style.visibility</p:attrName>
                                        </p:attrNameLst>
                                      </p:cBhvr>
                                      <p:to>
                                        <p:strVal val="visible"/>
                                      </p:to>
                                    </p:set>
                                    <p:animEffect transition="in" filter="fade">
                                      <p:cBhvr>
                                        <p:cTn id="11" dur="1000"/>
                                        <p:tgtEl>
                                          <p:spTgt spid="94211">
                                            <p:txEl>
                                              <p:charRg st="33" end="46"/>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94211">
                                            <p:txEl>
                                              <p:charRg st="46" end="58"/>
                                            </p:txEl>
                                          </p:spTgt>
                                        </p:tgtEl>
                                        <p:attrNameLst>
                                          <p:attrName>style.visibility</p:attrName>
                                        </p:attrNameLst>
                                      </p:cBhvr>
                                      <p:to>
                                        <p:strVal val="visible"/>
                                      </p:to>
                                    </p:set>
                                    <p:animEffect transition="in" filter="fade">
                                      <p:cBhvr>
                                        <p:cTn id="15" dur="1000"/>
                                        <p:tgtEl>
                                          <p:spTgt spid="94211">
                                            <p:txEl>
                                              <p:charRg st="46" end="58"/>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94211">
                                            <p:txEl>
                                              <p:charRg st="58" end="71"/>
                                            </p:txEl>
                                          </p:spTgt>
                                        </p:tgtEl>
                                        <p:attrNameLst>
                                          <p:attrName>style.visibility</p:attrName>
                                        </p:attrNameLst>
                                      </p:cBhvr>
                                      <p:to>
                                        <p:strVal val="visible"/>
                                      </p:to>
                                    </p:set>
                                    <p:animEffect transition="in" filter="fade">
                                      <p:cBhvr>
                                        <p:cTn id="19" dur="1000"/>
                                        <p:tgtEl>
                                          <p:spTgt spid="94211">
                                            <p:txEl>
                                              <p:charRg st="58" end="71"/>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94211">
                                            <p:txEl>
                                              <p:charRg st="71" end="83"/>
                                            </p:txEl>
                                          </p:spTgt>
                                        </p:tgtEl>
                                        <p:attrNameLst>
                                          <p:attrName>style.visibility</p:attrName>
                                        </p:attrNameLst>
                                      </p:cBhvr>
                                      <p:to>
                                        <p:strVal val="visible"/>
                                      </p:to>
                                    </p:set>
                                    <p:animEffect transition="in" filter="fade">
                                      <p:cBhvr>
                                        <p:cTn id="23" dur="1000"/>
                                        <p:tgtEl>
                                          <p:spTgt spid="94211">
                                            <p:txEl>
                                              <p:charRg st="71" end="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build="p">
        <p:tmplLst>
          <p:tmpl lvl="1">
            <p:tnLst>
              <p:par>
                <p:cTn presetID="10" presetClass="entr" presetSubtype="0" fill="hold" nodeType="afterEffect">
                  <p:stCondLst>
                    <p:cond delay="0"/>
                  </p:stCondLst>
                  <p:childTnLst>
                    <p:set>
                      <p:cBhvr>
                        <p:cTn dur="1" fill="hold">
                          <p:stCondLst>
                            <p:cond delay="0"/>
                          </p:stCondLst>
                        </p:cTn>
                        <p:tgtEl>
                          <p:spTgt spid="94211"/>
                        </p:tgtEl>
                        <p:attrNameLst>
                          <p:attrName>style.visibility</p:attrName>
                        </p:attrNameLst>
                      </p:cBhvr>
                      <p:to>
                        <p:strVal val="visible"/>
                      </p:to>
                    </p:set>
                    <p:animEffect transition="in" filter="fade">
                      <p:cBhvr>
                        <p:cTn dur="1000"/>
                        <p:tgtEl>
                          <p:spTgt spid="94211"/>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94211"/>
                        </p:tgtEl>
                        <p:attrNameLst>
                          <p:attrName>style.visibility</p:attrName>
                        </p:attrNameLst>
                      </p:cBhvr>
                      <p:to>
                        <p:strVal val="visible"/>
                      </p:to>
                    </p:set>
                    <p:animEffect transition="in" filter="fade">
                      <p:cBhvr>
                        <p:cTn dur="1000"/>
                        <p:tgtEl>
                          <p:spTgt spid="94211"/>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94211"/>
                        </p:tgtEl>
                        <p:attrNameLst>
                          <p:attrName>style.visibility</p:attrName>
                        </p:attrNameLst>
                      </p:cBhvr>
                      <p:to>
                        <p:strVal val="visible"/>
                      </p:to>
                    </p:set>
                    <p:animEffect transition="in" filter="fade">
                      <p:cBhvr>
                        <p:cTn dur="1000"/>
                        <p:tgtEl>
                          <p:spTgt spid="94211"/>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94211"/>
                        </p:tgtEl>
                        <p:attrNameLst>
                          <p:attrName>style.visibility</p:attrName>
                        </p:attrNameLst>
                      </p:cBhvr>
                      <p:to>
                        <p:strVal val="visible"/>
                      </p:to>
                    </p:set>
                    <p:animEffect transition="in" filter="fade">
                      <p:cBhvr>
                        <p:cTn dur="1000"/>
                        <p:tgtEl>
                          <p:spTgt spid="94211"/>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94211"/>
                        </p:tgtEl>
                        <p:attrNameLst>
                          <p:attrName>style.visibility</p:attrName>
                        </p:attrNameLst>
                      </p:cBhvr>
                      <p:to>
                        <p:strVal val="visible"/>
                      </p:to>
                    </p:set>
                    <p:animEffect transition="in" filter="fade">
                      <p:cBhvr>
                        <p:cTn dur="1000"/>
                        <p:tgtEl>
                          <p:spTgt spid="94211"/>
                        </p:tgtEl>
                      </p:cBhvr>
                    </p:animEffect>
                  </p:childTnLst>
                </p:cTn>
              </p:par>
            </p:tnLst>
          </p:tmpl>
        </p:tmplLst>
      </p:bldP>
    </p:bldLst>
  </p:timing>
  <p:hf sldNum="0" hdr="0" ftr="0" dt="0"/>
  <p:txStyles>
    <p:titleStyle>
      <a:lvl1pPr marL="0" lvl="0" indent="0" algn="l" defTabSz="914400" rtl="0" eaLnBrk="1" fontAlgn="base" latinLnBrk="0" hangingPunct="1">
        <a:lnSpc>
          <a:spcPct val="100000"/>
        </a:lnSpc>
        <a:spcBef>
          <a:spcPct val="0"/>
        </a:spcBef>
        <a:spcAft>
          <a:spcPct val="0"/>
        </a:spcAft>
        <a:buNone/>
        <a:defRPr sz="2400" b="1"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slide" Target="slide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9" name="文本占位符 45058"/>
          <p:cNvSpPr>
            <a:spLocks noGrp="1" noRot="1"/>
          </p:cNvSpPr>
          <p:nvPr>
            <p:ph type="body" idx="1"/>
          </p:nvPr>
        </p:nvSpPr>
        <p:spPr>
          <a:xfrm>
            <a:off x="539750" y="2636838"/>
            <a:ext cx="8229600" cy="1323975"/>
          </a:xfrm>
        </p:spPr>
        <p:txBody>
          <a:bodyPr/>
          <a:p>
            <a:pPr>
              <a:spcBef>
                <a:spcPct val="50000"/>
              </a:spcBef>
              <a:buNone/>
            </a:pPr>
            <a:r>
              <a:rPr lang="en-US" altLang="zh-CN" sz="4400" b="1" dirty="0"/>
              <a:t>          </a:t>
            </a:r>
            <a:endParaRPr lang="en-US" altLang="zh-CN" sz="5400" b="1" dirty="0"/>
          </a:p>
        </p:txBody>
      </p:sp>
      <p:sp>
        <p:nvSpPr>
          <p:cNvPr id="45060" name="矩形 45059"/>
          <p:cNvSpPr/>
          <p:nvPr/>
        </p:nvSpPr>
        <p:spPr>
          <a:xfrm>
            <a:off x="838200" y="2276475"/>
            <a:ext cx="7488238" cy="273685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细黑" charset="0"/>
                <a:ea typeface="华文细黑" charset="0"/>
              </a:rPr>
              <a:t>古代诗歌鉴赏</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细黑" charset="0"/>
              <a:ea typeface="华文细黑"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45060"/>
                                        </p:tgtEl>
                                        <p:attrNameLst>
                                          <p:attrName>style.visibility</p:attrName>
                                        </p:attrNameLst>
                                      </p:cBhvr>
                                      <p:to>
                                        <p:strVal val="visible"/>
                                      </p:to>
                                    </p:set>
                                    <p:anim calcmode="lin" valueType="num">
                                      <p:cBhvr>
                                        <p:cTn id="7" dur="5000" fill="hold"/>
                                        <p:tgtEl>
                                          <p:spTgt spid="45060"/>
                                        </p:tgtEl>
                                        <p:attrNameLst>
                                          <p:attrName>ppt_w</p:attrName>
                                        </p:attrNameLst>
                                      </p:cBhvr>
                                      <p:tavLst>
                                        <p:tav tm="0" fmla="#ppt_w*sin(2.5*pi*$)">
                                          <p:val>
                                            <p:fltVal val="0.000000"/>
                                          </p:val>
                                        </p:tav>
                                        <p:tav tm="100000">
                                          <p:val>
                                            <p:fltVal val="1.000000"/>
                                          </p:val>
                                        </p:tav>
                                      </p:tavLst>
                                    </p:anim>
                                    <p:anim calcmode="lin" valueType="num">
                                      <p:cBhvr>
                                        <p:cTn id="8" dur="5000" fill="hold"/>
                                        <p:tgtEl>
                                          <p:spTgt spid="4506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9202" name="文本占位符 179201"/>
          <p:cNvSpPr>
            <a:spLocks noGrp="1" noRot="1"/>
          </p:cNvSpPr>
          <p:nvPr>
            <p:ph type="body" idx="1"/>
          </p:nvPr>
        </p:nvSpPr>
        <p:spPr>
          <a:xfrm>
            <a:off x="0" y="3284538"/>
            <a:ext cx="8748713" cy="2436812"/>
          </a:xfrm>
        </p:spPr>
        <p:txBody>
          <a:bodyPr/>
          <a:p>
            <a:pPr lvl="1">
              <a:lnSpc>
                <a:spcPct val="90000"/>
              </a:lnSpc>
              <a:buNone/>
            </a:pPr>
            <a:r>
              <a:rPr lang="en-US" altLang="zh-CN" sz="3200" b="1" dirty="0">
                <a:solidFill>
                  <a:srgbClr val="FF0000"/>
                </a:solidFill>
                <a:latin typeface="宋体" panose="02010600030101010101" pitchFamily="2" charset="-122"/>
              </a:rPr>
              <a:t>5</a:t>
            </a:r>
            <a:r>
              <a:rPr lang="zh-CN" altLang="en-US" sz="3200" b="1" dirty="0">
                <a:solidFill>
                  <a:srgbClr val="FF0000"/>
                </a:solidFill>
                <a:latin typeface="宋体" panose="02010600030101010101" pitchFamily="2" charset="-122"/>
              </a:rPr>
              <a:t>．矢志报国、慷慨愤世的形象。</a:t>
            </a:r>
            <a:endParaRPr lang="zh-CN" altLang="en-US" sz="3200" b="1" dirty="0">
              <a:solidFill>
                <a:srgbClr val="FF0000"/>
              </a:solidFill>
              <a:latin typeface="宋体" panose="02010600030101010101" pitchFamily="2" charset="-122"/>
            </a:endParaRPr>
          </a:p>
          <a:p>
            <a:pPr>
              <a:lnSpc>
                <a:spcPct val="90000"/>
              </a:lnSpc>
              <a:buNone/>
            </a:pPr>
            <a:r>
              <a:rPr lang="zh-CN" altLang="en-US" b="1" dirty="0"/>
              <a:t>  陆游和辛弃疾的许多诗歌都反映出他们忠心报国，而不被重用的情感，形象鲜明。如</a:t>
            </a:r>
            <a:r>
              <a:rPr lang="en-US" altLang="zh-CN" b="1" dirty="0"/>
              <a:t>《</a:t>
            </a:r>
            <a:r>
              <a:rPr lang="zh-CN" altLang="en-US" b="1" dirty="0"/>
              <a:t>示儿</a:t>
            </a:r>
            <a:r>
              <a:rPr lang="en-US" altLang="zh-CN" b="1" dirty="0"/>
              <a:t>》</a:t>
            </a:r>
            <a:r>
              <a:rPr lang="zh-CN" altLang="en-US" b="1" dirty="0"/>
              <a:t>、</a:t>
            </a:r>
            <a:r>
              <a:rPr lang="en-US" altLang="zh-CN" b="1" dirty="0"/>
              <a:t>《</a:t>
            </a:r>
            <a:r>
              <a:rPr lang="zh-CN" altLang="en-US" b="1" dirty="0"/>
              <a:t>十一月四日风雨大作</a:t>
            </a:r>
            <a:r>
              <a:rPr lang="en-US" altLang="zh-CN" b="1" dirty="0"/>
              <a:t>》</a:t>
            </a:r>
            <a:r>
              <a:rPr lang="zh-CN" altLang="en-US" b="1" dirty="0"/>
              <a:t>、</a:t>
            </a:r>
            <a:r>
              <a:rPr lang="en-US" altLang="zh-CN" b="1" dirty="0"/>
              <a:t>《</a:t>
            </a:r>
            <a:r>
              <a:rPr lang="zh-CN" altLang="en-US" b="1" dirty="0"/>
              <a:t>破阵子</a:t>
            </a:r>
            <a:r>
              <a:rPr lang="en-US" altLang="zh-CN" b="1" dirty="0"/>
              <a:t>》</a:t>
            </a:r>
            <a:r>
              <a:rPr lang="zh-CN" altLang="en-US" b="1" dirty="0"/>
              <a:t>。</a:t>
            </a:r>
            <a:endParaRPr lang="zh-CN" altLang="en-US" b="1" dirty="0"/>
          </a:p>
          <a:p>
            <a:pPr>
              <a:lnSpc>
                <a:spcPct val="90000"/>
              </a:lnSpc>
              <a:buNone/>
            </a:pPr>
            <a:r>
              <a:rPr lang="en-US" altLang="zh-CN" b="1" dirty="0">
                <a:solidFill>
                  <a:srgbClr val="FF0000"/>
                </a:solidFill>
                <a:latin typeface="宋体" panose="02010600030101010101" pitchFamily="2" charset="-122"/>
              </a:rPr>
              <a:t>6</a:t>
            </a:r>
            <a:r>
              <a:rPr lang="zh-CN" altLang="en-US" b="1" dirty="0">
                <a:solidFill>
                  <a:srgbClr val="FF0000"/>
                </a:solidFill>
                <a:latin typeface="宋体" panose="02010600030101010101" pitchFamily="2" charset="-122"/>
              </a:rPr>
              <a:t>．友人送别、思念故乡的形象。</a:t>
            </a:r>
            <a:r>
              <a:rPr lang="zh-CN" altLang="en-US" b="1" dirty="0"/>
              <a:t>如李白的</a:t>
            </a:r>
            <a:r>
              <a:rPr lang="en-US" altLang="zh-CN" b="1" dirty="0"/>
              <a:t>《</a:t>
            </a:r>
            <a:r>
              <a:rPr lang="zh-CN" altLang="en-US" b="1" dirty="0"/>
              <a:t>赠汪伦</a:t>
            </a:r>
            <a:r>
              <a:rPr lang="en-US" altLang="zh-CN" b="1" dirty="0"/>
              <a:t>》</a:t>
            </a:r>
            <a:r>
              <a:rPr lang="zh-CN" altLang="en-US" b="1" dirty="0"/>
              <a:t>、王维的</a:t>
            </a:r>
            <a:r>
              <a:rPr lang="en-US" altLang="zh-CN" b="1" dirty="0"/>
              <a:t>《</a:t>
            </a:r>
            <a:r>
              <a:rPr lang="zh-CN" altLang="en-US" b="1" dirty="0"/>
              <a:t>九月九日忆山东兄弟</a:t>
            </a:r>
            <a:r>
              <a:rPr lang="en-US" altLang="zh-CN" b="1"/>
              <a:t>》</a:t>
            </a:r>
            <a:endParaRPr lang="en-US" altLang="zh-CN"/>
          </a:p>
        </p:txBody>
      </p:sp>
      <p:pic>
        <p:nvPicPr>
          <p:cNvPr id="179203" name="图片 179202" descr="01300000212958121935085758617"/>
          <p:cNvPicPr>
            <a:picLocks noChangeAspect="1"/>
          </p:cNvPicPr>
          <p:nvPr/>
        </p:nvPicPr>
        <p:blipFill>
          <a:blip r:embed="rId1"/>
          <a:stretch>
            <a:fillRect/>
          </a:stretch>
        </p:blipFill>
        <p:spPr>
          <a:xfrm>
            <a:off x="4787900" y="0"/>
            <a:ext cx="4029075" cy="3141663"/>
          </a:xfrm>
          <a:prstGeom prst="rect">
            <a:avLst/>
          </a:prstGeom>
          <a:noFill/>
          <a:ln w="9525">
            <a:noFill/>
          </a:ln>
        </p:spPr>
      </p:pic>
      <p:pic>
        <p:nvPicPr>
          <p:cNvPr id="179204" name="图片 179203" descr="01300000214411121951909048260"/>
          <p:cNvPicPr>
            <a:picLocks noChangeAspect="1"/>
          </p:cNvPicPr>
          <p:nvPr/>
        </p:nvPicPr>
        <p:blipFill>
          <a:blip r:embed="rId2"/>
          <a:stretch>
            <a:fillRect/>
          </a:stretch>
        </p:blipFill>
        <p:spPr>
          <a:xfrm>
            <a:off x="0" y="0"/>
            <a:ext cx="4465638" cy="2854325"/>
          </a:xfrm>
          <a:prstGeom prst="rect">
            <a:avLst/>
          </a:prstGeom>
          <a:noFill/>
          <a:ln w="9525">
            <a:noFill/>
          </a:ln>
        </p:spPr>
      </p:pic>
    </p:spTree>
  </p:cSld>
  <p:clrMapOvr>
    <a:masterClrMapping/>
  </p:clrMapOvr>
  <p:transition spd="slow">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0226" name="文本框 180225"/>
          <p:cNvSpPr txBox="1"/>
          <p:nvPr/>
        </p:nvSpPr>
        <p:spPr>
          <a:xfrm>
            <a:off x="179388" y="260350"/>
            <a:ext cx="4500562" cy="3216275"/>
          </a:xfrm>
          <a:prstGeom prst="rect">
            <a:avLst/>
          </a:prstGeom>
          <a:noFill/>
          <a:ln w="9525">
            <a:noFill/>
          </a:ln>
        </p:spPr>
        <p:txBody>
          <a:bodyPr>
            <a:spAutoFit/>
          </a:bodyPr>
          <a:p>
            <a:pPr>
              <a:lnSpc>
                <a:spcPct val="80000"/>
              </a:lnSpc>
              <a:spcBef>
                <a:spcPct val="20000"/>
              </a:spcBef>
              <a:buChar char="•"/>
            </a:pPr>
            <a:r>
              <a:rPr lang="en-US" altLang="zh-CN" sz="3200" b="1" dirty="0">
                <a:solidFill>
                  <a:srgbClr val="FF0000"/>
                </a:solidFill>
                <a:latin typeface="Arial" panose="020B0604020202020204" pitchFamily="34" charset="0"/>
              </a:rPr>
              <a:t>7</a:t>
            </a:r>
            <a:r>
              <a:rPr lang="zh-CN" altLang="en-US" sz="3200" b="1" dirty="0">
                <a:solidFill>
                  <a:srgbClr val="FF0000"/>
                </a:solidFill>
                <a:latin typeface="Arial" panose="020B0604020202020204" pitchFamily="34" charset="0"/>
              </a:rPr>
              <a:t>．献身边塞、反对征伐的形象。</a:t>
            </a:r>
            <a:r>
              <a:rPr lang="zh-CN" altLang="en-US" sz="3200" b="1" dirty="0">
                <a:latin typeface="Arial" panose="020B0604020202020204" pitchFamily="34" charset="0"/>
              </a:rPr>
              <a:t>如王翰的</a:t>
            </a:r>
            <a:r>
              <a:rPr lang="en-US" altLang="zh-CN" sz="3200" b="1" dirty="0">
                <a:latin typeface="Arial" panose="020B0604020202020204" pitchFamily="34" charset="0"/>
              </a:rPr>
              <a:t>《</a:t>
            </a:r>
            <a:r>
              <a:rPr lang="zh-CN" altLang="en-US" sz="3200" b="1" dirty="0">
                <a:latin typeface="Arial" panose="020B0604020202020204" pitchFamily="34" charset="0"/>
              </a:rPr>
              <a:t>凉州词</a:t>
            </a:r>
            <a:r>
              <a:rPr lang="en-US" altLang="zh-CN" sz="3200" b="1" dirty="0">
                <a:latin typeface="Arial" panose="020B0604020202020204" pitchFamily="34" charset="0"/>
              </a:rPr>
              <a:t>》</a:t>
            </a:r>
            <a:r>
              <a:rPr lang="zh-CN" altLang="en-US" sz="3200" b="1" dirty="0">
                <a:latin typeface="Arial" panose="020B0604020202020204" pitchFamily="34" charset="0"/>
              </a:rPr>
              <a:t>，王昌龄的</a:t>
            </a:r>
            <a:r>
              <a:rPr lang="en-US" altLang="zh-CN" sz="3200" b="1" dirty="0">
                <a:latin typeface="Arial" panose="020B0604020202020204" pitchFamily="34" charset="0"/>
              </a:rPr>
              <a:t>《</a:t>
            </a:r>
            <a:r>
              <a:rPr lang="zh-CN" altLang="en-US" sz="3200" b="1" dirty="0">
                <a:latin typeface="Arial" panose="020B0604020202020204" pitchFamily="34" charset="0"/>
              </a:rPr>
              <a:t>出塞</a:t>
            </a:r>
            <a:r>
              <a:rPr lang="en-US" altLang="zh-CN" sz="3200" b="1" dirty="0">
                <a:latin typeface="Arial" panose="020B0604020202020204" pitchFamily="34" charset="0"/>
              </a:rPr>
              <a:t>》</a:t>
            </a:r>
            <a:r>
              <a:rPr lang="zh-CN" altLang="en-US" sz="3200" b="1" dirty="0">
                <a:latin typeface="Arial" panose="020B0604020202020204" pitchFamily="34" charset="0"/>
              </a:rPr>
              <a:t>表现了他们忠心报国，献身边塞之情。而杜甫的</a:t>
            </a:r>
            <a:r>
              <a:rPr lang="en-US" altLang="zh-CN" sz="3200" b="1" dirty="0">
                <a:latin typeface="Arial" panose="020B0604020202020204" pitchFamily="34" charset="0"/>
              </a:rPr>
              <a:t>《</a:t>
            </a:r>
            <a:r>
              <a:rPr lang="zh-CN" altLang="en-US" sz="3200" b="1" dirty="0">
                <a:latin typeface="Arial" panose="020B0604020202020204" pitchFamily="34" charset="0"/>
              </a:rPr>
              <a:t>兵车行</a:t>
            </a:r>
            <a:r>
              <a:rPr lang="en-US" altLang="zh-CN" sz="3200" b="1" dirty="0">
                <a:latin typeface="Arial" panose="020B0604020202020204" pitchFamily="34" charset="0"/>
              </a:rPr>
              <a:t>》</a:t>
            </a:r>
            <a:r>
              <a:rPr lang="zh-CN" altLang="en-US" sz="3200" b="1" dirty="0">
                <a:latin typeface="Arial" panose="020B0604020202020204" pitchFamily="34" charset="0"/>
              </a:rPr>
              <a:t>则体察人民痛苦，反对战争。</a:t>
            </a:r>
            <a:endParaRPr lang="zh-CN" altLang="en-US" sz="3200" dirty="0">
              <a:latin typeface="Arial" panose="020B0604020202020204" pitchFamily="34" charset="0"/>
            </a:endParaRPr>
          </a:p>
        </p:txBody>
      </p:sp>
      <p:sp>
        <p:nvSpPr>
          <p:cNvPr id="180227" name="文本框 180226"/>
          <p:cNvSpPr txBox="1"/>
          <p:nvPr/>
        </p:nvSpPr>
        <p:spPr>
          <a:xfrm>
            <a:off x="4787900" y="3500438"/>
            <a:ext cx="3886200" cy="2825750"/>
          </a:xfrm>
          <a:prstGeom prst="rect">
            <a:avLst/>
          </a:prstGeom>
          <a:noFill/>
          <a:ln w="9525">
            <a:noFill/>
          </a:ln>
        </p:spPr>
        <p:txBody>
          <a:bodyPr>
            <a:spAutoFit/>
          </a:bodyPr>
          <a:p>
            <a:pPr>
              <a:lnSpc>
                <a:spcPct val="80000"/>
              </a:lnSpc>
              <a:spcBef>
                <a:spcPct val="20000"/>
              </a:spcBef>
              <a:buChar char="•"/>
            </a:pPr>
            <a:r>
              <a:rPr lang="en-US" altLang="zh-CN" sz="3200" b="1" dirty="0">
                <a:solidFill>
                  <a:srgbClr val="FF0000"/>
                </a:solidFill>
                <a:latin typeface="Arial" panose="020B0604020202020204" pitchFamily="34" charset="0"/>
              </a:rPr>
              <a:t>8</a:t>
            </a:r>
            <a:r>
              <a:rPr lang="zh-CN" altLang="en-US" sz="3200" b="1" dirty="0">
                <a:solidFill>
                  <a:srgbClr val="FF0000"/>
                </a:solidFill>
                <a:latin typeface="Arial" panose="020B0604020202020204" pitchFamily="34" charset="0"/>
              </a:rPr>
              <a:t>．爱恨情长的形象。</a:t>
            </a:r>
            <a:r>
              <a:rPr lang="zh-CN" altLang="en-US" sz="3200" b="1" dirty="0">
                <a:latin typeface="Arial" panose="020B0604020202020204" pitchFamily="34" charset="0"/>
              </a:rPr>
              <a:t>如柳永的</a:t>
            </a:r>
            <a:r>
              <a:rPr lang="en-US" altLang="zh-CN" sz="3200" b="1" dirty="0">
                <a:latin typeface="Arial" panose="020B0604020202020204" pitchFamily="34" charset="0"/>
              </a:rPr>
              <a:t>《</a:t>
            </a:r>
            <a:r>
              <a:rPr lang="zh-CN" altLang="en-US" sz="3200" b="1" dirty="0">
                <a:latin typeface="Arial" panose="020B0604020202020204" pitchFamily="34" charset="0"/>
              </a:rPr>
              <a:t>雨霖铃</a:t>
            </a:r>
            <a:r>
              <a:rPr lang="en-US" altLang="zh-CN" sz="3200" b="1" dirty="0">
                <a:latin typeface="Arial" panose="020B0604020202020204" pitchFamily="34" charset="0"/>
              </a:rPr>
              <a:t>》</a:t>
            </a:r>
            <a:r>
              <a:rPr lang="zh-CN" altLang="en-US" sz="3200" b="1" dirty="0">
                <a:latin typeface="Arial" panose="020B0604020202020204" pitchFamily="34" charset="0"/>
              </a:rPr>
              <a:t>写与所爱女子离别时的无限忧伤和别后相思的绵绵情意，塑造了一个爱恨情长的艺术形象</a:t>
            </a:r>
            <a:r>
              <a:rPr lang="zh-CN" altLang="en-US" sz="2800" b="1" dirty="0">
                <a:latin typeface="Arial" panose="020B0604020202020204" pitchFamily="34" charset="0"/>
              </a:rPr>
              <a:t>。</a:t>
            </a:r>
            <a:endParaRPr lang="zh-CN" altLang="en-US" sz="2800" dirty="0">
              <a:latin typeface="Arial" panose="020B0604020202020204" pitchFamily="34" charset="0"/>
            </a:endParaRPr>
          </a:p>
        </p:txBody>
      </p:sp>
      <p:pic>
        <p:nvPicPr>
          <p:cNvPr id="180228" name="图片 180227" descr="出塞诗意"/>
          <p:cNvPicPr>
            <a:picLocks noChangeAspect="1"/>
          </p:cNvPicPr>
          <p:nvPr/>
        </p:nvPicPr>
        <p:blipFill>
          <a:blip r:embed="rId1"/>
          <a:stretch>
            <a:fillRect/>
          </a:stretch>
        </p:blipFill>
        <p:spPr>
          <a:xfrm>
            <a:off x="4716463" y="0"/>
            <a:ext cx="4175125" cy="2951163"/>
          </a:xfrm>
          <a:prstGeom prst="rect">
            <a:avLst/>
          </a:prstGeom>
          <a:noFill/>
          <a:ln w="9525">
            <a:noFill/>
          </a:ln>
        </p:spPr>
      </p:pic>
      <p:pic>
        <p:nvPicPr>
          <p:cNvPr id="180229" name="图片 180228" descr="儿女情长"/>
          <p:cNvPicPr>
            <a:picLocks noChangeAspect="1"/>
          </p:cNvPicPr>
          <p:nvPr/>
        </p:nvPicPr>
        <p:blipFill>
          <a:blip r:embed="rId2"/>
          <a:stretch>
            <a:fillRect/>
          </a:stretch>
        </p:blipFill>
        <p:spPr>
          <a:xfrm>
            <a:off x="250825" y="3429000"/>
            <a:ext cx="4106863" cy="3095625"/>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1250" name="文本占位符 181249"/>
          <p:cNvSpPr>
            <a:spLocks noGrp="1" noRot="1"/>
          </p:cNvSpPr>
          <p:nvPr>
            <p:ph type="body" idx="1"/>
          </p:nvPr>
        </p:nvSpPr>
        <p:spPr/>
        <p:txBody>
          <a:bodyPr/>
          <a:p>
            <a:r>
              <a:rPr lang="en-US" altLang="zh-CN" sz="3600" b="1"/>
              <a:t>9. </a:t>
            </a:r>
            <a:r>
              <a:rPr lang="zh-CN" altLang="en-US" sz="3600" b="1" dirty="0">
                <a:solidFill>
                  <a:srgbClr val="FF0000"/>
                </a:solidFill>
              </a:rPr>
              <a:t>爱民惜才的形象。</a:t>
            </a:r>
            <a:r>
              <a:rPr lang="zh-CN" altLang="en-US" sz="3600" b="1" dirty="0"/>
              <a:t>如龚自珍的</a:t>
            </a:r>
            <a:r>
              <a:rPr lang="en-US" altLang="zh-CN" sz="3600" b="1" dirty="0"/>
              <a:t>《</a:t>
            </a:r>
            <a:r>
              <a:rPr lang="zh-CN" altLang="en-US" sz="3600" b="1" dirty="0"/>
              <a:t>己亥杂诗</a:t>
            </a:r>
            <a:r>
              <a:rPr lang="en-US" altLang="zh-CN" sz="3600" b="1" dirty="0"/>
              <a:t>》</a:t>
            </a:r>
            <a:r>
              <a:rPr lang="zh-CN" altLang="en-US" sz="3600" b="1" dirty="0"/>
              <a:t>中“我劝天公重抖擞，不拘一格降人才”，其对人才的渴求，毫无遮拦地体现在字里行间，塑造了一个爱民惜才的诗人自身形象。</a:t>
            </a:r>
            <a:endParaRPr lang="zh-CN" altLang="en-US" sz="36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文本框 125953"/>
          <p:cNvSpPr txBox="1"/>
          <p:nvPr/>
        </p:nvSpPr>
        <p:spPr>
          <a:xfrm>
            <a:off x="0" y="0"/>
            <a:ext cx="9144000" cy="641350"/>
          </a:xfrm>
          <a:prstGeom prst="rect">
            <a:avLst/>
          </a:prstGeom>
          <a:noFill/>
          <a:ln w="9525">
            <a:noFill/>
          </a:ln>
        </p:spPr>
        <p:txBody>
          <a:bodyPr>
            <a:spAutoFit/>
          </a:bodyPr>
          <a:p>
            <a:r>
              <a:rPr lang="zh-CN" altLang="en-US" sz="3600" b="1" dirty="0">
                <a:solidFill>
                  <a:srgbClr val="FF00FF"/>
                </a:solidFill>
                <a:latin typeface="宋体" panose="02010600030101010101" pitchFamily="2" charset="-122"/>
              </a:rPr>
              <a:t>二、人物形象题的设问方式：</a:t>
            </a:r>
            <a:endParaRPr lang="zh-CN" altLang="en-US" sz="3200" b="1">
              <a:solidFill>
                <a:srgbClr val="FF00FF"/>
              </a:solidFill>
              <a:latin typeface="宋体" panose="02010600030101010101" pitchFamily="2" charset="-122"/>
            </a:endParaRPr>
          </a:p>
        </p:txBody>
      </p:sp>
      <p:sp>
        <p:nvSpPr>
          <p:cNvPr id="125956" name="文本框 125955"/>
          <p:cNvSpPr txBox="1"/>
          <p:nvPr/>
        </p:nvSpPr>
        <p:spPr>
          <a:xfrm>
            <a:off x="0" y="981075"/>
            <a:ext cx="9144000" cy="4491038"/>
          </a:xfrm>
          <a:prstGeom prst="rect">
            <a:avLst/>
          </a:prstGeom>
          <a:noFill/>
          <a:ln w="9525">
            <a:noFill/>
          </a:ln>
        </p:spPr>
        <p:txBody>
          <a:bodyPr>
            <a:spAutoFit/>
          </a:bodyPr>
          <a:p>
            <a:pPr>
              <a:lnSpc>
                <a:spcPct val="125000"/>
              </a:lnSpc>
            </a:pPr>
            <a:r>
              <a:rPr lang="en-US" altLang="zh-CN" sz="3600" b="1" dirty="0">
                <a:latin typeface="Arial" panose="020B0604020202020204" pitchFamily="34" charset="0"/>
              </a:rPr>
              <a:t>1</a:t>
            </a:r>
            <a:r>
              <a:rPr lang="zh-CN" altLang="en-US" sz="3600" b="1" dirty="0">
                <a:latin typeface="Arial" panose="020B0604020202020204" pitchFamily="34" charset="0"/>
              </a:rPr>
              <a:t>、此诗刻画了一个怎样的人物形象？请结合诗句简要分析。</a:t>
            </a:r>
            <a:endParaRPr lang="zh-CN" altLang="en-US" sz="3600" b="1" dirty="0">
              <a:latin typeface="Arial" panose="020B0604020202020204" pitchFamily="34" charset="0"/>
            </a:endParaRPr>
          </a:p>
          <a:p>
            <a:pPr>
              <a:lnSpc>
                <a:spcPct val="125000"/>
              </a:lnSpc>
            </a:pPr>
            <a:r>
              <a:rPr lang="en-US" altLang="zh-CN" sz="3600" b="1" dirty="0">
                <a:latin typeface="Arial" panose="020B0604020202020204" pitchFamily="34" charset="0"/>
              </a:rPr>
              <a:t>2</a:t>
            </a:r>
            <a:r>
              <a:rPr lang="zh-CN" altLang="en-US" sz="3600" b="1" dirty="0">
                <a:latin typeface="Arial" panose="020B0604020202020204" pitchFamily="34" charset="0"/>
              </a:rPr>
              <a:t>、人物形象的具体特征是什么？</a:t>
            </a:r>
            <a:endParaRPr lang="zh-CN" altLang="en-US" sz="3600" b="1" dirty="0">
              <a:latin typeface="Arial" panose="020B0604020202020204" pitchFamily="34" charset="0"/>
            </a:endParaRPr>
          </a:p>
          <a:p>
            <a:pPr>
              <a:lnSpc>
                <a:spcPct val="125000"/>
              </a:lnSpc>
            </a:pPr>
            <a:r>
              <a:rPr lang="en-US" altLang="zh-CN" sz="3600" b="1" dirty="0">
                <a:latin typeface="Arial" panose="020B0604020202020204" pitchFamily="34" charset="0"/>
              </a:rPr>
              <a:t>3</a:t>
            </a:r>
            <a:r>
              <a:rPr lang="zh-CN" altLang="en-US" sz="3600" b="1" dirty="0">
                <a:latin typeface="Arial" panose="020B0604020202020204" pitchFamily="34" charset="0"/>
              </a:rPr>
              <a:t>、这首诗中的抒情主人公具有怎样的性格特点？</a:t>
            </a:r>
            <a:endParaRPr lang="zh-CN" altLang="en-US" sz="3600" b="1" dirty="0">
              <a:latin typeface="Arial" panose="020B0604020202020204" pitchFamily="34" charset="0"/>
            </a:endParaRPr>
          </a:p>
          <a:p>
            <a:pPr>
              <a:lnSpc>
                <a:spcPct val="125000"/>
              </a:lnSpc>
            </a:pPr>
            <a:r>
              <a:rPr lang="en-US" altLang="zh-CN" sz="3600" b="1" dirty="0">
                <a:latin typeface="Arial" panose="020B0604020202020204" pitchFamily="34" charset="0"/>
              </a:rPr>
              <a:t>4</a:t>
            </a:r>
            <a:r>
              <a:rPr lang="zh-CN" altLang="en-US" sz="3600" b="1" dirty="0">
                <a:latin typeface="Arial" panose="020B0604020202020204" pitchFamily="34" charset="0"/>
              </a:rPr>
              <a:t>、请简要概括诗中诗人的形象特点</a:t>
            </a:r>
            <a:endParaRPr lang="zh-CN" altLang="en-US" sz="3600" b="1" dirty="0">
              <a:latin typeface="Arial" panose="020B0604020202020204" pitchFamily="34" charset="0"/>
            </a:endParaRPr>
          </a:p>
          <a:p>
            <a:endParaRPr lang="zh-CN" altLang="en-US" b="1" dirty="0">
              <a:latin typeface="Arial" panose="020B0604020202020204" pitchFamily="34" charset="0"/>
            </a:endParaRPr>
          </a:p>
        </p:txBody>
      </p:sp>
    </p:spTree>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0" name="文本占位符 124929"/>
          <p:cNvSpPr>
            <a:spLocks noGrp="1" noRot="1"/>
          </p:cNvSpPr>
          <p:nvPr>
            <p:ph type="body" idx="1"/>
          </p:nvPr>
        </p:nvSpPr>
        <p:spPr>
          <a:xfrm>
            <a:off x="0" y="1052513"/>
            <a:ext cx="8697913" cy="5329237"/>
          </a:xfrm>
        </p:spPr>
        <p:txBody>
          <a:bodyPr/>
          <a:p>
            <a:pPr>
              <a:spcBef>
                <a:spcPct val="10000"/>
              </a:spcBef>
              <a:buNone/>
            </a:pPr>
            <a:r>
              <a:rPr lang="en-US" altLang="zh-CN" sz="3600" b="1" dirty="0">
                <a:solidFill>
                  <a:srgbClr val="0000FF"/>
                </a:solidFill>
                <a:latin typeface="宋体" panose="02010600030101010101" pitchFamily="2" charset="-122"/>
              </a:rPr>
              <a:t>1</a:t>
            </a:r>
            <a:r>
              <a:rPr lang="zh-CN" altLang="en-US" sz="3600" b="1" dirty="0">
                <a:solidFill>
                  <a:srgbClr val="0000FF"/>
                </a:solidFill>
                <a:latin typeface="宋体" panose="02010600030101010101" pitchFamily="2" charset="-122"/>
              </a:rPr>
              <a:t>、知人论世，结合背景了解人物当时的情境。</a:t>
            </a:r>
            <a:endParaRPr lang="zh-CN" altLang="en-US" sz="3600" b="1" dirty="0">
              <a:solidFill>
                <a:srgbClr val="0000FF"/>
              </a:solidFill>
              <a:latin typeface="宋体" panose="02010600030101010101" pitchFamily="2" charset="-122"/>
            </a:endParaRPr>
          </a:p>
          <a:p>
            <a:pPr>
              <a:spcBef>
                <a:spcPct val="10000"/>
              </a:spcBef>
              <a:buNone/>
            </a:pPr>
            <a:r>
              <a:rPr lang="en-US" altLang="zh-CN" sz="3600" b="1" dirty="0">
                <a:solidFill>
                  <a:srgbClr val="0000FF"/>
                </a:solidFill>
                <a:latin typeface="宋体" panose="02010600030101010101" pitchFamily="2" charset="-122"/>
              </a:rPr>
              <a:t>2</a:t>
            </a:r>
            <a:r>
              <a:rPr lang="zh-CN" altLang="en-US" sz="3600" b="1" dirty="0">
                <a:solidFill>
                  <a:srgbClr val="0000FF"/>
                </a:solidFill>
                <a:latin typeface="宋体" panose="02010600030101010101" pitchFamily="2" charset="-122"/>
              </a:rPr>
              <a:t>、分析人物的行为、语言、心理等，把握人物特征。</a:t>
            </a:r>
            <a:endParaRPr lang="zh-CN" altLang="en-US" sz="3600" b="1" dirty="0">
              <a:solidFill>
                <a:srgbClr val="0000FF"/>
              </a:solidFill>
              <a:latin typeface="宋体" panose="02010600030101010101" pitchFamily="2" charset="-122"/>
            </a:endParaRPr>
          </a:p>
          <a:p>
            <a:pPr>
              <a:spcBef>
                <a:spcPct val="10000"/>
              </a:spcBef>
              <a:buNone/>
            </a:pPr>
            <a:r>
              <a:rPr lang="en-US" altLang="zh-CN" sz="3600" b="1" dirty="0">
                <a:solidFill>
                  <a:srgbClr val="0000FF"/>
                </a:solidFill>
                <a:latin typeface="宋体" panose="02010600030101010101" pitchFamily="2" charset="-122"/>
              </a:rPr>
              <a:t>3</a:t>
            </a:r>
            <a:r>
              <a:rPr lang="zh-CN" altLang="en-US" sz="3600" b="1" dirty="0">
                <a:solidFill>
                  <a:srgbClr val="0000FF"/>
                </a:solidFill>
                <a:latin typeface="宋体" panose="02010600030101010101" pitchFamily="2" charset="-122"/>
              </a:rPr>
              <a:t>、抓住表露人物情感或思想的词句。</a:t>
            </a:r>
            <a:endParaRPr lang="zh-CN" altLang="en-US" sz="3600" b="1" dirty="0">
              <a:solidFill>
                <a:srgbClr val="0000FF"/>
              </a:solidFill>
              <a:latin typeface="宋体" panose="02010600030101010101" pitchFamily="2" charset="-122"/>
            </a:endParaRPr>
          </a:p>
          <a:p>
            <a:pPr>
              <a:spcBef>
                <a:spcPct val="10000"/>
              </a:spcBef>
              <a:buNone/>
            </a:pPr>
            <a:r>
              <a:rPr lang="en-US" altLang="zh-CN" sz="3600" b="1" dirty="0">
                <a:solidFill>
                  <a:srgbClr val="0000FF"/>
                </a:solidFill>
                <a:latin typeface="宋体" panose="02010600030101010101" pitchFamily="2" charset="-122"/>
              </a:rPr>
              <a:t>4</a:t>
            </a:r>
            <a:r>
              <a:rPr lang="zh-CN" altLang="en-US" sz="3600" b="1" dirty="0">
                <a:solidFill>
                  <a:srgbClr val="0000FF"/>
                </a:solidFill>
                <a:latin typeface="宋体" panose="02010600030101010101" pitchFamily="2" charset="-122"/>
              </a:rPr>
              <a:t>、借助意象和典故，展开联想和想象，感知形象。</a:t>
            </a:r>
            <a:endParaRPr lang="zh-CN" altLang="en-US" sz="3600" b="1" dirty="0">
              <a:solidFill>
                <a:srgbClr val="0000FF"/>
              </a:solidFill>
              <a:latin typeface="宋体" panose="02010600030101010101" pitchFamily="2" charset="-122"/>
            </a:endParaRPr>
          </a:p>
          <a:p>
            <a:pPr>
              <a:spcBef>
                <a:spcPct val="10000"/>
              </a:spcBef>
              <a:buNone/>
            </a:pPr>
            <a:r>
              <a:rPr lang="en-US" altLang="zh-CN" sz="3600" b="1" dirty="0">
                <a:solidFill>
                  <a:srgbClr val="0000FF"/>
                </a:solidFill>
                <a:latin typeface="宋体" panose="02010600030101010101" pitchFamily="2" charset="-122"/>
              </a:rPr>
              <a:t>5</a:t>
            </a:r>
            <a:r>
              <a:rPr lang="zh-CN" altLang="en-US" sz="3600" b="1" dirty="0">
                <a:solidFill>
                  <a:srgbClr val="0000FF"/>
                </a:solidFill>
                <a:latin typeface="宋体" panose="02010600030101010101" pitchFamily="2" charset="-122"/>
              </a:rPr>
              <a:t>、注意描写环境（自然环境、社会环境）的语句</a:t>
            </a:r>
            <a:endParaRPr lang="zh-CN" altLang="en-US" sz="3600" b="1" dirty="0">
              <a:solidFill>
                <a:srgbClr val="0000FF"/>
              </a:solidFill>
              <a:latin typeface="宋体" panose="02010600030101010101" pitchFamily="2" charset="-122"/>
            </a:endParaRPr>
          </a:p>
        </p:txBody>
      </p:sp>
      <p:sp>
        <p:nvSpPr>
          <p:cNvPr id="124931" name="文本框 124930"/>
          <p:cNvSpPr txBox="1"/>
          <p:nvPr/>
        </p:nvSpPr>
        <p:spPr>
          <a:xfrm>
            <a:off x="0" y="44450"/>
            <a:ext cx="8964613" cy="579438"/>
          </a:xfrm>
          <a:prstGeom prst="rect">
            <a:avLst/>
          </a:prstGeom>
          <a:noFill/>
          <a:ln w="9525">
            <a:noFill/>
          </a:ln>
        </p:spPr>
        <p:txBody>
          <a:bodyPr>
            <a:spAutoFit/>
          </a:bodyPr>
          <a:p>
            <a:pPr>
              <a:spcBef>
                <a:spcPct val="50000"/>
              </a:spcBef>
            </a:pPr>
            <a:r>
              <a:rPr lang="zh-CN" altLang="en-US" sz="3200" b="1" dirty="0">
                <a:solidFill>
                  <a:srgbClr val="FF33CC"/>
                </a:solidFill>
                <a:latin typeface="Arial" panose="020B0604020202020204" pitchFamily="34" charset="0"/>
              </a:rPr>
              <a:t>三、人物形象鉴赏的方法</a:t>
            </a:r>
            <a:endParaRPr lang="zh-CN" altLang="en-US" sz="3200" b="1" dirty="0">
              <a:solidFill>
                <a:srgbClr val="FF33CC"/>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4930">
                                            <p:txEl>
                                              <p:charRg st="0" end="22"/>
                                            </p:txEl>
                                          </p:spTgt>
                                        </p:tgtEl>
                                        <p:attrNameLst>
                                          <p:attrName>style.visibility</p:attrName>
                                        </p:attrNameLst>
                                      </p:cBhvr>
                                      <p:to>
                                        <p:strVal val="visible"/>
                                      </p:to>
                                    </p:set>
                                    <p:anim calcmode="lin" valueType="num">
                                      <p:cBhvr additive="base">
                                        <p:cTn id="7" dur="500" fill="hold"/>
                                        <p:tgtEl>
                                          <p:spTgt spid="124930">
                                            <p:txEl>
                                              <p:charRg st="0" end="2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4930">
                                            <p:txEl>
                                              <p:charRg st="0" end="2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4930">
                                            <p:txEl>
                                              <p:charRg st="22" end="47"/>
                                            </p:txEl>
                                          </p:spTgt>
                                        </p:tgtEl>
                                        <p:attrNameLst>
                                          <p:attrName>style.visibility</p:attrName>
                                        </p:attrNameLst>
                                      </p:cBhvr>
                                      <p:to>
                                        <p:strVal val="visible"/>
                                      </p:to>
                                    </p:set>
                                    <p:anim calcmode="lin" valueType="num">
                                      <p:cBhvr additive="base">
                                        <p:cTn id="13" dur="500" fill="hold"/>
                                        <p:tgtEl>
                                          <p:spTgt spid="124930">
                                            <p:txEl>
                                              <p:charRg st="22" end="4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4930">
                                            <p:txEl>
                                              <p:charRg st="22" end="47"/>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4930">
                                            <p:txEl>
                                              <p:charRg st="47" end="65"/>
                                            </p:txEl>
                                          </p:spTgt>
                                        </p:tgtEl>
                                        <p:attrNameLst>
                                          <p:attrName>style.visibility</p:attrName>
                                        </p:attrNameLst>
                                      </p:cBhvr>
                                      <p:to>
                                        <p:strVal val="visible"/>
                                      </p:to>
                                    </p:set>
                                    <p:anim calcmode="lin" valueType="num">
                                      <p:cBhvr additive="base">
                                        <p:cTn id="19" dur="500" fill="hold"/>
                                        <p:tgtEl>
                                          <p:spTgt spid="124930">
                                            <p:txEl>
                                              <p:charRg st="47" end="6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4930">
                                            <p:txEl>
                                              <p:charRg st="47" end="6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4930">
                                            <p:txEl>
                                              <p:charRg st="65" end="89"/>
                                            </p:txEl>
                                          </p:spTgt>
                                        </p:tgtEl>
                                        <p:attrNameLst>
                                          <p:attrName>style.visibility</p:attrName>
                                        </p:attrNameLst>
                                      </p:cBhvr>
                                      <p:to>
                                        <p:strVal val="visible"/>
                                      </p:to>
                                    </p:set>
                                    <p:anim calcmode="lin" valueType="num">
                                      <p:cBhvr additive="base">
                                        <p:cTn id="25" dur="500" fill="hold"/>
                                        <p:tgtEl>
                                          <p:spTgt spid="124930">
                                            <p:txEl>
                                              <p:charRg st="65" end="8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4930">
                                            <p:txEl>
                                              <p:charRg st="65" end="89"/>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4930">
                                            <p:txEl>
                                              <p:charRg st="89" end="112"/>
                                            </p:txEl>
                                          </p:spTgt>
                                        </p:tgtEl>
                                        <p:attrNameLst>
                                          <p:attrName>style.visibility</p:attrName>
                                        </p:attrNameLst>
                                      </p:cBhvr>
                                      <p:to>
                                        <p:strVal val="visible"/>
                                      </p:to>
                                    </p:set>
                                    <p:anim calcmode="lin" valueType="num">
                                      <p:cBhvr additive="base">
                                        <p:cTn id="31" dur="500" fill="hold"/>
                                        <p:tgtEl>
                                          <p:spTgt spid="124930">
                                            <p:txEl>
                                              <p:charRg st="89" end="11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4930">
                                            <p:txEl>
                                              <p:charRg st="89" end="1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0"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2276" name="文本占位符 182275"/>
          <p:cNvSpPr txBox="1"/>
          <p:nvPr>
            <p:ph type="body" idx="1"/>
          </p:nvPr>
        </p:nvSpPr>
        <p:spPr>
          <a:xfrm>
            <a:off x="0" y="765175"/>
            <a:ext cx="9144000" cy="5334000"/>
          </a:xfrm>
        </p:spPr>
        <p:txBody>
          <a:bodyPr vert="horz" wrap="square" lIns="91440" tIns="45720" rIns="91440" bIns="45720" anchor="t"/>
          <a:p>
            <a:pPr>
              <a:buNone/>
            </a:pPr>
            <a:r>
              <a:rPr lang="zh-CN" altLang="en-US" b="1" dirty="0">
                <a:solidFill>
                  <a:srgbClr val="FF00FF"/>
                </a:solidFill>
              </a:rPr>
              <a:t>四、人物形象题的答题模式</a:t>
            </a:r>
            <a:endParaRPr lang="zh-CN" altLang="en-US" b="1" dirty="0">
              <a:solidFill>
                <a:srgbClr val="FF00FF"/>
              </a:solidFill>
            </a:endParaRPr>
          </a:p>
          <a:p>
            <a:pPr>
              <a:spcBef>
                <a:spcPct val="45000"/>
              </a:spcBef>
              <a:buNone/>
            </a:pPr>
            <a:endParaRPr lang="zh-CN" altLang="en-US" b="1">
              <a:latin typeface="宋体" panose="02010600030101010101" pitchFamily="2" charset="-122"/>
            </a:endParaRPr>
          </a:p>
          <a:p>
            <a:pPr>
              <a:spcBef>
                <a:spcPct val="45000"/>
              </a:spcBef>
              <a:buNone/>
            </a:pPr>
            <a:r>
              <a:rPr lang="en-US" altLang="zh-CN" b="1" dirty="0">
                <a:solidFill>
                  <a:srgbClr val="0000FF"/>
                </a:solidFill>
                <a:latin typeface="宋体" panose="02010600030101010101" pitchFamily="2" charset="-122"/>
              </a:rPr>
              <a:t>1</a:t>
            </a:r>
            <a:r>
              <a:rPr lang="zh-CN" altLang="en-US" b="1" dirty="0">
                <a:solidFill>
                  <a:srgbClr val="0000FF"/>
                </a:solidFill>
                <a:latin typeface="宋体" panose="02010600030101010101" pitchFamily="2" charset="-122"/>
              </a:rPr>
              <a:t>、什么形象（概括形象）</a:t>
            </a:r>
            <a:endParaRPr lang="zh-CN" altLang="en-US" b="1" dirty="0">
              <a:solidFill>
                <a:srgbClr val="0000FF"/>
              </a:solidFill>
              <a:latin typeface="宋体" panose="02010600030101010101" pitchFamily="2" charset="-122"/>
            </a:endParaRPr>
          </a:p>
          <a:p>
            <a:pPr>
              <a:spcBef>
                <a:spcPct val="45000"/>
              </a:spcBef>
              <a:buNone/>
            </a:pPr>
            <a:r>
              <a:rPr lang="en-US" altLang="zh-CN" b="1" dirty="0">
                <a:solidFill>
                  <a:srgbClr val="0000FF"/>
                </a:solidFill>
                <a:latin typeface="宋体" panose="02010600030101010101" pitchFamily="2" charset="-122"/>
              </a:rPr>
              <a:t>2</a:t>
            </a:r>
            <a:r>
              <a:rPr lang="zh-CN" altLang="en-US" b="1" dirty="0">
                <a:solidFill>
                  <a:srgbClr val="0000FF"/>
                </a:solidFill>
                <a:latin typeface="宋体" panose="02010600030101010101" pitchFamily="2" charset="-122"/>
              </a:rPr>
              <a:t>、形象的特征（结合诗句分析）</a:t>
            </a:r>
            <a:endParaRPr lang="zh-CN" altLang="en-US" b="1" dirty="0">
              <a:solidFill>
                <a:srgbClr val="0000FF"/>
              </a:solidFill>
              <a:latin typeface="宋体" panose="02010600030101010101" pitchFamily="2" charset="-122"/>
            </a:endParaRPr>
          </a:p>
          <a:p>
            <a:pPr>
              <a:spcBef>
                <a:spcPct val="45000"/>
              </a:spcBef>
              <a:buNone/>
            </a:pPr>
            <a:r>
              <a:rPr lang="en-US" altLang="zh-CN" b="1" dirty="0">
                <a:solidFill>
                  <a:srgbClr val="0000FF"/>
                </a:solidFill>
                <a:latin typeface="宋体" panose="02010600030101010101" pitchFamily="2" charset="-122"/>
              </a:rPr>
              <a:t>3</a:t>
            </a:r>
            <a:r>
              <a:rPr lang="zh-CN" altLang="en-US" b="1" dirty="0">
                <a:solidFill>
                  <a:srgbClr val="0000FF"/>
                </a:solidFill>
                <a:latin typeface="宋体" panose="02010600030101010101" pitchFamily="2" charset="-122"/>
              </a:rPr>
              <a:t>、形象的意义（形象所反映出的作者的思想情感）</a:t>
            </a:r>
            <a:endParaRPr lang="zh-CN" altLang="en-US" b="1" dirty="0">
              <a:solidFill>
                <a:srgbClr val="00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2276"/>
                                        </p:tgtEl>
                                        <p:attrNameLst>
                                          <p:attrName>style.visibility</p:attrName>
                                        </p:attrNameLst>
                                      </p:cBhvr>
                                      <p:to>
                                        <p:strVal val="visible"/>
                                      </p:to>
                                    </p:set>
                                    <p:anim calcmode="lin" valueType="num">
                                      <p:cBhvr additive="base">
                                        <p:cTn id="7" dur="500" fill="hold"/>
                                        <p:tgtEl>
                                          <p:spTgt spid="182276"/>
                                        </p:tgtEl>
                                        <p:attrNameLst>
                                          <p:attrName>ppt_x</p:attrName>
                                        </p:attrNameLst>
                                      </p:cBhvr>
                                      <p:tavLst>
                                        <p:tav tm="0">
                                          <p:val>
                                            <p:strVal val="#ppt_x"/>
                                          </p:val>
                                        </p:tav>
                                        <p:tav tm="100000">
                                          <p:val>
                                            <p:strVal val="#ppt_x"/>
                                          </p:val>
                                        </p:tav>
                                      </p:tavLst>
                                    </p:anim>
                                    <p:anim calcmode="lin" valueType="num">
                                      <p:cBhvr additive="base">
                                        <p:cTn id="8" dur="500" fill="hold"/>
                                        <p:tgtEl>
                                          <p:spTgt spid="1822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文本框 175105"/>
          <p:cNvSpPr txBox="1"/>
          <p:nvPr/>
        </p:nvSpPr>
        <p:spPr>
          <a:xfrm>
            <a:off x="0" y="892175"/>
            <a:ext cx="8820150" cy="4117975"/>
          </a:xfrm>
          <a:prstGeom prst="rect">
            <a:avLst/>
          </a:prstGeom>
          <a:noFill/>
          <a:ln w="9525">
            <a:noFill/>
          </a:ln>
        </p:spPr>
        <p:txBody>
          <a:bodyPr>
            <a:spAutoFit/>
          </a:bodyPr>
          <a:p>
            <a:r>
              <a:rPr lang="zh-CN" altLang="en-US" sz="2100" b="1" dirty="0">
                <a:latin typeface="Arial" panose="020B0604020202020204" pitchFamily="34" charset="0"/>
              </a:rPr>
              <a:t>　</a:t>
            </a:r>
            <a:r>
              <a:rPr lang="zh-CN" altLang="en-US" sz="3600" b="1" dirty="0">
                <a:solidFill>
                  <a:srgbClr val="FF00FF"/>
                </a:solidFill>
                <a:latin typeface="Arial" panose="020B0604020202020204" pitchFamily="34" charset="0"/>
              </a:rPr>
              <a:t>五、人物形象题答案书写模式：</a:t>
            </a:r>
            <a:endParaRPr lang="zh-CN" altLang="en-US" sz="3600" b="1" dirty="0">
              <a:solidFill>
                <a:srgbClr val="FF00FF"/>
              </a:solidFill>
              <a:latin typeface="Arial" panose="020B0604020202020204" pitchFamily="34" charset="0"/>
            </a:endParaRPr>
          </a:p>
          <a:p>
            <a:r>
              <a:rPr lang="zh-CN" altLang="en-US" sz="4000" b="1" dirty="0">
                <a:latin typeface="Arial" panose="020B0604020202020204" pitchFamily="34" charset="0"/>
              </a:rPr>
              <a:t>　　</a:t>
            </a:r>
            <a:endParaRPr lang="zh-CN" altLang="en-US" sz="4000" b="1" dirty="0">
              <a:latin typeface="Arial" panose="020B0604020202020204" pitchFamily="34" charset="0"/>
            </a:endParaRPr>
          </a:p>
          <a:p>
            <a:r>
              <a:rPr lang="zh-CN" altLang="en-US" sz="4000" b="1" dirty="0">
                <a:latin typeface="Arial" panose="020B0604020202020204" pitchFamily="34" charset="0"/>
              </a:rPr>
              <a:t>      </a:t>
            </a:r>
            <a:r>
              <a:rPr lang="zh-CN" altLang="en-US" sz="3600" b="1" dirty="0">
                <a:solidFill>
                  <a:srgbClr val="0066FF"/>
                </a:solidFill>
                <a:latin typeface="宋体" panose="02010600030101010101" pitchFamily="2" charset="-122"/>
              </a:rPr>
              <a:t>诗中塑造了</a:t>
            </a:r>
            <a:r>
              <a:rPr lang="en-US" altLang="zh-CN" sz="3600" b="1" dirty="0">
                <a:solidFill>
                  <a:srgbClr val="0066FF"/>
                </a:solidFill>
                <a:latin typeface="宋体" panose="02010600030101010101" pitchFamily="2" charset="-122"/>
              </a:rPr>
              <a:t>_________</a:t>
            </a:r>
            <a:r>
              <a:rPr lang="zh-CN" altLang="en-US" sz="3600" b="1" dirty="0">
                <a:solidFill>
                  <a:srgbClr val="0066FF"/>
                </a:solidFill>
                <a:latin typeface="宋体" panose="02010600030101010101" pitchFamily="2" charset="-122"/>
              </a:rPr>
              <a:t>形象</a:t>
            </a:r>
            <a:r>
              <a:rPr lang="en-US" altLang="zh-CN" sz="3600" b="1" dirty="0">
                <a:solidFill>
                  <a:srgbClr val="0066FF"/>
                </a:solidFill>
                <a:latin typeface="宋体" panose="02010600030101010101" pitchFamily="2" charset="-122"/>
              </a:rPr>
              <a:t>(</a:t>
            </a:r>
            <a:r>
              <a:rPr lang="zh-CN" altLang="en-US" sz="3600" b="1" dirty="0">
                <a:solidFill>
                  <a:srgbClr val="0066FF"/>
                </a:solidFill>
                <a:latin typeface="宋体" panose="02010600030101010101" pitchFamily="2" charset="-122"/>
              </a:rPr>
              <a:t>什么形象</a:t>
            </a:r>
            <a:r>
              <a:rPr lang="en-US" altLang="zh-CN" sz="3600" b="1" dirty="0">
                <a:solidFill>
                  <a:srgbClr val="0066FF"/>
                </a:solidFill>
                <a:latin typeface="宋体" panose="02010600030101010101" pitchFamily="2" charset="-122"/>
              </a:rPr>
              <a:t>)</a:t>
            </a:r>
            <a:r>
              <a:rPr lang="zh-CN" altLang="en-US" sz="3600" b="1" dirty="0">
                <a:solidFill>
                  <a:srgbClr val="0066FF"/>
                </a:solidFill>
                <a:latin typeface="宋体" panose="02010600030101010101" pitchFamily="2" charset="-122"/>
              </a:rPr>
              <a:t>。</a:t>
            </a:r>
            <a:r>
              <a:rPr lang="en-US" altLang="zh-CN" sz="3600" b="1" dirty="0">
                <a:solidFill>
                  <a:srgbClr val="0066FF"/>
                </a:solidFill>
                <a:latin typeface="宋体" panose="02010600030101010101" pitchFamily="2" charset="-122"/>
              </a:rPr>
              <a:t>________(</a:t>
            </a:r>
            <a:r>
              <a:rPr lang="zh-CN" altLang="en-US" sz="3600" b="1" dirty="0">
                <a:solidFill>
                  <a:srgbClr val="0066FF"/>
                </a:solidFill>
                <a:latin typeface="宋体" panose="02010600030101010101" pitchFamily="2" charset="-122"/>
              </a:rPr>
              <a:t>联系诗句分析形象的基本特征</a:t>
            </a:r>
            <a:r>
              <a:rPr lang="en-US" altLang="zh-CN" sz="3600" b="1" dirty="0">
                <a:solidFill>
                  <a:srgbClr val="0066FF"/>
                </a:solidFill>
                <a:latin typeface="宋体" panose="02010600030101010101" pitchFamily="2" charset="-122"/>
              </a:rPr>
              <a:t>)</a:t>
            </a:r>
            <a:r>
              <a:rPr lang="zh-CN" altLang="en-US" sz="3600" b="1" dirty="0">
                <a:solidFill>
                  <a:srgbClr val="0066FF"/>
                </a:solidFill>
                <a:latin typeface="宋体" panose="02010600030101010101" pitchFamily="2" charset="-122"/>
              </a:rPr>
              <a:t>，抒发了</a:t>
            </a:r>
            <a:r>
              <a:rPr lang="en-US" altLang="zh-CN" sz="3600" b="1" dirty="0">
                <a:solidFill>
                  <a:srgbClr val="0066FF"/>
                </a:solidFill>
                <a:latin typeface="宋体" panose="02010600030101010101" pitchFamily="2" charset="-122"/>
              </a:rPr>
              <a:t>_______(</a:t>
            </a:r>
            <a:r>
              <a:rPr lang="zh-CN" altLang="en-US" sz="3600" b="1" dirty="0">
                <a:solidFill>
                  <a:srgbClr val="0066FF"/>
                </a:solidFill>
                <a:latin typeface="宋体" panose="02010600030101010101" pitchFamily="2" charset="-122"/>
              </a:rPr>
              <a:t>概括形象的意义</a:t>
            </a:r>
            <a:r>
              <a:rPr lang="en-US" altLang="zh-CN" sz="3600" b="1" dirty="0">
                <a:solidFill>
                  <a:srgbClr val="0066FF"/>
                </a:solidFill>
                <a:latin typeface="宋体" panose="02010600030101010101" pitchFamily="2" charset="-122"/>
              </a:rPr>
              <a:t>)</a:t>
            </a:r>
            <a:r>
              <a:rPr lang="zh-CN" altLang="en-US" sz="3600" b="1" dirty="0">
                <a:solidFill>
                  <a:srgbClr val="0066FF"/>
                </a:solidFill>
                <a:latin typeface="宋体" panose="02010600030101010101" pitchFamily="2" charset="-122"/>
              </a:rPr>
              <a:t>之情。 </a:t>
            </a:r>
            <a:endParaRPr lang="zh-CN" altLang="en-US" sz="3600" b="1" dirty="0">
              <a:solidFill>
                <a:srgbClr val="0066FF"/>
              </a:solidFill>
              <a:latin typeface="宋体" panose="02010600030101010101" pitchFamily="2" charset="-122"/>
            </a:endParaRPr>
          </a:p>
          <a:p>
            <a:r>
              <a:rPr lang="zh-CN" altLang="en-US" sz="4000" b="1" dirty="0">
                <a:latin typeface="Arial" panose="020B0604020202020204" pitchFamily="34" charset="0"/>
              </a:rPr>
              <a:t>　　</a:t>
            </a:r>
            <a:endParaRPr lang="zh-CN" altLang="en-US" sz="4000" dirty="0">
              <a:latin typeface="Arial" panose="020B0604020202020204"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5106"/>
                                        </p:tgtEl>
                                        <p:attrNameLst>
                                          <p:attrName>style.visibility</p:attrName>
                                        </p:attrNameLst>
                                      </p:cBhvr>
                                      <p:to>
                                        <p:strVal val="visible"/>
                                      </p:to>
                                    </p:set>
                                    <p:animEffect transition="in" filter="dissolve">
                                      <p:cBhvr>
                                        <p:cTn id="7" dur="500"/>
                                        <p:tgtEl>
                                          <p:spTgt spid="175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矩形 41986"/>
          <p:cNvSpPr/>
          <p:nvPr/>
        </p:nvSpPr>
        <p:spPr>
          <a:xfrm>
            <a:off x="395288" y="3786188"/>
            <a:ext cx="8748712" cy="579437"/>
          </a:xfrm>
          <a:prstGeom prst="rect">
            <a:avLst/>
          </a:prstGeom>
          <a:noFill/>
          <a:ln w="9525">
            <a:noFill/>
          </a:ln>
        </p:spPr>
        <p:txBody>
          <a:bodyPr anchor="ctr">
            <a:spAutoFit/>
          </a:bodyPr>
          <a:p>
            <a:r>
              <a:rPr lang="en-US" altLang="zh-CN" sz="2800" b="1" dirty="0">
                <a:solidFill>
                  <a:srgbClr val="110F0D"/>
                </a:solidFill>
                <a:latin typeface="宋体" panose="02010600030101010101" pitchFamily="2" charset="-122"/>
              </a:rPr>
              <a:t> </a:t>
            </a:r>
            <a:r>
              <a:rPr lang="zh-CN" altLang="en-US" sz="3200" b="1" dirty="0">
                <a:solidFill>
                  <a:srgbClr val="110F0D"/>
                </a:solidFill>
                <a:latin typeface="华文行楷" pitchFamily="2" charset="-122"/>
                <a:ea typeface="华文行楷" pitchFamily="2" charset="-122"/>
              </a:rPr>
              <a:t>诗歌描写了一个被闲置不用的抗金英雄形象。</a:t>
            </a:r>
            <a:endParaRPr lang="zh-CN" altLang="en-US" sz="3200" b="1" dirty="0">
              <a:solidFill>
                <a:srgbClr val="110F0D"/>
              </a:solidFill>
              <a:latin typeface="华文行楷" pitchFamily="2" charset="-122"/>
              <a:ea typeface="华文行楷" pitchFamily="2" charset="-122"/>
            </a:endParaRPr>
          </a:p>
        </p:txBody>
      </p:sp>
      <p:sp>
        <p:nvSpPr>
          <p:cNvPr id="41988" name="矩形标注 41987"/>
          <p:cNvSpPr/>
          <p:nvPr/>
        </p:nvSpPr>
        <p:spPr>
          <a:xfrm>
            <a:off x="3132138" y="3141663"/>
            <a:ext cx="2519362" cy="647700"/>
          </a:xfrm>
          <a:prstGeom prst="wedgeRectCallout">
            <a:avLst>
              <a:gd name="adj1" fmla="val -537"/>
              <a:gd name="adj2" fmla="val 100000"/>
            </a:avLst>
          </a:prstGeom>
          <a:noFill/>
          <a:ln w="50800" cap="flat" cmpd="sng">
            <a:solidFill>
              <a:srgbClr val="CC0000"/>
            </a:solidFill>
            <a:prstDash val="solid"/>
            <a:miter/>
            <a:headEnd type="none" w="med" len="med"/>
            <a:tailEnd type="none" w="med" len="med"/>
          </a:ln>
        </p:spPr>
        <p:txBody>
          <a:bodyPr/>
          <a:p>
            <a:pPr algn="ctr"/>
            <a:r>
              <a:rPr lang="zh-CN" altLang="en-US" sz="2800" b="1" dirty="0">
                <a:latin typeface="Arial" panose="020B0604020202020204" pitchFamily="34" charset="0"/>
              </a:rPr>
              <a:t>什么形象</a:t>
            </a:r>
            <a:endParaRPr lang="zh-CN" altLang="en-US" sz="2800" b="1" dirty="0">
              <a:latin typeface="Arial" panose="020B0604020202020204" pitchFamily="34" charset="0"/>
            </a:endParaRPr>
          </a:p>
        </p:txBody>
      </p:sp>
      <p:sp>
        <p:nvSpPr>
          <p:cNvPr id="41989" name="矩形标注 41988"/>
          <p:cNvSpPr/>
          <p:nvPr/>
        </p:nvSpPr>
        <p:spPr>
          <a:xfrm>
            <a:off x="6516688" y="3141663"/>
            <a:ext cx="2446337" cy="693737"/>
          </a:xfrm>
          <a:prstGeom prst="wedgeRectCallout">
            <a:avLst>
              <a:gd name="adj1" fmla="val -49093"/>
              <a:gd name="adj2" fmla="val 179292"/>
            </a:avLst>
          </a:prstGeom>
          <a:noFill/>
          <a:ln w="50800" cap="flat" cmpd="sng">
            <a:solidFill>
              <a:srgbClr val="CC0000"/>
            </a:solidFill>
            <a:prstDash val="solid"/>
            <a:miter/>
            <a:headEnd type="none" w="med" len="med"/>
            <a:tailEnd type="none" w="med" len="med"/>
          </a:ln>
        </p:spPr>
        <p:txBody>
          <a:bodyPr/>
          <a:p>
            <a:pPr algn="ctr"/>
            <a:r>
              <a:rPr lang="zh-CN" altLang="en-US" sz="2800" b="1" dirty="0">
                <a:latin typeface="Arial" panose="020B0604020202020204" pitchFamily="34" charset="0"/>
              </a:rPr>
              <a:t>形象的特征</a:t>
            </a:r>
            <a:endParaRPr lang="zh-CN" altLang="en-US" sz="2800" b="1" dirty="0">
              <a:latin typeface="Arial" panose="020B0604020202020204" pitchFamily="34" charset="0"/>
            </a:endParaRPr>
          </a:p>
        </p:txBody>
      </p:sp>
      <p:sp>
        <p:nvSpPr>
          <p:cNvPr id="41990" name="矩形标注 41989"/>
          <p:cNvSpPr/>
          <p:nvPr/>
        </p:nvSpPr>
        <p:spPr>
          <a:xfrm>
            <a:off x="6084888" y="5734050"/>
            <a:ext cx="2446337" cy="649288"/>
          </a:xfrm>
          <a:prstGeom prst="wedgeRectCallout">
            <a:avLst>
              <a:gd name="adj1" fmla="val -102889"/>
              <a:gd name="adj2" fmla="val -39486"/>
            </a:avLst>
          </a:prstGeom>
          <a:noFill/>
          <a:ln w="50800" cap="flat" cmpd="sng">
            <a:solidFill>
              <a:srgbClr val="CC0000"/>
            </a:solidFill>
            <a:prstDash val="solid"/>
            <a:miter/>
            <a:headEnd type="none" w="med" len="med"/>
            <a:tailEnd type="none" w="med" len="med"/>
          </a:ln>
        </p:spPr>
        <p:txBody>
          <a:bodyPr/>
          <a:p>
            <a:pPr algn="ctr"/>
            <a:r>
              <a:rPr lang="zh-CN" altLang="en-US" sz="2800" b="1" dirty="0">
                <a:latin typeface="Arial" panose="020B0604020202020204" pitchFamily="34" charset="0"/>
              </a:rPr>
              <a:t>形象的意义</a:t>
            </a:r>
            <a:endParaRPr lang="zh-CN" altLang="en-US" sz="2800" b="1" dirty="0">
              <a:latin typeface="Arial" panose="020B0604020202020204" pitchFamily="34" charset="0"/>
            </a:endParaRPr>
          </a:p>
        </p:txBody>
      </p:sp>
      <p:sp>
        <p:nvSpPr>
          <p:cNvPr id="41991" name="文本框 41990"/>
          <p:cNvSpPr txBox="1"/>
          <p:nvPr/>
        </p:nvSpPr>
        <p:spPr>
          <a:xfrm>
            <a:off x="0" y="4378325"/>
            <a:ext cx="9144000" cy="1066800"/>
          </a:xfrm>
          <a:prstGeom prst="rect">
            <a:avLst/>
          </a:prstGeom>
          <a:noFill/>
          <a:ln w="9525">
            <a:noFill/>
          </a:ln>
        </p:spPr>
        <p:txBody>
          <a:bodyPr>
            <a:spAutoFit/>
          </a:bodyPr>
          <a:p>
            <a:pPr>
              <a:spcBef>
                <a:spcPct val="50000"/>
              </a:spcBef>
              <a:buClr>
                <a:schemeClr val="bg1"/>
              </a:buClr>
            </a:pPr>
            <a:r>
              <a:rPr lang="en-US" altLang="zh-CN" sz="2800" b="1" dirty="0">
                <a:solidFill>
                  <a:srgbClr val="000099"/>
                </a:solidFill>
                <a:latin typeface="宋体" panose="02010600030101010101" pitchFamily="2" charset="-122"/>
              </a:rPr>
              <a:t>  </a:t>
            </a:r>
            <a:r>
              <a:rPr lang="zh-CN" altLang="en-US" sz="3200" b="1" dirty="0">
                <a:solidFill>
                  <a:srgbClr val="000099"/>
                </a:solidFill>
                <a:latin typeface="华文行楷" pitchFamily="2" charset="-122"/>
                <a:ea typeface="华文行楷" pitchFamily="2" charset="-122"/>
              </a:rPr>
              <a:t>诗中人物曾经金戈铁马，驰骋疆场，现在虽被弃置不用，但仍胸怀报国之志，心系抗金前线。</a:t>
            </a:r>
            <a:r>
              <a:rPr lang="zh-CN" altLang="en-US" sz="2800" b="1" dirty="0">
                <a:latin typeface="华文行楷" pitchFamily="2" charset="-122"/>
                <a:ea typeface="华文行楷" pitchFamily="2" charset="-122"/>
              </a:rPr>
              <a:t> </a:t>
            </a:r>
            <a:endParaRPr lang="zh-CN" altLang="en-US" sz="2800" b="1">
              <a:latin typeface="华文行楷" pitchFamily="2" charset="-122"/>
              <a:ea typeface="华文行楷" pitchFamily="2" charset="-122"/>
            </a:endParaRPr>
          </a:p>
        </p:txBody>
      </p:sp>
      <p:sp>
        <p:nvSpPr>
          <p:cNvPr id="41992" name="文本框 41991"/>
          <p:cNvSpPr txBox="1"/>
          <p:nvPr/>
        </p:nvSpPr>
        <p:spPr>
          <a:xfrm>
            <a:off x="107950" y="5373688"/>
            <a:ext cx="9036050" cy="1066800"/>
          </a:xfrm>
          <a:prstGeom prst="rect">
            <a:avLst/>
          </a:prstGeom>
          <a:noFill/>
          <a:ln w="9525">
            <a:noFill/>
          </a:ln>
        </p:spPr>
        <p:txBody>
          <a:bodyPr>
            <a:spAutoFit/>
          </a:bodyPr>
          <a:p>
            <a:pPr>
              <a:spcBef>
                <a:spcPct val="50000"/>
              </a:spcBef>
              <a:buClr>
                <a:schemeClr val="bg1"/>
              </a:buClr>
            </a:pPr>
            <a:r>
              <a:rPr lang="en-US" altLang="zh-CN" sz="2800" b="1" dirty="0">
                <a:solidFill>
                  <a:srgbClr val="993300"/>
                </a:solidFill>
                <a:latin typeface="宋体" panose="02010600030101010101" pitchFamily="2" charset="-122"/>
              </a:rPr>
              <a:t>  </a:t>
            </a:r>
            <a:r>
              <a:rPr lang="zh-CN" altLang="en-US" sz="3200" b="1" dirty="0">
                <a:solidFill>
                  <a:schemeClr val="tx2"/>
                </a:solidFill>
                <a:latin typeface="华文行楷" pitchFamily="2" charset="-122"/>
                <a:ea typeface="华文行楷" pitchFamily="2" charset="-122"/>
              </a:rPr>
              <a:t>诗歌通过这一形象的塑造，表达了自己壮志未酬、报国无门的感慨。</a:t>
            </a:r>
            <a:r>
              <a:rPr lang="zh-CN" altLang="en-US" sz="3200" b="1" u="sng" dirty="0">
                <a:solidFill>
                  <a:schemeClr val="tx2"/>
                </a:solidFill>
                <a:latin typeface="华文行楷" pitchFamily="2" charset="-122"/>
                <a:ea typeface="华文行楷" pitchFamily="2" charset="-122"/>
              </a:rPr>
              <a:t> </a:t>
            </a:r>
            <a:endParaRPr lang="zh-CN" altLang="en-US" sz="3200" b="1" u="sng">
              <a:solidFill>
                <a:schemeClr val="tx2"/>
              </a:solidFill>
              <a:latin typeface="华文行楷" pitchFamily="2" charset="-122"/>
              <a:ea typeface="华文行楷" pitchFamily="2" charset="-122"/>
            </a:endParaRPr>
          </a:p>
        </p:txBody>
      </p:sp>
      <p:sp>
        <p:nvSpPr>
          <p:cNvPr id="41994" name="文本框 41993"/>
          <p:cNvSpPr txBox="1"/>
          <p:nvPr/>
        </p:nvSpPr>
        <p:spPr>
          <a:xfrm>
            <a:off x="0" y="0"/>
            <a:ext cx="733425" cy="1989138"/>
          </a:xfrm>
          <a:prstGeom prst="rect">
            <a:avLst/>
          </a:prstGeom>
          <a:solidFill>
            <a:srgbClr val="00FF00"/>
          </a:solidFill>
          <a:ln w="9525">
            <a:noFill/>
          </a:ln>
        </p:spPr>
        <p:txBody>
          <a:bodyPr vert="eaVert">
            <a:spAutoFit/>
          </a:bodyPr>
          <a:p>
            <a:pPr>
              <a:spcBef>
                <a:spcPct val="50000"/>
              </a:spcBef>
              <a:buClr>
                <a:schemeClr val="bg1"/>
              </a:buClr>
            </a:pPr>
            <a:r>
              <a:rPr lang="zh-CN" altLang="en-US" sz="3600" b="1" dirty="0">
                <a:solidFill>
                  <a:srgbClr val="D60093"/>
                </a:solidFill>
                <a:latin typeface="Times New Roman" panose="02020603050405020304" pitchFamily="18" charset="0"/>
              </a:rPr>
              <a:t>课堂示例</a:t>
            </a:r>
            <a:endParaRPr lang="zh-CN" altLang="en-US" sz="3600" b="1">
              <a:solidFill>
                <a:srgbClr val="D60093"/>
              </a:solidFill>
              <a:latin typeface="Times New Roman" panose="02020603050405020304" pitchFamily="18" charset="0"/>
            </a:endParaRPr>
          </a:p>
        </p:txBody>
      </p:sp>
      <p:sp>
        <p:nvSpPr>
          <p:cNvPr id="41997" name="文本框 41996"/>
          <p:cNvSpPr txBox="1"/>
          <p:nvPr/>
        </p:nvSpPr>
        <p:spPr>
          <a:xfrm>
            <a:off x="684213" y="0"/>
            <a:ext cx="8459787" cy="3136900"/>
          </a:xfrm>
          <a:prstGeom prst="rect">
            <a:avLst/>
          </a:prstGeom>
          <a:noFill/>
          <a:ln w="9525">
            <a:noFill/>
          </a:ln>
        </p:spPr>
        <p:txBody>
          <a:bodyPr>
            <a:spAutoFit/>
          </a:bodyPr>
          <a:p>
            <a:r>
              <a:rPr lang="en-US" altLang="zh-CN" sz="2400" b="1" dirty="0">
                <a:latin typeface="宋体" panose="02010600030101010101" pitchFamily="2" charset="-122"/>
              </a:rPr>
              <a:t> </a:t>
            </a:r>
            <a:r>
              <a:rPr lang="zh-CN" altLang="en-US" sz="2400" b="1" dirty="0">
                <a:latin typeface="宋体" panose="02010600030101010101" pitchFamily="2" charset="-122"/>
              </a:rPr>
              <a:t>简析下面这首宋词的人物形象。</a:t>
            </a:r>
            <a:endParaRPr lang="zh-CN" altLang="en-US" sz="2400" b="1" dirty="0">
              <a:latin typeface="宋体" panose="02010600030101010101" pitchFamily="2" charset="-122"/>
            </a:endParaRPr>
          </a:p>
          <a:p>
            <a:r>
              <a:rPr lang="zh-CN" altLang="en-US" sz="2400" b="1" dirty="0">
                <a:solidFill>
                  <a:srgbClr val="CC6600"/>
                </a:solidFill>
                <a:latin typeface="宋体" panose="02010600030101010101" pitchFamily="2" charset="-122"/>
              </a:rPr>
              <a:t>                  </a:t>
            </a:r>
            <a:r>
              <a:rPr lang="zh-CN" altLang="en-US" sz="3200" b="1" dirty="0">
                <a:solidFill>
                  <a:srgbClr val="CC6600"/>
                </a:solidFill>
                <a:latin typeface="宋体" panose="02010600030101010101" pitchFamily="2" charset="-122"/>
              </a:rPr>
              <a:t>诉衷情　 陆游</a:t>
            </a:r>
            <a:endParaRPr lang="zh-CN" altLang="en-US" sz="3200" b="1" dirty="0">
              <a:solidFill>
                <a:srgbClr val="CC6600"/>
              </a:solidFill>
              <a:latin typeface="宋体" panose="02010600030101010101" pitchFamily="2" charset="-122"/>
            </a:endParaRPr>
          </a:p>
          <a:p>
            <a:r>
              <a:rPr lang="zh-CN" altLang="en-US" sz="3200" b="1" dirty="0">
                <a:solidFill>
                  <a:srgbClr val="CC6600"/>
                </a:solidFill>
                <a:latin typeface="宋体" panose="02010600030101010101" pitchFamily="2" charset="-122"/>
              </a:rPr>
              <a:t>    </a:t>
            </a:r>
            <a:r>
              <a:rPr lang="zh-CN" altLang="en-US" sz="3200" b="1" dirty="0">
                <a:solidFill>
                  <a:srgbClr val="0000FF"/>
                </a:solidFill>
                <a:latin typeface="宋体" panose="02010600030101010101" pitchFamily="2" charset="-122"/>
              </a:rPr>
              <a:t>当年万里觅封侯，匹马戍梁州。关河梦断何处，尘暗旧貂裘。    胡未灭，鬓先秋，泪空流。此生谁料，心在天山，身老沧洲。</a:t>
            </a:r>
            <a:endParaRPr lang="zh-CN" altLang="en-US" sz="3200" b="1" dirty="0">
              <a:solidFill>
                <a:srgbClr val="0000FF"/>
              </a:solidFill>
              <a:latin typeface="宋体" panose="02010600030101010101" pitchFamily="2" charset="-122"/>
            </a:endParaRPr>
          </a:p>
          <a:p>
            <a:r>
              <a:rPr lang="zh-CN" altLang="en-US" sz="2400" b="1" dirty="0">
                <a:solidFill>
                  <a:srgbClr val="CC6600"/>
                </a:solidFill>
                <a:latin typeface="宋体" panose="02010600030101010101" pitchFamily="2" charset="-122"/>
              </a:rPr>
              <a:t>　　</a:t>
            </a:r>
            <a:r>
              <a:rPr lang="zh-CN" altLang="en-US" sz="2400" b="1" dirty="0">
                <a:latin typeface="宋体" panose="02010600030101010101" pitchFamily="2" charset="-122"/>
              </a:rPr>
              <a:t>注：沧洲，水边，古时隐者所居之地。陆游晚年居于绍兴镜湖边的三山。 </a:t>
            </a:r>
            <a:endParaRPr lang="zh-CN" altLang="en-US" sz="2400" dirty="0">
              <a:latin typeface="宋体" panose="02010600030101010101" pitchFamily="2" charset="-122"/>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1997"/>
                                        </p:tgtEl>
                                        <p:attrNameLst>
                                          <p:attrName>style.visibility</p:attrName>
                                        </p:attrNameLst>
                                      </p:cBhvr>
                                      <p:to>
                                        <p:strVal val="visible"/>
                                      </p:to>
                                    </p:set>
                                    <p:animEffect transition="in" filter="checkerboard(across)">
                                      <p:cBhvr>
                                        <p:cTn id="7" dur="500"/>
                                        <p:tgtEl>
                                          <p:spTgt spid="4199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1987"/>
                                        </p:tgtEl>
                                        <p:attrNameLst>
                                          <p:attrName>style.visibility</p:attrName>
                                        </p:attrNameLst>
                                      </p:cBhvr>
                                      <p:to>
                                        <p:strVal val="visible"/>
                                      </p:to>
                                    </p:set>
                                    <p:animEffect transition="in" filter="slide(fromBottom)">
                                      <p:cBhvr>
                                        <p:cTn id="12" dur="500"/>
                                        <p:tgtEl>
                                          <p:spTgt spid="4198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41988"/>
                                        </p:tgtEl>
                                        <p:attrNameLst>
                                          <p:attrName>style.visibility</p:attrName>
                                        </p:attrNameLst>
                                      </p:cBhvr>
                                      <p:to>
                                        <p:strVal val="visible"/>
                                      </p:to>
                                    </p:set>
                                    <p:animEffect transition="in" filter="slide(fromBottom)">
                                      <p:cBhvr>
                                        <p:cTn id="17" dur="500"/>
                                        <p:tgtEl>
                                          <p:spTgt spid="4198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41991"/>
                                        </p:tgtEl>
                                        <p:attrNameLst>
                                          <p:attrName>style.visibility</p:attrName>
                                        </p:attrNameLst>
                                      </p:cBhvr>
                                      <p:to>
                                        <p:strVal val="visible"/>
                                      </p:to>
                                    </p:set>
                                    <p:anim calcmode="lin" valueType="num">
                                      <p:cBhvr additive="base">
                                        <p:cTn id="22" dur="500" fill="hold"/>
                                        <p:tgtEl>
                                          <p:spTgt spid="41991"/>
                                        </p:tgtEl>
                                        <p:attrNameLst>
                                          <p:attrName>ppt_x</p:attrName>
                                        </p:attrNameLst>
                                      </p:cBhvr>
                                      <p:tavLst>
                                        <p:tav tm="0">
                                          <p:val>
                                            <p:strVal val="0-#ppt_w/2"/>
                                          </p:val>
                                        </p:tav>
                                        <p:tav tm="100000">
                                          <p:val>
                                            <p:strVal val="#ppt_x"/>
                                          </p:val>
                                        </p:tav>
                                      </p:tavLst>
                                    </p:anim>
                                    <p:anim calcmode="lin" valueType="num">
                                      <p:cBhvr additive="base">
                                        <p:cTn id="23" dur="500" fill="hold"/>
                                        <p:tgtEl>
                                          <p:spTgt spid="41991"/>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41989"/>
                                        </p:tgtEl>
                                        <p:attrNameLst>
                                          <p:attrName>style.visibility</p:attrName>
                                        </p:attrNameLst>
                                      </p:cBhvr>
                                      <p:to>
                                        <p:strVal val="visible"/>
                                      </p:to>
                                    </p:set>
                                    <p:animEffect transition="in" filter="slide(fromBottom)">
                                      <p:cBhvr>
                                        <p:cTn id="28" dur="500"/>
                                        <p:tgtEl>
                                          <p:spTgt spid="41989"/>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41992"/>
                                        </p:tgtEl>
                                        <p:attrNameLst>
                                          <p:attrName>style.visibility</p:attrName>
                                        </p:attrNameLst>
                                      </p:cBhvr>
                                      <p:to>
                                        <p:strVal val="visible"/>
                                      </p:to>
                                    </p:set>
                                    <p:anim calcmode="lin" valueType="num">
                                      <p:cBhvr additive="base">
                                        <p:cTn id="33" dur="500" fill="hold"/>
                                        <p:tgtEl>
                                          <p:spTgt spid="41992"/>
                                        </p:tgtEl>
                                        <p:attrNameLst>
                                          <p:attrName>ppt_x</p:attrName>
                                        </p:attrNameLst>
                                      </p:cBhvr>
                                      <p:tavLst>
                                        <p:tav tm="0">
                                          <p:val>
                                            <p:strVal val="0-#ppt_w/2"/>
                                          </p:val>
                                        </p:tav>
                                        <p:tav tm="100000">
                                          <p:val>
                                            <p:strVal val="#ppt_x"/>
                                          </p:val>
                                        </p:tav>
                                      </p:tavLst>
                                    </p:anim>
                                    <p:anim calcmode="lin" valueType="num">
                                      <p:cBhvr additive="base">
                                        <p:cTn id="34" dur="500" fill="hold"/>
                                        <p:tgtEl>
                                          <p:spTgt spid="41992"/>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41990"/>
                                        </p:tgtEl>
                                        <p:attrNameLst>
                                          <p:attrName>style.visibility</p:attrName>
                                        </p:attrNameLst>
                                      </p:cBhvr>
                                      <p:to>
                                        <p:strVal val="visible"/>
                                      </p:to>
                                    </p:set>
                                    <p:animEffect transition="in" filter="slide(fromBottom)">
                                      <p:cBhvr>
                                        <p:cTn id="39" dur="500"/>
                                        <p:tgtEl>
                                          <p:spTgt spid="419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P spid="41988" grpId="0" bldLvl="0" animBg="1"/>
      <p:bldP spid="41989" grpId="0" bldLvl="0" animBg="1"/>
      <p:bldP spid="41990" grpId="0" bldLvl="0" animBg="1"/>
      <p:bldP spid="41991" grpId="0"/>
      <p:bldP spid="41992" grpId="0"/>
      <p:bldP spid="4199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文本框 43009"/>
          <p:cNvSpPr txBox="1"/>
          <p:nvPr/>
        </p:nvSpPr>
        <p:spPr>
          <a:xfrm>
            <a:off x="0" y="404813"/>
            <a:ext cx="9144000" cy="2105025"/>
          </a:xfrm>
          <a:prstGeom prst="rect">
            <a:avLst/>
          </a:prstGeom>
          <a:noFill/>
          <a:ln w="9525">
            <a:noFill/>
          </a:ln>
        </p:spPr>
        <p:txBody>
          <a:bodyPr>
            <a:spAutoFit/>
          </a:bodyPr>
          <a:p>
            <a:pPr algn="ctr">
              <a:buClr>
                <a:schemeClr val="bg1"/>
              </a:buClr>
            </a:pPr>
            <a:r>
              <a:rPr lang="zh-CN" altLang="en-US" sz="2400" b="1" dirty="0">
                <a:latin typeface="宋体" panose="02010600030101010101" pitchFamily="2" charset="-122"/>
              </a:rPr>
              <a:t>试简要分析诗中“蓑笠翁”的形象。</a:t>
            </a:r>
            <a:endParaRPr lang="zh-CN" altLang="en-US" sz="2400" b="1" dirty="0">
              <a:latin typeface="宋体" panose="02010600030101010101" pitchFamily="2" charset="-122"/>
            </a:endParaRPr>
          </a:p>
          <a:p>
            <a:pPr algn="ctr">
              <a:buClr>
                <a:schemeClr val="bg1"/>
              </a:buClr>
            </a:pPr>
            <a:r>
              <a:rPr lang="zh-CN" altLang="en-US" sz="3600" b="1" dirty="0">
                <a:solidFill>
                  <a:schemeClr val="tx2"/>
                </a:solidFill>
                <a:latin typeface="宋体" panose="02010600030101010101" pitchFamily="2" charset="-122"/>
              </a:rPr>
              <a:t>江雪   柳宗元</a:t>
            </a:r>
            <a:endParaRPr lang="zh-CN" altLang="en-US" sz="3600" b="1" dirty="0">
              <a:solidFill>
                <a:schemeClr val="tx2"/>
              </a:solidFill>
              <a:latin typeface="宋体" panose="02010600030101010101" pitchFamily="2" charset="-122"/>
            </a:endParaRPr>
          </a:p>
          <a:p>
            <a:pPr algn="ctr">
              <a:buClr>
                <a:schemeClr val="bg1"/>
              </a:buClr>
            </a:pPr>
            <a:r>
              <a:rPr lang="zh-CN" altLang="en-US" sz="3600" b="1" dirty="0">
                <a:solidFill>
                  <a:srgbClr val="0000FF"/>
                </a:solidFill>
                <a:latin typeface="宋体" panose="02010600030101010101" pitchFamily="2" charset="-122"/>
              </a:rPr>
              <a:t>千山鸟飞绝，万径人踪灭。</a:t>
            </a:r>
            <a:endParaRPr lang="zh-CN" altLang="en-US" sz="3600" b="1" dirty="0">
              <a:solidFill>
                <a:srgbClr val="0000FF"/>
              </a:solidFill>
              <a:latin typeface="宋体" panose="02010600030101010101" pitchFamily="2" charset="-122"/>
            </a:endParaRPr>
          </a:p>
          <a:p>
            <a:pPr algn="ctr">
              <a:buClr>
                <a:schemeClr val="bg1"/>
              </a:buClr>
            </a:pPr>
            <a:r>
              <a:rPr lang="zh-CN" altLang="en-US" sz="3600" b="1" dirty="0">
                <a:solidFill>
                  <a:srgbClr val="0000FF"/>
                </a:solidFill>
                <a:latin typeface="宋体" panose="02010600030101010101" pitchFamily="2" charset="-122"/>
              </a:rPr>
              <a:t>孤舟蓑笠翁，独钓寒江雪。</a:t>
            </a:r>
            <a:endParaRPr lang="zh-CN" altLang="en-US" sz="2800" b="1" dirty="0">
              <a:latin typeface="楷体_GB2312" pitchFamily="49" charset="-122"/>
              <a:ea typeface="楷体_GB2312" pitchFamily="49" charset="-122"/>
            </a:endParaRPr>
          </a:p>
        </p:txBody>
      </p:sp>
      <p:sp>
        <p:nvSpPr>
          <p:cNvPr id="43011" name="文本框 43010"/>
          <p:cNvSpPr txBox="1"/>
          <p:nvPr/>
        </p:nvSpPr>
        <p:spPr>
          <a:xfrm>
            <a:off x="395288" y="3141663"/>
            <a:ext cx="7561262" cy="579437"/>
          </a:xfrm>
          <a:prstGeom prst="rect">
            <a:avLst/>
          </a:prstGeom>
          <a:noFill/>
          <a:ln w="9525">
            <a:noFill/>
          </a:ln>
        </p:spPr>
        <p:txBody>
          <a:bodyPr>
            <a:spAutoFit/>
          </a:bodyPr>
          <a:p>
            <a:pPr>
              <a:spcBef>
                <a:spcPct val="50000"/>
              </a:spcBef>
              <a:buClr>
                <a:schemeClr val="bg1"/>
              </a:buClr>
            </a:pPr>
            <a:r>
              <a:rPr lang="zh-CN" altLang="en-US" sz="3200" b="1" dirty="0">
                <a:latin typeface="楷体_GB2312" pitchFamily="49" charset="-122"/>
                <a:ea typeface="楷体_GB2312" pitchFamily="49" charset="-122"/>
              </a:rPr>
              <a:t>诗中描写了一个孤独清高的老渔翁形象。</a:t>
            </a:r>
            <a:endParaRPr lang="zh-CN" altLang="en-US" sz="3200" b="1">
              <a:latin typeface="楷体_GB2312" pitchFamily="49" charset="-122"/>
              <a:ea typeface="楷体_GB2312" pitchFamily="49" charset="-122"/>
            </a:endParaRPr>
          </a:p>
        </p:txBody>
      </p:sp>
      <p:sp>
        <p:nvSpPr>
          <p:cNvPr id="43012" name="文本框 43011"/>
          <p:cNvSpPr txBox="1"/>
          <p:nvPr/>
        </p:nvSpPr>
        <p:spPr>
          <a:xfrm>
            <a:off x="900113" y="4797425"/>
            <a:ext cx="8459787" cy="519113"/>
          </a:xfrm>
          <a:prstGeom prst="rect">
            <a:avLst/>
          </a:prstGeom>
          <a:noFill/>
          <a:ln w="9525">
            <a:noFill/>
          </a:ln>
        </p:spPr>
        <p:txBody>
          <a:bodyPr>
            <a:spAutoFit/>
          </a:bodyPr>
          <a:p>
            <a:pPr>
              <a:spcBef>
                <a:spcPct val="50000"/>
              </a:spcBef>
              <a:buClr>
                <a:schemeClr val="bg1"/>
              </a:buClr>
            </a:pPr>
            <a:r>
              <a:rPr lang="zh-CN" altLang="en-US" sz="2800" b="1" dirty="0">
                <a:solidFill>
                  <a:srgbClr val="FF3300"/>
                </a:solidFill>
                <a:latin typeface="宋体" panose="02010600030101010101" pitchFamily="2" charset="-122"/>
              </a:rPr>
              <a:t>　</a:t>
            </a:r>
            <a:endParaRPr lang="zh-CN" altLang="en-US" sz="2800" b="1" dirty="0">
              <a:solidFill>
                <a:srgbClr val="CC0000"/>
              </a:solidFill>
              <a:latin typeface="宋体" panose="02010600030101010101" pitchFamily="2" charset="-122"/>
            </a:endParaRPr>
          </a:p>
        </p:txBody>
      </p:sp>
      <p:sp>
        <p:nvSpPr>
          <p:cNvPr id="43013" name="文本框 43012"/>
          <p:cNvSpPr txBox="1"/>
          <p:nvPr/>
        </p:nvSpPr>
        <p:spPr>
          <a:xfrm>
            <a:off x="0" y="0"/>
            <a:ext cx="1979613" cy="579438"/>
          </a:xfrm>
          <a:prstGeom prst="rect">
            <a:avLst/>
          </a:prstGeom>
          <a:solidFill>
            <a:srgbClr val="00FF00"/>
          </a:solidFill>
          <a:ln w="9525">
            <a:noFill/>
          </a:ln>
        </p:spPr>
        <p:txBody>
          <a:bodyPr>
            <a:spAutoFit/>
          </a:bodyPr>
          <a:p>
            <a:pPr algn="ctr">
              <a:spcBef>
                <a:spcPct val="50000"/>
              </a:spcBef>
              <a:buClr>
                <a:schemeClr val="bg1"/>
              </a:buClr>
            </a:pPr>
            <a:r>
              <a:rPr lang="zh-CN" altLang="en-US" sz="3200" b="1" dirty="0">
                <a:solidFill>
                  <a:srgbClr val="D60093"/>
                </a:solidFill>
                <a:latin typeface="Times New Roman" panose="02020603050405020304" pitchFamily="18" charset="0"/>
                <a:ea typeface="华文行楷" pitchFamily="2" charset="-122"/>
              </a:rPr>
              <a:t>课堂示例</a:t>
            </a:r>
            <a:endParaRPr lang="zh-CN" altLang="en-US" sz="3200" b="1">
              <a:solidFill>
                <a:srgbClr val="D60093"/>
              </a:solidFill>
              <a:latin typeface="Times New Roman" panose="02020603050405020304" pitchFamily="18" charset="0"/>
              <a:ea typeface="华文行楷" pitchFamily="2" charset="-122"/>
            </a:endParaRPr>
          </a:p>
        </p:txBody>
      </p:sp>
      <p:sp>
        <p:nvSpPr>
          <p:cNvPr id="43014" name="矩形标注 43013"/>
          <p:cNvSpPr/>
          <p:nvPr/>
        </p:nvSpPr>
        <p:spPr>
          <a:xfrm>
            <a:off x="4067175" y="2563813"/>
            <a:ext cx="2592388" cy="649287"/>
          </a:xfrm>
          <a:prstGeom prst="wedgeRectCallout">
            <a:avLst>
              <a:gd name="adj1" fmla="val -66963"/>
              <a:gd name="adj2" fmla="val 71028"/>
            </a:avLst>
          </a:prstGeom>
          <a:noFill/>
          <a:ln w="73025" cap="flat" cmpd="sng">
            <a:solidFill>
              <a:srgbClr val="CC0000"/>
            </a:solidFill>
            <a:prstDash val="solid"/>
            <a:miter/>
            <a:headEnd type="none" w="med" len="med"/>
            <a:tailEnd type="none" w="med" len="med"/>
          </a:ln>
        </p:spPr>
        <p:txBody>
          <a:bodyPr/>
          <a:p>
            <a:pPr algn="ctr"/>
            <a:r>
              <a:rPr lang="zh-CN" altLang="en-US" sz="2800" b="1" dirty="0">
                <a:latin typeface="Arial" panose="020B0604020202020204" pitchFamily="34" charset="0"/>
              </a:rPr>
              <a:t>什么形象</a:t>
            </a:r>
            <a:endParaRPr lang="zh-CN" altLang="en-US" sz="2800" b="1" dirty="0">
              <a:latin typeface="Arial" panose="020B0604020202020204" pitchFamily="34" charset="0"/>
            </a:endParaRPr>
          </a:p>
        </p:txBody>
      </p:sp>
      <p:sp>
        <p:nvSpPr>
          <p:cNvPr id="43015" name="矩形标注 43014"/>
          <p:cNvSpPr/>
          <p:nvPr/>
        </p:nvSpPr>
        <p:spPr>
          <a:xfrm>
            <a:off x="6516688" y="3789363"/>
            <a:ext cx="2446337" cy="720725"/>
          </a:xfrm>
          <a:prstGeom prst="wedgeRectCallout">
            <a:avLst>
              <a:gd name="adj1" fmla="val -79463"/>
              <a:gd name="adj2" fmla="val 30838"/>
            </a:avLst>
          </a:prstGeom>
          <a:noFill/>
          <a:ln w="73025" cap="flat" cmpd="sng">
            <a:solidFill>
              <a:srgbClr val="CC0000"/>
            </a:solidFill>
            <a:prstDash val="solid"/>
            <a:miter/>
            <a:headEnd type="none" w="med" len="med"/>
            <a:tailEnd type="none" w="med" len="med"/>
          </a:ln>
        </p:spPr>
        <p:txBody>
          <a:bodyPr/>
          <a:p>
            <a:pPr algn="ctr"/>
            <a:r>
              <a:rPr lang="zh-CN" altLang="en-US" sz="2800" b="1" dirty="0">
                <a:latin typeface="Arial" panose="020B0604020202020204" pitchFamily="34" charset="0"/>
              </a:rPr>
              <a:t>形象的特征</a:t>
            </a:r>
            <a:endParaRPr lang="zh-CN" altLang="en-US" sz="2800" b="1" dirty="0">
              <a:latin typeface="Arial" panose="020B0604020202020204" pitchFamily="34" charset="0"/>
            </a:endParaRPr>
          </a:p>
        </p:txBody>
      </p:sp>
      <p:sp>
        <p:nvSpPr>
          <p:cNvPr id="43016" name="矩形标注 43015"/>
          <p:cNvSpPr/>
          <p:nvPr/>
        </p:nvSpPr>
        <p:spPr>
          <a:xfrm>
            <a:off x="6443663" y="6021388"/>
            <a:ext cx="2446337" cy="647700"/>
          </a:xfrm>
          <a:prstGeom prst="wedgeRectCallout">
            <a:avLst>
              <a:gd name="adj1" fmla="val -70505"/>
              <a:gd name="adj2" fmla="val -81861"/>
            </a:avLst>
          </a:prstGeom>
          <a:noFill/>
          <a:ln w="73025" cap="flat" cmpd="sng">
            <a:solidFill>
              <a:srgbClr val="CC0000"/>
            </a:solidFill>
            <a:prstDash val="solid"/>
            <a:miter/>
            <a:headEnd type="none" w="med" len="med"/>
            <a:tailEnd type="none" w="med" len="med"/>
          </a:ln>
        </p:spPr>
        <p:txBody>
          <a:bodyPr/>
          <a:p>
            <a:pPr algn="ctr"/>
            <a:r>
              <a:rPr lang="zh-CN" altLang="en-US" sz="2800" b="1" dirty="0">
                <a:latin typeface="Arial" panose="020B0604020202020204" pitchFamily="34" charset="0"/>
              </a:rPr>
              <a:t>形象的意义</a:t>
            </a:r>
            <a:endParaRPr lang="zh-CN" altLang="en-US" sz="2800" b="1" dirty="0">
              <a:latin typeface="Arial" panose="020B0604020202020204" pitchFamily="34" charset="0"/>
            </a:endParaRPr>
          </a:p>
        </p:txBody>
      </p:sp>
      <p:sp>
        <p:nvSpPr>
          <p:cNvPr id="43017" name="文本框 43016"/>
          <p:cNvSpPr txBox="1"/>
          <p:nvPr/>
        </p:nvSpPr>
        <p:spPr>
          <a:xfrm>
            <a:off x="0" y="3716338"/>
            <a:ext cx="6299200" cy="1554162"/>
          </a:xfrm>
          <a:prstGeom prst="rect">
            <a:avLst/>
          </a:prstGeom>
          <a:noFill/>
          <a:ln w="9525">
            <a:noFill/>
          </a:ln>
        </p:spPr>
        <p:txBody>
          <a:bodyPr>
            <a:spAutoFit/>
          </a:bodyPr>
          <a:p>
            <a:pPr>
              <a:spcBef>
                <a:spcPct val="50000"/>
              </a:spcBef>
              <a:buClr>
                <a:schemeClr val="bg1"/>
              </a:buClr>
            </a:pPr>
            <a:r>
              <a:rPr lang="zh-CN" altLang="en-US" sz="3200" b="1" dirty="0">
                <a:solidFill>
                  <a:srgbClr val="009999"/>
                </a:solidFill>
                <a:latin typeface="Times New Roman" panose="02020603050405020304" pitchFamily="18" charset="0"/>
                <a:ea typeface="楷体_GB2312" pitchFamily="49" charset="-122"/>
              </a:rPr>
              <a:t>在寒冷、寂静的环境中，老渔翁竟然不怕天寒地冻，专心钓鱼，形体孤独，性格显得清高孤傲。</a:t>
            </a:r>
            <a:endParaRPr lang="zh-CN" altLang="en-US" sz="3200" b="1">
              <a:solidFill>
                <a:srgbClr val="009999"/>
              </a:solidFill>
              <a:latin typeface="Times New Roman" panose="02020603050405020304" pitchFamily="18" charset="0"/>
              <a:ea typeface="楷体_GB2312" pitchFamily="49" charset="-122"/>
            </a:endParaRPr>
          </a:p>
        </p:txBody>
      </p:sp>
      <p:sp>
        <p:nvSpPr>
          <p:cNvPr id="43018" name="文本框 43017"/>
          <p:cNvSpPr txBox="1"/>
          <p:nvPr/>
        </p:nvSpPr>
        <p:spPr>
          <a:xfrm>
            <a:off x="0" y="5373688"/>
            <a:ext cx="7523163" cy="1066800"/>
          </a:xfrm>
          <a:prstGeom prst="rect">
            <a:avLst/>
          </a:prstGeom>
          <a:noFill/>
          <a:ln w="9525">
            <a:noFill/>
          </a:ln>
        </p:spPr>
        <p:txBody>
          <a:bodyPr>
            <a:spAutoFit/>
          </a:bodyPr>
          <a:p>
            <a:pPr>
              <a:spcBef>
                <a:spcPct val="50000"/>
              </a:spcBef>
              <a:buClr>
                <a:schemeClr val="bg1"/>
              </a:buClr>
            </a:pPr>
            <a:r>
              <a:rPr lang="zh-CN" altLang="en-US" sz="3200" b="1" dirty="0">
                <a:solidFill>
                  <a:schemeClr val="tx2"/>
                </a:solidFill>
                <a:latin typeface="Arial" panose="020B0604020202020204" pitchFamily="34" charset="0"/>
                <a:ea typeface="楷体_GB2312" pitchFamily="49" charset="-122"/>
              </a:rPr>
              <a:t>这正是诗人摆脱世俗、超然物外的清高孤傲思想感情的寄托和写照。</a:t>
            </a:r>
            <a:endParaRPr lang="zh-CN" altLang="en-US" sz="3200" b="1" dirty="0">
              <a:solidFill>
                <a:schemeClr val="tx2"/>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slide(fromBottom)">
                                      <p:cBhvr>
                                        <p:cTn id="7" dur="500"/>
                                        <p:tgtEl>
                                          <p:spTgt spid="430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3014"/>
                                        </p:tgtEl>
                                        <p:attrNameLst>
                                          <p:attrName>style.visibility</p:attrName>
                                        </p:attrNameLst>
                                      </p:cBhvr>
                                      <p:to>
                                        <p:strVal val="visible"/>
                                      </p:to>
                                    </p:set>
                                    <p:anim calcmode="lin" valueType="num">
                                      <p:cBhvr additive="base">
                                        <p:cTn id="12" dur="500" fill="hold"/>
                                        <p:tgtEl>
                                          <p:spTgt spid="43014"/>
                                        </p:tgtEl>
                                        <p:attrNameLst>
                                          <p:attrName>ppt_x</p:attrName>
                                        </p:attrNameLst>
                                      </p:cBhvr>
                                      <p:tavLst>
                                        <p:tav tm="0">
                                          <p:val>
                                            <p:strVal val="#ppt_x"/>
                                          </p:val>
                                        </p:tav>
                                        <p:tav tm="100000">
                                          <p:val>
                                            <p:strVal val="#ppt_x"/>
                                          </p:val>
                                        </p:tav>
                                      </p:tavLst>
                                    </p:anim>
                                    <p:anim calcmode="lin" valueType="num">
                                      <p:cBhvr additive="base">
                                        <p:cTn id="13" dur="500" fill="hold"/>
                                        <p:tgtEl>
                                          <p:spTgt spid="430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43017"/>
                                        </p:tgtEl>
                                        <p:attrNameLst>
                                          <p:attrName>style.visibility</p:attrName>
                                        </p:attrNameLst>
                                      </p:cBhvr>
                                      <p:to>
                                        <p:strVal val="visible"/>
                                      </p:to>
                                    </p:set>
                                    <p:anim calcmode="lin" valueType="num">
                                      <p:cBhvr additive="base">
                                        <p:cTn id="18" dur="500" fill="hold"/>
                                        <p:tgtEl>
                                          <p:spTgt spid="43017"/>
                                        </p:tgtEl>
                                        <p:attrNameLst>
                                          <p:attrName>ppt_x</p:attrName>
                                        </p:attrNameLst>
                                      </p:cBhvr>
                                      <p:tavLst>
                                        <p:tav tm="0">
                                          <p:val>
                                            <p:strVal val="0-#ppt_w/2"/>
                                          </p:val>
                                        </p:tav>
                                        <p:tav tm="100000">
                                          <p:val>
                                            <p:strVal val="#ppt_x"/>
                                          </p:val>
                                        </p:tav>
                                      </p:tavLst>
                                    </p:anim>
                                    <p:anim calcmode="lin" valueType="num">
                                      <p:cBhvr additive="base">
                                        <p:cTn id="19" dur="500" fill="hold"/>
                                        <p:tgtEl>
                                          <p:spTgt spid="4301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43015"/>
                                        </p:tgtEl>
                                        <p:attrNameLst>
                                          <p:attrName>style.visibility</p:attrName>
                                        </p:attrNameLst>
                                      </p:cBhvr>
                                      <p:to>
                                        <p:strVal val="visible"/>
                                      </p:to>
                                    </p:set>
                                    <p:anim calcmode="lin" valueType="num">
                                      <p:cBhvr additive="base">
                                        <p:cTn id="24" dur="500" fill="hold"/>
                                        <p:tgtEl>
                                          <p:spTgt spid="43015"/>
                                        </p:tgtEl>
                                        <p:attrNameLst>
                                          <p:attrName>ppt_x</p:attrName>
                                        </p:attrNameLst>
                                      </p:cBhvr>
                                      <p:tavLst>
                                        <p:tav tm="0">
                                          <p:val>
                                            <p:strVal val="1+#ppt_w/2"/>
                                          </p:val>
                                        </p:tav>
                                        <p:tav tm="100000">
                                          <p:val>
                                            <p:strVal val="#ppt_x"/>
                                          </p:val>
                                        </p:tav>
                                      </p:tavLst>
                                    </p:anim>
                                    <p:anim calcmode="lin" valueType="num">
                                      <p:cBhvr additive="base">
                                        <p:cTn id="25" dur="500" fill="hold"/>
                                        <p:tgtEl>
                                          <p:spTgt spid="43015"/>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43018"/>
                                        </p:tgtEl>
                                        <p:attrNameLst>
                                          <p:attrName>style.visibility</p:attrName>
                                        </p:attrNameLst>
                                      </p:cBhvr>
                                      <p:to>
                                        <p:strVal val="visible"/>
                                      </p:to>
                                    </p:set>
                                    <p:anim calcmode="lin" valueType="num">
                                      <p:cBhvr additive="base">
                                        <p:cTn id="30" dur="500" fill="hold"/>
                                        <p:tgtEl>
                                          <p:spTgt spid="43018"/>
                                        </p:tgtEl>
                                        <p:attrNameLst>
                                          <p:attrName>ppt_x</p:attrName>
                                        </p:attrNameLst>
                                      </p:cBhvr>
                                      <p:tavLst>
                                        <p:tav tm="0">
                                          <p:val>
                                            <p:strVal val="0-#ppt_w/2"/>
                                          </p:val>
                                        </p:tav>
                                        <p:tav tm="100000">
                                          <p:val>
                                            <p:strVal val="#ppt_x"/>
                                          </p:val>
                                        </p:tav>
                                      </p:tavLst>
                                    </p:anim>
                                    <p:anim calcmode="lin" valueType="num">
                                      <p:cBhvr additive="base">
                                        <p:cTn id="31" dur="500" fill="hold"/>
                                        <p:tgtEl>
                                          <p:spTgt spid="43018"/>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43016"/>
                                        </p:tgtEl>
                                        <p:attrNameLst>
                                          <p:attrName>style.visibility</p:attrName>
                                        </p:attrNameLst>
                                      </p:cBhvr>
                                      <p:to>
                                        <p:strVal val="visible"/>
                                      </p:to>
                                    </p:set>
                                    <p:animEffect transition="in" filter="slide(fromBottom)">
                                      <p:cBhvr>
                                        <p:cTn id="36" dur="500"/>
                                        <p:tgtEl>
                                          <p:spTgt spid="430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4" grpId="0" bldLvl="0" animBg="1"/>
      <p:bldP spid="43015" grpId="0" bldLvl="0" animBg="1"/>
      <p:bldP spid="43016" grpId="0" bldLvl="0" animBg="1"/>
      <p:bldP spid="43017" grpId="0"/>
      <p:bldP spid="430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文本框 7169"/>
          <p:cNvSpPr txBox="1"/>
          <p:nvPr/>
        </p:nvSpPr>
        <p:spPr>
          <a:xfrm>
            <a:off x="250825" y="692150"/>
            <a:ext cx="8713788" cy="366713"/>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7171" name="文本框 7170"/>
          <p:cNvSpPr txBox="1"/>
          <p:nvPr/>
        </p:nvSpPr>
        <p:spPr>
          <a:xfrm>
            <a:off x="0" y="549275"/>
            <a:ext cx="9144000" cy="3265488"/>
          </a:xfrm>
          <a:prstGeom prst="rect">
            <a:avLst/>
          </a:prstGeom>
          <a:noFill/>
          <a:ln w="9525">
            <a:noFill/>
          </a:ln>
        </p:spPr>
        <p:txBody>
          <a:bodyPr>
            <a:spAutoFit/>
          </a:bodyPr>
          <a:p>
            <a:r>
              <a:rPr lang="en-US" altLang="zh-CN" sz="2800" b="1" dirty="0">
                <a:latin typeface="宋体" panose="02010600030101010101" pitchFamily="2" charset="-122"/>
              </a:rPr>
              <a:t>1</a:t>
            </a:r>
            <a:r>
              <a:rPr lang="zh-CN" altLang="en-US" sz="2800" b="1" dirty="0">
                <a:latin typeface="宋体" panose="02010600030101010101" pitchFamily="2" charset="-122"/>
              </a:rPr>
              <a:t>、简要分析诗中陆鸿渐是怎样的一个人物形象？</a:t>
            </a:r>
            <a:endParaRPr lang="zh-CN" altLang="en-US" sz="2800" b="1" dirty="0">
              <a:latin typeface="宋体" panose="02010600030101010101" pitchFamily="2" charset="-122"/>
            </a:endParaRPr>
          </a:p>
          <a:p>
            <a:r>
              <a:rPr lang="zh-CN" altLang="en-US" sz="2800" b="1" dirty="0">
                <a:latin typeface="楷体_GB2312" pitchFamily="49" charset="-122"/>
                <a:ea typeface="楷体_GB2312" pitchFamily="49" charset="-122"/>
              </a:rPr>
              <a:t>　　　　</a:t>
            </a:r>
            <a:r>
              <a:rPr lang="zh-CN" altLang="en-US" sz="3600" b="1" dirty="0">
                <a:latin typeface="宋体" panose="02010600030101010101" pitchFamily="2" charset="-122"/>
              </a:rPr>
              <a:t>　　　寻陆鸿渐不遇   皎然</a:t>
            </a:r>
            <a:endParaRPr lang="zh-CN" altLang="en-US" sz="3600" b="1" dirty="0">
              <a:latin typeface="宋体" panose="02010600030101010101" pitchFamily="2" charset="-122"/>
            </a:endParaRPr>
          </a:p>
          <a:p>
            <a:r>
              <a:rPr lang="zh-CN" altLang="en-US" sz="3600" b="1" dirty="0">
                <a:latin typeface="宋体" panose="02010600030101010101" pitchFamily="2" charset="-122"/>
              </a:rPr>
              <a:t>移家虽带郭，野径入桑麻。近种篱边菊，秋来未著花。</a:t>
            </a:r>
            <a:endParaRPr lang="zh-CN" altLang="en-US" sz="3600" b="1" dirty="0">
              <a:latin typeface="宋体" panose="02010600030101010101" pitchFamily="2" charset="-122"/>
            </a:endParaRPr>
          </a:p>
          <a:p>
            <a:r>
              <a:rPr lang="zh-CN" altLang="en-US" sz="3600" b="1" dirty="0">
                <a:latin typeface="宋体" panose="02010600030101010101" pitchFamily="2" charset="-122"/>
              </a:rPr>
              <a:t>扣门无犬吠，欲去问西家。报道山中去，归来每日斜。</a:t>
            </a:r>
            <a:r>
              <a:rPr lang="en-US" altLang="zh-CN" sz="3600" b="1" dirty="0">
                <a:latin typeface="宋体" panose="02010600030101010101" pitchFamily="2" charset="-122"/>
              </a:rPr>
              <a:t>(</a:t>
            </a:r>
            <a:r>
              <a:rPr lang="zh-CN" altLang="en-US" sz="3600" b="1" dirty="0">
                <a:latin typeface="宋体" panose="02010600030101010101" pitchFamily="2" charset="-122"/>
              </a:rPr>
              <a:t>注：带郭，意即靠近外城。</a:t>
            </a:r>
            <a:r>
              <a:rPr lang="en-US" altLang="zh-CN" sz="3600" b="1">
                <a:latin typeface="宋体" panose="02010600030101010101" pitchFamily="2" charset="-122"/>
              </a:rPr>
              <a:t>)</a:t>
            </a:r>
            <a:endParaRPr lang="en-US" altLang="zh-CN" sz="3600" b="1">
              <a:latin typeface="宋体" panose="02010600030101010101" pitchFamily="2" charset="-122"/>
            </a:endParaRPr>
          </a:p>
        </p:txBody>
      </p:sp>
      <p:sp>
        <p:nvSpPr>
          <p:cNvPr id="7172" name="文本框 7171"/>
          <p:cNvSpPr txBox="1"/>
          <p:nvPr/>
        </p:nvSpPr>
        <p:spPr>
          <a:xfrm>
            <a:off x="0" y="2781300"/>
            <a:ext cx="9144000" cy="3946525"/>
          </a:xfrm>
          <a:prstGeom prst="rect">
            <a:avLst/>
          </a:prstGeom>
          <a:solidFill>
            <a:srgbClr val="00FF00"/>
          </a:solidFill>
          <a:ln w="9525" cap="flat" cmpd="sng">
            <a:solidFill>
              <a:srgbClr val="CC0000"/>
            </a:solidFill>
            <a:prstDash val="solid"/>
            <a:miter/>
            <a:headEnd type="none" w="med" len="med"/>
            <a:tailEnd type="none" w="med" len="med"/>
          </a:ln>
        </p:spPr>
        <p:txBody>
          <a:bodyPr>
            <a:spAutoFit/>
          </a:bodyPr>
          <a:p>
            <a:r>
              <a:rPr lang="zh-CN" altLang="en-US" sz="2400" b="1" dirty="0">
                <a:latin typeface="Arial" panose="020B0604020202020204" pitchFamily="34" charset="0"/>
              </a:rPr>
              <a:t>　   </a:t>
            </a:r>
            <a:r>
              <a:rPr lang="zh-CN" altLang="en-US" sz="3600" b="1" dirty="0">
                <a:latin typeface="Arial" panose="020B0604020202020204" pitchFamily="34" charset="0"/>
                <a:ea typeface="楷体_GB2312" pitchFamily="49" charset="-122"/>
              </a:rPr>
              <a:t>陆鸿渐是一个寄情山水、不以尘事为念的高人逸士形象。前四句通过对陆鸿渐幽僻、高雅的隐居之地的景物描写，表现了他的高洁不俗。最后两句通过西邻对陆鸿渐行踪的叙述，侧面烘托了陆鸿渐的潇洒疏放。作者通过陆鸿渐这一形象的塑造表现了他对隐逸生活的向往和追求。</a:t>
            </a:r>
            <a:endParaRPr lang="zh-CN" altLang="en-US" sz="3600" b="1" dirty="0">
              <a:latin typeface="Arial" panose="020B0604020202020204" pitchFamily="34" charset="0"/>
              <a:ea typeface="楷体_GB2312" pitchFamily="49" charset="-122"/>
            </a:endParaRPr>
          </a:p>
        </p:txBody>
      </p:sp>
      <p:sp>
        <p:nvSpPr>
          <p:cNvPr id="7173" name="文本框 7172"/>
          <p:cNvSpPr txBox="1"/>
          <p:nvPr/>
        </p:nvSpPr>
        <p:spPr>
          <a:xfrm>
            <a:off x="0" y="0"/>
            <a:ext cx="2195513" cy="579438"/>
          </a:xfrm>
          <a:prstGeom prst="rect">
            <a:avLst/>
          </a:prstGeom>
          <a:solidFill>
            <a:srgbClr val="00FF00"/>
          </a:solidFill>
          <a:ln w="9525">
            <a:noFill/>
          </a:ln>
        </p:spPr>
        <p:txBody>
          <a:bodyPr>
            <a:spAutoFit/>
          </a:bodyPr>
          <a:p>
            <a:pPr algn="ctr">
              <a:spcBef>
                <a:spcPct val="50000"/>
              </a:spcBef>
              <a:buClr>
                <a:schemeClr val="bg1"/>
              </a:buClr>
            </a:pPr>
            <a:r>
              <a:rPr lang="zh-CN" altLang="en-US" sz="3200" b="1" dirty="0">
                <a:solidFill>
                  <a:srgbClr val="FF0000"/>
                </a:solidFill>
                <a:latin typeface="Times New Roman" panose="02020603050405020304" pitchFamily="18" charset="0"/>
              </a:rPr>
              <a:t>练习</a:t>
            </a:r>
            <a:endParaRPr lang="zh-CN" altLang="en-US" sz="3200" b="1">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ox(in)">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7172"/>
                                        </p:tgtEl>
                                        <p:attrNameLst>
                                          <p:attrName>style.visibility</p:attrName>
                                        </p:attrNameLst>
                                      </p:cBhvr>
                                      <p:to>
                                        <p:strVal val="visible"/>
                                      </p:to>
                                    </p:set>
                                    <p:anim calcmode="discrete" valueType="clr">
                                      <p:cBhvr override="childStyle">
                                        <p:cTn id="12" dur="80"/>
                                        <p:tgtEl>
                                          <p:spTgt spid="7172"/>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7172"/>
                                        </p:tgtEl>
                                        <p:attrNameLst>
                                          <p:attrName>fillcolor</p:attrName>
                                        </p:attrNameLst>
                                      </p:cBhvr>
                                      <p:tavLst>
                                        <p:tav tm="0">
                                          <p:val>
                                            <p:clrVal>
                                              <a:schemeClr val="accent2"/>
                                            </p:clrVal>
                                          </p:val>
                                        </p:tav>
                                        <p:tav tm="50000">
                                          <p:val>
                                            <p:clrVal>
                                              <a:schemeClr val="hlink"/>
                                            </p:clrVal>
                                          </p:val>
                                        </p:tav>
                                      </p:tavLst>
                                    </p:anim>
                                    <p:set>
                                      <p:cBhvr>
                                        <p:cTn id="14" dur="80"/>
                                        <p:tgtEl>
                                          <p:spTgt spid="717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7" name="矩形 20486" descr="鉴赏诗歌中的形象"/>
          <p:cNvSpPr/>
          <p:nvPr/>
        </p:nvSpPr>
        <p:spPr>
          <a:xfrm>
            <a:off x="1187450" y="2133600"/>
            <a:ext cx="6624638" cy="1758950"/>
          </a:xfrm>
          <a:prstGeom prst="rect">
            <a:avLst/>
          </a:prstGeom>
        </p:spPr>
        <p:txBody>
          <a:bodyPr wrap="none" fromWordArt="1">
            <a:prstTxWarp prst="textPlain">
              <a:avLst>
                <a:gd name="adj" fmla="val 50000"/>
              </a:avLst>
            </a:prstTxWarp>
            <a:normAutofit/>
          </a:bodyPr>
          <a:p>
            <a:pPr algn="ctr"/>
            <a:r>
              <a:rPr lang="zh-CN" altLang="en-US" sz="3600">
                <a:solidFill>
                  <a:srgbClr val="FF3300"/>
                </a:solidFill>
                <a:effectLst>
                  <a:outerShdw dist="35921" dir="2699999" algn="ctr" rotWithShape="0">
                    <a:srgbClr val="C0C0C0">
                      <a:alpha val="80000"/>
                    </a:srgbClr>
                  </a:outerShdw>
                </a:effectLst>
                <a:latin typeface="华文行楷" charset="0"/>
                <a:ea typeface="华文行楷" charset="0"/>
              </a:rPr>
              <a:t>鉴赏诗歌中的形象</a:t>
            </a:r>
            <a:endParaRPr lang="zh-CN" altLang="en-US" sz="3600">
              <a:solidFill>
                <a:srgbClr val="FF3300"/>
              </a:solidFill>
              <a:effectLst>
                <a:outerShdw dist="35921" dir="2699999" algn="ctr" rotWithShape="0">
                  <a:srgbClr val="C0C0C0">
                    <a:alpha val="80000"/>
                  </a:srgbClr>
                </a:outerShdw>
              </a:effectLst>
              <a:latin typeface="华文行楷" charset="0"/>
              <a:ea typeface="华文行楷"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20487"/>
                                        </p:tgtEl>
                                        <p:attrNameLst>
                                          <p:attrName>style.visibility</p:attrName>
                                        </p:attrNameLst>
                                      </p:cBhvr>
                                      <p:to>
                                        <p:strVal val="visible"/>
                                      </p:to>
                                    </p:set>
                                    <p:anim calcmode="lin" valueType="num">
                                      <p:cBhvr>
                                        <p:cTn id="7" dur="5000" fill="hold"/>
                                        <p:tgtEl>
                                          <p:spTgt spid="20487"/>
                                        </p:tgtEl>
                                        <p:attrNameLst>
                                          <p:attrName>ppt_w</p:attrName>
                                        </p:attrNameLst>
                                      </p:cBhvr>
                                      <p:tavLst>
                                        <p:tav tm="0" fmla="#ppt_w*sin(2.5*pi*$)">
                                          <p:val>
                                            <p:fltVal val="0.000000"/>
                                          </p:val>
                                        </p:tav>
                                        <p:tav tm="100000">
                                          <p:val>
                                            <p:fltVal val="1.000000"/>
                                          </p:val>
                                        </p:tav>
                                      </p:tavLst>
                                    </p:anim>
                                    <p:anim calcmode="lin" valueType="num">
                                      <p:cBhvr>
                                        <p:cTn id="8" dur="5000" fill="hold"/>
                                        <p:tgtEl>
                                          <p:spTgt spid="2048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文本框 102401"/>
          <p:cNvSpPr txBox="1"/>
          <p:nvPr/>
        </p:nvSpPr>
        <p:spPr>
          <a:xfrm>
            <a:off x="0" y="620713"/>
            <a:ext cx="9144000" cy="2776537"/>
          </a:xfrm>
          <a:prstGeom prst="rect">
            <a:avLst/>
          </a:prstGeom>
          <a:noFill/>
          <a:ln w="9525">
            <a:noFill/>
          </a:ln>
        </p:spPr>
        <p:txBody>
          <a:bodyPr>
            <a:spAutoFit/>
          </a:bodyPr>
          <a:p>
            <a:r>
              <a:rPr lang="en-US" altLang="zh-CN" sz="2800">
                <a:latin typeface="Arial" panose="020B0604020202020204" pitchFamily="34" charset="0"/>
              </a:rPr>
              <a:t>   </a:t>
            </a:r>
            <a:r>
              <a:rPr lang="en-US" altLang="zh-CN" sz="3200" b="1" dirty="0">
                <a:latin typeface="宋体" panose="02010600030101010101" pitchFamily="2" charset="-122"/>
              </a:rPr>
              <a:t>2</a:t>
            </a:r>
            <a:r>
              <a:rPr lang="zh-CN" altLang="en-US" sz="3200" b="1" dirty="0">
                <a:latin typeface="宋体" panose="02010600030101010101" pitchFamily="2" charset="-122"/>
              </a:rPr>
              <a:t>、简析下面这首诗中的人物形象。</a:t>
            </a:r>
            <a:endParaRPr lang="zh-CN" altLang="en-US" sz="3200" b="1" dirty="0">
              <a:latin typeface="宋体" panose="02010600030101010101" pitchFamily="2" charset="-122"/>
            </a:endParaRPr>
          </a:p>
          <a:p>
            <a:r>
              <a:rPr lang="zh-CN" altLang="en-US" sz="3600" dirty="0">
                <a:latin typeface="宋体" panose="02010600030101010101" pitchFamily="2" charset="-122"/>
              </a:rPr>
              <a:t>               </a:t>
            </a:r>
            <a:r>
              <a:rPr lang="zh-CN" altLang="en-US" sz="3600" b="1" dirty="0">
                <a:latin typeface="宋体" panose="02010600030101010101" pitchFamily="2" charset="-122"/>
              </a:rPr>
              <a:t>春怨     </a:t>
            </a:r>
            <a:endParaRPr lang="zh-CN" altLang="en-US" sz="3600" b="1" dirty="0">
              <a:latin typeface="宋体" panose="02010600030101010101" pitchFamily="2" charset="-122"/>
            </a:endParaRPr>
          </a:p>
          <a:p>
            <a:r>
              <a:rPr lang="zh-CN" altLang="en-US" sz="3600" b="1" dirty="0">
                <a:latin typeface="宋体" panose="02010600030101010101" pitchFamily="2" charset="-122"/>
              </a:rPr>
              <a:t>                  </a:t>
            </a:r>
            <a:r>
              <a:rPr lang="zh-CN" altLang="en-US" sz="3200" b="1" dirty="0">
                <a:latin typeface="宋体" panose="02010600030101010101" pitchFamily="2" charset="-122"/>
              </a:rPr>
              <a:t>金昌绪</a:t>
            </a:r>
            <a:endParaRPr lang="zh-CN" altLang="en-US" sz="3200" b="1" dirty="0">
              <a:latin typeface="宋体" panose="02010600030101010101" pitchFamily="2" charset="-122"/>
            </a:endParaRPr>
          </a:p>
          <a:p>
            <a:pPr algn="ctr"/>
            <a:r>
              <a:rPr lang="zh-CN" altLang="en-US" sz="3600" b="1" dirty="0">
                <a:latin typeface="宋体" panose="02010600030101010101" pitchFamily="2" charset="-122"/>
              </a:rPr>
              <a:t>打起黄莺儿，莫叫枝上啼。</a:t>
            </a:r>
            <a:endParaRPr lang="zh-CN" altLang="en-US" sz="3600" b="1" dirty="0">
              <a:latin typeface="宋体" panose="02010600030101010101" pitchFamily="2" charset="-122"/>
            </a:endParaRPr>
          </a:p>
          <a:p>
            <a:pPr algn="ctr"/>
            <a:r>
              <a:rPr lang="zh-CN" altLang="en-US" sz="3600" b="1" dirty="0">
                <a:latin typeface="宋体" panose="02010600030101010101" pitchFamily="2" charset="-122"/>
              </a:rPr>
              <a:t>啼时惊妾梦，不得到辽西。</a:t>
            </a:r>
            <a:endParaRPr lang="zh-CN" altLang="en-US" sz="3600" b="1" dirty="0">
              <a:latin typeface="宋体" panose="02010600030101010101" pitchFamily="2" charset="-122"/>
            </a:endParaRPr>
          </a:p>
        </p:txBody>
      </p:sp>
      <p:sp>
        <p:nvSpPr>
          <p:cNvPr id="102403" name="圆角矩形标注 102402"/>
          <p:cNvSpPr/>
          <p:nvPr/>
        </p:nvSpPr>
        <p:spPr>
          <a:xfrm>
            <a:off x="0" y="3644900"/>
            <a:ext cx="9144000" cy="3024188"/>
          </a:xfrm>
          <a:prstGeom prst="wedgeRoundRectCallout">
            <a:avLst>
              <a:gd name="adj1" fmla="val 1009"/>
              <a:gd name="adj2" fmla="val -36245"/>
              <a:gd name="adj3" fmla="val 16667"/>
            </a:avLst>
          </a:prstGeom>
          <a:solidFill>
            <a:srgbClr val="00FF00"/>
          </a:solidFill>
          <a:ln w="9525" cap="flat" cmpd="sng">
            <a:solidFill>
              <a:srgbClr val="CC0000"/>
            </a:solidFill>
            <a:prstDash val="solid"/>
            <a:miter/>
            <a:headEnd type="none" w="med" len="med"/>
            <a:tailEnd type="none" w="med" len="med"/>
          </a:ln>
        </p:spPr>
        <p:txBody>
          <a:bodyPr/>
          <a:p>
            <a:r>
              <a:rPr lang="en-US" altLang="zh-CN" sz="2800" b="1" dirty="0">
                <a:latin typeface="Arial" panose="020B0604020202020204" pitchFamily="34" charset="0"/>
                <a:ea typeface="华文宋体" pitchFamily="2" charset="-122"/>
              </a:rPr>
              <a:t>     </a:t>
            </a:r>
            <a:r>
              <a:rPr lang="zh-CN" altLang="en-US" sz="3600" b="1" dirty="0">
                <a:latin typeface="Arial" panose="020B0604020202020204" pitchFamily="34" charset="0"/>
              </a:rPr>
              <a:t>这是一个在春日远怀征夫的闺中怨妇形象。少妇怨恨黄莺的啼叫惊醒了自己去辽西与夫相见的好梦。写出封建社会兵役制度和战争给妇女带来的痛苦。</a:t>
            </a:r>
            <a:endParaRPr lang="zh-CN" altLang="en-US" sz="3600" b="1" dirty="0">
              <a:latin typeface="Arial" panose="020B0604020202020204" pitchFamily="34" charset="0"/>
            </a:endParaRPr>
          </a:p>
        </p:txBody>
      </p:sp>
      <p:sp>
        <p:nvSpPr>
          <p:cNvPr id="102404" name="文本框 102403"/>
          <p:cNvSpPr txBox="1"/>
          <p:nvPr/>
        </p:nvSpPr>
        <p:spPr>
          <a:xfrm>
            <a:off x="0" y="0"/>
            <a:ext cx="2195513" cy="579438"/>
          </a:xfrm>
          <a:prstGeom prst="rect">
            <a:avLst/>
          </a:prstGeom>
          <a:solidFill>
            <a:srgbClr val="00FF00"/>
          </a:solidFill>
          <a:ln w="9525">
            <a:noFill/>
          </a:ln>
        </p:spPr>
        <p:txBody>
          <a:bodyPr>
            <a:spAutoFit/>
          </a:bodyPr>
          <a:p>
            <a:pPr algn="ctr">
              <a:spcBef>
                <a:spcPct val="50000"/>
              </a:spcBef>
              <a:buClr>
                <a:schemeClr val="bg1"/>
              </a:buClr>
            </a:pPr>
            <a:r>
              <a:rPr lang="zh-CN" altLang="en-US" sz="3200" b="1" dirty="0">
                <a:solidFill>
                  <a:srgbClr val="D60093"/>
                </a:solidFill>
                <a:latin typeface="Times New Roman" panose="02020603050405020304" pitchFamily="18" charset="0"/>
              </a:rPr>
              <a:t>练习</a:t>
            </a:r>
            <a:endParaRPr lang="zh-CN" altLang="en-US" sz="3200" b="1">
              <a:solidFill>
                <a:srgbClr val="D60093"/>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02"/>
                                        </p:tgtEl>
                                        <p:attrNameLst>
                                          <p:attrName>style.visibility</p:attrName>
                                        </p:attrNameLst>
                                      </p:cBhvr>
                                      <p:to>
                                        <p:strVal val="visible"/>
                                      </p:to>
                                    </p:set>
                                    <p:animEffect transition="in" filter="blinds(horizontal)">
                                      <p:cBhvr>
                                        <p:cTn id="7" dur="500"/>
                                        <p:tgtEl>
                                          <p:spTgt spid="10240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2403"/>
                                        </p:tgtEl>
                                        <p:attrNameLst>
                                          <p:attrName>style.visibility</p:attrName>
                                        </p:attrNameLst>
                                      </p:cBhvr>
                                      <p:to>
                                        <p:strVal val="visible"/>
                                      </p:to>
                                    </p:set>
                                    <p:animEffect transition="in" filter="box(in)">
                                      <p:cBhvr>
                                        <p:cTn id="12" dur="500"/>
                                        <p:tgtEl>
                                          <p:spTgt spid="102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p:bldP spid="10240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文本框 3073"/>
          <p:cNvSpPr txBox="1"/>
          <p:nvPr/>
        </p:nvSpPr>
        <p:spPr>
          <a:xfrm>
            <a:off x="0" y="549275"/>
            <a:ext cx="9144000" cy="3019425"/>
          </a:xfrm>
          <a:prstGeom prst="rect">
            <a:avLst/>
          </a:prstGeom>
          <a:noFill/>
          <a:ln w="9525">
            <a:noFill/>
          </a:ln>
        </p:spPr>
        <p:txBody>
          <a:bodyPr>
            <a:spAutoFit/>
          </a:bodyPr>
          <a:p>
            <a:r>
              <a:rPr lang="en-US" altLang="zh-CN" sz="2800" b="1">
                <a:latin typeface="华文宋体" pitchFamily="2" charset="-122"/>
                <a:ea typeface="华文宋体" pitchFamily="2" charset="-122"/>
              </a:rPr>
              <a:t> </a:t>
            </a:r>
            <a:r>
              <a:rPr lang="en-US" altLang="zh-CN" sz="3200" b="1" dirty="0">
                <a:latin typeface="宋体" panose="02010600030101010101" pitchFamily="2" charset="-122"/>
              </a:rPr>
              <a:t>3</a:t>
            </a:r>
            <a:r>
              <a:rPr lang="zh-CN" altLang="en-US" sz="3200" b="1" dirty="0">
                <a:latin typeface="宋体" panose="02010600030101010101" pitchFamily="2" charset="-122"/>
              </a:rPr>
              <a:t>、试分析诗中所塑造的人物形象。</a:t>
            </a:r>
            <a:endParaRPr lang="zh-CN" altLang="en-US" sz="3200" b="1" dirty="0">
              <a:latin typeface="宋体" panose="02010600030101010101" pitchFamily="2" charset="-122"/>
            </a:endParaRPr>
          </a:p>
          <a:p>
            <a:pPr algn="ctr"/>
            <a:r>
              <a:rPr lang="zh-CN" altLang="en-US" sz="3600" b="1" dirty="0">
                <a:latin typeface="Arial" panose="020B0604020202020204" pitchFamily="34" charset="0"/>
                <a:ea typeface="楷体_GB2312" pitchFamily="49" charset="-122"/>
              </a:rPr>
              <a:t>登幽州台歌</a:t>
            </a:r>
            <a:r>
              <a:rPr lang="zh-CN" altLang="en-US" sz="2800" b="1" dirty="0">
                <a:latin typeface="Arial" panose="020B0604020202020204" pitchFamily="34" charset="0"/>
                <a:ea typeface="楷体_GB2312" pitchFamily="49" charset="-122"/>
              </a:rPr>
              <a:t>  </a:t>
            </a:r>
            <a:r>
              <a:rPr lang="zh-CN" altLang="en-US" sz="2000" b="1" dirty="0">
                <a:latin typeface="Arial" panose="020B0604020202020204" pitchFamily="34" charset="0"/>
                <a:ea typeface="楷体_GB2312" pitchFamily="49" charset="-122"/>
              </a:rPr>
              <a:t>唐</a:t>
            </a:r>
            <a:r>
              <a:rPr lang="en-US" altLang="zh-CN" sz="2000" b="1">
                <a:latin typeface="Arial" panose="020B0604020202020204" pitchFamily="34" charset="0"/>
                <a:ea typeface="楷体_GB2312" pitchFamily="49" charset="-122"/>
              </a:rPr>
              <a:t>·</a:t>
            </a:r>
            <a:r>
              <a:rPr lang="zh-CN" altLang="en-US" sz="2000" b="1" dirty="0">
                <a:latin typeface="Arial" panose="020B0604020202020204" pitchFamily="34" charset="0"/>
                <a:ea typeface="楷体_GB2312" pitchFamily="49" charset="-122"/>
              </a:rPr>
              <a:t>陈子昂</a:t>
            </a:r>
            <a:endParaRPr lang="zh-CN" altLang="en-US" sz="2000" b="1" dirty="0">
              <a:latin typeface="Arial" panose="020B0604020202020204" pitchFamily="34" charset="0"/>
              <a:ea typeface="楷体_GB2312" pitchFamily="49" charset="-122"/>
            </a:endParaRPr>
          </a:p>
          <a:p>
            <a:pPr algn="ctr"/>
            <a:r>
              <a:rPr lang="zh-CN" altLang="en-US" sz="3600" b="1" dirty="0">
                <a:latin typeface="Arial" panose="020B0604020202020204" pitchFamily="34" charset="0"/>
                <a:ea typeface="楷体_GB2312" pitchFamily="49" charset="-122"/>
              </a:rPr>
              <a:t>前不见古人，后不见来者。</a:t>
            </a:r>
            <a:endParaRPr lang="zh-CN" altLang="en-US" sz="3600" b="1" dirty="0">
              <a:latin typeface="Arial" panose="020B0604020202020204" pitchFamily="34" charset="0"/>
              <a:ea typeface="楷体_GB2312" pitchFamily="49" charset="-122"/>
            </a:endParaRPr>
          </a:p>
          <a:p>
            <a:pPr algn="ctr"/>
            <a:r>
              <a:rPr lang="zh-CN" altLang="en-US" sz="3600" b="1" dirty="0">
                <a:latin typeface="Arial" panose="020B0604020202020204" pitchFamily="34" charset="0"/>
                <a:ea typeface="楷体_GB2312" pitchFamily="49" charset="-122"/>
              </a:rPr>
              <a:t>       念天地之悠悠，独怆然而涕下</a:t>
            </a:r>
            <a:r>
              <a:rPr lang="zh-CN" altLang="en-US" sz="3600" b="1" dirty="0">
                <a:latin typeface="Arial" panose="020B0604020202020204" pitchFamily="34" charset="0"/>
              </a:rPr>
              <a:t>。</a:t>
            </a:r>
            <a:endParaRPr lang="zh-CN" altLang="en-US" sz="3600" b="1" dirty="0">
              <a:latin typeface="Arial" panose="020B0604020202020204" pitchFamily="34" charset="0"/>
            </a:endParaRPr>
          </a:p>
          <a:p>
            <a:r>
              <a:rPr lang="zh-CN" altLang="en-US" sz="2800" b="1">
                <a:latin typeface="Arial" panose="020B0604020202020204" pitchFamily="34" charset="0"/>
              </a:rPr>
              <a:t>      </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注释</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幽州台：即蓟北楼、燕台，为战国时燕昭王所建，原名黄金台，是燕昭王招纳贤才之地。</a:t>
            </a:r>
            <a:endParaRPr lang="zh-CN" altLang="en-US" sz="2400" b="1" dirty="0">
              <a:latin typeface="楷体_GB2312" pitchFamily="49" charset="-122"/>
              <a:ea typeface="楷体_GB2312" pitchFamily="49" charset="-122"/>
            </a:endParaRPr>
          </a:p>
        </p:txBody>
      </p:sp>
      <p:sp>
        <p:nvSpPr>
          <p:cNvPr id="3075" name="圆角矩形标注 3074"/>
          <p:cNvSpPr/>
          <p:nvPr/>
        </p:nvSpPr>
        <p:spPr>
          <a:xfrm>
            <a:off x="0" y="2924175"/>
            <a:ext cx="9144000" cy="3529013"/>
          </a:xfrm>
          <a:prstGeom prst="wedgeRoundRectCallout">
            <a:avLst>
              <a:gd name="adj1" fmla="val -241"/>
              <a:gd name="adj2" fmla="val -46310"/>
              <a:gd name="adj3" fmla="val 16667"/>
            </a:avLst>
          </a:prstGeom>
          <a:solidFill>
            <a:srgbClr val="00FF00"/>
          </a:solidFill>
          <a:ln w="9525" cap="flat" cmpd="sng">
            <a:solidFill>
              <a:srgbClr val="CC0000"/>
            </a:solidFill>
            <a:prstDash val="solid"/>
            <a:miter/>
            <a:headEnd type="none" w="med" len="med"/>
            <a:tailEnd type="none" w="med" len="med"/>
          </a:ln>
        </p:spPr>
        <p:txBody>
          <a:bodyPr/>
          <a:p>
            <a:r>
              <a:rPr lang="en-US" altLang="zh-CN" sz="2400" b="1" dirty="0">
                <a:latin typeface="Arial" panose="020B0604020202020204" pitchFamily="34" charset="0"/>
                <a:ea typeface="楷体_GB2312" pitchFamily="49" charset="-122"/>
              </a:rPr>
              <a:t>       </a:t>
            </a:r>
            <a:r>
              <a:rPr lang="zh-CN" altLang="en-US" sz="3600" b="1" dirty="0">
                <a:latin typeface="Arial" panose="020B0604020202020204" pitchFamily="34" charset="0"/>
              </a:rPr>
              <a:t>本诗塑造了一位忧国忧民、胸怀大志却怀才不遇的封建士大夫形象。以前的贤君不复可见，后来的贤君来不及见到，生不逢时，倍感孤独。表达的是对封建统治者不能重用贤才的不满和生不逢时、怀才不遇的悲哀。</a:t>
            </a:r>
            <a:endParaRPr lang="zh-CN" altLang="en-US" sz="3600" dirty="0">
              <a:latin typeface="Arial" panose="020B0604020202020204" pitchFamily="34" charset="0"/>
            </a:endParaRPr>
          </a:p>
        </p:txBody>
      </p:sp>
      <p:sp>
        <p:nvSpPr>
          <p:cNvPr id="3076" name="文本框 3075"/>
          <p:cNvSpPr txBox="1"/>
          <p:nvPr/>
        </p:nvSpPr>
        <p:spPr>
          <a:xfrm>
            <a:off x="0" y="0"/>
            <a:ext cx="2195513" cy="579438"/>
          </a:xfrm>
          <a:prstGeom prst="rect">
            <a:avLst/>
          </a:prstGeom>
          <a:solidFill>
            <a:srgbClr val="00FF00"/>
          </a:solidFill>
          <a:ln w="9525">
            <a:noFill/>
          </a:ln>
        </p:spPr>
        <p:txBody>
          <a:bodyPr>
            <a:spAutoFit/>
          </a:bodyPr>
          <a:p>
            <a:pPr algn="ctr">
              <a:spcBef>
                <a:spcPct val="50000"/>
              </a:spcBef>
              <a:buClr>
                <a:schemeClr val="bg1"/>
              </a:buClr>
            </a:pPr>
            <a:r>
              <a:rPr lang="zh-CN" altLang="en-US" sz="3200" b="1" dirty="0">
                <a:solidFill>
                  <a:srgbClr val="D60093"/>
                </a:solidFill>
                <a:latin typeface="Times New Roman" panose="02020603050405020304" pitchFamily="18" charset="0"/>
              </a:rPr>
              <a:t>练习</a:t>
            </a:r>
            <a:endParaRPr lang="zh-CN" altLang="en-US" sz="3200" b="1">
              <a:solidFill>
                <a:srgbClr val="D60093"/>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linds(horizont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checkerboard(across)">
                                      <p:cBhvr>
                                        <p:cTn id="12"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07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矩形 10242"/>
          <p:cNvSpPr/>
          <p:nvPr/>
        </p:nvSpPr>
        <p:spPr>
          <a:xfrm>
            <a:off x="1258888" y="2492375"/>
            <a:ext cx="6842125" cy="1755775"/>
          </a:xfrm>
          <a:prstGeom prst="rect">
            <a:avLst/>
          </a:prstGeom>
        </p:spPr>
        <p:txBody>
          <a:bodyPr wrap="none" fromWordArt="1">
            <a:prstTxWarp prst="textPlain">
              <a:avLst>
                <a:gd name="adj" fmla="val 50000"/>
              </a:avLst>
            </a:prstTxWarp>
            <a:normAutofit/>
          </a:bodyPr>
          <a:p>
            <a:pPr algn="ctr"/>
            <a:r>
              <a:rPr lang="zh-CN" altLang="en-US" sz="3600">
                <a:solidFill>
                  <a:srgbClr val="FF3300"/>
                </a:solidFill>
                <a:effectLst>
                  <a:outerShdw dist="35921" dir="2699999" algn="ctr" rotWithShape="0">
                    <a:srgbClr val="C0C0C0">
                      <a:alpha val="80000"/>
                    </a:srgbClr>
                  </a:outerShdw>
                </a:effectLst>
                <a:latin typeface="华文行楷" charset="0"/>
                <a:ea typeface="华文行楷" charset="0"/>
              </a:rPr>
              <a:t>鉴赏诗歌中的景物形象</a:t>
            </a:r>
            <a:endParaRPr lang="zh-CN" altLang="en-US" sz="3600">
              <a:solidFill>
                <a:srgbClr val="FF3300"/>
              </a:solidFill>
              <a:effectLst>
                <a:outerShdw dist="35921" dir="2699999" algn="ctr" rotWithShape="0">
                  <a:srgbClr val="C0C0C0">
                    <a:alpha val="80000"/>
                  </a:srgbClr>
                </a:outerShdw>
              </a:effectLst>
              <a:latin typeface="华文行楷" charset="0"/>
              <a:ea typeface="华文行楷"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p:cTn id="7" dur="5000" fill="hold"/>
                                        <p:tgtEl>
                                          <p:spTgt spid="10243"/>
                                        </p:tgtEl>
                                        <p:attrNameLst>
                                          <p:attrName>ppt_w</p:attrName>
                                        </p:attrNameLst>
                                      </p:cBhvr>
                                      <p:tavLst>
                                        <p:tav tm="0" fmla="#ppt_w*sin(2.5*pi*$)">
                                          <p:val>
                                            <p:fltVal val="0.000000"/>
                                          </p:val>
                                        </p:tav>
                                        <p:tav tm="100000">
                                          <p:val>
                                            <p:fltVal val="1.000000"/>
                                          </p:val>
                                        </p:tav>
                                      </p:tavLst>
                                    </p:anim>
                                    <p:anim calcmode="lin" valueType="num">
                                      <p:cBhvr>
                                        <p:cTn id="8" dur="5000" fill="hold"/>
                                        <p:tgtEl>
                                          <p:spTgt spid="1024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框 15361"/>
          <p:cNvSpPr txBox="1"/>
          <p:nvPr/>
        </p:nvSpPr>
        <p:spPr>
          <a:xfrm>
            <a:off x="323850" y="3860800"/>
            <a:ext cx="8569325" cy="579438"/>
          </a:xfrm>
          <a:prstGeom prst="rect">
            <a:avLst/>
          </a:prstGeom>
          <a:noFill/>
          <a:ln w="9525">
            <a:noFill/>
          </a:ln>
        </p:spPr>
        <p:txBody>
          <a:bodyPr>
            <a:spAutoFit/>
          </a:bodyPr>
          <a:p>
            <a:endParaRPr sz="3200" b="1" dirty="0">
              <a:latin typeface="Arial" panose="020B0604020202020204" pitchFamily="34" charset="0"/>
              <a:ea typeface="华文行楷" pitchFamily="2" charset="-122"/>
            </a:endParaRPr>
          </a:p>
        </p:txBody>
      </p:sp>
      <p:sp>
        <p:nvSpPr>
          <p:cNvPr id="15363" name="文本框 15362"/>
          <p:cNvSpPr txBox="1"/>
          <p:nvPr/>
        </p:nvSpPr>
        <p:spPr>
          <a:xfrm>
            <a:off x="3276600" y="685800"/>
            <a:ext cx="2808288" cy="711200"/>
          </a:xfrm>
          <a:prstGeom prst="rect">
            <a:avLst/>
          </a:prstGeom>
          <a:solidFill>
            <a:srgbClr val="00FF00"/>
          </a:solidFill>
          <a:ln w="9525" cap="flat" cmpd="sng">
            <a:solidFill>
              <a:srgbClr val="CC0000"/>
            </a:solidFill>
            <a:prstDash val="solid"/>
            <a:miter/>
            <a:headEnd type="none" w="med" len="med"/>
            <a:tailEnd type="none" w="med" len="med"/>
          </a:ln>
        </p:spPr>
        <p:txBody>
          <a:bodyPr>
            <a:spAutoFit/>
          </a:bodyPr>
          <a:p>
            <a:pPr algn="ctr">
              <a:spcBef>
                <a:spcPct val="50000"/>
              </a:spcBef>
            </a:pPr>
            <a:r>
              <a:rPr lang="zh-CN" altLang="en-US" sz="4000" b="1" dirty="0">
                <a:latin typeface="Arial" panose="020B0604020202020204" pitchFamily="34" charset="0"/>
                <a:ea typeface="华文新魏" pitchFamily="2" charset="-122"/>
              </a:rPr>
              <a:t>意   象</a:t>
            </a:r>
            <a:endParaRPr lang="zh-CN" altLang="en-US" sz="4000" b="1" dirty="0">
              <a:latin typeface="Arial" panose="020B0604020202020204" pitchFamily="34" charset="0"/>
              <a:ea typeface="华文新魏" pitchFamily="2" charset="-122"/>
            </a:endParaRPr>
          </a:p>
        </p:txBody>
      </p:sp>
      <p:sp>
        <p:nvSpPr>
          <p:cNvPr id="15364" name="文本框 15363"/>
          <p:cNvSpPr txBox="1"/>
          <p:nvPr/>
        </p:nvSpPr>
        <p:spPr>
          <a:xfrm>
            <a:off x="539750" y="1752600"/>
            <a:ext cx="8280400" cy="4486275"/>
          </a:xfrm>
          <a:prstGeom prst="rect">
            <a:avLst/>
          </a:prstGeom>
          <a:noFill/>
          <a:ln w="9525">
            <a:noFill/>
          </a:ln>
        </p:spPr>
        <p:txBody>
          <a:bodyPr>
            <a:spAutoFit/>
          </a:bodyPr>
          <a:p>
            <a:r>
              <a:rPr lang="en-US" altLang="zh-CN" sz="2800" b="1" dirty="0">
                <a:latin typeface="华文新魏" pitchFamily="2" charset="-122"/>
                <a:ea typeface="华文新魏" pitchFamily="2" charset="-122"/>
              </a:rPr>
              <a:t>        </a:t>
            </a:r>
            <a:r>
              <a:rPr lang="en-US" altLang="zh-CN" sz="3600" b="1" dirty="0">
                <a:latin typeface="华文新魏" pitchFamily="2" charset="-122"/>
                <a:ea typeface="华文新魏" pitchFamily="2" charset="-122"/>
              </a:rPr>
              <a:t>“</a:t>
            </a:r>
            <a:r>
              <a:rPr lang="zh-CN" altLang="en-US" sz="3600" b="1" dirty="0">
                <a:latin typeface="华文新魏" pitchFamily="2" charset="-122"/>
                <a:ea typeface="华文新魏" pitchFamily="2" charset="-122"/>
              </a:rPr>
              <a:t>一切景语皆情语”，古代抒情诗往往是借助客观事物形象（景物、山川草木等）表现人的主观情感。客观事物形象，不仅是现实生活中的事物，更是含有“意”（情感）的形象，即“意象” 。</a:t>
            </a:r>
            <a:r>
              <a:rPr lang="zh-CN" altLang="en-US" sz="3600" b="1" u="sng" dirty="0">
                <a:latin typeface="华文新魏" pitchFamily="2" charset="-122"/>
                <a:ea typeface="华文新魏" pitchFamily="2" charset="-122"/>
              </a:rPr>
              <a:t>意象是诗人在诗歌中描写的融注了自己思想情感的景和物。</a:t>
            </a:r>
            <a:r>
              <a:rPr lang="zh-CN" altLang="en-US" sz="3600" b="1" dirty="0">
                <a:solidFill>
                  <a:srgbClr val="FF3300"/>
                </a:solidFill>
                <a:latin typeface="华文新魏" pitchFamily="2" charset="-122"/>
                <a:ea typeface="华文新魏" pitchFamily="2" charset="-122"/>
              </a:rPr>
              <a:t>意象是具体的。</a:t>
            </a:r>
            <a:endParaRPr lang="zh-CN" altLang="en-US" sz="3600" b="1" dirty="0">
              <a:solidFill>
                <a:srgbClr val="FF3300"/>
              </a:solidFill>
              <a:latin typeface="华文新魏" pitchFamily="2" charset="-122"/>
              <a:ea typeface="华文新魏" pitchFamily="2" charset="-122"/>
            </a:endParaRPr>
          </a:p>
          <a:p>
            <a:endParaRPr lang="zh-CN" altLang="en-US" sz="3600" b="1">
              <a:solidFill>
                <a:srgbClr val="FF3300"/>
              </a:solidFill>
              <a:latin typeface="华文新魏" pitchFamily="2" charset="-122"/>
              <a:ea typeface="华文新魏" pitchFamily="2" charset="-122"/>
            </a:endParaRPr>
          </a:p>
        </p:txBody>
      </p:sp>
      <p:sp>
        <p:nvSpPr>
          <p:cNvPr id="15366" name="文本框 15365"/>
          <p:cNvSpPr txBox="1"/>
          <p:nvPr/>
        </p:nvSpPr>
        <p:spPr>
          <a:xfrm>
            <a:off x="539750" y="4221163"/>
            <a:ext cx="8353425" cy="946150"/>
          </a:xfrm>
          <a:prstGeom prst="rect">
            <a:avLst/>
          </a:prstGeom>
          <a:noFill/>
          <a:ln w="9525">
            <a:noFill/>
          </a:ln>
        </p:spPr>
        <p:txBody>
          <a:bodyPr>
            <a:spAutoFit/>
          </a:bodyPr>
          <a:p>
            <a:r>
              <a:rPr lang="en-US" altLang="zh-CN" sz="2800" b="1" dirty="0">
                <a:solidFill>
                  <a:schemeClr val="tx2"/>
                </a:solidFill>
                <a:latin typeface="Arial" panose="020B0604020202020204" pitchFamily="34" charset="0"/>
                <a:ea typeface="华文新魏" pitchFamily="2" charset="-122"/>
              </a:rPr>
              <a:t>       </a:t>
            </a:r>
            <a:r>
              <a:rPr lang="en-US" altLang="zh-CN" b="1" dirty="0">
                <a:latin typeface="Arial" panose="020B0604020202020204" pitchFamily="34" charset="0"/>
              </a:rPr>
              <a:t>        </a:t>
            </a:r>
            <a:endParaRPr lang="en-US" altLang="zh-CN" b="1" dirty="0">
              <a:latin typeface="Arial" panose="020B0604020202020204" pitchFamily="34" charset="0"/>
            </a:endParaRPr>
          </a:p>
          <a:p>
            <a:endParaRPr lang="en-US" altLang="zh-CN" sz="2800" b="1" dirty="0">
              <a:solidFill>
                <a:schemeClr val="tx2"/>
              </a:solidFill>
              <a:latin typeface="Arial" panose="020B0604020202020204" pitchFamily="34" charset="0"/>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0-#ppt_w/2"/>
                                          </p:val>
                                        </p:tav>
                                        <p:tav tm="100000">
                                          <p:val>
                                            <p:strVal val="#ppt_x"/>
                                          </p:val>
                                        </p:tav>
                                      </p:tavLst>
                                    </p:anim>
                                    <p:anim calcmode="lin" valueType="num">
                                      <p:cBhvr additive="base">
                                        <p:cTn id="8" dur="500" fill="hold"/>
                                        <p:tgtEl>
                                          <p:spTgt spid="1536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364"/>
                                        </p:tgtEl>
                                        <p:attrNameLst>
                                          <p:attrName>style.visibility</p:attrName>
                                        </p:attrNameLst>
                                      </p:cBhvr>
                                      <p:to>
                                        <p:strVal val="visible"/>
                                      </p:to>
                                    </p:set>
                                    <p:anim calcmode="lin" valueType="num">
                                      <p:cBhvr additive="base">
                                        <p:cTn id="13" dur="500" fill="hold"/>
                                        <p:tgtEl>
                                          <p:spTgt spid="15364"/>
                                        </p:tgtEl>
                                        <p:attrNameLst>
                                          <p:attrName>ppt_x</p:attrName>
                                        </p:attrNameLst>
                                      </p:cBhvr>
                                      <p:tavLst>
                                        <p:tav tm="0">
                                          <p:val>
                                            <p:strVal val="0-#ppt_w/2"/>
                                          </p:val>
                                        </p:tav>
                                        <p:tav tm="100000">
                                          <p:val>
                                            <p:strVal val="#ppt_x"/>
                                          </p:val>
                                        </p:tav>
                                      </p:tavLst>
                                    </p:anim>
                                    <p:anim calcmode="lin" valueType="num">
                                      <p:cBhvr additive="base">
                                        <p:cTn id="14" dur="500" fill="hold"/>
                                        <p:tgtEl>
                                          <p:spTgt spid="153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ldLvl="0" animBg="1"/>
      <p:bldP spid="1536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文本框 82945"/>
          <p:cNvSpPr txBox="1"/>
          <p:nvPr/>
        </p:nvSpPr>
        <p:spPr>
          <a:xfrm>
            <a:off x="2819400" y="457200"/>
            <a:ext cx="2808288" cy="711200"/>
          </a:xfrm>
          <a:prstGeom prst="rect">
            <a:avLst/>
          </a:prstGeom>
          <a:solidFill>
            <a:srgbClr val="00FF00"/>
          </a:solidFill>
          <a:ln w="9525" cap="flat" cmpd="sng">
            <a:solidFill>
              <a:srgbClr val="CC0000"/>
            </a:solidFill>
            <a:prstDash val="solid"/>
            <a:miter/>
            <a:headEnd type="none" w="med" len="med"/>
            <a:tailEnd type="none" w="med" len="med"/>
          </a:ln>
        </p:spPr>
        <p:txBody>
          <a:bodyPr>
            <a:spAutoFit/>
          </a:bodyPr>
          <a:p>
            <a:pPr algn="ctr">
              <a:spcBef>
                <a:spcPct val="50000"/>
              </a:spcBef>
            </a:pPr>
            <a:r>
              <a:rPr lang="zh-CN" altLang="en-US" sz="4000" b="1" dirty="0">
                <a:latin typeface="Arial" panose="020B0604020202020204" pitchFamily="34" charset="0"/>
                <a:ea typeface="华文新魏" pitchFamily="2" charset="-122"/>
              </a:rPr>
              <a:t>意   境</a:t>
            </a:r>
            <a:endParaRPr lang="zh-CN" altLang="en-US" sz="4000" b="1">
              <a:latin typeface="Arial" panose="020B0604020202020204" pitchFamily="34" charset="0"/>
              <a:ea typeface="华文新魏" pitchFamily="2" charset="-122"/>
            </a:endParaRPr>
          </a:p>
        </p:txBody>
      </p:sp>
      <p:sp>
        <p:nvSpPr>
          <p:cNvPr id="82947" name="矩形 82946"/>
          <p:cNvSpPr/>
          <p:nvPr/>
        </p:nvSpPr>
        <p:spPr>
          <a:xfrm>
            <a:off x="381000" y="1600200"/>
            <a:ext cx="8458200" cy="2838450"/>
          </a:xfrm>
          <a:prstGeom prst="rect">
            <a:avLst/>
          </a:prstGeom>
          <a:noFill/>
          <a:ln w="9525">
            <a:noFill/>
          </a:ln>
        </p:spPr>
        <p:txBody>
          <a:bodyPr>
            <a:spAutoFit/>
          </a:bodyPr>
          <a:p>
            <a:pPr>
              <a:spcBef>
                <a:spcPct val="50000"/>
              </a:spcBef>
            </a:pPr>
            <a:r>
              <a:rPr lang="en-US" altLang="zh-CN" sz="3600" b="1" dirty="0">
                <a:solidFill>
                  <a:schemeClr val="tx2"/>
                </a:solidFill>
                <a:latin typeface="Arial" panose="020B0604020202020204" pitchFamily="34" charset="0"/>
                <a:ea typeface="华文新魏" pitchFamily="2" charset="-122"/>
              </a:rPr>
              <a:t>“</a:t>
            </a:r>
            <a:r>
              <a:rPr lang="zh-CN" altLang="en-US" sz="3600" b="1" dirty="0">
                <a:solidFill>
                  <a:schemeClr val="tx2"/>
                </a:solidFill>
                <a:latin typeface="Arial" panose="020B0604020202020204" pitchFamily="34" charset="0"/>
                <a:ea typeface="华文新魏" pitchFamily="2" charset="-122"/>
              </a:rPr>
              <a:t>意”指作者的主观感情，”境“指作者创设的生活图景，主要是由景物构成。</a:t>
            </a:r>
            <a:r>
              <a:rPr lang="zh-CN" altLang="en-US" sz="3600" b="1" u="sng" dirty="0">
                <a:solidFill>
                  <a:schemeClr val="tx2"/>
                </a:solidFill>
                <a:latin typeface="Arial" panose="020B0604020202020204" pitchFamily="34" charset="0"/>
                <a:ea typeface="华文新魏" pitchFamily="2" charset="-122"/>
              </a:rPr>
              <a:t>“意境”就是将作者的思想感情和生活图景融合在一起所塑造的耐人寻味的艺术境界。</a:t>
            </a:r>
            <a:r>
              <a:rPr lang="zh-CN" altLang="en-US" sz="3600" b="1" dirty="0">
                <a:solidFill>
                  <a:srgbClr val="FF3300"/>
                </a:solidFill>
                <a:latin typeface="Arial" panose="020B0604020202020204" pitchFamily="34" charset="0"/>
                <a:ea typeface="华文新魏" pitchFamily="2" charset="-122"/>
              </a:rPr>
              <a:t>意境是空灵的。</a:t>
            </a:r>
            <a:endParaRPr lang="zh-CN" altLang="en-US" sz="3600" b="1" dirty="0">
              <a:solidFill>
                <a:schemeClr val="accent2"/>
              </a:solidFill>
              <a:latin typeface="Arial" panose="020B0604020202020204" pitchFamily="3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additive="base">
                                        <p:cTn id="7" dur="500" fill="hold"/>
                                        <p:tgtEl>
                                          <p:spTgt spid="82946"/>
                                        </p:tgtEl>
                                        <p:attrNameLst>
                                          <p:attrName>ppt_x</p:attrName>
                                        </p:attrNameLst>
                                      </p:cBhvr>
                                      <p:tavLst>
                                        <p:tav tm="0">
                                          <p:val>
                                            <p:strVal val="0-#ppt_w/2"/>
                                          </p:val>
                                        </p:tav>
                                        <p:tav tm="100000">
                                          <p:val>
                                            <p:strVal val="#ppt_x"/>
                                          </p:val>
                                        </p:tav>
                                      </p:tavLst>
                                    </p:anim>
                                    <p:anim calcmode="lin" valueType="num">
                                      <p:cBhvr additive="base">
                                        <p:cTn id="8" dur="500" fill="hold"/>
                                        <p:tgtEl>
                                          <p:spTgt spid="829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2947"/>
                                        </p:tgtEl>
                                        <p:attrNameLst>
                                          <p:attrName>style.visibility</p:attrName>
                                        </p:attrNameLst>
                                      </p:cBhvr>
                                      <p:to>
                                        <p:strVal val="visible"/>
                                      </p:to>
                                    </p:set>
                                    <p:anim calcmode="lin" valueType="num">
                                      <p:cBhvr additive="base">
                                        <p:cTn id="13" dur="500" fill="hold"/>
                                        <p:tgtEl>
                                          <p:spTgt spid="82947"/>
                                        </p:tgtEl>
                                        <p:attrNameLst>
                                          <p:attrName>ppt_x</p:attrName>
                                        </p:attrNameLst>
                                      </p:cBhvr>
                                      <p:tavLst>
                                        <p:tav tm="0">
                                          <p:val>
                                            <p:strVal val="0-#ppt_w/2"/>
                                          </p:val>
                                        </p:tav>
                                        <p:tav tm="100000">
                                          <p:val>
                                            <p:strVal val="#ppt_x"/>
                                          </p:val>
                                        </p:tav>
                                      </p:tavLst>
                                    </p:anim>
                                    <p:anim calcmode="lin" valueType="num">
                                      <p:cBhvr additive="base">
                                        <p:cTn id="14" dur="500" fill="hold"/>
                                        <p:tgtEl>
                                          <p:spTgt spid="829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bldLvl="0" animBg="1"/>
      <p:bldP spid="8294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文本占位符 117761"/>
          <p:cNvSpPr>
            <a:spLocks noGrp="1" noRot="1"/>
          </p:cNvSpPr>
          <p:nvPr>
            <p:ph type="body"/>
          </p:nvPr>
        </p:nvSpPr>
        <p:spPr>
          <a:xfrm>
            <a:off x="0" y="0"/>
            <a:ext cx="9144000" cy="5832475"/>
          </a:xfrm>
        </p:spPr>
        <p:txBody>
          <a:bodyPr/>
          <a:p>
            <a:pPr>
              <a:buNone/>
            </a:pPr>
            <a:r>
              <a:rPr lang="en-US" altLang="zh-CN" sz="3600" dirty="0">
                <a:solidFill>
                  <a:srgbClr val="FF0000"/>
                </a:solidFill>
                <a:latin typeface="华文琥珀" pitchFamily="2" charset="-122"/>
                <a:ea typeface="华文琥珀" pitchFamily="2" charset="-122"/>
              </a:rPr>
              <a:t>                </a:t>
            </a:r>
            <a:r>
              <a:rPr lang="zh-CN" altLang="en-US" sz="3600" dirty="0">
                <a:solidFill>
                  <a:srgbClr val="FF0000"/>
                </a:solidFill>
                <a:latin typeface="华文琥珀" pitchFamily="2" charset="-122"/>
                <a:ea typeface="华文琥珀" pitchFamily="2" charset="-122"/>
              </a:rPr>
              <a:t>意境</a:t>
            </a:r>
            <a:endParaRPr lang="zh-CN" altLang="en-US" sz="2800" b="1" dirty="0">
              <a:solidFill>
                <a:srgbClr val="0000FF"/>
              </a:solidFill>
              <a:latin typeface="幼圆" pitchFamily="49" charset="-122"/>
              <a:ea typeface="幼圆" pitchFamily="49" charset="-122"/>
            </a:endParaRPr>
          </a:p>
          <a:p>
            <a:pPr>
              <a:buNone/>
            </a:pPr>
            <a:r>
              <a:rPr lang="zh-CN" altLang="en-US" sz="2800" b="1" dirty="0">
                <a:solidFill>
                  <a:srgbClr val="0000FF"/>
                </a:solidFill>
                <a:latin typeface="幼圆" pitchFamily="49" charset="-122"/>
                <a:ea typeface="幼圆" pitchFamily="49" charset="-122"/>
              </a:rPr>
              <a:t>    </a:t>
            </a:r>
            <a:r>
              <a:rPr lang="zh-CN" altLang="en-US" b="1" dirty="0">
                <a:solidFill>
                  <a:srgbClr val="0000FF"/>
                </a:solidFill>
                <a:latin typeface="长城粗隶书体" pitchFamily="49" charset="-122"/>
                <a:ea typeface="长城粗隶书体" pitchFamily="49" charset="-122"/>
              </a:rPr>
              <a:t>诗人以独特的心灵感受所描绘的融入诗人情感的艺术境界。意，即情思、情感、情理。境，即形象，融入诗人情感理念的画面般的境界。是诗人心境的形象化体现，是一个引人想象的美妙世界。</a:t>
            </a:r>
            <a:endParaRPr lang="zh-CN" altLang="en-US" b="1" dirty="0">
              <a:solidFill>
                <a:srgbClr val="0000FF"/>
              </a:solidFill>
              <a:latin typeface="长城粗隶书体" pitchFamily="49" charset="-122"/>
              <a:ea typeface="长城粗隶书体" pitchFamily="49" charset="-122"/>
            </a:endParaRPr>
          </a:p>
          <a:p>
            <a:pPr>
              <a:buNone/>
            </a:pPr>
            <a:r>
              <a:rPr lang="zh-CN" altLang="en-US" b="1" dirty="0">
                <a:solidFill>
                  <a:srgbClr val="0000FF"/>
                </a:solidFill>
                <a:latin typeface="长城粗隶书体" pitchFamily="49" charset="-122"/>
                <a:ea typeface="长城粗隶书体" pitchFamily="49" charset="-122"/>
              </a:rPr>
              <a:t>    意境美，就是诗人通过诗中的生活场景表现为或崇高、或悲壮、或优美、或凄清、或悲伤、或喜乐，或幽静、或恬淡，使人产生精神愉悦。古代批评家多以意境高下品评诗作的高下。 </a:t>
            </a:r>
            <a:endParaRPr lang="zh-CN" altLang="en-US" b="1" dirty="0">
              <a:solidFill>
                <a:srgbClr val="0000FF"/>
              </a:solidFill>
              <a:latin typeface="长城粗隶书体" pitchFamily="49" charset="-122"/>
              <a:ea typeface="长城粗隶书体" pitchFamily="49" charset="-122"/>
            </a:endParaRPr>
          </a:p>
        </p:txBody>
      </p:sp>
      <p:sp>
        <p:nvSpPr>
          <p:cNvPr id="117763" name="直接连接符 117762"/>
          <p:cNvSpPr/>
          <p:nvPr/>
        </p:nvSpPr>
        <p:spPr>
          <a:xfrm>
            <a:off x="611188" y="1196975"/>
            <a:ext cx="8137525" cy="0"/>
          </a:xfrm>
          <a:prstGeom prst="line">
            <a:avLst/>
          </a:prstGeom>
          <a:ln w="9525" cap="flat" cmpd="sng">
            <a:solidFill>
              <a:srgbClr val="FF0000"/>
            </a:solidFill>
            <a:prstDash val="solid"/>
            <a:headEnd type="none" w="med" len="med"/>
            <a:tailEnd type="none" w="med" len="med"/>
          </a:ln>
        </p:spPr>
      </p:sp>
      <p:sp>
        <p:nvSpPr>
          <p:cNvPr id="117764" name="直接连接符 117763"/>
          <p:cNvSpPr/>
          <p:nvPr/>
        </p:nvSpPr>
        <p:spPr>
          <a:xfrm>
            <a:off x="684213" y="1628775"/>
            <a:ext cx="8135937" cy="71438"/>
          </a:xfrm>
          <a:prstGeom prst="line">
            <a:avLst/>
          </a:prstGeom>
          <a:ln w="9525" cap="flat" cmpd="sng">
            <a:solidFill>
              <a:srgbClr val="FF0000"/>
            </a:solidFill>
            <a:prstDash val="solid"/>
            <a:headEnd type="none" w="med" len="med"/>
            <a:tailEnd type="none" w="med" len="med"/>
          </a:ln>
        </p:spPr>
      </p:sp>
      <p:sp>
        <p:nvSpPr>
          <p:cNvPr id="117765" name="直接连接符 117764"/>
          <p:cNvSpPr/>
          <p:nvPr/>
        </p:nvSpPr>
        <p:spPr>
          <a:xfrm>
            <a:off x="468313" y="2060575"/>
            <a:ext cx="7632700" cy="0"/>
          </a:xfrm>
          <a:prstGeom prst="line">
            <a:avLst/>
          </a:prstGeom>
          <a:ln w="9525" cap="flat" cmpd="sng">
            <a:solidFill>
              <a:srgbClr val="FF0000"/>
            </a:solidFill>
            <a:prstDash val="solid"/>
            <a:headEnd type="none" w="med" len="med"/>
            <a:tailEnd type="none" w="med" len="med"/>
          </a:ln>
        </p:spPr>
      </p:sp>
      <p:sp>
        <p:nvSpPr>
          <p:cNvPr id="117767" name="矩形 117766"/>
          <p:cNvSpPr/>
          <p:nvPr/>
        </p:nvSpPr>
        <p:spPr>
          <a:xfrm>
            <a:off x="323850" y="5949950"/>
            <a:ext cx="8413750" cy="641350"/>
          </a:xfrm>
          <a:prstGeom prst="rect">
            <a:avLst/>
          </a:prstGeom>
          <a:noFill/>
          <a:ln w="9525">
            <a:noFill/>
          </a:ln>
        </p:spPr>
        <p:txBody>
          <a:bodyPr wrap="none" anchor="t">
            <a:spAutoFit/>
          </a:bodyPr>
          <a:p>
            <a:r>
              <a:rPr lang="zh-CN" altLang="en-US" sz="3600" b="1" dirty="0">
                <a:latin typeface="Arial" panose="020B0604020202020204" pitchFamily="34" charset="0"/>
                <a:ea typeface="楷体_GB2312" pitchFamily="49" charset="-122"/>
              </a:rPr>
              <a:t>捕捉意象，揣摩意象是分析意境的基础。</a:t>
            </a:r>
            <a:endParaRPr lang="zh-CN" altLang="en-US" sz="3600" b="1" dirty="0">
              <a:latin typeface="Arial" panose="020B0604020202020204" pitchFamily="34" charset="0"/>
              <a:ea typeface="楷体_GB2312" pitchFamily="49" charset="-122"/>
            </a:endParaRPr>
          </a:p>
        </p:txBody>
      </p:sp>
    </p:spTree>
  </p:cSld>
  <p:clrMapOvr>
    <a:masterClrMapping/>
  </p:clrMapOvr>
  <p:transition spd="slow">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7767"/>
                                        </p:tgtEl>
                                        <p:attrNameLst>
                                          <p:attrName>style.visibility</p:attrName>
                                        </p:attrNameLst>
                                      </p:cBhvr>
                                      <p:to>
                                        <p:strVal val="visible"/>
                                      </p:to>
                                    </p:set>
                                    <p:anim calcmode="lin" valueType="num">
                                      <p:cBhvr additive="base">
                                        <p:cTn id="7" dur="500" fill="hold"/>
                                        <p:tgtEl>
                                          <p:spTgt spid="117767"/>
                                        </p:tgtEl>
                                        <p:attrNameLst>
                                          <p:attrName>ppt_x</p:attrName>
                                        </p:attrNameLst>
                                      </p:cBhvr>
                                      <p:tavLst>
                                        <p:tav tm="0">
                                          <p:val>
                                            <p:strVal val="0-#ppt_w/2"/>
                                          </p:val>
                                        </p:tav>
                                        <p:tav tm="100000">
                                          <p:val>
                                            <p:strVal val="#ppt_x"/>
                                          </p:val>
                                        </p:tav>
                                      </p:tavLst>
                                    </p:anim>
                                    <p:anim calcmode="lin" valueType="num">
                                      <p:cBhvr additive="base">
                                        <p:cTn id="8" dur="500" fill="hold"/>
                                        <p:tgtEl>
                                          <p:spTgt spid="1177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文本框 11265"/>
          <p:cNvSpPr txBox="1"/>
          <p:nvPr/>
        </p:nvSpPr>
        <p:spPr>
          <a:xfrm>
            <a:off x="250825" y="0"/>
            <a:ext cx="8280400" cy="6288088"/>
          </a:xfrm>
          <a:prstGeom prst="rect">
            <a:avLst/>
          </a:prstGeom>
          <a:noFill/>
          <a:ln w="9525">
            <a:noFill/>
          </a:ln>
        </p:spPr>
        <p:txBody>
          <a:bodyPr>
            <a:spAutoFit/>
          </a:bodyPr>
          <a:p>
            <a:pPr>
              <a:lnSpc>
                <a:spcPct val="200000"/>
              </a:lnSpc>
              <a:spcBef>
                <a:spcPct val="50000"/>
              </a:spcBef>
            </a:pPr>
            <a:r>
              <a:rPr lang="zh-CN" altLang="en-US" sz="2800" b="1" dirty="0">
                <a:solidFill>
                  <a:srgbClr val="FF3300"/>
                </a:solidFill>
                <a:latin typeface="华文行楷" pitchFamily="2" charset="-122"/>
                <a:ea typeface="华文新魏" pitchFamily="2" charset="-122"/>
              </a:rPr>
              <a:t>雄浑壮丽</a:t>
            </a:r>
            <a:r>
              <a:rPr lang="zh-CN" altLang="en-US" sz="2800" b="1" dirty="0">
                <a:latin typeface="华文行楷" pitchFamily="2" charset="-122"/>
                <a:ea typeface="华文新魏" pitchFamily="2" charset="-122"/>
              </a:rPr>
              <a:t>，</a:t>
            </a:r>
            <a:endParaRPr lang="zh-CN" altLang="en-US" sz="2800" b="1" dirty="0">
              <a:latin typeface="华文行楷" pitchFamily="2" charset="-122"/>
              <a:ea typeface="华文新魏" pitchFamily="2" charset="-122"/>
            </a:endParaRPr>
          </a:p>
          <a:p>
            <a:pPr>
              <a:lnSpc>
                <a:spcPct val="200000"/>
              </a:lnSpc>
              <a:spcBef>
                <a:spcPct val="50000"/>
              </a:spcBef>
            </a:pPr>
            <a:r>
              <a:rPr lang="zh-CN" altLang="en-US" sz="2800" b="1" dirty="0">
                <a:solidFill>
                  <a:srgbClr val="FF3300"/>
                </a:solidFill>
                <a:latin typeface="华文行楷" pitchFamily="2" charset="-122"/>
                <a:ea typeface="华文新魏" pitchFamily="2" charset="-122"/>
              </a:rPr>
              <a:t>幽清明净</a:t>
            </a:r>
            <a:r>
              <a:rPr lang="zh-CN" altLang="en-US" sz="2800" b="1" dirty="0">
                <a:latin typeface="华文行楷" pitchFamily="2" charset="-122"/>
                <a:ea typeface="华文新魏" pitchFamily="2" charset="-122"/>
              </a:rPr>
              <a:t>，</a:t>
            </a:r>
            <a:endParaRPr lang="zh-CN" altLang="en-US" sz="2800" b="1" dirty="0">
              <a:latin typeface="华文行楷" pitchFamily="2" charset="-122"/>
              <a:ea typeface="华文新魏" pitchFamily="2" charset="-122"/>
            </a:endParaRPr>
          </a:p>
          <a:p>
            <a:pPr>
              <a:lnSpc>
                <a:spcPct val="200000"/>
              </a:lnSpc>
              <a:spcBef>
                <a:spcPct val="50000"/>
              </a:spcBef>
            </a:pPr>
            <a:r>
              <a:rPr lang="zh-CN" altLang="en-US" sz="2800" b="1" dirty="0">
                <a:solidFill>
                  <a:srgbClr val="FF3300"/>
                </a:solidFill>
                <a:latin typeface="华文行楷" pitchFamily="2" charset="-122"/>
                <a:ea typeface="华文新魏" pitchFamily="2" charset="-122"/>
              </a:rPr>
              <a:t>和谐静谧</a:t>
            </a:r>
            <a:r>
              <a:rPr lang="zh-CN" altLang="en-US" sz="2800" b="1" dirty="0">
                <a:latin typeface="华文行楷" pitchFamily="2" charset="-122"/>
                <a:ea typeface="华文新魏" pitchFamily="2" charset="-122"/>
              </a:rPr>
              <a:t>，</a:t>
            </a:r>
            <a:endParaRPr lang="zh-CN" altLang="en-US" sz="2800" b="1" dirty="0">
              <a:latin typeface="华文行楷" pitchFamily="2" charset="-122"/>
              <a:ea typeface="华文新魏" pitchFamily="2" charset="-122"/>
            </a:endParaRPr>
          </a:p>
          <a:p>
            <a:pPr>
              <a:lnSpc>
                <a:spcPct val="200000"/>
              </a:lnSpc>
              <a:spcBef>
                <a:spcPct val="50000"/>
              </a:spcBef>
            </a:pPr>
            <a:r>
              <a:rPr lang="zh-CN" altLang="en-US" sz="2800" b="1" dirty="0">
                <a:solidFill>
                  <a:srgbClr val="FF3300"/>
                </a:solidFill>
                <a:latin typeface="华文行楷" pitchFamily="2" charset="-122"/>
                <a:ea typeface="华文新魏" pitchFamily="2" charset="-122"/>
              </a:rPr>
              <a:t>开阔苍凉</a:t>
            </a:r>
            <a:r>
              <a:rPr lang="zh-CN" altLang="en-US" sz="2800" b="1" dirty="0">
                <a:latin typeface="华文行楷" pitchFamily="2" charset="-122"/>
                <a:ea typeface="华文新魏" pitchFamily="2" charset="-122"/>
              </a:rPr>
              <a:t>，</a:t>
            </a:r>
            <a:endParaRPr lang="zh-CN" altLang="en-US" sz="2800" b="1" dirty="0">
              <a:latin typeface="华文行楷" pitchFamily="2" charset="-122"/>
              <a:ea typeface="华文新魏" pitchFamily="2" charset="-122"/>
            </a:endParaRPr>
          </a:p>
          <a:p>
            <a:pPr>
              <a:lnSpc>
                <a:spcPct val="200000"/>
              </a:lnSpc>
              <a:spcBef>
                <a:spcPct val="50000"/>
              </a:spcBef>
            </a:pPr>
            <a:r>
              <a:rPr lang="zh-CN" altLang="en-US" sz="2800" b="1" dirty="0">
                <a:solidFill>
                  <a:srgbClr val="FF3300"/>
                </a:solidFill>
                <a:latin typeface="华文行楷" pitchFamily="2" charset="-122"/>
                <a:ea typeface="华文新魏" pitchFamily="2" charset="-122"/>
              </a:rPr>
              <a:t>高远辽阔</a:t>
            </a:r>
            <a:r>
              <a:rPr lang="zh-CN" altLang="en-US" sz="2800" b="1" dirty="0">
                <a:latin typeface="华文行楷" pitchFamily="2" charset="-122"/>
                <a:ea typeface="华文新魏" pitchFamily="2" charset="-122"/>
              </a:rPr>
              <a:t>，</a:t>
            </a:r>
            <a:endParaRPr lang="zh-CN" altLang="en-US" sz="2800" b="1" dirty="0">
              <a:latin typeface="华文行楷" pitchFamily="2" charset="-122"/>
              <a:ea typeface="华文新魏" pitchFamily="2" charset="-122"/>
            </a:endParaRPr>
          </a:p>
          <a:p>
            <a:pPr>
              <a:lnSpc>
                <a:spcPct val="200000"/>
              </a:lnSpc>
              <a:spcBef>
                <a:spcPct val="50000"/>
              </a:spcBef>
            </a:pPr>
            <a:r>
              <a:rPr lang="zh-CN" altLang="en-US" sz="2800" b="1" dirty="0">
                <a:solidFill>
                  <a:srgbClr val="FF3300"/>
                </a:solidFill>
                <a:latin typeface="华文行楷" pitchFamily="2" charset="-122"/>
                <a:ea typeface="华文新魏" pitchFamily="2" charset="-122"/>
              </a:rPr>
              <a:t>沉郁孤愁</a:t>
            </a:r>
            <a:r>
              <a:rPr lang="zh-CN" altLang="en-US" sz="2800" b="1" dirty="0">
                <a:latin typeface="华文行楷" pitchFamily="2" charset="-122"/>
                <a:ea typeface="华文新魏" pitchFamily="2" charset="-122"/>
              </a:rPr>
              <a:t>，</a:t>
            </a:r>
            <a:endParaRPr lang="zh-CN" altLang="en-US" sz="2800" b="1">
              <a:latin typeface="华文新魏" pitchFamily="2" charset="-122"/>
              <a:ea typeface="华文新魏" pitchFamily="2" charset="-122"/>
            </a:endParaRPr>
          </a:p>
        </p:txBody>
      </p:sp>
      <p:sp>
        <p:nvSpPr>
          <p:cNvPr id="11268" name="矩形 11267"/>
          <p:cNvSpPr/>
          <p:nvPr/>
        </p:nvSpPr>
        <p:spPr>
          <a:xfrm>
            <a:off x="2555875" y="476250"/>
            <a:ext cx="5162550" cy="519113"/>
          </a:xfrm>
          <a:prstGeom prst="rect">
            <a:avLst/>
          </a:prstGeom>
          <a:noFill/>
          <a:ln w="9525">
            <a:noFill/>
          </a:ln>
        </p:spPr>
        <p:txBody>
          <a:bodyPr wrap="none" anchor="t">
            <a:spAutoFit/>
          </a:bodyPr>
          <a:p>
            <a:r>
              <a:rPr lang="zh-CN" altLang="en-US" sz="2800" b="1" dirty="0">
                <a:latin typeface="华文行楷" pitchFamily="2" charset="-122"/>
                <a:ea typeface="华文新魏" pitchFamily="2" charset="-122"/>
              </a:rPr>
              <a:t>如“大漠孤烟直，长河落日圆”；</a:t>
            </a:r>
            <a:endParaRPr lang="zh-CN" altLang="en-US" sz="2800" b="1" dirty="0">
              <a:latin typeface="华文行楷" pitchFamily="2" charset="-122"/>
              <a:ea typeface="华文新魏" pitchFamily="2" charset="-122"/>
            </a:endParaRPr>
          </a:p>
        </p:txBody>
      </p:sp>
      <p:sp>
        <p:nvSpPr>
          <p:cNvPr id="11269" name="矩形 11268"/>
          <p:cNvSpPr/>
          <p:nvPr/>
        </p:nvSpPr>
        <p:spPr>
          <a:xfrm>
            <a:off x="2484438" y="1484313"/>
            <a:ext cx="5162550" cy="519112"/>
          </a:xfrm>
          <a:prstGeom prst="rect">
            <a:avLst/>
          </a:prstGeom>
          <a:noFill/>
          <a:ln w="9525">
            <a:noFill/>
          </a:ln>
        </p:spPr>
        <p:txBody>
          <a:bodyPr wrap="none" anchor="t">
            <a:spAutoFit/>
          </a:bodyPr>
          <a:p>
            <a:r>
              <a:rPr lang="zh-CN" altLang="en-US" sz="2800" b="1" dirty="0">
                <a:latin typeface="华文行楷" pitchFamily="2" charset="-122"/>
                <a:ea typeface="华文新魏" pitchFamily="2" charset="-122"/>
              </a:rPr>
              <a:t>如“明月松间照，清泉石上流”；</a:t>
            </a:r>
            <a:endParaRPr lang="zh-CN" altLang="en-US" sz="2800" b="1" dirty="0">
              <a:latin typeface="华文行楷" pitchFamily="2" charset="-122"/>
              <a:ea typeface="华文新魏" pitchFamily="2" charset="-122"/>
            </a:endParaRPr>
          </a:p>
        </p:txBody>
      </p:sp>
      <p:sp>
        <p:nvSpPr>
          <p:cNvPr id="11270" name="矩形 11269"/>
          <p:cNvSpPr/>
          <p:nvPr/>
        </p:nvSpPr>
        <p:spPr>
          <a:xfrm>
            <a:off x="2555875" y="2708275"/>
            <a:ext cx="5162550" cy="519113"/>
          </a:xfrm>
          <a:prstGeom prst="rect">
            <a:avLst/>
          </a:prstGeom>
          <a:noFill/>
          <a:ln w="9525">
            <a:noFill/>
          </a:ln>
        </p:spPr>
        <p:txBody>
          <a:bodyPr wrap="none" anchor="t">
            <a:spAutoFit/>
          </a:bodyPr>
          <a:p>
            <a:r>
              <a:rPr lang="zh-CN" altLang="en-US" sz="2800" b="1" dirty="0">
                <a:latin typeface="华文行楷" pitchFamily="2" charset="-122"/>
                <a:ea typeface="华文新魏" pitchFamily="2" charset="-122"/>
              </a:rPr>
              <a:t>如“渡头余落日，墟里上孤烟”；</a:t>
            </a:r>
            <a:endParaRPr lang="zh-CN" altLang="en-US" sz="2800" b="1" dirty="0">
              <a:latin typeface="华文行楷" pitchFamily="2" charset="-122"/>
              <a:ea typeface="华文新魏" pitchFamily="2" charset="-122"/>
            </a:endParaRPr>
          </a:p>
        </p:txBody>
      </p:sp>
      <p:sp>
        <p:nvSpPr>
          <p:cNvPr id="11271" name="矩形 11270"/>
          <p:cNvSpPr/>
          <p:nvPr/>
        </p:nvSpPr>
        <p:spPr>
          <a:xfrm>
            <a:off x="2555875" y="3573463"/>
            <a:ext cx="5162550" cy="946150"/>
          </a:xfrm>
          <a:prstGeom prst="rect">
            <a:avLst/>
          </a:prstGeom>
          <a:noFill/>
          <a:ln w="9525">
            <a:noFill/>
          </a:ln>
        </p:spPr>
        <p:txBody>
          <a:bodyPr wrap="none" anchor="t">
            <a:spAutoFit/>
          </a:bodyPr>
          <a:p>
            <a:pPr>
              <a:lnSpc>
                <a:spcPct val="200000"/>
              </a:lnSpc>
              <a:spcBef>
                <a:spcPct val="50000"/>
              </a:spcBef>
            </a:pPr>
            <a:r>
              <a:rPr lang="zh-CN" altLang="en-US" sz="2800" b="1" dirty="0">
                <a:latin typeface="华文行楷" pitchFamily="2" charset="-122"/>
                <a:ea typeface="华文新魏" pitchFamily="2" charset="-122"/>
              </a:rPr>
              <a:t>如“千嶂里，长烟落日孤城闭”；</a:t>
            </a:r>
            <a:endParaRPr lang="zh-CN" altLang="en-US" sz="2800" b="1" dirty="0">
              <a:latin typeface="华文行楷" pitchFamily="2" charset="-122"/>
              <a:ea typeface="华文新魏" pitchFamily="2" charset="-122"/>
            </a:endParaRPr>
          </a:p>
        </p:txBody>
      </p:sp>
      <p:sp>
        <p:nvSpPr>
          <p:cNvPr id="11272" name="矩形 11271"/>
          <p:cNvSpPr/>
          <p:nvPr/>
        </p:nvSpPr>
        <p:spPr>
          <a:xfrm>
            <a:off x="2559050" y="4868863"/>
            <a:ext cx="6584950" cy="519112"/>
          </a:xfrm>
          <a:prstGeom prst="rect">
            <a:avLst/>
          </a:prstGeom>
          <a:noFill/>
          <a:ln w="9525">
            <a:noFill/>
          </a:ln>
        </p:spPr>
        <p:txBody>
          <a:bodyPr wrap="none" anchor="t">
            <a:spAutoFit/>
          </a:bodyPr>
          <a:p>
            <a:r>
              <a:rPr lang="zh-CN" altLang="en-US" sz="2800" b="1" dirty="0">
                <a:latin typeface="华文行楷" pitchFamily="2" charset="-122"/>
                <a:ea typeface="华文新魏" pitchFamily="2" charset="-122"/>
              </a:rPr>
              <a:t>如“落霞与孤鹜齐飞，秋水共长天一色”；</a:t>
            </a:r>
            <a:endParaRPr lang="zh-CN" altLang="en-US" sz="2800" b="1" dirty="0">
              <a:latin typeface="华文行楷" pitchFamily="2" charset="-122"/>
              <a:ea typeface="华文新魏" pitchFamily="2" charset="-122"/>
            </a:endParaRPr>
          </a:p>
        </p:txBody>
      </p:sp>
      <p:sp>
        <p:nvSpPr>
          <p:cNvPr id="11273" name="矩形 11272"/>
          <p:cNvSpPr/>
          <p:nvPr/>
        </p:nvSpPr>
        <p:spPr>
          <a:xfrm>
            <a:off x="2484438" y="5661025"/>
            <a:ext cx="5518150" cy="946150"/>
          </a:xfrm>
          <a:prstGeom prst="rect">
            <a:avLst/>
          </a:prstGeom>
          <a:noFill/>
          <a:ln w="9525">
            <a:noFill/>
          </a:ln>
        </p:spPr>
        <p:txBody>
          <a:bodyPr wrap="none" anchor="t">
            <a:spAutoFit/>
          </a:bodyPr>
          <a:p>
            <a:pPr>
              <a:lnSpc>
                <a:spcPct val="200000"/>
              </a:lnSpc>
              <a:spcBef>
                <a:spcPct val="50000"/>
              </a:spcBef>
            </a:pPr>
            <a:r>
              <a:rPr lang="zh-CN" altLang="en-US" sz="2800" b="1" dirty="0">
                <a:latin typeface="华文行楷" pitchFamily="2" charset="-122"/>
                <a:ea typeface="华文新魏" pitchFamily="2" charset="-122"/>
              </a:rPr>
              <a:t>如“野旷天低树，江清月近人”等。</a:t>
            </a:r>
            <a:endParaRPr lang="zh-CN" altLang="en-US" sz="2800" b="1" dirty="0">
              <a:latin typeface="华文行楷"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268"/>
                                        </p:tgtEl>
                                        <p:attrNameLst>
                                          <p:attrName>style.visibility</p:attrName>
                                        </p:attrNameLst>
                                      </p:cBhvr>
                                      <p:to>
                                        <p:strVal val="visible"/>
                                      </p:to>
                                    </p:set>
                                    <p:anim calcmode="lin" valueType="num">
                                      <p:cBhvr additive="base">
                                        <p:cTn id="13" dur="500" fill="hold"/>
                                        <p:tgtEl>
                                          <p:spTgt spid="11268"/>
                                        </p:tgtEl>
                                        <p:attrNameLst>
                                          <p:attrName>ppt_x</p:attrName>
                                        </p:attrNameLst>
                                      </p:cBhvr>
                                      <p:tavLst>
                                        <p:tav tm="0">
                                          <p:val>
                                            <p:strVal val="0-#ppt_w/2"/>
                                          </p:val>
                                        </p:tav>
                                        <p:tav tm="100000">
                                          <p:val>
                                            <p:strVal val="#ppt_x"/>
                                          </p:val>
                                        </p:tav>
                                      </p:tavLst>
                                    </p:anim>
                                    <p:anim calcmode="lin" valueType="num">
                                      <p:cBhvr additive="base">
                                        <p:cTn id="14" dur="500" fill="hold"/>
                                        <p:tgtEl>
                                          <p:spTgt spid="1126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269"/>
                                        </p:tgtEl>
                                        <p:attrNameLst>
                                          <p:attrName>style.visibility</p:attrName>
                                        </p:attrNameLst>
                                      </p:cBhvr>
                                      <p:to>
                                        <p:strVal val="visible"/>
                                      </p:to>
                                    </p:set>
                                    <p:anim calcmode="lin" valueType="num">
                                      <p:cBhvr additive="base">
                                        <p:cTn id="19" dur="500" fill="hold"/>
                                        <p:tgtEl>
                                          <p:spTgt spid="11269"/>
                                        </p:tgtEl>
                                        <p:attrNameLst>
                                          <p:attrName>ppt_x</p:attrName>
                                        </p:attrNameLst>
                                      </p:cBhvr>
                                      <p:tavLst>
                                        <p:tav tm="0">
                                          <p:val>
                                            <p:strVal val="0-#ppt_w/2"/>
                                          </p:val>
                                        </p:tav>
                                        <p:tav tm="100000">
                                          <p:val>
                                            <p:strVal val="#ppt_x"/>
                                          </p:val>
                                        </p:tav>
                                      </p:tavLst>
                                    </p:anim>
                                    <p:anim calcmode="lin" valueType="num">
                                      <p:cBhvr additive="base">
                                        <p:cTn id="20" dur="500" fill="hold"/>
                                        <p:tgtEl>
                                          <p:spTgt spid="1126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270"/>
                                        </p:tgtEl>
                                        <p:attrNameLst>
                                          <p:attrName>style.visibility</p:attrName>
                                        </p:attrNameLst>
                                      </p:cBhvr>
                                      <p:to>
                                        <p:strVal val="visible"/>
                                      </p:to>
                                    </p:set>
                                    <p:anim calcmode="lin" valueType="num">
                                      <p:cBhvr additive="base">
                                        <p:cTn id="25" dur="500" fill="hold"/>
                                        <p:tgtEl>
                                          <p:spTgt spid="11270"/>
                                        </p:tgtEl>
                                        <p:attrNameLst>
                                          <p:attrName>ppt_x</p:attrName>
                                        </p:attrNameLst>
                                      </p:cBhvr>
                                      <p:tavLst>
                                        <p:tav tm="0">
                                          <p:val>
                                            <p:strVal val="0-#ppt_w/2"/>
                                          </p:val>
                                        </p:tav>
                                        <p:tav tm="100000">
                                          <p:val>
                                            <p:strVal val="#ppt_x"/>
                                          </p:val>
                                        </p:tav>
                                      </p:tavLst>
                                    </p:anim>
                                    <p:anim calcmode="lin" valueType="num">
                                      <p:cBhvr additive="base">
                                        <p:cTn id="26" dur="500" fill="hold"/>
                                        <p:tgtEl>
                                          <p:spTgt spid="1127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271"/>
                                        </p:tgtEl>
                                        <p:attrNameLst>
                                          <p:attrName>style.visibility</p:attrName>
                                        </p:attrNameLst>
                                      </p:cBhvr>
                                      <p:to>
                                        <p:strVal val="visible"/>
                                      </p:to>
                                    </p:set>
                                    <p:anim calcmode="lin" valueType="num">
                                      <p:cBhvr additive="base">
                                        <p:cTn id="31" dur="500" fill="hold"/>
                                        <p:tgtEl>
                                          <p:spTgt spid="11271"/>
                                        </p:tgtEl>
                                        <p:attrNameLst>
                                          <p:attrName>ppt_x</p:attrName>
                                        </p:attrNameLst>
                                      </p:cBhvr>
                                      <p:tavLst>
                                        <p:tav tm="0">
                                          <p:val>
                                            <p:strVal val="0-#ppt_w/2"/>
                                          </p:val>
                                        </p:tav>
                                        <p:tav tm="100000">
                                          <p:val>
                                            <p:strVal val="#ppt_x"/>
                                          </p:val>
                                        </p:tav>
                                      </p:tavLst>
                                    </p:anim>
                                    <p:anim calcmode="lin" valueType="num">
                                      <p:cBhvr additive="base">
                                        <p:cTn id="32" dur="500" fill="hold"/>
                                        <p:tgtEl>
                                          <p:spTgt spid="1127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272"/>
                                        </p:tgtEl>
                                        <p:attrNameLst>
                                          <p:attrName>style.visibility</p:attrName>
                                        </p:attrNameLst>
                                      </p:cBhvr>
                                      <p:to>
                                        <p:strVal val="visible"/>
                                      </p:to>
                                    </p:set>
                                    <p:anim calcmode="lin" valueType="num">
                                      <p:cBhvr additive="base">
                                        <p:cTn id="37" dur="500" fill="hold"/>
                                        <p:tgtEl>
                                          <p:spTgt spid="11272"/>
                                        </p:tgtEl>
                                        <p:attrNameLst>
                                          <p:attrName>ppt_x</p:attrName>
                                        </p:attrNameLst>
                                      </p:cBhvr>
                                      <p:tavLst>
                                        <p:tav tm="0">
                                          <p:val>
                                            <p:strVal val="0-#ppt_w/2"/>
                                          </p:val>
                                        </p:tav>
                                        <p:tav tm="100000">
                                          <p:val>
                                            <p:strVal val="#ppt_x"/>
                                          </p:val>
                                        </p:tav>
                                      </p:tavLst>
                                    </p:anim>
                                    <p:anim calcmode="lin" valueType="num">
                                      <p:cBhvr additive="base">
                                        <p:cTn id="38" dur="500" fill="hold"/>
                                        <p:tgtEl>
                                          <p:spTgt spid="1127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1273"/>
                                        </p:tgtEl>
                                        <p:attrNameLst>
                                          <p:attrName>style.visibility</p:attrName>
                                        </p:attrNameLst>
                                      </p:cBhvr>
                                      <p:to>
                                        <p:strVal val="visible"/>
                                      </p:to>
                                    </p:set>
                                    <p:anim calcmode="lin" valueType="num">
                                      <p:cBhvr additive="base">
                                        <p:cTn id="43" dur="500" fill="hold"/>
                                        <p:tgtEl>
                                          <p:spTgt spid="11273"/>
                                        </p:tgtEl>
                                        <p:attrNameLst>
                                          <p:attrName>ppt_x</p:attrName>
                                        </p:attrNameLst>
                                      </p:cBhvr>
                                      <p:tavLst>
                                        <p:tav tm="0">
                                          <p:val>
                                            <p:strVal val="0-#ppt_w/2"/>
                                          </p:val>
                                        </p:tav>
                                        <p:tav tm="100000">
                                          <p:val>
                                            <p:strVal val="#ppt_x"/>
                                          </p:val>
                                        </p:tav>
                                      </p:tavLst>
                                    </p:anim>
                                    <p:anim calcmode="lin" valueType="num">
                                      <p:cBhvr additive="base">
                                        <p:cTn id="44" dur="500" fill="hold"/>
                                        <p:tgtEl>
                                          <p:spTgt spid="112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8" grpId="0"/>
      <p:bldP spid="11269" grpId="0"/>
      <p:bldP spid="11270" grpId="0"/>
      <p:bldP spid="11271" grpId="0"/>
      <p:bldP spid="11272" grpId="0"/>
      <p:bldP spid="1127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标题 128001"/>
          <p:cNvSpPr>
            <a:spLocks noRot="1"/>
          </p:cNvSpPr>
          <p:nvPr>
            <p:ph type="title"/>
          </p:nvPr>
        </p:nvSpPr>
        <p:spPr>
          <a:xfrm>
            <a:off x="323850" y="-153987"/>
            <a:ext cx="8569325" cy="963612"/>
          </a:xfrm>
        </p:spPr>
        <p:txBody>
          <a:bodyPr anchor="ctr"/>
          <a:p>
            <a:r>
              <a:rPr lang="en-US" altLang="zh-CN"/>
              <a:t>【</a:t>
            </a:r>
            <a:r>
              <a:rPr lang="zh-CN" altLang="en-US" dirty="0"/>
              <a:t>答题示例</a:t>
            </a:r>
            <a:r>
              <a:rPr lang="en-US" altLang="zh-CN"/>
              <a:t>】</a:t>
            </a:r>
            <a:endParaRPr lang="en-US" altLang="zh-CN"/>
          </a:p>
        </p:txBody>
      </p:sp>
      <p:sp>
        <p:nvSpPr>
          <p:cNvPr id="128003" name="文本占位符 128002"/>
          <p:cNvSpPr>
            <a:spLocks noRot="1"/>
          </p:cNvSpPr>
          <p:nvPr>
            <p:ph type="body" idx="1"/>
          </p:nvPr>
        </p:nvSpPr>
        <p:spPr>
          <a:xfrm>
            <a:off x="719138" y="692150"/>
            <a:ext cx="8424862" cy="2808288"/>
          </a:xfrm>
        </p:spPr>
        <p:txBody>
          <a:bodyPr/>
          <a:p>
            <a:pPr>
              <a:lnSpc>
                <a:spcPct val="80000"/>
              </a:lnSpc>
            </a:pPr>
            <a:r>
              <a:rPr lang="zh-CN" altLang="en-US" sz="2400" b="1"/>
              <a:t>阅读下面这首诗，然后回答问题。</a:t>
            </a:r>
            <a:endParaRPr lang="zh-CN" altLang="en-US" sz="2400" b="1"/>
          </a:p>
          <a:p>
            <a:pPr>
              <a:lnSpc>
                <a:spcPct val="80000"/>
              </a:lnSpc>
            </a:pPr>
            <a:r>
              <a:rPr lang="zh-CN" altLang="en-US" sz="2400" b="1"/>
              <a:t>　                山居秋暝   </a:t>
            </a:r>
            <a:r>
              <a:rPr lang="zh-CN" altLang="en-US" sz="2400" b="1">
                <a:solidFill>
                  <a:srgbClr val="FF0000"/>
                </a:solidFill>
              </a:rPr>
              <a:t>王　维</a:t>
            </a:r>
            <a:endParaRPr lang="zh-CN" altLang="en-US" sz="2400" b="1">
              <a:solidFill>
                <a:srgbClr val="FF0000"/>
              </a:solidFill>
            </a:endParaRPr>
          </a:p>
          <a:p>
            <a:pPr>
              <a:lnSpc>
                <a:spcPct val="80000"/>
              </a:lnSpc>
            </a:pPr>
            <a:r>
              <a:rPr lang="zh-CN" altLang="en-US" sz="2400" b="1" dirty="0"/>
              <a:t>　空山新雨后，天气晚来秋。  明月</a:t>
            </a:r>
            <a:r>
              <a:rPr lang="zh-CN" altLang="en-US" sz="2400" b="1"/>
              <a:t>松间照，清泉石上流。</a:t>
            </a:r>
            <a:endParaRPr lang="zh-CN" altLang="en-US" sz="2400" b="1"/>
          </a:p>
          <a:p>
            <a:pPr>
              <a:lnSpc>
                <a:spcPct val="80000"/>
              </a:lnSpc>
            </a:pPr>
            <a:r>
              <a:rPr lang="zh-CN" altLang="en-US" sz="2400" b="1" dirty="0"/>
              <a:t>　竹喧归浣女，莲动下渔舟。  随意</a:t>
            </a:r>
            <a:r>
              <a:rPr lang="zh-CN" altLang="en-US" sz="2400" b="1"/>
              <a:t>春芳歇，王孙自可留。</a:t>
            </a:r>
            <a:endParaRPr lang="zh-CN" altLang="en-US" sz="2400" b="1"/>
          </a:p>
          <a:p>
            <a:pPr>
              <a:lnSpc>
                <a:spcPct val="80000"/>
              </a:lnSpc>
            </a:pPr>
            <a:r>
              <a:rPr lang="zh-CN" altLang="en-US" sz="2400" b="1"/>
              <a:t>问：</a:t>
            </a:r>
            <a:r>
              <a:rPr lang="zh-CN" altLang="en-US" b="1"/>
              <a:t>作者在这首诗中塑造了怎样的一种意境？这种意境表现了作者怎样的理想？</a:t>
            </a:r>
            <a:endParaRPr lang="zh-CN" altLang="en-US" b="1"/>
          </a:p>
          <a:p>
            <a:pPr>
              <a:lnSpc>
                <a:spcPct val="80000"/>
              </a:lnSpc>
            </a:pPr>
            <a:endParaRPr lang="zh-CN" altLang="en-US"/>
          </a:p>
        </p:txBody>
      </p:sp>
      <p:sp>
        <p:nvSpPr>
          <p:cNvPr id="128004" name="文本框 128003"/>
          <p:cNvSpPr txBox="1"/>
          <p:nvPr/>
        </p:nvSpPr>
        <p:spPr>
          <a:xfrm>
            <a:off x="179388" y="981075"/>
            <a:ext cx="1150937" cy="1552575"/>
          </a:xfrm>
          <a:prstGeom prst="rect">
            <a:avLst/>
          </a:prstGeom>
          <a:noFill/>
          <a:ln w="9525">
            <a:noFill/>
          </a:ln>
        </p:spPr>
        <p:txBody>
          <a:bodyPr>
            <a:spAutoFit/>
          </a:bodyPr>
          <a:p>
            <a:r>
              <a:rPr lang="zh-CN" altLang="en-US" sz="2400" b="1" dirty="0">
                <a:solidFill>
                  <a:srgbClr val="FF0000"/>
                </a:solidFill>
                <a:latin typeface="Arial" panose="020B0604020202020204" pitchFamily="34" charset="0"/>
                <a:ea typeface="幼圆" pitchFamily="49" charset="-122"/>
              </a:rPr>
              <a:t>泉水、青松</a:t>
            </a:r>
            <a:endParaRPr lang="zh-CN" altLang="en-US" sz="2400" b="1" dirty="0">
              <a:solidFill>
                <a:srgbClr val="FF0000"/>
              </a:solidFill>
              <a:latin typeface="Arial" panose="020B0604020202020204" pitchFamily="34" charset="0"/>
              <a:ea typeface="幼圆" pitchFamily="49" charset="-122"/>
            </a:endParaRPr>
          </a:p>
          <a:p>
            <a:r>
              <a:rPr lang="zh-CN" altLang="en-US" sz="2400" b="1" dirty="0">
                <a:solidFill>
                  <a:srgbClr val="FF0000"/>
                </a:solidFill>
                <a:latin typeface="Arial" panose="020B0604020202020204" pitchFamily="34" charset="0"/>
                <a:ea typeface="幼圆" pitchFamily="49" charset="-122"/>
              </a:rPr>
              <a:t>翠竹、青莲</a:t>
            </a:r>
            <a:endParaRPr lang="zh-CN" altLang="en-US" sz="2400" b="1" dirty="0">
              <a:solidFill>
                <a:srgbClr val="FF0000"/>
              </a:solidFill>
              <a:latin typeface="Arial" panose="020B0604020202020204" pitchFamily="34" charset="0"/>
              <a:ea typeface="幼圆" pitchFamily="49" charset="-122"/>
            </a:endParaRPr>
          </a:p>
        </p:txBody>
      </p:sp>
      <p:sp>
        <p:nvSpPr>
          <p:cNvPr id="128005" name="文本框 128004"/>
          <p:cNvSpPr txBox="1"/>
          <p:nvPr/>
        </p:nvSpPr>
        <p:spPr>
          <a:xfrm>
            <a:off x="179388" y="2997200"/>
            <a:ext cx="8640762" cy="3746500"/>
          </a:xfrm>
          <a:prstGeom prst="rect">
            <a:avLst/>
          </a:prstGeom>
          <a:noFill/>
          <a:ln w="9525">
            <a:noFill/>
          </a:ln>
        </p:spPr>
        <p:txBody>
          <a:bodyPr>
            <a:spAutoFit/>
          </a:bodyPr>
          <a:p>
            <a:r>
              <a:rPr lang="en-US" altLang="zh-CN" sz="2400" b="1">
                <a:latin typeface="Arial" panose="020B0604020202020204" pitchFamily="34" charset="0"/>
                <a:ea typeface="幼圆" pitchFamily="49" charset="-122"/>
              </a:rPr>
              <a:t>【</a:t>
            </a:r>
            <a:r>
              <a:rPr lang="zh-CN" altLang="en-US" sz="2400" b="1" dirty="0">
                <a:latin typeface="Arial" panose="020B0604020202020204" pitchFamily="34" charset="0"/>
                <a:ea typeface="幼圆" pitchFamily="49" charset="-122"/>
              </a:rPr>
              <a:t>答案</a:t>
            </a:r>
            <a:r>
              <a:rPr lang="en-US" altLang="zh-CN" sz="2400" b="1">
                <a:latin typeface="Arial" panose="020B0604020202020204" pitchFamily="34" charset="0"/>
                <a:ea typeface="幼圆" pitchFamily="49" charset="-122"/>
              </a:rPr>
              <a:t>】</a:t>
            </a:r>
            <a:r>
              <a:rPr lang="zh-CN" altLang="en-US" sz="2400" b="1" dirty="0">
                <a:latin typeface="Arial" panose="020B0604020202020204" pitchFamily="34" charset="0"/>
                <a:ea typeface="幼圆" pitchFamily="49" charset="-122"/>
              </a:rPr>
              <a:t>：</a:t>
            </a:r>
            <a:endParaRPr lang="zh-CN" altLang="en-US" sz="2400" b="1" dirty="0">
              <a:latin typeface="Arial" panose="020B0604020202020204" pitchFamily="34" charset="0"/>
              <a:ea typeface="幼圆" pitchFamily="49" charset="-122"/>
            </a:endParaRPr>
          </a:p>
          <a:p>
            <a:r>
              <a:rPr lang="zh-CN" altLang="en-US" sz="2400" b="1" dirty="0">
                <a:solidFill>
                  <a:srgbClr val="FF0000"/>
                </a:solidFill>
                <a:latin typeface="Arial" panose="020B0604020202020204" pitchFamily="34" charset="0"/>
                <a:ea typeface="幼圆" pitchFamily="49" charset="-122"/>
              </a:rPr>
              <a:t>        </a:t>
            </a:r>
            <a:r>
              <a:rPr lang="zh-CN" altLang="en-US" sz="3200" b="1" dirty="0">
                <a:solidFill>
                  <a:srgbClr val="FF0000"/>
                </a:solidFill>
                <a:latin typeface="Arial" panose="020B0604020202020204" pitchFamily="34" charset="0"/>
                <a:ea typeface="幼圆" pitchFamily="49" charset="-122"/>
              </a:rPr>
              <a:t>山雨初霁，万物一新；初秋的傍晚，幽清明净。清泉淙淙、翠竹成林、月下青松、水中碧莲，是空山秋天恬静幽美的景象</a:t>
            </a:r>
            <a:r>
              <a:rPr lang="en-US" altLang="zh-CN" sz="3200" b="1">
                <a:solidFill>
                  <a:srgbClr val="FF0000"/>
                </a:solidFill>
                <a:latin typeface="Arial" panose="020B0604020202020204" pitchFamily="34" charset="0"/>
                <a:ea typeface="幼圆" pitchFamily="49" charset="-122"/>
              </a:rPr>
              <a:t>(</a:t>
            </a:r>
            <a:r>
              <a:rPr lang="zh-CN" altLang="en-US" sz="3200" b="1" dirty="0">
                <a:solidFill>
                  <a:schemeClr val="hlink"/>
                </a:solidFill>
                <a:latin typeface="Arial" panose="020B0604020202020204" pitchFamily="34" charset="0"/>
                <a:ea typeface="幼圆" pitchFamily="49" charset="-122"/>
              </a:rPr>
              <a:t>秋色晚景图</a:t>
            </a:r>
            <a:r>
              <a:rPr lang="en-US" altLang="zh-CN" sz="3200" b="1">
                <a:solidFill>
                  <a:srgbClr val="FF0000"/>
                </a:solidFill>
                <a:latin typeface="Arial" panose="020B0604020202020204" pitchFamily="34" charset="0"/>
                <a:ea typeface="幼圆" pitchFamily="49" charset="-122"/>
              </a:rPr>
              <a:t>)</a:t>
            </a:r>
            <a:r>
              <a:rPr lang="zh-CN" altLang="en-US" sz="3200" b="1" dirty="0">
                <a:solidFill>
                  <a:srgbClr val="FF0000"/>
                </a:solidFill>
                <a:latin typeface="Arial" panose="020B0604020202020204" pitchFamily="34" charset="0"/>
                <a:ea typeface="幼圆" pitchFamily="49" charset="-122"/>
              </a:rPr>
              <a:t>。</a:t>
            </a:r>
            <a:r>
              <a:rPr lang="zh-CN" altLang="en-US" sz="3200" b="1" dirty="0">
                <a:latin typeface="Arial" panose="020B0604020202020204" pitchFamily="34" charset="0"/>
                <a:ea typeface="幼圆" pitchFamily="49" charset="-122"/>
              </a:rPr>
              <a:t>作者通过塑造这样一种幽静深寂的意境</a:t>
            </a:r>
            <a:r>
              <a:rPr lang="en-US" altLang="zh-CN" sz="3200" b="1">
                <a:latin typeface="Arial" panose="020B0604020202020204" pitchFamily="34" charset="0"/>
                <a:ea typeface="幼圆" pitchFamily="49" charset="-122"/>
              </a:rPr>
              <a:t>,</a:t>
            </a:r>
            <a:r>
              <a:rPr lang="zh-CN" altLang="en-US" sz="3200" b="1" dirty="0">
                <a:solidFill>
                  <a:schemeClr val="accent2"/>
                </a:solidFill>
                <a:latin typeface="Arial" panose="020B0604020202020204" pitchFamily="34" charset="0"/>
                <a:ea typeface="幼圆" pitchFamily="49" charset="-122"/>
              </a:rPr>
              <a:t>反映了诗人对安静淳朴生活的向往和对污浊官场的厌恶。</a:t>
            </a:r>
            <a:endParaRPr lang="zh-CN" altLang="en-US" sz="3200" b="1" dirty="0">
              <a:solidFill>
                <a:schemeClr val="accent2"/>
              </a:solidFill>
              <a:latin typeface="Arial" panose="020B0604020202020204" pitchFamily="34" charset="0"/>
              <a:ea typeface="幼圆" pitchFamily="49" charset="-122"/>
            </a:endParaRPr>
          </a:p>
          <a:p>
            <a:r>
              <a:rPr lang="zh-CN" altLang="en-US" sz="2400" b="1" dirty="0">
                <a:latin typeface="Arial" panose="020B0604020202020204" pitchFamily="34" charset="0"/>
                <a:ea typeface="幼圆" pitchFamily="49" charset="-122"/>
              </a:rPr>
              <a:t>        </a:t>
            </a:r>
            <a:endParaRPr lang="zh-CN" altLang="en-US" dirty="0">
              <a:latin typeface="Arial" panose="020B0604020202020204" pitchFamily="34" charset="0"/>
              <a:ea typeface="幼圆" pitchFamily="49" charset="-122"/>
            </a:endParaRPr>
          </a:p>
        </p:txBody>
      </p:sp>
      <p:sp>
        <p:nvSpPr>
          <p:cNvPr id="128006" name="文本框 128005"/>
          <p:cNvSpPr txBox="1"/>
          <p:nvPr/>
        </p:nvSpPr>
        <p:spPr>
          <a:xfrm>
            <a:off x="936625" y="5949950"/>
            <a:ext cx="8207375" cy="1370013"/>
          </a:xfrm>
          <a:prstGeom prst="rect">
            <a:avLst/>
          </a:prstGeom>
          <a:noFill/>
          <a:ln w="9525">
            <a:noFill/>
          </a:ln>
        </p:spPr>
        <p:txBody>
          <a:bodyPr>
            <a:spAutoFit/>
          </a:bodyPr>
          <a:p>
            <a:r>
              <a:rPr lang="zh-CN" altLang="en-US" sz="2400" b="1" dirty="0">
                <a:latin typeface="Arial" panose="020B0604020202020204" pitchFamily="34" charset="0"/>
                <a:ea typeface="幼圆" pitchFamily="49" charset="-122"/>
              </a:rPr>
              <a:t>注</a:t>
            </a:r>
            <a:r>
              <a:rPr lang="en-US" altLang="zh-CN" sz="2400" b="1">
                <a:latin typeface="Arial" panose="020B0604020202020204" pitchFamily="34" charset="0"/>
                <a:ea typeface="幼圆" pitchFamily="49" charset="-122"/>
              </a:rPr>
              <a:t>:</a:t>
            </a:r>
            <a:r>
              <a:rPr lang="zh-CN" altLang="en-US" sz="2400" b="1" dirty="0">
                <a:latin typeface="Arial" panose="020B0604020202020204" pitchFamily="34" charset="0"/>
                <a:ea typeface="幼圆" pitchFamily="49" charset="-122"/>
              </a:rPr>
              <a:t>诗中泉水、青松、翠竹、青莲，可以说是诗人高尚情操的写照，也是对诗人理想境界的环境烘托。</a:t>
            </a:r>
            <a:endParaRPr lang="zh-CN" altLang="en-US" sz="2400" b="1" dirty="0">
              <a:latin typeface="Arial" panose="020B0604020202020204" pitchFamily="34" charset="0"/>
              <a:ea typeface="幼圆" pitchFamily="49" charset="-122"/>
            </a:endParaRPr>
          </a:p>
          <a:p>
            <a:pPr>
              <a:spcBef>
                <a:spcPct val="50000"/>
              </a:spcBef>
            </a:pPr>
            <a:endParaRPr lang="zh-CN" altLang="en-US" sz="2400" dirty="0">
              <a:latin typeface="Arial" panose="020B0604020202020204" pitchFamily="34" charset="0"/>
              <a:ea typeface="幼圆"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8003">
                                            <p:txEl>
                                              <p:charRg st="0" end="16"/>
                                            </p:txEl>
                                          </p:spTgt>
                                        </p:tgtEl>
                                        <p:attrNameLst>
                                          <p:attrName>style.visibility</p:attrName>
                                        </p:attrNameLst>
                                      </p:cBhvr>
                                      <p:to>
                                        <p:strVal val="visible"/>
                                      </p:to>
                                    </p:set>
                                    <p:animEffect transition="in" filter="blinds(horizontal)">
                                      <p:cBhvr>
                                        <p:cTn id="7" dur="500"/>
                                        <p:tgtEl>
                                          <p:spTgt spid="128003">
                                            <p:txEl>
                                              <p:charRg st="0" end="1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8003">
                                            <p:txEl>
                                              <p:charRg st="16" end="44"/>
                                            </p:txEl>
                                          </p:spTgt>
                                        </p:tgtEl>
                                        <p:attrNameLst>
                                          <p:attrName>style.visibility</p:attrName>
                                        </p:attrNameLst>
                                      </p:cBhvr>
                                      <p:to>
                                        <p:strVal val="visible"/>
                                      </p:to>
                                    </p:set>
                                    <p:animEffect transition="in" filter="blinds(horizontal)">
                                      <p:cBhvr>
                                        <p:cTn id="12" dur="500"/>
                                        <p:tgtEl>
                                          <p:spTgt spid="128003">
                                            <p:txEl>
                                              <p:charRg st="16" end="4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8003">
                                            <p:txEl>
                                              <p:charRg st="44" end="72"/>
                                            </p:txEl>
                                          </p:spTgt>
                                        </p:tgtEl>
                                        <p:attrNameLst>
                                          <p:attrName>style.visibility</p:attrName>
                                        </p:attrNameLst>
                                      </p:cBhvr>
                                      <p:to>
                                        <p:strVal val="visible"/>
                                      </p:to>
                                    </p:set>
                                    <p:animEffect transition="in" filter="blinds(horizontal)">
                                      <p:cBhvr>
                                        <p:cTn id="17" dur="500"/>
                                        <p:tgtEl>
                                          <p:spTgt spid="128003">
                                            <p:txEl>
                                              <p:charRg st="44" end="7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8003">
                                            <p:txEl>
                                              <p:charRg st="72" end="100"/>
                                            </p:txEl>
                                          </p:spTgt>
                                        </p:tgtEl>
                                        <p:attrNameLst>
                                          <p:attrName>style.visibility</p:attrName>
                                        </p:attrNameLst>
                                      </p:cBhvr>
                                      <p:to>
                                        <p:strVal val="visible"/>
                                      </p:to>
                                    </p:set>
                                    <p:animEffect transition="in" filter="blinds(horizontal)">
                                      <p:cBhvr>
                                        <p:cTn id="22" dur="500"/>
                                        <p:tgtEl>
                                          <p:spTgt spid="128003">
                                            <p:txEl>
                                              <p:charRg st="72" end="10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8003">
                                            <p:txEl>
                                              <p:charRg st="100" end="136"/>
                                            </p:txEl>
                                          </p:spTgt>
                                        </p:tgtEl>
                                        <p:attrNameLst>
                                          <p:attrName>style.visibility</p:attrName>
                                        </p:attrNameLst>
                                      </p:cBhvr>
                                      <p:to>
                                        <p:strVal val="visible"/>
                                      </p:to>
                                    </p:set>
                                    <p:animEffect transition="in" filter="blinds(horizontal)">
                                      <p:cBhvr>
                                        <p:cTn id="27" dur="500"/>
                                        <p:tgtEl>
                                          <p:spTgt spid="128003">
                                            <p:txEl>
                                              <p:charRg st="100" end="13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28005"/>
                                        </p:tgtEl>
                                        <p:attrNameLst>
                                          <p:attrName>style.visibility</p:attrName>
                                        </p:attrNameLst>
                                      </p:cBhvr>
                                      <p:to>
                                        <p:strVal val="visible"/>
                                      </p:to>
                                    </p:set>
                                    <p:animEffect transition="in" filter="box(in)">
                                      <p:cBhvr>
                                        <p:cTn id="32" dur="500"/>
                                        <p:tgtEl>
                                          <p:spTgt spid="128005"/>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8004"/>
                                        </p:tgtEl>
                                        <p:attrNameLst>
                                          <p:attrName>style.visibility</p:attrName>
                                        </p:attrNameLst>
                                      </p:cBhvr>
                                      <p:to>
                                        <p:strVal val="visible"/>
                                      </p:to>
                                    </p:set>
                                    <p:anim calcmode="lin" valueType="num">
                                      <p:cBhvr additive="base">
                                        <p:cTn id="37" dur="500" fill="hold"/>
                                        <p:tgtEl>
                                          <p:spTgt spid="128004"/>
                                        </p:tgtEl>
                                        <p:attrNameLst>
                                          <p:attrName>ppt_x</p:attrName>
                                        </p:attrNameLst>
                                      </p:cBhvr>
                                      <p:tavLst>
                                        <p:tav tm="0">
                                          <p:val>
                                            <p:strVal val="#ppt_x"/>
                                          </p:val>
                                        </p:tav>
                                        <p:tav tm="100000">
                                          <p:val>
                                            <p:strVal val="#ppt_x"/>
                                          </p:val>
                                        </p:tav>
                                      </p:tavLst>
                                    </p:anim>
                                    <p:anim calcmode="lin" valueType="num">
                                      <p:cBhvr additive="base">
                                        <p:cTn id="38" dur="500" fill="hold"/>
                                        <p:tgtEl>
                                          <p:spTgt spid="12800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8006"/>
                                        </p:tgtEl>
                                        <p:attrNameLst>
                                          <p:attrName>style.visibility</p:attrName>
                                        </p:attrNameLst>
                                      </p:cBhvr>
                                      <p:to>
                                        <p:strVal val="visible"/>
                                      </p:to>
                                    </p:set>
                                    <p:anim calcmode="lin" valueType="num">
                                      <p:cBhvr additive="base">
                                        <p:cTn id="43" dur="500" fill="hold"/>
                                        <p:tgtEl>
                                          <p:spTgt spid="128006"/>
                                        </p:tgtEl>
                                        <p:attrNameLst>
                                          <p:attrName>ppt_x</p:attrName>
                                        </p:attrNameLst>
                                      </p:cBhvr>
                                      <p:tavLst>
                                        <p:tav tm="0">
                                          <p:val>
                                            <p:strVal val="#ppt_x"/>
                                          </p:val>
                                        </p:tav>
                                        <p:tav tm="100000">
                                          <p:val>
                                            <p:strVal val="#ppt_x"/>
                                          </p:val>
                                        </p:tav>
                                      </p:tavLst>
                                    </p:anim>
                                    <p:anim calcmode="lin" valueType="num">
                                      <p:cBhvr additive="base">
                                        <p:cTn id="44" dur="500" fill="hold"/>
                                        <p:tgtEl>
                                          <p:spTgt spid="1280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3" grpId="0" build="p"/>
      <p:bldP spid="128004" grpId="0"/>
      <p:bldP spid="128005" grpId="0"/>
      <p:bldP spid="12800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文本框 129025"/>
          <p:cNvSpPr txBox="1"/>
          <p:nvPr/>
        </p:nvSpPr>
        <p:spPr>
          <a:xfrm>
            <a:off x="323850" y="692150"/>
            <a:ext cx="8604250" cy="3387725"/>
          </a:xfrm>
          <a:prstGeom prst="rect">
            <a:avLst/>
          </a:prstGeom>
          <a:noFill/>
          <a:ln w="9525">
            <a:noFill/>
          </a:ln>
        </p:spPr>
        <p:txBody>
          <a:bodyPr>
            <a:spAutoFit/>
          </a:bodyPr>
          <a:p>
            <a:pPr algn="ctr"/>
            <a:r>
              <a:rPr lang="zh-CN" altLang="en-US" sz="3600" b="1" dirty="0">
                <a:latin typeface="Arial" panose="020B0604020202020204" pitchFamily="34" charset="0"/>
              </a:rPr>
              <a:t>山居秋暝</a:t>
            </a:r>
            <a:r>
              <a:rPr lang="zh-CN" altLang="en-US" sz="2800" b="1" dirty="0">
                <a:latin typeface="Arial" panose="020B0604020202020204" pitchFamily="34" charset="0"/>
              </a:rPr>
              <a:t>（唐</a:t>
            </a:r>
            <a:r>
              <a:rPr lang="en-US" altLang="zh-CN" sz="2800" b="1">
                <a:latin typeface="Arial" panose="020B0604020202020204" pitchFamily="34" charset="0"/>
              </a:rPr>
              <a:t>·</a:t>
            </a:r>
            <a:r>
              <a:rPr lang="zh-CN" altLang="en-US" sz="2800" b="1" dirty="0">
                <a:latin typeface="Arial" panose="020B0604020202020204" pitchFamily="34" charset="0"/>
              </a:rPr>
              <a:t>王维）</a:t>
            </a:r>
            <a:endParaRPr lang="zh-CN" altLang="en-US" sz="2800" b="1" dirty="0">
              <a:latin typeface="Arial" panose="020B0604020202020204" pitchFamily="34" charset="0"/>
            </a:endParaRPr>
          </a:p>
          <a:p>
            <a:pPr algn="ctr"/>
            <a:endParaRPr lang="zh-CN" altLang="en-US" sz="3600" b="1" dirty="0">
              <a:latin typeface="Arial" panose="020B0604020202020204" pitchFamily="34" charset="0"/>
            </a:endParaRPr>
          </a:p>
          <a:p>
            <a:pPr algn="ctr"/>
            <a:r>
              <a:rPr lang="zh-CN" altLang="en-US" sz="3600" b="1" dirty="0">
                <a:latin typeface="Arial" panose="020B0604020202020204" pitchFamily="34" charset="0"/>
                <a:ea typeface="楷体_GB2312" pitchFamily="49" charset="-122"/>
              </a:rPr>
              <a:t>空山新雨后，天气晚来秋。</a:t>
            </a:r>
            <a:endParaRPr lang="zh-CN" altLang="en-US" sz="3600" b="1" dirty="0">
              <a:latin typeface="Arial" panose="020B0604020202020204" pitchFamily="34" charset="0"/>
              <a:ea typeface="楷体_GB2312" pitchFamily="49" charset="-122"/>
            </a:endParaRPr>
          </a:p>
          <a:p>
            <a:pPr algn="ctr"/>
            <a:r>
              <a:rPr lang="zh-CN" altLang="en-US" sz="3600" b="1" dirty="0">
                <a:latin typeface="Arial" panose="020B0604020202020204" pitchFamily="34" charset="0"/>
                <a:ea typeface="楷体_GB2312" pitchFamily="49" charset="-122"/>
              </a:rPr>
              <a:t>明月松间照，清泉石上流。</a:t>
            </a:r>
            <a:endParaRPr lang="zh-CN" altLang="en-US" sz="3600" b="1" dirty="0">
              <a:latin typeface="Arial" panose="020B0604020202020204" pitchFamily="34" charset="0"/>
              <a:ea typeface="楷体_GB2312" pitchFamily="49" charset="-122"/>
            </a:endParaRPr>
          </a:p>
          <a:p>
            <a:pPr algn="ctr"/>
            <a:r>
              <a:rPr lang="zh-CN" altLang="en-US" sz="3600" b="1" dirty="0">
                <a:latin typeface="Arial" panose="020B0604020202020204" pitchFamily="34" charset="0"/>
                <a:ea typeface="楷体_GB2312" pitchFamily="49" charset="-122"/>
              </a:rPr>
              <a:t>竹喧归浣女，莲动下渔舟。</a:t>
            </a:r>
            <a:endParaRPr lang="zh-CN" altLang="en-US" sz="3600" b="1" dirty="0">
              <a:latin typeface="Arial" panose="020B0604020202020204" pitchFamily="34" charset="0"/>
              <a:ea typeface="楷体_GB2312" pitchFamily="49" charset="-122"/>
            </a:endParaRPr>
          </a:p>
          <a:p>
            <a:pPr algn="ctr"/>
            <a:r>
              <a:rPr lang="zh-CN" altLang="en-US" sz="3600" b="1" dirty="0">
                <a:latin typeface="Arial" panose="020B0604020202020204" pitchFamily="34" charset="0"/>
                <a:ea typeface="楷体_GB2312" pitchFamily="49" charset="-122"/>
              </a:rPr>
              <a:t>随意春芳歇，王孙自可留。</a:t>
            </a:r>
            <a:endParaRPr lang="zh-CN" altLang="en-US" sz="3600" b="1" dirty="0">
              <a:latin typeface="Arial" panose="020B0604020202020204" pitchFamily="34" charset="0"/>
              <a:ea typeface="楷体_GB2312" pitchFamily="49" charset="-122"/>
            </a:endParaRPr>
          </a:p>
        </p:txBody>
      </p:sp>
      <p:sp>
        <p:nvSpPr>
          <p:cNvPr id="129027" name="文本框 129026"/>
          <p:cNvSpPr txBox="1"/>
          <p:nvPr/>
        </p:nvSpPr>
        <p:spPr>
          <a:xfrm>
            <a:off x="827088" y="4581525"/>
            <a:ext cx="7777162" cy="2051050"/>
          </a:xfrm>
          <a:prstGeom prst="rect">
            <a:avLst/>
          </a:prstGeom>
          <a:solidFill>
            <a:schemeClr val="bg1"/>
          </a:solidFill>
          <a:ln w="9525" cap="flat" cmpd="sng">
            <a:solidFill>
              <a:srgbClr val="CC0000"/>
            </a:solidFill>
            <a:prstDash val="solid"/>
            <a:miter/>
            <a:headEnd type="none" w="med" len="med"/>
            <a:tailEnd type="none" w="med" len="med"/>
          </a:ln>
        </p:spPr>
        <p:txBody>
          <a:bodyPr>
            <a:spAutoFit/>
          </a:bodyPr>
          <a:p>
            <a:pPr>
              <a:spcBef>
                <a:spcPct val="50000"/>
              </a:spcBef>
            </a:pPr>
            <a:r>
              <a:rPr lang="en-US" altLang="zh-CN" sz="2400" b="1" dirty="0">
                <a:latin typeface="Arial" panose="020B0604020202020204" pitchFamily="34" charset="0"/>
              </a:rPr>
              <a:t> </a:t>
            </a:r>
            <a:r>
              <a:rPr lang="zh-CN" altLang="en-US" sz="2400" b="1" dirty="0">
                <a:latin typeface="Arial" panose="020B0604020202020204" pitchFamily="34" charset="0"/>
              </a:rPr>
              <a:t>　</a:t>
            </a:r>
            <a:r>
              <a:rPr lang="zh-CN" altLang="en-US" sz="3200" b="1" dirty="0">
                <a:latin typeface="楷体_GB2312" pitchFamily="49" charset="-122"/>
                <a:ea typeface="楷体_GB2312" pitchFamily="49" charset="-122"/>
              </a:rPr>
              <a:t>诗人极力渲染一幅纯洁美好的图景，流露出对山林的依恋，反映了诗人想过安静纯朴生活的理想，同时也从反面衬托出他对污浊官场的厌恶。 </a:t>
            </a:r>
            <a:endParaRPr lang="zh-CN" altLang="en-US" sz="3200" b="1" dirty="0">
              <a:latin typeface="楷体_GB2312" pitchFamily="49" charset="-122"/>
              <a:ea typeface="楷体_GB2312" pitchFamily="49" charset="-122"/>
            </a:endParaRPr>
          </a:p>
        </p:txBody>
      </p:sp>
      <p:sp>
        <p:nvSpPr>
          <p:cNvPr id="129028" name="文本框 129027"/>
          <p:cNvSpPr txBox="1"/>
          <p:nvPr/>
        </p:nvSpPr>
        <p:spPr>
          <a:xfrm>
            <a:off x="0" y="0"/>
            <a:ext cx="2195513" cy="641350"/>
          </a:xfrm>
          <a:prstGeom prst="rect">
            <a:avLst/>
          </a:prstGeom>
          <a:solidFill>
            <a:srgbClr val="00FF00"/>
          </a:solidFill>
          <a:ln w="9525">
            <a:noFill/>
          </a:ln>
        </p:spPr>
        <p:txBody>
          <a:bodyPr>
            <a:spAutoFit/>
          </a:bodyPr>
          <a:p>
            <a:pPr algn="ctr">
              <a:spcBef>
                <a:spcPct val="50000"/>
              </a:spcBef>
              <a:buClr>
                <a:schemeClr val="bg1"/>
              </a:buClr>
            </a:pPr>
            <a:r>
              <a:rPr lang="zh-CN" altLang="en-US" sz="3600" b="1" dirty="0">
                <a:solidFill>
                  <a:srgbClr val="D60093"/>
                </a:solidFill>
                <a:latin typeface="Times New Roman" panose="02020603050405020304" pitchFamily="18" charset="0"/>
                <a:ea typeface="华文行楷" pitchFamily="2" charset="-122"/>
              </a:rPr>
              <a:t>课堂示例</a:t>
            </a:r>
            <a:endParaRPr lang="zh-CN" altLang="en-US" sz="3600" b="1">
              <a:solidFill>
                <a:srgbClr val="D60093"/>
              </a:solidFill>
              <a:latin typeface="Times New Roman" panose="02020603050405020304" pitchFamily="18"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9026"/>
                                        </p:tgtEl>
                                        <p:attrNameLst>
                                          <p:attrName>style.visibility</p:attrName>
                                        </p:attrNameLst>
                                      </p:cBhvr>
                                      <p:to>
                                        <p:strVal val="visible"/>
                                      </p:to>
                                    </p:set>
                                    <p:animEffect transition="in" filter="blinds(horizontal)">
                                      <p:cBhvr>
                                        <p:cTn id="7" dur="500"/>
                                        <p:tgtEl>
                                          <p:spTgt spid="12902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9027"/>
                                        </p:tgtEl>
                                        <p:attrNameLst>
                                          <p:attrName>style.visibility</p:attrName>
                                        </p:attrNameLst>
                                      </p:cBhvr>
                                      <p:to>
                                        <p:strVal val="visible"/>
                                      </p:to>
                                    </p:set>
                                    <p:animEffect transition="in" filter="box(in)">
                                      <p:cBhvr>
                                        <p:cTn id="12" dur="500"/>
                                        <p:tgtEl>
                                          <p:spTgt spid="129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p:bldP spid="129027"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框 19457"/>
          <p:cNvSpPr txBox="1"/>
          <p:nvPr/>
        </p:nvSpPr>
        <p:spPr>
          <a:xfrm>
            <a:off x="0" y="765175"/>
            <a:ext cx="9144000" cy="2041525"/>
          </a:xfrm>
          <a:prstGeom prst="rect">
            <a:avLst/>
          </a:prstGeom>
          <a:noFill/>
          <a:ln w="9525">
            <a:noFill/>
          </a:ln>
        </p:spPr>
        <p:txBody>
          <a:bodyPr>
            <a:spAutoFit/>
          </a:bodyPr>
          <a:p>
            <a:pPr algn="ctr"/>
            <a:r>
              <a:rPr lang="zh-CN" altLang="en-US" sz="3200" b="1" dirty="0">
                <a:latin typeface="Arial" panose="020B0604020202020204" pitchFamily="34" charset="0"/>
              </a:rPr>
              <a:t>台城（唐</a:t>
            </a:r>
            <a:r>
              <a:rPr lang="en-US" altLang="zh-CN" sz="3200" b="1">
                <a:latin typeface="Arial" panose="020B0604020202020204" pitchFamily="34" charset="0"/>
              </a:rPr>
              <a:t>·</a:t>
            </a:r>
            <a:r>
              <a:rPr lang="zh-CN" altLang="en-US" sz="3200" b="1" dirty="0">
                <a:latin typeface="Arial" panose="020B0604020202020204" pitchFamily="34" charset="0"/>
              </a:rPr>
              <a:t>韦庄）</a:t>
            </a:r>
            <a:endParaRPr lang="zh-CN" altLang="en-US" sz="3200" b="1" dirty="0">
              <a:latin typeface="Arial" panose="020B0604020202020204" pitchFamily="34" charset="0"/>
            </a:endParaRPr>
          </a:p>
          <a:p>
            <a:pPr algn="ctr"/>
            <a:endParaRPr lang="zh-CN" altLang="en-US" sz="3200" b="1" dirty="0">
              <a:latin typeface="Arial" panose="020B0604020202020204" pitchFamily="34" charset="0"/>
            </a:endParaRPr>
          </a:p>
          <a:p>
            <a:pPr algn="ctr"/>
            <a:r>
              <a:rPr lang="zh-CN" altLang="en-US" sz="3200" b="1" dirty="0">
                <a:latin typeface="Arial" panose="020B0604020202020204" pitchFamily="34" charset="0"/>
                <a:ea typeface="楷体_GB2312" pitchFamily="49" charset="-122"/>
              </a:rPr>
              <a:t>江雨霏霏江草齐，六朝如梦鸟空啼。</a:t>
            </a:r>
            <a:br>
              <a:rPr lang="zh-CN" altLang="en-US" sz="3200" b="1" dirty="0">
                <a:latin typeface="Arial" panose="020B0604020202020204" pitchFamily="34" charset="0"/>
                <a:ea typeface="楷体_GB2312" pitchFamily="49" charset="-122"/>
              </a:rPr>
            </a:br>
            <a:r>
              <a:rPr lang="zh-CN" altLang="en-US" sz="3200" b="1" dirty="0">
                <a:latin typeface="Arial" panose="020B0604020202020204" pitchFamily="34" charset="0"/>
                <a:ea typeface="楷体_GB2312" pitchFamily="49" charset="-122"/>
              </a:rPr>
              <a:t>无情最是台城柳，依旧烟笼十里堤。</a:t>
            </a:r>
            <a:endParaRPr lang="zh-CN" altLang="en-US" sz="3200" b="1" dirty="0">
              <a:latin typeface="Arial" panose="020B0604020202020204" pitchFamily="34" charset="0"/>
              <a:ea typeface="楷体_GB2312" pitchFamily="49" charset="-122"/>
            </a:endParaRPr>
          </a:p>
        </p:txBody>
      </p:sp>
      <p:sp>
        <p:nvSpPr>
          <p:cNvPr id="19460" name="文本框 19459"/>
          <p:cNvSpPr txBox="1"/>
          <p:nvPr/>
        </p:nvSpPr>
        <p:spPr>
          <a:xfrm>
            <a:off x="323850" y="3068638"/>
            <a:ext cx="8497888" cy="3513137"/>
          </a:xfrm>
          <a:prstGeom prst="rect">
            <a:avLst/>
          </a:prstGeom>
          <a:solidFill>
            <a:schemeClr val="bg1"/>
          </a:solidFill>
          <a:ln w="9525" cap="flat" cmpd="sng">
            <a:solidFill>
              <a:srgbClr val="CC0000"/>
            </a:solidFill>
            <a:prstDash val="solid"/>
            <a:miter/>
            <a:headEnd type="none" w="med" len="med"/>
            <a:tailEnd type="none" w="med" len="med"/>
          </a:ln>
        </p:spPr>
        <p:txBody>
          <a:bodyPr>
            <a:spAutoFit/>
          </a:bodyPr>
          <a:p>
            <a:pPr>
              <a:spcBef>
                <a:spcPct val="50000"/>
              </a:spcBef>
            </a:pPr>
            <a:r>
              <a:rPr lang="en-US" altLang="zh-CN" sz="2000" b="1" dirty="0">
                <a:latin typeface="Arial" panose="020B0604020202020204" pitchFamily="34" charset="0"/>
                <a:ea typeface="华文宋体" pitchFamily="2" charset="-122"/>
              </a:rPr>
              <a:t>        </a:t>
            </a:r>
            <a:r>
              <a:rPr lang="zh-CN" altLang="en-US" sz="3200" b="1" dirty="0">
                <a:latin typeface="Arial" panose="020B0604020202020204" pitchFamily="34" charset="0"/>
                <a:ea typeface="华文新魏" pitchFamily="2" charset="-122"/>
              </a:rPr>
              <a:t>南京古城阴雨连绵，青草茂盛。昔日的六朝已成为一场旧梦，如今只听到凄凉的鸟鸣。古城的柳树不管谁兴谁亡，依然枝繁叶茂，如绿烟笼罩长堤。开头描写阴雨、江草、鸟空鸣，渲染了一种凄凉的气氛，后两句寓情于景，于常见的景物中寄寓了无限的惆怅，抒发了盛衰兴亡的感慨。</a:t>
            </a:r>
            <a:endParaRPr lang="zh-CN" altLang="en-US" sz="3200" b="1" dirty="0">
              <a:latin typeface="Arial" panose="020B0604020202020204" pitchFamily="34" charset="0"/>
              <a:ea typeface="华文新魏" pitchFamily="2" charset="-122"/>
            </a:endParaRPr>
          </a:p>
        </p:txBody>
      </p:sp>
      <p:sp>
        <p:nvSpPr>
          <p:cNvPr id="19461" name="文本框 19460"/>
          <p:cNvSpPr txBox="1"/>
          <p:nvPr/>
        </p:nvSpPr>
        <p:spPr>
          <a:xfrm>
            <a:off x="0" y="0"/>
            <a:ext cx="2195513" cy="641350"/>
          </a:xfrm>
          <a:prstGeom prst="rect">
            <a:avLst/>
          </a:prstGeom>
          <a:solidFill>
            <a:srgbClr val="00FF00"/>
          </a:solidFill>
          <a:ln w="9525">
            <a:noFill/>
          </a:ln>
        </p:spPr>
        <p:txBody>
          <a:bodyPr>
            <a:spAutoFit/>
          </a:bodyPr>
          <a:p>
            <a:pPr algn="ctr">
              <a:spcBef>
                <a:spcPct val="50000"/>
              </a:spcBef>
              <a:buClr>
                <a:schemeClr val="bg1"/>
              </a:buClr>
            </a:pPr>
            <a:r>
              <a:rPr lang="zh-CN" altLang="en-US" sz="3600" b="1" dirty="0">
                <a:solidFill>
                  <a:srgbClr val="D60093"/>
                </a:solidFill>
                <a:latin typeface="Times New Roman" panose="02020603050405020304" pitchFamily="18" charset="0"/>
                <a:ea typeface="华文行楷" pitchFamily="2" charset="-122"/>
              </a:rPr>
              <a:t>课堂示例</a:t>
            </a:r>
            <a:endParaRPr lang="zh-CN" altLang="en-US" sz="3600" b="1">
              <a:solidFill>
                <a:srgbClr val="D60093"/>
              </a:solidFill>
              <a:latin typeface="Times New Roman" panose="02020603050405020304" pitchFamily="18"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checkerboard(across)">
                                      <p:cBhvr>
                                        <p:cTn id="7"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9810" name="图片 119809" descr="p0173"/>
          <p:cNvPicPr>
            <a:picLocks noChangeAspect="1"/>
          </p:cNvPicPr>
          <p:nvPr/>
        </p:nvPicPr>
        <p:blipFill>
          <a:blip r:embed="rId1">
            <a:grayscl/>
            <a:lum bright="29999"/>
          </a:blip>
          <a:stretch>
            <a:fillRect/>
          </a:stretch>
        </p:blipFill>
        <p:spPr>
          <a:xfrm>
            <a:off x="0" y="0"/>
            <a:ext cx="9144000" cy="6858000"/>
          </a:xfrm>
          <a:prstGeom prst="rect">
            <a:avLst/>
          </a:prstGeom>
          <a:noFill/>
          <a:ln w="9525">
            <a:noFill/>
          </a:ln>
        </p:spPr>
      </p:pic>
      <p:sp>
        <p:nvSpPr>
          <p:cNvPr id="119811" name="矩形 119810"/>
          <p:cNvSpPr/>
          <p:nvPr/>
        </p:nvSpPr>
        <p:spPr>
          <a:xfrm>
            <a:off x="684213" y="2636838"/>
            <a:ext cx="3382962" cy="701675"/>
          </a:xfrm>
          <a:prstGeom prst="rect">
            <a:avLst/>
          </a:prstGeom>
          <a:noFill/>
          <a:ln w="9525">
            <a:noFill/>
          </a:ln>
        </p:spPr>
        <p:txBody>
          <a:bodyPr>
            <a:spAutoFit/>
          </a:bodyPr>
          <a:p>
            <a:r>
              <a:rPr lang="zh-CN" altLang="en-US" sz="4000" b="1" dirty="0">
                <a:latin typeface="Arial" panose="020B0604020202020204" pitchFamily="34" charset="0"/>
                <a:ea typeface="黑体" panose="02010609060101010101" pitchFamily="2" charset="-122"/>
              </a:rPr>
              <a:t>诗歌的形象</a:t>
            </a:r>
            <a:endParaRPr lang="zh-CN" altLang="en-US" sz="4000" b="1" dirty="0">
              <a:latin typeface="Arial" panose="020B0604020202020204" pitchFamily="34" charset="0"/>
              <a:ea typeface="黑体" panose="02010609060101010101" pitchFamily="2" charset="-122"/>
            </a:endParaRPr>
          </a:p>
        </p:txBody>
      </p:sp>
      <p:sp>
        <p:nvSpPr>
          <p:cNvPr id="119813" name="矩形 119812"/>
          <p:cNvSpPr/>
          <p:nvPr/>
        </p:nvSpPr>
        <p:spPr>
          <a:xfrm>
            <a:off x="3851275" y="3644900"/>
            <a:ext cx="1943100" cy="1190625"/>
          </a:xfrm>
          <a:prstGeom prst="rect">
            <a:avLst/>
          </a:prstGeom>
          <a:noFill/>
          <a:ln w="9525">
            <a:noFill/>
          </a:ln>
        </p:spPr>
        <p:txBody>
          <a:bodyPr>
            <a:spAutoFit/>
          </a:bodyPr>
          <a:p>
            <a:r>
              <a:rPr lang="zh-CN" altLang="en-US" sz="3600" b="1" dirty="0">
                <a:latin typeface="Arial" panose="020B0604020202020204" pitchFamily="34" charset="0"/>
                <a:ea typeface="黑体" panose="02010609060101010101" pitchFamily="2" charset="-122"/>
              </a:rPr>
              <a:t>景物</a:t>
            </a:r>
            <a:endParaRPr lang="zh-CN" altLang="en-US" sz="3600" b="1" dirty="0">
              <a:latin typeface="Arial" panose="020B0604020202020204" pitchFamily="34" charset="0"/>
              <a:ea typeface="黑体" panose="02010609060101010101" pitchFamily="2" charset="-122"/>
            </a:endParaRPr>
          </a:p>
          <a:p>
            <a:r>
              <a:rPr lang="zh-CN" altLang="en-US" sz="3600" b="1" dirty="0">
                <a:latin typeface="Arial" panose="020B0604020202020204" pitchFamily="34" charset="0"/>
                <a:ea typeface="黑体" panose="02010609060101010101" pitchFamily="2" charset="-122"/>
              </a:rPr>
              <a:t>形象</a:t>
            </a:r>
            <a:endParaRPr lang="zh-CN" altLang="en-US" sz="3600" b="1" dirty="0">
              <a:latin typeface="Arial" panose="020B0604020202020204" pitchFamily="34" charset="0"/>
              <a:ea typeface="黑体" panose="02010609060101010101" pitchFamily="2" charset="-122"/>
            </a:endParaRPr>
          </a:p>
        </p:txBody>
      </p:sp>
      <p:sp>
        <p:nvSpPr>
          <p:cNvPr id="119814" name="左大括号 119813"/>
          <p:cNvSpPr/>
          <p:nvPr/>
        </p:nvSpPr>
        <p:spPr>
          <a:xfrm>
            <a:off x="3419475" y="1773238"/>
            <a:ext cx="360363" cy="2520950"/>
          </a:xfrm>
          <a:prstGeom prst="leftBrace">
            <a:avLst>
              <a:gd name="adj1" fmla="val 58296"/>
              <a:gd name="adj2" fmla="val 50000"/>
            </a:avLst>
          </a:prstGeom>
          <a:noFill/>
          <a:ln w="38100" cap="flat" cmpd="sng">
            <a:solidFill>
              <a:schemeClr val="tx1"/>
            </a:solidFill>
            <a:prstDash val="solid"/>
            <a:headEnd type="none" w="med" len="med"/>
            <a:tailEnd type="none" w="med" len="med"/>
          </a:ln>
        </p:spPr>
        <p:txBody>
          <a:bodyPr/>
          <a:p>
            <a:endParaRPr lang="zh-CN" altLang="en-US"/>
          </a:p>
        </p:txBody>
      </p:sp>
      <p:sp>
        <p:nvSpPr>
          <p:cNvPr id="119815" name="左大括号 119814"/>
          <p:cNvSpPr/>
          <p:nvPr/>
        </p:nvSpPr>
        <p:spPr>
          <a:xfrm>
            <a:off x="5219700" y="1555750"/>
            <a:ext cx="215900" cy="1225550"/>
          </a:xfrm>
          <a:prstGeom prst="leftBrace">
            <a:avLst>
              <a:gd name="adj1" fmla="val 47303"/>
              <a:gd name="adj2" fmla="val 50000"/>
            </a:avLst>
          </a:prstGeom>
          <a:noFill/>
          <a:ln w="38100" cap="flat" cmpd="sng">
            <a:solidFill>
              <a:schemeClr val="tx1"/>
            </a:solidFill>
            <a:prstDash val="solid"/>
            <a:headEnd type="none" w="med" len="med"/>
            <a:tailEnd type="none" w="med" len="med"/>
          </a:ln>
        </p:spPr>
        <p:txBody>
          <a:bodyPr/>
          <a:p>
            <a:endParaRPr lang="zh-CN" altLang="en-US"/>
          </a:p>
        </p:txBody>
      </p:sp>
      <p:sp>
        <p:nvSpPr>
          <p:cNvPr id="119816" name="左大括号 119815"/>
          <p:cNvSpPr/>
          <p:nvPr/>
        </p:nvSpPr>
        <p:spPr>
          <a:xfrm>
            <a:off x="5148263" y="3644900"/>
            <a:ext cx="360362" cy="1152525"/>
          </a:xfrm>
          <a:prstGeom prst="leftBrace">
            <a:avLst>
              <a:gd name="adj1" fmla="val 26652"/>
              <a:gd name="adj2" fmla="val 50000"/>
            </a:avLst>
          </a:prstGeom>
          <a:noFill/>
          <a:ln w="38100" cap="flat" cmpd="sng">
            <a:solidFill>
              <a:schemeClr val="tx1"/>
            </a:solidFill>
            <a:prstDash val="solid"/>
            <a:headEnd type="none" w="med" len="med"/>
            <a:tailEnd type="none" w="med" len="med"/>
          </a:ln>
        </p:spPr>
        <p:txBody>
          <a:bodyPr/>
          <a:p>
            <a:endParaRPr lang="zh-CN" altLang="en-US"/>
          </a:p>
        </p:txBody>
      </p:sp>
      <p:sp>
        <p:nvSpPr>
          <p:cNvPr id="119817" name="文本框 119816"/>
          <p:cNvSpPr txBox="1"/>
          <p:nvPr/>
        </p:nvSpPr>
        <p:spPr>
          <a:xfrm>
            <a:off x="5508625" y="3429000"/>
            <a:ext cx="2538413" cy="641350"/>
          </a:xfrm>
          <a:prstGeom prst="rect">
            <a:avLst/>
          </a:prstGeom>
          <a:noFill/>
          <a:ln w="9525">
            <a:noFill/>
          </a:ln>
        </p:spPr>
        <p:txBody>
          <a:bodyPr>
            <a:spAutoFit/>
          </a:bodyPr>
          <a:p>
            <a:r>
              <a:rPr lang="zh-CN" altLang="en-US" sz="3600" b="1" dirty="0">
                <a:latin typeface="Arial" panose="020B0604020202020204" pitchFamily="34" charset="0"/>
                <a:ea typeface="黑体" panose="02010609060101010101" pitchFamily="2" charset="-122"/>
              </a:rPr>
              <a:t>景象</a:t>
            </a:r>
            <a:endParaRPr lang="zh-CN" altLang="en-US" sz="3600" b="1" dirty="0">
              <a:latin typeface="Arial" panose="020B0604020202020204" pitchFamily="34" charset="0"/>
              <a:ea typeface="黑体" panose="02010609060101010101" pitchFamily="2" charset="-122"/>
            </a:endParaRPr>
          </a:p>
        </p:txBody>
      </p:sp>
      <p:sp>
        <p:nvSpPr>
          <p:cNvPr id="119818" name="矩形 119817"/>
          <p:cNvSpPr/>
          <p:nvPr/>
        </p:nvSpPr>
        <p:spPr>
          <a:xfrm>
            <a:off x="5508625" y="4508500"/>
            <a:ext cx="2376488" cy="641350"/>
          </a:xfrm>
          <a:prstGeom prst="rect">
            <a:avLst/>
          </a:prstGeom>
          <a:noFill/>
          <a:ln w="9525">
            <a:noFill/>
          </a:ln>
        </p:spPr>
        <p:txBody>
          <a:bodyPr>
            <a:spAutoFit/>
          </a:bodyPr>
          <a:p>
            <a:r>
              <a:rPr lang="zh-CN" altLang="en-US" sz="3600" b="1" dirty="0">
                <a:latin typeface="Arial" panose="020B0604020202020204" pitchFamily="34" charset="0"/>
                <a:ea typeface="黑体" panose="02010609060101010101" pitchFamily="2" charset="-122"/>
              </a:rPr>
              <a:t>物象</a:t>
            </a:r>
            <a:endParaRPr lang="zh-CN" altLang="en-US" sz="3600" b="1" dirty="0">
              <a:latin typeface="Arial" panose="020B0604020202020204" pitchFamily="34" charset="0"/>
              <a:ea typeface="黑体" panose="02010609060101010101" pitchFamily="2" charset="-122"/>
            </a:endParaRPr>
          </a:p>
        </p:txBody>
      </p:sp>
      <p:sp>
        <p:nvSpPr>
          <p:cNvPr id="119819" name="矩形 119818"/>
          <p:cNvSpPr/>
          <p:nvPr/>
        </p:nvSpPr>
        <p:spPr>
          <a:xfrm>
            <a:off x="5289550" y="2565400"/>
            <a:ext cx="3854450" cy="641350"/>
          </a:xfrm>
          <a:prstGeom prst="rect">
            <a:avLst/>
          </a:prstGeom>
          <a:noFill/>
          <a:ln w="9525">
            <a:noFill/>
          </a:ln>
        </p:spPr>
        <p:txBody>
          <a:bodyPr wrap="none" anchor="t">
            <a:spAutoFit/>
          </a:bodyPr>
          <a:p>
            <a:r>
              <a:rPr lang="zh-CN" altLang="en-US" sz="3600" b="1" dirty="0">
                <a:latin typeface="Arial" panose="020B0604020202020204" pitchFamily="34" charset="0"/>
                <a:ea typeface="黑体" panose="02010609060101010101" pitchFamily="2" charset="-122"/>
              </a:rPr>
              <a:t>抒情主人公的形象</a:t>
            </a:r>
            <a:endParaRPr lang="zh-CN" altLang="en-US" sz="3600" b="1" dirty="0">
              <a:latin typeface="Arial" panose="020B0604020202020204" pitchFamily="34" charset="0"/>
              <a:ea typeface="黑体" panose="02010609060101010101" pitchFamily="2" charset="-122"/>
            </a:endParaRPr>
          </a:p>
        </p:txBody>
      </p:sp>
      <p:sp>
        <p:nvSpPr>
          <p:cNvPr id="119820" name="矩形 119819"/>
          <p:cNvSpPr/>
          <p:nvPr/>
        </p:nvSpPr>
        <p:spPr>
          <a:xfrm>
            <a:off x="5580063" y="1268413"/>
            <a:ext cx="2974975" cy="1190625"/>
          </a:xfrm>
          <a:prstGeom prst="rect">
            <a:avLst/>
          </a:prstGeom>
          <a:noFill/>
          <a:ln w="9525">
            <a:noFill/>
          </a:ln>
        </p:spPr>
        <p:txBody>
          <a:bodyPr>
            <a:spAutoFit/>
          </a:bodyPr>
          <a:p>
            <a:r>
              <a:rPr lang="zh-CN" altLang="en-US" sz="3600" b="1" dirty="0">
                <a:latin typeface="Arial" panose="020B0604020202020204" pitchFamily="34" charset="0"/>
                <a:ea typeface="黑体" panose="02010609060101010101" pitchFamily="2" charset="-122"/>
              </a:rPr>
              <a:t>作品中刻画的人物形象</a:t>
            </a:r>
            <a:endParaRPr lang="zh-CN" altLang="en-US" sz="3600" b="1" dirty="0">
              <a:latin typeface="Arial" panose="020B0604020202020204" pitchFamily="34" charset="0"/>
              <a:ea typeface="黑体" panose="02010609060101010101" pitchFamily="2" charset="-122"/>
            </a:endParaRPr>
          </a:p>
        </p:txBody>
      </p:sp>
      <p:sp>
        <p:nvSpPr>
          <p:cNvPr id="119822" name="矩形 119821"/>
          <p:cNvSpPr/>
          <p:nvPr/>
        </p:nvSpPr>
        <p:spPr>
          <a:xfrm>
            <a:off x="3995738" y="1484313"/>
            <a:ext cx="1728787" cy="1190625"/>
          </a:xfrm>
          <a:prstGeom prst="rect">
            <a:avLst/>
          </a:prstGeom>
          <a:noFill/>
          <a:ln w="9525">
            <a:noFill/>
          </a:ln>
        </p:spPr>
        <p:txBody>
          <a:bodyPr>
            <a:spAutoFit/>
          </a:bodyPr>
          <a:p>
            <a:r>
              <a:rPr lang="zh-CN" altLang="en-US" sz="3600" b="1" dirty="0">
                <a:latin typeface="Arial" panose="020B0604020202020204" pitchFamily="34" charset="0"/>
                <a:ea typeface="黑体" panose="02010609060101010101" pitchFamily="2" charset="-122"/>
              </a:rPr>
              <a:t>人物</a:t>
            </a:r>
            <a:endParaRPr lang="zh-CN" altLang="en-US" sz="3600" b="1" dirty="0">
              <a:latin typeface="Arial" panose="020B0604020202020204" pitchFamily="34" charset="0"/>
              <a:ea typeface="黑体" panose="02010609060101010101" pitchFamily="2" charset="-122"/>
            </a:endParaRPr>
          </a:p>
          <a:p>
            <a:r>
              <a:rPr lang="zh-CN" altLang="en-US" sz="3600" b="1" dirty="0">
                <a:latin typeface="Arial" panose="020B0604020202020204" pitchFamily="34" charset="0"/>
                <a:ea typeface="黑体" panose="02010609060101010101" pitchFamily="2" charset="-122"/>
              </a:rPr>
              <a:t>形象</a:t>
            </a:r>
            <a:endParaRPr lang="zh-CN" altLang="en-US" sz="3600" b="1" dirty="0">
              <a:latin typeface="Arial" panose="020B0604020202020204" pitchFamily="34" charset="0"/>
              <a:ea typeface="黑体" panose="02010609060101010101" pitchFamily="2" charset="-122"/>
            </a:endParaRPr>
          </a:p>
        </p:txBody>
      </p:sp>
    </p:spTree>
  </p:cSld>
  <p:clrMapOvr>
    <a:masterClrMapping/>
  </p:clrMapOvr>
  <p:transition>
    <p:zo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标题 130049"/>
          <p:cNvSpPr>
            <a:spLocks noRot="1"/>
          </p:cNvSpPr>
          <p:nvPr>
            <p:ph type="title"/>
          </p:nvPr>
        </p:nvSpPr>
        <p:spPr>
          <a:xfrm>
            <a:off x="179388" y="3213100"/>
            <a:ext cx="8807450" cy="1009650"/>
          </a:xfrm>
        </p:spPr>
        <p:txBody>
          <a:bodyPr anchor="ctr"/>
          <a:p>
            <a:pPr algn="l"/>
            <a:r>
              <a:rPr lang="zh-CN" altLang="en-US">
                <a:solidFill>
                  <a:srgbClr val="FF0000"/>
                </a:solidFill>
              </a:rPr>
              <a:t>意象题</a:t>
            </a:r>
            <a:r>
              <a:rPr lang="zh-CN" altLang="en-US"/>
              <a:t>的提问方式</a:t>
            </a:r>
            <a:endParaRPr lang="zh-CN" altLang="en-US"/>
          </a:p>
        </p:txBody>
      </p:sp>
      <p:sp>
        <p:nvSpPr>
          <p:cNvPr id="130051" name="文本占位符 130050"/>
          <p:cNvSpPr>
            <a:spLocks noRot="1"/>
          </p:cNvSpPr>
          <p:nvPr>
            <p:ph type="body" idx="1"/>
          </p:nvPr>
        </p:nvSpPr>
        <p:spPr>
          <a:xfrm>
            <a:off x="179388" y="4221163"/>
            <a:ext cx="8659812" cy="2636837"/>
          </a:xfrm>
        </p:spPr>
        <p:txBody>
          <a:bodyPr/>
          <a:p>
            <a:r>
              <a:rPr lang="en-US" altLang="zh-CN" b="1"/>
              <a:t>1</a:t>
            </a:r>
            <a:r>
              <a:rPr lang="zh-CN" altLang="en-US" b="1" dirty="0"/>
              <a:t>这首诗刻画了什么样的意象？</a:t>
            </a:r>
            <a:endParaRPr lang="zh-CN" altLang="en-US" b="1" dirty="0"/>
          </a:p>
          <a:p>
            <a:r>
              <a:rPr lang="en-US" altLang="zh-CN" b="1"/>
              <a:t>2</a:t>
            </a:r>
            <a:r>
              <a:rPr lang="zh-CN" altLang="en-US" b="1" dirty="0"/>
              <a:t>这首诗中的意象有什么特点？</a:t>
            </a:r>
            <a:endParaRPr lang="zh-CN" altLang="en-US" b="1" dirty="0"/>
          </a:p>
          <a:p>
            <a:r>
              <a:rPr lang="en-US" altLang="zh-CN" b="1"/>
              <a:t>3</a:t>
            </a:r>
            <a:r>
              <a:rPr lang="zh-CN" altLang="en-US" b="1" dirty="0"/>
              <a:t>这首诗描写了哪些意象？表达了诗人怎样的情感？</a:t>
            </a:r>
            <a:endParaRPr lang="zh-CN" altLang="en-US" b="1" dirty="0"/>
          </a:p>
        </p:txBody>
      </p:sp>
      <p:sp>
        <p:nvSpPr>
          <p:cNvPr id="130052" name="文本框 130051"/>
          <p:cNvSpPr txBox="1"/>
          <p:nvPr/>
        </p:nvSpPr>
        <p:spPr>
          <a:xfrm>
            <a:off x="6640513" y="4946650"/>
            <a:ext cx="184150" cy="366713"/>
          </a:xfrm>
          <a:prstGeom prst="rect">
            <a:avLst/>
          </a:prstGeom>
          <a:noFill/>
          <a:ln w="9525">
            <a:noFill/>
          </a:ln>
        </p:spPr>
        <p:txBody>
          <a:bodyPr wrap="none" anchor="t">
            <a:spAutoFit/>
          </a:bodyPr>
          <a:p>
            <a:endParaRPr dirty="0">
              <a:latin typeface="Arial" panose="020B0604020202020204" pitchFamily="34" charset="0"/>
              <a:ea typeface="幼圆" pitchFamily="49" charset="-122"/>
            </a:endParaRPr>
          </a:p>
        </p:txBody>
      </p:sp>
      <p:pic>
        <p:nvPicPr>
          <p:cNvPr id="130053" name="图片 130052" descr="迎客松">
            <a:hlinkClick r:id="rId1" action="ppaction://hlinksldjump"/>
          </p:cNvPr>
          <p:cNvPicPr>
            <a:picLocks noChangeAspect="1"/>
          </p:cNvPicPr>
          <p:nvPr/>
        </p:nvPicPr>
        <p:blipFill>
          <a:blip r:embed="rId2"/>
          <a:srcRect l="3334" t="2222" r="1666" b="2222"/>
          <a:stretch>
            <a:fillRect/>
          </a:stretch>
        </p:blipFill>
        <p:spPr>
          <a:xfrm>
            <a:off x="179388" y="188913"/>
            <a:ext cx="8640762" cy="3200400"/>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2" name="标题 133121"/>
          <p:cNvSpPr>
            <a:spLocks noRot="1"/>
          </p:cNvSpPr>
          <p:nvPr>
            <p:ph type="title"/>
          </p:nvPr>
        </p:nvSpPr>
        <p:spPr>
          <a:xfrm>
            <a:off x="250825" y="188913"/>
            <a:ext cx="4032250" cy="863600"/>
          </a:xfrm>
        </p:spPr>
        <p:txBody>
          <a:bodyPr anchor="ctr"/>
          <a:p>
            <a:pPr algn="l"/>
            <a:r>
              <a:rPr lang="zh-CN" altLang="en-US" sz="4000" b="1">
                <a:solidFill>
                  <a:srgbClr val="FF0000"/>
                </a:solidFill>
              </a:rPr>
              <a:t>意象的鉴赏方法</a:t>
            </a:r>
            <a:endParaRPr lang="zh-CN" altLang="en-US" sz="4000" b="1">
              <a:solidFill>
                <a:srgbClr val="FF0000"/>
              </a:solidFill>
            </a:endParaRPr>
          </a:p>
        </p:txBody>
      </p:sp>
      <p:sp>
        <p:nvSpPr>
          <p:cNvPr id="133123" name="文本占位符 133122"/>
          <p:cNvSpPr>
            <a:spLocks noRot="1"/>
          </p:cNvSpPr>
          <p:nvPr>
            <p:ph type="body" idx="1"/>
          </p:nvPr>
        </p:nvSpPr>
        <p:spPr>
          <a:xfrm>
            <a:off x="323850" y="1125538"/>
            <a:ext cx="8280400" cy="4824412"/>
          </a:xfrm>
        </p:spPr>
        <p:txBody>
          <a:bodyPr/>
          <a:p>
            <a:pPr>
              <a:lnSpc>
                <a:spcPct val="90000"/>
              </a:lnSpc>
            </a:pPr>
            <a:r>
              <a:rPr lang="en-US" altLang="zh-CN" b="1"/>
              <a:t>1</a:t>
            </a:r>
            <a:r>
              <a:rPr lang="zh-CN" altLang="en-US" b="1" dirty="0"/>
              <a:t>找出意象</a:t>
            </a:r>
            <a:r>
              <a:rPr lang="en-US" altLang="zh-CN" b="1"/>
              <a:t>(</a:t>
            </a:r>
            <a:r>
              <a:rPr lang="zh-CN" altLang="en-US" b="1" dirty="0"/>
              <a:t>诗中具体的景、物</a:t>
            </a:r>
            <a:r>
              <a:rPr lang="en-US" altLang="zh-CN" b="1"/>
              <a:t>)</a:t>
            </a:r>
            <a:endParaRPr lang="en-US" altLang="zh-CN" b="1"/>
          </a:p>
          <a:p>
            <a:pPr>
              <a:lnSpc>
                <a:spcPct val="90000"/>
              </a:lnSpc>
            </a:pPr>
            <a:r>
              <a:rPr lang="zh-CN" altLang="en-US" b="1" dirty="0"/>
              <a:t>注意：①抓全局性的意象或主要意象</a:t>
            </a:r>
            <a:endParaRPr lang="zh-CN" altLang="en-US" b="1" dirty="0"/>
          </a:p>
          <a:p>
            <a:pPr>
              <a:lnSpc>
                <a:spcPct val="90000"/>
              </a:lnSpc>
            </a:pPr>
            <a:r>
              <a:rPr lang="zh-CN" altLang="en-US" b="1" dirty="0"/>
              <a:t>　　　②有的意象仅起衬托和组成画面作</a:t>
            </a:r>
            <a:endParaRPr lang="zh-CN" altLang="en-US" b="1" dirty="0"/>
          </a:p>
          <a:p>
            <a:pPr>
              <a:lnSpc>
                <a:spcPct val="90000"/>
              </a:lnSpc>
            </a:pPr>
            <a:r>
              <a:rPr lang="en-US" altLang="zh-CN" b="1"/>
              <a:t>2</a:t>
            </a:r>
            <a:r>
              <a:rPr lang="zh-CN" altLang="en-US" b="1" dirty="0"/>
              <a:t>分析意象的特点</a:t>
            </a:r>
            <a:endParaRPr lang="zh-CN" altLang="en-US" b="1" dirty="0"/>
          </a:p>
          <a:p>
            <a:pPr>
              <a:lnSpc>
                <a:spcPct val="90000"/>
              </a:lnSpc>
            </a:pPr>
            <a:r>
              <a:rPr lang="zh-CN" altLang="en-US" b="1" dirty="0"/>
              <a:t>①分析描绘意象的修饰语</a:t>
            </a:r>
            <a:endParaRPr lang="zh-CN" altLang="en-US" b="1" dirty="0"/>
          </a:p>
          <a:p>
            <a:pPr>
              <a:lnSpc>
                <a:spcPct val="90000"/>
              </a:lnSpc>
            </a:pPr>
            <a:r>
              <a:rPr lang="zh-CN" altLang="en-US" b="1" dirty="0"/>
              <a:t>②利用所积累的意象词意义</a:t>
            </a:r>
            <a:endParaRPr lang="zh-CN" altLang="en-US" b="1" dirty="0"/>
          </a:p>
          <a:p>
            <a:pPr>
              <a:lnSpc>
                <a:spcPct val="90000"/>
              </a:lnSpc>
            </a:pPr>
            <a:r>
              <a:rPr lang="zh-CN" altLang="en-US" b="1" dirty="0"/>
              <a:t>③利用好体现特点的术语：优美、绚丽、明丽、柔美、雄奇等</a:t>
            </a:r>
            <a:endParaRPr lang="zh-CN" altLang="en-US" b="1" dirty="0"/>
          </a:p>
          <a:p>
            <a:pPr>
              <a:lnSpc>
                <a:spcPct val="90000"/>
              </a:lnSpc>
            </a:pPr>
            <a:r>
              <a:rPr lang="en-US" altLang="zh-CN" b="1"/>
              <a:t>3</a:t>
            </a:r>
            <a:r>
              <a:rPr lang="zh-CN" altLang="en-US" b="1" dirty="0"/>
              <a:t>理解形象中寄予作者的情感</a:t>
            </a:r>
            <a:endParaRPr lang="zh-CN" altLang="en-US"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1" name="文本框 37890"/>
          <p:cNvSpPr txBox="1"/>
          <p:nvPr/>
        </p:nvSpPr>
        <p:spPr>
          <a:xfrm>
            <a:off x="539750" y="1125538"/>
            <a:ext cx="1944688" cy="588962"/>
          </a:xfrm>
          <a:prstGeom prst="rect">
            <a:avLst/>
          </a:prstGeom>
          <a:solidFill>
            <a:srgbClr val="00FF00"/>
          </a:solidFill>
          <a:ln w="9525" cap="flat" cmpd="sng">
            <a:solidFill>
              <a:srgbClr val="000080"/>
            </a:solidFill>
            <a:prstDash val="solid"/>
            <a:miter/>
            <a:headEnd type="none" w="med" len="med"/>
            <a:tailEnd type="none" w="med" len="med"/>
          </a:ln>
        </p:spPr>
        <p:txBody>
          <a:bodyPr>
            <a:spAutoFit/>
          </a:bodyPr>
          <a:p>
            <a:pPr>
              <a:spcBef>
                <a:spcPct val="50000"/>
              </a:spcBef>
            </a:pPr>
            <a:r>
              <a:rPr lang="zh-CN" altLang="en-US" sz="3200" b="1" dirty="0">
                <a:solidFill>
                  <a:schemeClr val="accent2"/>
                </a:solidFill>
                <a:latin typeface="Arial" panose="020B0604020202020204" pitchFamily="34" charset="0"/>
                <a:ea typeface="隶书" pitchFamily="49" charset="-122"/>
              </a:rPr>
              <a:t>提问方式</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37892" name="文本框 37891"/>
          <p:cNvSpPr txBox="1"/>
          <p:nvPr/>
        </p:nvSpPr>
        <p:spPr>
          <a:xfrm>
            <a:off x="2700338" y="1196975"/>
            <a:ext cx="6659562" cy="579438"/>
          </a:xfrm>
          <a:prstGeom prst="rect">
            <a:avLst/>
          </a:prstGeom>
          <a:noFill/>
          <a:ln w="9525">
            <a:noFill/>
          </a:ln>
        </p:spPr>
        <p:txBody>
          <a:bodyPr>
            <a:spAutoFit/>
          </a:bodyPr>
          <a:p>
            <a:pPr>
              <a:spcBef>
                <a:spcPct val="50000"/>
              </a:spcBef>
            </a:pPr>
            <a:r>
              <a:rPr lang="zh-CN" altLang="en-US" sz="3200" b="1" dirty="0">
                <a:solidFill>
                  <a:schemeClr val="tx2"/>
                </a:solidFill>
                <a:latin typeface="华文行楷" pitchFamily="2" charset="-122"/>
                <a:ea typeface="华文行楷" pitchFamily="2" charset="-122"/>
              </a:rPr>
              <a:t>这首诗营造了一种怎样的意境</a:t>
            </a:r>
            <a:r>
              <a:rPr lang="en-US" altLang="zh-CN" sz="3200" b="1">
                <a:solidFill>
                  <a:schemeClr val="tx2"/>
                </a:solidFill>
                <a:latin typeface="华文行楷" pitchFamily="2" charset="-122"/>
                <a:ea typeface="华文行楷" pitchFamily="2" charset="-122"/>
              </a:rPr>
              <a:t>?</a:t>
            </a:r>
            <a:r>
              <a:rPr lang="en-US" altLang="zh-CN" sz="3200">
                <a:solidFill>
                  <a:schemeClr val="tx2"/>
                </a:solidFill>
                <a:latin typeface="华文行楷" pitchFamily="2" charset="-122"/>
                <a:ea typeface="华文行楷" pitchFamily="2" charset="-122"/>
              </a:rPr>
              <a:t> </a:t>
            </a:r>
            <a:endParaRPr lang="en-US" altLang="zh-CN" sz="3200">
              <a:solidFill>
                <a:schemeClr val="tx2"/>
              </a:solidFill>
              <a:latin typeface="华文行楷" pitchFamily="2" charset="-122"/>
              <a:ea typeface="华文行楷" pitchFamily="2" charset="-122"/>
            </a:endParaRPr>
          </a:p>
        </p:txBody>
      </p:sp>
      <p:sp>
        <p:nvSpPr>
          <p:cNvPr id="37893" name="文本框 37892"/>
          <p:cNvSpPr txBox="1"/>
          <p:nvPr/>
        </p:nvSpPr>
        <p:spPr>
          <a:xfrm>
            <a:off x="539750" y="2060575"/>
            <a:ext cx="1944688" cy="588963"/>
          </a:xfrm>
          <a:prstGeom prst="rect">
            <a:avLst/>
          </a:prstGeom>
          <a:solidFill>
            <a:srgbClr val="00FF00"/>
          </a:solidFill>
          <a:ln w="9525" cap="flat" cmpd="sng">
            <a:solidFill>
              <a:srgbClr val="000080"/>
            </a:solidFill>
            <a:prstDash val="solid"/>
            <a:miter/>
            <a:headEnd type="none" w="med" len="med"/>
            <a:tailEnd type="none" w="med" len="med"/>
          </a:ln>
        </p:spPr>
        <p:txBody>
          <a:bodyPr>
            <a:spAutoFit/>
          </a:bodyPr>
          <a:p>
            <a:pPr>
              <a:spcBef>
                <a:spcPct val="50000"/>
              </a:spcBef>
            </a:pPr>
            <a:r>
              <a:rPr lang="zh-CN" altLang="en-US" sz="3200" b="1" dirty="0">
                <a:solidFill>
                  <a:schemeClr val="accent2"/>
                </a:solidFill>
                <a:latin typeface="Arial" panose="020B0604020202020204" pitchFamily="34" charset="0"/>
                <a:ea typeface="隶书" pitchFamily="49" charset="-122"/>
              </a:rPr>
              <a:t>提问变体</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37894" name="文本框 37893"/>
          <p:cNvSpPr txBox="1"/>
          <p:nvPr/>
        </p:nvSpPr>
        <p:spPr>
          <a:xfrm>
            <a:off x="2627313" y="2060575"/>
            <a:ext cx="6300787" cy="1066800"/>
          </a:xfrm>
          <a:prstGeom prst="rect">
            <a:avLst/>
          </a:prstGeom>
          <a:noFill/>
          <a:ln w="9525">
            <a:noFill/>
          </a:ln>
        </p:spPr>
        <p:txBody>
          <a:bodyPr>
            <a:spAutoFit/>
          </a:bodyPr>
          <a:p>
            <a:pPr>
              <a:spcBef>
                <a:spcPct val="50000"/>
              </a:spcBef>
            </a:pPr>
            <a:r>
              <a:rPr lang="zh-CN" altLang="en-US" sz="3200" b="1" dirty="0">
                <a:solidFill>
                  <a:srgbClr val="3333FF"/>
                </a:solidFill>
                <a:latin typeface="华文行楷" pitchFamily="2" charset="-122"/>
                <a:ea typeface="华文行楷" pitchFamily="2" charset="-122"/>
              </a:rPr>
              <a:t>　</a:t>
            </a:r>
            <a:r>
              <a:rPr lang="zh-CN" altLang="en-US" sz="3200" b="1" dirty="0">
                <a:solidFill>
                  <a:schemeClr val="tx2"/>
                </a:solidFill>
                <a:latin typeface="华文行楷" pitchFamily="2" charset="-122"/>
                <a:ea typeface="华文行楷" pitchFamily="2" charset="-122"/>
              </a:rPr>
              <a:t>这首诗描绘了一幅怎样的画面</a:t>
            </a:r>
            <a:r>
              <a:rPr lang="en-US" altLang="zh-CN" sz="3200" b="1" dirty="0">
                <a:solidFill>
                  <a:schemeClr val="tx2"/>
                </a:solidFill>
                <a:latin typeface="华文行楷" pitchFamily="2" charset="-122"/>
                <a:ea typeface="华文行楷" pitchFamily="2" charset="-122"/>
              </a:rPr>
              <a:t>?</a:t>
            </a:r>
            <a:r>
              <a:rPr lang="zh-CN" altLang="en-US" sz="3200" b="1" dirty="0">
                <a:solidFill>
                  <a:schemeClr val="tx2"/>
                </a:solidFill>
                <a:latin typeface="华文行楷" pitchFamily="2" charset="-122"/>
                <a:ea typeface="华文行楷" pitchFamily="2" charset="-122"/>
              </a:rPr>
              <a:t>表达了诗人怎样的思想感情</a:t>
            </a:r>
            <a:r>
              <a:rPr lang="en-US" altLang="zh-CN" sz="3200" b="1">
                <a:solidFill>
                  <a:schemeClr val="tx2"/>
                </a:solidFill>
                <a:latin typeface="华文行楷" pitchFamily="2" charset="-122"/>
                <a:ea typeface="华文行楷" pitchFamily="2" charset="-122"/>
              </a:rPr>
              <a:t>? </a:t>
            </a:r>
            <a:endParaRPr lang="en-US" altLang="zh-CN" sz="3200" b="1">
              <a:solidFill>
                <a:schemeClr val="tx2"/>
              </a:solidFill>
              <a:latin typeface="华文行楷" pitchFamily="2" charset="-122"/>
              <a:ea typeface="华文行楷" pitchFamily="2" charset="-122"/>
            </a:endParaRPr>
          </a:p>
        </p:txBody>
      </p:sp>
      <p:sp>
        <p:nvSpPr>
          <p:cNvPr id="37895" name="文本框 37894"/>
          <p:cNvSpPr txBox="1"/>
          <p:nvPr/>
        </p:nvSpPr>
        <p:spPr>
          <a:xfrm>
            <a:off x="539750" y="3357563"/>
            <a:ext cx="1871663" cy="588962"/>
          </a:xfrm>
          <a:prstGeom prst="rect">
            <a:avLst/>
          </a:prstGeom>
          <a:solidFill>
            <a:srgbClr val="00FF00"/>
          </a:solidFill>
          <a:ln w="9525" cap="flat" cmpd="sng">
            <a:solidFill>
              <a:srgbClr val="000080"/>
            </a:solidFill>
            <a:prstDash val="solid"/>
            <a:miter/>
            <a:headEnd type="none" w="med" len="med"/>
            <a:tailEnd type="none" w="med" len="med"/>
          </a:ln>
        </p:spPr>
        <p:txBody>
          <a:bodyPr>
            <a:spAutoFit/>
          </a:bodyPr>
          <a:p>
            <a:pPr>
              <a:spcBef>
                <a:spcPct val="50000"/>
              </a:spcBef>
            </a:pPr>
            <a:r>
              <a:rPr lang="zh-CN" altLang="en-US" sz="3200" b="1" dirty="0">
                <a:solidFill>
                  <a:schemeClr val="accent2"/>
                </a:solidFill>
                <a:latin typeface="Arial" panose="020B0604020202020204" pitchFamily="34" charset="0"/>
                <a:ea typeface="隶书" pitchFamily="49" charset="-122"/>
              </a:rPr>
              <a:t>解答分析</a:t>
            </a:r>
            <a:r>
              <a:rPr lang="zh-CN" altLang="en-US" sz="3200" dirty="0">
                <a:latin typeface="Arial" panose="020B0604020202020204" pitchFamily="34" charset="0"/>
              </a:rPr>
              <a:t> </a:t>
            </a:r>
            <a:endParaRPr lang="zh-CN" altLang="en-US" sz="3200" dirty="0">
              <a:latin typeface="Arial" panose="020B0604020202020204" pitchFamily="34" charset="0"/>
            </a:endParaRPr>
          </a:p>
        </p:txBody>
      </p:sp>
      <p:sp>
        <p:nvSpPr>
          <p:cNvPr id="37896" name="文本框 37895"/>
          <p:cNvSpPr txBox="1"/>
          <p:nvPr/>
        </p:nvSpPr>
        <p:spPr>
          <a:xfrm>
            <a:off x="2700338" y="3500438"/>
            <a:ext cx="6156325" cy="2528887"/>
          </a:xfrm>
          <a:prstGeom prst="rect">
            <a:avLst/>
          </a:prstGeom>
          <a:noFill/>
          <a:ln w="9525">
            <a:noFill/>
          </a:ln>
        </p:spPr>
        <p:txBody>
          <a:bodyPr>
            <a:spAutoFit/>
          </a:bodyPr>
          <a:p>
            <a:pPr>
              <a:spcBef>
                <a:spcPct val="50000"/>
              </a:spcBef>
            </a:pPr>
            <a:r>
              <a:rPr lang="zh-CN" altLang="en-US" sz="3200" b="1" dirty="0">
                <a:solidFill>
                  <a:schemeClr val="accent2"/>
                </a:solidFill>
                <a:latin typeface="华文行楷" pitchFamily="2" charset="-122"/>
                <a:ea typeface="华文行楷" pitchFamily="2" charset="-122"/>
              </a:rPr>
              <a:t>　</a:t>
            </a:r>
            <a:r>
              <a:rPr lang="zh-CN" altLang="en-US" sz="3200" b="1" dirty="0">
                <a:solidFill>
                  <a:schemeClr val="tx2"/>
                </a:solidFill>
                <a:latin typeface="华文行楷" pitchFamily="2" charset="-122"/>
                <a:ea typeface="华文行楷" pitchFamily="2" charset="-122"/>
              </a:rPr>
              <a:t>这是一种最常见的题型。所谓意境，是指寄托诗人情感的意象综合起来构建的让人产生想像的境界。</a:t>
            </a:r>
            <a:r>
              <a:rPr lang="zh-CN" altLang="en-US" sz="3200" b="1" dirty="0">
                <a:solidFill>
                  <a:srgbClr val="FF0000"/>
                </a:solidFill>
                <a:latin typeface="华文行楷" pitchFamily="2" charset="-122"/>
                <a:ea typeface="华文行楷" pitchFamily="2" charset="-122"/>
              </a:rPr>
              <a:t>它包括景、境、情三个方面</a:t>
            </a:r>
            <a:r>
              <a:rPr lang="zh-CN" altLang="en-US" sz="3200" b="1" dirty="0">
                <a:solidFill>
                  <a:schemeClr val="tx2"/>
                </a:solidFill>
                <a:latin typeface="华文行楷" pitchFamily="2" charset="-122"/>
                <a:ea typeface="华文行楷" pitchFamily="2" charset="-122"/>
              </a:rPr>
              <a:t>。答题时三方面缺一不可。</a:t>
            </a:r>
            <a:r>
              <a:rPr lang="zh-CN" altLang="en-US" sz="3200" b="1" dirty="0">
                <a:solidFill>
                  <a:schemeClr val="accent2"/>
                </a:solidFill>
                <a:latin typeface="华文行楷" pitchFamily="2" charset="-122"/>
                <a:ea typeface="华文行楷" pitchFamily="2" charset="-122"/>
              </a:rPr>
              <a:t> </a:t>
            </a:r>
            <a:endParaRPr lang="zh-CN" altLang="en-US" sz="3200" b="1" dirty="0">
              <a:solidFill>
                <a:schemeClr val="accent2"/>
              </a:solidFill>
              <a:latin typeface="华文行楷" pitchFamily="2" charset="-122"/>
              <a:ea typeface="华文行楷" pitchFamily="2" charset="-122"/>
            </a:endParaRPr>
          </a:p>
        </p:txBody>
      </p:sp>
      <p:sp>
        <p:nvSpPr>
          <p:cNvPr id="37897" name="文本框 37896"/>
          <p:cNvSpPr txBox="1"/>
          <p:nvPr/>
        </p:nvSpPr>
        <p:spPr>
          <a:xfrm>
            <a:off x="2124075" y="260350"/>
            <a:ext cx="5256213" cy="579438"/>
          </a:xfrm>
          <a:prstGeom prst="rect">
            <a:avLst/>
          </a:prstGeom>
          <a:solidFill>
            <a:srgbClr val="FF66CC"/>
          </a:solidFill>
          <a:ln w="9525">
            <a:noFill/>
          </a:ln>
        </p:spPr>
        <p:txBody>
          <a:bodyPr>
            <a:spAutoFit/>
          </a:bodyPr>
          <a:p>
            <a:pPr>
              <a:spcBef>
                <a:spcPct val="50000"/>
              </a:spcBef>
            </a:pPr>
            <a:r>
              <a:rPr lang="zh-CN" altLang="en-US" sz="3200" b="1" dirty="0">
                <a:solidFill>
                  <a:schemeClr val="tx2"/>
                </a:solidFill>
                <a:latin typeface="楷体_GB2312" pitchFamily="49" charset="-122"/>
                <a:ea typeface="楷体_GB2312" pitchFamily="49" charset="-122"/>
              </a:rPr>
              <a:t>分析意境型题目的解题方法</a:t>
            </a:r>
            <a:endParaRPr lang="zh-CN" altLang="en-US" sz="3200" b="1" dirty="0">
              <a:solidFill>
                <a:schemeClr val="tx2"/>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fade">
                                      <p:cBhvr>
                                        <p:cTn id="7" dur="2000"/>
                                        <p:tgtEl>
                                          <p:spTgt spid="3789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893"/>
                                        </p:tgtEl>
                                        <p:attrNameLst>
                                          <p:attrName>style.visibility</p:attrName>
                                        </p:attrNameLst>
                                      </p:cBhvr>
                                      <p:to>
                                        <p:strVal val="visible"/>
                                      </p:to>
                                    </p:set>
                                    <p:animEffect transition="in" filter="fade">
                                      <p:cBhvr>
                                        <p:cTn id="10" dur="2000"/>
                                        <p:tgtEl>
                                          <p:spTgt spid="3789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895"/>
                                        </p:tgtEl>
                                        <p:attrNameLst>
                                          <p:attrName>style.visibility</p:attrName>
                                        </p:attrNameLst>
                                      </p:cBhvr>
                                      <p:to>
                                        <p:strVal val="visible"/>
                                      </p:to>
                                    </p:set>
                                    <p:animEffect transition="in" filter="fade">
                                      <p:cBhvr>
                                        <p:cTn id="13" dur="2000"/>
                                        <p:tgtEl>
                                          <p:spTgt spid="37895"/>
                                        </p:tgtEl>
                                      </p:cBhvr>
                                    </p:animEffect>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37892"/>
                                        </p:tgtEl>
                                        <p:attrNameLst>
                                          <p:attrName>style.visibility</p:attrName>
                                        </p:attrNameLst>
                                      </p:cBhvr>
                                      <p:to>
                                        <p:strVal val="visible"/>
                                      </p:to>
                                    </p:set>
                                    <p:anim calcmode="lin" valueType="num">
                                      <p:cBhvr>
                                        <p:cTn id="18" dur="1000" fill="hold"/>
                                        <p:tgtEl>
                                          <p:spTgt spid="37892"/>
                                        </p:tgtEl>
                                        <p:attrNameLst>
                                          <p:attrName>ppt_x</p:attrName>
                                        </p:attrNameLst>
                                      </p:cBhvr>
                                      <p:tavLst>
                                        <p:tav tm="0">
                                          <p:val>
                                            <p:strVal val="#ppt_x-.2"/>
                                          </p:val>
                                        </p:tav>
                                        <p:tav tm="100000">
                                          <p:val>
                                            <p:strVal val="#ppt_x"/>
                                          </p:val>
                                        </p:tav>
                                      </p:tavLst>
                                    </p:anim>
                                    <p:anim calcmode="lin" valueType="num">
                                      <p:cBhvr>
                                        <p:cTn id="19" dur="1000" fill="hold"/>
                                        <p:tgtEl>
                                          <p:spTgt spid="37892"/>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7892"/>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37894"/>
                                        </p:tgtEl>
                                        <p:attrNameLst>
                                          <p:attrName>style.visibility</p:attrName>
                                        </p:attrNameLst>
                                      </p:cBhvr>
                                      <p:to>
                                        <p:strVal val="visible"/>
                                      </p:to>
                                    </p:set>
                                    <p:anim calcmode="lin" valueType="num">
                                      <p:cBhvr>
                                        <p:cTn id="25" dur="1000" fill="hold"/>
                                        <p:tgtEl>
                                          <p:spTgt spid="37894"/>
                                        </p:tgtEl>
                                        <p:attrNameLst>
                                          <p:attrName>ppt_x</p:attrName>
                                        </p:attrNameLst>
                                      </p:cBhvr>
                                      <p:tavLst>
                                        <p:tav tm="0">
                                          <p:val>
                                            <p:strVal val="#ppt_x-.2"/>
                                          </p:val>
                                        </p:tav>
                                        <p:tav tm="100000">
                                          <p:val>
                                            <p:strVal val="#ppt_x"/>
                                          </p:val>
                                        </p:tav>
                                      </p:tavLst>
                                    </p:anim>
                                    <p:anim calcmode="lin" valueType="num">
                                      <p:cBhvr>
                                        <p:cTn id="26" dur="1000" fill="hold"/>
                                        <p:tgtEl>
                                          <p:spTgt spid="3789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7894"/>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7896"/>
                                        </p:tgtEl>
                                        <p:attrNameLst>
                                          <p:attrName>style.visibility</p:attrName>
                                        </p:attrNameLst>
                                      </p:cBhvr>
                                      <p:to>
                                        <p:strVal val="visible"/>
                                      </p:to>
                                    </p:set>
                                    <p:animEffect transition="in" filter="fade">
                                      <p:cBhvr>
                                        <p:cTn id="32" dur="1000"/>
                                        <p:tgtEl>
                                          <p:spTgt spid="37896"/>
                                        </p:tgtEl>
                                      </p:cBhvr>
                                    </p:animEffect>
                                    <p:anim calcmode="lin" valueType="num">
                                      <p:cBhvr>
                                        <p:cTn id="33" dur="1000" fill="hold"/>
                                        <p:tgtEl>
                                          <p:spTgt spid="37896"/>
                                        </p:tgtEl>
                                        <p:attrNameLst>
                                          <p:attrName>ppt_x</p:attrName>
                                        </p:attrNameLst>
                                      </p:cBhvr>
                                      <p:tavLst>
                                        <p:tav tm="0">
                                          <p:val>
                                            <p:strVal val="#ppt_x"/>
                                          </p:val>
                                        </p:tav>
                                        <p:tav tm="100000">
                                          <p:val>
                                            <p:strVal val="#ppt_x"/>
                                          </p:val>
                                        </p:tav>
                                      </p:tavLst>
                                    </p:anim>
                                    <p:anim calcmode="lin" valueType="num">
                                      <p:cBhvr>
                                        <p:cTn id="34" dur="1000" fill="hold"/>
                                        <p:tgtEl>
                                          <p:spTgt spid="378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ldLvl="0" animBg="1"/>
      <p:bldP spid="37892" grpId="0"/>
      <p:bldP spid="37893" grpId="0" bldLvl="0" animBg="1"/>
      <p:bldP spid="37894" grpId="0"/>
      <p:bldP spid="37895" grpId="0" bldLvl="0" animBg="1"/>
      <p:bldP spid="3789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文本占位符 118785"/>
          <p:cNvSpPr>
            <a:spLocks noGrp="1" noRot="1"/>
          </p:cNvSpPr>
          <p:nvPr>
            <p:ph type="body" idx="1"/>
          </p:nvPr>
        </p:nvSpPr>
        <p:spPr>
          <a:xfrm>
            <a:off x="179388" y="260350"/>
            <a:ext cx="8540750" cy="6597650"/>
          </a:xfrm>
        </p:spPr>
        <p:txBody>
          <a:bodyPr/>
          <a:p>
            <a:pPr>
              <a:lnSpc>
                <a:spcPct val="80000"/>
              </a:lnSpc>
              <a:buNone/>
            </a:pPr>
            <a:r>
              <a:rPr lang="en-US" altLang="zh-CN" sz="2800" b="1" dirty="0">
                <a:solidFill>
                  <a:srgbClr val="FFFFFF"/>
                </a:solidFill>
              </a:rPr>
              <a:t>  </a:t>
            </a:r>
            <a:endParaRPr lang="en-US" altLang="zh-CN" sz="2800" b="1" dirty="0"/>
          </a:p>
          <a:p>
            <a:pPr>
              <a:lnSpc>
                <a:spcPct val="80000"/>
              </a:lnSpc>
              <a:buNone/>
            </a:pPr>
            <a:r>
              <a:rPr lang="en-US" altLang="zh-CN" sz="2800" dirty="0"/>
              <a:t>     </a:t>
            </a:r>
            <a:r>
              <a:rPr lang="zh-CN" altLang="en-US" b="1" dirty="0">
                <a:solidFill>
                  <a:srgbClr val="FF0000"/>
                </a:solidFill>
                <a:ea typeface="华文琥珀" pitchFamily="2" charset="-122"/>
              </a:rPr>
              <a:t>这类问题的提问方式是</a:t>
            </a:r>
            <a:r>
              <a:rPr lang="zh-CN" altLang="en-US" b="1" dirty="0"/>
              <a:t>：</a:t>
            </a:r>
            <a:endParaRPr lang="zh-CN" altLang="en-US" b="1" dirty="0"/>
          </a:p>
          <a:p>
            <a:pPr>
              <a:lnSpc>
                <a:spcPct val="80000"/>
              </a:lnSpc>
              <a:buNone/>
            </a:pPr>
            <a:r>
              <a:rPr lang="zh-CN" altLang="en-US" sz="2800" b="1" dirty="0"/>
              <a:t>       </a:t>
            </a:r>
            <a:r>
              <a:rPr lang="en-US" altLang="zh-CN" sz="2800" b="1" dirty="0">
                <a:latin typeface="长城粗隶书体" pitchFamily="49" charset="-122"/>
                <a:ea typeface="长城粗隶书体" pitchFamily="49" charset="-122"/>
              </a:rPr>
              <a:t>1</a:t>
            </a:r>
            <a:r>
              <a:rPr lang="zh-CN" altLang="en-US" sz="2800" b="1" dirty="0">
                <a:latin typeface="长城粗隶书体" pitchFamily="49" charset="-122"/>
                <a:ea typeface="长城粗隶书体" pitchFamily="49" charset="-122"/>
              </a:rPr>
              <a:t>）这首诗歌营造了一个怎样的意境氛围</a:t>
            </a:r>
            <a:r>
              <a:rPr lang="en-US" altLang="zh-CN" sz="2800" b="1" dirty="0">
                <a:latin typeface="长城粗隶书体" pitchFamily="49" charset="-122"/>
                <a:ea typeface="长城粗隶书体" pitchFamily="49" charset="-122"/>
              </a:rPr>
              <a:t>?</a:t>
            </a:r>
            <a:r>
              <a:rPr lang="zh-CN" altLang="en-US" sz="2800" b="1" dirty="0">
                <a:latin typeface="长城粗隶书体" pitchFamily="49" charset="-122"/>
                <a:ea typeface="长城粗隶书体" pitchFamily="49" charset="-122"/>
              </a:rPr>
              <a:t>表达了作者怎样的思想感情？</a:t>
            </a:r>
            <a:endParaRPr lang="zh-CN" altLang="en-US" sz="2800" b="1" dirty="0">
              <a:latin typeface="长城粗隶书体" pitchFamily="49" charset="-122"/>
              <a:ea typeface="长城粗隶书体" pitchFamily="49" charset="-122"/>
            </a:endParaRPr>
          </a:p>
          <a:p>
            <a:pPr>
              <a:lnSpc>
                <a:spcPct val="80000"/>
              </a:lnSpc>
              <a:buNone/>
            </a:pPr>
            <a:r>
              <a:rPr lang="zh-CN" altLang="en-US" sz="2800" b="1" dirty="0">
                <a:latin typeface="长城粗隶书体" pitchFamily="49" charset="-122"/>
                <a:ea typeface="长城粗隶书体" pitchFamily="49" charset="-122"/>
              </a:rPr>
              <a:t>    </a:t>
            </a:r>
            <a:r>
              <a:rPr lang="en-US" altLang="zh-CN" sz="2800" b="1" dirty="0">
                <a:latin typeface="长城粗隶书体" pitchFamily="49" charset="-122"/>
                <a:ea typeface="长城粗隶书体" pitchFamily="49" charset="-122"/>
              </a:rPr>
              <a:t>2</a:t>
            </a:r>
            <a:r>
              <a:rPr lang="zh-CN" altLang="en-US" sz="2800" b="1" dirty="0">
                <a:latin typeface="长城粗隶书体" pitchFamily="49" charset="-122"/>
                <a:ea typeface="长城粗隶书体" pitchFamily="49" charset="-122"/>
              </a:rPr>
              <a:t>）提问变体：这首诗歌为我们展现了一幅怎样的画面</a:t>
            </a:r>
            <a:r>
              <a:rPr lang="en-US" altLang="zh-CN" sz="2800" b="1" dirty="0">
                <a:latin typeface="长城粗隶书体" pitchFamily="49" charset="-122"/>
                <a:ea typeface="长城粗隶书体" pitchFamily="49" charset="-122"/>
              </a:rPr>
              <a:t>?</a:t>
            </a:r>
            <a:r>
              <a:rPr lang="zh-CN" altLang="en-US" sz="2800" b="1" dirty="0">
                <a:latin typeface="长城粗隶书体" pitchFamily="49" charset="-122"/>
                <a:ea typeface="长城粗隶书体" pitchFamily="49" charset="-122"/>
              </a:rPr>
              <a:t>表达了诗人什么样的思想</a:t>
            </a:r>
            <a:r>
              <a:rPr lang="en-US" altLang="zh-CN" sz="2800" b="1">
                <a:latin typeface="长城粗隶书体" pitchFamily="49" charset="-122"/>
                <a:ea typeface="长城粗隶书体" pitchFamily="49" charset="-122"/>
              </a:rPr>
              <a:t>?</a:t>
            </a:r>
            <a:endParaRPr lang="en-US" altLang="zh-CN" sz="2800" b="1">
              <a:latin typeface="长城粗隶书体" pitchFamily="49" charset="-122"/>
              <a:ea typeface="长城粗隶书体" pitchFamily="49" charset="-122"/>
            </a:endParaRPr>
          </a:p>
          <a:p>
            <a:pPr>
              <a:lnSpc>
                <a:spcPct val="80000"/>
              </a:lnSpc>
              <a:buNone/>
            </a:pPr>
            <a:r>
              <a:rPr lang="en-US" altLang="zh-CN" sz="2800" b="1" dirty="0">
                <a:latin typeface="长城粗隶书体" pitchFamily="49" charset="-122"/>
                <a:ea typeface="长城粗隶书体" pitchFamily="49" charset="-122"/>
              </a:rPr>
              <a:t>    3</a:t>
            </a:r>
            <a:r>
              <a:rPr lang="zh-CN" altLang="en-US" sz="2800" b="1" dirty="0">
                <a:latin typeface="长城粗隶书体" pitchFamily="49" charset="-122"/>
                <a:ea typeface="长城粗隶书体" pitchFamily="49" charset="-122"/>
              </a:rPr>
              <a:t>）这首诗歌描写了什么样的景物</a:t>
            </a:r>
            <a:r>
              <a:rPr lang="en-US" altLang="zh-CN" sz="2800" b="1" dirty="0">
                <a:latin typeface="长城粗隶书体" pitchFamily="49" charset="-122"/>
                <a:ea typeface="长城粗隶书体" pitchFamily="49" charset="-122"/>
              </a:rPr>
              <a:t>?</a:t>
            </a:r>
            <a:r>
              <a:rPr lang="zh-CN" altLang="en-US" sz="2800" b="1" dirty="0">
                <a:latin typeface="长城粗隶书体" pitchFamily="49" charset="-122"/>
                <a:ea typeface="长城粗隶书体" pitchFamily="49" charset="-122"/>
              </a:rPr>
              <a:t>抒发了诗人怎样的情怀</a:t>
            </a:r>
            <a:r>
              <a:rPr lang="en-US" altLang="zh-CN" sz="2800" b="1">
                <a:latin typeface="长城粗隶书体" pitchFamily="49" charset="-122"/>
                <a:ea typeface="长城粗隶书体" pitchFamily="49" charset="-122"/>
              </a:rPr>
              <a:t>?</a:t>
            </a:r>
            <a:endParaRPr lang="en-US" altLang="zh-CN" sz="2800" b="1">
              <a:latin typeface="长城粗隶书体" pitchFamily="49" charset="-122"/>
              <a:ea typeface="长城粗隶书体" pitchFamily="49" charset="-122"/>
            </a:endParaRPr>
          </a:p>
          <a:p>
            <a:pPr>
              <a:lnSpc>
                <a:spcPct val="80000"/>
              </a:lnSpc>
              <a:buNone/>
            </a:pPr>
            <a:endParaRPr lang="en-US" altLang="zh-CN" sz="2800" b="1">
              <a:latin typeface="长城粗隶书体" pitchFamily="49" charset="-122"/>
              <a:ea typeface="长城粗隶书体" pitchFamily="49" charset="-122"/>
            </a:endParaRPr>
          </a:p>
          <a:p>
            <a:pPr>
              <a:lnSpc>
                <a:spcPct val="80000"/>
              </a:lnSpc>
              <a:buNone/>
            </a:pPr>
            <a:r>
              <a:rPr lang="en-US" altLang="zh-CN" sz="2800" b="1"/>
              <a:t>     </a:t>
            </a:r>
            <a:r>
              <a:rPr lang="zh-CN" altLang="en-US" b="1" dirty="0">
                <a:solidFill>
                  <a:srgbClr val="FF0000"/>
                </a:solidFill>
                <a:ea typeface="华文琥珀" pitchFamily="2" charset="-122"/>
              </a:rPr>
              <a:t>正确解答这类问题，它的固定格式分为三个部分</a:t>
            </a:r>
            <a:r>
              <a:rPr lang="zh-CN" altLang="en-US" b="1" dirty="0">
                <a:ea typeface="华文琥珀" pitchFamily="2" charset="-122"/>
              </a:rPr>
              <a:t>：</a:t>
            </a:r>
            <a:endParaRPr lang="zh-CN" altLang="en-US" b="1" dirty="0">
              <a:ea typeface="华文琥珀" pitchFamily="2" charset="-122"/>
            </a:endParaRPr>
          </a:p>
          <a:p>
            <a:pPr>
              <a:lnSpc>
                <a:spcPct val="80000"/>
              </a:lnSpc>
              <a:buNone/>
            </a:pPr>
            <a:r>
              <a:rPr lang="zh-CN" altLang="en-US" sz="2800" b="1" dirty="0"/>
              <a:t>     </a:t>
            </a:r>
            <a:r>
              <a:rPr lang="zh-CN" altLang="en-US" sz="2800" b="1" dirty="0">
                <a:latin typeface="长城粗隶书体" pitchFamily="49" charset="-122"/>
                <a:ea typeface="长城粗隶书体" pitchFamily="49" charset="-122"/>
              </a:rPr>
              <a:t>（</a:t>
            </a:r>
            <a:r>
              <a:rPr lang="en-US" altLang="zh-CN" sz="2800" b="1" dirty="0">
                <a:latin typeface="长城粗隶书体" pitchFamily="49" charset="-122"/>
                <a:ea typeface="长城粗隶书体" pitchFamily="49" charset="-122"/>
              </a:rPr>
              <a:t>1</a:t>
            </a:r>
            <a:r>
              <a:rPr lang="zh-CN" altLang="en-US" sz="2800" b="1" dirty="0">
                <a:latin typeface="长城粗隶书体" pitchFamily="49" charset="-122"/>
                <a:ea typeface="长城粗隶书体" pitchFamily="49" charset="-122"/>
              </a:rPr>
              <a:t>）描摹诗歌图</a:t>
            </a:r>
            <a:r>
              <a:rPr lang="zh-CN" altLang="en-US" b="1" dirty="0">
                <a:solidFill>
                  <a:srgbClr val="FF0000"/>
                </a:solidFill>
                <a:ea typeface="华文琥珀" pitchFamily="2" charset="-122"/>
              </a:rPr>
              <a:t>景</a:t>
            </a:r>
            <a:endParaRPr lang="zh-CN" altLang="en-US" b="1" dirty="0">
              <a:solidFill>
                <a:srgbClr val="FF0000"/>
              </a:solidFill>
              <a:ea typeface="华文琥珀" pitchFamily="2" charset="-122"/>
            </a:endParaRPr>
          </a:p>
          <a:p>
            <a:pPr>
              <a:lnSpc>
                <a:spcPct val="80000"/>
              </a:lnSpc>
              <a:buNone/>
            </a:pPr>
            <a:r>
              <a:rPr lang="zh-CN" altLang="en-US" sz="2800" b="1" dirty="0">
                <a:latin typeface="长城粗隶书体" pitchFamily="49" charset="-122"/>
                <a:ea typeface="长城粗隶书体" pitchFamily="49" charset="-122"/>
              </a:rPr>
              <a:t>   （</a:t>
            </a:r>
            <a:r>
              <a:rPr lang="en-US" altLang="zh-CN" sz="2800" b="1" dirty="0">
                <a:latin typeface="长城粗隶书体" pitchFamily="49" charset="-122"/>
                <a:ea typeface="长城粗隶书体" pitchFamily="49" charset="-122"/>
              </a:rPr>
              <a:t>2</a:t>
            </a:r>
            <a:r>
              <a:rPr lang="zh-CN" altLang="en-US" sz="2800" b="1" dirty="0">
                <a:latin typeface="长城粗隶书体" pitchFamily="49" charset="-122"/>
                <a:ea typeface="长城粗隶书体" pitchFamily="49" charset="-122"/>
              </a:rPr>
              <a:t>）概括意</a:t>
            </a:r>
            <a:r>
              <a:rPr lang="zh-CN" altLang="en-US" b="1" dirty="0">
                <a:solidFill>
                  <a:srgbClr val="FF0000"/>
                </a:solidFill>
                <a:ea typeface="华文琥珀" pitchFamily="2" charset="-122"/>
              </a:rPr>
              <a:t>境</a:t>
            </a:r>
            <a:r>
              <a:rPr lang="zh-CN" altLang="en-US" sz="2800" b="1" dirty="0">
                <a:latin typeface="长城粗隶书体" pitchFamily="49" charset="-122"/>
                <a:ea typeface="长城粗隶书体" pitchFamily="49" charset="-122"/>
              </a:rPr>
              <a:t>特点</a:t>
            </a:r>
            <a:endParaRPr lang="zh-CN" altLang="en-US" sz="2800" b="1" dirty="0">
              <a:latin typeface="长城粗隶书体" pitchFamily="49" charset="-122"/>
              <a:ea typeface="长城粗隶书体" pitchFamily="49" charset="-122"/>
            </a:endParaRPr>
          </a:p>
          <a:p>
            <a:pPr>
              <a:lnSpc>
                <a:spcPct val="80000"/>
              </a:lnSpc>
              <a:buNone/>
            </a:pPr>
            <a:r>
              <a:rPr lang="zh-CN" altLang="en-US" sz="2800" b="1" dirty="0">
                <a:latin typeface="长城粗隶书体" pitchFamily="49" charset="-122"/>
                <a:ea typeface="长城粗隶书体" pitchFamily="49" charset="-122"/>
              </a:rPr>
              <a:t>   （</a:t>
            </a:r>
            <a:r>
              <a:rPr lang="en-US" altLang="zh-CN" sz="2800" b="1" dirty="0">
                <a:latin typeface="长城粗隶书体" pitchFamily="49" charset="-122"/>
                <a:ea typeface="长城粗隶书体" pitchFamily="49" charset="-122"/>
              </a:rPr>
              <a:t>3</a:t>
            </a:r>
            <a:r>
              <a:rPr lang="zh-CN" altLang="en-US" sz="2800" b="1" dirty="0">
                <a:latin typeface="长城粗隶书体" pitchFamily="49" charset="-122"/>
                <a:ea typeface="长城粗隶书体" pitchFamily="49" charset="-122"/>
              </a:rPr>
              <a:t>）剖析作者思想感</a:t>
            </a:r>
            <a:r>
              <a:rPr lang="zh-CN" altLang="en-US" b="1" dirty="0">
                <a:solidFill>
                  <a:srgbClr val="FF0000"/>
                </a:solidFill>
                <a:ea typeface="华文琥珀" pitchFamily="2" charset="-122"/>
              </a:rPr>
              <a:t>情</a:t>
            </a:r>
            <a:endParaRPr lang="zh-CN" altLang="en-US" b="1" dirty="0">
              <a:solidFill>
                <a:srgbClr val="FF0000"/>
              </a:solidFill>
              <a:ea typeface="华文琥珀" pitchFamily="2" charset="-122"/>
            </a:endParaRPr>
          </a:p>
        </p:txBody>
      </p:sp>
    </p:spTree>
  </p:cSld>
  <p:clrMapOvr>
    <a:masterClrMapping/>
  </p:clrMapOvr>
  <p:transition spd="slow">
    <p:cover dir="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文本占位符 136193"/>
          <p:cNvSpPr>
            <a:spLocks noGrp="1" noRot="1"/>
          </p:cNvSpPr>
          <p:nvPr>
            <p:ph type="body" idx="1"/>
          </p:nvPr>
        </p:nvSpPr>
        <p:spPr/>
        <p:txBody>
          <a:bodyPr/>
          <a:p>
            <a:pPr>
              <a:buNone/>
            </a:pPr>
            <a:r>
              <a:rPr lang="zh-CN" altLang="en-US" b="1" dirty="0">
                <a:solidFill>
                  <a:srgbClr val="000000"/>
                </a:solidFill>
              </a:rPr>
              <a:t>阅读下面这首诗，回答后面的问题</a:t>
            </a:r>
            <a:endParaRPr lang="zh-CN" altLang="en-US" b="1" dirty="0">
              <a:solidFill>
                <a:srgbClr val="000000"/>
              </a:solidFill>
            </a:endParaRPr>
          </a:p>
          <a:p>
            <a:pPr>
              <a:buNone/>
            </a:pPr>
            <a:r>
              <a:rPr lang="zh-CN" altLang="en-US" b="1" dirty="0">
                <a:solidFill>
                  <a:srgbClr val="000000"/>
                </a:solidFill>
              </a:rPr>
              <a:t>                   绝句二首（其一）</a:t>
            </a:r>
            <a:endParaRPr lang="zh-CN" altLang="en-US" b="1" dirty="0">
              <a:solidFill>
                <a:srgbClr val="000000"/>
              </a:solidFill>
            </a:endParaRPr>
          </a:p>
          <a:p>
            <a:pPr>
              <a:buNone/>
            </a:pPr>
            <a:r>
              <a:rPr lang="zh-CN" altLang="en-US" b="1" dirty="0">
                <a:solidFill>
                  <a:srgbClr val="000000"/>
                </a:solidFill>
              </a:rPr>
              <a:t>                             杜甫</a:t>
            </a:r>
            <a:endParaRPr lang="zh-CN" altLang="en-US" b="1" dirty="0">
              <a:solidFill>
                <a:srgbClr val="000000"/>
              </a:solidFill>
            </a:endParaRPr>
          </a:p>
          <a:p>
            <a:pPr>
              <a:buNone/>
            </a:pPr>
            <a:r>
              <a:rPr lang="zh-CN" altLang="en-US" b="1" dirty="0"/>
              <a:t>              </a:t>
            </a:r>
            <a:r>
              <a:rPr lang="zh-CN" altLang="en-US" b="1" dirty="0">
                <a:solidFill>
                  <a:srgbClr val="FF0000"/>
                </a:solidFill>
              </a:rPr>
              <a:t>迟日江山丽，春风花草香。</a:t>
            </a:r>
            <a:endParaRPr lang="zh-CN" altLang="en-US" b="1" dirty="0">
              <a:solidFill>
                <a:srgbClr val="FF0000"/>
              </a:solidFill>
            </a:endParaRPr>
          </a:p>
          <a:p>
            <a:pPr>
              <a:buNone/>
            </a:pPr>
            <a:r>
              <a:rPr lang="zh-CN" altLang="en-US" b="1" dirty="0">
                <a:solidFill>
                  <a:srgbClr val="FF0000"/>
                </a:solidFill>
              </a:rPr>
              <a:t>              泥融飞燕子，沙暖睡鸳鸯。</a:t>
            </a:r>
            <a:endParaRPr lang="zh-CN" altLang="en-US" b="1" dirty="0">
              <a:solidFill>
                <a:srgbClr val="FF0000"/>
              </a:solidFill>
            </a:endParaRPr>
          </a:p>
          <a:p>
            <a:pPr>
              <a:buNone/>
            </a:pPr>
            <a:r>
              <a:rPr lang="zh-CN" altLang="en-US" b="1" dirty="0">
                <a:solidFill>
                  <a:srgbClr val="000000"/>
                </a:solidFill>
              </a:rPr>
              <a:t>问题：这首诗描绘了怎样的景物</a:t>
            </a:r>
            <a:r>
              <a:rPr lang="en-US" altLang="zh-CN" b="1" dirty="0">
                <a:solidFill>
                  <a:srgbClr val="000000"/>
                </a:solidFill>
              </a:rPr>
              <a:t>?</a:t>
            </a:r>
            <a:r>
              <a:rPr lang="zh-CN" altLang="en-US" b="1" dirty="0">
                <a:solidFill>
                  <a:srgbClr val="000000"/>
                </a:solidFill>
              </a:rPr>
              <a:t>表达了诗人怎样的感情</a:t>
            </a:r>
            <a:r>
              <a:rPr lang="en-US" altLang="zh-CN" b="1" dirty="0">
                <a:solidFill>
                  <a:srgbClr val="000000"/>
                </a:solidFill>
              </a:rPr>
              <a:t>?</a:t>
            </a:r>
            <a:r>
              <a:rPr lang="zh-CN" altLang="en-US" b="1" dirty="0">
                <a:solidFill>
                  <a:srgbClr val="000000"/>
                </a:solidFill>
              </a:rPr>
              <a:t>请简要分析。 </a:t>
            </a:r>
            <a:endParaRPr lang="zh-CN" altLang="en-US" b="1" dirty="0">
              <a:solidFill>
                <a:srgbClr val="000000"/>
              </a:solidFill>
            </a:endParaRPr>
          </a:p>
        </p:txBody>
      </p:sp>
      <p:sp>
        <p:nvSpPr>
          <p:cNvPr id="136195" name="矩形 136194"/>
          <p:cNvSpPr>
            <a:spLocks noRot="1"/>
          </p:cNvSpPr>
          <p:nvPr/>
        </p:nvSpPr>
        <p:spPr>
          <a:xfrm>
            <a:off x="2627313" y="-153987"/>
            <a:ext cx="3600450" cy="1854200"/>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l"/>
            <a:r>
              <a:rPr lang="zh-CN" altLang="en-US" b="1" dirty="0">
                <a:solidFill>
                  <a:srgbClr val="FF0000"/>
                </a:solidFill>
              </a:rPr>
              <a:t>实战演剖析</a:t>
            </a:r>
            <a:endParaRPr lang="zh-CN" altLang="en-US"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6194">
                                            <p:txEl>
                                              <p:charRg st="0" end="16"/>
                                            </p:txEl>
                                          </p:spTgt>
                                        </p:tgtEl>
                                        <p:attrNameLst>
                                          <p:attrName>style.visibility</p:attrName>
                                        </p:attrNameLst>
                                      </p:cBhvr>
                                      <p:to>
                                        <p:strVal val="visible"/>
                                      </p:to>
                                    </p:set>
                                    <p:animEffect transition="in" filter="blinds(horizontal)">
                                      <p:cBhvr>
                                        <p:cTn id="7" dur="500"/>
                                        <p:tgtEl>
                                          <p:spTgt spid="136194">
                                            <p:txEl>
                                              <p:charRg st="0" end="1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6194">
                                            <p:txEl>
                                              <p:charRg st="16" end="44"/>
                                            </p:txEl>
                                          </p:spTgt>
                                        </p:tgtEl>
                                        <p:attrNameLst>
                                          <p:attrName>style.visibility</p:attrName>
                                        </p:attrNameLst>
                                      </p:cBhvr>
                                      <p:to>
                                        <p:strVal val="visible"/>
                                      </p:to>
                                    </p:set>
                                    <p:animEffect transition="in" filter="blinds(horizontal)">
                                      <p:cBhvr>
                                        <p:cTn id="12" dur="500"/>
                                        <p:tgtEl>
                                          <p:spTgt spid="136194">
                                            <p:txEl>
                                              <p:charRg st="16" end="4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6194">
                                            <p:txEl>
                                              <p:charRg st="44" end="76"/>
                                            </p:txEl>
                                          </p:spTgt>
                                        </p:tgtEl>
                                        <p:attrNameLst>
                                          <p:attrName>style.visibility</p:attrName>
                                        </p:attrNameLst>
                                      </p:cBhvr>
                                      <p:to>
                                        <p:strVal val="visible"/>
                                      </p:to>
                                    </p:set>
                                    <p:animEffect transition="in" filter="blinds(horizontal)">
                                      <p:cBhvr>
                                        <p:cTn id="17" dur="500"/>
                                        <p:tgtEl>
                                          <p:spTgt spid="136194">
                                            <p:txEl>
                                              <p:charRg st="44" end="7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6194">
                                            <p:txEl>
                                              <p:charRg st="76" end="103"/>
                                            </p:txEl>
                                          </p:spTgt>
                                        </p:tgtEl>
                                        <p:attrNameLst>
                                          <p:attrName>style.visibility</p:attrName>
                                        </p:attrNameLst>
                                      </p:cBhvr>
                                      <p:to>
                                        <p:strVal val="visible"/>
                                      </p:to>
                                    </p:set>
                                    <p:animEffect transition="in" filter="blinds(horizontal)">
                                      <p:cBhvr>
                                        <p:cTn id="22" dur="500"/>
                                        <p:tgtEl>
                                          <p:spTgt spid="136194">
                                            <p:txEl>
                                              <p:charRg st="76" end="10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6194">
                                            <p:txEl>
                                              <p:charRg st="103" end="130"/>
                                            </p:txEl>
                                          </p:spTgt>
                                        </p:tgtEl>
                                        <p:attrNameLst>
                                          <p:attrName>style.visibility</p:attrName>
                                        </p:attrNameLst>
                                      </p:cBhvr>
                                      <p:to>
                                        <p:strVal val="visible"/>
                                      </p:to>
                                    </p:set>
                                    <p:animEffect transition="in" filter="blinds(horizontal)">
                                      <p:cBhvr>
                                        <p:cTn id="27" dur="500"/>
                                        <p:tgtEl>
                                          <p:spTgt spid="136194">
                                            <p:txEl>
                                              <p:charRg st="103" end="13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6194">
                                            <p:txEl>
                                              <p:charRg st="130" end="164"/>
                                            </p:txEl>
                                          </p:spTgt>
                                        </p:tgtEl>
                                        <p:attrNameLst>
                                          <p:attrName>style.visibility</p:attrName>
                                        </p:attrNameLst>
                                      </p:cBhvr>
                                      <p:to>
                                        <p:strVal val="visible"/>
                                      </p:to>
                                    </p:set>
                                    <p:animEffect transition="in" filter="blinds(horizontal)">
                                      <p:cBhvr>
                                        <p:cTn id="32" dur="500"/>
                                        <p:tgtEl>
                                          <p:spTgt spid="136194">
                                            <p:txEl>
                                              <p:charRg st="130" end="16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文本框 137217"/>
          <p:cNvSpPr txBox="1"/>
          <p:nvPr/>
        </p:nvSpPr>
        <p:spPr>
          <a:xfrm>
            <a:off x="376238" y="496888"/>
            <a:ext cx="8516937" cy="5940425"/>
          </a:xfrm>
          <a:prstGeom prst="rect">
            <a:avLst/>
          </a:prstGeom>
          <a:noFill/>
          <a:ln w="9525">
            <a:noFill/>
          </a:ln>
        </p:spPr>
        <p:txBody>
          <a:bodyPr>
            <a:spAutoFit/>
          </a:bodyPr>
          <a:p>
            <a:r>
              <a:rPr lang="en-US" altLang="zh-CN" sz="3200" b="1" dirty="0">
                <a:solidFill>
                  <a:srgbClr val="FF9900"/>
                </a:solidFill>
                <a:latin typeface="Arial" panose="020B0604020202020204" pitchFamily="34" charset="0"/>
              </a:rPr>
              <a:t>    </a:t>
            </a:r>
            <a:r>
              <a:rPr lang="zh-CN" altLang="en-US" sz="3200" b="1" dirty="0">
                <a:solidFill>
                  <a:srgbClr val="FF0000"/>
                </a:solidFill>
                <a:latin typeface="Arial" panose="020B0604020202020204" pitchFamily="34" charset="0"/>
              </a:rPr>
              <a:t>步骤一：用联想想象展现画面，是翻译、想象、扩展的综合体</a:t>
            </a:r>
            <a:endParaRPr lang="zh-CN" altLang="en-US" sz="3200">
              <a:solidFill>
                <a:srgbClr val="FF0000"/>
              </a:solidFill>
              <a:latin typeface="Arial" panose="020B0604020202020204" pitchFamily="34" charset="0"/>
            </a:endParaRPr>
          </a:p>
          <a:p>
            <a:r>
              <a:rPr lang="zh-CN" altLang="en-US" sz="3200" b="1" dirty="0">
                <a:latin typeface="Arial" panose="020B0604020202020204" pitchFamily="34" charset="0"/>
              </a:rPr>
              <a:t>    </a:t>
            </a:r>
            <a:r>
              <a:rPr lang="zh-CN" altLang="en-US" sz="3200" b="1" dirty="0">
                <a:solidFill>
                  <a:srgbClr val="000000"/>
                </a:solidFill>
                <a:latin typeface="Arial" panose="020B0604020202020204" pitchFamily="34" charset="0"/>
              </a:rPr>
              <a:t>此诗描绘了一派美丽的初春景象：春天阳光普照，四野青绿，江水映日，春风送来花草的馨香，泥融土湿，燕子正繁忙地衔泥筑巢，日丽沙暖，鸳鸯在沙洲上静睡不动。</a:t>
            </a:r>
            <a:endParaRPr lang="zh-CN" altLang="en-US" sz="3200" b="1" dirty="0">
              <a:solidFill>
                <a:srgbClr val="000000"/>
              </a:solidFill>
              <a:latin typeface="Arial" panose="020B0604020202020204" pitchFamily="34" charset="0"/>
            </a:endParaRPr>
          </a:p>
          <a:p>
            <a:r>
              <a:rPr lang="zh-CN" altLang="en-US" sz="3200" b="1" dirty="0">
                <a:solidFill>
                  <a:srgbClr val="FF9900"/>
                </a:solidFill>
                <a:latin typeface="Arial" panose="020B0604020202020204" pitchFamily="34" charset="0"/>
              </a:rPr>
              <a:t>    </a:t>
            </a:r>
            <a:r>
              <a:rPr lang="zh-CN" altLang="en-US" sz="3200" b="1" dirty="0">
                <a:solidFill>
                  <a:srgbClr val="FF0000"/>
                </a:solidFill>
                <a:latin typeface="Arial" panose="020B0604020202020204" pitchFamily="34" charset="0"/>
              </a:rPr>
              <a:t>步骤二：概括意象的基本属性和特点，说明意境氛围的特征</a:t>
            </a:r>
            <a:endParaRPr lang="zh-CN" altLang="en-US" sz="3200" b="1">
              <a:solidFill>
                <a:srgbClr val="FF0000"/>
              </a:solidFill>
              <a:latin typeface="Arial" panose="020B0604020202020204" pitchFamily="34" charset="0"/>
            </a:endParaRPr>
          </a:p>
          <a:p>
            <a:r>
              <a:rPr lang="zh-CN" altLang="en-US" sz="3200" b="1" dirty="0">
                <a:latin typeface="Arial" panose="020B0604020202020204" pitchFamily="34" charset="0"/>
              </a:rPr>
              <a:t>   </a:t>
            </a:r>
            <a:r>
              <a:rPr lang="zh-CN" altLang="en-US" sz="3200" b="1" dirty="0">
                <a:solidFill>
                  <a:srgbClr val="000000"/>
                </a:solidFill>
                <a:latin typeface="Arial" panose="020B0604020202020204" pitchFamily="34" charset="0"/>
              </a:rPr>
              <a:t>这是一幅明净绚丽的春景图。</a:t>
            </a:r>
            <a:endParaRPr lang="zh-CN" altLang="en-US" sz="3200" b="1" dirty="0">
              <a:solidFill>
                <a:srgbClr val="000000"/>
              </a:solidFill>
              <a:latin typeface="Arial" panose="020B0604020202020204" pitchFamily="34" charset="0"/>
            </a:endParaRPr>
          </a:p>
          <a:p>
            <a:r>
              <a:rPr lang="zh-CN" altLang="en-US" sz="3200" b="1" dirty="0">
                <a:solidFill>
                  <a:srgbClr val="FF9900"/>
                </a:solidFill>
                <a:latin typeface="Arial" panose="020B0604020202020204" pitchFamily="34" charset="0"/>
              </a:rPr>
              <a:t>   </a:t>
            </a:r>
            <a:r>
              <a:rPr lang="zh-CN" altLang="en-US" sz="3200" b="1" dirty="0">
                <a:solidFill>
                  <a:srgbClr val="FF0000"/>
                </a:solidFill>
                <a:latin typeface="Arial" panose="020B0604020202020204" pitchFamily="34" charset="0"/>
              </a:rPr>
              <a:t>步骤三：具体说明诗人的思想情感心境</a:t>
            </a:r>
            <a:endParaRPr lang="zh-CN" altLang="en-US" sz="3200" b="1">
              <a:solidFill>
                <a:srgbClr val="FF0000"/>
              </a:solidFill>
              <a:latin typeface="Arial" panose="020B0604020202020204" pitchFamily="34" charset="0"/>
            </a:endParaRPr>
          </a:p>
          <a:p>
            <a:r>
              <a:rPr lang="zh-CN" altLang="en-US" sz="3200" b="1" dirty="0">
                <a:latin typeface="Arial" panose="020B0604020202020204" pitchFamily="34" charset="0"/>
              </a:rPr>
              <a:t>  </a:t>
            </a:r>
            <a:r>
              <a:rPr lang="zh-CN" altLang="en-US" sz="3200" b="1" dirty="0">
                <a:solidFill>
                  <a:srgbClr val="000000"/>
                </a:solidFill>
                <a:latin typeface="Arial" panose="020B0604020202020204" pitchFamily="34" charset="0"/>
              </a:rPr>
              <a:t>表现了诗人结束奔波流离生活安定后愉悦闲适的心境。</a:t>
            </a:r>
            <a:r>
              <a:rPr lang="zh-CN" altLang="en-US" sz="3200" dirty="0">
                <a:latin typeface="Arial" panose="020B0604020202020204" pitchFamily="34" charset="0"/>
              </a:rPr>
              <a:t> </a:t>
            </a:r>
            <a:endParaRPr lang="zh-CN" altLang="en-US" sz="32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7218">
                                            <p:txEl>
                                              <p:charRg st="32" end="111"/>
                                            </p:txEl>
                                          </p:spTgt>
                                        </p:tgtEl>
                                        <p:attrNameLst>
                                          <p:attrName>style.visibility</p:attrName>
                                        </p:attrNameLst>
                                      </p:cBhvr>
                                      <p:to>
                                        <p:strVal val="visible"/>
                                      </p:to>
                                    </p:set>
                                    <p:animEffect transition="in" filter="blinds(horizontal)">
                                      <p:cBhvr>
                                        <p:cTn id="7" dur="500"/>
                                        <p:tgtEl>
                                          <p:spTgt spid="137218">
                                            <p:txEl>
                                              <p:charRg st="32" end="1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37218">
                                            <p:txEl>
                                              <p:charRg st="142" end="159"/>
                                            </p:txEl>
                                          </p:spTgt>
                                        </p:tgtEl>
                                        <p:attrNameLst>
                                          <p:attrName>style.visibility</p:attrName>
                                        </p:attrNameLst>
                                      </p:cBhvr>
                                      <p:to>
                                        <p:strVal val="visible"/>
                                      </p:to>
                                    </p:set>
                                    <p:anim calcmode="lin" valueType="num">
                                      <p:cBhvr additive="base">
                                        <p:cTn id="12" dur="500" fill="hold"/>
                                        <p:tgtEl>
                                          <p:spTgt spid="137218">
                                            <p:txEl>
                                              <p:charRg st="142" end="159"/>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37218">
                                            <p:txEl>
                                              <p:charRg st="142" end="159"/>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37218">
                                            <p:txEl>
                                              <p:charRg st="180" end="208"/>
                                            </p:txEl>
                                          </p:spTgt>
                                        </p:tgtEl>
                                        <p:attrNameLst>
                                          <p:attrName>style.visibility</p:attrName>
                                        </p:attrNameLst>
                                      </p:cBhvr>
                                      <p:to>
                                        <p:strVal val="visible"/>
                                      </p:to>
                                    </p:set>
                                    <p:animEffect transition="in" filter="box(in)">
                                      <p:cBhvr>
                                        <p:cTn id="18" dur="500"/>
                                        <p:tgtEl>
                                          <p:spTgt spid="137218">
                                            <p:txEl>
                                              <p:charRg st="180" end="20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文本框 132097"/>
          <p:cNvSpPr txBox="1"/>
          <p:nvPr/>
        </p:nvSpPr>
        <p:spPr>
          <a:xfrm>
            <a:off x="827088" y="0"/>
            <a:ext cx="3132137" cy="711200"/>
          </a:xfrm>
          <a:prstGeom prst="rect">
            <a:avLst/>
          </a:prstGeom>
          <a:solidFill>
            <a:srgbClr val="00FF00"/>
          </a:solidFill>
          <a:ln w="9525" cap="flat" cmpd="sng">
            <a:solidFill>
              <a:srgbClr val="008000"/>
            </a:solidFill>
            <a:prstDash val="solid"/>
            <a:miter/>
            <a:headEnd type="none" w="med" len="med"/>
            <a:tailEnd type="none" w="med" len="med"/>
          </a:ln>
        </p:spPr>
        <p:txBody>
          <a:bodyPr>
            <a:spAutoFit/>
          </a:bodyPr>
          <a:p>
            <a:pPr>
              <a:spcBef>
                <a:spcPct val="50000"/>
              </a:spcBef>
            </a:pPr>
            <a:r>
              <a:rPr lang="en-US" altLang="zh-CN" sz="4000" b="1" dirty="0">
                <a:latin typeface="Arial" panose="020B0604020202020204" pitchFamily="34" charset="0"/>
                <a:ea typeface="隶书" pitchFamily="49" charset="-122"/>
              </a:rPr>
              <a:t>  </a:t>
            </a:r>
            <a:r>
              <a:rPr lang="zh-CN" altLang="en-US" sz="4000" b="1" dirty="0">
                <a:latin typeface="Arial" panose="020B0604020202020204" pitchFamily="34" charset="0"/>
                <a:ea typeface="隶书" pitchFamily="49" charset="-122"/>
              </a:rPr>
              <a:t>答 题 示 例</a:t>
            </a:r>
            <a:endParaRPr lang="zh-CN" altLang="en-US" sz="4000" b="1" dirty="0">
              <a:latin typeface="Arial" panose="020B0604020202020204" pitchFamily="34" charset="0"/>
              <a:ea typeface="隶书" pitchFamily="49" charset="-122"/>
            </a:endParaRPr>
          </a:p>
        </p:txBody>
      </p:sp>
      <p:sp>
        <p:nvSpPr>
          <p:cNvPr id="132099" name="文本框 132098"/>
          <p:cNvSpPr txBox="1"/>
          <p:nvPr/>
        </p:nvSpPr>
        <p:spPr>
          <a:xfrm>
            <a:off x="323850" y="692150"/>
            <a:ext cx="4464050" cy="5940425"/>
          </a:xfrm>
          <a:prstGeom prst="rect">
            <a:avLst/>
          </a:prstGeom>
          <a:solidFill>
            <a:schemeClr val="bg1"/>
          </a:solidFill>
          <a:ln w="9525">
            <a:noFill/>
          </a:ln>
        </p:spPr>
        <p:txBody>
          <a:bodyPr>
            <a:spAutoFit/>
          </a:bodyPr>
          <a:p>
            <a:r>
              <a:rPr lang="en-US" altLang="zh-CN" sz="3200" b="1" dirty="0">
                <a:solidFill>
                  <a:srgbClr val="663300"/>
                </a:solidFill>
                <a:latin typeface="Arial" panose="020B0604020202020204" pitchFamily="34" charset="0"/>
              </a:rPr>
              <a:t> </a:t>
            </a:r>
            <a:r>
              <a:rPr lang="zh-CN" altLang="en-US" sz="3200" b="1" dirty="0">
                <a:solidFill>
                  <a:srgbClr val="663300"/>
                </a:solidFill>
                <a:latin typeface="Arial" panose="020B0604020202020204" pitchFamily="34" charset="0"/>
              </a:rPr>
              <a:t>　　</a:t>
            </a:r>
            <a:r>
              <a:rPr lang="zh-CN" altLang="en-US" sz="3200" b="1" dirty="0">
                <a:solidFill>
                  <a:schemeClr val="tx2"/>
                </a:solidFill>
                <a:latin typeface="Arial" panose="020B0604020202020204" pitchFamily="34" charset="0"/>
              </a:rPr>
              <a:t>绝句二首（其一）</a:t>
            </a:r>
            <a:endParaRPr lang="zh-CN" altLang="en-US" sz="3200" b="1" dirty="0">
              <a:solidFill>
                <a:schemeClr val="tx2"/>
              </a:solidFill>
              <a:latin typeface="Arial" panose="020B0604020202020204" pitchFamily="34" charset="0"/>
            </a:endParaRPr>
          </a:p>
          <a:p>
            <a:r>
              <a:rPr lang="zh-CN" altLang="en-US" sz="3200" b="1" dirty="0">
                <a:solidFill>
                  <a:schemeClr val="tx2"/>
                </a:solidFill>
                <a:latin typeface="Arial" panose="020B0604020202020204" pitchFamily="34" charset="0"/>
              </a:rPr>
              <a:t>　　　 杜甫</a:t>
            </a:r>
            <a:endParaRPr lang="zh-CN" altLang="en-US" sz="3200" b="1" dirty="0">
              <a:solidFill>
                <a:schemeClr val="tx2"/>
              </a:solidFill>
              <a:latin typeface="Arial" panose="020B0604020202020204" pitchFamily="34" charset="0"/>
            </a:endParaRPr>
          </a:p>
          <a:p>
            <a:r>
              <a:rPr lang="zh-CN" altLang="en-US" sz="3200" b="1" dirty="0">
                <a:solidFill>
                  <a:schemeClr val="tx2"/>
                </a:solidFill>
                <a:latin typeface="Arial" panose="020B0604020202020204" pitchFamily="34" charset="0"/>
                <a:ea typeface="华文新魏" pitchFamily="2" charset="-122"/>
              </a:rPr>
              <a:t>　迟日江山丽，春风花草香。泥融飞燕子，沙暖睡鸳鸯。</a:t>
            </a:r>
            <a:endParaRPr lang="zh-CN" altLang="en-US" sz="3200" b="1" dirty="0">
              <a:solidFill>
                <a:schemeClr val="tx2"/>
              </a:solidFill>
              <a:latin typeface="Arial" panose="020B0604020202020204" pitchFamily="34" charset="0"/>
              <a:ea typeface="华文新魏" pitchFamily="2" charset="-122"/>
            </a:endParaRPr>
          </a:p>
          <a:p>
            <a:r>
              <a:rPr lang="zh-CN" altLang="en-US" sz="3200" b="1" dirty="0">
                <a:solidFill>
                  <a:schemeClr val="tx2"/>
                </a:solidFill>
                <a:latin typeface="Arial" panose="020B0604020202020204" pitchFamily="34" charset="0"/>
              </a:rPr>
              <a:t>　</a:t>
            </a:r>
            <a:r>
              <a:rPr lang="en-US" altLang="zh-CN" sz="3200" b="1" dirty="0">
                <a:solidFill>
                  <a:schemeClr val="tx2"/>
                </a:solidFill>
                <a:latin typeface="Arial" panose="020B0604020202020204" pitchFamily="34" charset="0"/>
              </a:rPr>
              <a:t>[</a:t>
            </a:r>
            <a:r>
              <a:rPr lang="zh-CN" altLang="en-US" sz="3200" b="1" dirty="0">
                <a:solidFill>
                  <a:schemeClr val="tx2"/>
                </a:solidFill>
                <a:latin typeface="Arial" panose="020B0604020202020204" pitchFamily="34" charset="0"/>
              </a:rPr>
              <a:t>注</a:t>
            </a:r>
            <a:r>
              <a:rPr lang="en-US" altLang="zh-CN" sz="3200" b="1" dirty="0">
                <a:solidFill>
                  <a:schemeClr val="tx2"/>
                </a:solidFill>
                <a:latin typeface="Arial" panose="020B0604020202020204" pitchFamily="34" charset="0"/>
              </a:rPr>
              <a:t>]</a:t>
            </a:r>
            <a:r>
              <a:rPr lang="zh-CN" altLang="en-US" sz="3200" b="1" dirty="0">
                <a:solidFill>
                  <a:schemeClr val="tx2"/>
                </a:solidFill>
                <a:latin typeface="Arial" panose="020B0604020202020204" pitchFamily="34" charset="0"/>
              </a:rPr>
              <a:t>此诗写于诗人经过“一岁四行役”的奔波流离之后，暂时定居成都草堂时。</a:t>
            </a:r>
            <a:endParaRPr lang="zh-CN" altLang="en-US" sz="3200" b="1" dirty="0">
              <a:solidFill>
                <a:schemeClr val="tx2"/>
              </a:solidFill>
              <a:latin typeface="Arial" panose="020B0604020202020204" pitchFamily="34" charset="0"/>
            </a:endParaRPr>
          </a:p>
          <a:p>
            <a:r>
              <a:rPr lang="zh-CN" altLang="en-US" sz="3200" b="1" dirty="0">
                <a:solidFill>
                  <a:schemeClr val="tx2"/>
                </a:solidFill>
                <a:latin typeface="黑体" panose="02010609060101010101" pitchFamily="2" charset="-122"/>
                <a:ea typeface="黑体" panose="02010609060101010101" pitchFamily="2" charset="-122"/>
              </a:rPr>
              <a:t>  此诗描绘了怎样的景物</a:t>
            </a:r>
            <a:r>
              <a:rPr lang="en-US" altLang="zh-CN" sz="3200" b="1" dirty="0">
                <a:solidFill>
                  <a:schemeClr val="tx2"/>
                </a:solidFill>
                <a:latin typeface="黑体" panose="02010609060101010101" pitchFamily="2" charset="-122"/>
                <a:ea typeface="黑体" panose="02010609060101010101" pitchFamily="2" charset="-122"/>
              </a:rPr>
              <a:t>?</a:t>
            </a:r>
            <a:r>
              <a:rPr lang="zh-CN" altLang="en-US" sz="3200" b="1" dirty="0">
                <a:solidFill>
                  <a:schemeClr val="tx2"/>
                </a:solidFill>
                <a:latin typeface="黑体" panose="02010609060101010101" pitchFamily="2" charset="-122"/>
                <a:ea typeface="黑体" panose="02010609060101010101" pitchFamily="2" charset="-122"/>
              </a:rPr>
              <a:t>表达了诗人怎样的感情</a:t>
            </a:r>
            <a:r>
              <a:rPr lang="en-US" altLang="zh-CN" sz="3200" b="1" dirty="0">
                <a:solidFill>
                  <a:schemeClr val="tx2"/>
                </a:solidFill>
                <a:latin typeface="黑体" panose="02010609060101010101" pitchFamily="2" charset="-122"/>
                <a:ea typeface="黑体" panose="02010609060101010101" pitchFamily="2" charset="-122"/>
              </a:rPr>
              <a:t>?</a:t>
            </a:r>
            <a:r>
              <a:rPr lang="zh-CN" altLang="en-US" sz="3200" b="1" dirty="0">
                <a:solidFill>
                  <a:schemeClr val="tx2"/>
                </a:solidFill>
                <a:latin typeface="黑体" panose="02010609060101010101" pitchFamily="2" charset="-122"/>
                <a:ea typeface="黑体" panose="02010609060101010101" pitchFamily="2" charset="-122"/>
              </a:rPr>
              <a:t>请简要分析。</a:t>
            </a:r>
            <a:endParaRPr lang="zh-CN" altLang="en-US" sz="3200" dirty="0">
              <a:solidFill>
                <a:schemeClr val="tx2"/>
              </a:solidFill>
              <a:latin typeface="黑体" panose="02010609060101010101" pitchFamily="2" charset="-122"/>
              <a:ea typeface="黑体" panose="02010609060101010101" pitchFamily="2" charset="-122"/>
            </a:endParaRPr>
          </a:p>
        </p:txBody>
      </p:sp>
      <p:sp>
        <p:nvSpPr>
          <p:cNvPr id="132100" name="文本框 132099"/>
          <p:cNvSpPr txBox="1"/>
          <p:nvPr/>
        </p:nvSpPr>
        <p:spPr>
          <a:xfrm>
            <a:off x="4787900" y="260350"/>
            <a:ext cx="4356100" cy="6427788"/>
          </a:xfrm>
          <a:prstGeom prst="rect">
            <a:avLst/>
          </a:prstGeom>
          <a:noFill/>
          <a:ln w="9525">
            <a:noFill/>
          </a:ln>
        </p:spPr>
        <p:txBody>
          <a:bodyPr>
            <a:spAutoFit/>
          </a:bodyPr>
          <a:p>
            <a:pPr>
              <a:spcBef>
                <a:spcPct val="50000"/>
              </a:spcBef>
            </a:pPr>
            <a:r>
              <a:rPr lang="zh-CN" altLang="en-US" sz="2800" b="1" dirty="0">
                <a:latin typeface="黑体" panose="02010609060101010101" pitchFamily="2" charset="-122"/>
                <a:ea typeface="黑体" panose="02010609060101010101" pitchFamily="2" charset="-122"/>
              </a:rPr>
              <a:t>　</a:t>
            </a:r>
            <a:r>
              <a:rPr lang="zh-CN" altLang="en-US" sz="3200" b="1" dirty="0">
                <a:solidFill>
                  <a:schemeClr val="tx2"/>
                </a:solidFill>
                <a:latin typeface="仿宋_GB2312" pitchFamily="49" charset="-122"/>
                <a:ea typeface="仿宋_GB2312" pitchFamily="49" charset="-122"/>
              </a:rPr>
              <a:t>答：此诗描绘了一派美丽的初春景象：春天阳光普照，四野青绿，江水映日，春风送来花草的馨香，泥融土湿，燕子正繁忙地衔泥筑巢，日丽沙暖，鸳鸯在沙洲上静睡不动</a:t>
            </a:r>
            <a:r>
              <a:rPr lang="en-US" altLang="zh-CN" sz="3200" b="1">
                <a:solidFill>
                  <a:schemeClr val="tx2"/>
                </a:solidFill>
                <a:latin typeface="仿宋_GB2312" pitchFamily="49" charset="-122"/>
                <a:ea typeface="仿宋_GB2312" pitchFamily="49" charset="-122"/>
              </a:rPr>
              <a:t>(</a:t>
            </a:r>
            <a:r>
              <a:rPr lang="zh-CN" altLang="en-US" sz="3200" b="1" dirty="0">
                <a:solidFill>
                  <a:srgbClr val="CC0000"/>
                </a:solidFill>
                <a:latin typeface="仿宋_GB2312" pitchFamily="49" charset="-122"/>
                <a:ea typeface="仿宋_GB2312" pitchFamily="49" charset="-122"/>
              </a:rPr>
              <a:t>步骤一</a:t>
            </a:r>
            <a:r>
              <a:rPr lang="en-US" altLang="zh-CN" sz="3200" b="1" dirty="0">
                <a:solidFill>
                  <a:schemeClr val="tx2"/>
                </a:solidFill>
                <a:latin typeface="仿宋_GB2312" pitchFamily="49" charset="-122"/>
                <a:ea typeface="仿宋_GB2312" pitchFamily="49" charset="-122"/>
              </a:rPr>
              <a:t>)</a:t>
            </a:r>
            <a:r>
              <a:rPr lang="zh-CN" altLang="en-US" sz="3200" b="1" dirty="0">
                <a:solidFill>
                  <a:schemeClr val="tx2"/>
                </a:solidFill>
                <a:latin typeface="仿宋_GB2312" pitchFamily="49" charset="-122"/>
                <a:ea typeface="仿宋_GB2312" pitchFamily="49" charset="-122"/>
              </a:rPr>
              <a:t>。这是一幅明净绚丽的春景图</a:t>
            </a:r>
            <a:r>
              <a:rPr lang="en-US" altLang="zh-CN" sz="3200" b="1">
                <a:solidFill>
                  <a:schemeClr val="tx2"/>
                </a:solidFill>
                <a:latin typeface="仿宋_GB2312" pitchFamily="49" charset="-122"/>
                <a:ea typeface="仿宋_GB2312" pitchFamily="49" charset="-122"/>
              </a:rPr>
              <a:t>(</a:t>
            </a:r>
            <a:r>
              <a:rPr lang="zh-CN" altLang="en-US" sz="3200" b="1" dirty="0">
                <a:solidFill>
                  <a:srgbClr val="CC0000"/>
                </a:solidFill>
                <a:latin typeface="仿宋_GB2312" pitchFamily="49" charset="-122"/>
                <a:ea typeface="仿宋_GB2312" pitchFamily="49" charset="-122"/>
              </a:rPr>
              <a:t>步骤二</a:t>
            </a:r>
            <a:r>
              <a:rPr lang="en-US" altLang="zh-CN" sz="3200" b="1" dirty="0">
                <a:solidFill>
                  <a:schemeClr val="tx2"/>
                </a:solidFill>
                <a:latin typeface="仿宋_GB2312" pitchFamily="49" charset="-122"/>
                <a:ea typeface="仿宋_GB2312" pitchFamily="49" charset="-122"/>
              </a:rPr>
              <a:t>)</a:t>
            </a:r>
            <a:r>
              <a:rPr lang="zh-CN" altLang="en-US" sz="3200" b="1" dirty="0">
                <a:solidFill>
                  <a:schemeClr val="tx2"/>
                </a:solidFill>
                <a:latin typeface="仿宋_GB2312" pitchFamily="49" charset="-122"/>
                <a:ea typeface="仿宋_GB2312" pitchFamily="49" charset="-122"/>
              </a:rPr>
              <a:t>。表现了诗人结束奔波流离生活安定后愉悦闲适的心境</a:t>
            </a:r>
            <a:r>
              <a:rPr lang="en-US" altLang="zh-CN" sz="3200" b="1">
                <a:solidFill>
                  <a:schemeClr val="tx2"/>
                </a:solidFill>
                <a:latin typeface="仿宋_GB2312" pitchFamily="49" charset="-122"/>
                <a:ea typeface="仿宋_GB2312" pitchFamily="49" charset="-122"/>
              </a:rPr>
              <a:t>(</a:t>
            </a:r>
            <a:r>
              <a:rPr lang="zh-CN" altLang="en-US" sz="3200" b="1" dirty="0">
                <a:solidFill>
                  <a:srgbClr val="CC0000"/>
                </a:solidFill>
                <a:latin typeface="仿宋_GB2312" pitchFamily="49" charset="-122"/>
                <a:ea typeface="仿宋_GB2312" pitchFamily="49" charset="-122"/>
              </a:rPr>
              <a:t>步骤三</a:t>
            </a:r>
            <a:r>
              <a:rPr lang="en-US" altLang="zh-CN" sz="3200" b="1" dirty="0">
                <a:solidFill>
                  <a:schemeClr val="tx2"/>
                </a:solidFill>
                <a:latin typeface="仿宋_GB2312" pitchFamily="49" charset="-122"/>
                <a:ea typeface="仿宋_GB2312" pitchFamily="49" charset="-122"/>
              </a:rPr>
              <a:t>)</a:t>
            </a:r>
            <a:r>
              <a:rPr lang="zh-CN" altLang="en-US" sz="3200" b="1" dirty="0">
                <a:solidFill>
                  <a:schemeClr val="tx2"/>
                </a:solidFill>
                <a:latin typeface="仿宋_GB2312" pitchFamily="49" charset="-122"/>
                <a:ea typeface="仿宋_GB2312" pitchFamily="49" charset="-122"/>
              </a:rPr>
              <a:t>。</a:t>
            </a:r>
            <a:endParaRPr lang="zh-CN" altLang="en-US" sz="3200" b="1" dirty="0">
              <a:solidFill>
                <a:schemeClr val="tx2"/>
              </a:solidFill>
              <a:latin typeface="仿宋_GB2312" pitchFamily="49" charset="-122"/>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2098"/>
                                        </p:tgtEl>
                                        <p:attrNameLst>
                                          <p:attrName>style.visibility</p:attrName>
                                        </p:attrNameLst>
                                      </p:cBhvr>
                                      <p:to>
                                        <p:strVal val="visible"/>
                                      </p:to>
                                    </p:set>
                                    <p:animEffect transition="in" filter="fade">
                                      <p:cBhvr>
                                        <p:cTn id="7" dur="2000"/>
                                        <p:tgtEl>
                                          <p:spTgt spid="13209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2099"/>
                                        </p:tgtEl>
                                        <p:attrNameLst>
                                          <p:attrName>style.visibility</p:attrName>
                                        </p:attrNameLst>
                                      </p:cBhvr>
                                      <p:to>
                                        <p:strVal val="visible"/>
                                      </p:to>
                                    </p:set>
                                    <p:animEffect transition="in" filter="dissolve">
                                      <p:cBhvr>
                                        <p:cTn id="12" dur="500"/>
                                        <p:tgtEl>
                                          <p:spTgt spid="132099"/>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32100"/>
                                        </p:tgtEl>
                                        <p:attrNameLst>
                                          <p:attrName>style.visibility</p:attrName>
                                        </p:attrNameLst>
                                      </p:cBhvr>
                                      <p:to>
                                        <p:strVal val="visible"/>
                                      </p:to>
                                    </p:set>
                                    <p:anim calcmode="discrete" valueType="clr">
                                      <p:cBhvr override="childStyle">
                                        <p:cTn id="17" dur="80"/>
                                        <p:tgtEl>
                                          <p:spTgt spid="132100"/>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32100"/>
                                        </p:tgtEl>
                                        <p:attrNameLst>
                                          <p:attrName>fillcolor</p:attrName>
                                        </p:attrNameLst>
                                      </p:cBhvr>
                                      <p:tavLst>
                                        <p:tav tm="0">
                                          <p:val>
                                            <p:clrVal>
                                              <a:schemeClr val="accent2"/>
                                            </p:clrVal>
                                          </p:val>
                                        </p:tav>
                                        <p:tav tm="50000">
                                          <p:val>
                                            <p:clrVal>
                                              <a:schemeClr val="hlink"/>
                                            </p:clrVal>
                                          </p:val>
                                        </p:tav>
                                      </p:tavLst>
                                    </p:anim>
                                    <p:set>
                                      <p:cBhvr>
                                        <p:cTn id="19" dur="80"/>
                                        <p:tgtEl>
                                          <p:spTgt spid="13210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8" grpId="0" bldLvl="0" animBg="1"/>
      <p:bldP spid="132099" grpId="0" bldLvl="0" animBg="1"/>
      <p:bldP spid="13210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标题 134145"/>
          <p:cNvSpPr>
            <a:spLocks noRot="1"/>
          </p:cNvSpPr>
          <p:nvPr>
            <p:ph type="title"/>
          </p:nvPr>
        </p:nvSpPr>
        <p:spPr>
          <a:xfrm>
            <a:off x="611188" y="0"/>
            <a:ext cx="7847012" cy="1054100"/>
          </a:xfrm>
        </p:spPr>
        <p:txBody>
          <a:bodyPr anchor="ctr"/>
          <a:p>
            <a:r>
              <a:rPr lang="en-US" altLang="zh-CN" sz="3600"/>
              <a:t>【</a:t>
            </a:r>
            <a:r>
              <a:rPr lang="zh-CN" altLang="en-US" sz="3600" dirty="0"/>
              <a:t>答题步骤</a:t>
            </a:r>
            <a:r>
              <a:rPr lang="en-US" altLang="zh-CN" sz="3600"/>
              <a:t>】</a:t>
            </a:r>
            <a:endParaRPr lang="en-US" altLang="zh-CN" sz="3600"/>
          </a:p>
        </p:txBody>
      </p:sp>
      <p:sp>
        <p:nvSpPr>
          <p:cNvPr id="134147" name="文本占位符 134146"/>
          <p:cNvSpPr>
            <a:spLocks noRot="1"/>
          </p:cNvSpPr>
          <p:nvPr>
            <p:ph type="body" idx="1"/>
          </p:nvPr>
        </p:nvSpPr>
        <p:spPr>
          <a:xfrm>
            <a:off x="0" y="0"/>
            <a:ext cx="8964613" cy="7227888"/>
          </a:xfrm>
        </p:spPr>
        <p:txBody>
          <a:bodyPr/>
          <a:p>
            <a:pPr>
              <a:lnSpc>
                <a:spcPct val="80000"/>
              </a:lnSpc>
              <a:buNone/>
            </a:pPr>
            <a:endParaRPr lang="en-US" altLang="zh-CN" sz="2800"/>
          </a:p>
          <a:p>
            <a:pPr>
              <a:lnSpc>
                <a:spcPct val="80000"/>
              </a:lnSpc>
              <a:buNone/>
            </a:pPr>
            <a:r>
              <a:rPr lang="zh-CN" altLang="en-US" sz="2800" b="1" dirty="0"/>
              <a:t>答题分为三个部分：</a:t>
            </a:r>
            <a:endParaRPr lang="zh-CN" altLang="en-US" sz="2800" b="1" dirty="0"/>
          </a:p>
          <a:p>
            <a:pPr>
              <a:lnSpc>
                <a:spcPct val="80000"/>
              </a:lnSpc>
              <a:buNone/>
            </a:pPr>
            <a:r>
              <a:rPr lang="zh-CN" altLang="en-US" b="1" dirty="0">
                <a:solidFill>
                  <a:srgbClr val="FF0000"/>
                </a:solidFill>
              </a:rPr>
              <a:t>第</a:t>
            </a:r>
            <a:r>
              <a:rPr lang="zh-CN" altLang="en-US" b="1">
                <a:solidFill>
                  <a:srgbClr val="FF0000"/>
                </a:solidFill>
              </a:rPr>
              <a:t>一部分</a:t>
            </a:r>
            <a:r>
              <a:rPr lang="zh-CN" altLang="en-US" b="1"/>
              <a:t>，描绘诗中展现的图景画面。一要抓住诗中    的</a:t>
            </a:r>
            <a:r>
              <a:rPr lang="zh-CN" altLang="en-US" b="1">
                <a:solidFill>
                  <a:srgbClr val="FF0000"/>
                </a:solidFill>
              </a:rPr>
              <a:t>主要景物</a:t>
            </a:r>
            <a:r>
              <a:rPr lang="zh-CN" altLang="en-US" b="1"/>
              <a:t>，用</a:t>
            </a:r>
            <a:r>
              <a:rPr lang="zh-CN" altLang="en-US" b="1">
                <a:solidFill>
                  <a:srgbClr val="FF0000"/>
                </a:solidFill>
              </a:rPr>
              <a:t>自己的语言再现画面</a:t>
            </a:r>
            <a:r>
              <a:rPr lang="zh-CN" altLang="en-US" b="1"/>
              <a:t>。描述时一要忠实于</a:t>
            </a:r>
            <a:r>
              <a:rPr lang="zh-CN" altLang="en-US" b="1">
                <a:solidFill>
                  <a:srgbClr val="FF0000"/>
                </a:solidFill>
              </a:rPr>
              <a:t>原诗</a:t>
            </a:r>
            <a:r>
              <a:rPr lang="zh-CN" altLang="en-US" b="1"/>
              <a:t>，不必每句、每个景物都写到， 。二要用自己的</a:t>
            </a:r>
            <a:r>
              <a:rPr lang="zh-CN" altLang="en-US" b="1">
                <a:solidFill>
                  <a:srgbClr val="FF0000"/>
                </a:solidFill>
              </a:rPr>
              <a:t>联想和想象</a:t>
            </a:r>
            <a:r>
              <a:rPr lang="zh-CN" altLang="en-US" b="1" dirty="0"/>
              <a:t>加以再创造，语言力求优美。</a:t>
            </a:r>
            <a:endParaRPr lang="zh-CN" altLang="en-US" b="1" dirty="0"/>
          </a:p>
          <a:p>
            <a:pPr>
              <a:lnSpc>
                <a:spcPct val="80000"/>
              </a:lnSpc>
              <a:buNone/>
            </a:pPr>
            <a:r>
              <a:rPr lang="zh-CN" altLang="en-US" b="1" dirty="0">
                <a:solidFill>
                  <a:srgbClr val="FF0000"/>
                </a:solidFill>
              </a:rPr>
              <a:t>第二</a:t>
            </a:r>
            <a:r>
              <a:rPr lang="zh-CN" altLang="en-US" b="1">
                <a:solidFill>
                  <a:srgbClr val="FF0000"/>
                </a:solidFill>
              </a:rPr>
              <a:t>部分</a:t>
            </a:r>
            <a:r>
              <a:rPr lang="zh-CN" altLang="en-US" b="1"/>
              <a:t>，应在描摹出图景后，用一句简练的话语概括这些景物所营造的情境的</a:t>
            </a:r>
            <a:r>
              <a:rPr lang="zh-CN" altLang="en-US" b="1">
                <a:solidFill>
                  <a:srgbClr val="FF0000"/>
                </a:solidFill>
              </a:rPr>
              <a:t>氛围特点</a:t>
            </a:r>
            <a:r>
              <a:rPr lang="zh-CN" altLang="en-US" b="1"/>
              <a:t>，或</a:t>
            </a:r>
            <a:r>
              <a:rPr lang="zh-CN" altLang="en-US" b="1" u="sng" dirty="0">
                <a:solidFill>
                  <a:srgbClr val="FF0000"/>
                </a:solidFill>
              </a:rPr>
              <a:t>幽静，或萧瑟，或生机勃勃，或孤寂凄清，或雄浑壮丽，或沉郁忧愁，或和谐静谧，或开阔苍凉，或高远辽阔等等</a:t>
            </a:r>
            <a:endParaRPr lang="zh-CN" altLang="en-US" b="1" u="sng" dirty="0">
              <a:solidFill>
                <a:srgbClr val="FF0000"/>
              </a:solidFill>
            </a:endParaRPr>
          </a:p>
          <a:p>
            <a:pPr>
              <a:lnSpc>
                <a:spcPct val="80000"/>
              </a:lnSpc>
              <a:buNone/>
            </a:pPr>
            <a:r>
              <a:rPr lang="zh-CN" altLang="en-US" b="1" dirty="0">
                <a:solidFill>
                  <a:srgbClr val="FF0000"/>
                </a:solidFill>
              </a:rPr>
              <a:t>第三</a:t>
            </a:r>
            <a:r>
              <a:rPr lang="zh-CN" altLang="en-US" b="1">
                <a:solidFill>
                  <a:srgbClr val="FF0000"/>
                </a:solidFill>
              </a:rPr>
              <a:t>部分</a:t>
            </a:r>
            <a:r>
              <a:rPr lang="zh-CN" altLang="en-US" b="1"/>
              <a:t>，根据这首诗情境氛围的特点再来谈诗人的</a:t>
            </a:r>
            <a:r>
              <a:rPr lang="zh-CN" altLang="en-US" b="1">
                <a:solidFill>
                  <a:srgbClr val="FF0000"/>
                </a:solidFill>
              </a:rPr>
              <a:t>思想感情</a:t>
            </a:r>
            <a:r>
              <a:rPr lang="zh-CN" altLang="en-US"/>
              <a:t>。</a:t>
            </a:r>
            <a:r>
              <a:rPr lang="zh-CN" altLang="en-US" b="1"/>
              <a:t>切忌空洞，要答具体。</a:t>
            </a:r>
            <a:r>
              <a:rPr lang="zh-CN" altLang="en-US" b="1">
                <a:solidFill>
                  <a:srgbClr val="FF0000"/>
                </a:solidFill>
              </a:rPr>
              <a:t>比如只答“表达了作者感伤的情怀”是不行的，应答出为什么而“感伤”。</a:t>
            </a:r>
            <a:endParaRPr lang="zh-CN" altLang="en-US" b="1">
              <a:solidFill>
                <a:srgbClr val="FF0000"/>
              </a:solidFill>
            </a:endParaRPr>
          </a:p>
          <a:p>
            <a:pPr>
              <a:lnSpc>
                <a:spcPct val="80000"/>
              </a:lnSpc>
              <a:buNone/>
            </a:pP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34147">
                                            <p:txEl>
                                              <p:charRg st="1" end="11"/>
                                            </p:txEl>
                                          </p:spTgt>
                                        </p:tgtEl>
                                        <p:attrNameLst>
                                          <p:attrName>style.visibility</p:attrName>
                                        </p:attrNameLst>
                                      </p:cBhvr>
                                      <p:to>
                                        <p:strVal val="visible"/>
                                      </p:to>
                                    </p:set>
                                    <p:animEffect transition="in" filter="box(in)">
                                      <p:cBhvr>
                                        <p:cTn id="7" dur="500"/>
                                        <p:tgtEl>
                                          <p:spTgt spid="134147">
                                            <p:txEl>
                                              <p:charRg st="1"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34147">
                                            <p:txEl>
                                              <p:charRg st="11" end="106"/>
                                            </p:txEl>
                                          </p:spTgt>
                                        </p:tgtEl>
                                        <p:attrNameLst>
                                          <p:attrName>style.visibility</p:attrName>
                                        </p:attrNameLst>
                                      </p:cBhvr>
                                      <p:to>
                                        <p:strVal val="visible"/>
                                      </p:to>
                                    </p:set>
                                    <p:animEffect transition="in" filter="box(in)">
                                      <p:cBhvr>
                                        <p:cTn id="12" dur="500"/>
                                        <p:tgtEl>
                                          <p:spTgt spid="134147">
                                            <p:txEl>
                                              <p:charRg st="11" end="10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34147">
                                            <p:txEl>
                                              <p:charRg st="106" end="198"/>
                                            </p:txEl>
                                          </p:spTgt>
                                        </p:tgtEl>
                                        <p:attrNameLst>
                                          <p:attrName>style.visibility</p:attrName>
                                        </p:attrNameLst>
                                      </p:cBhvr>
                                      <p:to>
                                        <p:strVal val="visible"/>
                                      </p:to>
                                    </p:set>
                                    <p:animEffect transition="in" filter="box(in)">
                                      <p:cBhvr>
                                        <p:cTn id="17" dur="500"/>
                                        <p:tgtEl>
                                          <p:spTgt spid="134147">
                                            <p:txEl>
                                              <p:charRg st="106" end="19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34147">
                                            <p:txEl>
                                              <p:charRg st="198" end="270"/>
                                            </p:txEl>
                                          </p:spTgt>
                                        </p:tgtEl>
                                        <p:attrNameLst>
                                          <p:attrName>style.visibility</p:attrName>
                                        </p:attrNameLst>
                                      </p:cBhvr>
                                      <p:to>
                                        <p:strVal val="visible"/>
                                      </p:to>
                                    </p:set>
                                    <p:animEffect transition="in" filter="box(in)">
                                      <p:cBhvr>
                                        <p:cTn id="22" dur="500"/>
                                        <p:tgtEl>
                                          <p:spTgt spid="134147">
                                            <p:txEl>
                                              <p:charRg st="198" end="27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文本框 135169"/>
          <p:cNvSpPr txBox="1"/>
          <p:nvPr/>
        </p:nvSpPr>
        <p:spPr>
          <a:xfrm>
            <a:off x="1908175" y="188913"/>
            <a:ext cx="4608513" cy="925512"/>
          </a:xfrm>
          <a:prstGeom prst="rect">
            <a:avLst/>
          </a:prstGeom>
          <a:noFill/>
          <a:ln w="101600" cap="flat" cmpd="tri">
            <a:solidFill>
              <a:schemeClr val="hlink"/>
            </a:solidFill>
            <a:prstDash val="solid"/>
            <a:miter/>
            <a:headEnd type="none" w="med" len="med"/>
            <a:tailEnd type="none" w="med" len="med"/>
          </a:ln>
        </p:spPr>
        <p:txBody>
          <a:bodyPr>
            <a:spAutoFit/>
          </a:bodyPr>
          <a:p>
            <a:pPr>
              <a:spcBef>
                <a:spcPct val="50000"/>
              </a:spcBef>
            </a:pPr>
            <a:r>
              <a:rPr lang="zh-CN" altLang="en-US" sz="4800" b="1" dirty="0">
                <a:latin typeface="Arial" panose="020B0604020202020204" pitchFamily="34" charset="0"/>
              </a:rPr>
              <a:t>一 般 表 达 式</a:t>
            </a:r>
            <a:endParaRPr lang="zh-CN" altLang="en-US" sz="4800" b="1" dirty="0">
              <a:latin typeface="Arial" panose="020B0604020202020204" pitchFamily="34" charset="0"/>
            </a:endParaRPr>
          </a:p>
        </p:txBody>
      </p:sp>
      <p:sp>
        <p:nvSpPr>
          <p:cNvPr id="135171" name="文本框 135170"/>
          <p:cNvSpPr txBox="1"/>
          <p:nvPr/>
        </p:nvSpPr>
        <p:spPr>
          <a:xfrm>
            <a:off x="395288" y="1270000"/>
            <a:ext cx="8496300" cy="5588000"/>
          </a:xfrm>
          <a:prstGeom prst="rect">
            <a:avLst/>
          </a:prstGeom>
          <a:noFill/>
          <a:ln w="9525">
            <a:noFill/>
          </a:ln>
        </p:spPr>
        <p:txBody>
          <a:bodyPr>
            <a:spAutoFit/>
          </a:bodyPr>
          <a:p>
            <a:pPr>
              <a:lnSpc>
                <a:spcPct val="90000"/>
              </a:lnSpc>
            </a:pPr>
            <a:r>
              <a:rPr lang="en-US" altLang="zh-CN" b="1" dirty="0">
                <a:solidFill>
                  <a:srgbClr val="FFFF00"/>
                </a:solidFill>
                <a:latin typeface="Arial" panose="020B0604020202020204" pitchFamily="34" charset="0"/>
              </a:rPr>
              <a:t> </a:t>
            </a:r>
            <a:r>
              <a:rPr lang="zh-CN" altLang="en-US" sz="4400" b="1" dirty="0">
                <a:solidFill>
                  <a:srgbClr val="CC0000"/>
                </a:solidFill>
                <a:latin typeface="Arial" panose="020B0604020202020204" pitchFamily="34" charset="0"/>
              </a:rPr>
              <a:t>本诗通过描写</a:t>
            </a:r>
            <a:r>
              <a:rPr lang="en-US" altLang="zh-CN" sz="4400" b="1">
                <a:solidFill>
                  <a:srgbClr val="CC0000"/>
                </a:solidFill>
                <a:latin typeface="Arial" panose="020B0604020202020204" pitchFamily="34" charset="0"/>
              </a:rPr>
              <a:t>……</a:t>
            </a:r>
            <a:r>
              <a:rPr lang="zh-CN" altLang="en-US" sz="4400" b="1" dirty="0">
                <a:solidFill>
                  <a:srgbClr val="CC0000"/>
                </a:solidFill>
                <a:latin typeface="Arial" panose="020B0604020202020204" pitchFamily="34" charset="0"/>
              </a:rPr>
              <a:t>等景物， </a:t>
            </a:r>
            <a:r>
              <a:rPr lang="zh-CN" altLang="en-US" sz="4400" b="1" dirty="0">
                <a:solidFill>
                  <a:srgbClr val="CC0000"/>
                </a:solidFill>
                <a:latin typeface="Arial" panose="020B0604020202020204" pitchFamily="34" charset="0"/>
                <a:ea typeface="幼圆" pitchFamily="49" charset="-122"/>
              </a:rPr>
              <a:t>（描绘出一幅</a:t>
            </a:r>
            <a:r>
              <a:rPr lang="en-US" altLang="zh-CN" sz="4400" b="1">
                <a:solidFill>
                  <a:srgbClr val="CC0000"/>
                </a:solidFill>
                <a:latin typeface="Arial" panose="020B0604020202020204" pitchFamily="34" charset="0"/>
                <a:ea typeface="幼圆" pitchFamily="49" charset="-122"/>
              </a:rPr>
              <a:t>……</a:t>
            </a:r>
            <a:r>
              <a:rPr lang="zh-CN" altLang="en-US" sz="4400" b="1" dirty="0">
                <a:solidFill>
                  <a:srgbClr val="CC0000"/>
                </a:solidFill>
                <a:latin typeface="Arial" panose="020B0604020202020204" pitchFamily="34" charset="0"/>
                <a:ea typeface="幼圆" pitchFamily="49" charset="-122"/>
              </a:rPr>
              <a:t>的图画）</a:t>
            </a:r>
            <a:r>
              <a:rPr lang="zh-CN" altLang="en-US" sz="4400" b="1" dirty="0">
                <a:solidFill>
                  <a:srgbClr val="CC0000"/>
                </a:solidFill>
                <a:latin typeface="Arial" panose="020B0604020202020204" pitchFamily="34" charset="0"/>
              </a:rPr>
              <a:t>营造了</a:t>
            </a:r>
            <a:r>
              <a:rPr lang="en-US" altLang="zh-CN" sz="4400" b="1">
                <a:solidFill>
                  <a:srgbClr val="CC0000"/>
                </a:solidFill>
                <a:latin typeface="Arial" panose="020B0604020202020204" pitchFamily="34" charset="0"/>
              </a:rPr>
              <a:t>……</a:t>
            </a:r>
            <a:r>
              <a:rPr lang="zh-CN" altLang="en-US" sz="4400" b="1" dirty="0">
                <a:solidFill>
                  <a:srgbClr val="CC0000"/>
                </a:solidFill>
                <a:latin typeface="Arial" panose="020B0604020202020204" pitchFamily="34" charset="0"/>
              </a:rPr>
              <a:t>氛围，表达了</a:t>
            </a:r>
            <a:r>
              <a:rPr lang="en-US" altLang="zh-CN" sz="4400" b="1">
                <a:solidFill>
                  <a:srgbClr val="CC0000"/>
                </a:solidFill>
                <a:latin typeface="Arial" panose="020B0604020202020204" pitchFamily="34" charset="0"/>
              </a:rPr>
              <a:t>……</a:t>
            </a:r>
            <a:r>
              <a:rPr lang="zh-CN" altLang="en-US" sz="4400" b="1" dirty="0">
                <a:solidFill>
                  <a:srgbClr val="CC0000"/>
                </a:solidFill>
                <a:latin typeface="Arial" panose="020B0604020202020204" pitchFamily="34" charset="0"/>
              </a:rPr>
              <a:t>的感情。</a:t>
            </a:r>
            <a:endParaRPr lang="zh-CN" altLang="en-US" sz="4400" b="1" dirty="0">
              <a:solidFill>
                <a:srgbClr val="CC0000"/>
              </a:solidFill>
              <a:latin typeface="Arial" panose="020B0604020202020204" pitchFamily="34" charset="0"/>
            </a:endParaRPr>
          </a:p>
          <a:p>
            <a:pPr>
              <a:lnSpc>
                <a:spcPct val="90000"/>
              </a:lnSpc>
            </a:pPr>
            <a:endParaRPr lang="zh-CN" altLang="en-US" sz="4400" dirty="0">
              <a:solidFill>
                <a:srgbClr val="CC0000"/>
              </a:solidFill>
              <a:latin typeface="Arial" panose="020B0604020202020204" pitchFamily="34" charset="0"/>
            </a:endParaRPr>
          </a:p>
          <a:p>
            <a:pPr>
              <a:lnSpc>
                <a:spcPct val="90000"/>
              </a:lnSpc>
            </a:pPr>
            <a:r>
              <a:rPr lang="zh-CN" altLang="en-US" sz="4400" b="1" dirty="0">
                <a:solidFill>
                  <a:srgbClr val="0000CC"/>
                </a:solidFill>
                <a:latin typeface="Arial" panose="020B0604020202020204" pitchFamily="34" charset="0"/>
              </a:rPr>
              <a:t>特别提示</a:t>
            </a:r>
            <a:r>
              <a:rPr lang="zh-CN" altLang="en-US" sz="4400" dirty="0">
                <a:solidFill>
                  <a:srgbClr val="0000CC"/>
                </a:solidFill>
                <a:latin typeface="Arial" panose="020B0604020202020204" pitchFamily="34" charset="0"/>
              </a:rPr>
              <a:t>：</a:t>
            </a:r>
            <a:r>
              <a:rPr lang="zh-CN" altLang="en-US" sz="4400" b="1" dirty="0">
                <a:solidFill>
                  <a:srgbClr val="CC0000"/>
                </a:solidFill>
                <a:latin typeface="Arial" panose="020B0604020202020204" pitchFamily="34" charset="0"/>
              </a:rPr>
              <a:t>题目中如要求结合诗句作简要分析，一定注意结合原诗中的意象进行具体阐释。</a:t>
            </a:r>
            <a:endParaRPr lang="zh-CN" altLang="en-US" sz="4400" b="1" dirty="0">
              <a:solidFill>
                <a:srgbClr val="CC0000"/>
              </a:solidFill>
              <a:latin typeface="Arial" panose="020B0604020202020204" pitchFamily="34" charset="0"/>
            </a:endParaRPr>
          </a:p>
          <a:p>
            <a:endParaRPr lang="zh-CN" altLang="en-US" sz="4400" b="1" dirty="0">
              <a:solidFill>
                <a:srgbClr val="CC0000"/>
              </a:solidFill>
              <a:latin typeface="Arial" panose="020B0604020202020204"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标题 139265"/>
          <p:cNvSpPr>
            <a:spLocks noRot="1"/>
          </p:cNvSpPr>
          <p:nvPr>
            <p:ph type="title"/>
          </p:nvPr>
        </p:nvSpPr>
        <p:spPr/>
        <p:txBody>
          <a:bodyPr anchor="ctr"/>
          <a:p>
            <a:r>
              <a:rPr lang="zh-CN" altLang="en-US" dirty="0"/>
              <a:t>常见意境举例</a:t>
            </a:r>
            <a:r>
              <a:rPr lang="zh-CN" altLang="en-US"/>
              <a:t>   </a:t>
            </a:r>
            <a:endParaRPr lang="zh-CN" altLang="en-US"/>
          </a:p>
        </p:txBody>
      </p:sp>
      <p:sp>
        <p:nvSpPr>
          <p:cNvPr id="139267" name="文本占位符 139266"/>
          <p:cNvSpPr>
            <a:spLocks noRot="1"/>
          </p:cNvSpPr>
          <p:nvPr>
            <p:ph type="body" idx="1"/>
          </p:nvPr>
        </p:nvSpPr>
        <p:spPr>
          <a:xfrm>
            <a:off x="0" y="1885950"/>
            <a:ext cx="9144000" cy="4171950"/>
          </a:xfrm>
        </p:spPr>
        <p:txBody>
          <a:bodyPr/>
          <a:p>
            <a:pPr>
              <a:buNone/>
            </a:pPr>
            <a:r>
              <a:rPr lang="zh-CN" altLang="en-US" sz="4000" b="1">
                <a:solidFill>
                  <a:srgbClr val="0000FF"/>
                </a:solidFill>
              </a:rPr>
              <a:t>雄浑壮丽 壮阔苍茫 苍凉悲壮 闲适恬淡</a:t>
            </a:r>
            <a:endParaRPr lang="zh-CN" altLang="en-US" sz="4000" b="1">
              <a:solidFill>
                <a:srgbClr val="0000FF"/>
              </a:solidFill>
            </a:endParaRPr>
          </a:p>
          <a:p>
            <a:pPr>
              <a:buNone/>
            </a:pPr>
            <a:r>
              <a:rPr lang="zh-CN" altLang="en-US" sz="4000" b="1">
                <a:solidFill>
                  <a:srgbClr val="0000FF"/>
                </a:solidFill>
              </a:rPr>
              <a:t>清幽明净 明丽清新 萧疏凄寂 安谧美好</a:t>
            </a:r>
            <a:endParaRPr lang="zh-CN" altLang="en-US" sz="4000" b="1">
              <a:solidFill>
                <a:srgbClr val="0000FF"/>
              </a:solidFill>
            </a:endParaRPr>
          </a:p>
          <a:p>
            <a:pPr>
              <a:buNone/>
            </a:pPr>
            <a:r>
              <a:rPr lang="zh-CN" altLang="en-US" sz="4000" b="1">
                <a:solidFill>
                  <a:srgbClr val="0000FF"/>
                </a:solidFill>
              </a:rPr>
              <a:t>幽僻冷寂 高远深邃 淡雅幽远 清冷幽静	</a:t>
            </a:r>
            <a:endParaRPr lang="zh-CN" altLang="en-US" sz="4000" b="1">
              <a:solidFill>
                <a:srgbClr val="0000FF"/>
              </a:solidFill>
            </a:endParaRPr>
          </a:p>
          <a:p>
            <a:endParaRPr lang="zh-CN" altLang="en-US" sz="4000" b="1">
              <a:solidFill>
                <a:srgbClr val="0000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标题 47105"/>
          <p:cNvSpPr>
            <a:spLocks noGrp="1" noRot="1"/>
          </p:cNvSpPr>
          <p:nvPr>
            <p:ph type="title"/>
          </p:nvPr>
        </p:nvSpPr>
        <p:spPr/>
        <p:txBody>
          <a:bodyPr anchor="ctr"/>
          <a:p>
            <a:r>
              <a:rPr lang="zh-CN" altLang="en-US" b="1" dirty="0">
                <a:ea typeface="华文新魏" pitchFamily="2" charset="-122"/>
              </a:rPr>
              <a:t>鉴赏古代诗歌的形象</a:t>
            </a:r>
            <a:endParaRPr lang="zh-CN" altLang="en-US" b="1" dirty="0">
              <a:ea typeface="华文新魏" pitchFamily="2" charset="-122"/>
            </a:endParaRPr>
          </a:p>
        </p:txBody>
      </p:sp>
      <p:sp>
        <p:nvSpPr>
          <p:cNvPr id="47107" name="文本占位符 47106"/>
          <p:cNvSpPr>
            <a:spLocks noGrp="1" noRot="1"/>
          </p:cNvSpPr>
          <p:nvPr>
            <p:ph type="body" idx="1"/>
          </p:nvPr>
        </p:nvSpPr>
        <p:spPr>
          <a:xfrm>
            <a:off x="0" y="1600200"/>
            <a:ext cx="9144000" cy="4498975"/>
          </a:xfrm>
        </p:spPr>
        <p:txBody>
          <a:bodyPr/>
          <a:p>
            <a:pPr>
              <a:spcBef>
                <a:spcPct val="50000"/>
              </a:spcBef>
              <a:buNone/>
            </a:pPr>
            <a:r>
              <a:rPr lang="zh-CN" altLang="en-US" sz="4400" b="1" dirty="0">
                <a:latin typeface="宋体" panose="02010600030101010101" pitchFamily="2" charset="-122"/>
              </a:rPr>
              <a:t>偏重叙事的主要指诗中的</a:t>
            </a:r>
            <a:r>
              <a:rPr lang="zh-CN" altLang="en-US" sz="4400" b="1" u="sng" dirty="0">
                <a:solidFill>
                  <a:srgbClr val="FF0000"/>
                </a:solidFill>
                <a:latin typeface="宋体" panose="02010600030101010101" pitchFamily="2" charset="-122"/>
              </a:rPr>
              <a:t>人物形象</a:t>
            </a:r>
            <a:r>
              <a:rPr lang="zh-CN" altLang="en-US" sz="4400" b="1" dirty="0">
                <a:solidFill>
                  <a:srgbClr val="FF0000"/>
                </a:solidFill>
                <a:latin typeface="宋体" panose="02010600030101010101" pitchFamily="2" charset="-122"/>
              </a:rPr>
              <a:t>。</a:t>
            </a:r>
            <a:endParaRPr lang="zh-CN" altLang="en-US" sz="4400" b="1" u="sng" dirty="0">
              <a:solidFill>
                <a:srgbClr val="FF0000"/>
              </a:solidFill>
              <a:latin typeface="宋体" panose="02010600030101010101" pitchFamily="2" charset="-122"/>
            </a:endParaRPr>
          </a:p>
          <a:p>
            <a:pPr>
              <a:spcBef>
                <a:spcPct val="50000"/>
              </a:spcBef>
              <a:buNone/>
            </a:pPr>
            <a:r>
              <a:rPr lang="zh-CN" altLang="en-US" sz="4400" b="1" dirty="0">
                <a:latin typeface="宋体" panose="02010600030101010101" pitchFamily="2" charset="-122"/>
              </a:rPr>
              <a:t>偏重抒情的主要指诗歌</a:t>
            </a:r>
            <a:r>
              <a:rPr lang="zh-CN" altLang="en-US" sz="4400" b="1" u="sng" dirty="0">
                <a:solidFill>
                  <a:srgbClr val="FF0000"/>
                </a:solidFill>
                <a:latin typeface="宋体" panose="02010600030101010101" pitchFamily="2" charset="-122"/>
              </a:rPr>
              <a:t>抒情主人公形象</a:t>
            </a:r>
            <a:r>
              <a:rPr lang="zh-CN" altLang="en-US" sz="4400" b="1" dirty="0">
                <a:solidFill>
                  <a:srgbClr val="FF0000"/>
                </a:solidFill>
                <a:latin typeface="宋体" panose="02010600030101010101" pitchFamily="2" charset="-122"/>
              </a:rPr>
              <a:t>。</a:t>
            </a:r>
            <a:endParaRPr lang="zh-CN" altLang="en-US" sz="4400" b="1" dirty="0">
              <a:solidFill>
                <a:srgbClr val="FF0000"/>
              </a:solidFill>
              <a:latin typeface="宋体" panose="02010600030101010101" pitchFamily="2" charset="-122"/>
            </a:endParaRPr>
          </a:p>
          <a:p>
            <a:pPr>
              <a:spcBef>
                <a:spcPct val="50000"/>
              </a:spcBef>
              <a:buNone/>
            </a:pPr>
            <a:r>
              <a:rPr lang="zh-CN" altLang="en-US" sz="4400" b="1" dirty="0">
                <a:latin typeface="宋体" panose="02010600030101010101" pitchFamily="2" charset="-122"/>
              </a:rPr>
              <a:t>偏重写景的主要指诗中的</a:t>
            </a:r>
            <a:r>
              <a:rPr lang="zh-CN" altLang="en-US" sz="4400" b="1" u="sng" dirty="0">
                <a:solidFill>
                  <a:srgbClr val="FF0000"/>
                </a:solidFill>
                <a:latin typeface="宋体" panose="02010600030101010101" pitchFamily="2" charset="-122"/>
              </a:rPr>
              <a:t>景象</a:t>
            </a:r>
            <a:r>
              <a:rPr lang="zh-CN" altLang="en-US" sz="4400" b="1" dirty="0">
                <a:solidFill>
                  <a:srgbClr val="FF0000"/>
                </a:solidFill>
                <a:latin typeface="宋体" panose="02010600030101010101" pitchFamily="2" charset="-122"/>
              </a:rPr>
              <a:t>或</a:t>
            </a:r>
            <a:r>
              <a:rPr lang="zh-CN" altLang="en-US" sz="4400" b="1" u="sng" dirty="0">
                <a:solidFill>
                  <a:srgbClr val="FF0000"/>
                </a:solidFill>
                <a:latin typeface="宋体" panose="02010600030101010101" pitchFamily="2" charset="-122"/>
              </a:rPr>
              <a:t>物象</a:t>
            </a:r>
            <a:r>
              <a:rPr lang="zh-CN" altLang="en-US" sz="4400" b="1" dirty="0">
                <a:solidFill>
                  <a:srgbClr val="FF0000"/>
                </a:solidFill>
                <a:latin typeface="宋体" panose="02010600030101010101" pitchFamily="2" charset="-122"/>
              </a:rPr>
              <a:t>。</a:t>
            </a:r>
            <a:endParaRPr lang="zh-CN" altLang="en-US" sz="4400" b="1" dirty="0">
              <a:solidFill>
                <a:srgbClr val="FF0000"/>
              </a:solidFill>
              <a:latin typeface="宋体" panose="02010600030101010101" pitchFamily="2" charset="-122"/>
            </a:endParaRPr>
          </a:p>
          <a:p>
            <a:endParaRPr lang="zh-CN" altLang="en-US" sz="4400" b="1" dirty="0">
              <a:solidFill>
                <a:srgbClr val="FF0000"/>
              </a:solidFill>
              <a:latin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文本占位符 147457"/>
          <p:cNvSpPr>
            <a:spLocks noGrp="1" noRot="1"/>
          </p:cNvSpPr>
          <p:nvPr>
            <p:ph type="body" idx="1"/>
          </p:nvPr>
        </p:nvSpPr>
        <p:spPr>
          <a:xfrm>
            <a:off x="250825" y="404813"/>
            <a:ext cx="8893175" cy="5761037"/>
          </a:xfrm>
        </p:spPr>
        <p:txBody>
          <a:bodyPr/>
          <a:p>
            <a:r>
              <a:rPr lang="zh-CN" altLang="en-US" sz="2800" b="1" dirty="0">
                <a:solidFill>
                  <a:srgbClr val="000000"/>
                </a:solidFill>
              </a:rPr>
              <a:t>阅读下面这首宋诗，完成后面的问题。  </a:t>
            </a:r>
            <a:endParaRPr lang="zh-CN" altLang="en-US" sz="2800" b="1" dirty="0">
              <a:solidFill>
                <a:srgbClr val="000000"/>
              </a:solidFill>
            </a:endParaRPr>
          </a:p>
          <a:p>
            <a:r>
              <a:rPr lang="zh-CN" altLang="en-US" sz="2800" b="1" dirty="0">
                <a:solidFill>
                  <a:srgbClr val="000000"/>
                </a:solidFill>
              </a:rPr>
              <a:t>                             题李世南画扇</a:t>
            </a:r>
            <a:r>
              <a:rPr lang="en-US" altLang="zh-CN" sz="2800" b="1" dirty="0">
                <a:solidFill>
                  <a:srgbClr val="000000"/>
                </a:solidFill>
              </a:rPr>
              <a:t>①   </a:t>
            </a:r>
            <a:endParaRPr lang="en-US" altLang="zh-CN" sz="2800" b="1" dirty="0">
              <a:solidFill>
                <a:srgbClr val="000000"/>
              </a:solidFill>
            </a:endParaRPr>
          </a:p>
          <a:p>
            <a:r>
              <a:rPr lang="en-US" altLang="zh-CN" sz="2800" b="1" dirty="0">
                <a:solidFill>
                  <a:srgbClr val="000000"/>
                </a:solidFill>
              </a:rPr>
              <a:t>                                          </a:t>
            </a:r>
            <a:r>
              <a:rPr lang="zh-CN" altLang="en-US" sz="2800" b="1" dirty="0">
                <a:solidFill>
                  <a:srgbClr val="000000"/>
                </a:solidFill>
              </a:rPr>
              <a:t>蔡肇</a:t>
            </a:r>
            <a:r>
              <a:rPr lang="en-US" altLang="zh-CN" sz="2800" b="1" dirty="0">
                <a:solidFill>
                  <a:srgbClr val="000000"/>
                </a:solidFill>
              </a:rPr>
              <a:t>②  </a:t>
            </a:r>
            <a:endParaRPr lang="en-US" altLang="zh-CN" sz="2800" b="1" dirty="0">
              <a:solidFill>
                <a:srgbClr val="000000"/>
              </a:solidFill>
            </a:endParaRPr>
          </a:p>
          <a:p>
            <a:pPr algn="ctr"/>
            <a:r>
              <a:rPr lang="zh-CN" altLang="en-US" sz="2800" b="1" dirty="0">
                <a:solidFill>
                  <a:srgbClr val="FF0000"/>
                </a:solidFill>
              </a:rPr>
              <a:t>野水潺潺平落涧，秋风瑟瑟细吹林。</a:t>
            </a:r>
            <a:endParaRPr lang="zh-CN" altLang="en-US" sz="2800" b="1" dirty="0">
              <a:solidFill>
                <a:srgbClr val="FF0000"/>
              </a:solidFill>
            </a:endParaRPr>
          </a:p>
          <a:p>
            <a:pPr algn="ctr"/>
            <a:r>
              <a:rPr lang="zh-CN" altLang="en-US" sz="2800" b="1" dirty="0">
                <a:solidFill>
                  <a:srgbClr val="FF0000"/>
                </a:solidFill>
              </a:rPr>
              <a:t>逢人抱瓮知村近</a:t>
            </a:r>
            <a:r>
              <a:rPr lang="en-US" altLang="zh-CN" sz="2800" b="1" dirty="0">
                <a:solidFill>
                  <a:srgbClr val="FF0000"/>
                </a:solidFill>
              </a:rPr>
              <a:t>③,</a:t>
            </a:r>
            <a:r>
              <a:rPr lang="zh-CN" altLang="en-US" sz="2800" b="1" dirty="0">
                <a:solidFill>
                  <a:srgbClr val="FF0000"/>
                </a:solidFill>
              </a:rPr>
              <a:t>隔坞闻钟觉寺深</a:t>
            </a:r>
            <a:r>
              <a:rPr lang="en-US" altLang="zh-CN" sz="2800" b="1" dirty="0">
                <a:solidFill>
                  <a:srgbClr val="FF0000"/>
                </a:solidFill>
              </a:rPr>
              <a:t>④</a:t>
            </a:r>
            <a:r>
              <a:rPr lang="zh-CN" altLang="en-US" sz="2800" b="1" dirty="0">
                <a:solidFill>
                  <a:srgbClr val="FF0000"/>
                </a:solidFill>
              </a:rPr>
              <a:t>。</a:t>
            </a:r>
            <a:endParaRPr lang="zh-CN" altLang="en-US" sz="2800" b="1" dirty="0">
              <a:solidFill>
                <a:srgbClr val="FF0000"/>
              </a:solidFill>
            </a:endParaRPr>
          </a:p>
          <a:p>
            <a:r>
              <a:rPr lang="en-US" altLang="zh-CN" sz="2800" b="1" dirty="0">
                <a:solidFill>
                  <a:srgbClr val="000000"/>
                </a:solidFill>
              </a:rPr>
              <a:t>[</a:t>
            </a:r>
            <a:r>
              <a:rPr lang="zh-CN" altLang="en-US" sz="2800" b="1" dirty="0">
                <a:solidFill>
                  <a:srgbClr val="000000"/>
                </a:solidFill>
              </a:rPr>
              <a:t>注</a:t>
            </a:r>
            <a:r>
              <a:rPr lang="en-US" altLang="zh-CN" sz="2800" b="1" dirty="0">
                <a:solidFill>
                  <a:srgbClr val="000000"/>
                </a:solidFill>
              </a:rPr>
              <a:t>]①</a:t>
            </a:r>
            <a:r>
              <a:rPr lang="zh-CN" altLang="en-US" sz="2800" b="1" dirty="0">
                <a:solidFill>
                  <a:srgbClr val="000000"/>
                </a:solidFill>
              </a:rPr>
              <a:t>李世南：北宋著名画家，擅画山水。</a:t>
            </a:r>
            <a:r>
              <a:rPr lang="en-US" altLang="zh-CN" sz="2800" b="1" dirty="0">
                <a:solidFill>
                  <a:srgbClr val="000000"/>
                </a:solidFill>
              </a:rPr>
              <a:t>②</a:t>
            </a:r>
            <a:r>
              <a:rPr lang="zh-CN" altLang="en-US" sz="2800" b="1" dirty="0">
                <a:solidFill>
                  <a:srgbClr val="000000"/>
                </a:solidFill>
              </a:rPr>
              <a:t>蔡肇（？</a:t>
            </a:r>
            <a:r>
              <a:rPr lang="en-US" altLang="zh-CN" sz="2800" b="1">
                <a:solidFill>
                  <a:srgbClr val="000000"/>
                </a:solidFill>
                <a:latin typeface="Arial" panose="020B0604020202020204" pitchFamily="34" charset="0"/>
              </a:rPr>
              <a:t>—</a:t>
            </a:r>
            <a:r>
              <a:rPr lang="en-US" altLang="zh-CN" sz="2800" b="1" dirty="0">
                <a:solidFill>
                  <a:srgbClr val="000000"/>
                </a:solidFill>
              </a:rPr>
              <a:t>1119</a:t>
            </a:r>
            <a:r>
              <a:rPr lang="zh-CN" altLang="en-US" sz="2800" b="1" dirty="0">
                <a:solidFill>
                  <a:srgbClr val="000000"/>
                </a:solidFill>
              </a:rPr>
              <a:t>）：字天启，丹阳（今属江苏）人。曾任吏部员外郎、中书舍人等职。</a:t>
            </a:r>
            <a:r>
              <a:rPr lang="en-US" altLang="zh-CN" sz="2800" b="1" dirty="0">
                <a:solidFill>
                  <a:srgbClr val="000000"/>
                </a:solidFill>
              </a:rPr>
              <a:t>③</a:t>
            </a:r>
            <a:r>
              <a:rPr lang="zh-CN" altLang="en-US" sz="2800" b="1" dirty="0">
                <a:solidFill>
                  <a:srgbClr val="000000"/>
                </a:solidFill>
              </a:rPr>
              <a:t>瓮：这里指水瓮。</a:t>
            </a:r>
            <a:r>
              <a:rPr lang="en-US" altLang="zh-CN" sz="2800" b="1" dirty="0">
                <a:solidFill>
                  <a:srgbClr val="000000"/>
                </a:solidFill>
              </a:rPr>
              <a:t>④</a:t>
            </a:r>
            <a:r>
              <a:rPr lang="zh-CN" altLang="en-US" sz="2800" b="1" dirty="0">
                <a:solidFill>
                  <a:srgbClr val="000000"/>
                </a:solidFill>
              </a:rPr>
              <a:t>坞：地势周围高而中央低的地方。这里指山坞。  </a:t>
            </a:r>
            <a:endParaRPr lang="zh-CN" altLang="en-US" sz="2800" b="1" dirty="0">
              <a:solidFill>
                <a:srgbClr val="000000"/>
              </a:solidFill>
            </a:endParaRPr>
          </a:p>
          <a:p>
            <a:r>
              <a:rPr lang="zh-CN" altLang="en-US" sz="2800" b="1" dirty="0">
                <a:solidFill>
                  <a:srgbClr val="FF0000"/>
                </a:solidFill>
              </a:rPr>
              <a:t>问题：</a:t>
            </a:r>
            <a:r>
              <a:rPr lang="en-US" altLang="zh-CN" sz="2800" b="1" dirty="0">
                <a:solidFill>
                  <a:srgbClr val="FF0000"/>
                </a:solidFill>
              </a:rPr>
              <a:t>.</a:t>
            </a:r>
            <a:r>
              <a:rPr lang="zh-CN" altLang="en-US" sz="2800" b="1" dirty="0">
                <a:solidFill>
                  <a:srgbClr val="FF0000"/>
                </a:solidFill>
              </a:rPr>
              <a:t>请简单描述一下李世南画的扇面中应有的景物。这样一幅画面呈现出什么样的气氛？（</a:t>
            </a:r>
            <a:r>
              <a:rPr lang="en-US" altLang="zh-CN" sz="2800" b="1" dirty="0">
                <a:solidFill>
                  <a:srgbClr val="FF0000"/>
                </a:solidFill>
              </a:rPr>
              <a:t>5</a:t>
            </a:r>
            <a:r>
              <a:rPr lang="zh-CN" altLang="en-US" sz="2800" b="1" dirty="0">
                <a:solidFill>
                  <a:srgbClr val="FF0000"/>
                </a:solidFill>
              </a:rPr>
              <a:t>分） </a:t>
            </a:r>
            <a:endParaRPr lang="zh-CN" alt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7458">
                                            <p:txEl>
                                              <p:charRg st="0" end="20"/>
                                            </p:txEl>
                                          </p:spTgt>
                                        </p:tgtEl>
                                        <p:attrNameLst>
                                          <p:attrName>style.visibility</p:attrName>
                                        </p:attrNameLst>
                                      </p:cBhvr>
                                      <p:to>
                                        <p:strVal val="visible"/>
                                      </p:to>
                                    </p:set>
                                    <p:animEffect transition="in" filter="blinds(horizontal)">
                                      <p:cBhvr>
                                        <p:cTn id="7" dur="500"/>
                                        <p:tgtEl>
                                          <p:spTgt spid="147458">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7458">
                                            <p:txEl>
                                              <p:charRg st="20" end="60"/>
                                            </p:txEl>
                                          </p:spTgt>
                                        </p:tgtEl>
                                        <p:attrNameLst>
                                          <p:attrName>style.visibility</p:attrName>
                                        </p:attrNameLst>
                                      </p:cBhvr>
                                      <p:to>
                                        <p:strVal val="visible"/>
                                      </p:to>
                                    </p:set>
                                    <p:animEffect transition="in" filter="blinds(horizontal)">
                                      <p:cBhvr>
                                        <p:cTn id="12" dur="500"/>
                                        <p:tgtEl>
                                          <p:spTgt spid="147458">
                                            <p:txEl>
                                              <p:charRg st="20" end="6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7458">
                                            <p:txEl>
                                              <p:charRg st="60" end="108"/>
                                            </p:txEl>
                                          </p:spTgt>
                                        </p:tgtEl>
                                        <p:attrNameLst>
                                          <p:attrName>style.visibility</p:attrName>
                                        </p:attrNameLst>
                                      </p:cBhvr>
                                      <p:to>
                                        <p:strVal val="visible"/>
                                      </p:to>
                                    </p:set>
                                    <p:animEffect transition="in" filter="blinds(horizontal)">
                                      <p:cBhvr>
                                        <p:cTn id="17" dur="500"/>
                                        <p:tgtEl>
                                          <p:spTgt spid="147458">
                                            <p:txEl>
                                              <p:charRg st="60" end="10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7458">
                                            <p:txEl>
                                              <p:charRg st="108" end="125"/>
                                            </p:txEl>
                                          </p:spTgt>
                                        </p:tgtEl>
                                        <p:attrNameLst>
                                          <p:attrName>style.visibility</p:attrName>
                                        </p:attrNameLst>
                                      </p:cBhvr>
                                      <p:to>
                                        <p:strVal val="visible"/>
                                      </p:to>
                                    </p:set>
                                    <p:animEffect transition="in" filter="blinds(horizontal)">
                                      <p:cBhvr>
                                        <p:cTn id="22" dur="500"/>
                                        <p:tgtEl>
                                          <p:spTgt spid="147458">
                                            <p:txEl>
                                              <p:charRg st="108" end="12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7458">
                                            <p:txEl>
                                              <p:charRg st="125" end="144"/>
                                            </p:txEl>
                                          </p:spTgt>
                                        </p:tgtEl>
                                        <p:attrNameLst>
                                          <p:attrName>style.visibility</p:attrName>
                                        </p:attrNameLst>
                                      </p:cBhvr>
                                      <p:to>
                                        <p:strVal val="visible"/>
                                      </p:to>
                                    </p:set>
                                    <p:animEffect transition="in" filter="blinds(horizontal)">
                                      <p:cBhvr>
                                        <p:cTn id="27" dur="500"/>
                                        <p:tgtEl>
                                          <p:spTgt spid="147458">
                                            <p:txEl>
                                              <p:charRg st="125" end="14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7458">
                                            <p:txEl>
                                              <p:charRg st="144" end="239"/>
                                            </p:txEl>
                                          </p:spTgt>
                                        </p:tgtEl>
                                        <p:attrNameLst>
                                          <p:attrName>style.visibility</p:attrName>
                                        </p:attrNameLst>
                                      </p:cBhvr>
                                      <p:to>
                                        <p:strVal val="visible"/>
                                      </p:to>
                                    </p:set>
                                    <p:animEffect transition="in" filter="blinds(horizontal)">
                                      <p:cBhvr>
                                        <p:cTn id="32" dur="500"/>
                                        <p:tgtEl>
                                          <p:spTgt spid="147458">
                                            <p:txEl>
                                              <p:charRg st="144" end="23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7458">
                                            <p:txEl>
                                              <p:charRg st="239" end="286"/>
                                            </p:txEl>
                                          </p:spTgt>
                                        </p:tgtEl>
                                        <p:attrNameLst>
                                          <p:attrName>style.visibility</p:attrName>
                                        </p:attrNameLst>
                                      </p:cBhvr>
                                      <p:to>
                                        <p:strVal val="visible"/>
                                      </p:to>
                                    </p:set>
                                    <p:animEffect transition="in" filter="blinds(horizontal)">
                                      <p:cBhvr>
                                        <p:cTn id="37" dur="500"/>
                                        <p:tgtEl>
                                          <p:spTgt spid="147458">
                                            <p:txEl>
                                              <p:charRg st="239" end="28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8"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2" name="标题 148481"/>
          <p:cNvSpPr>
            <a:spLocks noGrp="1" noRot="1"/>
          </p:cNvSpPr>
          <p:nvPr>
            <p:ph type="title"/>
          </p:nvPr>
        </p:nvSpPr>
        <p:spPr/>
        <p:txBody>
          <a:bodyPr anchor="ctr"/>
          <a:p>
            <a:r>
              <a:rPr lang="zh-CN" altLang="en-US" b="1" dirty="0">
                <a:solidFill>
                  <a:srgbClr val="FF9900"/>
                </a:solidFill>
              </a:rPr>
              <a:t>答案</a:t>
            </a:r>
            <a:endParaRPr lang="zh-CN" altLang="en-US" b="1">
              <a:solidFill>
                <a:srgbClr val="FF9900"/>
              </a:solidFill>
            </a:endParaRPr>
          </a:p>
        </p:txBody>
      </p:sp>
      <p:sp>
        <p:nvSpPr>
          <p:cNvPr id="148483" name="文本占位符 148482"/>
          <p:cNvSpPr>
            <a:spLocks noGrp="1" noRot="1"/>
          </p:cNvSpPr>
          <p:nvPr>
            <p:ph type="body" idx="1"/>
          </p:nvPr>
        </p:nvSpPr>
        <p:spPr/>
        <p:txBody>
          <a:bodyPr/>
          <a:p>
            <a:pPr>
              <a:buNone/>
            </a:pPr>
            <a:r>
              <a:rPr lang="en-US" altLang="zh-CN" sz="4400" b="1" dirty="0">
                <a:solidFill>
                  <a:srgbClr val="FFFF99"/>
                </a:solidFill>
              </a:rPr>
              <a:t>  </a:t>
            </a:r>
            <a:r>
              <a:rPr lang="zh-CN" altLang="en-US" sz="4400" b="1" dirty="0">
                <a:solidFill>
                  <a:srgbClr val="000000"/>
                </a:solidFill>
              </a:rPr>
              <a:t>有条小溪从两山之间流出，树林里树叶飘落，一个人抱着瓮在路上（或在溪边），山谷那边隐约露出寺庙。（</a:t>
            </a:r>
            <a:r>
              <a:rPr lang="zh-CN" altLang="en-US" sz="4400" b="1" dirty="0">
                <a:solidFill>
                  <a:srgbClr val="FF0000"/>
                </a:solidFill>
              </a:rPr>
              <a:t>景</a:t>
            </a:r>
            <a:r>
              <a:rPr lang="zh-CN" altLang="en-US" sz="4400" b="1" dirty="0">
                <a:solidFill>
                  <a:srgbClr val="000000"/>
                </a:solidFill>
              </a:rPr>
              <a:t>）这画面呈现出的是乡村野外恬静、安详的气氛。（</a:t>
            </a:r>
            <a:r>
              <a:rPr lang="zh-CN" altLang="en-US" sz="4400" b="1" dirty="0">
                <a:solidFill>
                  <a:srgbClr val="FF0000"/>
                </a:solidFill>
              </a:rPr>
              <a:t>境</a:t>
            </a:r>
            <a:r>
              <a:rPr lang="zh-CN" altLang="en-US" sz="4400" b="1" dirty="0">
                <a:solidFill>
                  <a:srgbClr val="000000"/>
                </a:solidFill>
              </a:rPr>
              <a:t>）</a:t>
            </a:r>
            <a:r>
              <a:rPr lang="zh-CN" altLang="en-US" sz="4400" b="1" dirty="0"/>
              <a:t> </a:t>
            </a:r>
            <a:endParaRPr lang="zh-CN" altLang="en-US" sz="4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8482"/>
                                        </p:tgtEl>
                                        <p:attrNameLst>
                                          <p:attrName>style.visibility</p:attrName>
                                        </p:attrNameLst>
                                      </p:cBhvr>
                                      <p:to>
                                        <p:strVal val="visible"/>
                                      </p:to>
                                    </p:set>
                                    <p:animEffect transition="in" filter="blinds(horizontal)">
                                      <p:cBhvr>
                                        <p:cTn id="7" dur="500"/>
                                        <p:tgtEl>
                                          <p:spTgt spid="14848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48483">
                                            <p:txEl>
                                              <p:charRg st="0" end="78"/>
                                            </p:txEl>
                                          </p:spTgt>
                                        </p:tgtEl>
                                        <p:attrNameLst>
                                          <p:attrName>style.visibility</p:attrName>
                                        </p:attrNameLst>
                                      </p:cBhvr>
                                      <p:to>
                                        <p:strVal val="visible"/>
                                      </p:to>
                                    </p:set>
                                    <p:animEffect transition="in" filter="diamond(in)">
                                      <p:cBhvr>
                                        <p:cTn id="12" dur="2000"/>
                                        <p:tgtEl>
                                          <p:spTgt spid="148483">
                                            <p:txEl>
                                              <p:charRg st="0" end="7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2" grpId="0"/>
      <p:bldP spid="14848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0" name="文本占位符 140289"/>
          <p:cNvSpPr>
            <a:spLocks noGrp="1" noRot="1"/>
          </p:cNvSpPr>
          <p:nvPr>
            <p:ph type="body" idx="1"/>
          </p:nvPr>
        </p:nvSpPr>
        <p:spPr>
          <a:xfrm>
            <a:off x="179388" y="836613"/>
            <a:ext cx="8686800" cy="6337300"/>
          </a:xfrm>
        </p:spPr>
        <p:txBody>
          <a:bodyPr/>
          <a:p>
            <a:r>
              <a:rPr lang="zh-CN" altLang="en-US" sz="2400" b="1" dirty="0">
                <a:solidFill>
                  <a:srgbClr val="000000"/>
                </a:solidFill>
              </a:rPr>
              <a:t>阅读下面这首宋词，回答问题。</a:t>
            </a:r>
            <a:endParaRPr lang="zh-CN" altLang="en-US" sz="2400" b="1" dirty="0">
              <a:solidFill>
                <a:srgbClr val="000000"/>
              </a:solidFill>
            </a:endParaRPr>
          </a:p>
          <a:p>
            <a:r>
              <a:rPr lang="zh-CN" altLang="en-US" b="1" dirty="0">
                <a:solidFill>
                  <a:srgbClr val="000000"/>
                </a:solidFill>
              </a:rPr>
              <a:t>                            画堂春      </a:t>
            </a:r>
            <a:endParaRPr lang="zh-CN" altLang="en-US" dirty="0">
              <a:solidFill>
                <a:srgbClr val="000000"/>
              </a:solidFill>
            </a:endParaRPr>
          </a:p>
          <a:p>
            <a:r>
              <a:rPr lang="zh-CN" altLang="en-US" dirty="0">
                <a:solidFill>
                  <a:srgbClr val="000000"/>
                </a:solidFill>
              </a:rPr>
              <a:t>                                      秦观</a:t>
            </a:r>
            <a:endParaRPr lang="zh-CN" altLang="en-US" dirty="0">
              <a:solidFill>
                <a:srgbClr val="000000"/>
              </a:solidFill>
            </a:endParaRPr>
          </a:p>
          <a:p>
            <a:r>
              <a:rPr lang="zh-CN" altLang="en-US" dirty="0"/>
              <a:t>       </a:t>
            </a:r>
            <a:r>
              <a:rPr lang="zh-CN" altLang="en-US" b="1" dirty="0">
                <a:solidFill>
                  <a:srgbClr val="FF0000"/>
                </a:solidFill>
              </a:rPr>
              <a:t>落红铺径水平池，弄晴小雨霏霏。杏园憔悴杜鹃啼，无奈春归。</a:t>
            </a:r>
            <a:endParaRPr lang="zh-CN" altLang="en-US" b="1" dirty="0">
              <a:solidFill>
                <a:srgbClr val="FF0000"/>
              </a:solidFill>
            </a:endParaRPr>
          </a:p>
          <a:p>
            <a:r>
              <a:rPr lang="zh-CN" altLang="en-US" b="1" dirty="0">
                <a:solidFill>
                  <a:srgbClr val="FF0000"/>
                </a:solidFill>
              </a:rPr>
              <a:t>       柳外画楼独上，凭栏手捻</a:t>
            </a:r>
            <a:r>
              <a:rPr lang="en-US" altLang="zh-CN" b="1" dirty="0">
                <a:solidFill>
                  <a:srgbClr val="FF0000"/>
                </a:solidFill>
              </a:rPr>
              <a:t>①</a:t>
            </a:r>
            <a:r>
              <a:rPr lang="zh-CN" altLang="en-US" b="1" dirty="0">
                <a:solidFill>
                  <a:srgbClr val="FF0000"/>
                </a:solidFill>
              </a:rPr>
              <a:t>花枝，放花无语对斜晖，此恨谁知？</a:t>
            </a:r>
            <a:endParaRPr lang="zh-CN" altLang="en-US" b="1" dirty="0">
              <a:solidFill>
                <a:srgbClr val="FF0000"/>
              </a:solidFill>
            </a:endParaRPr>
          </a:p>
          <a:p>
            <a:r>
              <a:rPr lang="zh-CN" altLang="en-US" dirty="0">
                <a:solidFill>
                  <a:srgbClr val="000000"/>
                </a:solidFill>
              </a:rPr>
              <a:t>【注】</a:t>
            </a:r>
            <a:r>
              <a:rPr lang="en-US" altLang="zh-CN" dirty="0">
                <a:solidFill>
                  <a:srgbClr val="000000"/>
                </a:solidFill>
              </a:rPr>
              <a:t>①</a:t>
            </a:r>
            <a:r>
              <a:rPr lang="zh-CN" altLang="en-US" dirty="0">
                <a:solidFill>
                  <a:srgbClr val="000000"/>
                </a:solidFill>
              </a:rPr>
              <a:t>捻</a:t>
            </a:r>
            <a:r>
              <a:rPr lang="en-US" altLang="zh-CN" err="1">
                <a:solidFill>
                  <a:srgbClr val="000000"/>
                </a:solidFill>
              </a:rPr>
              <a:t>(niǎn</a:t>
            </a:r>
            <a:r>
              <a:rPr lang="en-US" altLang="zh-CN" dirty="0">
                <a:solidFill>
                  <a:srgbClr val="000000"/>
                </a:solidFill>
              </a:rPr>
              <a:t>)</a:t>
            </a:r>
            <a:r>
              <a:rPr lang="zh-CN" altLang="en-US" dirty="0">
                <a:solidFill>
                  <a:srgbClr val="000000"/>
                </a:solidFill>
              </a:rPr>
              <a:t>：持取，捻弄</a:t>
            </a:r>
            <a:endParaRPr lang="zh-CN" altLang="en-US" b="1" dirty="0">
              <a:solidFill>
                <a:srgbClr val="000000"/>
              </a:solidFill>
            </a:endParaRPr>
          </a:p>
          <a:p>
            <a:r>
              <a:rPr lang="zh-CN" altLang="en-US" b="1" dirty="0">
                <a:solidFill>
                  <a:srgbClr val="FF0000"/>
                </a:solidFill>
              </a:rPr>
              <a:t>问题：上阙的景物描写是如何表现无奈之情的？请作简要分析。（</a:t>
            </a:r>
            <a:r>
              <a:rPr lang="en-US" altLang="zh-CN" b="1" dirty="0">
                <a:solidFill>
                  <a:srgbClr val="FF0000"/>
                </a:solidFill>
              </a:rPr>
              <a:t>4</a:t>
            </a:r>
            <a:r>
              <a:rPr lang="zh-CN" altLang="en-US" b="1" dirty="0">
                <a:solidFill>
                  <a:srgbClr val="FF0000"/>
                </a:solidFill>
              </a:rPr>
              <a:t>分）</a:t>
            </a:r>
            <a:r>
              <a:rPr lang="zh-CN" altLang="en-US" b="1" dirty="0"/>
              <a:t> </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0290">
                                            <p:txEl>
                                              <p:charRg st="0" end="15"/>
                                            </p:txEl>
                                          </p:spTgt>
                                        </p:tgtEl>
                                        <p:attrNameLst>
                                          <p:attrName>style.visibility</p:attrName>
                                        </p:attrNameLst>
                                      </p:cBhvr>
                                      <p:to>
                                        <p:strVal val="visible"/>
                                      </p:to>
                                    </p:set>
                                    <p:animEffect transition="in" filter="blinds(horizontal)">
                                      <p:cBhvr>
                                        <p:cTn id="7" dur="500"/>
                                        <p:tgtEl>
                                          <p:spTgt spid="140290">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0290">
                                            <p:txEl>
                                              <p:charRg st="15" end="53"/>
                                            </p:txEl>
                                          </p:spTgt>
                                        </p:tgtEl>
                                        <p:attrNameLst>
                                          <p:attrName>style.visibility</p:attrName>
                                        </p:attrNameLst>
                                      </p:cBhvr>
                                      <p:to>
                                        <p:strVal val="visible"/>
                                      </p:to>
                                    </p:set>
                                    <p:animEffect transition="in" filter="blinds(horizontal)">
                                      <p:cBhvr>
                                        <p:cTn id="12" dur="500"/>
                                        <p:tgtEl>
                                          <p:spTgt spid="140290">
                                            <p:txEl>
                                              <p:charRg st="15" end="5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0290">
                                            <p:txEl>
                                              <p:charRg st="53" end="94"/>
                                            </p:txEl>
                                          </p:spTgt>
                                        </p:tgtEl>
                                        <p:attrNameLst>
                                          <p:attrName>style.visibility</p:attrName>
                                        </p:attrNameLst>
                                      </p:cBhvr>
                                      <p:to>
                                        <p:strVal val="visible"/>
                                      </p:to>
                                    </p:set>
                                    <p:animEffect transition="in" filter="blinds(horizontal)">
                                      <p:cBhvr>
                                        <p:cTn id="17" dur="500"/>
                                        <p:tgtEl>
                                          <p:spTgt spid="140290">
                                            <p:txEl>
                                              <p:charRg st="53" end="9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0290">
                                            <p:txEl>
                                              <p:charRg st="94" end="130"/>
                                            </p:txEl>
                                          </p:spTgt>
                                        </p:tgtEl>
                                        <p:attrNameLst>
                                          <p:attrName>style.visibility</p:attrName>
                                        </p:attrNameLst>
                                      </p:cBhvr>
                                      <p:to>
                                        <p:strVal val="visible"/>
                                      </p:to>
                                    </p:set>
                                    <p:animEffect transition="in" filter="blinds(horizontal)">
                                      <p:cBhvr>
                                        <p:cTn id="22" dur="500"/>
                                        <p:tgtEl>
                                          <p:spTgt spid="140290">
                                            <p:txEl>
                                              <p:charRg st="94" end="13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0290">
                                            <p:txEl>
                                              <p:charRg st="130" end="166"/>
                                            </p:txEl>
                                          </p:spTgt>
                                        </p:tgtEl>
                                        <p:attrNameLst>
                                          <p:attrName>style.visibility</p:attrName>
                                        </p:attrNameLst>
                                      </p:cBhvr>
                                      <p:to>
                                        <p:strVal val="visible"/>
                                      </p:to>
                                    </p:set>
                                    <p:animEffect transition="in" filter="blinds(horizontal)">
                                      <p:cBhvr>
                                        <p:cTn id="27" dur="500"/>
                                        <p:tgtEl>
                                          <p:spTgt spid="140290">
                                            <p:txEl>
                                              <p:charRg st="130" end="16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0290">
                                            <p:txEl>
                                              <p:charRg st="166" end="184"/>
                                            </p:txEl>
                                          </p:spTgt>
                                        </p:tgtEl>
                                        <p:attrNameLst>
                                          <p:attrName>style.visibility</p:attrName>
                                        </p:attrNameLst>
                                      </p:cBhvr>
                                      <p:to>
                                        <p:strVal val="visible"/>
                                      </p:to>
                                    </p:set>
                                    <p:animEffect transition="in" filter="blinds(horizontal)">
                                      <p:cBhvr>
                                        <p:cTn id="32" dur="500"/>
                                        <p:tgtEl>
                                          <p:spTgt spid="140290">
                                            <p:txEl>
                                              <p:charRg st="166" end="18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0290">
                                            <p:txEl>
                                              <p:charRg st="184" end="218"/>
                                            </p:txEl>
                                          </p:spTgt>
                                        </p:tgtEl>
                                        <p:attrNameLst>
                                          <p:attrName>style.visibility</p:attrName>
                                        </p:attrNameLst>
                                      </p:cBhvr>
                                      <p:to>
                                        <p:strVal val="visible"/>
                                      </p:to>
                                    </p:set>
                                    <p:animEffect transition="in" filter="blinds(horizontal)">
                                      <p:cBhvr>
                                        <p:cTn id="37" dur="500"/>
                                        <p:tgtEl>
                                          <p:spTgt spid="140290">
                                            <p:txEl>
                                              <p:charRg st="184" end="2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0"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文本占位符 141313"/>
          <p:cNvSpPr>
            <a:spLocks noGrp="1" noRot="1"/>
          </p:cNvSpPr>
          <p:nvPr>
            <p:ph type="body" idx="1"/>
          </p:nvPr>
        </p:nvSpPr>
        <p:spPr>
          <a:xfrm>
            <a:off x="179388" y="449263"/>
            <a:ext cx="8686800" cy="6408737"/>
          </a:xfrm>
        </p:spPr>
        <p:txBody>
          <a:bodyPr/>
          <a:p>
            <a:pPr algn="ctr">
              <a:buNone/>
            </a:pPr>
            <a:r>
              <a:rPr lang="zh-CN" altLang="en-US" sz="4000" b="1" dirty="0">
                <a:solidFill>
                  <a:srgbClr val="FF9900"/>
                </a:solidFill>
              </a:rPr>
              <a:t>答案</a:t>
            </a:r>
            <a:endParaRPr lang="zh-CN" altLang="en-US" sz="4000" b="1" dirty="0">
              <a:solidFill>
                <a:srgbClr val="FF9900"/>
              </a:solidFill>
            </a:endParaRPr>
          </a:p>
          <a:p>
            <a:pPr algn="ctr">
              <a:buNone/>
            </a:pPr>
            <a:endParaRPr lang="zh-CN" altLang="en-US" sz="4000" b="1" dirty="0">
              <a:solidFill>
                <a:srgbClr val="FF9900"/>
              </a:solidFill>
            </a:endParaRPr>
          </a:p>
          <a:p>
            <a:pPr>
              <a:buNone/>
            </a:pPr>
            <a:r>
              <a:rPr lang="zh-CN" altLang="en-US" dirty="0"/>
              <a:t>   </a:t>
            </a:r>
            <a:r>
              <a:rPr lang="zh-CN" altLang="en-US" sz="4400" b="1" dirty="0">
                <a:solidFill>
                  <a:srgbClr val="000000"/>
                </a:solidFill>
              </a:rPr>
              <a:t>上阙通过描写铺径之落红，弄晴之小雨，憔悴之杏园，哀啼之杜鹃等（</a:t>
            </a:r>
            <a:r>
              <a:rPr lang="zh-CN" altLang="en-US" sz="4400" b="1" dirty="0">
                <a:solidFill>
                  <a:srgbClr val="FF0000"/>
                </a:solidFill>
              </a:rPr>
              <a:t>象</a:t>
            </a:r>
            <a:r>
              <a:rPr lang="zh-CN" altLang="en-US" sz="4400" b="1" dirty="0">
                <a:solidFill>
                  <a:srgbClr val="000000"/>
                </a:solidFill>
              </a:rPr>
              <a:t>）残春衰败（</a:t>
            </a:r>
            <a:r>
              <a:rPr lang="zh-CN" altLang="en-US" sz="4400" b="1" dirty="0">
                <a:solidFill>
                  <a:srgbClr val="FF0000"/>
                </a:solidFill>
              </a:rPr>
              <a:t>境</a:t>
            </a:r>
            <a:r>
              <a:rPr lang="zh-CN" altLang="en-US" sz="4400" b="1" dirty="0">
                <a:solidFill>
                  <a:srgbClr val="000000"/>
                </a:solidFill>
              </a:rPr>
              <a:t>）景象，表现伤春（惜春）的无奈之情（</a:t>
            </a:r>
            <a:r>
              <a:rPr lang="zh-CN" altLang="en-US" sz="4400" b="1" dirty="0">
                <a:solidFill>
                  <a:srgbClr val="FF0000"/>
                </a:solidFill>
              </a:rPr>
              <a:t>情</a:t>
            </a:r>
            <a:r>
              <a:rPr lang="zh-CN" altLang="en-US" sz="4400" b="1" dirty="0">
                <a:solidFill>
                  <a:srgbClr val="000000"/>
                </a:solidFill>
              </a:rPr>
              <a:t>） 。</a:t>
            </a:r>
            <a:endParaRPr lang="zh-CN" altLang="en-US" sz="4400" b="1"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1314">
                                            <p:txEl>
                                              <p:charRg st="0" end="3"/>
                                            </p:txEl>
                                          </p:spTgt>
                                        </p:tgtEl>
                                        <p:attrNameLst>
                                          <p:attrName>style.visibility</p:attrName>
                                        </p:attrNameLst>
                                      </p:cBhvr>
                                      <p:to>
                                        <p:strVal val="visible"/>
                                      </p:to>
                                    </p:set>
                                    <p:animEffect transition="in" filter="checkerboard(across)">
                                      <p:cBhvr>
                                        <p:cTn id="7" dur="500"/>
                                        <p:tgtEl>
                                          <p:spTgt spid="141314">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41314">
                                            <p:txEl>
                                              <p:charRg st="4" end="69"/>
                                            </p:txEl>
                                          </p:spTgt>
                                        </p:tgtEl>
                                        <p:attrNameLst>
                                          <p:attrName>style.visibility</p:attrName>
                                        </p:attrNameLst>
                                      </p:cBhvr>
                                      <p:to>
                                        <p:strVal val="visible"/>
                                      </p:to>
                                    </p:set>
                                    <p:animEffect transition="in" filter="checkerboard(across)">
                                      <p:cBhvr>
                                        <p:cTn id="12" dur="500"/>
                                        <p:tgtEl>
                                          <p:spTgt spid="141314">
                                            <p:txEl>
                                              <p:charRg st="4" end="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4"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8" name="文本占位符 142337"/>
          <p:cNvSpPr>
            <a:spLocks noGrp="1" noRot="1"/>
          </p:cNvSpPr>
          <p:nvPr>
            <p:ph type="body" idx="1"/>
          </p:nvPr>
        </p:nvSpPr>
        <p:spPr>
          <a:xfrm>
            <a:off x="457200" y="620713"/>
            <a:ext cx="8229600" cy="5513387"/>
          </a:xfrm>
        </p:spPr>
        <p:txBody>
          <a:bodyPr/>
          <a:p>
            <a:r>
              <a:rPr lang="zh-CN" altLang="en-US" b="1" dirty="0">
                <a:solidFill>
                  <a:srgbClr val="000000"/>
                </a:solidFill>
              </a:rPr>
              <a:t>阅读下面的诗，回答问题</a:t>
            </a:r>
            <a:endParaRPr lang="zh-CN" altLang="en-US" b="1" dirty="0">
              <a:solidFill>
                <a:srgbClr val="000000"/>
              </a:solidFill>
            </a:endParaRPr>
          </a:p>
          <a:p>
            <a:r>
              <a:rPr lang="zh-CN" altLang="en-US" b="1" dirty="0">
                <a:solidFill>
                  <a:srgbClr val="000000"/>
                </a:solidFill>
              </a:rPr>
              <a:t>                         山居即事     </a:t>
            </a:r>
            <a:endParaRPr lang="zh-CN" altLang="en-US" b="1" dirty="0">
              <a:solidFill>
                <a:srgbClr val="000000"/>
              </a:solidFill>
            </a:endParaRPr>
          </a:p>
          <a:p>
            <a:r>
              <a:rPr lang="zh-CN" altLang="en-US" b="1" dirty="0">
                <a:solidFill>
                  <a:srgbClr val="000000"/>
                </a:solidFill>
              </a:rPr>
              <a:t>                                    王维</a:t>
            </a:r>
            <a:endParaRPr lang="zh-CN" altLang="en-US" b="1" dirty="0">
              <a:solidFill>
                <a:srgbClr val="000000"/>
              </a:solidFill>
            </a:endParaRPr>
          </a:p>
          <a:p>
            <a:pPr algn="ctr"/>
            <a:r>
              <a:rPr lang="zh-CN" altLang="en-US" b="1" dirty="0">
                <a:solidFill>
                  <a:srgbClr val="FF0000"/>
                </a:solidFill>
              </a:rPr>
              <a:t>寂寞掩柴扉，苍茫对落晖。</a:t>
            </a:r>
            <a:endParaRPr lang="zh-CN" altLang="en-US" b="1" dirty="0">
              <a:solidFill>
                <a:srgbClr val="FF0000"/>
              </a:solidFill>
            </a:endParaRPr>
          </a:p>
          <a:p>
            <a:pPr algn="ctr"/>
            <a:r>
              <a:rPr lang="zh-CN" altLang="en-US" b="1" dirty="0">
                <a:solidFill>
                  <a:srgbClr val="FF0000"/>
                </a:solidFill>
              </a:rPr>
              <a:t>鹤巢松树遍，人访荜门稀。</a:t>
            </a:r>
            <a:endParaRPr lang="zh-CN" altLang="en-US" b="1" dirty="0">
              <a:solidFill>
                <a:srgbClr val="FF0000"/>
              </a:solidFill>
            </a:endParaRPr>
          </a:p>
          <a:p>
            <a:pPr algn="ctr"/>
            <a:r>
              <a:rPr lang="zh-CN" altLang="en-US" b="1" dirty="0">
                <a:solidFill>
                  <a:srgbClr val="FF0000"/>
                </a:solidFill>
              </a:rPr>
              <a:t>嫩竹含新粉，红莲落故衣。</a:t>
            </a:r>
            <a:endParaRPr lang="zh-CN" altLang="en-US" b="1" dirty="0">
              <a:solidFill>
                <a:srgbClr val="FF0000"/>
              </a:solidFill>
            </a:endParaRPr>
          </a:p>
          <a:p>
            <a:pPr algn="ctr"/>
            <a:r>
              <a:rPr lang="zh-CN" altLang="en-US" b="1" dirty="0">
                <a:solidFill>
                  <a:srgbClr val="FF0000"/>
                </a:solidFill>
              </a:rPr>
              <a:t>渡头烟火起，处处采菱归。</a:t>
            </a:r>
            <a:endParaRPr lang="zh-CN" altLang="en-US" b="1" dirty="0">
              <a:solidFill>
                <a:srgbClr val="FF0000"/>
              </a:solidFill>
            </a:endParaRPr>
          </a:p>
          <a:p>
            <a:pPr algn="ctr"/>
            <a:endParaRPr lang="zh-CN" altLang="en-US" b="1" dirty="0">
              <a:solidFill>
                <a:srgbClr val="FF0000"/>
              </a:solidFill>
            </a:endParaRPr>
          </a:p>
          <a:p>
            <a:r>
              <a:rPr lang="zh-CN" altLang="en-US" b="1" dirty="0">
                <a:solidFill>
                  <a:srgbClr val="000000"/>
                </a:solidFill>
              </a:rPr>
              <a:t>问题：诗的后四句写出了怎样的景与情？ </a:t>
            </a:r>
            <a:endParaRPr lang="zh-CN" altLang="en-US" b="1"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2338">
                                            <p:txEl>
                                              <p:charRg st="0" end="12"/>
                                            </p:txEl>
                                          </p:spTgt>
                                        </p:tgtEl>
                                        <p:attrNameLst>
                                          <p:attrName>style.visibility</p:attrName>
                                        </p:attrNameLst>
                                      </p:cBhvr>
                                      <p:to>
                                        <p:strVal val="visible"/>
                                      </p:to>
                                    </p:set>
                                    <p:animEffect transition="in" filter="blinds(horizontal)">
                                      <p:cBhvr>
                                        <p:cTn id="7" dur="500"/>
                                        <p:tgtEl>
                                          <p:spTgt spid="142338">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2338">
                                            <p:txEl>
                                              <p:charRg st="12" end="47"/>
                                            </p:txEl>
                                          </p:spTgt>
                                        </p:tgtEl>
                                        <p:attrNameLst>
                                          <p:attrName>style.visibility</p:attrName>
                                        </p:attrNameLst>
                                      </p:cBhvr>
                                      <p:to>
                                        <p:strVal val="visible"/>
                                      </p:to>
                                    </p:set>
                                    <p:animEffect transition="in" filter="blinds(horizontal)">
                                      <p:cBhvr>
                                        <p:cTn id="12" dur="500"/>
                                        <p:tgtEl>
                                          <p:spTgt spid="142338">
                                            <p:txEl>
                                              <p:charRg st="12" end="4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2338">
                                            <p:txEl>
                                              <p:charRg st="47" end="86"/>
                                            </p:txEl>
                                          </p:spTgt>
                                        </p:tgtEl>
                                        <p:attrNameLst>
                                          <p:attrName>style.visibility</p:attrName>
                                        </p:attrNameLst>
                                      </p:cBhvr>
                                      <p:to>
                                        <p:strVal val="visible"/>
                                      </p:to>
                                    </p:set>
                                    <p:animEffect transition="in" filter="blinds(horizontal)">
                                      <p:cBhvr>
                                        <p:cTn id="17" dur="500"/>
                                        <p:tgtEl>
                                          <p:spTgt spid="142338">
                                            <p:txEl>
                                              <p:charRg st="47" end="8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2338">
                                            <p:txEl>
                                              <p:charRg st="86" end="99"/>
                                            </p:txEl>
                                          </p:spTgt>
                                        </p:tgtEl>
                                        <p:attrNameLst>
                                          <p:attrName>style.visibility</p:attrName>
                                        </p:attrNameLst>
                                      </p:cBhvr>
                                      <p:to>
                                        <p:strVal val="visible"/>
                                      </p:to>
                                    </p:set>
                                    <p:animEffect transition="in" filter="blinds(horizontal)">
                                      <p:cBhvr>
                                        <p:cTn id="22" dur="500"/>
                                        <p:tgtEl>
                                          <p:spTgt spid="142338">
                                            <p:txEl>
                                              <p:charRg st="86" end="9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2338">
                                            <p:txEl>
                                              <p:charRg st="99" end="112"/>
                                            </p:txEl>
                                          </p:spTgt>
                                        </p:tgtEl>
                                        <p:attrNameLst>
                                          <p:attrName>style.visibility</p:attrName>
                                        </p:attrNameLst>
                                      </p:cBhvr>
                                      <p:to>
                                        <p:strVal val="visible"/>
                                      </p:to>
                                    </p:set>
                                    <p:animEffect transition="in" filter="blinds(horizontal)">
                                      <p:cBhvr>
                                        <p:cTn id="27" dur="500"/>
                                        <p:tgtEl>
                                          <p:spTgt spid="142338">
                                            <p:txEl>
                                              <p:charRg st="99" end="1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2338">
                                            <p:txEl>
                                              <p:charRg st="112" end="125"/>
                                            </p:txEl>
                                          </p:spTgt>
                                        </p:tgtEl>
                                        <p:attrNameLst>
                                          <p:attrName>style.visibility</p:attrName>
                                        </p:attrNameLst>
                                      </p:cBhvr>
                                      <p:to>
                                        <p:strVal val="visible"/>
                                      </p:to>
                                    </p:set>
                                    <p:animEffect transition="in" filter="blinds(horizontal)">
                                      <p:cBhvr>
                                        <p:cTn id="32" dur="500"/>
                                        <p:tgtEl>
                                          <p:spTgt spid="142338">
                                            <p:txEl>
                                              <p:charRg st="112" end="12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2338">
                                            <p:txEl>
                                              <p:charRg st="125" end="138"/>
                                            </p:txEl>
                                          </p:spTgt>
                                        </p:tgtEl>
                                        <p:attrNameLst>
                                          <p:attrName>style.visibility</p:attrName>
                                        </p:attrNameLst>
                                      </p:cBhvr>
                                      <p:to>
                                        <p:strVal val="visible"/>
                                      </p:to>
                                    </p:set>
                                    <p:animEffect transition="in" filter="blinds(horizontal)">
                                      <p:cBhvr>
                                        <p:cTn id="37" dur="500"/>
                                        <p:tgtEl>
                                          <p:spTgt spid="142338">
                                            <p:txEl>
                                              <p:charRg st="125" end="13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2338">
                                            <p:txEl>
                                              <p:charRg st="139" end="159"/>
                                            </p:txEl>
                                          </p:spTgt>
                                        </p:tgtEl>
                                        <p:attrNameLst>
                                          <p:attrName>style.visibility</p:attrName>
                                        </p:attrNameLst>
                                      </p:cBhvr>
                                      <p:to>
                                        <p:strVal val="visible"/>
                                      </p:to>
                                    </p:set>
                                    <p:animEffect transition="in" filter="blinds(horizontal)">
                                      <p:cBhvr>
                                        <p:cTn id="42" dur="500"/>
                                        <p:tgtEl>
                                          <p:spTgt spid="142338">
                                            <p:txEl>
                                              <p:charRg st="139" end="1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8"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2" name="标题 143361"/>
          <p:cNvSpPr>
            <a:spLocks noGrp="1" noRot="1"/>
          </p:cNvSpPr>
          <p:nvPr>
            <p:ph type="title"/>
          </p:nvPr>
        </p:nvSpPr>
        <p:spPr/>
        <p:txBody>
          <a:bodyPr anchor="ctr"/>
          <a:p>
            <a:r>
              <a:rPr lang="zh-CN" altLang="en-US" b="1" dirty="0">
                <a:solidFill>
                  <a:srgbClr val="FF9900"/>
                </a:solidFill>
              </a:rPr>
              <a:t>答案</a:t>
            </a:r>
            <a:endParaRPr lang="zh-CN" altLang="en-US" b="1">
              <a:solidFill>
                <a:srgbClr val="FF9900"/>
              </a:solidFill>
            </a:endParaRPr>
          </a:p>
        </p:txBody>
      </p:sp>
      <p:sp>
        <p:nvSpPr>
          <p:cNvPr id="143363" name="文本占位符 143362"/>
          <p:cNvSpPr>
            <a:spLocks noGrp="1" noRot="1"/>
          </p:cNvSpPr>
          <p:nvPr>
            <p:ph type="body" idx="1"/>
          </p:nvPr>
        </p:nvSpPr>
        <p:spPr/>
        <p:txBody>
          <a:bodyPr/>
          <a:p>
            <a:pPr>
              <a:buNone/>
            </a:pPr>
            <a:r>
              <a:rPr lang="en-US" altLang="zh-CN" b="1" dirty="0"/>
              <a:t>   </a:t>
            </a:r>
            <a:r>
              <a:rPr lang="zh-CN" altLang="en-US" sz="4800" b="1" dirty="0">
                <a:solidFill>
                  <a:srgbClr val="000000"/>
                </a:solidFill>
              </a:rPr>
              <a:t>写出了夕阳西下，炊烟升起，嫩竹荷花清新可爱，人们采菱而归的景象。（</a:t>
            </a:r>
            <a:r>
              <a:rPr lang="zh-CN" altLang="en-US" sz="4800" b="1" dirty="0">
                <a:solidFill>
                  <a:srgbClr val="FF0000"/>
                </a:solidFill>
              </a:rPr>
              <a:t>景</a:t>
            </a:r>
            <a:r>
              <a:rPr lang="zh-CN" altLang="en-US" sz="4800" b="1" dirty="0">
                <a:solidFill>
                  <a:srgbClr val="000000"/>
                </a:solidFill>
              </a:rPr>
              <a:t>）表现出作者悠然闲适的心情。（</a:t>
            </a:r>
            <a:r>
              <a:rPr lang="zh-CN" altLang="en-US" sz="4800" b="1" dirty="0">
                <a:solidFill>
                  <a:srgbClr val="FF0000"/>
                </a:solidFill>
              </a:rPr>
              <a:t>情</a:t>
            </a:r>
            <a:r>
              <a:rPr lang="zh-CN" altLang="en-US" sz="4800" b="1" dirty="0">
                <a:solidFill>
                  <a:srgbClr val="000000"/>
                </a:solidFill>
              </a:rPr>
              <a:t>）</a:t>
            </a:r>
            <a:endParaRPr lang="zh-CN" altLang="en-US" sz="4800" b="1"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62"/>
                                        </p:tgtEl>
                                        <p:attrNameLst>
                                          <p:attrName>style.visibility</p:attrName>
                                        </p:attrNameLst>
                                      </p:cBhvr>
                                      <p:to>
                                        <p:strVal val="visible"/>
                                      </p:to>
                                    </p:set>
                                    <p:animEffect transition="in" filter="blinds(horizontal)">
                                      <p:cBhvr>
                                        <p:cTn id="7" dur="500"/>
                                        <p:tgtEl>
                                          <p:spTgt spid="14336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43363">
                                            <p:txEl>
                                              <p:charRg st="0" end="55"/>
                                            </p:txEl>
                                          </p:spTgt>
                                        </p:tgtEl>
                                        <p:attrNameLst>
                                          <p:attrName>style.visibility</p:attrName>
                                        </p:attrNameLst>
                                      </p:cBhvr>
                                      <p:to>
                                        <p:strVal val="visible"/>
                                      </p:to>
                                    </p:set>
                                    <p:animEffect transition="in" filter="checkerboard(across)">
                                      <p:cBhvr>
                                        <p:cTn id="12" dur="500"/>
                                        <p:tgtEl>
                                          <p:spTgt spid="143363">
                                            <p:txEl>
                                              <p:charRg st="0" end="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2" grpId="0"/>
      <p:bldP spid="14336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80" name="矩形 152579"/>
          <p:cNvSpPr/>
          <p:nvPr/>
        </p:nvSpPr>
        <p:spPr>
          <a:xfrm>
            <a:off x="250825" y="260350"/>
            <a:ext cx="8424863" cy="3937000"/>
          </a:xfrm>
          <a:prstGeom prst="rect">
            <a:avLst/>
          </a:prstGeom>
          <a:solidFill>
            <a:schemeClr val="bg1"/>
          </a:solidFill>
          <a:ln w="9525">
            <a:noFill/>
          </a:ln>
        </p:spPr>
        <p:txBody>
          <a:bodyPr anchor="ctr">
            <a:spAutoFit/>
          </a:bodyPr>
          <a:p>
            <a:pPr indent="266700" algn="ctr"/>
            <a:r>
              <a:rPr lang="zh-CN" altLang="en-US" sz="3600" b="1" dirty="0">
                <a:solidFill>
                  <a:srgbClr val="000099"/>
                </a:solidFill>
                <a:effectLst>
                  <a:outerShdw blurRad="38100" dist="38100" dir="2700000">
                    <a:srgbClr val="C0C0C0"/>
                  </a:outerShdw>
                </a:effectLst>
                <a:latin typeface="华文中宋" pitchFamily="2" charset="-122"/>
                <a:ea typeface="华文中宋" pitchFamily="2" charset="-122"/>
              </a:rPr>
              <a:t>山居即事    王维</a:t>
            </a:r>
            <a:endParaRPr lang="zh-CN" altLang="en-US" sz="3600" b="1" dirty="0">
              <a:solidFill>
                <a:srgbClr val="000099"/>
              </a:solidFill>
              <a:effectLst>
                <a:outerShdw blurRad="38100" dist="38100" dir="2700000">
                  <a:srgbClr val="C0C0C0"/>
                </a:outerShdw>
              </a:effectLst>
              <a:latin typeface="华文中宋" pitchFamily="2" charset="-122"/>
              <a:ea typeface="华文中宋" pitchFamily="2" charset="-122"/>
            </a:endParaRPr>
          </a:p>
          <a:p>
            <a:pPr indent="266700" algn="ctr"/>
            <a:r>
              <a:rPr lang="zh-CN" altLang="en-US" sz="3600" b="1" dirty="0">
                <a:solidFill>
                  <a:srgbClr val="000099"/>
                </a:solidFill>
                <a:effectLst>
                  <a:outerShdw blurRad="38100" dist="38100" dir="2700000">
                    <a:srgbClr val="C0C0C0"/>
                  </a:outerShdw>
                </a:effectLst>
                <a:latin typeface="华文中宋" pitchFamily="2" charset="-122"/>
                <a:ea typeface="华文中宋" pitchFamily="2" charset="-122"/>
              </a:rPr>
              <a:t>寂寞掩柴扉，苍茫对落晖。</a:t>
            </a:r>
            <a:endParaRPr lang="zh-CN" altLang="en-US" sz="3600" b="1" dirty="0">
              <a:solidFill>
                <a:srgbClr val="000099"/>
              </a:solidFill>
              <a:effectLst>
                <a:outerShdw blurRad="38100" dist="38100" dir="2700000">
                  <a:srgbClr val="C0C0C0"/>
                </a:outerShdw>
              </a:effectLst>
              <a:latin typeface="华文中宋" pitchFamily="2" charset="-122"/>
              <a:ea typeface="华文中宋" pitchFamily="2" charset="-122"/>
            </a:endParaRPr>
          </a:p>
          <a:p>
            <a:pPr indent="266700" algn="ctr"/>
            <a:r>
              <a:rPr lang="zh-CN" altLang="en-US" sz="3600" b="1" dirty="0">
                <a:solidFill>
                  <a:srgbClr val="000099"/>
                </a:solidFill>
                <a:effectLst>
                  <a:outerShdw blurRad="38100" dist="38100" dir="2700000">
                    <a:srgbClr val="C0C0C0"/>
                  </a:outerShdw>
                </a:effectLst>
                <a:latin typeface="华文中宋" pitchFamily="2" charset="-122"/>
                <a:ea typeface="华文中宋" pitchFamily="2" charset="-122"/>
              </a:rPr>
              <a:t>鹤巢松树</a:t>
            </a:r>
            <a:r>
              <a:rPr lang="zh-CN" altLang="en-US" sz="3600" b="1" dirty="0">
                <a:solidFill>
                  <a:srgbClr val="CC0000"/>
                </a:solidFill>
                <a:effectLst>
                  <a:outerShdw blurRad="38100" dist="38100" dir="2700000">
                    <a:srgbClr val="C0C0C0"/>
                  </a:outerShdw>
                </a:effectLst>
                <a:latin typeface="华文中宋" pitchFamily="2" charset="-122"/>
                <a:ea typeface="华文中宋" pitchFamily="2" charset="-122"/>
              </a:rPr>
              <a:t>遍</a:t>
            </a:r>
            <a:r>
              <a:rPr lang="zh-CN" altLang="en-US" sz="3600" b="1" dirty="0">
                <a:solidFill>
                  <a:srgbClr val="000099"/>
                </a:solidFill>
                <a:effectLst>
                  <a:outerShdw blurRad="38100" dist="38100" dir="2700000">
                    <a:srgbClr val="C0C0C0"/>
                  </a:outerShdw>
                </a:effectLst>
                <a:latin typeface="华文中宋" pitchFamily="2" charset="-122"/>
                <a:ea typeface="华文中宋" pitchFamily="2" charset="-122"/>
              </a:rPr>
              <a:t>，人访荜门</a:t>
            </a:r>
            <a:r>
              <a:rPr lang="zh-CN" altLang="en-US" sz="3600" b="1" dirty="0">
                <a:solidFill>
                  <a:srgbClr val="CC0000"/>
                </a:solidFill>
                <a:effectLst>
                  <a:outerShdw blurRad="38100" dist="38100" dir="2700000">
                    <a:srgbClr val="C0C0C0"/>
                  </a:outerShdw>
                </a:effectLst>
                <a:latin typeface="华文中宋" pitchFamily="2" charset="-122"/>
                <a:ea typeface="华文中宋" pitchFamily="2" charset="-122"/>
              </a:rPr>
              <a:t>稀</a:t>
            </a:r>
            <a:r>
              <a:rPr lang="zh-CN" altLang="en-US" sz="3600" b="1" dirty="0">
                <a:solidFill>
                  <a:srgbClr val="000099"/>
                </a:solidFill>
                <a:effectLst>
                  <a:outerShdw blurRad="38100" dist="38100" dir="2700000">
                    <a:srgbClr val="C0C0C0"/>
                  </a:outerShdw>
                </a:effectLst>
                <a:latin typeface="华文中宋" pitchFamily="2" charset="-122"/>
                <a:ea typeface="华文中宋" pitchFamily="2" charset="-122"/>
              </a:rPr>
              <a:t>。</a:t>
            </a:r>
            <a:endParaRPr lang="zh-CN" altLang="en-US" sz="3600" b="1" dirty="0">
              <a:solidFill>
                <a:srgbClr val="000099"/>
              </a:solidFill>
              <a:effectLst>
                <a:outerShdw blurRad="38100" dist="38100" dir="2700000">
                  <a:srgbClr val="C0C0C0"/>
                </a:outerShdw>
              </a:effectLst>
              <a:latin typeface="华文中宋" pitchFamily="2" charset="-122"/>
              <a:ea typeface="华文中宋" pitchFamily="2" charset="-122"/>
            </a:endParaRPr>
          </a:p>
          <a:p>
            <a:pPr indent="266700" algn="ctr"/>
            <a:r>
              <a:rPr lang="zh-CN" altLang="en-US" sz="3600" b="1" dirty="0">
                <a:solidFill>
                  <a:srgbClr val="000099"/>
                </a:solidFill>
                <a:effectLst>
                  <a:outerShdw blurRad="38100" dist="38100" dir="2700000">
                    <a:srgbClr val="C0C0C0"/>
                  </a:outerShdw>
                </a:effectLst>
                <a:latin typeface="华文中宋" pitchFamily="2" charset="-122"/>
                <a:ea typeface="华文中宋" pitchFamily="2" charset="-122"/>
              </a:rPr>
              <a:t>嫩竹含新粉，红莲落故衣。</a:t>
            </a:r>
            <a:endParaRPr lang="zh-CN" altLang="en-US" sz="3600" b="1" dirty="0">
              <a:solidFill>
                <a:srgbClr val="000099"/>
              </a:solidFill>
              <a:effectLst>
                <a:outerShdw blurRad="38100" dist="38100" dir="2700000">
                  <a:srgbClr val="C0C0C0"/>
                </a:outerShdw>
              </a:effectLst>
              <a:latin typeface="华文中宋" pitchFamily="2" charset="-122"/>
              <a:ea typeface="华文中宋" pitchFamily="2" charset="-122"/>
            </a:endParaRPr>
          </a:p>
          <a:p>
            <a:pPr indent="266700" algn="ctr"/>
            <a:r>
              <a:rPr lang="zh-CN" altLang="en-US" sz="3600" b="1" dirty="0">
                <a:solidFill>
                  <a:srgbClr val="000099"/>
                </a:solidFill>
                <a:effectLst>
                  <a:outerShdw blurRad="38100" dist="38100" dir="2700000">
                    <a:srgbClr val="C0C0C0"/>
                  </a:outerShdw>
                </a:effectLst>
                <a:latin typeface="华文中宋" pitchFamily="2" charset="-122"/>
                <a:ea typeface="华文中宋" pitchFamily="2" charset="-122"/>
              </a:rPr>
              <a:t>渡头烟火起，处处采菱归。</a:t>
            </a:r>
            <a:endParaRPr lang="zh-CN" altLang="en-US" sz="3600" b="1" dirty="0">
              <a:solidFill>
                <a:srgbClr val="000099"/>
              </a:solidFill>
              <a:effectLst>
                <a:outerShdw blurRad="38100" dist="38100" dir="2700000">
                  <a:srgbClr val="C0C0C0"/>
                </a:outerShdw>
              </a:effectLst>
              <a:latin typeface="华文中宋" pitchFamily="2" charset="-122"/>
              <a:ea typeface="华文中宋" pitchFamily="2" charset="-122"/>
            </a:endParaRPr>
          </a:p>
          <a:p>
            <a:pPr indent="266700"/>
            <a:r>
              <a:rPr lang="zh-CN" altLang="en-US" sz="3600" b="1" dirty="0">
                <a:solidFill>
                  <a:srgbClr val="CC0000"/>
                </a:solidFill>
                <a:effectLst>
                  <a:outerShdw blurRad="38100" dist="38100" dir="2700000">
                    <a:srgbClr val="C0C0C0"/>
                  </a:outerShdw>
                </a:effectLst>
                <a:latin typeface="华文中宋" pitchFamily="2" charset="-122"/>
                <a:ea typeface="华文中宋" pitchFamily="2" charset="-122"/>
              </a:rPr>
              <a:t>（</a:t>
            </a:r>
            <a:r>
              <a:rPr lang="en-US" altLang="zh-CN" sz="3600" b="1">
                <a:solidFill>
                  <a:srgbClr val="CC0000"/>
                </a:solidFill>
                <a:effectLst>
                  <a:outerShdw blurRad="38100" dist="38100" dir="2700000">
                    <a:srgbClr val="C0C0C0"/>
                  </a:outerShdw>
                </a:effectLst>
                <a:latin typeface="华文中宋" pitchFamily="2" charset="-122"/>
                <a:ea typeface="华文中宋" pitchFamily="2" charset="-122"/>
              </a:rPr>
              <a:t>1</a:t>
            </a:r>
            <a:r>
              <a:rPr lang="zh-CN" altLang="en-US" sz="3600" b="1" dirty="0">
                <a:solidFill>
                  <a:srgbClr val="CC0000"/>
                </a:solidFill>
                <a:effectLst>
                  <a:outerShdw blurRad="38100" dist="38100" dir="2700000">
                    <a:srgbClr val="C0C0C0"/>
                  </a:outerShdw>
                </a:effectLst>
                <a:latin typeface="华文中宋" pitchFamily="2" charset="-122"/>
                <a:ea typeface="华文中宋" pitchFamily="2" charset="-122"/>
              </a:rPr>
              <a:t>）简析“遍” “稀”字在颔联中的表达效果。</a:t>
            </a:r>
            <a:endParaRPr lang="zh-CN" altLang="en-US" sz="3600" b="1" dirty="0">
              <a:solidFill>
                <a:srgbClr val="CC0000"/>
              </a:solidFill>
              <a:effectLst>
                <a:outerShdw blurRad="38100" dist="38100" dir="2700000">
                  <a:srgbClr val="C0C0C0"/>
                </a:outerShdw>
              </a:effectLst>
              <a:latin typeface="华文中宋" pitchFamily="2" charset="-122"/>
              <a:ea typeface="华文中宋" pitchFamily="2" charset="-122"/>
            </a:endParaRPr>
          </a:p>
        </p:txBody>
      </p:sp>
      <p:sp>
        <p:nvSpPr>
          <p:cNvPr id="152581" name="矩形 152580"/>
          <p:cNvSpPr/>
          <p:nvPr/>
        </p:nvSpPr>
        <p:spPr>
          <a:xfrm>
            <a:off x="468313" y="4652963"/>
            <a:ext cx="8137525" cy="1749425"/>
          </a:xfrm>
          <a:prstGeom prst="rect">
            <a:avLst/>
          </a:prstGeom>
          <a:solidFill>
            <a:schemeClr val="bg1"/>
          </a:solidFill>
          <a:ln w="9525" cap="flat" cmpd="sng">
            <a:solidFill>
              <a:srgbClr val="000099"/>
            </a:solidFill>
            <a:prstDash val="solid"/>
            <a:miter/>
            <a:headEnd type="none" w="med" len="med"/>
            <a:tailEnd type="none" w="med" len="med"/>
          </a:ln>
        </p:spPr>
        <p:txBody>
          <a:bodyPr anchor="ctr">
            <a:spAutoFit/>
          </a:bodyPr>
          <a:p>
            <a:r>
              <a:rPr lang="zh-CN" altLang="en-US" sz="3600" b="1" dirty="0">
                <a:solidFill>
                  <a:srgbClr val="000099"/>
                </a:solidFill>
                <a:effectLst>
                  <a:outerShdw blurRad="38100" dist="38100" dir="2700000">
                    <a:srgbClr val="C0C0C0"/>
                  </a:outerShdw>
                </a:effectLst>
                <a:latin typeface="黑体" panose="02010609060101010101" pitchFamily="2" charset="-122"/>
                <a:ea typeface="黑体" panose="02010609060101010101" pitchFamily="2" charset="-122"/>
              </a:rPr>
              <a:t>答案：</a:t>
            </a:r>
            <a:r>
              <a:rPr lang="en-US" altLang="zh-CN" sz="3600" b="1">
                <a:solidFill>
                  <a:srgbClr val="CC0000"/>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600" b="1" dirty="0">
                <a:solidFill>
                  <a:srgbClr val="CC0000"/>
                </a:solidFill>
                <a:effectLst>
                  <a:outerShdw blurRad="38100" dist="38100" dir="2700000">
                    <a:srgbClr val="C0C0C0"/>
                  </a:outerShdw>
                </a:effectLst>
                <a:latin typeface="黑体" panose="02010609060101010101" pitchFamily="2" charset="-122"/>
                <a:ea typeface="黑体" panose="02010609060101010101" pitchFamily="2" charset="-122"/>
              </a:rPr>
              <a:t>遍”字表现松茂鹤多，“稀”字表现来访者少，</a:t>
            </a:r>
            <a:r>
              <a:rPr lang="zh-CN" altLang="en-US" sz="3600" b="1" u="sng" dirty="0">
                <a:solidFill>
                  <a:srgbClr val="CC0000"/>
                </a:solidFill>
                <a:effectLst>
                  <a:outerShdw blurRad="38100" dist="38100" dir="2700000">
                    <a:srgbClr val="C0C0C0"/>
                  </a:outerShdw>
                </a:effectLst>
                <a:latin typeface="华文中宋" pitchFamily="2" charset="-122"/>
                <a:ea typeface="华文中宋" pitchFamily="2" charset="-122"/>
              </a:rPr>
              <a:t>两者对照写出山居环境的幽静。 </a:t>
            </a:r>
            <a:endParaRPr lang="zh-CN" altLang="en-US" sz="3600" b="1" u="sng" dirty="0">
              <a:solidFill>
                <a:srgbClr val="CC0000"/>
              </a:solidFill>
              <a:effectLst>
                <a:outerShdw blurRad="38100" dist="38100" dir="2700000">
                  <a:srgbClr val="C0C0C0"/>
                </a:outerShdw>
              </a:effectLst>
              <a:latin typeface="华文中宋" pitchFamily="2" charset="-122"/>
              <a:ea typeface="华文中宋" pitchFamily="2" charset="-122"/>
            </a:endParaRPr>
          </a:p>
        </p:txBody>
      </p:sp>
      <p:sp>
        <p:nvSpPr>
          <p:cNvPr id="152584" name="文本框 152583"/>
          <p:cNvSpPr txBox="1"/>
          <p:nvPr/>
        </p:nvSpPr>
        <p:spPr>
          <a:xfrm>
            <a:off x="2771775" y="3716338"/>
            <a:ext cx="1512888" cy="641350"/>
          </a:xfrm>
          <a:prstGeom prst="rect">
            <a:avLst/>
          </a:prstGeom>
          <a:solidFill>
            <a:srgbClr val="000099"/>
          </a:solidFill>
          <a:ln w="9525">
            <a:noFill/>
          </a:ln>
        </p:spPr>
        <p:txBody>
          <a:bodyPr>
            <a:spAutoFit/>
          </a:bodyPr>
          <a:p>
            <a:pPr algn="ctr">
              <a:spcBef>
                <a:spcPct val="50000"/>
              </a:spcBef>
            </a:pPr>
            <a:r>
              <a:rPr lang="zh-CN" altLang="en-US" sz="3600" dirty="0">
                <a:solidFill>
                  <a:srgbClr val="FFFF00"/>
                </a:solidFill>
                <a:latin typeface="Times New Roman" panose="02020603050405020304" pitchFamily="18" charset="0"/>
                <a:ea typeface="华文琥珀" pitchFamily="2" charset="-122"/>
              </a:rPr>
              <a:t>炼字</a:t>
            </a:r>
            <a:endParaRPr lang="zh-CN" altLang="en-US" sz="3600" dirty="0">
              <a:solidFill>
                <a:srgbClr val="FFFF00"/>
              </a:solidFill>
              <a:latin typeface="Times New Roman" panose="02020603050405020304" pitchFamily="18" charset="0"/>
              <a:ea typeface="华文琥珀"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2581"/>
                                        </p:tgtEl>
                                        <p:attrNameLst>
                                          <p:attrName>style.visibility</p:attrName>
                                        </p:attrNameLst>
                                      </p:cBhvr>
                                      <p:to>
                                        <p:strVal val="visible"/>
                                      </p:to>
                                    </p:set>
                                    <p:animEffect transition="in" filter="diamond(in)">
                                      <p:cBhvr>
                                        <p:cTn id="7" dur="2000"/>
                                        <p:tgtEl>
                                          <p:spTgt spid="152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1"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标题 146433"/>
          <p:cNvSpPr>
            <a:spLocks noGrp="1" noRot="1"/>
          </p:cNvSpPr>
          <p:nvPr>
            <p:ph type="title"/>
          </p:nvPr>
        </p:nvSpPr>
        <p:spPr>
          <a:xfrm>
            <a:off x="298450" y="228600"/>
            <a:ext cx="8540750" cy="676275"/>
          </a:xfrm>
        </p:spPr>
        <p:txBody>
          <a:bodyPr anchor="ctr"/>
          <a:p>
            <a:r>
              <a:rPr lang="zh-CN" altLang="en-US" b="1" dirty="0">
                <a:solidFill>
                  <a:srgbClr val="FF9900"/>
                </a:solidFill>
              </a:rPr>
              <a:t>常见答题失误</a:t>
            </a:r>
            <a:r>
              <a:rPr lang="zh-CN" altLang="en-US" dirty="0"/>
              <a:t> </a:t>
            </a:r>
            <a:endParaRPr lang="zh-CN" altLang="en-US" dirty="0"/>
          </a:p>
        </p:txBody>
      </p:sp>
      <p:sp>
        <p:nvSpPr>
          <p:cNvPr id="146435" name="文本占位符 146434"/>
          <p:cNvSpPr>
            <a:spLocks noGrp="1" noRot="1"/>
          </p:cNvSpPr>
          <p:nvPr>
            <p:ph type="body" idx="1"/>
          </p:nvPr>
        </p:nvSpPr>
        <p:spPr>
          <a:xfrm>
            <a:off x="468313" y="1341438"/>
            <a:ext cx="8496300" cy="4533900"/>
          </a:xfrm>
        </p:spPr>
        <p:txBody>
          <a:bodyPr/>
          <a:p>
            <a:pPr>
              <a:lnSpc>
                <a:spcPct val="90000"/>
              </a:lnSpc>
            </a:pPr>
            <a:r>
              <a:rPr lang="en-US" altLang="zh-CN" b="1" dirty="0">
                <a:solidFill>
                  <a:srgbClr val="000000"/>
                </a:solidFill>
              </a:rPr>
              <a:t>1</a:t>
            </a:r>
            <a:r>
              <a:rPr lang="zh-CN" altLang="en-US" b="1" dirty="0">
                <a:solidFill>
                  <a:srgbClr val="000000"/>
                </a:solidFill>
              </a:rPr>
              <a:t>、答案要点不全，步骤残缺，丢三落四。</a:t>
            </a:r>
            <a:endParaRPr lang="zh-CN" altLang="en-US" b="1" dirty="0">
              <a:solidFill>
                <a:srgbClr val="000000"/>
              </a:solidFill>
            </a:endParaRPr>
          </a:p>
          <a:p>
            <a:pPr>
              <a:lnSpc>
                <a:spcPct val="90000"/>
              </a:lnSpc>
            </a:pPr>
            <a:r>
              <a:rPr lang="en-US" altLang="zh-CN" b="1" dirty="0">
                <a:solidFill>
                  <a:srgbClr val="000000"/>
                </a:solidFill>
              </a:rPr>
              <a:t>2</a:t>
            </a:r>
            <a:r>
              <a:rPr lang="zh-CN" altLang="en-US" b="1" dirty="0">
                <a:solidFill>
                  <a:srgbClr val="000000"/>
                </a:solidFill>
              </a:rPr>
              <a:t>、描述不够简练，翻译痕迹较重，不能用自己的话表达出来。</a:t>
            </a:r>
            <a:endParaRPr lang="zh-CN" altLang="en-US" b="1" dirty="0">
              <a:solidFill>
                <a:srgbClr val="000000"/>
              </a:solidFill>
            </a:endParaRPr>
          </a:p>
          <a:p>
            <a:pPr>
              <a:lnSpc>
                <a:spcPct val="90000"/>
              </a:lnSpc>
            </a:pPr>
            <a:r>
              <a:rPr lang="en-US" altLang="zh-CN" b="1" dirty="0">
                <a:solidFill>
                  <a:srgbClr val="000000"/>
                </a:solidFill>
              </a:rPr>
              <a:t>3</a:t>
            </a:r>
            <a:r>
              <a:rPr lang="zh-CN" altLang="en-US" b="1" dirty="0">
                <a:solidFill>
                  <a:srgbClr val="000000"/>
                </a:solidFill>
              </a:rPr>
              <a:t>、对意象把握不准确，不能合理想象，导致意境审读的失误，答案错误或用语不专业。</a:t>
            </a:r>
            <a:endParaRPr lang="zh-CN" altLang="en-US" b="1" dirty="0">
              <a:solidFill>
                <a:srgbClr val="000000"/>
              </a:solidFill>
            </a:endParaRPr>
          </a:p>
          <a:p>
            <a:pPr>
              <a:lnSpc>
                <a:spcPct val="90000"/>
              </a:lnSpc>
            </a:pPr>
            <a:r>
              <a:rPr lang="en-US" altLang="zh-CN" b="1" dirty="0">
                <a:solidFill>
                  <a:srgbClr val="000000"/>
                </a:solidFill>
              </a:rPr>
              <a:t>4</a:t>
            </a:r>
            <a:r>
              <a:rPr lang="zh-CN" altLang="en-US" b="1" dirty="0">
                <a:solidFill>
                  <a:srgbClr val="000000"/>
                </a:solidFill>
              </a:rPr>
              <a:t>、审题不认真，致使一味翻译，不能灵活变通，答非所问。</a:t>
            </a:r>
            <a:endParaRPr lang="zh-CN" altLang="en-US" b="1" dirty="0">
              <a:solidFill>
                <a:srgbClr val="000000"/>
              </a:solidFill>
            </a:endParaRPr>
          </a:p>
          <a:p>
            <a:pPr>
              <a:lnSpc>
                <a:spcPct val="90000"/>
              </a:lnSpc>
            </a:pPr>
            <a:r>
              <a:rPr lang="en-US" altLang="zh-CN" b="1" dirty="0">
                <a:solidFill>
                  <a:srgbClr val="000000"/>
                </a:solidFill>
              </a:rPr>
              <a:t>5</a:t>
            </a:r>
            <a:r>
              <a:rPr lang="zh-CN" altLang="en-US" b="1" dirty="0">
                <a:solidFill>
                  <a:srgbClr val="000000"/>
                </a:solidFill>
              </a:rPr>
              <a:t>、有些问题表面看起来是另一种题型，实际上是意象意境类的变形，所以有些考生不能辨析出来，导致作答失误。 </a:t>
            </a:r>
            <a:endParaRPr lang="zh-CN" altLang="en-US" b="1"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6434"/>
                                        </p:tgtEl>
                                        <p:attrNameLst>
                                          <p:attrName>style.visibility</p:attrName>
                                        </p:attrNameLst>
                                      </p:cBhvr>
                                      <p:to>
                                        <p:strVal val="visible"/>
                                      </p:to>
                                    </p:set>
                                    <p:animEffect transition="in" filter="blinds(horizontal)">
                                      <p:cBhvr>
                                        <p:cTn id="7" dur="500"/>
                                        <p:tgtEl>
                                          <p:spTgt spid="14643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46435">
                                            <p:txEl>
                                              <p:charRg st="0" end="20"/>
                                            </p:txEl>
                                          </p:spTgt>
                                        </p:tgtEl>
                                        <p:attrNameLst>
                                          <p:attrName>style.visibility</p:attrName>
                                        </p:attrNameLst>
                                      </p:cBhvr>
                                      <p:to>
                                        <p:strVal val="visible"/>
                                      </p:to>
                                    </p:set>
                                    <p:animEffect transition="in" filter="checkerboard(across)">
                                      <p:cBhvr>
                                        <p:cTn id="12" dur="500"/>
                                        <p:tgtEl>
                                          <p:spTgt spid="146435">
                                            <p:txEl>
                                              <p:charRg st="0" end="2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6435">
                                            <p:txEl>
                                              <p:charRg st="20" end="49"/>
                                            </p:txEl>
                                          </p:spTgt>
                                        </p:tgtEl>
                                        <p:attrNameLst>
                                          <p:attrName>style.visibility</p:attrName>
                                        </p:attrNameLst>
                                      </p:cBhvr>
                                      <p:to>
                                        <p:strVal val="visible"/>
                                      </p:to>
                                    </p:set>
                                    <p:animEffect transition="in" filter="checkerboard(across)">
                                      <p:cBhvr>
                                        <p:cTn id="17" dur="500"/>
                                        <p:tgtEl>
                                          <p:spTgt spid="146435">
                                            <p:txEl>
                                              <p:charRg st="20" end="4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46435">
                                            <p:txEl>
                                              <p:charRg st="49" end="89"/>
                                            </p:txEl>
                                          </p:spTgt>
                                        </p:tgtEl>
                                        <p:attrNameLst>
                                          <p:attrName>style.visibility</p:attrName>
                                        </p:attrNameLst>
                                      </p:cBhvr>
                                      <p:to>
                                        <p:strVal val="visible"/>
                                      </p:to>
                                    </p:set>
                                    <p:animEffect transition="in" filter="checkerboard(across)">
                                      <p:cBhvr>
                                        <p:cTn id="22" dur="500"/>
                                        <p:tgtEl>
                                          <p:spTgt spid="146435">
                                            <p:txEl>
                                              <p:charRg st="49" end="8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46435">
                                            <p:txEl>
                                              <p:charRg st="89" end="117"/>
                                            </p:txEl>
                                          </p:spTgt>
                                        </p:tgtEl>
                                        <p:attrNameLst>
                                          <p:attrName>style.visibility</p:attrName>
                                        </p:attrNameLst>
                                      </p:cBhvr>
                                      <p:to>
                                        <p:strVal val="visible"/>
                                      </p:to>
                                    </p:set>
                                    <p:animEffect transition="in" filter="checkerboard(across)">
                                      <p:cBhvr>
                                        <p:cTn id="27" dur="500"/>
                                        <p:tgtEl>
                                          <p:spTgt spid="146435">
                                            <p:txEl>
                                              <p:charRg st="89" end="11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46435">
                                            <p:txEl>
                                              <p:charRg st="117" end="170"/>
                                            </p:txEl>
                                          </p:spTgt>
                                        </p:tgtEl>
                                        <p:attrNameLst>
                                          <p:attrName>style.visibility</p:attrName>
                                        </p:attrNameLst>
                                      </p:cBhvr>
                                      <p:to>
                                        <p:strVal val="visible"/>
                                      </p:to>
                                    </p:set>
                                    <p:animEffect transition="in" filter="checkerboard(across)">
                                      <p:cBhvr>
                                        <p:cTn id="32" dur="500"/>
                                        <p:tgtEl>
                                          <p:spTgt spid="146435">
                                            <p:txEl>
                                              <p:charRg st="117" end="17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4" grpId="0"/>
      <p:bldP spid="146435"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4" name="矩形 35843"/>
          <p:cNvSpPr/>
          <p:nvPr/>
        </p:nvSpPr>
        <p:spPr>
          <a:xfrm>
            <a:off x="1908175" y="2276475"/>
            <a:ext cx="5472113" cy="1898650"/>
          </a:xfrm>
          <a:prstGeom prst="rect">
            <a:avLst/>
          </a:prstGeom>
        </p:spPr>
        <p:txBody>
          <a:bodyPr wrap="none" fromWordArt="1">
            <a:prstTxWarp prst="textPlain">
              <a:avLst>
                <a:gd name="adj" fmla="val 50000"/>
              </a:avLst>
            </a:prstTxWarp>
            <a:normAutofit/>
          </a:bodyPr>
          <a:p>
            <a:pPr algn="ctr"/>
            <a:r>
              <a:rPr lang="zh-CN" altLang="en-US" sz="3600">
                <a:solidFill>
                  <a:srgbClr val="FF3300"/>
                </a:solidFill>
                <a:effectLst>
                  <a:outerShdw dist="35921" dir="2699999" algn="ctr" rotWithShape="0">
                    <a:srgbClr val="C0C0C0">
                      <a:alpha val="80000"/>
                    </a:srgbClr>
                  </a:outerShdw>
                </a:effectLst>
                <a:latin typeface="华文行楷" charset="0"/>
                <a:ea typeface="华文行楷" charset="0"/>
              </a:rPr>
              <a:t>巩固练习</a:t>
            </a:r>
            <a:endParaRPr lang="zh-CN" altLang="en-US" sz="3600">
              <a:solidFill>
                <a:srgbClr val="FF3300"/>
              </a:solidFill>
              <a:effectLst>
                <a:outerShdw dist="35921" dir="2699999" algn="ctr" rotWithShape="0">
                  <a:srgbClr val="C0C0C0">
                    <a:alpha val="80000"/>
                  </a:srgbClr>
                </a:outerShdw>
              </a:effectLst>
              <a:latin typeface="华文行楷" charset="0"/>
              <a:ea typeface="华文行楷"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框 16385"/>
          <p:cNvSpPr txBox="1"/>
          <p:nvPr/>
        </p:nvSpPr>
        <p:spPr>
          <a:xfrm>
            <a:off x="179388" y="404813"/>
            <a:ext cx="8748712" cy="4783137"/>
          </a:xfrm>
          <a:prstGeom prst="rect">
            <a:avLst/>
          </a:prstGeom>
          <a:noFill/>
          <a:ln w="9525">
            <a:noFill/>
          </a:ln>
        </p:spPr>
        <p:txBody>
          <a:bodyPr>
            <a:spAutoFit/>
          </a:bodyPr>
          <a:p>
            <a:r>
              <a:rPr lang="zh-CN" altLang="en-US" sz="2400" b="1" dirty="0">
                <a:latin typeface="Arial" panose="020B0604020202020204" pitchFamily="34" charset="0"/>
              </a:rPr>
              <a:t>　</a:t>
            </a:r>
            <a:r>
              <a:rPr lang="zh-CN" altLang="en-US" sz="3200" b="1" dirty="0">
                <a:latin typeface="Arial" panose="020B0604020202020204" pitchFamily="34" charset="0"/>
              </a:rPr>
              <a:t>练习</a:t>
            </a:r>
            <a:r>
              <a:rPr lang="en-US" altLang="zh-CN" sz="3200" b="1" dirty="0">
                <a:latin typeface="Arial" panose="020B0604020202020204" pitchFamily="34" charset="0"/>
              </a:rPr>
              <a:t>1</a:t>
            </a:r>
            <a:r>
              <a:rPr lang="zh-CN" altLang="en-US" sz="3200" b="1" dirty="0">
                <a:latin typeface="Arial" panose="020B0604020202020204" pitchFamily="34" charset="0"/>
              </a:rPr>
              <a:t>：  下面这首诗营造了一种怎样的意境？</a:t>
            </a:r>
            <a:endParaRPr lang="zh-CN" altLang="en-US" sz="3200" b="1" dirty="0">
              <a:latin typeface="Arial" panose="020B0604020202020204" pitchFamily="34" charset="0"/>
            </a:endParaRPr>
          </a:p>
          <a:p>
            <a:r>
              <a:rPr lang="zh-CN" altLang="en-US" sz="2400" b="1" dirty="0">
                <a:latin typeface="Arial" panose="020B0604020202020204" pitchFamily="34" charset="0"/>
              </a:rPr>
              <a:t>                </a:t>
            </a:r>
            <a:endParaRPr lang="zh-CN" altLang="en-US" sz="2400" b="1" dirty="0">
              <a:latin typeface="Arial" panose="020B0604020202020204" pitchFamily="34" charset="0"/>
            </a:endParaRPr>
          </a:p>
          <a:p>
            <a:pPr algn="ctr"/>
            <a:r>
              <a:rPr lang="zh-CN" altLang="en-US" sz="3200" b="1" dirty="0">
                <a:latin typeface="楷体_GB2312" pitchFamily="49" charset="-122"/>
                <a:ea typeface="楷体_GB2312" pitchFamily="49" charset="-122"/>
              </a:rPr>
              <a:t>漫成一首     杜甫</a:t>
            </a:r>
            <a:endParaRPr lang="zh-CN" altLang="en-US" sz="3200" b="1" dirty="0">
              <a:latin typeface="楷体_GB2312" pitchFamily="49" charset="-122"/>
              <a:ea typeface="楷体_GB2312" pitchFamily="49" charset="-122"/>
            </a:endParaRPr>
          </a:p>
          <a:p>
            <a:pPr algn="ctr"/>
            <a:r>
              <a:rPr lang="zh-CN" altLang="en-US" sz="3200" b="1" dirty="0">
                <a:latin typeface="楷体_GB2312" pitchFamily="49" charset="-122"/>
                <a:ea typeface="楷体_GB2312" pitchFamily="49" charset="-122"/>
              </a:rPr>
              <a:t>江月去人只数尺，风灯照夜欲三更。</a:t>
            </a:r>
            <a:endParaRPr lang="zh-CN" altLang="en-US" sz="3200" b="1" dirty="0">
              <a:latin typeface="楷体_GB2312" pitchFamily="49" charset="-122"/>
              <a:ea typeface="楷体_GB2312" pitchFamily="49" charset="-122"/>
            </a:endParaRPr>
          </a:p>
          <a:p>
            <a:r>
              <a:rPr lang="zh-CN" altLang="en-US" sz="3200" b="1" dirty="0">
                <a:latin typeface="楷体_GB2312" pitchFamily="49" charset="-122"/>
                <a:ea typeface="楷体_GB2312" pitchFamily="49" charset="-122"/>
              </a:rPr>
              <a:t>     沙头宿鸟联拳静，船尾跳鱼拨剌鸣。</a:t>
            </a:r>
            <a:endParaRPr lang="zh-CN" altLang="en-US" sz="3200" b="1" dirty="0">
              <a:latin typeface="楷体_GB2312" pitchFamily="49" charset="-122"/>
              <a:ea typeface="楷体_GB2312" pitchFamily="49" charset="-122"/>
            </a:endParaRPr>
          </a:p>
          <a:p>
            <a:r>
              <a:rPr lang="zh-CN" altLang="en-US" sz="3200" b="1" dirty="0">
                <a:latin typeface="Arial" panose="020B0604020202020204" pitchFamily="34" charset="0"/>
              </a:rPr>
              <a:t>答题指导：</a:t>
            </a:r>
            <a:endParaRPr lang="zh-CN" altLang="en-US" sz="3200" b="1" dirty="0">
              <a:latin typeface="Arial" panose="020B0604020202020204" pitchFamily="34" charset="0"/>
            </a:endParaRPr>
          </a:p>
          <a:p>
            <a:r>
              <a:rPr lang="zh-CN" altLang="en-US" sz="3200" b="1" dirty="0">
                <a:latin typeface="Arial" panose="020B0604020202020204" pitchFamily="34" charset="0"/>
              </a:rPr>
              <a:t>    </a:t>
            </a:r>
            <a:r>
              <a:rPr lang="en-US" altLang="zh-CN" sz="3200" b="1" dirty="0">
                <a:latin typeface="Arial" panose="020B0604020202020204" pitchFamily="34" charset="0"/>
              </a:rPr>
              <a:t>A</a:t>
            </a:r>
            <a:r>
              <a:rPr lang="zh-CN" altLang="en-US" sz="3200" b="1" dirty="0">
                <a:latin typeface="Arial" panose="020B0604020202020204" pitchFamily="34" charset="0"/>
              </a:rPr>
              <a:t>、选取了哪些意象？</a:t>
            </a:r>
            <a:endParaRPr lang="zh-CN" altLang="en-US" sz="3200" b="1" dirty="0">
              <a:latin typeface="Arial" panose="020B0604020202020204" pitchFamily="34" charset="0"/>
            </a:endParaRPr>
          </a:p>
          <a:p>
            <a:r>
              <a:rPr lang="zh-CN" altLang="en-US" sz="3200" b="1" dirty="0">
                <a:latin typeface="Arial" panose="020B0604020202020204" pitchFamily="34" charset="0"/>
              </a:rPr>
              <a:t>    </a:t>
            </a:r>
            <a:r>
              <a:rPr lang="en-US" altLang="zh-CN" sz="3200" b="1" dirty="0">
                <a:latin typeface="Arial" panose="020B0604020202020204" pitchFamily="34" charset="0"/>
              </a:rPr>
              <a:t>B</a:t>
            </a:r>
            <a:r>
              <a:rPr lang="zh-CN" altLang="en-US" sz="3200" b="1" dirty="0">
                <a:latin typeface="Arial" panose="020B0604020202020204" pitchFamily="34" charset="0"/>
              </a:rPr>
              <a:t>、这些意象组合成了一种怎样的意境？</a:t>
            </a:r>
            <a:endParaRPr lang="zh-CN" altLang="en-US" sz="3200" b="1" dirty="0">
              <a:latin typeface="Arial" panose="020B0604020202020204" pitchFamily="34" charset="0"/>
            </a:endParaRPr>
          </a:p>
          <a:p>
            <a:endParaRPr lang="zh-CN" altLang="en-US" sz="3200" b="1" dirty="0">
              <a:latin typeface="Arial" panose="020B0604020202020204" pitchFamily="34" charset="0"/>
            </a:endParaRPr>
          </a:p>
          <a:p>
            <a:endParaRPr lang="zh-CN" altLang="en-US" sz="2800" b="1" dirty="0">
              <a:latin typeface="楷体_GB2312" pitchFamily="49" charset="-122"/>
              <a:ea typeface="楷体_GB2312" pitchFamily="49" charset="-122"/>
            </a:endParaRPr>
          </a:p>
        </p:txBody>
      </p:sp>
      <p:sp>
        <p:nvSpPr>
          <p:cNvPr id="16388" name="文本框 16387"/>
          <p:cNvSpPr txBox="1"/>
          <p:nvPr/>
        </p:nvSpPr>
        <p:spPr>
          <a:xfrm>
            <a:off x="250825" y="4437063"/>
            <a:ext cx="8497888" cy="2051050"/>
          </a:xfrm>
          <a:prstGeom prst="rect">
            <a:avLst/>
          </a:prstGeom>
          <a:solidFill>
            <a:srgbClr val="00FF00"/>
          </a:solidFill>
          <a:ln w="9525" cap="flat" cmpd="sng">
            <a:solidFill>
              <a:srgbClr val="CC0000"/>
            </a:solidFill>
            <a:prstDash val="solid"/>
            <a:miter/>
            <a:headEnd type="none" w="med" len="med"/>
            <a:tailEnd type="none" w="med" len="med"/>
          </a:ln>
        </p:spPr>
        <p:txBody>
          <a:bodyPr>
            <a:spAutoFit/>
          </a:bodyPr>
          <a:p>
            <a:pPr>
              <a:spcBef>
                <a:spcPct val="50000"/>
              </a:spcBef>
            </a:pPr>
            <a:r>
              <a:rPr lang="zh-CN" altLang="en-US" sz="2800" b="1" dirty="0">
                <a:latin typeface="Arial" panose="020B0604020202020204" pitchFamily="34" charset="0"/>
              </a:rPr>
              <a:t>　</a:t>
            </a:r>
            <a:r>
              <a:rPr lang="zh-CN" altLang="en-US" sz="3200" b="1" dirty="0">
                <a:latin typeface="Arial" panose="020B0604020202020204" pitchFamily="34" charset="0"/>
                <a:ea typeface="楷体_GB2312" pitchFamily="49" charset="-122"/>
              </a:rPr>
              <a:t>参考答案</a:t>
            </a:r>
            <a:r>
              <a:rPr lang="zh-CN" altLang="en-US" sz="3200" b="1" dirty="0">
                <a:latin typeface="Arial" panose="020B0604020202020204" pitchFamily="34" charset="0"/>
              </a:rPr>
              <a:t>：</a:t>
            </a:r>
            <a:r>
              <a:rPr lang="zh-CN" altLang="en-US" sz="3200" b="1" dirty="0">
                <a:latin typeface="Arial" panose="020B0604020202020204" pitchFamily="34" charset="0"/>
                <a:ea typeface="华文行楷" pitchFamily="2" charset="-122"/>
              </a:rPr>
              <a:t>选取了明月、风灯、宿鹭静、跳鱼鸣（以动写静）四个意象，这四个意象有机组合成清幽静谧的意境。诗中洋溢着诗人对和平生活的向往。</a:t>
            </a:r>
            <a:endParaRPr lang="zh-CN" altLang="en-US" sz="3200" b="1">
              <a:latin typeface="Arial" panose="020B0604020202020204" pitchFamily="34"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linds(horizontal)">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6388"/>
                                        </p:tgtEl>
                                        <p:attrNameLst>
                                          <p:attrName>style.visibility</p:attrName>
                                        </p:attrNameLst>
                                      </p:cBhvr>
                                      <p:to>
                                        <p:strVal val="visible"/>
                                      </p:to>
                                    </p:set>
                                    <p:anim calcmode="discrete" valueType="clr">
                                      <p:cBhvr override="childStyle">
                                        <p:cTn id="12" dur="80"/>
                                        <p:tgtEl>
                                          <p:spTgt spid="1638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6388"/>
                                        </p:tgtEl>
                                        <p:attrNameLst>
                                          <p:attrName>fillcolor</p:attrName>
                                        </p:attrNameLst>
                                      </p:cBhvr>
                                      <p:tavLst>
                                        <p:tav tm="0">
                                          <p:val>
                                            <p:clrVal>
                                              <a:schemeClr val="accent2"/>
                                            </p:clrVal>
                                          </p:val>
                                        </p:tav>
                                        <p:tav tm="50000">
                                          <p:val>
                                            <p:clrVal>
                                              <a:schemeClr val="hlink"/>
                                            </p:clrVal>
                                          </p:val>
                                        </p:tav>
                                      </p:tavLst>
                                    </p:anim>
                                    <p:set>
                                      <p:cBhvr>
                                        <p:cTn id="14" dur="80"/>
                                        <p:tgtEl>
                                          <p:spTgt spid="163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8"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标题 103425"/>
          <p:cNvSpPr>
            <a:spLocks noGrp="1" noRot="1"/>
          </p:cNvSpPr>
          <p:nvPr>
            <p:ph type="title"/>
          </p:nvPr>
        </p:nvSpPr>
        <p:spPr>
          <a:xfrm>
            <a:off x="0" y="0"/>
            <a:ext cx="9144000" cy="836613"/>
          </a:xfrm>
        </p:spPr>
        <p:txBody>
          <a:bodyPr anchor="ctr"/>
          <a:p>
            <a:r>
              <a:rPr lang="zh-CN" altLang="en-US" sz="3600" b="1" dirty="0">
                <a:solidFill>
                  <a:srgbClr val="FF0000"/>
                </a:solidFill>
                <a:ea typeface="黑体" panose="02010609060101010101" pitchFamily="2" charset="-122"/>
              </a:rPr>
              <a:t>鉴赏诗歌中的形象</a:t>
            </a:r>
            <a:endParaRPr lang="zh-CN" altLang="en-US" sz="3600" b="1" dirty="0">
              <a:solidFill>
                <a:srgbClr val="FF0000"/>
              </a:solidFill>
              <a:ea typeface="黑体" panose="02010609060101010101" pitchFamily="2" charset="-122"/>
            </a:endParaRPr>
          </a:p>
        </p:txBody>
      </p:sp>
      <p:sp>
        <p:nvSpPr>
          <p:cNvPr id="103427" name="文本占位符 103426"/>
          <p:cNvSpPr>
            <a:spLocks noGrp="1" noRot="1"/>
          </p:cNvSpPr>
          <p:nvPr>
            <p:ph type="body" idx="1"/>
          </p:nvPr>
        </p:nvSpPr>
        <p:spPr>
          <a:xfrm>
            <a:off x="0" y="692150"/>
            <a:ext cx="9144000" cy="5472113"/>
          </a:xfrm>
        </p:spPr>
        <p:txBody>
          <a:bodyPr/>
          <a:p>
            <a:pPr>
              <a:buNone/>
            </a:pPr>
            <a:r>
              <a:rPr lang="zh-CN" altLang="en-US" sz="2800" b="1" dirty="0">
                <a:solidFill>
                  <a:srgbClr val="FF0000"/>
                </a:solidFill>
              </a:rPr>
              <a:t>（</a:t>
            </a:r>
            <a:r>
              <a:rPr lang="en-US" altLang="zh-CN" sz="2800" b="1" dirty="0">
                <a:solidFill>
                  <a:srgbClr val="FF0000"/>
                </a:solidFill>
              </a:rPr>
              <a:t>1</a:t>
            </a:r>
            <a:r>
              <a:rPr lang="zh-CN" altLang="en-US" sz="2800" b="1" dirty="0">
                <a:solidFill>
                  <a:srgbClr val="FF0000"/>
                </a:solidFill>
              </a:rPr>
              <a:t>）</a:t>
            </a:r>
            <a:r>
              <a:rPr lang="zh-CN" altLang="en-US" sz="3400" b="1" dirty="0">
                <a:solidFill>
                  <a:srgbClr val="FF0000"/>
                </a:solidFill>
              </a:rPr>
              <a:t>人物形象</a:t>
            </a:r>
            <a:r>
              <a:rPr lang="zh-CN" altLang="en-US" sz="3400" b="1" dirty="0"/>
              <a:t>  诗中的诗人形象“我”，一般指的就是</a:t>
            </a:r>
            <a:r>
              <a:rPr lang="zh-CN" altLang="en-US" sz="3400" b="1" dirty="0">
                <a:solidFill>
                  <a:srgbClr val="FF0000"/>
                </a:solidFill>
              </a:rPr>
              <a:t>抒情主人公，即诗人自己</a:t>
            </a:r>
            <a:r>
              <a:rPr lang="zh-CN" altLang="en-US" sz="3400" b="1" dirty="0"/>
              <a:t>。有别于小说中的“我”（非作者本人）。还包括</a:t>
            </a:r>
            <a:r>
              <a:rPr lang="zh-CN" altLang="en-US" sz="3400" b="1" dirty="0">
                <a:solidFill>
                  <a:srgbClr val="FF0000"/>
                </a:solidFill>
              </a:rPr>
              <a:t>塑造的人物形象</a:t>
            </a:r>
            <a:r>
              <a:rPr lang="zh-CN" altLang="en-US" sz="3400" b="1" dirty="0"/>
              <a:t>。</a:t>
            </a:r>
            <a:endParaRPr lang="zh-CN" altLang="en-US" sz="3400" b="1" dirty="0"/>
          </a:p>
          <a:p>
            <a:pPr>
              <a:buNone/>
            </a:pPr>
            <a:r>
              <a:rPr lang="zh-CN" altLang="en-US" sz="2800" b="1" dirty="0">
                <a:solidFill>
                  <a:srgbClr val="FF0000"/>
                </a:solidFill>
              </a:rPr>
              <a:t>（</a:t>
            </a:r>
            <a:r>
              <a:rPr lang="en-US" altLang="zh-CN" sz="2800" b="1" dirty="0">
                <a:solidFill>
                  <a:srgbClr val="FF0000"/>
                </a:solidFill>
              </a:rPr>
              <a:t>2</a:t>
            </a:r>
            <a:r>
              <a:rPr lang="zh-CN" altLang="en-US" sz="2800" b="1" dirty="0">
                <a:solidFill>
                  <a:srgbClr val="FF0000"/>
                </a:solidFill>
              </a:rPr>
              <a:t>）</a:t>
            </a:r>
            <a:r>
              <a:rPr lang="zh-CN" altLang="en-US" sz="3400" b="1" dirty="0">
                <a:solidFill>
                  <a:srgbClr val="FF0000"/>
                </a:solidFill>
              </a:rPr>
              <a:t>景物形象</a:t>
            </a:r>
            <a:r>
              <a:rPr lang="zh-CN" altLang="en-US" sz="3400" b="1" dirty="0"/>
              <a:t>  诗中的景物形象是</a:t>
            </a:r>
            <a:r>
              <a:rPr lang="zh-CN" altLang="en-US" sz="3400" b="1" dirty="0">
                <a:solidFill>
                  <a:srgbClr val="FF0000"/>
                </a:solidFill>
              </a:rPr>
              <a:t>情中景</a:t>
            </a:r>
            <a:r>
              <a:rPr lang="zh-CN" altLang="en-US" sz="3400" b="1" dirty="0"/>
              <a:t>。抒情诗，往往是借助客观物象（山川草木等）表现出来的主观感情形象，也就是含有“意”的形象，即“</a:t>
            </a:r>
            <a:r>
              <a:rPr lang="zh-CN" altLang="en-US" sz="3400" b="1" dirty="0">
                <a:solidFill>
                  <a:srgbClr val="FF0000"/>
                </a:solidFill>
              </a:rPr>
              <a:t>意象</a:t>
            </a:r>
            <a:r>
              <a:rPr lang="zh-CN" altLang="en-US" sz="3400" b="1" dirty="0"/>
              <a:t>”</a:t>
            </a:r>
            <a:r>
              <a:rPr lang="zh-CN" altLang="en-US" sz="3400" b="1" dirty="0">
                <a:solidFill>
                  <a:schemeClr val="bg1"/>
                </a:solidFill>
              </a:rPr>
              <a:t>。</a:t>
            </a:r>
            <a:r>
              <a:rPr lang="zh-CN" altLang="en-US" sz="3400" b="1" dirty="0"/>
              <a:t>诗人一般借意象来表现自我，诗人作为主体，往往与意象这个客体合而为一。有时诗中有几个意象，各个意象之间都有一定的联系。</a:t>
            </a:r>
            <a:endParaRPr lang="zh-CN" altLang="en-US" sz="3400" b="1" dirty="0"/>
          </a:p>
        </p:txBody>
      </p:sp>
    </p:spTree>
  </p:cSld>
  <p:clrMapOvr>
    <a:masterClrMapping/>
  </p:clrMapOvr>
  <p:transition spd="slow">
    <p:zo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7" name="文本占位符 149506"/>
          <p:cNvSpPr>
            <a:spLocks noGrp="1" noRot="1"/>
          </p:cNvSpPr>
          <p:nvPr>
            <p:ph type="body" idx="1"/>
          </p:nvPr>
        </p:nvSpPr>
        <p:spPr>
          <a:xfrm>
            <a:off x="468313" y="620713"/>
            <a:ext cx="8229600" cy="2592387"/>
          </a:xfrm>
        </p:spPr>
        <p:txBody>
          <a:bodyPr/>
          <a:p>
            <a:pPr>
              <a:buNone/>
            </a:pPr>
            <a:r>
              <a:rPr lang="en-US" altLang="zh-CN" b="1" dirty="0"/>
              <a:t>                        </a:t>
            </a:r>
            <a:r>
              <a:rPr lang="zh-CN" altLang="en-US" b="1" dirty="0"/>
              <a:t>漫成一绝　杜甫</a:t>
            </a:r>
            <a:endParaRPr lang="zh-CN" altLang="en-US" b="1" dirty="0"/>
          </a:p>
          <a:p>
            <a:r>
              <a:rPr lang="zh-CN" altLang="en-US" b="1" dirty="0"/>
              <a:t>江月去人只数尺，风灯照夜欲三更。</a:t>
            </a:r>
            <a:endParaRPr lang="zh-CN" altLang="en-US" b="1" dirty="0"/>
          </a:p>
          <a:p>
            <a:r>
              <a:rPr lang="zh-CN" altLang="en-US" b="1" dirty="0"/>
              <a:t>沙头宿鹭联拳静，船尾跳鱼拨剌鸣。</a:t>
            </a:r>
            <a:endParaRPr lang="zh-CN" altLang="en-US" b="1" dirty="0"/>
          </a:p>
          <a:p>
            <a:r>
              <a:rPr lang="zh-CN" altLang="en-US" b="1" dirty="0"/>
              <a:t>赏析这首诗描绘了怎样的一幅美景。</a:t>
            </a:r>
            <a:endParaRPr lang="zh-CN" altLang="en-US" b="1" dirty="0">
              <a:solidFill>
                <a:srgbClr val="000000"/>
              </a:solidFill>
            </a:endParaRPr>
          </a:p>
        </p:txBody>
      </p:sp>
      <p:sp>
        <p:nvSpPr>
          <p:cNvPr id="149508" name="文本框 149507"/>
          <p:cNvSpPr txBox="1"/>
          <p:nvPr/>
        </p:nvSpPr>
        <p:spPr>
          <a:xfrm>
            <a:off x="395288" y="3141663"/>
            <a:ext cx="8424862" cy="1798637"/>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意象：</a:t>
            </a:r>
            <a:r>
              <a:rPr lang="zh-CN" altLang="en-US" sz="3200" b="1" dirty="0">
                <a:solidFill>
                  <a:srgbClr val="000000"/>
                </a:solidFill>
                <a:latin typeface="Arial" panose="020B0604020202020204" pitchFamily="34" charset="0"/>
              </a:rPr>
              <a:t>明月、风灯、宿鹭、跳鱼等</a:t>
            </a:r>
            <a:endParaRPr lang="zh-CN" altLang="en-US" sz="3200" b="1" dirty="0">
              <a:solidFill>
                <a:srgbClr val="000000"/>
              </a:solidFill>
              <a:latin typeface="Arial" panose="020B0604020202020204" pitchFamily="34" charset="0"/>
            </a:endParaRPr>
          </a:p>
          <a:p>
            <a:r>
              <a:rPr lang="zh-CN" altLang="en-US" sz="3200" b="1" dirty="0">
                <a:solidFill>
                  <a:srgbClr val="FF0000"/>
                </a:solidFill>
                <a:latin typeface="Arial" panose="020B0604020202020204" pitchFamily="34" charset="0"/>
              </a:rPr>
              <a:t>意境：</a:t>
            </a:r>
            <a:r>
              <a:rPr lang="zh-CN" altLang="en-US" sz="3200" b="1" dirty="0">
                <a:solidFill>
                  <a:srgbClr val="000000"/>
                </a:solidFill>
                <a:latin typeface="Arial" panose="020B0604020202020204" pitchFamily="34" charset="0"/>
              </a:rPr>
              <a:t>清幽、静谧</a:t>
            </a:r>
            <a:r>
              <a:rPr lang="zh-CN" altLang="en-US" sz="3200" dirty="0">
                <a:latin typeface="Arial" panose="020B0604020202020204" pitchFamily="34" charset="0"/>
              </a:rPr>
              <a:t> </a:t>
            </a:r>
            <a:endParaRPr lang="zh-CN" altLang="en-US" sz="3200" dirty="0">
              <a:latin typeface="Arial" panose="020B0604020202020204" pitchFamily="34" charset="0"/>
            </a:endParaRPr>
          </a:p>
          <a:p>
            <a:pPr>
              <a:spcBef>
                <a:spcPct val="50000"/>
              </a:spcBef>
            </a:pPr>
            <a:endParaRPr lang="zh-CN" altLang="en-US" sz="3200" dirty="0">
              <a:latin typeface="Arial" panose="020B0604020202020204" pitchFamily="34" charset="0"/>
            </a:endParaRPr>
          </a:p>
        </p:txBody>
      </p:sp>
      <p:sp>
        <p:nvSpPr>
          <p:cNvPr id="149509" name="文本框 149508"/>
          <p:cNvSpPr txBox="1"/>
          <p:nvPr/>
        </p:nvSpPr>
        <p:spPr>
          <a:xfrm>
            <a:off x="250825" y="4437063"/>
            <a:ext cx="8713788" cy="2041525"/>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诗歌用白描手法，描绘水中月近，风灯夜明，白鹭蜷曲，鱼跳水响四幅图画，有动有静构成了江上月夜宁静的美景，表现作者的喜悦和宁静。</a:t>
            </a:r>
            <a:r>
              <a:rPr lang="zh-CN" altLang="en-US" sz="3200" dirty="0">
                <a:latin typeface="Arial" panose="020B0604020202020204" pitchFamily="34" charset="0"/>
              </a:rPr>
              <a:t> </a:t>
            </a:r>
            <a:endParaRPr lang="zh-CN" altLang="en-US" sz="32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49508"/>
                                        </p:tgtEl>
                                        <p:attrNameLst>
                                          <p:attrName>style.visibility</p:attrName>
                                        </p:attrNameLst>
                                      </p:cBhvr>
                                      <p:to>
                                        <p:strVal val="visible"/>
                                      </p:to>
                                    </p:set>
                                    <p:anim calcmode="lin" valueType="num">
                                      <p:cBhvr>
                                        <p:cTn id="7" dur="500" decel="50000" fill="hold">
                                          <p:stCondLst>
                                            <p:cond delay="0"/>
                                          </p:stCondLst>
                                        </p:cTn>
                                        <p:tgtEl>
                                          <p:spTgt spid="149508"/>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14950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49508"/>
                                        </p:tgtEl>
                                        <p:attrNameLst>
                                          <p:attrName>ppt_w</p:attrName>
                                        </p:attrNameLst>
                                      </p:cBhvr>
                                      <p:tavLst>
                                        <p:tav tm="0">
                                          <p:val>
                                            <p:strVal val="#ppt_w*.05"/>
                                          </p:val>
                                        </p:tav>
                                        <p:tav tm="100000">
                                          <p:val>
                                            <p:strVal val="#ppt_w"/>
                                          </p:val>
                                        </p:tav>
                                      </p:tavLst>
                                    </p:anim>
                                    <p:anim calcmode="lin" valueType="num">
                                      <p:cBhvr>
                                        <p:cTn id="10" dur="1000" fill="hold"/>
                                        <p:tgtEl>
                                          <p:spTgt spid="14950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4950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4950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4950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49508"/>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9509">
                                            <p:txEl>
                                              <p:charRg st="0" end="64"/>
                                            </p:txEl>
                                          </p:spTgt>
                                        </p:tgtEl>
                                        <p:attrNameLst>
                                          <p:attrName>style.visibility</p:attrName>
                                        </p:attrNameLst>
                                      </p:cBhvr>
                                      <p:to>
                                        <p:strVal val="visible"/>
                                      </p:to>
                                    </p:set>
                                    <p:animEffect transition="in" filter="diamond(in)">
                                      <p:cBhvr>
                                        <p:cTn id="19" dur="2000"/>
                                        <p:tgtEl>
                                          <p:spTgt spid="149509">
                                            <p:txEl>
                                              <p:charRg st="0" end="6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17409"/>
          <p:cNvSpPr txBox="1"/>
          <p:nvPr/>
        </p:nvSpPr>
        <p:spPr>
          <a:xfrm>
            <a:off x="323850" y="620713"/>
            <a:ext cx="8353425" cy="3381375"/>
          </a:xfrm>
          <a:prstGeom prst="rect">
            <a:avLst/>
          </a:prstGeom>
          <a:noFill/>
          <a:ln w="9525">
            <a:noFill/>
          </a:ln>
        </p:spPr>
        <p:txBody>
          <a:bodyPr>
            <a:spAutoFit/>
          </a:bodyPr>
          <a:p>
            <a:r>
              <a:rPr lang="zh-CN" altLang="en-US" sz="2400" b="1" dirty="0">
                <a:latin typeface="Arial" panose="020B0604020202020204" pitchFamily="34" charset="0"/>
              </a:rPr>
              <a:t>　　练习</a:t>
            </a:r>
            <a:r>
              <a:rPr lang="en-US" altLang="zh-CN" sz="2400" b="1" dirty="0">
                <a:latin typeface="Arial" panose="020B0604020202020204" pitchFamily="34" charset="0"/>
              </a:rPr>
              <a:t>2</a:t>
            </a:r>
            <a:r>
              <a:rPr lang="zh-CN" altLang="en-US" sz="2400" b="1" dirty="0">
                <a:latin typeface="Arial" panose="020B0604020202020204" pitchFamily="34" charset="0"/>
              </a:rPr>
              <a:t>：  </a:t>
            </a:r>
            <a:endParaRPr lang="zh-CN" altLang="en-US" sz="2400" b="1" dirty="0">
              <a:latin typeface="Arial" panose="020B0604020202020204" pitchFamily="34" charset="0"/>
            </a:endParaRPr>
          </a:p>
          <a:p>
            <a:r>
              <a:rPr lang="zh-CN" altLang="en-US" sz="2400" b="1"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秋　夜</a:t>
            </a:r>
            <a:r>
              <a:rPr lang="en-US" altLang="zh-CN" sz="3200" b="1" dirty="0">
                <a:latin typeface="楷体_GB2312" pitchFamily="49" charset="-122"/>
                <a:ea typeface="楷体_GB2312" pitchFamily="49" charset="-122"/>
              </a:rPr>
              <a:t>    </a:t>
            </a:r>
            <a:r>
              <a:rPr lang="zh-CN" altLang="en-US" sz="2400" b="1" dirty="0">
                <a:latin typeface="楷体_GB2312" pitchFamily="49" charset="-122"/>
                <a:ea typeface="楷体_GB2312" pitchFamily="49" charset="-122"/>
              </a:rPr>
              <a:t>朱淑真</a:t>
            </a:r>
            <a:r>
              <a:rPr lang="zh-CN" altLang="en-US" sz="3200" b="1" dirty="0">
                <a:latin typeface="楷体_GB2312" pitchFamily="49" charset="-122"/>
                <a:ea typeface="楷体_GB2312" pitchFamily="49" charset="-122"/>
              </a:rPr>
              <a:t> </a:t>
            </a:r>
            <a:endParaRPr lang="zh-CN" altLang="en-US" sz="3200" b="1" dirty="0">
              <a:latin typeface="楷体_GB2312" pitchFamily="49" charset="-122"/>
              <a:ea typeface="楷体_GB2312" pitchFamily="49" charset="-122"/>
            </a:endParaRPr>
          </a:p>
          <a:p>
            <a:pPr algn="ctr"/>
            <a:r>
              <a:rPr lang="zh-CN" altLang="en-US" sz="3200" b="1" dirty="0">
                <a:latin typeface="楷体_GB2312" pitchFamily="49" charset="-122"/>
                <a:ea typeface="楷体_GB2312" pitchFamily="49" charset="-122"/>
              </a:rPr>
              <a:t>夜久无眠秋气清，烛花频剪欲三更。</a:t>
            </a:r>
            <a:endParaRPr lang="zh-CN" altLang="en-US" sz="3200" b="1" dirty="0">
              <a:latin typeface="楷体_GB2312" pitchFamily="49" charset="-122"/>
              <a:ea typeface="楷体_GB2312" pitchFamily="49" charset="-122"/>
            </a:endParaRPr>
          </a:p>
          <a:p>
            <a:pPr algn="ctr"/>
            <a:r>
              <a:rPr lang="zh-CN" altLang="en-US" sz="3200" b="1" dirty="0">
                <a:latin typeface="楷体_GB2312" pitchFamily="49" charset="-122"/>
                <a:ea typeface="楷体_GB2312" pitchFamily="49" charset="-122"/>
              </a:rPr>
              <a:t>铺床凉满梧桐月，月在梧桐缺处明。</a:t>
            </a:r>
            <a:endParaRPr lang="zh-CN" altLang="en-US" sz="3200" b="1" dirty="0">
              <a:latin typeface="楷体_GB2312" pitchFamily="49" charset="-122"/>
              <a:ea typeface="楷体_GB2312" pitchFamily="49" charset="-122"/>
            </a:endParaRPr>
          </a:p>
          <a:p>
            <a:pPr algn="ctr"/>
            <a:endParaRPr lang="zh-CN" altLang="en-US" sz="3200" b="1" dirty="0">
              <a:latin typeface="楷体_GB2312" pitchFamily="49" charset="-122"/>
              <a:ea typeface="楷体_GB2312" pitchFamily="49" charset="-122"/>
            </a:endParaRPr>
          </a:p>
          <a:p>
            <a:r>
              <a:rPr lang="zh-CN" altLang="en-US" sz="2400" b="1" dirty="0">
                <a:latin typeface="Arial" panose="020B0604020202020204" pitchFamily="34" charset="0"/>
              </a:rPr>
              <a:t>　</a:t>
            </a:r>
            <a:r>
              <a:rPr lang="zh-CN" altLang="en-US" sz="3200" b="1" dirty="0">
                <a:latin typeface="Arial" panose="020B0604020202020204" pitchFamily="34" charset="0"/>
              </a:rPr>
              <a:t>问题：</a:t>
            </a:r>
            <a:r>
              <a:rPr lang="zh-CN" altLang="en-US" sz="3200" b="1" dirty="0">
                <a:solidFill>
                  <a:srgbClr val="FF0000"/>
                </a:solidFill>
                <a:latin typeface="Arial" panose="020B0604020202020204" pitchFamily="34" charset="0"/>
              </a:rPr>
              <a:t>在对全诗整体感悟的基础上，简要分析诗人在后两句诗中是如何营造意境的。</a:t>
            </a:r>
            <a:endParaRPr lang="zh-CN" altLang="en-US" sz="3200" b="1" dirty="0">
              <a:solidFill>
                <a:srgbClr val="FF0000"/>
              </a:solidFill>
              <a:latin typeface="Arial" panose="020B0604020202020204" pitchFamily="34" charset="0"/>
            </a:endParaRPr>
          </a:p>
        </p:txBody>
      </p:sp>
      <p:sp>
        <p:nvSpPr>
          <p:cNvPr id="17411" name="文本框 17410"/>
          <p:cNvSpPr txBox="1"/>
          <p:nvPr/>
        </p:nvSpPr>
        <p:spPr>
          <a:xfrm>
            <a:off x="611188" y="4149725"/>
            <a:ext cx="8208962" cy="2298700"/>
          </a:xfrm>
          <a:prstGeom prst="rect">
            <a:avLst/>
          </a:prstGeom>
          <a:solidFill>
            <a:srgbClr val="00FF00"/>
          </a:solidFill>
          <a:ln w="9525" cap="flat" cmpd="sng">
            <a:solidFill>
              <a:srgbClr val="CC0000"/>
            </a:solidFill>
            <a:prstDash val="solid"/>
            <a:miter/>
            <a:headEnd type="none" w="med" len="med"/>
            <a:tailEnd type="none" w="med" len="med"/>
          </a:ln>
        </p:spPr>
        <p:txBody>
          <a:bodyPr>
            <a:spAutoFit/>
          </a:bodyPr>
          <a:p>
            <a:r>
              <a:rPr lang="zh-CN" altLang="en-US" sz="2400" b="1" dirty="0">
                <a:latin typeface="Arial" panose="020B0604020202020204" pitchFamily="34" charset="0"/>
                <a:ea typeface="华文行楷" pitchFamily="2" charset="-122"/>
              </a:rPr>
              <a:t>　</a:t>
            </a:r>
            <a:r>
              <a:rPr lang="zh-CN" altLang="en-US" sz="3600" b="1" dirty="0">
                <a:latin typeface="Arial" panose="020B0604020202020204" pitchFamily="34" charset="0"/>
                <a:ea typeface="楷体_GB2312" pitchFamily="49" charset="-122"/>
              </a:rPr>
              <a:t>参考答案</a:t>
            </a:r>
            <a:r>
              <a:rPr lang="zh-CN" altLang="en-US" sz="3600" b="1" dirty="0">
                <a:latin typeface="Arial" panose="020B0604020202020204" pitchFamily="34" charset="0"/>
                <a:ea typeface="华文行楷" pitchFamily="2" charset="-122"/>
              </a:rPr>
              <a:t>：由床上之月写到天上之月，过渡（顶针）巧妙；愁情、凉床、月影和梧桐，共同营造出清冷孤寂的意境。</a:t>
            </a:r>
            <a:endParaRPr lang="zh-CN" altLang="en-US" sz="3600" b="1" dirty="0">
              <a:latin typeface="Arial" panose="020B0604020202020204" pitchFamily="34"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linds(horizontal)">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411"/>
                                        </p:tgtEl>
                                        <p:attrNameLst>
                                          <p:attrName>style.visibility</p:attrName>
                                        </p:attrNameLst>
                                      </p:cBhvr>
                                      <p:to>
                                        <p:strVal val="visible"/>
                                      </p:to>
                                    </p:set>
                                    <p:anim calcmode="lin" valueType="num">
                                      <p:cBhvr additive="base">
                                        <p:cTn id="12" dur="500" fill="hold"/>
                                        <p:tgtEl>
                                          <p:spTgt spid="17411"/>
                                        </p:tgtEl>
                                        <p:attrNameLst>
                                          <p:attrName>ppt_x</p:attrName>
                                        </p:attrNameLst>
                                      </p:cBhvr>
                                      <p:tavLst>
                                        <p:tav tm="0">
                                          <p:val>
                                            <p:strVal val="#ppt_x"/>
                                          </p:val>
                                        </p:tav>
                                        <p:tav tm="100000">
                                          <p:val>
                                            <p:strVal val="#ppt_x"/>
                                          </p:val>
                                        </p:tav>
                                      </p:tavLst>
                                    </p:anim>
                                    <p:anim calcmode="lin" valueType="num">
                                      <p:cBhvr additive="base">
                                        <p:cTn id="13" dur="500" fill="hold"/>
                                        <p:tgtEl>
                                          <p:spTgt spid="174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标题 48129"/>
          <p:cNvSpPr>
            <a:spLocks noGrp="1" noRot="1"/>
          </p:cNvSpPr>
          <p:nvPr>
            <p:ph type="title"/>
          </p:nvPr>
        </p:nvSpPr>
        <p:spPr>
          <a:xfrm>
            <a:off x="179388" y="1052513"/>
            <a:ext cx="8445500" cy="3024187"/>
          </a:xfrm>
          <a:solidFill>
            <a:schemeClr val="bg1"/>
          </a:solidFill>
        </p:spPr>
        <p:txBody>
          <a:bodyPr anchor="ctr"/>
          <a:p>
            <a:pPr algn="l"/>
            <a:r>
              <a:rPr lang="zh-CN" altLang="en-US" sz="3200" b="1" dirty="0">
                <a:solidFill>
                  <a:srgbClr val="FF0000"/>
                </a:solidFill>
                <a:latin typeface="楷体_GB2312" pitchFamily="49" charset="-122"/>
                <a:ea typeface="楷体_GB2312" pitchFamily="49" charset="-122"/>
              </a:rPr>
              <a:t>月</a:t>
            </a:r>
            <a:r>
              <a:rPr lang="zh-CN" altLang="en-US" sz="2400" dirty="0">
                <a:solidFill>
                  <a:srgbClr val="0033CC"/>
                </a:solidFill>
                <a:latin typeface="楷体_GB2312" pitchFamily="49" charset="-122"/>
                <a:ea typeface="楷体_GB2312" pitchFamily="49" charset="-122"/>
              </a:rPr>
              <a:t>  </a:t>
            </a:r>
            <a:r>
              <a:rPr lang="zh-CN" altLang="en-US" sz="3200" b="1" dirty="0">
                <a:solidFill>
                  <a:schemeClr val="tx1"/>
                </a:solidFill>
                <a:latin typeface="楷体_GB2312" pitchFamily="49" charset="-122"/>
                <a:ea typeface="楷体_GB2312" pitchFamily="49" charset="-122"/>
              </a:rPr>
              <a:t>望月</a:t>
            </a:r>
            <a:r>
              <a:rPr lang="zh-CN" altLang="en-US" sz="3200" b="1" dirty="0">
                <a:solidFill>
                  <a:srgbClr val="0000FF"/>
                </a:solidFill>
                <a:latin typeface="楷体_GB2312" pitchFamily="49" charset="-122"/>
                <a:ea typeface="楷体_GB2312" pitchFamily="49" charset="-122"/>
              </a:rPr>
              <a:t>怀人、思乡</a:t>
            </a:r>
            <a:r>
              <a:rPr lang="zh-CN" altLang="en-US" sz="3200" b="1" dirty="0">
                <a:solidFill>
                  <a:schemeClr val="tx1"/>
                </a:solidFill>
                <a:latin typeface="楷体_GB2312" pitchFamily="49" charset="-122"/>
                <a:ea typeface="楷体_GB2312" pitchFamily="49" charset="-122"/>
              </a:rPr>
              <a:t>。唐李白</a:t>
            </a:r>
            <a:r>
              <a:rPr lang="en-US" altLang="zh-CN" sz="3200" b="1" dirty="0">
                <a:solidFill>
                  <a:schemeClr val="tx1"/>
                </a:solidFill>
                <a:latin typeface="楷体_GB2312" pitchFamily="49" charset="-122"/>
                <a:ea typeface="楷体_GB2312" pitchFamily="49" charset="-122"/>
              </a:rPr>
              <a:t>《</a:t>
            </a:r>
            <a:r>
              <a:rPr lang="zh-CN" altLang="en-US" sz="3200" b="1" dirty="0">
                <a:solidFill>
                  <a:schemeClr val="tx1"/>
                </a:solidFill>
                <a:latin typeface="楷体_GB2312" pitchFamily="49" charset="-122"/>
                <a:ea typeface="楷体_GB2312" pitchFamily="49" charset="-122"/>
              </a:rPr>
              <a:t>静夜思</a:t>
            </a:r>
            <a:r>
              <a:rPr lang="en-US" altLang="zh-CN" sz="3200" b="1" dirty="0">
                <a:solidFill>
                  <a:schemeClr val="tx1"/>
                </a:solidFill>
                <a:latin typeface="楷体_GB2312" pitchFamily="49" charset="-122"/>
                <a:ea typeface="楷体_GB2312" pitchFamily="49" charset="-122"/>
              </a:rPr>
              <a:t>》</a:t>
            </a:r>
            <a:r>
              <a:rPr lang="zh-CN" altLang="en-US" sz="3200" b="1" dirty="0">
                <a:solidFill>
                  <a:schemeClr val="tx1"/>
                </a:solidFill>
                <a:latin typeface="楷体_GB2312" pitchFamily="49" charset="-122"/>
                <a:ea typeface="楷体_GB2312" pitchFamily="49" charset="-122"/>
              </a:rPr>
              <a:t>：“举头望明月，低头思故乡。”唐杜甫</a:t>
            </a:r>
            <a:r>
              <a:rPr lang="en-US" altLang="zh-CN" sz="3200" b="1" dirty="0">
                <a:solidFill>
                  <a:schemeClr val="tx1"/>
                </a:solidFill>
                <a:latin typeface="楷体_GB2312" pitchFamily="49" charset="-122"/>
                <a:ea typeface="楷体_GB2312" pitchFamily="49" charset="-122"/>
              </a:rPr>
              <a:t>《</a:t>
            </a:r>
            <a:r>
              <a:rPr lang="zh-CN" altLang="en-US" sz="3200" b="1" dirty="0">
                <a:solidFill>
                  <a:schemeClr val="tx1"/>
                </a:solidFill>
                <a:latin typeface="楷体_GB2312" pitchFamily="49" charset="-122"/>
                <a:ea typeface="楷体_GB2312" pitchFamily="49" charset="-122"/>
              </a:rPr>
              <a:t>月夜忆舍弟</a:t>
            </a:r>
            <a:r>
              <a:rPr lang="en-US" altLang="zh-CN" sz="3200" b="1" dirty="0">
                <a:solidFill>
                  <a:schemeClr val="tx1"/>
                </a:solidFill>
                <a:latin typeface="楷体_GB2312" pitchFamily="49" charset="-122"/>
                <a:ea typeface="楷体_GB2312" pitchFamily="49" charset="-122"/>
              </a:rPr>
              <a:t>》</a:t>
            </a:r>
            <a:r>
              <a:rPr lang="zh-CN" altLang="en-US" sz="3200" b="1" dirty="0">
                <a:solidFill>
                  <a:schemeClr val="tx1"/>
                </a:solidFill>
                <a:latin typeface="楷体_GB2312" pitchFamily="49" charset="-122"/>
                <a:ea typeface="楷体_GB2312" pitchFamily="49" charset="-122"/>
              </a:rPr>
              <a:t>：“露从今夜白，月是故乡明。”唐王建</a:t>
            </a:r>
            <a:r>
              <a:rPr lang="en-US" altLang="zh-CN" sz="3200" b="1" dirty="0">
                <a:solidFill>
                  <a:schemeClr val="tx1"/>
                </a:solidFill>
                <a:latin typeface="楷体_GB2312" pitchFamily="49" charset="-122"/>
                <a:ea typeface="楷体_GB2312" pitchFamily="49" charset="-122"/>
              </a:rPr>
              <a:t>《</a:t>
            </a:r>
            <a:r>
              <a:rPr lang="zh-CN" altLang="en-US" sz="3200" b="1" dirty="0">
                <a:solidFill>
                  <a:schemeClr val="tx1"/>
                </a:solidFill>
                <a:latin typeface="楷体_GB2312" pitchFamily="49" charset="-122"/>
                <a:ea typeface="楷体_GB2312" pitchFamily="49" charset="-122"/>
              </a:rPr>
              <a:t>十五夜望寄杜郎中</a:t>
            </a:r>
            <a:r>
              <a:rPr lang="en-US" altLang="zh-CN" sz="3200" b="1" dirty="0">
                <a:solidFill>
                  <a:schemeClr val="tx1"/>
                </a:solidFill>
                <a:latin typeface="楷体_GB2312" pitchFamily="49" charset="-122"/>
                <a:ea typeface="楷体_GB2312" pitchFamily="49" charset="-122"/>
              </a:rPr>
              <a:t>》</a:t>
            </a:r>
            <a:r>
              <a:rPr lang="zh-CN" altLang="en-US" sz="3200" b="1" dirty="0">
                <a:solidFill>
                  <a:schemeClr val="tx1"/>
                </a:solidFill>
                <a:latin typeface="楷体_GB2312" pitchFamily="49" charset="-122"/>
                <a:ea typeface="楷体_GB2312" pitchFamily="49" charset="-122"/>
              </a:rPr>
              <a:t>：“今夜月明人尽望，不知愁思落谁家。”唐崔国辅</a:t>
            </a:r>
            <a:r>
              <a:rPr lang="en-US" altLang="zh-CN" sz="3200" b="1" dirty="0">
                <a:solidFill>
                  <a:schemeClr val="tx1"/>
                </a:solidFill>
                <a:latin typeface="楷体_GB2312" pitchFamily="49" charset="-122"/>
                <a:ea typeface="楷体_GB2312" pitchFamily="49" charset="-122"/>
              </a:rPr>
              <a:t>《</a:t>
            </a:r>
            <a:r>
              <a:rPr lang="zh-CN" altLang="en-US" sz="3200" b="1" dirty="0">
                <a:solidFill>
                  <a:schemeClr val="tx1"/>
                </a:solidFill>
                <a:latin typeface="楷体_GB2312" pitchFamily="49" charset="-122"/>
                <a:ea typeface="楷体_GB2312" pitchFamily="49" charset="-122"/>
              </a:rPr>
              <a:t>古意</a:t>
            </a:r>
            <a:r>
              <a:rPr lang="en-US" altLang="zh-CN" sz="3200" b="1" dirty="0">
                <a:solidFill>
                  <a:schemeClr val="tx1"/>
                </a:solidFill>
                <a:latin typeface="楷体_GB2312" pitchFamily="49" charset="-122"/>
                <a:ea typeface="楷体_GB2312" pitchFamily="49" charset="-122"/>
              </a:rPr>
              <a:t>》</a:t>
            </a:r>
            <a:r>
              <a:rPr lang="zh-CN" altLang="en-US" sz="3200" b="1" dirty="0">
                <a:solidFill>
                  <a:schemeClr val="tx1"/>
                </a:solidFill>
                <a:latin typeface="楷体_GB2312" pitchFamily="49" charset="-122"/>
                <a:ea typeface="楷体_GB2312" pitchFamily="49" charset="-122"/>
              </a:rPr>
              <a:t>：“下帘弹箜篌，不忍见秋月。” </a:t>
            </a:r>
            <a:br>
              <a:rPr lang="zh-CN" altLang="en-US" sz="3200" b="1" dirty="0">
                <a:solidFill>
                  <a:schemeClr val="tx1"/>
                </a:solidFill>
                <a:latin typeface="楷体_GB2312" pitchFamily="49" charset="-122"/>
                <a:ea typeface="楷体_GB2312" pitchFamily="49" charset="-122"/>
              </a:rPr>
            </a:br>
            <a:endParaRPr lang="zh-CN" altLang="en-US" sz="3200" b="1" dirty="0">
              <a:solidFill>
                <a:schemeClr val="tx1"/>
              </a:solidFill>
              <a:latin typeface="楷体_GB2312" pitchFamily="49" charset="-122"/>
              <a:ea typeface="楷体_GB2312" pitchFamily="49" charset="-122"/>
            </a:endParaRPr>
          </a:p>
        </p:txBody>
      </p:sp>
      <p:sp>
        <p:nvSpPr>
          <p:cNvPr id="48131" name="文本占位符 48130"/>
          <p:cNvSpPr>
            <a:spLocks noGrp="1" noRot="1"/>
          </p:cNvSpPr>
          <p:nvPr>
            <p:ph type="body" idx="1"/>
          </p:nvPr>
        </p:nvSpPr>
        <p:spPr>
          <a:xfrm>
            <a:off x="0" y="3873500"/>
            <a:ext cx="8964613" cy="2984500"/>
          </a:xfrm>
        </p:spPr>
        <p:txBody>
          <a:bodyPr/>
          <a:p>
            <a:pPr>
              <a:lnSpc>
                <a:spcPct val="80000"/>
              </a:lnSpc>
              <a:spcBef>
                <a:spcPct val="0"/>
              </a:spcBef>
              <a:buNone/>
            </a:pPr>
            <a:r>
              <a:rPr lang="en-US" altLang="zh-CN" sz="2800" b="1" dirty="0">
                <a:solidFill>
                  <a:srgbClr val="FF0000"/>
                </a:solidFill>
              </a:rPr>
              <a:t>  </a:t>
            </a:r>
            <a:r>
              <a:rPr lang="zh-CN" altLang="en-US" sz="3600" b="1" dirty="0">
                <a:solidFill>
                  <a:srgbClr val="FF0000"/>
                </a:solidFill>
                <a:latin typeface="楷体_GB2312" pitchFamily="49" charset="-122"/>
                <a:ea typeface="楷体_GB2312" pitchFamily="49" charset="-122"/>
              </a:rPr>
              <a:t>菊</a:t>
            </a:r>
            <a:r>
              <a:rPr lang="zh-CN" altLang="en-US" sz="3600" b="1" dirty="0">
                <a:latin typeface="楷体_GB2312" pitchFamily="49" charset="-122"/>
                <a:ea typeface="楷体_GB2312" pitchFamily="49" charset="-122"/>
              </a:rPr>
              <a:t> </a:t>
            </a:r>
            <a:r>
              <a:rPr lang="zh-CN" altLang="en-US" sz="2800" b="1" dirty="0"/>
              <a:t>  </a:t>
            </a:r>
            <a:r>
              <a:rPr lang="zh-CN" altLang="en-US" sz="2800" dirty="0"/>
              <a:t> </a:t>
            </a:r>
            <a:r>
              <a:rPr lang="zh-CN" altLang="en-US" b="1" dirty="0">
                <a:latin typeface="楷体_GB2312" pitchFamily="49" charset="-122"/>
                <a:ea typeface="楷体_GB2312" pitchFamily="49" charset="-122"/>
              </a:rPr>
              <a:t>象征着</a:t>
            </a:r>
            <a:r>
              <a:rPr lang="zh-CN" altLang="en-US" b="1" dirty="0">
                <a:solidFill>
                  <a:srgbClr val="0000FF"/>
                </a:solidFill>
                <a:latin typeface="楷体_GB2312" pitchFamily="49" charset="-122"/>
                <a:ea typeface="楷体_GB2312" pitchFamily="49" charset="-122"/>
              </a:rPr>
              <a:t>隐逸的风度、坚强的品格、清高的气质</a:t>
            </a:r>
            <a:r>
              <a:rPr lang="zh-CN" altLang="en-US" b="1" dirty="0">
                <a:latin typeface="楷体_GB2312" pitchFamily="49" charset="-122"/>
                <a:ea typeface="楷体_GB2312" pitchFamily="49" charset="-122"/>
              </a:rPr>
              <a:t>。东晋陶渊明</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饮酒</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其五：“采菊东篱下，悠然见南山。”唐元稹</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菊花</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：“不是花中更爱菊，此花开尽更无花。”宋郑思肖</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寒菊</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：“宁可枝头抱香死，何曾吹落百花中。”宋陆游</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晚菊</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：“菊花如志士，过时有余香。” </a:t>
            </a:r>
            <a:endParaRPr lang="zh-CN" altLang="en-US" b="1" dirty="0">
              <a:latin typeface="楷体_GB2312" pitchFamily="49" charset="-122"/>
              <a:ea typeface="楷体_GB2312" pitchFamily="49" charset="-122"/>
            </a:endParaRPr>
          </a:p>
          <a:p>
            <a:pPr>
              <a:lnSpc>
                <a:spcPct val="80000"/>
              </a:lnSpc>
            </a:pPr>
            <a:endParaRPr lang="zh-CN" altLang="en-US" dirty="0">
              <a:latin typeface="楷体_GB2312" pitchFamily="49" charset="-122"/>
              <a:ea typeface="楷体_GB2312" pitchFamily="49" charset="-122"/>
            </a:endParaRPr>
          </a:p>
        </p:txBody>
      </p:sp>
      <p:sp>
        <p:nvSpPr>
          <p:cNvPr id="48132" name="文本框 48131"/>
          <p:cNvSpPr txBox="1"/>
          <p:nvPr/>
        </p:nvSpPr>
        <p:spPr>
          <a:xfrm>
            <a:off x="2967038" y="106363"/>
            <a:ext cx="3232150" cy="701675"/>
          </a:xfrm>
          <a:prstGeom prst="rect">
            <a:avLst/>
          </a:prstGeom>
          <a:solidFill>
            <a:srgbClr val="00FF00"/>
          </a:solidFill>
          <a:ln w="9525">
            <a:noFill/>
          </a:ln>
        </p:spPr>
        <p:txBody>
          <a:bodyPr wrap="none" anchor="t">
            <a:spAutoFit/>
          </a:bodyPr>
          <a:p>
            <a:r>
              <a:rPr lang="zh-CN" altLang="en-US" sz="4000" dirty="0">
                <a:solidFill>
                  <a:schemeClr val="tx2"/>
                </a:solidFill>
                <a:latin typeface="Arial" panose="020B0604020202020204" pitchFamily="34" charset="0"/>
                <a:ea typeface="华文新魏" pitchFamily="2" charset="-122"/>
              </a:rPr>
              <a:t>常见意象举例</a:t>
            </a:r>
            <a:endParaRPr lang="zh-CN" altLang="en-US" sz="4000" dirty="0">
              <a:solidFill>
                <a:schemeClr val="tx2"/>
              </a:solidFill>
              <a:latin typeface="Arial" panose="020B0604020202020204" pitchFamily="34" charset="0"/>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 calcmode="lin" valueType="num">
                                      <p:cBhvr additive="base">
                                        <p:cTn id="7" dur="500" fill="hold"/>
                                        <p:tgtEl>
                                          <p:spTgt spid="48130"/>
                                        </p:tgtEl>
                                        <p:attrNameLst>
                                          <p:attrName>ppt_x</p:attrName>
                                        </p:attrNameLst>
                                      </p:cBhvr>
                                      <p:tavLst>
                                        <p:tav tm="0">
                                          <p:val>
                                            <p:strVal val="0-#ppt_w/2"/>
                                          </p:val>
                                        </p:tav>
                                        <p:tav tm="100000">
                                          <p:val>
                                            <p:strVal val="#ppt_x"/>
                                          </p:val>
                                        </p:tav>
                                      </p:tavLst>
                                    </p:anim>
                                    <p:anim calcmode="lin" valueType="num">
                                      <p:cBhvr additive="base">
                                        <p:cTn id="8" dur="500" fill="hold"/>
                                        <p:tgtEl>
                                          <p:spTgt spid="481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8131">
                                            <p:txEl>
                                              <p:charRg st="0" end="131"/>
                                            </p:txEl>
                                          </p:spTgt>
                                        </p:tgtEl>
                                        <p:attrNameLst>
                                          <p:attrName>style.visibility</p:attrName>
                                        </p:attrNameLst>
                                      </p:cBhvr>
                                      <p:to>
                                        <p:strVal val="visible"/>
                                      </p:to>
                                    </p:set>
                                    <p:anim calcmode="lin" valueType="num">
                                      <p:cBhvr additive="base">
                                        <p:cTn id="13" dur="500" fill="hold"/>
                                        <p:tgtEl>
                                          <p:spTgt spid="48131">
                                            <p:txEl>
                                              <p:charRg st="0" end="13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8131">
                                            <p:txEl>
                                              <p:charRg st="0" end="13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bldLvl="0" animBg="1"/>
      <p:bldP spid="48131"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标题 49153"/>
          <p:cNvSpPr>
            <a:spLocks noGrp="1" noRot="1"/>
          </p:cNvSpPr>
          <p:nvPr>
            <p:ph type="title"/>
          </p:nvPr>
        </p:nvSpPr>
        <p:spPr>
          <a:xfrm>
            <a:off x="468313" y="692150"/>
            <a:ext cx="8229600" cy="2722563"/>
          </a:xfrm>
        </p:spPr>
        <p:txBody>
          <a:bodyPr anchor="ctr"/>
          <a:p>
            <a:pPr algn="l"/>
            <a:r>
              <a:rPr lang="zh-CN" altLang="en-US" sz="3200" b="1" dirty="0">
                <a:solidFill>
                  <a:srgbClr val="FF0000"/>
                </a:solidFill>
              </a:rPr>
              <a:t>梅</a:t>
            </a:r>
            <a:r>
              <a:rPr lang="zh-CN" altLang="en-US" sz="2400" dirty="0">
                <a:solidFill>
                  <a:srgbClr val="0033CC"/>
                </a:solidFill>
              </a:rPr>
              <a:t>   </a:t>
            </a:r>
            <a:r>
              <a:rPr lang="zh-CN" altLang="en-US" sz="3200" b="1" dirty="0">
                <a:solidFill>
                  <a:srgbClr val="0000FF"/>
                </a:solidFill>
                <a:ea typeface="楷体_GB2312" pitchFamily="49" charset="-122"/>
              </a:rPr>
              <a:t>凌霜傲雪，品格高洁</a:t>
            </a:r>
            <a:r>
              <a:rPr lang="zh-CN" altLang="en-US" sz="3200" b="1" dirty="0">
                <a:ea typeface="楷体_GB2312" pitchFamily="49" charset="-122"/>
              </a:rPr>
              <a:t>。何逊</a:t>
            </a:r>
            <a:r>
              <a:rPr lang="en-US" altLang="zh-CN" sz="3200" b="1" dirty="0">
                <a:ea typeface="楷体_GB2312" pitchFamily="49" charset="-122"/>
              </a:rPr>
              <a:t>《</a:t>
            </a:r>
            <a:r>
              <a:rPr lang="zh-CN" altLang="en-US" sz="3200" b="1" dirty="0">
                <a:ea typeface="楷体_GB2312" pitchFamily="49" charset="-122"/>
              </a:rPr>
              <a:t>咏早梅</a:t>
            </a:r>
            <a:r>
              <a:rPr lang="en-US" altLang="zh-CN" sz="3200" b="1" dirty="0">
                <a:ea typeface="楷体_GB2312" pitchFamily="49" charset="-122"/>
              </a:rPr>
              <a:t>》</a:t>
            </a:r>
            <a:r>
              <a:rPr lang="zh-CN" altLang="en-US" sz="3200" b="1" dirty="0">
                <a:ea typeface="楷体_GB2312" pitchFamily="49" charset="-122"/>
              </a:rPr>
              <a:t>：“应知早飘落，故逐上春来。”宋陆游</a:t>
            </a:r>
            <a:r>
              <a:rPr lang="en-US" altLang="zh-CN" sz="3200" b="1" dirty="0">
                <a:ea typeface="楷体_GB2312" pitchFamily="49" charset="-122"/>
              </a:rPr>
              <a:t>《</a:t>
            </a:r>
            <a:r>
              <a:rPr lang="zh-CN" altLang="en-US" sz="3200" b="1" dirty="0">
                <a:ea typeface="楷体_GB2312" pitchFamily="49" charset="-122"/>
              </a:rPr>
              <a:t>落梅</a:t>
            </a:r>
            <a:r>
              <a:rPr lang="en-US" altLang="zh-CN" sz="3200" b="1" dirty="0">
                <a:ea typeface="楷体_GB2312" pitchFamily="49" charset="-122"/>
              </a:rPr>
              <a:t>》</a:t>
            </a:r>
            <a:r>
              <a:rPr lang="zh-CN" altLang="en-US" sz="3200" b="1" dirty="0">
                <a:ea typeface="楷体_GB2312" pitchFamily="49" charset="-122"/>
              </a:rPr>
              <a:t>：“过时自合飘零去，耻向东君更乞怜。”元王冕</a:t>
            </a:r>
            <a:r>
              <a:rPr lang="en-US" altLang="zh-CN" sz="3200" b="1" dirty="0">
                <a:ea typeface="楷体_GB2312" pitchFamily="49" charset="-122"/>
              </a:rPr>
              <a:t>《</a:t>
            </a:r>
            <a:r>
              <a:rPr lang="zh-CN" altLang="en-US" sz="3200" b="1" dirty="0">
                <a:ea typeface="楷体_GB2312" pitchFamily="49" charset="-122"/>
              </a:rPr>
              <a:t>墨梅</a:t>
            </a:r>
            <a:r>
              <a:rPr lang="en-US" altLang="zh-CN" sz="3200" b="1" dirty="0">
                <a:ea typeface="楷体_GB2312" pitchFamily="49" charset="-122"/>
              </a:rPr>
              <a:t>》</a:t>
            </a:r>
            <a:r>
              <a:rPr lang="zh-CN" altLang="en-US" sz="3200" b="1" dirty="0">
                <a:ea typeface="楷体_GB2312" pitchFamily="49" charset="-122"/>
              </a:rPr>
              <a:t>：“不要人夸颜色好，只留清气满乾坤。”明于谦</a:t>
            </a:r>
            <a:r>
              <a:rPr lang="en-US" altLang="zh-CN" sz="3200" b="1" dirty="0">
                <a:ea typeface="楷体_GB2312" pitchFamily="49" charset="-122"/>
              </a:rPr>
              <a:t>《</a:t>
            </a:r>
            <a:r>
              <a:rPr lang="zh-CN" altLang="en-US" sz="3200" b="1" dirty="0">
                <a:ea typeface="楷体_GB2312" pitchFamily="49" charset="-122"/>
              </a:rPr>
              <a:t>和梅花百咏</a:t>
            </a:r>
            <a:r>
              <a:rPr lang="en-US" altLang="zh-CN" sz="3200" b="1" dirty="0">
                <a:ea typeface="楷体_GB2312" pitchFamily="49" charset="-122"/>
              </a:rPr>
              <a:t>》</a:t>
            </a:r>
            <a:r>
              <a:rPr lang="zh-CN" altLang="en-US" sz="3200" b="1" dirty="0">
                <a:ea typeface="楷体_GB2312" pitchFamily="49" charset="-122"/>
              </a:rPr>
              <a:t>之一：“玉为肌骨雪为神，近看茏葱远更真。”</a:t>
            </a:r>
            <a:br>
              <a:rPr lang="zh-CN" altLang="en-US" sz="3200" b="1" dirty="0">
                <a:ea typeface="楷体_GB2312" pitchFamily="49" charset="-122"/>
              </a:rPr>
            </a:br>
            <a:endParaRPr lang="zh-CN" altLang="en-US" sz="3200" b="1" dirty="0">
              <a:ea typeface="楷体_GB2312" pitchFamily="49" charset="-122"/>
            </a:endParaRPr>
          </a:p>
        </p:txBody>
      </p:sp>
      <p:sp>
        <p:nvSpPr>
          <p:cNvPr id="49155" name="文本占位符 49154"/>
          <p:cNvSpPr>
            <a:spLocks noGrp="1" noRot="1"/>
          </p:cNvSpPr>
          <p:nvPr>
            <p:ph type="body" idx="1"/>
          </p:nvPr>
        </p:nvSpPr>
        <p:spPr>
          <a:xfrm>
            <a:off x="395288" y="3573463"/>
            <a:ext cx="8229600" cy="3057525"/>
          </a:xfrm>
        </p:spPr>
        <p:txBody>
          <a:bodyPr/>
          <a:p>
            <a:pPr>
              <a:spcBef>
                <a:spcPct val="0"/>
              </a:spcBef>
              <a:buNone/>
            </a:pPr>
            <a:r>
              <a:rPr lang="zh-CN" altLang="en-US" b="1" dirty="0">
                <a:solidFill>
                  <a:srgbClr val="FF0000"/>
                </a:solidFill>
              </a:rPr>
              <a:t>莲</a:t>
            </a:r>
            <a:r>
              <a:rPr lang="zh-CN" altLang="en-US" dirty="0"/>
              <a:t>     </a:t>
            </a:r>
            <a:r>
              <a:rPr lang="zh-CN" altLang="en-US" b="1" dirty="0">
                <a:ea typeface="楷体_GB2312" pitchFamily="49" charset="-122"/>
              </a:rPr>
              <a:t>“莲”与“怜”同音，故常以“</a:t>
            </a:r>
            <a:r>
              <a:rPr lang="zh-CN" altLang="en-US" b="1" dirty="0">
                <a:solidFill>
                  <a:srgbClr val="0000FF"/>
                </a:solidFill>
                <a:ea typeface="楷体_GB2312" pitchFamily="49" charset="-122"/>
              </a:rPr>
              <a:t>莲”表达爱情</a:t>
            </a:r>
            <a:r>
              <a:rPr lang="zh-CN" altLang="en-US" b="1" dirty="0">
                <a:ea typeface="楷体_GB2312" pitchFamily="49" charset="-122"/>
              </a:rPr>
              <a:t>。南朝乐府</a:t>
            </a:r>
            <a:r>
              <a:rPr lang="en-US" altLang="zh-CN" b="1" dirty="0">
                <a:ea typeface="楷体_GB2312" pitchFamily="49" charset="-122"/>
              </a:rPr>
              <a:t>《</a:t>
            </a:r>
            <a:r>
              <a:rPr lang="zh-CN" altLang="en-US" b="1" dirty="0">
                <a:ea typeface="楷体_GB2312" pitchFamily="49" charset="-122"/>
              </a:rPr>
              <a:t>西州曲</a:t>
            </a:r>
            <a:r>
              <a:rPr lang="en-US" altLang="zh-CN" b="1" dirty="0">
                <a:ea typeface="楷体_GB2312" pitchFamily="49" charset="-122"/>
              </a:rPr>
              <a:t>》</a:t>
            </a:r>
            <a:r>
              <a:rPr lang="zh-CN" altLang="en-US" b="1" dirty="0">
                <a:ea typeface="楷体_GB2312" pitchFamily="49" charset="-122"/>
              </a:rPr>
              <a:t>：“低头弄莲子，莲子清如水。”</a:t>
            </a:r>
            <a:r>
              <a:rPr lang="zh-CN" altLang="en-US" b="1" dirty="0">
                <a:solidFill>
                  <a:srgbClr val="0000FF"/>
                </a:solidFill>
                <a:ea typeface="楷体_GB2312" pitchFamily="49" charset="-122"/>
              </a:rPr>
              <a:t>莲，出污泥而不染，更是超凡脱俗的象征。</a:t>
            </a:r>
            <a:endParaRPr lang="zh-CN" altLang="en-US" b="1" dirty="0">
              <a:solidFill>
                <a:srgbClr val="0000FF"/>
              </a:solidFill>
              <a:ea typeface="楷体_GB2312" pitchFamily="49" charset="-122"/>
            </a:endParaRPr>
          </a:p>
          <a:p>
            <a:endParaRPr lang="zh-CN" altLang="en-US" dirty="0">
              <a:solidFill>
                <a:srgbClr val="0000FF"/>
              </a:solidFill>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additive="base">
                                        <p:cTn id="7" dur="500" fill="hold"/>
                                        <p:tgtEl>
                                          <p:spTgt spid="49154"/>
                                        </p:tgtEl>
                                        <p:attrNameLst>
                                          <p:attrName>ppt_x</p:attrName>
                                        </p:attrNameLst>
                                      </p:cBhvr>
                                      <p:tavLst>
                                        <p:tav tm="0">
                                          <p:val>
                                            <p:strVal val="0-#ppt_w/2"/>
                                          </p:val>
                                        </p:tav>
                                        <p:tav tm="100000">
                                          <p:val>
                                            <p:strVal val="#ppt_x"/>
                                          </p:val>
                                        </p:tav>
                                      </p:tavLst>
                                    </p:anim>
                                    <p:anim calcmode="lin" valueType="num">
                                      <p:cBhvr additive="base">
                                        <p:cTn id="8" dur="500" fill="hold"/>
                                        <p:tgtEl>
                                          <p:spTgt spid="4915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9155">
                                            <p:txEl>
                                              <p:charRg st="0" end="71"/>
                                            </p:txEl>
                                          </p:spTgt>
                                        </p:tgtEl>
                                        <p:attrNameLst>
                                          <p:attrName>style.visibility</p:attrName>
                                        </p:attrNameLst>
                                      </p:cBhvr>
                                      <p:to>
                                        <p:strVal val="visible"/>
                                      </p:to>
                                    </p:set>
                                    <p:anim calcmode="lin" valueType="num">
                                      <p:cBhvr additive="base">
                                        <p:cTn id="13" dur="500" fill="hold"/>
                                        <p:tgtEl>
                                          <p:spTgt spid="49155">
                                            <p:txEl>
                                              <p:charRg st="0" end="7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9155">
                                            <p:txEl>
                                              <p:charRg st="0" end="7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5"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标题 50177"/>
          <p:cNvSpPr>
            <a:spLocks noGrp="1" noRot="1"/>
          </p:cNvSpPr>
          <p:nvPr>
            <p:ph type="title"/>
          </p:nvPr>
        </p:nvSpPr>
        <p:spPr>
          <a:xfrm>
            <a:off x="457200" y="274638"/>
            <a:ext cx="8229600" cy="2938462"/>
          </a:xfrm>
        </p:spPr>
        <p:txBody>
          <a:bodyPr anchor="ctr"/>
          <a:p>
            <a:pPr algn="l"/>
            <a:r>
              <a:rPr lang="zh-CN" altLang="en-US" sz="3200" b="1" dirty="0">
                <a:solidFill>
                  <a:srgbClr val="FF0000"/>
                </a:solidFill>
              </a:rPr>
              <a:t>兰</a:t>
            </a:r>
            <a:r>
              <a:rPr lang="zh-CN" altLang="en-US" sz="2400" dirty="0">
                <a:solidFill>
                  <a:srgbClr val="0033CC"/>
                </a:solidFill>
              </a:rPr>
              <a:t>      </a:t>
            </a:r>
            <a:r>
              <a:rPr lang="zh-CN" altLang="en-US" sz="3200" b="1" dirty="0">
                <a:solidFill>
                  <a:srgbClr val="0000FF"/>
                </a:solidFill>
                <a:latin typeface="楷体_GB2312" pitchFamily="49" charset="-122"/>
                <a:ea typeface="楷体_GB2312" pitchFamily="49" charset="-122"/>
              </a:rPr>
              <a:t>高洁的情操，隐士的象征</a:t>
            </a:r>
            <a:r>
              <a:rPr lang="zh-CN" altLang="en-US" sz="3200" b="1" dirty="0">
                <a:latin typeface="楷体_GB2312" pitchFamily="49" charset="-122"/>
                <a:ea typeface="楷体_GB2312" pitchFamily="49" charset="-122"/>
              </a:rPr>
              <a:t>。唐张九龄</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悲秋兰</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：“遇赏宁为佩，为生莫碍门。”宋杨万里</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兰花</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：“生无桃李春风面，名在山林处士家。”方岳</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咏兰</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：“几人曾识</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离骚</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面，说与兰花枉自开。”</a:t>
            </a:r>
            <a:r>
              <a:rPr lang="zh-CN" altLang="en-US" sz="3200" b="1" dirty="0">
                <a:solidFill>
                  <a:srgbClr val="0033CC"/>
                </a:solidFill>
                <a:latin typeface="楷体_GB2312" pitchFamily="49" charset="-122"/>
                <a:ea typeface="楷体_GB2312" pitchFamily="49" charset="-122"/>
              </a:rPr>
              <a:t> </a:t>
            </a:r>
            <a:br>
              <a:rPr lang="zh-CN" altLang="en-US" sz="3200" b="1" dirty="0">
                <a:solidFill>
                  <a:srgbClr val="0033CC"/>
                </a:solidFill>
                <a:latin typeface="楷体_GB2312" pitchFamily="49" charset="-122"/>
                <a:ea typeface="楷体_GB2312" pitchFamily="49" charset="-122"/>
              </a:rPr>
            </a:br>
            <a:endParaRPr lang="zh-CN" altLang="en-US" sz="3200" b="1" dirty="0">
              <a:solidFill>
                <a:srgbClr val="0033CC"/>
              </a:solidFill>
              <a:latin typeface="楷体_GB2312" pitchFamily="49" charset="-122"/>
              <a:ea typeface="楷体_GB2312" pitchFamily="49" charset="-122"/>
            </a:endParaRPr>
          </a:p>
        </p:txBody>
      </p:sp>
      <p:sp>
        <p:nvSpPr>
          <p:cNvPr id="50179" name="文本占位符 50178"/>
          <p:cNvSpPr>
            <a:spLocks noGrp="1" noRot="1"/>
          </p:cNvSpPr>
          <p:nvPr>
            <p:ph type="body" idx="1"/>
          </p:nvPr>
        </p:nvSpPr>
        <p:spPr>
          <a:xfrm>
            <a:off x="395288" y="3429000"/>
            <a:ext cx="8229600" cy="2697163"/>
          </a:xfrm>
        </p:spPr>
        <p:txBody>
          <a:bodyPr/>
          <a:p>
            <a:pPr>
              <a:spcBef>
                <a:spcPct val="0"/>
              </a:spcBef>
              <a:buNone/>
            </a:pPr>
            <a:r>
              <a:rPr lang="zh-CN" altLang="en-US" b="1" dirty="0">
                <a:solidFill>
                  <a:srgbClr val="FF0000"/>
                </a:solidFill>
              </a:rPr>
              <a:t>松</a:t>
            </a:r>
            <a:r>
              <a:rPr lang="zh-CN" altLang="en-US" b="1" dirty="0"/>
              <a:t>     </a:t>
            </a:r>
            <a:r>
              <a:rPr lang="zh-CN" altLang="en-US" b="1" dirty="0">
                <a:solidFill>
                  <a:srgbClr val="0000FF"/>
                </a:solidFill>
                <a:latin typeface="楷体_GB2312" pitchFamily="49" charset="-122"/>
                <a:ea typeface="楷体_GB2312" pitchFamily="49" charset="-122"/>
              </a:rPr>
              <a:t>傲霜斗雪，坚贞不屈</a:t>
            </a:r>
            <a:r>
              <a:rPr lang="zh-CN" altLang="en-US" b="1" dirty="0">
                <a:latin typeface="楷体_GB2312" pitchFamily="49" charset="-122"/>
                <a:ea typeface="楷体_GB2312" pitchFamily="49" charset="-122"/>
              </a:rPr>
              <a:t>。三国魏刘桢</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赠从弟</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：“岂不罹凝寒，松柏有本性。”唐李白</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赠书待御黄裳</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：“愿君学长松，慎勿作桃李。” </a:t>
            </a:r>
            <a:endParaRPr lang="zh-CN" altLang="en-US" b="1" dirty="0">
              <a:latin typeface="楷体_GB2312" pitchFamily="49" charset="-122"/>
              <a:ea typeface="楷体_GB2312" pitchFamily="49" charset="-122"/>
            </a:endParaRPr>
          </a:p>
          <a:p>
            <a:endParaRPr lang="zh-CN" altLang="en-US"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additive="base">
                                        <p:cTn id="7" dur="500" fill="hold"/>
                                        <p:tgtEl>
                                          <p:spTgt spid="50178"/>
                                        </p:tgtEl>
                                        <p:attrNameLst>
                                          <p:attrName>ppt_x</p:attrName>
                                        </p:attrNameLst>
                                      </p:cBhvr>
                                      <p:tavLst>
                                        <p:tav tm="0">
                                          <p:val>
                                            <p:strVal val="0-#ppt_w/2"/>
                                          </p:val>
                                        </p:tav>
                                        <p:tav tm="100000">
                                          <p:val>
                                            <p:strVal val="#ppt_x"/>
                                          </p:val>
                                        </p:tav>
                                      </p:tavLst>
                                    </p:anim>
                                    <p:anim calcmode="lin" valueType="num">
                                      <p:cBhvr additive="base">
                                        <p:cTn id="8" dur="500" fill="hold"/>
                                        <p:tgtEl>
                                          <p:spTgt spid="5017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0179">
                                            <p:txEl>
                                              <p:charRg st="0" end="69"/>
                                            </p:txEl>
                                          </p:spTgt>
                                        </p:tgtEl>
                                        <p:attrNameLst>
                                          <p:attrName>style.visibility</p:attrName>
                                        </p:attrNameLst>
                                      </p:cBhvr>
                                      <p:to>
                                        <p:strVal val="visible"/>
                                      </p:to>
                                    </p:set>
                                    <p:anim calcmode="lin" valueType="num">
                                      <p:cBhvr additive="base">
                                        <p:cTn id="13" dur="500" fill="hold"/>
                                        <p:tgtEl>
                                          <p:spTgt spid="50179">
                                            <p:txEl>
                                              <p:charRg st="0" end="69"/>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0179">
                                            <p:txEl>
                                              <p:charRg st="0" end="6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79"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标题 51201"/>
          <p:cNvSpPr>
            <a:spLocks noGrp="1" noRot="1"/>
          </p:cNvSpPr>
          <p:nvPr>
            <p:ph type="title"/>
          </p:nvPr>
        </p:nvSpPr>
        <p:spPr>
          <a:xfrm>
            <a:off x="468313" y="620713"/>
            <a:ext cx="8229600" cy="3082925"/>
          </a:xfrm>
        </p:spPr>
        <p:txBody>
          <a:bodyPr anchor="ctr"/>
          <a:p>
            <a:pPr algn="l"/>
            <a:r>
              <a:rPr lang="zh-CN" altLang="en-US" sz="3200" b="1" dirty="0">
                <a:solidFill>
                  <a:srgbClr val="FF0000"/>
                </a:solidFill>
              </a:rPr>
              <a:t>梧桐 </a:t>
            </a:r>
            <a:r>
              <a:rPr lang="zh-CN" altLang="en-US" sz="3200" dirty="0">
                <a:solidFill>
                  <a:srgbClr val="FF0000"/>
                </a:solidFill>
              </a:rPr>
              <a:t>   </a:t>
            </a:r>
            <a:r>
              <a:rPr lang="zh-CN" altLang="en-US" sz="1600" dirty="0">
                <a:solidFill>
                  <a:srgbClr val="0033CC"/>
                </a:solidFill>
              </a:rPr>
              <a:t> </a:t>
            </a:r>
            <a:r>
              <a:rPr lang="zh-CN" altLang="en-US" sz="2800" b="1" dirty="0">
                <a:solidFill>
                  <a:srgbClr val="0000FF"/>
                </a:solidFill>
                <a:latin typeface="楷体_GB2312" pitchFamily="49" charset="-122"/>
                <a:ea typeface="楷体_GB2312" pitchFamily="49" charset="-122"/>
              </a:rPr>
              <a:t>凄凉悲伤</a:t>
            </a:r>
            <a:r>
              <a:rPr lang="zh-CN" altLang="en-US" sz="2800" b="1" dirty="0">
                <a:solidFill>
                  <a:schemeClr val="tx1"/>
                </a:solidFill>
                <a:latin typeface="楷体_GB2312" pitchFamily="49" charset="-122"/>
                <a:ea typeface="楷体_GB2312" pitchFamily="49" charset="-122"/>
              </a:rPr>
              <a:t>。唐王昌龄</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长信秋词</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 “金井梧桐秋叶黄，珠帘不卷夜来霜；熏笼玉枕无颜色，卧听南宫清漏长。”宋李清照</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声声慢</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：“梧桐更兼细雨，到黄昏、点点滴滴。”元徐再思</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双调</a:t>
            </a:r>
            <a:r>
              <a:rPr lang="en-US" altLang="zh-CN" sz="2800" b="1">
                <a:solidFill>
                  <a:schemeClr val="tx1"/>
                </a:solidFill>
                <a:latin typeface="Arial" panose="020B0604020202020204" pitchFamily="34" charset="0"/>
                <a:ea typeface="楷体_GB2312" pitchFamily="49" charset="-122"/>
              </a:rPr>
              <a:t>·</a:t>
            </a:r>
            <a:r>
              <a:rPr lang="zh-CN" altLang="en-US" sz="2800" b="1" dirty="0">
                <a:solidFill>
                  <a:schemeClr val="tx1"/>
                </a:solidFill>
                <a:latin typeface="楷体_GB2312" pitchFamily="49" charset="-122"/>
                <a:ea typeface="楷体_GB2312" pitchFamily="49" charset="-122"/>
              </a:rPr>
              <a:t>水仙子</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夜雨：“一声梧叶一声秋，一点芭蕉一点愁，三更归梦三更后。” </a:t>
            </a:r>
            <a:br>
              <a:rPr lang="zh-CN" altLang="en-US" sz="2800" b="1" dirty="0">
                <a:solidFill>
                  <a:schemeClr val="tx1"/>
                </a:solidFill>
                <a:latin typeface="楷体_GB2312" pitchFamily="49" charset="-122"/>
                <a:ea typeface="楷体_GB2312" pitchFamily="49" charset="-122"/>
              </a:rPr>
            </a:br>
            <a:endParaRPr lang="zh-CN" altLang="en-US" sz="2800" b="1" dirty="0">
              <a:solidFill>
                <a:schemeClr val="tx1"/>
              </a:solidFill>
              <a:latin typeface="楷体_GB2312" pitchFamily="49" charset="-122"/>
              <a:ea typeface="楷体_GB2312" pitchFamily="49" charset="-122"/>
            </a:endParaRPr>
          </a:p>
        </p:txBody>
      </p:sp>
      <p:sp>
        <p:nvSpPr>
          <p:cNvPr id="51203" name="文本占位符 51202"/>
          <p:cNvSpPr>
            <a:spLocks noGrp="1" noRot="1"/>
          </p:cNvSpPr>
          <p:nvPr>
            <p:ph type="body" idx="1"/>
          </p:nvPr>
        </p:nvSpPr>
        <p:spPr>
          <a:xfrm>
            <a:off x="609600" y="3632200"/>
            <a:ext cx="8153400" cy="2466975"/>
          </a:xfrm>
        </p:spPr>
        <p:txBody>
          <a:bodyPr/>
          <a:p>
            <a:pPr>
              <a:lnSpc>
                <a:spcPct val="90000"/>
              </a:lnSpc>
              <a:spcBef>
                <a:spcPct val="0"/>
              </a:spcBef>
              <a:buNone/>
            </a:pPr>
            <a:r>
              <a:rPr lang="zh-CN" altLang="en-US" sz="2800" b="1" dirty="0">
                <a:solidFill>
                  <a:srgbClr val="FF0000"/>
                </a:solidFill>
              </a:rPr>
              <a:t>杜鹃</a:t>
            </a:r>
            <a:r>
              <a:rPr lang="zh-CN" altLang="en-US" sz="2800" b="1" dirty="0"/>
              <a:t>     </a:t>
            </a:r>
            <a:r>
              <a:rPr lang="zh-CN" altLang="en-US" sz="2400" b="1" dirty="0">
                <a:solidFill>
                  <a:srgbClr val="0000FF"/>
                </a:solidFill>
                <a:latin typeface="楷体_GB2312" pitchFamily="49" charset="-122"/>
                <a:ea typeface="楷体_GB2312" pitchFamily="49" charset="-122"/>
              </a:rPr>
              <a:t>凄凉、哀伤的象征，也以此表达幽深的乡思。</a:t>
            </a:r>
            <a:r>
              <a:rPr lang="zh-CN" altLang="en-US" sz="2400" b="1" dirty="0">
                <a:latin typeface="楷体_GB2312" pitchFamily="49" charset="-122"/>
                <a:ea typeface="楷体_GB2312" pitchFamily="49" charset="-122"/>
              </a:rPr>
              <a:t>唐李白</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闻王昌龄左迁龙标迢有此寄</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：“杨花落尽子规啼，闻道龙标过五溪。我寄愁心与明月，随风直到夜郎西。”宋秦观</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踏莎行</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：“可堪孤馆闭春寒，杜鹃声里斜阳暮。”宋王令</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送春</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：“子规半夜犹啼血，不信东风唤不回。” </a:t>
            </a:r>
            <a:endParaRPr lang="zh-CN" altLang="en-US" sz="2400" b="1" dirty="0">
              <a:latin typeface="楷体_GB2312" pitchFamily="49" charset="-122"/>
              <a:ea typeface="楷体_GB2312" pitchFamily="49" charset="-122"/>
            </a:endParaRPr>
          </a:p>
          <a:p>
            <a:pPr>
              <a:lnSpc>
                <a:spcPct val="90000"/>
              </a:lnSpc>
            </a:pPr>
            <a:endParaRPr lang="zh-CN" altLang="en-US" sz="2400"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additive="base">
                                        <p:cTn id="7" dur="500" fill="hold"/>
                                        <p:tgtEl>
                                          <p:spTgt spid="51202"/>
                                        </p:tgtEl>
                                        <p:attrNameLst>
                                          <p:attrName>ppt_x</p:attrName>
                                        </p:attrNameLst>
                                      </p:cBhvr>
                                      <p:tavLst>
                                        <p:tav tm="0">
                                          <p:val>
                                            <p:strVal val="0-#ppt_w/2"/>
                                          </p:val>
                                        </p:tav>
                                        <p:tav tm="100000">
                                          <p:val>
                                            <p:strVal val="#ppt_x"/>
                                          </p:val>
                                        </p:tav>
                                      </p:tavLst>
                                    </p:anim>
                                    <p:anim calcmode="lin" valueType="num">
                                      <p:cBhvr additive="base">
                                        <p:cTn id="8" dur="500" fill="hold"/>
                                        <p:tgtEl>
                                          <p:spTgt spid="5120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1203">
                                            <p:txEl>
                                              <p:charRg st="0" end="134"/>
                                            </p:txEl>
                                          </p:spTgt>
                                        </p:tgtEl>
                                        <p:attrNameLst>
                                          <p:attrName>style.visibility</p:attrName>
                                        </p:attrNameLst>
                                      </p:cBhvr>
                                      <p:to>
                                        <p:strVal val="visible"/>
                                      </p:to>
                                    </p:set>
                                    <p:anim calcmode="lin" valueType="num">
                                      <p:cBhvr additive="base">
                                        <p:cTn id="13" dur="500" fill="hold"/>
                                        <p:tgtEl>
                                          <p:spTgt spid="51203">
                                            <p:txEl>
                                              <p:charRg st="0" end="134"/>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1203">
                                            <p:txEl>
                                              <p:charRg st="0" end="13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P spid="5120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标题 52225"/>
          <p:cNvSpPr>
            <a:spLocks noGrp="1" noRot="1"/>
          </p:cNvSpPr>
          <p:nvPr>
            <p:ph type="title"/>
          </p:nvPr>
        </p:nvSpPr>
        <p:spPr>
          <a:xfrm>
            <a:off x="457200" y="274638"/>
            <a:ext cx="8229600" cy="3298825"/>
          </a:xfrm>
        </p:spPr>
        <p:txBody>
          <a:bodyPr anchor="ctr"/>
          <a:p>
            <a:pPr algn="l"/>
            <a:r>
              <a:rPr lang="zh-CN" altLang="en-US" sz="3600" b="1" dirty="0">
                <a:solidFill>
                  <a:srgbClr val="FF0000"/>
                </a:solidFill>
              </a:rPr>
              <a:t>鹧鸪</a:t>
            </a:r>
            <a:r>
              <a:rPr lang="zh-CN" altLang="en-US" sz="2800" dirty="0">
                <a:solidFill>
                  <a:srgbClr val="0033CC"/>
                </a:solidFill>
              </a:rPr>
              <a:t>     </a:t>
            </a:r>
            <a:r>
              <a:rPr lang="zh-CN" altLang="en-US" sz="3200" b="1" dirty="0">
                <a:solidFill>
                  <a:srgbClr val="0000FF"/>
                </a:solidFill>
                <a:latin typeface="楷体_GB2312" pitchFamily="49" charset="-122"/>
                <a:ea typeface="楷体_GB2312" pitchFamily="49" charset="-122"/>
              </a:rPr>
              <a:t>象征着旅途的艰险和离愁别绪</a:t>
            </a:r>
            <a:r>
              <a:rPr lang="zh-CN" altLang="en-US" sz="3200" b="1" dirty="0">
                <a:solidFill>
                  <a:schemeClr val="tx1"/>
                </a:solidFill>
                <a:latin typeface="楷体_GB2312" pitchFamily="49" charset="-122"/>
                <a:ea typeface="楷体_GB2312" pitchFamily="49" charset="-122"/>
              </a:rPr>
              <a:t>。唐李群玉</a:t>
            </a:r>
            <a:r>
              <a:rPr lang="en-US" altLang="zh-CN" sz="3200" b="1" dirty="0">
                <a:solidFill>
                  <a:schemeClr val="tx1"/>
                </a:solidFill>
                <a:latin typeface="楷体_GB2312" pitchFamily="49" charset="-122"/>
                <a:ea typeface="楷体_GB2312" pitchFamily="49" charset="-122"/>
              </a:rPr>
              <a:t>《</a:t>
            </a:r>
            <a:r>
              <a:rPr lang="zh-CN" altLang="en-US" sz="3200" b="1" dirty="0">
                <a:solidFill>
                  <a:schemeClr val="tx1"/>
                </a:solidFill>
                <a:latin typeface="楷体_GB2312" pitchFamily="49" charset="-122"/>
                <a:ea typeface="楷体_GB2312" pitchFamily="49" charset="-122"/>
              </a:rPr>
              <a:t>九子坡闻鹧鸪</a:t>
            </a:r>
            <a:r>
              <a:rPr lang="en-US" altLang="zh-CN" sz="3200" b="1" dirty="0">
                <a:solidFill>
                  <a:schemeClr val="tx1"/>
                </a:solidFill>
                <a:latin typeface="楷体_GB2312" pitchFamily="49" charset="-122"/>
                <a:ea typeface="楷体_GB2312" pitchFamily="49" charset="-122"/>
              </a:rPr>
              <a:t>》</a:t>
            </a:r>
            <a:r>
              <a:rPr lang="zh-CN" altLang="en-US" sz="3200" b="1" dirty="0">
                <a:solidFill>
                  <a:schemeClr val="tx1"/>
                </a:solidFill>
                <a:latin typeface="楷体_GB2312" pitchFamily="49" charset="-122"/>
                <a:ea typeface="楷体_GB2312" pitchFamily="49" charset="-122"/>
              </a:rPr>
              <a:t>：“落照苍茫秋草明，鹧鸪啼处远人行。”宋辛弃疾</a:t>
            </a:r>
            <a:r>
              <a:rPr lang="en-US" altLang="zh-CN" sz="3200" b="1" dirty="0">
                <a:solidFill>
                  <a:schemeClr val="tx1"/>
                </a:solidFill>
                <a:latin typeface="楷体_GB2312" pitchFamily="49" charset="-122"/>
                <a:ea typeface="楷体_GB2312" pitchFamily="49" charset="-122"/>
              </a:rPr>
              <a:t>《</a:t>
            </a:r>
            <a:r>
              <a:rPr lang="zh-CN" altLang="en-US" sz="3200" b="1" dirty="0">
                <a:solidFill>
                  <a:schemeClr val="tx1"/>
                </a:solidFill>
                <a:latin typeface="楷体_GB2312" pitchFamily="49" charset="-122"/>
                <a:ea typeface="楷体_GB2312" pitchFamily="49" charset="-122"/>
              </a:rPr>
              <a:t>菩萨蛮</a:t>
            </a:r>
            <a:r>
              <a:rPr lang="en-US" altLang="zh-CN" sz="3200" b="1">
                <a:solidFill>
                  <a:schemeClr val="tx1"/>
                </a:solidFill>
                <a:latin typeface="Arial" panose="020B0604020202020204" pitchFamily="34" charset="0"/>
                <a:ea typeface="楷体_GB2312" pitchFamily="49" charset="-122"/>
              </a:rPr>
              <a:t>·</a:t>
            </a:r>
            <a:r>
              <a:rPr lang="zh-CN" altLang="en-US" sz="3200" b="1" dirty="0">
                <a:solidFill>
                  <a:schemeClr val="tx1"/>
                </a:solidFill>
                <a:latin typeface="楷体_GB2312" pitchFamily="49" charset="-122"/>
                <a:ea typeface="楷体_GB2312" pitchFamily="49" charset="-122"/>
              </a:rPr>
              <a:t>书江西造口壁</a:t>
            </a:r>
            <a:r>
              <a:rPr lang="en-US" altLang="zh-CN" sz="3200" b="1" dirty="0">
                <a:solidFill>
                  <a:schemeClr val="tx1"/>
                </a:solidFill>
                <a:latin typeface="楷体_GB2312" pitchFamily="49" charset="-122"/>
                <a:ea typeface="楷体_GB2312" pitchFamily="49" charset="-122"/>
              </a:rPr>
              <a:t>》</a:t>
            </a:r>
            <a:r>
              <a:rPr lang="zh-CN" altLang="en-US" sz="3200" b="1" dirty="0">
                <a:solidFill>
                  <a:schemeClr val="tx1"/>
                </a:solidFill>
                <a:latin typeface="楷体_GB2312" pitchFamily="49" charset="-122"/>
                <a:ea typeface="楷体_GB2312" pitchFamily="49" charset="-122"/>
              </a:rPr>
              <a:t>：“江晚正愁余，山深闻鹧鸪。”</a:t>
            </a:r>
            <a:r>
              <a:rPr lang="zh-CN" altLang="en-US" sz="3200" b="1" dirty="0">
                <a:solidFill>
                  <a:srgbClr val="0033CC"/>
                </a:solidFill>
                <a:latin typeface="楷体_GB2312" pitchFamily="49" charset="-122"/>
                <a:ea typeface="楷体_GB2312" pitchFamily="49" charset="-122"/>
              </a:rPr>
              <a:t> </a:t>
            </a:r>
            <a:br>
              <a:rPr lang="zh-CN" altLang="en-US" sz="3200" b="1" dirty="0">
                <a:solidFill>
                  <a:srgbClr val="0033CC"/>
                </a:solidFill>
                <a:latin typeface="楷体_GB2312" pitchFamily="49" charset="-122"/>
                <a:ea typeface="楷体_GB2312" pitchFamily="49" charset="-122"/>
              </a:rPr>
            </a:br>
            <a:endParaRPr lang="zh-CN" altLang="en-US" sz="3200" b="1" dirty="0">
              <a:solidFill>
                <a:srgbClr val="0033CC"/>
              </a:solidFill>
              <a:latin typeface="楷体_GB2312" pitchFamily="49" charset="-122"/>
              <a:ea typeface="楷体_GB2312" pitchFamily="49" charset="-122"/>
            </a:endParaRPr>
          </a:p>
        </p:txBody>
      </p:sp>
      <p:sp>
        <p:nvSpPr>
          <p:cNvPr id="52227" name="文本占位符 52226"/>
          <p:cNvSpPr>
            <a:spLocks noGrp="1" noRot="1"/>
          </p:cNvSpPr>
          <p:nvPr>
            <p:ph type="body" idx="1"/>
          </p:nvPr>
        </p:nvSpPr>
        <p:spPr>
          <a:xfrm>
            <a:off x="395288" y="2781300"/>
            <a:ext cx="8229600" cy="3789363"/>
          </a:xfrm>
        </p:spPr>
        <p:txBody>
          <a:bodyPr/>
          <a:p>
            <a:pPr>
              <a:spcBef>
                <a:spcPct val="0"/>
              </a:spcBef>
              <a:buNone/>
            </a:pPr>
            <a:r>
              <a:rPr lang="zh-CN" altLang="en-US" b="1" dirty="0">
                <a:solidFill>
                  <a:srgbClr val="FF0000"/>
                </a:solidFill>
              </a:rPr>
              <a:t>寒蝉</a:t>
            </a:r>
            <a:r>
              <a:rPr lang="zh-CN" altLang="en-US" b="1" dirty="0"/>
              <a:t>      </a:t>
            </a:r>
            <a:r>
              <a:rPr lang="zh-CN" altLang="en-US" b="1" dirty="0">
                <a:solidFill>
                  <a:srgbClr val="0000FF"/>
                </a:solidFill>
                <a:latin typeface="楷体_GB2312" pitchFamily="49" charset="-122"/>
                <a:ea typeface="楷体_GB2312" pitchFamily="49" charset="-122"/>
              </a:rPr>
              <a:t>悲凉的象征，既引发思乡之情，又触动离愁别绪。</a:t>
            </a:r>
            <a:r>
              <a:rPr lang="zh-CN" altLang="en-US" b="1" dirty="0">
                <a:latin typeface="楷体_GB2312" pitchFamily="49" charset="-122"/>
                <a:ea typeface="楷体_GB2312" pitchFamily="49" charset="-122"/>
              </a:rPr>
              <a:t>唐虞世南</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蝉</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：“垂緌饮清露，流响出疏桐。居高声自远，非是藉秋风。”唐骆宾王</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在狱咏蝉</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：“西陆蝉声唱，南冠客思侵。”唐李商隐</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蝉</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：“烦君最相警，我亦举家清。”宋柳永</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雨霖铃</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：“寒蝉凄切。对长亭晚，骤雨初歇。”</a:t>
            </a:r>
            <a:r>
              <a:rPr lang="zh-CN" altLang="en-US" dirty="0">
                <a:latin typeface="楷体_GB2312" pitchFamily="49" charset="-122"/>
                <a:ea typeface="楷体_GB2312" pitchFamily="49" charset="-122"/>
              </a:rPr>
              <a:t> </a:t>
            </a:r>
            <a:endParaRPr lang="zh-CN" altLang="en-US" dirty="0">
              <a:latin typeface="楷体_GB2312" pitchFamily="49" charset="-122"/>
              <a:ea typeface="楷体_GB2312" pitchFamily="49" charset="-122"/>
            </a:endParaRPr>
          </a:p>
          <a:p>
            <a:endParaRPr lang="zh-CN" altLang="en-US"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 calcmode="lin" valueType="num">
                                      <p:cBhvr additive="base">
                                        <p:cTn id="7" dur="500" fill="hold"/>
                                        <p:tgtEl>
                                          <p:spTgt spid="52226"/>
                                        </p:tgtEl>
                                        <p:attrNameLst>
                                          <p:attrName>ppt_x</p:attrName>
                                        </p:attrNameLst>
                                      </p:cBhvr>
                                      <p:tavLst>
                                        <p:tav tm="0">
                                          <p:val>
                                            <p:strVal val="0-#ppt_w/2"/>
                                          </p:val>
                                        </p:tav>
                                        <p:tav tm="100000">
                                          <p:val>
                                            <p:strVal val="#ppt_x"/>
                                          </p:val>
                                        </p:tav>
                                      </p:tavLst>
                                    </p:anim>
                                    <p:anim calcmode="lin" valueType="num">
                                      <p:cBhvr additive="base">
                                        <p:cTn id="8" dur="500" fill="hold"/>
                                        <p:tgtEl>
                                          <p:spTgt spid="522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2227">
                                            <p:txEl>
                                              <p:charRg st="0" end="139"/>
                                            </p:txEl>
                                          </p:spTgt>
                                        </p:tgtEl>
                                        <p:attrNameLst>
                                          <p:attrName>style.visibility</p:attrName>
                                        </p:attrNameLst>
                                      </p:cBhvr>
                                      <p:to>
                                        <p:strVal val="visible"/>
                                      </p:to>
                                    </p:set>
                                    <p:anim calcmode="lin" valueType="num">
                                      <p:cBhvr additive="base">
                                        <p:cTn id="13" dur="500" fill="hold"/>
                                        <p:tgtEl>
                                          <p:spTgt spid="52227">
                                            <p:txEl>
                                              <p:charRg st="0" end="139"/>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2227">
                                            <p:txEl>
                                              <p:charRg st="0" end="13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P spid="52227"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标题 53249"/>
          <p:cNvSpPr>
            <a:spLocks noGrp="1" noRot="1"/>
          </p:cNvSpPr>
          <p:nvPr>
            <p:ph type="title"/>
          </p:nvPr>
        </p:nvSpPr>
        <p:spPr>
          <a:xfrm>
            <a:off x="179388" y="274638"/>
            <a:ext cx="8964612" cy="3441700"/>
          </a:xfrm>
        </p:spPr>
        <p:txBody>
          <a:bodyPr anchor="ctr"/>
          <a:p>
            <a:pPr algn="l"/>
            <a:r>
              <a:rPr lang="en-US" altLang="zh-CN" sz="3200" b="1" dirty="0">
                <a:solidFill>
                  <a:srgbClr val="FF0000"/>
                </a:solidFill>
              </a:rPr>
              <a:t>  </a:t>
            </a:r>
            <a:r>
              <a:rPr lang="zh-CN" altLang="en-US" sz="3200" b="1" dirty="0">
                <a:solidFill>
                  <a:srgbClr val="FF0000"/>
                </a:solidFill>
              </a:rPr>
              <a:t>鸿雁</a:t>
            </a:r>
            <a:r>
              <a:rPr lang="zh-CN" altLang="en-US" sz="2400" b="1" dirty="0">
                <a:solidFill>
                  <a:srgbClr val="0033CC"/>
                </a:solidFill>
              </a:rPr>
              <a:t>     </a:t>
            </a:r>
            <a:r>
              <a:rPr lang="zh-CN" altLang="en-US" sz="2800" b="1" dirty="0">
                <a:solidFill>
                  <a:srgbClr val="0000FF"/>
                </a:solidFill>
                <a:latin typeface="楷体_GB2312" pitchFamily="49" charset="-122"/>
                <a:ea typeface="楷体_GB2312" pitchFamily="49" charset="-122"/>
              </a:rPr>
              <a:t>游子的思乡怀亲之情和羁旅伤感</a:t>
            </a:r>
            <a:r>
              <a:rPr lang="zh-CN" altLang="en-US" sz="2800" b="1" dirty="0">
                <a:latin typeface="楷体_GB2312" pitchFamily="49" charset="-122"/>
                <a:ea typeface="楷体_GB2312" pitchFamily="49" charset="-122"/>
              </a:rPr>
              <a:t>。隋薛道衡</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人日思归</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：“人归落雁后，思发在花前。”唐赵嘏</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长安秋望</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：“残星数点雁横塞；长笛一声人倚楼。”唐欧阳修</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戏答元稹</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：“夜闻归雁生相思，病入新年感物华。”另外，鸿雁传书也是一个特定的意象，唐杜甫</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天末怀李白</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：“鸿雁几时到，江湖秋水多。” </a:t>
            </a:r>
            <a:br>
              <a:rPr lang="zh-CN" altLang="en-US" sz="2800" b="1" dirty="0">
                <a:latin typeface="楷体_GB2312" pitchFamily="49" charset="-122"/>
                <a:ea typeface="楷体_GB2312" pitchFamily="49" charset="-122"/>
              </a:rPr>
            </a:br>
            <a:endParaRPr lang="zh-CN" altLang="en-US" sz="2800" b="1" dirty="0">
              <a:latin typeface="楷体_GB2312" pitchFamily="49" charset="-122"/>
              <a:ea typeface="楷体_GB2312" pitchFamily="49" charset="-122"/>
            </a:endParaRPr>
          </a:p>
        </p:txBody>
      </p:sp>
      <p:sp>
        <p:nvSpPr>
          <p:cNvPr id="53251" name="文本占位符 53250"/>
          <p:cNvSpPr>
            <a:spLocks noGrp="1" noRot="1"/>
          </p:cNvSpPr>
          <p:nvPr>
            <p:ph type="body" idx="1"/>
          </p:nvPr>
        </p:nvSpPr>
        <p:spPr>
          <a:xfrm>
            <a:off x="0" y="3141663"/>
            <a:ext cx="9144000" cy="3500437"/>
          </a:xfrm>
        </p:spPr>
        <p:txBody>
          <a:bodyPr/>
          <a:p>
            <a:pPr>
              <a:lnSpc>
                <a:spcPct val="90000"/>
              </a:lnSpc>
              <a:spcBef>
                <a:spcPct val="0"/>
              </a:spcBef>
              <a:buNone/>
            </a:pPr>
            <a:r>
              <a:rPr lang="en-US" altLang="zh-CN" b="1" dirty="0">
                <a:solidFill>
                  <a:srgbClr val="FF0000"/>
                </a:solidFill>
              </a:rPr>
              <a:t>    </a:t>
            </a:r>
            <a:r>
              <a:rPr lang="zh-CN" altLang="en-US" b="1" dirty="0">
                <a:solidFill>
                  <a:srgbClr val="FF0000"/>
                </a:solidFill>
              </a:rPr>
              <a:t>柳</a:t>
            </a:r>
            <a:r>
              <a:rPr lang="zh-CN" altLang="en-US" b="1" dirty="0"/>
              <a:t>    </a:t>
            </a:r>
            <a:r>
              <a:rPr lang="zh-CN" altLang="en-US" sz="2800" b="1" dirty="0">
                <a:solidFill>
                  <a:srgbClr val="0000FF"/>
                </a:solidFill>
                <a:latin typeface="楷体_GB2312" pitchFamily="49" charset="-122"/>
                <a:ea typeface="楷体_GB2312" pitchFamily="49" charset="-122"/>
              </a:rPr>
              <a:t>送别，思念，惜别怀人。</a:t>
            </a:r>
            <a:r>
              <a:rPr lang="zh-CN" altLang="en-US" sz="2800" b="1" dirty="0">
                <a:latin typeface="楷体_GB2312" pitchFamily="49" charset="-122"/>
                <a:ea typeface="楷体_GB2312" pitchFamily="49" charset="-122"/>
              </a:rPr>
              <a:t>唐王昌龄</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闺怨</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：“忽见陌头杨柳色，悔教夫婿觅封侯。”宋徐俯</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卜算子</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：“柳外重重叠叠山，遮不断，愁来路。”宋周邦彦</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月下笛</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：“阑干四绕，听折柳徘徊，数声终拍。”也可象征着时世兴衰。唐韦庄</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台城</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：“无情最是台城柳，依旧烟笼十里堤。”另外，柳絮的飘浮不定，也常作愁绪的象征。宋贺铸</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青玉案</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：“试问闲愁都几许。一川烟草，满城风絮。梅子黄时雨。” </a:t>
            </a:r>
            <a:endParaRPr lang="zh-CN" altLang="en-US" sz="2800" b="1" dirty="0">
              <a:latin typeface="楷体_GB2312" pitchFamily="49" charset="-122"/>
              <a:ea typeface="楷体_GB2312" pitchFamily="49" charset="-122"/>
            </a:endParaRPr>
          </a:p>
          <a:p>
            <a:pPr>
              <a:lnSpc>
                <a:spcPct val="90000"/>
              </a:lnSpc>
            </a:pPr>
            <a:endParaRPr lang="zh-CN" altLang="en-US" sz="2800"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additive="base">
                                        <p:cTn id="7" dur="500" fill="hold"/>
                                        <p:tgtEl>
                                          <p:spTgt spid="53250"/>
                                        </p:tgtEl>
                                        <p:attrNameLst>
                                          <p:attrName>ppt_x</p:attrName>
                                        </p:attrNameLst>
                                      </p:cBhvr>
                                      <p:tavLst>
                                        <p:tav tm="0">
                                          <p:val>
                                            <p:strVal val="0-#ppt_w/2"/>
                                          </p:val>
                                        </p:tav>
                                        <p:tav tm="100000">
                                          <p:val>
                                            <p:strVal val="#ppt_x"/>
                                          </p:val>
                                        </p:tav>
                                      </p:tavLst>
                                    </p:anim>
                                    <p:anim calcmode="lin" valueType="num">
                                      <p:cBhvr additive="base">
                                        <p:cTn id="8" dur="500" fill="hold"/>
                                        <p:tgtEl>
                                          <p:spTgt spid="532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3251">
                                            <p:txEl>
                                              <p:charRg st="0" end="195"/>
                                            </p:txEl>
                                          </p:spTgt>
                                        </p:tgtEl>
                                        <p:attrNameLst>
                                          <p:attrName>style.visibility</p:attrName>
                                        </p:attrNameLst>
                                      </p:cBhvr>
                                      <p:to>
                                        <p:strVal val="visible"/>
                                      </p:to>
                                    </p:set>
                                    <p:anim calcmode="lin" valueType="num">
                                      <p:cBhvr additive="base">
                                        <p:cTn id="13" dur="500" fill="hold"/>
                                        <p:tgtEl>
                                          <p:spTgt spid="53251">
                                            <p:txEl>
                                              <p:charRg st="0" end="195"/>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3251">
                                            <p:txEl>
                                              <p:charRg st="0" end="1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P spid="53251"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5" name="文本占位符 54274"/>
          <p:cNvSpPr>
            <a:spLocks noGrp="1" noRot="1"/>
          </p:cNvSpPr>
          <p:nvPr>
            <p:ph type="body" idx="1"/>
          </p:nvPr>
        </p:nvSpPr>
        <p:spPr>
          <a:xfrm>
            <a:off x="179388" y="333375"/>
            <a:ext cx="8964612" cy="6264275"/>
          </a:xfrm>
        </p:spPr>
        <p:txBody>
          <a:bodyPr/>
          <a:p>
            <a:pPr>
              <a:spcBef>
                <a:spcPct val="0"/>
              </a:spcBef>
              <a:buNone/>
            </a:pPr>
            <a:r>
              <a:rPr lang="en-US" altLang="zh-CN" sz="4000" b="1" dirty="0">
                <a:solidFill>
                  <a:srgbClr val="FF0000"/>
                </a:solidFill>
              </a:rPr>
              <a:t>    </a:t>
            </a:r>
            <a:r>
              <a:rPr lang="zh-CN" altLang="en-US" sz="4000" b="1" dirty="0">
                <a:solidFill>
                  <a:srgbClr val="FF0000"/>
                </a:solidFill>
              </a:rPr>
              <a:t>燕</a:t>
            </a:r>
            <a:r>
              <a:rPr lang="zh-CN" altLang="en-US" sz="4000" b="1" dirty="0"/>
              <a:t>  </a:t>
            </a:r>
            <a:r>
              <a:rPr lang="zh-CN" altLang="en-US" sz="2800" b="1" dirty="0"/>
              <a:t>      </a:t>
            </a:r>
            <a:r>
              <a:rPr lang="zh-CN" altLang="en-US" sz="2800" b="1" dirty="0">
                <a:latin typeface="楷体_GB2312" pitchFamily="49" charset="-122"/>
                <a:ea typeface="楷体_GB2312" pitchFamily="49" charset="-122"/>
              </a:rPr>
              <a:t>在古诗词中意象非常丰富。</a:t>
            </a:r>
            <a:endParaRPr lang="zh-CN" altLang="en-US" sz="2800" b="1" dirty="0">
              <a:latin typeface="楷体_GB2312" pitchFamily="49" charset="-122"/>
              <a:ea typeface="楷体_GB2312" pitchFamily="49" charset="-122"/>
            </a:endParaRPr>
          </a:p>
          <a:p>
            <a:pPr>
              <a:spcBef>
                <a:spcPct val="0"/>
              </a:spcBef>
              <a:buNone/>
            </a:pPr>
            <a:r>
              <a:rPr lang="zh-CN" altLang="en-US" sz="2800" b="1" dirty="0">
                <a:solidFill>
                  <a:srgbClr val="0000FF"/>
                </a:solidFill>
                <a:latin typeface="楷体_GB2312" pitchFamily="49" charset="-122"/>
                <a:ea typeface="楷体_GB2312" pitchFamily="49" charset="-122"/>
              </a:rPr>
              <a:t>（</a:t>
            </a:r>
            <a:r>
              <a:rPr lang="en-US" altLang="zh-CN" sz="2800" b="1" dirty="0">
                <a:solidFill>
                  <a:srgbClr val="0000FF"/>
                </a:solidFill>
                <a:latin typeface="楷体_GB2312" pitchFamily="49" charset="-122"/>
                <a:ea typeface="楷体_GB2312" pitchFamily="49" charset="-122"/>
              </a:rPr>
              <a:t>1</a:t>
            </a:r>
            <a:r>
              <a:rPr lang="zh-CN" altLang="en-US" sz="2800" b="1" dirty="0">
                <a:solidFill>
                  <a:srgbClr val="0000FF"/>
                </a:solidFill>
                <a:latin typeface="楷体_GB2312" pitchFamily="49" charset="-122"/>
                <a:ea typeface="楷体_GB2312" pitchFamily="49" charset="-122"/>
              </a:rPr>
              <a:t>）表现春光之美，叹惜春之情。</a:t>
            </a:r>
            <a:r>
              <a:rPr lang="zh-CN" altLang="en-US" sz="2800" b="1" dirty="0">
                <a:latin typeface="楷体_GB2312" pitchFamily="49" charset="-122"/>
                <a:ea typeface="楷体_GB2312" pitchFamily="49" charset="-122"/>
              </a:rPr>
              <a:t>唐韦应物</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长安遇冯著</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：“冥冥花正开，颺颺燕新乳。”元张可久</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凭栏人</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暮春即事：“乌啼芳树丫，燕衔黄柳花。”</a:t>
            </a:r>
            <a:endParaRPr lang="zh-CN" altLang="en-US" sz="2800" b="1" dirty="0">
              <a:latin typeface="楷体_GB2312" pitchFamily="49" charset="-122"/>
              <a:ea typeface="楷体_GB2312" pitchFamily="49" charset="-122"/>
            </a:endParaRPr>
          </a:p>
          <a:p>
            <a:pPr>
              <a:spcBef>
                <a:spcPct val="0"/>
              </a:spcBef>
              <a:buNone/>
            </a:pPr>
            <a:r>
              <a:rPr lang="zh-CN" altLang="en-US" sz="2800" b="1" dirty="0">
                <a:solidFill>
                  <a:srgbClr val="0000FF"/>
                </a:solidFill>
                <a:latin typeface="楷体_GB2312" pitchFamily="49" charset="-122"/>
                <a:ea typeface="楷体_GB2312" pitchFamily="49" charset="-122"/>
              </a:rPr>
              <a:t>（</a:t>
            </a:r>
            <a:r>
              <a:rPr lang="en-US" altLang="zh-CN" sz="2800" b="1" dirty="0">
                <a:solidFill>
                  <a:srgbClr val="0000FF"/>
                </a:solidFill>
                <a:latin typeface="楷体_GB2312" pitchFamily="49" charset="-122"/>
                <a:ea typeface="楷体_GB2312" pitchFamily="49" charset="-122"/>
              </a:rPr>
              <a:t>2</a:t>
            </a:r>
            <a:r>
              <a:rPr lang="zh-CN" altLang="en-US" sz="2800" b="1" dirty="0">
                <a:solidFill>
                  <a:srgbClr val="0000FF"/>
                </a:solidFill>
                <a:latin typeface="楷体_GB2312" pitchFamily="49" charset="-122"/>
                <a:ea typeface="楷体_GB2312" pitchFamily="49" charset="-122"/>
              </a:rPr>
              <a:t>）爱情的象征以及对情人的思念。</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诗经</a:t>
            </a:r>
            <a:r>
              <a:rPr lang="en-US" altLang="zh-CN" sz="2800" b="1">
                <a:latin typeface="Arial" panose="020B0604020202020204" pitchFamily="34" charset="0"/>
                <a:ea typeface="楷体_GB2312" pitchFamily="49" charset="-122"/>
              </a:rPr>
              <a:t>·</a:t>
            </a:r>
            <a:r>
              <a:rPr lang="zh-CN" altLang="en-US" sz="2800" b="1" dirty="0">
                <a:latin typeface="楷体_GB2312" pitchFamily="49" charset="-122"/>
                <a:ea typeface="楷体_GB2312" pitchFamily="49" charset="-122"/>
              </a:rPr>
              <a:t>燕燕</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：“燕燕于飞，差池其羽。之子于归，远送于野。”隋薛道衡</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昔昔盐</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：“暗牖悬蛛网，空梁落燕泥。”宋晏殊</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破阵子</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：“罗幔轻寒，燕子双飞去。”</a:t>
            </a:r>
            <a:endParaRPr lang="zh-CN" altLang="en-US" sz="2800" dirty="0">
              <a:latin typeface="楷体_GB2312" pitchFamily="49" charset="-122"/>
              <a:ea typeface="楷体_GB2312" pitchFamily="49"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矩形 84993"/>
          <p:cNvSpPr/>
          <p:nvPr/>
        </p:nvSpPr>
        <p:spPr>
          <a:xfrm>
            <a:off x="533400" y="685800"/>
            <a:ext cx="8229600" cy="2063750"/>
          </a:xfrm>
          <a:prstGeom prst="rect">
            <a:avLst/>
          </a:prstGeom>
          <a:noFill/>
          <a:ln w="9525">
            <a:noFill/>
          </a:ln>
        </p:spPr>
        <p:txBody>
          <a:bodyPr>
            <a:spAutoFit/>
          </a:bodyPr>
          <a:p>
            <a:pPr>
              <a:lnSpc>
                <a:spcPct val="90000"/>
              </a:lnSpc>
            </a:pPr>
            <a:r>
              <a:rPr lang="zh-CN" altLang="en-US" sz="2400" b="1" dirty="0">
                <a:solidFill>
                  <a:srgbClr val="0000FF"/>
                </a:solidFill>
                <a:latin typeface="楷体_GB2312" pitchFamily="49" charset="-122"/>
                <a:ea typeface="楷体_GB2312" pitchFamily="49" charset="-122"/>
              </a:rPr>
              <a:t>（</a:t>
            </a:r>
            <a:r>
              <a:rPr lang="en-US" altLang="zh-CN" sz="2400" b="1" dirty="0">
                <a:solidFill>
                  <a:srgbClr val="0000FF"/>
                </a:solidFill>
                <a:latin typeface="楷体_GB2312" pitchFamily="49" charset="-122"/>
                <a:ea typeface="楷体_GB2312" pitchFamily="49" charset="-122"/>
              </a:rPr>
              <a:t>3</a:t>
            </a:r>
            <a:r>
              <a:rPr lang="zh-CN" altLang="en-US" sz="2400" b="1" dirty="0">
                <a:solidFill>
                  <a:srgbClr val="0000FF"/>
                </a:solidFill>
                <a:latin typeface="楷体_GB2312" pitchFamily="49" charset="-122"/>
                <a:ea typeface="楷体_GB2312" pitchFamily="49" charset="-122"/>
              </a:rPr>
              <a:t>）表现世道沧桑，抒发昔盛今衰、国破家亡的感慨和悲愤。</a:t>
            </a:r>
            <a:r>
              <a:rPr lang="zh-CN" altLang="en-US" sz="2400" b="1" dirty="0">
                <a:latin typeface="楷体_GB2312" pitchFamily="49" charset="-122"/>
                <a:ea typeface="楷体_GB2312" pitchFamily="49" charset="-122"/>
              </a:rPr>
              <a:t>唐刘禹锡</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乌衣巷</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：“旧时王谢堂前燕，飞人寻常百姓家。”宋晏殊</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浣溪沙</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：“无可奈何花落去，似曾相识燕归来，小园香径独徘徊。”宋文天样</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金陵驿</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：“山河风景元无异，城郭人民半已非。满地芦花伴我老，旧家燕子傍谁飞</a:t>
            </a:r>
            <a:r>
              <a:rPr lang="en-US" altLang="zh-CN" sz="2400" b="1">
                <a:latin typeface="楷体_GB2312" pitchFamily="49" charset="-122"/>
                <a:ea typeface="楷体_GB2312" pitchFamily="49" charset="-122"/>
              </a:rPr>
              <a:t>?”</a:t>
            </a:r>
            <a:endParaRPr lang="en-US" altLang="zh-CN" sz="2400" b="1">
              <a:latin typeface="楷体_GB2312" pitchFamily="49" charset="-122"/>
              <a:ea typeface="楷体_GB2312" pitchFamily="49" charset="-122"/>
            </a:endParaRPr>
          </a:p>
        </p:txBody>
      </p:sp>
      <p:sp>
        <p:nvSpPr>
          <p:cNvPr id="84995" name="矩形 84994"/>
          <p:cNvSpPr/>
          <p:nvPr/>
        </p:nvSpPr>
        <p:spPr>
          <a:xfrm>
            <a:off x="457200" y="2743200"/>
            <a:ext cx="8229600" cy="1077913"/>
          </a:xfrm>
          <a:prstGeom prst="rect">
            <a:avLst/>
          </a:prstGeom>
          <a:noFill/>
          <a:ln w="9525">
            <a:noFill/>
          </a:ln>
        </p:spPr>
        <p:txBody>
          <a:bodyPr>
            <a:spAutoFit/>
          </a:bodyPr>
          <a:p>
            <a:pPr>
              <a:lnSpc>
                <a:spcPct val="90000"/>
              </a:lnSpc>
              <a:spcBef>
                <a:spcPct val="50000"/>
              </a:spcBef>
            </a:pPr>
            <a:r>
              <a:rPr lang="zh-CN" altLang="en-US" sz="2400" b="1" dirty="0">
                <a:solidFill>
                  <a:srgbClr val="0000FF"/>
                </a:solidFill>
                <a:latin typeface="楷体_GB2312" pitchFamily="49" charset="-122"/>
                <a:ea typeface="楷体_GB2312" pitchFamily="49" charset="-122"/>
              </a:rPr>
              <a:t>（</a:t>
            </a:r>
            <a:r>
              <a:rPr lang="en-US" altLang="zh-CN" sz="2400" b="1" dirty="0">
                <a:solidFill>
                  <a:srgbClr val="0000FF"/>
                </a:solidFill>
                <a:latin typeface="楷体_GB2312" pitchFamily="49" charset="-122"/>
                <a:ea typeface="楷体_GB2312" pitchFamily="49" charset="-122"/>
              </a:rPr>
              <a:t>4</a:t>
            </a:r>
            <a:r>
              <a:rPr lang="zh-CN" altLang="en-US" sz="2400" b="1" dirty="0">
                <a:solidFill>
                  <a:srgbClr val="0000FF"/>
                </a:solidFill>
                <a:latin typeface="楷体_GB2312" pitchFamily="49" charset="-122"/>
                <a:ea typeface="楷体_GB2312" pitchFamily="49" charset="-122"/>
              </a:rPr>
              <a:t>）以燕传书，相诉离情。</a:t>
            </a:r>
            <a:r>
              <a:rPr lang="zh-CN" altLang="en-US" sz="2400" b="1" dirty="0">
                <a:latin typeface="楷体_GB2312" pitchFamily="49" charset="-122"/>
                <a:ea typeface="楷体_GB2312" pitchFamily="49" charset="-122"/>
              </a:rPr>
              <a:t>唐郭绍兰</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寄夫</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：“殷勤凭燕翼，寄于薄情夫。”元张可久</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塞鸿秋</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春情：“伤心燕足，留红线，恼人鸾影闲团扇。”</a:t>
            </a:r>
            <a:endParaRPr lang="zh-CN" altLang="en-US" sz="2400" b="1" dirty="0">
              <a:latin typeface="楷体_GB2312" pitchFamily="49" charset="-122"/>
              <a:ea typeface="楷体_GB2312" pitchFamily="49" charset="-122"/>
            </a:endParaRPr>
          </a:p>
        </p:txBody>
      </p:sp>
      <p:sp>
        <p:nvSpPr>
          <p:cNvPr id="84996" name="矩形 84995"/>
          <p:cNvSpPr/>
          <p:nvPr/>
        </p:nvSpPr>
        <p:spPr>
          <a:xfrm>
            <a:off x="457200" y="4038600"/>
            <a:ext cx="8229600" cy="1077913"/>
          </a:xfrm>
          <a:prstGeom prst="rect">
            <a:avLst/>
          </a:prstGeom>
          <a:noFill/>
          <a:ln w="9525">
            <a:noFill/>
          </a:ln>
        </p:spPr>
        <p:txBody>
          <a:bodyPr>
            <a:spAutoFit/>
          </a:bodyPr>
          <a:p>
            <a:pPr>
              <a:lnSpc>
                <a:spcPct val="90000"/>
              </a:lnSpc>
              <a:spcBef>
                <a:spcPct val="50000"/>
              </a:spcBef>
            </a:pPr>
            <a:r>
              <a:rPr lang="zh-CN" altLang="en-US" sz="2400" b="1" dirty="0">
                <a:solidFill>
                  <a:srgbClr val="0000FF"/>
                </a:solidFill>
                <a:latin typeface="楷体_GB2312" pitchFamily="49" charset="-122"/>
                <a:ea typeface="楷体_GB2312" pitchFamily="49" charset="-122"/>
              </a:rPr>
              <a:t>（</a:t>
            </a:r>
            <a:r>
              <a:rPr lang="en-US" altLang="zh-CN" sz="2400" b="1" dirty="0">
                <a:solidFill>
                  <a:srgbClr val="0000FF"/>
                </a:solidFill>
                <a:latin typeface="楷体_GB2312" pitchFamily="49" charset="-122"/>
                <a:ea typeface="楷体_GB2312" pitchFamily="49" charset="-122"/>
              </a:rPr>
              <a:t>5</a:t>
            </a:r>
            <a:r>
              <a:rPr lang="zh-CN" altLang="en-US" sz="2400" b="1" dirty="0">
                <a:solidFill>
                  <a:srgbClr val="0000FF"/>
                </a:solidFill>
                <a:latin typeface="楷体_GB2312" pitchFamily="49" charset="-122"/>
                <a:ea typeface="楷体_GB2312" pitchFamily="49" charset="-122"/>
              </a:rPr>
              <a:t>）寄托着飘泊流浪、羁旅情愁。</a:t>
            </a:r>
            <a:r>
              <a:rPr lang="zh-CN" altLang="en-US" sz="2400" b="1" dirty="0">
                <a:latin typeface="楷体_GB2312" pitchFamily="49" charset="-122"/>
                <a:ea typeface="楷体_GB2312" pitchFamily="49" charset="-122"/>
              </a:rPr>
              <a:t>宋苏轼</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送陈睦知潭州</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：“有如社燕与飞鸿，相逢未稳还相送。”宋周邦彦</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满庭芳</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：“年年如新燕，飘流翰海，来寄修椽。”</a:t>
            </a:r>
            <a:endParaRPr lang="zh-CN" altLang="en-US" sz="2400" b="1"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4994"/>
                                        </p:tgtEl>
                                        <p:attrNameLst>
                                          <p:attrName>style.visibility</p:attrName>
                                        </p:attrNameLst>
                                      </p:cBhvr>
                                      <p:to>
                                        <p:strVal val="visible"/>
                                      </p:to>
                                    </p:set>
                                    <p:anim calcmode="lin" valueType="num">
                                      <p:cBhvr additive="base">
                                        <p:cTn id="7" dur="500" fill="hold"/>
                                        <p:tgtEl>
                                          <p:spTgt spid="84994"/>
                                        </p:tgtEl>
                                        <p:attrNameLst>
                                          <p:attrName>ppt_x</p:attrName>
                                        </p:attrNameLst>
                                      </p:cBhvr>
                                      <p:tavLst>
                                        <p:tav tm="0">
                                          <p:val>
                                            <p:strVal val="0-#ppt_w/2"/>
                                          </p:val>
                                        </p:tav>
                                        <p:tav tm="100000">
                                          <p:val>
                                            <p:strVal val="#ppt_x"/>
                                          </p:val>
                                        </p:tav>
                                      </p:tavLst>
                                    </p:anim>
                                    <p:anim calcmode="lin" valueType="num">
                                      <p:cBhvr additive="base">
                                        <p:cTn id="8" dur="500" fill="hold"/>
                                        <p:tgtEl>
                                          <p:spTgt spid="849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4995"/>
                                        </p:tgtEl>
                                        <p:attrNameLst>
                                          <p:attrName>style.visibility</p:attrName>
                                        </p:attrNameLst>
                                      </p:cBhvr>
                                      <p:to>
                                        <p:strVal val="visible"/>
                                      </p:to>
                                    </p:set>
                                    <p:anim calcmode="lin" valueType="num">
                                      <p:cBhvr additive="base">
                                        <p:cTn id="13" dur="500" fill="hold"/>
                                        <p:tgtEl>
                                          <p:spTgt spid="84995"/>
                                        </p:tgtEl>
                                        <p:attrNameLst>
                                          <p:attrName>ppt_x</p:attrName>
                                        </p:attrNameLst>
                                      </p:cBhvr>
                                      <p:tavLst>
                                        <p:tav tm="0">
                                          <p:val>
                                            <p:strVal val="0-#ppt_w/2"/>
                                          </p:val>
                                        </p:tav>
                                        <p:tav tm="100000">
                                          <p:val>
                                            <p:strVal val="#ppt_x"/>
                                          </p:val>
                                        </p:tav>
                                      </p:tavLst>
                                    </p:anim>
                                    <p:anim calcmode="lin" valueType="num">
                                      <p:cBhvr additive="base">
                                        <p:cTn id="14" dur="500" fill="hold"/>
                                        <p:tgtEl>
                                          <p:spTgt spid="8499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4996"/>
                                        </p:tgtEl>
                                        <p:attrNameLst>
                                          <p:attrName>style.visibility</p:attrName>
                                        </p:attrNameLst>
                                      </p:cBhvr>
                                      <p:to>
                                        <p:strVal val="visible"/>
                                      </p:to>
                                    </p:set>
                                    <p:anim calcmode="lin" valueType="num">
                                      <p:cBhvr additive="base">
                                        <p:cTn id="19" dur="500" fill="hold"/>
                                        <p:tgtEl>
                                          <p:spTgt spid="84996"/>
                                        </p:tgtEl>
                                        <p:attrNameLst>
                                          <p:attrName>ppt_x</p:attrName>
                                        </p:attrNameLst>
                                      </p:cBhvr>
                                      <p:tavLst>
                                        <p:tav tm="0">
                                          <p:val>
                                            <p:strVal val="0-#ppt_w/2"/>
                                          </p:val>
                                        </p:tav>
                                        <p:tav tm="100000">
                                          <p:val>
                                            <p:strVal val="#ppt_x"/>
                                          </p:val>
                                        </p:tav>
                                      </p:tavLst>
                                    </p:anim>
                                    <p:anim calcmode="lin" valueType="num">
                                      <p:cBhvr additive="base">
                                        <p:cTn id="20" dur="500" fill="hold"/>
                                        <p:tgtEl>
                                          <p:spTgt spid="849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p:bldP spid="84995" grpId="0"/>
      <p:bldP spid="8499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标题 104449"/>
          <p:cNvSpPr>
            <a:spLocks noGrp="1" noRot="1"/>
          </p:cNvSpPr>
          <p:nvPr>
            <p:ph type="title"/>
          </p:nvPr>
        </p:nvSpPr>
        <p:spPr/>
        <p:txBody>
          <a:bodyPr anchor="ctr"/>
          <a:p>
            <a:r>
              <a:rPr lang="zh-CN" altLang="en-US" sz="3600" b="1" dirty="0">
                <a:solidFill>
                  <a:srgbClr val="FF0000"/>
                </a:solidFill>
                <a:ea typeface="黑体" panose="02010609060101010101" pitchFamily="2" charset="-122"/>
              </a:rPr>
              <a:t>鉴赏诗歌中的形象</a:t>
            </a:r>
            <a:endParaRPr lang="zh-CN" altLang="en-US" sz="3600" b="1" dirty="0">
              <a:solidFill>
                <a:srgbClr val="FF0000"/>
              </a:solidFill>
              <a:ea typeface="黑体" panose="02010609060101010101" pitchFamily="2" charset="-122"/>
            </a:endParaRPr>
          </a:p>
        </p:txBody>
      </p:sp>
      <p:sp>
        <p:nvSpPr>
          <p:cNvPr id="104451" name="文本占位符 104450"/>
          <p:cNvSpPr>
            <a:spLocks noGrp="1" noRot="1"/>
          </p:cNvSpPr>
          <p:nvPr>
            <p:ph type="body" idx="1"/>
          </p:nvPr>
        </p:nvSpPr>
        <p:spPr/>
        <p:txBody>
          <a:bodyPr/>
          <a:p>
            <a:pPr>
              <a:buNone/>
            </a:pPr>
            <a:r>
              <a:rPr lang="zh-CN" altLang="en-US" sz="3600" b="1" dirty="0">
                <a:solidFill>
                  <a:srgbClr val="FF0000"/>
                </a:solidFill>
                <a:latin typeface="宋体" panose="02010600030101010101" pitchFamily="2" charset="-122"/>
              </a:rPr>
              <a:t>（</a:t>
            </a:r>
            <a:r>
              <a:rPr lang="en-US" altLang="zh-CN" sz="3600" b="1" dirty="0">
                <a:solidFill>
                  <a:srgbClr val="FF0000"/>
                </a:solidFill>
                <a:latin typeface="宋体" panose="02010600030101010101" pitchFamily="2" charset="-122"/>
              </a:rPr>
              <a:t>3</a:t>
            </a:r>
            <a:r>
              <a:rPr lang="zh-CN" altLang="en-US" sz="3600" b="1" dirty="0">
                <a:solidFill>
                  <a:srgbClr val="FF0000"/>
                </a:solidFill>
                <a:latin typeface="宋体" panose="02010600030101010101" pitchFamily="2" charset="-122"/>
              </a:rPr>
              <a:t>）事物形象</a:t>
            </a:r>
            <a:r>
              <a:rPr lang="zh-CN" altLang="en-US" sz="3600" b="1" dirty="0">
                <a:latin typeface="宋体" panose="02010600030101010101" pitchFamily="2" charset="-122"/>
              </a:rPr>
              <a:t>  诗人借助</a:t>
            </a:r>
            <a:r>
              <a:rPr lang="zh-CN" altLang="en-US" sz="3600" b="1" dirty="0">
                <a:solidFill>
                  <a:srgbClr val="FF0000"/>
                </a:solidFill>
                <a:latin typeface="宋体" panose="02010600030101010101" pitchFamily="2" charset="-122"/>
              </a:rPr>
              <a:t>具有某种特定内涵的事物</a:t>
            </a:r>
            <a:r>
              <a:rPr lang="zh-CN" altLang="en-US" sz="3600" b="1" dirty="0">
                <a:latin typeface="宋体" panose="02010600030101010101" pitchFamily="2" charset="-122"/>
              </a:rPr>
              <a:t>来表明自己的心迹或某种情感。如咏物诗的“事物”。</a:t>
            </a:r>
            <a:endParaRPr lang="zh-CN" altLang="en-US" sz="3600" b="1" dirty="0">
              <a:latin typeface="宋体" panose="02010600030101010101" pitchFamily="2" charset="-122"/>
            </a:endParaRPr>
          </a:p>
          <a:p>
            <a:endParaRPr lang="zh-CN" altLang="en-US" sz="3600" dirty="0">
              <a:latin typeface="宋体" panose="02010600030101010101" pitchFamily="2"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标题 60417"/>
          <p:cNvSpPr>
            <a:spLocks noGrp="1" noRot="1"/>
          </p:cNvSpPr>
          <p:nvPr>
            <p:ph type="title"/>
          </p:nvPr>
        </p:nvSpPr>
        <p:spPr>
          <a:xfrm>
            <a:off x="179388" y="0"/>
            <a:ext cx="8964612" cy="2447925"/>
          </a:xfrm>
        </p:spPr>
        <p:txBody>
          <a:bodyPr anchor="ctr"/>
          <a:p>
            <a:pPr algn="l"/>
            <a:r>
              <a:rPr lang="zh-CN" altLang="en-US" sz="2800" b="1" dirty="0">
                <a:solidFill>
                  <a:srgbClr val="FF0000"/>
                </a:solidFill>
              </a:rPr>
              <a:t>孤灯  </a:t>
            </a:r>
            <a:r>
              <a:rPr lang="zh-CN" altLang="en-US" sz="2800" b="1" dirty="0">
                <a:solidFill>
                  <a:srgbClr val="0000FF"/>
                </a:solidFill>
                <a:ea typeface="楷体_GB2312" pitchFamily="49" charset="-122"/>
              </a:rPr>
              <a:t>羁旅凄凉，思乡怀人。</a:t>
            </a:r>
            <a:r>
              <a:rPr lang="zh-CN" altLang="en-US" sz="2800" b="1" dirty="0">
                <a:solidFill>
                  <a:schemeClr val="tx1"/>
                </a:solidFill>
                <a:ea typeface="楷体_GB2312" pitchFamily="49" charset="-122"/>
              </a:rPr>
              <a:t>唐马戴</a:t>
            </a:r>
            <a:r>
              <a:rPr lang="en-US" altLang="zh-CN" sz="2800" b="1" dirty="0">
                <a:solidFill>
                  <a:schemeClr val="tx1"/>
                </a:solidFill>
                <a:ea typeface="楷体_GB2312" pitchFamily="49" charset="-122"/>
              </a:rPr>
              <a:t>《</a:t>
            </a:r>
            <a:r>
              <a:rPr lang="zh-CN" altLang="en-US" sz="2800" b="1" dirty="0">
                <a:solidFill>
                  <a:schemeClr val="tx1"/>
                </a:solidFill>
                <a:ea typeface="楷体_GB2312" pitchFamily="49" charset="-122"/>
              </a:rPr>
              <a:t>灞上秋居</a:t>
            </a:r>
            <a:r>
              <a:rPr lang="en-US" altLang="zh-CN" sz="2800" b="1" dirty="0">
                <a:solidFill>
                  <a:schemeClr val="tx1"/>
                </a:solidFill>
                <a:ea typeface="楷体_GB2312" pitchFamily="49" charset="-122"/>
              </a:rPr>
              <a:t>》</a:t>
            </a:r>
            <a:r>
              <a:rPr lang="zh-CN" altLang="en-US" sz="2800" b="1" dirty="0">
                <a:solidFill>
                  <a:schemeClr val="tx1"/>
                </a:solidFill>
                <a:ea typeface="楷体_GB2312" pitchFamily="49" charset="-122"/>
              </a:rPr>
              <a:t>：“落叶他乡树，寒灯独夜人。”唐杜牧</a:t>
            </a:r>
            <a:r>
              <a:rPr lang="en-US" altLang="zh-CN" sz="2800" b="1" dirty="0">
                <a:solidFill>
                  <a:schemeClr val="tx1"/>
                </a:solidFill>
                <a:ea typeface="楷体_GB2312" pitchFamily="49" charset="-122"/>
              </a:rPr>
              <a:t>《</a:t>
            </a:r>
            <a:r>
              <a:rPr lang="zh-CN" altLang="en-US" sz="2800" b="1" dirty="0">
                <a:solidFill>
                  <a:schemeClr val="tx1"/>
                </a:solidFill>
                <a:ea typeface="楷体_GB2312" pitchFamily="49" charset="-122"/>
              </a:rPr>
              <a:t>旅宿</a:t>
            </a:r>
            <a:r>
              <a:rPr lang="en-US" altLang="zh-CN" sz="2800" b="1" dirty="0">
                <a:solidFill>
                  <a:schemeClr val="tx1"/>
                </a:solidFill>
                <a:ea typeface="楷体_GB2312" pitchFamily="49" charset="-122"/>
              </a:rPr>
              <a:t>》</a:t>
            </a:r>
            <a:r>
              <a:rPr lang="zh-CN" altLang="en-US" sz="2800" b="1" dirty="0">
                <a:solidFill>
                  <a:schemeClr val="tx1"/>
                </a:solidFill>
                <a:ea typeface="楷体_GB2312" pitchFamily="49" charset="-122"/>
              </a:rPr>
              <a:t>：“寒灯思旧事，断雁警愁眠。”唐韦庄</a:t>
            </a:r>
            <a:r>
              <a:rPr lang="en-US" altLang="zh-CN" sz="2800" b="1" dirty="0">
                <a:solidFill>
                  <a:schemeClr val="tx1"/>
                </a:solidFill>
                <a:ea typeface="楷体_GB2312" pitchFamily="49" charset="-122"/>
              </a:rPr>
              <a:t>《</a:t>
            </a:r>
            <a:r>
              <a:rPr lang="zh-CN" altLang="en-US" sz="2800" b="1" dirty="0">
                <a:solidFill>
                  <a:schemeClr val="tx1"/>
                </a:solidFill>
                <a:ea typeface="楷体_GB2312" pitchFamily="49" charset="-122"/>
              </a:rPr>
              <a:t>章台夜思</a:t>
            </a:r>
            <a:r>
              <a:rPr lang="en-US" altLang="zh-CN" sz="2800" b="1" dirty="0">
                <a:solidFill>
                  <a:schemeClr val="tx1"/>
                </a:solidFill>
                <a:ea typeface="楷体_GB2312" pitchFamily="49" charset="-122"/>
              </a:rPr>
              <a:t>》</a:t>
            </a:r>
            <a:r>
              <a:rPr lang="zh-CN" altLang="en-US" sz="2800" b="1" dirty="0">
                <a:solidFill>
                  <a:schemeClr val="tx1"/>
                </a:solidFill>
                <a:ea typeface="楷体_GB2312" pitchFamily="49" charset="-122"/>
              </a:rPr>
              <a:t>：“孤灯闻楚角，残月下章台。”</a:t>
            </a:r>
            <a:br>
              <a:rPr lang="zh-CN" altLang="en-US" sz="2800" b="1" dirty="0">
                <a:solidFill>
                  <a:schemeClr val="tx1"/>
                </a:solidFill>
                <a:ea typeface="楷体_GB2312" pitchFamily="49" charset="-122"/>
              </a:rPr>
            </a:br>
            <a:endParaRPr lang="zh-CN" altLang="en-US" sz="2800" b="1" dirty="0">
              <a:solidFill>
                <a:schemeClr val="tx1"/>
              </a:solidFill>
              <a:ea typeface="楷体_GB2312" pitchFamily="49" charset="-122"/>
            </a:endParaRPr>
          </a:p>
        </p:txBody>
      </p:sp>
      <p:sp>
        <p:nvSpPr>
          <p:cNvPr id="60419" name="文本占位符 60418"/>
          <p:cNvSpPr>
            <a:spLocks noGrp="1" noRot="1"/>
          </p:cNvSpPr>
          <p:nvPr>
            <p:ph type="body" idx="1"/>
          </p:nvPr>
        </p:nvSpPr>
        <p:spPr>
          <a:xfrm>
            <a:off x="0" y="1916113"/>
            <a:ext cx="8964613" cy="4681537"/>
          </a:xfrm>
        </p:spPr>
        <p:txBody>
          <a:bodyPr/>
          <a:p>
            <a:pPr>
              <a:spcBef>
                <a:spcPct val="0"/>
              </a:spcBef>
              <a:buNone/>
            </a:pPr>
            <a:r>
              <a:rPr lang="en-US" altLang="zh-CN" b="1" dirty="0">
                <a:solidFill>
                  <a:srgbClr val="FF0000"/>
                </a:solidFill>
              </a:rPr>
              <a:t>   </a:t>
            </a:r>
            <a:r>
              <a:rPr lang="zh-CN" altLang="en-US" b="1" dirty="0">
                <a:solidFill>
                  <a:srgbClr val="FF0000"/>
                </a:solidFill>
              </a:rPr>
              <a:t>船</a:t>
            </a:r>
            <a:r>
              <a:rPr lang="zh-CN" altLang="en-US" b="1" dirty="0"/>
              <a:t>    </a:t>
            </a:r>
            <a:r>
              <a:rPr lang="zh-CN" altLang="en-US" sz="2800" b="1" dirty="0">
                <a:ea typeface="楷体_GB2312" pitchFamily="49" charset="-122"/>
              </a:rPr>
              <a:t>往往是</a:t>
            </a:r>
            <a:r>
              <a:rPr lang="zh-CN" altLang="en-US" sz="2800" b="1" dirty="0">
                <a:solidFill>
                  <a:srgbClr val="0000FF"/>
                </a:solidFill>
                <a:ea typeface="楷体_GB2312" pitchFamily="49" charset="-122"/>
              </a:rPr>
              <a:t>漂泊的代名词</a:t>
            </a:r>
            <a:r>
              <a:rPr lang="zh-CN" altLang="en-US" sz="2800" b="1" dirty="0">
                <a:ea typeface="楷体_GB2312" pitchFamily="49" charset="-122"/>
              </a:rPr>
              <a:t>。唐杜甫</a:t>
            </a:r>
            <a:r>
              <a:rPr lang="en-US" altLang="zh-CN" sz="2800" b="1" dirty="0">
                <a:ea typeface="楷体_GB2312" pitchFamily="49" charset="-122"/>
              </a:rPr>
              <a:t>《</a:t>
            </a:r>
            <a:r>
              <a:rPr lang="zh-CN" altLang="en-US" sz="2800" b="1" dirty="0">
                <a:ea typeface="楷体_GB2312" pitchFamily="49" charset="-122"/>
              </a:rPr>
              <a:t>旅夜书怀</a:t>
            </a:r>
            <a:r>
              <a:rPr lang="en-US" altLang="zh-CN" sz="2800" b="1" dirty="0">
                <a:ea typeface="楷体_GB2312" pitchFamily="49" charset="-122"/>
              </a:rPr>
              <a:t>》</a:t>
            </a:r>
            <a:r>
              <a:rPr lang="zh-CN" altLang="en-US" sz="2800" b="1" dirty="0">
                <a:ea typeface="楷体_GB2312" pitchFamily="49" charset="-122"/>
              </a:rPr>
              <a:t>：“细草微风岸，危樯独夜舟。星垂平野阔，月涌大江流。名岂文章著，官应老病休。飘飘何所似，天地一沙鸥。”</a:t>
            </a:r>
            <a:r>
              <a:rPr lang="en-US" altLang="zh-CN" sz="2800" b="1" dirty="0">
                <a:ea typeface="楷体_GB2312" pitchFamily="49" charset="-122"/>
              </a:rPr>
              <a:t>《</a:t>
            </a:r>
            <a:r>
              <a:rPr lang="zh-CN" altLang="en-US" sz="2800" b="1" dirty="0">
                <a:ea typeface="楷体_GB2312" pitchFamily="49" charset="-122"/>
              </a:rPr>
              <a:t>登岳阳楼</a:t>
            </a:r>
            <a:r>
              <a:rPr lang="en-US" altLang="zh-CN" sz="2800" b="1" dirty="0">
                <a:ea typeface="楷体_GB2312" pitchFamily="49" charset="-122"/>
              </a:rPr>
              <a:t>》</a:t>
            </a:r>
            <a:r>
              <a:rPr lang="zh-CN" altLang="en-US" sz="2800" b="1" dirty="0">
                <a:ea typeface="楷体_GB2312" pitchFamily="49" charset="-122"/>
              </a:rPr>
              <a:t>：“亲朋无一字，老病有孤舟。戎马关山北，凭轩涕泗流。”宋苏轼</a:t>
            </a:r>
            <a:r>
              <a:rPr lang="en-US" altLang="zh-CN" sz="2800" b="1" dirty="0">
                <a:ea typeface="楷体_GB2312" pitchFamily="49" charset="-122"/>
              </a:rPr>
              <a:t>《</a:t>
            </a:r>
            <a:r>
              <a:rPr lang="zh-CN" altLang="en-US" sz="2800" b="1" dirty="0">
                <a:ea typeface="楷体_GB2312" pitchFamily="49" charset="-122"/>
              </a:rPr>
              <a:t>临江仙</a:t>
            </a:r>
            <a:r>
              <a:rPr lang="en-US" altLang="zh-CN" sz="2800" b="1" dirty="0">
                <a:ea typeface="楷体_GB2312" pitchFamily="49" charset="-122"/>
              </a:rPr>
              <a:t>》</a:t>
            </a:r>
            <a:r>
              <a:rPr lang="zh-CN" altLang="en-US" sz="2800" b="1" dirty="0">
                <a:ea typeface="楷体_GB2312" pitchFamily="49" charset="-122"/>
              </a:rPr>
              <a:t>：“长恨此身非我有，何时忘却营营？夜闻风静榖纹平。小舟从此逝，江海寄余生。”也表现为无拘无束，自由旷达。唐李白</a:t>
            </a:r>
            <a:r>
              <a:rPr lang="en-US" altLang="zh-CN" sz="2800" b="1" dirty="0">
                <a:ea typeface="楷体_GB2312" pitchFamily="49" charset="-122"/>
              </a:rPr>
              <a:t>《</a:t>
            </a:r>
            <a:r>
              <a:rPr lang="zh-CN" altLang="en-US" sz="2800" b="1" dirty="0">
                <a:ea typeface="楷体_GB2312" pitchFamily="49" charset="-122"/>
              </a:rPr>
              <a:t>宣州谢朓楼饯别校书叔云</a:t>
            </a:r>
            <a:r>
              <a:rPr lang="en-US" altLang="zh-CN" sz="2800" b="1" dirty="0">
                <a:ea typeface="楷体_GB2312" pitchFamily="49" charset="-122"/>
              </a:rPr>
              <a:t>》</a:t>
            </a:r>
            <a:r>
              <a:rPr lang="zh-CN" altLang="en-US" sz="2800" b="1" dirty="0">
                <a:ea typeface="楷体_GB2312" pitchFamily="49" charset="-122"/>
              </a:rPr>
              <a:t>：“人生在世不称意，明朝散发弄扁舟。”</a:t>
            </a:r>
            <a:endParaRPr lang="zh-CN" altLang="en-US" sz="2800" b="1" dirty="0">
              <a:ea typeface="楷体_GB2312" pitchFamily="49" charset="-122"/>
            </a:endParaRPr>
          </a:p>
          <a:p>
            <a:endParaRPr lang="zh-CN" altLang="en-US" sz="2800" dirty="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0418"/>
                                        </p:tgtEl>
                                        <p:attrNameLst>
                                          <p:attrName>style.visibility</p:attrName>
                                        </p:attrNameLst>
                                      </p:cBhvr>
                                      <p:to>
                                        <p:strVal val="visible"/>
                                      </p:to>
                                    </p:set>
                                    <p:anim calcmode="lin" valueType="num">
                                      <p:cBhvr additive="base">
                                        <p:cTn id="7" dur="500" fill="hold"/>
                                        <p:tgtEl>
                                          <p:spTgt spid="60418"/>
                                        </p:tgtEl>
                                        <p:attrNameLst>
                                          <p:attrName>ppt_x</p:attrName>
                                        </p:attrNameLst>
                                      </p:cBhvr>
                                      <p:tavLst>
                                        <p:tav tm="0">
                                          <p:val>
                                            <p:strVal val="0-#ppt_w/2"/>
                                          </p:val>
                                        </p:tav>
                                        <p:tav tm="100000">
                                          <p:val>
                                            <p:strVal val="#ppt_x"/>
                                          </p:val>
                                        </p:tav>
                                      </p:tavLst>
                                    </p:anim>
                                    <p:anim calcmode="lin" valueType="num">
                                      <p:cBhvr additive="base">
                                        <p:cTn id="8" dur="500" fill="hold"/>
                                        <p:tgtEl>
                                          <p:spTgt spid="604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0419">
                                            <p:txEl>
                                              <p:charRg st="0" end="207"/>
                                            </p:txEl>
                                          </p:spTgt>
                                        </p:tgtEl>
                                        <p:attrNameLst>
                                          <p:attrName>style.visibility</p:attrName>
                                        </p:attrNameLst>
                                      </p:cBhvr>
                                      <p:to>
                                        <p:strVal val="visible"/>
                                      </p:to>
                                    </p:set>
                                    <p:anim calcmode="lin" valueType="num">
                                      <p:cBhvr additive="base">
                                        <p:cTn id="13" dur="500" fill="hold"/>
                                        <p:tgtEl>
                                          <p:spTgt spid="60419">
                                            <p:txEl>
                                              <p:charRg st="0" end="207"/>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0419">
                                            <p:txEl>
                                              <p:charRg st="0" end="20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p:bldP spid="60419"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标题 56321"/>
          <p:cNvSpPr>
            <a:spLocks noGrp="1" noRot="1"/>
          </p:cNvSpPr>
          <p:nvPr>
            <p:ph type="title"/>
          </p:nvPr>
        </p:nvSpPr>
        <p:spPr>
          <a:xfrm>
            <a:off x="468313" y="260350"/>
            <a:ext cx="8229600" cy="3240088"/>
          </a:xfrm>
        </p:spPr>
        <p:txBody>
          <a:bodyPr anchor="ctr"/>
          <a:p>
            <a:pPr algn="l"/>
            <a:r>
              <a:rPr lang="zh-CN" altLang="en-US" sz="3200" b="1" dirty="0">
                <a:solidFill>
                  <a:srgbClr val="FF0000"/>
                </a:solidFill>
              </a:rPr>
              <a:t>夕阳</a:t>
            </a:r>
            <a:r>
              <a:rPr lang="zh-CN" altLang="en-US" sz="2400" dirty="0">
                <a:solidFill>
                  <a:srgbClr val="0033CC"/>
                </a:solidFill>
              </a:rPr>
              <a:t>   </a:t>
            </a:r>
            <a:r>
              <a:rPr lang="zh-CN" altLang="en-US" sz="2800" b="1" dirty="0">
                <a:solidFill>
                  <a:srgbClr val="0000FF"/>
                </a:solidFill>
                <a:latin typeface="楷体_GB2312" pitchFamily="49" charset="-122"/>
                <a:ea typeface="楷体_GB2312" pitchFamily="49" charset="-122"/>
              </a:rPr>
              <a:t>苍茫，衰暮，对时光流逝、世事沧桑的悲叹。</a:t>
            </a:r>
            <a:r>
              <a:rPr lang="zh-CN" altLang="en-US" sz="2800" b="1" dirty="0">
                <a:solidFill>
                  <a:schemeClr val="tx1"/>
                </a:solidFill>
                <a:latin typeface="楷体_GB2312" pitchFamily="49" charset="-122"/>
                <a:ea typeface="楷体_GB2312" pitchFamily="49" charset="-122"/>
              </a:rPr>
              <a:t>唐李商隐</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乐游原</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：“夕阳无限好，只是近黄昏。”唐刘长卿</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秋日登吴公台上寺远眺寺即陈将吴明彻战场</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：“夕阳依旧垒，寒磐满空林。惆怅南朝事，长江独至今。”宋柳永</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玉瑚蝶</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：“断鸿声里，立尽斜阳。”元马致远</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越调</a:t>
            </a:r>
            <a:r>
              <a:rPr lang="en-US" altLang="zh-CN" sz="2800" b="1">
                <a:solidFill>
                  <a:schemeClr val="tx1"/>
                </a:solidFill>
                <a:latin typeface="Arial" panose="020B0604020202020204" pitchFamily="34" charset="0"/>
                <a:ea typeface="楷体_GB2312" pitchFamily="49" charset="-122"/>
              </a:rPr>
              <a:t>·</a:t>
            </a:r>
            <a:r>
              <a:rPr lang="zh-CN" altLang="en-US" sz="2800" b="1" dirty="0">
                <a:solidFill>
                  <a:schemeClr val="tx1"/>
                </a:solidFill>
                <a:latin typeface="楷体_GB2312" pitchFamily="49" charset="-122"/>
                <a:ea typeface="楷体_GB2312" pitchFamily="49" charset="-122"/>
              </a:rPr>
              <a:t>天净沙</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秋思：“夕阳西下，断肠人在天涯。”</a:t>
            </a:r>
            <a:br>
              <a:rPr lang="zh-CN" altLang="en-US" sz="2800" b="1" dirty="0">
                <a:solidFill>
                  <a:schemeClr val="tx1"/>
                </a:solidFill>
                <a:latin typeface="楷体_GB2312" pitchFamily="49" charset="-122"/>
                <a:ea typeface="楷体_GB2312" pitchFamily="49" charset="-122"/>
              </a:rPr>
            </a:br>
            <a:endParaRPr lang="zh-CN" altLang="en-US" sz="2800" b="1" dirty="0">
              <a:solidFill>
                <a:schemeClr val="tx1"/>
              </a:solidFill>
              <a:latin typeface="楷体_GB2312" pitchFamily="49" charset="-122"/>
              <a:ea typeface="楷体_GB2312" pitchFamily="49" charset="-122"/>
            </a:endParaRPr>
          </a:p>
        </p:txBody>
      </p:sp>
      <p:sp>
        <p:nvSpPr>
          <p:cNvPr id="56323" name="文本占位符 56322"/>
          <p:cNvSpPr>
            <a:spLocks noGrp="1" noRot="1"/>
          </p:cNvSpPr>
          <p:nvPr>
            <p:ph type="body" idx="1"/>
          </p:nvPr>
        </p:nvSpPr>
        <p:spPr>
          <a:xfrm>
            <a:off x="179388" y="3213100"/>
            <a:ext cx="8785225" cy="2509838"/>
          </a:xfrm>
        </p:spPr>
        <p:txBody>
          <a:bodyPr/>
          <a:p>
            <a:pPr>
              <a:lnSpc>
                <a:spcPct val="90000"/>
              </a:lnSpc>
              <a:spcBef>
                <a:spcPct val="0"/>
              </a:spcBef>
              <a:buNone/>
            </a:pPr>
            <a:r>
              <a:rPr lang="en-US" altLang="zh-CN" b="1" dirty="0">
                <a:solidFill>
                  <a:srgbClr val="FF0000"/>
                </a:solidFill>
              </a:rPr>
              <a:t>    </a:t>
            </a:r>
            <a:r>
              <a:rPr lang="zh-CN" altLang="en-US" b="1" dirty="0">
                <a:solidFill>
                  <a:srgbClr val="FF0000"/>
                </a:solidFill>
              </a:rPr>
              <a:t>猿</a:t>
            </a:r>
            <a:r>
              <a:rPr lang="zh-CN" altLang="en-US" dirty="0"/>
              <a:t>     </a:t>
            </a:r>
            <a:r>
              <a:rPr lang="zh-CN" altLang="en-US" sz="2800" b="1" dirty="0">
                <a:solidFill>
                  <a:srgbClr val="0000FF"/>
                </a:solidFill>
                <a:ea typeface="楷体_GB2312" pitchFamily="49" charset="-122"/>
              </a:rPr>
              <a:t>孤寂、愁苦的象征。</a:t>
            </a:r>
            <a:r>
              <a:rPr lang="zh-CN" altLang="en-US" sz="2800" b="1" dirty="0">
                <a:ea typeface="楷体_GB2312" pitchFamily="49" charset="-122"/>
              </a:rPr>
              <a:t>唐王昌龄</a:t>
            </a:r>
            <a:r>
              <a:rPr lang="en-US" altLang="zh-CN" sz="2800" b="1" dirty="0">
                <a:ea typeface="楷体_GB2312" pitchFamily="49" charset="-122"/>
              </a:rPr>
              <a:t>《</a:t>
            </a:r>
            <a:r>
              <a:rPr lang="zh-CN" altLang="en-US" sz="2800" b="1" dirty="0">
                <a:ea typeface="楷体_GB2312" pitchFamily="49" charset="-122"/>
              </a:rPr>
              <a:t>送魏二</a:t>
            </a:r>
            <a:r>
              <a:rPr lang="en-US" altLang="zh-CN" sz="2800" b="1" dirty="0">
                <a:ea typeface="楷体_GB2312" pitchFamily="49" charset="-122"/>
              </a:rPr>
              <a:t>》</a:t>
            </a:r>
            <a:r>
              <a:rPr lang="zh-CN" altLang="en-US" sz="2800" b="1" dirty="0">
                <a:ea typeface="楷体_GB2312" pitchFamily="49" charset="-122"/>
              </a:rPr>
              <a:t>：“忆君遥在潇湘月，愁听清猿梦里长。”唐韩愈</a:t>
            </a:r>
            <a:r>
              <a:rPr lang="en-US" altLang="zh-CN" sz="2800" b="1" dirty="0">
                <a:ea typeface="楷体_GB2312" pitchFamily="49" charset="-122"/>
              </a:rPr>
              <a:t>《</a:t>
            </a:r>
            <a:r>
              <a:rPr lang="zh-CN" altLang="en-US" sz="2800" b="1" dirty="0">
                <a:ea typeface="楷体_GB2312" pitchFamily="49" charset="-122"/>
              </a:rPr>
              <a:t>湘中酬张十一功曹</a:t>
            </a:r>
            <a:r>
              <a:rPr lang="en-US" altLang="zh-CN" sz="2800" b="1" dirty="0">
                <a:ea typeface="楷体_GB2312" pitchFamily="49" charset="-122"/>
              </a:rPr>
              <a:t>》</a:t>
            </a:r>
            <a:r>
              <a:rPr lang="zh-CN" altLang="en-US" sz="2800" b="1" dirty="0">
                <a:ea typeface="楷体_GB2312" pitchFamily="49" charset="-122"/>
              </a:rPr>
              <a:t>：“今日岭猿兼越鸟，可怜同听不知愁。”韩愈此为反话正说，更有韵味。唐孟浩然</a:t>
            </a:r>
            <a:r>
              <a:rPr lang="en-US" altLang="zh-CN" sz="2800" b="1" dirty="0">
                <a:ea typeface="楷体_GB2312" pitchFamily="49" charset="-122"/>
              </a:rPr>
              <a:t>《</a:t>
            </a:r>
            <a:r>
              <a:rPr lang="zh-CN" altLang="en-US" sz="2800" b="1" dirty="0">
                <a:ea typeface="楷体_GB2312" pitchFamily="49" charset="-122"/>
              </a:rPr>
              <a:t>宿桐庐江寄广陵旧游</a:t>
            </a:r>
            <a:r>
              <a:rPr lang="en-US" altLang="zh-CN" sz="2800" b="1" dirty="0">
                <a:ea typeface="楷体_GB2312" pitchFamily="49" charset="-122"/>
              </a:rPr>
              <a:t>》</a:t>
            </a:r>
            <a:r>
              <a:rPr lang="zh-CN" altLang="en-US" sz="2800" b="1" dirty="0">
                <a:ea typeface="楷体_GB2312" pitchFamily="49" charset="-122"/>
              </a:rPr>
              <a:t>：”山暝听猿愁，沧江急夜流。风鸣两岸叶，月照一孤舟。”</a:t>
            </a:r>
            <a:endParaRPr lang="zh-CN" altLang="en-US" sz="2800" b="1" dirty="0">
              <a:ea typeface="楷体_GB2312" pitchFamily="49" charset="-122"/>
            </a:endParaRPr>
          </a:p>
          <a:p>
            <a:pPr>
              <a:lnSpc>
                <a:spcPct val="90000"/>
              </a:lnSpc>
            </a:pPr>
            <a:endParaRPr lang="zh-CN" altLang="en-US" sz="2800" dirty="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0-#ppt_w/2"/>
                                          </p:val>
                                        </p:tav>
                                        <p:tav tm="100000">
                                          <p:val>
                                            <p:strVal val="#ppt_x"/>
                                          </p:val>
                                        </p:tav>
                                      </p:tavLst>
                                    </p:anim>
                                    <p:anim calcmode="lin" valueType="num">
                                      <p:cBhvr additive="base">
                                        <p:cTn id="8" dur="500" fill="hold"/>
                                        <p:tgtEl>
                                          <p:spTgt spid="563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6323">
                                            <p:txEl>
                                              <p:charRg st="0" end="136"/>
                                            </p:txEl>
                                          </p:spTgt>
                                        </p:tgtEl>
                                        <p:attrNameLst>
                                          <p:attrName>style.visibility</p:attrName>
                                        </p:attrNameLst>
                                      </p:cBhvr>
                                      <p:to>
                                        <p:strVal val="visible"/>
                                      </p:to>
                                    </p:set>
                                    <p:anim calcmode="lin" valueType="num">
                                      <p:cBhvr additive="base">
                                        <p:cTn id="13" dur="500" fill="hold"/>
                                        <p:tgtEl>
                                          <p:spTgt spid="56323">
                                            <p:txEl>
                                              <p:charRg st="0" end="136"/>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6323">
                                            <p:txEl>
                                              <p:charRg st="0" end="13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P spid="5632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7" name="文本占位符 57346"/>
          <p:cNvSpPr>
            <a:spLocks noGrp="1" noRot="1"/>
          </p:cNvSpPr>
          <p:nvPr>
            <p:ph type="body" idx="1"/>
          </p:nvPr>
        </p:nvSpPr>
        <p:spPr>
          <a:xfrm>
            <a:off x="457200" y="333375"/>
            <a:ext cx="8229600" cy="6264275"/>
          </a:xfrm>
        </p:spPr>
        <p:txBody>
          <a:bodyPr/>
          <a:p>
            <a:pPr>
              <a:spcBef>
                <a:spcPct val="0"/>
              </a:spcBef>
              <a:buNone/>
            </a:pPr>
            <a:r>
              <a:rPr lang="zh-CN" altLang="en-US" sz="3600" b="1" dirty="0">
                <a:solidFill>
                  <a:srgbClr val="FF0000"/>
                </a:solidFill>
              </a:rPr>
              <a:t>阑  </a:t>
            </a:r>
            <a:r>
              <a:rPr lang="zh-CN" altLang="en-US" sz="2800" b="1" dirty="0">
                <a:solidFill>
                  <a:srgbClr val="FF0000"/>
                </a:solidFill>
              </a:rPr>
              <a:t> </a:t>
            </a:r>
            <a:r>
              <a:rPr lang="zh-CN" altLang="en-US" sz="2800" dirty="0"/>
              <a:t> </a:t>
            </a:r>
            <a:r>
              <a:rPr lang="zh-CN" altLang="en-US" sz="2800" b="1" dirty="0">
                <a:latin typeface="楷体_GB2312" pitchFamily="49" charset="-122"/>
                <a:ea typeface="楷体_GB2312" pitchFamily="49" charset="-122"/>
              </a:rPr>
              <a:t>或是阑</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栏</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干。这一意象在宋词中很多，这是很有意思的现象。它往往象征着</a:t>
            </a:r>
            <a:r>
              <a:rPr lang="zh-CN" altLang="en-US" sz="2800" b="1" dirty="0">
                <a:solidFill>
                  <a:srgbClr val="0000FF"/>
                </a:solidFill>
                <a:latin typeface="楷体_GB2312" pitchFamily="49" charset="-122"/>
                <a:ea typeface="楷体_GB2312" pitchFamily="49" charset="-122"/>
              </a:rPr>
              <a:t>思念、寂寞、离愁，而且指向相对稳定明显。</a:t>
            </a:r>
            <a:r>
              <a:rPr lang="zh-CN" altLang="en-US" sz="2800" b="1" dirty="0">
                <a:latin typeface="楷体_GB2312" pitchFamily="49" charset="-122"/>
                <a:ea typeface="楷体_GB2312" pitchFamily="49" charset="-122"/>
              </a:rPr>
              <a:t>宋欧阳修</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临江仙</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：“小楼西角断虹明。阑干倚处，待得月华生。”宋柳永</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八声甘州</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：“争知我，倚阑干处，正凭凝愁。”宋晏几道</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虞美人</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：“曲阑干外天如水。昨夜还曾倚。”宋秦观</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满庭芳</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：“凭阑久，疏烟淡日，寂寞下芜城。”宋毛滂</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惜分飞</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：“泪湿阑干花著露。愁到眉峰碧聚。”宋周邦彦</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蝶恋花</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：“楼上阑干横斗柄。露寒人远鸡相应。”宋辛弃疾</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摸鱼儿</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：“闲愁最苦。休去倚危栏，，斜阳正在、烟柳断肠处。”宋潘牥</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南乡子</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：“生怕倚栏干。阁下溪声阁外山。唯有旧时山共水，依然。”</a:t>
            </a:r>
            <a:endParaRPr lang="zh-CN" altLang="en-US" sz="2800" b="1" dirty="0">
              <a:latin typeface="楷体_GB2312" pitchFamily="49" charset="-122"/>
              <a:ea typeface="楷体_GB2312" pitchFamily="49" charset="-122"/>
            </a:endParaRPr>
          </a:p>
          <a:p>
            <a:endParaRPr lang="zh-CN" altLang="en-US" sz="2800" dirty="0">
              <a:latin typeface="楷体_GB2312" pitchFamily="49" charset="-122"/>
              <a:ea typeface="楷体_GB2312" pitchFamily="49"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1" name="文本占位符 58370"/>
          <p:cNvSpPr>
            <a:spLocks noGrp="1" noRot="1"/>
          </p:cNvSpPr>
          <p:nvPr>
            <p:ph type="body" idx="1"/>
          </p:nvPr>
        </p:nvSpPr>
        <p:spPr>
          <a:xfrm>
            <a:off x="395288" y="476250"/>
            <a:ext cx="8229600" cy="6381750"/>
          </a:xfrm>
        </p:spPr>
        <p:txBody>
          <a:bodyPr/>
          <a:p>
            <a:r>
              <a:rPr lang="zh-CN" altLang="en-US" b="1" dirty="0">
                <a:solidFill>
                  <a:schemeClr val="accent2"/>
                </a:solidFill>
                <a:latin typeface="楷体_GB2312" pitchFamily="49" charset="-122"/>
                <a:ea typeface="楷体_GB2312" pitchFamily="49" charset="-122"/>
              </a:rPr>
              <a:t>还有一些物类也具有相对明确的意象，比如：</a:t>
            </a:r>
            <a:endParaRPr lang="zh-CN" altLang="en-US" b="1" dirty="0">
              <a:solidFill>
                <a:schemeClr val="accent2"/>
              </a:solidFill>
              <a:latin typeface="楷体_GB2312" pitchFamily="49" charset="-122"/>
              <a:ea typeface="楷体_GB2312" pitchFamily="49" charset="-122"/>
            </a:endParaRPr>
          </a:p>
          <a:p>
            <a:r>
              <a:rPr lang="zh-CN" altLang="en-US" b="1" dirty="0">
                <a:solidFill>
                  <a:srgbClr val="FF0000"/>
                </a:solidFill>
                <a:latin typeface="楷体_GB2312" pitchFamily="49" charset="-122"/>
                <a:ea typeface="楷体_GB2312" pitchFamily="49" charset="-122"/>
              </a:rPr>
              <a:t>禾黍</a:t>
            </a:r>
            <a:endParaRPr lang="zh-CN" altLang="en-US" b="1" dirty="0">
              <a:latin typeface="楷体_GB2312" pitchFamily="49" charset="-122"/>
              <a:ea typeface="楷体_GB2312" pitchFamily="49" charset="-122"/>
            </a:endParaRPr>
          </a:p>
          <a:p>
            <a:r>
              <a:rPr lang="zh-CN" altLang="en-US" b="1" dirty="0">
                <a:solidFill>
                  <a:srgbClr val="FF0000"/>
                </a:solidFill>
                <a:latin typeface="楷体_GB2312" pitchFamily="49" charset="-122"/>
                <a:ea typeface="楷体_GB2312" pitchFamily="49" charset="-122"/>
              </a:rPr>
              <a:t>竹</a:t>
            </a:r>
            <a:endParaRPr lang="zh-CN" altLang="en-US" b="1" dirty="0">
              <a:latin typeface="楷体_GB2312" pitchFamily="49" charset="-122"/>
              <a:ea typeface="楷体_GB2312" pitchFamily="49" charset="-122"/>
            </a:endParaRPr>
          </a:p>
          <a:p>
            <a:r>
              <a:rPr lang="zh-CN" altLang="en-US" b="1" dirty="0">
                <a:solidFill>
                  <a:srgbClr val="FF0000"/>
                </a:solidFill>
                <a:latin typeface="楷体_GB2312" pitchFamily="49" charset="-122"/>
                <a:ea typeface="楷体_GB2312" pitchFamily="49" charset="-122"/>
              </a:rPr>
              <a:t>沙鸥</a:t>
            </a:r>
            <a:r>
              <a:rPr lang="zh-CN" altLang="en-US" b="1" dirty="0">
                <a:latin typeface="楷体_GB2312" pitchFamily="49" charset="-122"/>
                <a:ea typeface="楷体_GB2312" pitchFamily="49" charset="-122"/>
              </a:rPr>
              <a:t>  </a:t>
            </a:r>
            <a:endParaRPr lang="zh-CN" altLang="en-US" b="1" dirty="0">
              <a:latin typeface="楷体_GB2312" pitchFamily="49" charset="-122"/>
              <a:ea typeface="楷体_GB2312" pitchFamily="49" charset="-122"/>
            </a:endParaRPr>
          </a:p>
          <a:p>
            <a:r>
              <a:rPr lang="zh-CN" altLang="en-US" b="1" dirty="0">
                <a:solidFill>
                  <a:srgbClr val="FF0000"/>
                </a:solidFill>
                <a:latin typeface="楷体_GB2312" pitchFamily="49" charset="-122"/>
                <a:ea typeface="楷体_GB2312" pitchFamily="49" charset="-122"/>
              </a:rPr>
              <a:t>西风</a:t>
            </a:r>
            <a:r>
              <a:rPr lang="zh-CN" altLang="en-US" b="1" dirty="0">
                <a:latin typeface="楷体_GB2312" pitchFamily="49" charset="-122"/>
                <a:ea typeface="楷体_GB2312" pitchFamily="49" charset="-122"/>
              </a:rPr>
              <a:t>  </a:t>
            </a:r>
            <a:endParaRPr lang="zh-CN" altLang="en-US" b="1" dirty="0">
              <a:latin typeface="楷体_GB2312" pitchFamily="49" charset="-122"/>
              <a:ea typeface="楷体_GB2312" pitchFamily="49" charset="-122"/>
            </a:endParaRPr>
          </a:p>
          <a:p>
            <a:r>
              <a:rPr lang="zh-CN" altLang="en-US" b="1" dirty="0">
                <a:solidFill>
                  <a:srgbClr val="FF0000"/>
                </a:solidFill>
                <a:latin typeface="楷体_GB2312" pitchFamily="49" charset="-122"/>
                <a:ea typeface="楷体_GB2312" pitchFamily="49" charset="-122"/>
              </a:rPr>
              <a:t>霜</a:t>
            </a:r>
            <a:r>
              <a:rPr lang="zh-CN" altLang="en-US" b="1" dirty="0">
                <a:latin typeface="楷体_GB2312" pitchFamily="49" charset="-122"/>
                <a:ea typeface="楷体_GB2312" pitchFamily="49" charset="-122"/>
              </a:rPr>
              <a:t>  </a:t>
            </a:r>
            <a:endParaRPr lang="zh-CN" altLang="en-US" b="1" dirty="0">
              <a:latin typeface="楷体_GB2312" pitchFamily="49" charset="-122"/>
              <a:ea typeface="楷体_GB2312" pitchFamily="49" charset="-122"/>
            </a:endParaRPr>
          </a:p>
          <a:p>
            <a:r>
              <a:rPr lang="zh-CN" altLang="en-US" b="1" dirty="0">
                <a:solidFill>
                  <a:srgbClr val="FF0000"/>
                </a:solidFill>
                <a:latin typeface="楷体_GB2312" pitchFamily="49" charset="-122"/>
                <a:ea typeface="楷体_GB2312" pitchFamily="49" charset="-122"/>
              </a:rPr>
              <a:t>露</a:t>
            </a:r>
            <a:r>
              <a:rPr lang="zh-CN" altLang="en-US" b="1" dirty="0">
                <a:latin typeface="楷体_GB2312" pitchFamily="49" charset="-122"/>
                <a:ea typeface="楷体_GB2312" pitchFamily="49" charset="-122"/>
              </a:rPr>
              <a:t>  </a:t>
            </a:r>
            <a:endParaRPr lang="zh-CN" altLang="en-US" b="1" dirty="0">
              <a:latin typeface="楷体_GB2312" pitchFamily="49" charset="-122"/>
              <a:ea typeface="楷体_GB2312" pitchFamily="49" charset="-122"/>
            </a:endParaRPr>
          </a:p>
          <a:p>
            <a:r>
              <a:rPr lang="zh-CN" altLang="en-US" b="1" dirty="0">
                <a:solidFill>
                  <a:srgbClr val="FF0000"/>
                </a:solidFill>
                <a:latin typeface="楷体_GB2312" pitchFamily="49" charset="-122"/>
                <a:ea typeface="楷体_GB2312" pitchFamily="49" charset="-122"/>
              </a:rPr>
              <a:t>云</a:t>
            </a:r>
            <a:endParaRPr lang="zh-CN" altLang="en-US" b="1" dirty="0">
              <a:latin typeface="楷体_GB2312" pitchFamily="49" charset="-122"/>
              <a:ea typeface="楷体_GB2312" pitchFamily="49" charset="-122"/>
            </a:endParaRPr>
          </a:p>
          <a:p>
            <a:endParaRPr lang="zh-CN" altLang="en-US" dirty="0">
              <a:latin typeface="楷体_GB2312" pitchFamily="49" charset="-122"/>
              <a:ea typeface="楷体_GB2312" pitchFamily="49" charset="-122"/>
            </a:endParaRPr>
          </a:p>
        </p:txBody>
      </p:sp>
      <p:sp>
        <p:nvSpPr>
          <p:cNvPr id="58372" name="矩形 58371"/>
          <p:cNvSpPr/>
          <p:nvPr/>
        </p:nvSpPr>
        <p:spPr>
          <a:xfrm>
            <a:off x="1752600" y="1600200"/>
            <a:ext cx="6686550" cy="579438"/>
          </a:xfrm>
          <a:prstGeom prst="rect">
            <a:avLst/>
          </a:prstGeom>
          <a:noFill/>
          <a:ln w="9525">
            <a:noFill/>
          </a:ln>
        </p:spPr>
        <p:txBody>
          <a:bodyPr wrap="none" anchor="t">
            <a:spAutoFit/>
          </a:bodyPr>
          <a:p>
            <a:r>
              <a:rPr lang="zh-CN" altLang="en-US" sz="3200" b="1" dirty="0">
                <a:latin typeface="楷体_GB2312" pitchFamily="49" charset="-122"/>
                <a:ea typeface="楷体_GB2312" pitchFamily="49" charset="-122"/>
              </a:rPr>
              <a:t>黍离之悲，象征着国家的今衰昔盛。</a:t>
            </a:r>
            <a:endParaRPr lang="zh-CN" altLang="en-US" sz="3200" b="1" dirty="0">
              <a:latin typeface="楷体_GB2312" pitchFamily="49" charset="-122"/>
              <a:ea typeface="楷体_GB2312" pitchFamily="49" charset="-122"/>
            </a:endParaRPr>
          </a:p>
        </p:txBody>
      </p:sp>
      <p:sp>
        <p:nvSpPr>
          <p:cNvPr id="58373" name="矩形 58372"/>
          <p:cNvSpPr/>
          <p:nvPr/>
        </p:nvSpPr>
        <p:spPr>
          <a:xfrm>
            <a:off x="1828800" y="2209800"/>
            <a:ext cx="3841750" cy="579438"/>
          </a:xfrm>
          <a:prstGeom prst="rect">
            <a:avLst/>
          </a:prstGeom>
          <a:noFill/>
          <a:ln w="9525">
            <a:noFill/>
          </a:ln>
        </p:spPr>
        <p:txBody>
          <a:bodyPr wrap="none" anchor="t">
            <a:spAutoFit/>
          </a:bodyPr>
          <a:p>
            <a:r>
              <a:rPr lang="zh-CN" altLang="en-US" sz="3200" b="1" dirty="0">
                <a:latin typeface="楷体_GB2312" pitchFamily="49" charset="-122"/>
                <a:ea typeface="楷体_GB2312" pitchFamily="49" charset="-122"/>
              </a:rPr>
              <a:t>气节，不屈的品格。</a:t>
            </a:r>
            <a:endParaRPr lang="zh-CN" altLang="en-US" sz="3200" b="1" dirty="0">
              <a:latin typeface="楷体_GB2312" pitchFamily="49" charset="-122"/>
              <a:ea typeface="楷体_GB2312" pitchFamily="49" charset="-122"/>
            </a:endParaRPr>
          </a:p>
        </p:txBody>
      </p:sp>
      <p:sp>
        <p:nvSpPr>
          <p:cNvPr id="58374" name="矩形 58373"/>
          <p:cNvSpPr/>
          <p:nvPr/>
        </p:nvSpPr>
        <p:spPr>
          <a:xfrm>
            <a:off x="1905000" y="2743200"/>
            <a:ext cx="2359025" cy="579438"/>
          </a:xfrm>
          <a:prstGeom prst="rect">
            <a:avLst/>
          </a:prstGeom>
          <a:noFill/>
          <a:ln w="9525">
            <a:noFill/>
          </a:ln>
        </p:spPr>
        <p:txBody>
          <a:bodyPr wrap="none" anchor="t">
            <a:spAutoFit/>
          </a:bodyPr>
          <a:p>
            <a:pPr>
              <a:spcBef>
                <a:spcPct val="20000"/>
              </a:spcBef>
              <a:buChar char="•"/>
            </a:pPr>
            <a:r>
              <a:rPr lang="zh-CN" altLang="en-US" sz="3200" b="1" dirty="0">
                <a:latin typeface="楷体_GB2312" pitchFamily="49" charset="-122"/>
                <a:ea typeface="楷体_GB2312" pitchFamily="49" charset="-122"/>
              </a:rPr>
              <a:t>飘零伤感。</a:t>
            </a:r>
            <a:endParaRPr lang="zh-CN" altLang="en-US" sz="3200" b="1" dirty="0">
              <a:latin typeface="楷体_GB2312" pitchFamily="49" charset="-122"/>
              <a:ea typeface="楷体_GB2312" pitchFamily="49" charset="-122"/>
            </a:endParaRPr>
          </a:p>
        </p:txBody>
      </p:sp>
      <p:sp>
        <p:nvSpPr>
          <p:cNvPr id="58375" name="矩形 58374"/>
          <p:cNvSpPr/>
          <p:nvPr/>
        </p:nvSpPr>
        <p:spPr>
          <a:xfrm>
            <a:off x="1828800" y="3276600"/>
            <a:ext cx="4391025" cy="579438"/>
          </a:xfrm>
          <a:prstGeom prst="rect">
            <a:avLst/>
          </a:prstGeom>
          <a:noFill/>
          <a:ln w="9525">
            <a:noFill/>
          </a:ln>
        </p:spPr>
        <p:txBody>
          <a:bodyPr wrap="none" anchor="t">
            <a:spAutoFit/>
          </a:bodyPr>
          <a:p>
            <a:pPr>
              <a:spcBef>
                <a:spcPct val="20000"/>
              </a:spcBef>
              <a:buChar char="•"/>
            </a:pPr>
            <a:r>
              <a:rPr lang="zh-CN" altLang="en-US" sz="3200" b="1" dirty="0">
                <a:latin typeface="楷体_GB2312" pitchFamily="49" charset="-122"/>
                <a:ea typeface="楷体_GB2312" pitchFamily="49" charset="-122"/>
              </a:rPr>
              <a:t>落寞愁怅，游于思归。</a:t>
            </a:r>
            <a:endParaRPr lang="zh-CN" altLang="en-US" sz="3200" b="1" dirty="0">
              <a:latin typeface="楷体_GB2312" pitchFamily="49" charset="-122"/>
              <a:ea typeface="楷体_GB2312" pitchFamily="49" charset="-122"/>
            </a:endParaRPr>
          </a:p>
        </p:txBody>
      </p:sp>
      <p:sp>
        <p:nvSpPr>
          <p:cNvPr id="58376" name="矩形 58375"/>
          <p:cNvSpPr/>
          <p:nvPr/>
        </p:nvSpPr>
        <p:spPr>
          <a:xfrm>
            <a:off x="1371600" y="3886200"/>
            <a:ext cx="6016625" cy="579438"/>
          </a:xfrm>
          <a:prstGeom prst="rect">
            <a:avLst/>
          </a:prstGeom>
          <a:noFill/>
          <a:ln w="9525">
            <a:noFill/>
          </a:ln>
        </p:spPr>
        <p:txBody>
          <a:bodyPr wrap="none" anchor="t">
            <a:spAutoFit/>
          </a:bodyPr>
          <a:p>
            <a:pPr>
              <a:spcBef>
                <a:spcPct val="20000"/>
              </a:spcBef>
              <a:buChar char="•"/>
            </a:pPr>
            <a:r>
              <a:rPr lang="zh-CN" altLang="en-US" sz="3200" b="1" dirty="0">
                <a:latin typeface="楷体_GB2312" pitchFamily="49" charset="-122"/>
                <a:ea typeface="楷体_GB2312" pitchFamily="49" charset="-122"/>
              </a:rPr>
              <a:t>恶劣的社会环境，人生的坎坷。</a:t>
            </a:r>
            <a:endParaRPr lang="zh-CN" altLang="en-US" sz="3200" b="1" dirty="0">
              <a:latin typeface="楷体_GB2312" pitchFamily="49" charset="-122"/>
              <a:ea typeface="楷体_GB2312" pitchFamily="49" charset="-122"/>
            </a:endParaRPr>
          </a:p>
        </p:txBody>
      </p:sp>
      <p:sp>
        <p:nvSpPr>
          <p:cNvPr id="58377" name="矩形 58376"/>
          <p:cNvSpPr/>
          <p:nvPr/>
        </p:nvSpPr>
        <p:spPr>
          <a:xfrm>
            <a:off x="1371600" y="4495800"/>
            <a:ext cx="4391025" cy="579438"/>
          </a:xfrm>
          <a:prstGeom prst="rect">
            <a:avLst/>
          </a:prstGeom>
          <a:noFill/>
          <a:ln w="9525">
            <a:noFill/>
          </a:ln>
        </p:spPr>
        <p:txBody>
          <a:bodyPr wrap="none" anchor="t">
            <a:spAutoFit/>
          </a:bodyPr>
          <a:p>
            <a:pPr>
              <a:spcBef>
                <a:spcPct val="20000"/>
              </a:spcBef>
              <a:buChar char="•"/>
            </a:pPr>
            <a:r>
              <a:rPr lang="zh-CN" altLang="en-US" sz="3200" b="1" dirty="0">
                <a:latin typeface="楷体_GB2312" pitchFamily="49" charset="-122"/>
                <a:ea typeface="楷体_GB2312" pitchFamily="49" charset="-122"/>
              </a:rPr>
              <a:t>人生苦短，生命易逝。</a:t>
            </a:r>
            <a:endParaRPr lang="zh-CN" altLang="en-US" sz="3200" b="1" dirty="0">
              <a:latin typeface="楷体_GB2312" pitchFamily="49" charset="-122"/>
              <a:ea typeface="楷体_GB2312" pitchFamily="49" charset="-122"/>
            </a:endParaRPr>
          </a:p>
        </p:txBody>
      </p:sp>
      <p:sp>
        <p:nvSpPr>
          <p:cNvPr id="58378" name="矩形 58377"/>
          <p:cNvSpPr/>
          <p:nvPr/>
        </p:nvSpPr>
        <p:spPr>
          <a:xfrm>
            <a:off x="1524000" y="5105400"/>
            <a:ext cx="2216150" cy="579438"/>
          </a:xfrm>
          <a:prstGeom prst="rect">
            <a:avLst/>
          </a:prstGeom>
          <a:noFill/>
          <a:ln w="9525">
            <a:noFill/>
          </a:ln>
        </p:spPr>
        <p:txBody>
          <a:bodyPr wrap="none" anchor="t">
            <a:spAutoFit/>
          </a:bodyPr>
          <a:p>
            <a:r>
              <a:rPr lang="zh-CN" altLang="en-US" sz="3200" b="1" dirty="0">
                <a:latin typeface="楷体_GB2312" pitchFamily="49" charset="-122"/>
                <a:ea typeface="楷体_GB2312" pitchFamily="49" charset="-122"/>
              </a:rPr>
              <a:t>游子飘泊。</a:t>
            </a:r>
            <a:endParaRPr lang="zh-CN" altLang="en-US" sz="3200" b="1"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371">
                                            <p:txEl>
                                              <p:charRg st="0" end="21"/>
                                            </p:txEl>
                                          </p:spTgt>
                                        </p:tgtEl>
                                        <p:attrNameLst>
                                          <p:attrName>style.visibility</p:attrName>
                                        </p:attrNameLst>
                                      </p:cBhvr>
                                      <p:to>
                                        <p:strVal val="visible"/>
                                      </p:to>
                                    </p:set>
                                    <p:anim calcmode="lin" valueType="num">
                                      <p:cBhvr additive="base">
                                        <p:cTn id="7" dur="500" fill="hold"/>
                                        <p:tgtEl>
                                          <p:spTgt spid="58371">
                                            <p:txEl>
                                              <p:charRg st="0" end="2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8371">
                                            <p:txEl>
                                              <p:charRg st="0" end="2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8371">
                                            <p:txEl>
                                              <p:charRg st="21" end="24"/>
                                            </p:txEl>
                                          </p:spTgt>
                                        </p:tgtEl>
                                        <p:attrNameLst>
                                          <p:attrName>style.visibility</p:attrName>
                                        </p:attrNameLst>
                                      </p:cBhvr>
                                      <p:to>
                                        <p:strVal val="visible"/>
                                      </p:to>
                                    </p:set>
                                    <p:anim calcmode="lin" valueType="num">
                                      <p:cBhvr additive="base">
                                        <p:cTn id="13" dur="500" fill="hold"/>
                                        <p:tgtEl>
                                          <p:spTgt spid="58371">
                                            <p:txEl>
                                              <p:charRg st="21" end="24"/>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8371">
                                            <p:txEl>
                                              <p:charRg st="21" end="2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8371">
                                            <p:txEl>
                                              <p:charRg st="24" end="26"/>
                                            </p:txEl>
                                          </p:spTgt>
                                        </p:tgtEl>
                                        <p:attrNameLst>
                                          <p:attrName>style.visibility</p:attrName>
                                        </p:attrNameLst>
                                      </p:cBhvr>
                                      <p:to>
                                        <p:strVal val="visible"/>
                                      </p:to>
                                    </p:set>
                                    <p:anim calcmode="lin" valueType="num">
                                      <p:cBhvr additive="base">
                                        <p:cTn id="19" dur="500" fill="hold"/>
                                        <p:tgtEl>
                                          <p:spTgt spid="58371">
                                            <p:txEl>
                                              <p:charRg st="24" end="26"/>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8371">
                                            <p:txEl>
                                              <p:charRg st="24" end="26"/>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8371">
                                            <p:txEl>
                                              <p:charRg st="26" end="31"/>
                                            </p:txEl>
                                          </p:spTgt>
                                        </p:tgtEl>
                                        <p:attrNameLst>
                                          <p:attrName>style.visibility</p:attrName>
                                        </p:attrNameLst>
                                      </p:cBhvr>
                                      <p:to>
                                        <p:strVal val="visible"/>
                                      </p:to>
                                    </p:set>
                                    <p:anim calcmode="lin" valueType="num">
                                      <p:cBhvr additive="base">
                                        <p:cTn id="25" dur="500" fill="hold"/>
                                        <p:tgtEl>
                                          <p:spTgt spid="58371">
                                            <p:txEl>
                                              <p:charRg st="26" end="3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8371">
                                            <p:txEl>
                                              <p:charRg st="26" end="3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8371">
                                            <p:txEl>
                                              <p:charRg st="31" end="36"/>
                                            </p:txEl>
                                          </p:spTgt>
                                        </p:tgtEl>
                                        <p:attrNameLst>
                                          <p:attrName>style.visibility</p:attrName>
                                        </p:attrNameLst>
                                      </p:cBhvr>
                                      <p:to>
                                        <p:strVal val="visible"/>
                                      </p:to>
                                    </p:set>
                                    <p:anim calcmode="lin" valueType="num">
                                      <p:cBhvr additive="base">
                                        <p:cTn id="31" dur="500" fill="hold"/>
                                        <p:tgtEl>
                                          <p:spTgt spid="58371">
                                            <p:txEl>
                                              <p:charRg st="31" end="3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8371">
                                            <p:txEl>
                                              <p:charRg st="31" end="36"/>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8371">
                                            <p:txEl>
                                              <p:charRg st="36" end="40"/>
                                            </p:txEl>
                                          </p:spTgt>
                                        </p:tgtEl>
                                        <p:attrNameLst>
                                          <p:attrName>style.visibility</p:attrName>
                                        </p:attrNameLst>
                                      </p:cBhvr>
                                      <p:to>
                                        <p:strVal val="visible"/>
                                      </p:to>
                                    </p:set>
                                    <p:anim calcmode="lin" valueType="num">
                                      <p:cBhvr additive="base">
                                        <p:cTn id="37" dur="500" fill="hold"/>
                                        <p:tgtEl>
                                          <p:spTgt spid="58371">
                                            <p:txEl>
                                              <p:charRg st="36" end="40"/>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8371">
                                            <p:txEl>
                                              <p:charRg st="36" end="40"/>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8371">
                                            <p:txEl>
                                              <p:charRg st="40" end="44"/>
                                            </p:txEl>
                                          </p:spTgt>
                                        </p:tgtEl>
                                        <p:attrNameLst>
                                          <p:attrName>style.visibility</p:attrName>
                                        </p:attrNameLst>
                                      </p:cBhvr>
                                      <p:to>
                                        <p:strVal val="visible"/>
                                      </p:to>
                                    </p:set>
                                    <p:anim calcmode="lin" valueType="num">
                                      <p:cBhvr additive="base">
                                        <p:cTn id="43" dur="500" fill="hold"/>
                                        <p:tgtEl>
                                          <p:spTgt spid="58371">
                                            <p:txEl>
                                              <p:charRg st="40" end="44"/>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58371">
                                            <p:txEl>
                                              <p:charRg st="40" end="44"/>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8371">
                                            <p:txEl>
                                              <p:charRg st="44" end="46"/>
                                            </p:txEl>
                                          </p:spTgt>
                                        </p:tgtEl>
                                        <p:attrNameLst>
                                          <p:attrName>style.visibility</p:attrName>
                                        </p:attrNameLst>
                                      </p:cBhvr>
                                      <p:to>
                                        <p:strVal val="visible"/>
                                      </p:to>
                                    </p:set>
                                    <p:anim calcmode="lin" valueType="num">
                                      <p:cBhvr additive="base">
                                        <p:cTn id="49" dur="500" fill="hold"/>
                                        <p:tgtEl>
                                          <p:spTgt spid="58371">
                                            <p:txEl>
                                              <p:charRg st="44" end="46"/>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58371">
                                            <p:txEl>
                                              <p:charRg st="44" end="46"/>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58372"/>
                                        </p:tgtEl>
                                        <p:attrNameLst>
                                          <p:attrName>style.visibility</p:attrName>
                                        </p:attrNameLst>
                                      </p:cBhvr>
                                      <p:to>
                                        <p:strVal val="visible"/>
                                      </p:to>
                                    </p:set>
                                    <p:anim calcmode="lin" valueType="num">
                                      <p:cBhvr additive="base">
                                        <p:cTn id="55" dur="500" fill="hold"/>
                                        <p:tgtEl>
                                          <p:spTgt spid="58372"/>
                                        </p:tgtEl>
                                        <p:attrNameLst>
                                          <p:attrName>ppt_x</p:attrName>
                                        </p:attrNameLst>
                                      </p:cBhvr>
                                      <p:tavLst>
                                        <p:tav tm="0">
                                          <p:val>
                                            <p:strVal val="0-#ppt_w/2"/>
                                          </p:val>
                                        </p:tav>
                                        <p:tav tm="100000">
                                          <p:val>
                                            <p:strVal val="#ppt_x"/>
                                          </p:val>
                                        </p:tav>
                                      </p:tavLst>
                                    </p:anim>
                                    <p:anim calcmode="lin" valueType="num">
                                      <p:cBhvr additive="base">
                                        <p:cTn id="56" dur="500" fill="hold"/>
                                        <p:tgtEl>
                                          <p:spTgt spid="5837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58373"/>
                                        </p:tgtEl>
                                        <p:attrNameLst>
                                          <p:attrName>style.visibility</p:attrName>
                                        </p:attrNameLst>
                                      </p:cBhvr>
                                      <p:to>
                                        <p:strVal val="visible"/>
                                      </p:to>
                                    </p:set>
                                    <p:anim calcmode="lin" valueType="num">
                                      <p:cBhvr additive="base">
                                        <p:cTn id="61" dur="500" fill="hold"/>
                                        <p:tgtEl>
                                          <p:spTgt spid="58373"/>
                                        </p:tgtEl>
                                        <p:attrNameLst>
                                          <p:attrName>ppt_x</p:attrName>
                                        </p:attrNameLst>
                                      </p:cBhvr>
                                      <p:tavLst>
                                        <p:tav tm="0">
                                          <p:val>
                                            <p:strVal val="0-#ppt_w/2"/>
                                          </p:val>
                                        </p:tav>
                                        <p:tav tm="100000">
                                          <p:val>
                                            <p:strVal val="#ppt_x"/>
                                          </p:val>
                                        </p:tav>
                                      </p:tavLst>
                                    </p:anim>
                                    <p:anim calcmode="lin" valueType="num">
                                      <p:cBhvr additive="base">
                                        <p:cTn id="62" dur="500" fill="hold"/>
                                        <p:tgtEl>
                                          <p:spTgt spid="58373"/>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58374"/>
                                        </p:tgtEl>
                                        <p:attrNameLst>
                                          <p:attrName>style.visibility</p:attrName>
                                        </p:attrNameLst>
                                      </p:cBhvr>
                                      <p:to>
                                        <p:strVal val="visible"/>
                                      </p:to>
                                    </p:set>
                                    <p:anim calcmode="lin" valueType="num">
                                      <p:cBhvr additive="base">
                                        <p:cTn id="67" dur="500" fill="hold"/>
                                        <p:tgtEl>
                                          <p:spTgt spid="58374"/>
                                        </p:tgtEl>
                                        <p:attrNameLst>
                                          <p:attrName>ppt_x</p:attrName>
                                        </p:attrNameLst>
                                      </p:cBhvr>
                                      <p:tavLst>
                                        <p:tav tm="0">
                                          <p:val>
                                            <p:strVal val="0-#ppt_w/2"/>
                                          </p:val>
                                        </p:tav>
                                        <p:tav tm="100000">
                                          <p:val>
                                            <p:strVal val="#ppt_x"/>
                                          </p:val>
                                        </p:tav>
                                      </p:tavLst>
                                    </p:anim>
                                    <p:anim calcmode="lin" valueType="num">
                                      <p:cBhvr additive="base">
                                        <p:cTn id="68" dur="500" fill="hold"/>
                                        <p:tgtEl>
                                          <p:spTgt spid="58374"/>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58375"/>
                                        </p:tgtEl>
                                        <p:attrNameLst>
                                          <p:attrName>style.visibility</p:attrName>
                                        </p:attrNameLst>
                                      </p:cBhvr>
                                      <p:to>
                                        <p:strVal val="visible"/>
                                      </p:to>
                                    </p:set>
                                    <p:anim calcmode="lin" valueType="num">
                                      <p:cBhvr additive="base">
                                        <p:cTn id="73" dur="500" fill="hold"/>
                                        <p:tgtEl>
                                          <p:spTgt spid="58375"/>
                                        </p:tgtEl>
                                        <p:attrNameLst>
                                          <p:attrName>ppt_x</p:attrName>
                                        </p:attrNameLst>
                                      </p:cBhvr>
                                      <p:tavLst>
                                        <p:tav tm="0">
                                          <p:val>
                                            <p:strVal val="0-#ppt_w/2"/>
                                          </p:val>
                                        </p:tav>
                                        <p:tav tm="100000">
                                          <p:val>
                                            <p:strVal val="#ppt_x"/>
                                          </p:val>
                                        </p:tav>
                                      </p:tavLst>
                                    </p:anim>
                                    <p:anim calcmode="lin" valueType="num">
                                      <p:cBhvr additive="base">
                                        <p:cTn id="74" dur="500" fill="hold"/>
                                        <p:tgtEl>
                                          <p:spTgt spid="58375"/>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58376"/>
                                        </p:tgtEl>
                                        <p:attrNameLst>
                                          <p:attrName>style.visibility</p:attrName>
                                        </p:attrNameLst>
                                      </p:cBhvr>
                                      <p:to>
                                        <p:strVal val="visible"/>
                                      </p:to>
                                    </p:set>
                                    <p:anim calcmode="lin" valueType="num">
                                      <p:cBhvr additive="base">
                                        <p:cTn id="79" dur="500" fill="hold"/>
                                        <p:tgtEl>
                                          <p:spTgt spid="58376"/>
                                        </p:tgtEl>
                                        <p:attrNameLst>
                                          <p:attrName>ppt_x</p:attrName>
                                        </p:attrNameLst>
                                      </p:cBhvr>
                                      <p:tavLst>
                                        <p:tav tm="0">
                                          <p:val>
                                            <p:strVal val="0-#ppt_w/2"/>
                                          </p:val>
                                        </p:tav>
                                        <p:tav tm="100000">
                                          <p:val>
                                            <p:strVal val="#ppt_x"/>
                                          </p:val>
                                        </p:tav>
                                      </p:tavLst>
                                    </p:anim>
                                    <p:anim calcmode="lin" valueType="num">
                                      <p:cBhvr additive="base">
                                        <p:cTn id="80" dur="500" fill="hold"/>
                                        <p:tgtEl>
                                          <p:spTgt spid="5837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58377"/>
                                        </p:tgtEl>
                                        <p:attrNameLst>
                                          <p:attrName>style.visibility</p:attrName>
                                        </p:attrNameLst>
                                      </p:cBhvr>
                                      <p:to>
                                        <p:strVal val="visible"/>
                                      </p:to>
                                    </p:set>
                                    <p:anim calcmode="lin" valueType="num">
                                      <p:cBhvr additive="base">
                                        <p:cTn id="85" dur="500" fill="hold"/>
                                        <p:tgtEl>
                                          <p:spTgt spid="58377"/>
                                        </p:tgtEl>
                                        <p:attrNameLst>
                                          <p:attrName>ppt_x</p:attrName>
                                        </p:attrNameLst>
                                      </p:cBhvr>
                                      <p:tavLst>
                                        <p:tav tm="0">
                                          <p:val>
                                            <p:strVal val="0-#ppt_w/2"/>
                                          </p:val>
                                        </p:tav>
                                        <p:tav tm="100000">
                                          <p:val>
                                            <p:strVal val="#ppt_x"/>
                                          </p:val>
                                        </p:tav>
                                      </p:tavLst>
                                    </p:anim>
                                    <p:anim calcmode="lin" valueType="num">
                                      <p:cBhvr additive="base">
                                        <p:cTn id="86" dur="500" fill="hold"/>
                                        <p:tgtEl>
                                          <p:spTgt spid="58377"/>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58378"/>
                                        </p:tgtEl>
                                        <p:attrNameLst>
                                          <p:attrName>style.visibility</p:attrName>
                                        </p:attrNameLst>
                                      </p:cBhvr>
                                      <p:to>
                                        <p:strVal val="visible"/>
                                      </p:to>
                                    </p:set>
                                    <p:anim calcmode="lin" valueType="num">
                                      <p:cBhvr additive="base">
                                        <p:cTn id="91" dur="500" fill="hold"/>
                                        <p:tgtEl>
                                          <p:spTgt spid="58378"/>
                                        </p:tgtEl>
                                        <p:attrNameLst>
                                          <p:attrName>ppt_x</p:attrName>
                                        </p:attrNameLst>
                                      </p:cBhvr>
                                      <p:tavLst>
                                        <p:tav tm="0">
                                          <p:val>
                                            <p:strVal val="0-#ppt_w/2"/>
                                          </p:val>
                                        </p:tav>
                                        <p:tav tm="100000">
                                          <p:val>
                                            <p:strVal val="#ppt_x"/>
                                          </p:val>
                                        </p:tav>
                                      </p:tavLst>
                                    </p:anim>
                                    <p:anim calcmode="lin" valueType="num">
                                      <p:cBhvr additive="base">
                                        <p:cTn id="92" dur="500" fill="hold"/>
                                        <p:tgtEl>
                                          <p:spTgt spid="583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p:bldP spid="58372" grpId="0"/>
      <p:bldP spid="58373" grpId="0"/>
      <p:bldP spid="58374" grpId="0"/>
      <p:bldP spid="58375" grpId="0"/>
      <p:bldP spid="58376" grpId="0"/>
      <p:bldP spid="58377" grpId="0"/>
      <p:bldP spid="5837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5" name="文本占位符 59394"/>
          <p:cNvSpPr>
            <a:spLocks noGrp="1" noRot="1"/>
          </p:cNvSpPr>
          <p:nvPr>
            <p:ph type="body" idx="1"/>
          </p:nvPr>
        </p:nvSpPr>
        <p:spPr>
          <a:xfrm>
            <a:off x="468313" y="981075"/>
            <a:ext cx="8229600" cy="4525963"/>
          </a:xfrm>
        </p:spPr>
        <p:txBody>
          <a:bodyPr/>
          <a:p>
            <a:pPr>
              <a:lnSpc>
                <a:spcPct val="90000"/>
              </a:lnSpc>
            </a:pPr>
            <a:r>
              <a:rPr lang="zh-CN" altLang="en-US" b="1" dirty="0">
                <a:solidFill>
                  <a:srgbClr val="FF0000"/>
                </a:solidFill>
                <a:latin typeface="楷体_GB2312" pitchFamily="49" charset="-122"/>
                <a:ea typeface="楷体_GB2312" pitchFamily="49" charset="-122"/>
              </a:rPr>
              <a:t>玉</a:t>
            </a:r>
            <a:endParaRPr lang="zh-CN" altLang="en-US" b="1" dirty="0">
              <a:latin typeface="楷体_GB2312" pitchFamily="49" charset="-122"/>
              <a:ea typeface="楷体_GB2312" pitchFamily="49" charset="-122"/>
            </a:endParaRPr>
          </a:p>
          <a:p>
            <a:pPr>
              <a:lnSpc>
                <a:spcPct val="90000"/>
              </a:lnSpc>
            </a:pPr>
            <a:r>
              <a:rPr lang="zh-CN" altLang="en-US" b="1" dirty="0">
                <a:solidFill>
                  <a:srgbClr val="FF0000"/>
                </a:solidFill>
                <a:latin typeface="楷体_GB2312" pitchFamily="49" charset="-122"/>
                <a:ea typeface="楷体_GB2312" pitchFamily="49" charset="-122"/>
              </a:rPr>
              <a:t>珍珠</a:t>
            </a:r>
            <a:r>
              <a:rPr lang="zh-CN" altLang="en-US" b="1" dirty="0">
                <a:latin typeface="楷体_GB2312" pitchFamily="49" charset="-122"/>
                <a:ea typeface="楷体_GB2312" pitchFamily="49" charset="-122"/>
              </a:rPr>
              <a:t>  </a:t>
            </a:r>
            <a:endParaRPr lang="zh-CN" altLang="en-US" b="1" dirty="0">
              <a:latin typeface="楷体_GB2312" pitchFamily="49" charset="-122"/>
              <a:ea typeface="楷体_GB2312" pitchFamily="49" charset="-122"/>
            </a:endParaRPr>
          </a:p>
          <a:p>
            <a:pPr>
              <a:lnSpc>
                <a:spcPct val="90000"/>
              </a:lnSpc>
            </a:pPr>
            <a:r>
              <a:rPr lang="zh-CN" altLang="en-US" b="1" dirty="0">
                <a:solidFill>
                  <a:srgbClr val="FF0000"/>
                </a:solidFill>
                <a:latin typeface="楷体_GB2312" pitchFamily="49" charset="-122"/>
                <a:ea typeface="楷体_GB2312" pitchFamily="49" charset="-122"/>
              </a:rPr>
              <a:t>梅子</a:t>
            </a:r>
            <a:endParaRPr lang="zh-CN" altLang="en-US" b="1" dirty="0">
              <a:latin typeface="楷体_GB2312" pitchFamily="49" charset="-122"/>
              <a:ea typeface="楷体_GB2312" pitchFamily="49" charset="-122"/>
            </a:endParaRPr>
          </a:p>
          <a:p>
            <a:pPr>
              <a:lnSpc>
                <a:spcPct val="90000"/>
              </a:lnSpc>
            </a:pPr>
            <a:r>
              <a:rPr lang="zh-CN" altLang="en-US" b="1" dirty="0">
                <a:solidFill>
                  <a:srgbClr val="FF0000"/>
                </a:solidFill>
                <a:latin typeface="楷体_GB2312" pitchFamily="49" charset="-122"/>
                <a:ea typeface="楷体_GB2312" pitchFamily="49" charset="-122"/>
              </a:rPr>
              <a:t>鸳鸯</a:t>
            </a:r>
            <a:endParaRPr lang="zh-CN" altLang="en-US" b="1" dirty="0">
              <a:latin typeface="楷体_GB2312" pitchFamily="49" charset="-122"/>
              <a:ea typeface="楷体_GB2312" pitchFamily="49" charset="-122"/>
            </a:endParaRPr>
          </a:p>
          <a:p>
            <a:pPr>
              <a:lnSpc>
                <a:spcPct val="90000"/>
              </a:lnSpc>
            </a:pPr>
            <a:r>
              <a:rPr lang="zh-CN" altLang="en-US" b="1" dirty="0">
                <a:solidFill>
                  <a:srgbClr val="FF0000"/>
                </a:solidFill>
                <a:latin typeface="楷体_GB2312" pitchFamily="49" charset="-122"/>
                <a:ea typeface="楷体_GB2312" pitchFamily="49" charset="-122"/>
              </a:rPr>
              <a:t>丁香</a:t>
            </a:r>
            <a:r>
              <a:rPr lang="zh-CN" altLang="en-US" b="1" dirty="0">
                <a:latin typeface="楷体_GB2312" pitchFamily="49" charset="-122"/>
                <a:ea typeface="楷体_GB2312" pitchFamily="49" charset="-122"/>
              </a:rPr>
              <a:t>  </a:t>
            </a:r>
            <a:endParaRPr lang="zh-CN" altLang="en-US" b="1" dirty="0">
              <a:latin typeface="楷体_GB2312" pitchFamily="49" charset="-122"/>
              <a:ea typeface="楷体_GB2312" pitchFamily="49" charset="-122"/>
            </a:endParaRPr>
          </a:p>
          <a:p>
            <a:pPr>
              <a:lnSpc>
                <a:spcPct val="90000"/>
              </a:lnSpc>
            </a:pPr>
            <a:r>
              <a:rPr lang="zh-CN" altLang="en-US" b="1" dirty="0">
                <a:solidFill>
                  <a:srgbClr val="FF0000"/>
                </a:solidFill>
                <a:latin typeface="楷体_GB2312" pitchFamily="49" charset="-122"/>
                <a:ea typeface="楷体_GB2312" pitchFamily="49" charset="-122"/>
              </a:rPr>
              <a:t>红豆</a:t>
            </a:r>
            <a:endParaRPr lang="zh-CN" altLang="en-US" b="1" dirty="0">
              <a:latin typeface="楷体_GB2312" pitchFamily="49" charset="-122"/>
              <a:ea typeface="楷体_GB2312" pitchFamily="49" charset="-122"/>
            </a:endParaRPr>
          </a:p>
          <a:p>
            <a:pPr>
              <a:lnSpc>
                <a:spcPct val="90000"/>
              </a:lnSpc>
            </a:pPr>
            <a:r>
              <a:rPr lang="zh-CN" altLang="en-US" b="1" dirty="0">
                <a:solidFill>
                  <a:srgbClr val="FF0000"/>
                </a:solidFill>
                <a:latin typeface="楷体_GB2312" pitchFamily="49" charset="-122"/>
                <a:ea typeface="楷体_GB2312" pitchFamily="49" charset="-122"/>
              </a:rPr>
              <a:t>红叶</a:t>
            </a:r>
            <a:r>
              <a:rPr lang="zh-CN" altLang="en-US" b="1" dirty="0">
                <a:latin typeface="楷体_GB2312" pitchFamily="49" charset="-122"/>
                <a:ea typeface="楷体_GB2312" pitchFamily="49" charset="-122"/>
              </a:rPr>
              <a:t>  </a:t>
            </a:r>
            <a:endParaRPr lang="zh-CN" altLang="en-US" b="1" dirty="0">
              <a:latin typeface="楷体_GB2312" pitchFamily="49" charset="-122"/>
              <a:ea typeface="楷体_GB2312" pitchFamily="49" charset="-122"/>
            </a:endParaRPr>
          </a:p>
          <a:p>
            <a:pPr>
              <a:lnSpc>
                <a:spcPct val="90000"/>
              </a:lnSpc>
            </a:pPr>
            <a:r>
              <a:rPr lang="zh-CN" altLang="en-US" b="1" dirty="0">
                <a:solidFill>
                  <a:srgbClr val="FF0000"/>
                </a:solidFill>
                <a:latin typeface="楷体_GB2312" pitchFamily="49" charset="-122"/>
                <a:ea typeface="楷体_GB2312" pitchFamily="49" charset="-122"/>
              </a:rPr>
              <a:t>孤雁</a:t>
            </a:r>
            <a:endParaRPr lang="zh-CN" altLang="en-US" b="1" dirty="0">
              <a:latin typeface="楷体_GB2312" pitchFamily="49" charset="-122"/>
              <a:ea typeface="楷体_GB2312" pitchFamily="49" charset="-122"/>
            </a:endParaRPr>
          </a:p>
          <a:p>
            <a:pPr>
              <a:lnSpc>
                <a:spcPct val="90000"/>
              </a:lnSpc>
            </a:pPr>
            <a:endParaRPr lang="zh-CN" altLang="en-US" dirty="0">
              <a:latin typeface="楷体_GB2312" pitchFamily="49" charset="-122"/>
              <a:ea typeface="楷体_GB2312" pitchFamily="49" charset="-122"/>
            </a:endParaRPr>
          </a:p>
        </p:txBody>
      </p:sp>
      <p:sp>
        <p:nvSpPr>
          <p:cNvPr id="59396" name="矩形 59395"/>
          <p:cNvSpPr/>
          <p:nvPr/>
        </p:nvSpPr>
        <p:spPr>
          <a:xfrm>
            <a:off x="1981200" y="914400"/>
            <a:ext cx="2216150" cy="579438"/>
          </a:xfrm>
          <a:prstGeom prst="rect">
            <a:avLst/>
          </a:prstGeom>
          <a:noFill/>
          <a:ln w="9525">
            <a:noFill/>
          </a:ln>
        </p:spPr>
        <p:txBody>
          <a:bodyPr wrap="none" anchor="t">
            <a:spAutoFit/>
          </a:bodyPr>
          <a:p>
            <a:r>
              <a:rPr lang="zh-CN" altLang="en-US" sz="3200" b="1" dirty="0">
                <a:latin typeface="楷体_GB2312" pitchFamily="49" charset="-122"/>
                <a:ea typeface="楷体_GB2312" pitchFamily="49" charset="-122"/>
              </a:rPr>
              <a:t>高洁脱俗。</a:t>
            </a:r>
            <a:endParaRPr lang="zh-CN" altLang="en-US" sz="3200" b="1" dirty="0">
              <a:latin typeface="楷体_GB2312" pitchFamily="49" charset="-122"/>
              <a:ea typeface="楷体_GB2312" pitchFamily="49" charset="-122"/>
            </a:endParaRPr>
          </a:p>
        </p:txBody>
      </p:sp>
      <p:sp>
        <p:nvSpPr>
          <p:cNvPr id="59397" name="矩形 59396"/>
          <p:cNvSpPr/>
          <p:nvPr/>
        </p:nvSpPr>
        <p:spPr>
          <a:xfrm>
            <a:off x="2057400" y="1524000"/>
            <a:ext cx="2359025" cy="530225"/>
          </a:xfrm>
          <a:prstGeom prst="rect">
            <a:avLst/>
          </a:prstGeom>
          <a:noFill/>
          <a:ln w="9525">
            <a:noFill/>
          </a:ln>
        </p:spPr>
        <p:txBody>
          <a:bodyPr wrap="none" anchor="t">
            <a:spAutoFit/>
          </a:bodyPr>
          <a:p>
            <a:pPr>
              <a:lnSpc>
                <a:spcPct val="90000"/>
              </a:lnSpc>
              <a:spcBef>
                <a:spcPct val="20000"/>
              </a:spcBef>
              <a:buChar char="•"/>
            </a:pPr>
            <a:r>
              <a:rPr lang="zh-CN" altLang="en-US" sz="3200" b="1" dirty="0">
                <a:latin typeface="楷体_GB2312" pitchFamily="49" charset="-122"/>
                <a:ea typeface="楷体_GB2312" pitchFamily="49" charset="-122"/>
              </a:rPr>
              <a:t>美丽无瑕。</a:t>
            </a:r>
            <a:endParaRPr lang="zh-CN" altLang="en-US" sz="3200" b="1" dirty="0">
              <a:latin typeface="楷体_GB2312" pitchFamily="49" charset="-122"/>
              <a:ea typeface="楷体_GB2312" pitchFamily="49" charset="-122"/>
            </a:endParaRPr>
          </a:p>
        </p:txBody>
      </p:sp>
      <p:sp>
        <p:nvSpPr>
          <p:cNvPr id="59398" name="矩形 59397"/>
          <p:cNvSpPr/>
          <p:nvPr/>
        </p:nvSpPr>
        <p:spPr>
          <a:xfrm>
            <a:off x="1981200" y="2057400"/>
            <a:ext cx="4654550" cy="579438"/>
          </a:xfrm>
          <a:prstGeom prst="rect">
            <a:avLst/>
          </a:prstGeom>
          <a:noFill/>
          <a:ln w="9525">
            <a:noFill/>
          </a:ln>
        </p:spPr>
        <p:txBody>
          <a:bodyPr wrap="none" anchor="t">
            <a:spAutoFit/>
          </a:bodyPr>
          <a:p>
            <a:r>
              <a:rPr lang="zh-CN" altLang="en-US" sz="3200" b="1" dirty="0">
                <a:latin typeface="楷体_GB2312" pitchFamily="49" charset="-122"/>
                <a:ea typeface="楷体_GB2312" pitchFamily="49" charset="-122"/>
              </a:rPr>
              <a:t>以其成熟比喻少女怀春。</a:t>
            </a:r>
            <a:endParaRPr lang="zh-CN" altLang="en-US" sz="3200" b="1" dirty="0">
              <a:latin typeface="楷体_GB2312" pitchFamily="49" charset="-122"/>
              <a:ea typeface="楷体_GB2312" pitchFamily="49" charset="-122"/>
            </a:endParaRPr>
          </a:p>
        </p:txBody>
      </p:sp>
      <p:sp>
        <p:nvSpPr>
          <p:cNvPr id="59399" name="矩形 59398"/>
          <p:cNvSpPr/>
          <p:nvPr/>
        </p:nvSpPr>
        <p:spPr>
          <a:xfrm>
            <a:off x="2057400" y="2590800"/>
            <a:ext cx="2216150" cy="579438"/>
          </a:xfrm>
          <a:prstGeom prst="rect">
            <a:avLst/>
          </a:prstGeom>
          <a:noFill/>
          <a:ln w="9525">
            <a:noFill/>
          </a:ln>
        </p:spPr>
        <p:txBody>
          <a:bodyPr wrap="none" anchor="t">
            <a:spAutoFit/>
          </a:bodyPr>
          <a:p>
            <a:r>
              <a:rPr lang="zh-CN" altLang="en-US" sz="3200" b="1" dirty="0">
                <a:latin typeface="楷体_GB2312" pitchFamily="49" charset="-122"/>
                <a:ea typeface="楷体_GB2312" pitchFamily="49" charset="-122"/>
              </a:rPr>
              <a:t>恩爱夫妻。</a:t>
            </a:r>
            <a:endParaRPr lang="zh-CN" altLang="en-US" sz="3200" b="1" dirty="0">
              <a:latin typeface="楷体_GB2312" pitchFamily="49" charset="-122"/>
              <a:ea typeface="楷体_GB2312" pitchFamily="49" charset="-122"/>
            </a:endParaRPr>
          </a:p>
        </p:txBody>
      </p:sp>
      <p:sp>
        <p:nvSpPr>
          <p:cNvPr id="59400" name="矩形 59399"/>
          <p:cNvSpPr/>
          <p:nvPr/>
        </p:nvSpPr>
        <p:spPr>
          <a:xfrm>
            <a:off x="1981200" y="3200400"/>
            <a:ext cx="2765425" cy="530225"/>
          </a:xfrm>
          <a:prstGeom prst="rect">
            <a:avLst/>
          </a:prstGeom>
          <a:noFill/>
          <a:ln w="9525">
            <a:noFill/>
          </a:ln>
        </p:spPr>
        <p:txBody>
          <a:bodyPr wrap="none" anchor="t">
            <a:spAutoFit/>
          </a:bodyPr>
          <a:p>
            <a:pPr>
              <a:lnSpc>
                <a:spcPct val="90000"/>
              </a:lnSpc>
              <a:spcBef>
                <a:spcPct val="20000"/>
              </a:spcBef>
              <a:buChar char="•"/>
            </a:pPr>
            <a:r>
              <a:rPr lang="zh-CN" altLang="en-US" sz="3200" b="1" dirty="0">
                <a:latin typeface="楷体_GB2312" pitchFamily="49" charset="-122"/>
                <a:ea typeface="楷体_GB2312" pitchFamily="49" charset="-122"/>
              </a:rPr>
              <a:t>愁思或爱恋。</a:t>
            </a:r>
            <a:endParaRPr lang="zh-CN" altLang="en-US" sz="3200" b="1" dirty="0">
              <a:latin typeface="楷体_GB2312" pitchFamily="49" charset="-122"/>
              <a:ea typeface="楷体_GB2312" pitchFamily="49" charset="-122"/>
            </a:endParaRPr>
          </a:p>
        </p:txBody>
      </p:sp>
      <p:sp>
        <p:nvSpPr>
          <p:cNvPr id="59401" name="矩形 59400"/>
          <p:cNvSpPr/>
          <p:nvPr/>
        </p:nvSpPr>
        <p:spPr>
          <a:xfrm>
            <a:off x="2057400" y="3657600"/>
            <a:ext cx="1403350" cy="579438"/>
          </a:xfrm>
          <a:prstGeom prst="rect">
            <a:avLst/>
          </a:prstGeom>
          <a:noFill/>
          <a:ln w="9525">
            <a:noFill/>
          </a:ln>
        </p:spPr>
        <p:txBody>
          <a:bodyPr wrap="none" anchor="t">
            <a:spAutoFit/>
          </a:bodyPr>
          <a:p>
            <a:r>
              <a:rPr lang="zh-CN" altLang="en-US" sz="3200" b="1" dirty="0">
                <a:latin typeface="楷体_GB2312" pitchFamily="49" charset="-122"/>
                <a:ea typeface="楷体_GB2312" pitchFamily="49" charset="-122"/>
              </a:rPr>
              <a:t>相思。</a:t>
            </a:r>
            <a:endParaRPr lang="zh-CN" altLang="en-US" sz="3200" b="1" dirty="0">
              <a:latin typeface="楷体_GB2312" pitchFamily="49" charset="-122"/>
              <a:ea typeface="楷体_GB2312" pitchFamily="49" charset="-122"/>
            </a:endParaRPr>
          </a:p>
        </p:txBody>
      </p:sp>
      <p:sp>
        <p:nvSpPr>
          <p:cNvPr id="59402" name="矩形 59401"/>
          <p:cNvSpPr/>
          <p:nvPr/>
        </p:nvSpPr>
        <p:spPr>
          <a:xfrm>
            <a:off x="2057400" y="4191000"/>
            <a:ext cx="2359025" cy="530225"/>
          </a:xfrm>
          <a:prstGeom prst="rect">
            <a:avLst/>
          </a:prstGeom>
          <a:noFill/>
          <a:ln w="9525">
            <a:noFill/>
          </a:ln>
        </p:spPr>
        <p:txBody>
          <a:bodyPr wrap="none" anchor="t">
            <a:spAutoFit/>
          </a:bodyPr>
          <a:p>
            <a:pPr>
              <a:lnSpc>
                <a:spcPct val="90000"/>
              </a:lnSpc>
              <a:spcBef>
                <a:spcPct val="20000"/>
              </a:spcBef>
              <a:buChar char="•"/>
            </a:pPr>
            <a:r>
              <a:rPr lang="zh-CN" altLang="en-US" sz="3200" b="1" dirty="0">
                <a:latin typeface="楷体_GB2312" pitchFamily="49" charset="-122"/>
                <a:ea typeface="楷体_GB2312" pitchFamily="49" charset="-122"/>
              </a:rPr>
              <a:t>传情之物。</a:t>
            </a:r>
            <a:endParaRPr lang="zh-CN" altLang="en-US" sz="3200" b="1" dirty="0">
              <a:latin typeface="楷体_GB2312" pitchFamily="49" charset="-122"/>
              <a:ea typeface="楷体_GB2312" pitchFamily="49" charset="-122"/>
            </a:endParaRPr>
          </a:p>
        </p:txBody>
      </p:sp>
      <p:sp>
        <p:nvSpPr>
          <p:cNvPr id="59403" name="矩形 59402"/>
          <p:cNvSpPr/>
          <p:nvPr/>
        </p:nvSpPr>
        <p:spPr>
          <a:xfrm>
            <a:off x="2057400" y="4800600"/>
            <a:ext cx="3841750" cy="579438"/>
          </a:xfrm>
          <a:prstGeom prst="rect">
            <a:avLst/>
          </a:prstGeom>
          <a:noFill/>
          <a:ln w="9525">
            <a:noFill/>
          </a:ln>
        </p:spPr>
        <p:txBody>
          <a:bodyPr wrap="none" anchor="t">
            <a:spAutoFit/>
          </a:bodyPr>
          <a:p>
            <a:r>
              <a:rPr lang="zh-CN" altLang="en-US" sz="3200" b="1" dirty="0">
                <a:latin typeface="楷体_GB2312" pitchFamily="49" charset="-122"/>
                <a:ea typeface="楷体_GB2312" pitchFamily="49" charset="-122"/>
              </a:rPr>
              <a:t>思亲，思乡，孤独。</a:t>
            </a:r>
            <a:endParaRPr lang="zh-CN" altLang="en-US" sz="3200" b="1"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9395">
                                            <p:txEl>
                                              <p:charRg st="0" end="2"/>
                                            </p:txEl>
                                          </p:spTgt>
                                        </p:tgtEl>
                                        <p:attrNameLst>
                                          <p:attrName>style.visibility</p:attrName>
                                        </p:attrNameLst>
                                      </p:cBhvr>
                                      <p:to>
                                        <p:strVal val="visible"/>
                                      </p:to>
                                    </p:set>
                                    <p:anim calcmode="lin" valueType="num">
                                      <p:cBhvr additive="base">
                                        <p:cTn id="7" dur="500" fill="hold"/>
                                        <p:tgtEl>
                                          <p:spTgt spid="59395">
                                            <p:txEl>
                                              <p:charRg st="0"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9395">
                                            <p:txEl>
                                              <p:charRg st="0"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9395">
                                            <p:txEl>
                                              <p:charRg st="2" end="7"/>
                                            </p:txEl>
                                          </p:spTgt>
                                        </p:tgtEl>
                                        <p:attrNameLst>
                                          <p:attrName>style.visibility</p:attrName>
                                        </p:attrNameLst>
                                      </p:cBhvr>
                                      <p:to>
                                        <p:strVal val="visible"/>
                                      </p:to>
                                    </p:set>
                                    <p:anim calcmode="lin" valueType="num">
                                      <p:cBhvr additive="base">
                                        <p:cTn id="13" dur="500" fill="hold"/>
                                        <p:tgtEl>
                                          <p:spTgt spid="59395">
                                            <p:txEl>
                                              <p:charRg st="2" end="7"/>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9395">
                                            <p:txEl>
                                              <p:charRg st="2" end="7"/>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9395">
                                            <p:txEl>
                                              <p:charRg st="7" end="10"/>
                                            </p:txEl>
                                          </p:spTgt>
                                        </p:tgtEl>
                                        <p:attrNameLst>
                                          <p:attrName>style.visibility</p:attrName>
                                        </p:attrNameLst>
                                      </p:cBhvr>
                                      <p:to>
                                        <p:strVal val="visible"/>
                                      </p:to>
                                    </p:set>
                                    <p:anim calcmode="lin" valueType="num">
                                      <p:cBhvr additive="base">
                                        <p:cTn id="19" dur="500" fill="hold"/>
                                        <p:tgtEl>
                                          <p:spTgt spid="59395">
                                            <p:txEl>
                                              <p:charRg st="7" end="1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9395">
                                            <p:txEl>
                                              <p:charRg st="7" end="1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9395">
                                            <p:txEl>
                                              <p:charRg st="10" end="13"/>
                                            </p:txEl>
                                          </p:spTgt>
                                        </p:tgtEl>
                                        <p:attrNameLst>
                                          <p:attrName>style.visibility</p:attrName>
                                        </p:attrNameLst>
                                      </p:cBhvr>
                                      <p:to>
                                        <p:strVal val="visible"/>
                                      </p:to>
                                    </p:set>
                                    <p:anim calcmode="lin" valueType="num">
                                      <p:cBhvr additive="base">
                                        <p:cTn id="25" dur="500" fill="hold"/>
                                        <p:tgtEl>
                                          <p:spTgt spid="59395">
                                            <p:txEl>
                                              <p:charRg st="10" end="1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9395">
                                            <p:txEl>
                                              <p:charRg st="10" end="1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9395">
                                            <p:txEl>
                                              <p:charRg st="13" end="18"/>
                                            </p:txEl>
                                          </p:spTgt>
                                        </p:tgtEl>
                                        <p:attrNameLst>
                                          <p:attrName>style.visibility</p:attrName>
                                        </p:attrNameLst>
                                      </p:cBhvr>
                                      <p:to>
                                        <p:strVal val="visible"/>
                                      </p:to>
                                    </p:set>
                                    <p:anim calcmode="lin" valueType="num">
                                      <p:cBhvr additive="base">
                                        <p:cTn id="31" dur="500" fill="hold"/>
                                        <p:tgtEl>
                                          <p:spTgt spid="59395">
                                            <p:txEl>
                                              <p:charRg st="13" end="18"/>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9395">
                                            <p:txEl>
                                              <p:charRg st="13" end="18"/>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9395">
                                            <p:txEl>
                                              <p:charRg st="18" end="21"/>
                                            </p:txEl>
                                          </p:spTgt>
                                        </p:tgtEl>
                                        <p:attrNameLst>
                                          <p:attrName>style.visibility</p:attrName>
                                        </p:attrNameLst>
                                      </p:cBhvr>
                                      <p:to>
                                        <p:strVal val="visible"/>
                                      </p:to>
                                    </p:set>
                                    <p:anim calcmode="lin" valueType="num">
                                      <p:cBhvr additive="base">
                                        <p:cTn id="37" dur="500" fill="hold"/>
                                        <p:tgtEl>
                                          <p:spTgt spid="59395">
                                            <p:txEl>
                                              <p:charRg st="18" end="21"/>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9395">
                                            <p:txEl>
                                              <p:charRg st="18" end="21"/>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9395">
                                            <p:txEl>
                                              <p:charRg st="21" end="26"/>
                                            </p:txEl>
                                          </p:spTgt>
                                        </p:tgtEl>
                                        <p:attrNameLst>
                                          <p:attrName>style.visibility</p:attrName>
                                        </p:attrNameLst>
                                      </p:cBhvr>
                                      <p:to>
                                        <p:strVal val="visible"/>
                                      </p:to>
                                    </p:set>
                                    <p:anim calcmode="lin" valueType="num">
                                      <p:cBhvr additive="base">
                                        <p:cTn id="43" dur="500" fill="hold"/>
                                        <p:tgtEl>
                                          <p:spTgt spid="59395">
                                            <p:txEl>
                                              <p:charRg st="21" end="2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59395">
                                            <p:txEl>
                                              <p:charRg st="21" end="2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9395">
                                            <p:txEl>
                                              <p:charRg st="26" end="29"/>
                                            </p:txEl>
                                          </p:spTgt>
                                        </p:tgtEl>
                                        <p:attrNameLst>
                                          <p:attrName>style.visibility</p:attrName>
                                        </p:attrNameLst>
                                      </p:cBhvr>
                                      <p:to>
                                        <p:strVal val="visible"/>
                                      </p:to>
                                    </p:set>
                                    <p:anim calcmode="lin" valueType="num">
                                      <p:cBhvr additive="base">
                                        <p:cTn id="49" dur="500" fill="hold"/>
                                        <p:tgtEl>
                                          <p:spTgt spid="59395">
                                            <p:txEl>
                                              <p:charRg st="26" end="2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59395">
                                            <p:txEl>
                                              <p:charRg st="26" end="29"/>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59396"/>
                                        </p:tgtEl>
                                        <p:attrNameLst>
                                          <p:attrName>style.visibility</p:attrName>
                                        </p:attrNameLst>
                                      </p:cBhvr>
                                      <p:to>
                                        <p:strVal val="visible"/>
                                      </p:to>
                                    </p:set>
                                    <p:anim calcmode="lin" valueType="num">
                                      <p:cBhvr additive="base">
                                        <p:cTn id="55" dur="500" fill="hold"/>
                                        <p:tgtEl>
                                          <p:spTgt spid="59396"/>
                                        </p:tgtEl>
                                        <p:attrNameLst>
                                          <p:attrName>ppt_x</p:attrName>
                                        </p:attrNameLst>
                                      </p:cBhvr>
                                      <p:tavLst>
                                        <p:tav tm="0">
                                          <p:val>
                                            <p:strVal val="0-#ppt_w/2"/>
                                          </p:val>
                                        </p:tav>
                                        <p:tav tm="100000">
                                          <p:val>
                                            <p:strVal val="#ppt_x"/>
                                          </p:val>
                                        </p:tav>
                                      </p:tavLst>
                                    </p:anim>
                                    <p:anim calcmode="lin" valueType="num">
                                      <p:cBhvr additive="base">
                                        <p:cTn id="56" dur="500" fill="hold"/>
                                        <p:tgtEl>
                                          <p:spTgt spid="59396"/>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59397"/>
                                        </p:tgtEl>
                                        <p:attrNameLst>
                                          <p:attrName>style.visibility</p:attrName>
                                        </p:attrNameLst>
                                      </p:cBhvr>
                                      <p:to>
                                        <p:strVal val="visible"/>
                                      </p:to>
                                    </p:set>
                                    <p:anim calcmode="lin" valueType="num">
                                      <p:cBhvr additive="base">
                                        <p:cTn id="61" dur="500" fill="hold"/>
                                        <p:tgtEl>
                                          <p:spTgt spid="59397"/>
                                        </p:tgtEl>
                                        <p:attrNameLst>
                                          <p:attrName>ppt_x</p:attrName>
                                        </p:attrNameLst>
                                      </p:cBhvr>
                                      <p:tavLst>
                                        <p:tav tm="0">
                                          <p:val>
                                            <p:strVal val="0-#ppt_w/2"/>
                                          </p:val>
                                        </p:tav>
                                        <p:tav tm="100000">
                                          <p:val>
                                            <p:strVal val="#ppt_x"/>
                                          </p:val>
                                        </p:tav>
                                      </p:tavLst>
                                    </p:anim>
                                    <p:anim calcmode="lin" valueType="num">
                                      <p:cBhvr additive="base">
                                        <p:cTn id="62" dur="500" fill="hold"/>
                                        <p:tgtEl>
                                          <p:spTgt spid="59397"/>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59398"/>
                                        </p:tgtEl>
                                        <p:attrNameLst>
                                          <p:attrName>style.visibility</p:attrName>
                                        </p:attrNameLst>
                                      </p:cBhvr>
                                      <p:to>
                                        <p:strVal val="visible"/>
                                      </p:to>
                                    </p:set>
                                    <p:anim calcmode="lin" valueType="num">
                                      <p:cBhvr additive="base">
                                        <p:cTn id="67" dur="500" fill="hold"/>
                                        <p:tgtEl>
                                          <p:spTgt spid="59398"/>
                                        </p:tgtEl>
                                        <p:attrNameLst>
                                          <p:attrName>ppt_x</p:attrName>
                                        </p:attrNameLst>
                                      </p:cBhvr>
                                      <p:tavLst>
                                        <p:tav tm="0">
                                          <p:val>
                                            <p:strVal val="0-#ppt_w/2"/>
                                          </p:val>
                                        </p:tav>
                                        <p:tav tm="100000">
                                          <p:val>
                                            <p:strVal val="#ppt_x"/>
                                          </p:val>
                                        </p:tav>
                                      </p:tavLst>
                                    </p:anim>
                                    <p:anim calcmode="lin" valueType="num">
                                      <p:cBhvr additive="base">
                                        <p:cTn id="68" dur="500" fill="hold"/>
                                        <p:tgtEl>
                                          <p:spTgt spid="5939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59399"/>
                                        </p:tgtEl>
                                        <p:attrNameLst>
                                          <p:attrName>style.visibility</p:attrName>
                                        </p:attrNameLst>
                                      </p:cBhvr>
                                      <p:to>
                                        <p:strVal val="visible"/>
                                      </p:to>
                                    </p:set>
                                    <p:anim calcmode="lin" valueType="num">
                                      <p:cBhvr additive="base">
                                        <p:cTn id="73" dur="500" fill="hold"/>
                                        <p:tgtEl>
                                          <p:spTgt spid="59399"/>
                                        </p:tgtEl>
                                        <p:attrNameLst>
                                          <p:attrName>ppt_x</p:attrName>
                                        </p:attrNameLst>
                                      </p:cBhvr>
                                      <p:tavLst>
                                        <p:tav tm="0">
                                          <p:val>
                                            <p:strVal val="0-#ppt_w/2"/>
                                          </p:val>
                                        </p:tav>
                                        <p:tav tm="100000">
                                          <p:val>
                                            <p:strVal val="#ppt_x"/>
                                          </p:val>
                                        </p:tav>
                                      </p:tavLst>
                                    </p:anim>
                                    <p:anim calcmode="lin" valueType="num">
                                      <p:cBhvr additive="base">
                                        <p:cTn id="74" dur="500" fill="hold"/>
                                        <p:tgtEl>
                                          <p:spTgt spid="59399"/>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59400"/>
                                        </p:tgtEl>
                                        <p:attrNameLst>
                                          <p:attrName>style.visibility</p:attrName>
                                        </p:attrNameLst>
                                      </p:cBhvr>
                                      <p:to>
                                        <p:strVal val="visible"/>
                                      </p:to>
                                    </p:set>
                                    <p:anim calcmode="lin" valueType="num">
                                      <p:cBhvr additive="base">
                                        <p:cTn id="79" dur="500" fill="hold"/>
                                        <p:tgtEl>
                                          <p:spTgt spid="59400"/>
                                        </p:tgtEl>
                                        <p:attrNameLst>
                                          <p:attrName>ppt_x</p:attrName>
                                        </p:attrNameLst>
                                      </p:cBhvr>
                                      <p:tavLst>
                                        <p:tav tm="0">
                                          <p:val>
                                            <p:strVal val="0-#ppt_w/2"/>
                                          </p:val>
                                        </p:tav>
                                        <p:tav tm="100000">
                                          <p:val>
                                            <p:strVal val="#ppt_x"/>
                                          </p:val>
                                        </p:tav>
                                      </p:tavLst>
                                    </p:anim>
                                    <p:anim calcmode="lin" valueType="num">
                                      <p:cBhvr additive="base">
                                        <p:cTn id="80" dur="500" fill="hold"/>
                                        <p:tgtEl>
                                          <p:spTgt spid="59400"/>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59401"/>
                                        </p:tgtEl>
                                        <p:attrNameLst>
                                          <p:attrName>style.visibility</p:attrName>
                                        </p:attrNameLst>
                                      </p:cBhvr>
                                      <p:to>
                                        <p:strVal val="visible"/>
                                      </p:to>
                                    </p:set>
                                    <p:anim calcmode="lin" valueType="num">
                                      <p:cBhvr additive="base">
                                        <p:cTn id="85" dur="500" fill="hold"/>
                                        <p:tgtEl>
                                          <p:spTgt spid="59401"/>
                                        </p:tgtEl>
                                        <p:attrNameLst>
                                          <p:attrName>ppt_x</p:attrName>
                                        </p:attrNameLst>
                                      </p:cBhvr>
                                      <p:tavLst>
                                        <p:tav tm="0">
                                          <p:val>
                                            <p:strVal val="0-#ppt_w/2"/>
                                          </p:val>
                                        </p:tav>
                                        <p:tav tm="100000">
                                          <p:val>
                                            <p:strVal val="#ppt_x"/>
                                          </p:val>
                                        </p:tav>
                                      </p:tavLst>
                                    </p:anim>
                                    <p:anim calcmode="lin" valueType="num">
                                      <p:cBhvr additive="base">
                                        <p:cTn id="86" dur="500" fill="hold"/>
                                        <p:tgtEl>
                                          <p:spTgt spid="59401"/>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59402"/>
                                        </p:tgtEl>
                                        <p:attrNameLst>
                                          <p:attrName>style.visibility</p:attrName>
                                        </p:attrNameLst>
                                      </p:cBhvr>
                                      <p:to>
                                        <p:strVal val="visible"/>
                                      </p:to>
                                    </p:set>
                                    <p:anim calcmode="lin" valueType="num">
                                      <p:cBhvr additive="base">
                                        <p:cTn id="91" dur="500" fill="hold"/>
                                        <p:tgtEl>
                                          <p:spTgt spid="59402"/>
                                        </p:tgtEl>
                                        <p:attrNameLst>
                                          <p:attrName>ppt_x</p:attrName>
                                        </p:attrNameLst>
                                      </p:cBhvr>
                                      <p:tavLst>
                                        <p:tav tm="0">
                                          <p:val>
                                            <p:strVal val="0-#ppt_w/2"/>
                                          </p:val>
                                        </p:tav>
                                        <p:tav tm="100000">
                                          <p:val>
                                            <p:strVal val="#ppt_x"/>
                                          </p:val>
                                        </p:tav>
                                      </p:tavLst>
                                    </p:anim>
                                    <p:anim calcmode="lin" valueType="num">
                                      <p:cBhvr additive="base">
                                        <p:cTn id="92" dur="500" fill="hold"/>
                                        <p:tgtEl>
                                          <p:spTgt spid="59402"/>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59403"/>
                                        </p:tgtEl>
                                        <p:attrNameLst>
                                          <p:attrName>style.visibility</p:attrName>
                                        </p:attrNameLst>
                                      </p:cBhvr>
                                      <p:to>
                                        <p:strVal val="visible"/>
                                      </p:to>
                                    </p:set>
                                    <p:anim calcmode="lin" valueType="num">
                                      <p:cBhvr additive="base">
                                        <p:cTn id="97" dur="500" fill="hold"/>
                                        <p:tgtEl>
                                          <p:spTgt spid="59403"/>
                                        </p:tgtEl>
                                        <p:attrNameLst>
                                          <p:attrName>ppt_x</p:attrName>
                                        </p:attrNameLst>
                                      </p:cBhvr>
                                      <p:tavLst>
                                        <p:tav tm="0">
                                          <p:val>
                                            <p:strVal val="0-#ppt_w/2"/>
                                          </p:val>
                                        </p:tav>
                                        <p:tav tm="100000">
                                          <p:val>
                                            <p:strVal val="#ppt_x"/>
                                          </p:val>
                                        </p:tav>
                                      </p:tavLst>
                                    </p:anim>
                                    <p:anim calcmode="lin" valueType="num">
                                      <p:cBhvr additive="base">
                                        <p:cTn id="98" dur="500" fill="hold"/>
                                        <p:tgtEl>
                                          <p:spTgt spid="594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P spid="59396" grpId="0"/>
      <p:bldP spid="59397" grpId="0"/>
      <p:bldP spid="59398" grpId="0"/>
      <p:bldP spid="59399" grpId="0"/>
      <p:bldP spid="59400" grpId="0"/>
      <p:bldP spid="59401" grpId="0"/>
      <p:bldP spid="59402" grpId="0"/>
      <p:bldP spid="5940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文本框 93185"/>
          <p:cNvSpPr txBox="1"/>
          <p:nvPr/>
        </p:nvSpPr>
        <p:spPr>
          <a:xfrm>
            <a:off x="1331913" y="1628775"/>
            <a:ext cx="793750" cy="4679950"/>
          </a:xfrm>
          <a:prstGeom prst="rect">
            <a:avLst/>
          </a:prstGeom>
          <a:solidFill>
            <a:srgbClr val="00FF00"/>
          </a:solidFill>
          <a:ln w="9525">
            <a:noFill/>
          </a:ln>
        </p:spPr>
        <p:txBody>
          <a:bodyPr vert="eaVert">
            <a:spAutoFit/>
          </a:bodyPr>
          <a:p>
            <a:r>
              <a:rPr lang="en-US" altLang="zh-CN" sz="4000" b="1" dirty="0">
                <a:latin typeface="Arial" panose="020B0604020202020204" pitchFamily="34" charset="0"/>
                <a:ea typeface="华文新魏" pitchFamily="2" charset="-122"/>
              </a:rPr>
              <a:t>  </a:t>
            </a:r>
            <a:r>
              <a:rPr lang="zh-CN" altLang="en-US" sz="4000" b="1" dirty="0">
                <a:latin typeface="Arial" panose="020B0604020202020204" pitchFamily="34" charset="0"/>
                <a:ea typeface="华文新魏" pitchFamily="2" charset="-122"/>
              </a:rPr>
              <a:t>读懂诗要注意方法</a:t>
            </a:r>
            <a:endParaRPr lang="zh-CN" altLang="en-US" sz="4000">
              <a:latin typeface="Arial" panose="020B0604020202020204" pitchFamily="34" charset="0"/>
              <a:ea typeface="华文新魏" pitchFamily="2" charset="-122"/>
            </a:endParaRPr>
          </a:p>
        </p:txBody>
      </p:sp>
      <p:sp>
        <p:nvSpPr>
          <p:cNvPr id="93187" name="矩形 93186"/>
          <p:cNvSpPr/>
          <p:nvPr/>
        </p:nvSpPr>
        <p:spPr>
          <a:xfrm>
            <a:off x="762000" y="304800"/>
            <a:ext cx="3546475" cy="762000"/>
          </a:xfrm>
          <a:prstGeom prst="rect">
            <a:avLst/>
          </a:prstGeom>
          <a:noFill/>
          <a:ln w="9525">
            <a:noFill/>
          </a:ln>
        </p:spPr>
        <p:txBody>
          <a:bodyPr wrap="none" anchor="t">
            <a:spAutoFit/>
          </a:bodyPr>
          <a:p>
            <a:r>
              <a:rPr lang="zh-CN" altLang="en-US" sz="4400" b="1" dirty="0">
                <a:solidFill>
                  <a:schemeClr val="tx2"/>
                </a:solidFill>
                <a:latin typeface="Arial" panose="020B0604020202020204" pitchFamily="34" charset="0"/>
              </a:rPr>
              <a:t>读懂诗是关键</a:t>
            </a:r>
            <a:endParaRPr lang="zh-CN" altLang="en-US" sz="4400" b="1" dirty="0">
              <a:solidFill>
                <a:schemeClr val="tx2"/>
              </a:solidFill>
              <a:latin typeface="Arial" panose="020B0604020202020204" pitchFamily="34" charset="0"/>
            </a:endParaRPr>
          </a:p>
        </p:txBody>
      </p:sp>
      <p:sp>
        <p:nvSpPr>
          <p:cNvPr id="93188" name="矩形 93187"/>
          <p:cNvSpPr/>
          <p:nvPr/>
        </p:nvSpPr>
        <p:spPr>
          <a:xfrm>
            <a:off x="3124200" y="1524000"/>
            <a:ext cx="3290888" cy="579438"/>
          </a:xfrm>
          <a:prstGeom prst="rect">
            <a:avLst/>
          </a:prstGeom>
          <a:noFill/>
          <a:ln w="9525">
            <a:noFill/>
          </a:ln>
        </p:spPr>
        <p:txBody>
          <a:bodyPr wrap="none" anchor="t">
            <a:spAutoFit/>
          </a:bodyPr>
          <a:p>
            <a:r>
              <a:rPr lang="en-US" altLang="zh-CN" sz="3200" b="1" dirty="0">
                <a:latin typeface="华文新魏" pitchFamily="2" charset="-122"/>
                <a:ea typeface="华文新魏" pitchFamily="2" charset="-122"/>
              </a:rPr>
              <a:t>1</a:t>
            </a:r>
            <a:r>
              <a:rPr lang="zh-CN" altLang="en-US" sz="3200" b="1" dirty="0">
                <a:latin typeface="华文新魏" pitchFamily="2" charset="-122"/>
                <a:ea typeface="华文新魏" pitchFamily="2" charset="-122"/>
              </a:rPr>
              <a:t>、 分清题材类别</a:t>
            </a:r>
            <a:endParaRPr lang="zh-CN" altLang="en-US" sz="3200" b="1" dirty="0">
              <a:latin typeface="华文新魏" pitchFamily="2" charset="-122"/>
              <a:ea typeface="华文新魏" pitchFamily="2" charset="-122"/>
            </a:endParaRPr>
          </a:p>
        </p:txBody>
      </p:sp>
      <p:sp>
        <p:nvSpPr>
          <p:cNvPr id="93189" name="矩形 93188"/>
          <p:cNvSpPr/>
          <p:nvPr/>
        </p:nvSpPr>
        <p:spPr>
          <a:xfrm>
            <a:off x="3124200" y="2133600"/>
            <a:ext cx="3260725" cy="530225"/>
          </a:xfrm>
          <a:prstGeom prst="rect">
            <a:avLst/>
          </a:prstGeom>
          <a:noFill/>
          <a:ln w="9525">
            <a:noFill/>
          </a:ln>
        </p:spPr>
        <p:txBody>
          <a:bodyPr wrap="none" anchor="t">
            <a:spAutoFit/>
          </a:bodyPr>
          <a:p>
            <a:pPr>
              <a:lnSpc>
                <a:spcPct val="90000"/>
              </a:lnSpc>
              <a:spcBef>
                <a:spcPct val="20000"/>
              </a:spcBef>
            </a:pPr>
            <a:r>
              <a:rPr lang="en-US" altLang="zh-CN" sz="3200" b="1" dirty="0">
                <a:latin typeface="华文新魏" pitchFamily="2" charset="-122"/>
                <a:ea typeface="华文新魏" pitchFamily="2" charset="-122"/>
              </a:rPr>
              <a:t>2</a:t>
            </a:r>
            <a:r>
              <a:rPr lang="zh-CN" altLang="en-US" sz="3200" b="1" dirty="0">
                <a:latin typeface="华文新魏" pitchFamily="2" charset="-122"/>
                <a:ea typeface="华文新魏" pitchFamily="2" charset="-122"/>
              </a:rPr>
              <a:t>、重视诗歌标题</a:t>
            </a:r>
            <a:endParaRPr lang="zh-CN" altLang="en-US" sz="3200" b="1" dirty="0">
              <a:latin typeface="华文新魏" pitchFamily="2" charset="-122"/>
              <a:ea typeface="华文新魏" pitchFamily="2" charset="-122"/>
            </a:endParaRPr>
          </a:p>
        </p:txBody>
      </p:sp>
      <p:sp>
        <p:nvSpPr>
          <p:cNvPr id="93190" name="矩形 93189"/>
          <p:cNvSpPr/>
          <p:nvPr/>
        </p:nvSpPr>
        <p:spPr>
          <a:xfrm>
            <a:off x="3124200" y="2667000"/>
            <a:ext cx="3260725" cy="579438"/>
          </a:xfrm>
          <a:prstGeom prst="rect">
            <a:avLst/>
          </a:prstGeom>
          <a:noFill/>
          <a:ln w="9525">
            <a:noFill/>
          </a:ln>
        </p:spPr>
        <p:txBody>
          <a:bodyPr wrap="none" anchor="t">
            <a:spAutoFit/>
          </a:bodyPr>
          <a:p>
            <a:r>
              <a:rPr lang="en-US" altLang="zh-CN" sz="3200" b="1" dirty="0">
                <a:latin typeface="华文新魏" pitchFamily="2" charset="-122"/>
                <a:ea typeface="华文新魏" pitchFamily="2" charset="-122"/>
              </a:rPr>
              <a:t>3</a:t>
            </a:r>
            <a:r>
              <a:rPr lang="zh-CN" altLang="en-US" sz="3200" b="1" dirty="0">
                <a:latin typeface="华文新魏" pitchFamily="2" charset="-122"/>
                <a:ea typeface="华文新魏" pitchFamily="2" charset="-122"/>
              </a:rPr>
              <a:t>、推敲关键词句</a:t>
            </a:r>
            <a:endParaRPr lang="zh-CN" altLang="en-US" sz="3200" b="1" dirty="0">
              <a:latin typeface="华文新魏" pitchFamily="2" charset="-122"/>
              <a:ea typeface="华文新魏" pitchFamily="2" charset="-122"/>
            </a:endParaRPr>
          </a:p>
        </p:txBody>
      </p:sp>
      <p:sp>
        <p:nvSpPr>
          <p:cNvPr id="93191" name="矩形 93190"/>
          <p:cNvSpPr/>
          <p:nvPr/>
        </p:nvSpPr>
        <p:spPr>
          <a:xfrm>
            <a:off x="3124200" y="3200400"/>
            <a:ext cx="3260725" cy="530225"/>
          </a:xfrm>
          <a:prstGeom prst="rect">
            <a:avLst/>
          </a:prstGeom>
          <a:noFill/>
          <a:ln w="9525">
            <a:noFill/>
          </a:ln>
        </p:spPr>
        <p:txBody>
          <a:bodyPr wrap="none" anchor="t">
            <a:spAutoFit/>
          </a:bodyPr>
          <a:p>
            <a:pPr>
              <a:lnSpc>
                <a:spcPct val="90000"/>
              </a:lnSpc>
              <a:spcBef>
                <a:spcPct val="20000"/>
              </a:spcBef>
            </a:pPr>
            <a:r>
              <a:rPr lang="en-US" altLang="zh-CN" sz="3200" b="1" dirty="0">
                <a:latin typeface="华文新魏" pitchFamily="2" charset="-122"/>
                <a:ea typeface="华文新魏" pitchFamily="2" charset="-122"/>
              </a:rPr>
              <a:t>4</a:t>
            </a:r>
            <a:r>
              <a:rPr lang="zh-CN" altLang="en-US" sz="3200" b="1" dirty="0">
                <a:latin typeface="华文新魏" pitchFamily="2" charset="-122"/>
                <a:ea typeface="华文新魏" pitchFamily="2" charset="-122"/>
              </a:rPr>
              <a:t>、做到知人论世</a:t>
            </a:r>
            <a:endParaRPr lang="zh-CN" altLang="en-US" sz="3200" b="1" dirty="0">
              <a:latin typeface="华文新魏" pitchFamily="2" charset="-122"/>
              <a:ea typeface="华文新魏" pitchFamily="2" charset="-122"/>
            </a:endParaRPr>
          </a:p>
        </p:txBody>
      </p:sp>
      <p:sp>
        <p:nvSpPr>
          <p:cNvPr id="93192" name="矩形 93191"/>
          <p:cNvSpPr/>
          <p:nvPr/>
        </p:nvSpPr>
        <p:spPr>
          <a:xfrm>
            <a:off x="3124200" y="3733800"/>
            <a:ext cx="3260725" cy="530225"/>
          </a:xfrm>
          <a:prstGeom prst="rect">
            <a:avLst/>
          </a:prstGeom>
          <a:noFill/>
          <a:ln w="9525">
            <a:noFill/>
          </a:ln>
        </p:spPr>
        <p:txBody>
          <a:bodyPr wrap="none" anchor="t">
            <a:spAutoFit/>
          </a:bodyPr>
          <a:p>
            <a:pPr>
              <a:lnSpc>
                <a:spcPct val="90000"/>
              </a:lnSpc>
              <a:spcBef>
                <a:spcPct val="20000"/>
              </a:spcBef>
            </a:pPr>
            <a:r>
              <a:rPr lang="en-US" altLang="zh-CN" sz="3200" b="1" dirty="0">
                <a:latin typeface="华文新魏" pitchFamily="2" charset="-122"/>
                <a:ea typeface="华文新魏" pitchFamily="2" charset="-122"/>
              </a:rPr>
              <a:t>5</a:t>
            </a:r>
            <a:r>
              <a:rPr lang="zh-CN" altLang="en-US" sz="3200" b="1" dirty="0">
                <a:latin typeface="华文新魏" pitchFamily="2" charset="-122"/>
                <a:ea typeface="华文新魏" pitchFamily="2" charset="-122"/>
              </a:rPr>
              <a:t>、利用诗后注解</a:t>
            </a:r>
            <a:endParaRPr lang="zh-CN" altLang="en-US" sz="3200" b="1" dirty="0">
              <a:latin typeface="华文新魏" pitchFamily="2" charset="-122"/>
              <a:ea typeface="华文新魏" pitchFamily="2" charset="-122"/>
            </a:endParaRPr>
          </a:p>
        </p:txBody>
      </p:sp>
      <p:sp>
        <p:nvSpPr>
          <p:cNvPr id="93193" name="矩形 93192"/>
          <p:cNvSpPr/>
          <p:nvPr/>
        </p:nvSpPr>
        <p:spPr>
          <a:xfrm>
            <a:off x="3124200" y="4267200"/>
            <a:ext cx="3260725" cy="579438"/>
          </a:xfrm>
          <a:prstGeom prst="rect">
            <a:avLst/>
          </a:prstGeom>
          <a:noFill/>
          <a:ln w="9525">
            <a:noFill/>
          </a:ln>
        </p:spPr>
        <p:txBody>
          <a:bodyPr wrap="none" anchor="t">
            <a:spAutoFit/>
          </a:bodyPr>
          <a:p>
            <a:r>
              <a:rPr lang="en-US" altLang="zh-CN" sz="3200" b="1" dirty="0">
                <a:latin typeface="华文新魏" pitchFamily="2" charset="-122"/>
                <a:ea typeface="华文新魏" pitchFamily="2" charset="-122"/>
              </a:rPr>
              <a:t>6</a:t>
            </a:r>
            <a:r>
              <a:rPr lang="zh-CN" altLang="en-US" sz="3200" b="1" dirty="0">
                <a:latin typeface="华文新魏" pitchFamily="2" charset="-122"/>
                <a:ea typeface="华文新魏" pitchFamily="2" charset="-122"/>
              </a:rPr>
              <a:t>、注意诗中典故</a:t>
            </a:r>
            <a:endParaRPr lang="zh-CN" altLang="en-US" sz="3200" b="1" dirty="0">
              <a:latin typeface="华文新魏" pitchFamily="2" charset="-122"/>
              <a:ea typeface="华文新魏" pitchFamily="2" charset="-122"/>
            </a:endParaRPr>
          </a:p>
        </p:txBody>
      </p:sp>
      <p:sp>
        <p:nvSpPr>
          <p:cNvPr id="93194" name="矩形 93193"/>
          <p:cNvSpPr/>
          <p:nvPr/>
        </p:nvSpPr>
        <p:spPr>
          <a:xfrm>
            <a:off x="3124200" y="4876800"/>
            <a:ext cx="3260725" cy="530225"/>
          </a:xfrm>
          <a:prstGeom prst="rect">
            <a:avLst/>
          </a:prstGeom>
          <a:noFill/>
          <a:ln w="9525">
            <a:noFill/>
          </a:ln>
        </p:spPr>
        <p:txBody>
          <a:bodyPr wrap="none" anchor="t">
            <a:spAutoFit/>
          </a:bodyPr>
          <a:p>
            <a:pPr>
              <a:lnSpc>
                <a:spcPct val="90000"/>
              </a:lnSpc>
              <a:spcBef>
                <a:spcPct val="20000"/>
              </a:spcBef>
            </a:pPr>
            <a:r>
              <a:rPr lang="en-US" altLang="zh-CN" sz="3200" b="1" dirty="0">
                <a:latin typeface="华文新魏" pitchFamily="2" charset="-122"/>
                <a:ea typeface="华文新魏" pitchFamily="2" charset="-122"/>
              </a:rPr>
              <a:t>7</a:t>
            </a:r>
            <a:r>
              <a:rPr lang="zh-CN" altLang="en-US" sz="3200" b="1" dirty="0">
                <a:latin typeface="华文新魏" pitchFamily="2" charset="-122"/>
                <a:ea typeface="华文新魏" pitchFamily="2" charset="-122"/>
              </a:rPr>
              <a:t>、理顺颠倒句法</a:t>
            </a:r>
            <a:endParaRPr lang="zh-CN" altLang="en-US" sz="3200" b="1" dirty="0">
              <a:latin typeface="华文新魏" pitchFamily="2" charset="-122"/>
              <a:ea typeface="华文新魏" pitchFamily="2" charset="-122"/>
            </a:endParaRPr>
          </a:p>
        </p:txBody>
      </p:sp>
      <p:sp>
        <p:nvSpPr>
          <p:cNvPr id="93195" name="矩形 93194"/>
          <p:cNvSpPr/>
          <p:nvPr/>
        </p:nvSpPr>
        <p:spPr>
          <a:xfrm>
            <a:off x="3124200" y="5410200"/>
            <a:ext cx="3260725" cy="579438"/>
          </a:xfrm>
          <a:prstGeom prst="rect">
            <a:avLst/>
          </a:prstGeom>
          <a:noFill/>
          <a:ln w="9525">
            <a:noFill/>
          </a:ln>
        </p:spPr>
        <p:txBody>
          <a:bodyPr wrap="none" anchor="t">
            <a:spAutoFit/>
          </a:bodyPr>
          <a:p>
            <a:r>
              <a:rPr lang="en-US" altLang="zh-CN" sz="3200" b="1" dirty="0">
                <a:latin typeface="华文新魏" pitchFamily="2" charset="-122"/>
                <a:ea typeface="华文新魏" pitchFamily="2" charset="-122"/>
              </a:rPr>
              <a:t>8</a:t>
            </a:r>
            <a:r>
              <a:rPr lang="zh-CN" altLang="en-US" sz="3200" b="1" dirty="0">
                <a:latin typeface="华文新魏" pitchFamily="2" charset="-122"/>
                <a:ea typeface="华文新魏" pitchFamily="2" charset="-122"/>
              </a:rPr>
              <a:t>、懂得基本常识</a:t>
            </a:r>
            <a:endParaRPr lang="zh-CN" altLang="en-US" sz="3200" b="1" dirty="0">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3187"/>
                                        </p:tgtEl>
                                        <p:attrNameLst>
                                          <p:attrName>style.visibility</p:attrName>
                                        </p:attrNameLst>
                                      </p:cBhvr>
                                      <p:to>
                                        <p:strVal val="visible"/>
                                      </p:to>
                                    </p:set>
                                    <p:anim calcmode="lin" valueType="num">
                                      <p:cBhvr additive="base">
                                        <p:cTn id="7" dur="500" fill="hold"/>
                                        <p:tgtEl>
                                          <p:spTgt spid="93187"/>
                                        </p:tgtEl>
                                        <p:attrNameLst>
                                          <p:attrName>ppt_x</p:attrName>
                                        </p:attrNameLst>
                                      </p:cBhvr>
                                      <p:tavLst>
                                        <p:tav tm="0">
                                          <p:val>
                                            <p:strVal val="0-#ppt_w/2"/>
                                          </p:val>
                                        </p:tav>
                                        <p:tav tm="100000">
                                          <p:val>
                                            <p:strVal val="#ppt_x"/>
                                          </p:val>
                                        </p:tav>
                                      </p:tavLst>
                                    </p:anim>
                                    <p:anim calcmode="lin" valueType="num">
                                      <p:cBhvr additive="base">
                                        <p:cTn id="8" dur="500" fill="hold"/>
                                        <p:tgtEl>
                                          <p:spTgt spid="9318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3186"/>
                                        </p:tgtEl>
                                        <p:attrNameLst>
                                          <p:attrName>style.visibility</p:attrName>
                                        </p:attrNameLst>
                                      </p:cBhvr>
                                      <p:to>
                                        <p:strVal val="visible"/>
                                      </p:to>
                                    </p:set>
                                    <p:anim calcmode="lin" valueType="num">
                                      <p:cBhvr additive="base">
                                        <p:cTn id="13" dur="500" fill="hold"/>
                                        <p:tgtEl>
                                          <p:spTgt spid="93186"/>
                                        </p:tgtEl>
                                        <p:attrNameLst>
                                          <p:attrName>ppt_x</p:attrName>
                                        </p:attrNameLst>
                                      </p:cBhvr>
                                      <p:tavLst>
                                        <p:tav tm="0">
                                          <p:val>
                                            <p:strVal val="0-#ppt_w/2"/>
                                          </p:val>
                                        </p:tav>
                                        <p:tav tm="100000">
                                          <p:val>
                                            <p:strVal val="#ppt_x"/>
                                          </p:val>
                                        </p:tav>
                                      </p:tavLst>
                                    </p:anim>
                                    <p:anim calcmode="lin" valueType="num">
                                      <p:cBhvr additive="base">
                                        <p:cTn id="14" dur="500" fill="hold"/>
                                        <p:tgtEl>
                                          <p:spTgt spid="9318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3188"/>
                                        </p:tgtEl>
                                        <p:attrNameLst>
                                          <p:attrName>style.visibility</p:attrName>
                                        </p:attrNameLst>
                                      </p:cBhvr>
                                      <p:to>
                                        <p:strVal val="visible"/>
                                      </p:to>
                                    </p:set>
                                    <p:anim calcmode="lin" valueType="num">
                                      <p:cBhvr additive="base">
                                        <p:cTn id="19" dur="500" fill="hold"/>
                                        <p:tgtEl>
                                          <p:spTgt spid="93188"/>
                                        </p:tgtEl>
                                        <p:attrNameLst>
                                          <p:attrName>ppt_x</p:attrName>
                                        </p:attrNameLst>
                                      </p:cBhvr>
                                      <p:tavLst>
                                        <p:tav tm="0">
                                          <p:val>
                                            <p:strVal val="0-#ppt_w/2"/>
                                          </p:val>
                                        </p:tav>
                                        <p:tav tm="100000">
                                          <p:val>
                                            <p:strVal val="#ppt_x"/>
                                          </p:val>
                                        </p:tav>
                                      </p:tavLst>
                                    </p:anim>
                                    <p:anim calcmode="lin" valueType="num">
                                      <p:cBhvr additive="base">
                                        <p:cTn id="20" dur="500" fill="hold"/>
                                        <p:tgtEl>
                                          <p:spTgt spid="9318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3189"/>
                                        </p:tgtEl>
                                        <p:attrNameLst>
                                          <p:attrName>style.visibility</p:attrName>
                                        </p:attrNameLst>
                                      </p:cBhvr>
                                      <p:to>
                                        <p:strVal val="visible"/>
                                      </p:to>
                                    </p:set>
                                    <p:anim calcmode="lin" valueType="num">
                                      <p:cBhvr additive="base">
                                        <p:cTn id="25" dur="500" fill="hold"/>
                                        <p:tgtEl>
                                          <p:spTgt spid="93189"/>
                                        </p:tgtEl>
                                        <p:attrNameLst>
                                          <p:attrName>ppt_x</p:attrName>
                                        </p:attrNameLst>
                                      </p:cBhvr>
                                      <p:tavLst>
                                        <p:tav tm="0">
                                          <p:val>
                                            <p:strVal val="0-#ppt_w/2"/>
                                          </p:val>
                                        </p:tav>
                                        <p:tav tm="100000">
                                          <p:val>
                                            <p:strVal val="#ppt_x"/>
                                          </p:val>
                                        </p:tav>
                                      </p:tavLst>
                                    </p:anim>
                                    <p:anim calcmode="lin" valueType="num">
                                      <p:cBhvr additive="base">
                                        <p:cTn id="26" dur="500" fill="hold"/>
                                        <p:tgtEl>
                                          <p:spTgt spid="9318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3190"/>
                                        </p:tgtEl>
                                        <p:attrNameLst>
                                          <p:attrName>style.visibility</p:attrName>
                                        </p:attrNameLst>
                                      </p:cBhvr>
                                      <p:to>
                                        <p:strVal val="visible"/>
                                      </p:to>
                                    </p:set>
                                    <p:anim calcmode="lin" valueType="num">
                                      <p:cBhvr additive="base">
                                        <p:cTn id="31" dur="500" fill="hold"/>
                                        <p:tgtEl>
                                          <p:spTgt spid="93190"/>
                                        </p:tgtEl>
                                        <p:attrNameLst>
                                          <p:attrName>ppt_x</p:attrName>
                                        </p:attrNameLst>
                                      </p:cBhvr>
                                      <p:tavLst>
                                        <p:tav tm="0">
                                          <p:val>
                                            <p:strVal val="0-#ppt_w/2"/>
                                          </p:val>
                                        </p:tav>
                                        <p:tav tm="100000">
                                          <p:val>
                                            <p:strVal val="#ppt_x"/>
                                          </p:val>
                                        </p:tav>
                                      </p:tavLst>
                                    </p:anim>
                                    <p:anim calcmode="lin" valueType="num">
                                      <p:cBhvr additive="base">
                                        <p:cTn id="32" dur="500" fill="hold"/>
                                        <p:tgtEl>
                                          <p:spTgt spid="9319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93191"/>
                                        </p:tgtEl>
                                        <p:attrNameLst>
                                          <p:attrName>style.visibility</p:attrName>
                                        </p:attrNameLst>
                                      </p:cBhvr>
                                      <p:to>
                                        <p:strVal val="visible"/>
                                      </p:to>
                                    </p:set>
                                    <p:anim calcmode="lin" valueType="num">
                                      <p:cBhvr additive="base">
                                        <p:cTn id="37" dur="500" fill="hold"/>
                                        <p:tgtEl>
                                          <p:spTgt spid="93191"/>
                                        </p:tgtEl>
                                        <p:attrNameLst>
                                          <p:attrName>ppt_x</p:attrName>
                                        </p:attrNameLst>
                                      </p:cBhvr>
                                      <p:tavLst>
                                        <p:tav tm="0">
                                          <p:val>
                                            <p:strVal val="0-#ppt_w/2"/>
                                          </p:val>
                                        </p:tav>
                                        <p:tav tm="100000">
                                          <p:val>
                                            <p:strVal val="#ppt_x"/>
                                          </p:val>
                                        </p:tav>
                                      </p:tavLst>
                                    </p:anim>
                                    <p:anim calcmode="lin" valueType="num">
                                      <p:cBhvr additive="base">
                                        <p:cTn id="38" dur="500" fill="hold"/>
                                        <p:tgtEl>
                                          <p:spTgt spid="9319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93192"/>
                                        </p:tgtEl>
                                        <p:attrNameLst>
                                          <p:attrName>style.visibility</p:attrName>
                                        </p:attrNameLst>
                                      </p:cBhvr>
                                      <p:to>
                                        <p:strVal val="visible"/>
                                      </p:to>
                                    </p:set>
                                    <p:anim calcmode="lin" valueType="num">
                                      <p:cBhvr additive="base">
                                        <p:cTn id="43" dur="500" fill="hold"/>
                                        <p:tgtEl>
                                          <p:spTgt spid="93192"/>
                                        </p:tgtEl>
                                        <p:attrNameLst>
                                          <p:attrName>ppt_x</p:attrName>
                                        </p:attrNameLst>
                                      </p:cBhvr>
                                      <p:tavLst>
                                        <p:tav tm="0">
                                          <p:val>
                                            <p:strVal val="0-#ppt_w/2"/>
                                          </p:val>
                                        </p:tav>
                                        <p:tav tm="100000">
                                          <p:val>
                                            <p:strVal val="#ppt_x"/>
                                          </p:val>
                                        </p:tav>
                                      </p:tavLst>
                                    </p:anim>
                                    <p:anim calcmode="lin" valueType="num">
                                      <p:cBhvr additive="base">
                                        <p:cTn id="44" dur="500" fill="hold"/>
                                        <p:tgtEl>
                                          <p:spTgt spid="9319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93193"/>
                                        </p:tgtEl>
                                        <p:attrNameLst>
                                          <p:attrName>style.visibility</p:attrName>
                                        </p:attrNameLst>
                                      </p:cBhvr>
                                      <p:to>
                                        <p:strVal val="visible"/>
                                      </p:to>
                                    </p:set>
                                    <p:anim calcmode="lin" valueType="num">
                                      <p:cBhvr additive="base">
                                        <p:cTn id="49" dur="500" fill="hold"/>
                                        <p:tgtEl>
                                          <p:spTgt spid="93193"/>
                                        </p:tgtEl>
                                        <p:attrNameLst>
                                          <p:attrName>ppt_x</p:attrName>
                                        </p:attrNameLst>
                                      </p:cBhvr>
                                      <p:tavLst>
                                        <p:tav tm="0">
                                          <p:val>
                                            <p:strVal val="0-#ppt_w/2"/>
                                          </p:val>
                                        </p:tav>
                                        <p:tav tm="100000">
                                          <p:val>
                                            <p:strVal val="#ppt_x"/>
                                          </p:val>
                                        </p:tav>
                                      </p:tavLst>
                                    </p:anim>
                                    <p:anim calcmode="lin" valueType="num">
                                      <p:cBhvr additive="base">
                                        <p:cTn id="50" dur="500" fill="hold"/>
                                        <p:tgtEl>
                                          <p:spTgt spid="93193"/>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93194"/>
                                        </p:tgtEl>
                                        <p:attrNameLst>
                                          <p:attrName>style.visibility</p:attrName>
                                        </p:attrNameLst>
                                      </p:cBhvr>
                                      <p:to>
                                        <p:strVal val="visible"/>
                                      </p:to>
                                    </p:set>
                                    <p:anim calcmode="lin" valueType="num">
                                      <p:cBhvr additive="base">
                                        <p:cTn id="55" dur="500" fill="hold"/>
                                        <p:tgtEl>
                                          <p:spTgt spid="93194"/>
                                        </p:tgtEl>
                                        <p:attrNameLst>
                                          <p:attrName>ppt_x</p:attrName>
                                        </p:attrNameLst>
                                      </p:cBhvr>
                                      <p:tavLst>
                                        <p:tav tm="0">
                                          <p:val>
                                            <p:strVal val="0-#ppt_w/2"/>
                                          </p:val>
                                        </p:tav>
                                        <p:tav tm="100000">
                                          <p:val>
                                            <p:strVal val="#ppt_x"/>
                                          </p:val>
                                        </p:tav>
                                      </p:tavLst>
                                    </p:anim>
                                    <p:anim calcmode="lin" valueType="num">
                                      <p:cBhvr additive="base">
                                        <p:cTn id="56" dur="500" fill="hold"/>
                                        <p:tgtEl>
                                          <p:spTgt spid="93194"/>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93195"/>
                                        </p:tgtEl>
                                        <p:attrNameLst>
                                          <p:attrName>style.visibility</p:attrName>
                                        </p:attrNameLst>
                                      </p:cBhvr>
                                      <p:to>
                                        <p:strVal val="visible"/>
                                      </p:to>
                                    </p:set>
                                    <p:anim calcmode="lin" valueType="num">
                                      <p:cBhvr additive="base">
                                        <p:cTn id="61" dur="500" fill="hold"/>
                                        <p:tgtEl>
                                          <p:spTgt spid="93195"/>
                                        </p:tgtEl>
                                        <p:attrNameLst>
                                          <p:attrName>ppt_x</p:attrName>
                                        </p:attrNameLst>
                                      </p:cBhvr>
                                      <p:tavLst>
                                        <p:tav tm="0">
                                          <p:val>
                                            <p:strVal val="0-#ppt_w/2"/>
                                          </p:val>
                                        </p:tav>
                                        <p:tav tm="100000">
                                          <p:val>
                                            <p:strVal val="#ppt_x"/>
                                          </p:val>
                                        </p:tav>
                                      </p:tavLst>
                                    </p:anim>
                                    <p:anim calcmode="lin" valueType="num">
                                      <p:cBhvr additive="base">
                                        <p:cTn id="62" dur="500" fill="hold"/>
                                        <p:tgtEl>
                                          <p:spTgt spid="931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bldLvl="0" animBg="1"/>
      <p:bldP spid="93187" grpId="0"/>
      <p:bldP spid="93188" grpId="0"/>
      <p:bldP spid="93189" grpId="0"/>
      <p:bldP spid="93190" grpId="0"/>
      <p:bldP spid="93191" grpId="0"/>
      <p:bldP spid="93192" grpId="0"/>
      <p:bldP spid="93193" grpId="0"/>
      <p:bldP spid="93194" grpId="0"/>
      <p:bldP spid="9319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文本框 94209"/>
          <p:cNvSpPr txBox="1"/>
          <p:nvPr/>
        </p:nvSpPr>
        <p:spPr>
          <a:xfrm>
            <a:off x="304800" y="990600"/>
            <a:ext cx="8610600" cy="952500"/>
          </a:xfrm>
          <a:prstGeom prst="rect">
            <a:avLst/>
          </a:prstGeom>
          <a:noFill/>
          <a:ln w="57150" cap="flat" cmpd="thickThin">
            <a:solidFill>
              <a:srgbClr val="993366"/>
            </a:solidFill>
            <a:prstDash val="sysDot"/>
            <a:miter/>
            <a:headEnd type="none" w="med" len="med"/>
            <a:tailEnd type="none" w="med" len="med"/>
          </a:ln>
        </p:spPr>
        <p:txBody>
          <a:bodyPr>
            <a:spAutoFit/>
          </a:bodyPr>
          <a:p>
            <a:pPr algn="just">
              <a:lnSpc>
                <a:spcPct val="110000"/>
              </a:lnSpc>
              <a:buClr>
                <a:schemeClr val="bg1"/>
              </a:buClr>
            </a:pPr>
            <a:r>
              <a:rPr lang="en-US" altLang="zh-CN" sz="2400" b="1" u="sng" dirty="0">
                <a:solidFill>
                  <a:srgbClr val="0000FF"/>
                </a:solidFill>
                <a:latin typeface="Times New Roman" panose="02020603050405020304" pitchFamily="18" charset="0"/>
                <a:ea typeface="楷体_GB2312" pitchFamily="49" charset="-122"/>
              </a:rPr>
              <a:t>①</a:t>
            </a:r>
            <a:r>
              <a:rPr lang="zh-CN" altLang="en-US" sz="2400" b="1" u="sng" dirty="0">
                <a:solidFill>
                  <a:srgbClr val="0000FF"/>
                </a:solidFill>
                <a:latin typeface="Times New Roman" panose="02020603050405020304" pitchFamily="18" charset="0"/>
                <a:ea typeface="楷体_GB2312" pitchFamily="49" charset="-122"/>
              </a:rPr>
              <a:t>送别诗</a:t>
            </a:r>
            <a:r>
              <a:rPr lang="zh-CN" altLang="en-US" sz="2400" b="1" dirty="0">
                <a:latin typeface="Times New Roman" panose="02020603050405020304" pitchFamily="18" charset="0"/>
                <a:ea typeface="楷体_GB2312" pitchFamily="49" charset="-122"/>
              </a:rPr>
              <a:t>一般是按照时间、地点来描写景物，表达离愁别绪，从而体现作者的思想感情。</a:t>
            </a:r>
            <a:endParaRPr lang="zh-CN" altLang="en-US" sz="2400" b="1">
              <a:latin typeface="Times New Roman" panose="02020603050405020304" pitchFamily="18" charset="0"/>
              <a:ea typeface="楷体_GB2312" pitchFamily="49" charset="-122"/>
            </a:endParaRPr>
          </a:p>
        </p:txBody>
      </p:sp>
      <p:sp>
        <p:nvSpPr>
          <p:cNvPr id="94211" name="文本框 94210"/>
          <p:cNvSpPr txBox="1"/>
          <p:nvPr/>
        </p:nvSpPr>
        <p:spPr>
          <a:xfrm>
            <a:off x="762000" y="152400"/>
            <a:ext cx="4608513" cy="701675"/>
          </a:xfrm>
          <a:prstGeom prst="rect">
            <a:avLst/>
          </a:prstGeom>
          <a:solidFill>
            <a:srgbClr val="00CCFF"/>
          </a:solidFill>
          <a:ln w="9525">
            <a:noFill/>
          </a:ln>
        </p:spPr>
        <p:txBody>
          <a:bodyPr>
            <a:spAutoFit/>
          </a:bodyPr>
          <a:p>
            <a:r>
              <a:rPr lang="en-US" altLang="zh-CN" sz="4000" b="1" dirty="0">
                <a:latin typeface="华文新魏" pitchFamily="2" charset="-122"/>
                <a:ea typeface="华文新魏" pitchFamily="2" charset="-122"/>
              </a:rPr>
              <a:t>1</a:t>
            </a:r>
            <a:r>
              <a:rPr lang="zh-CN" altLang="en-US" sz="4000" b="1" dirty="0">
                <a:latin typeface="华文新魏" pitchFamily="2" charset="-122"/>
                <a:ea typeface="华文新魏" pitchFamily="2" charset="-122"/>
              </a:rPr>
              <a:t>、分清题材类别</a:t>
            </a:r>
            <a:endParaRPr lang="zh-CN" altLang="en-US" sz="4000" b="1" dirty="0">
              <a:latin typeface="华文新魏" pitchFamily="2" charset="-122"/>
              <a:ea typeface="华文新魏" pitchFamily="2" charset="-122"/>
            </a:endParaRPr>
          </a:p>
        </p:txBody>
      </p:sp>
      <p:sp>
        <p:nvSpPr>
          <p:cNvPr id="94212" name="矩形 94211"/>
          <p:cNvSpPr/>
          <p:nvPr/>
        </p:nvSpPr>
        <p:spPr>
          <a:xfrm>
            <a:off x="381000" y="2209800"/>
            <a:ext cx="8534400" cy="1187450"/>
          </a:xfrm>
          <a:prstGeom prst="rect">
            <a:avLst/>
          </a:prstGeom>
          <a:noFill/>
          <a:ln w="9525">
            <a:noFill/>
          </a:ln>
        </p:spPr>
        <p:txBody>
          <a:bodyPr>
            <a:spAutoFit/>
          </a:bodyPr>
          <a:p>
            <a:r>
              <a:rPr lang="en-US" altLang="zh-CN" sz="2400" b="1" u="sng" dirty="0">
                <a:solidFill>
                  <a:srgbClr val="0000FF"/>
                </a:solidFill>
                <a:latin typeface="Times New Roman" panose="02020603050405020304" pitchFamily="18" charset="0"/>
                <a:ea typeface="楷体_GB2312" pitchFamily="49" charset="-122"/>
              </a:rPr>
              <a:t>②</a:t>
            </a:r>
            <a:r>
              <a:rPr lang="zh-CN" altLang="en-US" sz="2400" b="1" u="sng" dirty="0">
                <a:solidFill>
                  <a:srgbClr val="0000FF"/>
                </a:solidFill>
                <a:latin typeface="Times New Roman" panose="02020603050405020304" pitchFamily="18" charset="0"/>
                <a:ea typeface="楷体_GB2312" pitchFamily="49" charset="-122"/>
              </a:rPr>
              <a:t>怀古诗</a:t>
            </a:r>
            <a:r>
              <a:rPr lang="zh-CN" altLang="en-US" sz="2400" b="1" dirty="0">
                <a:latin typeface="Times New Roman" panose="02020603050405020304" pitchFamily="18" charset="0"/>
                <a:ea typeface="楷体_GB2312" pitchFamily="49" charset="-122"/>
              </a:rPr>
              <a:t>主题主要有两大类，一类是通过昔盛今衰，来借古讽今；一类是通过赞扬古人建功立业的事迹，表达自己渴望建立功业的心情，同时，委婉地对现实进行批评。</a:t>
            </a:r>
            <a:endParaRPr lang="zh-CN" altLang="en-US" sz="2400" b="1" dirty="0">
              <a:latin typeface="Times New Roman" panose="02020603050405020304" pitchFamily="18" charset="0"/>
              <a:ea typeface="楷体_GB2312" pitchFamily="49" charset="-122"/>
            </a:endParaRPr>
          </a:p>
        </p:txBody>
      </p:sp>
      <p:sp>
        <p:nvSpPr>
          <p:cNvPr id="94213" name="矩形 94212"/>
          <p:cNvSpPr/>
          <p:nvPr/>
        </p:nvSpPr>
        <p:spPr>
          <a:xfrm>
            <a:off x="457200" y="3429000"/>
            <a:ext cx="8229600" cy="822325"/>
          </a:xfrm>
          <a:prstGeom prst="rect">
            <a:avLst/>
          </a:prstGeom>
          <a:noFill/>
          <a:ln w="9525">
            <a:noFill/>
          </a:ln>
        </p:spPr>
        <p:txBody>
          <a:bodyPr>
            <a:spAutoFit/>
          </a:bodyPr>
          <a:p>
            <a:r>
              <a:rPr lang="en-US" altLang="zh-CN" sz="2400" b="1" u="sng" dirty="0">
                <a:solidFill>
                  <a:srgbClr val="0000FF"/>
                </a:solidFill>
                <a:latin typeface="Times New Roman" panose="02020603050405020304" pitchFamily="18" charset="0"/>
                <a:ea typeface="楷体_GB2312" pitchFamily="49" charset="-122"/>
              </a:rPr>
              <a:t>③</a:t>
            </a:r>
            <a:r>
              <a:rPr lang="zh-CN" altLang="en-US" sz="2400" b="1" u="sng" dirty="0">
                <a:solidFill>
                  <a:srgbClr val="0000FF"/>
                </a:solidFill>
                <a:latin typeface="Times New Roman" panose="02020603050405020304" pitchFamily="18" charset="0"/>
                <a:ea typeface="楷体_GB2312" pitchFamily="49" charset="-122"/>
              </a:rPr>
              <a:t>边塞诗</a:t>
            </a:r>
            <a:r>
              <a:rPr lang="zh-CN" altLang="en-US" sz="2400" b="1" dirty="0">
                <a:latin typeface="Times New Roman" panose="02020603050405020304" pitchFamily="18" charset="0"/>
                <a:ea typeface="楷体_GB2312" pitchFamily="49" charset="-122"/>
              </a:rPr>
              <a:t>大都以描写战争为主题，或表现战士们奋勇杀敌，或揭露战争的残酷性，非正义性。</a:t>
            </a:r>
            <a:endParaRPr lang="zh-CN" altLang="en-US" sz="2400" b="1" dirty="0">
              <a:latin typeface="Times New Roman" panose="02020603050405020304" pitchFamily="18" charset="0"/>
              <a:ea typeface="楷体_GB2312" pitchFamily="49" charset="-122"/>
            </a:endParaRPr>
          </a:p>
        </p:txBody>
      </p:sp>
      <p:sp>
        <p:nvSpPr>
          <p:cNvPr id="94214" name="矩形 94213"/>
          <p:cNvSpPr/>
          <p:nvPr/>
        </p:nvSpPr>
        <p:spPr>
          <a:xfrm>
            <a:off x="457200" y="4419600"/>
            <a:ext cx="8305800" cy="822325"/>
          </a:xfrm>
          <a:prstGeom prst="rect">
            <a:avLst/>
          </a:prstGeom>
          <a:noFill/>
          <a:ln w="9525">
            <a:noFill/>
          </a:ln>
        </p:spPr>
        <p:txBody>
          <a:bodyPr>
            <a:spAutoFit/>
          </a:bodyPr>
          <a:p>
            <a:r>
              <a:rPr lang="en-US" altLang="zh-CN" sz="2400" b="1" u="sng" dirty="0">
                <a:solidFill>
                  <a:srgbClr val="0000FF"/>
                </a:solidFill>
                <a:latin typeface="Times New Roman" panose="02020603050405020304" pitchFamily="18" charset="0"/>
                <a:ea typeface="楷体_GB2312" pitchFamily="49" charset="-122"/>
              </a:rPr>
              <a:t>④</a:t>
            </a:r>
            <a:r>
              <a:rPr lang="zh-CN" altLang="en-US" sz="2400" b="1" u="sng" dirty="0">
                <a:solidFill>
                  <a:srgbClr val="0000FF"/>
                </a:solidFill>
                <a:latin typeface="Times New Roman" panose="02020603050405020304" pitchFamily="18" charset="0"/>
                <a:ea typeface="楷体_GB2312" pitchFamily="49" charset="-122"/>
              </a:rPr>
              <a:t>思乡诗</a:t>
            </a:r>
            <a:r>
              <a:rPr lang="zh-CN" altLang="en-US" sz="2400" b="1" dirty="0">
                <a:latin typeface="Times New Roman" panose="02020603050405020304" pitchFamily="18" charset="0"/>
                <a:ea typeface="楷体_GB2312" pitchFamily="49" charset="-122"/>
              </a:rPr>
              <a:t>抒发的感情或是羁旅愁思，或是思念亲友，或是征夫思乡。</a:t>
            </a:r>
            <a:endParaRPr lang="zh-CN" altLang="en-US" sz="2400" b="1" dirty="0">
              <a:latin typeface="Times New Roman" panose="02020603050405020304" pitchFamily="18" charset="0"/>
              <a:ea typeface="楷体_GB2312"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4211"/>
                                        </p:tgtEl>
                                        <p:attrNameLst>
                                          <p:attrName>style.visibility</p:attrName>
                                        </p:attrNameLst>
                                      </p:cBhvr>
                                      <p:to>
                                        <p:strVal val="visible"/>
                                      </p:to>
                                    </p:set>
                                    <p:anim calcmode="lin" valueType="num">
                                      <p:cBhvr additive="base">
                                        <p:cTn id="7" dur="500" fill="hold"/>
                                        <p:tgtEl>
                                          <p:spTgt spid="94211"/>
                                        </p:tgtEl>
                                        <p:attrNameLst>
                                          <p:attrName>ppt_x</p:attrName>
                                        </p:attrNameLst>
                                      </p:cBhvr>
                                      <p:tavLst>
                                        <p:tav tm="0">
                                          <p:val>
                                            <p:strVal val="0-#ppt_w/2"/>
                                          </p:val>
                                        </p:tav>
                                        <p:tav tm="100000">
                                          <p:val>
                                            <p:strVal val="#ppt_x"/>
                                          </p:val>
                                        </p:tav>
                                      </p:tavLst>
                                    </p:anim>
                                    <p:anim calcmode="lin" valueType="num">
                                      <p:cBhvr additive="base">
                                        <p:cTn id="8" dur="500" fill="hold"/>
                                        <p:tgtEl>
                                          <p:spTgt spid="942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4210"/>
                                        </p:tgtEl>
                                        <p:attrNameLst>
                                          <p:attrName>style.visibility</p:attrName>
                                        </p:attrNameLst>
                                      </p:cBhvr>
                                      <p:to>
                                        <p:strVal val="visible"/>
                                      </p:to>
                                    </p:set>
                                    <p:anim calcmode="lin" valueType="num">
                                      <p:cBhvr additive="base">
                                        <p:cTn id="13" dur="500" fill="hold"/>
                                        <p:tgtEl>
                                          <p:spTgt spid="94210"/>
                                        </p:tgtEl>
                                        <p:attrNameLst>
                                          <p:attrName>ppt_x</p:attrName>
                                        </p:attrNameLst>
                                      </p:cBhvr>
                                      <p:tavLst>
                                        <p:tav tm="0">
                                          <p:val>
                                            <p:strVal val="0-#ppt_w/2"/>
                                          </p:val>
                                        </p:tav>
                                        <p:tav tm="100000">
                                          <p:val>
                                            <p:strVal val="#ppt_x"/>
                                          </p:val>
                                        </p:tav>
                                      </p:tavLst>
                                    </p:anim>
                                    <p:anim calcmode="lin" valueType="num">
                                      <p:cBhvr additive="base">
                                        <p:cTn id="14" dur="500" fill="hold"/>
                                        <p:tgtEl>
                                          <p:spTgt spid="942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4212"/>
                                        </p:tgtEl>
                                        <p:attrNameLst>
                                          <p:attrName>style.visibility</p:attrName>
                                        </p:attrNameLst>
                                      </p:cBhvr>
                                      <p:to>
                                        <p:strVal val="visible"/>
                                      </p:to>
                                    </p:set>
                                    <p:anim calcmode="lin" valueType="num">
                                      <p:cBhvr additive="base">
                                        <p:cTn id="19" dur="500" fill="hold"/>
                                        <p:tgtEl>
                                          <p:spTgt spid="94212"/>
                                        </p:tgtEl>
                                        <p:attrNameLst>
                                          <p:attrName>ppt_x</p:attrName>
                                        </p:attrNameLst>
                                      </p:cBhvr>
                                      <p:tavLst>
                                        <p:tav tm="0">
                                          <p:val>
                                            <p:strVal val="0-#ppt_w/2"/>
                                          </p:val>
                                        </p:tav>
                                        <p:tav tm="100000">
                                          <p:val>
                                            <p:strVal val="#ppt_x"/>
                                          </p:val>
                                        </p:tav>
                                      </p:tavLst>
                                    </p:anim>
                                    <p:anim calcmode="lin" valueType="num">
                                      <p:cBhvr additive="base">
                                        <p:cTn id="20" dur="500" fill="hold"/>
                                        <p:tgtEl>
                                          <p:spTgt spid="942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4213"/>
                                        </p:tgtEl>
                                        <p:attrNameLst>
                                          <p:attrName>style.visibility</p:attrName>
                                        </p:attrNameLst>
                                      </p:cBhvr>
                                      <p:to>
                                        <p:strVal val="visible"/>
                                      </p:to>
                                    </p:set>
                                    <p:anim calcmode="lin" valueType="num">
                                      <p:cBhvr additive="base">
                                        <p:cTn id="25" dur="500" fill="hold"/>
                                        <p:tgtEl>
                                          <p:spTgt spid="94213"/>
                                        </p:tgtEl>
                                        <p:attrNameLst>
                                          <p:attrName>ppt_x</p:attrName>
                                        </p:attrNameLst>
                                      </p:cBhvr>
                                      <p:tavLst>
                                        <p:tav tm="0">
                                          <p:val>
                                            <p:strVal val="0-#ppt_w/2"/>
                                          </p:val>
                                        </p:tav>
                                        <p:tav tm="100000">
                                          <p:val>
                                            <p:strVal val="#ppt_x"/>
                                          </p:val>
                                        </p:tav>
                                      </p:tavLst>
                                    </p:anim>
                                    <p:anim calcmode="lin" valueType="num">
                                      <p:cBhvr additive="base">
                                        <p:cTn id="26" dur="500" fill="hold"/>
                                        <p:tgtEl>
                                          <p:spTgt spid="9421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4214"/>
                                        </p:tgtEl>
                                        <p:attrNameLst>
                                          <p:attrName>style.visibility</p:attrName>
                                        </p:attrNameLst>
                                      </p:cBhvr>
                                      <p:to>
                                        <p:strVal val="visible"/>
                                      </p:to>
                                    </p:set>
                                    <p:anim calcmode="lin" valueType="num">
                                      <p:cBhvr additive="base">
                                        <p:cTn id="31" dur="500" fill="hold"/>
                                        <p:tgtEl>
                                          <p:spTgt spid="94214"/>
                                        </p:tgtEl>
                                        <p:attrNameLst>
                                          <p:attrName>ppt_x</p:attrName>
                                        </p:attrNameLst>
                                      </p:cBhvr>
                                      <p:tavLst>
                                        <p:tav tm="0">
                                          <p:val>
                                            <p:strVal val="0-#ppt_w/2"/>
                                          </p:val>
                                        </p:tav>
                                        <p:tav tm="100000">
                                          <p:val>
                                            <p:strVal val="#ppt_x"/>
                                          </p:val>
                                        </p:tav>
                                      </p:tavLst>
                                    </p:anim>
                                    <p:anim calcmode="lin" valueType="num">
                                      <p:cBhvr additive="base">
                                        <p:cTn id="32" dur="500" fill="hold"/>
                                        <p:tgtEl>
                                          <p:spTgt spid="942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bldLvl="0" animBg="1"/>
      <p:bldP spid="94211" grpId="0" bldLvl="0" animBg="1"/>
      <p:bldP spid="94212" grpId="0"/>
      <p:bldP spid="94213" grpId="0"/>
      <p:bldP spid="9421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矩形 95233"/>
          <p:cNvSpPr/>
          <p:nvPr/>
        </p:nvSpPr>
        <p:spPr>
          <a:xfrm>
            <a:off x="457200" y="3352800"/>
            <a:ext cx="7315200" cy="493713"/>
          </a:xfrm>
          <a:prstGeom prst="rect">
            <a:avLst/>
          </a:prstGeom>
          <a:noFill/>
          <a:ln w="9525">
            <a:noFill/>
          </a:ln>
        </p:spPr>
        <p:txBody>
          <a:bodyPr>
            <a:spAutoFit/>
          </a:bodyPr>
          <a:p>
            <a:pPr>
              <a:lnSpc>
                <a:spcPct val="110000"/>
              </a:lnSpc>
              <a:buClr>
                <a:schemeClr val="bg1"/>
              </a:buClr>
            </a:pPr>
            <a:r>
              <a:rPr lang="en-US" altLang="zh-CN" sz="2400" b="1" u="sng" dirty="0">
                <a:solidFill>
                  <a:schemeClr val="accent2"/>
                </a:solidFill>
                <a:latin typeface="Times New Roman" panose="02020603050405020304" pitchFamily="18" charset="0"/>
                <a:ea typeface="楷体_GB2312" pitchFamily="49" charset="-122"/>
              </a:rPr>
              <a:t>⑧</a:t>
            </a:r>
            <a:r>
              <a:rPr lang="zh-CN" altLang="en-US" sz="2400" b="1" u="sng" dirty="0">
                <a:solidFill>
                  <a:schemeClr val="accent2"/>
                </a:solidFill>
                <a:latin typeface="Times New Roman" panose="02020603050405020304" pitchFamily="18" charset="0"/>
                <a:ea typeface="楷体_GB2312" pitchFamily="49" charset="-122"/>
              </a:rPr>
              <a:t>哲理诗</a:t>
            </a:r>
            <a:r>
              <a:rPr lang="zh-CN" altLang="en-US" sz="2400" b="1" dirty="0">
                <a:latin typeface="Times New Roman" panose="02020603050405020304" pitchFamily="18" charset="0"/>
                <a:ea typeface="楷体_GB2312" pitchFamily="49" charset="-122"/>
              </a:rPr>
              <a:t>意境深远，启迪心扉，为人们所传诵、称引。</a:t>
            </a:r>
            <a:endParaRPr lang="zh-CN" altLang="en-US" sz="2400" b="1" dirty="0">
              <a:latin typeface="Times New Roman" panose="02020603050405020304" pitchFamily="18" charset="0"/>
              <a:ea typeface="楷体_GB2312" pitchFamily="49" charset="-122"/>
            </a:endParaRPr>
          </a:p>
        </p:txBody>
      </p:sp>
      <p:sp>
        <p:nvSpPr>
          <p:cNvPr id="95235" name="矩形 95234"/>
          <p:cNvSpPr/>
          <p:nvPr/>
        </p:nvSpPr>
        <p:spPr>
          <a:xfrm>
            <a:off x="457200" y="457200"/>
            <a:ext cx="8153400" cy="822325"/>
          </a:xfrm>
          <a:prstGeom prst="rect">
            <a:avLst/>
          </a:prstGeom>
          <a:noFill/>
          <a:ln w="9525">
            <a:noFill/>
          </a:ln>
        </p:spPr>
        <p:txBody>
          <a:bodyPr>
            <a:spAutoFit/>
          </a:bodyPr>
          <a:p>
            <a:r>
              <a:rPr lang="en-US" altLang="zh-CN" sz="2400" b="1" u="sng" dirty="0">
                <a:solidFill>
                  <a:srgbClr val="0000FF"/>
                </a:solidFill>
                <a:latin typeface="Times New Roman" panose="02020603050405020304" pitchFamily="18" charset="0"/>
                <a:ea typeface="楷体_GB2312" pitchFamily="49" charset="-122"/>
              </a:rPr>
              <a:t>⑤</a:t>
            </a:r>
            <a:r>
              <a:rPr lang="zh-CN" altLang="en-US" sz="2400" b="1" u="sng" dirty="0">
                <a:solidFill>
                  <a:srgbClr val="0000FF"/>
                </a:solidFill>
                <a:latin typeface="Times New Roman" panose="02020603050405020304" pitchFamily="18" charset="0"/>
                <a:ea typeface="楷体_GB2312" pitchFamily="49" charset="-122"/>
              </a:rPr>
              <a:t>咏物言志诗</a:t>
            </a:r>
            <a:r>
              <a:rPr lang="zh-CN" altLang="en-US" sz="2400" b="1" dirty="0">
                <a:latin typeface="Times New Roman" panose="02020603050405020304" pitchFamily="18" charset="0"/>
                <a:ea typeface="楷体_GB2312" pitchFamily="49" charset="-122"/>
              </a:rPr>
              <a:t>通过对物的独特观察和描写，来表达自己的精神、品格和理想。</a:t>
            </a:r>
            <a:endParaRPr lang="zh-CN" altLang="en-US" sz="2400" b="1" dirty="0">
              <a:latin typeface="Times New Roman" panose="02020603050405020304" pitchFamily="18" charset="0"/>
              <a:ea typeface="楷体_GB2312" pitchFamily="49" charset="-122"/>
            </a:endParaRPr>
          </a:p>
        </p:txBody>
      </p:sp>
      <p:sp>
        <p:nvSpPr>
          <p:cNvPr id="95236" name="矩形 95235"/>
          <p:cNvSpPr/>
          <p:nvPr/>
        </p:nvSpPr>
        <p:spPr>
          <a:xfrm>
            <a:off x="457200" y="1371600"/>
            <a:ext cx="8686800" cy="822325"/>
          </a:xfrm>
          <a:prstGeom prst="rect">
            <a:avLst/>
          </a:prstGeom>
          <a:noFill/>
          <a:ln w="9525">
            <a:noFill/>
          </a:ln>
        </p:spPr>
        <p:txBody>
          <a:bodyPr>
            <a:spAutoFit/>
          </a:bodyPr>
          <a:p>
            <a:r>
              <a:rPr lang="en-US" altLang="zh-CN" sz="2400" b="1" u="sng" dirty="0">
                <a:solidFill>
                  <a:srgbClr val="0000FF"/>
                </a:solidFill>
                <a:latin typeface="Times New Roman" panose="02020603050405020304" pitchFamily="18" charset="0"/>
                <a:ea typeface="楷体_GB2312" pitchFamily="49" charset="-122"/>
              </a:rPr>
              <a:t>⑥</a:t>
            </a:r>
            <a:r>
              <a:rPr lang="zh-CN" altLang="en-US" sz="2400" b="1" u="sng" dirty="0">
                <a:solidFill>
                  <a:srgbClr val="0000FF"/>
                </a:solidFill>
                <a:latin typeface="Times New Roman" panose="02020603050405020304" pitchFamily="18" charset="0"/>
                <a:ea typeface="楷体_GB2312" pitchFamily="49" charset="-122"/>
              </a:rPr>
              <a:t>写景抒情诗</a:t>
            </a:r>
            <a:r>
              <a:rPr lang="zh-CN" altLang="en-US" sz="2400" b="1" dirty="0">
                <a:latin typeface="Times New Roman" panose="02020603050405020304" pitchFamily="18" charset="0"/>
                <a:ea typeface="楷体_GB2312" pitchFamily="49" charset="-122"/>
              </a:rPr>
              <a:t>通过描写景物，抒发自己的忧愁哀思或远大理想以及对人生独特的体验和认识。</a:t>
            </a:r>
            <a:endParaRPr lang="zh-CN" altLang="en-US" sz="2400" b="1" dirty="0">
              <a:latin typeface="Times New Roman" panose="02020603050405020304" pitchFamily="18" charset="0"/>
              <a:ea typeface="楷体_GB2312" pitchFamily="49" charset="-122"/>
            </a:endParaRPr>
          </a:p>
        </p:txBody>
      </p:sp>
      <p:sp>
        <p:nvSpPr>
          <p:cNvPr id="95237" name="矩形 95236"/>
          <p:cNvSpPr/>
          <p:nvPr/>
        </p:nvSpPr>
        <p:spPr>
          <a:xfrm>
            <a:off x="457200" y="2286000"/>
            <a:ext cx="8458200" cy="822325"/>
          </a:xfrm>
          <a:prstGeom prst="rect">
            <a:avLst/>
          </a:prstGeom>
          <a:noFill/>
          <a:ln w="9525">
            <a:noFill/>
          </a:ln>
        </p:spPr>
        <p:txBody>
          <a:bodyPr>
            <a:spAutoFit/>
          </a:bodyPr>
          <a:p>
            <a:r>
              <a:rPr lang="en-US" altLang="zh-CN" sz="2400" b="1" u="sng" dirty="0">
                <a:solidFill>
                  <a:srgbClr val="0000FF"/>
                </a:solidFill>
                <a:latin typeface="Times New Roman" panose="02020603050405020304" pitchFamily="18" charset="0"/>
                <a:ea typeface="楷体_GB2312" pitchFamily="49" charset="-122"/>
              </a:rPr>
              <a:t>⑦</a:t>
            </a:r>
            <a:r>
              <a:rPr lang="zh-CN" altLang="en-US" sz="2400" b="1" u="sng" dirty="0">
                <a:solidFill>
                  <a:srgbClr val="0000FF"/>
                </a:solidFill>
                <a:latin typeface="Times New Roman" panose="02020603050405020304" pitchFamily="18" charset="0"/>
                <a:ea typeface="楷体_GB2312" pitchFamily="49" charset="-122"/>
              </a:rPr>
              <a:t>闺怨诗</a:t>
            </a:r>
            <a:r>
              <a:rPr lang="zh-CN" altLang="en-US" sz="2400" b="1" dirty="0">
                <a:latin typeface="Times New Roman" panose="02020603050405020304" pitchFamily="18" charset="0"/>
                <a:ea typeface="楷体_GB2312" pitchFamily="49" charset="-122"/>
              </a:rPr>
              <a:t>一类是妇女对丈夫的思念，对家乡亲人的思念。一类是对易逝青春的哀怨，对自由自在幸福生活的向往。</a:t>
            </a:r>
            <a:endParaRPr lang="zh-CN" altLang="en-US" sz="2400" b="1" dirty="0">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5235"/>
                                        </p:tgtEl>
                                        <p:attrNameLst>
                                          <p:attrName>style.visibility</p:attrName>
                                        </p:attrNameLst>
                                      </p:cBhvr>
                                      <p:to>
                                        <p:strVal val="visible"/>
                                      </p:to>
                                    </p:set>
                                    <p:anim calcmode="lin" valueType="num">
                                      <p:cBhvr additive="base">
                                        <p:cTn id="7" dur="500" fill="hold"/>
                                        <p:tgtEl>
                                          <p:spTgt spid="95235"/>
                                        </p:tgtEl>
                                        <p:attrNameLst>
                                          <p:attrName>ppt_x</p:attrName>
                                        </p:attrNameLst>
                                      </p:cBhvr>
                                      <p:tavLst>
                                        <p:tav tm="0">
                                          <p:val>
                                            <p:strVal val="0-#ppt_w/2"/>
                                          </p:val>
                                        </p:tav>
                                        <p:tav tm="100000">
                                          <p:val>
                                            <p:strVal val="#ppt_x"/>
                                          </p:val>
                                        </p:tav>
                                      </p:tavLst>
                                    </p:anim>
                                    <p:anim calcmode="lin" valueType="num">
                                      <p:cBhvr additive="base">
                                        <p:cTn id="8" dur="500" fill="hold"/>
                                        <p:tgtEl>
                                          <p:spTgt spid="952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5236"/>
                                        </p:tgtEl>
                                        <p:attrNameLst>
                                          <p:attrName>style.visibility</p:attrName>
                                        </p:attrNameLst>
                                      </p:cBhvr>
                                      <p:to>
                                        <p:strVal val="visible"/>
                                      </p:to>
                                    </p:set>
                                    <p:anim calcmode="lin" valueType="num">
                                      <p:cBhvr additive="base">
                                        <p:cTn id="13" dur="500" fill="hold"/>
                                        <p:tgtEl>
                                          <p:spTgt spid="95236"/>
                                        </p:tgtEl>
                                        <p:attrNameLst>
                                          <p:attrName>ppt_x</p:attrName>
                                        </p:attrNameLst>
                                      </p:cBhvr>
                                      <p:tavLst>
                                        <p:tav tm="0">
                                          <p:val>
                                            <p:strVal val="0-#ppt_w/2"/>
                                          </p:val>
                                        </p:tav>
                                        <p:tav tm="100000">
                                          <p:val>
                                            <p:strVal val="#ppt_x"/>
                                          </p:val>
                                        </p:tav>
                                      </p:tavLst>
                                    </p:anim>
                                    <p:anim calcmode="lin" valueType="num">
                                      <p:cBhvr additive="base">
                                        <p:cTn id="14" dur="500" fill="hold"/>
                                        <p:tgtEl>
                                          <p:spTgt spid="9523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5237"/>
                                        </p:tgtEl>
                                        <p:attrNameLst>
                                          <p:attrName>style.visibility</p:attrName>
                                        </p:attrNameLst>
                                      </p:cBhvr>
                                      <p:to>
                                        <p:strVal val="visible"/>
                                      </p:to>
                                    </p:set>
                                    <p:anim calcmode="lin" valueType="num">
                                      <p:cBhvr additive="base">
                                        <p:cTn id="19" dur="500" fill="hold"/>
                                        <p:tgtEl>
                                          <p:spTgt spid="95237"/>
                                        </p:tgtEl>
                                        <p:attrNameLst>
                                          <p:attrName>ppt_x</p:attrName>
                                        </p:attrNameLst>
                                      </p:cBhvr>
                                      <p:tavLst>
                                        <p:tav tm="0">
                                          <p:val>
                                            <p:strVal val="0-#ppt_w/2"/>
                                          </p:val>
                                        </p:tav>
                                        <p:tav tm="100000">
                                          <p:val>
                                            <p:strVal val="#ppt_x"/>
                                          </p:val>
                                        </p:tav>
                                      </p:tavLst>
                                    </p:anim>
                                    <p:anim calcmode="lin" valueType="num">
                                      <p:cBhvr additive="base">
                                        <p:cTn id="20" dur="500" fill="hold"/>
                                        <p:tgtEl>
                                          <p:spTgt spid="9523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5234"/>
                                        </p:tgtEl>
                                        <p:attrNameLst>
                                          <p:attrName>style.visibility</p:attrName>
                                        </p:attrNameLst>
                                      </p:cBhvr>
                                      <p:to>
                                        <p:strVal val="visible"/>
                                      </p:to>
                                    </p:set>
                                    <p:anim calcmode="lin" valueType="num">
                                      <p:cBhvr additive="base">
                                        <p:cTn id="25" dur="500" fill="hold"/>
                                        <p:tgtEl>
                                          <p:spTgt spid="95234"/>
                                        </p:tgtEl>
                                        <p:attrNameLst>
                                          <p:attrName>ppt_x</p:attrName>
                                        </p:attrNameLst>
                                      </p:cBhvr>
                                      <p:tavLst>
                                        <p:tav tm="0">
                                          <p:val>
                                            <p:strVal val="0-#ppt_w/2"/>
                                          </p:val>
                                        </p:tav>
                                        <p:tav tm="100000">
                                          <p:val>
                                            <p:strVal val="#ppt_x"/>
                                          </p:val>
                                        </p:tav>
                                      </p:tavLst>
                                    </p:anim>
                                    <p:anim calcmode="lin" valueType="num">
                                      <p:cBhvr additive="base">
                                        <p:cTn id="26" dur="500" fill="hold"/>
                                        <p:tgtEl>
                                          <p:spTgt spid="952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4" grpId="0"/>
      <p:bldP spid="95235" grpId="0"/>
      <p:bldP spid="95236" grpId="0"/>
      <p:bldP spid="9523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02" name="文本框 153601"/>
          <p:cNvSpPr txBox="1"/>
          <p:nvPr/>
        </p:nvSpPr>
        <p:spPr>
          <a:xfrm>
            <a:off x="179388" y="333375"/>
            <a:ext cx="8785225" cy="3016250"/>
          </a:xfrm>
          <a:prstGeom prst="rect">
            <a:avLst/>
          </a:prstGeom>
          <a:noFill/>
          <a:ln w="9525">
            <a:noFill/>
          </a:ln>
        </p:spPr>
        <p:txBody>
          <a:bodyPr>
            <a:spAutoFit/>
          </a:bodyPr>
          <a:p>
            <a:r>
              <a:rPr lang="zh-CN" altLang="en-US" sz="2800" b="1" dirty="0">
                <a:latin typeface="Arial" panose="020B0604020202020204" pitchFamily="34" charset="0"/>
                <a:ea typeface="华文中宋" pitchFamily="2" charset="-122"/>
              </a:rPr>
              <a:t>练习</a:t>
            </a:r>
            <a:r>
              <a:rPr lang="en-US" altLang="zh-CN" sz="2800" b="1" dirty="0">
                <a:latin typeface="Arial" panose="020B0604020202020204" pitchFamily="34" charset="0"/>
                <a:ea typeface="华文中宋" pitchFamily="2" charset="-122"/>
              </a:rPr>
              <a:t>3  </a:t>
            </a:r>
            <a:r>
              <a:rPr lang="zh-CN" altLang="en-US" sz="2800" b="1" dirty="0">
                <a:latin typeface="Arial" panose="020B0604020202020204" pitchFamily="34" charset="0"/>
                <a:ea typeface="华文中宋" pitchFamily="2" charset="-122"/>
              </a:rPr>
              <a:t>此诗描写了什么景色？表达了诗人怎样的情感？</a:t>
            </a:r>
            <a:r>
              <a:rPr lang="zh-CN" altLang="en-US" sz="3200" b="1" dirty="0">
                <a:latin typeface="Arial" panose="020B0604020202020204" pitchFamily="34" charset="0"/>
              </a:rPr>
              <a:t> </a:t>
            </a:r>
            <a:endParaRPr lang="zh-CN" altLang="en-US" sz="3200" b="1" dirty="0">
              <a:latin typeface="Arial" panose="020B0604020202020204" pitchFamily="34" charset="0"/>
            </a:endParaRPr>
          </a:p>
          <a:p>
            <a:r>
              <a:rPr lang="zh-CN" altLang="en-US" sz="3200" b="1" dirty="0">
                <a:latin typeface="楷体_GB2312" pitchFamily="49" charset="-122"/>
                <a:ea typeface="楷体_GB2312" pitchFamily="49" charset="-122"/>
              </a:rPr>
              <a:t>             西 楼   </a:t>
            </a:r>
            <a:r>
              <a:rPr lang="zh-CN" altLang="en-US" sz="2400" b="1" dirty="0">
                <a:latin typeface="楷体_GB2312" pitchFamily="49" charset="-122"/>
                <a:ea typeface="楷体_GB2312" pitchFamily="49" charset="-122"/>
              </a:rPr>
              <a:t>曾 巩</a:t>
            </a:r>
            <a:endParaRPr lang="zh-CN" altLang="en-US" sz="2400" b="1" dirty="0">
              <a:latin typeface="楷体_GB2312" pitchFamily="49" charset="-122"/>
              <a:ea typeface="楷体_GB2312" pitchFamily="49" charset="-122"/>
            </a:endParaRPr>
          </a:p>
          <a:p>
            <a:pPr algn="ctr"/>
            <a:endParaRPr lang="zh-CN" altLang="en-US" sz="3200" b="1" dirty="0">
              <a:latin typeface="楷体_GB2312" pitchFamily="49" charset="-122"/>
              <a:ea typeface="楷体_GB2312" pitchFamily="49" charset="-122"/>
            </a:endParaRPr>
          </a:p>
          <a:p>
            <a:pPr algn="ctr"/>
            <a:r>
              <a:rPr lang="zh-CN" altLang="en-US" sz="3200" b="1" dirty="0">
                <a:latin typeface="楷体_GB2312" pitchFamily="49" charset="-122"/>
                <a:ea typeface="楷体_GB2312" pitchFamily="49" charset="-122"/>
              </a:rPr>
              <a:t>海浪如云去却回，北风吹起数声雷。</a:t>
            </a:r>
            <a:endParaRPr lang="zh-CN" altLang="en-US" sz="3200" b="1" dirty="0">
              <a:latin typeface="楷体_GB2312" pitchFamily="49" charset="-122"/>
              <a:ea typeface="楷体_GB2312" pitchFamily="49" charset="-122"/>
            </a:endParaRPr>
          </a:p>
          <a:p>
            <a:pPr algn="ctr"/>
            <a:r>
              <a:rPr lang="zh-CN" altLang="en-US" sz="3200" b="1" dirty="0">
                <a:latin typeface="楷体_GB2312" pitchFamily="49" charset="-122"/>
                <a:ea typeface="楷体_GB2312" pitchFamily="49" charset="-122"/>
              </a:rPr>
              <a:t>朱楼四面钩疏箔，卧看千山急雨来。</a:t>
            </a:r>
            <a:endParaRPr lang="zh-CN" altLang="en-US" sz="3200" b="1" dirty="0">
              <a:latin typeface="楷体_GB2312" pitchFamily="49" charset="-122"/>
              <a:ea typeface="楷体_GB2312" pitchFamily="49" charset="-122"/>
            </a:endParaRPr>
          </a:p>
          <a:p>
            <a:r>
              <a:rPr lang="zh-CN" altLang="en-US" sz="3200" b="1" dirty="0">
                <a:latin typeface="华文宋体" pitchFamily="2" charset="-122"/>
                <a:ea typeface="华文宋体" pitchFamily="2" charset="-122"/>
              </a:rPr>
              <a:t>　　</a:t>
            </a:r>
            <a:r>
              <a:rPr lang="zh-CN" altLang="en-US" sz="2400" b="1" dirty="0">
                <a:latin typeface="华文宋体" pitchFamily="2" charset="-122"/>
                <a:ea typeface="华文宋体" pitchFamily="2" charset="-122"/>
              </a:rPr>
              <a:t>注：钩疏箔：把帘子挂起</a:t>
            </a:r>
            <a:endParaRPr lang="zh-CN" altLang="en-US" sz="2400" b="1" dirty="0">
              <a:latin typeface="华文宋体" pitchFamily="2" charset="-122"/>
              <a:ea typeface="华文宋体" pitchFamily="2" charset="-122"/>
            </a:endParaRPr>
          </a:p>
        </p:txBody>
      </p:sp>
      <p:sp>
        <p:nvSpPr>
          <p:cNvPr id="153603" name="文本框 153602"/>
          <p:cNvSpPr txBox="1"/>
          <p:nvPr/>
        </p:nvSpPr>
        <p:spPr>
          <a:xfrm>
            <a:off x="179388" y="3344863"/>
            <a:ext cx="8713787" cy="3513137"/>
          </a:xfrm>
          <a:prstGeom prst="rect">
            <a:avLst/>
          </a:prstGeom>
          <a:solidFill>
            <a:srgbClr val="00FF00"/>
          </a:solidFill>
          <a:ln w="9525" cap="flat" cmpd="sng">
            <a:solidFill>
              <a:srgbClr val="CC0000"/>
            </a:solidFill>
            <a:prstDash val="solid"/>
            <a:miter/>
            <a:headEnd type="none" w="med" len="med"/>
            <a:tailEnd type="none" w="med" len="med"/>
          </a:ln>
        </p:spPr>
        <p:txBody>
          <a:bodyPr>
            <a:spAutoFit/>
          </a:bodyPr>
          <a:p>
            <a:r>
              <a:rPr lang="en-US" altLang="zh-CN" sz="2800" b="1" dirty="0">
                <a:latin typeface="Arial" panose="020B0604020202020204" pitchFamily="34" charset="0"/>
                <a:ea typeface="华文行楷" pitchFamily="2" charset="-122"/>
              </a:rPr>
              <a:t>       </a:t>
            </a:r>
            <a:r>
              <a:rPr lang="zh-CN" altLang="en-US" sz="3200" b="1" dirty="0">
                <a:latin typeface="Arial" panose="020B0604020202020204" pitchFamily="34" charset="0"/>
                <a:ea typeface="华文行楷" pitchFamily="2" charset="-122"/>
              </a:rPr>
              <a:t>参考答案：这首诗描写了海滨暴风雨来临前的壮美景象。连天的海浪随着阵阵雷声汹涌而来，在北风的呼啸中波浪不断拍打堤岸，又咆哮着远去。</a:t>
            </a:r>
            <a:endParaRPr lang="zh-CN" altLang="en-US" sz="3200" b="1" dirty="0">
              <a:latin typeface="Arial" panose="020B0604020202020204" pitchFamily="34" charset="0"/>
              <a:ea typeface="华文行楷" pitchFamily="2" charset="-122"/>
            </a:endParaRPr>
          </a:p>
          <a:p>
            <a:r>
              <a:rPr lang="zh-CN" altLang="en-US" sz="3200" b="1" dirty="0">
                <a:latin typeface="Arial" panose="020B0604020202020204" pitchFamily="34" charset="0"/>
                <a:ea typeface="华文行楷" pitchFamily="2" charset="-122"/>
              </a:rPr>
              <a:t>     这种壮美景象的描写渲染了“山雨欲来风满楼”的雄伟气势。从而表现了诗人开阔的胸襟和内心的豪情。</a:t>
            </a:r>
            <a:endParaRPr lang="zh-CN" altLang="en-US" sz="3200" b="1" dirty="0">
              <a:latin typeface="Arial" panose="020B0604020202020204" pitchFamily="34"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02"/>
                                        </p:tgtEl>
                                        <p:attrNameLst>
                                          <p:attrName>style.visibility</p:attrName>
                                        </p:attrNameLst>
                                      </p:cBhvr>
                                      <p:to>
                                        <p:strVal val="visible"/>
                                      </p:to>
                                    </p:set>
                                    <p:animEffect transition="in" filter="blinds(horizontal)">
                                      <p:cBhvr>
                                        <p:cTn id="7" dur="500"/>
                                        <p:tgtEl>
                                          <p:spTgt spid="15360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3603"/>
                                        </p:tgtEl>
                                        <p:attrNameLst>
                                          <p:attrName>style.visibility</p:attrName>
                                        </p:attrNameLst>
                                      </p:cBhvr>
                                      <p:to>
                                        <p:strVal val="visible"/>
                                      </p:to>
                                    </p:set>
                                    <p:animEffect transition="in" filter="checkerboard(across)">
                                      <p:cBhvr>
                                        <p:cTn id="12" dur="500"/>
                                        <p:tgtEl>
                                          <p:spTgt spid="153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2" grpId="0"/>
      <p:bldP spid="153603"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626" name="文本框 154625"/>
          <p:cNvSpPr txBox="1"/>
          <p:nvPr/>
        </p:nvSpPr>
        <p:spPr>
          <a:xfrm>
            <a:off x="0" y="333375"/>
            <a:ext cx="9144000" cy="3749675"/>
          </a:xfrm>
          <a:prstGeom prst="rect">
            <a:avLst/>
          </a:prstGeom>
          <a:noFill/>
          <a:ln w="9525">
            <a:noFill/>
          </a:ln>
        </p:spPr>
        <p:txBody>
          <a:bodyPr>
            <a:spAutoFit/>
          </a:bodyPr>
          <a:p>
            <a:pPr marL="342900" indent="-342900"/>
            <a:r>
              <a:rPr lang="zh-CN" altLang="en-US" sz="2400" b="1" dirty="0">
                <a:latin typeface="Arial" panose="020B0604020202020204" pitchFamily="34" charset="0"/>
              </a:rPr>
              <a:t>　　　</a:t>
            </a:r>
            <a:r>
              <a:rPr lang="zh-CN" altLang="en-US" sz="2800" b="1" dirty="0">
                <a:latin typeface="Arial" panose="020B0604020202020204" pitchFamily="34" charset="0"/>
              </a:rPr>
              <a:t>练习</a:t>
            </a:r>
            <a:r>
              <a:rPr lang="en-US" altLang="zh-CN" sz="2800" b="1" dirty="0">
                <a:latin typeface="Arial" panose="020B0604020202020204" pitchFamily="34" charset="0"/>
              </a:rPr>
              <a:t>4</a:t>
            </a:r>
            <a:r>
              <a:rPr lang="zh-CN" altLang="en-US" sz="2800" b="1" dirty="0">
                <a:latin typeface="Arial" panose="020B0604020202020204" pitchFamily="34" charset="0"/>
              </a:rPr>
              <a:t>　阅读下面这首诗歌，回答后面的问题。</a:t>
            </a:r>
            <a:endParaRPr lang="zh-CN" altLang="en-US" sz="2800" b="1" dirty="0">
              <a:latin typeface="Arial" panose="020B0604020202020204" pitchFamily="34" charset="0"/>
            </a:endParaRPr>
          </a:p>
          <a:p>
            <a:pPr marL="342900" indent="-342900" algn="ctr"/>
            <a:r>
              <a:rPr lang="zh-CN" altLang="en-US" sz="2000" b="1" dirty="0">
                <a:latin typeface="Arial" panose="020B0604020202020204" pitchFamily="34" charset="0"/>
              </a:rPr>
              <a:t>   </a:t>
            </a:r>
            <a:r>
              <a:rPr lang="zh-CN" altLang="en-US" sz="2800" b="1" dirty="0">
                <a:latin typeface="楷体_GB2312" pitchFamily="49" charset="-122"/>
                <a:ea typeface="楷体_GB2312" pitchFamily="49" charset="-122"/>
              </a:rPr>
              <a:t>日</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暮</a:t>
            </a:r>
            <a:r>
              <a:rPr lang="en-US" altLang="zh-CN" sz="2800" b="1" dirty="0">
                <a:latin typeface="楷体_GB2312" pitchFamily="49" charset="-122"/>
                <a:ea typeface="楷体_GB2312" pitchFamily="49" charset="-122"/>
              </a:rPr>
              <a:t>①       </a:t>
            </a:r>
            <a:r>
              <a:rPr lang="zh-CN" altLang="en-US" sz="2800" b="1" dirty="0">
                <a:latin typeface="楷体_GB2312" pitchFamily="49" charset="-122"/>
                <a:ea typeface="楷体_GB2312" pitchFamily="49" charset="-122"/>
              </a:rPr>
              <a:t>杜甫</a:t>
            </a:r>
            <a:endParaRPr lang="zh-CN" altLang="en-US" sz="2800" b="1" dirty="0">
              <a:latin typeface="楷体_GB2312" pitchFamily="49" charset="-122"/>
              <a:ea typeface="楷体_GB2312" pitchFamily="49" charset="-122"/>
            </a:endParaRPr>
          </a:p>
          <a:p>
            <a:pPr marL="342900" indent="-342900" algn="ctr"/>
            <a:r>
              <a:rPr lang="zh-CN" altLang="en-US" sz="2800" b="1" dirty="0">
                <a:latin typeface="楷体_GB2312" pitchFamily="49" charset="-122"/>
                <a:ea typeface="楷体_GB2312" pitchFamily="49" charset="-122"/>
              </a:rPr>
              <a:t>牛羊下来久，各已闭柴门。风月自清夜，江山非故园。</a:t>
            </a:r>
            <a:endParaRPr lang="zh-CN" altLang="en-US" sz="2800" b="1" dirty="0">
              <a:latin typeface="楷体_GB2312" pitchFamily="49" charset="-122"/>
              <a:ea typeface="楷体_GB2312" pitchFamily="49" charset="-122"/>
            </a:endParaRPr>
          </a:p>
          <a:p>
            <a:pPr marL="342900" indent="-342900" algn="ctr"/>
            <a:r>
              <a:rPr lang="zh-CN" altLang="en-US" sz="2800" b="1" dirty="0">
                <a:latin typeface="楷体_GB2312" pitchFamily="49" charset="-122"/>
                <a:ea typeface="楷体_GB2312" pitchFamily="49" charset="-122"/>
              </a:rPr>
              <a:t>石泉流暗壁，草露滴秋根。头白灯明里，何须花烬</a:t>
            </a:r>
            <a:r>
              <a:rPr lang="en-US" altLang="zh-CN" sz="2800" b="1" dirty="0">
                <a:latin typeface="楷体_GB2312" pitchFamily="49" charset="-122"/>
                <a:ea typeface="楷体_GB2312" pitchFamily="49" charset="-122"/>
              </a:rPr>
              <a:t>②</a:t>
            </a:r>
            <a:r>
              <a:rPr lang="zh-CN" altLang="en-US" sz="2800" b="1" dirty="0">
                <a:latin typeface="楷体_GB2312" pitchFamily="49" charset="-122"/>
                <a:ea typeface="楷体_GB2312" pitchFamily="49" charset="-122"/>
              </a:rPr>
              <a:t>繁。</a:t>
            </a:r>
            <a:endParaRPr lang="zh-CN" altLang="en-US" sz="2800" b="1" dirty="0">
              <a:latin typeface="楷体_GB2312" pitchFamily="49" charset="-122"/>
              <a:ea typeface="楷体_GB2312" pitchFamily="49" charset="-122"/>
            </a:endParaRPr>
          </a:p>
          <a:p>
            <a:pPr marL="342900" indent="-342900"/>
            <a:r>
              <a:rPr lang="zh-CN" altLang="en-US" sz="2000" b="1" dirty="0">
                <a:latin typeface="华文仿宋" pitchFamily="2" charset="-122"/>
                <a:ea typeface="华文仿宋" pitchFamily="2" charset="-122"/>
              </a:rPr>
              <a:t>　　　</a:t>
            </a:r>
            <a:r>
              <a:rPr lang="en-US" altLang="zh-CN" sz="2400" b="1" dirty="0">
                <a:latin typeface="华文仿宋" pitchFamily="2" charset="-122"/>
                <a:ea typeface="华文仿宋" pitchFamily="2" charset="-122"/>
              </a:rPr>
              <a:t>[</a:t>
            </a:r>
            <a:r>
              <a:rPr lang="zh-CN" altLang="en-US" sz="2400" b="1" dirty="0">
                <a:latin typeface="华文仿宋" pitchFamily="2" charset="-122"/>
                <a:ea typeface="华文仿宋" pitchFamily="2" charset="-122"/>
              </a:rPr>
              <a:t>注</a:t>
            </a:r>
            <a:r>
              <a:rPr lang="en-US" altLang="zh-CN" sz="2400" b="1" dirty="0">
                <a:latin typeface="华文仿宋" pitchFamily="2" charset="-122"/>
                <a:ea typeface="华文仿宋" pitchFamily="2" charset="-122"/>
              </a:rPr>
              <a:t>] ①</a:t>
            </a:r>
            <a:r>
              <a:rPr lang="zh-CN" altLang="en-US" sz="2400" b="1" dirty="0">
                <a:latin typeface="华文仿宋" pitchFamily="2" charset="-122"/>
                <a:ea typeface="华文仿宋" pitchFamily="2" charset="-122"/>
              </a:rPr>
              <a:t>大历二年（</a:t>
            </a:r>
            <a:r>
              <a:rPr lang="en-US" altLang="zh-CN" sz="2400" b="1" dirty="0">
                <a:latin typeface="华文仿宋" pitchFamily="2" charset="-122"/>
                <a:ea typeface="华文仿宋" pitchFamily="2" charset="-122"/>
              </a:rPr>
              <a:t>767</a:t>
            </a:r>
            <a:r>
              <a:rPr lang="zh-CN" altLang="en-US" sz="2400" b="1" dirty="0">
                <a:latin typeface="华文仿宋" pitchFamily="2" charset="-122"/>
                <a:ea typeface="华文仿宋" pitchFamily="2" charset="-122"/>
              </a:rPr>
              <a:t>）秋，晚年杜甫流寓夔州（重庆奉节），写下了这首诗。　</a:t>
            </a:r>
            <a:r>
              <a:rPr lang="en-US" altLang="zh-CN" sz="2400" b="1" dirty="0">
                <a:latin typeface="华文仿宋" pitchFamily="2" charset="-122"/>
                <a:ea typeface="华文仿宋" pitchFamily="2" charset="-122"/>
              </a:rPr>
              <a:t>②</a:t>
            </a:r>
            <a:r>
              <a:rPr lang="zh-CN" altLang="en-US" sz="2400" b="1" dirty="0">
                <a:latin typeface="华文仿宋" pitchFamily="2" charset="-122"/>
                <a:ea typeface="华文仿宋" pitchFamily="2" charset="-122"/>
              </a:rPr>
              <a:t>花烬：灯芯结花，民俗中有“预报喜兆”之意。</a:t>
            </a:r>
            <a:endParaRPr lang="zh-CN" altLang="en-US" sz="2400" b="1" dirty="0">
              <a:latin typeface="华文仿宋" pitchFamily="2" charset="-122"/>
              <a:ea typeface="华文仿宋" pitchFamily="2" charset="-122"/>
            </a:endParaRPr>
          </a:p>
          <a:p>
            <a:pPr marL="342900" indent="-342900"/>
            <a:r>
              <a:rPr lang="zh-CN" altLang="en-US" sz="2000" b="1" dirty="0">
                <a:latin typeface="华文仿宋" pitchFamily="2" charset="-122"/>
                <a:ea typeface="华文仿宋" pitchFamily="2" charset="-122"/>
              </a:rPr>
              <a:t>　   </a:t>
            </a:r>
            <a:r>
              <a:rPr lang="en-US" altLang="zh-CN" sz="2800" b="1" dirty="0">
                <a:latin typeface="Arial" panose="020B0604020202020204" pitchFamily="34" charset="0"/>
              </a:rPr>
              <a:t>⑴</a:t>
            </a:r>
            <a:r>
              <a:rPr lang="zh-CN" altLang="en-US" sz="2800" b="1" dirty="0">
                <a:latin typeface="Arial" panose="020B0604020202020204" pitchFamily="34" charset="0"/>
              </a:rPr>
              <a:t>诗中第一、第二句描绘了一幅怎样的图景？</a:t>
            </a:r>
            <a:r>
              <a:rPr lang="en-US" altLang="zh-CN" sz="2800" b="1" dirty="0">
                <a:latin typeface="Arial" panose="020B0604020202020204" pitchFamily="34" charset="0"/>
              </a:rPr>
              <a:t> </a:t>
            </a:r>
            <a:endParaRPr lang="en-US" altLang="zh-CN" sz="2800" b="1" dirty="0">
              <a:latin typeface="Arial" panose="020B0604020202020204" pitchFamily="34" charset="0"/>
            </a:endParaRPr>
          </a:p>
          <a:p>
            <a:pPr marL="342900" indent="-342900"/>
            <a:r>
              <a:rPr lang="zh-CN" altLang="en-US" sz="2800" b="1" dirty="0">
                <a:latin typeface="Arial" panose="020B0604020202020204" pitchFamily="34" charset="0"/>
              </a:rPr>
              <a:t>　   </a:t>
            </a:r>
            <a:r>
              <a:rPr lang="en-US" altLang="zh-CN" sz="2800" b="1" dirty="0">
                <a:latin typeface="Arial" panose="020B0604020202020204" pitchFamily="34" charset="0"/>
              </a:rPr>
              <a:t>⑵</a:t>
            </a:r>
            <a:r>
              <a:rPr lang="zh-CN" altLang="en-US" sz="2800" b="1" dirty="0">
                <a:latin typeface="Arial" panose="020B0604020202020204" pitchFamily="34" charset="0"/>
              </a:rPr>
              <a:t>在全诗中，杜甫表达了自己怎样的复杂情感？</a:t>
            </a:r>
            <a:r>
              <a:rPr lang="en-US" altLang="zh-CN" sz="2800" b="1" dirty="0">
                <a:latin typeface="Arial" panose="020B0604020202020204" pitchFamily="34" charset="0"/>
              </a:rPr>
              <a:t>  </a:t>
            </a:r>
            <a:endParaRPr lang="en-US" altLang="zh-CN" sz="2800" b="1" dirty="0">
              <a:latin typeface="Arial" panose="020B0604020202020204" pitchFamily="34" charset="0"/>
            </a:endParaRPr>
          </a:p>
        </p:txBody>
      </p:sp>
      <p:sp>
        <p:nvSpPr>
          <p:cNvPr id="154627" name="文本框 154626"/>
          <p:cNvSpPr txBox="1"/>
          <p:nvPr/>
        </p:nvSpPr>
        <p:spPr>
          <a:xfrm>
            <a:off x="468313" y="4149725"/>
            <a:ext cx="8351837" cy="1076325"/>
          </a:xfrm>
          <a:prstGeom prst="rect">
            <a:avLst/>
          </a:prstGeom>
          <a:solidFill>
            <a:srgbClr val="00FF00"/>
          </a:solidFill>
          <a:ln w="9525" cap="flat" cmpd="sng">
            <a:solidFill>
              <a:srgbClr val="CC0000"/>
            </a:solidFill>
            <a:prstDash val="solid"/>
            <a:miter/>
            <a:headEnd type="none" w="med" len="med"/>
            <a:tailEnd type="none" w="med" len="med"/>
          </a:ln>
        </p:spPr>
        <p:txBody>
          <a:bodyPr>
            <a:spAutoFit/>
          </a:bodyPr>
          <a:p>
            <a:r>
              <a:rPr lang="zh-CN" altLang="en-US" sz="2400" b="1" dirty="0">
                <a:latin typeface="华文行楷" pitchFamily="2" charset="-122"/>
                <a:ea typeface="华文行楷" pitchFamily="2" charset="-122"/>
              </a:rPr>
              <a:t>　　</a:t>
            </a:r>
            <a:r>
              <a:rPr lang="zh-CN" altLang="en-US" sz="3200" b="1" dirty="0">
                <a:latin typeface="华文新魏" pitchFamily="2" charset="-122"/>
                <a:ea typeface="华文新魏" pitchFamily="2" charset="-122"/>
              </a:rPr>
              <a:t>参考答案：（</a:t>
            </a:r>
            <a:r>
              <a:rPr lang="en-US" altLang="zh-CN" sz="3200" b="1" dirty="0">
                <a:latin typeface="华文新魏" pitchFamily="2" charset="-122"/>
                <a:ea typeface="华文新魏" pitchFamily="2" charset="-122"/>
              </a:rPr>
              <a:t>1</a:t>
            </a:r>
            <a:r>
              <a:rPr lang="zh-CN" altLang="en-US" sz="3200" b="1" dirty="0">
                <a:latin typeface="华文新魏" pitchFamily="2" charset="-122"/>
                <a:ea typeface="华文新魏" pitchFamily="2" charset="-122"/>
              </a:rPr>
              <a:t>）描绘了一幅牛羊归来、柴门深闭，寂静、清冷的山村日暮图景。</a:t>
            </a:r>
            <a:endParaRPr lang="zh-CN" altLang="en-US" sz="3200" b="1" dirty="0">
              <a:latin typeface="华文新魏" pitchFamily="2" charset="-122"/>
              <a:ea typeface="华文新魏" pitchFamily="2" charset="-122"/>
            </a:endParaRPr>
          </a:p>
        </p:txBody>
      </p:sp>
      <p:sp>
        <p:nvSpPr>
          <p:cNvPr id="154628" name="矩形 154627"/>
          <p:cNvSpPr/>
          <p:nvPr/>
        </p:nvSpPr>
        <p:spPr>
          <a:xfrm>
            <a:off x="323850" y="5445125"/>
            <a:ext cx="8820150" cy="1066800"/>
          </a:xfrm>
          <a:prstGeom prst="rect">
            <a:avLst/>
          </a:prstGeom>
          <a:solidFill>
            <a:srgbClr val="00CCFF"/>
          </a:solidFill>
          <a:ln w="9525">
            <a:noFill/>
          </a:ln>
        </p:spPr>
        <p:txBody>
          <a:bodyPr>
            <a:spAutoFit/>
          </a:bodyPr>
          <a:p>
            <a:r>
              <a:rPr lang="zh-CN" altLang="en-US" sz="3200" b="1" dirty="0">
                <a:latin typeface="华文新魏" pitchFamily="2" charset="-122"/>
                <a:ea typeface="华文新魏" pitchFamily="2" charset="-122"/>
              </a:rPr>
              <a:t>（</a:t>
            </a:r>
            <a:r>
              <a:rPr lang="en-US" altLang="zh-CN" sz="3200" b="1" dirty="0">
                <a:latin typeface="华文新魏" pitchFamily="2" charset="-122"/>
                <a:ea typeface="华文新魏" pitchFamily="2" charset="-122"/>
              </a:rPr>
              <a:t>2</a:t>
            </a:r>
            <a:r>
              <a:rPr lang="zh-CN" altLang="en-US" sz="3200" b="1" dirty="0">
                <a:latin typeface="华文新魏" pitchFamily="2" charset="-122"/>
                <a:ea typeface="华文新魏" pitchFamily="2" charset="-122"/>
              </a:rPr>
              <a:t>）杜甫在诗中表达了自己怀念故园、思乡恋亲之情，以及人至迟暮，济世渺茫的悲凉之感。</a:t>
            </a:r>
            <a:endParaRPr lang="zh-CN" altLang="en-US" sz="3200" b="1" dirty="0">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4626"/>
                                        </p:tgtEl>
                                        <p:attrNameLst>
                                          <p:attrName>style.visibility</p:attrName>
                                        </p:attrNameLst>
                                      </p:cBhvr>
                                      <p:to>
                                        <p:strVal val="visible"/>
                                      </p:to>
                                    </p:set>
                                    <p:animEffect transition="in" filter="blinds(horizontal)">
                                      <p:cBhvr>
                                        <p:cTn id="7" dur="500"/>
                                        <p:tgtEl>
                                          <p:spTgt spid="15462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4627"/>
                                        </p:tgtEl>
                                        <p:attrNameLst>
                                          <p:attrName>style.visibility</p:attrName>
                                        </p:attrNameLst>
                                      </p:cBhvr>
                                      <p:to>
                                        <p:strVal val="visible"/>
                                      </p:to>
                                    </p:set>
                                    <p:animEffect transition="in" filter="checkerboard(across)">
                                      <p:cBhvr>
                                        <p:cTn id="12" dur="500"/>
                                        <p:tgtEl>
                                          <p:spTgt spid="15462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54628"/>
                                        </p:tgtEl>
                                        <p:attrNameLst>
                                          <p:attrName>style.visibility</p:attrName>
                                        </p:attrNameLst>
                                      </p:cBhvr>
                                      <p:to>
                                        <p:strVal val="visible"/>
                                      </p:to>
                                    </p:set>
                                    <p:anim calcmode="lin" valueType="num">
                                      <p:cBhvr additive="base">
                                        <p:cTn id="17" dur="500" fill="hold"/>
                                        <p:tgtEl>
                                          <p:spTgt spid="154628"/>
                                        </p:tgtEl>
                                        <p:attrNameLst>
                                          <p:attrName>ppt_x</p:attrName>
                                        </p:attrNameLst>
                                      </p:cBhvr>
                                      <p:tavLst>
                                        <p:tav tm="0">
                                          <p:val>
                                            <p:strVal val="0-#ppt_w/2"/>
                                          </p:val>
                                        </p:tav>
                                        <p:tav tm="100000">
                                          <p:val>
                                            <p:strVal val="#ppt_x"/>
                                          </p:val>
                                        </p:tav>
                                      </p:tavLst>
                                    </p:anim>
                                    <p:anim calcmode="lin" valueType="num">
                                      <p:cBhvr additive="base">
                                        <p:cTn id="18" dur="500" fill="hold"/>
                                        <p:tgtEl>
                                          <p:spTgt spid="1546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6" grpId="0"/>
      <p:bldP spid="154627" grpId="0" bldLvl="0" animBg="1"/>
      <p:bldP spid="15462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6130" name="标题 176129"/>
          <p:cNvSpPr>
            <a:spLocks noGrp="1" noRot="1"/>
          </p:cNvSpPr>
          <p:nvPr>
            <p:ph type="title"/>
          </p:nvPr>
        </p:nvSpPr>
        <p:spPr>
          <a:xfrm>
            <a:off x="298450" y="2420938"/>
            <a:ext cx="8540750" cy="1800225"/>
          </a:xfrm>
        </p:spPr>
        <p:txBody>
          <a:bodyPr anchor="ctr"/>
          <a:p>
            <a:r>
              <a:rPr lang="zh-CN" altLang="en-US" sz="5400" b="1" dirty="0">
                <a:solidFill>
                  <a:srgbClr val="FF0000"/>
                </a:solidFill>
              </a:rPr>
              <a:t>鉴赏人物形象</a:t>
            </a:r>
            <a:br>
              <a:rPr lang="zh-CN" altLang="en-US" sz="5400" b="1" dirty="0">
                <a:solidFill>
                  <a:srgbClr val="FF0000"/>
                </a:solidFill>
              </a:rPr>
            </a:br>
            <a:endParaRPr lang="zh-CN" altLang="en-US" sz="5400" b="1" dirty="0">
              <a:solidFill>
                <a:srgbClr val="FF0000"/>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5650" name="文本框 155649"/>
          <p:cNvSpPr txBox="1"/>
          <p:nvPr/>
        </p:nvSpPr>
        <p:spPr>
          <a:xfrm>
            <a:off x="0" y="188913"/>
            <a:ext cx="8964613" cy="2895600"/>
          </a:xfrm>
          <a:prstGeom prst="rect">
            <a:avLst/>
          </a:prstGeom>
          <a:noFill/>
          <a:ln w="9525">
            <a:noFill/>
          </a:ln>
        </p:spPr>
        <p:txBody>
          <a:bodyPr>
            <a:spAutoFit/>
          </a:bodyPr>
          <a:p>
            <a:r>
              <a:rPr lang="zh-CN" altLang="en-US" sz="2800" b="1" dirty="0">
                <a:latin typeface="Arial" panose="020B0604020202020204" pitchFamily="34" charset="0"/>
              </a:rPr>
              <a:t>练习</a:t>
            </a:r>
            <a:r>
              <a:rPr lang="en-US" altLang="zh-CN" sz="2800" b="1" dirty="0">
                <a:latin typeface="Arial" panose="020B0604020202020204" pitchFamily="34" charset="0"/>
              </a:rPr>
              <a:t>5</a:t>
            </a:r>
            <a:r>
              <a:rPr lang="zh-CN" altLang="en-US" sz="2800" b="1" dirty="0">
                <a:latin typeface="Arial" panose="020B0604020202020204" pitchFamily="34" charset="0"/>
              </a:rPr>
              <a:t>　阅读下面一首唐诗，完成后面的问题。</a:t>
            </a:r>
            <a:endParaRPr lang="zh-CN" altLang="en-US" sz="2800" b="1" dirty="0">
              <a:latin typeface="Arial" panose="020B0604020202020204" pitchFamily="34" charset="0"/>
            </a:endParaRPr>
          </a:p>
          <a:p>
            <a:r>
              <a:rPr lang="zh-CN" altLang="en-US" sz="2800" b="1" dirty="0">
                <a:latin typeface="Arial" panose="020B0604020202020204" pitchFamily="34" charset="0"/>
              </a:rPr>
              <a:t>                      </a:t>
            </a:r>
            <a:r>
              <a:rPr lang="zh-CN" altLang="en-US" sz="2800" b="1" dirty="0">
                <a:latin typeface="楷体_GB2312" pitchFamily="49" charset="-122"/>
                <a:ea typeface="楷体_GB2312" pitchFamily="49" charset="-122"/>
              </a:rPr>
              <a:t>汉江临泛</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王 维</a:t>
            </a:r>
            <a:endParaRPr lang="zh-CN" altLang="en-US" sz="2800" b="1" dirty="0">
              <a:latin typeface="楷体_GB2312" pitchFamily="49" charset="-122"/>
              <a:ea typeface="楷体_GB2312" pitchFamily="49" charset="-122"/>
            </a:endParaRPr>
          </a:p>
          <a:p>
            <a:pPr algn="ctr"/>
            <a:r>
              <a:rPr lang="zh-CN" altLang="en-US" sz="2800" b="1" dirty="0">
                <a:latin typeface="楷体_GB2312" pitchFamily="49" charset="-122"/>
                <a:ea typeface="楷体_GB2312" pitchFamily="49" charset="-122"/>
              </a:rPr>
              <a:t>楚塞三湘接，荆门九派通。江流天地外，山色有无中。</a:t>
            </a:r>
            <a:endParaRPr lang="zh-CN" altLang="en-US" sz="2800" b="1" dirty="0">
              <a:latin typeface="楷体_GB2312" pitchFamily="49" charset="-122"/>
              <a:ea typeface="楷体_GB2312" pitchFamily="49" charset="-122"/>
            </a:endParaRPr>
          </a:p>
          <a:p>
            <a:pPr algn="ctr"/>
            <a:r>
              <a:rPr lang="zh-CN" altLang="en-US" sz="2800" b="1" dirty="0">
                <a:latin typeface="楷体_GB2312" pitchFamily="49" charset="-122"/>
                <a:ea typeface="楷体_GB2312" pitchFamily="49" charset="-122"/>
              </a:rPr>
              <a:t>都邑浮前浦，波澜动远空。襄阳好风日，留醉与山翁。</a:t>
            </a:r>
            <a:endParaRPr lang="zh-CN" altLang="en-US" sz="2800" b="1" dirty="0">
              <a:latin typeface="楷体_GB2312" pitchFamily="49" charset="-122"/>
              <a:ea typeface="楷体_GB2312" pitchFamily="49" charset="-122"/>
            </a:endParaRPr>
          </a:p>
          <a:p>
            <a:r>
              <a:rPr lang="zh-CN" altLang="en-US" sz="2400" b="1" dirty="0">
                <a:latin typeface="宋体" panose="02010600030101010101" pitchFamily="2" charset="-122"/>
              </a:rPr>
              <a:t>　（</a:t>
            </a:r>
            <a:r>
              <a:rPr lang="en-US" altLang="zh-CN" sz="2400" b="1" dirty="0">
                <a:latin typeface="宋体" panose="02010600030101010101" pitchFamily="2" charset="-122"/>
              </a:rPr>
              <a:t>1</a:t>
            </a:r>
            <a:r>
              <a:rPr lang="zh-CN" altLang="en-US" sz="2400" b="1" dirty="0">
                <a:latin typeface="宋体" panose="02010600030101010101" pitchFamily="2" charset="-122"/>
              </a:rPr>
              <a:t>）三、四两句写出了景物怎样的特点？</a:t>
            </a:r>
            <a:endParaRPr lang="zh-CN" altLang="en-US" sz="2400" b="1" dirty="0">
              <a:latin typeface="宋体" panose="02010600030101010101" pitchFamily="2" charset="-122"/>
            </a:endParaRPr>
          </a:p>
          <a:p>
            <a:r>
              <a:rPr lang="zh-CN" altLang="en-US" sz="2400" b="1" dirty="0">
                <a:latin typeface="宋体" panose="02010600030101010101" pitchFamily="2" charset="-122"/>
              </a:rPr>
              <a:t>　（</a:t>
            </a:r>
            <a:r>
              <a:rPr lang="en-US" altLang="zh-CN" sz="2400" b="1" dirty="0">
                <a:latin typeface="宋体" panose="02010600030101010101" pitchFamily="2" charset="-122"/>
              </a:rPr>
              <a:t>2</a:t>
            </a:r>
            <a:r>
              <a:rPr lang="zh-CN" altLang="en-US" sz="2400" b="1" dirty="0">
                <a:latin typeface="宋体" panose="02010600030101010101" pitchFamily="2" charset="-122"/>
              </a:rPr>
              <a:t>）颈联中哪两个词用得极妙，找出来并简析。</a:t>
            </a:r>
            <a:endParaRPr lang="zh-CN" altLang="en-US" sz="2400" b="1" dirty="0">
              <a:latin typeface="宋体" panose="02010600030101010101" pitchFamily="2" charset="-122"/>
            </a:endParaRPr>
          </a:p>
          <a:p>
            <a:r>
              <a:rPr lang="zh-CN" altLang="en-US" sz="2400" b="1" dirty="0">
                <a:latin typeface="宋体" panose="02010600030101010101" pitchFamily="2" charset="-122"/>
              </a:rPr>
              <a:t>　（</a:t>
            </a:r>
            <a:r>
              <a:rPr lang="en-US" altLang="zh-CN" sz="2400" b="1" dirty="0">
                <a:latin typeface="宋体" panose="02010600030101010101" pitchFamily="2" charset="-122"/>
              </a:rPr>
              <a:t>3</a:t>
            </a:r>
            <a:r>
              <a:rPr lang="zh-CN" altLang="en-US" sz="2400" b="1" dirty="0">
                <a:latin typeface="宋体" panose="02010600030101010101" pitchFamily="2" charset="-122"/>
              </a:rPr>
              <a:t>）从整首诗看，作者流露出的怎样的感情？</a:t>
            </a:r>
            <a:endParaRPr lang="zh-CN" altLang="en-US" sz="2400" b="1" dirty="0">
              <a:latin typeface="宋体" panose="02010600030101010101" pitchFamily="2" charset="-122"/>
            </a:endParaRPr>
          </a:p>
        </p:txBody>
      </p:sp>
      <p:sp>
        <p:nvSpPr>
          <p:cNvPr id="155651" name="文本框 155650"/>
          <p:cNvSpPr txBox="1"/>
          <p:nvPr/>
        </p:nvSpPr>
        <p:spPr>
          <a:xfrm>
            <a:off x="0" y="3213100"/>
            <a:ext cx="8604250" cy="1076325"/>
          </a:xfrm>
          <a:prstGeom prst="rect">
            <a:avLst/>
          </a:prstGeom>
          <a:solidFill>
            <a:srgbClr val="00FF00"/>
          </a:solidFill>
          <a:ln w="9525" cap="flat" cmpd="sng">
            <a:solidFill>
              <a:srgbClr val="CC0000"/>
            </a:solidFill>
            <a:prstDash val="solid"/>
            <a:miter/>
            <a:headEnd type="none" w="med" len="med"/>
            <a:tailEnd type="none" w="med" len="med"/>
          </a:ln>
        </p:spPr>
        <p:txBody>
          <a:bodyPr>
            <a:spAutoFit/>
          </a:bodyPr>
          <a:p>
            <a:r>
              <a:rPr lang="zh-CN" altLang="en-US" sz="2400" b="1" dirty="0">
                <a:latin typeface="华文行楷" pitchFamily="2" charset="-122"/>
                <a:ea typeface="华文行楷" pitchFamily="2" charset="-122"/>
              </a:rPr>
              <a:t>　</a:t>
            </a:r>
            <a:r>
              <a:rPr lang="zh-CN" altLang="en-US" sz="3200" b="1" dirty="0">
                <a:latin typeface="华文新魏" pitchFamily="2" charset="-122"/>
                <a:ea typeface="华文新魏" pitchFamily="2" charset="-122"/>
              </a:rPr>
              <a:t>参考答案：（</a:t>
            </a:r>
            <a:r>
              <a:rPr lang="en-US" altLang="zh-CN" sz="3200" b="1" dirty="0">
                <a:latin typeface="华文新魏" pitchFamily="2" charset="-122"/>
                <a:ea typeface="华文新魏" pitchFamily="2" charset="-122"/>
              </a:rPr>
              <a:t>1</a:t>
            </a:r>
            <a:r>
              <a:rPr lang="zh-CN" altLang="en-US" sz="3200" b="1" dirty="0">
                <a:latin typeface="华文新魏" pitchFamily="2" charset="-122"/>
                <a:ea typeface="华文新魏" pitchFamily="2" charset="-122"/>
              </a:rPr>
              <a:t>）江水的流长邈远和两岸青山迷迷蒙蒙、时隐时现的特点。</a:t>
            </a:r>
            <a:endParaRPr lang="zh-CN" altLang="en-US" sz="3200" b="1" dirty="0">
              <a:latin typeface="华文行楷" pitchFamily="2" charset="-122"/>
              <a:ea typeface="华文行楷" pitchFamily="2" charset="-122"/>
            </a:endParaRPr>
          </a:p>
        </p:txBody>
      </p:sp>
      <p:sp>
        <p:nvSpPr>
          <p:cNvPr id="155652" name="矩形 155651"/>
          <p:cNvSpPr/>
          <p:nvPr/>
        </p:nvSpPr>
        <p:spPr>
          <a:xfrm>
            <a:off x="179388" y="4437063"/>
            <a:ext cx="8610600" cy="1373187"/>
          </a:xfrm>
          <a:prstGeom prst="rect">
            <a:avLst/>
          </a:prstGeom>
          <a:solidFill>
            <a:srgbClr val="00CCFF"/>
          </a:solidFill>
          <a:ln w="9525">
            <a:noFill/>
          </a:ln>
        </p:spPr>
        <p:txBody>
          <a:bodyPr>
            <a:spAutoFit/>
          </a:bodyPr>
          <a:p>
            <a:r>
              <a:rPr lang="zh-CN" altLang="en-US" sz="2400" b="1" dirty="0">
                <a:latin typeface="华文新魏" pitchFamily="2" charset="-122"/>
                <a:ea typeface="华文新魏" pitchFamily="2" charset="-122"/>
              </a:rPr>
              <a:t>（</a:t>
            </a:r>
            <a:r>
              <a:rPr lang="en-US" altLang="zh-CN" sz="2800" b="1" dirty="0">
                <a:latin typeface="华文新魏" pitchFamily="2" charset="-122"/>
                <a:ea typeface="华文新魏" pitchFamily="2" charset="-122"/>
              </a:rPr>
              <a:t>2</a:t>
            </a:r>
            <a:r>
              <a:rPr lang="zh-CN" altLang="en-US" sz="2800" b="1" dirty="0">
                <a:latin typeface="华文新魏" pitchFamily="2" charset="-122"/>
                <a:ea typeface="华文新魏" pitchFamily="2" charset="-122"/>
              </a:rPr>
              <a:t>）“浮”和“动”。“浮”表面上写城郭在水面上飘动，实是所乘之舟上下波动，“动”表面上写天空在摇荡，实言波涛汹涌，浪拍云天。（意思对即可）</a:t>
            </a:r>
            <a:endParaRPr lang="zh-CN" altLang="en-US" sz="2800" b="1" dirty="0">
              <a:latin typeface="华文新魏" pitchFamily="2" charset="-122"/>
              <a:ea typeface="华文新魏" pitchFamily="2" charset="-122"/>
            </a:endParaRPr>
          </a:p>
        </p:txBody>
      </p:sp>
      <p:sp>
        <p:nvSpPr>
          <p:cNvPr id="155653" name="矩形 155652"/>
          <p:cNvSpPr/>
          <p:nvPr/>
        </p:nvSpPr>
        <p:spPr>
          <a:xfrm>
            <a:off x="0" y="5911850"/>
            <a:ext cx="9144000" cy="519113"/>
          </a:xfrm>
          <a:prstGeom prst="rect">
            <a:avLst/>
          </a:prstGeom>
          <a:solidFill>
            <a:srgbClr val="F7F0B9"/>
          </a:solidFill>
          <a:ln w="9525">
            <a:noFill/>
          </a:ln>
        </p:spPr>
        <p:txBody>
          <a:bodyPr>
            <a:spAutoFit/>
          </a:bodyPr>
          <a:p>
            <a:r>
              <a:rPr lang="zh-CN" altLang="en-US" sz="2800" b="1" dirty="0">
                <a:latin typeface="华文新魏" pitchFamily="2" charset="-122"/>
                <a:ea typeface="华文新魏" pitchFamily="2" charset="-122"/>
              </a:rPr>
              <a:t>（</a:t>
            </a:r>
            <a:r>
              <a:rPr lang="en-US" altLang="zh-CN" sz="2800" b="1" dirty="0">
                <a:latin typeface="华文新魏" pitchFamily="2" charset="-122"/>
                <a:ea typeface="华文新魏" pitchFamily="2" charset="-122"/>
              </a:rPr>
              <a:t>3</a:t>
            </a:r>
            <a:r>
              <a:rPr lang="zh-CN" altLang="en-US" sz="2800" b="1" dirty="0">
                <a:latin typeface="华文新魏" pitchFamily="2" charset="-122"/>
                <a:ea typeface="华文新魏" pitchFamily="2" charset="-122"/>
              </a:rPr>
              <a:t>）对襄阳风物的热爱之情，充满了积极乐观的情绪。</a:t>
            </a:r>
            <a:r>
              <a:rPr lang="zh-CN" altLang="en-US" sz="2400" b="1" dirty="0">
                <a:latin typeface="华文行楷" pitchFamily="2" charset="-122"/>
                <a:ea typeface="华文行楷" pitchFamily="2" charset="-122"/>
              </a:rPr>
              <a:t> </a:t>
            </a:r>
            <a:endParaRPr lang="zh-CN" altLang="en-US" sz="2400" b="1" dirty="0">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5650"/>
                                        </p:tgtEl>
                                        <p:attrNameLst>
                                          <p:attrName>style.visibility</p:attrName>
                                        </p:attrNameLst>
                                      </p:cBhvr>
                                      <p:to>
                                        <p:strVal val="visible"/>
                                      </p:to>
                                    </p:set>
                                    <p:animEffect transition="in" filter="blinds(horizontal)">
                                      <p:cBhvr>
                                        <p:cTn id="7" dur="500"/>
                                        <p:tgtEl>
                                          <p:spTgt spid="15565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5651"/>
                                        </p:tgtEl>
                                        <p:attrNameLst>
                                          <p:attrName>style.visibility</p:attrName>
                                        </p:attrNameLst>
                                      </p:cBhvr>
                                      <p:to>
                                        <p:strVal val="visible"/>
                                      </p:to>
                                    </p:set>
                                    <p:animEffect transition="in" filter="checkerboard(across)">
                                      <p:cBhvr>
                                        <p:cTn id="12" dur="500"/>
                                        <p:tgtEl>
                                          <p:spTgt spid="15565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55652"/>
                                        </p:tgtEl>
                                        <p:attrNameLst>
                                          <p:attrName>style.visibility</p:attrName>
                                        </p:attrNameLst>
                                      </p:cBhvr>
                                      <p:to>
                                        <p:strVal val="visible"/>
                                      </p:to>
                                    </p:set>
                                    <p:anim calcmode="lin" valueType="num">
                                      <p:cBhvr additive="base">
                                        <p:cTn id="17" dur="500" fill="hold"/>
                                        <p:tgtEl>
                                          <p:spTgt spid="155652"/>
                                        </p:tgtEl>
                                        <p:attrNameLst>
                                          <p:attrName>ppt_x</p:attrName>
                                        </p:attrNameLst>
                                      </p:cBhvr>
                                      <p:tavLst>
                                        <p:tav tm="0">
                                          <p:val>
                                            <p:strVal val="0-#ppt_w/2"/>
                                          </p:val>
                                        </p:tav>
                                        <p:tav tm="100000">
                                          <p:val>
                                            <p:strVal val="#ppt_x"/>
                                          </p:val>
                                        </p:tav>
                                      </p:tavLst>
                                    </p:anim>
                                    <p:anim calcmode="lin" valueType="num">
                                      <p:cBhvr additive="base">
                                        <p:cTn id="18" dur="500" fill="hold"/>
                                        <p:tgtEl>
                                          <p:spTgt spid="15565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55653"/>
                                        </p:tgtEl>
                                        <p:attrNameLst>
                                          <p:attrName>style.visibility</p:attrName>
                                        </p:attrNameLst>
                                      </p:cBhvr>
                                      <p:to>
                                        <p:strVal val="visible"/>
                                      </p:to>
                                    </p:set>
                                    <p:anim calcmode="lin" valueType="num">
                                      <p:cBhvr additive="base">
                                        <p:cTn id="23" dur="500" fill="hold"/>
                                        <p:tgtEl>
                                          <p:spTgt spid="155653"/>
                                        </p:tgtEl>
                                        <p:attrNameLst>
                                          <p:attrName>ppt_x</p:attrName>
                                        </p:attrNameLst>
                                      </p:cBhvr>
                                      <p:tavLst>
                                        <p:tav tm="0">
                                          <p:val>
                                            <p:strVal val="0-#ppt_w/2"/>
                                          </p:val>
                                        </p:tav>
                                        <p:tav tm="100000">
                                          <p:val>
                                            <p:strVal val="#ppt_x"/>
                                          </p:val>
                                        </p:tav>
                                      </p:tavLst>
                                    </p:anim>
                                    <p:anim calcmode="lin" valueType="num">
                                      <p:cBhvr additive="base">
                                        <p:cTn id="24" dur="500" fill="hold"/>
                                        <p:tgtEl>
                                          <p:spTgt spid="1556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0" grpId="0"/>
      <p:bldP spid="155651" grpId="0" bldLvl="0" animBg="1"/>
      <p:bldP spid="155652" grpId="0" bldLvl="0" animBg="1"/>
      <p:bldP spid="155653"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6674" name="文本框 156673"/>
          <p:cNvSpPr txBox="1"/>
          <p:nvPr/>
        </p:nvSpPr>
        <p:spPr>
          <a:xfrm>
            <a:off x="179388" y="333375"/>
            <a:ext cx="8785225" cy="2654300"/>
          </a:xfrm>
          <a:prstGeom prst="rect">
            <a:avLst/>
          </a:prstGeom>
          <a:noFill/>
          <a:ln w="9525">
            <a:noFill/>
          </a:ln>
        </p:spPr>
        <p:txBody>
          <a:bodyPr>
            <a:spAutoFit/>
          </a:bodyPr>
          <a:p>
            <a:r>
              <a:rPr lang="zh-CN" altLang="en-US" sz="2400" b="1" dirty="0">
                <a:latin typeface="宋体" panose="02010600030101010101" pitchFamily="2" charset="-122"/>
              </a:rPr>
              <a:t>　　</a:t>
            </a:r>
            <a:r>
              <a:rPr lang="zh-CN" altLang="en-US" sz="2800" b="1" dirty="0">
                <a:latin typeface="宋体" panose="02010600030101010101" pitchFamily="2" charset="-122"/>
              </a:rPr>
              <a:t>练习</a:t>
            </a:r>
            <a:r>
              <a:rPr lang="en-US" altLang="zh-CN" sz="2800" b="1" dirty="0">
                <a:latin typeface="宋体" panose="02010600030101010101" pitchFamily="2" charset="-122"/>
              </a:rPr>
              <a:t>6</a:t>
            </a:r>
            <a:r>
              <a:rPr lang="zh-CN" altLang="en-US" sz="2800" b="1" dirty="0">
                <a:latin typeface="宋体" panose="02010600030101010101" pitchFamily="2" charset="-122"/>
              </a:rPr>
              <a:t>　阅读下面一首诗，完成下面的问题。</a:t>
            </a:r>
            <a:endParaRPr lang="zh-CN" altLang="en-US" sz="2800" b="1" dirty="0">
              <a:latin typeface="宋体" panose="02010600030101010101" pitchFamily="2" charset="-122"/>
            </a:endParaRPr>
          </a:p>
          <a:p>
            <a:pPr algn="ctr"/>
            <a:r>
              <a:rPr lang="zh-CN" altLang="en-US" sz="2800" b="1" dirty="0">
                <a:latin typeface="楷体_GB2312" pitchFamily="49" charset="-122"/>
                <a:ea typeface="楷体_GB2312" pitchFamily="49" charset="-122"/>
              </a:rPr>
              <a:t>月夜忆舍弟</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杜甫</a:t>
            </a:r>
            <a:endParaRPr lang="zh-CN" altLang="en-US" sz="2800" b="1" dirty="0">
              <a:latin typeface="楷体_GB2312" pitchFamily="49" charset="-122"/>
              <a:ea typeface="楷体_GB2312" pitchFamily="49" charset="-122"/>
            </a:endParaRPr>
          </a:p>
          <a:p>
            <a:pPr algn="ctr"/>
            <a:r>
              <a:rPr lang="zh-CN" altLang="en-US" sz="2800" b="1" dirty="0">
                <a:latin typeface="楷体_GB2312" pitchFamily="49" charset="-122"/>
                <a:ea typeface="楷体_GB2312" pitchFamily="49" charset="-122"/>
              </a:rPr>
              <a:t>戍鼓断人行，边秋一雁声。露从今夜白，月是故乡明。</a:t>
            </a:r>
            <a:endParaRPr lang="zh-CN" altLang="en-US" sz="2800" b="1" dirty="0">
              <a:latin typeface="楷体_GB2312" pitchFamily="49" charset="-122"/>
              <a:ea typeface="楷体_GB2312" pitchFamily="49" charset="-122"/>
            </a:endParaRPr>
          </a:p>
          <a:p>
            <a:pPr algn="ctr"/>
            <a:r>
              <a:rPr lang="zh-CN" altLang="en-US" sz="2800" b="1" dirty="0">
                <a:latin typeface="楷体_GB2312" pitchFamily="49" charset="-122"/>
                <a:ea typeface="楷体_GB2312" pitchFamily="49" charset="-122"/>
              </a:rPr>
              <a:t>有弟皆分散，无家问死生。寄书长不达，况及未休兵。</a:t>
            </a:r>
            <a:endParaRPr lang="zh-CN" altLang="en-US" sz="2800" b="1" dirty="0">
              <a:latin typeface="楷体_GB2312" pitchFamily="49" charset="-122"/>
              <a:ea typeface="楷体_GB2312" pitchFamily="49" charset="-122"/>
            </a:endParaRPr>
          </a:p>
          <a:p>
            <a:r>
              <a:rPr lang="zh-CN" altLang="en-US" sz="2400" b="1" dirty="0">
                <a:latin typeface="宋体" panose="02010600030101010101" pitchFamily="2" charset="-122"/>
              </a:rPr>
              <a:t>　</a:t>
            </a:r>
            <a:r>
              <a:rPr lang="zh-CN" altLang="en-US" sz="2800" b="1" dirty="0">
                <a:solidFill>
                  <a:srgbClr val="FF0000"/>
                </a:solidFill>
                <a:latin typeface="宋体" panose="02010600030101010101" pitchFamily="2" charset="-122"/>
              </a:rPr>
              <a:t>（</a:t>
            </a:r>
            <a:r>
              <a:rPr lang="en-US" altLang="zh-CN" sz="2800" b="1" dirty="0">
                <a:solidFill>
                  <a:srgbClr val="FF0000"/>
                </a:solidFill>
                <a:latin typeface="宋体" panose="02010600030101010101" pitchFamily="2" charset="-122"/>
              </a:rPr>
              <a:t>1</a:t>
            </a:r>
            <a:r>
              <a:rPr lang="zh-CN" altLang="en-US" sz="2800" b="1" dirty="0">
                <a:solidFill>
                  <a:srgbClr val="FF0000"/>
                </a:solidFill>
                <a:latin typeface="宋体" panose="02010600030101010101" pitchFamily="2" charset="-122"/>
              </a:rPr>
              <a:t>）简述这首诗反映出当时怎样的社会环境。</a:t>
            </a:r>
            <a:br>
              <a:rPr lang="zh-CN" altLang="en-US" sz="2800" b="1" dirty="0">
                <a:solidFill>
                  <a:srgbClr val="FF0000"/>
                </a:solidFill>
                <a:latin typeface="宋体" panose="02010600030101010101" pitchFamily="2" charset="-122"/>
              </a:rPr>
            </a:br>
            <a:r>
              <a:rPr lang="zh-CN" altLang="en-US" sz="2800" b="1" dirty="0">
                <a:solidFill>
                  <a:srgbClr val="FF0000"/>
                </a:solidFill>
                <a:latin typeface="宋体" panose="02010600030101010101" pitchFamily="2" charset="-122"/>
              </a:rPr>
              <a:t>　（</a:t>
            </a:r>
            <a:r>
              <a:rPr lang="en-US" altLang="zh-CN" sz="2800" b="1" dirty="0">
                <a:solidFill>
                  <a:srgbClr val="FF0000"/>
                </a:solidFill>
                <a:latin typeface="宋体" panose="02010600030101010101" pitchFamily="2" charset="-122"/>
              </a:rPr>
              <a:t>2</a:t>
            </a:r>
            <a:r>
              <a:rPr lang="zh-CN" altLang="en-US" sz="2800" b="1" dirty="0">
                <a:solidFill>
                  <a:srgbClr val="FF0000"/>
                </a:solidFill>
                <a:latin typeface="宋体" panose="02010600030101010101" pitchFamily="2" charset="-122"/>
              </a:rPr>
              <a:t>）这首诗抒发了怎样的思想感情？</a:t>
            </a:r>
            <a:endParaRPr lang="zh-CN" altLang="en-US" sz="2800" b="1" dirty="0">
              <a:solidFill>
                <a:srgbClr val="FF0000"/>
              </a:solidFill>
              <a:latin typeface="宋体" panose="02010600030101010101" pitchFamily="2" charset="-122"/>
            </a:endParaRPr>
          </a:p>
        </p:txBody>
      </p:sp>
      <p:sp>
        <p:nvSpPr>
          <p:cNvPr id="156675" name="文本框 156674"/>
          <p:cNvSpPr txBox="1"/>
          <p:nvPr/>
        </p:nvSpPr>
        <p:spPr>
          <a:xfrm>
            <a:off x="250825" y="3284538"/>
            <a:ext cx="8604250" cy="1563687"/>
          </a:xfrm>
          <a:prstGeom prst="rect">
            <a:avLst/>
          </a:prstGeom>
          <a:solidFill>
            <a:srgbClr val="00FF00"/>
          </a:solidFill>
          <a:ln w="9525" cap="flat" cmpd="sng">
            <a:solidFill>
              <a:srgbClr val="CC0000"/>
            </a:solidFill>
            <a:prstDash val="solid"/>
            <a:miter/>
            <a:headEnd type="none" w="med" len="med"/>
            <a:tailEnd type="none" w="med" len="med"/>
          </a:ln>
        </p:spPr>
        <p:txBody>
          <a:bodyPr>
            <a:spAutoFit/>
          </a:bodyPr>
          <a:p>
            <a:r>
              <a:rPr lang="zh-CN" altLang="en-US" sz="2400" b="1" dirty="0">
                <a:latin typeface="华文行楷" pitchFamily="2" charset="-122"/>
                <a:ea typeface="华文行楷" pitchFamily="2" charset="-122"/>
              </a:rPr>
              <a:t>　</a:t>
            </a:r>
            <a:r>
              <a:rPr lang="zh-CN" altLang="en-US" sz="3200" b="1" dirty="0">
                <a:latin typeface="华文新魏" pitchFamily="2" charset="-122"/>
                <a:ea typeface="华文新魏" pitchFamily="2" charset="-122"/>
              </a:rPr>
              <a:t>（</a:t>
            </a:r>
            <a:r>
              <a:rPr lang="en-US" altLang="zh-CN" sz="3200" b="1" dirty="0">
                <a:latin typeface="华文新魏" pitchFamily="2" charset="-122"/>
                <a:ea typeface="华文新魏" pitchFamily="2" charset="-122"/>
              </a:rPr>
              <a:t>1</a:t>
            </a:r>
            <a:r>
              <a:rPr lang="zh-CN" altLang="en-US" sz="3200" b="1" dirty="0">
                <a:latin typeface="华文新魏" pitchFamily="2" charset="-122"/>
                <a:ea typeface="华文新魏" pitchFamily="2" charset="-122"/>
              </a:rPr>
              <a:t>）答案要点：战争频仍，时局动荡，民不聊生。（“断人行”、“未休兵”、“有弟皆分散，无家问死生”、“寄书长不达”）</a:t>
            </a:r>
            <a:endParaRPr lang="zh-CN" altLang="en-US" sz="3200" b="1" dirty="0">
              <a:latin typeface="华文新魏" pitchFamily="2" charset="-122"/>
              <a:ea typeface="华文新魏" pitchFamily="2" charset="-122"/>
            </a:endParaRPr>
          </a:p>
        </p:txBody>
      </p:sp>
      <p:sp>
        <p:nvSpPr>
          <p:cNvPr id="156676" name="矩形 156675"/>
          <p:cNvSpPr/>
          <p:nvPr/>
        </p:nvSpPr>
        <p:spPr>
          <a:xfrm>
            <a:off x="228600" y="5029200"/>
            <a:ext cx="8610600" cy="1554163"/>
          </a:xfrm>
          <a:prstGeom prst="rect">
            <a:avLst/>
          </a:prstGeom>
          <a:solidFill>
            <a:srgbClr val="E4F8F6"/>
          </a:solidFill>
          <a:ln w="9525">
            <a:noFill/>
          </a:ln>
        </p:spPr>
        <p:txBody>
          <a:bodyPr>
            <a:spAutoFit/>
          </a:bodyPr>
          <a:p>
            <a:r>
              <a:rPr lang="zh-CN" altLang="en-US" sz="3200" b="1" dirty="0">
                <a:latin typeface="华文新魏" pitchFamily="2" charset="-122"/>
                <a:ea typeface="华文新魏" pitchFamily="2" charset="-122"/>
              </a:rPr>
              <a:t>（</a:t>
            </a:r>
            <a:r>
              <a:rPr lang="en-US" altLang="zh-CN" sz="3200" b="1" dirty="0">
                <a:latin typeface="华文新魏" pitchFamily="2" charset="-122"/>
                <a:ea typeface="华文新魏" pitchFamily="2" charset="-122"/>
              </a:rPr>
              <a:t>2</a:t>
            </a:r>
            <a:r>
              <a:rPr lang="zh-CN" altLang="en-US" sz="3200" b="1" dirty="0">
                <a:latin typeface="华文新魏" pitchFamily="2" charset="-122"/>
                <a:ea typeface="华文新魏" pitchFamily="2" charset="-122"/>
              </a:rPr>
              <a:t>）答案要点：</a:t>
            </a:r>
            <a:r>
              <a:rPr lang="en-US" altLang="zh-CN" sz="3200" b="1" dirty="0">
                <a:latin typeface="华文新魏" pitchFamily="2" charset="-122"/>
                <a:ea typeface="华文新魏" pitchFamily="2" charset="-122"/>
              </a:rPr>
              <a:t>①</a:t>
            </a:r>
            <a:r>
              <a:rPr lang="zh-CN" altLang="en-US" sz="3200" b="1" dirty="0">
                <a:latin typeface="华文新魏" pitchFamily="2" charset="-122"/>
                <a:ea typeface="华文新魏" pitchFamily="2" charset="-122"/>
              </a:rPr>
              <a:t>怀念家乡，思念亲人，夹杂着生离死别的焦虑；</a:t>
            </a:r>
            <a:r>
              <a:rPr lang="en-US" altLang="zh-CN" sz="3200" b="1" dirty="0">
                <a:latin typeface="华文新魏" pitchFamily="2" charset="-122"/>
                <a:ea typeface="华文新魏" pitchFamily="2" charset="-122"/>
              </a:rPr>
              <a:t>②</a:t>
            </a:r>
            <a:r>
              <a:rPr lang="zh-CN" altLang="en-US" sz="3200" b="1" dirty="0">
                <a:latin typeface="华文新魏" pitchFamily="2" charset="-122"/>
                <a:ea typeface="华文新魏" pitchFamily="2" charset="-122"/>
              </a:rPr>
              <a:t>忧国忧民，不满现状，渴望社会安定。</a:t>
            </a:r>
            <a:endParaRPr lang="zh-CN" altLang="en-US" sz="3200" b="1" dirty="0">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6674"/>
                                        </p:tgtEl>
                                        <p:attrNameLst>
                                          <p:attrName>style.visibility</p:attrName>
                                        </p:attrNameLst>
                                      </p:cBhvr>
                                      <p:to>
                                        <p:strVal val="visible"/>
                                      </p:to>
                                    </p:set>
                                    <p:animEffect transition="in" filter="blinds(horizontal)">
                                      <p:cBhvr>
                                        <p:cTn id="7" dur="500"/>
                                        <p:tgtEl>
                                          <p:spTgt spid="15667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6675"/>
                                        </p:tgtEl>
                                        <p:attrNameLst>
                                          <p:attrName>style.visibility</p:attrName>
                                        </p:attrNameLst>
                                      </p:cBhvr>
                                      <p:to>
                                        <p:strVal val="visible"/>
                                      </p:to>
                                    </p:set>
                                    <p:animEffect transition="in" filter="checkerboard(across)">
                                      <p:cBhvr>
                                        <p:cTn id="12" dur="500"/>
                                        <p:tgtEl>
                                          <p:spTgt spid="15667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56676"/>
                                        </p:tgtEl>
                                        <p:attrNameLst>
                                          <p:attrName>style.visibility</p:attrName>
                                        </p:attrNameLst>
                                      </p:cBhvr>
                                      <p:to>
                                        <p:strVal val="visible"/>
                                      </p:to>
                                    </p:set>
                                    <p:anim calcmode="lin" valueType="num">
                                      <p:cBhvr additive="base">
                                        <p:cTn id="17" dur="500" fill="hold"/>
                                        <p:tgtEl>
                                          <p:spTgt spid="156676"/>
                                        </p:tgtEl>
                                        <p:attrNameLst>
                                          <p:attrName>ppt_x</p:attrName>
                                        </p:attrNameLst>
                                      </p:cBhvr>
                                      <p:tavLst>
                                        <p:tav tm="0">
                                          <p:val>
                                            <p:strVal val="0-#ppt_w/2"/>
                                          </p:val>
                                        </p:tav>
                                        <p:tav tm="100000">
                                          <p:val>
                                            <p:strVal val="#ppt_x"/>
                                          </p:val>
                                        </p:tav>
                                      </p:tavLst>
                                    </p:anim>
                                    <p:anim calcmode="lin" valueType="num">
                                      <p:cBhvr additive="base">
                                        <p:cTn id="18" dur="500" fill="hold"/>
                                        <p:tgtEl>
                                          <p:spTgt spid="1566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4" grpId="0"/>
      <p:bldP spid="156675" grpId="0" bldLvl="0" animBg="1"/>
      <p:bldP spid="156676"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7698" name="文本框 157697"/>
          <p:cNvSpPr txBox="1"/>
          <p:nvPr/>
        </p:nvSpPr>
        <p:spPr>
          <a:xfrm>
            <a:off x="250825" y="260350"/>
            <a:ext cx="8569325" cy="3381375"/>
          </a:xfrm>
          <a:prstGeom prst="rect">
            <a:avLst/>
          </a:prstGeom>
          <a:noFill/>
          <a:ln w="9525">
            <a:noFill/>
          </a:ln>
        </p:spPr>
        <p:txBody>
          <a:bodyPr>
            <a:spAutoFit/>
          </a:bodyPr>
          <a:p>
            <a:r>
              <a:rPr lang="zh-CN" altLang="en-US" sz="2400" b="1" dirty="0">
                <a:latin typeface="宋体" panose="02010600030101010101" pitchFamily="2" charset="-122"/>
              </a:rPr>
              <a:t>　练习</a:t>
            </a:r>
            <a:r>
              <a:rPr lang="en-US" altLang="zh-CN" sz="2400" b="1" dirty="0">
                <a:latin typeface="宋体" panose="02010600030101010101" pitchFamily="2" charset="-122"/>
              </a:rPr>
              <a:t>7</a:t>
            </a:r>
            <a:r>
              <a:rPr lang="zh-CN" altLang="en-US" sz="2400" b="1" dirty="0">
                <a:latin typeface="宋体" panose="02010600030101010101" pitchFamily="2" charset="-122"/>
              </a:rPr>
              <a:t>　　　　　　　　</a:t>
            </a:r>
            <a:endParaRPr lang="zh-CN" altLang="en-US" sz="2400" b="1" dirty="0">
              <a:latin typeface="宋体" panose="02010600030101010101" pitchFamily="2" charset="-122"/>
            </a:endParaRPr>
          </a:p>
          <a:p>
            <a:r>
              <a:rPr lang="zh-CN" altLang="en-US" sz="2400" b="1" dirty="0">
                <a:latin typeface="宋体" panose="02010600030101010101" pitchFamily="2" charset="-122"/>
              </a:rPr>
              <a:t>　　　　　　　　　　 </a:t>
            </a:r>
            <a:r>
              <a:rPr lang="zh-CN" altLang="en-US" sz="3200" b="1" dirty="0">
                <a:latin typeface="楷体_GB2312" pitchFamily="49" charset="-122"/>
                <a:ea typeface="楷体_GB2312" pitchFamily="49" charset="-122"/>
              </a:rPr>
              <a:t>雨</a:t>
            </a:r>
            <a:r>
              <a:rPr lang="en-US" altLang="zh-CN" sz="3200" b="1"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晴</a:t>
            </a:r>
            <a:r>
              <a:rPr lang="en-US" altLang="zh-CN" sz="3200" b="1" dirty="0">
                <a:latin typeface="楷体_GB2312" pitchFamily="49" charset="-122"/>
                <a:ea typeface="楷体_GB2312" pitchFamily="49" charset="-122"/>
              </a:rPr>
              <a:t>   </a:t>
            </a:r>
            <a:r>
              <a:rPr lang="zh-CN" altLang="en-US" sz="2400" b="1" dirty="0">
                <a:latin typeface="楷体_GB2312" pitchFamily="49" charset="-122"/>
                <a:ea typeface="楷体_GB2312" pitchFamily="49" charset="-122"/>
              </a:rPr>
              <a:t>王驾</a:t>
            </a:r>
            <a:endParaRPr lang="zh-CN" altLang="en-US" sz="2400" b="1" dirty="0">
              <a:latin typeface="楷体_GB2312" pitchFamily="49" charset="-122"/>
              <a:ea typeface="楷体_GB2312" pitchFamily="49" charset="-122"/>
            </a:endParaRPr>
          </a:p>
          <a:p>
            <a:pPr algn="ctr"/>
            <a:r>
              <a:rPr lang="zh-CN" altLang="en-US" sz="3200" b="1" dirty="0">
                <a:latin typeface="楷体_GB2312" pitchFamily="49" charset="-122"/>
                <a:ea typeface="楷体_GB2312" pitchFamily="49" charset="-122"/>
              </a:rPr>
              <a:t>雨前初见花间蕊，雨后全无叶底花。</a:t>
            </a:r>
            <a:endParaRPr lang="zh-CN" altLang="en-US" sz="3200" b="1" dirty="0">
              <a:latin typeface="楷体_GB2312" pitchFamily="49" charset="-122"/>
              <a:ea typeface="楷体_GB2312" pitchFamily="49" charset="-122"/>
            </a:endParaRPr>
          </a:p>
          <a:p>
            <a:pPr algn="ctr"/>
            <a:r>
              <a:rPr lang="zh-CN" altLang="en-US" sz="3200" b="1" dirty="0">
                <a:latin typeface="楷体_GB2312" pitchFamily="49" charset="-122"/>
                <a:ea typeface="楷体_GB2312" pitchFamily="49" charset="-122"/>
              </a:rPr>
              <a:t>蜂蝶纷纷过墙去，却疑春色在邻家。</a:t>
            </a:r>
            <a:endParaRPr lang="zh-CN" altLang="en-US" sz="3200" b="1" dirty="0">
              <a:latin typeface="楷体_GB2312" pitchFamily="49" charset="-122"/>
              <a:ea typeface="楷体_GB2312" pitchFamily="49" charset="-122"/>
            </a:endParaRPr>
          </a:p>
          <a:p>
            <a:r>
              <a:rPr lang="zh-CN" altLang="en-US" sz="3200" b="1" dirty="0">
                <a:latin typeface="宋体" panose="02010600030101010101" pitchFamily="2" charset="-122"/>
              </a:rPr>
              <a:t>　</a:t>
            </a:r>
            <a:endParaRPr lang="zh-CN" altLang="en-US" sz="3200" b="1" dirty="0">
              <a:latin typeface="宋体" panose="02010600030101010101" pitchFamily="2" charset="-122"/>
            </a:endParaRPr>
          </a:p>
          <a:p>
            <a:r>
              <a:rPr lang="zh-CN" altLang="en-US" sz="2400" b="1" dirty="0">
                <a:latin typeface="宋体" panose="02010600030101010101" pitchFamily="2" charset="-122"/>
              </a:rPr>
              <a:t>　　</a:t>
            </a:r>
            <a:r>
              <a:rPr lang="zh-CN" altLang="en-US" sz="3200" b="1" dirty="0">
                <a:latin typeface="宋体" panose="02010600030101010101" pitchFamily="2" charset="-122"/>
              </a:rPr>
              <a:t>本诗前两句是扣住什么来写春景的？这样写表达了诗人怎样的心情？</a:t>
            </a:r>
            <a:endParaRPr lang="zh-CN" altLang="en-US" sz="3200" b="1" dirty="0">
              <a:latin typeface="宋体" panose="02010600030101010101" pitchFamily="2" charset="-122"/>
            </a:endParaRPr>
          </a:p>
        </p:txBody>
      </p:sp>
      <p:sp>
        <p:nvSpPr>
          <p:cNvPr id="157699" name="文本框 157698"/>
          <p:cNvSpPr txBox="1"/>
          <p:nvPr/>
        </p:nvSpPr>
        <p:spPr>
          <a:xfrm>
            <a:off x="323850" y="3933825"/>
            <a:ext cx="8459788" cy="2051050"/>
          </a:xfrm>
          <a:prstGeom prst="rect">
            <a:avLst/>
          </a:prstGeom>
          <a:solidFill>
            <a:srgbClr val="00FF00"/>
          </a:solidFill>
          <a:ln w="9525" cap="flat" cmpd="sng">
            <a:solidFill>
              <a:srgbClr val="CC0000"/>
            </a:solidFill>
            <a:prstDash val="solid"/>
            <a:miter/>
            <a:headEnd type="none" w="med" len="med"/>
            <a:tailEnd type="none" w="med" len="med"/>
          </a:ln>
        </p:spPr>
        <p:txBody>
          <a:bodyPr>
            <a:spAutoFit/>
          </a:bodyPr>
          <a:p>
            <a:pPr>
              <a:spcBef>
                <a:spcPct val="50000"/>
              </a:spcBef>
            </a:pPr>
            <a:r>
              <a:rPr lang="zh-CN" altLang="en-US" sz="2400" b="1" dirty="0">
                <a:latin typeface="华文行楷" pitchFamily="2" charset="-122"/>
                <a:ea typeface="华文行楷" pitchFamily="2" charset="-122"/>
              </a:rPr>
              <a:t>　</a:t>
            </a:r>
            <a:r>
              <a:rPr lang="zh-CN" altLang="en-US" sz="2800" b="1" dirty="0">
                <a:latin typeface="华文行楷" pitchFamily="2" charset="-122"/>
                <a:ea typeface="华文行楷" pitchFamily="2" charset="-122"/>
              </a:rPr>
              <a:t>　</a:t>
            </a:r>
            <a:r>
              <a:rPr lang="zh-CN" altLang="en-US" sz="3200" b="1" dirty="0">
                <a:latin typeface="华文行楷" pitchFamily="2" charset="-122"/>
                <a:ea typeface="华文行楷" pitchFamily="2" charset="-122"/>
              </a:rPr>
              <a:t>参考答案：前两句诗扣住象征春色的“花”来写春景。以“雨前”所见和“雨后”所见的情景相对比，透露出一片惜春之情。（诗人看着雨后花落春残之景，惋惜而扫兴）。 </a:t>
            </a:r>
            <a:endParaRPr lang="zh-CN" altLang="en-US" sz="3200" b="1" dirty="0">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7698"/>
                                        </p:tgtEl>
                                        <p:attrNameLst>
                                          <p:attrName>style.visibility</p:attrName>
                                        </p:attrNameLst>
                                      </p:cBhvr>
                                      <p:to>
                                        <p:strVal val="visible"/>
                                      </p:to>
                                    </p:set>
                                    <p:animEffect transition="in" filter="blinds(horizontal)">
                                      <p:cBhvr>
                                        <p:cTn id="7" dur="500"/>
                                        <p:tgtEl>
                                          <p:spTgt spid="15769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7699"/>
                                        </p:tgtEl>
                                        <p:attrNameLst>
                                          <p:attrName>style.visibility</p:attrName>
                                        </p:attrNameLst>
                                      </p:cBhvr>
                                      <p:to>
                                        <p:strVal val="visible"/>
                                      </p:to>
                                    </p:set>
                                    <p:animEffect transition="in" filter="checkerboard(across)">
                                      <p:cBhvr>
                                        <p:cTn id="12" dur="500"/>
                                        <p:tgtEl>
                                          <p:spTgt spid="157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8" grpId="0"/>
      <p:bldP spid="157699"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2" name="文本框 158721"/>
          <p:cNvSpPr txBox="1"/>
          <p:nvPr/>
        </p:nvSpPr>
        <p:spPr>
          <a:xfrm>
            <a:off x="395288" y="260350"/>
            <a:ext cx="8424862" cy="3689350"/>
          </a:xfrm>
          <a:prstGeom prst="rect">
            <a:avLst/>
          </a:prstGeom>
          <a:noFill/>
          <a:ln w="9525">
            <a:noFill/>
          </a:ln>
        </p:spPr>
        <p:txBody>
          <a:bodyPr>
            <a:spAutoFit/>
          </a:bodyPr>
          <a:p>
            <a:r>
              <a:rPr lang="zh-CN" altLang="en-US" sz="2800" b="1" dirty="0">
                <a:latin typeface="Arial" panose="020B0604020202020204" pitchFamily="34" charset="0"/>
              </a:rPr>
              <a:t>练习</a:t>
            </a:r>
            <a:r>
              <a:rPr lang="en-US" altLang="zh-CN" sz="2800" b="1" dirty="0">
                <a:latin typeface="Arial" panose="020B0604020202020204" pitchFamily="34" charset="0"/>
              </a:rPr>
              <a:t>8</a:t>
            </a:r>
            <a:r>
              <a:rPr lang="zh-CN" altLang="en-US" sz="2800" b="1" dirty="0">
                <a:latin typeface="Arial" panose="020B0604020202020204" pitchFamily="34" charset="0"/>
              </a:rPr>
              <a:t>　阅读元代王冕的一首诗，回答问题。</a:t>
            </a:r>
            <a:endParaRPr lang="zh-CN" altLang="en-US" sz="2800" b="1" dirty="0">
              <a:latin typeface="Arial" panose="020B0604020202020204" pitchFamily="34" charset="0"/>
            </a:endParaRPr>
          </a:p>
          <a:p>
            <a:r>
              <a:rPr lang="zh-CN" altLang="en-US" sz="3200" b="1" dirty="0">
                <a:latin typeface="楷体_GB2312" pitchFamily="49" charset="-122"/>
                <a:ea typeface="楷体_GB2312" pitchFamily="49" charset="-122"/>
              </a:rPr>
              <a:t>               白梅     </a:t>
            </a:r>
            <a:r>
              <a:rPr lang="zh-CN" altLang="en-US" sz="2400" b="1" dirty="0">
                <a:latin typeface="楷体_GB2312" pitchFamily="49" charset="-122"/>
                <a:ea typeface="楷体_GB2312" pitchFamily="49" charset="-122"/>
              </a:rPr>
              <a:t>王冕</a:t>
            </a:r>
            <a:endParaRPr lang="zh-CN" altLang="en-US" sz="2400" b="1" dirty="0">
              <a:latin typeface="楷体_GB2312" pitchFamily="49" charset="-122"/>
              <a:ea typeface="楷体_GB2312" pitchFamily="49" charset="-122"/>
            </a:endParaRPr>
          </a:p>
          <a:p>
            <a:pPr algn="ctr"/>
            <a:r>
              <a:rPr lang="zh-CN" altLang="en-US" sz="3200" b="1" dirty="0">
                <a:latin typeface="楷体_GB2312" pitchFamily="49" charset="-122"/>
                <a:ea typeface="楷体_GB2312" pitchFamily="49" charset="-122"/>
              </a:rPr>
              <a:t>冰雪林中著此身，不同桃李混芳尘。</a:t>
            </a:r>
            <a:endParaRPr lang="zh-CN" altLang="en-US" sz="3200" b="1" dirty="0">
              <a:latin typeface="楷体_GB2312" pitchFamily="49" charset="-122"/>
              <a:ea typeface="楷体_GB2312" pitchFamily="49" charset="-122"/>
            </a:endParaRPr>
          </a:p>
          <a:p>
            <a:pPr algn="ctr"/>
            <a:r>
              <a:rPr lang="zh-CN" altLang="en-US" sz="3200" b="1" dirty="0">
                <a:latin typeface="楷体_GB2312" pitchFamily="49" charset="-122"/>
                <a:ea typeface="楷体_GB2312" pitchFamily="49" charset="-122"/>
              </a:rPr>
              <a:t>忽然一夜清风起，散作乾坤万里春。</a:t>
            </a:r>
            <a:endParaRPr lang="zh-CN" altLang="en-US" sz="3200" b="1" dirty="0">
              <a:latin typeface="楷体_GB2312" pitchFamily="49" charset="-122"/>
              <a:ea typeface="楷体_GB2312" pitchFamily="49" charset="-122"/>
            </a:endParaRPr>
          </a:p>
          <a:p>
            <a:r>
              <a:rPr lang="zh-CN" altLang="en-US" sz="2800" b="1" dirty="0">
                <a:latin typeface="Arial" panose="020B0604020202020204" pitchFamily="34" charset="0"/>
              </a:rPr>
              <a:t>１、在这首诗中，作者塑造的主要形象是什么？突出了它的哪些特征？</a:t>
            </a:r>
            <a:endParaRPr lang="zh-CN" altLang="en-US" sz="2800" b="1" dirty="0">
              <a:latin typeface="Arial" panose="020B0604020202020204" pitchFamily="34" charset="0"/>
            </a:endParaRPr>
          </a:p>
          <a:p>
            <a:r>
              <a:rPr lang="zh-CN" altLang="en-US" sz="2800" b="1" dirty="0">
                <a:latin typeface="Arial" panose="020B0604020202020204" pitchFamily="34" charset="0"/>
              </a:rPr>
              <a:t>２、作者运用了哪些写作手法？表达了怎样的思想感情？</a:t>
            </a:r>
            <a:endParaRPr lang="zh-CN" altLang="en-US" sz="2800" b="1" dirty="0">
              <a:latin typeface="Arial" panose="020B0604020202020204" pitchFamily="34" charset="0"/>
            </a:endParaRPr>
          </a:p>
        </p:txBody>
      </p:sp>
      <p:sp>
        <p:nvSpPr>
          <p:cNvPr id="158723" name="文本框 158722"/>
          <p:cNvSpPr txBox="1"/>
          <p:nvPr/>
        </p:nvSpPr>
        <p:spPr>
          <a:xfrm>
            <a:off x="179388" y="4005263"/>
            <a:ext cx="8964612" cy="1016000"/>
          </a:xfrm>
          <a:prstGeom prst="rect">
            <a:avLst/>
          </a:prstGeom>
          <a:solidFill>
            <a:srgbClr val="00FF00"/>
          </a:solidFill>
          <a:ln w="9525" cap="flat" cmpd="sng">
            <a:solidFill>
              <a:srgbClr val="CC0000"/>
            </a:solidFill>
            <a:prstDash val="solid"/>
            <a:miter/>
            <a:headEnd type="none" w="med" len="med"/>
            <a:tailEnd type="none" w="med" len="med"/>
          </a:ln>
        </p:spPr>
        <p:txBody>
          <a:bodyPr>
            <a:spAutoFit/>
          </a:bodyPr>
          <a:p>
            <a:r>
              <a:rPr lang="zh-CN" altLang="en-US" sz="2800" b="1" dirty="0">
                <a:latin typeface="华文行楷" pitchFamily="2" charset="-122"/>
                <a:ea typeface="华文行楷" pitchFamily="2" charset="-122"/>
              </a:rPr>
              <a:t>　参考答案：</a:t>
            </a:r>
            <a:endParaRPr lang="zh-CN" altLang="en-US" sz="2800" b="1" dirty="0">
              <a:latin typeface="华文行楷" pitchFamily="2" charset="-122"/>
              <a:ea typeface="华文行楷" pitchFamily="2" charset="-122"/>
            </a:endParaRPr>
          </a:p>
          <a:p>
            <a:r>
              <a:rPr lang="zh-CN" altLang="en-US" sz="2800" b="1" dirty="0">
                <a:latin typeface="华文行楷" pitchFamily="2" charset="-122"/>
                <a:ea typeface="华文行楷" pitchFamily="2" charset="-122"/>
              </a:rPr>
              <a:t>　</a:t>
            </a:r>
            <a:r>
              <a:rPr lang="en-US" altLang="zh-CN" sz="3200" b="1" dirty="0">
                <a:latin typeface="华文行楷" pitchFamily="2" charset="-122"/>
                <a:ea typeface="华文行楷" pitchFamily="2" charset="-122"/>
              </a:rPr>
              <a:t>1</a:t>
            </a:r>
            <a:r>
              <a:rPr lang="zh-CN" altLang="en-US" sz="3200" b="1" dirty="0">
                <a:latin typeface="华文行楷" pitchFamily="2" charset="-122"/>
                <a:ea typeface="华文行楷" pitchFamily="2" charset="-122"/>
              </a:rPr>
              <a:t>、梅花，突出了它耐寒、清高、报春的特点。</a:t>
            </a:r>
            <a:endParaRPr lang="zh-CN" altLang="en-US" sz="3200" b="1" dirty="0">
              <a:latin typeface="华文行楷" pitchFamily="2" charset="-122"/>
              <a:ea typeface="华文行楷" pitchFamily="2" charset="-122"/>
            </a:endParaRPr>
          </a:p>
        </p:txBody>
      </p:sp>
      <p:sp>
        <p:nvSpPr>
          <p:cNvPr id="158724" name="矩形 158723"/>
          <p:cNvSpPr/>
          <p:nvPr/>
        </p:nvSpPr>
        <p:spPr>
          <a:xfrm>
            <a:off x="323850" y="5373688"/>
            <a:ext cx="8820150" cy="1076325"/>
          </a:xfrm>
          <a:prstGeom prst="rect">
            <a:avLst/>
          </a:prstGeom>
          <a:solidFill>
            <a:srgbClr val="E4F8F6"/>
          </a:solidFill>
          <a:ln w="9525" cap="flat" cmpd="sng">
            <a:solidFill>
              <a:srgbClr val="CC0000"/>
            </a:solidFill>
            <a:prstDash val="solid"/>
            <a:miter/>
            <a:headEnd type="none" w="med" len="med"/>
            <a:tailEnd type="none" w="med" len="med"/>
          </a:ln>
        </p:spPr>
        <p:txBody>
          <a:bodyPr>
            <a:spAutoFit/>
          </a:bodyPr>
          <a:p>
            <a:r>
              <a:rPr lang="en-US" altLang="zh-CN" sz="3200" b="1" dirty="0">
                <a:latin typeface="华文行楷" pitchFamily="2" charset="-122"/>
                <a:ea typeface="华文行楷" pitchFamily="2" charset="-122"/>
              </a:rPr>
              <a:t>2</a:t>
            </a:r>
            <a:r>
              <a:rPr lang="zh-CN" altLang="en-US" sz="3200" b="1" dirty="0">
                <a:latin typeface="华文行楷" pitchFamily="2" charset="-122"/>
                <a:ea typeface="华文行楷" pitchFamily="2" charset="-122"/>
              </a:rPr>
              <a:t>、衬托、对比，表达了坚持理想操守，不与世俗同流合污的思想感情。</a:t>
            </a:r>
            <a:endParaRPr lang="zh-CN" altLang="en-US" sz="3200" b="1" dirty="0">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8722"/>
                                        </p:tgtEl>
                                        <p:attrNameLst>
                                          <p:attrName>style.visibility</p:attrName>
                                        </p:attrNameLst>
                                      </p:cBhvr>
                                      <p:to>
                                        <p:strVal val="visible"/>
                                      </p:to>
                                    </p:set>
                                    <p:animEffect transition="in" filter="blinds(horizontal)">
                                      <p:cBhvr>
                                        <p:cTn id="7" dur="500"/>
                                        <p:tgtEl>
                                          <p:spTgt spid="15872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8723"/>
                                        </p:tgtEl>
                                        <p:attrNameLst>
                                          <p:attrName>style.visibility</p:attrName>
                                        </p:attrNameLst>
                                      </p:cBhvr>
                                      <p:to>
                                        <p:strVal val="visible"/>
                                      </p:to>
                                    </p:set>
                                    <p:animEffect transition="in" filter="checkerboard(across)">
                                      <p:cBhvr>
                                        <p:cTn id="12" dur="500"/>
                                        <p:tgtEl>
                                          <p:spTgt spid="15872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58724"/>
                                        </p:tgtEl>
                                        <p:attrNameLst>
                                          <p:attrName>style.visibility</p:attrName>
                                        </p:attrNameLst>
                                      </p:cBhvr>
                                      <p:to>
                                        <p:strVal val="visible"/>
                                      </p:to>
                                    </p:set>
                                    <p:anim calcmode="lin" valueType="num">
                                      <p:cBhvr additive="base">
                                        <p:cTn id="17" dur="500" fill="hold"/>
                                        <p:tgtEl>
                                          <p:spTgt spid="158724"/>
                                        </p:tgtEl>
                                        <p:attrNameLst>
                                          <p:attrName>ppt_x</p:attrName>
                                        </p:attrNameLst>
                                      </p:cBhvr>
                                      <p:tavLst>
                                        <p:tav tm="0">
                                          <p:val>
                                            <p:strVal val="0-#ppt_w/2"/>
                                          </p:val>
                                        </p:tav>
                                        <p:tav tm="100000">
                                          <p:val>
                                            <p:strVal val="#ppt_x"/>
                                          </p:val>
                                        </p:tav>
                                      </p:tavLst>
                                    </p:anim>
                                    <p:anim calcmode="lin" valueType="num">
                                      <p:cBhvr additive="base">
                                        <p:cTn id="18" dur="500" fill="hold"/>
                                        <p:tgtEl>
                                          <p:spTgt spid="1587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2" grpId="0"/>
      <p:bldP spid="158723" grpId="0" bldLvl="0" animBg="1"/>
      <p:bldP spid="158724"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6" name="文本框 159745"/>
          <p:cNvSpPr txBox="1"/>
          <p:nvPr/>
        </p:nvSpPr>
        <p:spPr>
          <a:xfrm>
            <a:off x="395288" y="0"/>
            <a:ext cx="8424862" cy="2468563"/>
          </a:xfrm>
          <a:prstGeom prst="rect">
            <a:avLst/>
          </a:prstGeom>
          <a:noFill/>
          <a:ln w="9525">
            <a:noFill/>
          </a:ln>
        </p:spPr>
        <p:txBody>
          <a:bodyPr>
            <a:spAutoFit/>
          </a:bodyPr>
          <a:p>
            <a:r>
              <a:rPr lang="zh-CN" altLang="en-US" sz="2800" b="1" dirty="0">
                <a:latin typeface="楷体_GB2312" pitchFamily="49" charset="-122"/>
                <a:ea typeface="楷体_GB2312" pitchFamily="49" charset="-122"/>
              </a:rPr>
              <a:t>练习</a:t>
            </a:r>
            <a:r>
              <a:rPr lang="en-US" altLang="zh-CN" sz="2800" b="1" dirty="0">
                <a:latin typeface="楷体_GB2312" pitchFamily="49" charset="-122"/>
                <a:ea typeface="楷体_GB2312" pitchFamily="49" charset="-122"/>
              </a:rPr>
              <a:t>9 </a:t>
            </a:r>
            <a:r>
              <a:rPr lang="zh-CN" altLang="en-US" sz="2800" b="1" dirty="0">
                <a:latin typeface="楷体_GB2312" pitchFamily="49" charset="-122"/>
                <a:ea typeface="楷体_GB2312" pitchFamily="49" charset="-122"/>
              </a:rPr>
              <a:t>分析这首诗是如何咏物言志的？</a:t>
            </a:r>
            <a:r>
              <a:rPr lang="zh-CN" altLang="en-US" sz="2800" b="1">
                <a:latin typeface="Arial" panose="020B0604020202020204" pitchFamily="34" charset="0"/>
              </a:rPr>
              <a:t> </a:t>
            </a:r>
            <a:endParaRPr lang="zh-CN" altLang="en-US" sz="2800" b="1">
              <a:latin typeface="Arial" panose="020B0604020202020204" pitchFamily="34" charset="0"/>
            </a:endParaRPr>
          </a:p>
          <a:p>
            <a:pPr algn="ctr"/>
            <a:r>
              <a:rPr lang="zh-CN" altLang="en-US" sz="3200" b="1" dirty="0">
                <a:latin typeface="楷体_GB2312" pitchFamily="49" charset="-122"/>
                <a:ea typeface="楷体_GB2312" pitchFamily="49" charset="-122"/>
              </a:rPr>
              <a:t>小松  唐</a:t>
            </a:r>
            <a:r>
              <a:rPr lang="en-US" altLang="zh-CN" sz="3200" b="1">
                <a:latin typeface="Arial" panose="020B0604020202020204" pitchFamily="34" charset="0"/>
              </a:rPr>
              <a:t>·</a:t>
            </a:r>
            <a:r>
              <a:rPr lang="zh-CN" altLang="en-US" sz="3200" b="1" dirty="0">
                <a:latin typeface="楷体_GB2312" pitchFamily="49" charset="-122"/>
                <a:ea typeface="楷体_GB2312" pitchFamily="49" charset="-122"/>
              </a:rPr>
              <a:t>杜荀鹤</a:t>
            </a:r>
            <a:endParaRPr lang="zh-CN" altLang="en-US" sz="3200" b="1" dirty="0">
              <a:latin typeface="楷体_GB2312" pitchFamily="49" charset="-122"/>
              <a:ea typeface="楷体_GB2312" pitchFamily="49" charset="-122"/>
            </a:endParaRPr>
          </a:p>
          <a:p>
            <a:pPr algn="ctr"/>
            <a:r>
              <a:rPr lang="zh-CN" altLang="en-US" sz="3200" b="1" dirty="0">
                <a:latin typeface="楷体_GB2312" pitchFamily="49" charset="-122"/>
                <a:ea typeface="楷体_GB2312" pitchFamily="49" charset="-122"/>
              </a:rPr>
              <a:t> 自小刺头深草里， 而今渐觉出蓬蒿。</a:t>
            </a:r>
            <a:br>
              <a:rPr lang="zh-CN" altLang="en-US" sz="3200" b="1" dirty="0">
                <a:latin typeface="楷体_GB2312" pitchFamily="49" charset="-122"/>
                <a:ea typeface="楷体_GB2312" pitchFamily="49" charset="-122"/>
              </a:rPr>
            </a:br>
            <a:r>
              <a:rPr lang="zh-CN" altLang="en-US" sz="3200" b="1" dirty="0">
                <a:latin typeface="楷体_GB2312" pitchFamily="49" charset="-122"/>
                <a:ea typeface="楷体_GB2312" pitchFamily="49" charset="-122"/>
              </a:rPr>
              <a:t> 时人不识凌云木， 直待凌云始道高。</a:t>
            </a:r>
            <a:endParaRPr lang="zh-CN" altLang="en-US" sz="3200" b="1" dirty="0">
              <a:latin typeface="楷体_GB2312" pitchFamily="49" charset="-122"/>
              <a:ea typeface="楷体_GB2312" pitchFamily="49" charset="-122"/>
            </a:endParaRPr>
          </a:p>
          <a:p>
            <a:r>
              <a:rPr lang="zh-CN" altLang="en-US" sz="3200" b="1" dirty="0">
                <a:latin typeface="Arial" panose="020B0604020202020204" pitchFamily="34" charset="0"/>
              </a:rPr>
              <a:t>　　</a:t>
            </a:r>
            <a:r>
              <a:rPr lang="zh-CN" altLang="en-US" sz="2800" b="1" dirty="0">
                <a:latin typeface="Arial" panose="020B0604020202020204" pitchFamily="34" charset="0"/>
              </a:rPr>
              <a:t>注释：刺头：指松树苗长满松针，又直又硬。</a:t>
            </a:r>
            <a:r>
              <a:rPr lang="zh-CN" altLang="en-US" sz="2800" b="1" dirty="0">
                <a:latin typeface="Arial" panose="020B0604020202020204" pitchFamily="34" charset="0"/>
                <a:ea typeface="华文行楷" pitchFamily="2" charset="-122"/>
              </a:rPr>
              <a:t>　　</a:t>
            </a:r>
            <a:endParaRPr lang="zh-CN" altLang="en-US" sz="2800" b="1" dirty="0">
              <a:latin typeface="Arial" panose="020B0604020202020204" pitchFamily="34" charset="0"/>
              <a:ea typeface="华文行楷" pitchFamily="2" charset="-122"/>
            </a:endParaRPr>
          </a:p>
        </p:txBody>
      </p:sp>
      <p:sp>
        <p:nvSpPr>
          <p:cNvPr id="159747" name="文本框 159746"/>
          <p:cNvSpPr txBox="1"/>
          <p:nvPr/>
        </p:nvSpPr>
        <p:spPr>
          <a:xfrm>
            <a:off x="323850" y="2565400"/>
            <a:ext cx="8640763" cy="4159250"/>
          </a:xfrm>
          <a:prstGeom prst="rect">
            <a:avLst/>
          </a:prstGeom>
          <a:solidFill>
            <a:schemeClr val="bg1"/>
          </a:solidFill>
          <a:ln w="9525" cap="flat" cmpd="sng">
            <a:solidFill>
              <a:srgbClr val="CC0000"/>
            </a:solidFill>
            <a:prstDash val="solid"/>
            <a:miter/>
            <a:headEnd type="none" w="med" len="med"/>
            <a:tailEnd type="none" w="med" len="med"/>
          </a:ln>
        </p:spPr>
        <p:txBody>
          <a:bodyPr>
            <a:spAutoFit/>
          </a:bodyPr>
          <a:p>
            <a:pPr>
              <a:spcBef>
                <a:spcPct val="50000"/>
              </a:spcBef>
            </a:pPr>
            <a:r>
              <a:rPr lang="zh-CN" altLang="en-US" sz="2400" b="1" dirty="0">
                <a:latin typeface="华文行楷" pitchFamily="2" charset="-122"/>
                <a:ea typeface="华文行楷" pitchFamily="2" charset="-122"/>
              </a:rPr>
              <a:t>　【分析</a:t>
            </a:r>
            <a:r>
              <a:rPr lang="zh-CN" altLang="en-US" sz="2400" b="1">
                <a:latin typeface="华文行楷" pitchFamily="2" charset="-122"/>
                <a:ea typeface="华文行楷" pitchFamily="2" charset="-122"/>
              </a:rPr>
              <a:t>】</a:t>
            </a:r>
            <a:r>
              <a:rPr lang="zh-CN" altLang="en-US" sz="2800" b="1" dirty="0">
                <a:latin typeface="宋体" panose="02010600030101010101" pitchFamily="2" charset="-122"/>
              </a:rPr>
              <a:t>该诗是典型的</a:t>
            </a:r>
            <a:r>
              <a:rPr lang="zh-CN" altLang="en-US" sz="2800" b="1" dirty="0">
                <a:solidFill>
                  <a:srgbClr val="FF3300"/>
                </a:solidFill>
                <a:latin typeface="宋体" panose="02010600030101010101" pitchFamily="2" charset="-122"/>
              </a:rPr>
              <a:t>咏物言志诗</a:t>
            </a:r>
            <a:r>
              <a:rPr lang="zh-CN" altLang="en-US" sz="2800" b="1" dirty="0">
                <a:latin typeface="宋体" panose="02010600030101010101" pitchFamily="2" charset="-122"/>
              </a:rPr>
              <a:t>，先要欣赏作者对所咏之物特点的抒情和刻画，找到与“志”的契合点，从而掌握主题。先抓小松的特征，抓一个炼字“</a:t>
            </a:r>
            <a:r>
              <a:rPr lang="zh-CN" altLang="en-US" sz="2800" b="1" dirty="0">
                <a:solidFill>
                  <a:srgbClr val="FF3300"/>
                </a:solidFill>
                <a:latin typeface="宋体" panose="02010600030101010101" pitchFamily="2" charset="-122"/>
              </a:rPr>
              <a:t>刺</a:t>
            </a:r>
            <a:r>
              <a:rPr lang="zh-CN" altLang="en-US" sz="2800" b="1" dirty="0">
                <a:latin typeface="宋体" panose="02010600030101010101" pitchFamily="2" charset="-122"/>
              </a:rPr>
              <a:t>”，不仅准确勾勒出外形特点，而且把其坚强不屈的性格、勇敢战斗的精神勾画了出来。</a:t>
            </a:r>
            <a:br>
              <a:rPr lang="zh-CN" altLang="en-US" sz="2800" b="1" dirty="0">
                <a:latin typeface="宋体" panose="02010600030101010101" pitchFamily="2" charset="-122"/>
              </a:rPr>
            </a:br>
            <a:r>
              <a:rPr lang="zh-CN" altLang="en-US" sz="2800" b="1" dirty="0">
                <a:latin typeface="宋体" panose="02010600030101010101" pitchFamily="2" charset="-122"/>
              </a:rPr>
              <a:t> 　杜荀鹤虽年青时就才华毕露，但由于出身寒微，“帝里无相识”，以至屡试不中，后因设法得到朱温赏识才居要职。</a:t>
            </a:r>
            <a:endParaRPr lang="zh-CN" altLang="en-US" sz="2800" b="1" dirty="0">
              <a:latin typeface="宋体" panose="02010600030101010101" pitchFamily="2" charset="-122"/>
            </a:endParaRPr>
          </a:p>
          <a:p>
            <a:pPr>
              <a:spcBef>
                <a:spcPct val="50000"/>
              </a:spcBef>
            </a:pPr>
            <a:r>
              <a:rPr lang="zh-CN" altLang="en-US" sz="2800" b="1" dirty="0">
                <a:solidFill>
                  <a:srgbClr val="FF3300"/>
                </a:solidFill>
                <a:latin typeface="宋体" panose="02010600030101010101" pitchFamily="2" charset="-122"/>
              </a:rPr>
              <a:t>    </a:t>
            </a:r>
            <a:endParaRPr lang="zh-CN" altLang="en-US" sz="2800" b="1" dirty="0">
              <a:solidFill>
                <a:srgbClr val="FF33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9746"/>
                                        </p:tgtEl>
                                        <p:attrNameLst>
                                          <p:attrName>style.visibility</p:attrName>
                                        </p:attrNameLst>
                                      </p:cBhvr>
                                      <p:to>
                                        <p:strVal val="visible"/>
                                      </p:to>
                                    </p:set>
                                    <p:anim calcmode="lin" valueType="num">
                                      <p:cBhvr additive="base">
                                        <p:cTn id="7" dur="500" fill="hold"/>
                                        <p:tgtEl>
                                          <p:spTgt spid="159746"/>
                                        </p:tgtEl>
                                        <p:attrNameLst>
                                          <p:attrName>ppt_x</p:attrName>
                                        </p:attrNameLst>
                                      </p:cBhvr>
                                      <p:tavLst>
                                        <p:tav tm="0">
                                          <p:val>
                                            <p:strVal val="0-#ppt_w/2"/>
                                          </p:val>
                                        </p:tav>
                                        <p:tav tm="100000">
                                          <p:val>
                                            <p:strVal val="#ppt_x"/>
                                          </p:val>
                                        </p:tav>
                                      </p:tavLst>
                                    </p:anim>
                                    <p:anim calcmode="lin" valueType="num">
                                      <p:cBhvr additive="base">
                                        <p:cTn id="8" dur="500" fill="hold"/>
                                        <p:tgtEl>
                                          <p:spTgt spid="1597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iterate type="lt">
                                    <p:tmPct val="100000"/>
                                  </p:iterate>
                                  <p:childTnLst>
                                    <p:set>
                                      <p:cBhvr>
                                        <p:cTn id="12" dur="1" fill="hold">
                                          <p:stCondLst>
                                            <p:cond delay="0"/>
                                          </p:stCondLst>
                                        </p:cTn>
                                        <p:tgtEl>
                                          <p:spTgt spid="159747"/>
                                        </p:tgtEl>
                                        <p:attrNameLst>
                                          <p:attrName>style.visibility</p:attrName>
                                        </p:attrNameLst>
                                      </p:cBhvr>
                                      <p:to>
                                        <p:strVal val="visible"/>
                                      </p:to>
                                    </p:set>
                                    <p:anim calcmode="lin" valueType="num">
                                      <p:cBhvr additive="base">
                                        <p:cTn id="13" dur="75" fill="hold"/>
                                        <p:tgtEl>
                                          <p:spTgt spid="159747"/>
                                        </p:tgtEl>
                                        <p:attrNameLst>
                                          <p:attrName>ppt_x</p:attrName>
                                        </p:attrNameLst>
                                      </p:cBhvr>
                                      <p:tavLst>
                                        <p:tav tm="0">
                                          <p:val>
                                            <p:strVal val="0-#ppt_w/2"/>
                                          </p:val>
                                        </p:tav>
                                        <p:tav tm="100000">
                                          <p:val>
                                            <p:strVal val="#ppt_x"/>
                                          </p:val>
                                        </p:tav>
                                      </p:tavLst>
                                    </p:anim>
                                    <p:anim calcmode="lin" valueType="num">
                                      <p:cBhvr additive="base">
                                        <p:cTn id="14" dur="75" fill="hold"/>
                                        <p:tgtEl>
                                          <p:spTgt spid="1597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6" grpId="0"/>
      <p:bldP spid="159747"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70" name="矩形 160769"/>
          <p:cNvSpPr/>
          <p:nvPr/>
        </p:nvSpPr>
        <p:spPr>
          <a:xfrm>
            <a:off x="1676400" y="381000"/>
            <a:ext cx="6553200" cy="2870200"/>
          </a:xfrm>
          <a:prstGeom prst="rect">
            <a:avLst/>
          </a:prstGeom>
          <a:noFill/>
          <a:ln w="9525">
            <a:noFill/>
          </a:ln>
        </p:spPr>
        <p:txBody>
          <a:bodyPr>
            <a:spAutoFit/>
          </a:bodyPr>
          <a:p>
            <a:pPr>
              <a:spcBef>
                <a:spcPct val="50000"/>
              </a:spcBef>
            </a:pPr>
            <a:r>
              <a:rPr lang="zh-CN" altLang="en-US" sz="2800" b="1" dirty="0">
                <a:latin typeface="楷体_GB2312" pitchFamily="49" charset="-122"/>
                <a:ea typeface="楷体_GB2312" pitchFamily="49" charset="-122"/>
              </a:rPr>
              <a:t>练习</a:t>
            </a:r>
            <a:r>
              <a:rPr lang="en-US" altLang="zh-CN" sz="2800" b="1" dirty="0">
                <a:latin typeface="楷体_GB2312" pitchFamily="49" charset="-122"/>
                <a:ea typeface="楷体_GB2312" pitchFamily="49" charset="-122"/>
              </a:rPr>
              <a:t>9 </a:t>
            </a:r>
            <a:r>
              <a:rPr lang="zh-CN" altLang="en-US" sz="2800" b="1" dirty="0">
                <a:latin typeface="楷体_GB2312" pitchFamily="49" charset="-122"/>
                <a:ea typeface="楷体_GB2312" pitchFamily="49" charset="-122"/>
              </a:rPr>
              <a:t>分析这首诗是如何咏物言志的？</a:t>
            </a:r>
            <a:r>
              <a:rPr lang="zh-CN" altLang="en-US" sz="2800" b="1" dirty="0">
                <a:latin typeface="Arial" panose="020B0604020202020204" pitchFamily="34" charset="0"/>
              </a:rPr>
              <a:t> </a:t>
            </a:r>
            <a:endParaRPr lang="zh-CN" altLang="en-US" sz="2800" b="1" dirty="0">
              <a:latin typeface="Arial" panose="020B0604020202020204" pitchFamily="34" charset="0"/>
            </a:endParaRPr>
          </a:p>
          <a:p>
            <a:pPr>
              <a:spcBef>
                <a:spcPct val="50000"/>
              </a:spcBef>
            </a:pPr>
            <a:r>
              <a:rPr lang="zh-CN" altLang="en-US" sz="2800" b="1" dirty="0">
                <a:latin typeface="楷体_GB2312" pitchFamily="49" charset="-122"/>
                <a:ea typeface="楷体_GB2312" pitchFamily="49" charset="-122"/>
              </a:rPr>
              <a:t>            小松  </a:t>
            </a:r>
            <a:r>
              <a:rPr lang="zh-CN" altLang="en-US" sz="2000" b="1" dirty="0">
                <a:latin typeface="楷体_GB2312" pitchFamily="49" charset="-122"/>
                <a:ea typeface="楷体_GB2312" pitchFamily="49" charset="-122"/>
              </a:rPr>
              <a:t>唐</a:t>
            </a:r>
            <a:r>
              <a:rPr lang="en-US" altLang="zh-CN" sz="2000" b="1">
                <a:latin typeface="Arial" panose="020B0604020202020204" pitchFamily="34" charset="0"/>
              </a:rPr>
              <a:t>·</a:t>
            </a:r>
            <a:r>
              <a:rPr lang="zh-CN" altLang="en-US" sz="2000" b="1" dirty="0">
                <a:latin typeface="楷体_GB2312" pitchFamily="49" charset="-122"/>
                <a:ea typeface="楷体_GB2312" pitchFamily="49" charset="-122"/>
              </a:rPr>
              <a:t>杜荀鹤</a:t>
            </a:r>
            <a:endParaRPr lang="zh-CN" altLang="en-US" sz="2000" b="1" dirty="0">
              <a:latin typeface="楷体_GB2312" pitchFamily="49" charset="-122"/>
              <a:ea typeface="楷体_GB2312" pitchFamily="49" charset="-122"/>
            </a:endParaRPr>
          </a:p>
          <a:p>
            <a:pPr>
              <a:spcBef>
                <a:spcPct val="50000"/>
              </a:spcBef>
            </a:pPr>
            <a:r>
              <a:rPr lang="zh-CN" altLang="en-US" sz="2800" b="1" dirty="0">
                <a:latin typeface="楷体_GB2312" pitchFamily="49" charset="-122"/>
                <a:ea typeface="楷体_GB2312" pitchFamily="49" charset="-122"/>
              </a:rPr>
              <a:t> 自小刺头深草里， 而今渐觉出蓬蒿。</a:t>
            </a:r>
            <a:br>
              <a:rPr lang="zh-CN" altLang="en-US" sz="2800" b="1" dirty="0">
                <a:latin typeface="楷体_GB2312" pitchFamily="49" charset="-122"/>
                <a:ea typeface="楷体_GB2312" pitchFamily="49" charset="-122"/>
              </a:rPr>
            </a:br>
            <a:r>
              <a:rPr lang="zh-CN" altLang="en-US" sz="2800" b="1" dirty="0">
                <a:latin typeface="楷体_GB2312" pitchFamily="49" charset="-122"/>
                <a:ea typeface="楷体_GB2312" pitchFamily="49" charset="-122"/>
              </a:rPr>
              <a:t> 时人不识凌云木， 直待凌云始道高。</a:t>
            </a:r>
            <a:endParaRPr lang="zh-CN" altLang="en-US" sz="2800" b="1" dirty="0">
              <a:latin typeface="楷体_GB2312" pitchFamily="49" charset="-122"/>
              <a:ea typeface="楷体_GB2312" pitchFamily="49" charset="-122"/>
            </a:endParaRPr>
          </a:p>
          <a:p>
            <a:pPr>
              <a:spcBef>
                <a:spcPct val="50000"/>
              </a:spcBef>
            </a:pPr>
            <a:r>
              <a:rPr lang="zh-CN" altLang="en-US" b="1" dirty="0">
                <a:latin typeface="Arial" panose="020B0604020202020204" pitchFamily="34" charset="0"/>
              </a:rPr>
              <a:t>　　　　注释：刺头：指松树苗长满松针，又直又硬。</a:t>
            </a:r>
            <a:r>
              <a:rPr lang="zh-CN" altLang="en-US" sz="2800" b="1" dirty="0">
                <a:latin typeface="Arial" panose="020B0604020202020204" pitchFamily="34" charset="0"/>
                <a:ea typeface="华文行楷" pitchFamily="2" charset="-122"/>
              </a:rPr>
              <a:t>　</a:t>
            </a:r>
            <a:endParaRPr lang="zh-CN" altLang="en-US" sz="2800" b="1" dirty="0">
              <a:latin typeface="Arial" panose="020B0604020202020204" pitchFamily="34" charset="0"/>
              <a:ea typeface="华文行楷" pitchFamily="2" charset="-122"/>
            </a:endParaRPr>
          </a:p>
        </p:txBody>
      </p:sp>
      <p:sp>
        <p:nvSpPr>
          <p:cNvPr id="160771" name="矩形 160770"/>
          <p:cNvSpPr/>
          <p:nvPr/>
        </p:nvSpPr>
        <p:spPr>
          <a:xfrm>
            <a:off x="838200" y="3276600"/>
            <a:ext cx="7239000" cy="2227263"/>
          </a:xfrm>
          <a:prstGeom prst="rect">
            <a:avLst/>
          </a:prstGeom>
          <a:noFill/>
          <a:ln w="9525">
            <a:noFill/>
          </a:ln>
        </p:spPr>
        <p:txBody>
          <a:bodyPr>
            <a:spAutoFit/>
          </a:bodyPr>
          <a:p>
            <a:r>
              <a:rPr lang="zh-CN" altLang="en-US" sz="2800" b="1" dirty="0">
                <a:solidFill>
                  <a:srgbClr val="FF3300"/>
                </a:solidFill>
                <a:latin typeface="楷体_GB2312" pitchFamily="49" charset="-122"/>
                <a:ea typeface="楷体_GB2312" pitchFamily="49" charset="-122"/>
              </a:rPr>
              <a:t>该诗以小松喻人，托小松讽喻时俗。小松初时不为人注意，而最终长成凌云之木，联系作者身世，一方面，反映了作者“出生轻微也能成就大业”的观点；另一方面讽喻世俗小人以身取人、目光短浅、趋炎附势的本质。</a:t>
            </a:r>
            <a:endParaRPr lang="zh-CN" altLang="en-US" sz="2800" b="1" dirty="0">
              <a:solidFill>
                <a:srgbClr val="FF3300"/>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0770"/>
                                        </p:tgtEl>
                                        <p:attrNameLst>
                                          <p:attrName>style.visibility</p:attrName>
                                        </p:attrNameLst>
                                      </p:cBhvr>
                                      <p:to>
                                        <p:strVal val="visible"/>
                                      </p:to>
                                    </p:set>
                                    <p:anim calcmode="lin" valueType="num">
                                      <p:cBhvr additive="base">
                                        <p:cTn id="7" dur="500" fill="hold"/>
                                        <p:tgtEl>
                                          <p:spTgt spid="160770"/>
                                        </p:tgtEl>
                                        <p:attrNameLst>
                                          <p:attrName>ppt_x</p:attrName>
                                        </p:attrNameLst>
                                      </p:cBhvr>
                                      <p:tavLst>
                                        <p:tav tm="0">
                                          <p:val>
                                            <p:strVal val="0-#ppt_w/2"/>
                                          </p:val>
                                        </p:tav>
                                        <p:tav tm="100000">
                                          <p:val>
                                            <p:strVal val="#ppt_x"/>
                                          </p:val>
                                        </p:tav>
                                      </p:tavLst>
                                    </p:anim>
                                    <p:anim calcmode="lin" valueType="num">
                                      <p:cBhvr additive="base">
                                        <p:cTn id="8" dur="500" fill="hold"/>
                                        <p:tgtEl>
                                          <p:spTgt spid="1607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0771"/>
                                        </p:tgtEl>
                                        <p:attrNameLst>
                                          <p:attrName>style.visibility</p:attrName>
                                        </p:attrNameLst>
                                      </p:cBhvr>
                                      <p:to>
                                        <p:strVal val="visible"/>
                                      </p:to>
                                    </p:set>
                                    <p:anim calcmode="lin" valueType="num">
                                      <p:cBhvr additive="base">
                                        <p:cTn id="13" dur="500" fill="hold"/>
                                        <p:tgtEl>
                                          <p:spTgt spid="160771"/>
                                        </p:tgtEl>
                                        <p:attrNameLst>
                                          <p:attrName>ppt_x</p:attrName>
                                        </p:attrNameLst>
                                      </p:cBhvr>
                                      <p:tavLst>
                                        <p:tav tm="0">
                                          <p:val>
                                            <p:strVal val="0-#ppt_w/2"/>
                                          </p:val>
                                        </p:tav>
                                        <p:tav tm="100000">
                                          <p:val>
                                            <p:strVal val="#ppt_x"/>
                                          </p:val>
                                        </p:tav>
                                      </p:tavLst>
                                    </p:anim>
                                    <p:anim calcmode="lin" valueType="num">
                                      <p:cBhvr additive="base">
                                        <p:cTn id="14" dur="500" fill="hold"/>
                                        <p:tgtEl>
                                          <p:spTgt spid="1607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0" grpId="0"/>
      <p:bldP spid="16077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矩形 96257"/>
          <p:cNvSpPr/>
          <p:nvPr/>
        </p:nvSpPr>
        <p:spPr>
          <a:xfrm>
            <a:off x="1979613" y="188913"/>
            <a:ext cx="4752975" cy="819150"/>
          </a:xfrm>
          <a:prstGeom prst="rect">
            <a:avLst/>
          </a:prstGeom>
          <a:solidFill>
            <a:schemeClr val="hlink"/>
          </a:solidFill>
          <a:ln w="57150" cap="flat" cmpd="thickThin">
            <a:solidFill>
              <a:srgbClr val="CCFF33"/>
            </a:solidFill>
            <a:prstDash val="solid"/>
            <a:miter/>
            <a:headEnd type="none" w="med" len="med"/>
            <a:tailEnd type="none" w="med" len="med"/>
          </a:ln>
        </p:spPr>
        <p:txBody>
          <a:bodyPr>
            <a:spAutoFit/>
          </a:bodyPr>
          <a:p>
            <a:pPr>
              <a:spcBef>
                <a:spcPct val="50000"/>
              </a:spcBef>
              <a:buClr>
                <a:schemeClr val="bg1"/>
              </a:buClr>
            </a:pPr>
            <a:r>
              <a:rPr lang="en-US" altLang="zh-CN" sz="4400" b="1" dirty="0">
                <a:solidFill>
                  <a:schemeClr val="tx2"/>
                </a:solidFill>
                <a:latin typeface="华文新魏" pitchFamily="2" charset="-122"/>
                <a:ea typeface="华文新魏" pitchFamily="2" charset="-122"/>
              </a:rPr>
              <a:t>4</a:t>
            </a:r>
            <a:r>
              <a:rPr lang="zh-CN" altLang="en-US" sz="4400" b="1" dirty="0">
                <a:solidFill>
                  <a:schemeClr val="tx2"/>
                </a:solidFill>
                <a:latin typeface="华文新魏" pitchFamily="2" charset="-122"/>
                <a:ea typeface="华文新魏" pitchFamily="2" charset="-122"/>
              </a:rPr>
              <a:t>、做到知人论世</a:t>
            </a:r>
            <a:endParaRPr lang="zh-CN" altLang="en-US" sz="4400" b="1" dirty="0">
              <a:solidFill>
                <a:schemeClr val="tx2"/>
              </a:solidFill>
              <a:latin typeface="华文新魏" pitchFamily="2" charset="-122"/>
              <a:ea typeface="华文新魏" pitchFamily="2" charset="-122"/>
            </a:endParaRPr>
          </a:p>
        </p:txBody>
      </p:sp>
      <p:sp>
        <p:nvSpPr>
          <p:cNvPr id="96259" name="文本框 96258"/>
          <p:cNvSpPr txBox="1"/>
          <p:nvPr/>
        </p:nvSpPr>
        <p:spPr>
          <a:xfrm>
            <a:off x="276225" y="971550"/>
            <a:ext cx="8543925" cy="1085850"/>
          </a:xfrm>
          <a:prstGeom prst="rect">
            <a:avLst/>
          </a:prstGeom>
          <a:noFill/>
          <a:ln w="19050" cap="flat" cmpd="sng">
            <a:solidFill>
              <a:schemeClr val="hlink"/>
            </a:solidFill>
            <a:prstDash val="solid"/>
            <a:miter/>
            <a:headEnd type="none" w="med" len="med"/>
            <a:tailEnd type="none" w="med" len="med"/>
          </a:ln>
        </p:spPr>
        <p:txBody>
          <a:bodyPr>
            <a:spAutoFit/>
          </a:bodyPr>
          <a:p>
            <a:pPr>
              <a:spcBef>
                <a:spcPct val="50000"/>
              </a:spcBef>
              <a:buClr>
                <a:schemeClr val="bg1"/>
              </a:buClr>
            </a:pPr>
            <a:r>
              <a:rPr lang="zh-CN" altLang="en-US" sz="3200" b="1" dirty="0">
                <a:solidFill>
                  <a:schemeClr val="tx2"/>
                </a:solidFill>
                <a:latin typeface="Times New Roman" panose="02020603050405020304" pitchFamily="18" charset="0"/>
                <a:ea typeface="华文新魏" pitchFamily="2" charset="-122"/>
              </a:rPr>
              <a:t>盛唐边塞诗构成“盛唐精神”的壮丽音节，诗风表现出来的是豪迈勇敢、一往无前！</a:t>
            </a:r>
            <a:endParaRPr lang="zh-CN" altLang="en-US" sz="3200" b="1" dirty="0">
              <a:solidFill>
                <a:schemeClr val="tx2"/>
              </a:solidFill>
              <a:latin typeface="Times New Roman" panose="02020603050405020304" pitchFamily="18" charset="0"/>
              <a:ea typeface="华文新魏" pitchFamily="2" charset="-122"/>
            </a:endParaRPr>
          </a:p>
        </p:txBody>
      </p:sp>
      <p:sp>
        <p:nvSpPr>
          <p:cNvPr id="96260" name="文本框 96259"/>
          <p:cNvSpPr txBox="1"/>
          <p:nvPr/>
        </p:nvSpPr>
        <p:spPr>
          <a:xfrm>
            <a:off x="288925" y="2276475"/>
            <a:ext cx="8534400" cy="2062163"/>
          </a:xfrm>
          <a:prstGeom prst="rect">
            <a:avLst/>
          </a:prstGeom>
          <a:noFill/>
          <a:ln w="19050" cap="sq" cmpd="sng">
            <a:solidFill>
              <a:schemeClr val="hlink"/>
            </a:solidFill>
            <a:prstDash val="solid"/>
            <a:miter/>
            <a:headEnd type="none" w="sm" len="sm"/>
            <a:tailEnd type="none" w="sm" len="sm"/>
          </a:ln>
        </p:spPr>
        <p:txBody>
          <a:bodyPr>
            <a:spAutoFit/>
          </a:bodyPr>
          <a:p>
            <a:pPr>
              <a:spcBef>
                <a:spcPct val="50000"/>
              </a:spcBef>
              <a:buClr>
                <a:schemeClr val="bg1"/>
              </a:buClr>
            </a:pPr>
            <a:r>
              <a:rPr lang="zh-CN" altLang="en-US" sz="3200" b="1" dirty="0">
                <a:solidFill>
                  <a:schemeClr val="hlink"/>
                </a:solidFill>
                <a:latin typeface="华文新魏" pitchFamily="2" charset="-122"/>
                <a:ea typeface="华文新魏" pitchFamily="2" charset="-122"/>
              </a:rPr>
              <a:t>例</a:t>
            </a:r>
            <a:r>
              <a:rPr lang="en-US" altLang="zh-CN" sz="3200" b="1" dirty="0">
                <a:solidFill>
                  <a:schemeClr val="hlink"/>
                </a:solidFill>
                <a:latin typeface="华文新魏" pitchFamily="2" charset="-122"/>
                <a:ea typeface="华文新魏" pitchFamily="2" charset="-122"/>
              </a:rPr>
              <a:t>1                     </a:t>
            </a:r>
            <a:r>
              <a:rPr lang="zh-CN" altLang="en-US" sz="3200" b="1" dirty="0">
                <a:solidFill>
                  <a:schemeClr val="hlink"/>
                </a:solidFill>
                <a:latin typeface="华文新魏" pitchFamily="2" charset="-122"/>
                <a:ea typeface="华文新魏" pitchFamily="2" charset="-122"/>
              </a:rPr>
              <a:t>从军行   </a:t>
            </a:r>
            <a:r>
              <a:rPr lang="zh-CN" altLang="en-US" sz="2400" b="1" dirty="0">
                <a:solidFill>
                  <a:schemeClr val="hlink"/>
                </a:solidFill>
                <a:latin typeface="华文新魏" pitchFamily="2" charset="-122"/>
                <a:ea typeface="华文新魏" pitchFamily="2" charset="-122"/>
              </a:rPr>
              <a:t>王昌龄</a:t>
            </a:r>
            <a:endParaRPr lang="zh-CN" altLang="en-US" sz="2400" b="1" dirty="0">
              <a:solidFill>
                <a:schemeClr val="hlink"/>
              </a:solidFill>
              <a:latin typeface="华文新魏" pitchFamily="2" charset="-122"/>
              <a:ea typeface="华文新魏" pitchFamily="2" charset="-122"/>
            </a:endParaRPr>
          </a:p>
          <a:p>
            <a:pPr>
              <a:spcBef>
                <a:spcPct val="50000"/>
              </a:spcBef>
              <a:buClr>
                <a:schemeClr val="bg1"/>
              </a:buClr>
            </a:pPr>
            <a:r>
              <a:rPr lang="zh-CN" altLang="en-US" sz="3200" b="1" dirty="0">
                <a:latin typeface="华文新魏" pitchFamily="2" charset="-122"/>
                <a:ea typeface="华文新魏" pitchFamily="2" charset="-122"/>
              </a:rPr>
              <a:t>       青海长云暗雪山，孤城遥望玉门关。</a:t>
            </a:r>
            <a:endParaRPr lang="zh-CN" altLang="en-US" sz="3200" b="1" dirty="0">
              <a:latin typeface="华文新魏" pitchFamily="2" charset="-122"/>
              <a:ea typeface="华文新魏" pitchFamily="2" charset="-122"/>
            </a:endParaRPr>
          </a:p>
          <a:p>
            <a:pPr>
              <a:spcBef>
                <a:spcPct val="50000"/>
              </a:spcBef>
              <a:buClr>
                <a:schemeClr val="bg1"/>
              </a:buClr>
            </a:pPr>
            <a:r>
              <a:rPr lang="zh-CN" altLang="en-US" sz="3200" b="1" dirty="0">
                <a:latin typeface="华文新魏" pitchFamily="2" charset="-122"/>
                <a:ea typeface="华文新魏" pitchFamily="2" charset="-122"/>
              </a:rPr>
              <a:t>       黄沙百战穿金甲，不破楼兰终不还。</a:t>
            </a:r>
            <a:endParaRPr lang="zh-CN" altLang="en-US" sz="3200" b="1" dirty="0">
              <a:latin typeface="华文新魏" pitchFamily="2" charset="-122"/>
              <a:ea typeface="华文新魏" pitchFamily="2" charset="-122"/>
            </a:endParaRPr>
          </a:p>
        </p:txBody>
      </p:sp>
      <p:sp>
        <p:nvSpPr>
          <p:cNvPr id="96261" name="文本框 96260"/>
          <p:cNvSpPr txBox="1"/>
          <p:nvPr/>
        </p:nvSpPr>
        <p:spPr>
          <a:xfrm>
            <a:off x="323850" y="4508500"/>
            <a:ext cx="8496300" cy="2124075"/>
          </a:xfrm>
          <a:prstGeom prst="rect">
            <a:avLst/>
          </a:prstGeom>
          <a:noFill/>
          <a:ln w="19050" cap="sq" cmpd="sng">
            <a:solidFill>
              <a:schemeClr val="hlink"/>
            </a:solidFill>
            <a:prstDash val="solid"/>
            <a:miter/>
            <a:headEnd type="none" w="sm" len="sm"/>
            <a:tailEnd type="none" w="sm" len="sm"/>
          </a:ln>
        </p:spPr>
        <p:txBody>
          <a:bodyPr>
            <a:spAutoFit/>
          </a:bodyPr>
          <a:p>
            <a:pPr>
              <a:spcBef>
                <a:spcPct val="50000"/>
              </a:spcBef>
              <a:buClr>
                <a:schemeClr val="bg1"/>
              </a:buClr>
            </a:pPr>
            <a:r>
              <a:rPr lang="zh-CN" altLang="en-US" sz="3200" b="1">
                <a:solidFill>
                  <a:schemeClr val="hlink"/>
                </a:solidFill>
                <a:latin typeface="华文新魏" pitchFamily="2" charset="-122"/>
                <a:ea typeface="华文新魏" pitchFamily="2" charset="-122"/>
              </a:rPr>
              <a:t>例</a:t>
            </a:r>
            <a:r>
              <a:rPr lang="en-US" altLang="zh-CN" sz="3200" b="1">
                <a:solidFill>
                  <a:schemeClr val="hlink"/>
                </a:solidFill>
                <a:latin typeface="华文新魏" pitchFamily="2" charset="-122"/>
                <a:ea typeface="华文新魏" pitchFamily="2" charset="-122"/>
              </a:rPr>
              <a:t>2                  </a:t>
            </a:r>
            <a:r>
              <a:rPr lang="zh-CN" altLang="en-US" sz="3600" b="1" dirty="0">
                <a:solidFill>
                  <a:schemeClr val="hlink"/>
                </a:solidFill>
                <a:latin typeface="华文新魏" pitchFamily="2" charset="-122"/>
                <a:ea typeface="华文新魏" pitchFamily="2" charset="-122"/>
              </a:rPr>
              <a:t>出    塞</a:t>
            </a:r>
            <a:r>
              <a:rPr lang="zh-CN" altLang="en-US" sz="3200" b="1" dirty="0">
                <a:solidFill>
                  <a:schemeClr val="hlink"/>
                </a:solidFill>
                <a:latin typeface="华文新魏" pitchFamily="2" charset="-122"/>
                <a:ea typeface="华文新魏" pitchFamily="2" charset="-122"/>
              </a:rPr>
              <a:t>    </a:t>
            </a:r>
            <a:r>
              <a:rPr lang="zh-CN" altLang="en-US" sz="2400" b="1" dirty="0">
                <a:solidFill>
                  <a:schemeClr val="hlink"/>
                </a:solidFill>
                <a:latin typeface="华文新魏" pitchFamily="2" charset="-122"/>
                <a:ea typeface="华文新魏" pitchFamily="2" charset="-122"/>
              </a:rPr>
              <a:t>王昌龄</a:t>
            </a:r>
            <a:endParaRPr lang="zh-CN" altLang="en-US" sz="2400" b="1" dirty="0">
              <a:solidFill>
                <a:schemeClr val="hlink"/>
              </a:solidFill>
              <a:latin typeface="华文新魏" pitchFamily="2" charset="-122"/>
              <a:ea typeface="华文新魏" pitchFamily="2" charset="-122"/>
            </a:endParaRPr>
          </a:p>
          <a:p>
            <a:pPr>
              <a:spcBef>
                <a:spcPct val="50000"/>
              </a:spcBef>
              <a:buClr>
                <a:schemeClr val="bg1"/>
              </a:buClr>
            </a:pPr>
            <a:r>
              <a:rPr lang="zh-CN" altLang="en-US" sz="3200" b="1" dirty="0">
                <a:latin typeface="华文新魏" pitchFamily="2" charset="-122"/>
                <a:ea typeface="华文新魏" pitchFamily="2" charset="-122"/>
              </a:rPr>
              <a:t>      秦时明月汉时关，万里长征人未还。</a:t>
            </a:r>
            <a:endParaRPr lang="zh-CN" altLang="en-US" sz="3200" b="1" dirty="0">
              <a:latin typeface="华文新魏" pitchFamily="2" charset="-122"/>
              <a:ea typeface="华文新魏" pitchFamily="2" charset="-122"/>
            </a:endParaRPr>
          </a:p>
          <a:p>
            <a:pPr>
              <a:spcBef>
                <a:spcPct val="50000"/>
              </a:spcBef>
              <a:buClr>
                <a:schemeClr val="bg1"/>
              </a:buClr>
            </a:pPr>
            <a:r>
              <a:rPr lang="zh-CN" altLang="en-US" sz="3200" b="1" dirty="0">
                <a:latin typeface="华文新魏" pitchFamily="2" charset="-122"/>
                <a:ea typeface="华文新魏" pitchFamily="2" charset="-122"/>
              </a:rPr>
              <a:t>      但使龙城飞将在，不教胡马度阴山。</a:t>
            </a:r>
            <a:endParaRPr lang="zh-CN" altLang="en-US" sz="3200" b="1" dirty="0">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96258"/>
                                        </p:tgtEl>
                                        <p:attrNameLst>
                                          <p:attrName>style.visibility</p:attrName>
                                        </p:attrNameLst>
                                      </p:cBhvr>
                                      <p:to>
                                        <p:strVal val="visible"/>
                                      </p:to>
                                    </p:set>
                                    <p:animEffect transition="in" filter="blinds(vertical)">
                                      <p:cBhvr>
                                        <p:cTn id="7" dur="500"/>
                                        <p:tgtEl>
                                          <p:spTgt spid="9625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96259"/>
                                        </p:tgtEl>
                                        <p:attrNameLst>
                                          <p:attrName>style.visibility</p:attrName>
                                        </p:attrNameLst>
                                      </p:cBhvr>
                                      <p:to>
                                        <p:strVal val="visible"/>
                                      </p:to>
                                    </p:set>
                                    <p:animEffect transition="in" filter="blinds(vertical)">
                                      <p:cBhvr>
                                        <p:cTn id="12" dur="500"/>
                                        <p:tgtEl>
                                          <p:spTgt spid="9625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96260"/>
                                        </p:tgtEl>
                                        <p:attrNameLst>
                                          <p:attrName>style.visibility</p:attrName>
                                        </p:attrNameLst>
                                      </p:cBhvr>
                                      <p:to>
                                        <p:strVal val="visible"/>
                                      </p:to>
                                    </p:set>
                                    <p:animEffect transition="in" filter="blinds(vertical)">
                                      <p:cBhvr>
                                        <p:cTn id="17" dur="500"/>
                                        <p:tgtEl>
                                          <p:spTgt spid="9626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96261"/>
                                        </p:tgtEl>
                                        <p:attrNameLst>
                                          <p:attrName>style.visibility</p:attrName>
                                        </p:attrNameLst>
                                      </p:cBhvr>
                                      <p:to>
                                        <p:strVal val="visible"/>
                                      </p:to>
                                    </p:set>
                                    <p:animEffect transition="in" filter="blinds(vertical)">
                                      <p:cBhvr>
                                        <p:cTn id="22" dur="500"/>
                                        <p:tgtEl>
                                          <p:spTgt spid="96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bldLvl="0" animBg="1"/>
      <p:bldP spid="96259" grpId="0" bldLvl="0" animBg="1"/>
      <p:bldP spid="96260" grpId="0" bldLvl="0" animBg="1"/>
      <p:bldP spid="96261"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文本框 97281"/>
          <p:cNvSpPr txBox="1"/>
          <p:nvPr/>
        </p:nvSpPr>
        <p:spPr>
          <a:xfrm>
            <a:off x="182563" y="228600"/>
            <a:ext cx="8566150" cy="1085850"/>
          </a:xfrm>
          <a:prstGeom prst="rect">
            <a:avLst/>
          </a:prstGeom>
          <a:noFill/>
          <a:ln w="19050" cap="flat" cmpd="sng">
            <a:solidFill>
              <a:srgbClr val="00FF00"/>
            </a:solidFill>
            <a:prstDash val="solid"/>
            <a:miter/>
            <a:headEnd type="none" w="med" len="med"/>
            <a:tailEnd type="none" w="med" len="med"/>
          </a:ln>
        </p:spPr>
        <p:txBody>
          <a:bodyPr>
            <a:spAutoFit/>
          </a:bodyPr>
          <a:p>
            <a:pPr>
              <a:spcBef>
                <a:spcPct val="50000"/>
              </a:spcBef>
              <a:buClr>
                <a:schemeClr val="bg1"/>
              </a:buClr>
            </a:pPr>
            <a:r>
              <a:rPr lang="zh-CN" altLang="en-US" sz="3200" b="1" dirty="0">
                <a:solidFill>
                  <a:schemeClr val="tx2"/>
                </a:solidFill>
                <a:latin typeface="Times New Roman" panose="02020603050405020304" pitchFamily="18" charset="0"/>
                <a:ea typeface="华文新魏" pitchFamily="2" charset="-122"/>
              </a:rPr>
              <a:t>中晚唐国势式微，边塞诗中于是夹杂了几许悲壮和凄怆，边塞诗最能体现国运兴衰。</a:t>
            </a:r>
            <a:endParaRPr lang="zh-CN" altLang="en-US" sz="3200" b="1" dirty="0">
              <a:solidFill>
                <a:schemeClr val="tx2"/>
              </a:solidFill>
              <a:latin typeface="Times New Roman" panose="02020603050405020304" pitchFamily="18" charset="0"/>
              <a:ea typeface="华文新魏" pitchFamily="2" charset="-122"/>
            </a:endParaRPr>
          </a:p>
        </p:txBody>
      </p:sp>
      <p:sp>
        <p:nvSpPr>
          <p:cNvPr id="97283" name="文本框 97282"/>
          <p:cNvSpPr txBox="1"/>
          <p:nvPr/>
        </p:nvSpPr>
        <p:spPr>
          <a:xfrm>
            <a:off x="274638" y="1557338"/>
            <a:ext cx="8534400" cy="2062162"/>
          </a:xfrm>
          <a:prstGeom prst="rect">
            <a:avLst/>
          </a:prstGeom>
          <a:noFill/>
          <a:ln w="19050" cap="sq" cmpd="sng">
            <a:solidFill>
              <a:srgbClr val="00FF00"/>
            </a:solidFill>
            <a:prstDash val="solid"/>
            <a:miter/>
            <a:headEnd type="none" w="sm" len="sm"/>
            <a:tailEnd type="none" w="sm" len="sm"/>
          </a:ln>
        </p:spPr>
        <p:txBody>
          <a:bodyPr>
            <a:spAutoFit/>
          </a:bodyPr>
          <a:p>
            <a:pPr>
              <a:spcBef>
                <a:spcPct val="50000"/>
              </a:spcBef>
              <a:buClr>
                <a:schemeClr val="bg1"/>
              </a:buClr>
            </a:pPr>
            <a:r>
              <a:rPr lang="zh-CN" altLang="en-US" sz="3200" b="1" dirty="0">
                <a:solidFill>
                  <a:schemeClr val="accent2"/>
                </a:solidFill>
                <a:latin typeface="华文新魏" pitchFamily="2" charset="-122"/>
                <a:ea typeface="华文新魏" pitchFamily="2" charset="-122"/>
              </a:rPr>
              <a:t>例</a:t>
            </a:r>
            <a:r>
              <a:rPr lang="en-US" altLang="zh-CN" sz="3200" b="1" dirty="0">
                <a:solidFill>
                  <a:schemeClr val="accent2"/>
                </a:solidFill>
                <a:latin typeface="华文新魏" pitchFamily="2" charset="-122"/>
                <a:ea typeface="华文新魏" pitchFamily="2" charset="-122"/>
              </a:rPr>
              <a:t>1                </a:t>
            </a:r>
            <a:r>
              <a:rPr lang="zh-CN" altLang="en-US" sz="3200" b="1" dirty="0">
                <a:solidFill>
                  <a:schemeClr val="accent2"/>
                </a:solidFill>
                <a:latin typeface="华文新魏" pitchFamily="2" charset="-122"/>
                <a:ea typeface="华文新魏" pitchFamily="2" charset="-122"/>
              </a:rPr>
              <a:t>夜上受降城闻笛     </a:t>
            </a:r>
            <a:r>
              <a:rPr lang="zh-CN" altLang="en-US" sz="2400" b="1" dirty="0">
                <a:solidFill>
                  <a:schemeClr val="accent2"/>
                </a:solidFill>
                <a:latin typeface="华文新魏" pitchFamily="2" charset="-122"/>
                <a:ea typeface="华文新魏" pitchFamily="2" charset="-122"/>
              </a:rPr>
              <a:t>李益</a:t>
            </a:r>
            <a:endParaRPr lang="zh-CN" altLang="en-US" sz="2400" b="1" dirty="0">
              <a:solidFill>
                <a:schemeClr val="accent2"/>
              </a:solidFill>
              <a:latin typeface="华文新魏" pitchFamily="2" charset="-122"/>
              <a:ea typeface="华文新魏" pitchFamily="2" charset="-122"/>
            </a:endParaRPr>
          </a:p>
          <a:p>
            <a:pPr>
              <a:spcBef>
                <a:spcPct val="50000"/>
              </a:spcBef>
              <a:buClr>
                <a:schemeClr val="bg1"/>
              </a:buClr>
            </a:pPr>
            <a:r>
              <a:rPr lang="zh-CN" altLang="en-US" sz="3200" b="1" dirty="0">
                <a:latin typeface="华文新魏" pitchFamily="2" charset="-122"/>
                <a:ea typeface="华文新魏" pitchFamily="2" charset="-122"/>
              </a:rPr>
              <a:t>        回乐峰前沙似雪，受降城外月如霜。</a:t>
            </a:r>
            <a:endParaRPr lang="zh-CN" altLang="en-US" sz="3200" b="1" dirty="0">
              <a:latin typeface="华文新魏" pitchFamily="2" charset="-122"/>
              <a:ea typeface="华文新魏" pitchFamily="2" charset="-122"/>
            </a:endParaRPr>
          </a:p>
          <a:p>
            <a:pPr>
              <a:spcBef>
                <a:spcPct val="50000"/>
              </a:spcBef>
              <a:buClr>
                <a:schemeClr val="bg1"/>
              </a:buClr>
            </a:pPr>
            <a:r>
              <a:rPr lang="zh-CN" altLang="en-US" sz="3200" b="1" dirty="0">
                <a:latin typeface="华文新魏" pitchFamily="2" charset="-122"/>
                <a:ea typeface="华文新魏" pitchFamily="2" charset="-122"/>
              </a:rPr>
              <a:t>        不知何处吹芦管，一夜征人尽望乡。</a:t>
            </a:r>
            <a:endParaRPr lang="zh-CN" altLang="en-US" sz="3200" b="1" dirty="0">
              <a:latin typeface="华文新魏" pitchFamily="2" charset="-122"/>
              <a:ea typeface="华文新魏" pitchFamily="2" charset="-122"/>
            </a:endParaRPr>
          </a:p>
        </p:txBody>
      </p:sp>
      <p:sp>
        <p:nvSpPr>
          <p:cNvPr id="97284" name="文本框 97283"/>
          <p:cNvSpPr txBox="1"/>
          <p:nvPr/>
        </p:nvSpPr>
        <p:spPr>
          <a:xfrm>
            <a:off x="250825" y="3933825"/>
            <a:ext cx="8569325" cy="2062163"/>
          </a:xfrm>
          <a:prstGeom prst="rect">
            <a:avLst/>
          </a:prstGeom>
          <a:noFill/>
          <a:ln w="19050" cap="sq" cmpd="sng">
            <a:solidFill>
              <a:srgbClr val="00FF00"/>
            </a:solidFill>
            <a:prstDash val="solid"/>
            <a:miter/>
            <a:headEnd type="none" w="sm" len="sm"/>
            <a:tailEnd type="none" w="sm" len="sm"/>
          </a:ln>
        </p:spPr>
        <p:txBody>
          <a:bodyPr>
            <a:spAutoFit/>
          </a:bodyPr>
          <a:p>
            <a:pPr>
              <a:spcBef>
                <a:spcPct val="50000"/>
              </a:spcBef>
              <a:buClr>
                <a:schemeClr val="bg1"/>
              </a:buClr>
            </a:pPr>
            <a:r>
              <a:rPr lang="zh-CN" altLang="en-US" sz="3200" b="1" dirty="0">
                <a:solidFill>
                  <a:schemeClr val="accent2"/>
                </a:solidFill>
                <a:latin typeface="华文新魏" pitchFamily="2" charset="-122"/>
                <a:ea typeface="华文新魏" pitchFamily="2" charset="-122"/>
              </a:rPr>
              <a:t>例</a:t>
            </a:r>
            <a:r>
              <a:rPr lang="en-US" altLang="zh-CN" sz="3200" b="1" dirty="0">
                <a:solidFill>
                  <a:schemeClr val="accent2"/>
                </a:solidFill>
                <a:latin typeface="华文新魏" pitchFamily="2" charset="-122"/>
                <a:ea typeface="华文新魏" pitchFamily="2" charset="-122"/>
              </a:rPr>
              <a:t>2                       </a:t>
            </a:r>
            <a:r>
              <a:rPr lang="zh-CN" altLang="en-US" sz="3200" b="1" dirty="0">
                <a:solidFill>
                  <a:schemeClr val="accent2"/>
                </a:solidFill>
                <a:latin typeface="华文新魏" pitchFamily="2" charset="-122"/>
                <a:ea typeface="华文新魏" pitchFamily="2" charset="-122"/>
              </a:rPr>
              <a:t>陇西行        </a:t>
            </a:r>
            <a:r>
              <a:rPr lang="zh-CN" altLang="en-US" sz="2400" b="1" dirty="0">
                <a:solidFill>
                  <a:schemeClr val="accent2"/>
                </a:solidFill>
                <a:latin typeface="华文新魏" pitchFamily="2" charset="-122"/>
                <a:ea typeface="华文新魏" pitchFamily="2" charset="-122"/>
              </a:rPr>
              <a:t>陈陶 </a:t>
            </a:r>
            <a:endParaRPr lang="zh-CN" altLang="en-US" sz="2400" b="1" dirty="0">
              <a:solidFill>
                <a:schemeClr val="accent2"/>
              </a:solidFill>
              <a:latin typeface="华文新魏" pitchFamily="2" charset="-122"/>
              <a:ea typeface="华文新魏" pitchFamily="2" charset="-122"/>
            </a:endParaRPr>
          </a:p>
          <a:p>
            <a:pPr>
              <a:spcBef>
                <a:spcPct val="50000"/>
              </a:spcBef>
              <a:buClr>
                <a:schemeClr val="bg1"/>
              </a:buClr>
            </a:pPr>
            <a:r>
              <a:rPr lang="zh-CN" altLang="en-US" sz="3200" b="1" dirty="0">
                <a:latin typeface="华文新魏" pitchFamily="2" charset="-122"/>
                <a:ea typeface="华文新魏" pitchFamily="2" charset="-122"/>
              </a:rPr>
              <a:t>        誓扫匈奴不顾身，五千貂锦丧胡尘。</a:t>
            </a:r>
            <a:endParaRPr lang="zh-CN" altLang="en-US" sz="3200" b="1" dirty="0">
              <a:latin typeface="华文新魏" pitchFamily="2" charset="-122"/>
              <a:ea typeface="华文新魏" pitchFamily="2" charset="-122"/>
            </a:endParaRPr>
          </a:p>
          <a:p>
            <a:pPr>
              <a:spcBef>
                <a:spcPct val="50000"/>
              </a:spcBef>
              <a:buClr>
                <a:schemeClr val="bg1"/>
              </a:buClr>
            </a:pPr>
            <a:r>
              <a:rPr lang="zh-CN" altLang="en-US" sz="3200" b="1" dirty="0">
                <a:latin typeface="华文新魏" pitchFamily="2" charset="-122"/>
                <a:ea typeface="华文新魏" pitchFamily="2" charset="-122"/>
              </a:rPr>
              <a:t>        可怜无定河边骨，犹是春闺梦里人。</a:t>
            </a:r>
            <a:endParaRPr lang="zh-CN" altLang="en-US" sz="3200" b="1" dirty="0">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97282"/>
                                        </p:tgtEl>
                                        <p:attrNameLst>
                                          <p:attrName>style.visibility</p:attrName>
                                        </p:attrNameLst>
                                      </p:cBhvr>
                                      <p:to>
                                        <p:strVal val="visible"/>
                                      </p:to>
                                    </p:set>
                                    <p:animEffect transition="in" filter="blinds(vertical)">
                                      <p:cBhvr>
                                        <p:cTn id="7" dur="500"/>
                                        <p:tgtEl>
                                          <p:spTgt spid="9728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97283"/>
                                        </p:tgtEl>
                                        <p:attrNameLst>
                                          <p:attrName>style.visibility</p:attrName>
                                        </p:attrNameLst>
                                      </p:cBhvr>
                                      <p:to>
                                        <p:strVal val="visible"/>
                                      </p:to>
                                    </p:set>
                                    <p:animEffect transition="in" filter="blinds(vertical)">
                                      <p:cBhvr>
                                        <p:cTn id="12" dur="500"/>
                                        <p:tgtEl>
                                          <p:spTgt spid="9728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97284"/>
                                        </p:tgtEl>
                                        <p:attrNameLst>
                                          <p:attrName>style.visibility</p:attrName>
                                        </p:attrNameLst>
                                      </p:cBhvr>
                                      <p:to>
                                        <p:strVal val="visible"/>
                                      </p:to>
                                    </p:set>
                                    <p:animEffect transition="in" filter="blinds(vertical)">
                                      <p:cBhvr>
                                        <p:cTn id="17" dur="500"/>
                                        <p:tgtEl>
                                          <p:spTgt spid="972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bldLvl="0" animBg="1"/>
      <p:bldP spid="97283" grpId="0" bldLvl="0" animBg="1"/>
      <p:bldP spid="97284"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文本框 98305"/>
          <p:cNvSpPr txBox="1"/>
          <p:nvPr/>
        </p:nvSpPr>
        <p:spPr>
          <a:xfrm>
            <a:off x="198438" y="182563"/>
            <a:ext cx="8550275" cy="1085850"/>
          </a:xfrm>
          <a:prstGeom prst="rect">
            <a:avLst/>
          </a:prstGeom>
          <a:noFill/>
          <a:ln w="19050" cap="flat" cmpd="sng">
            <a:solidFill>
              <a:srgbClr val="FFFF00"/>
            </a:solidFill>
            <a:prstDash val="solid"/>
            <a:miter/>
            <a:headEnd type="none" w="med" len="med"/>
            <a:tailEnd type="none" w="med" len="med"/>
          </a:ln>
        </p:spPr>
        <p:txBody>
          <a:bodyPr>
            <a:spAutoFit/>
          </a:bodyPr>
          <a:p>
            <a:pPr>
              <a:spcBef>
                <a:spcPct val="50000"/>
              </a:spcBef>
              <a:buClr>
                <a:schemeClr val="bg1"/>
              </a:buClr>
            </a:pPr>
            <a:r>
              <a:rPr lang="zh-CN" altLang="en-US" sz="3200" b="1" dirty="0">
                <a:solidFill>
                  <a:schemeClr val="tx2"/>
                </a:solidFill>
                <a:latin typeface="Times New Roman" panose="02020603050405020304" pitchFamily="18" charset="0"/>
                <a:ea typeface="华文新魏" pitchFamily="2" charset="-122"/>
              </a:rPr>
              <a:t>宋代朝廷先天不足，外交上处于弱势，儒家理学逐渐发展，诗歌讲技巧，重说理。</a:t>
            </a:r>
            <a:endParaRPr lang="zh-CN" altLang="en-US" sz="3200" b="1" dirty="0">
              <a:solidFill>
                <a:schemeClr val="tx2"/>
              </a:solidFill>
              <a:latin typeface="Times New Roman" panose="02020603050405020304" pitchFamily="18" charset="0"/>
              <a:ea typeface="华文新魏" pitchFamily="2" charset="-122"/>
            </a:endParaRPr>
          </a:p>
        </p:txBody>
      </p:sp>
      <p:sp>
        <p:nvSpPr>
          <p:cNvPr id="98307" name="文本框 98306"/>
          <p:cNvSpPr txBox="1"/>
          <p:nvPr/>
        </p:nvSpPr>
        <p:spPr>
          <a:xfrm>
            <a:off x="244475" y="1463675"/>
            <a:ext cx="8534400" cy="2062163"/>
          </a:xfrm>
          <a:prstGeom prst="rect">
            <a:avLst/>
          </a:prstGeom>
          <a:noFill/>
          <a:ln w="19050" cap="sq" cmpd="sng">
            <a:solidFill>
              <a:srgbClr val="FFFF00"/>
            </a:solidFill>
            <a:prstDash val="solid"/>
            <a:miter/>
            <a:headEnd type="none" w="sm" len="sm"/>
            <a:tailEnd type="none" w="sm" len="sm"/>
          </a:ln>
        </p:spPr>
        <p:txBody>
          <a:bodyPr>
            <a:spAutoFit/>
          </a:bodyPr>
          <a:p>
            <a:pPr>
              <a:spcBef>
                <a:spcPct val="50000"/>
              </a:spcBef>
              <a:buClr>
                <a:schemeClr val="bg1"/>
              </a:buClr>
            </a:pPr>
            <a:r>
              <a:rPr lang="zh-CN" altLang="en-US" sz="3200" b="1" dirty="0">
                <a:solidFill>
                  <a:schemeClr val="accent2"/>
                </a:solidFill>
                <a:latin typeface="华文新魏" pitchFamily="2" charset="-122"/>
                <a:ea typeface="华文新魏" pitchFamily="2" charset="-122"/>
              </a:rPr>
              <a:t>例</a:t>
            </a:r>
            <a:r>
              <a:rPr lang="en-US" altLang="zh-CN" sz="3200" b="1" dirty="0">
                <a:solidFill>
                  <a:schemeClr val="accent2"/>
                </a:solidFill>
                <a:latin typeface="华文新魏" pitchFamily="2" charset="-122"/>
                <a:ea typeface="华文新魏" pitchFamily="2" charset="-122"/>
              </a:rPr>
              <a:t>1                    </a:t>
            </a:r>
            <a:r>
              <a:rPr lang="zh-CN" altLang="en-US" sz="3200" b="1" dirty="0">
                <a:solidFill>
                  <a:schemeClr val="accent2"/>
                </a:solidFill>
                <a:latin typeface="华文新魏" pitchFamily="2" charset="-122"/>
                <a:ea typeface="华文新魏" pitchFamily="2" charset="-122"/>
              </a:rPr>
              <a:t>题西林壁   </a:t>
            </a:r>
            <a:r>
              <a:rPr lang="zh-CN" altLang="en-US" sz="2400" b="1" dirty="0">
                <a:solidFill>
                  <a:schemeClr val="accent2"/>
                </a:solidFill>
                <a:latin typeface="华文新魏" pitchFamily="2" charset="-122"/>
                <a:ea typeface="华文新魏" pitchFamily="2" charset="-122"/>
              </a:rPr>
              <a:t>苏轼</a:t>
            </a:r>
            <a:endParaRPr lang="zh-CN" altLang="en-US" sz="2400" b="1" dirty="0">
              <a:solidFill>
                <a:schemeClr val="accent2"/>
              </a:solidFill>
              <a:latin typeface="华文新魏" pitchFamily="2" charset="-122"/>
              <a:ea typeface="华文新魏" pitchFamily="2" charset="-122"/>
            </a:endParaRPr>
          </a:p>
          <a:p>
            <a:pPr>
              <a:spcBef>
                <a:spcPct val="50000"/>
              </a:spcBef>
              <a:buClr>
                <a:schemeClr val="bg1"/>
              </a:buClr>
            </a:pPr>
            <a:r>
              <a:rPr lang="zh-CN" altLang="en-US" sz="3200" b="1" dirty="0">
                <a:latin typeface="华文新魏" pitchFamily="2" charset="-122"/>
                <a:ea typeface="华文新魏" pitchFamily="2" charset="-122"/>
              </a:rPr>
              <a:t>       横看成岭侧成峰，远近高低各不同。</a:t>
            </a:r>
            <a:endParaRPr lang="zh-CN" altLang="en-US" sz="3200" b="1" dirty="0">
              <a:latin typeface="华文新魏" pitchFamily="2" charset="-122"/>
              <a:ea typeface="华文新魏" pitchFamily="2" charset="-122"/>
            </a:endParaRPr>
          </a:p>
          <a:p>
            <a:pPr>
              <a:spcBef>
                <a:spcPct val="50000"/>
              </a:spcBef>
              <a:buClr>
                <a:schemeClr val="bg1"/>
              </a:buClr>
            </a:pPr>
            <a:r>
              <a:rPr lang="zh-CN" altLang="en-US" sz="3200" b="1" dirty="0">
                <a:latin typeface="华文新魏" pitchFamily="2" charset="-122"/>
                <a:ea typeface="华文新魏" pitchFamily="2" charset="-122"/>
              </a:rPr>
              <a:t>       不识庐山真面目，只缘身在此山中。</a:t>
            </a:r>
            <a:endParaRPr lang="zh-CN" altLang="en-US" sz="3200" b="1" dirty="0">
              <a:latin typeface="华文新魏" pitchFamily="2" charset="-122"/>
              <a:ea typeface="华文新魏" pitchFamily="2" charset="-122"/>
            </a:endParaRPr>
          </a:p>
        </p:txBody>
      </p:sp>
      <p:sp>
        <p:nvSpPr>
          <p:cNvPr id="98308" name="文本框 98307"/>
          <p:cNvSpPr txBox="1"/>
          <p:nvPr/>
        </p:nvSpPr>
        <p:spPr>
          <a:xfrm>
            <a:off x="250825" y="3789363"/>
            <a:ext cx="8534400" cy="2062162"/>
          </a:xfrm>
          <a:prstGeom prst="rect">
            <a:avLst/>
          </a:prstGeom>
          <a:noFill/>
          <a:ln w="19050" cap="sq" cmpd="sng">
            <a:solidFill>
              <a:srgbClr val="FFFF00"/>
            </a:solidFill>
            <a:prstDash val="solid"/>
            <a:miter/>
            <a:headEnd type="none" w="sm" len="sm"/>
            <a:tailEnd type="none" w="sm" len="sm"/>
          </a:ln>
        </p:spPr>
        <p:txBody>
          <a:bodyPr>
            <a:spAutoFit/>
          </a:bodyPr>
          <a:p>
            <a:pPr>
              <a:spcBef>
                <a:spcPct val="50000"/>
              </a:spcBef>
              <a:buClr>
                <a:schemeClr val="bg1"/>
              </a:buClr>
            </a:pPr>
            <a:r>
              <a:rPr lang="zh-CN" altLang="en-US" sz="3200" b="1" dirty="0">
                <a:solidFill>
                  <a:schemeClr val="accent2"/>
                </a:solidFill>
                <a:latin typeface="华文新魏" pitchFamily="2" charset="-122"/>
                <a:ea typeface="华文新魏" pitchFamily="2" charset="-122"/>
              </a:rPr>
              <a:t>例 </a:t>
            </a:r>
            <a:r>
              <a:rPr lang="en-US" altLang="zh-CN" sz="3200" b="1" dirty="0">
                <a:solidFill>
                  <a:schemeClr val="accent2"/>
                </a:solidFill>
                <a:latin typeface="华文新魏" pitchFamily="2" charset="-122"/>
                <a:ea typeface="华文新魏" pitchFamily="2" charset="-122"/>
              </a:rPr>
              <a:t>2                    </a:t>
            </a:r>
            <a:r>
              <a:rPr lang="zh-CN" altLang="en-US" sz="3200" b="1" dirty="0">
                <a:solidFill>
                  <a:schemeClr val="accent2"/>
                </a:solidFill>
                <a:latin typeface="华文新魏" pitchFamily="2" charset="-122"/>
                <a:ea typeface="华文新魏" pitchFamily="2" charset="-122"/>
              </a:rPr>
              <a:t>观    书      </a:t>
            </a:r>
            <a:r>
              <a:rPr lang="zh-CN" altLang="en-US" sz="2400" b="1" dirty="0">
                <a:solidFill>
                  <a:schemeClr val="accent2"/>
                </a:solidFill>
                <a:latin typeface="华文新魏" pitchFamily="2" charset="-122"/>
                <a:ea typeface="华文新魏" pitchFamily="2" charset="-122"/>
              </a:rPr>
              <a:t>朱熹</a:t>
            </a:r>
            <a:endParaRPr lang="zh-CN" altLang="en-US" sz="2400" b="1" dirty="0">
              <a:solidFill>
                <a:schemeClr val="accent2"/>
              </a:solidFill>
              <a:latin typeface="华文新魏" pitchFamily="2" charset="-122"/>
              <a:ea typeface="华文新魏" pitchFamily="2" charset="-122"/>
            </a:endParaRPr>
          </a:p>
          <a:p>
            <a:pPr>
              <a:spcBef>
                <a:spcPct val="50000"/>
              </a:spcBef>
              <a:buClr>
                <a:schemeClr val="bg1"/>
              </a:buClr>
            </a:pPr>
            <a:r>
              <a:rPr lang="zh-CN" altLang="en-US" sz="3200" b="1" dirty="0">
                <a:solidFill>
                  <a:schemeClr val="accent2"/>
                </a:solidFill>
                <a:latin typeface="华文新魏" pitchFamily="2" charset="-122"/>
                <a:ea typeface="华文新魏" pitchFamily="2" charset="-122"/>
              </a:rPr>
              <a:t>       </a:t>
            </a:r>
            <a:r>
              <a:rPr lang="zh-CN" altLang="en-US" sz="3200" b="1" dirty="0">
                <a:latin typeface="华文新魏" pitchFamily="2" charset="-122"/>
                <a:ea typeface="华文新魏" pitchFamily="2" charset="-122"/>
              </a:rPr>
              <a:t>半亩方塘一鉴开，天光云影共徘徊。</a:t>
            </a:r>
            <a:endParaRPr lang="zh-CN" altLang="en-US" sz="3200" b="1" dirty="0">
              <a:latin typeface="华文新魏" pitchFamily="2" charset="-122"/>
              <a:ea typeface="华文新魏" pitchFamily="2" charset="-122"/>
            </a:endParaRPr>
          </a:p>
          <a:p>
            <a:pPr>
              <a:spcBef>
                <a:spcPct val="50000"/>
              </a:spcBef>
              <a:buClr>
                <a:schemeClr val="bg1"/>
              </a:buClr>
            </a:pPr>
            <a:r>
              <a:rPr lang="zh-CN" altLang="en-US" sz="3200" b="1" dirty="0">
                <a:latin typeface="华文新魏" pitchFamily="2" charset="-122"/>
                <a:ea typeface="华文新魏" pitchFamily="2" charset="-122"/>
              </a:rPr>
              <a:t>       问渠那得清如许？为有源头活水来。</a:t>
            </a:r>
            <a:endParaRPr lang="zh-CN" altLang="en-US" sz="3200" b="1" dirty="0">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98306"/>
                                        </p:tgtEl>
                                        <p:attrNameLst>
                                          <p:attrName>style.visibility</p:attrName>
                                        </p:attrNameLst>
                                      </p:cBhvr>
                                      <p:to>
                                        <p:strVal val="visible"/>
                                      </p:to>
                                    </p:set>
                                    <p:animEffect transition="in" filter="blinds(vertical)">
                                      <p:cBhvr>
                                        <p:cTn id="7" dur="500"/>
                                        <p:tgtEl>
                                          <p:spTgt spid="9830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98307"/>
                                        </p:tgtEl>
                                        <p:attrNameLst>
                                          <p:attrName>style.visibility</p:attrName>
                                        </p:attrNameLst>
                                      </p:cBhvr>
                                      <p:to>
                                        <p:strVal val="visible"/>
                                      </p:to>
                                    </p:set>
                                    <p:animEffect transition="in" filter="blinds(vertical)">
                                      <p:cBhvr>
                                        <p:cTn id="12" dur="500"/>
                                        <p:tgtEl>
                                          <p:spTgt spid="9830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98308"/>
                                        </p:tgtEl>
                                        <p:attrNameLst>
                                          <p:attrName>style.visibility</p:attrName>
                                        </p:attrNameLst>
                                      </p:cBhvr>
                                      <p:to>
                                        <p:strVal val="visible"/>
                                      </p:to>
                                    </p:set>
                                    <p:animEffect transition="in" filter="blinds(vertical)">
                                      <p:cBhvr>
                                        <p:cTn id="17" dur="500"/>
                                        <p:tgtEl>
                                          <p:spTgt spid="98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bldLvl="0" animBg="1"/>
      <p:bldP spid="98307" grpId="0" bldLvl="0" animBg="1"/>
      <p:bldP spid="98308"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文本框 99329"/>
          <p:cNvSpPr txBox="1"/>
          <p:nvPr/>
        </p:nvSpPr>
        <p:spPr>
          <a:xfrm>
            <a:off x="198438" y="182563"/>
            <a:ext cx="8694737" cy="1085850"/>
          </a:xfrm>
          <a:prstGeom prst="rect">
            <a:avLst/>
          </a:prstGeom>
          <a:noFill/>
          <a:ln w="19050" cap="flat" cmpd="sng">
            <a:solidFill>
              <a:schemeClr val="folHlink"/>
            </a:solidFill>
            <a:prstDash val="solid"/>
            <a:miter/>
            <a:headEnd type="none" w="med" len="med"/>
            <a:tailEnd type="none" w="med" len="med"/>
          </a:ln>
        </p:spPr>
        <p:txBody>
          <a:bodyPr>
            <a:spAutoFit/>
          </a:bodyPr>
          <a:p>
            <a:pPr>
              <a:spcBef>
                <a:spcPct val="50000"/>
              </a:spcBef>
              <a:buClr>
                <a:schemeClr val="bg1"/>
              </a:buClr>
            </a:pPr>
            <a:r>
              <a:rPr lang="zh-CN" altLang="en-US" sz="3200" b="1" dirty="0">
                <a:solidFill>
                  <a:schemeClr val="tx2"/>
                </a:solidFill>
                <a:latin typeface="Times New Roman" panose="02020603050405020304" pitchFamily="18" charset="0"/>
                <a:ea typeface="华文新魏" pitchFamily="2" charset="-122"/>
              </a:rPr>
              <a:t>南宋沦亡半壁江山，外临强敌内政颓糜，诗坛和词苑交织着救亡御侮的悲怆呼号！</a:t>
            </a:r>
            <a:endParaRPr lang="zh-CN" altLang="en-US" sz="3200" b="1" dirty="0">
              <a:solidFill>
                <a:schemeClr val="tx2"/>
              </a:solidFill>
              <a:latin typeface="Times New Roman" panose="02020603050405020304" pitchFamily="18" charset="0"/>
              <a:ea typeface="华文新魏" pitchFamily="2" charset="-122"/>
            </a:endParaRPr>
          </a:p>
        </p:txBody>
      </p:sp>
      <p:sp>
        <p:nvSpPr>
          <p:cNvPr id="99331" name="文本框 99330"/>
          <p:cNvSpPr txBox="1"/>
          <p:nvPr/>
        </p:nvSpPr>
        <p:spPr>
          <a:xfrm>
            <a:off x="214313" y="1341438"/>
            <a:ext cx="8747125" cy="2062162"/>
          </a:xfrm>
          <a:prstGeom prst="rect">
            <a:avLst/>
          </a:prstGeom>
          <a:noFill/>
          <a:ln w="19050" cap="sq" cmpd="sng">
            <a:solidFill>
              <a:schemeClr val="folHlink"/>
            </a:solidFill>
            <a:prstDash val="solid"/>
            <a:miter/>
            <a:headEnd type="none" w="sm" len="sm"/>
            <a:tailEnd type="none" w="sm" len="sm"/>
          </a:ln>
        </p:spPr>
        <p:txBody>
          <a:bodyPr>
            <a:spAutoFit/>
          </a:bodyPr>
          <a:p>
            <a:pPr>
              <a:spcBef>
                <a:spcPct val="50000"/>
              </a:spcBef>
              <a:buClr>
                <a:schemeClr val="bg1"/>
              </a:buClr>
            </a:pPr>
            <a:r>
              <a:rPr lang="zh-CN" altLang="en-US" sz="3200" b="1" dirty="0">
                <a:solidFill>
                  <a:schemeClr val="accent2"/>
                </a:solidFill>
                <a:latin typeface="华文新魏" pitchFamily="2" charset="-122"/>
                <a:ea typeface="华文新魏" pitchFamily="2" charset="-122"/>
              </a:rPr>
              <a:t>例</a:t>
            </a:r>
            <a:r>
              <a:rPr lang="en-US" altLang="zh-CN" sz="3200" b="1" dirty="0">
                <a:solidFill>
                  <a:schemeClr val="accent2"/>
                </a:solidFill>
                <a:latin typeface="华文新魏" pitchFamily="2" charset="-122"/>
                <a:ea typeface="华文新魏" pitchFamily="2" charset="-122"/>
              </a:rPr>
              <a:t>1            </a:t>
            </a:r>
            <a:r>
              <a:rPr lang="zh-CN" altLang="en-US" sz="3200" b="1" dirty="0">
                <a:solidFill>
                  <a:schemeClr val="accent2"/>
                </a:solidFill>
                <a:latin typeface="华文新魏" pitchFamily="2" charset="-122"/>
                <a:ea typeface="华文新魏" pitchFamily="2" charset="-122"/>
              </a:rPr>
              <a:t>秋夜将晓出篱门迎凉有感    </a:t>
            </a:r>
            <a:r>
              <a:rPr lang="zh-CN" altLang="en-US" sz="2400" b="1" dirty="0">
                <a:solidFill>
                  <a:schemeClr val="accent2"/>
                </a:solidFill>
                <a:latin typeface="华文新魏" pitchFamily="2" charset="-122"/>
                <a:ea typeface="华文新魏" pitchFamily="2" charset="-122"/>
              </a:rPr>
              <a:t>陆游</a:t>
            </a:r>
            <a:endParaRPr lang="zh-CN" altLang="en-US" sz="2400" b="1" dirty="0">
              <a:solidFill>
                <a:schemeClr val="accent2"/>
              </a:solidFill>
              <a:latin typeface="华文新魏" pitchFamily="2" charset="-122"/>
              <a:ea typeface="华文新魏" pitchFamily="2" charset="-122"/>
            </a:endParaRPr>
          </a:p>
          <a:p>
            <a:pPr>
              <a:spcBef>
                <a:spcPct val="50000"/>
              </a:spcBef>
              <a:buClr>
                <a:schemeClr val="bg1"/>
              </a:buClr>
            </a:pPr>
            <a:r>
              <a:rPr lang="zh-CN" altLang="en-US" sz="3200" b="1" dirty="0">
                <a:latin typeface="华文新魏" pitchFamily="2" charset="-122"/>
                <a:ea typeface="华文新魏" pitchFamily="2" charset="-122"/>
              </a:rPr>
              <a:t>             三万里河东入海，五千仞岳上摩天。</a:t>
            </a:r>
            <a:endParaRPr lang="zh-CN" altLang="en-US" sz="3200" b="1" dirty="0">
              <a:latin typeface="华文新魏" pitchFamily="2" charset="-122"/>
              <a:ea typeface="华文新魏" pitchFamily="2" charset="-122"/>
            </a:endParaRPr>
          </a:p>
          <a:p>
            <a:pPr>
              <a:spcBef>
                <a:spcPct val="50000"/>
              </a:spcBef>
              <a:buClr>
                <a:schemeClr val="bg1"/>
              </a:buClr>
            </a:pPr>
            <a:r>
              <a:rPr lang="zh-CN" altLang="en-US" sz="3200" b="1" dirty="0">
                <a:latin typeface="华文新魏" pitchFamily="2" charset="-122"/>
                <a:ea typeface="华文新魏" pitchFamily="2" charset="-122"/>
              </a:rPr>
              <a:t>             遗民泪尽胡尘里，南望王师又一年。</a:t>
            </a:r>
            <a:endParaRPr lang="zh-CN" altLang="en-US" sz="3200" b="1" dirty="0">
              <a:latin typeface="华文新魏" pitchFamily="2" charset="-122"/>
              <a:ea typeface="华文新魏" pitchFamily="2" charset="-122"/>
            </a:endParaRPr>
          </a:p>
        </p:txBody>
      </p:sp>
      <p:sp>
        <p:nvSpPr>
          <p:cNvPr id="99332" name="文本框 99331"/>
          <p:cNvSpPr txBox="1"/>
          <p:nvPr/>
        </p:nvSpPr>
        <p:spPr>
          <a:xfrm>
            <a:off x="179388" y="3500438"/>
            <a:ext cx="8785225" cy="3036887"/>
          </a:xfrm>
          <a:prstGeom prst="rect">
            <a:avLst/>
          </a:prstGeom>
          <a:noFill/>
          <a:ln w="19050" cap="sq" cmpd="sng">
            <a:solidFill>
              <a:schemeClr val="folHlink"/>
            </a:solidFill>
            <a:prstDash val="solid"/>
            <a:miter/>
            <a:headEnd type="none" w="sm" len="sm"/>
            <a:tailEnd type="none" w="sm" len="sm"/>
          </a:ln>
        </p:spPr>
        <p:txBody>
          <a:bodyPr>
            <a:spAutoFit/>
          </a:bodyPr>
          <a:p>
            <a:pPr>
              <a:spcBef>
                <a:spcPct val="50000"/>
              </a:spcBef>
              <a:buClr>
                <a:schemeClr val="bg1"/>
              </a:buClr>
            </a:pPr>
            <a:r>
              <a:rPr lang="zh-CN" altLang="en-US" sz="3200" b="1" dirty="0">
                <a:solidFill>
                  <a:schemeClr val="accent2"/>
                </a:solidFill>
                <a:latin typeface="华文新魏" pitchFamily="2" charset="-122"/>
                <a:ea typeface="华文新魏" pitchFamily="2" charset="-122"/>
              </a:rPr>
              <a:t>例</a:t>
            </a:r>
            <a:r>
              <a:rPr lang="en-US" altLang="zh-CN" sz="3200" b="1" dirty="0">
                <a:solidFill>
                  <a:schemeClr val="accent2"/>
                </a:solidFill>
                <a:latin typeface="华文新魏" pitchFamily="2" charset="-122"/>
                <a:ea typeface="华文新魏" pitchFamily="2" charset="-122"/>
              </a:rPr>
              <a:t>2                      </a:t>
            </a:r>
            <a:r>
              <a:rPr lang="zh-CN" altLang="en-US" sz="3200" b="1" dirty="0">
                <a:solidFill>
                  <a:schemeClr val="accent2"/>
                </a:solidFill>
                <a:latin typeface="华文新魏" pitchFamily="2" charset="-122"/>
                <a:ea typeface="华文新魏" pitchFamily="2" charset="-122"/>
              </a:rPr>
              <a:t>南乡子     </a:t>
            </a:r>
            <a:r>
              <a:rPr lang="zh-CN" altLang="en-US" sz="2400" b="1" dirty="0">
                <a:solidFill>
                  <a:schemeClr val="accent2"/>
                </a:solidFill>
                <a:latin typeface="华文新魏" pitchFamily="2" charset="-122"/>
                <a:ea typeface="华文新魏" pitchFamily="2" charset="-122"/>
              </a:rPr>
              <a:t>辛弃疾</a:t>
            </a:r>
            <a:endParaRPr lang="zh-CN" altLang="en-US" sz="2400" b="1">
              <a:solidFill>
                <a:schemeClr val="accent2"/>
              </a:solidFill>
              <a:latin typeface="华文新魏" pitchFamily="2" charset="-122"/>
              <a:ea typeface="华文新魏" pitchFamily="2" charset="-122"/>
            </a:endParaRPr>
          </a:p>
          <a:p>
            <a:pPr>
              <a:spcBef>
                <a:spcPct val="50000"/>
              </a:spcBef>
              <a:buClr>
                <a:schemeClr val="bg1"/>
              </a:buClr>
            </a:pPr>
            <a:r>
              <a:rPr lang="zh-CN" altLang="en-US" sz="3200" b="1" dirty="0">
                <a:latin typeface="华文新魏" pitchFamily="2" charset="-122"/>
                <a:ea typeface="华文新魏" pitchFamily="2" charset="-122"/>
              </a:rPr>
              <a:t>何处望神州？满眼风光北固楼。千古兴亡多少事？悠悠，不尽长江滚滚流！   </a:t>
            </a:r>
            <a:endParaRPr lang="zh-CN" altLang="en-US" sz="3200" b="1" dirty="0">
              <a:latin typeface="华文新魏" pitchFamily="2" charset="-122"/>
              <a:ea typeface="华文新魏" pitchFamily="2" charset="-122"/>
            </a:endParaRPr>
          </a:p>
          <a:p>
            <a:pPr>
              <a:spcBef>
                <a:spcPct val="50000"/>
              </a:spcBef>
              <a:buClr>
                <a:schemeClr val="bg1"/>
              </a:buClr>
            </a:pPr>
            <a:r>
              <a:rPr lang="zh-CN" altLang="en-US" sz="3200" b="1" dirty="0">
                <a:latin typeface="华文新魏" pitchFamily="2" charset="-122"/>
                <a:ea typeface="华文新魏" pitchFamily="2" charset="-122"/>
              </a:rPr>
              <a:t> 年少万兜鍪，坐断东南战未休。天下英雄谁敌手？曹刘。生子当如孙仲谋！</a:t>
            </a:r>
            <a:endParaRPr lang="zh-CN" altLang="en-US" sz="3200" b="1" dirty="0">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99330"/>
                                        </p:tgtEl>
                                        <p:attrNameLst>
                                          <p:attrName>style.visibility</p:attrName>
                                        </p:attrNameLst>
                                      </p:cBhvr>
                                      <p:to>
                                        <p:strVal val="visible"/>
                                      </p:to>
                                    </p:set>
                                    <p:animEffect transition="in" filter="blinds(vertical)">
                                      <p:cBhvr>
                                        <p:cTn id="7" dur="500"/>
                                        <p:tgtEl>
                                          <p:spTgt spid="9933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99331"/>
                                        </p:tgtEl>
                                        <p:attrNameLst>
                                          <p:attrName>style.visibility</p:attrName>
                                        </p:attrNameLst>
                                      </p:cBhvr>
                                      <p:to>
                                        <p:strVal val="visible"/>
                                      </p:to>
                                    </p:set>
                                    <p:animEffect transition="in" filter="blinds(vertical)">
                                      <p:cBhvr>
                                        <p:cTn id="12" dur="500"/>
                                        <p:tgtEl>
                                          <p:spTgt spid="993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99332"/>
                                        </p:tgtEl>
                                        <p:attrNameLst>
                                          <p:attrName>style.visibility</p:attrName>
                                        </p:attrNameLst>
                                      </p:cBhvr>
                                      <p:to>
                                        <p:strVal val="visible"/>
                                      </p:to>
                                    </p:set>
                                    <p:animEffect transition="in" filter="blinds(vertical)">
                                      <p:cBhvr>
                                        <p:cTn id="17" dur="500"/>
                                        <p:tgtEl>
                                          <p:spTgt spid="99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bldLvl="0" animBg="1"/>
      <p:bldP spid="99331" grpId="0" bldLvl="0" animBg="1"/>
      <p:bldP spid="9933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7154" name="标题 177153"/>
          <p:cNvSpPr>
            <a:spLocks noGrp="1" noRot="1"/>
          </p:cNvSpPr>
          <p:nvPr>
            <p:ph type="title"/>
          </p:nvPr>
        </p:nvSpPr>
        <p:spPr>
          <a:xfrm>
            <a:off x="34925" y="44450"/>
            <a:ext cx="6624638" cy="1143000"/>
          </a:xfrm>
        </p:spPr>
        <p:txBody>
          <a:bodyPr anchor="ctr"/>
          <a:p>
            <a:r>
              <a:rPr lang="zh-CN" altLang="en-US" sz="3600" b="1" dirty="0">
                <a:solidFill>
                  <a:srgbClr val="FF00FF"/>
                </a:solidFill>
                <a:latin typeface="宋体" panose="02010600030101010101" pitchFamily="2" charset="-122"/>
              </a:rPr>
              <a:t>一、常见人物形象类举例</a:t>
            </a:r>
            <a:r>
              <a:rPr lang="zh-CN" altLang="en-US" b="1" dirty="0">
                <a:solidFill>
                  <a:srgbClr val="000000"/>
                </a:solidFill>
                <a:latin typeface="仿宋_GB2312" pitchFamily="49" charset="-122"/>
                <a:ea typeface="仿宋_GB2312" pitchFamily="49" charset="-122"/>
              </a:rPr>
              <a:t>      </a:t>
            </a:r>
            <a:endParaRPr lang="zh-CN" altLang="en-US" b="1" dirty="0">
              <a:solidFill>
                <a:srgbClr val="000000"/>
              </a:solidFill>
              <a:latin typeface="仿宋_GB2312" pitchFamily="49" charset="-122"/>
              <a:ea typeface="仿宋_GB2312" pitchFamily="49" charset="-122"/>
            </a:endParaRPr>
          </a:p>
        </p:txBody>
      </p:sp>
      <p:sp>
        <p:nvSpPr>
          <p:cNvPr id="177155" name="文本占位符 177154"/>
          <p:cNvSpPr>
            <a:spLocks noGrp="1" noRot="1"/>
          </p:cNvSpPr>
          <p:nvPr>
            <p:ph type="body" idx="1"/>
          </p:nvPr>
        </p:nvSpPr>
        <p:spPr>
          <a:xfrm>
            <a:off x="0" y="1125538"/>
            <a:ext cx="6227763" cy="5732462"/>
          </a:xfrm>
        </p:spPr>
        <p:txBody>
          <a:bodyPr/>
          <a:p>
            <a:pPr>
              <a:lnSpc>
                <a:spcPct val="90000"/>
              </a:lnSpc>
              <a:buNone/>
            </a:pPr>
            <a:r>
              <a:rPr lang="en-US" altLang="zh-CN" b="1" dirty="0">
                <a:solidFill>
                  <a:srgbClr val="FF0000"/>
                </a:solidFill>
                <a:latin typeface="华文琥珀" pitchFamily="2" charset="-122"/>
                <a:ea typeface="华文琥珀" pitchFamily="2" charset="-122"/>
              </a:rPr>
              <a:t>1</a:t>
            </a:r>
            <a:r>
              <a:rPr lang="zh-CN" altLang="en-US" b="1" dirty="0">
                <a:solidFill>
                  <a:srgbClr val="FF0000"/>
                </a:solidFill>
                <a:latin typeface="华文琥珀" pitchFamily="2" charset="-122"/>
                <a:ea typeface="华文琥珀" pitchFamily="2" charset="-122"/>
              </a:rPr>
              <a:t>．不慕权贵、豪放洒脱、傲岸不羁的形象。</a:t>
            </a:r>
            <a:r>
              <a:rPr lang="zh-CN" altLang="en-US" sz="2800" b="1" dirty="0">
                <a:latin typeface="宋体" panose="02010600030101010101" pitchFamily="2" charset="-122"/>
              </a:rPr>
              <a:t>如李白。“</a:t>
            </a:r>
            <a:r>
              <a:rPr lang="zh-CN" altLang="en-US" sz="2800" b="1" dirty="0">
                <a:solidFill>
                  <a:srgbClr val="0000FF"/>
                </a:solidFill>
                <a:latin typeface="宋体" panose="02010600030101010101" pitchFamily="2" charset="-122"/>
              </a:rPr>
              <a:t>安能摧眉折腰事权贵，使我不得开心颜</a:t>
            </a:r>
            <a:r>
              <a:rPr lang="zh-CN" altLang="en-US" sz="2800" b="1" dirty="0">
                <a:latin typeface="宋体" panose="02010600030101010101" pitchFamily="2" charset="-122"/>
              </a:rPr>
              <a:t>”表现了他淡于富贵、傲视权贵的思想，也反映了他傲岸不羁、豪放自负的性格。</a:t>
            </a:r>
            <a:endParaRPr lang="zh-CN" altLang="en-US" sz="2800" b="1" dirty="0">
              <a:latin typeface="宋体" panose="02010600030101010101" pitchFamily="2" charset="-122"/>
            </a:endParaRPr>
          </a:p>
          <a:p>
            <a:pPr>
              <a:lnSpc>
                <a:spcPct val="90000"/>
              </a:lnSpc>
              <a:buNone/>
            </a:pPr>
            <a:r>
              <a:rPr lang="en-US" altLang="zh-CN" b="1" dirty="0">
                <a:solidFill>
                  <a:srgbClr val="FF0000"/>
                </a:solidFill>
                <a:latin typeface="华文琥珀" pitchFamily="2" charset="-122"/>
                <a:ea typeface="华文琥珀" pitchFamily="2" charset="-122"/>
              </a:rPr>
              <a:t>2</a:t>
            </a:r>
            <a:r>
              <a:rPr lang="zh-CN" altLang="en-US" b="1" dirty="0">
                <a:solidFill>
                  <a:srgbClr val="FF0000"/>
                </a:solidFill>
                <a:latin typeface="华文琥珀" pitchFamily="2" charset="-122"/>
                <a:ea typeface="华文琥珀" pitchFamily="2" charset="-122"/>
              </a:rPr>
              <a:t>．心忧天下、忧国忧民的形象。</a:t>
            </a:r>
            <a:r>
              <a:rPr lang="zh-CN" altLang="en-US" sz="2800" b="1" dirty="0">
                <a:latin typeface="宋体" panose="02010600030101010101" pitchFamily="2" charset="-122"/>
              </a:rPr>
              <a:t>如杜甫。“</a:t>
            </a:r>
            <a:r>
              <a:rPr lang="zh-CN" altLang="en-US" sz="2800" b="1" dirty="0">
                <a:solidFill>
                  <a:srgbClr val="0000FF"/>
                </a:solidFill>
                <a:latin typeface="宋体" panose="02010600030101010101" pitchFamily="2" charset="-122"/>
              </a:rPr>
              <a:t>安得广厦千万间，大庇天下寒士俱欢颜。呜呼，何时眼前突兀见此屋，吾庐独破受冻死亦足。</a:t>
            </a:r>
            <a:r>
              <a:rPr lang="zh-CN" altLang="en-US" sz="2800" b="1" dirty="0">
                <a:latin typeface="宋体" panose="02010600030101010101" pitchFamily="2" charset="-122"/>
              </a:rPr>
              <a:t>”诗人并不仅仅停留在个人的哀怨中，而能推己及人，表现了他忧国忧民的性格。</a:t>
            </a:r>
            <a:endParaRPr lang="zh-CN" altLang="en-US" sz="2800" dirty="0"/>
          </a:p>
        </p:txBody>
      </p:sp>
      <p:pic>
        <p:nvPicPr>
          <p:cNvPr id="177156" name="图片 177155" descr="thumbnail_400_400"/>
          <p:cNvPicPr>
            <a:picLocks noChangeAspect="1"/>
          </p:cNvPicPr>
          <p:nvPr/>
        </p:nvPicPr>
        <p:blipFill>
          <a:blip r:embed="rId1"/>
          <a:stretch>
            <a:fillRect/>
          </a:stretch>
        </p:blipFill>
        <p:spPr>
          <a:xfrm>
            <a:off x="6459538" y="0"/>
            <a:ext cx="2649537" cy="3932238"/>
          </a:xfrm>
          <a:prstGeom prst="rect">
            <a:avLst/>
          </a:prstGeom>
          <a:noFill/>
          <a:ln w="9525">
            <a:noFill/>
          </a:ln>
        </p:spPr>
      </p:pic>
      <p:pic>
        <p:nvPicPr>
          <p:cNvPr id="177157" name="图片 177156" descr="杜甫"/>
          <p:cNvPicPr>
            <a:picLocks noChangeAspect="1"/>
          </p:cNvPicPr>
          <p:nvPr/>
        </p:nvPicPr>
        <p:blipFill>
          <a:blip r:embed="rId2"/>
          <a:stretch>
            <a:fillRect/>
          </a:stretch>
        </p:blipFill>
        <p:spPr>
          <a:xfrm>
            <a:off x="6443663" y="3789363"/>
            <a:ext cx="2700337" cy="3068637"/>
          </a:xfrm>
          <a:prstGeom prst="rect">
            <a:avLst/>
          </a:prstGeom>
          <a:noFill/>
          <a:ln w="9525">
            <a:noFill/>
          </a:ln>
        </p:spPr>
      </p:pic>
    </p:spTree>
  </p:cSld>
  <p:clrMapOvr>
    <a:masterClrMapping/>
  </p:clrMapOvr>
  <p:transition spd="slow">
    <p:zoom dir="in"/>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文本框 100353"/>
          <p:cNvSpPr txBox="1"/>
          <p:nvPr/>
        </p:nvSpPr>
        <p:spPr>
          <a:xfrm>
            <a:off x="2484438" y="333375"/>
            <a:ext cx="2743200" cy="1189038"/>
          </a:xfrm>
          <a:prstGeom prst="rect">
            <a:avLst/>
          </a:prstGeom>
          <a:noFill/>
          <a:ln w="9525">
            <a:noFill/>
          </a:ln>
        </p:spPr>
        <p:txBody>
          <a:bodyPr>
            <a:spAutoFit/>
          </a:bodyPr>
          <a:p>
            <a:pPr>
              <a:spcBef>
                <a:spcPct val="50000"/>
              </a:spcBef>
              <a:buClr>
                <a:schemeClr val="bg1"/>
              </a:buClr>
            </a:pPr>
            <a:r>
              <a:rPr lang="zh-CN" altLang="en-US" sz="7200" b="1" dirty="0">
                <a:effectLst>
                  <a:outerShdw blurRad="38100" dist="38100" dir="2700000">
                    <a:srgbClr val="C0C0C0"/>
                  </a:outerShdw>
                </a:effectLst>
                <a:latin typeface="Times New Roman" panose="02020603050405020304" pitchFamily="18" charset="0"/>
                <a:ea typeface="隶书" pitchFamily="49" charset="-122"/>
              </a:rPr>
              <a:t>格  律</a:t>
            </a:r>
            <a:endParaRPr lang="zh-CN" altLang="en-US" sz="7200" b="1">
              <a:effectLst>
                <a:outerShdw blurRad="38100" dist="38100" dir="2700000">
                  <a:srgbClr val="C0C0C0"/>
                </a:outerShdw>
              </a:effectLst>
              <a:latin typeface="Times New Roman" panose="02020603050405020304" pitchFamily="18" charset="0"/>
              <a:ea typeface="隶书" pitchFamily="49" charset="-122"/>
            </a:endParaRPr>
          </a:p>
        </p:txBody>
      </p:sp>
      <p:sp>
        <p:nvSpPr>
          <p:cNvPr id="100355" name="文本框 100354"/>
          <p:cNvSpPr txBox="1"/>
          <p:nvPr/>
        </p:nvSpPr>
        <p:spPr>
          <a:xfrm>
            <a:off x="2051050" y="2060575"/>
            <a:ext cx="2743200" cy="4291013"/>
          </a:xfrm>
          <a:prstGeom prst="rect">
            <a:avLst/>
          </a:prstGeom>
          <a:noFill/>
          <a:ln w="9525">
            <a:noFill/>
          </a:ln>
        </p:spPr>
        <p:txBody>
          <a:bodyPr>
            <a:spAutoFit/>
          </a:bodyPr>
          <a:p>
            <a:pPr>
              <a:spcBef>
                <a:spcPct val="50000"/>
              </a:spcBef>
              <a:buClr>
                <a:schemeClr val="bg1"/>
              </a:buClr>
            </a:pPr>
            <a:r>
              <a:rPr lang="zh-CN" altLang="en-US" sz="2400" b="1" dirty="0">
                <a:latin typeface="楷体_GB2312" pitchFamily="49" charset="-122"/>
                <a:ea typeface="楷体_GB2312" pitchFamily="49" charset="-122"/>
              </a:rPr>
              <a:t>丞相祠堂何处寻？</a:t>
            </a:r>
            <a:endParaRPr lang="zh-CN" altLang="en-US" sz="2400" b="1" dirty="0">
              <a:latin typeface="楷体_GB2312" pitchFamily="49" charset="-122"/>
              <a:ea typeface="楷体_GB2312" pitchFamily="49" charset="-122"/>
            </a:endParaRPr>
          </a:p>
          <a:p>
            <a:pPr>
              <a:spcBef>
                <a:spcPct val="50000"/>
              </a:spcBef>
              <a:buClr>
                <a:schemeClr val="bg1"/>
              </a:buClr>
            </a:pPr>
            <a:r>
              <a:rPr lang="zh-CN" altLang="en-US" sz="2400" b="1" dirty="0">
                <a:latin typeface="楷体_GB2312" pitchFamily="49" charset="-122"/>
                <a:ea typeface="楷体_GB2312" pitchFamily="49" charset="-122"/>
              </a:rPr>
              <a:t>锦官城外柏森森。</a:t>
            </a:r>
            <a:endParaRPr lang="zh-CN" altLang="en-US" sz="2400" b="1" dirty="0">
              <a:latin typeface="楷体_GB2312" pitchFamily="49" charset="-122"/>
              <a:ea typeface="楷体_GB2312" pitchFamily="49" charset="-122"/>
            </a:endParaRPr>
          </a:p>
          <a:p>
            <a:pPr>
              <a:spcBef>
                <a:spcPct val="50000"/>
              </a:spcBef>
              <a:buClr>
                <a:schemeClr val="bg1"/>
              </a:buClr>
            </a:pPr>
            <a:r>
              <a:rPr lang="zh-CN" altLang="en-US" sz="2400" b="1" dirty="0">
                <a:latin typeface="楷体_GB2312" pitchFamily="49" charset="-122"/>
                <a:ea typeface="楷体_GB2312" pitchFamily="49" charset="-122"/>
              </a:rPr>
              <a:t>映阶碧草自春色，</a:t>
            </a:r>
            <a:endParaRPr lang="zh-CN" altLang="en-US" sz="2400" b="1" dirty="0">
              <a:latin typeface="楷体_GB2312" pitchFamily="49" charset="-122"/>
              <a:ea typeface="楷体_GB2312" pitchFamily="49" charset="-122"/>
            </a:endParaRPr>
          </a:p>
          <a:p>
            <a:pPr>
              <a:spcBef>
                <a:spcPct val="50000"/>
              </a:spcBef>
              <a:buClr>
                <a:schemeClr val="bg1"/>
              </a:buClr>
            </a:pPr>
            <a:r>
              <a:rPr lang="zh-CN" altLang="en-US" sz="2400" b="1" dirty="0">
                <a:latin typeface="楷体_GB2312" pitchFamily="49" charset="-122"/>
                <a:ea typeface="楷体_GB2312" pitchFamily="49" charset="-122"/>
              </a:rPr>
              <a:t>隔叶黄鹂空好音。</a:t>
            </a:r>
            <a:endParaRPr lang="zh-CN" altLang="en-US" sz="2400" b="1" dirty="0">
              <a:latin typeface="楷体_GB2312" pitchFamily="49" charset="-122"/>
              <a:ea typeface="楷体_GB2312" pitchFamily="49" charset="-122"/>
            </a:endParaRPr>
          </a:p>
          <a:p>
            <a:pPr>
              <a:spcBef>
                <a:spcPct val="50000"/>
              </a:spcBef>
              <a:buClr>
                <a:schemeClr val="bg1"/>
              </a:buClr>
            </a:pPr>
            <a:r>
              <a:rPr lang="zh-CN" altLang="en-US" sz="2400" b="1" dirty="0">
                <a:latin typeface="楷体_GB2312" pitchFamily="49" charset="-122"/>
                <a:ea typeface="楷体_GB2312" pitchFamily="49" charset="-122"/>
              </a:rPr>
              <a:t>三顾频烦天下计，</a:t>
            </a:r>
            <a:endParaRPr lang="zh-CN" altLang="en-US" sz="2400" b="1" dirty="0">
              <a:latin typeface="楷体_GB2312" pitchFamily="49" charset="-122"/>
              <a:ea typeface="楷体_GB2312" pitchFamily="49" charset="-122"/>
            </a:endParaRPr>
          </a:p>
          <a:p>
            <a:pPr>
              <a:spcBef>
                <a:spcPct val="50000"/>
              </a:spcBef>
              <a:buClr>
                <a:schemeClr val="bg1"/>
              </a:buClr>
            </a:pPr>
            <a:r>
              <a:rPr lang="zh-CN" altLang="en-US" sz="2400" b="1" dirty="0">
                <a:latin typeface="楷体_GB2312" pitchFamily="49" charset="-122"/>
                <a:ea typeface="楷体_GB2312" pitchFamily="49" charset="-122"/>
              </a:rPr>
              <a:t>两朝开济老臣心。</a:t>
            </a:r>
            <a:endParaRPr lang="zh-CN" altLang="en-US" sz="2400" b="1" dirty="0">
              <a:latin typeface="楷体_GB2312" pitchFamily="49" charset="-122"/>
              <a:ea typeface="楷体_GB2312" pitchFamily="49" charset="-122"/>
            </a:endParaRPr>
          </a:p>
          <a:p>
            <a:pPr>
              <a:spcBef>
                <a:spcPct val="50000"/>
              </a:spcBef>
              <a:buClr>
                <a:schemeClr val="bg1"/>
              </a:buClr>
            </a:pPr>
            <a:r>
              <a:rPr lang="zh-CN" altLang="en-US" sz="2400" b="1" dirty="0">
                <a:latin typeface="楷体_GB2312" pitchFamily="49" charset="-122"/>
                <a:ea typeface="楷体_GB2312" pitchFamily="49" charset="-122"/>
              </a:rPr>
              <a:t>出师未捷身先死，</a:t>
            </a:r>
            <a:endParaRPr lang="zh-CN" altLang="en-US" sz="2400" b="1" dirty="0">
              <a:latin typeface="楷体_GB2312" pitchFamily="49" charset="-122"/>
              <a:ea typeface="楷体_GB2312" pitchFamily="49" charset="-122"/>
            </a:endParaRPr>
          </a:p>
          <a:p>
            <a:pPr>
              <a:spcBef>
                <a:spcPct val="50000"/>
              </a:spcBef>
              <a:buClr>
                <a:schemeClr val="bg1"/>
              </a:buClr>
            </a:pPr>
            <a:r>
              <a:rPr lang="zh-CN" altLang="en-US" sz="2400" b="1" dirty="0">
                <a:latin typeface="楷体_GB2312" pitchFamily="49" charset="-122"/>
                <a:ea typeface="楷体_GB2312" pitchFamily="49" charset="-122"/>
              </a:rPr>
              <a:t>长使英雄泪满襟。</a:t>
            </a:r>
            <a:endParaRPr lang="zh-CN" altLang="en-US" sz="2400" b="1">
              <a:latin typeface="楷体_GB2312" pitchFamily="49" charset="-122"/>
              <a:ea typeface="楷体_GB2312" pitchFamily="49" charset="-122"/>
            </a:endParaRPr>
          </a:p>
        </p:txBody>
      </p:sp>
      <p:sp>
        <p:nvSpPr>
          <p:cNvPr id="100356" name="文本框 100355"/>
          <p:cNvSpPr txBox="1"/>
          <p:nvPr/>
        </p:nvSpPr>
        <p:spPr>
          <a:xfrm>
            <a:off x="1676400" y="2133600"/>
            <a:ext cx="457200" cy="457200"/>
          </a:xfrm>
          <a:prstGeom prst="rect">
            <a:avLst/>
          </a:prstGeom>
          <a:noFill/>
          <a:ln w="9525">
            <a:noFill/>
          </a:ln>
        </p:spPr>
        <p:txBody>
          <a:bodyPr>
            <a:spAutoFit/>
          </a:bodyPr>
          <a:p>
            <a:pPr>
              <a:spcBef>
                <a:spcPct val="50000"/>
              </a:spcBef>
              <a:buClr>
                <a:schemeClr val="bg1"/>
              </a:buClr>
            </a:pPr>
            <a:r>
              <a:rPr lang="en-US" altLang="zh-CN" sz="2400" b="1">
                <a:solidFill>
                  <a:srgbClr val="990000"/>
                </a:solidFill>
                <a:latin typeface="楷体_GB2312" pitchFamily="49" charset="-122"/>
                <a:ea typeface="楷体_GB2312" pitchFamily="49" charset="-122"/>
              </a:rPr>
              <a:t>1</a:t>
            </a:r>
            <a:endParaRPr lang="en-US" altLang="zh-CN" sz="2400" b="1">
              <a:solidFill>
                <a:srgbClr val="990000"/>
              </a:solidFill>
              <a:latin typeface="楷体_GB2312" pitchFamily="49" charset="-122"/>
              <a:ea typeface="楷体_GB2312" pitchFamily="49" charset="-122"/>
            </a:endParaRPr>
          </a:p>
        </p:txBody>
      </p:sp>
      <p:sp>
        <p:nvSpPr>
          <p:cNvPr id="100357" name="文本框 100356"/>
          <p:cNvSpPr txBox="1"/>
          <p:nvPr/>
        </p:nvSpPr>
        <p:spPr>
          <a:xfrm>
            <a:off x="1676400" y="2667000"/>
            <a:ext cx="457200" cy="457200"/>
          </a:xfrm>
          <a:prstGeom prst="rect">
            <a:avLst/>
          </a:prstGeom>
          <a:noFill/>
          <a:ln w="9525">
            <a:noFill/>
          </a:ln>
        </p:spPr>
        <p:txBody>
          <a:bodyPr>
            <a:spAutoFit/>
          </a:bodyPr>
          <a:p>
            <a:pPr>
              <a:spcBef>
                <a:spcPct val="50000"/>
              </a:spcBef>
              <a:buClr>
                <a:schemeClr val="bg1"/>
              </a:buClr>
            </a:pPr>
            <a:r>
              <a:rPr lang="en-US" altLang="zh-CN" sz="2400" b="1">
                <a:solidFill>
                  <a:srgbClr val="990000"/>
                </a:solidFill>
                <a:latin typeface="楷体_GB2312" pitchFamily="49" charset="-122"/>
                <a:ea typeface="楷体_GB2312" pitchFamily="49" charset="-122"/>
              </a:rPr>
              <a:t>2</a:t>
            </a:r>
            <a:endParaRPr lang="en-US" altLang="zh-CN" sz="2400" b="1">
              <a:solidFill>
                <a:srgbClr val="990000"/>
              </a:solidFill>
              <a:latin typeface="楷体_GB2312" pitchFamily="49" charset="-122"/>
              <a:ea typeface="楷体_GB2312" pitchFamily="49" charset="-122"/>
            </a:endParaRPr>
          </a:p>
        </p:txBody>
      </p:sp>
      <p:sp>
        <p:nvSpPr>
          <p:cNvPr id="100358" name="文本框 100357"/>
          <p:cNvSpPr txBox="1"/>
          <p:nvPr/>
        </p:nvSpPr>
        <p:spPr>
          <a:xfrm>
            <a:off x="1676400" y="3200400"/>
            <a:ext cx="457200" cy="457200"/>
          </a:xfrm>
          <a:prstGeom prst="rect">
            <a:avLst/>
          </a:prstGeom>
          <a:noFill/>
          <a:ln w="9525">
            <a:noFill/>
          </a:ln>
        </p:spPr>
        <p:txBody>
          <a:bodyPr>
            <a:spAutoFit/>
          </a:bodyPr>
          <a:p>
            <a:pPr>
              <a:spcBef>
                <a:spcPct val="50000"/>
              </a:spcBef>
              <a:buClr>
                <a:schemeClr val="bg1"/>
              </a:buClr>
            </a:pPr>
            <a:r>
              <a:rPr lang="en-US" altLang="zh-CN" sz="2400" b="1">
                <a:solidFill>
                  <a:srgbClr val="990000"/>
                </a:solidFill>
                <a:latin typeface="楷体_GB2312" pitchFamily="49" charset="-122"/>
                <a:ea typeface="楷体_GB2312" pitchFamily="49" charset="-122"/>
              </a:rPr>
              <a:t>3</a:t>
            </a:r>
            <a:endParaRPr lang="en-US" altLang="zh-CN" sz="2400" b="1">
              <a:solidFill>
                <a:srgbClr val="990000"/>
              </a:solidFill>
              <a:latin typeface="楷体_GB2312" pitchFamily="49" charset="-122"/>
              <a:ea typeface="楷体_GB2312" pitchFamily="49" charset="-122"/>
            </a:endParaRPr>
          </a:p>
        </p:txBody>
      </p:sp>
      <p:sp>
        <p:nvSpPr>
          <p:cNvPr id="100359" name="文本框 100358"/>
          <p:cNvSpPr txBox="1"/>
          <p:nvPr/>
        </p:nvSpPr>
        <p:spPr>
          <a:xfrm>
            <a:off x="1676400" y="3810000"/>
            <a:ext cx="457200" cy="457200"/>
          </a:xfrm>
          <a:prstGeom prst="rect">
            <a:avLst/>
          </a:prstGeom>
          <a:noFill/>
          <a:ln w="9525">
            <a:noFill/>
          </a:ln>
        </p:spPr>
        <p:txBody>
          <a:bodyPr>
            <a:spAutoFit/>
          </a:bodyPr>
          <a:p>
            <a:pPr>
              <a:spcBef>
                <a:spcPct val="50000"/>
              </a:spcBef>
              <a:buClr>
                <a:schemeClr val="bg1"/>
              </a:buClr>
            </a:pPr>
            <a:r>
              <a:rPr lang="en-US" altLang="zh-CN" sz="2400" b="1">
                <a:solidFill>
                  <a:srgbClr val="990000"/>
                </a:solidFill>
                <a:latin typeface="楷体_GB2312" pitchFamily="49" charset="-122"/>
                <a:ea typeface="楷体_GB2312" pitchFamily="49" charset="-122"/>
              </a:rPr>
              <a:t>4</a:t>
            </a:r>
            <a:endParaRPr lang="en-US" altLang="zh-CN" sz="2400" b="1">
              <a:solidFill>
                <a:srgbClr val="990000"/>
              </a:solidFill>
              <a:latin typeface="楷体_GB2312" pitchFamily="49" charset="-122"/>
              <a:ea typeface="楷体_GB2312" pitchFamily="49" charset="-122"/>
            </a:endParaRPr>
          </a:p>
        </p:txBody>
      </p:sp>
      <p:sp>
        <p:nvSpPr>
          <p:cNvPr id="100360" name="文本框 100359"/>
          <p:cNvSpPr txBox="1"/>
          <p:nvPr/>
        </p:nvSpPr>
        <p:spPr>
          <a:xfrm>
            <a:off x="1676400" y="4343400"/>
            <a:ext cx="457200" cy="457200"/>
          </a:xfrm>
          <a:prstGeom prst="rect">
            <a:avLst/>
          </a:prstGeom>
          <a:noFill/>
          <a:ln w="9525">
            <a:noFill/>
          </a:ln>
        </p:spPr>
        <p:txBody>
          <a:bodyPr>
            <a:spAutoFit/>
          </a:bodyPr>
          <a:p>
            <a:pPr>
              <a:spcBef>
                <a:spcPct val="50000"/>
              </a:spcBef>
              <a:buClr>
                <a:schemeClr val="bg1"/>
              </a:buClr>
            </a:pPr>
            <a:r>
              <a:rPr lang="en-US" altLang="zh-CN" sz="2400" b="1">
                <a:solidFill>
                  <a:srgbClr val="990000"/>
                </a:solidFill>
                <a:latin typeface="楷体_GB2312" pitchFamily="49" charset="-122"/>
                <a:ea typeface="楷体_GB2312" pitchFamily="49" charset="-122"/>
              </a:rPr>
              <a:t>5</a:t>
            </a:r>
            <a:endParaRPr lang="en-US" altLang="zh-CN" sz="2400" b="1">
              <a:solidFill>
                <a:srgbClr val="990000"/>
              </a:solidFill>
              <a:latin typeface="楷体_GB2312" pitchFamily="49" charset="-122"/>
              <a:ea typeface="楷体_GB2312" pitchFamily="49" charset="-122"/>
            </a:endParaRPr>
          </a:p>
        </p:txBody>
      </p:sp>
      <p:sp>
        <p:nvSpPr>
          <p:cNvPr id="100361" name="文本框 100360"/>
          <p:cNvSpPr txBox="1"/>
          <p:nvPr/>
        </p:nvSpPr>
        <p:spPr>
          <a:xfrm>
            <a:off x="1676400" y="4876800"/>
            <a:ext cx="457200" cy="457200"/>
          </a:xfrm>
          <a:prstGeom prst="rect">
            <a:avLst/>
          </a:prstGeom>
          <a:noFill/>
          <a:ln w="9525">
            <a:noFill/>
          </a:ln>
        </p:spPr>
        <p:txBody>
          <a:bodyPr>
            <a:spAutoFit/>
          </a:bodyPr>
          <a:p>
            <a:pPr>
              <a:spcBef>
                <a:spcPct val="50000"/>
              </a:spcBef>
              <a:buClr>
                <a:schemeClr val="bg1"/>
              </a:buClr>
            </a:pPr>
            <a:r>
              <a:rPr lang="en-US" altLang="zh-CN" sz="2400" b="1">
                <a:solidFill>
                  <a:srgbClr val="990000"/>
                </a:solidFill>
                <a:latin typeface="楷体_GB2312" pitchFamily="49" charset="-122"/>
                <a:ea typeface="楷体_GB2312" pitchFamily="49" charset="-122"/>
              </a:rPr>
              <a:t>6</a:t>
            </a:r>
            <a:endParaRPr lang="en-US" altLang="zh-CN" sz="2400" b="1">
              <a:solidFill>
                <a:srgbClr val="990000"/>
              </a:solidFill>
              <a:latin typeface="楷体_GB2312" pitchFamily="49" charset="-122"/>
              <a:ea typeface="楷体_GB2312" pitchFamily="49" charset="-122"/>
            </a:endParaRPr>
          </a:p>
        </p:txBody>
      </p:sp>
      <p:sp>
        <p:nvSpPr>
          <p:cNvPr id="100362" name="文本框 100361"/>
          <p:cNvSpPr txBox="1"/>
          <p:nvPr/>
        </p:nvSpPr>
        <p:spPr>
          <a:xfrm>
            <a:off x="1692275" y="5445125"/>
            <a:ext cx="457200" cy="457200"/>
          </a:xfrm>
          <a:prstGeom prst="rect">
            <a:avLst/>
          </a:prstGeom>
          <a:noFill/>
          <a:ln w="9525">
            <a:noFill/>
          </a:ln>
        </p:spPr>
        <p:txBody>
          <a:bodyPr>
            <a:spAutoFit/>
          </a:bodyPr>
          <a:p>
            <a:pPr>
              <a:spcBef>
                <a:spcPct val="50000"/>
              </a:spcBef>
              <a:buClr>
                <a:schemeClr val="bg1"/>
              </a:buClr>
            </a:pPr>
            <a:r>
              <a:rPr lang="en-US" altLang="zh-CN" sz="2400" b="1">
                <a:solidFill>
                  <a:srgbClr val="990000"/>
                </a:solidFill>
                <a:latin typeface="楷体_GB2312" pitchFamily="49" charset="-122"/>
                <a:ea typeface="楷体_GB2312" pitchFamily="49" charset="-122"/>
              </a:rPr>
              <a:t>7</a:t>
            </a:r>
            <a:endParaRPr lang="en-US" altLang="zh-CN" sz="2400" b="1">
              <a:solidFill>
                <a:srgbClr val="990000"/>
              </a:solidFill>
              <a:latin typeface="楷体_GB2312" pitchFamily="49" charset="-122"/>
              <a:ea typeface="楷体_GB2312" pitchFamily="49" charset="-122"/>
            </a:endParaRPr>
          </a:p>
        </p:txBody>
      </p:sp>
      <p:sp>
        <p:nvSpPr>
          <p:cNvPr id="100363" name="文本框 100362"/>
          <p:cNvSpPr txBox="1"/>
          <p:nvPr/>
        </p:nvSpPr>
        <p:spPr>
          <a:xfrm>
            <a:off x="1676400" y="5943600"/>
            <a:ext cx="457200" cy="457200"/>
          </a:xfrm>
          <a:prstGeom prst="rect">
            <a:avLst/>
          </a:prstGeom>
          <a:noFill/>
          <a:ln w="9525">
            <a:noFill/>
          </a:ln>
        </p:spPr>
        <p:txBody>
          <a:bodyPr>
            <a:spAutoFit/>
          </a:bodyPr>
          <a:p>
            <a:pPr>
              <a:spcBef>
                <a:spcPct val="50000"/>
              </a:spcBef>
              <a:buClr>
                <a:schemeClr val="bg1"/>
              </a:buClr>
            </a:pPr>
            <a:r>
              <a:rPr lang="en-US" altLang="zh-CN" sz="2400" b="1">
                <a:solidFill>
                  <a:srgbClr val="990000"/>
                </a:solidFill>
                <a:latin typeface="楷体_GB2312" pitchFamily="49" charset="-122"/>
                <a:ea typeface="楷体_GB2312" pitchFamily="49" charset="-122"/>
              </a:rPr>
              <a:t>8</a:t>
            </a:r>
            <a:endParaRPr lang="en-US" altLang="zh-CN" sz="2400" b="1">
              <a:solidFill>
                <a:srgbClr val="990000"/>
              </a:solidFill>
              <a:latin typeface="楷体_GB2312" pitchFamily="49" charset="-122"/>
              <a:ea typeface="楷体_GB2312" pitchFamily="49" charset="-122"/>
            </a:endParaRPr>
          </a:p>
        </p:txBody>
      </p:sp>
      <p:sp>
        <p:nvSpPr>
          <p:cNvPr id="100364" name="左大括号 100363"/>
          <p:cNvSpPr/>
          <p:nvPr/>
        </p:nvSpPr>
        <p:spPr>
          <a:xfrm>
            <a:off x="1447800" y="2286000"/>
            <a:ext cx="228600" cy="685800"/>
          </a:xfrm>
          <a:prstGeom prst="leftBrace">
            <a:avLst>
              <a:gd name="adj1" fmla="val 25000"/>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00365" name="左大括号 100364"/>
          <p:cNvSpPr/>
          <p:nvPr/>
        </p:nvSpPr>
        <p:spPr>
          <a:xfrm>
            <a:off x="1447800" y="3429000"/>
            <a:ext cx="228600" cy="685800"/>
          </a:xfrm>
          <a:prstGeom prst="leftBrace">
            <a:avLst>
              <a:gd name="adj1" fmla="val 25000"/>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00366" name="左大括号 100365"/>
          <p:cNvSpPr/>
          <p:nvPr/>
        </p:nvSpPr>
        <p:spPr>
          <a:xfrm>
            <a:off x="1447800" y="4495800"/>
            <a:ext cx="228600" cy="685800"/>
          </a:xfrm>
          <a:prstGeom prst="leftBrace">
            <a:avLst>
              <a:gd name="adj1" fmla="val 25000"/>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00367" name="左大括号 100366"/>
          <p:cNvSpPr/>
          <p:nvPr/>
        </p:nvSpPr>
        <p:spPr>
          <a:xfrm>
            <a:off x="1447800" y="5562600"/>
            <a:ext cx="228600" cy="685800"/>
          </a:xfrm>
          <a:prstGeom prst="leftBrace">
            <a:avLst>
              <a:gd name="adj1" fmla="val 25000"/>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00368" name="文本框 100367"/>
          <p:cNvSpPr txBox="1"/>
          <p:nvPr/>
        </p:nvSpPr>
        <p:spPr>
          <a:xfrm>
            <a:off x="685800" y="2438400"/>
            <a:ext cx="914400" cy="457200"/>
          </a:xfrm>
          <a:prstGeom prst="rect">
            <a:avLst/>
          </a:prstGeom>
          <a:noFill/>
          <a:ln w="9525">
            <a:noFill/>
          </a:ln>
        </p:spPr>
        <p:txBody>
          <a:bodyPr>
            <a:spAutoFit/>
          </a:bodyPr>
          <a:p>
            <a:pPr>
              <a:spcBef>
                <a:spcPct val="50000"/>
              </a:spcBef>
              <a:buClr>
                <a:schemeClr val="bg1"/>
              </a:buClr>
            </a:pPr>
            <a:r>
              <a:rPr lang="zh-CN" altLang="en-US" sz="2400" b="1" dirty="0">
                <a:solidFill>
                  <a:srgbClr val="990000"/>
                </a:solidFill>
                <a:latin typeface="楷体_GB2312" pitchFamily="49" charset="-122"/>
                <a:ea typeface="楷体_GB2312" pitchFamily="49" charset="-122"/>
              </a:rPr>
              <a:t>首联</a:t>
            </a:r>
            <a:endParaRPr lang="zh-CN" altLang="en-US" sz="2400" b="1" dirty="0">
              <a:solidFill>
                <a:srgbClr val="990000"/>
              </a:solidFill>
              <a:latin typeface="楷体_GB2312" pitchFamily="49" charset="-122"/>
              <a:ea typeface="楷体_GB2312" pitchFamily="49" charset="-122"/>
            </a:endParaRPr>
          </a:p>
        </p:txBody>
      </p:sp>
      <p:sp>
        <p:nvSpPr>
          <p:cNvPr id="100369" name="文本框 100368"/>
          <p:cNvSpPr txBox="1"/>
          <p:nvPr/>
        </p:nvSpPr>
        <p:spPr>
          <a:xfrm>
            <a:off x="685800" y="3505200"/>
            <a:ext cx="914400" cy="457200"/>
          </a:xfrm>
          <a:prstGeom prst="rect">
            <a:avLst/>
          </a:prstGeom>
          <a:noFill/>
          <a:ln w="9525">
            <a:noFill/>
          </a:ln>
        </p:spPr>
        <p:txBody>
          <a:bodyPr>
            <a:spAutoFit/>
          </a:bodyPr>
          <a:p>
            <a:pPr>
              <a:spcBef>
                <a:spcPct val="50000"/>
              </a:spcBef>
              <a:buClr>
                <a:schemeClr val="bg1"/>
              </a:buClr>
            </a:pPr>
            <a:r>
              <a:rPr lang="zh-CN" altLang="en-US" sz="2400" b="1" dirty="0">
                <a:solidFill>
                  <a:srgbClr val="990000"/>
                </a:solidFill>
                <a:latin typeface="楷体_GB2312" pitchFamily="49" charset="-122"/>
                <a:ea typeface="楷体_GB2312" pitchFamily="49" charset="-122"/>
              </a:rPr>
              <a:t>颔联</a:t>
            </a:r>
            <a:endParaRPr lang="zh-CN" altLang="en-US" sz="2400" b="1" dirty="0">
              <a:solidFill>
                <a:srgbClr val="990000"/>
              </a:solidFill>
              <a:latin typeface="楷体_GB2312" pitchFamily="49" charset="-122"/>
              <a:ea typeface="楷体_GB2312" pitchFamily="49" charset="-122"/>
            </a:endParaRPr>
          </a:p>
        </p:txBody>
      </p:sp>
      <p:sp>
        <p:nvSpPr>
          <p:cNvPr id="100370" name="文本框 100369"/>
          <p:cNvSpPr txBox="1"/>
          <p:nvPr/>
        </p:nvSpPr>
        <p:spPr>
          <a:xfrm>
            <a:off x="685800" y="4648200"/>
            <a:ext cx="914400" cy="457200"/>
          </a:xfrm>
          <a:prstGeom prst="rect">
            <a:avLst/>
          </a:prstGeom>
          <a:noFill/>
          <a:ln w="9525">
            <a:noFill/>
          </a:ln>
        </p:spPr>
        <p:txBody>
          <a:bodyPr>
            <a:spAutoFit/>
          </a:bodyPr>
          <a:p>
            <a:pPr>
              <a:spcBef>
                <a:spcPct val="50000"/>
              </a:spcBef>
              <a:buClr>
                <a:schemeClr val="bg1"/>
              </a:buClr>
            </a:pPr>
            <a:r>
              <a:rPr lang="zh-CN" altLang="en-US" sz="2400" b="1" dirty="0">
                <a:solidFill>
                  <a:srgbClr val="990000"/>
                </a:solidFill>
                <a:latin typeface="楷体_GB2312" pitchFamily="49" charset="-122"/>
                <a:ea typeface="楷体_GB2312" pitchFamily="49" charset="-122"/>
              </a:rPr>
              <a:t>颈联</a:t>
            </a:r>
            <a:endParaRPr lang="zh-CN" altLang="en-US" sz="2400" b="1" dirty="0">
              <a:solidFill>
                <a:srgbClr val="990000"/>
              </a:solidFill>
              <a:latin typeface="楷体_GB2312" pitchFamily="49" charset="-122"/>
              <a:ea typeface="楷体_GB2312" pitchFamily="49" charset="-122"/>
            </a:endParaRPr>
          </a:p>
        </p:txBody>
      </p:sp>
      <p:sp>
        <p:nvSpPr>
          <p:cNvPr id="100371" name="文本框 100370"/>
          <p:cNvSpPr txBox="1"/>
          <p:nvPr/>
        </p:nvSpPr>
        <p:spPr>
          <a:xfrm>
            <a:off x="685800" y="5791200"/>
            <a:ext cx="914400" cy="457200"/>
          </a:xfrm>
          <a:prstGeom prst="rect">
            <a:avLst/>
          </a:prstGeom>
          <a:noFill/>
          <a:ln w="9525">
            <a:noFill/>
          </a:ln>
        </p:spPr>
        <p:txBody>
          <a:bodyPr>
            <a:spAutoFit/>
          </a:bodyPr>
          <a:p>
            <a:pPr>
              <a:spcBef>
                <a:spcPct val="50000"/>
              </a:spcBef>
              <a:buClr>
                <a:schemeClr val="bg1"/>
              </a:buClr>
            </a:pPr>
            <a:r>
              <a:rPr lang="zh-CN" altLang="en-US" sz="2400" b="1" dirty="0">
                <a:solidFill>
                  <a:srgbClr val="990000"/>
                </a:solidFill>
                <a:latin typeface="楷体_GB2312" pitchFamily="49" charset="-122"/>
                <a:ea typeface="楷体_GB2312" pitchFamily="49" charset="-122"/>
              </a:rPr>
              <a:t>尾联</a:t>
            </a:r>
            <a:endParaRPr lang="zh-CN" altLang="en-US" sz="2400" b="1" dirty="0">
              <a:solidFill>
                <a:srgbClr val="990000"/>
              </a:solidFill>
              <a:latin typeface="楷体_GB2312" pitchFamily="49" charset="-122"/>
              <a:ea typeface="楷体_GB2312" pitchFamily="49" charset="-122"/>
            </a:endParaRPr>
          </a:p>
        </p:txBody>
      </p:sp>
      <p:sp>
        <p:nvSpPr>
          <p:cNvPr id="100372" name="文本框 100371"/>
          <p:cNvSpPr txBox="1"/>
          <p:nvPr/>
        </p:nvSpPr>
        <p:spPr>
          <a:xfrm>
            <a:off x="4800600" y="2590800"/>
            <a:ext cx="914400" cy="519113"/>
          </a:xfrm>
          <a:prstGeom prst="rect">
            <a:avLst/>
          </a:prstGeom>
          <a:noFill/>
          <a:ln w="9525">
            <a:noFill/>
          </a:ln>
        </p:spPr>
        <p:txBody>
          <a:bodyPr>
            <a:spAutoFit/>
          </a:bodyPr>
          <a:p>
            <a:pPr>
              <a:spcBef>
                <a:spcPct val="50000"/>
              </a:spcBef>
              <a:buClr>
                <a:schemeClr val="bg1"/>
              </a:buClr>
            </a:pPr>
            <a:r>
              <a:rPr lang="en-US" altLang="zh-CN" sz="2800" err="1">
                <a:latin typeface="Times New Roman" panose="02020603050405020304" pitchFamily="18" charset="0"/>
              </a:rPr>
              <a:t>sen</a:t>
            </a:r>
            <a:endParaRPr lang="en-US" altLang="zh-CN" sz="2800">
              <a:latin typeface="Times New Roman" panose="02020603050405020304" pitchFamily="18" charset="0"/>
            </a:endParaRPr>
          </a:p>
        </p:txBody>
      </p:sp>
      <p:sp>
        <p:nvSpPr>
          <p:cNvPr id="100373" name="文本框 100372"/>
          <p:cNvSpPr txBox="1"/>
          <p:nvPr/>
        </p:nvSpPr>
        <p:spPr>
          <a:xfrm>
            <a:off x="4800600" y="3657600"/>
            <a:ext cx="914400" cy="519113"/>
          </a:xfrm>
          <a:prstGeom prst="rect">
            <a:avLst/>
          </a:prstGeom>
          <a:noFill/>
          <a:ln w="9525">
            <a:noFill/>
          </a:ln>
        </p:spPr>
        <p:txBody>
          <a:bodyPr>
            <a:spAutoFit/>
          </a:bodyPr>
          <a:p>
            <a:pPr>
              <a:spcBef>
                <a:spcPct val="50000"/>
              </a:spcBef>
              <a:buClr>
                <a:schemeClr val="bg1"/>
              </a:buClr>
            </a:pPr>
            <a:r>
              <a:rPr lang="en-US" altLang="zh-CN" sz="2800">
                <a:latin typeface="Times New Roman" panose="02020603050405020304" pitchFamily="18" charset="0"/>
              </a:rPr>
              <a:t>yin</a:t>
            </a:r>
            <a:endParaRPr lang="en-US" altLang="zh-CN" sz="2800">
              <a:latin typeface="Times New Roman" panose="02020603050405020304" pitchFamily="18" charset="0"/>
            </a:endParaRPr>
          </a:p>
        </p:txBody>
      </p:sp>
      <p:sp>
        <p:nvSpPr>
          <p:cNvPr id="100374" name="文本框 100373"/>
          <p:cNvSpPr txBox="1"/>
          <p:nvPr/>
        </p:nvSpPr>
        <p:spPr>
          <a:xfrm>
            <a:off x="4800600" y="4648200"/>
            <a:ext cx="685800" cy="457200"/>
          </a:xfrm>
          <a:prstGeom prst="rect">
            <a:avLst/>
          </a:prstGeom>
          <a:noFill/>
          <a:ln w="9525">
            <a:noFill/>
          </a:ln>
        </p:spPr>
        <p:txBody>
          <a:bodyPr>
            <a:spAutoFit/>
          </a:bodyPr>
          <a:p>
            <a:pPr>
              <a:spcBef>
                <a:spcPct val="50000"/>
              </a:spcBef>
              <a:buClr>
                <a:schemeClr val="bg1"/>
              </a:buClr>
            </a:pPr>
            <a:r>
              <a:rPr lang="en-US" altLang="zh-CN" sz="2400" b="1" err="1">
                <a:latin typeface="楷体_GB2312" pitchFamily="49" charset="-122"/>
                <a:ea typeface="楷体_GB2312" pitchFamily="49" charset="-122"/>
              </a:rPr>
              <a:t>xin</a:t>
            </a:r>
            <a:endParaRPr lang="en-US" altLang="zh-CN" sz="2400" b="1">
              <a:latin typeface="楷体_GB2312" pitchFamily="49" charset="-122"/>
              <a:ea typeface="楷体_GB2312" pitchFamily="49" charset="-122"/>
            </a:endParaRPr>
          </a:p>
        </p:txBody>
      </p:sp>
      <p:sp>
        <p:nvSpPr>
          <p:cNvPr id="100375" name="文本框 100374"/>
          <p:cNvSpPr txBox="1"/>
          <p:nvPr/>
        </p:nvSpPr>
        <p:spPr>
          <a:xfrm>
            <a:off x="4800600" y="5867400"/>
            <a:ext cx="685800" cy="457200"/>
          </a:xfrm>
          <a:prstGeom prst="rect">
            <a:avLst/>
          </a:prstGeom>
          <a:noFill/>
          <a:ln w="9525">
            <a:noFill/>
          </a:ln>
        </p:spPr>
        <p:txBody>
          <a:bodyPr>
            <a:spAutoFit/>
          </a:bodyPr>
          <a:p>
            <a:pPr>
              <a:spcBef>
                <a:spcPct val="50000"/>
              </a:spcBef>
              <a:buClr>
                <a:schemeClr val="bg1"/>
              </a:buClr>
            </a:pPr>
            <a:r>
              <a:rPr lang="en-US" altLang="zh-CN" sz="2400" b="1" err="1">
                <a:latin typeface="楷体_GB2312" pitchFamily="49" charset="-122"/>
                <a:ea typeface="楷体_GB2312" pitchFamily="49" charset="-122"/>
              </a:rPr>
              <a:t>jin</a:t>
            </a:r>
            <a:endParaRPr lang="en-US" altLang="zh-CN" sz="2400" b="1">
              <a:latin typeface="楷体_GB2312" pitchFamily="49" charset="-122"/>
              <a:ea typeface="楷体_GB2312" pitchFamily="49" charset="-122"/>
            </a:endParaRPr>
          </a:p>
        </p:txBody>
      </p:sp>
      <p:sp>
        <p:nvSpPr>
          <p:cNvPr id="100376" name="直接连接符 100375"/>
          <p:cNvSpPr/>
          <p:nvPr/>
        </p:nvSpPr>
        <p:spPr>
          <a:xfrm>
            <a:off x="5076825" y="3068638"/>
            <a:ext cx="304800" cy="0"/>
          </a:xfrm>
          <a:prstGeom prst="line">
            <a:avLst/>
          </a:prstGeom>
          <a:ln w="38100" cap="flat" cmpd="sng">
            <a:solidFill>
              <a:srgbClr val="77763B"/>
            </a:solidFill>
            <a:prstDash val="solid"/>
            <a:headEnd type="none" w="med" len="med"/>
            <a:tailEnd type="none" w="med" len="med"/>
          </a:ln>
        </p:spPr>
      </p:sp>
      <p:sp>
        <p:nvSpPr>
          <p:cNvPr id="100377" name="直接连接符 100376"/>
          <p:cNvSpPr/>
          <p:nvPr/>
        </p:nvSpPr>
        <p:spPr>
          <a:xfrm>
            <a:off x="5105400" y="4191000"/>
            <a:ext cx="304800" cy="0"/>
          </a:xfrm>
          <a:prstGeom prst="line">
            <a:avLst/>
          </a:prstGeom>
          <a:ln w="38100" cap="flat" cmpd="sng">
            <a:solidFill>
              <a:srgbClr val="77763B"/>
            </a:solidFill>
            <a:prstDash val="solid"/>
            <a:headEnd type="none" w="med" len="med"/>
            <a:tailEnd type="none" w="med" len="med"/>
          </a:ln>
        </p:spPr>
      </p:sp>
      <p:sp>
        <p:nvSpPr>
          <p:cNvPr id="100378" name="直接连接符 100377"/>
          <p:cNvSpPr/>
          <p:nvPr/>
        </p:nvSpPr>
        <p:spPr>
          <a:xfrm>
            <a:off x="5076825" y="5157788"/>
            <a:ext cx="215900" cy="0"/>
          </a:xfrm>
          <a:prstGeom prst="line">
            <a:avLst/>
          </a:prstGeom>
          <a:ln w="38100" cap="flat" cmpd="sng">
            <a:solidFill>
              <a:srgbClr val="77763B"/>
            </a:solidFill>
            <a:prstDash val="solid"/>
            <a:headEnd type="none" w="med" len="med"/>
            <a:tailEnd type="none" w="med" len="med"/>
          </a:ln>
        </p:spPr>
      </p:sp>
      <p:sp>
        <p:nvSpPr>
          <p:cNvPr id="100379" name="直接连接符 100378"/>
          <p:cNvSpPr/>
          <p:nvPr/>
        </p:nvSpPr>
        <p:spPr>
          <a:xfrm>
            <a:off x="5003800" y="6381750"/>
            <a:ext cx="304800" cy="0"/>
          </a:xfrm>
          <a:prstGeom prst="line">
            <a:avLst/>
          </a:prstGeom>
          <a:ln w="38100" cap="flat" cmpd="sng">
            <a:solidFill>
              <a:srgbClr val="77763B"/>
            </a:solidFill>
            <a:prstDash val="solid"/>
            <a:headEnd type="none" w="med" len="med"/>
            <a:tailEnd type="none" w="med" len="med"/>
          </a:ln>
        </p:spPr>
      </p:sp>
      <p:sp>
        <p:nvSpPr>
          <p:cNvPr id="100380" name="上下箭头 100379"/>
          <p:cNvSpPr/>
          <p:nvPr/>
        </p:nvSpPr>
        <p:spPr>
          <a:xfrm>
            <a:off x="2411413" y="3573463"/>
            <a:ext cx="228600" cy="304800"/>
          </a:xfrm>
          <a:prstGeom prst="upDownArrow">
            <a:avLst>
              <a:gd name="adj1" fmla="val 50000"/>
              <a:gd name="adj2" fmla="val 26666"/>
            </a:avLst>
          </a:prstGeom>
          <a:solidFill>
            <a:schemeClr val="hlink"/>
          </a:solidFill>
          <a:ln w="9525" cap="flat" cmpd="sng">
            <a:solidFill>
              <a:schemeClr val="tx1"/>
            </a:solidFill>
            <a:prstDash val="solid"/>
            <a:miter/>
            <a:headEnd type="none" w="med" len="med"/>
            <a:tailEnd type="none" w="med" len="med"/>
          </a:ln>
        </p:spPr>
        <p:txBody>
          <a:bodyPr/>
          <a:p>
            <a:endParaRPr lang="zh-CN" altLang="en-US"/>
          </a:p>
        </p:txBody>
      </p:sp>
      <p:sp>
        <p:nvSpPr>
          <p:cNvPr id="100381" name="上下箭头 100380"/>
          <p:cNvSpPr/>
          <p:nvPr/>
        </p:nvSpPr>
        <p:spPr>
          <a:xfrm>
            <a:off x="2987675" y="3573463"/>
            <a:ext cx="228600" cy="304800"/>
          </a:xfrm>
          <a:prstGeom prst="upDownArrow">
            <a:avLst>
              <a:gd name="adj1" fmla="val 50000"/>
              <a:gd name="adj2" fmla="val 26666"/>
            </a:avLst>
          </a:prstGeom>
          <a:solidFill>
            <a:schemeClr val="hlink"/>
          </a:solidFill>
          <a:ln w="9525" cap="flat" cmpd="sng">
            <a:solidFill>
              <a:schemeClr val="tx1"/>
            </a:solidFill>
            <a:prstDash val="solid"/>
            <a:miter/>
            <a:headEnd type="none" w="med" len="med"/>
            <a:tailEnd type="none" w="med" len="med"/>
          </a:ln>
        </p:spPr>
        <p:txBody>
          <a:bodyPr/>
          <a:p>
            <a:endParaRPr lang="zh-CN" altLang="en-US"/>
          </a:p>
        </p:txBody>
      </p:sp>
      <p:sp>
        <p:nvSpPr>
          <p:cNvPr id="100382" name="上下箭头 100381"/>
          <p:cNvSpPr/>
          <p:nvPr/>
        </p:nvSpPr>
        <p:spPr>
          <a:xfrm>
            <a:off x="3708400" y="3573463"/>
            <a:ext cx="228600" cy="304800"/>
          </a:xfrm>
          <a:prstGeom prst="upDownArrow">
            <a:avLst>
              <a:gd name="adj1" fmla="val 50000"/>
              <a:gd name="adj2" fmla="val 26666"/>
            </a:avLst>
          </a:prstGeom>
          <a:solidFill>
            <a:schemeClr val="hlink"/>
          </a:solidFill>
          <a:ln w="9525" cap="flat" cmpd="sng">
            <a:solidFill>
              <a:schemeClr val="tx1"/>
            </a:solidFill>
            <a:prstDash val="solid"/>
            <a:miter/>
            <a:headEnd type="none" w="med" len="med"/>
            <a:tailEnd type="none" w="med" len="med"/>
          </a:ln>
        </p:spPr>
        <p:txBody>
          <a:bodyPr/>
          <a:p>
            <a:endParaRPr lang="zh-CN" altLang="en-US"/>
          </a:p>
        </p:txBody>
      </p:sp>
      <p:sp>
        <p:nvSpPr>
          <p:cNvPr id="100383" name="上下箭头 100382"/>
          <p:cNvSpPr/>
          <p:nvPr/>
        </p:nvSpPr>
        <p:spPr>
          <a:xfrm>
            <a:off x="2411413" y="4652963"/>
            <a:ext cx="228600" cy="304800"/>
          </a:xfrm>
          <a:prstGeom prst="upDownArrow">
            <a:avLst>
              <a:gd name="adj1" fmla="val 50000"/>
              <a:gd name="adj2" fmla="val 26666"/>
            </a:avLst>
          </a:prstGeom>
          <a:solidFill>
            <a:schemeClr val="hlink"/>
          </a:solidFill>
          <a:ln w="9525" cap="flat" cmpd="sng">
            <a:solidFill>
              <a:schemeClr val="tx1"/>
            </a:solidFill>
            <a:prstDash val="solid"/>
            <a:miter/>
            <a:headEnd type="none" w="med" len="med"/>
            <a:tailEnd type="none" w="med" len="med"/>
          </a:ln>
        </p:spPr>
        <p:txBody>
          <a:bodyPr/>
          <a:p>
            <a:endParaRPr lang="zh-CN" altLang="en-US"/>
          </a:p>
        </p:txBody>
      </p:sp>
      <p:sp>
        <p:nvSpPr>
          <p:cNvPr id="100384" name="上下箭头 100383"/>
          <p:cNvSpPr/>
          <p:nvPr/>
        </p:nvSpPr>
        <p:spPr>
          <a:xfrm>
            <a:off x="3059113" y="4652963"/>
            <a:ext cx="228600" cy="304800"/>
          </a:xfrm>
          <a:prstGeom prst="upDownArrow">
            <a:avLst>
              <a:gd name="adj1" fmla="val 50000"/>
              <a:gd name="adj2" fmla="val 26666"/>
            </a:avLst>
          </a:prstGeom>
          <a:solidFill>
            <a:schemeClr val="hlink"/>
          </a:solidFill>
          <a:ln w="9525" cap="flat" cmpd="sng">
            <a:solidFill>
              <a:schemeClr val="tx1"/>
            </a:solidFill>
            <a:prstDash val="solid"/>
            <a:miter/>
            <a:headEnd type="none" w="med" len="med"/>
            <a:tailEnd type="none" w="med" len="med"/>
          </a:ln>
        </p:spPr>
        <p:txBody>
          <a:bodyPr/>
          <a:p>
            <a:endParaRPr lang="zh-CN" altLang="en-US"/>
          </a:p>
        </p:txBody>
      </p:sp>
      <p:sp>
        <p:nvSpPr>
          <p:cNvPr id="100385" name="上下箭头 100384"/>
          <p:cNvSpPr/>
          <p:nvPr/>
        </p:nvSpPr>
        <p:spPr>
          <a:xfrm>
            <a:off x="3733800" y="4648200"/>
            <a:ext cx="228600" cy="304800"/>
          </a:xfrm>
          <a:prstGeom prst="upDownArrow">
            <a:avLst>
              <a:gd name="adj1" fmla="val 50000"/>
              <a:gd name="adj2" fmla="val 26666"/>
            </a:avLst>
          </a:prstGeom>
          <a:solidFill>
            <a:schemeClr val="hlink"/>
          </a:solidFill>
          <a:ln w="9525" cap="flat" cmpd="sng">
            <a:solidFill>
              <a:schemeClr val="tx1"/>
            </a:solidFill>
            <a:prstDash val="solid"/>
            <a:miter/>
            <a:headEnd type="none" w="med" len="med"/>
            <a:tailEnd type="none" w="med" len="med"/>
          </a:ln>
        </p:spPr>
        <p:txBody>
          <a:bodyPr/>
          <a:p>
            <a:endParaRPr lang="zh-CN" altLang="en-US"/>
          </a:p>
        </p:txBody>
      </p:sp>
      <p:sp>
        <p:nvSpPr>
          <p:cNvPr id="100386" name="矩形 100385"/>
          <p:cNvSpPr/>
          <p:nvPr/>
        </p:nvSpPr>
        <p:spPr>
          <a:xfrm>
            <a:off x="5940425" y="2060575"/>
            <a:ext cx="2971800" cy="4343400"/>
          </a:xfrm>
          <a:prstGeom prst="rect">
            <a:avLst/>
          </a:prstGeom>
          <a:noFill/>
          <a:ln w="38100" cap="flat" cmpd="sng">
            <a:solidFill>
              <a:srgbClr val="FF9900"/>
            </a:solidFill>
            <a:prstDash val="solid"/>
            <a:miter/>
            <a:headEnd type="none" w="med" len="med"/>
            <a:tailEnd type="none" w="med" len="med"/>
          </a:ln>
        </p:spPr>
        <p:txBody>
          <a:bodyPr wrap="none" anchor="ctr"/>
          <a:p>
            <a:pPr algn="ctr">
              <a:buClr>
                <a:schemeClr val="bg1"/>
              </a:buClr>
            </a:pPr>
            <a:endParaRPr sz="2400" b="1" dirty="0">
              <a:solidFill>
                <a:schemeClr val="accent2"/>
              </a:solidFill>
              <a:latin typeface="Times New Roman" panose="02020603050405020304" pitchFamily="18" charset="0"/>
            </a:endParaRPr>
          </a:p>
        </p:txBody>
      </p:sp>
      <p:sp>
        <p:nvSpPr>
          <p:cNvPr id="100387" name="文本框 100386"/>
          <p:cNvSpPr txBox="1"/>
          <p:nvPr/>
        </p:nvSpPr>
        <p:spPr>
          <a:xfrm>
            <a:off x="6248400" y="2590800"/>
            <a:ext cx="2362200" cy="701675"/>
          </a:xfrm>
          <a:prstGeom prst="rect">
            <a:avLst/>
          </a:prstGeom>
          <a:noFill/>
          <a:ln w="9525">
            <a:noFill/>
          </a:ln>
        </p:spPr>
        <p:txBody>
          <a:bodyPr>
            <a:spAutoFit/>
          </a:bodyPr>
          <a:p>
            <a:pPr>
              <a:spcBef>
                <a:spcPct val="50000"/>
              </a:spcBef>
              <a:buClr>
                <a:schemeClr val="bg1"/>
              </a:buClr>
            </a:pPr>
            <a:r>
              <a:rPr lang="en-US" altLang="zh-CN" sz="4000" b="1" dirty="0">
                <a:solidFill>
                  <a:schemeClr val="accent2"/>
                </a:solidFill>
                <a:latin typeface="Times New Roman" panose="02020603050405020304" pitchFamily="18" charset="0"/>
                <a:ea typeface="华文行楷" pitchFamily="2" charset="-122"/>
              </a:rPr>
              <a:t> </a:t>
            </a:r>
            <a:r>
              <a:rPr lang="zh-CN" altLang="en-US" sz="4000" b="1" dirty="0">
                <a:solidFill>
                  <a:schemeClr val="accent2"/>
                </a:solidFill>
                <a:latin typeface="Times New Roman" panose="02020603050405020304" pitchFamily="18" charset="0"/>
                <a:ea typeface="华文行楷" pitchFamily="2" charset="-122"/>
              </a:rPr>
              <a:t>八       句</a:t>
            </a:r>
            <a:endParaRPr lang="zh-CN" altLang="en-US" sz="4000" b="1">
              <a:solidFill>
                <a:schemeClr val="accent2"/>
              </a:solidFill>
              <a:latin typeface="Times New Roman" panose="02020603050405020304" pitchFamily="18" charset="0"/>
              <a:ea typeface="华文行楷" pitchFamily="2" charset="-122"/>
            </a:endParaRPr>
          </a:p>
        </p:txBody>
      </p:sp>
      <p:sp>
        <p:nvSpPr>
          <p:cNvPr id="100388" name="文本框 100387"/>
          <p:cNvSpPr txBox="1"/>
          <p:nvPr/>
        </p:nvSpPr>
        <p:spPr>
          <a:xfrm>
            <a:off x="6172200" y="3352800"/>
            <a:ext cx="2514600" cy="701675"/>
          </a:xfrm>
          <a:prstGeom prst="rect">
            <a:avLst/>
          </a:prstGeom>
          <a:noFill/>
          <a:ln w="9525">
            <a:noFill/>
          </a:ln>
        </p:spPr>
        <p:txBody>
          <a:bodyPr>
            <a:spAutoFit/>
          </a:bodyPr>
          <a:p>
            <a:pPr>
              <a:spcBef>
                <a:spcPct val="50000"/>
              </a:spcBef>
              <a:buClr>
                <a:schemeClr val="bg1"/>
              </a:buClr>
            </a:pPr>
            <a:r>
              <a:rPr lang="en-US" altLang="zh-CN" sz="2400" b="1" dirty="0">
                <a:solidFill>
                  <a:schemeClr val="accent2"/>
                </a:solidFill>
                <a:latin typeface="Times New Roman" panose="02020603050405020304" pitchFamily="18" charset="0"/>
              </a:rPr>
              <a:t>  </a:t>
            </a:r>
            <a:r>
              <a:rPr lang="zh-CN" altLang="en-US" sz="4000" b="1" dirty="0">
                <a:solidFill>
                  <a:schemeClr val="accent2"/>
                </a:solidFill>
                <a:latin typeface="Times New Roman" panose="02020603050405020304" pitchFamily="18" charset="0"/>
                <a:ea typeface="华文行楷" pitchFamily="2" charset="-122"/>
              </a:rPr>
              <a:t>四        联</a:t>
            </a:r>
            <a:endParaRPr lang="zh-CN" altLang="en-US" sz="4000" b="1">
              <a:solidFill>
                <a:schemeClr val="accent2"/>
              </a:solidFill>
              <a:latin typeface="Times New Roman" panose="02020603050405020304" pitchFamily="18" charset="0"/>
              <a:ea typeface="华文行楷" pitchFamily="2" charset="-122"/>
            </a:endParaRPr>
          </a:p>
        </p:txBody>
      </p:sp>
      <p:sp>
        <p:nvSpPr>
          <p:cNvPr id="100389" name="文本框 100388"/>
          <p:cNvSpPr txBox="1"/>
          <p:nvPr/>
        </p:nvSpPr>
        <p:spPr>
          <a:xfrm>
            <a:off x="6400800" y="4724400"/>
            <a:ext cx="2438400" cy="701675"/>
          </a:xfrm>
          <a:prstGeom prst="rect">
            <a:avLst/>
          </a:prstGeom>
          <a:noFill/>
          <a:ln w="9525">
            <a:noFill/>
          </a:ln>
        </p:spPr>
        <p:txBody>
          <a:bodyPr>
            <a:spAutoFit/>
          </a:bodyPr>
          <a:p>
            <a:pPr>
              <a:spcBef>
                <a:spcPct val="50000"/>
              </a:spcBef>
              <a:buClr>
                <a:schemeClr val="bg1"/>
              </a:buClr>
            </a:pPr>
            <a:r>
              <a:rPr lang="zh-CN" altLang="en-US" sz="4000" b="1" dirty="0">
                <a:solidFill>
                  <a:schemeClr val="accent2"/>
                </a:solidFill>
                <a:latin typeface="Times New Roman" panose="02020603050405020304" pitchFamily="18" charset="0"/>
                <a:ea typeface="华文行楷" pitchFamily="2" charset="-122"/>
              </a:rPr>
              <a:t>偶句押韵</a:t>
            </a:r>
            <a:endParaRPr lang="zh-CN" altLang="en-US" sz="4000" b="1">
              <a:solidFill>
                <a:schemeClr val="accent2"/>
              </a:solidFill>
              <a:latin typeface="Times New Roman" panose="02020603050405020304" pitchFamily="18" charset="0"/>
              <a:ea typeface="华文行楷" pitchFamily="2" charset="-122"/>
            </a:endParaRPr>
          </a:p>
        </p:txBody>
      </p:sp>
      <p:sp>
        <p:nvSpPr>
          <p:cNvPr id="100390" name="文本框 100389"/>
          <p:cNvSpPr txBox="1"/>
          <p:nvPr/>
        </p:nvSpPr>
        <p:spPr>
          <a:xfrm>
            <a:off x="5867400" y="4149725"/>
            <a:ext cx="3124200" cy="519113"/>
          </a:xfrm>
          <a:prstGeom prst="rect">
            <a:avLst/>
          </a:prstGeom>
          <a:noFill/>
          <a:ln w="9525">
            <a:noFill/>
          </a:ln>
        </p:spPr>
        <p:txBody>
          <a:bodyPr>
            <a:spAutoFit/>
          </a:bodyPr>
          <a:p>
            <a:pPr>
              <a:spcBef>
                <a:spcPct val="50000"/>
              </a:spcBef>
              <a:buClr>
                <a:schemeClr val="bg1"/>
              </a:buClr>
            </a:pPr>
            <a:r>
              <a:rPr lang="zh-CN" altLang="en-US" sz="2800" b="1" dirty="0">
                <a:solidFill>
                  <a:schemeClr val="accent2"/>
                </a:solidFill>
                <a:latin typeface="Times New Roman" panose="02020603050405020304" pitchFamily="18" charset="0"/>
                <a:ea typeface="华文行楷" pitchFamily="2" charset="-122"/>
              </a:rPr>
              <a:t>中间两联分别对仗</a:t>
            </a:r>
            <a:endParaRPr lang="zh-CN" altLang="en-US" sz="2800" b="1">
              <a:solidFill>
                <a:schemeClr val="accent2"/>
              </a:solidFill>
              <a:latin typeface="Times New Roman" panose="02020603050405020304" pitchFamily="18" charset="0"/>
              <a:ea typeface="华文行楷" pitchFamily="2" charset="-122"/>
            </a:endParaRPr>
          </a:p>
        </p:txBody>
      </p:sp>
      <p:sp>
        <p:nvSpPr>
          <p:cNvPr id="100391" name="文本框 100390"/>
          <p:cNvSpPr txBox="1"/>
          <p:nvPr/>
        </p:nvSpPr>
        <p:spPr>
          <a:xfrm>
            <a:off x="6324600" y="5562600"/>
            <a:ext cx="2438400" cy="701675"/>
          </a:xfrm>
          <a:prstGeom prst="rect">
            <a:avLst/>
          </a:prstGeom>
          <a:noFill/>
          <a:ln w="9525">
            <a:noFill/>
          </a:ln>
        </p:spPr>
        <p:txBody>
          <a:bodyPr>
            <a:spAutoFit/>
          </a:bodyPr>
          <a:p>
            <a:pPr>
              <a:spcBef>
                <a:spcPct val="50000"/>
              </a:spcBef>
              <a:buClr>
                <a:schemeClr val="bg1"/>
              </a:buClr>
            </a:pPr>
            <a:r>
              <a:rPr lang="zh-CN" altLang="en-US" sz="4000" b="1" dirty="0">
                <a:solidFill>
                  <a:schemeClr val="accent2"/>
                </a:solidFill>
                <a:latin typeface="Times New Roman" panose="02020603050405020304" pitchFamily="18" charset="0"/>
                <a:ea typeface="华文行楷" pitchFamily="2" charset="-122"/>
              </a:rPr>
              <a:t>讲究平仄</a:t>
            </a:r>
            <a:endParaRPr lang="zh-CN" altLang="en-US" sz="4000" b="1">
              <a:solidFill>
                <a:schemeClr val="accent2"/>
              </a:solidFill>
              <a:latin typeface="Times New Roman" panose="02020603050405020304" pitchFamily="18" charset="0"/>
              <a:ea typeface="华文行楷" pitchFamily="2" charset="-122"/>
            </a:endParaRPr>
          </a:p>
        </p:txBody>
      </p:sp>
      <p:grpSp>
        <p:nvGrpSpPr>
          <p:cNvPr id="100392" name="组合 100391"/>
          <p:cNvGrpSpPr/>
          <p:nvPr/>
        </p:nvGrpSpPr>
        <p:grpSpPr>
          <a:xfrm>
            <a:off x="7308850" y="333375"/>
            <a:ext cx="1066800" cy="914400"/>
            <a:chOff x="4800" y="336"/>
            <a:chExt cx="672" cy="576"/>
          </a:xfrm>
        </p:grpSpPr>
        <p:sp>
          <p:nvSpPr>
            <p:cNvPr id="100393" name="椭圆 100392"/>
            <p:cNvSpPr/>
            <p:nvPr/>
          </p:nvSpPr>
          <p:spPr>
            <a:xfrm>
              <a:off x="4800" y="336"/>
              <a:ext cx="576" cy="576"/>
            </a:xfrm>
            <a:prstGeom prst="ellipse">
              <a:avLst/>
            </a:prstGeom>
            <a:solidFill>
              <a:schemeClr val="hlink"/>
            </a:solidFill>
            <a:ln w="9525">
              <a:noFill/>
            </a:ln>
          </p:spPr>
          <p:txBody>
            <a:bodyPr/>
            <a:p>
              <a:endParaRPr lang="zh-CN" altLang="en-US"/>
            </a:p>
          </p:txBody>
        </p:sp>
        <p:sp>
          <p:nvSpPr>
            <p:cNvPr id="100394" name="文本框 100393"/>
            <p:cNvSpPr txBox="1"/>
            <p:nvPr/>
          </p:nvSpPr>
          <p:spPr>
            <a:xfrm>
              <a:off x="4800" y="432"/>
              <a:ext cx="672" cy="365"/>
            </a:xfrm>
            <a:prstGeom prst="rect">
              <a:avLst/>
            </a:prstGeom>
            <a:noFill/>
            <a:ln w="9525">
              <a:noFill/>
            </a:ln>
          </p:spPr>
          <p:txBody>
            <a:bodyPr>
              <a:spAutoFit/>
            </a:bodyPr>
            <a:p>
              <a:pPr>
                <a:spcBef>
                  <a:spcPct val="50000"/>
                </a:spcBef>
                <a:buClr>
                  <a:schemeClr val="bg1"/>
                </a:buClr>
              </a:pPr>
              <a:r>
                <a:rPr lang="zh-CN" altLang="en-US" sz="3200" b="1" dirty="0">
                  <a:solidFill>
                    <a:srgbClr val="990000"/>
                  </a:solidFill>
                  <a:latin typeface="Times New Roman" panose="02020603050405020304" pitchFamily="18" charset="0"/>
                </a:rPr>
                <a:t>律诗</a:t>
              </a:r>
              <a:endParaRPr lang="zh-CN" altLang="en-US" sz="3200" b="1">
                <a:solidFill>
                  <a:srgbClr val="990000"/>
                </a:solidFill>
                <a:latin typeface="Times New Roman" panose="02020603050405020304" pitchFamily="18" charset="0"/>
              </a:endParaRPr>
            </a:p>
          </p:txBody>
        </p:sp>
      </p:gr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文本框 101377"/>
          <p:cNvSpPr txBox="1"/>
          <p:nvPr/>
        </p:nvSpPr>
        <p:spPr>
          <a:xfrm>
            <a:off x="2339975" y="476250"/>
            <a:ext cx="2743200" cy="1189038"/>
          </a:xfrm>
          <a:prstGeom prst="rect">
            <a:avLst/>
          </a:prstGeom>
          <a:noFill/>
          <a:ln w="9525">
            <a:noFill/>
          </a:ln>
        </p:spPr>
        <p:txBody>
          <a:bodyPr>
            <a:spAutoFit/>
          </a:bodyPr>
          <a:p>
            <a:pPr>
              <a:spcBef>
                <a:spcPct val="50000"/>
              </a:spcBef>
              <a:buClr>
                <a:schemeClr val="bg1"/>
              </a:buClr>
            </a:pPr>
            <a:r>
              <a:rPr lang="zh-CN" altLang="en-US" sz="7200" b="1" dirty="0">
                <a:effectLst>
                  <a:outerShdw blurRad="38100" dist="38100" dir="2700000">
                    <a:srgbClr val="C0C0C0"/>
                  </a:outerShdw>
                </a:effectLst>
                <a:latin typeface="Times New Roman" panose="02020603050405020304" pitchFamily="18" charset="0"/>
                <a:ea typeface="隶书" pitchFamily="49" charset="-122"/>
              </a:rPr>
              <a:t>格  律</a:t>
            </a:r>
            <a:endParaRPr lang="zh-CN" altLang="en-US" sz="7200" b="1">
              <a:effectLst>
                <a:outerShdw blurRad="38100" dist="38100" dir="2700000">
                  <a:srgbClr val="C0C0C0"/>
                </a:outerShdw>
              </a:effectLst>
              <a:latin typeface="Times New Roman" panose="02020603050405020304" pitchFamily="18" charset="0"/>
              <a:ea typeface="隶书" pitchFamily="49" charset="-122"/>
            </a:endParaRPr>
          </a:p>
        </p:txBody>
      </p:sp>
      <p:sp>
        <p:nvSpPr>
          <p:cNvPr id="101379" name="文本框 101378"/>
          <p:cNvSpPr txBox="1"/>
          <p:nvPr/>
        </p:nvSpPr>
        <p:spPr>
          <a:xfrm>
            <a:off x="1676400" y="2514600"/>
            <a:ext cx="2743200" cy="2774950"/>
          </a:xfrm>
          <a:prstGeom prst="rect">
            <a:avLst/>
          </a:prstGeom>
          <a:noFill/>
          <a:ln w="9525">
            <a:noFill/>
          </a:ln>
        </p:spPr>
        <p:txBody>
          <a:bodyPr>
            <a:spAutoFit/>
          </a:bodyPr>
          <a:p>
            <a:pPr>
              <a:spcBef>
                <a:spcPct val="50000"/>
              </a:spcBef>
              <a:buClr>
                <a:schemeClr val="bg1"/>
              </a:buClr>
            </a:pPr>
            <a:r>
              <a:rPr lang="zh-CN" altLang="en-US" sz="3200" b="1" dirty="0">
                <a:latin typeface="Times New Roman" panose="02020603050405020304" pitchFamily="18" charset="0"/>
              </a:rPr>
              <a:t>白日依山尽，</a:t>
            </a:r>
            <a:endParaRPr lang="zh-CN" altLang="en-US" sz="3200" b="1" dirty="0">
              <a:latin typeface="Times New Roman" panose="02020603050405020304" pitchFamily="18" charset="0"/>
            </a:endParaRPr>
          </a:p>
          <a:p>
            <a:pPr>
              <a:spcBef>
                <a:spcPct val="50000"/>
              </a:spcBef>
              <a:buClr>
                <a:schemeClr val="bg1"/>
              </a:buClr>
            </a:pPr>
            <a:r>
              <a:rPr lang="zh-CN" altLang="en-US" sz="3200" b="1" dirty="0">
                <a:latin typeface="Times New Roman" panose="02020603050405020304" pitchFamily="18" charset="0"/>
              </a:rPr>
              <a:t>黄河入海流。</a:t>
            </a:r>
            <a:endParaRPr lang="zh-CN" altLang="en-US" sz="3200" b="1" dirty="0">
              <a:latin typeface="Times New Roman" panose="02020603050405020304" pitchFamily="18" charset="0"/>
            </a:endParaRPr>
          </a:p>
          <a:p>
            <a:pPr>
              <a:spcBef>
                <a:spcPct val="50000"/>
              </a:spcBef>
              <a:buClr>
                <a:schemeClr val="bg1"/>
              </a:buClr>
            </a:pPr>
            <a:r>
              <a:rPr lang="zh-CN" altLang="en-US" sz="3200" b="1" dirty="0">
                <a:latin typeface="Times New Roman" panose="02020603050405020304" pitchFamily="18" charset="0"/>
              </a:rPr>
              <a:t>欲穷千里目，</a:t>
            </a:r>
            <a:endParaRPr lang="zh-CN" altLang="en-US" sz="3200" b="1" dirty="0">
              <a:latin typeface="Times New Roman" panose="02020603050405020304" pitchFamily="18" charset="0"/>
            </a:endParaRPr>
          </a:p>
          <a:p>
            <a:pPr>
              <a:spcBef>
                <a:spcPct val="50000"/>
              </a:spcBef>
              <a:buClr>
                <a:schemeClr val="bg1"/>
              </a:buClr>
            </a:pPr>
            <a:r>
              <a:rPr lang="zh-CN" altLang="en-US" sz="3200" b="1" dirty="0">
                <a:latin typeface="Times New Roman" panose="02020603050405020304" pitchFamily="18" charset="0"/>
              </a:rPr>
              <a:t>更上一层楼。</a:t>
            </a:r>
            <a:endParaRPr lang="zh-CN" altLang="en-US" sz="3200" b="1">
              <a:latin typeface="Times New Roman" panose="02020603050405020304" pitchFamily="18" charset="0"/>
            </a:endParaRPr>
          </a:p>
        </p:txBody>
      </p:sp>
      <p:sp>
        <p:nvSpPr>
          <p:cNvPr id="101380" name="文本框 101379"/>
          <p:cNvSpPr txBox="1"/>
          <p:nvPr/>
        </p:nvSpPr>
        <p:spPr>
          <a:xfrm>
            <a:off x="1143000" y="2590800"/>
            <a:ext cx="457200" cy="579438"/>
          </a:xfrm>
          <a:prstGeom prst="rect">
            <a:avLst/>
          </a:prstGeom>
          <a:noFill/>
          <a:ln w="9525">
            <a:noFill/>
          </a:ln>
        </p:spPr>
        <p:txBody>
          <a:bodyPr>
            <a:spAutoFit/>
          </a:bodyPr>
          <a:p>
            <a:pPr>
              <a:spcBef>
                <a:spcPct val="50000"/>
              </a:spcBef>
              <a:buClr>
                <a:schemeClr val="bg1"/>
              </a:buClr>
            </a:pPr>
            <a:r>
              <a:rPr lang="en-US" altLang="zh-CN" sz="3200" b="1">
                <a:solidFill>
                  <a:srgbClr val="990000"/>
                </a:solidFill>
                <a:latin typeface="Times New Roman" panose="02020603050405020304" pitchFamily="18" charset="0"/>
              </a:rPr>
              <a:t>1</a:t>
            </a:r>
            <a:endParaRPr lang="en-US" altLang="zh-CN" sz="3200" b="1">
              <a:solidFill>
                <a:srgbClr val="990000"/>
              </a:solidFill>
              <a:latin typeface="Times New Roman" panose="02020603050405020304" pitchFamily="18" charset="0"/>
            </a:endParaRPr>
          </a:p>
        </p:txBody>
      </p:sp>
      <p:sp>
        <p:nvSpPr>
          <p:cNvPr id="101381" name="文本框 101380"/>
          <p:cNvSpPr txBox="1"/>
          <p:nvPr/>
        </p:nvSpPr>
        <p:spPr>
          <a:xfrm>
            <a:off x="1143000" y="3276600"/>
            <a:ext cx="457200" cy="579438"/>
          </a:xfrm>
          <a:prstGeom prst="rect">
            <a:avLst/>
          </a:prstGeom>
          <a:noFill/>
          <a:ln w="9525">
            <a:noFill/>
          </a:ln>
        </p:spPr>
        <p:txBody>
          <a:bodyPr>
            <a:spAutoFit/>
          </a:bodyPr>
          <a:p>
            <a:pPr>
              <a:spcBef>
                <a:spcPct val="50000"/>
              </a:spcBef>
              <a:buClr>
                <a:schemeClr val="bg1"/>
              </a:buClr>
            </a:pPr>
            <a:r>
              <a:rPr lang="en-US" altLang="zh-CN" sz="3200" b="1">
                <a:solidFill>
                  <a:srgbClr val="990000"/>
                </a:solidFill>
                <a:latin typeface="Times New Roman" panose="02020603050405020304" pitchFamily="18" charset="0"/>
              </a:rPr>
              <a:t>2</a:t>
            </a:r>
            <a:endParaRPr lang="en-US" altLang="zh-CN" sz="3200" b="1">
              <a:solidFill>
                <a:srgbClr val="990000"/>
              </a:solidFill>
              <a:latin typeface="Times New Roman" panose="02020603050405020304" pitchFamily="18" charset="0"/>
            </a:endParaRPr>
          </a:p>
        </p:txBody>
      </p:sp>
      <p:sp>
        <p:nvSpPr>
          <p:cNvPr id="101382" name="文本框 101381"/>
          <p:cNvSpPr txBox="1"/>
          <p:nvPr/>
        </p:nvSpPr>
        <p:spPr>
          <a:xfrm>
            <a:off x="1143000" y="4038600"/>
            <a:ext cx="457200" cy="579438"/>
          </a:xfrm>
          <a:prstGeom prst="rect">
            <a:avLst/>
          </a:prstGeom>
          <a:noFill/>
          <a:ln w="9525">
            <a:noFill/>
          </a:ln>
        </p:spPr>
        <p:txBody>
          <a:bodyPr>
            <a:spAutoFit/>
          </a:bodyPr>
          <a:p>
            <a:pPr>
              <a:spcBef>
                <a:spcPct val="50000"/>
              </a:spcBef>
              <a:buClr>
                <a:schemeClr val="bg1"/>
              </a:buClr>
            </a:pPr>
            <a:r>
              <a:rPr lang="en-US" altLang="zh-CN" sz="3200" b="1">
                <a:solidFill>
                  <a:srgbClr val="990000"/>
                </a:solidFill>
                <a:latin typeface="Times New Roman" panose="02020603050405020304" pitchFamily="18" charset="0"/>
              </a:rPr>
              <a:t>3</a:t>
            </a:r>
            <a:endParaRPr lang="en-US" altLang="zh-CN" sz="3200" b="1">
              <a:solidFill>
                <a:srgbClr val="990000"/>
              </a:solidFill>
              <a:latin typeface="Times New Roman" panose="02020603050405020304" pitchFamily="18" charset="0"/>
            </a:endParaRPr>
          </a:p>
        </p:txBody>
      </p:sp>
      <p:sp>
        <p:nvSpPr>
          <p:cNvPr id="101383" name="文本框 101382"/>
          <p:cNvSpPr txBox="1"/>
          <p:nvPr/>
        </p:nvSpPr>
        <p:spPr>
          <a:xfrm>
            <a:off x="1143000" y="4800600"/>
            <a:ext cx="457200" cy="579438"/>
          </a:xfrm>
          <a:prstGeom prst="rect">
            <a:avLst/>
          </a:prstGeom>
          <a:noFill/>
          <a:ln w="9525">
            <a:noFill/>
          </a:ln>
        </p:spPr>
        <p:txBody>
          <a:bodyPr>
            <a:spAutoFit/>
          </a:bodyPr>
          <a:p>
            <a:pPr>
              <a:spcBef>
                <a:spcPct val="50000"/>
              </a:spcBef>
              <a:buClr>
                <a:schemeClr val="bg1"/>
              </a:buClr>
            </a:pPr>
            <a:r>
              <a:rPr lang="en-US" altLang="zh-CN" sz="3200" b="1">
                <a:solidFill>
                  <a:srgbClr val="990000"/>
                </a:solidFill>
                <a:latin typeface="Times New Roman" panose="02020603050405020304" pitchFamily="18" charset="0"/>
              </a:rPr>
              <a:t>4</a:t>
            </a:r>
            <a:endParaRPr lang="en-US" altLang="zh-CN" sz="3200" b="1">
              <a:solidFill>
                <a:srgbClr val="990000"/>
              </a:solidFill>
              <a:latin typeface="Times New Roman" panose="02020603050405020304" pitchFamily="18" charset="0"/>
            </a:endParaRPr>
          </a:p>
        </p:txBody>
      </p:sp>
      <p:sp>
        <p:nvSpPr>
          <p:cNvPr id="101384" name="文本框 101383"/>
          <p:cNvSpPr txBox="1"/>
          <p:nvPr/>
        </p:nvSpPr>
        <p:spPr>
          <a:xfrm>
            <a:off x="4191000" y="3276600"/>
            <a:ext cx="914400" cy="579438"/>
          </a:xfrm>
          <a:prstGeom prst="rect">
            <a:avLst/>
          </a:prstGeom>
          <a:noFill/>
          <a:ln w="9525">
            <a:noFill/>
          </a:ln>
        </p:spPr>
        <p:txBody>
          <a:bodyPr>
            <a:spAutoFit/>
          </a:bodyPr>
          <a:p>
            <a:pPr>
              <a:spcBef>
                <a:spcPct val="50000"/>
              </a:spcBef>
              <a:buClr>
                <a:schemeClr val="bg1"/>
              </a:buClr>
            </a:pPr>
            <a:r>
              <a:rPr lang="en-US" altLang="zh-CN" sz="3200" b="1" err="1">
                <a:latin typeface="Times New Roman" panose="02020603050405020304" pitchFamily="18" charset="0"/>
              </a:rPr>
              <a:t>liu</a:t>
            </a:r>
            <a:endParaRPr lang="en-US" altLang="zh-CN" sz="3200" b="1">
              <a:latin typeface="Times New Roman" panose="02020603050405020304" pitchFamily="18" charset="0"/>
            </a:endParaRPr>
          </a:p>
        </p:txBody>
      </p:sp>
      <p:sp>
        <p:nvSpPr>
          <p:cNvPr id="101385" name="文本框 101384"/>
          <p:cNvSpPr txBox="1"/>
          <p:nvPr/>
        </p:nvSpPr>
        <p:spPr>
          <a:xfrm>
            <a:off x="4267200" y="4724400"/>
            <a:ext cx="914400" cy="579438"/>
          </a:xfrm>
          <a:prstGeom prst="rect">
            <a:avLst/>
          </a:prstGeom>
          <a:noFill/>
          <a:ln w="9525">
            <a:noFill/>
          </a:ln>
        </p:spPr>
        <p:txBody>
          <a:bodyPr>
            <a:spAutoFit/>
          </a:bodyPr>
          <a:p>
            <a:pPr>
              <a:spcBef>
                <a:spcPct val="50000"/>
              </a:spcBef>
              <a:buClr>
                <a:schemeClr val="bg1"/>
              </a:buClr>
            </a:pPr>
            <a:r>
              <a:rPr lang="en-US" altLang="zh-CN" sz="3200" b="1" err="1">
                <a:latin typeface="Times New Roman" panose="02020603050405020304" pitchFamily="18" charset="0"/>
              </a:rPr>
              <a:t>lou</a:t>
            </a:r>
            <a:endParaRPr lang="en-US" altLang="zh-CN" sz="3200" b="1">
              <a:latin typeface="Times New Roman" panose="02020603050405020304" pitchFamily="18" charset="0"/>
            </a:endParaRPr>
          </a:p>
        </p:txBody>
      </p:sp>
      <p:sp>
        <p:nvSpPr>
          <p:cNvPr id="101386" name="直接连接符 101385"/>
          <p:cNvSpPr/>
          <p:nvPr/>
        </p:nvSpPr>
        <p:spPr>
          <a:xfrm>
            <a:off x="4427538" y="3789363"/>
            <a:ext cx="288925" cy="0"/>
          </a:xfrm>
          <a:prstGeom prst="line">
            <a:avLst/>
          </a:prstGeom>
          <a:ln w="38100" cap="flat" cmpd="sng">
            <a:solidFill>
              <a:srgbClr val="77763B"/>
            </a:solidFill>
            <a:prstDash val="solid"/>
            <a:headEnd type="none" w="med" len="med"/>
            <a:tailEnd type="none" w="med" len="med"/>
          </a:ln>
        </p:spPr>
      </p:sp>
      <p:sp>
        <p:nvSpPr>
          <p:cNvPr id="101387" name="直接连接符 101386"/>
          <p:cNvSpPr/>
          <p:nvPr/>
        </p:nvSpPr>
        <p:spPr>
          <a:xfrm>
            <a:off x="4495800" y="5257800"/>
            <a:ext cx="304800" cy="0"/>
          </a:xfrm>
          <a:prstGeom prst="line">
            <a:avLst/>
          </a:prstGeom>
          <a:ln w="38100" cap="flat" cmpd="sng">
            <a:solidFill>
              <a:srgbClr val="77763B"/>
            </a:solidFill>
            <a:prstDash val="solid"/>
            <a:headEnd type="none" w="med" len="med"/>
            <a:tailEnd type="none" w="med" len="med"/>
          </a:ln>
        </p:spPr>
      </p:sp>
      <p:sp>
        <p:nvSpPr>
          <p:cNvPr id="101388" name="矩形 101387"/>
          <p:cNvSpPr/>
          <p:nvPr/>
        </p:nvSpPr>
        <p:spPr>
          <a:xfrm>
            <a:off x="5715000" y="2514600"/>
            <a:ext cx="2971800" cy="2895600"/>
          </a:xfrm>
          <a:prstGeom prst="rect">
            <a:avLst/>
          </a:prstGeom>
          <a:noFill/>
          <a:ln w="38100" cap="flat" cmpd="sng">
            <a:solidFill>
              <a:srgbClr val="FF9900"/>
            </a:solidFill>
            <a:prstDash val="solid"/>
            <a:miter/>
            <a:headEnd type="none" w="med" len="med"/>
            <a:tailEnd type="none" w="med" len="med"/>
          </a:ln>
        </p:spPr>
        <p:txBody>
          <a:bodyPr wrap="none" anchor="ctr"/>
          <a:p>
            <a:pPr algn="ctr">
              <a:buClr>
                <a:schemeClr val="bg1"/>
              </a:buClr>
            </a:pPr>
            <a:endParaRPr sz="2400" b="1" dirty="0">
              <a:solidFill>
                <a:schemeClr val="accent2"/>
              </a:solidFill>
              <a:latin typeface="Times New Roman" panose="02020603050405020304" pitchFamily="18" charset="0"/>
            </a:endParaRPr>
          </a:p>
        </p:txBody>
      </p:sp>
      <p:sp>
        <p:nvSpPr>
          <p:cNvPr id="101389" name="文本框 101388"/>
          <p:cNvSpPr txBox="1"/>
          <p:nvPr/>
        </p:nvSpPr>
        <p:spPr>
          <a:xfrm>
            <a:off x="6248400" y="2590800"/>
            <a:ext cx="2362200" cy="701675"/>
          </a:xfrm>
          <a:prstGeom prst="rect">
            <a:avLst/>
          </a:prstGeom>
          <a:noFill/>
          <a:ln w="9525">
            <a:noFill/>
          </a:ln>
        </p:spPr>
        <p:txBody>
          <a:bodyPr>
            <a:spAutoFit/>
          </a:bodyPr>
          <a:p>
            <a:pPr>
              <a:spcBef>
                <a:spcPct val="50000"/>
              </a:spcBef>
              <a:buClr>
                <a:schemeClr val="bg1"/>
              </a:buClr>
            </a:pPr>
            <a:r>
              <a:rPr lang="en-US" altLang="zh-CN" sz="4000" b="1" dirty="0">
                <a:solidFill>
                  <a:schemeClr val="accent2"/>
                </a:solidFill>
                <a:latin typeface="Times New Roman" panose="02020603050405020304" pitchFamily="18" charset="0"/>
                <a:ea typeface="华文行楷" pitchFamily="2" charset="-122"/>
              </a:rPr>
              <a:t> </a:t>
            </a:r>
            <a:r>
              <a:rPr lang="zh-CN" altLang="en-US" sz="4000" b="1" dirty="0">
                <a:solidFill>
                  <a:schemeClr val="accent2"/>
                </a:solidFill>
                <a:latin typeface="Times New Roman" panose="02020603050405020304" pitchFamily="18" charset="0"/>
                <a:ea typeface="华文行楷" pitchFamily="2" charset="-122"/>
              </a:rPr>
              <a:t>四       句</a:t>
            </a:r>
            <a:endParaRPr lang="zh-CN" altLang="en-US" sz="4000" b="1">
              <a:solidFill>
                <a:schemeClr val="accent2"/>
              </a:solidFill>
              <a:latin typeface="Times New Roman" panose="02020603050405020304" pitchFamily="18" charset="0"/>
              <a:ea typeface="华文行楷" pitchFamily="2" charset="-122"/>
            </a:endParaRPr>
          </a:p>
        </p:txBody>
      </p:sp>
      <p:sp>
        <p:nvSpPr>
          <p:cNvPr id="101390" name="文本框 101389"/>
          <p:cNvSpPr txBox="1"/>
          <p:nvPr/>
        </p:nvSpPr>
        <p:spPr>
          <a:xfrm>
            <a:off x="6324600" y="3581400"/>
            <a:ext cx="2438400" cy="701675"/>
          </a:xfrm>
          <a:prstGeom prst="rect">
            <a:avLst/>
          </a:prstGeom>
          <a:noFill/>
          <a:ln w="9525">
            <a:noFill/>
          </a:ln>
        </p:spPr>
        <p:txBody>
          <a:bodyPr>
            <a:spAutoFit/>
          </a:bodyPr>
          <a:p>
            <a:pPr>
              <a:spcBef>
                <a:spcPct val="50000"/>
              </a:spcBef>
              <a:buClr>
                <a:schemeClr val="bg1"/>
              </a:buClr>
            </a:pPr>
            <a:r>
              <a:rPr lang="zh-CN" altLang="en-US" sz="4000" b="1" dirty="0">
                <a:solidFill>
                  <a:schemeClr val="accent2"/>
                </a:solidFill>
                <a:latin typeface="Times New Roman" panose="02020603050405020304" pitchFamily="18" charset="0"/>
                <a:ea typeface="华文行楷" pitchFamily="2" charset="-122"/>
              </a:rPr>
              <a:t>偶句押韵</a:t>
            </a:r>
            <a:endParaRPr lang="zh-CN" altLang="en-US" sz="4000" b="1">
              <a:solidFill>
                <a:schemeClr val="accent2"/>
              </a:solidFill>
              <a:latin typeface="Times New Roman" panose="02020603050405020304" pitchFamily="18" charset="0"/>
              <a:ea typeface="华文行楷" pitchFamily="2" charset="-122"/>
            </a:endParaRPr>
          </a:p>
        </p:txBody>
      </p:sp>
      <p:sp>
        <p:nvSpPr>
          <p:cNvPr id="101391" name="文本框 101390"/>
          <p:cNvSpPr txBox="1"/>
          <p:nvPr/>
        </p:nvSpPr>
        <p:spPr>
          <a:xfrm>
            <a:off x="6400800" y="4572000"/>
            <a:ext cx="2438400" cy="701675"/>
          </a:xfrm>
          <a:prstGeom prst="rect">
            <a:avLst/>
          </a:prstGeom>
          <a:noFill/>
          <a:ln w="9525">
            <a:noFill/>
          </a:ln>
        </p:spPr>
        <p:txBody>
          <a:bodyPr>
            <a:spAutoFit/>
          </a:bodyPr>
          <a:p>
            <a:pPr>
              <a:spcBef>
                <a:spcPct val="50000"/>
              </a:spcBef>
              <a:buClr>
                <a:schemeClr val="bg1"/>
              </a:buClr>
            </a:pPr>
            <a:r>
              <a:rPr lang="zh-CN" altLang="en-US" sz="4000" b="1" dirty="0">
                <a:solidFill>
                  <a:schemeClr val="accent2"/>
                </a:solidFill>
                <a:latin typeface="Times New Roman" panose="02020603050405020304" pitchFamily="18" charset="0"/>
                <a:ea typeface="华文行楷" pitchFamily="2" charset="-122"/>
              </a:rPr>
              <a:t>讲究平仄</a:t>
            </a:r>
            <a:endParaRPr lang="zh-CN" altLang="en-US" sz="4000" b="1">
              <a:solidFill>
                <a:schemeClr val="accent2"/>
              </a:solidFill>
              <a:latin typeface="Times New Roman" panose="02020603050405020304" pitchFamily="18" charset="0"/>
              <a:ea typeface="华文行楷" pitchFamily="2" charset="-122"/>
            </a:endParaRPr>
          </a:p>
        </p:txBody>
      </p:sp>
      <p:grpSp>
        <p:nvGrpSpPr>
          <p:cNvPr id="101392" name="组合 101391"/>
          <p:cNvGrpSpPr/>
          <p:nvPr/>
        </p:nvGrpSpPr>
        <p:grpSpPr>
          <a:xfrm>
            <a:off x="7092950" y="549275"/>
            <a:ext cx="1066800" cy="914400"/>
            <a:chOff x="4800" y="336"/>
            <a:chExt cx="672" cy="576"/>
          </a:xfrm>
        </p:grpSpPr>
        <p:sp>
          <p:nvSpPr>
            <p:cNvPr id="101393" name="椭圆 101392"/>
            <p:cNvSpPr/>
            <p:nvPr/>
          </p:nvSpPr>
          <p:spPr>
            <a:xfrm>
              <a:off x="4800" y="336"/>
              <a:ext cx="576" cy="576"/>
            </a:xfrm>
            <a:prstGeom prst="ellipse">
              <a:avLst/>
            </a:prstGeom>
            <a:solidFill>
              <a:schemeClr val="hlink"/>
            </a:solidFill>
            <a:ln w="9525">
              <a:noFill/>
            </a:ln>
          </p:spPr>
          <p:txBody>
            <a:bodyPr/>
            <a:p>
              <a:endParaRPr lang="zh-CN" altLang="en-US"/>
            </a:p>
          </p:txBody>
        </p:sp>
        <p:sp>
          <p:nvSpPr>
            <p:cNvPr id="101394" name="文本框 101393"/>
            <p:cNvSpPr txBox="1"/>
            <p:nvPr/>
          </p:nvSpPr>
          <p:spPr>
            <a:xfrm>
              <a:off x="4800" y="432"/>
              <a:ext cx="672" cy="365"/>
            </a:xfrm>
            <a:prstGeom prst="rect">
              <a:avLst/>
            </a:prstGeom>
            <a:noFill/>
            <a:ln w="9525">
              <a:noFill/>
            </a:ln>
          </p:spPr>
          <p:txBody>
            <a:bodyPr>
              <a:spAutoFit/>
            </a:bodyPr>
            <a:p>
              <a:pPr>
                <a:spcBef>
                  <a:spcPct val="50000"/>
                </a:spcBef>
                <a:buClr>
                  <a:schemeClr val="bg1"/>
                </a:buClr>
              </a:pPr>
              <a:r>
                <a:rPr lang="zh-CN" altLang="en-US" sz="3200" b="1" dirty="0">
                  <a:solidFill>
                    <a:srgbClr val="FF3300"/>
                  </a:solidFill>
                  <a:latin typeface="Times New Roman" panose="02020603050405020304" pitchFamily="18" charset="0"/>
                </a:rPr>
                <a:t>绝句</a:t>
              </a:r>
              <a:endParaRPr lang="zh-CN" altLang="en-US" sz="3200" b="1">
                <a:solidFill>
                  <a:srgbClr val="FF3300"/>
                </a:solidFill>
                <a:latin typeface="Times New Roman" panose="02020603050405020304" pitchFamily="18" charset="0"/>
              </a:endParaRPr>
            </a:p>
          </p:txBody>
        </p:sp>
      </p:gr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8178" name="文本占位符 178177"/>
          <p:cNvSpPr>
            <a:spLocks noGrp="1" noRot="1"/>
          </p:cNvSpPr>
          <p:nvPr>
            <p:ph type="body" idx="1"/>
          </p:nvPr>
        </p:nvSpPr>
        <p:spPr>
          <a:xfrm>
            <a:off x="179388" y="260350"/>
            <a:ext cx="4392612" cy="4032250"/>
          </a:xfrm>
        </p:spPr>
        <p:txBody>
          <a:bodyPr/>
          <a:p>
            <a:pPr>
              <a:lnSpc>
                <a:spcPct val="80000"/>
              </a:lnSpc>
              <a:buNone/>
            </a:pPr>
            <a:r>
              <a:rPr lang="en-US" altLang="zh-CN" b="1" dirty="0">
                <a:solidFill>
                  <a:srgbClr val="FF0000"/>
                </a:solidFill>
                <a:latin typeface="宋体" panose="02010600030101010101" pitchFamily="2" charset="-122"/>
              </a:rPr>
              <a:t>3</a:t>
            </a:r>
            <a:r>
              <a:rPr lang="zh-CN" altLang="en-US" b="1" dirty="0">
                <a:solidFill>
                  <a:srgbClr val="FF0000"/>
                </a:solidFill>
                <a:latin typeface="宋体" panose="02010600030101010101" pitchFamily="2" charset="-122"/>
              </a:rPr>
              <a:t>．</a:t>
            </a:r>
            <a:r>
              <a:rPr lang="zh-CN" altLang="en-US" b="1" dirty="0">
                <a:solidFill>
                  <a:srgbClr val="FF0000"/>
                </a:solidFill>
                <a:latin typeface="华文琥珀" pitchFamily="2" charset="-122"/>
                <a:ea typeface="华文琥珀" pitchFamily="2" charset="-122"/>
              </a:rPr>
              <a:t>寄情山水、归隐田园的隐者形象。</a:t>
            </a:r>
            <a:r>
              <a:rPr lang="zh-CN" altLang="en-US" sz="2800" b="1" dirty="0">
                <a:latin typeface="宋体" panose="02010600030101010101" pitchFamily="2" charset="-122"/>
              </a:rPr>
              <a:t>如陶渊明。“</a:t>
            </a:r>
            <a:r>
              <a:rPr lang="zh-CN" altLang="en-US" sz="2800" b="1" dirty="0">
                <a:solidFill>
                  <a:srgbClr val="0000FF"/>
                </a:solidFill>
                <a:latin typeface="宋体" panose="02010600030101010101" pitchFamily="2" charset="-122"/>
              </a:rPr>
              <a:t>采菊东篱下，悠然见南山</a:t>
            </a:r>
            <a:r>
              <a:rPr lang="zh-CN" altLang="en-US" sz="2800" b="1" dirty="0">
                <a:latin typeface="宋体" panose="02010600030101010101" pitchFamily="2" charset="-122"/>
              </a:rPr>
              <a:t>”展现的是悠游自在的隐居生活，表现出诗人对官场的厌恶，对田园的喜爱；如王维的</a:t>
            </a:r>
            <a:r>
              <a:rPr lang="en-US" altLang="zh-CN" sz="2800" b="1" dirty="0">
                <a:latin typeface="宋体" panose="02010600030101010101" pitchFamily="2" charset="-122"/>
              </a:rPr>
              <a:t>《</a:t>
            </a:r>
            <a:r>
              <a:rPr lang="zh-CN" altLang="en-US" sz="2800" b="1" dirty="0">
                <a:latin typeface="宋体" panose="02010600030101010101" pitchFamily="2" charset="-122"/>
              </a:rPr>
              <a:t>山居秋暝</a:t>
            </a:r>
            <a:r>
              <a:rPr lang="en-US" altLang="zh-CN" sz="2800" b="1" dirty="0">
                <a:latin typeface="宋体" panose="02010600030101010101" pitchFamily="2" charset="-122"/>
              </a:rPr>
              <a:t>》</a:t>
            </a:r>
            <a:r>
              <a:rPr lang="zh-CN" altLang="en-US" sz="2800" b="1" dirty="0">
                <a:latin typeface="宋体" panose="02010600030101010101" pitchFamily="2" charset="-122"/>
              </a:rPr>
              <a:t>通过对晚秋时节空山新雨景象的描写，表达了对山水风光的喜爱。</a:t>
            </a:r>
            <a:endParaRPr lang="zh-CN" altLang="en-US" sz="2800" dirty="0"/>
          </a:p>
        </p:txBody>
      </p:sp>
      <p:sp>
        <p:nvSpPr>
          <p:cNvPr id="178179" name="文本框 178178"/>
          <p:cNvSpPr txBox="1"/>
          <p:nvPr/>
        </p:nvSpPr>
        <p:spPr>
          <a:xfrm>
            <a:off x="4859338" y="2924175"/>
            <a:ext cx="4284662" cy="4298950"/>
          </a:xfrm>
          <a:prstGeom prst="rect">
            <a:avLst/>
          </a:prstGeom>
          <a:noFill/>
          <a:ln w="9525">
            <a:noFill/>
          </a:ln>
        </p:spPr>
        <p:txBody>
          <a:bodyPr>
            <a:spAutoFit/>
          </a:bodyPr>
          <a:p>
            <a:pPr>
              <a:lnSpc>
                <a:spcPct val="90000"/>
              </a:lnSpc>
              <a:spcBef>
                <a:spcPct val="20000"/>
              </a:spcBef>
              <a:buChar char="•"/>
            </a:pPr>
            <a:r>
              <a:rPr lang="en-US" altLang="zh-CN" sz="3200" b="1" dirty="0">
                <a:solidFill>
                  <a:srgbClr val="FF0000"/>
                </a:solidFill>
                <a:latin typeface="Arial" panose="020B0604020202020204" pitchFamily="34" charset="0"/>
              </a:rPr>
              <a:t>4</a:t>
            </a:r>
            <a:r>
              <a:rPr lang="zh-CN" altLang="en-US" sz="3200" b="1" dirty="0">
                <a:solidFill>
                  <a:srgbClr val="FF0000"/>
                </a:solidFill>
                <a:latin typeface="Arial" panose="020B0604020202020204" pitchFamily="34" charset="0"/>
              </a:rPr>
              <a:t>．</a:t>
            </a:r>
            <a:r>
              <a:rPr lang="zh-CN" altLang="en-US" sz="3200" b="1" dirty="0">
                <a:solidFill>
                  <a:srgbClr val="FF0000"/>
                </a:solidFill>
                <a:latin typeface="Arial" panose="020B0604020202020204" pitchFamily="34" charset="0"/>
                <a:ea typeface="华文琥珀" pitchFamily="2" charset="-122"/>
              </a:rPr>
              <a:t>怀才不遇、壮志难酬的形象</a:t>
            </a:r>
            <a:r>
              <a:rPr lang="zh-CN" altLang="en-US" sz="3200" b="1" dirty="0">
                <a:solidFill>
                  <a:srgbClr val="FF0000"/>
                </a:solidFill>
                <a:latin typeface="Arial" panose="020B0604020202020204" pitchFamily="34" charset="0"/>
              </a:rPr>
              <a:t>。</a:t>
            </a:r>
            <a:r>
              <a:rPr lang="zh-CN" altLang="en-US" sz="2800" b="1" dirty="0">
                <a:latin typeface="Arial" panose="020B0604020202020204" pitchFamily="34" charset="0"/>
              </a:rPr>
              <a:t>如陈子昂的</a:t>
            </a:r>
            <a:r>
              <a:rPr lang="en-US" altLang="zh-CN" sz="2800" b="1" dirty="0">
                <a:latin typeface="Arial" panose="020B0604020202020204" pitchFamily="34" charset="0"/>
              </a:rPr>
              <a:t>《</a:t>
            </a:r>
            <a:r>
              <a:rPr lang="zh-CN" altLang="en-US" sz="2800" b="1" dirty="0">
                <a:latin typeface="Arial" panose="020B0604020202020204" pitchFamily="34" charset="0"/>
              </a:rPr>
              <a:t>登幽州台歌</a:t>
            </a:r>
            <a:r>
              <a:rPr lang="en-US" altLang="zh-CN" sz="2800" b="1" dirty="0">
                <a:latin typeface="Arial" panose="020B0604020202020204" pitchFamily="34" charset="0"/>
              </a:rPr>
              <a:t>》</a:t>
            </a:r>
            <a:r>
              <a:rPr lang="zh-CN" altLang="en-US" sz="2800" b="1" dirty="0">
                <a:latin typeface="Arial" panose="020B0604020202020204" pitchFamily="34" charset="0"/>
              </a:rPr>
              <a:t>写前不见圣贤之君，后不见贤明之主，想起天地茫茫悠悠无限，不觉悲伤的流下眼泪。塑造了一个空怀报国为民之心却不得施展的怀才不遇的知识分子形象。</a:t>
            </a:r>
            <a:endParaRPr lang="zh-CN" altLang="en-US" sz="2800" dirty="0">
              <a:latin typeface="Arial" panose="020B0604020202020204" pitchFamily="34" charset="0"/>
            </a:endParaRPr>
          </a:p>
          <a:p>
            <a:pPr>
              <a:spcBef>
                <a:spcPct val="50000"/>
              </a:spcBef>
            </a:pPr>
            <a:endParaRPr lang="zh-CN" altLang="en-US" sz="2800" dirty="0">
              <a:latin typeface="Arial" panose="020B0604020202020204" pitchFamily="34" charset="0"/>
            </a:endParaRPr>
          </a:p>
        </p:txBody>
      </p:sp>
      <p:pic>
        <p:nvPicPr>
          <p:cNvPr id="178180" name="图片 178179" descr="l_694c94b4a58afbad80580913a20cc96f"/>
          <p:cNvPicPr>
            <a:picLocks noChangeAspect="1"/>
          </p:cNvPicPr>
          <p:nvPr/>
        </p:nvPicPr>
        <p:blipFill>
          <a:blip r:embed="rId1"/>
          <a:stretch>
            <a:fillRect/>
          </a:stretch>
        </p:blipFill>
        <p:spPr>
          <a:xfrm>
            <a:off x="4716463" y="0"/>
            <a:ext cx="4427537" cy="2924175"/>
          </a:xfrm>
          <a:prstGeom prst="rect">
            <a:avLst/>
          </a:prstGeom>
          <a:noFill/>
          <a:ln w="9525">
            <a:noFill/>
          </a:ln>
        </p:spPr>
      </p:pic>
      <p:pic>
        <p:nvPicPr>
          <p:cNvPr id="178181" name="图片 178180" descr="示儿诗意"/>
          <p:cNvPicPr>
            <a:picLocks noChangeAspect="1"/>
          </p:cNvPicPr>
          <p:nvPr/>
        </p:nvPicPr>
        <p:blipFill>
          <a:blip r:embed="rId2"/>
          <a:stretch>
            <a:fillRect/>
          </a:stretch>
        </p:blipFill>
        <p:spPr>
          <a:xfrm>
            <a:off x="0" y="4221163"/>
            <a:ext cx="4464050" cy="2636837"/>
          </a:xfrm>
          <a:prstGeom prst="rect">
            <a:avLst/>
          </a:prstGeom>
          <a:noFill/>
          <a:ln w="9525">
            <a:noFill/>
          </a:ln>
        </p:spPr>
      </p:pic>
    </p:spTree>
  </p:cSld>
  <p:clrMapOvr>
    <a:masterClrMapping/>
  </p:clrMapOvr>
  <p:transition spd="slow">
    <p:zoom/>
  </p:transition>
</p:sld>
</file>

<file path=ppt/theme/theme1.xml><?xml version="1.0" encoding="utf-8"?>
<a:theme xmlns:a="http://schemas.openxmlformats.org/drawingml/2006/main" name="M62GF&amp;D003">
  <a:themeElements>
    <a:clrScheme name="">
      <a:dk1>
        <a:srgbClr val="000000"/>
      </a:dk1>
      <a:lt1>
        <a:srgbClr val="FFFFD9"/>
      </a:lt1>
      <a:dk2>
        <a:srgbClr val="000000"/>
      </a:dk2>
      <a:lt2>
        <a:srgbClr val="B2B2B2"/>
      </a:lt2>
      <a:accent1>
        <a:srgbClr val="4A89AF"/>
      </a:accent1>
      <a:accent2>
        <a:srgbClr val="2E566E"/>
      </a:accent2>
      <a:accent3>
        <a:srgbClr val="FFFFE9"/>
      </a:accent3>
      <a:accent4>
        <a:srgbClr val="000000"/>
      </a:accent4>
      <a:accent5>
        <a:srgbClr val="B2C4D3"/>
      </a:accent5>
      <a:accent6>
        <a:srgbClr val="284C62"/>
      </a:accent6>
      <a:hlink>
        <a:srgbClr val="777777"/>
      </a:hlink>
      <a:folHlink>
        <a:srgbClr val="69C3F9"/>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2A5384"/>
        </a:accent1>
        <a:accent2>
          <a:srgbClr val="A1B8CA"/>
        </a:accent2>
        <a:accent3>
          <a:srgbClr val="FFFFFF"/>
        </a:accent3>
        <a:accent4>
          <a:srgbClr val="000000"/>
        </a:accent4>
        <a:accent5>
          <a:srgbClr val="ACB4C2"/>
        </a:accent5>
        <a:accent6>
          <a:srgbClr val="90A5B5"/>
        </a:accent6>
        <a:hlink>
          <a:srgbClr val="2A96C0"/>
        </a:hlink>
        <a:folHlink>
          <a:srgbClr val="3E78AD"/>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235C97"/>
        </a:accent1>
        <a:accent2>
          <a:srgbClr val="7295B9"/>
        </a:accent2>
        <a:accent3>
          <a:srgbClr val="FFFFFF"/>
        </a:accent3>
        <a:accent4>
          <a:srgbClr val="000000"/>
        </a:accent4>
        <a:accent5>
          <a:srgbClr val="ABB6C9"/>
        </a:accent5>
        <a:accent6>
          <a:srgbClr val="6685A6"/>
        </a:accent6>
        <a:hlink>
          <a:srgbClr val="2A96C0"/>
        </a:hlink>
        <a:folHlink>
          <a:srgbClr val="707F9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FFFF"/>
        </a:dk2>
        <a:lt2>
          <a:srgbClr val="C0C0C0"/>
        </a:lt2>
        <a:accent1>
          <a:srgbClr val="3E7AB2"/>
        </a:accent1>
        <a:accent2>
          <a:srgbClr val="7497AB"/>
        </a:accent2>
        <a:accent3>
          <a:srgbClr val="FFFFFF"/>
        </a:accent3>
        <a:accent4>
          <a:srgbClr val="000000"/>
        </a:accent4>
        <a:accent5>
          <a:srgbClr val="AFBFD5"/>
        </a:accent5>
        <a:accent6>
          <a:srgbClr val="678799"/>
        </a:accent6>
        <a:hlink>
          <a:srgbClr val="9EC9EA"/>
        </a:hlink>
        <a:folHlink>
          <a:srgbClr val="E9EAEC"/>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FF0000"/>
        </a:accent2>
        <a:accent3>
          <a:srgbClr val="FFFFE9"/>
        </a:accent3>
        <a:accent4>
          <a:srgbClr val="000000"/>
        </a:accent4>
        <a:accent5>
          <a:srgbClr val="FFFFFA"/>
        </a:accent5>
        <a:accent6>
          <a:srgbClr val="E50000"/>
        </a:accent6>
        <a:hlink>
          <a:srgbClr val="FF9966"/>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M62GF&amp;D003">
  <a:themeElements>
    <a:clrScheme name="">
      <a:dk1>
        <a:srgbClr val="000000"/>
      </a:dk1>
      <a:lt1>
        <a:srgbClr val="FFFFD9"/>
      </a:lt1>
      <a:dk2>
        <a:srgbClr val="000000"/>
      </a:dk2>
      <a:lt2>
        <a:srgbClr val="B2B2B2"/>
      </a:lt2>
      <a:accent1>
        <a:srgbClr val="4A89AF"/>
      </a:accent1>
      <a:accent2>
        <a:srgbClr val="2E566E"/>
      </a:accent2>
      <a:accent3>
        <a:srgbClr val="FFFFE9"/>
      </a:accent3>
      <a:accent4>
        <a:srgbClr val="000000"/>
      </a:accent4>
      <a:accent5>
        <a:srgbClr val="B2C4D3"/>
      </a:accent5>
      <a:accent6>
        <a:srgbClr val="284C62"/>
      </a:accent6>
      <a:hlink>
        <a:srgbClr val="777777"/>
      </a:hlink>
      <a:folHlink>
        <a:srgbClr val="69C3F9"/>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2A5384"/>
        </a:accent1>
        <a:accent2>
          <a:srgbClr val="A1B8CA"/>
        </a:accent2>
        <a:accent3>
          <a:srgbClr val="FFFFFF"/>
        </a:accent3>
        <a:accent4>
          <a:srgbClr val="000000"/>
        </a:accent4>
        <a:accent5>
          <a:srgbClr val="ACB4C2"/>
        </a:accent5>
        <a:accent6>
          <a:srgbClr val="90A5B5"/>
        </a:accent6>
        <a:hlink>
          <a:srgbClr val="2A96C0"/>
        </a:hlink>
        <a:folHlink>
          <a:srgbClr val="3E78AD"/>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235C97"/>
        </a:accent1>
        <a:accent2>
          <a:srgbClr val="7295B9"/>
        </a:accent2>
        <a:accent3>
          <a:srgbClr val="FFFFFF"/>
        </a:accent3>
        <a:accent4>
          <a:srgbClr val="000000"/>
        </a:accent4>
        <a:accent5>
          <a:srgbClr val="ABB6C9"/>
        </a:accent5>
        <a:accent6>
          <a:srgbClr val="6685A6"/>
        </a:accent6>
        <a:hlink>
          <a:srgbClr val="2A96C0"/>
        </a:hlink>
        <a:folHlink>
          <a:srgbClr val="707F9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FFFF"/>
        </a:dk2>
        <a:lt2>
          <a:srgbClr val="C0C0C0"/>
        </a:lt2>
        <a:accent1>
          <a:srgbClr val="3E7AB2"/>
        </a:accent1>
        <a:accent2>
          <a:srgbClr val="7497AB"/>
        </a:accent2>
        <a:accent3>
          <a:srgbClr val="FFFFFF"/>
        </a:accent3>
        <a:accent4>
          <a:srgbClr val="000000"/>
        </a:accent4>
        <a:accent5>
          <a:srgbClr val="AFBFD5"/>
        </a:accent5>
        <a:accent6>
          <a:srgbClr val="678799"/>
        </a:accent6>
        <a:hlink>
          <a:srgbClr val="9EC9EA"/>
        </a:hlink>
        <a:folHlink>
          <a:srgbClr val="E9EAEC"/>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FF0000"/>
        </a:accent2>
        <a:accent3>
          <a:srgbClr val="FFFFE9"/>
        </a:accent3>
        <a:accent4>
          <a:srgbClr val="000000"/>
        </a:accent4>
        <a:accent5>
          <a:srgbClr val="FFFFFA"/>
        </a:accent5>
        <a:accent6>
          <a:srgbClr val="E50000"/>
        </a:accent6>
        <a:hlink>
          <a:srgbClr val="FF9966"/>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M62GF&amp;D003">
  <a:themeElements>
    <a:clrScheme name="">
      <a:dk1>
        <a:srgbClr val="000000"/>
      </a:dk1>
      <a:lt1>
        <a:srgbClr val="FFFFD9"/>
      </a:lt1>
      <a:dk2>
        <a:srgbClr val="000000"/>
      </a:dk2>
      <a:lt2>
        <a:srgbClr val="B2B2B2"/>
      </a:lt2>
      <a:accent1>
        <a:srgbClr val="4A89AF"/>
      </a:accent1>
      <a:accent2>
        <a:srgbClr val="2E566E"/>
      </a:accent2>
      <a:accent3>
        <a:srgbClr val="FFFFE9"/>
      </a:accent3>
      <a:accent4>
        <a:srgbClr val="000000"/>
      </a:accent4>
      <a:accent5>
        <a:srgbClr val="B2C4D3"/>
      </a:accent5>
      <a:accent6>
        <a:srgbClr val="284C62"/>
      </a:accent6>
      <a:hlink>
        <a:srgbClr val="777777"/>
      </a:hlink>
      <a:folHlink>
        <a:srgbClr val="69C3F9"/>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2A5384"/>
        </a:accent1>
        <a:accent2>
          <a:srgbClr val="A1B8CA"/>
        </a:accent2>
        <a:accent3>
          <a:srgbClr val="FFFFFF"/>
        </a:accent3>
        <a:accent4>
          <a:srgbClr val="000000"/>
        </a:accent4>
        <a:accent5>
          <a:srgbClr val="ACB4C2"/>
        </a:accent5>
        <a:accent6>
          <a:srgbClr val="90A5B5"/>
        </a:accent6>
        <a:hlink>
          <a:srgbClr val="2A96C0"/>
        </a:hlink>
        <a:folHlink>
          <a:srgbClr val="3E78AD"/>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235C97"/>
        </a:accent1>
        <a:accent2>
          <a:srgbClr val="7295B9"/>
        </a:accent2>
        <a:accent3>
          <a:srgbClr val="FFFFFF"/>
        </a:accent3>
        <a:accent4>
          <a:srgbClr val="000000"/>
        </a:accent4>
        <a:accent5>
          <a:srgbClr val="ABB6C9"/>
        </a:accent5>
        <a:accent6>
          <a:srgbClr val="6685A6"/>
        </a:accent6>
        <a:hlink>
          <a:srgbClr val="2A96C0"/>
        </a:hlink>
        <a:folHlink>
          <a:srgbClr val="707F9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FFFF"/>
        </a:dk2>
        <a:lt2>
          <a:srgbClr val="C0C0C0"/>
        </a:lt2>
        <a:accent1>
          <a:srgbClr val="3E7AB2"/>
        </a:accent1>
        <a:accent2>
          <a:srgbClr val="7497AB"/>
        </a:accent2>
        <a:accent3>
          <a:srgbClr val="FFFFFF"/>
        </a:accent3>
        <a:accent4>
          <a:srgbClr val="000000"/>
        </a:accent4>
        <a:accent5>
          <a:srgbClr val="AFBFD5"/>
        </a:accent5>
        <a:accent6>
          <a:srgbClr val="678799"/>
        </a:accent6>
        <a:hlink>
          <a:srgbClr val="9EC9EA"/>
        </a:hlink>
        <a:folHlink>
          <a:srgbClr val="E9EAEC"/>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FF0000"/>
        </a:accent2>
        <a:accent3>
          <a:srgbClr val="FFFFE9"/>
        </a:accent3>
        <a:accent4>
          <a:srgbClr val="000000"/>
        </a:accent4>
        <a:accent5>
          <a:srgbClr val="FFFFFA"/>
        </a:accent5>
        <a:accent6>
          <a:srgbClr val="E50000"/>
        </a:accent6>
        <a:hlink>
          <a:srgbClr val="FF9966"/>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13157</Words>
  <Application>WPS 演示</Application>
  <PresentationFormat>On-screen Show</PresentationFormat>
  <Paragraphs>765</Paragraphs>
  <Slides>81</Slides>
  <Notes>0</Notes>
  <HiddenSlides>0</HiddenSlides>
  <MMClips>0</MMClips>
  <ScaleCrop>false</ScaleCrop>
  <HeadingPairs>
    <vt:vector size="6" baseType="variant">
      <vt:variant>
        <vt:lpstr>已用的字体</vt:lpstr>
      </vt:variant>
      <vt:variant>
        <vt:i4>23</vt:i4>
      </vt:variant>
      <vt:variant>
        <vt:lpstr>主题</vt:lpstr>
      </vt:variant>
      <vt:variant>
        <vt:i4>3</vt:i4>
      </vt:variant>
      <vt:variant>
        <vt:lpstr>幻灯片标题</vt:lpstr>
      </vt:variant>
      <vt:variant>
        <vt:i4>81</vt:i4>
      </vt:variant>
    </vt:vector>
  </HeadingPairs>
  <TitlesOfParts>
    <vt:vector size="107" baseType="lpstr">
      <vt:lpstr>Arial</vt:lpstr>
      <vt:lpstr>宋体</vt:lpstr>
      <vt:lpstr>Wingdings</vt:lpstr>
      <vt:lpstr>微软雅黑</vt:lpstr>
      <vt:lpstr>Arial Unicode MS</vt:lpstr>
      <vt:lpstr>Calibri</vt:lpstr>
      <vt:lpstr>华文细黑</vt:lpstr>
      <vt:lpstr>华文行楷</vt:lpstr>
      <vt:lpstr>黑体</vt:lpstr>
      <vt:lpstr>华文新魏</vt:lpstr>
      <vt:lpstr>仿宋_GB2312</vt:lpstr>
      <vt:lpstr>华文琥珀</vt:lpstr>
      <vt:lpstr>仿宋</vt:lpstr>
      <vt:lpstr>华文行楷</vt:lpstr>
      <vt:lpstr>Times New Roman</vt:lpstr>
      <vt:lpstr>楷体_GB2312</vt:lpstr>
      <vt:lpstr>新宋体</vt:lpstr>
      <vt:lpstr>华文宋体</vt:lpstr>
      <vt:lpstr>幼圆</vt:lpstr>
      <vt:lpstr>长城粗隶书体</vt:lpstr>
      <vt:lpstr>隶书</vt:lpstr>
      <vt:lpstr>华文中宋</vt:lpstr>
      <vt:lpstr>华文仿宋</vt:lpstr>
      <vt:lpstr>M62GF&amp;D003</vt:lpstr>
      <vt:lpstr>1_M62GF&amp;D003</vt:lpstr>
      <vt:lpstr>2_M62GF&amp;D003</vt:lpstr>
      <vt:lpstr>PowerPoint 演示文稿</vt:lpstr>
      <vt:lpstr>PowerPoint 演示文稿</vt:lpstr>
      <vt:lpstr>PowerPoint 演示文稿</vt:lpstr>
      <vt:lpstr>鉴赏古代诗歌的形象</vt:lpstr>
      <vt:lpstr>鉴赏诗歌中的形象</vt:lpstr>
      <vt:lpstr>鉴赏诗歌中的形象</vt:lpstr>
      <vt:lpstr>鉴赏人物形象 </vt:lpstr>
      <vt:lpstr>一、常见人物形象类举例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【答题示例】</vt:lpstr>
      <vt:lpstr>PowerPoint 演示文稿</vt:lpstr>
      <vt:lpstr>PowerPoint 演示文稿</vt:lpstr>
      <vt:lpstr>意象题的提问方式</vt:lpstr>
      <vt:lpstr>意象的鉴赏方法</vt:lpstr>
      <vt:lpstr>PowerPoint 演示文稿</vt:lpstr>
      <vt:lpstr>PowerPoint 演示文稿</vt:lpstr>
      <vt:lpstr>PowerPoint 演示文稿</vt:lpstr>
      <vt:lpstr>PowerPoint 演示文稿</vt:lpstr>
      <vt:lpstr>PowerPoint 演示文稿</vt:lpstr>
      <vt:lpstr>【答题步骤】</vt:lpstr>
      <vt:lpstr>PowerPoint 演示文稿</vt:lpstr>
      <vt:lpstr>常见意境举例   </vt:lpstr>
      <vt:lpstr>PowerPoint 演示文稿</vt:lpstr>
      <vt:lpstr>答案</vt:lpstr>
      <vt:lpstr>PowerPoint 演示文稿</vt:lpstr>
      <vt:lpstr>PowerPoint 演示文稿</vt:lpstr>
      <vt:lpstr>PowerPoint 演示文稿</vt:lpstr>
      <vt:lpstr>答案</vt:lpstr>
      <vt:lpstr>PowerPoint 演示文稿</vt:lpstr>
      <vt:lpstr>常见答题失误 </vt:lpstr>
      <vt:lpstr>PowerPoint 演示文稿</vt:lpstr>
      <vt:lpstr>PowerPoint 演示文稿</vt:lpstr>
      <vt:lpstr>PowerPoint 演示文稿</vt:lpstr>
      <vt:lpstr>PowerPoint 演示文稿</vt:lpstr>
      <vt:lpstr>月  望月怀人、思乡。唐李白《静夜思》：“举头望明月，低头思故乡。”唐杜甫《月夜忆舍弟》：“露从今夜白，月是故乡明。”唐王建《十五夜望寄杜郎中》：“今夜月明人尽望，不知愁思落谁家。”唐崔国辅《古意》：“下帘弹箜篌，不忍见秋月。”  </vt:lpstr>
      <vt:lpstr>梅   凌霜傲雪，品格高洁。何逊《咏早梅》：“应知早飘落，故逐上春来。”宋陆游《落梅》：“过时自合飘零去，耻向东君更乞怜。”元王冕《墨梅》：“不要人夸颜色好，只留清气满乾坤。”明于谦《和梅花百咏》之一：“玉为肌骨雪为神，近看茏葱远更真。” </vt:lpstr>
      <vt:lpstr>兰      高洁的情操，隐士的象征。唐张九龄《悲秋兰》：“遇赏宁为佩，为生莫碍门。”宋杨万里《兰花》：“生无桃李春风面，名在山林处士家。”方岳《咏兰》：“几人曾识《离骚》面，说与兰花枉自开。”  </vt:lpstr>
      <vt:lpstr>梧桐     凄凉悲伤。唐王昌龄《长信秋词》： “金井梧桐秋叶黄，珠帘不卷夜来霜；熏笼玉枕无颜色，卧听南宫清漏长。”宋李清照《声声慢》：“梧桐更兼细雨，到黄昏、点点滴滴。”元徐再思[双调·水仙子]夜雨：“一声梧叶一声秋，一点芭蕉一点愁，三更归梦三更后。”  </vt:lpstr>
      <vt:lpstr>鹧鸪     象征着旅途的艰险和离愁别绪。唐李群玉《九子坡闻鹧鸪》：“落照苍茫秋草明，鹧鸪啼处远人行。”宋辛弃疾《菩萨蛮·书江西造口壁》：“江晚正愁余，山深闻鹧鸪。”  </vt:lpstr>
      <vt:lpstr>  鸿雁     游子的思乡怀亲之情和羁旅伤感。隋薛道衡《人日思归》：“人归落雁后，思发在花前。”唐赵嘏《长安秋望》：“残星数点雁横塞；长笛一声人倚楼。”唐欧阳修《戏答元稹》：“夜闻归雁生相思，病入新年感物华。”另外，鸿雁传书也是一个特定的意象，唐杜甫《天末怀李白》：“鸿雁几时到，江湖秋水多。”  </vt:lpstr>
      <vt:lpstr>PowerPoint 演示文稿</vt:lpstr>
      <vt:lpstr>PowerPoint 演示文稿</vt:lpstr>
      <vt:lpstr>孤灯  羁旅凄凉，思乡怀人。唐马戴《灞上秋居》：“落叶他乡树，寒灯独夜人。”唐杜牧《旅宿》：“寒灯思旧事，断雁警愁眠。”唐韦庄《章台夜思》：“孤灯闻楚角，残月下章台。” </vt:lpstr>
      <vt:lpstr>夕阳   苍茫，衰暮，对时光流逝、世事沧桑的悲叹。唐李商隐《乐游原》：“夕阳无限好，只是近黄昏。”唐刘长卿《秋日登吴公台上寺远眺寺即陈将吴明彻战场》：“夕阳依旧垒，寒磐满空林。惆怅南朝事，长江独至今。”宋柳永《玉瑚蝶》：“断鸿声里，立尽斜阳。”元马致远[越调·天净沙]秋思：“夕阳西下，断肠人在天涯。”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m62 visualcommunications</Company>
  <LinksUpToDate>false</LinksUpToDate>
  <SharedDoc>false</SharedDoc>
  <HyperlinksChanged>false</HyperlinksChanged>
  <AppVersion>14.0000</AppVersion>
  <Manager>+44 151 259 6262</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graphics05</dc:creator>
  <cp:lastModifiedBy>流沙</cp:lastModifiedBy>
  <cp:revision>5</cp:revision>
  <dcterms:created xsi:type="dcterms:W3CDTF">2005-07-13T11:42:15Z</dcterms:created>
  <dcterms:modified xsi:type="dcterms:W3CDTF">2019-03-17T02:11:22Z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