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981" r:id="rId2"/>
    <p:sldId id="949" r:id="rId3"/>
    <p:sldId id="979" r:id="rId4"/>
    <p:sldId id="982" r:id="rId5"/>
    <p:sldId id="983" r:id="rId6"/>
    <p:sldId id="984" r:id="rId7"/>
    <p:sldId id="985" r:id="rId8"/>
    <p:sldId id="986" r:id="rId9"/>
    <p:sldId id="1020" r:id="rId10"/>
    <p:sldId id="1021" r:id="rId11"/>
    <p:sldId id="1025" r:id="rId12"/>
    <p:sldId id="826" r:id="rId13"/>
    <p:sldId id="1026" r:id="rId14"/>
    <p:sldId id="952" r:id="rId15"/>
    <p:sldId id="953" r:id="rId16"/>
    <p:sldId id="987" r:id="rId17"/>
    <p:sldId id="988" r:id="rId18"/>
    <p:sldId id="989" r:id="rId19"/>
    <p:sldId id="1023" r:id="rId20"/>
    <p:sldId id="990" r:id="rId21"/>
    <p:sldId id="991" r:id="rId22"/>
    <p:sldId id="992" r:id="rId23"/>
    <p:sldId id="931" r:id="rId24"/>
    <p:sldId id="993" r:id="rId25"/>
    <p:sldId id="955" r:id="rId26"/>
    <p:sldId id="957" r:id="rId27"/>
    <p:sldId id="1033" r:id="rId28"/>
    <p:sldId id="1034" r:id="rId29"/>
    <p:sldId id="844" r:id="rId30"/>
    <p:sldId id="978" r:id="rId31"/>
    <p:sldId id="994" r:id="rId32"/>
    <p:sldId id="995" r:id="rId33"/>
    <p:sldId id="996" r:id="rId34"/>
    <p:sldId id="1028" r:id="rId35"/>
    <p:sldId id="1035" r:id="rId36"/>
    <p:sldId id="1029" r:id="rId37"/>
    <p:sldId id="1030" r:id="rId38"/>
    <p:sldId id="1036" r:id="rId39"/>
    <p:sldId id="1037" r:id="rId40"/>
    <p:sldId id="1038" r:id="rId41"/>
    <p:sldId id="1039" r:id="rId42"/>
    <p:sldId id="998" r:id="rId43"/>
    <p:sldId id="999" r:id="rId44"/>
    <p:sldId id="1000" r:id="rId45"/>
    <p:sldId id="1001" r:id="rId46"/>
    <p:sldId id="1040" r:id="rId47"/>
    <p:sldId id="1041" r:id="rId48"/>
    <p:sldId id="1042" r:id="rId49"/>
    <p:sldId id="1043" r:id="rId50"/>
    <p:sldId id="1044" r:id="rId51"/>
    <p:sldId id="1004" r:id="rId52"/>
    <p:sldId id="1045" r:id="rId53"/>
    <p:sldId id="1046" r:id="rId54"/>
    <p:sldId id="1047" r:id="rId55"/>
    <p:sldId id="977" r:id="rId56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6" autoAdjust="0"/>
    <p:restoredTop sz="94601" autoAdjust="0"/>
  </p:normalViewPr>
  <p:slideViewPr>
    <p:cSldViewPr>
      <p:cViewPr varScale="1">
        <p:scale>
          <a:sx n="111" d="100"/>
          <a:sy n="111" d="100"/>
        </p:scale>
        <p:origin x="-330" y="-7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634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slide" Target="slide2.xml"/><Relationship Id="rId7" Type="http://schemas.openxmlformats.org/officeDocument/2006/relationships/slide" Target="slide5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1.xml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高清图片\8.5\545151_阳朔海洛创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9843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2097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4000" kern="100" dirty="0">
                <a:latin typeface="Times New Roman"/>
                <a:ea typeface="微软雅黑" pitchFamily="34" charset="-122"/>
              </a:rPr>
              <a:t>专题五　精准分析小说情节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7933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第二章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文学类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文本阅读</a:t>
            </a:r>
          </a:p>
        </p:txBody>
      </p:sp>
    </p:spTree>
    <p:extLst>
      <p:ext uri="{BB962C8B-B14F-4D97-AF65-F5344CB8AC3E}">
        <p14:creationId xmlns:p14="http://schemas.microsoft.com/office/powerpoint/2010/main" val="49105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61788" y="524645"/>
            <a:ext cx="1115004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啰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唆了，赶紧去抓！不然让他跑了就完了！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可惜早已经人去屋空，连他生病的老母亲也不在了。王保长一气之下，命人一把火烧了草屋，回去复命了。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林专员气得连抽了王保长十几个耳光。骂道：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你是猪啊！你有没有脑子，怎么就烧了他房子呢？他是共党分子，里面万一有什么重要情报呢？你竟然一把火烧了！真是成事不足败事有余！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我当时气糊涂了！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王保长摸着火辣辣的脸，委屈地说。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陈隰逃了，你这条命也保不了！我只能如实向上面汇报！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林专员边说边要走。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116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8582" y="502668"/>
            <a:ext cx="1126154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等等，林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林专员，借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借一步说话！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王保长把林专员引进内屋，关上房门，小心翼翼地从箱子底下双手捧出一个金光闪闪的小小的菩萨雕塑。他神秘兮兮地压低声音，凑近林专员耳朵说：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这是我家祖传的宝贝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就这样，王保长终于躲过一劫。没过几天，老婆也被他接了回来。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阿毛母子投靠了他们的一个远房亲戚。安顿下来后，阿毛对母亲说：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幸亏保长他识字不多，不然我真是死定了！好险啊！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母亲笑笑，说：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傻啊！孩子，王保长和你爹是结拜兄弟，你的名字还是你王叔起的呢！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5612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70265" y="324658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下列对小说相关内容和艺术特色的分析鉴赏，不正确的一项是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王保长收到密令，上头命令他抓人杀人，而他却在家敞开大门，啃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起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鸡腿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，喝起了酒，说明王保长没拿上边的命令当回事。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小说中林专员怒斥王保长延误了抓捕时机，扇他耳光，并指出他烧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房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糊涂，说明林专员精明强干，办案有头脑，有力度。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小说中两个女人形象虽然着墨不多，但保长计谋的实施离不开老婆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配合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，交代阿毛获救原因要通过其母之口，颇具匠心。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小说以王保长的活动为线索，以阿毛回乡照顾母亲并逃走、林专员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督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为辅线，三线交织于王保长家，情节跌宕，摇曳多姿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566" y="100481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2" name="TextBox 21">
            <a:hlinkClick r:id="rId6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13253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58780" y="1369456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王保长接到密令喝酒吃肉是故意给人看的，目的有三：一是借机支走老婆，为晚上他找阿毛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报信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做铺垫；二是做给乡邻们看，让他们证实自己确实喝了酒；三是做给林专员看，为后文自己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醉酒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延误抓捕找到搪塞的理由。总之，这恰恰是他老谋深算的表现。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372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89" y="394540"/>
            <a:ext cx="111824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小说中的王保长有哪些性格特征？请结合文本简要分析。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389" y="1091630"/>
            <a:ext cx="1118244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足智多谋，含而不露。王保长收到杀人密令，假借和老婆吵架醉酒忘记公事，借让阿毛帮自己认字透露消息，送出金菩萨保住了自己的性命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随机应变，能说会道。见到来督查的林专员，先是奉承，然后巧转话题，接着诉说和老婆吵架的委屈，还说不认识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字以摆脱干系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有情有义，不吝钱财。为救结拜兄弟的儿子，王保长送出金菩萨给林专员，终于化解了危机。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5495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矩形 13"/>
          <p:cNvSpPr/>
          <p:nvPr/>
        </p:nvSpPr>
        <p:spPr>
          <a:xfrm>
            <a:off x="478582" y="534394"/>
            <a:ext cx="1118244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小说结尾安排巧妙，请结合文本简要分析。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582" y="1198247"/>
            <a:ext cx="1118244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从人物表现的角度看，结尾借阿毛母亲之口揭开真相，侧面表现了王保长有情有义、足智多谋的典型形象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从情节设置的角度看，结尾写阿毛的名字是王保长起的，与上文提到的不认识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字相呼应，交代实际情况，解开所有谜团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从读者感受的角度看，最后才解开真相，可以吸引读者阅读兴趣，并令读者回味悠长。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02167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4674" y="405458"/>
            <a:ext cx="11304668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二、阅读下面的文字，完成文后题目。</a:t>
            </a:r>
          </a:p>
        </p:txBody>
      </p:sp>
      <p:sp>
        <p:nvSpPr>
          <p:cNvPr id="3" name="矩形 2"/>
          <p:cNvSpPr/>
          <p:nvPr/>
        </p:nvSpPr>
        <p:spPr>
          <a:xfrm>
            <a:off x="444674" y="1063537"/>
            <a:ext cx="113046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父亲和那道坡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宋向阳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秋生的家在柳河村最北头的山根下，绕过一道胳膊肘子弯儿的土坡，才能过去。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秋生开着新买的轿车回家，道窄，只好停在十米外的巷口。他怕车子被刮蹭，一个劲儿朝那边望。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你对车倒挺上心啊。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父亲徐老套在饭桌上叨咕着，还用稀奇古怪的目光扫他。秋生低声地解释道：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我三年的工资都花在车上了，那道坡忒堵。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5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765498"/>
            <a:ext cx="10990999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秋生两口子一走就是两个多月，隔三差五往回打个电话。一次，隔壁的小东把一包羊肉送到了他家。小东说：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叔啊，看看你儿子多孝顺啊。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徐老套的脸上像结了霜，瞅都不瞅一眼。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小东走后，媳妇问老套：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你绷着脸给谁看呢？不识抬举。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徐老套愤愤地说：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他徐秋生是在救济困难户吗？连个面都不照，好大的架子啊。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媳妇叹了口气，说：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谁让你找个猫不拉屎的地方盖房，拐弯抹角连个车都不得放。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162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88690" y="477466"/>
            <a:ext cx="1099099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徐老套大步来到院外，望着那道十多米长、五米多高的土坡，使劲哼了一声。他蹲在那儿，点着一根旱烟，猛地吸了几口，脸蛋憋得像下蛋的母鸡。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徐老套去集上买了几把镐锹，还叫人焊了一个铁斗子的推车。除了下地，他把很多时间都用在了修路上。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头还没升起，徐老套就站在了土坡下，挥着大镐刨。土质很硬，他一镐下去，便击出一颗颗金星来。徐老套拿出了年轻时开大山的劲头，抡圆膀子干着。汗水很快就浸透了衣服，紧紧贴在了他的身上。媳妇看着心疼，帮他往车子里装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455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9707" y="728349"/>
            <a:ext cx="10990999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徐老套一把夺过铁锹说：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去，这事儿不用你管。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媳妇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你悠着点，别累坏了。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徐老套嘴里应着，却不歇手。媳妇给他沏了一壶浓茶，端了出来。徐老套嗓眼儿里发干，放下家什坐在了凳子上。他喝着茶，眼前浮现出儿子小时候在土坡前和他玩捉迷藏的情形，心里不禁七上八下。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胳膊肘弯儿的土坡一天天变小着，徐老套手上的老茧一天天变厚着。累的时候，他都会朝远处望一会儿。他想看到那个熟悉的身影，可是却一次次失望。媳妇劝他找几个帮工，他却说啥也不答应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05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800357"/>
            <a:ext cx="1137415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这天，徐老套正在门口忙着。村书记大成走了过来，喊道：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老套哥，你儿子给你捎钱来了。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徐老套没有抬头，仍然在干活。大成说：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都啥年头了，你还想当愚公啊。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徐老套这才停手，冲他干笑一下。大成把钱递了过来，说：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上午我在城里遇到秋生，他让我给你们。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徐老套一把拨开大成的胳膊，说：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这钱我不要，你退给他吧。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亲儿子的钱，不要白不要。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大成说。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徐老套哼了一声，说：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徐秋生凭啥不自己回来？他不认识柳河村的路吗？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887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9681" y="405458"/>
            <a:ext cx="1137415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大成说：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可能，他有点忙吧？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徐老套说：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一个小科长比县长还忙吗？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媳妇见他九头牛拉不回来的样子，便从大成手里接过了钱。徐老套瞪了她一眼，说：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这钱你自己花吧，我一分不沾。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媳妇用手点了点他，回屋里给大成去找烟卷。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我让你堵！我让你堵！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徐老套举起大镐，用力地朝土坡刨了下去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三个月后，秋生两口子还没有回来。一天，他突然接到家里的电话。母亲在那头颤巍巍地说：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儿啊，你快回来，你爹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病得可不轻啊。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469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5938" y="621482"/>
            <a:ext cx="1103964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等秋生说话，母亲就嗖地放下电话，任凭秋生怎么回拨，都没人接。秋生吓出一身冷汗，带着媳妇急急忙忙撵了回来。他的眼里冒着火，把车开到家门口没等停稳，就跑进屋去。可是，父亲却满面红光地坐在炕头，没有一丝病意。他疑惑地瞅着母亲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徐老套笑眯眯地说：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儿子，你的车放哪儿了？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秋生眨巴眨巴眼睛，说：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就放门口了。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徐老套拽住儿子的手说：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那道坡还有吗？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秋生的呼吸顿时急促起来，泪水在眼里打起了转转。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39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21866" y="261442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下列对小说相关内容和艺术特色的分析鉴赏，正确的一项是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母亲担心父亲的身体，也牵挂着外出的儿子，为此她编造了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父亲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病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的谎言，诱使儿子回家，终于使父子和好如初。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胳膊肘弯儿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来比喻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十米多长、五米多高的土坡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生动形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地写出土坡虽小却陡的特点，正是这道土坡阻碍了父子的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情感交流。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邻居小东、村书记大成与文中父亲的交谈，不仅补充了有关人物信息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从侧面丰富了人物形象，而且推动了情节波澜迭起，使得小说摇曳多姿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小说写新农村变化中的父子情感故事，语言质朴而不失生动，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忒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latin typeface="宋体"/>
                <a:ea typeface="华文细黑"/>
                <a:cs typeface="Times New Roman"/>
              </a:rPr>
              <a:t> 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猫不拉屎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嗖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撵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等词句的运用，贴着人物而写，极具农村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气息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550" y="480520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76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50670" y="971644"/>
            <a:ext cx="108890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母亲担心父亲的身体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，母亲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编造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谎言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，分析有误。文中应是父母亲一起以此为借口，让儿子能够即刻回家，看到那被铲平的土坡，从而理解父亲的一片苦心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项夸大了土坡的影响，停车难只是儿子不回家的表面原因，实际上是不理解父母晚年有需要子女陪伴的情感需求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项对情节的鉴赏不准确，小说叙述故事娓娓道来，情节并不曲折。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385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3796" y="549406"/>
            <a:ext cx="1129426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小说开头，两次写到父亲徐老套的神色，暗示了他什么样的心理？作者如此安排情节有何作用？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796" y="1917558"/>
            <a:ext cx="11294265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第一次，秋生一个劲儿朝停在十米外巷口的新车望，父亲徐老套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用稀奇古怪的眼光扫他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，是责怪儿子关心车子超过了关心自己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第二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次，是托小东把羊肉送回家，父亲徐老套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脸上像结了霜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，是觉得儿子架子大，不打照面。作者如此安排情节，是为引出后面徐老套奋力平坡的情节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情节安排方面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；表现了徐老套对儿子的深沉的爱和思念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人物形象方面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；最终完成从隔膜到亲情交融的升华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主题表现方面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65695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26073" y="1234278"/>
            <a:ext cx="1129426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对于小说结尾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秋生的呼吸顿时急促起来，泪水在眼里打起了转转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，有人认为是画龙点睛，也有人认为是画蛇添足。请结合文本从人物塑造、情节发展和主旨表达三个角度谈谈你的理解。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0302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82" y="586112"/>
            <a:ext cx="11182441" cy="5219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我认为是画龙点睛。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从人物形象看，秋生的反应是他知道父亲为了能让自己回家，亲自动手铲平了土坡后内心的愧疚、自责，与对父母的爱和感动的复杂心理表现。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从情节发展上看，原文的设计符合情理，与上文情节相照应，儿子虽然很少回家，但依然有孝心，不时托人给父亲送钱送物，听到父亲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病重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的消息立即带着妻子赶回。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从主旨上看，原文设计以儿子的反应衬托父亲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愚公移山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般的举动，父爱特有的朴实与厚重化解了父子间的隔膜，令人欣喜，发人深思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36518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78582" y="969903"/>
            <a:ext cx="112942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我认为是画蛇添足。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从人物形象上看，儿子以停车难、工作忙为借口极少回家探望父亲，原文的结尾主观设定了儿子的个性，限制了读者的想象。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从情节设计上看，去掉原文结尾，给小说情节发展、人物个性等增加了更多的不确定性，有利于读者的思考。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从主旨上看，原文因结尾而使得主题单一，降低了作品的品位。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10071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158636"/>
            <a:ext cx="1110391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高考试卷把小说的情节列为重要的考查内容，设置了小说线索分析题、情节作用分析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句段作用分析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、情节安排意图及表达效果探究题等不同层级的题型。考生在答这类题时最突出的问题是标签化、空泛化，没有很好地弄懂、深入情节内部去思考，并且缺乏统合意识、关联意识。解决的关键是从具体小说文本出发，读懂情节，充分考虑它在自身、人物、主题及读者方面的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2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高清图片\8.5\543308_高山流水海洛创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t="2809" b="13391"/>
          <a:stretch/>
        </p:blipFill>
        <p:spPr bwMode="auto">
          <a:xfrm>
            <a:off x="8294685" y="0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把脉学情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准确诊断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8.5\543305_江山如画海洛创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3" t="11925"/>
          <a:stretch/>
        </p:blipFill>
        <p:spPr bwMode="auto">
          <a:xfrm>
            <a:off x="8294687" y="1"/>
            <a:ext cx="3895726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读文答题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精细突破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3173" y="404159"/>
            <a:ext cx="11192741" cy="59059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一、读懂情节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懂情节是小说阅读的起点，也是做小说题的基础，应主要做以下四点工作：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了解故事情节最基本的要素：时间、地点、人物和核心事件。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划分层次，梳理概括情节内容。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这是读懂情节最基础、最主要的工作。以主要人物为中心，有三种方式梳理、概括：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按时间顺序理层次概括：开端、发展、高潮、结尾。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按空间顺序抓场面概括：一个面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就是一个情节，场面变化情节就变化。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8564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654600"/>
            <a:ext cx="114620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依据线索概括：可以找出物线、事线、情线或对比线，然后依线概括。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梳理、概括情节时，一般要从主人公角度，按照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何时何地何人做何事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的格式进行，其中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何人何事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是概括最核心的要素。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大致了解情节结构方面的特点。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故事叙述的线索、顺序和人称。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情节安排的技巧，如呼应、伏笔、对比、衬托等。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情节结构安排的特点。如开头与结尾有何特点，中间是如何展开的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756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452637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二、精准答题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高考考查小说情节，主要从情节的内容、特点和作用等角度命题。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线索作用题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清小说的线索是把握文本、理清思路、解决其他问题的基础。一个事物、一个事件、一句话、一个动作等都可以作为文章的线索，它是文章的关键内容，小说的情节就是靠线索才得以连缀成文。线索有明暗之分，常常具体形象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，小说的主题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观点或思想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、情理发展的规律为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；又有主副之分，依主人公为线索的叫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，依其他次要人物为线索的叫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副线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7548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370051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典型提问方式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为枢纽连接人物、安排情节，这样处理有什么作用？请简要分析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(2016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全国甲卷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小说有明暗两条线索，分别是什么？这样处理有什么好处？请简要分析。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答题角度及要点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首先要对全文有一个从内容到形式的完整认识，明确表达的思路；理清线索与情节、人物、环境、主题的关系。理解作者安排线索的意图和表达效果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6106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549474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考虑答对答全要点。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组织材料，贯穿全文；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结构清晰，情节集中；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使行文富于变化；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利于表现人物；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揭示主题。另外，要注意线索串联起哪些内容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其实就是文本的基本内容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。必须扣住线索的内容分析其艺术效果，不能硬贴标签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情节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细节，或句段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作用分析题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小说的情节主要有两个方面的作用：一是内容上为情节发展、塑造人物、表达主题服务；二是结构上呼应标题、设置悬念、照应文段、埋下伏笔，为后面的情节做铺垫，推动情节的发展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转折、高潮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181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9153" y="189434"/>
            <a:ext cx="11161240" cy="65045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典型提问方式：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作者安排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情节有何用意？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②××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细节在全文中有什么作用？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请分析第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画线句子的作用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答题角度及要点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首先要对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文字精读，把握内容要点及上下文语境，注意其位置特点，然后从以下五个角度思考作答。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从情节与其他情节的关系角度考虑。需要考虑这一情节在全文中的位置：开头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引起下文、为下文做铺垫、设置悬念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，中间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推动情节发展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，结尾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呼应上文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8716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780" y="189434"/>
            <a:ext cx="1127285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从情节与人物形象的关系角度考虑。也就是情节本身对人物性格塑造上的具体作用。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从情节与小说环境的关系角度考虑。常用术语有突出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烘托、交代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人物活动的环境，使环境更具典型性等。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从情节与小说主题的关系角度考虑。一般来说是点题、突出主题或揭示主旨。常用答题术语：揭示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表达、寄托、暗示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的主题，深化主题，突出主题等。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从情节与读者感受的关系角度考虑。就是站在读者的位置上考虑情节的作用。常用答题术语有吸引读者注意力、引起读者的阅读兴趣、引发读者思考等。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792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586" y="105353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情节安排技巧赏析题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这种题型大都是从整体上对情节技巧或结构安排来赏析的。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典型提问方式：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本文是如何叙述故事的？请简要分析。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本文的故事情节是怎样展开的？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本文在叙述手法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上有何特色？请赏析。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本文在构思上别具匠心，请赏析。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本文结尾特别巧妙，请简要赏析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4911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780" y="837506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答题角度及要点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回答这类题型，要从两方面思考：一是其技巧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是什么，要准确判断；二是作用效果分析。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准确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判断情节技巧、结构特点，其角度有：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叙述角度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顺叙、倒叙、插叙等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叙述人称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第三人称或第一人称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情节技巧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伏笔、对比、衬托、悬念等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开头与结尾有何特点等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分析技巧的艺术效果一般是从情节、人物、环境、主题、读者角度思考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043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0004" y="814419"/>
            <a:ext cx="11417715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一、阅读下面的文字，完成文后题目。</a:t>
            </a:r>
          </a:p>
        </p:txBody>
      </p:sp>
      <p:sp>
        <p:nvSpPr>
          <p:cNvPr id="3" name="矩形 2"/>
          <p:cNvSpPr/>
          <p:nvPr/>
        </p:nvSpPr>
        <p:spPr>
          <a:xfrm>
            <a:off x="390004" y="1671550"/>
            <a:ext cx="1141771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王保长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章月珍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午，王保长收到密令，上头命令他务必在深夜带人秘密逮捕一个叫陈隰的村民，然后就地正法！王保长怀里揣着那张密令，心事重重地回到家。他抽着闷烟，吩咐老婆赶紧杀鸡，煮熟。然后，敞开大门，啃着鸡腿，喝起了闷酒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273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416" y="108634"/>
            <a:ext cx="11385581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答题尤其要区别好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铺垫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伏笔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两种术语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铺垫与伏笔是小说情节安排中的两个重要技巧，也是考生答题中用得较多的两个术语。不少人混为一谈。其实，它们的区别很大：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目的和作用上看，铺垫是衬托，作者尽管是在次要人物或事件上下功夫，其着眼点却是主要的人物或事件。伏笔是对将要在作品中出现的人物或事件，预先作提示或暗示，使下文的情节不使读者感到疑惑，以求前后呼应。它常常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照应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配合使用，即所谓前有伏笔，后有照应。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从形态上看，为了达到衬托的目的，铺垫对起陪衬作用的部分往往大肆渲染，因此，铺垫可以说是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的。而伏笔，一般说来，贵在一个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字，通常比较隐蔽，因而，伏笔是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隐性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的。巧妙的伏笔，在没有看到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照应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之前，貌似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闲笔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11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038" y="1380035"/>
            <a:ext cx="11050733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从位置上看，铺垫一般在文章开头，伏笔常见于文章中间。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铺垫所使用的笔墨往往较多，可谓浓墨重彩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当然，其程度不及对主要人物或事件的描写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；而伏笔通常只是一两笔，点到为止，否则就失去了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2879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115691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阅读下面的文字，完成文后题目。</a:t>
            </a: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7" name="矩形 6"/>
          <p:cNvSpPr/>
          <p:nvPr/>
        </p:nvSpPr>
        <p:spPr>
          <a:xfrm>
            <a:off x="550590" y="1949003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林家铺子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节选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茅　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又索索地下起冻雨来了。一条街上冷清清地简直没有人行。自有这条街以来，从没见过这样萧索的腊尾岁尽。朔风吹着那些招牌，嚓嚓地响。渐渐的冻雨又变成雪花的模样。沿街店铺里的伙计们靠在柜台上仰起了脸发怔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410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0986" y="524645"/>
            <a:ext cx="1127285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和那位收账客人有一句没一句地闲谈着。林小姐忽然走出蝴蝶门来站在街边看那索索的冻雨。从蝴蝶门后送来的林大娘的呃呃的声音又渐渐加勤。林先生嘴里应酬着，一边看看女儿，又听听老婆的打嗝儿，心里一阵一阵酸上来，想起他的一生简直毫无幸福，然而又不知道坑害他到这地步的，究竟是谁。那位上海客人似乎气平了一些了，忽然很恳切地说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林老板，你是个好人。一点嗜好都没有，做生意很巴结认真。放在二十年前，你怕不发财么？可是现今时势不同，捐税重，开销大，生意又清，混得过也还是你的本事。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901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1688" y="452637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林先生叹一口气苦笑着，算是谦逊。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上海客人顿了一顿，又接着说下去：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贵镇上的市面今年又比上年差些，是不是？内地全靠乡庄生意，乡下人太穷，真是没有法子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呀，九点钟了！怎么你们的收账伙计还没来呢？这个人靠得住么？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心里一跳，暂时回答不出来。虽然是七八年的老伙计，一向没有出过岔子，但谁能保到底呢！而况又是过期不见回来。上海客人看着林先生那迟疑的神气，就笑，那笑声有几分异样。忽然那边林小姐转脸对林先生急促地叫道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953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265" y="810936"/>
            <a:ext cx="11385581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爸爸，寿生回来了！一身泥！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然林小姐的叫声也是异样的。林先生跳起来，又惊又喜，着急地想跑到柜台前去看，可是心慌了，两腿发软。这时寿生已经跑了进来，当真是一身泥，气喘喘地坐下了，说不出话来。林先生估量那情形不对，吓得没有主意，也不开口。上海客人在旁边皱眉头。过了一会儿，寿生方才喘着气说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好险呀！差一点儿被他们抓住了。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到底是强盗抢了快班船么？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84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9274" y="477466"/>
            <a:ext cx="11385581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林先生惊极，心一横，倒逼出话来了。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强盗。是兵队拉夫呀！昨天下午赶不上趁快班。今天一早趁航船，哪里知道航船听得这里要捉船，就停在东栅外了。我上岸走不到半里路，就碰到拉夫。西面宝祥衣庄的阿毛被他们拉去了。我跑得快，抄小路逃了回来。他妈的，性命交关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寿生一面说，一面撩起衣服，从肚兜里掏出一个手巾包来递给了林先生，又说道：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都在这里了。柔市的那家黄茂记很可恶，这种户头，我们明年要留心！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我去洗一个脸，换件衣服再来。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6799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5638" y="809195"/>
            <a:ext cx="1127285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林先生接了那手巾包，捏一把，脸上有些笑容了。他到账台里打开那手巾包来。先看一看那张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清单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打了一会儿算盘，然后点检银钱数目：是大洋十一元，小洋二百角，钞票四百二十元。这全部付给上海客人，照账算也还差一百多元。林先生凝神想了半晌，斜眼偷看了坐在那里吸烟的上海客人几次，方才叹一口气，割肉似的捧到上海客人跟前，又说了许多好话，方才得到上海客人点一下头，叹口气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再加一点吧，我也熬不过这个年关呀。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6430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林先生几乎想哭出来，没有话回答，只是叹气。除了央求那上海客人再通融，还有什么别的办法？林先生忍痛又把这几天内卖得的现款凑成了五十元，这才把那位叫人头痛的上海收账客人送走了。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已有十一点了，天还是飘飘扬扬落着雪。买客没有半个。林先生纳闷了一会儿，和寿生商量本街的账头怎样去收讨。两个人的眉头都皱紧了，都觉得本镇的六百多元账头收起来真没有把握。寿生挨着林先生的耳朵悄悄地说道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2372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听说南栅的聚隆，西栅的和源，都不稳呢！这两处欠我们的，就有三百光景，这两笔倒账要预先防着，吃下了，可不是玩的！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林先生脸色变了，嘴唇有点抖。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，师傅，随他们去造谣罢，你不要发急。荒年传乱话，听说是镇上的店铺十家有九家没法过年关。时势不好，市面清得不成话。素来硬朗的铺子今年都打饥荒，也不是我们一家困难！天塌压大家，商会里总得议个办法出来；总不能大家一齐拖倒，弄得市面更加不像市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E:\吕芳\幻灯片用圈\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196" y="2953977"/>
            <a:ext cx="355820" cy="35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2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3188" y="211979"/>
            <a:ext cx="113240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的家就在村路边，来来往往的人很多，路过的村民都闻到了酒肉香。从敞开的大门望进去，只见王保长喝得醉醺醺的。后来不知发生了什么，传来了王保长夫妻俩的吵闹声，夹杂着摔碗筷和扔桌凳的啪啪声。不一会儿，看见王保长把一个包裹扔出屋外，扯着嗓子嚷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你就是嫌弃我现在穷了！你过不惯，那你赶紧给我滚！最好永远甭回来！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滚就滚！这几年要不是我娘家接济，日子早就穷得过不下去了！自从你当上了这个破保长，我们是越过越穷，赚不到钱不说，还天天跟着你提心吊胆，这日子真是没法过了！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老婆哭哭啼啼抱怨道。邻居来劝架，可王保长却趁着酒性，指着老婆鼻子，叫她滚。老婆终于忍受不了，哭着跑了。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051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0919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看见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林先生急苦了，寿生姑且安慰着，忍不住也叹了一口气。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是愈下愈密了，街上已经见白。偶尔有一条狗垂着尾巴走过，抖一抖身体，摇落了厚积在毛上的那些雪，就又悄悄地夹着尾巴走了。自从有这条街以来，从没见过这样冷落凄凉的年关！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此时，远在上海，日本军的重炮正在发狂地轰毁那边繁盛的市廛。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E:\吕芳\幻灯片用圈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26" y="1055331"/>
            <a:ext cx="363964" cy="36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吕芳\幻灯片用圈\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25" y="1712454"/>
            <a:ext cx="355300" cy="35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9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3361" y="333450"/>
            <a:ext cx="1152128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选文情节安排巧妙，多条线索交织在短短的篇幅中。请理出三条并简要分析其作用。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361" y="1669943"/>
            <a:ext cx="1152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线索：上海客人生意艰难，来找林先生收账；林先生等寿生收账回来，好还上海客人的钱；寿生到乡镇收账，途中遇险。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用：使小说情节紧凑，故事容量加大，能够在有限的篇幅中展示广阔的社会背景；使主要人物的性格在复杂的矛盾冲突中得以更加充分地展现，使人物形象更加饱满；使林家铺子面临的困境更具典型性和普遍性，强化了小说所表达的城乡经济日渐艰难、行将崩溃的主题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1373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581954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请简析第</a:t>
            </a:r>
            <a:r>
              <a:rPr lang="en-US" altLang="zh-CN" sz="2800" b="1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段的作用。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267744"/>
            <a:ext cx="11521280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冻雨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雪花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腊尾岁尽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店铺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等词语交代了故事发生的时间、地点。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冷清清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萧索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等词语点明了自然环境的凄凉，奠定了全文凄冷的感情基调，为人物出场做了铺垫。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伙计们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发怔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看，暗示了下文林家铺子生意的惨淡。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5251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973517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段中林小姐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急促地叫道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在情节中有什么作用？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701602"/>
            <a:ext cx="1152128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使情节突起波澜，制造悬念，推动了情节的发展。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7734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334566" y="581954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小说结尾画线句子在全文中有什么作用？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1269554"/>
            <a:ext cx="1152128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凄凉的年关，加上日军轰隆隆的炮声，更加烘托出时局的不稳、民生的艰难，暗示了林家铺子无法支撑下去。间接交代了时局动荡、民生凋敝的原因。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段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然而又不知道坑害他到这地步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段寿生差点被抓了兵夫等内容形成呼应。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04607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65484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526361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987238" y="6309320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6106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E:\高清图片\8.5\545151_阳朔海洛创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" t="39843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1623" y="765498"/>
            <a:ext cx="1166716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王保长继续喝酒，村民见他不可理喻，也都摇摇头散去了。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夜深了，王保长估摸着到晚上九点了，焦急地不停向屋外张望。他在等阿毛。阿毛是村子里最有文化的人，在县城读书，从小父亲就死了。这几天，因为母亲病重，他请假回家给母亲煎药，每晚九点他总是拿着一个药罐子，到王保长屋前的马路倒药渣。九点，终于等来了阿毛，王保长赶紧拉他进屋，拿出那张密令给阿毛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阿毛，村里就数你识字最多，你叔我识字不多，只能向你请教！你看看这纸上的陈字后面念啥？他是何许人也？人命关天，你跟叔说说！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6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4435" y="452637"/>
            <a:ext cx="1126154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阿毛拿着那张纸，手有点发抖，脸红一阵白一阵，说话也疙里疙瘩的。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叔，这个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这个好像是生僻字，我也不认识。要不我回家去查查，然后回来再告诉你！你看行不？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好！好！你快去快回！我等你！这密令只有你知我知，千万不要走漏风声！不然你我小命都不保！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王保长嘱咐道。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阿毛答应着，急急地走了，连药罐子都忘了拿。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五分钟过去了，一个小时过去了，始终不见阿毛回来。王保长酒劲儿上来，犯困，昏昏欲睡。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825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20185" y="810936"/>
            <a:ext cx="1115004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第二天，王保长是被林专员几个巴掌打醒的。睁开眼，看到林专员气得扭曲的胖脸，两手正抓着自己的前胸。他吓得浑身发抖。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林专员，您怎么大驾光临鄙人寒舍了？真是蓬荜生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生什么生！我问你，你的密令呢？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密令？在呀！我保管得妥妥的！丢不了！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王保长边说边从怀里掏出那张皱巴巴的纸，双手恭恭敬敬地递给林专员。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保管个屁啊！谁叫你保管了！是要你办事！你说你办完事了吗？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林专员怒视着王保长。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0856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523876"/>
            <a:ext cx="11374157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啥事啊？我不记得了！昨晚我老婆跟我吵架，跑了，我心情不好，喝闷酒，乡亲们都可作证！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王保长委屈地说。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林专员气得又抽了王保长一个巴掌，把密令扔到他脸上。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我这就带人去抓他！可是，林专员，这个陈字后面念啥？他是谁呀？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王保长颤抖着手，指着密令上陈隰的名字，战战兢兢地问。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林专员气得又给了他一巴掌：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你作为一个保长，怎么连自己村的人都不了解！陈隰就是陈九根的儿子！小名叫阿毛！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啊！我们村里人只知道他叫阿毛，哪里知道他叫陈隰啊！不信的话你问问他们！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王保长指着站在堂屋里的十几个人。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8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7355</TotalTime>
  <Words>5809</Words>
  <Application>Microsoft Office PowerPoint</Application>
  <PresentationFormat>自定义</PresentationFormat>
  <Paragraphs>296</Paragraphs>
  <Slides>55</Slides>
  <Notes>40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876</cp:revision>
  <dcterms:modified xsi:type="dcterms:W3CDTF">2017-11-09T09:24:41Z</dcterms:modified>
</cp:coreProperties>
</file>