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7" r:id="rId2"/>
  </p:sldMasterIdLst>
  <p:notesMasterIdLst>
    <p:notesMasterId r:id="rId3"/>
  </p:notesMasterIdLst>
  <p:sldIdLst>
    <p:sldId id="458" r:id="rId4"/>
    <p:sldId id="440" r:id="rId5"/>
    <p:sldId id="516" r:id="rId6"/>
    <p:sldId id="529" r:id="rId7"/>
    <p:sldId id="530" r:id="rId8"/>
    <p:sldId id="586" r:id="rId9"/>
    <p:sldId id="563" r:id="rId10"/>
    <p:sldId id="513" r:id="rId11"/>
    <p:sldId id="549" r:id="rId12"/>
    <p:sldId id="532" r:id="rId13"/>
    <p:sldId id="554" r:id="rId14"/>
    <p:sldId id="577" r:id="rId15"/>
    <p:sldId id="556" r:id="rId16"/>
    <p:sldId id="601" r:id="rId17"/>
    <p:sldId id="557" r:id="rId18"/>
    <p:sldId id="559" r:id="rId19"/>
    <p:sldId id="560" r:id="rId20"/>
    <p:sldId id="561" r:id="rId21"/>
    <p:sldId id="562" r:id="rId22"/>
    <p:sldId id="512" r:id="rId23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19" autoAdjust="0"/>
  </p:normalViewPr>
  <p:slideViewPr>
    <p:cSldViewPr>
      <p:cViewPr varScale="1">
        <p:scale>
          <a:sx n="88" d="100"/>
          <a:sy n="88" d="100"/>
        </p:scale>
        <p:origin x="672" y="60"/>
      </p:cViewPr>
      <p:guideLst>
        <p:guide orient="horz" pos="1604"/>
        <p:guide pos="29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-22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0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D7F3CA8-9535-48B5-86B0-2AA90E05F22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8AF9028-0322-46D7-9064-276F4A5E7B82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bg>
      <p:bgPr>
        <a:blipFill dpi="0" rotWithShape="1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43AEF5-A1B1-49C8-8647-48D877D449C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A3ED4-9AD5-4B10-8780-9A60D2BDAB10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ct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562DDA-365C-4B6F-B693-6AE5A03F0C1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93AE0-CE45-40AB-ABF8-645E3118190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/>
          <a:p>
            <a:pPr>
              <a:defRPr/>
            </a:pPr>
            <a:fld id="{CDA2D996-6776-4BB1-BDF9-843791083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94AFF-4FD3-413E-99B9-BC18BA0C6C8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B8D9C-6778-4074-8213-2D7506FDBE1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48036-D4C7-4BEE-A0D7-941213948F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latinLnBrk="0" hangingPunct="1"/>
            <a:r>
              <a:rPr lang="zh-CN" altLang="en-US"/>
              <a:t>第二级</a:t>
            </a:r>
            <a:endParaRPr lang="zh-CN" altLang="en-US"/>
          </a:p>
          <a:p>
            <a:pPr lvl="2" eaLnBrk="1" latinLnBrk="0" hangingPunct="1"/>
            <a:r>
              <a:rPr lang="zh-CN" altLang="en-US"/>
              <a:t>第三级</a:t>
            </a:r>
            <a:endParaRPr lang="zh-CN" altLang="en-US"/>
          </a:p>
          <a:p>
            <a:pPr lvl="3" eaLnBrk="1" latinLnBrk="0" hangingPunct="1"/>
            <a:r>
              <a:rPr lang="zh-CN" altLang="en-US"/>
              <a:t>第四级</a:t>
            </a:r>
            <a:endParaRPr lang="zh-CN" altLang="en-US"/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8F4120-58AB-4A0E-B415-D584E827584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B1D3D-2B81-4FC1-8991-04A1EE52DED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D2D5B-3EED-41BA-94D9-90B1F1B196B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B17AC-5819-47CE-B884-001938CF9DB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灯片编号占位符 4710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algn="r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8197" name="日期占位符 4710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fld id="{BB962C8B-B14F-4D97-AF65-F5344CB8AC3E}" type="datetime1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8198" name="页脚占位符 4710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1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0.xml" /><Relationship Id="rId3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4.xml" /><Relationship Id="rId7" Type="http://schemas.openxmlformats.org/officeDocument/2006/relationships/slideLayout" Target="../slideLayouts/slideLayout15.xml" /><Relationship Id="rId8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1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  <a:endParaRPr kumimoji="0" lang="zh-CN" altLang="en-US"/>
          </a:p>
          <a:p>
            <a:pPr lvl="1" eaLnBrk="1" latinLnBrk="0" hangingPunct="1"/>
            <a:r>
              <a:rPr kumimoji="0" lang="zh-CN" altLang="en-US"/>
              <a:t>第二级</a:t>
            </a:r>
            <a:endParaRPr kumimoji="0" lang="zh-CN" altLang="en-US"/>
          </a:p>
          <a:p>
            <a:pPr lvl="2" eaLnBrk="1" latinLnBrk="0" hangingPunct="1"/>
            <a:r>
              <a:rPr kumimoji="0" lang="zh-CN" altLang="en-US"/>
              <a:t>第三级</a:t>
            </a:r>
            <a:endParaRPr kumimoji="0" lang="zh-CN" altLang="en-US"/>
          </a:p>
          <a:p>
            <a:pPr lvl="3" eaLnBrk="1" latinLnBrk="0" hangingPunct="1"/>
            <a:r>
              <a:rPr kumimoji="0" lang="zh-CN" altLang="en-US"/>
              <a:t>第四级</a:t>
            </a:r>
            <a:endParaRPr kumimoji="0" lang="zh-CN" altLang="en-US"/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2B9E998-C476-42A3-858D-72BB3F57ED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E160091-CE63-4FCA-BC3D-CC9DD2A20FB0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31" name="图片 1073743875" descr="学科网 zxxk.com" title=""/>
          <p:cNvPicPr>
            <a:picLocks noChangeAspect="1"/>
          </p:cNvPicPr>
          <p:nvPr/>
        </p:nvPicPr>
        <p:blipFill>
          <a:blip r:embed="rId10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iming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Tx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685B3-F4A8-4B10-BBB7-707D7FEB39D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B6B94-1C53-4A82-BC8E-872C2BD148E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8.xml" /><Relationship Id="rId4" Type="http://schemas.openxmlformats.org/officeDocument/2006/relationships/image" Target="../media/image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2.xml" /><Relationship Id="rId4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 title=""/>
          <p:cNvSpPr txBox="1"/>
          <p:nvPr/>
        </p:nvSpPr>
        <p:spPr>
          <a:xfrm>
            <a:off x="755650" y="843280"/>
            <a:ext cx="10306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研读经典人物，赓续革命精神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907704" y="1923678"/>
            <a:ext cx="925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选择性必修中册第二单元第八课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2865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59569" y="30361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>
          <a:xfrm>
            <a:off x="414020" y="123429"/>
            <a:ext cx="8229600" cy="857250"/>
          </a:xfrm>
        </p:spPr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六、说教学过程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内容占位符 2" title=""/>
          <p:cNvSpPr>
            <a:spLocks noGrp="1"/>
          </p:cNvSpPr>
          <p:nvPr>
            <p:ph idx="1"/>
          </p:nvPr>
        </p:nvSpPr>
        <p:spPr>
          <a:xfrm>
            <a:off x="305991" y="483474"/>
            <a:ext cx="8532019" cy="3823097"/>
          </a:xfrm>
        </p:spPr>
        <p:txBody>
          <a:bodyPr vert="horz" wrap="square" lIns="68580" tIns="34290" rIns="68580" bIns="34290" anchor="t" anchorCtr="0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1800">
                <a:solidFill>
                  <a:srgbClr val="C00000"/>
                </a:solidFill>
                <a:latin typeface="柳楷" panose="02000000000000000000" pitchFamily="2" charset="-122"/>
                <a:ea typeface="柳楷" panose="02000000000000000000" pitchFamily="2" charset="-122"/>
              </a:rPr>
              <a:t>       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明确任务、活动驱使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任务一：关照人物、修改剧本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结合课文，细品相关文段，以批注的方式，点评人物形象及其特征；与剧本片段对比，看看对应的剧本是否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可以再现小说中典型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人物的形象。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691640" y="2211705"/>
          <a:ext cx="5962015" cy="1587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6850"/>
                <a:gridCol w="2221230"/>
                <a:gridCol w="2273935"/>
              </a:tblGrid>
              <a:tr h="4902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剧本节选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《荷花淀》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451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《小二黑结婚》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内容占位符 2" title=""/>
          <p:cNvSpPr txBox="1"/>
          <p:nvPr/>
        </p:nvSpPr>
        <p:spPr bwMode="auto">
          <a:xfrm>
            <a:off x="346710" y="3435985"/>
            <a:ext cx="8296910" cy="1368425"/>
          </a:xfrm>
          <a:prstGeom prst="rect">
            <a:avLst/>
          </a:prstGeom>
          <a:solidFill>
            <a:srgbClr val="80CFE8"/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设计意图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800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创设具体情境，将学生的语文学习置身于具体的语言环境和特定的交际场景中，使得学生既要竭力寻找出文中描写人物形象之处，还要斟酌具体情境中该如何概括阐述人物的性格及形象特征，既体现了活动化教学，又注重了情境式学习。</a:t>
            </a:r>
            <a:endParaRPr kumimoji="0" lang="zh-CN" altLang="en-US" sz="1800" b="0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72075"/>
          </a:xfrm>
          <a:prstGeom prst="rect">
            <a:avLst/>
          </a:prstGeom>
        </p:spPr>
      </p:pic>
      <p:graphicFrame>
        <p:nvGraphicFramePr>
          <p:cNvPr id="3" name="表格 2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72758" y="699992"/>
          <a:ext cx="8198485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705"/>
                <a:gridCol w="2395855"/>
                <a:gridCol w="5114925"/>
              </a:tblGrid>
              <a:tr h="4508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剧本节选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3045">
                <a:tc>
                  <a:txBody>
                    <a:bodyPr vert="eaVert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《荷花淀》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eaVert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水生嫂问道：“怎么了，你？”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水生（小声）说：“明天我就到大部队上去了。今天县委召集我们开会。假若敌人再在同口安上据点，那和端村就成了一条线，淀里的斗争形势就变了。会上决定成立一个地区队。我第一个举手报名的。”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女人（低着头）说：“你总是很积极的。”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水生嫂问道：“怎么了，你？”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水生（小声）说：“明天我就到大部队上去了。”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女人的手指</a:t>
                      </a:r>
                      <a:r>
                        <a:rPr lang="en-US" sz="1600" b="1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震动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了一下，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（旁白：水生嫂陡然紧张起来，心里五味杂陈：去大部队，这么突然？会不会有危险？什么时候能回来？）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想是叫苇眉子划破了手。她把一个手指放在嘴里</a:t>
                      </a:r>
                      <a:r>
                        <a:rPr lang="en-US" sz="1600" b="1">
                          <a:gradFill>
                            <a:gsLst>
                              <a:gs pos="0">
                                <a:srgbClr val="007BD3"/>
                              </a:gs>
                              <a:gs pos="100000">
                                <a:srgbClr val="034373"/>
                              </a:gs>
                            </a:gsLst>
                            <a:lin scaled="0"/>
                          </a:gra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吮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了一下。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（旁白：不能慌！水生是去做大事的，我不能拖他后腿，我应该支持他，家里还得我撑着！）</a:t>
                      </a:r>
                      <a:endParaRPr lang="en-US" sz="16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水生说：“今天县委召集我们开会。假若敌人再在同口安上据点，那和端村就成了一条线，淀里的斗争形势就变了。会上决定成立一个地区队。我第一个举手报名的。”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女人（低着头）说：“你总是很积极的。”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 title=""/>
          <p:cNvSpPr txBox="1"/>
          <p:nvPr/>
        </p:nvSpPr>
        <p:spPr>
          <a:xfrm>
            <a:off x="394970" y="117475"/>
            <a:ext cx="8463915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1、《荷花淀》剧本节选：</a:t>
            </a:r>
            <a:endParaRPr 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/>
            <a:endParaRPr lang="zh-CN" sz="1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265420"/>
          </a:xfrm>
          <a:prstGeom prst="rect">
            <a:avLst/>
          </a:prstGeom>
        </p:spPr>
      </p:pic>
      <p:graphicFrame>
        <p:nvGraphicFramePr>
          <p:cNvPr id="3" name="表格 2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57213" y="705707"/>
          <a:ext cx="8061960" cy="3732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  <a:gridCol w="2898775"/>
                <a:gridCol w="4584700"/>
              </a:tblGrid>
              <a:tr h="4876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剧本节选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4850">
                <a:tc>
                  <a:txBody>
                    <a:bodyPr vert="eaVert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《荷花淀》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eaVert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一个女人说：“听说她们还在这里没走。我不拖尾巴，可是忘下了一件衣裳。”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另一个女人说：“我有句要紧的话，得和他说说。”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水生嫂说：“听他说，鬼子要在同口安据点......”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大林嫂说：“哪里就碰得那么巧，我们快去快回来。”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小安媳妇说：“我本来不想去，可是俺婆婆非叫我再去看看他——有什么看头啊！”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一个女人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（思考了一下，慢慢地）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说：“听说她们还在这里没走。我不拖尾巴，可是忘下了一件衣裳。”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另一个女人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（不假思索，大声地）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说：“我有句要紧的话，得和他说说。”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水生嫂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（眉头微皱，有点担心地）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说：“听他说，鬼子要在同口安据点......”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大林嫂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（立马接过话，着急地）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说：“哪里就碰得那么巧，我们快去快回来。” 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小安媳妇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（红着脸，小声地）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说：“我本来不想去，可是俺婆婆非叫我再去看看他——有什么看头啊！”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 title=""/>
          <p:cNvSpPr txBox="1"/>
          <p:nvPr/>
        </p:nvSpPr>
        <p:spPr>
          <a:xfrm>
            <a:off x="394970" y="123190"/>
            <a:ext cx="8018780" cy="675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2、《荷花淀》剧本节选：</a:t>
            </a:r>
            <a:endParaRPr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/>
            <a:endParaRPr sz="1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203825"/>
          </a:xfrm>
          <a:prstGeom prst="rect">
            <a:avLst/>
          </a:prstGeom>
        </p:spPr>
      </p:pic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827405" y="771525"/>
          <a:ext cx="7632065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7705"/>
                <a:gridCol w="3001645"/>
                <a:gridCol w="3942715"/>
              </a:tblGrid>
              <a:tr h="4876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剧本节选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9920">
                <a:tc>
                  <a:txBody>
                    <a:bodyPr vert="eaVert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《小二黑结婚》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eaVert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区长问：“你给你闺女找了个婆家？”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三仙姑答：“找下了！”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区长问：“使了多少钱？”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三仙姑答：“三千五！”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区长问：“还有些什么？”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三仙姑答：“有些首饰布匹！”区长问：“跟你闺女商量过没有？”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三仙姑答：“没有！”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区长问：“你闺女愿意不愿意？”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三仙姑答：“不知道！”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区长问：“你给你闺女找了个婆家？”三仙姑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（骄傲地）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答：“找下了！”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区长问：“使了多少钱？”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（兴奋地）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答：“三千五！”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区长问：“还有些什么？”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（笑着）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答：“有些首饰布匹！”区长问：“跟你闺女商量过没有？”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（摇着头，眼神疑惑地）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答：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“没有！”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区长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（眉头一皱）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问：“你闺女愿意不愿意？”</a:t>
                      </a:r>
                      <a:endParaRPr 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三仙姑</a:t>
                      </a:r>
                      <a:r>
                        <a:rPr lang="en-US" sz="16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（捋一捋头发，满不在乎地）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答：“不知道！”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 title=""/>
          <p:cNvSpPr txBox="1"/>
          <p:nvPr/>
        </p:nvSpPr>
        <p:spPr>
          <a:xfrm>
            <a:off x="323215" y="267335"/>
            <a:ext cx="74695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、分小组合作讨论，互评互改《小二黑结婚》剧本节选。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81600"/>
          </a:xfrm>
          <a:prstGeom prst="rect">
            <a:avLst/>
          </a:prstGeom>
        </p:spPr>
      </p:pic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827405" y="1103630"/>
          <a:ext cx="7633335" cy="2974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7235"/>
                <a:gridCol w="2754630"/>
                <a:gridCol w="4141470"/>
              </a:tblGrid>
              <a:tr h="4876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剧本节选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6660">
                <a:tc>
                  <a:txBody>
                    <a:bodyPr vert="eaVert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《小二黑结婚》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eaVert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三仙姑对着镜子研究了半天自己的打扮，然后皱了一下眉，先是把头上戴的花摘了下来，然后走到香案旁，看了看，慢慢地开始拆……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三仙姑对着镜子研究了半天自己的打扮，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（旁白：唉，何必呢？整天骗人又骗己，如今，姑娘都要嫁人了，还是本本分分过日子吧。）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然后皱了一下眉，先是把头上戴的花摘了下来，然后走到香案旁，看了看，</a:t>
                      </a:r>
                      <a:r>
                        <a:rPr lang="en-US" sz="16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（旁白：三十年来我都是靠你来装神弄鬼，骗人钱财，真是不该不该啊）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慢慢地开始拆……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 title=""/>
          <p:cNvSpPr txBox="1"/>
          <p:nvPr/>
        </p:nvSpPr>
        <p:spPr>
          <a:xfrm>
            <a:off x="274320" y="411480"/>
            <a:ext cx="74695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、分小组合作讨论，互评互改《小二黑结婚》剧本节选。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10800" y="12420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2865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59569" y="30361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>
          <a:xfrm>
            <a:off x="449580" y="124064"/>
            <a:ext cx="8229600" cy="857250"/>
          </a:xfrm>
        </p:spPr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六、说教学流程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内容占位符 2" title=""/>
          <p:cNvSpPr>
            <a:spLocks noGrp="1"/>
          </p:cNvSpPr>
          <p:nvPr>
            <p:ph idx="1"/>
          </p:nvPr>
        </p:nvSpPr>
        <p:spPr>
          <a:xfrm>
            <a:off x="539115" y="411480"/>
            <a:ext cx="8311515" cy="3823335"/>
          </a:xfrm>
        </p:spPr>
        <p:txBody>
          <a:bodyPr vert="horz" wrap="square" lIns="68580" tIns="34290" rIns="68580" bIns="34290" anchor="t" anchorCtr="0">
            <a:normAutofit/>
          </a:bodyPr>
          <a:lstStyle/>
          <a:p>
            <a:pPr marL="0" indent="0" fontAlgn="auto">
              <a:lnSpc>
                <a:spcPts val="2100"/>
              </a:lnSpc>
              <a:spcBef>
                <a:spcPts val="600"/>
              </a:spcBef>
              <a:buNone/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明确任务、活动驱使</a:t>
            </a:r>
            <a:endParaRPr 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 fontAlgn="auto">
              <a:lnSpc>
                <a:spcPts val="2100"/>
              </a:lnSpc>
              <a:spcBef>
                <a:spcPts val="600"/>
              </a:spcBef>
              <a:buNone/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任务二：关照主题、推选剧本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 fontAlgn="auto">
              <a:lnSpc>
                <a:spcPts val="2100"/>
              </a:lnSpc>
              <a:spcBef>
                <a:spcPts val="600"/>
              </a:spcBef>
              <a:buNone/>
            </a:pPr>
            <a:r>
              <a:rPr 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两部作品、两个女性形象各有特点，作为话剧社负责人，你觉得哪一部更适合在革命文化周中展演？</a:t>
            </a:r>
            <a:endParaRPr sz="2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 fontAlgn="auto">
              <a:lnSpc>
                <a:spcPts val="2100"/>
              </a:lnSpc>
              <a:spcBef>
                <a:spcPts val="600"/>
              </a:spcBef>
              <a:buNone/>
            </a:pPr>
            <a:r>
              <a:rPr 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学生活动：</a:t>
            </a:r>
            <a:r>
              <a:rPr lang="zh-CN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阅读课文，小组讨论交流，完成以下表格。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1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83260" y="2085340"/>
          <a:ext cx="7969250" cy="2101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6425"/>
                <a:gridCol w="6615430"/>
                <a:gridCol w="747395"/>
              </a:tblGrid>
              <a:tr h="32829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小说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主题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共性</a:t>
                      </a:r>
                      <a:endParaRPr lang="zh-CN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19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《荷花淀》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《小二黑结婚》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2" name="文本框 1" title=""/>
          <p:cNvSpPr txBox="1"/>
          <p:nvPr/>
        </p:nvSpPr>
        <p:spPr>
          <a:xfrm>
            <a:off x="7955915" y="2787650"/>
            <a:ext cx="661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苦难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新生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 title=""/>
          <p:cNvSpPr txBox="1"/>
          <p:nvPr/>
        </p:nvSpPr>
        <p:spPr>
          <a:xfrm>
            <a:off x="1275715" y="2499995"/>
            <a:ext cx="6680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zh-CN" sz="1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以清新的笔触刻画了以水生嫂为代表的一群勤劳纯朴、积极向上的农村妇女形象，生动地表现了她们的斗争精神和美好情感。</a:t>
            </a:r>
            <a:endParaRPr lang="zh-CN" altLang="en-US" sz="18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348105" y="3363595"/>
            <a:ext cx="6639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zh-CN" sz="18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塑造了以三仙姑为代表的愚昧落后的老一代农民形象，他们的形象转变说明了新思想、新风气在农村的巨大影响及胜利。</a:t>
            </a:r>
            <a:endParaRPr lang="zh-CN" sz="1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2" title=""/>
          <p:cNvSpPr txBox="1"/>
          <p:nvPr/>
        </p:nvSpPr>
        <p:spPr bwMode="auto">
          <a:xfrm>
            <a:off x="1278890" y="4008755"/>
            <a:ext cx="6708775" cy="957580"/>
          </a:xfrm>
          <a:prstGeom prst="rect">
            <a:avLst/>
          </a:prstGeom>
          <a:solidFill>
            <a:srgbClr val="80CFE8"/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设计意图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】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通过设置情境，激发学生对文本的研习热情；组织学生开展合作探究、研讨交流活动，鼓励学生相互协作，展示与交流学习成果。</a:t>
            </a:r>
            <a:endParaRPr lang="zh-CN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3500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59569" y="26805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/>
              <a:t>六、说教学过程</a:t>
            </a:r>
            <a:endParaRPr lang="zh-CN" altLang="en-US" sz="3200"/>
          </a:p>
        </p:txBody>
      </p:sp>
      <p:sp>
        <p:nvSpPr>
          <p:cNvPr id="10244" name="内容占位符 2" title=""/>
          <p:cNvSpPr>
            <a:spLocks noGrp="1"/>
          </p:cNvSpPr>
          <p:nvPr>
            <p:ph idx="1"/>
          </p:nvPr>
        </p:nvSpPr>
        <p:spPr>
          <a:xfrm>
            <a:off x="305991" y="1006079"/>
            <a:ext cx="8532019" cy="3823097"/>
          </a:xfrm>
        </p:spPr>
        <p:txBody>
          <a:bodyPr vert="horz" wrap="square" lIns="68580" tIns="34290" rIns="68580" bIns="34290" anchor="t" anchorCtr="0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课堂总结、思想升华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1800">
              <a:solidFill>
                <a:srgbClr val="C00000"/>
              </a:solidFill>
              <a:latin typeface="柳楷" panose="02000000000000000000" pitchFamily="2" charset="-122"/>
              <a:ea typeface="柳楷" panose="02000000000000000000" pitchFamily="2" charset="-122"/>
            </a:endParaRPr>
          </a:p>
          <a:p>
            <a:pPr marL="109855" indent="0" algn="l"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“精神是一个民族赖以长久生存的灵魂，唯有精神上达到一定的高度，这个民族才能在历史的洪流中屹立不倒、奋勇向前。”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09855" indent="0" algn="r"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习近平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3500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59569" y="26805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六、说教学过程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内容占位符 2" title=""/>
          <p:cNvSpPr>
            <a:spLocks noGrp="1"/>
          </p:cNvSpPr>
          <p:nvPr>
            <p:ph idx="1"/>
          </p:nvPr>
        </p:nvSpPr>
        <p:spPr>
          <a:xfrm>
            <a:off x="323215" y="872490"/>
            <a:ext cx="8258175" cy="3823335"/>
          </a:xfrm>
        </p:spPr>
        <p:txBody>
          <a:bodyPr vert="horz" wrap="square" lIns="68580" tIns="34290" rIns="68580" bIns="34290" anchor="t" anchorCtr="0"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布置作业、巩固学习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>
              <a:buNone/>
            </a:pP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1、</a:t>
            </a:r>
            <a:r>
              <a:rPr 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各学习小组利用本堂课所学，对本组的</a:t>
            </a: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课本剧</a:t>
            </a:r>
            <a:r>
              <a:rPr 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进行修改并确定角色，课下进行排练</a:t>
            </a: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altLang="zh-CN" sz="2000" kern="0" spc="35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 algn="just">
              <a:buNone/>
            </a:pP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2、以小组为单位，搜集整理一些英雄人物和革命故事，</a:t>
            </a:r>
            <a:r>
              <a:rPr 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为</a:t>
            </a: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编辑红色作品集</a:t>
            </a:r>
            <a:r>
              <a:rPr 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做准备</a:t>
            </a:r>
            <a:r>
              <a:rPr altLang="zh-CN" sz="2000" kern="0" spc="35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altLang="zh-CN" sz="2000" kern="0" spc="35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内容占位符 2" title=""/>
          <p:cNvSpPr txBox="1"/>
          <p:nvPr/>
        </p:nvSpPr>
        <p:spPr bwMode="auto">
          <a:xfrm>
            <a:off x="611505" y="3220085"/>
            <a:ext cx="8005445" cy="1202690"/>
          </a:xfrm>
          <a:prstGeom prst="rect">
            <a:avLst/>
          </a:prstGeom>
          <a:solidFill>
            <a:srgbClr val="80CFE8"/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设计意图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全唐诗简" panose="00020600040101010101" pitchFamily="18" charset="-122"/>
                <a:ea typeface="汉仪全唐诗简" panose="00020600040101010101" pitchFamily="18" charset="-122"/>
                <a:cs typeface="+mn-cs"/>
              </a:rPr>
              <a:t>】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作业布置拓宽了学生学习的空间，是课堂学习的深化和提升。以修改、排练课本剧的方式，激发学生对文本研读的兴趣；编辑红色作品集，把学习任务从课堂延展到课外，为下一课段红色作品推介会做好准备。</a:t>
            </a:r>
            <a:endParaRPr lang="zh-CN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3500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23374" y="23630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七、说板书设计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内容占位符 2" title=""/>
          <p:cNvSpPr txBox="1"/>
          <p:nvPr/>
        </p:nvSpPr>
        <p:spPr bwMode="auto">
          <a:xfrm>
            <a:off x="899160" y="3435985"/>
            <a:ext cx="7418705" cy="942975"/>
          </a:xfrm>
          <a:prstGeom prst="rect">
            <a:avLst/>
          </a:prstGeom>
          <a:solidFill>
            <a:srgbClr val="80CFE8"/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设计意图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板书设计围绕本单元人文主题“苦难与新生”，表现了水生嫂、三仙姑等劳动人民在党的领导下，逐渐觉醒，不断成长，</a:t>
            </a:r>
            <a:r>
              <a:rPr lang="zh-CN"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度过苦难，</a:t>
            </a:r>
            <a:r>
              <a:rPr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走向新生的寓意。</a:t>
            </a:r>
            <a:endParaRPr sz="1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 title=""/>
          <p:cNvSpPr txBox="1"/>
          <p:nvPr/>
        </p:nvSpPr>
        <p:spPr>
          <a:xfrm>
            <a:off x="1835150" y="1347470"/>
            <a:ext cx="5080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ctr"/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新生</a:t>
            </a:r>
            <a:endParaRPr 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ctr"/>
            <a:r>
              <a:rPr 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ctr"/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觉醒</a:t>
            </a:r>
            <a:r>
              <a:rPr 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成长</a:t>
            </a:r>
            <a:endParaRPr 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ctr"/>
            <a:r>
              <a:rPr 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ctr"/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三仙姑   </a:t>
            </a:r>
            <a:r>
              <a:rPr lang="en-US" alt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苦难   </a:t>
            </a:r>
            <a:r>
              <a:rPr lang="en-US" alt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水生嫂</a:t>
            </a:r>
            <a:endParaRPr 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ctr"/>
            <a:r>
              <a:rPr 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" name="直接箭头连接符 1" title=""/>
          <p:cNvCxnSpPr/>
          <p:nvPr/>
        </p:nvCxnSpPr>
        <p:spPr>
          <a:xfrm flipH="1" flipV="1">
            <a:off x="4355465" y="1851660"/>
            <a:ext cx="19685" cy="6483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 title=""/>
          <p:cNvCxnSpPr/>
          <p:nvPr/>
        </p:nvCxnSpPr>
        <p:spPr>
          <a:xfrm flipV="1">
            <a:off x="2411730" y="1563370"/>
            <a:ext cx="965835" cy="9378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 title=""/>
          <p:cNvCxnSpPr/>
          <p:nvPr/>
        </p:nvCxnSpPr>
        <p:spPr>
          <a:xfrm flipH="1" flipV="1">
            <a:off x="5517515" y="1635760"/>
            <a:ext cx="926465" cy="8642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2865"/>
          </a:xfrm>
          <a:prstGeom prst="rect">
            <a:avLst/>
          </a:prstGeom>
        </p:spPr>
      </p:pic>
      <p:sp>
        <p:nvSpPr>
          <p:cNvPr id="10243" name="标题 1" title="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八、说教学反思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1259205" y="1348105"/>
            <a:ext cx="703199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400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本课时涉及两篇小说，阅读量较大，设计课本剧，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让学生快速有效地进入文本研读，在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内容取舍和环节安排的过程中不断探索大单元教学的有效方法。一年多来，有“行到水穷处”的困惑也有“柳暗花明又一村”的惊喜，总之，我们在探索中实践，在实践中成长，道阻且长，行则将至！</a:t>
            </a:r>
            <a:endParaRPr lang="zh-CN" altLang="zh-CN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" name="组合 32" title=""/>
          <p:cNvGrpSpPr/>
          <p:nvPr/>
        </p:nvGrpSpPr>
        <p:grpSpPr>
          <a:xfrm>
            <a:off x="6299835" y="411480"/>
            <a:ext cx="894715" cy="1753235"/>
            <a:chOff x="6068870" y="600885"/>
            <a:chExt cx="741814" cy="1485327"/>
          </a:xfrm>
        </p:grpSpPr>
        <p:sp>
          <p:nvSpPr>
            <p:cNvPr id="34" name="矩形 33"/>
            <p:cNvSpPr/>
            <p:nvPr/>
          </p:nvSpPr>
          <p:spPr>
            <a:xfrm>
              <a:off x="6068870" y="600885"/>
              <a:ext cx="709882" cy="139544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6068870" y="600885"/>
              <a:ext cx="741814" cy="1485327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5400" b="1">
                  <a:solidFill>
                    <a:schemeClr val="bg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目录</a:t>
              </a:r>
              <a:endParaRPr lang="zh-CN" altLang="en-US" sz="5400" b="1">
                <a:solidFill>
                  <a:schemeClr val="bg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" name="文本框 1" title=""/>
          <p:cNvSpPr txBox="1"/>
          <p:nvPr/>
        </p:nvSpPr>
        <p:spPr>
          <a:xfrm>
            <a:off x="2627630" y="555625"/>
            <a:ext cx="36963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一、说教材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二、说学情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三、说目标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四、说课段安排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9" name="文本框 48" title=""/>
          <p:cNvSpPr txBox="1"/>
          <p:nvPr/>
        </p:nvSpPr>
        <p:spPr>
          <a:xfrm>
            <a:off x="2541270" y="2493645"/>
            <a:ext cx="35356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五、说目标及教法、学法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六、说教学过程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七、说板书设计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八、说教学反思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2339340" y="4156075"/>
            <a:ext cx="3098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左大括号 7" title=""/>
          <p:cNvSpPr/>
          <p:nvPr/>
        </p:nvSpPr>
        <p:spPr>
          <a:xfrm>
            <a:off x="2051685" y="699770"/>
            <a:ext cx="527685" cy="13036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직사각형 165" title=""/>
          <p:cNvSpPr/>
          <p:nvPr/>
        </p:nvSpPr>
        <p:spPr bwMode="auto">
          <a:xfrm>
            <a:off x="899160" y="1131570"/>
            <a:ext cx="16560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本单元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defRPr/>
            </a:pP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kumimoji="0" lang="zh-CN" altLang="en-US" sz="240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직사각형 165" title=""/>
          <p:cNvSpPr/>
          <p:nvPr/>
        </p:nvSpPr>
        <p:spPr bwMode="auto">
          <a:xfrm>
            <a:off x="827405" y="3004185"/>
            <a:ext cx="16560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本课时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defRPr/>
            </a:pP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endParaRPr kumimoji="0" lang="zh-CN" altLang="en-US" sz="240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左大括号 10" title=""/>
          <p:cNvSpPr/>
          <p:nvPr/>
        </p:nvSpPr>
        <p:spPr>
          <a:xfrm>
            <a:off x="2015490" y="2499995"/>
            <a:ext cx="539750" cy="15138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" name="矩形 153" title=""/>
          <p:cNvSpPr/>
          <p:nvPr/>
        </p:nvSpPr>
        <p:spPr>
          <a:xfrm>
            <a:off x="2339307" y="1779023"/>
            <a:ext cx="4608512" cy="546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355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敬请批评指正！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직사각형 165" title=""/>
          <p:cNvSpPr/>
          <p:nvPr/>
        </p:nvSpPr>
        <p:spPr bwMode="auto">
          <a:xfrm>
            <a:off x="323394" y="107530"/>
            <a:ext cx="31787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zh-CN" altLang="en-US" sz="3200" b="1">
                <a:solidFill>
                  <a:schemeClr val="tx2"/>
                </a:solidFill>
                <a:latin typeface="+mj-ea"/>
                <a:ea typeface="+mj-ea"/>
                <a:cs typeface="Arial" panose="020b0604020202020204" pitchFamily="34" charset="0"/>
              </a:rPr>
              <a:t>一、说教材</a:t>
            </a:r>
            <a:endParaRPr kumimoji="0" lang="zh-CN" altLang="en-US" sz="3200" b="1">
              <a:solidFill>
                <a:schemeClr val="tx2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19" name="图片 18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0" y="328043"/>
            <a:ext cx="908886" cy="362944"/>
          </a:xfrm>
          <a:prstGeom prst="rect">
            <a:avLst/>
          </a:prstGeom>
        </p:spPr>
      </p:pic>
      <p:grpSp>
        <p:nvGrpSpPr>
          <p:cNvPr id="12" name="组合 11" title=""/>
          <p:cNvGrpSpPr/>
          <p:nvPr/>
        </p:nvGrpSpPr>
        <p:grpSpPr>
          <a:xfrm>
            <a:off x="1292225" y="771525"/>
            <a:ext cx="2633345" cy="1205230"/>
            <a:chOff x="2412022" y="994708"/>
            <a:chExt cx="2165985" cy="1106563"/>
          </a:xfrm>
        </p:grpSpPr>
        <p:sp>
          <p:nvSpPr>
            <p:cNvPr id="13" name="椭圆 12"/>
            <p:cNvSpPr/>
            <p:nvPr/>
          </p:nvSpPr>
          <p:spPr>
            <a:xfrm>
              <a:off x="2503566" y="994708"/>
              <a:ext cx="1123043" cy="110656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12022" y="1394764"/>
              <a:ext cx="2165985" cy="309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prstClr val="black"/>
                  </a:solidFill>
                  <a:latin typeface="Impact" panose="020b0806030902050204" pitchFamily="34" charset="0"/>
                </a:rPr>
                <a:t>“伟大的复兴”</a:t>
              </a:r>
              <a:endParaRPr lang="zh-CN" altLang="en-US" sz="1600" b="1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 title=""/>
          <p:cNvGrpSpPr/>
          <p:nvPr/>
        </p:nvGrpSpPr>
        <p:grpSpPr>
          <a:xfrm>
            <a:off x="363220" y="1761490"/>
            <a:ext cx="1696085" cy="3201872"/>
            <a:chOff x="1413155" y="1758127"/>
            <a:chExt cx="1859120" cy="2919391"/>
          </a:xfrm>
        </p:grpSpPr>
        <p:sp>
          <p:nvSpPr>
            <p:cNvPr id="22" name="梯形 15"/>
            <p:cNvSpPr/>
            <p:nvPr/>
          </p:nvSpPr>
          <p:spPr>
            <a:xfrm rot="16200000">
              <a:off x="907033" y="2312276"/>
              <a:ext cx="2919391" cy="1811093"/>
            </a:xfrm>
            <a:custGeom>
              <a:rect l="l" t="t" r="r" b="b"/>
              <a:pathLst>
                <a:path w="2919391" h="1529751">
                  <a:moveTo>
                    <a:pt x="2919391" y="990768"/>
                  </a:moveTo>
                  <a:cubicBezTo>
                    <a:pt x="2695283" y="1054496"/>
                    <a:pt x="2532334" y="1261292"/>
                    <a:pt x="2532334" y="1506147"/>
                  </a:cubicBezTo>
                  <a:cubicBezTo>
                    <a:pt x="2532334" y="1514083"/>
                    <a:pt x="2532505" y="1521979"/>
                    <a:pt x="2534714" y="1529751"/>
                  </a:cubicBezTo>
                  <a:lnTo>
                    <a:pt x="0" y="1529751"/>
                  </a:lnTo>
                  <a:lnTo>
                    <a:pt x="627932" y="0"/>
                  </a:lnTo>
                  <a:lnTo>
                    <a:pt x="2213746" y="0"/>
                  </a:lnTo>
                  <a:lnTo>
                    <a:pt x="2204530" y="91415"/>
                  </a:lnTo>
                  <a:cubicBezTo>
                    <a:pt x="2204530" y="389682"/>
                    <a:pt x="2446323" y="631475"/>
                    <a:pt x="2744590" y="631475"/>
                  </a:cubicBezTo>
                  <a:cubicBezTo>
                    <a:pt x="2753418" y="631475"/>
                    <a:pt x="2762196" y="631263"/>
                    <a:pt x="2770823" y="6288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1413155" y="2418741"/>
              <a:ext cx="1836846" cy="2047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defRPr/>
              </a:pP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中国人民站起来了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》</a:t>
              </a: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长征胜利万岁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》</a:t>
              </a: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大战中的插曲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》</a:t>
              </a: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别了，“不列颠尼亚”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》</a:t>
              </a: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县委书记的榜样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——</a:t>
              </a: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焦裕禄</a:t>
              </a:r>
              <a:r>
                <a:rPr lang="en-US" altLang="zh-CN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》</a:t>
              </a: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 algn="just">
                <a:defRPr/>
              </a:pPr>
              <a:endParaRPr lang="en-US" altLang="zh-CN" sz="1400" b="1" ker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4" name="组合 23" title=""/>
          <p:cNvGrpSpPr/>
          <p:nvPr/>
        </p:nvGrpSpPr>
        <p:grpSpPr>
          <a:xfrm>
            <a:off x="2105660" y="1761490"/>
            <a:ext cx="1532255" cy="3221990"/>
            <a:chOff x="3294582" y="1754791"/>
            <a:chExt cx="1548004" cy="2951430"/>
          </a:xfrm>
        </p:grpSpPr>
        <p:sp>
          <p:nvSpPr>
            <p:cNvPr id="25" name="矩形 18"/>
            <p:cNvSpPr/>
            <p:nvPr/>
          </p:nvSpPr>
          <p:spPr>
            <a:xfrm>
              <a:off x="3312834" y="1754791"/>
              <a:ext cx="1529752" cy="2951430"/>
            </a:xfrm>
            <a:custGeom>
              <a:rect l="l" t="t" r="r" b="b"/>
              <a:pathLst>
                <a:path w="1529752" h="2951430">
                  <a:moveTo>
                    <a:pt x="445569" y="0"/>
                  </a:moveTo>
                  <a:lnTo>
                    <a:pt x="954950" y="183571"/>
                  </a:lnTo>
                  <a:lnTo>
                    <a:pt x="954587" y="187171"/>
                  </a:lnTo>
                  <a:cubicBezTo>
                    <a:pt x="954587" y="485438"/>
                    <a:pt x="1196380" y="727231"/>
                    <a:pt x="1494647" y="727231"/>
                  </a:cubicBezTo>
                  <a:cubicBezTo>
                    <a:pt x="1506493" y="727231"/>
                    <a:pt x="1518250" y="726849"/>
                    <a:pt x="1529752" y="723692"/>
                  </a:cubicBezTo>
                  <a:lnTo>
                    <a:pt x="1529752" y="1237037"/>
                  </a:lnTo>
                  <a:lnTo>
                    <a:pt x="1529752" y="2325724"/>
                  </a:lnTo>
                  <a:lnTo>
                    <a:pt x="1519516" y="2313731"/>
                  </a:lnTo>
                  <a:lnTo>
                    <a:pt x="0" y="2951430"/>
                  </a:lnTo>
                  <a:lnTo>
                    <a:pt x="0" y="1237037"/>
                  </a:lnTo>
                  <a:lnTo>
                    <a:pt x="1" y="1237037"/>
                  </a:lnTo>
                  <a:lnTo>
                    <a:pt x="1" y="397582"/>
                  </a:lnTo>
                  <a:cubicBezTo>
                    <a:pt x="217681" y="369025"/>
                    <a:pt x="393619" y="209422"/>
                    <a:pt x="44556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3294582" y="2418485"/>
              <a:ext cx="1548004" cy="18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 ker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以政论性、实用性作品为主，其立足点在于社会历史意义上的“红色”记忆。</a:t>
              </a:r>
              <a:endParaRPr lang="zh-CN" altLang="en-US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7" name="组合 26" title=""/>
          <p:cNvGrpSpPr/>
          <p:nvPr/>
        </p:nvGrpSpPr>
        <p:grpSpPr>
          <a:xfrm>
            <a:off x="5795645" y="1508125"/>
            <a:ext cx="1659255" cy="3484245"/>
            <a:chOff x="4983011" y="1720514"/>
            <a:chExt cx="1475831" cy="3121333"/>
          </a:xfrm>
        </p:grpSpPr>
        <p:sp>
          <p:nvSpPr>
            <p:cNvPr id="28" name="梯形 15"/>
            <p:cNvSpPr/>
            <p:nvPr/>
          </p:nvSpPr>
          <p:spPr>
            <a:xfrm rot="16200000">
              <a:off x="4176074" y="2596921"/>
              <a:ext cx="3121333" cy="1368518"/>
            </a:xfrm>
            <a:custGeom>
              <a:rect l="l" t="t" r="r" b="b"/>
              <a:pathLst>
                <a:path w="2940450" h="1531636">
                  <a:moveTo>
                    <a:pt x="2940450" y="1062841"/>
                  </a:moveTo>
                  <a:cubicBezTo>
                    <a:pt x="2727738" y="1119961"/>
                    <a:pt x="2568732" y="1305660"/>
                    <a:pt x="2550513" y="1531636"/>
                  </a:cubicBezTo>
                  <a:lnTo>
                    <a:pt x="1461796" y="1531636"/>
                  </a:lnTo>
                  <a:lnTo>
                    <a:pt x="1461796" y="1529751"/>
                  </a:lnTo>
                  <a:lnTo>
                    <a:pt x="0" y="1529751"/>
                  </a:lnTo>
                  <a:lnTo>
                    <a:pt x="627932" y="0"/>
                  </a:lnTo>
                  <a:lnTo>
                    <a:pt x="2213746" y="0"/>
                  </a:lnTo>
                  <a:lnTo>
                    <a:pt x="2213556" y="1885"/>
                  </a:lnTo>
                  <a:lnTo>
                    <a:pt x="2229619" y="1885"/>
                  </a:lnTo>
                  <a:cubicBezTo>
                    <a:pt x="2257045" y="226525"/>
                    <a:pt x="2431202" y="405254"/>
                    <a:pt x="2653540" y="440343"/>
                  </a:cubicBezTo>
                  <a:cubicBezTo>
                    <a:pt x="2665607" y="444799"/>
                    <a:pt x="2678215" y="447121"/>
                    <a:pt x="2690970" y="44899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 Box 11"/>
            <p:cNvSpPr txBox="1">
              <a:spLocks noChangeArrowheads="1"/>
            </p:cNvSpPr>
            <p:nvPr/>
          </p:nvSpPr>
          <p:spPr bwMode="auto">
            <a:xfrm>
              <a:off x="4983011" y="2328056"/>
              <a:ext cx="1475831" cy="1818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记念刘和珍君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为了忘却的记念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  <a:endParaRPr lang="en-US" altLang="zh-CN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包身工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  <a:endParaRPr lang="en-US" altLang="zh-CN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荷花淀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  <a:endParaRPr lang="en-US" altLang="zh-CN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小二黑结婚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  <a:endParaRPr lang="en-US" altLang="zh-CN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党费</a:t>
              </a:r>
              <a:r>
                <a:rPr lang="en-US" altLang="zh-CN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  <a:endParaRPr lang="en-US" altLang="zh-CN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1" name="组合 30" title=""/>
          <p:cNvGrpSpPr/>
          <p:nvPr/>
        </p:nvGrpSpPr>
        <p:grpSpPr>
          <a:xfrm>
            <a:off x="7452360" y="1580515"/>
            <a:ext cx="1439545" cy="3402965"/>
            <a:chOff x="6128496" y="1659582"/>
            <a:chExt cx="1629810" cy="2940394"/>
          </a:xfrm>
        </p:grpSpPr>
        <p:sp>
          <p:nvSpPr>
            <p:cNvPr id="32" name="矩形 18"/>
            <p:cNvSpPr/>
            <p:nvPr/>
          </p:nvSpPr>
          <p:spPr>
            <a:xfrm>
              <a:off x="6128496" y="1659582"/>
              <a:ext cx="1629810" cy="2940394"/>
            </a:xfrm>
            <a:custGeom>
              <a:rect l="l" t="t" r="r" b="b"/>
              <a:pathLst>
                <a:path w="1529752" h="2940394">
                  <a:moveTo>
                    <a:pt x="503175" y="0"/>
                  </a:moveTo>
                  <a:lnTo>
                    <a:pt x="1529752" y="416516"/>
                  </a:lnTo>
                  <a:lnTo>
                    <a:pt x="1529752" y="712656"/>
                  </a:lnTo>
                  <a:lnTo>
                    <a:pt x="1529752" y="1226001"/>
                  </a:lnTo>
                  <a:lnTo>
                    <a:pt x="1529752" y="1874073"/>
                  </a:lnTo>
                  <a:lnTo>
                    <a:pt x="1529752" y="2314688"/>
                  </a:lnTo>
                  <a:lnTo>
                    <a:pt x="1519516" y="2302695"/>
                  </a:lnTo>
                  <a:lnTo>
                    <a:pt x="0" y="2940394"/>
                  </a:lnTo>
                  <a:lnTo>
                    <a:pt x="0" y="1874073"/>
                  </a:lnTo>
                  <a:lnTo>
                    <a:pt x="0" y="1226001"/>
                  </a:lnTo>
                  <a:lnTo>
                    <a:pt x="0" y="395414"/>
                  </a:lnTo>
                  <a:cubicBezTo>
                    <a:pt x="241776" y="389784"/>
                    <a:pt x="443807" y="224376"/>
                    <a:pt x="5031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6128839" y="2392848"/>
              <a:ext cx="1429135" cy="1474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以文学作品为主，其立足点在于文学上的“红色”创作。</a:t>
              </a:r>
              <a:endParaRPr lang="zh-CN" altLang="en-US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7" name="组合 36" title=""/>
          <p:cNvGrpSpPr/>
          <p:nvPr/>
        </p:nvGrpSpPr>
        <p:grpSpPr>
          <a:xfrm>
            <a:off x="6747510" y="699770"/>
            <a:ext cx="1560195" cy="1157605"/>
            <a:chOff x="10518" y="1332"/>
            <a:chExt cx="2329" cy="1874"/>
          </a:xfrm>
        </p:grpSpPr>
        <p:sp>
          <p:nvSpPr>
            <p:cNvPr id="17" name="椭圆 16"/>
            <p:cNvSpPr/>
            <p:nvPr/>
          </p:nvSpPr>
          <p:spPr>
            <a:xfrm>
              <a:off x="10602" y="1332"/>
              <a:ext cx="2048" cy="187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" name="TextBox 14"/>
            <p:cNvSpPr txBox="1"/>
            <p:nvPr/>
          </p:nvSpPr>
          <p:spPr>
            <a:xfrm>
              <a:off x="10518" y="2027"/>
              <a:ext cx="2329" cy="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1">
                  <a:solidFill>
                    <a:prstClr val="black"/>
                  </a:solidFill>
                  <a:latin typeface="Impact" panose="020b0806030902050204" pitchFamily="34" charset="0"/>
                </a:rPr>
                <a:t>“苦难与新生”</a:t>
              </a:r>
              <a:endParaRPr lang="zh-CN" altLang="en-US" sz="1600" b="1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 title=""/>
          <p:cNvGrpSpPr/>
          <p:nvPr/>
        </p:nvGrpSpPr>
        <p:grpSpPr>
          <a:xfrm>
            <a:off x="3747989" y="1488875"/>
            <a:ext cx="1804670" cy="3423920"/>
            <a:chOff x="12109" y="1564"/>
            <a:chExt cx="2690" cy="6248"/>
          </a:xfrm>
        </p:grpSpPr>
        <p:sp>
          <p:nvSpPr>
            <p:cNvPr id="35" name="Rectangle 17"/>
            <p:cNvSpPr/>
            <p:nvPr/>
          </p:nvSpPr>
          <p:spPr>
            <a:xfrm>
              <a:off x="12109" y="1564"/>
              <a:ext cx="2690" cy="6248"/>
            </a:xfrm>
            <a:custGeom>
              <a:rect l="l" t="t" r="r" b="b"/>
              <a:pathLst>
                <a:path w="4309333" h="3746846">
                  <a:moveTo>
                    <a:pt x="2148737" y="3275289"/>
                  </a:moveTo>
                  <a:lnTo>
                    <a:pt x="1619061" y="3743407"/>
                  </a:lnTo>
                  <a:lnTo>
                    <a:pt x="2678412" y="3743407"/>
                  </a:lnTo>
                  <a:close/>
                  <a:moveTo>
                    <a:pt x="0" y="0"/>
                  </a:moveTo>
                  <a:lnTo>
                    <a:pt x="4309333" y="0"/>
                  </a:lnTo>
                  <a:lnTo>
                    <a:pt x="4309333" y="3746847"/>
                  </a:lnTo>
                  <a:lnTo>
                    <a:pt x="0" y="3746847"/>
                  </a:ln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bg2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矩形 35"/>
            <p:cNvSpPr/>
            <p:nvPr/>
          </p:nvSpPr>
          <p:spPr>
            <a:xfrm>
              <a:off x="12310" y="2350"/>
              <a:ext cx="2353" cy="3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《荷花淀》</a:t>
              </a:r>
              <a:endPara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ts val="1600"/>
                </a:lnSpc>
              </a:pPr>
              <a:r>
                <a:rPr lang="zh-CN" altLang="en-US" sz="1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《小二黑结婚》等小说通过成功塑造有血有肉的人物形象，抒写了革命者的情怀，表达了劳动人民对美好生活的向往和追求。</a:t>
              </a:r>
              <a:endPara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0" name="文本框 99" title=""/>
          <p:cNvSpPr txBox="1"/>
          <p:nvPr/>
        </p:nvSpPr>
        <p:spPr>
          <a:xfrm>
            <a:off x="2195292" y="623200"/>
            <a:ext cx="482453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“中国革命传统作品研习”任务群</a:t>
            </a:r>
            <a:endParaRPr lang="zh-CN" altLang="en-US" sz="24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9" y="68674"/>
            <a:ext cx="9110980" cy="5095240"/>
          </a:xfrm>
          <a:prstGeom prst="rect">
            <a:avLst/>
          </a:prstGeom>
        </p:spPr>
      </p:pic>
      <p:sp>
        <p:nvSpPr>
          <p:cNvPr id="3" name="标题 2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二、说学情</a:t>
            </a:r>
            <a:endParaRPr lang="zh-CN" altLang="en-US" sz="3200"/>
          </a:p>
        </p:txBody>
      </p:sp>
      <p:graphicFrame>
        <p:nvGraphicFramePr>
          <p:cNvPr id="4" name="表格 4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272540" y="1131570"/>
          <a:ext cx="6731000" cy="3338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1735"/>
                <a:gridCol w="3009265"/>
              </a:tblGrid>
              <a:tr h="50407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/>
                        <a:t>已有基础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/>
                        <a:t>发展趋势</a:t>
                      </a:r>
                      <a:endParaRPr lang="zh-CN" altLang="en-US" sz="2400"/>
                    </a:p>
                  </a:txBody>
                  <a:tcPr/>
                </a:tc>
              </a:tr>
              <a:tr h="2834640">
                <a:tc>
                  <a:txBody>
                    <a:bodyPr vert="horz" wrap="square"/>
                    <a:lstStyle/>
                    <a:p>
                      <a:r>
                        <a:rPr kumimoji="0" lang="en-US" altLang="zh-CN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</a:t>
                      </a:r>
                      <a:endParaRPr kumimoji="0" lang="en-US" altLang="zh-CN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kumimoji="0" lang="en-US" altLang="zh-CN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、具备阅读小说的基本素养，对于部分作家的创作风格也有了初步了解；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kumimoji="0" lang="en-US" altLang="zh-CN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、刚刚经过选择性必修上册第一单元革命传统作品的研习，从不同历史阶段、不同观察角度认识了中国革命、理解了革命文化、增强了革命精神。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10985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2DA2BF"/>
                        </a:buClr>
                        <a:buSzPct val="68000"/>
                        <a:buFont typeface="Wingdings 3" panose="05040102010807070707"/>
                        <a:buNone/>
                        <a:defRPr/>
                      </a:pPr>
                      <a:endParaRPr kumimoji="0" lang="zh-CN" altLang="en-US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kumimoji="0" lang="zh-CN" altLang="en-US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 title=""/>
          <p:cNvSpPr txBox="1"/>
          <p:nvPr/>
        </p:nvSpPr>
        <p:spPr>
          <a:xfrm>
            <a:off x="5005705" y="2139702"/>
            <a:ext cx="28657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09855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/>
              <a:buNone/>
              <a:defRPr/>
            </a:pPr>
            <a:r>
              <a:rPr lang="en-US" altLang="zh-CN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对于报告文学、纪念性散文这两种文体还比较陌生</a:t>
            </a: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18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几篇小说又具有明显的时代特征，因此，需要教师引导学生深入理解。</a:t>
            </a:r>
            <a:endParaRPr lang="zh-CN" altLang="en-US" sz="18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095240"/>
          </a:xfrm>
          <a:prstGeom prst="rect">
            <a:avLst/>
          </a:prstGeom>
        </p:spPr>
      </p:pic>
      <p:sp>
        <p:nvSpPr>
          <p:cNvPr id="2" name="内容占位符 1" title=""/>
          <p:cNvSpPr>
            <a:spLocks noGrp="1"/>
          </p:cNvSpPr>
          <p:nvPr>
            <p:ph idx="1"/>
          </p:nvPr>
        </p:nvSpPr>
        <p:spPr>
          <a:xfrm>
            <a:off x="566420" y="1131570"/>
            <a:ext cx="8044180" cy="3869055"/>
          </a:xfrm>
        </p:spPr>
        <p:txBody>
          <a:bodyPr>
            <a:noAutofit/>
          </a:bodyPr>
          <a:lstStyle/>
          <a:p>
            <a:pPr marL="109855" indent="0">
              <a:buNone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、学习中国革命传统作品，深刻认识革命传统，了解旧中国人民的苦难和革命先驱的斗争历程。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09855" indent="0">
              <a:buNone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、阅读课文，把握作品的主要内容，理解作者表达的情感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，品析文中的典型人物形象，获得审美体验。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09855" indent="0">
              <a:buNone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、研读课文，了解纪实作品和虚构作品各自的特点，分析其表现手法，欣赏作家塑造艺术形象的深厚功力和富有个性的创作风格。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09855" indent="0">
              <a:buNone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、从艺术形象中获得熏陶和感染，汲取人生营养，激发奋发向上的精神力量，坚定继承和发扬革命传统的志向，形成正确的世界观、人生观和价值观。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标题 2" title=""/>
          <p:cNvSpPr>
            <a:spLocks noGrp="1"/>
          </p:cNvSpPr>
          <p:nvPr>
            <p:ph type="title"/>
          </p:nvPr>
        </p:nvSpPr>
        <p:spPr>
          <a:xfrm>
            <a:off x="323215" y="195819"/>
            <a:ext cx="8229600" cy="857250"/>
          </a:xfrm>
        </p:spPr>
        <p:txBody>
          <a:bodyPr/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三、说单元教学目标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095240"/>
          </a:xfrm>
          <a:prstGeom prst="rect">
            <a:avLst/>
          </a:prstGeom>
        </p:spPr>
      </p:pic>
      <p:sp>
        <p:nvSpPr>
          <p:cNvPr id="2" name="内容占位符 1" title=""/>
          <p:cNvSpPr>
            <a:spLocks noGrp="1"/>
          </p:cNvSpPr>
          <p:nvPr>
            <p:ph idx="1"/>
          </p:nvPr>
        </p:nvSpPr>
        <p:spPr>
          <a:xfrm>
            <a:off x="457200" y="1110997"/>
            <a:ext cx="8435280" cy="3394472"/>
          </a:xfrm>
        </p:spPr>
        <p:txBody>
          <a:bodyPr>
            <a:normAutofit fontScale="82500" lnSpcReduction="10000"/>
          </a:bodyPr>
          <a:lstStyle/>
          <a:p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学习情境：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为了让学生了解中国共产党领导中国革命的伟大历史进程，思考中国革命的意义，理解革命文化的精神内涵，更好地认识历史、把握当下、树立文化自信，学校团委将开展一次“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研读经典人物，赓续革命精神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”的革命文化主题周活动。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学习任务：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本次活动包含三个学习任务：旧中国苦难文史资料展览、革命经典作品展演和红色作品推介会。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学生可以根据不同的任务要求，以个人、小组或班级等形式参与。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标题 2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四、说单元课段安排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51435"/>
            <a:ext cx="9110980" cy="5095240"/>
          </a:xfrm>
          <a:prstGeom prst="rect">
            <a:avLst/>
          </a:prstGeom>
        </p:spPr>
      </p:pic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99415" y="554990"/>
          <a:ext cx="8378190" cy="3804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445"/>
                <a:gridCol w="1915795"/>
                <a:gridCol w="1775460"/>
                <a:gridCol w="1995170"/>
                <a:gridCol w="2052320"/>
              </a:tblGrid>
              <a:tr h="43116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课段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课文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人文主题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语文素养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1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情境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设置</a:t>
                      </a:r>
                      <a:endParaRPr lang="en-US" sz="16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第一课段</a:t>
                      </a:r>
                      <a:endParaRPr 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包身工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（第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1—2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悲惨的一天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留意新闻性与文学性有机统一的特点；分析体会细节描写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旧中国苦难文史展览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第二课段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记念刘和珍君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为了忘却的记念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（第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3—5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kumimoji="0" lang="zh-CN" altLang="en-US" sz="1600" kern="12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压迫下的抗争</a:t>
                      </a:r>
                      <a:endParaRPr kumimoji="0" lang="en-US" altLang="zh-CN" sz="160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algn="ctr"/>
                      <a:endParaRPr kumimoji="0" lang="zh-CN" altLang="en-US" sz="1600" kern="12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kumimoji="0" lang="zh-CN" altLang="en-US" sz="1600" b="0" kern="12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了解纪实性散文在叙事、选材上的特点</a:t>
                      </a:r>
                      <a:r>
                        <a:rPr kumimoji="0" lang="en-US" altLang="zh-CN" sz="1600" b="0" kern="12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kumimoji="0" lang="zh-CN" altLang="en-US" sz="1600" b="0" kern="12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282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三</a:t>
                      </a: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课段</a:t>
                      </a:r>
                      <a:endParaRPr 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荷花淀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小二黑结婚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党费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(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6—8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课时）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苦难后的新生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欣赏作家塑造艺术形象的深厚功力和富有个性的创作风格</a:t>
                      </a:r>
                      <a:r>
                        <a:rPr lang="en-US" altLang="zh-CN" sz="16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革命经典作品展演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四</a:t>
                      </a: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课段</a:t>
                      </a:r>
                      <a:endParaRPr 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拓展研习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（第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9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课时）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革命精神的传承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拓展阅读革命文化作品，尝试自主编辑作品集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红色作品推介会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 title="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27331" y="915566"/>
          <a:ext cx="7740768" cy="3096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570"/>
                <a:gridCol w="1392562"/>
                <a:gridCol w="1152128"/>
                <a:gridCol w="2273300"/>
                <a:gridCol w="2299208"/>
              </a:tblGrid>
              <a:tr h="66357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课段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课文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任务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落实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04734">
                <a:tc rowSpan="3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三</a:t>
                      </a:r>
                      <a:r>
                        <a:rPr lang="en-US" sz="1600" b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课段</a:t>
                      </a:r>
                      <a:endParaRPr 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荷花淀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小二黑结婚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《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党费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》</a:t>
                      </a:r>
                      <a:endParaRPr lang="en-US" altLang="zh-CN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(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6—8</a:t>
                      </a:r>
                      <a:r>
                        <a:rPr lang="zh-CN" alt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课时）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编写剧本</a:t>
                      </a:r>
                      <a:endParaRPr lang="zh-CN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梳理情节，把握小说内容。</a:t>
                      </a:r>
                      <a:r>
                        <a:rPr 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04734">
                <a:tc vMerge="1">
                  <a:txBody>
                    <a:bodyPr vert="horz" wrap="square"/>
                    <a:lstStyle/>
                    <a:p/>
                  </a:txBody>
                  <a:tcP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20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20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</a:t>
                      </a:r>
                      <a:endParaRPr lang="zh-CN" altLang="en-US" sz="20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kumimoji="0" lang="zh-CN" alt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修改剧本</a:t>
                      </a:r>
                      <a:endParaRPr kumimoji="0" lang="zh-CN" altLang="en-US" sz="2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8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关照典型人物，欣赏作家塑造艺术形象的深厚功力。</a:t>
                      </a:r>
                      <a:endParaRPr lang="zh-CN" altLang="en-US" sz="18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04734">
                <a:tc vMerge="1">
                  <a:txBody>
                    <a:bodyPr vert="horz" wrap="square"/>
                    <a:lstStyle/>
                    <a:p/>
                  </a:txBody>
                  <a:tcP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课时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落实剧本</a:t>
                      </a: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buNone/>
                      </a:pPr>
                      <a:r>
                        <a:rPr lang="zh-CN" altLang="en-US" sz="18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依据文中环境描写，设计舞台背景。</a:t>
                      </a:r>
                      <a:endParaRPr lang="zh-CN" altLang="en-US" sz="18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3500"/>
          </a:xfrm>
          <a:prstGeom prst="rect">
            <a:avLst/>
          </a:prstGeom>
        </p:spPr>
      </p:pic>
      <p:sp>
        <p:nvSpPr>
          <p:cNvPr id="30" name="직사각형 165" title=""/>
          <p:cNvSpPr/>
          <p:nvPr/>
        </p:nvSpPr>
        <p:spPr bwMode="auto">
          <a:xfrm>
            <a:off x="323215" y="217805"/>
            <a:ext cx="67627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五、说本课时目标及教法学法</a:t>
            </a:r>
            <a:endParaRPr kumimoji="0" lang="zh-CN" altLang="en-US" sz="32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19" name="图片 18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0" y="328043"/>
            <a:ext cx="908886" cy="362944"/>
          </a:xfrm>
          <a:prstGeom prst="rect">
            <a:avLst/>
          </a:prstGeom>
        </p:spPr>
      </p:pic>
      <p:sp>
        <p:nvSpPr>
          <p:cNvPr id="13" name="矩形 1" title=""/>
          <p:cNvSpPr>
            <a:spLocks noChangeArrowheads="1"/>
          </p:cNvSpPr>
          <p:nvPr/>
        </p:nvSpPr>
        <p:spPr bwMode="auto">
          <a:xfrm>
            <a:off x="543560" y="915670"/>
            <a:ext cx="50844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、批注阅读，品析《荷花淀》《小二黑结婚》中的精彩片段描写，分析典型人物形象。</a:t>
            </a: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" title=""/>
          <p:cNvSpPr>
            <a:spLocks noChangeArrowheads="1"/>
          </p:cNvSpPr>
          <p:nvPr/>
        </p:nvSpPr>
        <p:spPr bwMode="auto">
          <a:xfrm>
            <a:off x="539153" y="1995715"/>
            <a:ext cx="479494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2000" ker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、研读课文，探究两篇小说的主题，进一步提高鉴赏小说的能力。</a:t>
            </a:r>
            <a:endParaRPr lang="zh-CN" altLang="en-US" sz="2000" ker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0" name="文本框 99" title=""/>
          <p:cNvSpPr txBox="1"/>
          <p:nvPr/>
        </p:nvSpPr>
        <p:spPr>
          <a:xfrm>
            <a:off x="611505" y="3075940"/>
            <a:ext cx="49479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从典型人物身上获得熏陶和感染，激发奋发向上的精神力量，坚定继承和发扬革命传统的志向。</a:t>
            </a:r>
            <a:endParaRPr lang="zh-CN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对话气泡: 圆角矩形 6" title=""/>
          <p:cNvSpPr/>
          <p:nvPr/>
        </p:nvSpPr>
        <p:spPr>
          <a:xfrm>
            <a:off x="6083935" y="843280"/>
            <a:ext cx="2588895" cy="1600200"/>
          </a:xfrm>
          <a:prstGeom prst="wedgeRoundRectCallout">
            <a:avLst>
              <a:gd name="adj1" fmla="val -70271"/>
              <a:gd name="adj2" fmla="val 30510"/>
              <a:gd name="adj3" fmla="val 16667"/>
            </a:avLst>
          </a:prstGeom>
          <a:solidFill>
            <a:schemeClr val="accent1"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hangingPunct="0"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lvl="0" algn="ctr" eaLnBrk="0" hangingPunct="0">
              <a:defRPr/>
            </a:pPr>
            <a:endParaRPr lang="en-US" altLang="zh-CN" sz="2400">
              <a:solidFill>
                <a:srgbClr val="3333CC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lvl="0" algn="ctr" eaLnBrk="0" hangingPunct="0"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lvl="0" algn="ctr" eaLnBrk="0" hangingPunct="0"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语言建构</a:t>
            </a:r>
            <a:r>
              <a:rPr lang="zh-CN" altLang="en-US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与运用</a:t>
            </a:r>
            <a:endParaRPr lang="en-US" altLang="zh-CN" sz="240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eaLnBrk="0" hangingPunct="0">
              <a:defRPr/>
            </a:pPr>
            <a:r>
              <a:rPr lang="zh-CN" altLang="en-US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审美鉴赏与创造</a:t>
            </a:r>
            <a:endParaRPr lang="zh-CN" altLang="en-US" sz="240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 eaLnBrk="0" hangingPunct="0">
              <a:defRPr/>
            </a:pPr>
            <a:r>
              <a:rPr lang="zh-CN" altLang="en-US" sz="240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文化传承与理解</a:t>
            </a:r>
            <a:endParaRPr lang="zh-CN" altLang="en-US" sz="240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5969635" y="3003550"/>
            <a:ext cx="246888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教法：点拨式教学法</a:t>
            </a:r>
            <a:endParaRPr lang="zh-CN" altLang="en-US" sz="200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083935" y="3796030"/>
            <a:ext cx="2240280" cy="3987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学法：合作探究法</a:t>
            </a:r>
            <a:endParaRPr lang="zh-CN" altLang="en-US" sz="200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/>
      <p:bldP spid="16" grpId="0"/>
      <p:bldP spid="100" grpId="0"/>
      <p:bldP spid="2" grpId="0" animBg="1"/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0"/>
            <a:ext cx="9110980" cy="5142865"/>
          </a:xfrm>
          <a:prstGeom prst="rect">
            <a:avLst/>
          </a:prstGeom>
        </p:spPr>
      </p:pic>
      <p:sp>
        <p:nvSpPr>
          <p:cNvPr id="4" name="矩形 3" title=""/>
          <p:cNvSpPr/>
          <p:nvPr/>
        </p:nvSpPr>
        <p:spPr>
          <a:xfrm>
            <a:off x="359569" y="303610"/>
            <a:ext cx="8424863" cy="4427935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 title=""/>
          <p:cNvSpPr>
            <a:spLocks noGrp="1"/>
          </p:cNvSpPr>
          <p:nvPr>
            <p:ph type="title"/>
          </p:nvPr>
        </p:nvSpPr>
        <p:spPr>
          <a:xfrm>
            <a:off x="457200" y="124064"/>
            <a:ext cx="8229600" cy="857250"/>
          </a:xfrm>
        </p:spPr>
        <p:txBody>
          <a:bodyPr vert="horz" wrap="square" lIns="68580" tIns="34290" rIns="68580" bIns="34290" anchor="ctr" anchorCtr="0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六、说教学过程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内容占位符 2" title=""/>
          <p:cNvSpPr>
            <a:spLocks noGrp="1"/>
          </p:cNvSpPr>
          <p:nvPr>
            <p:ph idx="1"/>
          </p:nvPr>
        </p:nvSpPr>
        <p:spPr>
          <a:xfrm>
            <a:off x="359331" y="606664"/>
            <a:ext cx="8532019" cy="3931442"/>
          </a:xfrm>
        </p:spPr>
        <p:txBody>
          <a:bodyPr vert="horz" wrap="square" lIns="68580" tIns="34290" rIns="68580" bIns="34290" anchor="t" anchorCtr="0">
            <a:normAutofit/>
          </a:bodyPr>
          <a:lstStyle/>
          <a:p>
            <a:pPr marL="0" indent="0" algn="l" fontAlgn="auto">
              <a:lnSpc>
                <a:spcPts val="2760"/>
              </a:lnSpc>
              <a:spcBef>
                <a:spcPts val="600"/>
              </a:spcBef>
              <a:buNone/>
            </a:pPr>
            <a:r>
              <a:rPr lang="zh-CN" altLang="en-US" sz="2000" b="1">
                <a:solidFill>
                  <a:srgbClr val="C00000"/>
                </a:solidFill>
                <a:latin typeface="柳楷" panose="02000000000000000000" pitchFamily="2" charset="-122"/>
                <a:ea typeface="柳楷" panose="02000000000000000000" pitchFamily="2" charset="-122"/>
              </a:rPr>
              <a:t>                         </a:t>
            </a:r>
            <a:r>
              <a:rPr lang="zh-CN" altLang="en-US" sz="2000" b="1">
                <a:solidFill>
                  <a:srgbClr val="FF0000"/>
                </a:solidFill>
                <a:latin typeface="柳楷" panose="02000000000000000000" pitchFamily="2" charset="-122"/>
                <a:ea typeface="柳楷" panose="02000000000000000000" pitchFamily="2" charset="-122"/>
              </a:rPr>
              <a:t>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设置情境、导入新课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auto">
              <a:lnSpc>
                <a:spcPts val="2760"/>
              </a:lnSpc>
              <a:spcBef>
                <a:spcPts val="1200"/>
              </a:spcBef>
              <a:spcAft>
                <a:spcPts val="1200"/>
              </a:spcAft>
              <a:buClr>
                <a:srgbClr val="2DA2BF"/>
              </a:buClr>
              <a:buSzPct val="68000"/>
              <a:buFont typeface="Wingdings 3" panose="05040102010807070707"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让我记住孔乙己的，是一个“排”字，让我记住祥林嫂的，是她那双顺着的眼、窈陷下去最后间或一轮的眼珠。好的作品之所以能动人肺腑，对典型人物的精彩描写非常关键。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fontAlgn="auto">
              <a:lnSpc>
                <a:spcPts val="2760"/>
              </a:lnSpc>
              <a:spcBef>
                <a:spcPts val="1200"/>
              </a:spcBef>
              <a:spcAft>
                <a:spcPts val="1200"/>
              </a:spcAft>
              <a:buClr>
                <a:srgbClr val="2DA2BF"/>
              </a:buClr>
              <a:buSzPct val="68000"/>
              <a:buFont typeface="Wingdings 3" panose="05040102010807070707"/>
              <a:buNone/>
              <a:defRPr/>
            </a:pP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情境设置</a:t>
            </a: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为了参加学校举办的革命文化主题周活动，各小组纷纷提交了根据小说而编写的剧本，今天，我们针对个别剧本的部分内容和大家说一说后期如何修改和完善。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2" title=""/>
          <p:cNvSpPr txBox="1"/>
          <p:nvPr/>
        </p:nvSpPr>
        <p:spPr bwMode="auto">
          <a:xfrm>
            <a:off x="457200" y="3580130"/>
            <a:ext cx="8201660" cy="1339215"/>
          </a:xfrm>
          <a:prstGeom prst="rect">
            <a:avLst/>
          </a:prstGeom>
          <a:solidFill>
            <a:srgbClr val="80CFE8"/>
          </a:solidFill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设计意图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kumimoji="0" lang="zh-CN" altLang="en-US" sz="1800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叶圣陶先生说过：“教材无非是个例子。” 而教材中的经典课文又往往是最好的例子。让学生对经典课文中的精彩片段进行赏析，能充分发挥教材的例子作用，引领学生悉心揣摩作者独具匠心的描写，体验之，感悟之，积累之，内化之。</a:t>
            </a:r>
            <a:endParaRPr kumimoji="0" lang="zh-CN" altLang="en-US" sz="1800" b="0" i="0" u="none" strike="noStrike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UNIT_TABLE_BEAUTIFY" val="smartTable{1906aec1-5c0f-4f53-9d3c-6fcea03b2e9b}"/>
  <p:tag name="TABLE_ENDDRAG_ORIGIN_RECT" val="530*253"/>
  <p:tag name="TABLE_ENDDRAG_RECT" val="100*89*530*253"/>
</p:tagLst>
</file>

<file path=ppt/tags/tag1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2.xml><?xml version="1.0" encoding="utf-8"?>
<p:tagLst xmlns:p="http://schemas.openxmlformats.org/presentationml/2006/main">
  <p:tag name="KSO_WM_UNIT_TABLE_BEAUTIFY" val="smartTable{d6066ab3-bb4b-462e-9d0f-d3eac9c3ffaf}"/>
  <p:tag name="TABLE_ENDDRAG_ORIGIN_RECT" val="659*318"/>
  <p:tag name="TABLE_ENDDRAG_RECT" val="34*31*659*318"/>
</p:tagLst>
</file>

<file path=ppt/tags/tag3.xml><?xml version="1.0" encoding="utf-8"?>
<p:tagLst xmlns:p="http://schemas.openxmlformats.org/presentationml/2006/main">
  <p:tag name="KSO_WM_UNIT_TABLE_BEAUTIFY" val="smartTable{d7694298-3aa4-4922-a637-195c3db44514}"/>
</p:tagLst>
</file>

<file path=ppt/tags/tag4.xml><?xml version="1.0" encoding="utf-8"?>
<p:tagLst xmlns:p="http://schemas.openxmlformats.org/presentationml/2006/main">
  <p:tag name="KSO_WM_UNIT_TABLE_BEAUTIFY" val="smartTable{8acfc558-ad9e-454b-a918-23c0687d0be6}"/>
  <p:tag name="TABLE_ENDDRAG_ORIGIN_RECT" val="469*158"/>
  <p:tag name="TABLE_ENDDRAG_RECT" val="139*134*469*158"/>
</p:tagLst>
</file>

<file path=ppt/tags/tag5.xml><?xml version="1.0" encoding="utf-8"?>
<p:tagLst xmlns:p="http://schemas.openxmlformats.org/presentationml/2006/main">
  <p:tag name="KSO_WM_UNIT_TABLE_BEAUTIFY" val="smartTable{55d55a7d-0f1c-4664-afa1-4250996238cc}"/>
</p:tagLst>
</file>

<file path=ppt/tags/tag6.xml><?xml version="1.0" encoding="utf-8"?>
<p:tagLst xmlns:p="http://schemas.openxmlformats.org/presentationml/2006/main">
  <p:tag name="KSO_WM_UNIT_TABLE_BEAUTIFY" val="smartTable{55d55a7d-0f1c-4664-afa1-4250996238cc}"/>
</p:tagLst>
</file>

<file path=ppt/tags/tag7.xml><?xml version="1.0" encoding="utf-8"?>
<p:tagLst xmlns:p="http://schemas.openxmlformats.org/presentationml/2006/main">
  <p:tag name="KSO_WM_UNIT_TABLE_BEAUTIFY" val="smartTable{2d7a2ff0-1116-4da5-b580-02cef47c8dc7}"/>
  <p:tag name="TABLE_ENDDRAG_ORIGIN_RECT" val="600*285"/>
  <p:tag name="TABLE_ENDDRAG_RECT" val="65*60*600*285"/>
</p:tagLst>
</file>

<file path=ppt/tags/tag8.xml><?xml version="1.0" encoding="utf-8"?>
<p:tagLst xmlns:p="http://schemas.openxmlformats.org/presentationml/2006/main">
  <p:tag name="KSO_WM_UNIT_TABLE_BEAUTIFY" val="smartTable{2d7a2ff0-1116-4da5-b580-02cef47c8dc7}"/>
  <p:tag name="TABLE_ENDDRAG_ORIGIN_RECT" val="589*285"/>
  <p:tag name="TABLE_ENDDRAG_RECT" val="63*82*589*285"/>
</p:tagLst>
</file>

<file path=ppt/tags/tag9.xml><?xml version="1.0" encoding="utf-8"?>
<p:tagLst xmlns:p="http://schemas.openxmlformats.org/presentationml/2006/main">
  <p:tag name="KSO_WM_UNIT_TABLE_BEAUTIFY" val="smartTable{ec6a0d26-cc00-4471-8169-250da9b58f0e}"/>
  <p:tag name="TABLE_ENDDRAG_ORIGIN_RECT" val="504*112"/>
  <p:tag name="TABLE_ENDDRAG_RECT" val="91*191*504*112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/Relationships>
</file>

<file path=ppt/theme/theme1.xml><?xml version="1.0" encoding="utf-8"?>
<a:theme xmlns:r="http://schemas.openxmlformats.org/officeDocument/2006/relationships" xmlns:a="http://schemas.openxmlformats.org/drawingml/2006/main" name="聚合">
  <a:themeElements>
    <a:clrScheme name="自定义 2">
      <a:dk1>
        <a:sysClr val="windowText" lastClr="000000"/>
      </a:dk1>
      <a:lt1>
        <a:sysClr val="window" lastClr="FFFFFF"/>
      </a:lt1>
      <a:dk2>
        <a:srgbClr val="5697A7"/>
      </a:dk2>
      <a:lt2>
        <a:srgbClr val="5697A7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黑体" panose="02010609060101010101" charset="-122"/>
        <a:cs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黑体" panose="02010609060101010101" charset="-122"/>
        <a:cs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100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5">
      <vt:lpstr>Arial</vt:lpstr>
      <vt:lpstr>Lucida Sans Unicode</vt:lpstr>
      <vt:lpstr>黑体</vt:lpstr>
      <vt:lpstr>Wingdings 3</vt:lpstr>
      <vt:lpstr>Verdana</vt:lpstr>
      <vt:lpstr>Wingdings 2</vt:lpstr>
      <vt:lpstr>Calibri</vt:lpstr>
      <vt:lpstr>方正苏新诗柳楷简体</vt:lpstr>
      <vt:lpstr>楷体</vt:lpstr>
      <vt:lpstr>Impact</vt:lpstr>
      <vt:lpstr>宋体</vt:lpstr>
      <vt:lpstr>汉仪全唐诗简</vt:lpstr>
      <vt:lpstr>柳楷</vt:lpstr>
      <vt:lpstr>Times New Roman</vt:lpstr>
      <vt:lpstr>聚合</vt:lpstr>
      <vt:lpstr>PowerPoint Presentation</vt:lpstr>
      <vt:lpstr>PowerPoint Presentation</vt:lpstr>
      <vt:lpstr>PowerPoint Presentation</vt:lpstr>
      <vt:lpstr>二、说学情</vt:lpstr>
      <vt:lpstr>三、说单元教学目标</vt:lpstr>
      <vt:lpstr>四、说单元课段安排</vt:lpstr>
      <vt:lpstr>PowerPoint Presentation</vt:lpstr>
      <vt:lpstr>PowerPoint Presentation</vt:lpstr>
      <vt:lpstr>六、说教学过程</vt:lpstr>
      <vt:lpstr>六、说教学过程</vt:lpstr>
      <vt:lpstr>PowerPoint Presentation</vt:lpstr>
      <vt:lpstr>PowerPoint Presentation</vt:lpstr>
      <vt:lpstr>PowerPoint Presentation</vt:lpstr>
      <vt:lpstr>PowerPoint Presentation</vt:lpstr>
      <vt:lpstr>六、说教学流程</vt:lpstr>
      <vt:lpstr>六、说教学过程</vt:lpstr>
      <vt:lpstr>六、说教学过程</vt:lpstr>
      <vt:lpstr>七、说板书设计</vt:lpstr>
      <vt:lpstr>八、说教学反思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2023-07-11T10:42:10.733</cp:lastPrinted>
  <dcterms:created xsi:type="dcterms:W3CDTF">2023-07-11T10:42:10Z</dcterms:created>
  <dcterms:modified xsi:type="dcterms:W3CDTF">2023-07-11T02:42:10Z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