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61" r:id="rId4"/>
    <p:sldId id="280" r:id="rId5"/>
    <p:sldId id="258" r:id="rId6"/>
    <p:sldId id="259" r:id="rId7"/>
    <p:sldId id="260" r:id="rId8"/>
    <p:sldId id="284" r:id="rId9"/>
    <p:sldId id="283" r:id="rId10"/>
    <p:sldId id="281" r:id="rId11"/>
    <p:sldId id="285" r:id="rId12"/>
    <p:sldId id="286" r:id="rId13"/>
    <p:sldId id="287" r:id="rId14"/>
    <p:sldId id="288" r:id="rId15"/>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5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tags" Target="tags/tag1.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 Target="slides/slide1.xml" /><Relationship Id="rId20"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F33859D3-D0B9-4B14-B8C9-36BBA1AE0AAA}"/>
              </a:ext>
            </a:extLst>
          </p:cNvPr>
          <p:cNvSpPr>
            <a:spLocks noGrp="1"/>
          </p:cNvSpPr>
          <p:nvPr>
            <p:ph type="ctrTitle"/>
          </p:nvPr>
        </p:nvSpPr>
        <p:spPr>
          <a:xfrm>
            <a:off x="2209800" y="2665413"/>
            <a:ext cx="9144000" cy="2387600"/>
          </a:xfrm>
        </p:spPr>
        <p:txBody>
          <a:bodyPr/>
          <a:lstStyle/>
          <a:p>
            <a:pPr algn="l"/>
            <a:br>
              <a:rPr lang="en-US" altLang="zh-CN" sz="3600"/>
            </a:br>
            <a:r>
              <a:rPr lang="en-US" altLang="zh-CN" sz="3600"/>
              <a:t>                             </a:t>
            </a:r>
            <a:r>
              <a:rPr lang="zh-CN" altLang="en-US" sz="6600" b="1">
                <a:latin typeface="华文隶书" panose="02010800040101010101" pitchFamily="2" charset="-122"/>
                <a:ea typeface="华文隶书" panose="02010800040101010101" pitchFamily="2" charset="-122"/>
              </a:rPr>
              <a:t>补写句子</a:t>
            </a:r>
            <a:endParaRPr lang="zh-CN" altLang="en-US" b="1">
              <a:latin typeface="华文隶书" panose="02010800040101010101" pitchFamily="2" charset="-122"/>
              <a:ea typeface="华文隶书" panose="02010800040101010101" pitchFamily="2" charset="-122"/>
            </a:endParaRPr>
          </a:p>
        </p:txBody>
      </p:sp>
      <p:sp>
        <p:nvSpPr>
          <p:cNvPr id="5" name="文本框 4">
            <a:extLst>
              <a:ext uri="{FF2B5EF4-FFF2-40B4-BE49-F238E27FC236}">
                <a16:creationId xmlns:a16="http://schemas.microsoft.com/office/drawing/2014/main" id="{7D750967-3C96-4CA1-906B-33F54D4C270B}"/>
              </a:ext>
            </a:extLst>
          </p:cNvPr>
          <p:cNvSpPr txBox="1"/>
          <p:nvPr/>
        </p:nvSpPr>
        <p:spPr>
          <a:xfrm>
            <a:off x="504825" y="488376"/>
            <a:ext cx="6096000" cy="584775"/>
          </a:xfrm>
          <a:prstGeom prst="rect">
            <a:avLst/>
          </a:prstGeom>
          <a:noFill/>
        </p:spPr>
        <p:txBody>
          <a:bodyPr wrap="square">
            <a:spAutoFit/>
          </a:bodyPr>
          <a:lstStyle/>
          <a:p>
            <a:r>
              <a:rPr lang="zh-CN" altLang="en-US" sz="3200">
                <a:latin typeface="隶书" panose="02010509060101010101" pitchFamily="49" charset="-122"/>
                <a:ea typeface="隶书" panose="02010509060101010101" pitchFamily="49" charset="-122"/>
              </a:rPr>
              <a:t>高频考点</a:t>
            </a:r>
          </a:p>
        </p:txBody>
      </p:sp>
      <p:sp>
        <p:nvSpPr>
          <p:cNvPr id="7" name="文本框 6">
            <a:extLst>
              <a:ext uri="{FF2B5EF4-FFF2-40B4-BE49-F238E27FC236}">
                <a16:creationId xmlns:a16="http://schemas.microsoft.com/office/drawing/2014/main" id="{A74CB67B-12B9-449E-9730-64187B9FDAA1}"/>
              </a:ext>
            </a:extLst>
          </p:cNvPr>
          <p:cNvSpPr txBox="1"/>
          <p:nvPr/>
        </p:nvSpPr>
        <p:spPr>
          <a:xfrm>
            <a:off x="2305050" y="1695917"/>
            <a:ext cx="6096000" cy="1938992"/>
          </a:xfrm>
          <a:prstGeom prst="rect">
            <a:avLst/>
          </a:prstGeom>
          <a:noFill/>
        </p:spPr>
        <p:txBody>
          <a:bodyPr wrap="square">
            <a:spAutoFit/>
          </a:bodyPr>
          <a:lstStyle/>
          <a:p>
            <a:r>
              <a:rPr lang="zh-CN" altLang="en-US" sz="6000" b="1">
                <a:solidFill>
                  <a:srgbClr val="B31FC5"/>
                </a:solidFill>
              </a:rPr>
              <a:t>瞻前顾后读文段</a:t>
            </a:r>
            <a:br>
              <a:rPr lang="zh-CN" altLang="en-US" sz="6000" b="1">
                <a:solidFill>
                  <a:srgbClr val="B31FC5"/>
                </a:solidFill>
              </a:rPr>
            </a:br>
            <a:r>
              <a:rPr lang="zh-CN" altLang="en-US" sz="6000" b="1">
                <a:solidFill>
                  <a:srgbClr val="B31FC5"/>
                </a:solidFill>
              </a:rPr>
              <a:t> 左右逢源补句子</a:t>
            </a:r>
            <a:endParaRPr lang="zh-CN" altLang="en-US" sz="6000"/>
          </a:p>
        </p:txBody>
      </p:sp>
    </p:spTree>
    <p:extLst>
      <p:ext uri="{BB962C8B-B14F-4D97-AF65-F5344CB8AC3E}">
        <p14:creationId xmlns:p14="http://schemas.microsoft.com/office/powerpoint/2010/main" val="2645083589"/>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Rectangle 2">
            <a:extLst>
              <a:ext uri="{FF2B5EF4-FFF2-40B4-BE49-F238E27FC236}">
                <a16:creationId xmlns:a16="http://schemas.microsoft.com/office/drawing/2014/main" id="{11372AAC-C9B3-49ED-BF39-47B1A3F034BA}"/>
              </a:ext>
            </a:extLst>
          </p:cNvPr>
          <p:cNvSpPr>
            <a:spLocks noGrp="1" noRot="1" noChangeArrowheads="1"/>
          </p:cNvSpPr>
          <p:nvPr>
            <p:ph type="body" idx="1"/>
          </p:nvPr>
        </p:nvSpPr>
        <p:spPr>
          <a:xfrm>
            <a:off x="1095375" y="228601"/>
            <a:ext cx="10382250" cy="3867149"/>
          </a:xfrm>
        </p:spPr>
        <p:txBody>
          <a:bodyPr>
            <a:normAutofit/>
          </a:bodyPr>
          <a:lstStyle/>
          <a:p>
            <a:pPr>
              <a:lnSpc>
                <a:spcPct val="80000"/>
              </a:lnSpc>
              <a:buFont typeface="Wingdings" panose="05000000000000000000" pitchFamily="2" charset="2"/>
              <a:buNone/>
            </a:pPr>
            <a:r>
              <a:rPr lang="zh-CN" altLang="en-US" b="1">
                <a:solidFill>
                  <a:srgbClr val="FF0000"/>
                </a:solidFill>
                <a:ea typeface="隶书" panose="02010509060101010101" pitchFamily="49" charset="-122"/>
              </a:rPr>
              <a:t>（二）根据合理顺序推断</a:t>
            </a:r>
          </a:p>
          <a:p>
            <a:pPr>
              <a:lnSpc>
                <a:spcPts val="2500"/>
              </a:lnSpc>
              <a:buFont typeface="Wingdings" panose="05000000000000000000" pitchFamily="2" charset="2"/>
              <a:buNone/>
            </a:pPr>
            <a:r>
              <a:rPr lang="zh-CN" altLang="en-US" sz="2400" b="1"/>
              <a:t>一组句子，总是按照一定顺序排列的，且前后有某种对应关</a:t>
            </a:r>
          </a:p>
          <a:p>
            <a:pPr>
              <a:lnSpc>
                <a:spcPts val="2500"/>
              </a:lnSpc>
              <a:buFont typeface="Wingdings" panose="05000000000000000000" pitchFamily="2" charset="2"/>
              <a:buNone/>
            </a:pPr>
            <a:r>
              <a:rPr lang="zh-CN" altLang="en-US" sz="2400" b="1"/>
              <a:t>系，根据这种顺序和关系可推断出所填内容。</a:t>
            </a:r>
          </a:p>
          <a:p>
            <a:pPr>
              <a:lnSpc>
                <a:spcPts val="2500"/>
              </a:lnSpc>
              <a:buFont typeface="Wingdings" panose="05000000000000000000" pitchFamily="2" charset="2"/>
              <a:buNone/>
            </a:pPr>
            <a:r>
              <a:rPr lang="en-US" altLang="zh-CN" sz="2400" b="1"/>
              <a:t>1. </a:t>
            </a:r>
            <a:r>
              <a:rPr lang="zh-CN" altLang="en-US" sz="2400" b="1"/>
              <a:t>前苏联作家肖洛霍夫在他的小说</a:t>
            </a:r>
            <a:r>
              <a:rPr lang="en-US" altLang="zh-CN" sz="2400" b="1"/>
              <a:t>《</a:t>
            </a:r>
            <a:r>
              <a:rPr lang="zh-CN" altLang="en-US" sz="2400" b="1"/>
              <a:t>静静的顿河</a:t>
            </a:r>
            <a:r>
              <a:rPr lang="en-US" altLang="zh-CN" sz="2400" b="1"/>
              <a:t>》</a:t>
            </a:r>
            <a:r>
              <a:rPr lang="zh-CN" altLang="en-US" sz="2400" b="1"/>
              <a:t>里，向我们展示了他的特别发达的嗅觉。他描写了顿河河水的气味，描写了草原的青草味、干草味、腐草味</a:t>
            </a:r>
            <a:r>
              <a:rPr lang="en-US" altLang="zh-CN" sz="2400" b="1"/>
              <a:t>……</a:t>
            </a:r>
            <a:r>
              <a:rPr lang="zh-CN" altLang="en-US" sz="2400" b="1"/>
              <a:t>福克纳的小说</a:t>
            </a:r>
            <a:r>
              <a:rPr lang="en-US" altLang="zh-CN" sz="2400" b="1"/>
              <a:t>《</a:t>
            </a:r>
            <a:r>
              <a:rPr lang="zh-CN" altLang="en-US" sz="2400" b="1"/>
              <a:t>喧哗与骚动</a:t>
            </a:r>
            <a:r>
              <a:rPr lang="en-US" altLang="zh-CN" sz="2400" b="1"/>
              <a:t>》</a:t>
            </a:r>
            <a:r>
              <a:rPr lang="zh-CN" altLang="en-US" sz="2400" b="1"/>
              <a:t>里的一个人物，能嗅到寒冷的气味。其实寒冷是没有气味的，但是福克纳这样写了，我们也并不感到他写得过分。通过上述例子，我们可以发现，小说中实际存在着两种气味，一种是①</a:t>
            </a:r>
            <a:r>
              <a:rPr lang="zh-CN" altLang="en-US" sz="2400" b="1" u="sng"/>
              <a:t>                            </a:t>
            </a:r>
            <a:r>
              <a:rPr lang="zh-CN" altLang="en-US" sz="2400" b="1"/>
              <a:t>一种是②</a:t>
            </a:r>
            <a:r>
              <a:rPr lang="en-US" altLang="zh-CN" sz="2400" b="1"/>
              <a:t> </a:t>
            </a:r>
            <a:r>
              <a:rPr lang="en-US" altLang="zh-CN" sz="2400" b="1" u="sng"/>
              <a:t>                                </a:t>
            </a:r>
            <a:r>
              <a:rPr lang="zh-CN" altLang="en-US" sz="2400" b="1"/>
              <a:t>。</a:t>
            </a:r>
          </a:p>
        </p:txBody>
      </p:sp>
      <p:sp>
        <p:nvSpPr>
          <p:cNvPr id="4" name="文本框 3">
            <a:extLst>
              <a:ext uri="{FF2B5EF4-FFF2-40B4-BE49-F238E27FC236}">
                <a16:creationId xmlns:a16="http://schemas.microsoft.com/office/drawing/2014/main" id="{AA7754F4-3BDC-45A3-B3F9-3E87EABF5C07}"/>
              </a:ext>
            </a:extLst>
          </p:cNvPr>
          <p:cNvSpPr txBox="1"/>
          <p:nvPr/>
        </p:nvSpPr>
        <p:spPr>
          <a:xfrm>
            <a:off x="809626" y="4180246"/>
            <a:ext cx="11306174" cy="1870769"/>
          </a:xfrm>
          <a:prstGeom prst="rect">
            <a:avLst/>
          </a:prstGeom>
          <a:noFill/>
        </p:spPr>
        <p:txBody>
          <a:bodyPr wrap="square">
            <a:spAutoFit/>
          </a:bodyPr>
          <a:lstStyle/>
          <a:p>
            <a:pPr>
              <a:lnSpc>
                <a:spcPct val="80000"/>
              </a:lnSpc>
              <a:buFont typeface="Wingdings" panose="05000000000000000000" pitchFamily="2" charset="2"/>
              <a:buNone/>
            </a:pPr>
            <a:r>
              <a:rPr lang="en-US" altLang="zh-CN" sz="2400" b="1"/>
              <a:t>【</a:t>
            </a:r>
            <a:r>
              <a:rPr lang="zh-CN" altLang="en-US" sz="2400" b="1"/>
              <a:t>答案</a:t>
            </a:r>
            <a:r>
              <a:rPr lang="en-US" altLang="zh-CN" sz="2400" b="1"/>
              <a:t>】</a:t>
            </a:r>
            <a:r>
              <a:rPr lang="en-US" altLang="zh-CN" sz="2400" b="1">
                <a:solidFill>
                  <a:srgbClr val="0000FF"/>
                </a:solidFill>
              </a:rPr>
              <a:t>①</a:t>
            </a:r>
            <a:r>
              <a:rPr lang="zh-CN" altLang="en-US" sz="2400" b="1">
                <a:solidFill>
                  <a:srgbClr val="0000FF"/>
                </a:solidFill>
              </a:rPr>
              <a:t>现实</a:t>
            </a:r>
            <a:r>
              <a:rPr lang="en-US" altLang="zh-CN" sz="2400" b="1">
                <a:solidFill>
                  <a:srgbClr val="0000FF"/>
                </a:solidFill>
              </a:rPr>
              <a:t>(</a:t>
            </a:r>
            <a:r>
              <a:rPr lang="zh-CN" altLang="en-US" sz="2400" b="1">
                <a:solidFill>
                  <a:srgbClr val="0000FF"/>
                </a:solidFill>
              </a:rPr>
              <a:t>写实</a:t>
            </a:r>
            <a:r>
              <a:rPr lang="en-US" altLang="zh-CN" sz="2400" b="1">
                <a:solidFill>
                  <a:srgbClr val="0000FF"/>
                </a:solidFill>
              </a:rPr>
              <a:t>)</a:t>
            </a:r>
            <a:r>
              <a:rPr lang="zh-CN" altLang="en-US" sz="2400" b="1">
                <a:solidFill>
                  <a:srgbClr val="0000FF"/>
                </a:solidFill>
              </a:rPr>
              <a:t>的，是对某物的气味进行描写；</a:t>
            </a:r>
            <a:endParaRPr lang="en-US" altLang="zh-CN" sz="2400" b="1">
              <a:solidFill>
                <a:srgbClr val="0000FF"/>
              </a:solidFill>
            </a:endParaRPr>
          </a:p>
          <a:p>
            <a:pPr>
              <a:lnSpc>
                <a:spcPct val="80000"/>
              </a:lnSpc>
              <a:buFont typeface="Wingdings" panose="05000000000000000000" pitchFamily="2" charset="2"/>
              <a:buNone/>
            </a:pPr>
            <a:r>
              <a:rPr lang="zh-CN" altLang="en-US" sz="2400" b="1">
                <a:solidFill>
                  <a:srgbClr val="0000FF"/>
                </a:solidFill>
              </a:rPr>
              <a:t>②虚构</a:t>
            </a:r>
            <a:r>
              <a:rPr lang="en-US" altLang="zh-CN" sz="2400" b="1">
                <a:solidFill>
                  <a:srgbClr val="0000FF"/>
                </a:solidFill>
              </a:rPr>
              <a:t>(</a:t>
            </a:r>
            <a:r>
              <a:rPr lang="zh-CN" altLang="en-US" sz="2400" b="1">
                <a:solidFill>
                  <a:srgbClr val="0000FF"/>
                </a:solidFill>
              </a:rPr>
              <a:t>想象</a:t>
            </a:r>
            <a:r>
              <a:rPr lang="en-US" altLang="zh-CN" sz="2400" b="1">
                <a:solidFill>
                  <a:srgbClr val="0000FF"/>
                </a:solidFill>
              </a:rPr>
              <a:t>)</a:t>
            </a:r>
            <a:r>
              <a:rPr lang="zh-CN" altLang="en-US" sz="2400" b="1">
                <a:solidFill>
                  <a:srgbClr val="0000FF"/>
                </a:solidFill>
              </a:rPr>
              <a:t>的，是对本无气味的物体进行描写</a:t>
            </a:r>
            <a:endParaRPr lang="en-US" altLang="zh-CN" sz="2400" b="1">
              <a:solidFill>
                <a:srgbClr val="0000FF"/>
              </a:solidFill>
            </a:endParaRPr>
          </a:p>
          <a:p>
            <a:pPr>
              <a:lnSpc>
                <a:spcPct val="80000"/>
              </a:lnSpc>
              <a:buFont typeface="Wingdings" panose="05000000000000000000" pitchFamily="2" charset="2"/>
              <a:buNone/>
            </a:pPr>
            <a:endParaRPr lang="zh-CN" altLang="en-US" sz="2400" b="1">
              <a:solidFill>
                <a:srgbClr val="0000FF"/>
              </a:solidFill>
            </a:endParaRPr>
          </a:p>
          <a:p>
            <a:pPr>
              <a:lnSpc>
                <a:spcPct val="80000"/>
              </a:lnSpc>
              <a:buFont typeface="Wingdings" panose="05000000000000000000" pitchFamily="2" charset="2"/>
              <a:buNone/>
            </a:pPr>
            <a:r>
              <a:rPr lang="en-US" altLang="zh-CN" sz="2400" b="1"/>
              <a:t>【</a:t>
            </a:r>
            <a:r>
              <a:rPr lang="zh-CN" altLang="en-US" sz="2400" b="1"/>
              <a:t>解析</a:t>
            </a:r>
            <a:r>
              <a:rPr lang="en-US" altLang="zh-CN" sz="2400" b="1"/>
              <a:t>】</a:t>
            </a:r>
            <a:r>
              <a:rPr lang="zh-CN" altLang="en-US" sz="2400" b="1">
                <a:solidFill>
                  <a:srgbClr val="0000FF"/>
                </a:solidFill>
              </a:rPr>
              <a:t>从逻辑来看，是具体到概括（分</a:t>
            </a:r>
            <a:r>
              <a:rPr lang="en-US" altLang="zh-CN" sz="2400" b="1">
                <a:solidFill>
                  <a:srgbClr val="0000FF"/>
                </a:solidFill>
              </a:rPr>
              <a:t>—</a:t>
            </a:r>
            <a:r>
              <a:rPr lang="zh-CN" altLang="en-US" sz="2400" b="1">
                <a:solidFill>
                  <a:srgbClr val="0000FF"/>
                </a:solidFill>
              </a:rPr>
              <a:t>总）的顺序。从对应来看，先说</a:t>
            </a:r>
            <a:r>
              <a:rPr lang="en-US" altLang="zh-CN" sz="2400" b="1">
                <a:solidFill>
                  <a:srgbClr val="0000FF"/>
                </a:solidFill>
              </a:rPr>
              <a:t>《</a:t>
            </a:r>
            <a:r>
              <a:rPr lang="zh-CN" altLang="en-US" sz="2400" b="1">
                <a:solidFill>
                  <a:srgbClr val="0000FF"/>
                </a:solidFill>
              </a:rPr>
              <a:t>静静的顿河</a:t>
            </a:r>
            <a:r>
              <a:rPr lang="en-US" altLang="zh-CN" sz="2400" b="1">
                <a:solidFill>
                  <a:srgbClr val="0000FF"/>
                </a:solidFill>
              </a:rPr>
              <a:t>》</a:t>
            </a:r>
            <a:r>
              <a:rPr lang="zh-CN" altLang="en-US" sz="2400" b="1">
                <a:solidFill>
                  <a:srgbClr val="0000FF"/>
                </a:solidFill>
              </a:rPr>
              <a:t>中的气味，然后再说</a:t>
            </a:r>
            <a:r>
              <a:rPr lang="en-US" altLang="zh-CN" sz="2400" b="1">
                <a:solidFill>
                  <a:srgbClr val="0000FF"/>
                </a:solidFill>
              </a:rPr>
              <a:t>《</a:t>
            </a:r>
            <a:r>
              <a:rPr lang="zh-CN" altLang="en-US" sz="2400" b="1">
                <a:solidFill>
                  <a:srgbClr val="0000FF"/>
                </a:solidFill>
              </a:rPr>
              <a:t>喧哗与骚动</a:t>
            </a:r>
            <a:r>
              <a:rPr lang="en-US" altLang="zh-CN" sz="2400" b="1">
                <a:solidFill>
                  <a:srgbClr val="0000FF"/>
                </a:solidFill>
              </a:rPr>
              <a:t>》</a:t>
            </a:r>
            <a:r>
              <a:rPr lang="zh-CN" altLang="en-US" sz="2400" b="1">
                <a:solidFill>
                  <a:srgbClr val="0000FF"/>
                </a:solidFill>
              </a:rPr>
              <a:t>中的气味</a:t>
            </a:r>
            <a:r>
              <a:rPr lang="en-US" altLang="zh-CN" sz="2400" b="1">
                <a:solidFill>
                  <a:srgbClr val="0000FF"/>
                </a:solidFill>
              </a:rPr>
              <a:t>;</a:t>
            </a:r>
            <a:r>
              <a:rPr lang="zh-CN" altLang="en-US" sz="2400" b="1">
                <a:solidFill>
                  <a:srgbClr val="0000FF"/>
                </a:solidFill>
              </a:rPr>
              <a:t>而根据句中的提示“其实寒冷是没有气味的”可推知这是指虚构的气味，据此推断前面所说是现实的气味。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box(in)">
                                      <p:cBhvr>
                                        <p:cTn id="7" dur="500"/>
                                        <p:tgtEl>
                                          <p:spTgt spid="39938">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9938">
                                            <p:txEl>
                                              <p:pRg st="1" end="1"/>
                                            </p:txEl>
                                          </p:spTgt>
                                        </p:tgtEl>
                                        <p:attrNameLst>
                                          <p:attrName>style.visibility</p:attrName>
                                        </p:attrNameLst>
                                      </p:cBhvr>
                                      <p:to>
                                        <p:strVal val="visible"/>
                                      </p:to>
                                    </p:set>
                                    <p:animEffect transition="in" filter="box(in)">
                                      <p:cBhvr>
                                        <p:cTn id="10" dur="500"/>
                                        <p:tgtEl>
                                          <p:spTgt spid="39938">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9938">
                                            <p:txEl>
                                              <p:pRg st="2" end="2"/>
                                            </p:txEl>
                                          </p:spTgt>
                                        </p:tgtEl>
                                        <p:attrNameLst>
                                          <p:attrName>style.visibility</p:attrName>
                                        </p:attrNameLst>
                                      </p:cBhvr>
                                      <p:to>
                                        <p:strVal val="visible"/>
                                      </p:to>
                                    </p:set>
                                    <p:animEffect transition="in" filter="box(in)">
                                      <p:cBhvr>
                                        <p:cTn id="13" dur="500"/>
                                        <p:tgtEl>
                                          <p:spTgt spid="39938">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39938">
                                            <p:txEl>
                                              <p:pRg st="3" end="3"/>
                                            </p:txEl>
                                          </p:spTgt>
                                        </p:tgtEl>
                                        <p:attrNameLst>
                                          <p:attrName>style.visibility</p:attrName>
                                        </p:attrNameLst>
                                      </p:cBhvr>
                                      <p:to>
                                        <p:strVal val="visible"/>
                                      </p:to>
                                    </p:set>
                                    <p:animEffect transition="in" filter="box(in)">
                                      <p:cBhvr>
                                        <p:cTn id="18" dur="500"/>
                                        <p:tgtEl>
                                          <p:spTgt spid="39938">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Rectangle 2">
            <a:extLst>
              <a:ext uri="{FF2B5EF4-FFF2-40B4-BE49-F238E27FC236}">
                <a16:creationId xmlns:a16="http://schemas.microsoft.com/office/drawing/2014/main" id="{15ABBE76-548B-4A2B-A300-84346C240811}"/>
              </a:ext>
            </a:extLst>
          </p:cNvPr>
          <p:cNvSpPr>
            <a:spLocks noGrp="1" noRot="1" noChangeArrowheads="1"/>
          </p:cNvSpPr>
          <p:nvPr>
            <p:ph type="body" idx="1"/>
          </p:nvPr>
        </p:nvSpPr>
        <p:spPr>
          <a:xfrm>
            <a:off x="552450" y="228601"/>
            <a:ext cx="11134725" cy="6000749"/>
          </a:xfrm>
        </p:spPr>
        <p:txBody>
          <a:bodyPr>
            <a:normAutofit lnSpcReduction="10000"/>
          </a:bodyPr>
          <a:lstStyle/>
          <a:p>
            <a:pPr>
              <a:lnSpc>
                <a:spcPct val="80000"/>
              </a:lnSpc>
              <a:buFont typeface="Wingdings" panose="05000000000000000000" pitchFamily="2" charset="2"/>
              <a:buNone/>
            </a:pPr>
            <a:r>
              <a:rPr lang="zh-CN" altLang="en-US" b="1">
                <a:solidFill>
                  <a:srgbClr val="FF0000"/>
                </a:solidFill>
                <a:ea typeface="隶书" panose="02010509060101010101" pitchFamily="49" charset="-122"/>
              </a:rPr>
              <a:t>（三）根据提示语（标志语）推断</a:t>
            </a:r>
            <a:r>
              <a:rPr lang="zh-CN" altLang="en-US" sz="2400" b="1"/>
              <a:t> </a:t>
            </a:r>
          </a:p>
          <a:p>
            <a:pPr>
              <a:lnSpc>
                <a:spcPct val="80000"/>
              </a:lnSpc>
              <a:buFont typeface="Wingdings" panose="05000000000000000000" pitchFamily="2" charset="2"/>
              <a:buNone/>
            </a:pPr>
            <a:r>
              <a:rPr lang="zh-CN" altLang="en-US" sz="2400" b="1"/>
              <a:t>有些语言（词语）对补写的语句进行暗示。 </a:t>
            </a:r>
          </a:p>
          <a:p>
            <a:pPr>
              <a:lnSpc>
                <a:spcPct val="80000"/>
              </a:lnSpc>
              <a:buFont typeface="Wingdings" panose="05000000000000000000" pitchFamily="2" charset="2"/>
              <a:buNone/>
            </a:pPr>
            <a:r>
              <a:rPr lang="zh-CN" altLang="en-US" sz="2400" b="1"/>
              <a:t>　</a:t>
            </a:r>
          </a:p>
          <a:p>
            <a:pPr>
              <a:lnSpc>
                <a:spcPts val="2500"/>
              </a:lnSpc>
              <a:buFont typeface="Wingdings" panose="05000000000000000000" pitchFamily="2" charset="2"/>
              <a:buNone/>
            </a:pPr>
            <a:r>
              <a:rPr lang="en-US" altLang="zh-CN" sz="2400" b="1"/>
              <a:t>3.</a:t>
            </a:r>
            <a:r>
              <a:rPr lang="zh-CN" altLang="en-US" sz="2400" b="1"/>
              <a:t>一提到根的作用，可能首先想到</a:t>
            </a:r>
            <a:r>
              <a:rPr lang="zh-CN" altLang="en-US" sz="2400" b="1" u="sng"/>
              <a:t> ①                     </a:t>
            </a:r>
            <a:r>
              <a:rPr lang="zh-CN" altLang="en-US" sz="2400" b="1"/>
              <a:t> 。这两项是绝大多数植物根系的本职工作。然而，进化史上最早出现的根，作用却并非吸收水分和吸取养料，而是 </a:t>
            </a:r>
            <a:r>
              <a:rPr lang="zh-CN" altLang="en-US" sz="2400" b="1" u="sng"/>
              <a:t>②                      </a:t>
            </a:r>
            <a:r>
              <a:rPr lang="zh-CN" altLang="en-US" sz="2400" b="1"/>
              <a:t>，这种早期类型的根被称为假根。</a:t>
            </a:r>
            <a:r>
              <a:rPr lang="zh-CN" altLang="en-US" sz="2400" b="1" u="sng"/>
              <a:t>③                    </a:t>
            </a:r>
            <a:r>
              <a:rPr lang="zh-CN" altLang="en-US" sz="2400" b="1"/>
              <a:t> ，是因为在这些根内部没有运输水分和养料的通道，它仅有的作用就是固定植株。假根将植物固定在合适的生活环境中，会降低风吹和水流的影响，提高其生存几率。 </a:t>
            </a:r>
          </a:p>
          <a:p>
            <a:pPr>
              <a:lnSpc>
                <a:spcPct val="80000"/>
              </a:lnSpc>
              <a:buFont typeface="Wingdings" panose="05000000000000000000" pitchFamily="2" charset="2"/>
              <a:buNone/>
            </a:pPr>
            <a:endParaRPr lang="en-US" altLang="zh-CN" sz="2400" b="1"/>
          </a:p>
          <a:p>
            <a:pPr>
              <a:lnSpc>
                <a:spcPct val="80000"/>
              </a:lnSpc>
              <a:buFont typeface="Wingdings" panose="05000000000000000000" pitchFamily="2" charset="2"/>
              <a:buNone/>
            </a:pPr>
            <a:r>
              <a:rPr lang="en-US" altLang="zh-CN" sz="2400" b="1"/>
              <a:t>【</a:t>
            </a:r>
            <a:r>
              <a:rPr lang="zh-CN" altLang="en-US" sz="2400" b="1"/>
              <a:t>答案</a:t>
            </a:r>
            <a:r>
              <a:rPr lang="en-US" altLang="zh-CN" sz="2400" b="1"/>
              <a:t>】</a:t>
            </a:r>
            <a:r>
              <a:rPr lang="en-US" altLang="zh-CN" sz="2400" b="1">
                <a:solidFill>
                  <a:srgbClr val="0000FF"/>
                </a:solidFill>
              </a:rPr>
              <a:t>①</a:t>
            </a:r>
            <a:r>
              <a:rPr lang="zh-CN" altLang="en-US" sz="2400" b="1">
                <a:solidFill>
                  <a:srgbClr val="0000FF"/>
                </a:solidFill>
              </a:rPr>
              <a:t>吸收水分和吸取养料  ②固定植株  </a:t>
            </a:r>
            <a:endParaRPr lang="en-US" altLang="zh-CN" sz="2400" b="1">
              <a:solidFill>
                <a:srgbClr val="0000FF"/>
              </a:solidFill>
            </a:endParaRPr>
          </a:p>
          <a:p>
            <a:pPr>
              <a:lnSpc>
                <a:spcPct val="80000"/>
              </a:lnSpc>
              <a:buFont typeface="Wingdings" panose="05000000000000000000" pitchFamily="2" charset="2"/>
              <a:buNone/>
            </a:pPr>
            <a:r>
              <a:rPr lang="zh-CN" altLang="en-US" sz="2400" b="1">
                <a:solidFill>
                  <a:srgbClr val="0000FF"/>
                </a:solidFill>
              </a:rPr>
              <a:t>                 ③之所以称其为假根</a:t>
            </a:r>
          </a:p>
          <a:p>
            <a:pPr>
              <a:lnSpc>
                <a:spcPct val="80000"/>
              </a:lnSpc>
              <a:buFont typeface="Wingdings" panose="05000000000000000000" pitchFamily="2" charset="2"/>
              <a:buNone/>
            </a:pPr>
            <a:r>
              <a:rPr lang="zh-CN" altLang="en-US" sz="2400" b="1">
                <a:solidFill>
                  <a:srgbClr val="0000FF"/>
                </a:solidFill>
              </a:rPr>
              <a:t>             </a:t>
            </a:r>
          </a:p>
          <a:p>
            <a:pPr>
              <a:lnSpc>
                <a:spcPct val="80000"/>
              </a:lnSpc>
              <a:buFont typeface="Wingdings" panose="05000000000000000000" pitchFamily="2" charset="2"/>
              <a:buNone/>
            </a:pPr>
            <a:r>
              <a:rPr lang="en-US" altLang="zh-CN" sz="2400" b="1"/>
              <a:t>【</a:t>
            </a:r>
            <a:r>
              <a:rPr lang="zh-CN" altLang="en-US" sz="2400" b="1"/>
              <a:t>解析</a:t>
            </a:r>
            <a:r>
              <a:rPr lang="en-US" altLang="zh-CN" sz="2400" b="1">
                <a:solidFill>
                  <a:srgbClr val="0000FF"/>
                </a:solidFill>
              </a:rPr>
              <a:t>】“</a:t>
            </a:r>
            <a:r>
              <a:rPr lang="zh-CN" altLang="en-US" sz="2400" b="1">
                <a:solidFill>
                  <a:srgbClr val="0000FF"/>
                </a:solidFill>
              </a:rPr>
              <a:t>这两项”就是对①的直接解说。它告诉考生这里的答案有两项内容，而后面的“吸收水分和吸取养料”是再明显不过的提示。 “这种” “假根”，是对②处的暗示，②处填假根的作用，而下文说到了假根的作用“固定植株”。 ③处后边为“是因为”，说明这是因果关系的句子，且前 “果”后“因”。</a:t>
            </a:r>
          </a:p>
          <a:p>
            <a:pPr>
              <a:lnSpc>
                <a:spcPct val="80000"/>
              </a:lnSpc>
              <a:buFont typeface="Wingdings" panose="05000000000000000000" pitchFamily="2" charset="2"/>
              <a:buNone/>
            </a:pPr>
            <a:r>
              <a:rPr lang="zh-CN" altLang="en-US" sz="2000"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403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03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03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Rectangle 2">
            <a:extLst>
              <a:ext uri="{FF2B5EF4-FFF2-40B4-BE49-F238E27FC236}">
                <a16:creationId xmlns:a16="http://schemas.microsoft.com/office/drawing/2014/main" id="{4941282C-90B7-44BF-BA09-DF957F313108}"/>
              </a:ext>
            </a:extLst>
          </p:cNvPr>
          <p:cNvSpPr>
            <a:spLocks noGrp="1" noRot="1" noChangeArrowheads="1"/>
          </p:cNvSpPr>
          <p:nvPr>
            <p:ph type="body" idx="1"/>
          </p:nvPr>
        </p:nvSpPr>
        <p:spPr>
          <a:xfrm>
            <a:off x="1676400" y="228601"/>
            <a:ext cx="8839200" cy="4498975"/>
          </a:xfrm>
        </p:spPr>
        <p:txBody>
          <a:bodyPr/>
          <a:lstStyle/>
          <a:p>
            <a:pPr>
              <a:buFont typeface="Wingdings" panose="05000000000000000000" pitchFamily="2" charset="2"/>
              <a:buNone/>
            </a:pPr>
            <a:r>
              <a:rPr lang="zh-CN" altLang="en-US" sz="2400" b="1"/>
              <a:t>　　</a:t>
            </a:r>
          </a:p>
        </p:txBody>
      </p:sp>
      <p:sp>
        <p:nvSpPr>
          <p:cNvPr id="45059" name="Rectangle 3">
            <a:extLst>
              <a:ext uri="{FF2B5EF4-FFF2-40B4-BE49-F238E27FC236}">
                <a16:creationId xmlns:a16="http://schemas.microsoft.com/office/drawing/2014/main" id="{E87D2C96-5A10-4361-98BB-4A72333D8971}"/>
              </a:ext>
            </a:extLst>
          </p:cNvPr>
          <p:cNvSpPr>
            <a:spLocks noChangeArrowheads="1"/>
          </p:cNvSpPr>
          <p:nvPr/>
        </p:nvSpPr>
        <p:spPr bwMode="auto">
          <a:xfrm>
            <a:off x="800100" y="352426"/>
            <a:ext cx="10096500"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a:solidFill>
                  <a:srgbClr val="FF0000"/>
                </a:solidFill>
                <a:ea typeface="隶书" panose="02010509060101010101" pitchFamily="49" charset="-122"/>
              </a:rPr>
              <a:t>（四）根据特殊句式推断</a:t>
            </a:r>
            <a:r>
              <a:rPr lang="zh-CN" altLang="en-US"/>
              <a:t> </a:t>
            </a:r>
          </a:p>
          <a:p>
            <a:r>
              <a:rPr lang="zh-CN" altLang="en-US" sz="2400" b="1"/>
              <a:t>比较有特点的句式，比如因果关系、递进关系的句子，正反对比的句子，有关联词语的句子，有修辞手法的句子</a:t>
            </a:r>
            <a:r>
              <a:rPr lang="en-US" altLang="zh-CN" sz="2400" b="1"/>
              <a:t>……</a:t>
            </a:r>
            <a:r>
              <a:rPr lang="zh-CN" altLang="en-US" sz="2400" b="1"/>
              <a:t>根据这些“特殊句式” ，常常能准确地推断。</a:t>
            </a:r>
          </a:p>
          <a:p>
            <a:r>
              <a:rPr lang="zh-CN" altLang="en-US" sz="2400" b="1"/>
              <a:t>　</a:t>
            </a:r>
          </a:p>
          <a:p>
            <a:r>
              <a:rPr lang="en-US" altLang="zh-CN" sz="2400" b="1"/>
              <a:t>4.</a:t>
            </a:r>
            <a:r>
              <a:rPr lang="zh-CN" altLang="en-US" sz="2400" b="1"/>
              <a:t>电子商务存在的价值之一，就是通过互联网进行网上购物、网上支付，节省消费者与商家的时间和空间，①</a:t>
            </a:r>
            <a:r>
              <a:rPr lang="zh-CN" altLang="en-US" sz="2400" b="1" u="sng"/>
              <a:t>         </a:t>
            </a:r>
            <a:r>
              <a:rPr lang="zh-CN" altLang="en-US" sz="2400" b="1"/>
              <a:t>。对于工作忙碌的上班族而言， ② </a:t>
            </a:r>
            <a:r>
              <a:rPr lang="zh-CN" altLang="en-US" sz="2400" b="1" u="sng"/>
              <a:t>                 </a:t>
            </a:r>
            <a:r>
              <a:rPr lang="zh-CN" altLang="en-US" sz="2400" b="1"/>
              <a:t>  ，还易于达到货比三家、快乐购物的目的。在信息多元化的</a:t>
            </a:r>
            <a:r>
              <a:rPr lang="en-US" altLang="zh-CN" sz="2400" b="1"/>
              <a:t>21</a:t>
            </a:r>
            <a:r>
              <a:rPr lang="zh-CN" altLang="en-US" sz="2400" b="1"/>
              <a:t>世纪，③ </a:t>
            </a:r>
            <a:r>
              <a:rPr lang="zh-CN" altLang="en-US" sz="2400" b="1" u="sng"/>
              <a:t>             </a:t>
            </a:r>
            <a:r>
              <a:rPr lang="zh-CN" altLang="en-US" sz="2400" b="1"/>
              <a:t> ，完成购物，已经成为许多消费者的习惯。 </a:t>
            </a:r>
            <a:endParaRPr lang="en-US" altLang="zh-CN" sz="2400" b="1"/>
          </a:p>
          <a:p>
            <a:endParaRPr lang="zh-CN" altLang="en-US" sz="2400" b="1"/>
          </a:p>
          <a:p>
            <a:r>
              <a:rPr lang="en-US" altLang="zh-CN" sz="2000" b="1"/>
              <a:t>【</a:t>
            </a:r>
            <a:r>
              <a:rPr lang="zh-CN" altLang="en-US" sz="2000" b="1"/>
              <a:t>答案</a:t>
            </a:r>
            <a:r>
              <a:rPr lang="en-US" altLang="zh-CN" sz="2000" b="1"/>
              <a:t>】</a:t>
            </a:r>
            <a:r>
              <a:rPr lang="en-US" altLang="zh-CN" sz="2000" b="1">
                <a:solidFill>
                  <a:srgbClr val="0000FF"/>
                </a:solidFill>
              </a:rPr>
              <a:t>①</a:t>
            </a:r>
            <a:r>
              <a:rPr lang="zh-CN" altLang="en-US" sz="2000" b="1">
                <a:solidFill>
                  <a:srgbClr val="0000FF"/>
                </a:solidFill>
              </a:rPr>
              <a:t>从而大大提高交易效率②不仅节省时间③就地上网浏览信息。</a:t>
            </a:r>
          </a:p>
          <a:p>
            <a:endParaRPr lang="en-US" altLang="zh-CN" sz="2000" b="1"/>
          </a:p>
          <a:p>
            <a:r>
              <a:rPr lang="en-US" altLang="zh-CN" sz="2000" b="1"/>
              <a:t>【</a:t>
            </a:r>
            <a:r>
              <a:rPr lang="zh-CN" altLang="en-US" sz="2000" b="1"/>
              <a:t>解析</a:t>
            </a:r>
            <a:r>
              <a:rPr lang="en-US" altLang="zh-CN" sz="2000" b="1"/>
              <a:t>】</a:t>
            </a:r>
            <a:r>
              <a:rPr lang="zh-CN" altLang="en-US" sz="2000" b="1">
                <a:solidFill>
                  <a:srgbClr val="0000FF"/>
                </a:solidFill>
              </a:rPr>
              <a:t>很显然，“还易于”，与前面②的内容应该构成递进关系。再根据②前的“工作忙碌”，容易推断出②应该是与时间相关。所以，②处可以补写“不仅节省时间”。整组句子是“总</a:t>
            </a:r>
            <a:r>
              <a:rPr lang="en-US" altLang="zh-CN" sz="2000" b="1">
                <a:solidFill>
                  <a:srgbClr val="0000FF"/>
                </a:solidFill>
              </a:rPr>
              <a:t>—</a:t>
            </a:r>
            <a:r>
              <a:rPr lang="zh-CN" altLang="en-US" sz="2000" b="1">
                <a:solidFill>
                  <a:srgbClr val="0000FF"/>
                </a:solidFill>
              </a:rPr>
              <a:t>分”的关系，下文分别对应“时间”和“空间”。 ①处是结果句，②处对应时间，③处对应地点，再综合“信息多元化”的内容。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0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a:extLst>
              <a:ext uri="{FF2B5EF4-FFF2-40B4-BE49-F238E27FC236}">
                <a16:creationId xmlns:a16="http://schemas.microsoft.com/office/drawing/2014/main" id="{4DADF149-AB29-416C-ABED-F9D8CFCB13A6}"/>
              </a:ext>
            </a:extLst>
          </p:cNvPr>
          <p:cNvSpPr txBox="1"/>
          <p:nvPr/>
        </p:nvSpPr>
        <p:spPr>
          <a:xfrm>
            <a:off x="647700" y="193691"/>
            <a:ext cx="11239500" cy="6339684"/>
          </a:xfrm>
          <a:prstGeom prst="rect">
            <a:avLst/>
          </a:prstGeom>
          <a:noFill/>
        </p:spPr>
        <p:txBody>
          <a:bodyPr wrap="square">
            <a:spAutoFit/>
          </a:bodyPr>
          <a:lstStyle/>
          <a:p>
            <a:pPr>
              <a:lnSpc>
                <a:spcPct val="120000"/>
              </a:lnSpc>
              <a:buFont typeface="Wingdings" panose="05000000000000000000" pitchFamily="2" charset="2"/>
              <a:buNone/>
            </a:pPr>
            <a:r>
              <a:rPr lang="zh-CN" altLang="en-US" sz="2800" b="1">
                <a:solidFill>
                  <a:srgbClr val="FF0000"/>
                </a:solidFill>
                <a:ea typeface="隶书" panose="02010509060101010101" pitchFamily="49" charset="-122"/>
              </a:rPr>
              <a:t>（五）根据科学常识推断</a:t>
            </a:r>
            <a:r>
              <a:rPr lang="zh-CN" altLang="en-US" sz="2800" b="1"/>
              <a:t> </a:t>
            </a:r>
          </a:p>
          <a:p>
            <a:pPr>
              <a:lnSpc>
                <a:spcPct val="120000"/>
              </a:lnSpc>
              <a:buFont typeface="Wingdings" panose="05000000000000000000" pitchFamily="2" charset="2"/>
              <a:buNone/>
            </a:pPr>
            <a:r>
              <a:rPr lang="zh-CN" altLang="en-US" sz="2400" b="1"/>
              <a:t>      自然科学内容的补写题，运用科学常识，通常能推断出补写内容。 </a:t>
            </a:r>
          </a:p>
          <a:p>
            <a:pPr>
              <a:lnSpc>
                <a:spcPct val="120000"/>
              </a:lnSpc>
              <a:buFont typeface="Wingdings" panose="05000000000000000000" pitchFamily="2" charset="2"/>
              <a:buNone/>
            </a:pPr>
            <a:r>
              <a:rPr lang="zh-CN" altLang="en-US" sz="2400" b="1"/>
              <a:t>         </a:t>
            </a:r>
            <a:r>
              <a:rPr lang="en-US" altLang="zh-CN" sz="2400" b="1"/>
              <a:t>5.</a:t>
            </a:r>
            <a:r>
              <a:rPr lang="zh-CN" altLang="en-US" sz="2400" b="1"/>
              <a:t>二氧化碳是最主要的大气保温气体之一。大气中的二氧化碳浓度升高会导致全球变暖，造成天气干旱或旱涝不均，甚至可能造成海洋水位上升，淹没大量沿海城市， ①</a:t>
            </a:r>
            <a:r>
              <a:rPr lang="zh-CN" altLang="en-US" sz="2400" b="1" u="sng"/>
              <a:t>                   </a:t>
            </a:r>
            <a:r>
              <a:rPr lang="zh-CN" altLang="en-US" sz="2400" b="1"/>
              <a:t> 。然而，也有研究指出， ②</a:t>
            </a:r>
            <a:r>
              <a:rPr lang="zh-CN" altLang="en-US" sz="2400" b="1" u="sng"/>
              <a:t>                 </a:t>
            </a:r>
            <a:r>
              <a:rPr lang="zh-CN" altLang="en-US" sz="2400" b="1"/>
              <a:t> ：比如增加的二氧化碳可以给植物“施肥”，有利于植物的生长。但这必须有个前提，植物还活着！如果土壤被污染，③</a:t>
            </a:r>
            <a:r>
              <a:rPr lang="zh-CN" altLang="en-US" sz="2400" b="1" u="sng"/>
              <a:t>                </a:t>
            </a:r>
            <a:r>
              <a:rPr lang="zh-CN" altLang="en-US" sz="2400" b="1"/>
              <a:t> ，我们就失去了这些向大气中释放氧气的“氧气工厂”和“空气净化器”。 </a:t>
            </a:r>
            <a:endParaRPr lang="en-US" altLang="zh-CN" sz="2400" b="1"/>
          </a:p>
          <a:p>
            <a:pPr>
              <a:lnSpc>
                <a:spcPct val="120000"/>
              </a:lnSpc>
              <a:buFont typeface="Wingdings" panose="05000000000000000000" pitchFamily="2" charset="2"/>
              <a:buNone/>
            </a:pPr>
            <a:r>
              <a:rPr lang="en-US" altLang="zh-CN" sz="2400" b="1"/>
              <a:t>【</a:t>
            </a:r>
            <a:r>
              <a:rPr lang="zh-CN" altLang="en-US" sz="2400" b="1"/>
              <a:t>答案</a:t>
            </a:r>
            <a:r>
              <a:rPr lang="en-US" altLang="zh-CN" sz="2400" b="1"/>
              <a:t>】</a:t>
            </a:r>
            <a:r>
              <a:rPr lang="en-US" altLang="zh-CN" sz="2400" b="1">
                <a:solidFill>
                  <a:srgbClr val="0000FF"/>
                </a:solidFill>
              </a:rPr>
              <a:t>①</a:t>
            </a:r>
            <a:r>
              <a:rPr lang="zh-CN" altLang="en-US" sz="2400" b="1">
                <a:solidFill>
                  <a:srgbClr val="0000FF"/>
                </a:solidFill>
              </a:rPr>
              <a:t>给人类带来巨大的灾难  ②二氧化碳增加会带来好处 </a:t>
            </a:r>
          </a:p>
          <a:p>
            <a:pPr>
              <a:lnSpc>
                <a:spcPct val="120000"/>
              </a:lnSpc>
              <a:buFont typeface="Wingdings" panose="05000000000000000000" pitchFamily="2" charset="2"/>
              <a:buNone/>
            </a:pPr>
            <a:r>
              <a:rPr lang="zh-CN" altLang="en-US" sz="2400" b="1">
                <a:solidFill>
                  <a:srgbClr val="0000FF"/>
                </a:solidFill>
              </a:rPr>
              <a:t>               ③植物就会生病甚至死亡</a:t>
            </a:r>
          </a:p>
          <a:p>
            <a:pPr>
              <a:lnSpc>
                <a:spcPct val="120000"/>
              </a:lnSpc>
              <a:buFont typeface="Wingdings" panose="05000000000000000000" pitchFamily="2" charset="2"/>
              <a:buNone/>
            </a:pPr>
            <a:r>
              <a:rPr lang="en-US" altLang="zh-CN" sz="2400" b="1"/>
              <a:t>【</a:t>
            </a:r>
            <a:r>
              <a:rPr lang="zh-CN" altLang="en-US" sz="2400" b="1"/>
              <a:t>解析</a:t>
            </a:r>
            <a:r>
              <a:rPr lang="en-US" altLang="zh-CN" sz="2400" b="1"/>
              <a:t>】</a:t>
            </a:r>
            <a:r>
              <a:rPr lang="en-US" altLang="zh-CN" sz="2400" b="1">
                <a:solidFill>
                  <a:srgbClr val="0000FF"/>
                </a:solidFill>
              </a:rPr>
              <a:t>①</a:t>
            </a:r>
            <a:r>
              <a:rPr lang="zh-CN" altLang="en-US" sz="2400" b="1">
                <a:solidFill>
                  <a:srgbClr val="0000FF"/>
                </a:solidFill>
              </a:rPr>
              <a:t>的前面是“淹没大量沿海城市”。城市都淹没了，其结果当然是“灾难”，③后面的“失去了这些向大气中释放氧气的‘氧气工厂’和‘空气净化器’”，说的是植物不能正常发挥其功能，意味着植物生病甚至死亡。所以，可以在①处补写“给人类带来巨大的灾难”，在③处补写“植物就会生病甚至死亡”。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2">
            <a:extLst>
              <a:ext uri="{FF2B5EF4-FFF2-40B4-BE49-F238E27FC236}">
                <a16:creationId xmlns:a16="http://schemas.microsoft.com/office/drawing/2014/main" id="{1C490BEE-F09F-40B9-A0A6-D5D953F37560}"/>
              </a:ext>
            </a:extLst>
          </p:cNvPr>
          <p:cNvSpPr>
            <a:spLocks noGrp="1" noRot="1" noChangeArrowheads="1"/>
          </p:cNvSpPr>
          <p:nvPr>
            <p:ph type="body" idx="1"/>
          </p:nvPr>
        </p:nvSpPr>
        <p:spPr>
          <a:xfrm>
            <a:off x="609600" y="66675"/>
            <a:ext cx="10610850" cy="6315075"/>
          </a:xfrm>
        </p:spPr>
        <p:txBody>
          <a:bodyPr>
            <a:normAutofit fontScale="92500"/>
          </a:bodyPr>
          <a:lstStyle/>
          <a:p>
            <a:pPr>
              <a:lnSpc>
                <a:spcPct val="80000"/>
              </a:lnSpc>
              <a:buFont typeface="Wingdings" panose="05000000000000000000" pitchFamily="2" charset="2"/>
              <a:buNone/>
            </a:pPr>
            <a:endParaRPr lang="zh-CN" altLang="en-US" sz="1400" b="1"/>
          </a:p>
          <a:p>
            <a:pPr>
              <a:lnSpc>
                <a:spcPct val="80000"/>
              </a:lnSpc>
              <a:buFont typeface="Wingdings" panose="05000000000000000000" pitchFamily="2" charset="2"/>
              <a:buNone/>
            </a:pPr>
            <a:r>
              <a:rPr lang="zh-CN" altLang="en-US" b="1">
                <a:solidFill>
                  <a:srgbClr val="FF0000"/>
                </a:solidFill>
                <a:ea typeface="隶书" panose="02010509060101010101" pitchFamily="49" charset="-122"/>
              </a:rPr>
              <a:t>（六）根据标点符号推断</a:t>
            </a:r>
          </a:p>
          <a:p>
            <a:pPr>
              <a:lnSpc>
                <a:spcPct val="80000"/>
              </a:lnSpc>
              <a:buFont typeface="Wingdings" panose="05000000000000000000" pitchFamily="2" charset="2"/>
              <a:buNone/>
            </a:pPr>
            <a:r>
              <a:rPr lang="zh-CN" altLang="en-US" sz="2400" b="1"/>
              <a:t>根据标点符号的暗示，确定句子的性质、内容，还有选词、句式。分号，表前后并列</a:t>
            </a:r>
            <a:endParaRPr lang="en-US" altLang="zh-CN" sz="2400" b="1"/>
          </a:p>
          <a:p>
            <a:pPr>
              <a:lnSpc>
                <a:spcPct val="80000"/>
              </a:lnSpc>
              <a:buFont typeface="Wingdings" panose="05000000000000000000" pitchFamily="2" charset="2"/>
              <a:buNone/>
            </a:pPr>
            <a:r>
              <a:rPr lang="zh-CN" altLang="en-US" sz="2400" b="1"/>
              <a:t>可能句式一致，类似仿写。问号，说明该句是问句；逗号句号表陈述；感叹号表抒</a:t>
            </a:r>
            <a:endParaRPr lang="en-US" altLang="zh-CN" sz="2400" b="1"/>
          </a:p>
          <a:p>
            <a:pPr>
              <a:lnSpc>
                <a:spcPct val="80000"/>
              </a:lnSpc>
              <a:buFont typeface="Wingdings" panose="05000000000000000000" pitchFamily="2" charset="2"/>
              <a:buNone/>
            </a:pPr>
            <a:r>
              <a:rPr lang="zh-CN" altLang="en-US" sz="2400" b="1"/>
              <a:t>冒号、破折号表解说。</a:t>
            </a:r>
          </a:p>
          <a:p>
            <a:pPr>
              <a:lnSpc>
                <a:spcPct val="80000"/>
              </a:lnSpc>
              <a:buFont typeface="Wingdings" panose="05000000000000000000" pitchFamily="2" charset="2"/>
              <a:buNone/>
            </a:pPr>
            <a:endParaRPr lang="zh-CN" altLang="en-US" sz="2400" b="1"/>
          </a:p>
          <a:p>
            <a:pPr>
              <a:lnSpc>
                <a:spcPct val="80000"/>
              </a:lnSpc>
              <a:buFont typeface="Wingdings" panose="05000000000000000000" pitchFamily="2" charset="2"/>
              <a:buNone/>
            </a:pPr>
            <a:r>
              <a:rPr lang="en-US" altLang="zh-CN" sz="2400" b="1"/>
              <a:t>6.</a:t>
            </a:r>
            <a:r>
              <a:rPr lang="zh-CN" altLang="en-US" sz="2400" b="1"/>
              <a:t>命运总是与你一同存在。</a:t>
            </a:r>
            <a:r>
              <a:rPr lang="zh-CN" altLang="en-US" sz="2400" b="1" u="sng"/>
              <a:t>①                 ，</a:t>
            </a:r>
            <a:r>
              <a:rPr lang="zh-CN" altLang="en-US" sz="2400" b="1"/>
              <a:t>虽然有时它深不可测；不要惧怕它的无常，</a:t>
            </a:r>
            <a:endParaRPr lang="en-US" altLang="zh-CN" sz="2400" b="1"/>
          </a:p>
          <a:p>
            <a:pPr>
              <a:lnSpc>
                <a:spcPct val="80000"/>
              </a:lnSpc>
              <a:buFont typeface="Wingdings" panose="05000000000000000000" pitchFamily="2" charset="2"/>
              <a:buNone/>
            </a:pPr>
            <a:r>
              <a:rPr lang="zh-CN" altLang="en-US" sz="2400" b="1"/>
              <a:t>虽然有时它来去无踪。在你彻底绝望的时候，</a:t>
            </a:r>
            <a:r>
              <a:rPr lang="zh-CN" altLang="en-US" sz="2400" b="1" u="sng"/>
              <a:t>②                        </a:t>
            </a:r>
            <a:r>
              <a:rPr lang="zh-CN" altLang="en-US" sz="2400" b="1"/>
              <a:t>；在你得意忘形的时候，</a:t>
            </a:r>
            <a:endParaRPr lang="en-US" altLang="zh-CN" sz="2400" b="1"/>
          </a:p>
          <a:p>
            <a:pPr>
              <a:lnSpc>
                <a:spcPct val="80000"/>
              </a:lnSpc>
              <a:buFont typeface="Wingdings" panose="05000000000000000000" pitchFamily="2" charset="2"/>
              <a:buNone/>
            </a:pPr>
            <a:r>
              <a:rPr lang="zh-CN" altLang="en-US" sz="2400" b="1"/>
              <a:t>别忘了上帝手里掌握一半的命运。你的努力越超常，你手里掌握的那一半就越庞大，</a:t>
            </a:r>
            <a:endParaRPr lang="en-US" altLang="zh-CN" sz="2400" b="1"/>
          </a:p>
          <a:p>
            <a:pPr>
              <a:lnSpc>
                <a:spcPct val="80000"/>
              </a:lnSpc>
              <a:buFont typeface="Wingdings" panose="05000000000000000000" pitchFamily="2" charset="2"/>
              <a:buNone/>
            </a:pPr>
            <a:r>
              <a:rPr lang="zh-CN" altLang="en-US" sz="2400" b="1"/>
              <a:t>你获得的就越丰硕。因此，你一生的意义就在于：  </a:t>
            </a:r>
            <a:r>
              <a:rPr lang="zh-CN" altLang="en-US" sz="2400" b="1" u="sng"/>
              <a:t>③ </a:t>
            </a:r>
            <a:r>
              <a:rPr lang="zh-CN" altLang="en-US" sz="2400" b="1"/>
              <a:t>                             </a:t>
            </a:r>
            <a:r>
              <a:rPr lang="zh-CN" altLang="en-US" sz="2400" b="1" u="sng"/>
              <a:t>     </a:t>
            </a:r>
          </a:p>
          <a:p>
            <a:pPr>
              <a:lnSpc>
                <a:spcPct val="80000"/>
              </a:lnSpc>
              <a:buFont typeface="Wingdings" panose="05000000000000000000" pitchFamily="2" charset="2"/>
              <a:buNone/>
            </a:pPr>
            <a:endParaRPr lang="en-US" altLang="zh-CN" sz="2400" b="1"/>
          </a:p>
          <a:p>
            <a:pPr>
              <a:lnSpc>
                <a:spcPct val="80000"/>
              </a:lnSpc>
              <a:buFont typeface="Wingdings" panose="05000000000000000000" pitchFamily="2" charset="2"/>
              <a:buNone/>
            </a:pPr>
            <a:r>
              <a:rPr lang="en-US" altLang="zh-CN" sz="2400" b="1"/>
              <a:t>【</a:t>
            </a:r>
            <a:r>
              <a:rPr lang="zh-CN" altLang="en-US" sz="2400" b="1"/>
              <a:t>答案</a:t>
            </a:r>
            <a:r>
              <a:rPr lang="en-US" altLang="zh-CN" sz="2400" b="1"/>
              <a:t>】</a:t>
            </a:r>
            <a:r>
              <a:rPr lang="en-US" altLang="zh-CN" sz="2400" b="1">
                <a:solidFill>
                  <a:srgbClr val="0000FF"/>
                </a:solidFill>
              </a:rPr>
              <a:t>①</a:t>
            </a:r>
            <a:r>
              <a:rPr lang="zh-CN" altLang="en-US" sz="2400" b="1">
                <a:solidFill>
                  <a:srgbClr val="0000FF"/>
                </a:solidFill>
              </a:rPr>
              <a:t>不要敬畏它的神秘  ②别忘了自己手里拥有一半的 </a:t>
            </a:r>
          </a:p>
          <a:p>
            <a:pPr>
              <a:lnSpc>
                <a:spcPct val="80000"/>
              </a:lnSpc>
              <a:buFont typeface="Wingdings" panose="05000000000000000000" pitchFamily="2" charset="2"/>
              <a:buNone/>
            </a:pPr>
            <a:r>
              <a:rPr lang="zh-CN" altLang="en-US" sz="2400" b="1">
                <a:solidFill>
                  <a:srgbClr val="0000FF"/>
                </a:solidFill>
              </a:rPr>
              <a:t>              命运 ③ 用你手中拥有的去获取上帝掌握的</a:t>
            </a:r>
          </a:p>
          <a:p>
            <a:pPr>
              <a:lnSpc>
                <a:spcPct val="80000"/>
              </a:lnSpc>
              <a:buFont typeface="Wingdings" panose="05000000000000000000" pitchFamily="2" charset="2"/>
              <a:buNone/>
            </a:pPr>
            <a:r>
              <a:rPr lang="en-US" altLang="zh-CN" sz="2400" b="1"/>
              <a:t>【</a:t>
            </a:r>
            <a:r>
              <a:rPr lang="zh-CN" altLang="en-US" sz="2400" b="1"/>
              <a:t>解析</a:t>
            </a:r>
            <a:r>
              <a:rPr lang="en-US" altLang="zh-CN" sz="2400" b="1"/>
              <a:t>】</a:t>
            </a:r>
            <a:r>
              <a:rPr lang="en-US" altLang="zh-CN" sz="2400" b="1">
                <a:solidFill>
                  <a:srgbClr val="0000FF"/>
                </a:solidFill>
              </a:rPr>
              <a:t>①</a:t>
            </a:r>
            <a:r>
              <a:rPr lang="zh-CN" altLang="en-US" sz="2400" b="1">
                <a:solidFill>
                  <a:srgbClr val="0000FF"/>
                </a:solidFill>
              </a:rPr>
              <a:t>分号前后是并列式，含义、句式要一致，选词是近义词 </a:t>
            </a:r>
          </a:p>
          <a:p>
            <a:pPr>
              <a:lnSpc>
                <a:spcPct val="80000"/>
              </a:lnSpc>
              <a:buFont typeface="Wingdings" panose="05000000000000000000" pitchFamily="2" charset="2"/>
              <a:buNone/>
            </a:pPr>
            <a:r>
              <a:rPr lang="zh-CN" altLang="en-US" sz="2400" b="1">
                <a:solidFill>
                  <a:srgbClr val="0000FF"/>
                </a:solidFill>
              </a:rPr>
              <a:t>              ②分号前后是对比式，含义、选词相对，句式要一致。</a:t>
            </a:r>
          </a:p>
          <a:p>
            <a:pPr>
              <a:lnSpc>
                <a:spcPct val="80000"/>
              </a:lnSpc>
              <a:buFont typeface="Wingdings" panose="05000000000000000000" pitchFamily="2" charset="2"/>
              <a:buNone/>
            </a:pPr>
            <a:r>
              <a:rPr lang="zh-CN" altLang="en-US" sz="2400" b="1">
                <a:solidFill>
                  <a:srgbClr val="0000FF"/>
                </a:solidFill>
              </a:rPr>
              <a:t>              ③是总结句，需要对前文论述进行概括。</a:t>
            </a:r>
          </a:p>
        </p:txBody>
      </p:sp>
      <p:pic>
        <p:nvPicPr>
          <p:cNvPr id="47107" name="New picture" hidden="1"/>
          <p:cNvPicPr/>
          <p:nvPr/>
        </p:nvPicPr>
        <p:blipFill>
          <a:blip r:embed="rId2"/>
          <a:stretch>
            <a:fillRect/>
          </a:stretch>
        </p:blipFill>
        <p:spPr>
          <a:xfrm>
            <a:off x="12458700" y="12242800"/>
            <a:ext cx="482600" cy="4572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7106">
                                            <p:txEl>
                                              <p:pRg st="11" end="11"/>
                                            </p:txEl>
                                          </p:spTgt>
                                        </p:tgtEl>
                                        <p:attrNameLst>
                                          <p:attrName>style.visibility</p:attrName>
                                        </p:attrNameLst>
                                      </p:cBhvr>
                                      <p:to>
                                        <p:strVal val="visible"/>
                                      </p:to>
                                    </p:set>
                                    <p:animEffect transition="in" filter="box(in)">
                                      <p:cBhvr>
                                        <p:cTn id="7" dur="500"/>
                                        <p:tgtEl>
                                          <p:spTgt spid="47106">
                                            <p:txEl>
                                              <p:pRg st="11" end="1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7106">
                                            <p:txEl>
                                              <p:pRg st="12" end="12"/>
                                            </p:txEl>
                                          </p:spTgt>
                                        </p:tgtEl>
                                        <p:attrNameLst>
                                          <p:attrName>style.visibility</p:attrName>
                                        </p:attrNameLst>
                                      </p:cBhvr>
                                      <p:to>
                                        <p:strVal val="visible"/>
                                      </p:to>
                                    </p:set>
                                    <p:animEffect transition="in" filter="box(in)">
                                      <p:cBhvr>
                                        <p:cTn id="10" dur="500"/>
                                        <p:tgtEl>
                                          <p:spTgt spid="47106">
                                            <p:txEl>
                                              <p:pRg st="12" end="1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47106">
                                            <p:txEl>
                                              <p:pRg st="13" end="13"/>
                                            </p:txEl>
                                          </p:spTgt>
                                        </p:tgtEl>
                                        <p:attrNameLst>
                                          <p:attrName>style.visibility</p:attrName>
                                        </p:attrNameLst>
                                      </p:cBhvr>
                                      <p:to>
                                        <p:strVal val="visible"/>
                                      </p:to>
                                    </p:set>
                                    <p:animEffect transition="in" filter="box(in)">
                                      <p:cBhvr>
                                        <p:cTn id="15" dur="500"/>
                                        <p:tgtEl>
                                          <p:spTgt spid="47106">
                                            <p:txEl>
                                              <p:pRg st="13" end="1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47106">
                                            <p:txEl>
                                              <p:pRg st="14" end="14"/>
                                            </p:txEl>
                                          </p:spTgt>
                                        </p:tgtEl>
                                        <p:attrNameLst>
                                          <p:attrName>style.visibility</p:attrName>
                                        </p:attrNameLst>
                                      </p:cBhvr>
                                      <p:to>
                                        <p:strVal val="visible"/>
                                      </p:to>
                                    </p:set>
                                    <p:animEffect transition="in" filter="box(in)">
                                      <p:cBhvr>
                                        <p:cTn id="20" dur="500"/>
                                        <p:tgtEl>
                                          <p:spTgt spid="47106">
                                            <p:txEl>
                                              <p:pRg st="14" end="14"/>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47106">
                                            <p:txEl>
                                              <p:pRg st="15" end="15"/>
                                            </p:txEl>
                                          </p:spTgt>
                                        </p:tgtEl>
                                        <p:attrNameLst>
                                          <p:attrName>style.visibility</p:attrName>
                                        </p:attrNameLst>
                                      </p:cBhvr>
                                      <p:to>
                                        <p:strVal val="visible"/>
                                      </p:to>
                                    </p:set>
                                    <p:animEffect transition="in" filter="box(in)">
                                      <p:cBhvr>
                                        <p:cTn id="25" dur="500"/>
                                        <p:tgtEl>
                                          <p:spTgt spid="47106">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a:extLst>
              <a:ext uri="{FF2B5EF4-FFF2-40B4-BE49-F238E27FC236}">
                <a16:creationId xmlns:a16="http://schemas.microsoft.com/office/drawing/2014/main" id="{E5FC65B4-82B4-446D-9500-04C33A395A2C}"/>
              </a:ext>
            </a:extLst>
          </p:cNvPr>
          <p:cNvSpPr txBox="1"/>
          <p:nvPr/>
        </p:nvSpPr>
        <p:spPr>
          <a:xfrm>
            <a:off x="447675" y="381000"/>
            <a:ext cx="11401425" cy="4524315"/>
          </a:xfrm>
          <a:prstGeom prst="rect">
            <a:avLst/>
          </a:prstGeom>
          <a:noFill/>
        </p:spPr>
        <p:txBody>
          <a:bodyPr wrap="square">
            <a:spAutoFit/>
          </a:bodyPr>
          <a:lstStyle/>
          <a:p>
            <a:pPr algn="l" fontAlgn="ctr">
              <a:lnSpc>
                <a:spcPct val="150000"/>
              </a:lnSpc>
            </a:pPr>
            <a:r>
              <a:rPr lang="en-US"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5.</a:t>
            </a:r>
            <a:r>
              <a:rPr lang="zh-CN" altLang="zh-CN" sz="2400" b="1" kern="100">
                <a:solidFill>
                  <a:srgbClr val="000000"/>
                </a:solidFill>
                <a:effectLst/>
                <a:latin typeface="+mj-ea"/>
                <a:ea typeface="+mj-ea"/>
                <a:cs typeface="宋体" panose="02010600030101010101" pitchFamily="2" charset="-122"/>
              </a:rPr>
              <a:t>在下面一段文字横线处补写恰当的语句，使整段文字语意完整连贯，内容贴切，逻辑严密。每处不超过</a:t>
            </a:r>
            <a:r>
              <a:rPr lang="en-US" altLang="zh-CN" sz="2400" b="1" kern="100">
                <a:solidFill>
                  <a:srgbClr val="000000"/>
                </a:solidFill>
                <a:effectLst/>
                <a:latin typeface="+mj-ea"/>
                <a:ea typeface="+mj-ea"/>
                <a:cs typeface="宋体" panose="02010600030101010101" pitchFamily="2" charset="-122"/>
              </a:rPr>
              <a:t>15</a:t>
            </a:r>
            <a:r>
              <a:rPr lang="zh-CN" altLang="zh-CN" sz="2400" b="1" kern="100">
                <a:solidFill>
                  <a:srgbClr val="000000"/>
                </a:solidFill>
                <a:effectLst/>
                <a:latin typeface="+mj-ea"/>
                <a:ea typeface="+mj-ea"/>
                <a:cs typeface="宋体" panose="02010600030101010101" pitchFamily="2" charset="-122"/>
              </a:rPr>
              <a:t>个字。</a:t>
            </a:r>
            <a:r>
              <a:rPr lang="zh-CN" altLang="en-US" sz="2400" b="1" kern="100">
                <a:solidFill>
                  <a:srgbClr val="000000"/>
                </a:solidFill>
                <a:effectLst/>
                <a:latin typeface="+mj-ea"/>
                <a:ea typeface="+mj-ea"/>
                <a:cs typeface="宋体" panose="02010600030101010101" pitchFamily="2" charset="-122"/>
              </a:rPr>
              <a:t>（浙</a:t>
            </a:r>
            <a:r>
              <a:rPr lang="en-US" altLang="zh-CN" sz="2400" b="1" kern="100">
                <a:solidFill>
                  <a:srgbClr val="000000"/>
                </a:solidFill>
                <a:effectLst/>
                <a:latin typeface="+mj-ea"/>
                <a:ea typeface="+mj-ea"/>
                <a:cs typeface="宋体" panose="02010600030101010101" pitchFamily="2" charset="-122"/>
              </a:rPr>
              <a:t>2019</a:t>
            </a:r>
            <a:r>
              <a:rPr lang="zh-CN" altLang="en-US" sz="2400" b="1" kern="100">
                <a:solidFill>
                  <a:srgbClr val="000000"/>
                </a:solidFill>
                <a:effectLst/>
                <a:latin typeface="+mj-ea"/>
                <a:ea typeface="+mj-ea"/>
                <a:cs typeface="宋体" panose="02010600030101010101" pitchFamily="2" charset="-122"/>
              </a:rPr>
              <a:t>年）</a:t>
            </a:r>
            <a:endParaRPr lang="zh-CN" altLang="zh-CN" sz="2400" b="1" kern="100">
              <a:effectLst/>
              <a:latin typeface="+mj-ea"/>
              <a:ea typeface="+mj-ea"/>
              <a:cs typeface="宋体" panose="02010600030101010101" pitchFamily="2" charset="-122"/>
            </a:endParaRPr>
          </a:p>
          <a:p>
            <a:pPr algn="l" fontAlgn="ctr">
              <a:lnSpc>
                <a:spcPct val="150000"/>
              </a:lnSpc>
            </a:pPr>
            <a:r>
              <a:rPr lang="en-US"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    </a:t>
            </a:r>
            <a:r>
              <a:rPr lang="zh-CN"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考古学是利用古人遗迹遗物重建古代历史的学科，尽管先民的物质遗存作为古史研究的直接史料有益于重建古代物质文化的历史，但仅满足于人类物质文化历史的建设，</a:t>
            </a:r>
            <a:r>
              <a:rPr lang="en-US" altLang="zh-CN" sz="2400" b="1" u="sng"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①</a:t>
            </a:r>
            <a:r>
              <a:rPr lang="en-US"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________</a:t>
            </a:r>
            <a:r>
              <a:rPr lang="zh-CN"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。理由很简单，人类社会的历史不仅包括物质文化历史，也应包括精神文化的历史，我们不仅要关心古人是如何生活的，</a:t>
            </a:r>
            <a:r>
              <a:rPr lang="en-US" altLang="zh-CN" sz="2400" b="1" u="sng"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②</a:t>
            </a:r>
            <a:r>
              <a:rPr lang="en-US"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________</a:t>
            </a:r>
            <a:r>
              <a:rPr lang="zh-CN"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。这意味着真正的考古学研究，</a:t>
            </a:r>
            <a:r>
              <a:rPr lang="en-US" altLang="zh-CN" sz="2400" b="1" u="sng"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③</a:t>
            </a:r>
            <a:r>
              <a:rPr lang="en-US"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________</a:t>
            </a:r>
            <a:r>
              <a:rPr lang="zh-CN" altLang="zh-CN" sz="2400" b="1" kern="100">
                <a:solidFill>
                  <a:srgbClr val="000000"/>
                </a:solidFill>
                <a:effectLst/>
                <a:latin typeface="仿宋" panose="02010609060101010101" pitchFamily="49" charset="-122"/>
                <a:ea typeface="仿宋" panose="02010609060101010101" pitchFamily="49" charset="-122"/>
                <a:cs typeface="宋体" panose="02010600030101010101" pitchFamily="2" charset="-122"/>
              </a:rPr>
              <a:t>，同时更要通过这些物质遗存研究先民精神文化的成果。</a:t>
            </a:r>
            <a:endParaRPr lang="zh-CN" altLang="zh-CN" sz="2400" b="1" kern="100">
              <a:effectLst/>
              <a:latin typeface="仿宋" panose="02010609060101010101" pitchFamily="49" charset="-122"/>
              <a:ea typeface="仿宋" panose="02010609060101010101" pitchFamily="49" charset="-122"/>
              <a:cs typeface="宋体" panose="02010600030101010101" pitchFamily="2" charset="-122"/>
            </a:endParaRPr>
          </a:p>
        </p:txBody>
      </p:sp>
      <p:sp>
        <p:nvSpPr>
          <p:cNvPr id="7" name="文本框 6">
            <a:extLst>
              <a:ext uri="{FF2B5EF4-FFF2-40B4-BE49-F238E27FC236}">
                <a16:creationId xmlns:a16="http://schemas.microsoft.com/office/drawing/2014/main" id="{E49C2AA0-01B4-41FC-B87D-BE8DDEFB0631}"/>
              </a:ext>
            </a:extLst>
          </p:cNvPr>
          <p:cNvSpPr txBox="1"/>
          <p:nvPr/>
        </p:nvSpPr>
        <p:spPr>
          <a:xfrm>
            <a:off x="342900" y="5138172"/>
            <a:ext cx="11506200" cy="1384995"/>
          </a:xfrm>
          <a:prstGeom prst="rect">
            <a:avLst/>
          </a:prstGeom>
          <a:noFill/>
        </p:spPr>
        <p:txBody>
          <a:bodyPr wrap="square">
            <a:spAutoFit/>
          </a:bodyPr>
          <a:lstStyle/>
          <a:p>
            <a:pPr algn="just" fontAlgn="ctr">
              <a:lnSpc>
                <a:spcPct val="150000"/>
              </a:lnSpc>
            </a:pPr>
            <a:r>
              <a:rPr lang="zh-CN" altLang="zh-CN" sz="2800" b="1" kern="100">
                <a:solidFill>
                  <a:srgbClr val="2E75B6"/>
                </a:solidFill>
                <a:effectLst/>
                <a:latin typeface="+mn-ea"/>
                <a:cs typeface="宋体" panose="02010600030101010101" pitchFamily="2" charset="-122"/>
              </a:rPr>
              <a:t>【答案】</a:t>
            </a:r>
            <a:r>
              <a:rPr lang="en-US" altLang="zh-CN" sz="2800" b="1" kern="100">
                <a:solidFill>
                  <a:srgbClr val="000000"/>
                </a:solidFill>
                <a:effectLst/>
                <a:latin typeface="+mn-ea"/>
                <a:cs typeface="宋体" panose="02010600030101010101" pitchFamily="2" charset="-122"/>
              </a:rPr>
              <a:t>    </a:t>
            </a:r>
            <a:r>
              <a:rPr lang="en-US" altLang="zh-CN" sz="2800" b="1" kern="100">
                <a:solidFill>
                  <a:srgbClr val="FF0000"/>
                </a:solidFill>
                <a:effectLst/>
                <a:latin typeface="+mn-ea"/>
                <a:cs typeface="宋体" panose="02010600030101010101" pitchFamily="2" charset="-122"/>
              </a:rPr>
              <a:t>①</a:t>
            </a:r>
            <a:r>
              <a:rPr lang="zh-CN" altLang="zh-CN" sz="2800" b="1" kern="100">
                <a:solidFill>
                  <a:srgbClr val="FF0000"/>
                </a:solidFill>
                <a:effectLst/>
                <a:latin typeface="+mn-ea"/>
                <a:cs typeface="宋体" panose="02010600030101010101" pitchFamily="2" charset="-122"/>
              </a:rPr>
              <a:t>显然不足以重建一部完整的历史</a:t>
            </a:r>
            <a:r>
              <a:rPr lang="en-US" altLang="zh-CN" sz="2800" b="1" kern="100">
                <a:solidFill>
                  <a:srgbClr val="FF0000"/>
                </a:solidFill>
                <a:effectLst/>
                <a:latin typeface="+mn-ea"/>
                <a:cs typeface="宋体" panose="02010600030101010101" pitchFamily="2" charset="-122"/>
              </a:rPr>
              <a:t>     ②</a:t>
            </a:r>
            <a:r>
              <a:rPr lang="zh-CN" altLang="zh-CN" sz="2800" b="1" kern="100">
                <a:solidFill>
                  <a:srgbClr val="FF0000"/>
                </a:solidFill>
                <a:effectLst/>
                <a:latin typeface="+mn-ea"/>
                <a:cs typeface="宋体" panose="02010600030101010101" pitchFamily="2" charset="-122"/>
              </a:rPr>
              <a:t>更要关心他们是如何思想的</a:t>
            </a:r>
            <a:r>
              <a:rPr lang="en-US" altLang="zh-CN" sz="2800" b="1" kern="100">
                <a:solidFill>
                  <a:srgbClr val="FF0000"/>
                </a:solidFill>
                <a:effectLst/>
                <a:latin typeface="+mn-ea"/>
                <a:cs typeface="宋体" panose="02010600030101010101" pitchFamily="2" charset="-122"/>
              </a:rPr>
              <a:t>    ③</a:t>
            </a:r>
            <a:r>
              <a:rPr lang="zh-CN" altLang="zh-CN" sz="2800" b="1" kern="100">
                <a:solidFill>
                  <a:srgbClr val="FF0000"/>
                </a:solidFill>
                <a:effectLst/>
                <a:latin typeface="+mn-ea"/>
                <a:cs typeface="宋体" panose="02010600030101010101" pitchFamily="2" charset="-122"/>
              </a:rPr>
              <a:t>既要揭示先民的物质创造</a:t>
            </a:r>
          </a:p>
        </p:txBody>
      </p:sp>
    </p:spTree>
    <p:extLst>
      <p:ext uri="{BB962C8B-B14F-4D97-AF65-F5344CB8AC3E}">
        <p14:creationId xmlns:p14="http://schemas.microsoft.com/office/powerpoint/2010/main" val="38012604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1D9BDDC-969B-4BBC-A046-BE126CC8EF16}"/>
              </a:ext>
            </a:extLst>
          </p:cNvPr>
          <p:cNvSpPr txBox="1"/>
          <p:nvPr/>
        </p:nvSpPr>
        <p:spPr>
          <a:xfrm>
            <a:off x="1123950" y="1534210"/>
            <a:ext cx="9363076" cy="954107"/>
          </a:xfrm>
          <a:prstGeom prst="rect">
            <a:avLst/>
          </a:prstGeom>
          <a:noFill/>
        </p:spPr>
        <p:txBody>
          <a:bodyPr wrap="square">
            <a:spAutoFit/>
          </a:bodyPr>
          <a:lstStyle/>
          <a:p>
            <a:r>
              <a:rPr lang="zh-CN" altLang="en-US" sz="2800" b="0" i="0">
                <a:solidFill>
                  <a:srgbClr val="494949"/>
                </a:solidFill>
                <a:effectLst/>
                <a:latin typeface="+mj-ea"/>
                <a:ea typeface="+mj-ea"/>
              </a:rPr>
              <a:t>题目一般为：</a:t>
            </a:r>
            <a:r>
              <a:rPr lang="zh-CN" altLang="zh-CN" sz="2800" kern="100">
                <a:solidFill>
                  <a:srgbClr val="000000"/>
                </a:solidFill>
                <a:effectLst/>
                <a:latin typeface="+mj-ea"/>
                <a:ea typeface="+mj-ea"/>
                <a:cs typeface="宋体" panose="02010600030101010101" pitchFamily="2" charset="-122"/>
              </a:rPr>
              <a:t>补写恰当的语句，使整段文字语意完整连贯，内容贴切，逻辑严密。每处不超过</a:t>
            </a:r>
            <a:r>
              <a:rPr lang="en-US" altLang="zh-CN" sz="2800" kern="100">
                <a:solidFill>
                  <a:srgbClr val="000000"/>
                </a:solidFill>
                <a:effectLst/>
                <a:latin typeface="+mj-ea"/>
                <a:ea typeface="+mj-ea"/>
                <a:cs typeface="宋体" panose="02010600030101010101" pitchFamily="2" charset="-122"/>
              </a:rPr>
              <a:t>15</a:t>
            </a:r>
            <a:r>
              <a:rPr lang="zh-CN" altLang="zh-CN" sz="2800" kern="100">
                <a:solidFill>
                  <a:srgbClr val="000000"/>
                </a:solidFill>
                <a:effectLst/>
                <a:latin typeface="+mj-ea"/>
                <a:ea typeface="+mj-ea"/>
                <a:cs typeface="宋体" panose="02010600030101010101" pitchFamily="2" charset="-122"/>
              </a:rPr>
              <a:t>个字</a:t>
            </a:r>
            <a:r>
              <a:rPr lang="zh-CN" altLang="zh-CN" sz="2800" b="1" kern="100">
                <a:solidFill>
                  <a:srgbClr val="000000"/>
                </a:solidFill>
                <a:effectLst/>
                <a:latin typeface="+mj-ea"/>
                <a:ea typeface="+mj-ea"/>
                <a:cs typeface="宋体" panose="02010600030101010101" pitchFamily="2" charset="-122"/>
              </a:rPr>
              <a:t>。</a:t>
            </a:r>
            <a:endParaRPr lang="zh-CN" altLang="en-US" sz="2800">
              <a:latin typeface="+mj-ea"/>
              <a:ea typeface="+mj-ea"/>
            </a:endParaRPr>
          </a:p>
        </p:txBody>
      </p:sp>
      <p:sp>
        <p:nvSpPr>
          <p:cNvPr id="4" name="文本框 3">
            <a:extLst>
              <a:ext uri="{FF2B5EF4-FFF2-40B4-BE49-F238E27FC236}">
                <a16:creationId xmlns:a16="http://schemas.microsoft.com/office/drawing/2014/main" id="{5D7AC93B-9D49-4270-BCE6-C7362AD2B4B6}"/>
              </a:ext>
            </a:extLst>
          </p:cNvPr>
          <p:cNvSpPr txBox="1"/>
          <p:nvPr/>
        </p:nvSpPr>
        <p:spPr>
          <a:xfrm>
            <a:off x="1123949" y="3181350"/>
            <a:ext cx="9591675" cy="1815882"/>
          </a:xfrm>
          <a:prstGeom prst="rect">
            <a:avLst/>
          </a:prstGeom>
          <a:noFill/>
        </p:spPr>
        <p:txBody>
          <a:bodyPr wrap="square" rtlCol="0">
            <a:spAutoFit/>
          </a:bodyPr>
          <a:lstStyle/>
          <a:p>
            <a:r>
              <a:rPr lang="zh-CN" altLang="en-US" sz="2800" b="1" i="0">
                <a:solidFill>
                  <a:srgbClr val="494949"/>
                </a:solidFill>
                <a:effectLst/>
                <a:latin typeface="华文细黑" panose="02010600040101010101" pitchFamily="2" charset="-122"/>
                <a:ea typeface="华文细黑" panose="02010600040101010101" pitchFamily="2" charset="-122"/>
              </a:rPr>
              <a:t>题目的选材</a:t>
            </a:r>
            <a:r>
              <a:rPr lang="en-US" altLang="zh-CN" sz="2800" b="1" i="0">
                <a:solidFill>
                  <a:srgbClr val="494949"/>
                </a:solidFill>
                <a:effectLst/>
                <a:latin typeface="华文细黑" panose="02010600040101010101" pitchFamily="2" charset="-122"/>
                <a:ea typeface="华文细黑" panose="02010600040101010101" pitchFamily="2" charset="-122"/>
              </a:rPr>
              <a:t>:</a:t>
            </a:r>
            <a:r>
              <a:rPr lang="zh-CN" altLang="en-US" sz="2800" b="1" i="0">
                <a:solidFill>
                  <a:srgbClr val="494949"/>
                </a:solidFill>
                <a:effectLst/>
                <a:latin typeface="华文细黑" panose="02010600040101010101" pitchFamily="2" charset="-122"/>
                <a:ea typeface="华文细黑" panose="02010600040101010101" pitchFamily="2" charset="-122"/>
              </a:rPr>
              <a:t>大多是说明文，偶尔也有议论文。</a:t>
            </a:r>
            <a:endParaRPr lang="en-US" altLang="zh-CN" sz="2800" b="1" i="0">
              <a:solidFill>
                <a:srgbClr val="494949"/>
              </a:solidFill>
              <a:effectLst/>
              <a:latin typeface="华文细黑" pitchFamily="2" charset="-122"/>
              <a:ea typeface="华文细黑" pitchFamily="2" charset="-122"/>
            </a:endParaRPr>
          </a:p>
          <a:p>
            <a:r>
              <a:rPr lang="zh-CN" altLang="en-US" sz="2800" b="1" i="0">
                <a:solidFill>
                  <a:srgbClr val="494949"/>
                </a:solidFill>
                <a:effectLst/>
                <a:latin typeface="方正启体简体" panose="03000509000000000000" pitchFamily="65" charset="-122"/>
                <a:ea typeface="方正启体简体" panose="03000509000000000000" pitchFamily="65" charset="-122"/>
              </a:rPr>
              <a:t>说明文，要抓住说明的对象、数字、概念、特点、用途、意义等等；</a:t>
            </a:r>
            <a:endParaRPr lang="en-US" altLang="zh-CN" sz="2800" b="1" i="0">
              <a:solidFill>
                <a:srgbClr val="494949"/>
              </a:solidFill>
              <a:effectLst/>
              <a:latin typeface="方正启体简体" panose="03000509000000000000" pitchFamily="65" charset="-122"/>
              <a:ea typeface="方正启体简体" panose="03000509000000000000" pitchFamily="65" charset="-122"/>
            </a:endParaRPr>
          </a:p>
          <a:p>
            <a:r>
              <a:rPr lang="zh-CN" altLang="en-US" sz="2800" b="1" i="0">
                <a:solidFill>
                  <a:srgbClr val="494949"/>
                </a:solidFill>
                <a:effectLst/>
                <a:latin typeface="方正启体简体" panose="03000509000000000000" pitchFamily="65" charset="-122"/>
                <a:ea typeface="方正启体简体" panose="03000509000000000000" pitchFamily="65" charset="-122"/>
              </a:rPr>
              <a:t>议论文，要抓住议论的观点、议论的方法、议论的论证过程。</a:t>
            </a:r>
            <a:endParaRPr lang="zh-CN" altLang="en-US" sz="2800" b="1">
              <a:latin typeface="方正启体简体" panose="03000509000000000000" pitchFamily="65" charset="-122"/>
              <a:ea typeface="方正启体简体" panose="03000509000000000000" pitchFamily="65" charset="-122"/>
            </a:endParaRPr>
          </a:p>
        </p:txBody>
      </p:sp>
    </p:spTree>
    <p:extLst>
      <p:ext uri="{BB962C8B-B14F-4D97-AF65-F5344CB8AC3E}">
        <p14:creationId xmlns:p14="http://schemas.microsoft.com/office/powerpoint/2010/main" val="34108487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Rectangle 2">
            <a:extLst>
              <a:ext uri="{FF2B5EF4-FFF2-40B4-BE49-F238E27FC236}">
                <a16:creationId xmlns:a16="http://schemas.microsoft.com/office/drawing/2014/main" id="{98987ADE-EF43-49E4-905C-4D7E80A640EA}"/>
              </a:ext>
            </a:extLst>
          </p:cNvPr>
          <p:cNvSpPr>
            <a:spLocks noGrp="1" noRot="1" noChangeArrowheads="1"/>
          </p:cNvSpPr>
          <p:nvPr>
            <p:ph type="body" idx="1"/>
          </p:nvPr>
        </p:nvSpPr>
        <p:spPr>
          <a:xfrm>
            <a:off x="809625" y="609601"/>
            <a:ext cx="9629775" cy="4498975"/>
          </a:xfrm>
        </p:spPr>
        <p:txBody>
          <a:bodyPr>
            <a:normAutofit fontScale="92500" lnSpcReduction="10000"/>
          </a:bodyPr>
          <a:lstStyle/>
          <a:p>
            <a:pPr>
              <a:lnSpc>
                <a:spcPct val="80000"/>
              </a:lnSpc>
              <a:buFont typeface="Wingdings" panose="05000000000000000000" pitchFamily="2" charset="2"/>
              <a:buNone/>
            </a:pPr>
            <a:r>
              <a:rPr lang="zh-CN" altLang="en-US" b="1">
                <a:ea typeface="黑体" panose="02010609060101010101" pitchFamily="49" charset="-122"/>
              </a:rPr>
              <a:t>一、试题特点</a:t>
            </a:r>
          </a:p>
          <a:p>
            <a:pPr>
              <a:lnSpc>
                <a:spcPct val="80000"/>
              </a:lnSpc>
              <a:buFont typeface="Wingdings" panose="05000000000000000000" pitchFamily="2" charset="2"/>
              <a:buNone/>
            </a:pPr>
            <a:r>
              <a:rPr lang="en-US" altLang="zh-CN" b="1"/>
              <a:t>1</a:t>
            </a:r>
            <a:r>
              <a:rPr lang="zh-CN" altLang="en-US" b="1"/>
              <a:t>、要求：“</a:t>
            </a:r>
            <a:r>
              <a:rPr lang="zh-CN" altLang="en-US" b="1">
                <a:solidFill>
                  <a:srgbClr val="FF0000"/>
                </a:solidFill>
              </a:rPr>
              <a:t>根据材料内容</a:t>
            </a:r>
            <a:r>
              <a:rPr lang="zh-CN" altLang="en-US" b="1"/>
              <a:t>”补写句子，并且</a:t>
            </a:r>
            <a:r>
              <a:rPr lang="zh-CN" altLang="en-US" b="1">
                <a:solidFill>
                  <a:srgbClr val="FF0000"/>
                </a:solidFill>
              </a:rPr>
              <a:t>不能</a:t>
            </a:r>
          </a:p>
          <a:p>
            <a:pPr>
              <a:lnSpc>
                <a:spcPct val="80000"/>
              </a:lnSpc>
              <a:buFont typeface="Wingdings" panose="05000000000000000000" pitchFamily="2" charset="2"/>
              <a:buNone/>
            </a:pPr>
            <a:r>
              <a:rPr lang="zh-CN" altLang="en-US" b="1">
                <a:solidFill>
                  <a:srgbClr val="FF0000"/>
                </a:solidFill>
              </a:rPr>
              <a:t>     照抄材料（可以提取词语或短语）</a:t>
            </a:r>
            <a:r>
              <a:rPr lang="zh-CN" altLang="en-US" b="1"/>
              <a:t>，另有</a:t>
            </a:r>
            <a:r>
              <a:rPr lang="zh-CN" altLang="en-US" b="1">
                <a:solidFill>
                  <a:srgbClr val="FF0000"/>
                </a:solidFill>
              </a:rPr>
              <a:t>字数限制</a:t>
            </a:r>
            <a:r>
              <a:rPr lang="zh-CN" altLang="en-US" b="1"/>
              <a:t>。</a:t>
            </a:r>
          </a:p>
          <a:p>
            <a:pPr>
              <a:lnSpc>
                <a:spcPct val="80000"/>
              </a:lnSpc>
              <a:buFont typeface="Wingdings" panose="05000000000000000000" pitchFamily="2" charset="2"/>
              <a:buNone/>
            </a:pPr>
            <a:r>
              <a:rPr lang="en-US" altLang="zh-CN" b="1"/>
              <a:t>2</a:t>
            </a:r>
            <a:r>
              <a:rPr lang="zh-CN" altLang="en-US" b="1"/>
              <a:t>、来源：补写的句子</a:t>
            </a:r>
            <a:r>
              <a:rPr lang="zh-CN" altLang="en-US" b="1">
                <a:solidFill>
                  <a:srgbClr val="FF0000"/>
                </a:solidFill>
              </a:rPr>
              <a:t>内容来源于文本</a:t>
            </a:r>
            <a:r>
              <a:rPr lang="zh-CN" altLang="en-US" b="1"/>
              <a:t>。要从</a:t>
            </a:r>
            <a:r>
              <a:rPr lang="zh-CN" altLang="en-US" b="1">
                <a:solidFill>
                  <a:srgbClr val="FF0000"/>
                </a:solidFill>
              </a:rPr>
              <a:t>上</a:t>
            </a:r>
          </a:p>
          <a:p>
            <a:pPr>
              <a:lnSpc>
                <a:spcPct val="80000"/>
              </a:lnSpc>
              <a:buFont typeface="Wingdings" panose="05000000000000000000" pitchFamily="2" charset="2"/>
              <a:buNone/>
            </a:pPr>
            <a:r>
              <a:rPr lang="zh-CN" altLang="en-US" b="1">
                <a:solidFill>
                  <a:srgbClr val="FF0000"/>
                </a:solidFill>
              </a:rPr>
              <a:t>     下文</a:t>
            </a:r>
            <a:r>
              <a:rPr lang="zh-CN" altLang="en-US" b="1"/>
              <a:t>的有关材料中去</a:t>
            </a:r>
            <a:r>
              <a:rPr lang="zh-CN" altLang="en-US" b="1">
                <a:solidFill>
                  <a:srgbClr val="FF0000"/>
                </a:solidFill>
              </a:rPr>
              <a:t>提取和概括</a:t>
            </a:r>
            <a:r>
              <a:rPr lang="zh-CN" altLang="en-US" b="1"/>
              <a:t>。</a:t>
            </a:r>
          </a:p>
          <a:p>
            <a:pPr>
              <a:lnSpc>
                <a:spcPct val="80000"/>
              </a:lnSpc>
              <a:buFont typeface="Wingdings" panose="05000000000000000000" pitchFamily="2" charset="2"/>
              <a:buNone/>
            </a:pPr>
            <a:r>
              <a:rPr lang="en-US" altLang="zh-CN" b="1"/>
              <a:t>3</a:t>
            </a:r>
            <a:r>
              <a:rPr lang="zh-CN" altLang="en-US" b="1"/>
              <a:t>、关系：补写句子或</a:t>
            </a:r>
            <a:r>
              <a:rPr lang="zh-CN" altLang="en-US" b="1">
                <a:solidFill>
                  <a:srgbClr val="FF0000"/>
                </a:solidFill>
              </a:rPr>
              <a:t>引领下文</a:t>
            </a:r>
            <a:r>
              <a:rPr lang="zh-CN" altLang="en-US" b="1"/>
              <a:t>，或</a:t>
            </a:r>
            <a:r>
              <a:rPr lang="zh-CN" altLang="en-US" b="1">
                <a:solidFill>
                  <a:srgbClr val="FF0000"/>
                </a:solidFill>
              </a:rPr>
              <a:t>总结上文</a:t>
            </a:r>
            <a:r>
              <a:rPr lang="zh-CN" altLang="en-US" b="1"/>
              <a:t>，</a:t>
            </a:r>
          </a:p>
          <a:p>
            <a:pPr>
              <a:lnSpc>
                <a:spcPct val="80000"/>
              </a:lnSpc>
              <a:buFont typeface="Wingdings" panose="05000000000000000000" pitchFamily="2" charset="2"/>
              <a:buNone/>
            </a:pPr>
            <a:r>
              <a:rPr lang="zh-CN" altLang="en-US" b="1"/>
              <a:t>     或与上下文</a:t>
            </a:r>
            <a:r>
              <a:rPr lang="zh-CN" altLang="en-US" b="1">
                <a:solidFill>
                  <a:srgbClr val="FF0000"/>
                </a:solidFill>
              </a:rPr>
              <a:t>衔接</a:t>
            </a:r>
            <a:r>
              <a:rPr lang="zh-CN" altLang="en-US" b="1"/>
              <a:t>连贯（过渡）。</a:t>
            </a:r>
          </a:p>
          <a:p>
            <a:pPr>
              <a:lnSpc>
                <a:spcPct val="80000"/>
              </a:lnSpc>
              <a:buFont typeface="Wingdings" panose="05000000000000000000" pitchFamily="2" charset="2"/>
              <a:buNone/>
            </a:pPr>
            <a:r>
              <a:rPr lang="en-US" altLang="zh-CN" b="1"/>
              <a:t>4</a:t>
            </a:r>
            <a:r>
              <a:rPr lang="zh-CN" altLang="en-US" b="1"/>
              <a:t>、规范：既要</a:t>
            </a:r>
            <a:r>
              <a:rPr lang="zh-CN" altLang="en-US" b="1">
                <a:solidFill>
                  <a:srgbClr val="FF0000"/>
                </a:solidFill>
              </a:rPr>
              <a:t>内容上</a:t>
            </a:r>
            <a:r>
              <a:rPr lang="zh-CN" altLang="en-US" b="1"/>
              <a:t>符合语言环境，也要</a:t>
            </a:r>
            <a:r>
              <a:rPr lang="zh-CN" altLang="en-US" b="1">
                <a:solidFill>
                  <a:srgbClr val="FF0000"/>
                </a:solidFill>
              </a:rPr>
              <a:t>句式</a:t>
            </a:r>
          </a:p>
          <a:p>
            <a:pPr>
              <a:lnSpc>
                <a:spcPct val="80000"/>
              </a:lnSpc>
              <a:buFont typeface="Wingdings" panose="05000000000000000000" pitchFamily="2" charset="2"/>
              <a:buNone/>
            </a:pPr>
            <a:r>
              <a:rPr lang="zh-CN" altLang="en-US" b="1">
                <a:solidFill>
                  <a:srgbClr val="FF0000"/>
                </a:solidFill>
              </a:rPr>
              <a:t>    上</a:t>
            </a:r>
            <a:r>
              <a:rPr lang="zh-CN" altLang="en-US" b="1"/>
              <a:t>符合语言特征。</a:t>
            </a:r>
          </a:p>
          <a:p>
            <a:pPr>
              <a:lnSpc>
                <a:spcPct val="80000"/>
              </a:lnSpc>
              <a:buFont typeface="Wingdings" panose="05000000000000000000" pitchFamily="2" charset="2"/>
              <a:buNone/>
            </a:pPr>
            <a:r>
              <a:rPr lang="en-US" altLang="zh-CN" b="1"/>
              <a:t>5</a:t>
            </a:r>
            <a:r>
              <a:rPr lang="zh-CN" altLang="en-US" b="1"/>
              <a:t>、固定：“</a:t>
            </a:r>
            <a:r>
              <a:rPr lang="zh-CN" altLang="en-US" b="1">
                <a:solidFill>
                  <a:srgbClr val="FF0000"/>
                </a:solidFill>
              </a:rPr>
              <a:t>来源于文本</a:t>
            </a:r>
            <a:r>
              <a:rPr lang="zh-CN" altLang="en-US" b="1"/>
              <a:t>”“</a:t>
            </a:r>
            <a:r>
              <a:rPr lang="zh-CN" altLang="en-US" b="1">
                <a:solidFill>
                  <a:srgbClr val="FF0000"/>
                </a:solidFill>
              </a:rPr>
              <a:t>引领、总结、衔接</a:t>
            </a:r>
            <a:r>
              <a:rPr lang="zh-CN" altLang="en-US" b="1"/>
              <a:t>”这</a:t>
            </a:r>
          </a:p>
          <a:p>
            <a:pPr>
              <a:lnSpc>
                <a:spcPct val="80000"/>
              </a:lnSpc>
              <a:buFont typeface="Wingdings" panose="05000000000000000000" pitchFamily="2" charset="2"/>
              <a:buNone/>
            </a:pPr>
            <a:r>
              <a:rPr lang="zh-CN" altLang="en-US" b="1"/>
              <a:t>      两层意思综合起来，答案相对</a:t>
            </a:r>
            <a:r>
              <a:rPr lang="zh-CN" altLang="en-US" b="1">
                <a:solidFill>
                  <a:srgbClr val="FF0000"/>
                </a:solidFill>
              </a:rPr>
              <a:t>固定</a:t>
            </a:r>
            <a:r>
              <a:rPr lang="zh-CN" altLang="en-US" b="1"/>
              <a:t>。</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1954F054-70E9-4DF9-9DF4-E9F3C1AC6E4D}"/>
              </a:ext>
            </a:extLst>
          </p:cNvPr>
          <p:cNvSpPr txBox="1"/>
          <p:nvPr/>
        </p:nvSpPr>
        <p:spPr>
          <a:xfrm>
            <a:off x="171450" y="243216"/>
            <a:ext cx="11725275" cy="3907095"/>
          </a:xfrm>
          <a:prstGeom prst="rect">
            <a:avLst/>
          </a:prstGeom>
          <a:noFill/>
        </p:spPr>
        <p:txBody>
          <a:bodyPr wrap="square">
            <a:spAutoFit/>
          </a:bodyPr>
          <a:lstStyle/>
          <a:p>
            <a:pPr marL="179705" indent="-179705" algn="just">
              <a:lnSpc>
                <a:spcPct val="150000"/>
              </a:lnSpc>
            </a:pPr>
            <a:r>
              <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．在下面一段文字横线处补写恰当的语句，使整段文字语意完整连贯，内容贴切，逻辑严密。每处不超过</a:t>
            </a:r>
            <a:r>
              <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个字。（</a:t>
            </a:r>
            <a:r>
              <a:rPr lang="en-US" altLang="zh-CN" sz="2400" kern="100">
                <a:effectLst/>
                <a:latin typeface="Times New Roman" panose="02020603050405020304" pitchFamily="18" charset="0"/>
                <a:ea typeface="宋体" panose="02010600030101010101" pitchFamily="2" charset="-122"/>
                <a:cs typeface="Times New Roman" panose="02020603050405020304" pitchFamily="18" charset="0"/>
              </a:rPr>
              <a:t>2018</a:t>
            </a:r>
            <a:r>
              <a:rPr lang="zh-CN" altLang="en-US" sz="2400" kern="100">
                <a:effectLst/>
                <a:latin typeface="Times New Roman" panose="02020603050405020304" pitchFamily="18" charset="0"/>
                <a:ea typeface="宋体" panose="02010600030101010101" pitchFamily="2" charset="-122"/>
                <a:cs typeface="Times New Roman" panose="02020603050405020304" pitchFamily="18" charset="0"/>
              </a:rPr>
              <a:t>年</a:t>
            </a:r>
            <a:r>
              <a:rPr lang="zh-CN" altLang="zh-CN" sz="2400" kern="10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kern="100">
              <a:effectLst/>
              <a:latin typeface="Calibri" panose="020f0502020204030204" pitchFamily="34" charset="0"/>
              <a:ea typeface="宋体" pitchFamily="2" charset="-122"/>
              <a:cs typeface="Times New Roman" panose="02020603050405020304" pitchFamily="18" charset="0"/>
            </a:endParaRPr>
          </a:p>
          <a:p>
            <a:pPr marL="179705" indent="266700" algn="just">
              <a:lnSpc>
                <a:spcPct val="150000"/>
              </a:lnSpc>
            </a:pPr>
            <a:r>
              <a:rPr lang="en-US" altLang="zh-CN" sz="2400"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kern="100">
                <a:effectLst/>
                <a:latin typeface="Calibri" panose="020f0502020204030204" pitchFamily="34" charset="0"/>
                <a:ea typeface="楷体" panose="02010609060101010101" pitchFamily="49" charset="-122"/>
                <a:cs typeface="Times New Roman" panose="02020603050405020304" pitchFamily="18" charset="0"/>
              </a:rPr>
              <a:t>植物的生长与光合作用、呼吸作用及蒸腾作用有关，</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u="sng" kern="100">
                <a:effectLst/>
                <a:latin typeface="Calibri" panose="020f0502020204030204" pitchFamily="34" charset="0"/>
                <a:ea typeface="楷体" panose="02010609060101010101" pitchFamily="49" charset="-122"/>
                <a:cs typeface="Times New Roman" panose="02020603050405020304" pitchFamily="18" charset="0"/>
              </a:rPr>
              <a:t>①</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kern="100">
                <a:effectLst/>
                <a:latin typeface="Calibri" panose="020f0502020204030204" pitchFamily="34" charset="0"/>
                <a:ea typeface="楷体" panose="02010609060101010101" pitchFamily="49" charset="-122"/>
                <a:cs typeface="Times New Roman" panose="02020603050405020304" pitchFamily="18" charset="0"/>
              </a:rPr>
              <a:t>，所以温度直接影响植物的生长。温度的变化，既影响植物吸收肥料的程度，也影响植物的新陈代谢过程，</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u="sng" kern="100">
                <a:effectLst/>
                <a:latin typeface="Calibri" panose="020f0502020204030204" pitchFamily="34" charset="0"/>
                <a:ea typeface="楷体" panose="02010609060101010101" pitchFamily="49" charset="-122"/>
                <a:cs typeface="Times New Roman" panose="02020603050405020304" pitchFamily="18" charset="0"/>
              </a:rPr>
              <a:t>②</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kern="100">
                <a:effectLst/>
                <a:latin typeface="Calibri" panose="020f0502020204030204" pitchFamily="34" charset="0"/>
                <a:ea typeface="楷体" panose="02010609060101010101" pitchFamily="49" charset="-122"/>
                <a:cs typeface="Times New Roman" panose="02020603050405020304" pitchFamily="18" charset="0"/>
              </a:rPr>
              <a:t>，都会使植物新陈代谢的酶活性发生变化，只有适宜的温度才能使新陈代谢达到最佳状态，利于植物的快速成长。据研究，</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u="sng" kern="100">
                <a:effectLst/>
                <a:latin typeface="Calibri" panose="020f0502020204030204" pitchFamily="34" charset="0"/>
                <a:ea typeface="楷体" panose="02010609060101010101" pitchFamily="49" charset="-122"/>
                <a:cs typeface="Times New Roman" panose="02020603050405020304" pitchFamily="18" charset="0"/>
              </a:rPr>
              <a:t>③</a:t>
            </a:r>
            <a:r>
              <a:rPr lang="en-US" altLang="zh-CN" sz="2400" u="sng" kern="10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kern="100">
                <a:effectLst/>
                <a:latin typeface="Calibri" panose="020f0502020204030204" pitchFamily="34" charset="0"/>
                <a:ea typeface="楷体" panose="02010609060101010101" pitchFamily="49" charset="-122"/>
                <a:cs typeface="Times New Roman" panose="02020603050405020304" pitchFamily="18" charset="0"/>
              </a:rPr>
              <a:t>，即根、冠、叶的温度都有差异，而根温对植物的生长影响最直接。</a:t>
            </a:r>
            <a:endParaRPr lang="zh-CN" altLang="zh-CN" sz="24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B92D5BFE-8BEB-416A-A0BD-FFC48910788E}"/>
              </a:ext>
            </a:extLst>
          </p:cNvPr>
          <p:cNvSpPr txBox="1"/>
          <p:nvPr/>
        </p:nvSpPr>
        <p:spPr>
          <a:xfrm>
            <a:off x="419100" y="4863362"/>
            <a:ext cx="11353799" cy="1308884"/>
          </a:xfrm>
          <a:prstGeom prst="rect">
            <a:avLst/>
          </a:prstGeom>
          <a:noFill/>
        </p:spPr>
        <p:txBody>
          <a:bodyPr wrap="square">
            <a:spAutoFit/>
          </a:bodyPr>
          <a:lstStyle/>
          <a:p>
            <a:pPr algn="l">
              <a:lnSpc>
                <a:spcPct val="150000"/>
              </a:lnSpc>
            </a:pPr>
            <a:r>
              <a:rPr lang="en-US" altLang="zh-CN" sz="2800" b="1" kern="0">
                <a:solidFill>
                  <a:srgbClr val="FF0000"/>
                </a:solidFill>
                <a:effectLst/>
                <a:latin typeface="+mj-ea"/>
                <a:ea typeface="+mj-ea"/>
                <a:cs typeface="Times New Roman" panose="02020603050405020304" pitchFamily="18" charset="0"/>
              </a:rPr>
              <a:t>5</a:t>
            </a:r>
            <a:r>
              <a:rPr lang="zh-CN" altLang="zh-CN" sz="2800" b="1" kern="0">
                <a:solidFill>
                  <a:srgbClr val="FF0000"/>
                </a:solidFill>
                <a:effectLst/>
                <a:latin typeface="+mj-ea"/>
                <a:ea typeface="+mj-ea"/>
                <a:cs typeface="Times New Roman" panose="02020603050405020304" pitchFamily="18" charset="0"/>
              </a:rPr>
              <a:t>．（</a:t>
            </a:r>
            <a:r>
              <a:rPr lang="en-US" altLang="zh-CN" sz="2800" b="1" kern="0">
                <a:solidFill>
                  <a:srgbClr val="FF0000"/>
                </a:solidFill>
                <a:effectLst/>
                <a:latin typeface="+mj-ea"/>
                <a:ea typeface="+mj-ea"/>
                <a:cs typeface="Times New Roman" panose="02020603050405020304" pitchFamily="18" charset="0"/>
              </a:rPr>
              <a:t>3</a:t>
            </a:r>
            <a:r>
              <a:rPr lang="zh-CN" altLang="zh-CN" sz="2800" b="1" kern="0">
                <a:solidFill>
                  <a:srgbClr val="FF0000"/>
                </a:solidFill>
                <a:effectLst/>
                <a:latin typeface="+mj-ea"/>
                <a:ea typeface="+mj-ea"/>
                <a:cs typeface="Times New Roman" panose="02020603050405020304" pitchFamily="18" charset="0"/>
              </a:rPr>
              <a:t>分）</a:t>
            </a:r>
            <a:r>
              <a:rPr lang="en-US" altLang="zh-CN" sz="2800" b="1" kern="0">
                <a:solidFill>
                  <a:srgbClr val="FF0000"/>
                </a:solidFill>
                <a:effectLst/>
                <a:latin typeface="+mj-ea"/>
                <a:ea typeface="+mj-ea"/>
                <a:cs typeface="Times New Roman" panose="02020603050405020304" pitchFamily="18" charset="0"/>
              </a:rPr>
              <a:t>   </a:t>
            </a:r>
            <a:r>
              <a:rPr lang="zh-CN" altLang="zh-CN" sz="2800" b="1" kern="0">
                <a:solidFill>
                  <a:srgbClr val="FF0000"/>
                </a:solidFill>
                <a:effectLst/>
                <a:latin typeface="+mj-ea"/>
                <a:ea typeface="+mj-ea"/>
                <a:cs typeface="宋体" panose="02010600030101010101" pitchFamily="2" charset="-122"/>
              </a:rPr>
              <a:t>①</a:t>
            </a:r>
            <a:r>
              <a:rPr lang="zh-CN" altLang="zh-CN" sz="2800" b="1" kern="0">
                <a:solidFill>
                  <a:srgbClr val="FF0000"/>
                </a:solidFill>
                <a:effectLst/>
                <a:latin typeface="+mj-ea"/>
                <a:ea typeface="+mj-ea"/>
                <a:cs typeface="Times New Roman" panose="02020603050405020304" pitchFamily="18" charset="0"/>
              </a:rPr>
              <a:t>这三种作用都受温度的影响</a:t>
            </a:r>
            <a:r>
              <a:rPr lang="en-US" altLang="zh-CN" sz="2800" b="1" kern="100">
                <a:solidFill>
                  <a:srgbClr val="FF0000"/>
                </a:solidFill>
                <a:latin typeface="+mj-ea"/>
                <a:ea typeface="+mj-ea"/>
                <a:cs typeface="Times New Roman" panose="02020603050405020304" pitchFamily="18" charset="0"/>
              </a:rPr>
              <a:t>         </a:t>
            </a:r>
            <a:r>
              <a:rPr lang="zh-CN" altLang="zh-CN" sz="2800" b="1" kern="0">
                <a:solidFill>
                  <a:srgbClr val="FF0000"/>
                </a:solidFill>
                <a:effectLst/>
                <a:latin typeface="+mj-ea"/>
                <a:ea typeface="+mj-ea"/>
                <a:cs typeface="宋体" panose="02010600030101010101" pitchFamily="2" charset="-122"/>
              </a:rPr>
              <a:t>②</a:t>
            </a:r>
            <a:r>
              <a:rPr lang="zh-CN" altLang="zh-CN" sz="2800" b="1" kern="0">
                <a:solidFill>
                  <a:srgbClr val="FF0000"/>
                </a:solidFill>
                <a:effectLst/>
                <a:latin typeface="+mj-ea"/>
                <a:ea typeface="+mj-ea"/>
                <a:cs typeface="Times New Roman" panose="02020603050405020304" pitchFamily="18" charset="0"/>
              </a:rPr>
              <a:t>温度过高或过低</a:t>
            </a:r>
            <a:endParaRPr lang="zh-CN" altLang="zh-CN" sz="2800" b="1" kern="100">
              <a:solidFill>
                <a:srgbClr val="FF0000"/>
              </a:solidFill>
              <a:effectLst/>
              <a:latin typeface="+mj-ea"/>
              <a:ea typeface="+mj-ea"/>
              <a:cs typeface="Times New Roman" panose="02020603050405020304" pitchFamily="18" charset="0"/>
            </a:endParaRPr>
          </a:p>
          <a:p>
            <a:pPr marL="200025" algn="l">
              <a:lnSpc>
                <a:spcPct val="150000"/>
              </a:lnSpc>
            </a:pPr>
            <a:r>
              <a:rPr lang="zh-CN" altLang="zh-CN" sz="2800" b="1" kern="0">
                <a:solidFill>
                  <a:srgbClr val="FF0000"/>
                </a:solidFill>
                <a:effectLst/>
                <a:latin typeface="+mj-ea"/>
                <a:ea typeface="+mj-ea"/>
                <a:cs typeface="宋体" panose="02010600030101010101" pitchFamily="2" charset="-122"/>
              </a:rPr>
              <a:t>③</a:t>
            </a:r>
            <a:r>
              <a:rPr lang="zh-CN" altLang="zh-CN" sz="2800" b="1" kern="0">
                <a:solidFill>
                  <a:srgbClr val="FF0000"/>
                </a:solidFill>
                <a:effectLst/>
                <a:latin typeface="+mj-ea"/>
                <a:ea typeface="+mj-ea"/>
                <a:cs typeface="Times New Roman" panose="02020603050405020304" pitchFamily="18" charset="0"/>
              </a:rPr>
              <a:t>植物各部位的温度是不同的</a:t>
            </a:r>
            <a:endParaRPr lang="zh-CN" altLang="zh-CN" sz="2800" b="1" kern="100">
              <a:solidFill>
                <a:srgbClr val="FF0000"/>
              </a:solidFill>
              <a:effectLst/>
              <a:latin typeface="+mj-ea"/>
              <a:ea typeface="+mj-ea"/>
              <a:cs typeface="Times New Roman" panose="02020603050405020304" pitchFamily="18" charset="0"/>
            </a:endParaRPr>
          </a:p>
        </p:txBody>
      </p:sp>
    </p:spTree>
    <p:extLst>
      <p:ext uri="{BB962C8B-B14F-4D97-AF65-F5344CB8AC3E}">
        <p14:creationId xmlns:p14="http://schemas.microsoft.com/office/powerpoint/2010/main" val="18206502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5DF99097-DF5F-4285-A3B2-1F1C7396D408}"/>
              </a:ext>
            </a:extLst>
          </p:cNvPr>
          <p:cNvSpPr txBox="1"/>
          <p:nvPr/>
        </p:nvSpPr>
        <p:spPr>
          <a:xfrm>
            <a:off x="809625" y="325875"/>
            <a:ext cx="1415772" cy="584775"/>
          </a:xfrm>
          <a:prstGeom prst="rect">
            <a:avLst/>
          </a:prstGeom>
          <a:noFill/>
        </p:spPr>
        <p:txBody>
          <a:bodyPr wrap="none" rtlCol="0">
            <a:spAutoFit/>
          </a:bodyPr>
          <a:lstStyle/>
          <a:p>
            <a:r>
              <a:rPr lang="zh-CN" altLang="en-US" sz="3200" b="1"/>
              <a:t>关注点</a:t>
            </a:r>
          </a:p>
        </p:txBody>
      </p:sp>
      <p:sp>
        <p:nvSpPr>
          <p:cNvPr id="3" name="文本框 2">
            <a:extLst>
              <a:ext uri="{FF2B5EF4-FFF2-40B4-BE49-F238E27FC236}">
                <a16:creationId xmlns:a16="http://schemas.microsoft.com/office/drawing/2014/main" id="{7FB0A560-D6A4-4300-9022-8A922B9D46F8}"/>
              </a:ext>
            </a:extLst>
          </p:cNvPr>
          <p:cNvSpPr txBox="1"/>
          <p:nvPr/>
        </p:nvSpPr>
        <p:spPr>
          <a:xfrm>
            <a:off x="1762125" y="1127850"/>
            <a:ext cx="7063152" cy="584775"/>
          </a:xfrm>
          <a:prstGeom prst="rect">
            <a:avLst/>
          </a:prstGeom>
          <a:noFill/>
        </p:spPr>
        <p:txBody>
          <a:bodyPr wrap="none" rtlCol="0">
            <a:spAutoFit/>
          </a:bodyPr>
          <a:lstStyle/>
          <a:p>
            <a:r>
              <a:rPr lang="en-US" altLang="zh-CN" sz="3200"/>
              <a:t>1.</a:t>
            </a:r>
            <a:r>
              <a:rPr lang="zh-CN" altLang="en-US" sz="3200"/>
              <a:t>文段的结构类型：总分、并列、承接</a:t>
            </a:r>
          </a:p>
        </p:txBody>
      </p:sp>
      <p:sp>
        <p:nvSpPr>
          <p:cNvPr id="4" name="文本框 3">
            <a:extLst>
              <a:ext uri="{FF2B5EF4-FFF2-40B4-BE49-F238E27FC236}">
                <a16:creationId xmlns:a16="http://schemas.microsoft.com/office/drawing/2014/main" id="{F6F329C1-159E-4FF8-8DE7-BA4475B92123}"/>
              </a:ext>
            </a:extLst>
          </p:cNvPr>
          <p:cNvSpPr txBox="1"/>
          <p:nvPr/>
        </p:nvSpPr>
        <p:spPr>
          <a:xfrm>
            <a:off x="1676400" y="1813500"/>
            <a:ext cx="9810750" cy="1077218"/>
          </a:xfrm>
          <a:prstGeom prst="rect">
            <a:avLst/>
          </a:prstGeom>
          <a:noFill/>
        </p:spPr>
        <p:txBody>
          <a:bodyPr wrap="square" rtlCol="0">
            <a:spAutoFit/>
          </a:bodyPr>
          <a:lstStyle/>
          <a:p>
            <a:r>
              <a:rPr lang="en-US" altLang="zh-CN" sz="3200"/>
              <a:t>2.</a:t>
            </a:r>
            <a:r>
              <a:rPr lang="zh-CN" altLang="en-US" sz="3200"/>
              <a:t>文句的前后关系：因果、条件、假设、递进、转折、解说、并列等</a:t>
            </a:r>
          </a:p>
        </p:txBody>
      </p:sp>
      <p:sp>
        <p:nvSpPr>
          <p:cNvPr id="5" name="文本框 4">
            <a:extLst>
              <a:ext uri="{FF2B5EF4-FFF2-40B4-BE49-F238E27FC236}">
                <a16:creationId xmlns:a16="http://schemas.microsoft.com/office/drawing/2014/main" id="{5AE9CF57-00DE-4993-B551-F947ADE94300}"/>
              </a:ext>
            </a:extLst>
          </p:cNvPr>
          <p:cNvSpPr txBox="1"/>
          <p:nvPr/>
        </p:nvSpPr>
        <p:spPr>
          <a:xfrm>
            <a:off x="1676400" y="2844225"/>
            <a:ext cx="4600940" cy="584775"/>
          </a:xfrm>
          <a:prstGeom prst="rect">
            <a:avLst/>
          </a:prstGeom>
          <a:noFill/>
        </p:spPr>
        <p:txBody>
          <a:bodyPr wrap="none" rtlCol="0">
            <a:spAutoFit/>
          </a:bodyPr>
          <a:lstStyle/>
          <a:p>
            <a:r>
              <a:rPr lang="en-US" altLang="zh-CN" sz="3200"/>
              <a:t>3.</a:t>
            </a:r>
            <a:r>
              <a:rPr lang="zh-CN" altLang="en-US" sz="3200"/>
              <a:t>前后句子中重复的词语</a:t>
            </a:r>
          </a:p>
        </p:txBody>
      </p:sp>
      <p:sp>
        <p:nvSpPr>
          <p:cNvPr id="6" name="文本框 5">
            <a:extLst>
              <a:ext uri="{FF2B5EF4-FFF2-40B4-BE49-F238E27FC236}">
                <a16:creationId xmlns:a16="http://schemas.microsoft.com/office/drawing/2014/main" id="{A9A1A347-3368-4A4B-9316-A056D9A82758}"/>
              </a:ext>
            </a:extLst>
          </p:cNvPr>
          <p:cNvSpPr txBox="1"/>
          <p:nvPr/>
        </p:nvSpPr>
        <p:spPr>
          <a:xfrm>
            <a:off x="1676400" y="3382508"/>
            <a:ext cx="5011308" cy="584775"/>
          </a:xfrm>
          <a:prstGeom prst="rect">
            <a:avLst/>
          </a:prstGeom>
          <a:noFill/>
        </p:spPr>
        <p:txBody>
          <a:bodyPr wrap="none" rtlCol="0">
            <a:spAutoFit/>
          </a:bodyPr>
          <a:lstStyle/>
          <a:p>
            <a:r>
              <a:rPr lang="en-US" altLang="zh-CN" sz="3200"/>
              <a:t>4.</a:t>
            </a:r>
            <a:r>
              <a:rPr lang="zh-CN" altLang="en-US" sz="3200"/>
              <a:t>揣摩前后句子关联的意思</a:t>
            </a:r>
          </a:p>
        </p:txBody>
      </p:sp>
      <p:sp>
        <p:nvSpPr>
          <p:cNvPr id="7" name="文本框 6">
            <a:extLst>
              <a:ext uri="{FF2B5EF4-FFF2-40B4-BE49-F238E27FC236}">
                <a16:creationId xmlns:a16="http://schemas.microsoft.com/office/drawing/2014/main" id="{58AA4EA5-A44A-4E5C-BA27-08E9898DA3A4}"/>
              </a:ext>
            </a:extLst>
          </p:cNvPr>
          <p:cNvSpPr txBox="1"/>
          <p:nvPr/>
        </p:nvSpPr>
        <p:spPr>
          <a:xfrm>
            <a:off x="1676400" y="3967283"/>
            <a:ext cx="9810750" cy="1015663"/>
          </a:xfrm>
          <a:prstGeom prst="rect">
            <a:avLst/>
          </a:prstGeom>
          <a:noFill/>
        </p:spPr>
        <p:txBody>
          <a:bodyPr wrap="square" rtlCol="0">
            <a:spAutoFit/>
          </a:bodyPr>
          <a:lstStyle/>
          <a:p>
            <a:r>
              <a:rPr lang="en-US" altLang="zh-CN" sz="3200"/>
              <a:t>5.</a:t>
            </a:r>
            <a:r>
              <a:rPr lang="zh-CN" altLang="en-US" sz="2800"/>
              <a:t>不同的标点符号都代表着不同的意义。它就像神秘的密码，暗示着句子之间语意的某种联系</a:t>
            </a:r>
            <a:endParaRPr lang="zh-CN" altLang="en-US" sz="3200"/>
          </a:p>
        </p:txBody>
      </p:sp>
    </p:spTree>
    <p:extLst>
      <p:ext uri="{BB962C8B-B14F-4D97-AF65-F5344CB8AC3E}">
        <p14:creationId xmlns:p14="http://schemas.microsoft.com/office/powerpoint/2010/main" val="11444626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30B8EE34-19D4-41D5-A83A-C593C2A02DFD}"/>
              </a:ext>
            </a:extLst>
          </p:cNvPr>
          <p:cNvSpPr txBox="1"/>
          <p:nvPr/>
        </p:nvSpPr>
        <p:spPr>
          <a:xfrm>
            <a:off x="361950" y="510391"/>
            <a:ext cx="11334750" cy="3416320"/>
          </a:xfrm>
          <a:prstGeom prst="rect">
            <a:avLst/>
          </a:prstGeom>
          <a:noFill/>
        </p:spPr>
        <p:txBody>
          <a:bodyPr wrap="square">
            <a:spAutoFit/>
          </a:bodyPr>
          <a:lstStyle/>
          <a:p>
            <a:pPr marL="151130"/>
            <a:r>
              <a:rPr lang="en-US" altLang="zh-CN" sz="2400" b="1">
                <a:effectLst/>
                <a:latin typeface="宋体" panose="02010600030101010101" pitchFamily="2" charset="-122"/>
                <a:ea typeface="宋体" panose="02010600030101010101" pitchFamily="2" charset="-122"/>
                <a:cs typeface="宋体" panose="02010600030101010101" pitchFamily="2" charset="-122"/>
              </a:rPr>
              <a:t>5</a:t>
            </a:r>
            <a:r>
              <a:rPr lang="zh-CN" altLang="zh-CN" sz="2400" b="1">
                <a:effectLst/>
                <a:latin typeface="宋体" panose="02010600030101010101" pitchFamily="2" charset="-122"/>
                <a:ea typeface="宋体" panose="02010600030101010101" pitchFamily="2" charset="-122"/>
                <a:cs typeface="宋体" panose="02010600030101010101" pitchFamily="2" charset="-122"/>
              </a:rPr>
              <a:t>．在下面一段文字横线处补写恰当的语句，使整段文字语意完整连贯，内容贴切，逻辑严密。每处不超过</a:t>
            </a:r>
            <a:r>
              <a:rPr lang="en-US" altLang="zh-CN" sz="2400" b="1">
                <a:effectLst/>
                <a:latin typeface="宋体" panose="02010600030101010101" pitchFamily="2" charset="-122"/>
                <a:ea typeface="宋体" panose="02010600030101010101" pitchFamily="2" charset="-122"/>
                <a:cs typeface="宋体" panose="02010600030101010101" pitchFamily="2" charset="-122"/>
              </a:rPr>
              <a:t>15</a:t>
            </a:r>
            <a:r>
              <a:rPr lang="zh-CN" altLang="zh-CN" sz="2400" b="1">
                <a:effectLst/>
                <a:latin typeface="宋体" panose="02010600030101010101" pitchFamily="2" charset="-122"/>
                <a:ea typeface="宋体" panose="02010600030101010101" pitchFamily="2" charset="-122"/>
                <a:cs typeface="宋体" panose="02010600030101010101" pitchFamily="2" charset="-122"/>
              </a:rPr>
              <a:t>个字。（</a:t>
            </a:r>
            <a:r>
              <a:rPr lang="en-US" altLang="zh-CN" sz="2400" b="1">
                <a:effectLst/>
                <a:latin typeface="宋体" panose="02010600030101010101" pitchFamily="2" charset="-122"/>
                <a:ea typeface="宋体" panose="02010600030101010101" pitchFamily="2" charset="-122"/>
                <a:cs typeface="宋体" panose="02010600030101010101" pitchFamily="2" charset="-122"/>
              </a:rPr>
              <a:t>3</a:t>
            </a:r>
            <a:r>
              <a:rPr lang="zh-CN" altLang="zh-CN" sz="2400" b="1">
                <a:effectLst/>
                <a:latin typeface="宋体" panose="02010600030101010101" pitchFamily="2" charset="-122"/>
                <a:ea typeface="宋体" panose="02010600030101010101" pitchFamily="2" charset="-122"/>
                <a:cs typeface="宋体" panose="02010600030101010101" pitchFamily="2" charset="-122"/>
              </a:rPr>
              <a:t>分）</a:t>
            </a:r>
          </a:p>
          <a:p>
            <a:pPr indent="222885"/>
            <a:r>
              <a:rPr lang="en-US" altLang="zh-CN" sz="2400" b="1">
                <a:effectLst/>
                <a:latin typeface="宋体" panose="02010600030101010101" pitchFamily="2" charset="-122"/>
                <a:ea typeface="楷体" panose="02010609060101010101" pitchFamily="49" charset="-122"/>
                <a:cs typeface="宋体" panose="02010600030101010101" pitchFamily="2" charset="-122"/>
              </a:rPr>
              <a:t>   </a:t>
            </a:r>
            <a:r>
              <a:rPr lang="zh-CN" altLang="zh-CN" sz="2400" b="1">
                <a:effectLst/>
                <a:latin typeface="宋体" panose="02010600030101010101" pitchFamily="2" charset="-122"/>
                <a:ea typeface="楷体" panose="02010609060101010101" pitchFamily="49" charset="-122"/>
                <a:cs typeface="宋体" panose="02010600030101010101" pitchFamily="2" charset="-122"/>
              </a:rPr>
              <a:t>在出生</a:t>
            </a:r>
            <a:r>
              <a:rPr lang="en-US" altLang="zh-CN" sz="2400" b="1">
                <a:effectLst/>
                <a:latin typeface="宋体" panose="02010600030101010101" pitchFamily="2" charset="-122"/>
                <a:ea typeface="宋体" panose="02010600030101010101" pitchFamily="2" charset="-122"/>
                <a:cs typeface="宋体" panose="02010600030101010101" pitchFamily="2" charset="-122"/>
              </a:rPr>
              <a:t>20</a:t>
            </a:r>
            <a:r>
              <a:rPr lang="zh-CN" altLang="zh-CN" sz="2400" b="1">
                <a:effectLst/>
                <a:latin typeface="宋体" panose="02010600030101010101" pitchFamily="2" charset="-122"/>
                <a:ea typeface="楷体" panose="02010609060101010101" pitchFamily="49" charset="-122"/>
                <a:cs typeface="宋体" panose="02010600030101010101" pitchFamily="2" charset="-122"/>
              </a:rPr>
              <a:t>天左右，比目鱼的眼睛开始搬家，一只眼睛向上移动，越过头部上缘到身体另一侧。眼睛之所以能够这样，</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en-US" altLang="zh-CN" sz="2400" b="1" u="sng">
                <a:effectLst/>
                <a:latin typeface="楷体" panose="02010609060101010101" pitchFamily="49" charset="-122"/>
                <a:ea typeface="宋体" panose="02010600030101010101" pitchFamily="2" charset="-122"/>
                <a:cs typeface="楷体" panose="02010609060101010101" pitchFamily="49" charset="-122"/>
              </a:rPr>
              <a:t> </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u="sng">
                <a:effectLst/>
                <a:latin typeface="宋体" panose="02010600030101010101" pitchFamily="2" charset="-122"/>
                <a:ea typeface="楷体" panose="02010609060101010101" pitchFamily="49" charset="-122"/>
                <a:cs typeface="宋体" panose="02010600030101010101" pitchFamily="2" charset="-122"/>
              </a:rPr>
              <a:t>①</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a:effectLst/>
                <a:latin typeface="宋体" panose="02010600030101010101" pitchFamily="2" charset="-122"/>
                <a:ea typeface="楷体" panose="02010609060101010101" pitchFamily="49" charset="-122"/>
                <a:cs typeface="宋体" panose="02010600030101010101" pitchFamily="2" charset="-122"/>
              </a:rPr>
              <a:t>。比目鱼的头骨，不是坚硬的骨头，而是软骨。眼睛移动时，双眼间的软骨会被身体吸收，眼睛的移动失去了障碍，移动也就更加自如了。除了身体的构造发生改变，</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en-US" altLang="zh-CN" sz="2400" b="1" u="sng">
                <a:effectLst/>
                <a:latin typeface="楷体" panose="02010609060101010101" pitchFamily="49" charset="-122"/>
                <a:ea typeface="宋体" panose="02010600030101010101" pitchFamily="2" charset="-122"/>
                <a:cs typeface="楷体" panose="02010609060101010101" pitchFamily="49" charset="-122"/>
              </a:rPr>
              <a:t> </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u="sng">
                <a:effectLst/>
                <a:latin typeface="宋体" panose="02010600030101010101" pitchFamily="2" charset="-122"/>
                <a:ea typeface="楷体" panose="02010609060101010101" pitchFamily="49" charset="-122"/>
                <a:cs typeface="宋体" panose="02010600030101010101" pitchFamily="2" charset="-122"/>
              </a:rPr>
              <a:t>②</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a:effectLst/>
                <a:latin typeface="宋体" panose="02010600030101010101" pitchFamily="2" charset="-122"/>
                <a:ea typeface="楷体" panose="02010609060101010101" pitchFamily="49" charset="-122"/>
                <a:cs typeface="宋体" panose="02010600030101010101" pitchFamily="2" charset="-122"/>
              </a:rPr>
              <a:t>。比目鱼刚出生的时候，是在水面附近活动；当眼睛同处一侧时，比目鱼就转而在海底活动了。比目鱼一般是侧着身子游泳，而且经常平卧在海底。为了能够更快地发现敌人，两只眼睛长在一起无疑是最好的选择。所以说，比目鱼发育过程中的这些改变，其实是</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en-US" altLang="zh-CN" sz="2400" b="1" u="sng">
                <a:effectLst/>
                <a:latin typeface="楷体" panose="02010609060101010101" pitchFamily="49" charset="-122"/>
                <a:ea typeface="宋体" panose="02010600030101010101" pitchFamily="2" charset="-122"/>
                <a:cs typeface="楷体" panose="02010609060101010101" pitchFamily="49" charset="-122"/>
              </a:rPr>
              <a:t> </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u="sng">
                <a:effectLst/>
                <a:latin typeface="宋体" panose="02010600030101010101" pitchFamily="2" charset="-122"/>
                <a:ea typeface="楷体" panose="02010609060101010101" pitchFamily="49" charset="-122"/>
                <a:cs typeface="宋体" panose="02010600030101010101" pitchFamily="2" charset="-122"/>
              </a:rPr>
              <a:t>③</a:t>
            </a:r>
            <a:r>
              <a:rPr lang="en-US" altLang="zh-CN" sz="2400" b="1" u="sng">
                <a:effectLst/>
                <a:latin typeface="宋体" panose="02010600030101010101" pitchFamily="2" charset="-122"/>
                <a:ea typeface="宋体" panose="02010600030101010101" pitchFamily="2" charset="-122"/>
                <a:cs typeface="宋体" panose="02010600030101010101" pitchFamily="2" charset="-122"/>
              </a:rPr>
              <a:t>   </a:t>
            </a:r>
            <a:r>
              <a:rPr lang="zh-CN" altLang="zh-CN" sz="2400" b="1">
                <a:effectLst/>
                <a:latin typeface="宋体" panose="02010600030101010101" pitchFamily="2" charset="-122"/>
                <a:ea typeface="楷体" panose="02010609060101010101" pitchFamily="49" charset="-122"/>
                <a:cs typeface="宋体" panose="02010600030101010101" pitchFamily="2" charset="-122"/>
              </a:rPr>
              <a:t>。</a:t>
            </a:r>
            <a:endParaRPr lang="zh-CN" altLang="zh-CN" sz="2400" b="1">
              <a:effectLst/>
              <a:latin typeface="宋体" pitchFamily="2" charset="-122"/>
              <a:ea typeface="宋体" pitchFamily="2" charset="-122"/>
              <a:cs typeface="宋体" panose="02010600030101010101" pitchFamily="2" charset="-122"/>
            </a:endParaRPr>
          </a:p>
        </p:txBody>
      </p:sp>
      <p:sp>
        <p:nvSpPr>
          <p:cNvPr id="5" name="文本框 4">
            <a:extLst>
              <a:ext uri="{FF2B5EF4-FFF2-40B4-BE49-F238E27FC236}">
                <a16:creationId xmlns:a16="http://schemas.microsoft.com/office/drawing/2014/main" id="{5D7D8CDB-4B6D-4D5F-A356-74CE502CCF4A}"/>
              </a:ext>
            </a:extLst>
          </p:cNvPr>
          <p:cNvSpPr txBox="1"/>
          <p:nvPr/>
        </p:nvSpPr>
        <p:spPr>
          <a:xfrm>
            <a:off x="752474" y="4410760"/>
            <a:ext cx="9420225" cy="1384995"/>
          </a:xfrm>
          <a:prstGeom prst="rect">
            <a:avLst/>
          </a:prstGeom>
          <a:noFill/>
        </p:spPr>
        <p:txBody>
          <a:bodyPr wrap="square">
            <a:spAutoFit/>
          </a:bodyPr>
          <a:lstStyle/>
          <a:p>
            <a:r>
              <a:rPr lang="zh-CN" altLang="zh-CN" sz="2800" b="1">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①是借助了比目鱼独特的身体构造</a:t>
            </a:r>
            <a:r>
              <a:rPr lang="en-US" altLang="zh-CN" sz="2800" b="1">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p>
          <a:p>
            <a:r>
              <a:rPr lang="zh-CN" altLang="zh-CN" sz="2800" b="1">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②比目鱼生存的环境也不一样了</a:t>
            </a:r>
            <a:r>
              <a:rPr lang="en-US" altLang="zh-CN" sz="2800" b="1">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p>
          <a:p>
            <a:r>
              <a:rPr lang="zh-CN" altLang="zh-CN" sz="2800" b="1">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③自然选择（或自身演化）的结果</a:t>
            </a:r>
          </a:p>
        </p:txBody>
      </p:sp>
    </p:spTree>
    <p:extLst>
      <p:ext uri="{BB962C8B-B14F-4D97-AF65-F5344CB8AC3E}">
        <p14:creationId xmlns:p14="http://schemas.microsoft.com/office/powerpoint/2010/main" val="29742276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Rectangle 2">
            <a:extLst>
              <a:ext uri="{FF2B5EF4-FFF2-40B4-BE49-F238E27FC236}">
                <a16:creationId xmlns:a16="http://schemas.microsoft.com/office/drawing/2014/main" id="{B5CFC32E-81CB-4B74-A109-E3FE91C8751B}"/>
              </a:ext>
            </a:extLst>
          </p:cNvPr>
          <p:cNvSpPr>
            <a:spLocks noGrp="1" noRot="1" noChangeArrowheads="1"/>
          </p:cNvSpPr>
          <p:nvPr>
            <p:ph type="body" idx="1"/>
          </p:nvPr>
        </p:nvSpPr>
        <p:spPr>
          <a:xfrm>
            <a:off x="1524000" y="228600"/>
            <a:ext cx="8839200" cy="5791200"/>
          </a:xfrm>
        </p:spPr>
        <p:txBody>
          <a:bodyPr/>
          <a:lstStyle/>
          <a:p>
            <a:pPr>
              <a:lnSpc>
                <a:spcPct val="90000"/>
              </a:lnSpc>
              <a:buFont typeface="Wingdings" panose="05000000000000000000" pitchFamily="2" charset="2"/>
              <a:buNone/>
            </a:pPr>
            <a:r>
              <a:rPr lang="zh-CN" altLang="en-US" b="1">
                <a:ea typeface="黑体" panose="02010609060101010101" pitchFamily="49" charset="-122"/>
              </a:rPr>
              <a:t>三、推断技巧</a:t>
            </a:r>
            <a:endParaRPr lang="zh-CN" altLang="en-US" b="1">
              <a:solidFill>
                <a:srgbClr val="FF0000"/>
              </a:solidFill>
              <a:ea typeface="黑体" panose="02010609060101010101" pitchFamily="49" charset="-122"/>
            </a:endParaRPr>
          </a:p>
          <a:p>
            <a:pPr>
              <a:lnSpc>
                <a:spcPct val="90000"/>
              </a:lnSpc>
              <a:buFont typeface="Wingdings" panose="05000000000000000000" pitchFamily="2" charset="2"/>
              <a:buNone/>
            </a:pPr>
            <a:endParaRPr lang="zh-CN" altLang="en-US" b="1">
              <a:solidFill>
                <a:srgbClr val="FF0000"/>
              </a:solidFill>
              <a:ea typeface="隶书" pitchFamily="49" charset="-122"/>
            </a:endParaRPr>
          </a:p>
          <a:p>
            <a:pPr>
              <a:lnSpc>
                <a:spcPct val="90000"/>
              </a:lnSpc>
              <a:buFont typeface="Wingdings" panose="05000000000000000000" pitchFamily="2" charset="2"/>
              <a:buNone/>
            </a:pPr>
            <a:r>
              <a:rPr lang="zh-CN" altLang="en-US" b="1">
                <a:solidFill>
                  <a:srgbClr val="FF0000"/>
                </a:solidFill>
                <a:ea typeface="隶书" panose="02010509060101010101" pitchFamily="49" charset="-122"/>
              </a:rPr>
              <a:t>（一）根据句子位置推断</a:t>
            </a:r>
          </a:p>
          <a:p>
            <a:pPr>
              <a:lnSpc>
                <a:spcPct val="90000"/>
              </a:lnSpc>
              <a:buFont typeface="Wingdings" panose="05000000000000000000" pitchFamily="2" charset="2"/>
              <a:buNone/>
            </a:pPr>
            <a:r>
              <a:rPr lang="zh-CN" altLang="en-US" b="1"/>
              <a:t>         </a:t>
            </a:r>
          </a:p>
          <a:p>
            <a:pPr>
              <a:lnSpc>
                <a:spcPct val="90000"/>
              </a:lnSpc>
              <a:buFont typeface="Wingdings" panose="05000000000000000000" pitchFamily="2" charset="2"/>
              <a:buNone/>
            </a:pPr>
            <a:r>
              <a:rPr lang="zh-CN" altLang="en-US" b="1"/>
              <a:t>       抓住句子位置确定其一般性质：在段首的为总领句（观点句），总领全文；在句首的为领起句，领起下文；在中间的为过渡句，有承上启下的过渡作用，或用“也”“又”、关联词承接上文，或用“可是、但”等体现语义转折；在句末的为结果句，是前面句子的自然推导；在段末的为总结句，是对前文的总结、概括。</a:t>
            </a:r>
            <a:r>
              <a:rPr lang="zh-CN" altLang="en-US" sz="2400" b="1"/>
              <a:t> </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a:extLst>
              <a:ext uri="{FF2B5EF4-FFF2-40B4-BE49-F238E27FC236}">
                <a16:creationId xmlns:a16="http://schemas.microsoft.com/office/drawing/2014/main" id="{2B1B474D-5CFB-468E-827D-DBC2D1BA027F}"/>
              </a:ext>
            </a:extLst>
          </p:cNvPr>
          <p:cNvSpPr>
            <a:spLocks noGrp="1" noRot="1" noChangeArrowheads="1"/>
          </p:cNvSpPr>
          <p:nvPr>
            <p:ph type="body" idx="1"/>
          </p:nvPr>
        </p:nvSpPr>
        <p:spPr>
          <a:xfrm>
            <a:off x="528635" y="2943226"/>
            <a:ext cx="11249025" cy="2752724"/>
          </a:xfrm>
        </p:spPr>
        <p:txBody>
          <a:bodyPr>
            <a:normAutofit/>
          </a:bodyPr>
          <a:lstStyle/>
          <a:p>
            <a:pPr>
              <a:lnSpc>
                <a:spcPct val="80000"/>
              </a:lnSpc>
              <a:buFont typeface="Wingdings" panose="05000000000000000000" pitchFamily="2" charset="2"/>
              <a:buNone/>
            </a:pPr>
            <a:endParaRPr lang="zh-CN" altLang="en-US" sz="2000" b="1"/>
          </a:p>
          <a:p>
            <a:pPr>
              <a:lnSpc>
                <a:spcPct val="80000"/>
              </a:lnSpc>
              <a:buFont typeface="Wingdings" panose="05000000000000000000" pitchFamily="2" charset="2"/>
              <a:buNone/>
            </a:pPr>
            <a:endParaRPr lang="en-US" altLang="zh-CN" b="1"/>
          </a:p>
          <a:p>
            <a:pPr>
              <a:lnSpc>
                <a:spcPct val="80000"/>
              </a:lnSpc>
              <a:buFont typeface="Wingdings" panose="05000000000000000000" pitchFamily="2" charset="2"/>
              <a:buNone/>
            </a:pPr>
            <a:r>
              <a:rPr lang="en-US" altLang="zh-CN" b="1"/>
              <a:t>【</a:t>
            </a:r>
            <a:r>
              <a:rPr lang="zh-CN" altLang="en-US" b="1"/>
              <a:t>答案</a:t>
            </a:r>
            <a:r>
              <a:rPr lang="en-US" altLang="zh-CN" b="1"/>
              <a:t>】</a:t>
            </a:r>
            <a:r>
              <a:rPr lang="en-US" altLang="zh-CN" b="1">
                <a:solidFill>
                  <a:srgbClr val="0000FF"/>
                </a:solidFill>
              </a:rPr>
              <a:t>①</a:t>
            </a:r>
            <a:r>
              <a:rPr lang="zh-CN" altLang="en-US" b="1">
                <a:solidFill>
                  <a:srgbClr val="0000FF"/>
                </a:solidFill>
              </a:rPr>
              <a:t>更应像一个导游  ②而会适时出面  </a:t>
            </a:r>
          </a:p>
          <a:p>
            <a:pPr>
              <a:lnSpc>
                <a:spcPct val="80000"/>
              </a:lnSpc>
              <a:buFont typeface="Wingdings" panose="05000000000000000000" pitchFamily="2" charset="2"/>
              <a:buNone/>
            </a:pPr>
            <a:r>
              <a:rPr lang="zh-CN" altLang="en-US" b="1">
                <a:solidFill>
                  <a:srgbClr val="0000FF"/>
                </a:solidFill>
              </a:rPr>
              <a:t>             做精彩解说  ③柳暗花明又一村</a:t>
            </a:r>
          </a:p>
          <a:p>
            <a:pPr>
              <a:lnSpc>
                <a:spcPct val="80000"/>
              </a:lnSpc>
              <a:buFont typeface="Wingdings" panose="05000000000000000000" pitchFamily="2" charset="2"/>
              <a:buNone/>
            </a:pPr>
            <a:r>
              <a:rPr lang="en-US" altLang="zh-CN" b="1"/>
              <a:t>【</a:t>
            </a:r>
            <a:r>
              <a:rPr lang="zh-CN" altLang="en-US" b="1"/>
              <a:t>解析</a:t>
            </a:r>
            <a:r>
              <a:rPr lang="en-US" altLang="zh-CN" b="1"/>
              <a:t>】</a:t>
            </a:r>
            <a:r>
              <a:rPr lang="en-US" altLang="zh-CN" b="1">
                <a:solidFill>
                  <a:srgbClr val="0000FF"/>
                </a:solidFill>
              </a:rPr>
              <a:t>①</a:t>
            </a:r>
            <a:r>
              <a:rPr lang="zh-CN" altLang="en-US" b="1">
                <a:solidFill>
                  <a:srgbClr val="0000FF"/>
                </a:solidFill>
              </a:rPr>
              <a:t>是过渡句，有承上启下的作用，且体现递进关系。②是过渡句，承前后语义转折。③结果句，结合上文语境来表达。</a:t>
            </a:r>
          </a:p>
        </p:txBody>
      </p:sp>
      <p:sp>
        <p:nvSpPr>
          <p:cNvPr id="4" name="文本框 3">
            <a:extLst>
              <a:ext uri="{FF2B5EF4-FFF2-40B4-BE49-F238E27FC236}">
                <a16:creationId xmlns:a16="http://schemas.microsoft.com/office/drawing/2014/main" id="{2CC551F6-C5F5-47C5-9164-19BA32C6BA04}"/>
              </a:ext>
            </a:extLst>
          </p:cNvPr>
          <p:cNvSpPr txBox="1"/>
          <p:nvPr/>
        </p:nvSpPr>
        <p:spPr>
          <a:xfrm>
            <a:off x="585786" y="1014413"/>
            <a:ext cx="11134725" cy="1759456"/>
          </a:xfrm>
          <a:prstGeom prst="rect">
            <a:avLst/>
          </a:prstGeom>
          <a:noFill/>
        </p:spPr>
        <p:txBody>
          <a:bodyPr wrap="square">
            <a:spAutoFit/>
          </a:bodyPr>
          <a:lstStyle/>
          <a:p>
            <a:pPr>
              <a:lnSpc>
                <a:spcPts val="2600"/>
              </a:lnSpc>
              <a:buFont typeface="Wingdings" panose="05000000000000000000" pitchFamily="2" charset="2"/>
              <a:buNone/>
            </a:pPr>
            <a:r>
              <a:rPr lang="en-US" altLang="zh-CN" sz="2400" b="1"/>
              <a:t>1.</a:t>
            </a:r>
            <a:r>
              <a:rPr lang="zh-CN" altLang="en-US" sz="2400" b="1"/>
              <a:t>从新课改的视角看，教师不应再是单纯的知识传授者，① </a:t>
            </a:r>
            <a:r>
              <a:rPr lang="zh-CN" altLang="en-US" sz="2400" b="1" u="sng"/>
              <a:t>                  </a:t>
            </a:r>
            <a:r>
              <a:rPr lang="zh-CN" altLang="en-US" sz="2400" b="1"/>
              <a:t>，他将“游客”引入佳境，自由观赏、探究奥秘，但当“游客”对巍然高耸的建筑群茫然不解或不识鸟兽草木之名时，他不会置身事外，②</a:t>
            </a:r>
            <a:r>
              <a:rPr lang="zh-CN" altLang="en-US" sz="2400" b="1" u="sng"/>
              <a:t>                       </a:t>
            </a:r>
            <a:r>
              <a:rPr lang="zh-CN" altLang="en-US" sz="2400" b="1"/>
              <a:t>，令人如沐春风，有时还要象仙人指路，在“游客”的思路出现滞涩凝绝时轻灵而高妙地一“点”，即收到③</a:t>
            </a:r>
            <a:r>
              <a:rPr lang="zh-CN" altLang="en-US" sz="2400" b="1" u="sng"/>
              <a:t>                          </a:t>
            </a:r>
            <a:r>
              <a:rPr lang="zh-CN" altLang="en-US" sz="2400" b="1"/>
              <a:t>（诗句）   的奇效。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1986">
                                            <p:txEl>
                                              <p:pRg st="2" end="2"/>
                                            </p:txEl>
                                          </p:spTgt>
                                        </p:tgtEl>
                                        <p:attrNameLst>
                                          <p:attrName>style.visibility</p:attrName>
                                        </p:attrNameLst>
                                      </p:cBhvr>
                                      <p:to>
                                        <p:strVal val="visible"/>
                                      </p:to>
                                    </p:set>
                                    <p:animEffect transition="in" filter="box(in)">
                                      <p:cBhvr>
                                        <p:cTn id="7" dur="500"/>
                                        <p:tgtEl>
                                          <p:spTgt spid="41986">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1986">
                                            <p:txEl>
                                              <p:pRg st="3" end="3"/>
                                            </p:txEl>
                                          </p:spTgt>
                                        </p:tgtEl>
                                        <p:attrNameLst>
                                          <p:attrName>style.visibility</p:attrName>
                                        </p:attrNameLst>
                                      </p:cBhvr>
                                      <p:to>
                                        <p:strVal val="visible"/>
                                      </p:to>
                                    </p:set>
                                    <p:animEffect transition="in" filter="box(in)">
                                      <p:cBhvr>
                                        <p:cTn id="10" dur="500"/>
                                        <p:tgtEl>
                                          <p:spTgt spid="41986">
                                            <p:txEl>
                                              <p:pRg st="3" end="3"/>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41986">
                                            <p:txEl>
                                              <p:pRg st="4" end="4"/>
                                            </p:txEl>
                                          </p:spTgt>
                                        </p:tgtEl>
                                        <p:attrNameLst>
                                          <p:attrName>style.visibility</p:attrName>
                                        </p:attrNameLst>
                                      </p:cBhvr>
                                      <p:to>
                                        <p:strVal val="visible"/>
                                      </p:to>
                                    </p:set>
                                    <p:animEffect transition="in" filter="box(in)">
                                      <p:cBhvr>
                                        <p:cTn id="15" dur="500"/>
                                        <p:tgtEl>
                                          <p:spTgt spid="419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86</Paragraphs>
  <Slides>14</Slides>
  <Notes>0</Notes>
  <TotalTime>623</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14</vt:i4>
      </vt:variant>
    </vt:vector>
  </HeadingPairs>
  <TitlesOfParts>
    <vt:vector baseType="lpstr" size="28">
      <vt:lpstr>Arial</vt:lpstr>
      <vt:lpstr>Calibri</vt:lpstr>
      <vt:lpstr>华文隶书</vt:lpstr>
      <vt:lpstr>隶书</vt:lpstr>
      <vt:lpstr>仿宋</vt:lpstr>
      <vt:lpstr>宋体</vt:lpstr>
      <vt:lpstr>华文细黑</vt:lpstr>
      <vt:lpstr>方正启体简体</vt:lpstr>
      <vt:lpstr>Wingdings</vt:lpstr>
      <vt:lpstr>黑体</vt:lpstr>
      <vt:lpstr>Times New Roman</vt:lpstr>
      <vt:lpstr>楷体</vt:lpstr>
      <vt:lpstr>微软雅黑</vt:lpstr>
      <vt:lpstr>Office 主题</vt:lpstr>
      <vt:lpstr>                             补写句子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                              补写句子</dc:title>
  <dc:creator>acer</dc:creator>
  <cp:lastModifiedBy>acer</cp:lastModifiedBy>
  <cp:revision>21</cp:revision>
  <dcterms:created xsi:type="dcterms:W3CDTF">2020-09-03T02:26:07Z</dcterms:created>
  <dcterms:modified xsi:type="dcterms:W3CDTF">2020-10-26T00:47:35Z</dcterms:modified>
</cp:coreProperties>
</file>