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9" r:id="rId2"/>
    <p:sldId id="445" r:id="rId3"/>
    <p:sldId id="678" r:id="rId4"/>
    <p:sldId id="679" r:id="rId5"/>
    <p:sldId id="680" r:id="rId6"/>
    <p:sldId id="681" r:id="rId7"/>
    <p:sldId id="682" r:id="rId8"/>
    <p:sldId id="683" r:id="rId9"/>
    <p:sldId id="670" r:id="rId10"/>
    <p:sldId id="687" r:id="rId11"/>
    <p:sldId id="688" r:id="rId12"/>
    <p:sldId id="701" r:id="rId13"/>
    <p:sldId id="702" r:id="rId14"/>
    <p:sldId id="703" r:id="rId15"/>
    <p:sldId id="689" r:id="rId16"/>
    <p:sldId id="690" r:id="rId17"/>
    <p:sldId id="691" r:id="rId18"/>
    <p:sldId id="692" r:id="rId19"/>
    <p:sldId id="693" r:id="rId20"/>
    <p:sldId id="694" r:id="rId21"/>
    <p:sldId id="672" r:id="rId22"/>
    <p:sldId id="699" r:id="rId23"/>
    <p:sldId id="700" r:id="rId24"/>
    <p:sldId id="704" r:id="rId25"/>
    <p:sldId id="300" r:id="rId2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5904656" cy="947247"/>
          </a:xfrm>
          <a:prstGeom prst="rect">
            <a:avLst/>
          </a:prstGeom>
          <a:noFill/>
        </p:spPr>
        <p:txBody>
          <a:bodyPr wrap="square" rtlCol="0">
            <a:spAutoFit/>
          </a:bodyPr>
          <a:lstStyle/>
          <a:p>
            <a:pPr>
              <a:lnSpc>
                <a:spcPct val="150000"/>
              </a:lnSpc>
            </a:pPr>
            <a:r>
              <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四</a:t>
            </a:r>
            <a:r>
              <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小说阅读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7" name="Picture 2" descr="G:\语文考前三个月\sy_58256472241.jpg"/>
          <p:cNvPicPr>
            <a:picLocks noChangeAspect="1" noChangeArrowheads="1"/>
          </p:cNvPicPr>
          <p:nvPr/>
        </p:nvPicPr>
        <p:blipFill rotWithShape="1">
          <a:blip r:embed="rId2" cstate="print">
            <a:clrChange>
              <a:clrFrom>
                <a:srgbClr val="EBEBED"/>
              </a:clrFrom>
              <a:clrTo>
                <a:srgbClr val="EBEBED">
                  <a:alpha val="0"/>
                </a:srgbClr>
              </a:clrTo>
            </a:clrChange>
            <a:extLst>
              <a:ext uri="{28A0092B-C50C-407E-A947-70E740481C1C}">
                <a14:useLocalDpi xmlns:a14="http://schemas.microsoft.com/office/drawing/2010/main" val="0"/>
              </a:ext>
            </a:extLst>
          </a:blip>
          <a:srcRect l="14786" r="14368" b="9002"/>
          <a:stretch/>
        </p:blipFill>
        <p:spPr bwMode="auto">
          <a:xfrm rot="10800000">
            <a:off x="9196286" y="0"/>
            <a:ext cx="2994127" cy="2726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933" y="704773"/>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简析文中两个画线句子的艺术作用。</a:t>
            </a:r>
            <a:endParaRPr lang="zh-CN" altLang="zh-CN" sz="1050" kern="100" dirty="0">
              <a:effectLst/>
              <a:latin typeface="宋体"/>
              <a:cs typeface="Courier New"/>
            </a:endParaRPr>
          </a:p>
        </p:txBody>
      </p:sp>
      <p:sp>
        <p:nvSpPr>
          <p:cNvPr id="3" name="矩形 2"/>
          <p:cNvSpPr/>
          <p:nvPr/>
        </p:nvSpPr>
        <p:spPr>
          <a:xfrm>
            <a:off x="214933" y="1409995"/>
            <a:ext cx="11637441" cy="324140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运用心理描写，以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被瞄上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的错觉和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有场恶战</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的设想，生动地展示了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内心的紧张，也推动了情节的发展</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运用动作和心理描写，通过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四个手指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大拇指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抓握保温杯的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有力</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动作，以及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你来吧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的心理准备，形象地显现出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高度戒备的神态。</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4335597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50" y="5370"/>
            <a:ext cx="1135288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结合情节，赏析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这个人物形象。</a:t>
            </a:r>
            <a:endParaRPr lang="zh-CN" altLang="zh-CN" sz="1050" kern="100" dirty="0">
              <a:effectLst/>
              <a:latin typeface="宋体"/>
              <a:cs typeface="Courier New"/>
            </a:endParaRPr>
          </a:p>
        </p:txBody>
      </p:sp>
      <p:sp>
        <p:nvSpPr>
          <p:cNvPr id="3" name="矩形 2"/>
          <p:cNvSpPr/>
          <p:nvPr/>
        </p:nvSpPr>
        <p:spPr>
          <a:xfrm>
            <a:off x="190550" y="633699"/>
            <a:ext cx="11522219" cy="6124754"/>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责任心强。为了护送退还给公司的</a:t>
            </a:r>
            <a:r>
              <a:rPr lang="en-US" altLang="zh-CN" sz="2800" kern="100" dirty="0">
                <a:solidFill>
                  <a:srgbClr val="0000FF"/>
                </a:solidFill>
                <a:latin typeface="Times New Roman"/>
                <a:ea typeface="华文细黑"/>
                <a:cs typeface="Courier New"/>
              </a:rPr>
              <a:t>5</a:t>
            </a:r>
            <a:r>
              <a:rPr lang="zh-CN" altLang="zh-CN" sz="2800" kern="100" dirty="0">
                <a:solidFill>
                  <a:srgbClr val="0000FF"/>
                </a:solidFill>
                <a:latin typeface="Times New Roman"/>
                <a:ea typeface="华文细黑"/>
                <a:cs typeface="Times New Roman"/>
              </a:rPr>
              <a:t>万元</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保证金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丝毫不敢马虎，一路高度警惕</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谨慎小心。藏钱于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衣袋裤兜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，在车上选择安全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位置</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始终没动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地用手护住裤兜，手机按上</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110</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以貌取人。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之所以把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短发青年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当作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假想贼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，就是因为他的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那条脏兮兮的牛仔裤</a:t>
            </a:r>
            <a:r>
              <a:rPr lang="en-US" altLang="zh-CN" sz="2800" kern="100" dirty="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心地善良。当</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知道事情原委后，不但红着脖子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随即</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递茶杯给</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短发青年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，而且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鼻子一酸</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向对方道歉</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⑤</a:t>
            </a:r>
            <a:r>
              <a:rPr lang="zh-CN" altLang="zh-CN" sz="2800" kern="100" dirty="0">
                <a:solidFill>
                  <a:srgbClr val="0000FF"/>
                </a:solidFill>
                <a:latin typeface="Times New Roman"/>
                <a:ea typeface="华文细黑"/>
                <a:cs typeface="Times New Roman"/>
              </a:rPr>
              <a:t>直率坦诚。直接训斥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走正道，干正事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等，不掩饰对他的没</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好气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81617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3">
                                            <p:txEl>
                                              <p:pRg st="0" end="0"/>
                                            </p:txEl>
                                          </p:spTgt>
                                        </p:tgtEl>
                                      </p:cBhvr>
                                    </p:animEffect>
                                    <p:set>
                                      <p:cBhvr>
                                        <p:cTn id="32" dur="1" fill="hold">
                                          <p:stCondLst>
                                            <p:cond delay="499"/>
                                          </p:stCondLst>
                                        </p:cTn>
                                        <p:tgtEl>
                                          <p:spTgt spid="3">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3">
                                            <p:txEl>
                                              <p:pRg st="1" end="1"/>
                                            </p:txEl>
                                          </p:spTgt>
                                        </p:tgtEl>
                                      </p:cBhvr>
                                    </p:animEffect>
                                    <p:set>
                                      <p:cBhvr>
                                        <p:cTn id="35" dur="1" fill="hold">
                                          <p:stCondLst>
                                            <p:cond delay="499"/>
                                          </p:stCondLst>
                                        </p:cTn>
                                        <p:tgtEl>
                                          <p:spTgt spid="3">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3">
                                            <p:txEl>
                                              <p:pRg st="2" end="2"/>
                                            </p:txEl>
                                          </p:spTgt>
                                        </p:tgtEl>
                                      </p:cBhvr>
                                    </p:animEffect>
                                    <p:set>
                                      <p:cBhvr>
                                        <p:cTn id="38" dur="1" fill="hold">
                                          <p:stCondLst>
                                            <p:cond delay="499"/>
                                          </p:stCondLst>
                                        </p:cTn>
                                        <p:tgtEl>
                                          <p:spTgt spid="3">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
                                            <p:txEl>
                                              <p:pRg st="3" end="3"/>
                                            </p:txEl>
                                          </p:spTgt>
                                        </p:tgtEl>
                                      </p:cBhvr>
                                    </p:animEffect>
                                    <p:set>
                                      <p:cBhvr>
                                        <p:cTn id="41" dur="1" fill="hold">
                                          <p:stCondLst>
                                            <p:cond delay="499"/>
                                          </p:stCondLst>
                                        </p:cTn>
                                        <p:tgtEl>
                                          <p:spTgt spid="3">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
                                            <p:txEl>
                                              <p:pRg st="4" end="4"/>
                                            </p:txEl>
                                          </p:spTgt>
                                        </p:tgtEl>
                                      </p:cBhvr>
                                    </p:animEffect>
                                    <p:set>
                                      <p:cBhvr>
                                        <p:cTn id="44" dur="1" fill="hold">
                                          <p:stCondLst>
                                            <p:cond delay="499"/>
                                          </p:stCondLst>
                                        </p:cTn>
                                        <p:tgtEl>
                                          <p:spTgt spid="3">
                                            <p:txEl>
                                              <p:pRg st="4" end="4"/>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50" y="254384"/>
            <a:ext cx="11352881"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有人说，这篇小说以一个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字凸现艺术价值。谈谈你对此的理解和看法。</a:t>
            </a:r>
            <a:endParaRPr lang="zh-CN" altLang="zh-CN" sz="1050" kern="100" dirty="0">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41749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261619" y="116632"/>
            <a:ext cx="11522219" cy="655564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谋篇布局。整篇小说都围绕一个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字展开，藏钱是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，护钱是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假想为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更是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贯穿于小说的始终</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推动情节。出于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的考虑，首先是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怎样藏钱，上车便要设法如何护钱，于是便有了假想</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的出现，</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就显得非常紧迫了，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之间环环惊心，推动了情节发展</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紧张气氛。</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保温杯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这个道具本是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打算应对跟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恶战</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的，自然也是为了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，却引来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死死盯着</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，冲突暗生，气氛悄然紧张起来，使得</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的神经越发绷紧，觉得更需要严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死守了</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p:txBody>
      </p:sp>
    </p:spTree>
    <p:extLst>
      <p:ext uri="{BB962C8B-B14F-4D97-AF65-F5344CB8AC3E}">
        <p14:creationId xmlns:p14="http://schemas.microsoft.com/office/powerpoint/2010/main" val="926751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261619" y="403624"/>
            <a:ext cx="11522219" cy="3323987"/>
          </a:xfrm>
          <a:prstGeom prst="rect">
            <a:avLst/>
          </a:prstGeom>
        </p:spPr>
        <p:txBody>
          <a:bodyPr wrap="square">
            <a:spAutoFit/>
          </a:bodyPr>
          <a:lstStyle/>
          <a:p>
            <a:pPr algn="just">
              <a:lnSpc>
                <a:spcPct val="150000"/>
              </a:lnSpc>
              <a:spcAft>
                <a:spcPts val="0"/>
              </a:spcAft>
            </a:pPr>
            <a:r>
              <a:rPr lang="en-US" altLang="zh-CN" sz="2800" kern="100" dirty="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明确主题。小说结尾</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不但护钱任务顺利完成，而且也明白</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只是想要喝一口水，不是想偷钱的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线终于彻底解除。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递</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茶杯和道歉，揭示了小说的主题</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无端防备别人，也必然拖累自己，防</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戒</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备过度是导致人际关系紧张、社会不和谐的重要原因。</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4158914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338581"/>
            <a:ext cx="11352881" cy="5909310"/>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雨夹雪</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刘正权</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雨夹雪，半个月！</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爹放下收音机对我说：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你把砍刀给我寻出来，我明天上山打两担柴，天气预报说了，后天有雨夹雪。</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我们这地方气候很特别，一热热个死，一冷冷个死，好多年不下雪了，陡然来个十天半月的雨夹雪，会把人冻坏的，唯一的办法就是烤火，乡里人不习惯捂被窝儿</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2218262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16632"/>
            <a:ext cx="11352881" cy="6656181"/>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a:ea typeface="华文细黑"/>
                <a:cs typeface="Times New Roman"/>
              </a:rPr>
              <a:t>烤火就得上山砍栗树棒子，现在都用液化气做饭炒菜，谁家还备有柴禾？好在村后就是山，山上杂树多，封山育林这么多年，人们的砍刀都生锈了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40000"/>
              </a:lnSpc>
              <a:spcAft>
                <a:spcPts val="0"/>
              </a:spcAft>
            </a:pPr>
            <a:r>
              <a:rPr lang="zh-CN" altLang="zh-CN" sz="2800" kern="100" dirty="0">
                <a:latin typeface="Times New Roman"/>
                <a:ea typeface="华文细黑"/>
                <a:cs typeface="Times New Roman"/>
              </a:rPr>
              <a:t>爹吩咐完我，跟着冲厨房打了声招呼：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我出去转转，晚饭不要等我！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娘的声音追了出来：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转转？你当你还是村长啊！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爹愣了一下，爹才想起自己旧年里已下了台，不该操这份心了。</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爹嚅动嘴巴：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我也就顺便跟大伙说说，这雨夹雪的天气没火烤很难熬的！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是你的村长后遗症难熬吧！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娘不依不饶地损了一句，也是的，娘有太多的牢骚，自打爹当上村长起，家里地里他就没伸过一根手指头，还落个背后叫村民骂</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655804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96306"/>
            <a:ext cx="1135288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可爹还是出了门，娘在厨房里使劲捣了一锅铲骂道：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贱！天生的贱命！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回头又冲我说，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不等他了，吃饭！</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u="wavyHeavy" kern="100" dirty="0">
                <a:uFill>
                  <a:solidFill>
                    <a:srgbClr val="C00000"/>
                  </a:solidFill>
                </a:uFill>
                <a:latin typeface="Times New Roman"/>
                <a:ea typeface="华文细黑"/>
                <a:cs typeface="Times New Roman"/>
              </a:rPr>
              <a:t>吃这么早的晚饭？我知道娘是故意难堪爹，爹不当村长了，谁还管他晚饭，眼下的人，势利得很！</a:t>
            </a:r>
            <a:endParaRPr lang="zh-CN" altLang="zh-CN" sz="1050" u="wavyHeavy" kern="100" dirty="0">
              <a:uFill>
                <a:solidFill>
                  <a:srgbClr val="C00000"/>
                </a:solidFill>
              </a:uFill>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爹是裹着寒气进的门，倒春寒的前兆呢，爹使劲跺了跺脚，他的老寒腿这会儿肯定疼得不行。</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我问爹：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吃晚饭没啊？</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家家忙着寻砍刀呢，没空吃！</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娘把留在锅里的饭菜狠狠</a:t>
            </a:r>
            <a:r>
              <a:rPr lang="zh-CN" altLang="zh-CN" sz="2800" kern="100" dirty="0">
                <a:latin typeface="宋体"/>
                <a:ea typeface="华文细黑"/>
                <a:cs typeface="宋体"/>
              </a:rPr>
              <a:t>蹾</a:t>
            </a:r>
            <a:r>
              <a:rPr lang="zh-CN" altLang="zh-CN" sz="2800" kern="100" dirty="0">
                <a:latin typeface="楷体_GB2312"/>
                <a:ea typeface="华文细黑"/>
                <a:cs typeface="楷体_GB2312"/>
              </a:rPr>
              <a:t>在爹面前</a:t>
            </a:r>
            <a:r>
              <a:rPr lang="zh-CN" altLang="zh-CN" sz="2800" kern="100" dirty="0">
                <a:latin typeface="Times New Roman"/>
                <a:ea typeface="华文细黑"/>
                <a:cs typeface="Times New Roman"/>
              </a:rPr>
              <a:t>，爹</a:t>
            </a:r>
            <a:r>
              <a:rPr lang="zh-CN" altLang="zh-CN" sz="2800" kern="100" dirty="0">
                <a:solidFill>
                  <a:srgbClr val="C00000"/>
                </a:solidFill>
                <a:latin typeface="Times New Roman"/>
                <a:ea typeface="华文细黑"/>
                <a:cs typeface="Times New Roman"/>
              </a:rPr>
              <a:t>苦笑</a:t>
            </a:r>
            <a:r>
              <a:rPr lang="zh-CN" altLang="zh-CN" sz="2800" kern="100" dirty="0">
                <a:latin typeface="Times New Roman"/>
                <a:ea typeface="华文细黑"/>
                <a:cs typeface="Times New Roman"/>
              </a:rPr>
              <a:t>了一下，没作声，埋头呼呼吃起来，吃相很狼狈，没一点村长风度。</a:t>
            </a:r>
            <a:endParaRPr lang="zh-CN" altLang="zh-CN" sz="1050" kern="100" dirty="0">
              <a:effectLst/>
              <a:latin typeface="宋体"/>
              <a:cs typeface="Courier New"/>
            </a:endParaRPr>
          </a:p>
        </p:txBody>
      </p:sp>
    </p:spTree>
    <p:extLst>
      <p:ext uri="{BB962C8B-B14F-4D97-AF65-F5344CB8AC3E}">
        <p14:creationId xmlns:p14="http://schemas.microsoft.com/office/powerpoint/2010/main" val="5865210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88640"/>
            <a:ext cx="1135288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像是为自己补过似的，转天大清早，爹就背好绳索拎上砍刀出了门。我吃完早饭后好久，才见村民三三两两地结伴上了山。也是的，两担柴，好弄，栗树棒子熬火，十天半月很好打发的。</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我坐在门口看书，还有半个学期就高考，我压力很大，爹娘只准我看书，别的什么也不许我插手。不到中午，有人挑了柴禾三三两两地回来了，</a:t>
            </a:r>
            <a:r>
              <a:rPr lang="zh-CN" altLang="zh-CN" sz="2800" u="heavy" kern="100" dirty="0">
                <a:latin typeface="Times New Roman"/>
                <a:ea typeface="华文细黑"/>
                <a:cs typeface="Times New Roman"/>
              </a:rPr>
              <a:t>娘在门口搓了搓围裙，不说话，脸色比天上还阴。</a:t>
            </a:r>
            <a:endParaRPr lang="zh-CN" altLang="zh-CN" sz="1050" u="heavy"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我躲进屋里看书，不看天，看天我担心爹的老寒腿，也不看娘，看娘我害怕娘的刀子嘴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爹到底回来了，都下午两点半了。爹挑着一担柴禾，却是一些荆条枝子，这哪是烤火的柴啊，生火还差不多</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775681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16632"/>
            <a:ext cx="1135288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我问爹饿不饿，爹</a:t>
            </a:r>
            <a:r>
              <a:rPr lang="zh-CN" altLang="zh-CN" sz="2800" kern="100" dirty="0">
                <a:solidFill>
                  <a:srgbClr val="C00000"/>
                </a:solidFill>
                <a:latin typeface="Times New Roman"/>
                <a:ea typeface="华文细黑"/>
                <a:cs typeface="Times New Roman"/>
              </a:rPr>
              <a:t>偷眼瞅着</a:t>
            </a:r>
            <a:r>
              <a:rPr lang="zh-CN" altLang="zh-CN" sz="2800" kern="100" dirty="0">
                <a:latin typeface="Times New Roman"/>
                <a:ea typeface="华文细黑"/>
                <a:cs typeface="Times New Roman"/>
              </a:rPr>
              <a:t>娘的脸说不饿不饿，农村的饭两点半，正是时候呢！爹卸柴禾时明显地趔趄了一下，是饿得没劲呢，还是老寒腿打战呢，不得而知。</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娘说：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山上栗树都死绝了吧！</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没呢，多了去！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娘一叉腰：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那你咋半天工夫没弄回一根？</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爹低下头，声音一点也不像当过村长的人：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我疏道呢，山路几年没人走了，让荆条枝封住了，不疏一下，进不去人啊！</a:t>
            </a:r>
            <a:r>
              <a:rPr lang="en-US" altLang="zh-CN" sz="2800" kern="100" dirty="0" smtClean="0">
                <a:latin typeface="宋体"/>
                <a:ea typeface="华文细黑"/>
                <a:cs typeface="Times New Roman"/>
              </a:rPr>
              <a:t>”</a:t>
            </a:r>
          </a:p>
          <a:p>
            <a:pPr indent="711200" algn="just">
              <a:lnSpc>
                <a:spcPct val="150000"/>
              </a:lnSpc>
              <a:spcAft>
                <a:spcPts val="0"/>
              </a:spcAft>
            </a:pPr>
            <a:r>
              <a:rPr lang="zh-CN" altLang="zh-CN" sz="2800" kern="100" dirty="0">
                <a:latin typeface="Times New Roman"/>
                <a:ea typeface="华文细黑"/>
                <a:cs typeface="Times New Roman"/>
              </a:rPr>
              <a:t>难怪爹挑回一担荆条枝，他忙着疏道，人家砍栗树棒子，等疏通了，近处的也让人砍完了，爹只能担回一担荆条枝了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831971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620688"/>
            <a:ext cx="11637441"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smtClean="0">
                <a:latin typeface="Times New Roman"/>
                <a:ea typeface="华文细黑"/>
                <a:cs typeface="Times New Roman"/>
              </a:rPr>
              <a:t>防贼</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郭良正</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蹲在卫生间里，把刚从银行取出的五万块钱，分别往衣袋裤兜塞好，心里还在埋怨这大学的财务部不近人情：我给您交投标保证金时，就是从卡上刷走的；现在让您退保证金时，就退不到我卡上了，真是岂有此理。事实上，我的埋怨是多余的，我确切知道银行转账的规定，只是我不愿意携带现金承担风险，难免心生怨恨。</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16632"/>
            <a:ext cx="1135288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娘把荆条枝往外一扔，拍着大腿埋汰了爹一通，比头天晚上的磨刀声还响亮。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雨夹雪说来就要来了！我早早钻进了被窝，读书养成的习惯。天亮时，我起床跑步，也是读书养成的习惯，却被门外吓了一跳，一大堆栗树棒子堵在门口。</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喊娘，再喊爹，爹眼里泪花直闪：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我说没错吧，村里还把我当好亲待呢。</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娘一撇嘴：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瞧把你能的！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眼圈儿却红了许多。我挺不解地说：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不就一堆栗树棒子吗，把你们美气的！</a:t>
            </a:r>
            <a:r>
              <a:rPr lang="en-US" altLang="zh-CN" sz="2800" kern="100" dirty="0" smtClean="0">
                <a:latin typeface="宋体"/>
                <a:ea typeface="华文细黑"/>
                <a:cs typeface="Times New Roman"/>
              </a:rPr>
              <a:t>”</a:t>
            </a:r>
          </a:p>
          <a:p>
            <a:pPr indent="711200" algn="just">
              <a:lnSpc>
                <a:spcPct val="150000"/>
              </a:lnSpc>
              <a:spcAft>
                <a:spcPts val="0"/>
              </a:spcAft>
            </a:pPr>
            <a:r>
              <a:rPr lang="zh-CN" altLang="zh-CN" sz="2800" kern="100" dirty="0">
                <a:latin typeface="Times New Roman"/>
                <a:ea typeface="华文细黑"/>
                <a:cs typeface="Times New Roman"/>
              </a:rPr>
              <a:t>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你娃懂啥，</a:t>
            </a:r>
            <a:r>
              <a:rPr lang="zh-CN" altLang="zh-CN" sz="2800" u="heavy" kern="100" dirty="0">
                <a:latin typeface="Times New Roman"/>
                <a:ea typeface="华文细黑"/>
                <a:cs typeface="Times New Roman"/>
              </a:rPr>
              <a:t>除了栗柴无好火，除了郎舅无好亲！</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0897557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933" y="2695560"/>
            <a:ext cx="11637441"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因妻子的不理解而感到无奈</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因未能帮衬家里而愧疚</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因表示为自己留饭而欣慰</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因未能砍回栗树棒子而心虚。</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214933" y="692696"/>
            <a:ext cx="11568905" cy="2031325"/>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这回娘没对嘴，娘抬头看天，天上果然下起了雨夹雪。</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头一天晚饭没赶上吃，转天午饭又延误了很长时间，文章先用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苦笑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偷眼瞅着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来描写他的神态，反映了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怎样的心理？</a:t>
            </a:r>
            <a:endParaRPr lang="zh-CN" altLang="zh-CN" sz="1050" kern="100" dirty="0">
              <a:effectLst/>
              <a:latin typeface="宋体"/>
              <a:cs typeface="Courier New"/>
            </a:endParaRPr>
          </a:p>
        </p:txBody>
      </p:sp>
    </p:spTree>
    <p:extLst>
      <p:ext uri="{BB962C8B-B14F-4D97-AF65-F5344CB8AC3E}">
        <p14:creationId xmlns:p14="http://schemas.microsoft.com/office/powerpoint/2010/main" val="32220532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025" y="901747"/>
            <a:ext cx="11637441"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吃这么早的晚饭？我知道娘是故意难堪爹，爹不当村长了，谁还管他晚饭，眼下的人，势利得很！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这段话在文中起什么作用？</a:t>
            </a:r>
            <a:endParaRPr lang="zh-CN" altLang="zh-CN" sz="1050" kern="100" dirty="0">
              <a:effectLst/>
              <a:latin typeface="宋体"/>
              <a:cs typeface="Courier New"/>
            </a:endParaRPr>
          </a:p>
        </p:txBody>
      </p:sp>
      <p:sp>
        <p:nvSpPr>
          <p:cNvPr id="3" name="矩形 2"/>
          <p:cNvSpPr/>
          <p:nvPr/>
        </p:nvSpPr>
        <p:spPr>
          <a:xfrm>
            <a:off x="181025" y="2276872"/>
            <a:ext cx="11522219"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内容上，与下文爹真的没吃到晚饭相呼应，并与文末村民主动送来栗树棒子形成鲜明对比</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结构上，为后文情节的发展做铺垫</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或埋下伏笔</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875253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8649" y="476672"/>
            <a:ext cx="11408138"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赏析文中画横线的句子。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娘在门口搓了搓围裙，不说话，脸色比天上还阴。</a:t>
            </a:r>
            <a:endParaRPr lang="zh-CN" altLang="zh-CN" sz="1050" kern="100" dirty="0">
              <a:effectLst/>
              <a:latin typeface="宋体"/>
              <a:cs typeface="Courier New"/>
            </a:endParaRPr>
          </a:p>
        </p:txBody>
      </p:sp>
      <p:sp>
        <p:nvSpPr>
          <p:cNvPr id="3" name="矩形 2"/>
          <p:cNvSpPr/>
          <p:nvPr/>
        </p:nvSpPr>
        <p:spPr>
          <a:xfrm>
            <a:off x="268649" y="1847274"/>
            <a:ext cx="11295186" cy="203132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smtClean="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运用动作描写和神态描写</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表现了娘内心的不安与担忧</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也体现出娘对爹迟迟未归的不满。</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268649" y="3782067"/>
            <a:ext cx="11408138"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除了栗柴无好火，除了郎舅无好亲！</a:t>
            </a:r>
            <a:endParaRPr lang="zh-CN" altLang="zh-CN" sz="1050" kern="100" dirty="0">
              <a:effectLst/>
              <a:latin typeface="宋体"/>
              <a:cs typeface="Courier New"/>
            </a:endParaRPr>
          </a:p>
        </p:txBody>
      </p:sp>
      <p:sp>
        <p:nvSpPr>
          <p:cNvPr id="9" name="矩形 8"/>
          <p:cNvSpPr/>
          <p:nvPr/>
        </p:nvSpPr>
        <p:spPr>
          <a:xfrm>
            <a:off x="268649" y="4504597"/>
            <a:ext cx="11295186" cy="1948739"/>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运用比喻</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类比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起兴</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，把至亲的郎舅比作</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类比为</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耐烧的栗柴，表现爹因对村民亲人般的热心付出换来了村民的倾情回报而愉悦自得。</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4916294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9">
                                            <p:txEl>
                                              <p:pRg st="0" end="0"/>
                                            </p:txEl>
                                          </p:spTgt>
                                        </p:tgtEl>
                                      </p:cBhvr>
                                    </p:animEffect>
                                    <p:set>
                                      <p:cBhvr>
                                        <p:cTn id="36"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P spid="9"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8649" y="116632"/>
            <a:ext cx="11408138"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请概括文中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这个人物的形象特征，并作简要分析。</a:t>
            </a:r>
            <a:endParaRPr lang="zh-CN" altLang="zh-CN" sz="1050" kern="100" dirty="0">
              <a:effectLst/>
              <a:latin typeface="宋体"/>
              <a:cs typeface="Courier New"/>
            </a:endParaRPr>
          </a:p>
        </p:txBody>
      </p:sp>
      <p:sp>
        <p:nvSpPr>
          <p:cNvPr id="3" name="矩形 2"/>
          <p:cNvSpPr/>
          <p:nvPr/>
        </p:nvSpPr>
        <p:spPr>
          <a:xfrm>
            <a:off x="268649" y="764704"/>
            <a:ext cx="11295186" cy="1302408"/>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责任心强、古道热肠、淳朴实诚、公而忘私。</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分析略。</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268649" y="2030368"/>
            <a:ext cx="11408138"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雨夹雪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在文中多次出现，有何作用？</a:t>
            </a:r>
            <a:endParaRPr lang="zh-CN" altLang="zh-CN" sz="1050" kern="100" dirty="0">
              <a:effectLst/>
              <a:latin typeface="宋体"/>
              <a:cs typeface="Courier New"/>
            </a:endParaRPr>
          </a:p>
        </p:txBody>
      </p:sp>
      <p:sp>
        <p:nvSpPr>
          <p:cNvPr id="9" name="矩形 8"/>
          <p:cNvSpPr/>
          <p:nvPr/>
        </p:nvSpPr>
        <p:spPr>
          <a:xfrm>
            <a:off x="268649" y="2639362"/>
            <a:ext cx="11295186" cy="3970318"/>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smtClean="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营造氛围，渲染紧张的气氛</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作为线索，引出故事，展开情节，推动故事情节的发展</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烘托人物形象，衬托出了娘的看似强势泼辣自私，实则善良淳朴，爹的热心厚道、无私尽责，村民的淳朴善良、知恩图报</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暗示主旨，以雨夹雪的寒冷，反衬出人们彼此关爱的温暖，赞美人间真情。</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192110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blinds(horizontal)">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blinds(horizontal)">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3" end="3"/>
                                            </p:txEl>
                                          </p:spTgt>
                                        </p:tgtEl>
                                        <p:attrNameLst>
                                          <p:attrName>style.visibility</p:attrName>
                                        </p:attrNameLst>
                                      </p:cBhvr>
                                      <p:to>
                                        <p:strVal val="visible"/>
                                      </p:to>
                                    </p:set>
                                    <p:animEffect transition="in" filter="blinds(horizontal)">
                                      <p:cBhvr>
                                        <p:cTn id="32" dur="500"/>
                                        <p:tgtEl>
                                          <p:spTgt spid="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9">
                                            <p:txEl>
                                              <p:pRg st="0" end="0"/>
                                            </p:txEl>
                                          </p:spTgt>
                                        </p:tgtEl>
                                      </p:cBhvr>
                                    </p:animEffect>
                                    <p:set>
                                      <p:cBhvr>
                                        <p:cTn id="37" dur="1" fill="hold">
                                          <p:stCondLst>
                                            <p:cond delay="499"/>
                                          </p:stCondLst>
                                        </p:cTn>
                                        <p:tgtEl>
                                          <p:spTgt spid="9">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9">
                                            <p:txEl>
                                              <p:pRg st="1" end="1"/>
                                            </p:txEl>
                                          </p:spTgt>
                                        </p:tgtEl>
                                      </p:cBhvr>
                                    </p:animEffect>
                                    <p:set>
                                      <p:cBhvr>
                                        <p:cTn id="40" dur="1" fill="hold">
                                          <p:stCondLst>
                                            <p:cond delay="499"/>
                                          </p:stCondLst>
                                        </p:cTn>
                                        <p:tgtEl>
                                          <p:spTgt spid="9">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2" end="2"/>
                                            </p:txEl>
                                          </p:spTgt>
                                        </p:tgtEl>
                                      </p:cBhvr>
                                    </p:animEffect>
                                    <p:set>
                                      <p:cBhvr>
                                        <p:cTn id="43" dur="1" fill="hold">
                                          <p:stCondLst>
                                            <p:cond delay="499"/>
                                          </p:stCondLst>
                                        </p:cTn>
                                        <p:tgtEl>
                                          <p:spTgt spid="9">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9">
                                            <p:txEl>
                                              <p:pRg st="3" end="3"/>
                                            </p:txEl>
                                          </p:spTgt>
                                        </p:tgtEl>
                                      </p:cBhvr>
                                    </p:animEffect>
                                    <p:set>
                                      <p:cBhvr>
                                        <p:cTn id="46" dur="1" fill="hold">
                                          <p:stCondLst>
                                            <p:cond delay="499"/>
                                          </p:stCondLst>
                                        </p:cTn>
                                        <p:tgtEl>
                                          <p:spTgt spid="9">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3">
                                            <p:txEl>
                                              <p:pRg st="0" end="0"/>
                                            </p:txEl>
                                          </p:spTgt>
                                        </p:tgtEl>
                                      </p:cBhvr>
                                    </p:animEffect>
                                    <p:set>
                                      <p:cBhvr>
                                        <p:cTn id="49" dur="1" fill="hold">
                                          <p:stCondLst>
                                            <p:cond delay="499"/>
                                          </p:stCondLst>
                                        </p:cTn>
                                        <p:tgtEl>
                                          <p:spTgt spid="3">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3">
                                            <p:txEl>
                                              <p:pRg st="1" end="1"/>
                                            </p:txEl>
                                          </p:spTgt>
                                        </p:tgtEl>
                                      </p:cBhvr>
                                    </p:animEffect>
                                    <p:set>
                                      <p:cBhvr>
                                        <p:cTn id="5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build="allAtOnce"/>
      <p:bldP spid="9"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G:\语文考前三个月\sy_58256472241.jpg"/>
          <p:cNvPicPr>
            <a:picLocks noChangeAspect="1" noChangeArrowheads="1"/>
          </p:cNvPicPr>
          <p:nvPr/>
        </p:nvPicPr>
        <p:blipFill rotWithShape="1">
          <a:blip r:embed="rId2" cstate="print">
            <a:clrChange>
              <a:clrFrom>
                <a:srgbClr val="EBEBED"/>
              </a:clrFrom>
              <a:clrTo>
                <a:srgbClr val="EBEBED">
                  <a:alpha val="0"/>
                </a:srgbClr>
              </a:clrTo>
            </a:clrChange>
            <a:extLst>
              <a:ext uri="{28A0092B-C50C-407E-A947-70E740481C1C}">
                <a14:useLocalDpi xmlns:a14="http://schemas.microsoft.com/office/drawing/2010/main" val="0"/>
              </a:ext>
            </a:extLst>
          </a:blip>
          <a:srcRect l="14786" r="14368" b="9002"/>
          <a:stretch/>
        </p:blipFill>
        <p:spPr bwMode="auto">
          <a:xfrm rot="10800000">
            <a:off x="9196286" y="0"/>
            <a:ext cx="2994127" cy="2726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90413" y="188640"/>
            <a:ext cx="1163744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都知道这里是城乡结合部，比较乱，人口流动性大，经常听到有抢夺偷盗的事儿。而我还身带五万块钱，不怕才怪呢。</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此时已是下午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点多了，阴沉的天，雨雾蒙蒙，初春季节，又逢这样的天气，人们都冷得缩成一团。而我尽管浑身冒火，为了遮掩一时的富有，也缩成了一团。</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校门口就是车站，等车的人并不多，也就四五个。我稍感安慰，就这几个人，应该没有贼吧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十几分钟后，车门终于打开了。我第一个刷卡上车，巡视一圈，决定坐在左后轮靠车窗的位置。那里可以眼观六路耳听八方，况且两个摄像头都能照到，其中一个还是直射，相对安全</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459781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188640"/>
            <a:ext cx="11637441" cy="6555641"/>
          </a:xfrm>
          <a:prstGeom prst="rect">
            <a:avLst/>
          </a:prstGeom>
        </p:spPr>
        <p:txBody>
          <a:bodyPr wrap="square">
            <a:spAutoFit/>
          </a:bodyPr>
          <a:lstStyle/>
          <a:p>
            <a:pPr indent="711200" algn="just">
              <a:lnSpc>
                <a:spcPct val="150000"/>
              </a:lnSpc>
              <a:spcAft>
                <a:spcPts val="0"/>
              </a:spcAft>
            </a:pPr>
            <a:r>
              <a:rPr lang="zh-CN" altLang="zh-CN" sz="2800" kern="100" dirty="0" smtClean="0">
                <a:latin typeface="Times New Roman"/>
                <a:ea typeface="华文细黑"/>
                <a:cs typeface="Times New Roman"/>
              </a:rPr>
              <a:t>坐定后，我还揣摩着车上那几个人，谁会对我存心不良呢？和我搭话的女子不会，她问我几点开车，好像也急于回去；一对青年男女还在黏糊着；至于那位掂编织袋的中年妇女，她绝对不会，假设真要动手，我也打得过她；唯一一个不是善茬的人，就是那个短发青年了，看样子就不是个好东西，尤其是他那条脏兮兮的牛仔裤。</a:t>
            </a:r>
            <a:endParaRPr lang="zh-CN" altLang="zh-CN" sz="1050" kern="100" dirty="0" smtClean="0">
              <a:latin typeface="宋体"/>
              <a:cs typeface="Courier New"/>
            </a:endParaRPr>
          </a:p>
          <a:p>
            <a:pPr indent="711200" algn="just">
              <a:lnSpc>
                <a:spcPct val="150000"/>
              </a:lnSpc>
              <a:spcAft>
                <a:spcPts val="0"/>
              </a:spcAft>
            </a:pPr>
            <a:r>
              <a:rPr lang="zh-CN" altLang="zh-CN" sz="2800" kern="100" dirty="0" smtClean="0">
                <a:latin typeface="Times New Roman"/>
                <a:ea typeface="华文细黑"/>
                <a:cs typeface="Times New Roman"/>
              </a:rPr>
              <a:t>天哪，真是怕啥就有啥，我越想越怕。</a:t>
            </a:r>
            <a:endParaRPr lang="zh-CN" altLang="zh-CN" sz="1050" kern="100" dirty="0" smtClean="0">
              <a:latin typeface="宋体"/>
              <a:cs typeface="Courier New"/>
            </a:endParaRPr>
          </a:p>
          <a:p>
            <a:pPr indent="711200" algn="just">
              <a:lnSpc>
                <a:spcPct val="150000"/>
              </a:lnSpc>
              <a:spcAft>
                <a:spcPts val="0"/>
              </a:spcAft>
            </a:pPr>
            <a:r>
              <a:rPr lang="zh-CN" altLang="zh-CN" sz="2800" kern="100" dirty="0" smtClean="0">
                <a:latin typeface="Times New Roman"/>
                <a:ea typeface="华文细黑"/>
                <a:cs typeface="Times New Roman"/>
              </a:rPr>
              <a:t>正思忖着，牛仔裤竟然挪到了和我间隔一排的座位上。无意间，我和他对视了一下，就下意识地把一只手放在了鼓囊囊的兜上。</a:t>
            </a:r>
            <a:endParaRPr lang="en-US" altLang="zh-CN" sz="2800" kern="100" dirty="0" smtClean="0">
              <a:latin typeface="Times New Roman"/>
              <a:ea typeface="华文细黑"/>
              <a:cs typeface="Times New Roman"/>
            </a:endParaRPr>
          </a:p>
          <a:p>
            <a:pPr indent="711200" algn="just">
              <a:lnSpc>
                <a:spcPct val="150000"/>
              </a:lnSpc>
              <a:spcAft>
                <a:spcPts val="0"/>
              </a:spcAft>
            </a:pPr>
            <a:r>
              <a:rPr lang="en-US" altLang="zh-CN" sz="2800" kern="100" dirty="0" smtClean="0">
                <a:latin typeface="宋体"/>
                <a:ea typeface="华文细黑"/>
                <a:cs typeface="Times New Roman"/>
              </a:rPr>
              <a:t>①</a:t>
            </a:r>
            <a:r>
              <a:rPr lang="zh-CN" altLang="zh-CN" sz="2800" u="heavy" kern="100" dirty="0" smtClean="0">
                <a:latin typeface="Times New Roman"/>
                <a:ea typeface="华文细黑"/>
                <a:cs typeface="Times New Roman"/>
              </a:rPr>
              <a:t>看来，我今天是被瞄上了，为了公司财产，我和牛仔裤说不定要有场恶战。</a:t>
            </a:r>
            <a:endParaRPr lang="zh-CN" altLang="zh-CN" sz="1050" u="heavy" kern="100" dirty="0">
              <a:latin typeface="宋体"/>
              <a:cs typeface="Courier New"/>
            </a:endParaRPr>
          </a:p>
        </p:txBody>
      </p:sp>
    </p:spTree>
    <p:extLst>
      <p:ext uri="{BB962C8B-B14F-4D97-AF65-F5344CB8AC3E}">
        <p14:creationId xmlns:p14="http://schemas.microsoft.com/office/powerpoint/2010/main" val="32676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90413" y="400010"/>
            <a:ext cx="11637441"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不由得在手机上按下三个键：</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，但没有拨出去。</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为了快速反应，我放在兜上的手始终没动。把手机放在有钱的那个口袋里，钱物好一同防备。</a:t>
            </a:r>
            <a:r>
              <a:rPr lang="en-US" altLang="zh-CN" sz="2800" kern="100" dirty="0">
                <a:latin typeface="宋体"/>
                <a:ea typeface="华文细黑"/>
                <a:cs typeface="Times New Roman"/>
              </a:rPr>
              <a:t>②</a:t>
            </a:r>
            <a:r>
              <a:rPr lang="zh-CN" altLang="zh-CN" sz="2800" u="heavy" kern="100" dirty="0">
                <a:latin typeface="Times New Roman"/>
                <a:ea typeface="华文细黑"/>
                <a:cs typeface="Times New Roman"/>
              </a:rPr>
              <a:t>空出来的这只手，从包里拿出装满了茶叶水的带把儿保温杯，四个手指插进孔把儿，大拇指从另一边用劲，把个保温杯握得有力：小子，你来吧，小心你的狗头。</a:t>
            </a:r>
            <a:r>
              <a:rPr lang="zh-CN" altLang="zh-CN" sz="2800" kern="100" dirty="0">
                <a:latin typeface="Times New Roman"/>
                <a:ea typeface="华文细黑"/>
                <a:cs typeface="Times New Roman"/>
              </a:rPr>
              <a:t>我拿茶杯当自卫武器，做好了应战准备。</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车走走停停，人上上下下，车上的人始终没有达到饱和状态。旅程过半，还没有人敢跟我叫板。牛仔裤倒是三番五次看我手里的茶杯，他贼心不死，他胆敢妄动，我就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我脑中的弦始终没有松</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402679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18405" y="552863"/>
            <a:ext cx="11637441"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后半晌进城的车多，外面视线不好，路稍显湿滑，司机都谨慎驾驶，堵车时常发生，一堵就是十几分钟。</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别人急，我也急，牛仔裤好像也急，而且他急是急，可还不忘看我手中的茶杯，有时是翻白眼看看，又有时简直是死死盯着。</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到郊区一个中转站，上下的人多，一阵骚动，我这里无惊无险。</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牛仔裤站起身伸了一个懒腰，打个哈欠。老虎打盹后要行动了，我想</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他在坐下去以前，竟然探身弯腰专注地看了一下我的茶杯。我恶言恶语地说：你想干什么？</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不干什么，只是你的茶看着怪诱人。他说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05282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614293"/>
            <a:ext cx="11637441" cy="526297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是茶诱人呢，还是那个、那个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年轻人，要走正道，干正事，别整天眼睛盯着别人的东西。我没有好气地说。</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牛仔裤被我训斥后，无精打采又坐下了。我敢这么说，有充分理由，车进市区，一打</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，随时就会有人来制服他。看来这招管用。</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到了车站，远远看见接我的人招手，心终于放到了肚里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下车时，牛仔裤还往上凑，说，大叔，您到了？他又说：一路上，看你茶杯的水，一滴未喝，我真想痛痛快快喝一口呀。</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为啥？我看着他干裂的嘴唇，不知就里地问</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3476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196306"/>
            <a:ext cx="11637441" cy="4616648"/>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我在市区打工，今天来给上大学的弟弟送生活费，除了车票，我一分钱没留。这几天感冒发热，喉咙冒火，本想在车站商店要口水喝，找了几家，人家都是卖钱的，我没讨到一滴水。我一路奇怪啊，真不知你拿水不喝为哪般。牛仔裤把憋了一路的话都倒了出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这番话，把我弄了个脸红脖子粗，随即把茶杯递给他，鼻子一酸：孩子，拿好，大叔对不起你</a:t>
            </a:r>
            <a:r>
              <a:rPr lang="en-US" altLang="zh-CN" sz="2800" kern="100" dirty="0" smtClean="0">
                <a:latin typeface="宋体"/>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选自《羊城晚报》，有删改</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小说以公交车作为情节展开的环境，主要有哪些用意</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233983" y="4653136"/>
            <a:ext cx="10793813" cy="194873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突出环境的陌生化和流动性</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使得</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假想贼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的出现顺理成章</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加大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携带</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大笔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现金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的风险性。</a:t>
            </a:r>
            <a:endParaRPr lang="zh-CN" altLang="zh-CN" sz="2800" kern="100" dirty="0">
              <a:solidFill>
                <a:srgbClr val="0000FF"/>
              </a:solidFill>
              <a:effectLst/>
              <a:latin typeface="宋体"/>
              <a:cs typeface="Courier New"/>
            </a:endParaRPr>
          </a:p>
        </p:txBody>
      </p:sp>
      <p:sp>
        <p:nvSpPr>
          <p:cNvPr id="5" name="矩形 4"/>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6378413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2421" y="910218"/>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为什么觉得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短发青年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很有可能是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362421" y="1615440"/>
            <a:ext cx="11188130"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衣着不够整洁，穿着</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脏兮兮的牛仔裤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看样子就不是个好东西</a:t>
            </a:r>
            <a:r>
              <a:rPr lang="en-US" altLang="zh-CN" sz="2800" kern="100" dirty="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坐得离</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很近，而且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三番五次</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地打量</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我手里的茶杯</a:t>
            </a:r>
            <a:r>
              <a:rPr lang="en-US" altLang="zh-CN" sz="2800" kern="100" dirty="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年轻有力量，对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的威胁最大，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感觉自己打不过他。</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294717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1802</TotalTime>
  <Words>2443</Words>
  <Application>Microsoft Office PowerPoint</Application>
  <PresentationFormat>自定义</PresentationFormat>
  <Paragraphs>119</Paragraphs>
  <Slides>25</Slides>
  <Notes>0</Notes>
  <HiddenSlides>2</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464</cp:revision>
  <dcterms:created xsi:type="dcterms:W3CDTF">2016-03-28T08:27:22Z</dcterms:created>
  <dcterms:modified xsi:type="dcterms:W3CDTF">2016-11-23T02:35:27Z</dcterms:modified>
</cp:coreProperties>
</file>