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sldIdLst>
    <p:sldId id="257" r:id="rId3"/>
    <p:sldId id="258" r:id="rId4"/>
    <p:sldId id="285" r:id="rId5"/>
    <p:sldId id="284" r:id="rId6"/>
    <p:sldId id="259" r:id="rId7"/>
    <p:sldId id="260" r:id="rId8"/>
    <p:sldId id="261" r:id="rId9"/>
    <p:sldId id="262" r:id="rId10"/>
    <p:sldId id="290" r:id="rId11"/>
    <p:sldId id="263" r:id="rId12"/>
    <p:sldId id="286" r:id="rId13"/>
    <p:sldId id="287" r:id="rId14"/>
    <p:sldId id="288" r:id="rId15"/>
    <p:sldId id="264" r:id="rId16"/>
    <p:sldId id="265" r:id="rId17"/>
    <p:sldId id="266" r:id="rId18"/>
    <p:sldId id="289" r:id="rId19"/>
    <p:sldId id="267" r:id="rId20"/>
    <p:sldId id="268" r:id="rId21"/>
    <p:sldId id="269" r:id="rId22"/>
    <p:sldId id="270" r:id="rId23"/>
    <p:sldId id="291" r:id="rId24"/>
    <p:sldId id="292" r:id="rId25"/>
    <p:sldId id="271" r:id="rId26"/>
    <p:sldId id="273" r:id="rId27"/>
    <p:sldId id="274" r:id="rId28"/>
    <p:sldId id="293" r:id="rId29"/>
    <p:sldId id="276" r:id="rId30"/>
    <p:sldId id="278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48" y="240"/>
      </p:cViewPr>
      <p:guideLst>
        <p:guide orient="horz" pos="2180"/>
        <p:guide pos="384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tags" Target="tags/tag235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20191217\picb\9\subject.png" TargetMode="External" /><Relationship Id="rId2" Type="http://schemas.openxmlformats.org/officeDocument/2006/relationships/image" Target="../media/image1.png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tags" Target="../tags/tag68.xml" /><Relationship Id="rId9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tags" Target="../tags/tag71.xml" /><Relationship Id="rId6" Type="http://schemas.openxmlformats.org/officeDocument/2006/relationships/tags" Target="../tags/tag72.xml" /><Relationship Id="rId7" Type="http://schemas.openxmlformats.org/officeDocument/2006/relationships/tags" Target="../tags/tag73.xml" /><Relationship Id="rId8" Type="http://schemas.openxmlformats.org/officeDocument/2006/relationships/tags" Target="../tags/tag74.xml" /><Relationship Id="rId9" Type="http://schemas.openxmlformats.org/officeDocument/2006/relationships/tags" Target="../tags/tag75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83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ags" Target="../tags/tag81.xml" /><Relationship Id="rId9" Type="http://schemas.openxmlformats.org/officeDocument/2006/relationships/tags" Target="../tags/tag8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91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tags" Target="../tags/tag90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99.xml" /><Relationship Id="rId11" Type="http://schemas.openxmlformats.org/officeDocument/2006/relationships/tags" Target="../tags/tag100.xml" /><Relationship Id="rId12" Type="http://schemas.openxmlformats.org/officeDocument/2006/relationships/tags" Target="../tags/tag101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tags" Target="../tags/tag95.xml" /><Relationship Id="rId7" Type="http://schemas.openxmlformats.org/officeDocument/2006/relationships/tags" Target="../tags/tag96.xml" /><Relationship Id="rId8" Type="http://schemas.openxmlformats.org/officeDocument/2006/relationships/tags" Target="../tags/tag97.xml" /><Relationship Id="rId9" Type="http://schemas.openxmlformats.org/officeDocument/2006/relationships/tags" Target="../tags/tag98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whole_pic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3.jpeg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tags" Target="../tags/tag106.xml" /><Relationship Id="rId8" Type="http://schemas.openxmlformats.org/officeDocument/2006/relationships/tags" Target="../tags/tag107.xml" /><Relationship Id="rId9" Type="http://schemas.openxmlformats.org/officeDocument/2006/relationships/tags" Target="../tags/tag108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9.xml" /><Relationship Id="rId2" Type="http://schemas.openxmlformats.org/officeDocument/2006/relationships/tags" Target="../tags/tag110.xml" /><Relationship Id="rId3" Type="http://schemas.openxmlformats.org/officeDocument/2006/relationships/tags" Target="../tags/tag111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19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tags" Target="../tags/tag115.xml" /><Relationship Id="rId7" Type="http://schemas.openxmlformats.org/officeDocument/2006/relationships/tags" Target="../tags/tag116.xml" /><Relationship Id="rId8" Type="http://schemas.openxmlformats.org/officeDocument/2006/relationships/tags" Target="../tags/tag117.xml" /><Relationship Id="rId9" Type="http://schemas.openxmlformats.org/officeDocument/2006/relationships/tags" Target="../tags/tag118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tags" Target="../tags/tag124.xml" /><Relationship Id="rId8" Type="http://schemas.openxmlformats.org/officeDocument/2006/relationships/tags" Target="../tags/tag125.xml" /><Relationship Id="rId9" Type="http://schemas.openxmlformats.org/officeDocument/2006/relationships/tags" Target="../tags/tag126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2.png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tags" Target="../tags/tag131.xml" /><Relationship Id="rId8" Type="http://schemas.openxmlformats.org/officeDocument/2006/relationships/tags" Target="../tags/tag132.xml" /><Relationship Id="rId9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20191217\picb\9\subject.png" TargetMode="External" /><Relationship Id="rId2" Type="http://schemas.openxmlformats.org/officeDocument/2006/relationships/image" Target="../media/image1.png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tags" Target="../tags/tag136.xml" /><Relationship Id="rId7" Type="http://schemas.openxmlformats.org/officeDocument/2006/relationships/tags" Target="../tags/tag137.xml" /><Relationship Id="rId8" Type="http://schemas.openxmlformats.org/officeDocument/2006/relationships/tags" Target="../tags/tag138.xml" /><Relationship Id="rId9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2.png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tags" Target="../tags/tag143.xml" /><Relationship Id="rId8" Type="http://schemas.openxmlformats.org/officeDocument/2006/relationships/tags" Target="../tags/tag144.xml" /><Relationship Id="rId9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tags" Target="../tags/tag147.xml" /><Relationship Id="rId6" Type="http://schemas.openxmlformats.org/officeDocument/2006/relationships/tags" Target="../tags/tag148.xml" /><Relationship Id="rId7" Type="http://schemas.openxmlformats.org/officeDocument/2006/relationships/tags" Target="../tags/tag149.xml" /><Relationship Id="rId8" Type="http://schemas.openxmlformats.org/officeDocument/2006/relationships/tags" Target="../tags/tag150.xml" /><Relationship Id="rId9" Type="http://schemas.openxmlformats.org/officeDocument/2006/relationships/tags" Target="../tags/tag15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59.xml" /><Relationship Id="rId11" Type="http://schemas.openxmlformats.org/officeDocument/2006/relationships/tags" Target="../tags/tag160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Relationship Id="rId7" Type="http://schemas.openxmlformats.org/officeDocument/2006/relationships/tags" Target="../tags/tag156.xml" /><Relationship Id="rId8" Type="http://schemas.openxmlformats.org/officeDocument/2006/relationships/tags" Target="../tags/tag157.xml" /><Relationship Id="rId9" Type="http://schemas.openxmlformats.org/officeDocument/2006/relationships/tags" Target="../tags/tag158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68.xml" /><Relationship Id="rId11" Type="http://schemas.openxmlformats.org/officeDocument/2006/relationships/tags" Target="../tags/tag169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61.xml" /><Relationship Id="rId4" Type="http://schemas.openxmlformats.org/officeDocument/2006/relationships/tags" Target="../tags/tag162.xml" /><Relationship Id="rId5" Type="http://schemas.openxmlformats.org/officeDocument/2006/relationships/tags" Target="../tags/tag163.xml" /><Relationship Id="rId6" Type="http://schemas.openxmlformats.org/officeDocument/2006/relationships/tags" Target="../tags/tag164.xml" /><Relationship Id="rId7" Type="http://schemas.openxmlformats.org/officeDocument/2006/relationships/tags" Target="../tags/tag165.xml" /><Relationship Id="rId8" Type="http://schemas.openxmlformats.org/officeDocument/2006/relationships/tags" Target="../tags/tag166.xml" /><Relationship Id="rId9" Type="http://schemas.openxmlformats.org/officeDocument/2006/relationships/tags" Target="../tags/tag167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77.xml" /><Relationship Id="rId11" Type="http://schemas.openxmlformats.org/officeDocument/2006/relationships/tags" Target="../tags/tag178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70.xml" /><Relationship Id="rId4" Type="http://schemas.openxmlformats.org/officeDocument/2006/relationships/tags" Target="../tags/tag171.xml" /><Relationship Id="rId5" Type="http://schemas.openxmlformats.org/officeDocument/2006/relationships/tags" Target="../tags/tag172.xml" /><Relationship Id="rId6" Type="http://schemas.openxmlformats.org/officeDocument/2006/relationships/tags" Target="../tags/tag173.xml" /><Relationship Id="rId7" Type="http://schemas.openxmlformats.org/officeDocument/2006/relationships/tags" Target="../tags/tag174.xml" /><Relationship Id="rId8" Type="http://schemas.openxmlformats.org/officeDocument/2006/relationships/tags" Target="../tags/tag175.xml" /><Relationship Id="rId9" Type="http://schemas.openxmlformats.org/officeDocument/2006/relationships/tags" Target="../tags/tag176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86.xml" /><Relationship Id="rId11" Type="http://schemas.openxmlformats.org/officeDocument/2006/relationships/tags" Target="../tags/tag187.xml" /><Relationship Id="rId12" Type="http://schemas.openxmlformats.org/officeDocument/2006/relationships/tags" Target="../tags/tag188.xml" /><Relationship Id="rId13" Type="http://schemas.openxmlformats.org/officeDocument/2006/relationships/tags" Target="../tags/tag189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Relationship Id="rId7" Type="http://schemas.openxmlformats.org/officeDocument/2006/relationships/tags" Target="../tags/tag183.xml" /><Relationship Id="rId8" Type="http://schemas.openxmlformats.org/officeDocument/2006/relationships/tags" Target="../tags/tag184.xml" /><Relationship Id="rId9" Type="http://schemas.openxmlformats.org/officeDocument/2006/relationships/tags" Target="../tags/tag185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tags" Target="../tags/tag194.xml" /><Relationship Id="rId8" Type="http://schemas.openxmlformats.org/officeDocument/2006/relationships/tags" Target="../tags/tag195.xml" /><Relationship Id="rId9" Type="http://schemas.openxmlformats.org/officeDocument/2006/relationships/tags" Target="../tags/tag196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377729"/>
            <a:ext cx="5486400" cy="4102541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7"/>
            </p:custDataLst>
          </p:nvPr>
        </p:nvSpPr>
        <p:spPr>
          <a:xfrm>
            <a:off x="6654800" y="4084955"/>
            <a:ext cx="4775200" cy="456565"/>
          </a:xfrm>
        </p:spPr>
        <p:txBody>
          <a:bodyPr vert="horz" wrap="square" lIns="90000" tIns="0" rIns="90000" bIns="4680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8"/>
            </p:custDataLst>
          </p:nvPr>
        </p:nvSpPr>
        <p:spPr>
          <a:xfrm>
            <a:off x="6604319" y="2984818"/>
            <a:ext cx="4825365" cy="970915"/>
          </a:xfrm>
        </p:spPr>
        <p:txBody>
          <a:bodyPr vert="horz" wrap="square" lIns="90000" tIns="46800" rIns="9000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3212149" y="3588385"/>
            <a:ext cx="5767705" cy="835660"/>
          </a:xfrm>
        </p:spPr>
        <p:txBody>
          <a:bodyPr vert="horz" wrap="square" lIns="90000" tIns="46800" rIns="90000" bIns="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400"/>
              <a:buFont typeface="Arial" panose="020b0604020202020204" pitchFamily="34" charset="0"/>
              <a:buNone/>
              <a:defRPr sz="4400" b="0" spc="5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3212465" y="4628515"/>
            <a:ext cx="5767705" cy="440055"/>
          </a:xfrm>
        </p:spPr>
        <p:txBody>
          <a:bodyPr vert="horz" wrap="square" lIns="90000" tIns="46800" rIns="90000" bIns="468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</a:p>
        </p:txBody>
      </p:sp>
      <p:cxnSp>
        <p:nvCxnSpPr>
          <p:cNvPr id="9" name="直接连接符 8"/>
          <p:cNvCxnSpPr/>
          <p:nvPr userDrawn="1">
            <p:custDataLst>
              <p:tags r:id="rId10"/>
            </p:custDataLst>
          </p:nvPr>
        </p:nvCxnSpPr>
        <p:spPr>
          <a:xfrm>
            <a:off x="5115560" y="4522470"/>
            <a:ext cx="196088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任意多边形: 形状 5"/>
          <p:cNvSpPr/>
          <p:nvPr userDrawn="1">
            <p:custDataLst>
              <p:tags r:id="rId5"/>
            </p:custDataLst>
          </p:nvPr>
        </p:nvSpPr>
        <p:spPr>
          <a:xfrm flipH="1">
            <a:off x="2922905" y="0"/>
            <a:ext cx="9280800" cy="6858000"/>
          </a:xfrm>
          <a:custGeom>
            <a:gdLst>
              <a:gd name="connsiteX0" fmla="*/ 0 w 9281536"/>
              <a:gd name="connsiteY0" fmla="*/ 0 h 6858000"/>
              <a:gd name="connsiteX1" fmla="*/ 7567200 w 9281536"/>
              <a:gd name="connsiteY1" fmla="*/ 0 h 6858000"/>
              <a:gd name="connsiteX2" fmla="*/ 9281536 w 9281536"/>
              <a:gd name="connsiteY2" fmla="*/ 6858000 h 6858000"/>
              <a:gd name="connsiteX3" fmla="*/ 0 w 9281536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1536" h="6858000">
                <a:moveTo>
                  <a:pt x="0" y="0"/>
                </a:moveTo>
                <a:lnTo>
                  <a:pt x="7567200" y="0"/>
                </a:lnTo>
                <a:lnTo>
                  <a:pt x="928153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377729"/>
            <a:ext cx="5486400" cy="410254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7"/>
            </p:custDataLst>
          </p:nvPr>
        </p:nvSpPr>
        <p:spPr>
          <a:xfrm>
            <a:off x="889000" y="4286885"/>
            <a:ext cx="4572000" cy="554990"/>
          </a:xfrm>
        </p:spPr>
        <p:txBody>
          <a:bodyPr vert="horz" wrap="square" lIns="90000" tIns="0" rIns="90000" bIns="4680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8"/>
            </p:custDataLst>
          </p:nvPr>
        </p:nvSpPr>
        <p:spPr>
          <a:xfrm>
            <a:off x="888982" y="2910522"/>
            <a:ext cx="4572036" cy="1172210"/>
          </a:xfrm>
        </p:spPr>
        <p:txBody>
          <a:bodyPr vert="horz" wrap="square" lIns="90000" tIns="46800" rIns="9000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302438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197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98.xml" /><Relationship Id="rId21" Type="http://schemas.openxmlformats.org/officeDocument/2006/relationships/tags" Target="../tags/tag199.xml" /><Relationship Id="rId22" Type="http://schemas.openxmlformats.org/officeDocument/2006/relationships/tags" Target="../tags/tag200.xml" /><Relationship Id="rId23" Type="http://schemas.openxmlformats.org/officeDocument/2006/relationships/tags" Target="../tags/tag201.xml" /><Relationship Id="rId24" Type="http://schemas.openxmlformats.org/officeDocument/2006/relationships/tags" Target="../tags/tag202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03.xml" /><Relationship Id="rId3" Type="http://schemas.openxmlformats.org/officeDocument/2006/relationships/tags" Target="../tags/tag204.xml" /><Relationship Id="rId4" Type="http://schemas.openxmlformats.org/officeDocument/2006/relationships/tags" Target="../tags/tag20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.jpeg" /><Relationship Id="rId3" Type="http://schemas.openxmlformats.org/officeDocument/2006/relationships/tags" Target="../tags/tag21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7.jpeg" /><Relationship Id="rId3" Type="http://schemas.openxmlformats.org/officeDocument/2006/relationships/tags" Target="../tags/tag21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8.jpeg" /><Relationship Id="rId3" Type="http://schemas.openxmlformats.org/officeDocument/2006/relationships/tags" Target="../tags/tag21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9.jpeg" /><Relationship Id="rId3" Type="http://schemas.openxmlformats.org/officeDocument/2006/relationships/tags" Target="../tags/tag22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0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30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31.xml" /><Relationship Id="rId3" Type="http://schemas.openxmlformats.org/officeDocument/2006/relationships/tags" Target="../tags/tag23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3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0.png" /><Relationship Id="rId3" Type="http://schemas.openxmlformats.org/officeDocument/2006/relationships/tags" Target="../tags/tag23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Relationship Id="rId4" Type="http://schemas.openxmlformats.org/officeDocument/2006/relationships/tags" Target="../tags/tag20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0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0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副标题 5"/>
          <p:cNvSpPr>
            <a:spLocks noGrp="1"/>
          </p:cNvSpPr>
          <p:nvPr>
            <p:ph type="subTitle" idx="14"/>
            <p:custDataLst>
              <p:tags r:id="rId2"/>
            </p:custDataLst>
          </p:nvPr>
        </p:nvSpPr>
        <p:spPr>
          <a:xfrm>
            <a:off x="6708140" y="3808095"/>
            <a:ext cx="4775200" cy="456565"/>
          </a:xfrm>
        </p:spPr>
        <p:txBody>
          <a:bodyPr wrap="square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苏轼</a:t>
            </a:r>
          </a:p>
        </p:txBody>
      </p:sp>
      <p:sp>
        <p:nvSpPr>
          <p:cNvPr id="7" name="标题 6"/>
          <p:cNvSpPr>
            <a:spLocks noGrp="1"/>
          </p:cNvSpPr>
          <p:nvPr>
            <p:ph type="ctrTitle" idx="13"/>
            <p:custDataLst>
              <p:tags r:id="rId3"/>
            </p:custDataLst>
          </p:nvPr>
        </p:nvSpPr>
        <p:spPr>
          <a:xfrm>
            <a:off x="5944870" y="2581275"/>
            <a:ext cx="5995035" cy="842645"/>
          </a:xfrm>
        </p:spPr>
        <p:txBody>
          <a:bodyPr wrap="square">
            <a:normAutofit/>
          </a:bodyPr>
          <a:lstStyle/>
          <a:p>
            <a:pPr algn="l"/>
            <a:r>
              <a:rPr lang="zh-CN" altLang="en-US" sz="4445" b="1">
                <a:solidFill>
                  <a:schemeClr val="accent1"/>
                </a:solidFill>
              </a:rPr>
              <a:t>《念奴娇•赤壁怀古》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848985" y="1797685"/>
            <a:ext cx="2750820" cy="52197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2019统编版教材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72160"/>
          </a:xfrm>
        </p:spPr>
        <p:txBody>
          <a:bodyPr>
            <a:noAutofit/>
          </a:bodyPr>
          <a:lstStyle/>
          <a:p>
            <a:r>
              <a:rPr lang="zh-CN" altLang="en-US" sz="2800"/>
              <a:t>斜杠男神苏东坡：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34770"/>
            <a:ext cx="10852150" cy="5307965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zh-CN" altLang="en-US" sz="2800"/>
              <a:t>他是北宋著名的</a:t>
            </a:r>
            <a:r>
              <a:rPr lang="zh-CN" altLang="en-US" sz="2800">
                <a:solidFill>
                  <a:srgbClr val="C00000"/>
                </a:solidFill>
              </a:rPr>
              <a:t>豪放派词人</a:t>
            </a:r>
            <a:r>
              <a:rPr lang="zh-CN" altLang="en-US" sz="2800"/>
              <a:t>，一首《赤壁怀古》传颂至今，世人把他和南宋的辛弃疾并称为“苏辛”；</a:t>
            </a:r>
          </a:p>
          <a:p>
            <a:pPr marL="0" indent="0">
              <a:buNone/>
            </a:pPr>
            <a:r>
              <a:rPr lang="zh-CN" altLang="en-US" sz="2800"/>
              <a:t>在</a:t>
            </a:r>
            <a:r>
              <a:rPr lang="zh-CN" altLang="en-US" sz="2800">
                <a:solidFill>
                  <a:srgbClr val="C00000"/>
                </a:solidFill>
              </a:rPr>
              <a:t>散文</a:t>
            </a:r>
            <a:r>
              <a:rPr lang="zh-CN" altLang="en-US" sz="2800"/>
              <a:t>方面，欧阳修老前辈看到苏东坡的文章赞不绝口，当时有“欧文如潮，苏文如海”的美誉；</a:t>
            </a:r>
          </a:p>
          <a:p>
            <a:pPr marL="0" indent="0">
              <a:buNone/>
            </a:pPr>
            <a:r>
              <a:rPr lang="zh-CN" altLang="en-US" sz="2800"/>
              <a:t>在</a:t>
            </a:r>
            <a:r>
              <a:rPr lang="zh-CN" altLang="en-US" sz="2800">
                <a:solidFill>
                  <a:srgbClr val="C00000"/>
                </a:solidFill>
              </a:rPr>
              <a:t>书法</a:t>
            </a:r>
            <a:r>
              <a:rPr lang="zh-CN" altLang="en-US" sz="2800"/>
              <a:t>领域，他排名“宋四家”之首，其他三位分别是黄庭坚、米芾、蔡襄；</a:t>
            </a:r>
          </a:p>
          <a:p>
            <a:pPr marL="0" indent="0">
              <a:buNone/>
            </a:pPr>
            <a:r>
              <a:rPr lang="zh-CN" altLang="en-US" sz="2800"/>
              <a:t>在</a:t>
            </a:r>
            <a:r>
              <a:rPr lang="zh-CN" altLang="en-US" sz="2800">
                <a:solidFill>
                  <a:srgbClr val="C00000"/>
                </a:solidFill>
              </a:rPr>
              <a:t>绘画</a:t>
            </a:r>
            <a:r>
              <a:rPr lang="zh-CN" altLang="en-US" sz="2800"/>
              <a:t>方面，特擅长怪石墨竹，号称“湖州竹派”的代表人物；</a:t>
            </a:r>
          </a:p>
          <a:p>
            <a:pPr marL="0" indent="0">
              <a:buNone/>
            </a:pPr>
            <a:r>
              <a:rPr lang="zh-CN" altLang="en-US" sz="2800"/>
              <a:t>在</a:t>
            </a:r>
            <a:r>
              <a:rPr lang="zh-CN" altLang="en-US" sz="2800">
                <a:solidFill>
                  <a:srgbClr val="C00000"/>
                </a:solidFill>
              </a:rPr>
              <a:t>哲学</a:t>
            </a:r>
            <a:r>
              <a:rPr lang="zh-CN" altLang="en-US" sz="2800"/>
              <a:t>领域，他是当时宋代三大哲学派系中蜀学的代表人物；</a:t>
            </a:r>
          </a:p>
          <a:p>
            <a:pPr marL="0" indent="0">
              <a:buNone/>
            </a:pPr>
            <a:r>
              <a:rPr lang="zh-CN" altLang="en-US" sz="2800"/>
              <a:t>他还是一名</a:t>
            </a:r>
            <a:r>
              <a:rPr lang="zh-CN" altLang="en-US" sz="2800">
                <a:solidFill>
                  <a:srgbClr val="C00000"/>
                </a:solidFill>
              </a:rPr>
              <a:t>美食家</a:t>
            </a:r>
            <a:r>
              <a:rPr lang="zh-CN" altLang="en-US" sz="2800"/>
              <a:t>，著名的“东坡肉”就是由他发明的。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" name="图片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3" name="图片 102"/>
          <p:cNvPicPr/>
          <p:nvPr/>
        </p:nvPicPr>
        <p:blipFill>
          <a:blip r:embed="rId2"/>
          <a:stretch>
            <a:fillRect/>
          </a:stretch>
        </p:blipFill>
        <p:spPr>
          <a:xfrm>
            <a:off x="2318789" y="0"/>
            <a:ext cx="7554423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4" name="图片 103"/>
          <p:cNvPicPr/>
          <p:nvPr/>
        </p:nvPicPr>
        <p:blipFill>
          <a:blip r:embed="rId2"/>
          <a:stretch>
            <a:fillRect/>
          </a:stretch>
        </p:blipFill>
        <p:spPr>
          <a:xfrm>
            <a:off x="2750635" y="0"/>
            <a:ext cx="6690731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72160"/>
          </a:xfrm>
        </p:spPr>
        <p:txBody>
          <a:bodyPr>
            <a:noAutofit/>
          </a:bodyPr>
          <a:lstStyle/>
          <a:p>
            <a:r>
              <a:rPr lang="zh-CN" altLang="en-US" sz="2800"/>
              <a:t>背景介绍：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34770"/>
            <a:ext cx="10323830" cy="500634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这首词作于苏轼政治上的最低潮，时间为神宗元丰五年即1082年：黄州城外的赤壁矶风景优美，是文人清赏之地。时因"乌台诗案"被贬黄州的苏轼已两年余，作者有感于自己政治上的不得志，向往着大有作为的古之豪杰，于是在游历赤壁后借题发挥，写下了这首抒情言志的千古佳作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68910"/>
            <a:ext cx="10852150" cy="772160"/>
          </a:xfrm>
        </p:spPr>
        <p:txBody>
          <a:bodyPr>
            <a:noAutofit/>
          </a:bodyPr>
          <a:lstStyle/>
          <a:p>
            <a:r>
              <a:rPr lang="zh-CN" altLang="en-US" sz="2800"/>
              <a:t>题解：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77060" y="781050"/>
            <a:ext cx="9645015" cy="98425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b="1">
                <a:solidFill>
                  <a:srgbClr val="C00000"/>
                </a:solidFill>
              </a:rPr>
              <a:t>“</a:t>
            </a:r>
            <a:r>
              <a:rPr lang="zh-CN" altLang="en-US" sz="3200" b="1">
                <a:solidFill>
                  <a:srgbClr val="C00000"/>
                </a:solidFill>
              </a:rPr>
              <a:t>念奴娇</a:t>
            </a:r>
            <a:r>
              <a:rPr lang="en-US" altLang="zh-CN" sz="3200" b="1">
                <a:solidFill>
                  <a:srgbClr val="C00000"/>
                </a:solidFill>
              </a:rPr>
              <a:t>”</a:t>
            </a:r>
            <a:r>
              <a:rPr lang="zh-CN" altLang="en-US" sz="3200" b="1">
                <a:solidFill>
                  <a:srgbClr val="C00000"/>
                </a:solidFill>
              </a:rPr>
              <a:t>和</a:t>
            </a:r>
            <a:r>
              <a:rPr lang="en-US" altLang="zh-CN" sz="3200" b="1">
                <a:solidFill>
                  <a:srgbClr val="C00000"/>
                </a:solidFill>
              </a:rPr>
              <a:t>“</a:t>
            </a:r>
            <a:r>
              <a:rPr lang="zh-CN" altLang="en-US" sz="3200" b="1">
                <a:solidFill>
                  <a:srgbClr val="C00000"/>
                </a:solidFill>
              </a:rPr>
              <a:t>赤壁怀古</a:t>
            </a:r>
            <a:r>
              <a:rPr lang="en-US" altLang="zh-CN" sz="3200" b="1">
                <a:solidFill>
                  <a:srgbClr val="C00000"/>
                </a:solidFill>
              </a:rPr>
              <a:t>”</a:t>
            </a:r>
            <a:r>
              <a:rPr sz="3200" b="1">
                <a:solidFill>
                  <a:srgbClr val="C00000"/>
                </a:solidFill>
              </a:rPr>
              <a:t>分别是什么意思？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19835" y="2176780"/>
            <a:ext cx="1672590" cy="583565"/>
          </a:xfrm>
          <a:prstGeom prst="rect">
            <a:avLst/>
          </a:prstGeom>
          <a:solidFill>
            <a:srgbClr val="EBD3A3"/>
          </a:solidFill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念奴娇</a:t>
            </a:r>
            <a:r>
              <a:rPr lang="en-US" altLang="zh-CN" sz="3200">
                <a:sym typeface="+mn-ea"/>
              </a:rPr>
              <a:t>”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219835" y="3189605"/>
            <a:ext cx="2078990" cy="583565"/>
          </a:xfrm>
          <a:prstGeom prst="rect">
            <a:avLst/>
          </a:prstGeom>
          <a:solidFill>
            <a:srgbClr val="EBD3A3"/>
          </a:solidFill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赤壁怀古</a:t>
            </a:r>
            <a:r>
              <a:rPr lang="en-US" altLang="zh-CN" sz="3200">
                <a:sym typeface="+mn-ea"/>
              </a:rPr>
              <a:t>”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4231005" y="2176780"/>
            <a:ext cx="1402080" cy="583565"/>
          </a:xfrm>
          <a:prstGeom prst="rect">
            <a:avLst/>
          </a:prstGeom>
          <a:solidFill>
            <a:srgbClr val="EBD3A3"/>
          </a:solidFill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3200"/>
              <a:t>词牌名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31005" y="3198495"/>
            <a:ext cx="1108710" cy="583565"/>
          </a:xfrm>
          <a:prstGeom prst="rect">
            <a:avLst/>
          </a:prstGeom>
          <a:solidFill>
            <a:srgbClr val="EBD3A3"/>
          </a:solidFill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sz="3200">
                <a:sym typeface="+mn-ea"/>
              </a:rPr>
              <a:t>题目</a:t>
            </a:r>
            <a:r>
              <a:rPr lang="en-US" altLang="zh-CN" sz="3200">
                <a:sym typeface="+mn-ea"/>
              </a:rPr>
              <a:t> </a:t>
            </a:r>
          </a:p>
        </p:txBody>
      </p:sp>
      <p:sp>
        <p:nvSpPr>
          <p:cNvPr id="9" name="右箭头 8"/>
          <p:cNvSpPr/>
          <p:nvPr/>
        </p:nvSpPr>
        <p:spPr>
          <a:xfrm>
            <a:off x="3458845" y="2317750"/>
            <a:ext cx="669290" cy="2584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3460115" y="3361055"/>
            <a:ext cx="669290" cy="2584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809740" y="1991995"/>
            <a:ext cx="4458970" cy="95313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词的格式的名称，是旋律、节奏的总和。</a:t>
            </a:r>
          </a:p>
        </p:txBody>
      </p:sp>
      <p:sp>
        <p:nvSpPr>
          <p:cNvPr id="13" name="右箭头 12"/>
          <p:cNvSpPr/>
          <p:nvPr/>
        </p:nvSpPr>
        <p:spPr>
          <a:xfrm>
            <a:off x="5761355" y="2317750"/>
            <a:ext cx="669290" cy="2584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761355" y="3361055"/>
            <a:ext cx="669290" cy="2584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809740" y="3128010"/>
            <a:ext cx="4458970" cy="95313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词的题材、内容、写作缘由等。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89305" y="4273550"/>
            <a:ext cx="10613390" cy="23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400">
                <a:solidFill>
                  <a:srgbClr val="C00000"/>
                </a:solidFill>
              </a:rPr>
              <a:t>    </a:t>
            </a:r>
            <a:r>
              <a:rPr lang="zh-CN" altLang="en-US" sz="2400">
                <a:solidFill>
                  <a:srgbClr val="C00000"/>
                </a:solidFill>
              </a:rPr>
              <a:t>《念奴娇》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又名《百字令》《酹江月》《大江东去》</a:t>
            </a:r>
            <a:r>
              <a:rPr lang="zh-CN" altLang="en-US" sz="2400">
                <a:solidFill>
                  <a:srgbClr val="C00000"/>
                </a:solidFill>
              </a:rPr>
              <a:t>，念奴是唐天宝年间著名歌妓，传说玄宗每年游幸各地时，念奴常暗中随行，唐玄宗每次辞岁宴会时间一长，宾客就吵闹，使音乐奏不下去。玄宗叫高力士高呼念奴出来唱歌，大家才安静下来。念奴色艺双全，其声名一直传至后世。因之取念奴为词牌名。相传《念奴娇》词调就由她而兴，意在赞美她的演技。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72160"/>
          </a:xfrm>
        </p:spPr>
        <p:txBody>
          <a:bodyPr>
            <a:noAutofit/>
          </a:bodyPr>
          <a:lstStyle/>
          <a:p>
            <a:r>
              <a:rPr lang="zh-CN" altLang="en-US" sz="2800"/>
              <a:t>齐读课文，注意节奏：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31620" y="1334770"/>
            <a:ext cx="9290050" cy="5006340"/>
          </a:xfrm>
        </p:spPr>
        <p:txBody>
          <a:bodyPr>
            <a:normAutofit lnSpcReduction="20000"/>
          </a:bodyPr>
          <a:lstStyle/>
          <a:p>
            <a:pPr marL="0" indent="0" algn="ctr">
              <a:buNone/>
            </a:pPr>
            <a:r>
              <a:rPr lang="zh-CN" altLang="en-US" sz="28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念奴娇·赤壁怀古</a:t>
            </a:r>
          </a:p>
          <a:p>
            <a:pPr marL="0" indent="0" algn="ctr">
              <a:buNone/>
            </a:pPr>
            <a:endParaRPr lang="zh-CN" altLang="en-US" sz="1400"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>
              <a:buNone/>
            </a:pPr>
            <a:r>
              <a:rPr lang="en-US" altLang="zh-CN" sz="28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28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大江东去，浪淘尽，千古风流人物。故垒西边，人道是：三国周郎赤壁。乱石穿空，惊涛拍岸，卷起千堆雪。江山如画，一时多少豪杰。</a:t>
            </a:r>
            <a:r>
              <a:rPr lang="en-US" altLang="zh-CN" sz="28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28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遥想公瑾当年，小乔初嫁了，雄姿英发。羽扇纶巾，谈笑间、樯橹灰飞烟灭。故国神游，多情应笑我，早生华发。人生如梦，一尊还酹江月。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5" name="图片 10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-635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72160"/>
          </a:xfrm>
        </p:spPr>
        <p:txBody>
          <a:bodyPr>
            <a:noAutofit/>
          </a:bodyPr>
          <a:lstStyle/>
          <a:p>
            <a:r>
              <a:rPr lang="zh-CN" altLang="en-US" sz="4000"/>
              <a:t>总览全词，说说上下片是什么关系？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90520" y="2940685"/>
            <a:ext cx="2047240" cy="995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000" b="1"/>
              <a:t>上片</a:t>
            </a: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890520" y="4361180"/>
            <a:ext cx="2047240" cy="586740"/>
          </a:xfrm>
          <a:prstGeom prst="rect">
            <a:avLst/>
          </a:prstGeom>
        </p:spPr>
        <p:txBody>
          <a:bodyPr vert="horz" wrap="square" lIns="90170" tIns="46990" rIns="90170" bIns="4699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/>
              <a:t>下片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165215" y="2940685"/>
            <a:ext cx="3026410" cy="770255"/>
          </a:xfrm>
          <a:prstGeom prst="rect">
            <a:avLst/>
          </a:prstGeom>
        </p:spPr>
        <p:txBody>
          <a:bodyPr vert="horz" wrap="square" lIns="90170" tIns="46990" rIns="90170" bIns="4699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/>
              <a:t>状赤壁美景</a:t>
            </a: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165215" y="4361180"/>
            <a:ext cx="3026410" cy="770255"/>
          </a:xfrm>
          <a:prstGeom prst="rect">
            <a:avLst/>
          </a:prstGeom>
        </p:spPr>
        <p:txBody>
          <a:bodyPr vert="horz" wrap="square" lIns="90170" tIns="46990" rIns="90170" bIns="4699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/>
              <a:t>借怀古抒情</a:t>
            </a:r>
          </a:p>
        </p:txBody>
      </p:sp>
      <p:sp>
        <p:nvSpPr>
          <p:cNvPr id="7" name="右箭头 6"/>
          <p:cNvSpPr/>
          <p:nvPr/>
        </p:nvSpPr>
        <p:spPr>
          <a:xfrm>
            <a:off x="4343400" y="3362960"/>
            <a:ext cx="1520190" cy="172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4343400" y="4775200"/>
            <a:ext cx="1520190" cy="172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72160"/>
          </a:xfrm>
        </p:spPr>
        <p:txBody>
          <a:bodyPr>
            <a:noAutofit/>
          </a:bodyPr>
          <a:lstStyle/>
          <a:p>
            <a:r>
              <a:rPr lang="zh-CN" altLang="en-US" sz="2800"/>
              <a:t>上片：赏景物描写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22680" y="1334770"/>
            <a:ext cx="10399395" cy="9213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4000"/>
              <a:t>    </a:t>
            </a:r>
            <a:r>
              <a:rPr lang="zh-CN" altLang="en-US" sz="4000"/>
              <a:t>上片描写的赤壁景象给你什么样的感受？</a:t>
            </a:r>
          </a:p>
          <a:p>
            <a:pPr marL="0" indent="0">
              <a:buNone/>
            </a:pP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2496820" y="3255010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zh-CN" altLang="en-US" sz="4400">
                <a:solidFill>
                  <a:srgbClr val="C00000"/>
                </a:solidFill>
                <a:sym typeface="+mn-ea"/>
              </a:rPr>
              <a:t>气势雄浑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72160"/>
          </a:xfrm>
        </p:spPr>
        <p:txBody>
          <a:bodyPr>
            <a:noAutofit/>
          </a:bodyPr>
          <a:lstStyle/>
          <a:p>
            <a:r>
              <a:rPr lang="zh-CN" altLang="en-US" sz="2800"/>
              <a:t>导入新课：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34770"/>
            <a:ext cx="10852150" cy="500634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/>
              <a:t>      </a:t>
            </a:r>
            <a:r>
              <a:rPr sz="2800"/>
              <a:t>在湖北</a:t>
            </a:r>
            <a:r>
              <a:rPr sz="2800">
                <a:sym typeface="+mn-ea"/>
              </a:rPr>
              <a:t>蒲圻县(现更名为赤壁市)境内，</a:t>
            </a:r>
            <a:r>
              <a:rPr lang="zh-CN" altLang="en-US" sz="2800"/>
              <a:t>乘船顺长江而下，闯三峡，过宜昌，至千里江陵，便见南岸一山飞峙江心，宛如一把出鞘的利剑直指江北乌林。将近山崖，褐色的石劈上，一米见方的大字"赤壁"赫然入目。这里就是三国时期有名的赤壁之战厮杀的疆场，</a:t>
            </a:r>
            <a:r>
              <a:rPr sz="2800">
                <a:sym typeface="+mn-ea"/>
              </a:rPr>
              <a:t>这就是是当年赤壁之战发生的地方。</a:t>
            </a:r>
            <a:r>
              <a:rPr lang="en-US" altLang="zh-CN" sz="2800">
                <a:sym typeface="+mn-ea"/>
              </a:rPr>
              <a:t> </a:t>
            </a: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     </a:t>
            </a:r>
            <a:r>
              <a:rPr sz="2800">
                <a:sym typeface="+mn-ea"/>
              </a:rPr>
              <a:t>然而在湖北的另一个地方也有一个赤壁，人们称为</a:t>
            </a:r>
            <a:r>
              <a:rPr lang="en-US" altLang="zh-CN" sz="2800">
                <a:sym typeface="+mn-ea"/>
              </a:rPr>
              <a:t>“</a:t>
            </a:r>
            <a:r>
              <a:rPr sz="2800">
                <a:sym typeface="+mn-ea"/>
              </a:rPr>
              <a:t>文赤壁</a:t>
            </a:r>
            <a:r>
              <a:rPr lang="en-US" altLang="zh-CN" sz="2800">
                <a:sym typeface="+mn-ea"/>
              </a:rPr>
              <a:t>”</a:t>
            </a:r>
            <a:r>
              <a:rPr sz="2800">
                <a:sym typeface="+mn-ea"/>
              </a:rPr>
              <a:t>，而将当年的古战场称为</a:t>
            </a:r>
            <a:r>
              <a:rPr lang="en-US" altLang="zh-CN" sz="2800">
                <a:sym typeface="+mn-ea"/>
              </a:rPr>
              <a:t>“</a:t>
            </a:r>
            <a:r>
              <a:rPr sz="2800">
                <a:sym typeface="+mn-ea"/>
              </a:rPr>
              <a:t>武赤壁</a:t>
            </a:r>
            <a:r>
              <a:rPr lang="en-US" altLang="zh-CN" sz="2800">
                <a:sym typeface="+mn-ea"/>
              </a:rPr>
              <a:t>”</a:t>
            </a:r>
            <a:r>
              <a:rPr sz="2800">
                <a:sym typeface="+mn-ea"/>
              </a:rPr>
              <a:t>。这是为什么呢？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72160"/>
          </a:xfrm>
        </p:spPr>
        <p:txBody>
          <a:bodyPr>
            <a:noAutofit/>
          </a:bodyPr>
          <a:lstStyle/>
          <a:p>
            <a:r>
              <a:rPr lang="zh-CN" altLang="en-US" sz="2800"/>
              <a:t>细细品味，这种色彩是如何</a:t>
            </a:r>
            <a:r>
              <a:rPr sz="2800">
                <a:sym typeface="+mn-ea"/>
              </a:rPr>
              <a:t>展现</a:t>
            </a:r>
            <a:r>
              <a:rPr lang="zh-CN" altLang="en-US" sz="2800"/>
              <a:t>的？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5260" y="1506220"/>
            <a:ext cx="10076815" cy="4834890"/>
          </a:xfrm>
        </p:spPr>
        <p:txBody>
          <a:bodyPr/>
          <a:lstStyle/>
          <a:p>
            <a:pPr marL="0" indent="0">
              <a:buNone/>
            </a:pPr>
            <a:r>
              <a:rPr sz="4000" b="1">
                <a:solidFill>
                  <a:srgbClr val="C00000"/>
                </a:solidFill>
              </a:rPr>
              <a:t>参考角度：</a:t>
            </a:r>
          </a:p>
          <a:p>
            <a:pPr marL="0" indent="0">
              <a:buNone/>
            </a:pPr>
            <a:r>
              <a:rPr lang="en-US" altLang="zh-CN" sz="4000" b="1">
                <a:solidFill>
                  <a:srgbClr val="C00000"/>
                </a:solidFill>
              </a:rPr>
              <a:t>    1</a:t>
            </a:r>
            <a:r>
              <a:rPr sz="4000" b="1">
                <a:solidFill>
                  <a:srgbClr val="C00000"/>
                </a:solidFill>
              </a:rPr>
              <a:t>、借历史的纵深感来展现</a:t>
            </a:r>
          </a:p>
          <a:p>
            <a:pPr marL="0" indent="0">
              <a:buNone/>
            </a:pPr>
            <a:r>
              <a:rPr lang="en-US" altLang="zh-CN" sz="4000" b="1">
                <a:solidFill>
                  <a:srgbClr val="C00000"/>
                </a:solidFill>
              </a:rPr>
              <a:t>    2</a:t>
            </a:r>
            <a:r>
              <a:rPr sz="4000" b="1">
                <a:solidFill>
                  <a:srgbClr val="C00000"/>
                </a:solidFill>
              </a:rPr>
              <a:t>、通过意象、意境来</a:t>
            </a:r>
            <a:r>
              <a:rPr sz="4000" b="1">
                <a:solidFill>
                  <a:srgbClr val="C00000"/>
                </a:solidFill>
                <a:sym typeface="+mn-ea"/>
              </a:rPr>
              <a:t>展现</a:t>
            </a:r>
          </a:p>
          <a:p>
            <a:pPr marL="0" indent="0">
              <a:buNone/>
            </a:pPr>
            <a:r>
              <a:rPr lang="en-US" altLang="zh-CN" sz="4000" b="1">
                <a:solidFill>
                  <a:srgbClr val="C00000"/>
                </a:solidFill>
                <a:sym typeface="+mn-ea"/>
              </a:rPr>
              <a:t>    3</a:t>
            </a:r>
            <a:r>
              <a:rPr sz="4000" b="1">
                <a:solidFill>
                  <a:srgbClr val="C00000"/>
                </a:solidFill>
                <a:sym typeface="+mn-ea"/>
              </a:rPr>
              <a:t>、通过精妙的字词来展现</a:t>
            </a:r>
            <a:endParaRPr sz="4000" b="1">
              <a:solidFill>
                <a:srgbClr val="C00000"/>
              </a:solidFill>
            </a:endParaRPr>
          </a:p>
          <a:p>
            <a:pPr marL="0" indent="0">
              <a:buNone/>
            </a:pPr>
            <a:endParaRPr sz="4000" b="1">
              <a:solidFill>
                <a:srgbClr val="C0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72160"/>
          </a:xfrm>
        </p:spPr>
        <p:txBody>
          <a:bodyPr>
            <a:noAutofit/>
          </a:bodyPr>
          <a:lstStyle/>
          <a:p>
            <a:r>
              <a:rPr lang="en-US" altLang="zh-CN" sz="2800">
                <a:solidFill>
                  <a:srgbClr val="C00000"/>
                </a:solidFill>
                <a:sym typeface="+mn-ea"/>
              </a:rPr>
              <a:t>1</a:t>
            </a:r>
            <a:r>
              <a:rPr sz="2800">
                <a:solidFill>
                  <a:srgbClr val="C00000"/>
                </a:solidFill>
                <a:sym typeface="+mn-ea"/>
              </a:rPr>
              <a:t>、赏历史的纵深感：</a:t>
            </a:r>
            <a:endParaRPr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5825" y="2477135"/>
            <a:ext cx="10636250" cy="3863975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开篇即景抒情，时越古今，地跨万里，把倾注不尽的大江与名高累世的历史人物联系起来，布置了一个极为广阔而悠久的空间、时间背景。它既使人看到大江的汹涌奔腾，又使人想见风流人物的卓荦气概，并将读者带入历史的沉思之中，唤起人们对人生的思索，气势恢宏，大笔如椽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35760" y="1412240"/>
            <a:ext cx="9936480" cy="460375"/>
          </a:xfrm>
          <a:prstGeom prst="rect">
            <a:avLst/>
          </a:prstGeom>
          <a:solidFill>
            <a:srgbClr val="EBD3A3"/>
          </a:solidFill>
          <a:ln>
            <a:solidFill>
              <a:schemeClr val="accent1"/>
            </a:solidFill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大江东去，浪淘尽，千古风流人物。故垒西边，人道是：三国周郎赤壁。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78815"/>
          </a:xfrm>
        </p:spPr>
        <p:txBody>
          <a:bodyPr>
            <a:noAutofit/>
          </a:bodyPr>
          <a:lstStyle/>
          <a:p>
            <a:r>
              <a:rPr lang="en-US" altLang="zh-CN" sz="2800">
                <a:solidFill>
                  <a:srgbClr val="C00000"/>
                </a:solidFill>
              </a:rPr>
              <a:t>2</a:t>
            </a:r>
            <a:r>
              <a:rPr sz="2800">
                <a:solidFill>
                  <a:srgbClr val="C00000"/>
                </a:solidFill>
              </a:rPr>
              <a:t>、赏景象的描绘</a:t>
            </a:r>
            <a:r>
              <a:rPr sz="2800"/>
              <a:t>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200785"/>
            <a:ext cx="10852150" cy="7747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作者在上片描绘了哪些意象？营造了怎样的意境？</a:t>
            </a: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1195070" y="3357245"/>
            <a:ext cx="10539730" cy="2789555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2800" b="1">
                <a:solidFill>
                  <a:srgbClr val="C00000"/>
                </a:solidFill>
                <a:sym typeface="+mn-ea"/>
              </a:rPr>
              <a:t>意象：乱石</a:t>
            </a:r>
            <a:r>
              <a:rPr lang="en-US" altLang="zh-CN" sz="2800" b="1">
                <a:solidFill>
                  <a:srgbClr val="C00000"/>
                </a:solidFill>
                <a:sym typeface="+mn-ea"/>
              </a:rPr>
              <a:t>   </a:t>
            </a:r>
            <a:r>
              <a:rPr sz="2800" b="1">
                <a:solidFill>
                  <a:srgbClr val="C00000"/>
                </a:solidFill>
                <a:sym typeface="+mn-ea"/>
              </a:rPr>
              <a:t>惊涛</a:t>
            </a:r>
            <a:r>
              <a:rPr lang="en-US" altLang="zh-CN" sz="2800" b="1">
                <a:solidFill>
                  <a:srgbClr val="C00000"/>
                </a:solidFill>
                <a:sym typeface="+mn-ea"/>
              </a:rPr>
              <a:t>   </a:t>
            </a:r>
            <a:r>
              <a:rPr sz="2800" b="1">
                <a:solidFill>
                  <a:srgbClr val="C00000"/>
                </a:solidFill>
                <a:sym typeface="+mn-ea"/>
              </a:rPr>
              <a:t>岸</a:t>
            </a:r>
          </a:p>
          <a:p>
            <a:pPr marL="0" indent="0">
              <a:buNone/>
            </a:pPr>
            <a:r>
              <a:rPr lang="en-US" altLang="zh-CN" sz="28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</a:t>
            </a:r>
            <a:r>
              <a:rPr sz="28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陡峭的山崖散乱地高插云霄，汹涌的骇浪猛烈搏击着江岸，滔滔的江流卷起千万堆澎湃的雪浪。</a:t>
            </a:r>
          </a:p>
          <a:p>
            <a:pPr marL="0" indent="0">
              <a:buNone/>
            </a:pPr>
            <a:r>
              <a:rPr sz="2800" b="1">
                <a:solidFill>
                  <a:srgbClr val="C00000"/>
                </a:solidFill>
                <a:sym typeface="+mn-ea"/>
              </a:rPr>
              <a:t>意境：气势雄浑、力量巨大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86255" y="2242185"/>
            <a:ext cx="7466330" cy="583565"/>
          </a:xfrm>
          <a:prstGeom prst="rect">
            <a:avLst/>
          </a:prstGeom>
          <a:solidFill>
            <a:srgbClr val="EBD3A3"/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乱石穿空，惊涛拍岸，卷起千堆雪。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72160"/>
          </a:xfrm>
        </p:spPr>
        <p:txBody>
          <a:bodyPr>
            <a:noAutofit/>
          </a:bodyPr>
          <a:lstStyle/>
          <a:p>
            <a:r>
              <a:rPr sz="2800"/>
              <a:t>这几句有没有哪几个字起到</a:t>
            </a:r>
            <a:r>
              <a:rPr sz="2800">
                <a:solidFill>
                  <a:srgbClr val="C00000"/>
                </a:solidFill>
              </a:rPr>
              <a:t>画龙点睛</a:t>
            </a:r>
            <a:r>
              <a:rPr sz="2800"/>
              <a:t>的作用？</a:t>
            </a:r>
            <a:endParaRPr lang="en-US" altLang="zh-CN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39165" y="1215390"/>
            <a:ext cx="10852150" cy="812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炼字：</a:t>
            </a:r>
            <a:endParaRPr lang="zh-CN" altLang="en-US" sz="2800" b="1">
              <a:sym typeface="+mn-ea"/>
            </a:endParaRPr>
          </a:p>
          <a:p>
            <a:pPr marL="0" indent="0">
              <a:buNone/>
            </a:pP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249680" y="2080260"/>
            <a:ext cx="539115" cy="521970"/>
          </a:xfrm>
          <a:prstGeom prst="rect">
            <a:avLst/>
          </a:prstGeom>
          <a:solidFill>
            <a:srgbClr val="EBD3A3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sz="28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穿</a:t>
            </a:r>
            <a:endParaRPr lang="zh-CN" altLang="en-US" sz="2800" b="1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36345" y="3209925"/>
            <a:ext cx="539115" cy="521970"/>
          </a:xfrm>
          <a:prstGeom prst="rect">
            <a:avLst/>
          </a:prstGeom>
          <a:solidFill>
            <a:srgbClr val="EBD3A3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sz="28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拍</a:t>
            </a:r>
            <a:endParaRPr lang="zh-CN" altLang="en-US" sz="2800" b="1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9680" y="4321175"/>
            <a:ext cx="539115" cy="521970"/>
          </a:xfrm>
          <a:prstGeom prst="rect">
            <a:avLst/>
          </a:prstGeom>
          <a:solidFill>
            <a:srgbClr val="EBD3A3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sz="28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卷</a:t>
            </a:r>
            <a:endParaRPr lang="zh-CN" altLang="en-US" sz="2800" b="1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6345" y="5564505"/>
            <a:ext cx="1251585" cy="521970"/>
          </a:xfrm>
          <a:prstGeom prst="rect">
            <a:avLst/>
          </a:prstGeom>
          <a:solidFill>
            <a:srgbClr val="EBD3A3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sz="28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千堆雪</a:t>
            </a:r>
            <a:endParaRPr lang="zh-CN" altLang="en-US" sz="2800" b="1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86025" y="2080260"/>
            <a:ext cx="7167245" cy="521970"/>
          </a:xfrm>
          <a:prstGeom prst="rect">
            <a:avLst/>
          </a:prstGeom>
          <a:solidFill>
            <a:srgbClr val="EBD3A3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sz="28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写出山崖高耸入云的动势</a:t>
            </a:r>
            <a:r>
              <a:rPr lang="zh-CN" sz="28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486025" y="3209925"/>
            <a:ext cx="7163435" cy="521970"/>
          </a:xfrm>
          <a:prstGeom prst="rect">
            <a:avLst/>
          </a:prstGeom>
          <a:solidFill>
            <a:srgbClr val="EBD3A3"/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写出了江涛的力度，拍击江岸，澎湃有声。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486025" y="4314190"/>
            <a:ext cx="7163435" cy="521970"/>
          </a:xfrm>
          <a:prstGeom prst="rect">
            <a:avLst/>
          </a:prstGeom>
          <a:solidFill>
            <a:srgbClr val="EBD3A3"/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写出了波涛力量之浩大。</a:t>
            </a:r>
          </a:p>
        </p:txBody>
      </p:sp>
      <p:sp>
        <p:nvSpPr>
          <p:cNvPr id="11" name="右箭头 10"/>
          <p:cNvSpPr/>
          <p:nvPr/>
        </p:nvSpPr>
        <p:spPr>
          <a:xfrm>
            <a:off x="1864360" y="2339340"/>
            <a:ext cx="495935" cy="755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1882775" y="3488055"/>
            <a:ext cx="495935" cy="755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1889760" y="4537075"/>
            <a:ext cx="495935" cy="755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2630805" y="5788025"/>
            <a:ext cx="495935" cy="755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269615" y="5564505"/>
            <a:ext cx="5816600" cy="521970"/>
          </a:xfrm>
          <a:prstGeom prst="rect">
            <a:avLst/>
          </a:prstGeom>
          <a:solidFill>
            <a:srgbClr val="EBD3A3"/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比喻。写出浪花洁白而澎湃的特点。</a:t>
            </a:r>
          </a:p>
        </p:txBody>
      </p:sp>
      <p:sp>
        <p:nvSpPr>
          <p:cNvPr id="16" name="右大括号 15"/>
          <p:cNvSpPr/>
          <p:nvPr/>
        </p:nvSpPr>
        <p:spPr>
          <a:xfrm>
            <a:off x="10143490" y="2134870"/>
            <a:ext cx="290830" cy="266255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0678160" y="2414905"/>
            <a:ext cx="586105" cy="2245360"/>
          </a:xfrm>
          <a:prstGeom prst="rect">
            <a:avLst/>
          </a:prstGeom>
          <a:solidFill>
            <a:srgbClr val="EBD3A3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8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精妙的动词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867900" y="5564505"/>
            <a:ext cx="2084070" cy="521970"/>
          </a:xfrm>
          <a:prstGeom prst="rect">
            <a:avLst/>
          </a:prstGeom>
          <a:solidFill>
            <a:srgbClr val="EBD3A3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8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精妙的比喻</a:t>
            </a:r>
          </a:p>
        </p:txBody>
      </p:sp>
      <p:sp>
        <p:nvSpPr>
          <p:cNvPr id="19" name="右箭头 18"/>
          <p:cNvSpPr/>
          <p:nvPr/>
        </p:nvSpPr>
        <p:spPr>
          <a:xfrm>
            <a:off x="9229090" y="5788025"/>
            <a:ext cx="495935" cy="75565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72160"/>
          </a:xfrm>
        </p:spPr>
        <p:txBody>
          <a:bodyPr>
            <a:noAutofit/>
          </a:bodyPr>
          <a:lstStyle/>
          <a:p>
            <a:r>
              <a:rPr sz="2800"/>
              <a:t>上片最后一句</a:t>
            </a:r>
            <a:r>
              <a:rPr lang="en-US" altLang="zh-CN" sz="2800"/>
              <a:t>“</a:t>
            </a:r>
            <a:r>
              <a:rPr sz="2800"/>
              <a:t>江山如画，一时多少豪杰</a:t>
            </a:r>
            <a:r>
              <a:rPr lang="en-US" altLang="zh-CN" sz="2800"/>
              <a:t>”</a:t>
            </a:r>
            <a:r>
              <a:rPr sz="2800"/>
              <a:t>起什么作用？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948815"/>
            <a:ext cx="10852150" cy="439229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b="1">
                <a:solidFill>
                  <a:srgbClr val="C00000"/>
                </a:solidFill>
              </a:rPr>
              <a:t>     </a:t>
            </a:r>
            <a:r>
              <a:rPr lang="zh-CN" altLang="en-US" sz="2800" b="1">
                <a:solidFill>
                  <a:srgbClr val="C00000"/>
                </a:solidFill>
              </a:rPr>
              <a:t>承上启下。</a:t>
            </a:r>
          </a:p>
          <a:p>
            <a:pPr marL="0" indent="0">
              <a:buNone/>
            </a:pPr>
            <a:r>
              <a:rPr lang="en-US" altLang="zh-CN" sz="2800" b="1">
                <a:solidFill>
                  <a:srgbClr val="C00000"/>
                </a:solidFill>
              </a:rPr>
              <a:t>    </a:t>
            </a:r>
            <a:r>
              <a:rPr lang="zh-CN" altLang="en-US" sz="2800" b="1">
                <a:solidFill>
                  <a:srgbClr val="C00000"/>
                </a:solidFill>
              </a:rPr>
              <a:t>"江山如画"是写景的总括之句。"一时多少豪杰"则又由景物过渡到人事。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22705" y="4654550"/>
            <a:ext cx="9966325" cy="175323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3600"/>
              <a:t>     </a:t>
            </a:r>
            <a:r>
              <a:rPr lang="zh-CN" altLang="en-US" sz="3600"/>
              <a:t>上片精妙独到地勾画了古战场的险要形势，写出了它的雄奇壮丽景象，从而为下片所追怀的赤壁大战中的英雄人物渲染了环境气氛。</a:t>
            </a: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69925" y="432435"/>
            <a:ext cx="10852150" cy="772160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2800"/>
              <a:t>上片最后一句</a:t>
            </a:r>
            <a:r>
              <a:rPr lang="en-US" altLang="zh-CN" sz="2800"/>
              <a:t>“</a:t>
            </a:r>
            <a:r>
              <a:rPr sz="2800"/>
              <a:t>江山如画，一时多少豪杰</a:t>
            </a:r>
            <a:r>
              <a:rPr lang="en-US" altLang="zh-CN" sz="2800"/>
              <a:t>”</a:t>
            </a:r>
            <a:r>
              <a:rPr sz="2800"/>
              <a:t>起什么作用？</a:t>
            </a: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69925" y="1938020"/>
            <a:ext cx="10852150" cy="4392295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>
                <a:solidFill>
                  <a:srgbClr val="C00000"/>
                </a:solidFill>
              </a:rPr>
              <a:t>     </a:t>
            </a:r>
            <a:r>
              <a:rPr lang="zh-CN" altLang="en-US" sz="2800" b="1">
                <a:solidFill>
                  <a:srgbClr val="C00000"/>
                </a:solidFill>
              </a:rPr>
              <a:t>承上启下。</a:t>
            </a:r>
          </a:p>
          <a:p>
            <a:pPr marL="0" indent="0">
              <a:buNone/>
            </a:pPr>
            <a:r>
              <a:rPr lang="en-US" altLang="zh-CN" sz="2800" b="1">
                <a:solidFill>
                  <a:srgbClr val="C00000"/>
                </a:solidFill>
              </a:rPr>
              <a:t>    </a:t>
            </a:r>
            <a:r>
              <a:rPr lang="zh-CN" altLang="en-US" sz="2800" b="1">
                <a:solidFill>
                  <a:srgbClr val="C00000"/>
                </a:solidFill>
              </a:rPr>
              <a:t>"江山如画"是写景的总括之句。"一时多少豪杰"则又由景物过渡到人事。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3683635" cy="772160"/>
          </a:xfrm>
        </p:spPr>
        <p:txBody>
          <a:bodyPr>
            <a:noAutofit/>
          </a:bodyPr>
          <a:lstStyle/>
          <a:p>
            <a:r>
              <a:rPr lang="zh-CN" altLang="en-US" sz="2800"/>
              <a:t>下片：赏人物形象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34770"/>
            <a:ext cx="10852150" cy="125476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/>
              <a:t>1</a:t>
            </a:r>
            <a:r>
              <a:rPr sz="2800"/>
              <a:t>、周瑜：</a:t>
            </a:r>
            <a:r>
              <a:rPr sz="28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遥想公瑾当年，小乔初嫁了，雄姿英发。羽扇纶巾，谈笑间、樯橹灰飞烟灭。</a:t>
            </a:r>
            <a:endParaRPr sz="2800"/>
          </a:p>
        </p:txBody>
      </p:sp>
      <p:sp>
        <p:nvSpPr>
          <p:cNvPr id="4" name="下箭头 3"/>
          <p:cNvSpPr/>
          <p:nvPr/>
        </p:nvSpPr>
        <p:spPr>
          <a:xfrm>
            <a:off x="6036310" y="2210435"/>
            <a:ext cx="118745" cy="2800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82235" y="1972945"/>
            <a:ext cx="1778635" cy="7556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859020" y="2675890"/>
            <a:ext cx="27813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写“小乔”来烘托周瑜正值青春、意气风发。</a:t>
            </a:r>
          </a:p>
        </p:txBody>
      </p:sp>
      <p:sp>
        <p:nvSpPr>
          <p:cNvPr id="9" name="下箭头 8"/>
          <p:cNvSpPr/>
          <p:nvPr/>
        </p:nvSpPr>
        <p:spPr>
          <a:xfrm>
            <a:off x="9947275" y="2210435"/>
            <a:ext cx="118745" cy="2800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93200" y="1972945"/>
            <a:ext cx="1778635" cy="7556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201150" y="2652395"/>
            <a:ext cx="2781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形象儒雅</a:t>
            </a:r>
          </a:p>
        </p:txBody>
      </p:sp>
      <p:sp>
        <p:nvSpPr>
          <p:cNvPr id="12" name="下箭头 11"/>
          <p:cNvSpPr/>
          <p:nvPr/>
        </p:nvSpPr>
        <p:spPr>
          <a:xfrm>
            <a:off x="2506345" y="2873375"/>
            <a:ext cx="129540" cy="3009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flipV="1">
            <a:off x="791210" y="2589530"/>
            <a:ext cx="3804285" cy="762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91210" y="3382010"/>
            <a:ext cx="38042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指挥若定、功成名就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318260" y="4696460"/>
            <a:ext cx="9506585" cy="15684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4800"/>
              <a:t>下片极写周瑜</a:t>
            </a:r>
            <a:r>
              <a:rPr lang="zh-CN" altLang="en-US" sz="4800">
                <a:solidFill>
                  <a:srgbClr val="C00000"/>
                </a:solidFill>
              </a:rPr>
              <a:t>儒雅风流</a:t>
            </a:r>
            <a:r>
              <a:rPr lang="zh-CN" altLang="en-US" sz="4800"/>
              <a:t>的气度。</a:t>
            </a:r>
            <a:r>
              <a:rPr lang="zh-CN" altLang="en-US" sz="4800">
                <a:solidFill>
                  <a:srgbClr val="C00000"/>
                </a:solidFill>
              </a:rPr>
              <a:t>（儒将风度）</a:t>
            </a:r>
          </a:p>
        </p:txBody>
      </p:sp>
      <p:sp>
        <p:nvSpPr>
          <p:cNvPr id="16" name="矩形 15"/>
          <p:cNvSpPr/>
          <p:nvPr/>
        </p:nvSpPr>
        <p:spPr>
          <a:xfrm flipV="1">
            <a:off x="7274560" y="1962785"/>
            <a:ext cx="1573530" cy="762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 flipH="1" flipV="1">
            <a:off x="8028305" y="1215390"/>
            <a:ext cx="173355" cy="2381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274560" y="295275"/>
            <a:ext cx="16795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姿容雄伟，英气勃发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429895"/>
            <a:ext cx="10852150" cy="80264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/>
              <a:t>2</a:t>
            </a:r>
            <a:r>
              <a:rPr sz="2800"/>
              <a:t>、</a:t>
            </a:r>
            <a:r>
              <a:rPr lang="en-US" altLang="zh-CN" sz="2800"/>
              <a:t>“</a:t>
            </a:r>
            <a:r>
              <a:rPr sz="2800"/>
              <a:t>我</a:t>
            </a:r>
            <a:r>
              <a:rPr lang="en-US" altLang="zh-CN" sz="2800"/>
              <a:t>”</a:t>
            </a:r>
            <a:r>
              <a:rPr sz="2800"/>
              <a:t>：</a:t>
            </a:r>
            <a:r>
              <a:rPr sz="28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故国神游，多情应笑我，早生华发。</a:t>
            </a:r>
          </a:p>
        </p:txBody>
      </p:sp>
      <p:sp>
        <p:nvSpPr>
          <p:cNvPr id="4" name="矩形 3"/>
          <p:cNvSpPr/>
          <p:nvPr/>
        </p:nvSpPr>
        <p:spPr>
          <a:xfrm>
            <a:off x="6464935" y="1124585"/>
            <a:ext cx="1617345" cy="8636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下箭头 4"/>
          <p:cNvSpPr/>
          <p:nvPr/>
        </p:nvSpPr>
        <p:spPr>
          <a:xfrm>
            <a:off x="7140575" y="1347470"/>
            <a:ext cx="205105" cy="3124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464935" y="1796415"/>
            <a:ext cx="19634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</a:rPr>
              <a:t>年华逝去、一事无成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67510" y="3649980"/>
            <a:ext cx="8651875" cy="230695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3600">
                <a:solidFill>
                  <a:srgbClr val="C00000"/>
                </a:solidFill>
              </a:rPr>
              <a:t>    </a:t>
            </a:r>
            <a:r>
              <a:rPr lang="zh-CN" altLang="en-US" sz="3600">
                <a:solidFill>
                  <a:srgbClr val="C00000"/>
                </a:solidFill>
              </a:rPr>
              <a:t>此三句由凭吊周郎而联想到作者自身，表达了词人壮志未酬的郁愤和感慨。言生命短促，人生无常，深沉、痛切地发出了年华虚掷的悲叹。</a:t>
            </a:r>
          </a:p>
        </p:txBody>
      </p:sp>
      <p:sp>
        <p:nvSpPr>
          <p:cNvPr id="8" name="矩形 7"/>
          <p:cNvSpPr/>
          <p:nvPr/>
        </p:nvSpPr>
        <p:spPr>
          <a:xfrm>
            <a:off x="4362450" y="1146175"/>
            <a:ext cx="1617345" cy="8636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下箭头 8"/>
          <p:cNvSpPr/>
          <p:nvPr/>
        </p:nvSpPr>
        <p:spPr>
          <a:xfrm>
            <a:off x="5058410" y="1369060"/>
            <a:ext cx="205105" cy="3124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269740" y="1749425"/>
            <a:ext cx="197421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倒装句，实为应笑我多情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4765" y="432435"/>
            <a:ext cx="10227310" cy="936625"/>
          </a:xfrm>
        </p:spPr>
        <p:txBody>
          <a:bodyPr>
            <a:normAutofit/>
          </a:bodyPr>
          <a:lstStyle/>
          <a:p>
            <a:pPr algn="ctr"/>
            <a:r>
              <a:rPr lang="en-US" sz="4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周瑜——苏轼</a:t>
            </a:r>
            <a:r>
              <a:rPr sz="4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（对比）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35660" y="1598295"/>
          <a:ext cx="9872980" cy="46977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93950"/>
                <a:gridCol w="4169410"/>
                <a:gridCol w="3309620"/>
              </a:tblGrid>
              <a:tr h="78295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人物</a:t>
                      </a:r>
                      <a:endParaRPr lang="en-US" altLang="en-US" sz="4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周瑜</a:t>
                      </a:r>
                      <a:endParaRPr lang="en-US" altLang="en-US" sz="4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苏轼</a:t>
                      </a:r>
                      <a:endParaRPr lang="en-US" altLang="en-US" sz="4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295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年龄</a:t>
                      </a:r>
                      <a:endParaRPr lang="en-US" altLang="en-US" sz="4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34岁</a:t>
                      </a:r>
                      <a:endParaRPr lang="en-US" altLang="en-US" sz="4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47岁</a:t>
                      </a:r>
                      <a:endParaRPr lang="en-US" altLang="en-US" sz="4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295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婚姻</a:t>
                      </a:r>
                      <a:endParaRPr lang="en-US" altLang="en-US" sz="4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幸福美满</a:t>
                      </a:r>
                      <a:endParaRPr lang="en-US" altLang="en-US" sz="4000" b="1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三十丧妻</a:t>
                      </a:r>
                      <a:endParaRPr lang="en-US" altLang="en-US" sz="4000" b="1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295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外貌</a:t>
                      </a:r>
                      <a:endParaRPr lang="en-US" altLang="en-US" sz="4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英俊儒雅</a:t>
                      </a:r>
                      <a:endParaRPr lang="en-US" altLang="en-US" sz="4000" b="1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早生华发</a:t>
                      </a:r>
                      <a:endParaRPr lang="en-US" altLang="en-US" sz="4000" b="1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295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职务</a:t>
                      </a:r>
                      <a:endParaRPr lang="en-US" altLang="en-US" sz="4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东吴都督（24岁）</a:t>
                      </a:r>
                      <a:endParaRPr lang="en-US" altLang="en-US" sz="4000" b="1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团练副使</a:t>
                      </a:r>
                      <a:endParaRPr lang="en-US" altLang="en-US" sz="4000" b="1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295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际遇</a:t>
                      </a:r>
                      <a:endParaRPr lang="en-US" altLang="en-US" sz="4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功成名就</a:t>
                      </a:r>
                      <a:endParaRPr lang="en-US" altLang="en-US" sz="4000" b="1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功业未成</a:t>
                      </a:r>
                      <a:endParaRPr lang="en-US" altLang="en-US" sz="4000" b="1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72160"/>
          </a:xfrm>
        </p:spPr>
        <p:txBody>
          <a:bodyPr>
            <a:noAutofit/>
          </a:bodyPr>
          <a:lstStyle/>
          <a:p>
            <a:r>
              <a:rPr lang="zh-CN" altLang="en-US" sz="2800"/>
              <a:t>主旨总结：</a:t>
            </a:r>
            <a:endParaRPr lang="en-US" altLang="zh-CN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34770"/>
            <a:ext cx="10852150" cy="500634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/>
              <a:t>    </a:t>
            </a:r>
            <a:r>
              <a:rPr lang="zh-CN" altLang="en-US" sz="4000"/>
              <a:t>《念奴娇》词分上下两阙。上阙咏赤壁，下阙怀周瑜，并怀古伤己，以自身感慨作结。 作者吊古伤怀，想古代豪杰，借古传颂之英雄业绩，思自己历遭之挫折。不能建功立业，壮志难酬，词作抒发了他内心忧愤的情怀。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72160"/>
          </a:xfrm>
        </p:spPr>
        <p:txBody>
          <a:bodyPr>
            <a:noAutofit/>
          </a:bodyPr>
          <a:lstStyle/>
          <a:p>
            <a:r>
              <a:rPr lang="zh-CN" altLang="en-US" sz="2800"/>
              <a:t>通过学习</a:t>
            </a:r>
            <a:r>
              <a:rPr sz="2800"/>
              <a:t>《</a:t>
            </a:r>
            <a:r>
              <a:rPr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念奴娇·赤壁怀古》，谈谈你对豪放词的认识。</a:t>
            </a:r>
            <a:endParaRPr lang="zh-CN" altLang="en-US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34770"/>
            <a:ext cx="10852150" cy="333502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/>
              <a:t>1</a:t>
            </a:r>
            <a:r>
              <a:rPr sz="2800"/>
              <a:t>、题材内容上：题材广阔，更喜摄取军情国事那样的重大题材入词。</a:t>
            </a:r>
          </a:p>
          <a:p>
            <a:pPr marL="0" indent="0">
              <a:buNone/>
            </a:pPr>
            <a:r>
              <a:rPr lang="en-US" altLang="zh-CN" sz="2800"/>
              <a:t>2</a:t>
            </a:r>
            <a:r>
              <a:rPr sz="2800"/>
              <a:t>、艺术表达方式上：喜用诗文的手法，用事较多、崇尚直率，而不以主含蓄婉曲为能事。</a:t>
            </a:r>
          </a:p>
          <a:p>
            <a:pPr marL="0" indent="0">
              <a:buNone/>
            </a:pPr>
            <a:r>
              <a:rPr lang="en-US" altLang="zh-CN" sz="2800"/>
              <a:t>3</a:t>
            </a:r>
            <a:r>
              <a:rPr sz="2800"/>
              <a:t>、意境表现上：境界宏大，气势恢弘。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45515" y="4789170"/>
            <a:ext cx="91198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宋代豪放派代表词人：苏轼、辛弃疾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247005" y="5553710"/>
            <a:ext cx="3407410" cy="52197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苏词清放，辛词雄放</a:t>
            </a:r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88600" y="10604500"/>
            <a:ext cx="317500" cy="2286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1066800" y="2459990"/>
            <a:ext cx="4560570" cy="308800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2658745" y="1223645"/>
            <a:ext cx="140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3200" b="1">
                <a:solidFill>
                  <a:srgbClr val="C00000"/>
                </a:solidFill>
                <a:sym typeface="+mn-ea"/>
              </a:rPr>
              <a:t>武赤壁</a:t>
            </a:r>
            <a:endParaRPr lang="zh-CN" altLang="en-US" sz="3200" b="1">
              <a:solidFill>
                <a:srgbClr val="C00000"/>
              </a:solidFill>
              <a:sym typeface="+mn-ea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6760845" y="2459990"/>
            <a:ext cx="4696460" cy="308864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8323580" y="1223645"/>
            <a:ext cx="140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3200" b="1">
                <a:solidFill>
                  <a:srgbClr val="C00000"/>
                </a:solidFill>
                <a:sym typeface="+mn-ea"/>
              </a:rPr>
              <a:t>文赤壁</a:t>
            </a:r>
            <a:endParaRPr lang="zh-CN" altLang="en-US" sz="3200" b="1">
              <a:solidFill>
                <a:srgbClr val="C00000"/>
              </a:solidFill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 spd="med">
    <p:newsflash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2377440"/>
          </a:xfrm>
        </p:spPr>
        <p:txBody>
          <a:bodyPr>
            <a:normAutofit/>
          </a:bodyPr>
          <a:lstStyle/>
          <a:p>
            <a:r>
              <a:rPr lang="en-US" altLang="zh-CN" sz="2800">
                <a:solidFill>
                  <a:srgbClr val="C00000"/>
                </a:solidFill>
              </a:rPr>
              <a:t>     </a:t>
            </a:r>
            <a:r>
              <a:rPr lang="zh-CN" altLang="en-US" sz="2800">
                <a:solidFill>
                  <a:srgbClr val="C00000"/>
                </a:solidFill>
              </a:rPr>
              <a:t>文赤壁，</a:t>
            </a:r>
            <a:r>
              <a:rPr sz="2800">
                <a:solidFill>
                  <a:srgbClr val="C00000"/>
                </a:solidFill>
                <a:sym typeface="+mn-ea"/>
              </a:rPr>
              <a:t>又名</a:t>
            </a:r>
            <a:r>
              <a:rPr lang="zh-CN" altLang="en-US" sz="2800">
                <a:solidFill>
                  <a:srgbClr val="C00000"/>
                </a:solidFill>
              </a:rPr>
              <a:t>东坡赤壁</a:t>
            </a:r>
            <a:r>
              <a:rPr sz="2800">
                <a:solidFill>
                  <a:srgbClr val="C00000"/>
                </a:solidFill>
              </a:rPr>
              <a:t>、</a:t>
            </a:r>
            <a:r>
              <a:rPr lang="zh-CN" altLang="en-US" sz="2800">
                <a:solidFill>
                  <a:srgbClr val="C00000"/>
                </a:solidFill>
              </a:rPr>
              <a:t>黄州赤壁，位于古城黄州的西北边，湖北省黄冈市公园路。因为有岩石突出像城壁一般，颜色呈赭红色，所以称之为赤壁。因苏轼的《念奴娇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</a:rPr>
              <a:t>•</a:t>
            </a:r>
            <a:r>
              <a:rPr lang="zh-CN" altLang="en-US" sz="2800">
                <a:solidFill>
                  <a:srgbClr val="C00000"/>
                </a:solidFill>
              </a:rPr>
              <a:t>赤壁怀古》、《前赤壁赋》、《后赤壁赋》闻名。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804035" y="4225925"/>
            <a:ext cx="3230880" cy="7067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sym typeface="+mn-ea"/>
              </a:rPr>
              <a:t>《前赤壁赋》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10970" y="3169920"/>
            <a:ext cx="4978400" cy="7067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sym typeface="+mn-ea"/>
              </a:rPr>
              <a:t>《念奴娇</a:t>
            </a:r>
            <a:r>
              <a:rPr lang="zh-CN" altLang="en-US" sz="4000">
                <a:latin typeface="微软雅黑" panose="020b0503020204020204" pitchFamily="34" charset="-122"/>
                <a:sym typeface="+mn-ea"/>
              </a:rPr>
              <a:t>•</a:t>
            </a:r>
            <a:r>
              <a:rPr lang="zh-CN" altLang="en-US" sz="4000">
                <a:sym typeface="+mn-ea"/>
              </a:rPr>
              <a:t>赤壁怀古》</a:t>
            </a:r>
            <a:endParaRPr lang="zh-CN" altLang="en-US" sz="4000"/>
          </a:p>
        </p:txBody>
      </p:sp>
      <p:sp>
        <p:nvSpPr>
          <p:cNvPr id="10" name="文本框 9"/>
          <p:cNvSpPr txBox="1"/>
          <p:nvPr/>
        </p:nvSpPr>
        <p:spPr>
          <a:xfrm>
            <a:off x="1804035" y="5281930"/>
            <a:ext cx="3230880" cy="7067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sym typeface="+mn-ea"/>
              </a:rPr>
              <a:t>《后赤壁赋》</a:t>
            </a:r>
          </a:p>
        </p:txBody>
      </p:sp>
      <p:sp>
        <p:nvSpPr>
          <p:cNvPr id="11" name="右大括号 10"/>
          <p:cNvSpPr/>
          <p:nvPr/>
        </p:nvSpPr>
        <p:spPr>
          <a:xfrm>
            <a:off x="6596380" y="3385185"/>
            <a:ext cx="528320" cy="254381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501890" y="3999865"/>
            <a:ext cx="31153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rgbClr val="C00000"/>
                </a:solidFill>
              </a:rPr>
              <a:t>“</a:t>
            </a:r>
            <a:r>
              <a:rPr lang="zh-CN" altLang="en-US" sz="6000">
                <a:solidFill>
                  <a:srgbClr val="C00000"/>
                </a:solidFill>
              </a:rPr>
              <a:t>文赤壁</a:t>
            </a:r>
            <a:r>
              <a:rPr lang="en-US" altLang="zh-CN" sz="6000">
                <a:solidFill>
                  <a:srgbClr val="C00000"/>
                </a:solidFill>
              </a:rPr>
              <a:t>”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72160"/>
          </a:xfrm>
        </p:spPr>
        <p:txBody>
          <a:bodyPr>
            <a:noAutofit/>
          </a:bodyPr>
          <a:lstStyle/>
          <a:p>
            <a:r>
              <a:rPr lang="zh-CN" altLang="en-US" sz="2800"/>
              <a:t>学习目标：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215390"/>
            <a:ext cx="10852150" cy="30130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1、感受苏词的豪放风格。</a:t>
            </a:r>
          </a:p>
          <a:p>
            <a:pPr marL="0" indent="0">
              <a:buNone/>
            </a:pPr>
            <a:r>
              <a:rPr lang="zh-CN" altLang="en-US" sz="2800"/>
              <a:t>2、了解作者渴望为国效力的思想与壮志未酬的苦闷，正确理解“人生如梦”的思想情绪。</a:t>
            </a:r>
          </a:p>
          <a:p>
            <a:pPr marL="0" indent="0">
              <a:buNone/>
            </a:pPr>
            <a:r>
              <a:rPr lang="zh-CN" altLang="en-US" sz="2800"/>
              <a:t>3、理解《赤壁怀古》一词中写景、咏史、抒情相结合的写法。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9925" y="4665345"/>
            <a:ext cx="10500360" cy="15684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</a:rPr>
              <a:t>【学法指导】：本词是宋词中的经典，文辞优美，感情浓厚，境界开阔，应多多诵读，品味语言，感悟意境，特别是抒情部分更要细心玩味。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939165"/>
            <a:ext cx="3155950" cy="772160"/>
          </a:xfrm>
        </p:spPr>
        <p:txBody>
          <a:bodyPr>
            <a:noAutofit/>
          </a:bodyPr>
          <a:lstStyle/>
          <a:p>
            <a:r>
              <a:rPr lang="zh-CN" altLang="en-US" sz="2800"/>
              <a:t>《自题金山画像》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2099945"/>
            <a:ext cx="3445510" cy="4241165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3200"/>
              <a:t>心似已灰之木，</a:t>
            </a:r>
          </a:p>
          <a:p>
            <a:pPr marL="0" indent="0" algn="ctr">
              <a:buNone/>
            </a:pPr>
            <a:r>
              <a:rPr lang="zh-CN" altLang="en-US" sz="3200"/>
              <a:t>身如不系之舟。</a:t>
            </a:r>
          </a:p>
          <a:p>
            <a:pPr marL="0" indent="0" algn="ctr">
              <a:buNone/>
            </a:pPr>
            <a:r>
              <a:rPr lang="zh-CN" altLang="en-US" sz="3200"/>
              <a:t>问汝平生功业，</a:t>
            </a:r>
          </a:p>
          <a:p>
            <a:pPr marL="0" indent="0" algn="ctr">
              <a:buNone/>
            </a:pPr>
            <a:r>
              <a:rPr lang="zh-CN" altLang="en-US" sz="3200">
                <a:solidFill>
                  <a:srgbClr val="C00000"/>
                </a:solidFill>
              </a:rPr>
              <a:t>黄州惠州儋州</a:t>
            </a:r>
            <a:r>
              <a:rPr lang="zh-CN" altLang="en-US" sz="3200"/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987290" y="2099945"/>
            <a:ext cx="6376670" cy="316928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400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</a:rPr>
              <a:t>       </a:t>
            </a:r>
            <a:r>
              <a:rPr lang="zh-CN" altLang="en-US" sz="400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</a:rPr>
              <a:t>苏轼因反对王安石新法，以作诗"旁讪朝廷"罪贬谪黄州，后又贬谪惠州、儋州。在这三个地方，作者度过了长期的贬谪生活。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42240"/>
            <a:ext cx="10852150" cy="772160"/>
          </a:xfrm>
        </p:spPr>
        <p:txBody>
          <a:bodyPr>
            <a:noAutofit/>
          </a:bodyPr>
          <a:lstStyle/>
          <a:p>
            <a:pPr algn="ctr"/>
            <a:r>
              <a:rPr lang="zh-CN" altLang="en-US" sz="2800"/>
              <a:t>苏轼的经历：</a:t>
            </a:r>
            <a:r>
              <a:rPr sz="2800">
                <a:sym typeface="+mn-ea"/>
              </a:rPr>
              <a:t>三起三落</a:t>
            </a:r>
            <a:endParaRPr lang="zh-CN" altLang="en-US" sz="28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839470"/>
            <a:ext cx="10852150" cy="5878830"/>
          </a:xfrm>
          <a:ln>
            <a:solidFill>
              <a:schemeClr val="accent1"/>
            </a:solidFill>
          </a:ln>
        </p:spPr>
        <p:txBody>
          <a:bodyPr>
            <a:normAutofit fontScale="50000"/>
          </a:bodyPr>
          <a:lstStyle/>
          <a:p>
            <a:pPr marL="0" indent="0">
              <a:buNone/>
            </a:pPr>
            <a:r>
              <a:rPr lang="zh-CN" altLang="en-US" sz="3200" b="1">
                <a:solidFill>
                  <a:srgbClr val="C00000"/>
                </a:solidFill>
              </a:rPr>
              <a:t>一起：步入仕途。</a:t>
            </a:r>
            <a:r>
              <a:rPr lang="zh-CN" altLang="en-US" sz="3200"/>
              <a:t>1057年考中进士后，苏东坡第一个职务是陕西风翔府判官，从八品，干了将近3年。被召回朝廷后，他任职史馆(国家图书馆)。神宗熙宁四年(1071)，下派到杭州做通判。然后到密州任太守(1074)。后来又转任徐州太守2年，湖州太守3个月。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C00000"/>
                </a:solidFill>
              </a:rPr>
              <a:t>一落：大难临头。</a:t>
            </a:r>
            <a:r>
              <a:rPr lang="zh-CN" altLang="en-US" sz="3200"/>
              <a:t>1079年，因为“乌台诗案”，苏东坡被关在御史台审讯130天。宋神宗任用王安石变法，产生了新党与旧党之争。苏东坡反对变法，站在旧党一边。被贬黄州。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C00000"/>
                </a:solidFill>
              </a:rPr>
              <a:t>二起：东山再起。</a:t>
            </a:r>
            <a:r>
              <a:rPr lang="zh-CN" altLang="en-US" sz="3200"/>
              <a:t>1085年4月，宋神宗驾崩，年仅l0岁的哲宗继位，皇太后摄政，尽废王安石变法，史称“元祜更化”。任用司马光为宰相，也使苏东坡青云直上。先任登州太守，到任5天就被召回京城，官至翰林学士知制诰。短短17个月时间，苏东坡从戴罪之身的从八品升到正三品。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C00000"/>
                </a:solidFill>
              </a:rPr>
              <a:t>二落：知难而退。</a:t>
            </a:r>
            <a:r>
              <a:rPr lang="zh-CN" altLang="en-US" sz="3200"/>
              <a:t>太后和司马光全盘否定王安石的新法，苏东坡坚持原则，反对全盘否定。因与太后和司马光政见不合，苏东坡觉得不开心，一再主动请辞外放。出任杭州太守1年零7个月。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C00000"/>
                </a:solidFill>
              </a:rPr>
              <a:t>三起：再回朝廷。</a:t>
            </a:r>
            <a:r>
              <a:rPr lang="zh-CN" altLang="en-US" sz="3200"/>
              <a:t>苏东坡1091年3月回朝，当了7个月的吏部尚书，然后出任颍州、扬州1太守，再任兵部尚书1个月、礼部尚书9个月。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C00000"/>
                </a:solidFill>
              </a:rPr>
              <a:t>三落：一贬再贬。</a:t>
            </a:r>
            <a:r>
              <a:rPr lang="zh-CN" altLang="en-US" sz="3200"/>
              <a:t>1093年9月，太后驾崩，18岁的哲宗亲政。变本加厉打击元祜党人。先把苏东坡降为定州太守，赶出京城：上任1个月又被贬到遥远的惠州，在那里住了2年零6个月；再贬，被贬到更远的儋州。这就是苏东坡三起三落、跌宕起伏的人生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772160"/>
          </a:xfrm>
        </p:spPr>
        <p:txBody>
          <a:bodyPr>
            <a:noAutofit/>
          </a:bodyPr>
          <a:lstStyle/>
          <a:p>
            <a:r>
              <a:rPr lang="zh-CN" altLang="en-US" sz="2800"/>
              <a:t>苏轼情况简介：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334770"/>
            <a:ext cx="10852150" cy="500634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altLang="zh-CN" sz="2800"/>
              <a:t>      </a:t>
            </a:r>
            <a:r>
              <a:rPr lang="zh-CN" altLang="en-US" sz="2800"/>
              <a:t>苏轼(1037-1101)，字子瞻，一字和仲，号东坡居士，眉州眉山(今属四川)人。苏洵之子。曾上书力言王安石新法之弊，后因作诗讽刺新法而下御史狱，贬黄州。宋哲宗时任翰林学士，曾出知杭州、颖州，官至礼部尚书。后又贬谪惠州、儋州。在各地均有惠政。卒后追谥文忠。学识渊博，喜好奖励后进。其文纵横恣肆，为"唐宋八大家"之一。其诗题材广阔，清新豪健，善用夸张比喻，独具风格。有《东坡七集》、《东坡易传》、《东坡书传》、《东坡乐府》等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225" y="281305"/>
            <a:ext cx="10991850" cy="603885"/>
          </a:xfrm>
        </p:spPr>
        <p:txBody>
          <a:bodyPr>
            <a:normAutofit/>
          </a:bodyPr>
          <a:lstStyle/>
          <a:p>
            <a:r>
              <a:rPr lang="zh-CN" altLang="en-US">
                <a:solidFill>
                  <a:srgbClr val="C00000"/>
                </a:solidFill>
              </a:rPr>
              <a:t>【开心一刻】：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46175"/>
            <a:ext cx="10852150" cy="5194935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altLang="zh-CN" sz="3200"/>
              <a:t>       </a:t>
            </a:r>
            <a:r>
              <a:rPr lang="zh-CN" altLang="en-US" sz="3200"/>
              <a:t>陆宅之善谐谑，每语人曰：“吾甚爱东坡。”时有问之者，曰：“东坡有文，有赋，有诗，有字，有东坡巾。君所爱何居？”陆曰：“吾甚爱一味东坡肉！”闻者大笑。</a:t>
            </a:r>
          </a:p>
          <a:p>
            <a:pPr marL="0" indent="0">
              <a:buNone/>
            </a:pPr>
            <a:endParaRPr lang="zh-CN" altLang="en-US" sz="240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rgbClr val="7030A0"/>
                </a:solidFill>
              </a:rPr>
              <a:t>【译文】：</a:t>
            </a:r>
          </a:p>
          <a:p>
            <a:pPr marL="0" indent="0">
              <a:buNone/>
            </a:pPr>
            <a:r>
              <a:rPr lang="zh-CN" altLang="en-US" sz="2400">
                <a:solidFill>
                  <a:srgbClr val="7030A0"/>
                </a:solidFill>
              </a:rPr>
              <a:t>　　陆宅之善于诙谐，经常对人说：“我特别爱东坡。”当时有人问他，说：“东坡有文，有赋，有诗，有字，有东坡巾。您所爱的是哪一方面？”陆宅之说：“我特别喜爱一味东坡肉！”听的人大笑。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2*i*0"/>
  <p:tag name="KSO_WM_UNIT_INDEX" val="0"/>
  <p:tag name="KSO_WM_UNIT_LAYERLEVEL" val="1"/>
  <p:tag name="KSO_WM_UNIT_SUBTYPE" val="h"/>
  <p:tag name="KSO_WM_UNIT_TYPE" val="i"/>
</p:tagLst>
</file>

<file path=ppt/tags/tag1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14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15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16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7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8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9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41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41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419"/>
  <p:tag name="KSO_WM_TEMPLATE_MASTER_THUMB_INDEX" val="12"/>
  <p:tag name="KSO_WM_TEMPLATE_MASTER_TYPE" val="1"/>
  <p:tag name="KSO_WM_TEMPLATE_SUBCATEGORY" val="0"/>
  <p:tag name="KSO_WM_TEMPLATE_THUMBS_INDEX" val="1、4、7、9、12、16、17、18、19、20、24、27、28、29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419"/>
  <p:tag name="KSO_WM_UNIT_COMPATIBLE" val="0"/>
  <p:tag name="KSO_WM_UNIT_DIAGRAM_ISNUMVISUAL" val="0"/>
  <p:tag name="KSO_WM_UNIT_DIAGRAM_ISREFERUNIT" val="0"/>
  <p:tag name="KSO_WM_UNIT_HIGHLIGHT" val="0"/>
  <p:tag name="KSO_WM_UNIT_ID" val="custom20205419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15"/>
  <p:tag name="KSO_WM_UNIT_TEXT_FILL_TYPE" val="1"/>
  <p:tag name="KSO_WM_UNIT_TYPE" val="b"/>
  <p:tag name="KSO_WM_UNIT_VALUE" val="26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419"/>
  <p:tag name="KSO_WM_UNIT_COMPATIBLE" val="0"/>
  <p:tag name="KSO_WM_UNIT_DIAGRAM_ISNUMVISUAL" val="0"/>
  <p:tag name="KSO_WM_UNIT_DIAGRAM_ISREFERUNIT" val="0"/>
  <p:tag name="KSO_WM_UNIT_HIGHLIGHT" val="0"/>
  <p:tag name="KSO_WM_UNIT_ID" val="custom202054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部门工作汇报"/>
  <p:tag name="KSO_WM_UNIT_TYPE" val="a"/>
  <p:tag name="KSO_WM_UNIT_VALUE" val="10"/>
</p:tagLst>
</file>

<file path=ppt/tags/tag205.xml><?xml version="1.0" encoding="utf-8"?>
<p:tagLst xmlns:p="http://schemas.openxmlformats.org/presentationml/2006/main">
  <p:tag name="KSO_WM_BEAUTIFY_FLAG" val="#wm#"/>
  <p:tag name="KSO_WM_SLIDE_ID" val="custom20205419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5419"/>
  <p:tag name="KSO_WM_TEMPLATE_MASTER_THUMB_INDEX" val="12"/>
  <p:tag name="KSO_WM_TEMPLATE_MASTER_TYPE" val="1"/>
  <p:tag name="KSO_WM_TEMPLATE_SUBCATEGORY" val="0"/>
  <p:tag name="KSO_WM_TEMPLATE_THUMBS_INDEX" val="1、4、7、9、12、16、17、18、19、20、24、27、28、29"/>
  <p:tag name="KSO_WM_UNIT_SHOW_EDIT_AREA_INDICATION" val="1"/>
</p:tagLst>
</file>

<file path=ppt/tags/tag2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31.xml><?xml version="1.0" encoding="utf-8"?>
<p:tagLst xmlns:p="http://schemas.openxmlformats.org/presentationml/2006/main">
  <p:tag name="KSO_WM_UNIT_TABLE_BEAUTIFY" val="smartTable{85a99e02-85ca-4ff6-ad9a-e6a2beccc0c8}"/>
  <p:tag name="TABLE_ENDDRAG_ORIGIN_RECT" val="565*210"/>
  <p:tag name="TABLE_ENDDRAG_RECT" val="63*102*565*210"/>
</p:tagLst>
</file>

<file path=ppt/tags/tag232.xml><?xml version="1.0" encoding="utf-8"?>
<p:tagLst xmlns:p="http://schemas.openxmlformats.org/presentationml/2006/main">
  <p:tag name="KSO_WM_BEAUTIFY_FLAG" val="#wm#"/>
  <p:tag name="KSO_WM_TEMPLATE_CATEGORY" val="custom"/>
  <p:tag name="KSO_WM_TEMPLATE_INDEX" val="20200249"/>
</p:tagLst>
</file>

<file path=ppt/tags/tag2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34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9"/>
</p:tagLst>
</file>

<file path=ppt/tags/tag23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自定义 560">
      <a:dk1>
        <a:sysClr val="windowText" lastClr="000000"/>
      </a:dk1>
      <a:lt1>
        <a:sysClr val="window" lastClr="FFFFFF"/>
      </a:lt1>
      <a:dk2>
        <a:srgbClr val="EEF3F6"/>
      </a:dk2>
      <a:lt2>
        <a:srgbClr val="FFFFFF"/>
      </a:lt2>
      <a:accent1>
        <a:srgbClr val="5889A8"/>
      </a:accent1>
      <a:accent2>
        <a:srgbClr val="687FA2"/>
      </a:accent2>
      <a:accent3>
        <a:srgbClr val="78759C"/>
      </a:accent3>
      <a:accent4>
        <a:srgbClr val="886C95"/>
      </a:accent4>
      <a:accent5>
        <a:srgbClr val="98628F"/>
      </a:accent5>
      <a:accent6>
        <a:srgbClr val="A85889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119</Paragraphs>
  <Slides>29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37">
      <vt:lpstr>Arial</vt:lpstr>
      <vt:lpstr>微软雅黑</vt:lpstr>
      <vt:lpstr>Wingdings</vt:lpstr>
      <vt:lpstr>汉仪旗黑-85S</vt:lpstr>
      <vt:lpstr>华文新魏</vt:lpstr>
      <vt:lpstr>华文中宋</vt:lpstr>
      <vt:lpstr>宋体</vt:lpstr>
      <vt:lpstr>Office 主题​​</vt:lpstr>
      <vt:lpstr>《念奴娇•赤壁怀古》</vt:lpstr>
      <vt:lpstr>导入新课：</vt:lpstr>
      <vt:lpstr>PowerPoint Presentation</vt:lpstr>
      <vt:lpstr>     文赤壁，又名东坡赤壁、黄州赤壁，位于古城黄州的西北边，湖北省黄冈市公园路。因为有岩石突出像城壁一般，颜色呈赭红色，所以称之为赤壁。因苏轼的《念奴娇•赤壁怀古》、《前赤壁赋》、《后赤壁赋》闻名。</vt:lpstr>
      <vt:lpstr>学习目标：</vt:lpstr>
      <vt:lpstr>《自题金山画像》</vt:lpstr>
      <vt:lpstr>苏轼的经历：三起三落</vt:lpstr>
      <vt:lpstr>苏轼情况简介：</vt:lpstr>
      <vt:lpstr>【开心一刻】：</vt:lpstr>
      <vt:lpstr>斜杠男神苏东坡：</vt:lpstr>
      <vt:lpstr>PowerPoint Presentation</vt:lpstr>
      <vt:lpstr>PowerPoint Presentation</vt:lpstr>
      <vt:lpstr>PowerPoint Presentation</vt:lpstr>
      <vt:lpstr>背景介绍：</vt:lpstr>
      <vt:lpstr>题解：</vt:lpstr>
      <vt:lpstr>齐读课文，注意节奏：</vt:lpstr>
      <vt:lpstr>PowerPoint Presentation</vt:lpstr>
      <vt:lpstr>总览全词，说说上下片是什么关系？</vt:lpstr>
      <vt:lpstr>上片：赏景物描写</vt:lpstr>
      <vt:lpstr>细细品味，这种色彩是如何展现的？</vt:lpstr>
      <vt:lpstr>1、赏历史的纵深感：</vt:lpstr>
      <vt:lpstr>2、赏景象的描绘：</vt:lpstr>
      <vt:lpstr>这几句有没有哪几个字起到画龙点睛的作用？</vt:lpstr>
      <vt:lpstr>上片最后一句“江山如画，一时多少豪杰”起什么作用？</vt:lpstr>
      <vt:lpstr>下片：赏人物形象</vt:lpstr>
      <vt:lpstr>PowerPoint Presentation</vt:lpstr>
      <vt:lpstr>周瑜——苏轼（对比）</vt:lpstr>
      <vt:lpstr>主旨总结：</vt:lpstr>
      <vt:lpstr>通过学习《念奴娇·赤壁怀古》，谈谈你对豪放词的认识。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2021-08-15T23:24:31.838</cp:lastPrinted>
  <dcterms:created xsi:type="dcterms:W3CDTF">2021-08-15T23:24:31Z</dcterms:created>
  <dcterms:modified xsi:type="dcterms:W3CDTF">2021-08-15T15:24:39Z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