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2" r:id="rId6"/>
    <p:sldId id="261" r:id="rId7"/>
    <p:sldId id="263" r:id="rId8"/>
    <p:sldId id="264" r:id="rId9"/>
    <p:sldId id="265" r:id="rId10"/>
    <p:sldId id="266" r:id="rId11"/>
    <p:sldId id="268" r:id="rId12"/>
    <p:sldId id="260" r:id="rId13"/>
    <p:sldId id="279" r:id="rId14"/>
    <p:sldId id="275" r:id="rId15"/>
    <p:sldId id="267" r:id="rId16"/>
    <p:sldId id="269" r:id="rId17"/>
    <p:sldId id="270" r:id="rId18"/>
    <p:sldId id="280" r:id="rId19"/>
    <p:sldId id="276" r:id="rId20"/>
    <p:sldId id="278" r:id="rId21"/>
    <p:sldId id="277" r:id="rId22"/>
    <p:sldId id="272" r:id="rId23"/>
    <p:sldId id="273" r:id="rId24"/>
    <p:sldId id="274" r:id="rId25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>
      <p:cViewPr varScale="1">
        <p:scale>
          <a:sx n="85" d="100"/>
          <a:sy n="85" d="100"/>
        </p:scale>
        <p:origin x="59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tags" Target="tags/tag1.xml" /><Relationship Id="rId27" Type="http://schemas.openxmlformats.org/officeDocument/2006/relationships/presProps" Target="presProps.xml" /><Relationship Id="rId28" Type="http://schemas.openxmlformats.org/officeDocument/2006/relationships/viewProps" Target="viewProps.xml" /><Relationship Id="rId29" Type="http://schemas.openxmlformats.org/officeDocument/2006/relationships/theme" Target="theme/theme1.xml" /><Relationship Id="rId3" Type="http://schemas.openxmlformats.org/officeDocument/2006/relationships/slide" Target="slides/slide2.xml" /><Relationship Id="rId30" Type="http://schemas.openxmlformats.org/officeDocument/2006/relationships/tableStyles" Target="tableStyles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A23E331-D0B3-459C-A1F9-3BAF820250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33905B4B-F95E-4B1F-920B-CB728FC141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9DDB42C-355A-4959-B05E-024F4B24C5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23B3F-9A60-4724-B395-CFA6EF3B616A}" type="datetimeFigureOut">
              <a:rPr lang="zh-CN" altLang="en-US" smtClean="0"/>
              <a:t>2022/8/2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34D3B19-3985-4C1E-83EE-13B5E0C40F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9CF6602-7FF7-463B-B9D3-C23FD60D6C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05963-EEE1-427E-A095-D2FEC79198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2534143"/>
      </p:ext>
    </p:extLst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8DD8173-83D2-43E4-BDF0-BB7E3101B4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5073A73-5BDB-4B4F-A9E3-8DC1B5BC9E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289A01F-0C9D-4ECF-92C0-146525FE1B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23B3F-9A60-4724-B395-CFA6EF3B616A}" type="datetimeFigureOut">
              <a:rPr lang="zh-CN" altLang="en-US" smtClean="0"/>
              <a:t>2022/8/2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F379333-C31E-43B0-89BC-90E0329DA7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D08ED17-870E-46EF-9B03-6CEDFE3858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05963-EEE1-427E-A095-D2FEC79198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4425044"/>
      </p:ext>
    </p:extLst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26DE806E-FA49-4ACB-810D-16639BE6968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1EBFA6E-76FB-4611-91C3-07EAE09D2B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62925EA-73CE-4BB6-8467-7C566C46A3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23B3F-9A60-4724-B395-CFA6EF3B616A}" type="datetimeFigureOut">
              <a:rPr lang="zh-CN" altLang="en-US" smtClean="0"/>
              <a:t>2022/8/2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6DF890D-AEA3-4FAE-AED3-F47335A20B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49A1078-77EC-479C-8E4F-C98C1BEF5F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05963-EEE1-427E-A095-D2FEC79198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7615951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DFA3E0D-EBDC-4C80-848A-DCDC2BAA5A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45E485C-8B5F-4542-B169-D44FA5B409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211E529-C4AE-4D2B-9CA7-04DF70AB6D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23B3F-9A60-4724-B395-CFA6EF3B616A}" type="datetimeFigureOut">
              <a:rPr lang="zh-CN" altLang="en-US" smtClean="0"/>
              <a:t>2022/8/2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B776D5-3D34-4438-B2C6-E72C462D19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56F1DE0-B11B-43E7-A47E-5CF59D5D58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05963-EEE1-427E-A095-D2FEC79198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3329046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73B0F8A-BE47-4E8D-AA1F-098C985476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1618363-83DB-48FA-88E4-EEB94189E7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9822898-A4AB-4AEC-895F-CBF02C3109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23B3F-9A60-4724-B395-CFA6EF3B616A}" type="datetimeFigureOut">
              <a:rPr lang="zh-CN" altLang="en-US" smtClean="0"/>
              <a:t>2022/8/2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7ACBF9C-078A-4032-9302-B268718AEF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3C5E113-49BD-49AE-A094-36F59F4009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05963-EEE1-427E-A095-D2FEC79198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8443626"/>
      </p:ext>
    </p:extLst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FDB3045-9562-4530-9B34-3C35547363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146D1A7-F51E-4D45-8F94-A7A69F18682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34C87A4-EB0B-45D0-9554-9E146FDD82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7815CA7-EAEF-43F3-B08D-A3738D76B5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23B3F-9A60-4724-B395-CFA6EF3B616A}" type="datetimeFigureOut">
              <a:rPr lang="zh-CN" altLang="en-US" smtClean="0"/>
              <a:t>2022/8/2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CB79E09-ACF2-4633-8B4D-D2A48BE1DB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52F5D5B-E942-4B01-A037-97AFAF9EE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05963-EEE1-427E-A095-D2FEC79198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8991155"/>
      </p:ext>
    </p:extLst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AB4BE6A-9207-4B41-B4E5-387BBBFF4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DD75972-7183-4AF7-A9CF-CE2476B94A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26869EC-B973-4B89-86A5-CD554E9ECF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1A711B3-F264-4268-AFFF-41FEFEC7F55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0FCD2EA-11FF-4988-A9CA-F8F9A186816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E2963200-1F3F-48E0-AED9-8DB70DBC1F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23B3F-9A60-4724-B395-CFA6EF3B616A}" type="datetimeFigureOut">
              <a:rPr lang="zh-CN" altLang="en-US" smtClean="0"/>
              <a:t>2022/8/2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EA90E243-E74B-45FF-97FA-1062699A6B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AC6865F-F312-4D67-9412-0FBDA725C7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05963-EEE1-427E-A095-D2FEC79198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1217680"/>
      </p:ext>
    </p:extLst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C9B70C4-FA3E-49CE-8521-5D4EAB9D73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4D525B74-0EF1-4A2F-A0B5-6B92C71AFC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23B3F-9A60-4724-B395-CFA6EF3B616A}" type="datetimeFigureOut">
              <a:rPr lang="zh-CN" altLang="en-US" smtClean="0"/>
              <a:t>2022/8/2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4D84FAA-A14A-40B8-A3D9-22A5EA915D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CB8F65A2-A754-4267-8FB6-AD5AD9CCB8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05963-EEE1-427E-A095-D2FEC79198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8142434"/>
      </p:ext>
    </p:extLst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33A9BCC-DD10-4122-92B6-13C8BDFA94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23B3F-9A60-4724-B395-CFA6EF3B616A}" type="datetimeFigureOut">
              <a:rPr lang="zh-CN" altLang="en-US" smtClean="0"/>
              <a:t>2022/8/2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BE0ADF3B-A202-456F-94C9-2B9530252F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30CE4E6-16AE-4384-B5CB-FC46EE3557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05963-EEE1-427E-A095-D2FEC79198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4193578"/>
      </p:ext>
    </p:extLst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FF25884-7D2B-41E6-B2FD-064D06A685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7156EED-C784-481E-B05A-A87397B39F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237618A-033A-416E-8A3D-7B2AC650C0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DF152CE-D62F-466B-B8DC-0A61852A56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23B3F-9A60-4724-B395-CFA6EF3B616A}" type="datetimeFigureOut">
              <a:rPr lang="zh-CN" altLang="en-US" smtClean="0"/>
              <a:t>2022/8/2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5CBE93C-F9A0-456A-AE4B-3534E17C1D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88D9C96-E111-4C7E-8FFB-83084C7DEC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05963-EEE1-427E-A095-D2FEC79198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7357271"/>
      </p:ext>
    </p:extLst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ABA1EEA-D841-4D69-AB32-A9F26A958F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A57DEF24-67D7-4719-82A3-B605661F823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EB169B9-E0A0-44C0-AF79-811815344D0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B3443E5-6C93-45ED-9D14-E315866B7E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23B3F-9A60-4724-B395-CFA6EF3B616A}" type="datetimeFigureOut">
              <a:rPr lang="zh-CN" altLang="en-US" smtClean="0"/>
              <a:t>2022/8/2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9445BE4-0B39-4280-BED8-8BADF060A3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7525552-BF67-485A-BA51-9238DA974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05963-EEE1-427E-A095-D2FEC79198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547729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1.png" /><Relationship Id="rId14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3E4AE9FA-4898-4636-B490-BB55848DA2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2DD463A-BC07-43A8-8A6B-CCD1BE7D26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581FFE-B750-40A6-861B-AD36134AE6E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E23B3F-9A60-4724-B395-CFA6EF3B616A}" type="datetimeFigureOut">
              <a:rPr lang="zh-CN" altLang="en-US" smtClean="0"/>
              <a:t>2022/8/2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C9797DC-4BB1-40EB-8B3C-A309A5298E7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912187C-7E62-4729-84C3-4482625356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605963-EEE1-427E-A095-D2FEC79198AA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29303761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Relationship Id="rId3" Type="http://schemas.openxmlformats.org/officeDocument/2006/relationships/image" Target="../media/image3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" Target="slide22.xml" TargetMode="Internal" /><Relationship Id="rId3" Type="http://schemas.openxmlformats.org/officeDocument/2006/relationships/slide" Target="slide24.xml" TargetMode="Internal" /><Relationship Id="rId4" Type="http://schemas.openxmlformats.org/officeDocument/2006/relationships/slide" Target="slide23.xml" TargetMode="Internal" /><Relationship Id="rId5" Type="http://schemas.openxmlformats.org/officeDocument/2006/relationships/image" Target="../media/image2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.png" /><Relationship Id="rId3" Type="http://schemas.openxmlformats.org/officeDocument/2006/relationships/image" Target="../media/image2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.png" /><Relationship Id="rId3" Type="http://schemas.openxmlformats.org/officeDocument/2006/relationships/image" Target="../media/image2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.png" /><Relationship Id="rId3" Type="http://schemas.openxmlformats.org/officeDocument/2006/relationships/image" Target="../media/image2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png" /><Relationship Id="rId3" Type="http://schemas.openxmlformats.org/officeDocument/2006/relationships/image" Target="../media/image2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" Target="slide21.xml" TargetMode="Internal" /><Relationship Id="rId3" Type="http://schemas.openxmlformats.org/officeDocument/2006/relationships/slide" Target="slide20.xml" TargetMode="Internal" /><Relationship Id="rId4" Type="http://schemas.openxmlformats.org/officeDocument/2006/relationships/slide" Target="slide19.xml" TargetMode="Internal" /><Relationship Id="rId5" Type="http://schemas.openxmlformats.org/officeDocument/2006/relationships/image" Target="../media/image2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.png" /><Relationship Id="rId3" Type="http://schemas.openxmlformats.org/officeDocument/2006/relationships/image" Target="../media/image2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" Target="slide15.xml" TargetMode="Internal" /><Relationship Id="rId3" Type="http://schemas.openxmlformats.org/officeDocument/2006/relationships/image" Target="../media/image2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" Target="slide15.xml" TargetMode="Internal" /><Relationship Id="rId3" Type="http://schemas.openxmlformats.org/officeDocument/2006/relationships/image" Target="../media/image2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" Target="slide15.xml" TargetMode="Internal" /><Relationship Id="rId3" Type="http://schemas.openxmlformats.org/officeDocument/2006/relationships/image" Target="../media/image2.jpe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" Target="slide10.xml" TargetMode="Internal" /><Relationship Id="rId3" Type="http://schemas.openxmlformats.org/officeDocument/2006/relationships/image" Target="../media/image2.jpe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" Target="slide10.xml" TargetMode="Internal" /><Relationship Id="rId3" Type="http://schemas.openxmlformats.org/officeDocument/2006/relationships/image" Target="../media/image2.jpe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" Target="slide10.xml" TargetMode="Internal" /><Relationship Id="rId3" Type="http://schemas.openxmlformats.org/officeDocument/2006/relationships/image" Target="../media/image8.png" /><Relationship Id="rId4" Type="http://schemas.openxmlformats.org/officeDocument/2006/relationships/image" Target="../media/image2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png" /><Relationship Id="rId3" Type="http://schemas.openxmlformats.org/officeDocument/2006/relationships/image" Target="../media/image2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.png" /><Relationship Id="rId3" Type="http://schemas.openxmlformats.org/officeDocument/2006/relationships/image" Target="../media/image6.jpeg" /><Relationship Id="rId4" Type="http://schemas.openxmlformats.org/officeDocument/2006/relationships/image" Target="../media/image2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7.png" /><Relationship Id="rId3" Type="http://schemas.openxmlformats.org/officeDocument/2006/relationships/image" Target="../media/image5.png" /><Relationship Id="rId4" Type="http://schemas.openxmlformats.org/officeDocument/2006/relationships/image" Target="../media/image2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.png" /><Relationship Id="rId3" Type="http://schemas.openxmlformats.org/officeDocument/2006/relationships/image" Target="../media/image2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png" /><Relationship Id="rId3" Type="http://schemas.openxmlformats.org/officeDocument/2006/relationships/image" Target="../media/image2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png" /><Relationship Id="rId3" Type="http://schemas.openxmlformats.org/officeDocument/2006/relationships/image" Target="../media/image2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33A58FB3-5948-4FFD-A910-AAB4927A1C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379" y="2775013"/>
            <a:ext cx="6024283" cy="3980329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DDEBC3AD-4F57-42AB-B1F4-58BC0390305B}"/>
              </a:ext>
            </a:extLst>
          </p:cNvPr>
          <p:cNvSpPr txBox="1"/>
          <p:nvPr/>
        </p:nvSpPr>
        <p:spPr>
          <a:xfrm>
            <a:off x="404579" y="634415"/>
            <a:ext cx="1102542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43000" indent="-1143000">
              <a:buAutoNum type="arabicPlain" startAt="2"/>
            </a:pPr>
            <a:r>
              <a:rPr lang="en-US" altLang="zh-CN" sz="60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《</a:t>
            </a:r>
            <a:r>
              <a:rPr lang="zh-CN" altLang="en-US" sz="60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立在地球边上放号</a:t>
            </a:r>
            <a:r>
              <a:rPr lang="en-US" altLang="zh-CN" sz="60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》</a:t>
            </a:r>
          </a:p>
          <a:p>
            <a:r>
              <a:rPr lang="en-US" altLang="zh-CN" sz="60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</a:t>
            </a:r>
            <a:r>
              <a:rPr lang="en-US" altLang="zh-CN" sz="6000" b="1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《</a:t>
            </a:r>
            <a:r>
              <a:rPr lang="zh-CN" altLang="en-US" sz="6000" b="1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峨日朵雪峰之侧</a:t>
            </a:r>
            <a:r>
              <a:rPr lang="en-US" altLang="zh-CN" sz="6000" b="1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》</a:t>
            </a:r>
            <a:endParaRPr lang="zh-CN" altLang="en-US" sz="60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BBF9612-00C9-4C0A-A251-E5F481E6B171}"/>
              </a:ext>
            </a:extLst>
          </p:cNvPr>
          <p:cNvSpPr txBox="1"/>
          <p:nvPr/>
        </p:nvSpPr>
        <p:spPr>
          <a:xfrm>
            <a:off x="8216348" y="2875722"/>
            <a:ext cx="265043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郭沫若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7629C04-06A5-4859-9832-F2EC20AE9618}"/>
              </a:ext>
            </a:extLst>
          </p:cNvPr>
          <p:cNvSpPr txBox="1"/>
          <p:nvPr/>
        </p:nvSpPr>
        <p:spPr>
          <a:xfrm>
            <a:off x="7911548" y="84193"/>
            <a:ext cx="16300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err="1">
                <a:solidFill>
                  <a:srgbClr val="FF0000"/>
                </a:solidFill>
              </a:rPr>
              <a:t>háo</a:t>
            </a:r>
            <a:endParaRPr lang="zh-CN" altLang="en-US" sz="4800" b="1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50AD6C5D-7479-E9B5-2C33-05BE06C438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3859" y="2775013"/>
            <a:ext cx="4921624" cy="389808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71284735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5">
            <a:lum/>
          </a:blip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419D627-3FB3-4659-8374-B34688267E2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4DC9FB1-A404-E3EA-75CB-7284CBE11CCA}"/>
              </a:ext>
            </a:extLst>
          </p:cNvPr>
          <p:cNvSpPr txBox="1"/>
          <p:nvPr/>
        </p:nvSpPr>
        <p:spPr>
          <a:xfrm>
            <a:off x="747368" y="412377"/>
            <a:ext cx="10933643" cy="587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立在地球边上放号</a:t>
            </a:r>
            <a:endParaRPr lang="en-US" altLang="zh-CN" sz="36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/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郭沫若</a:t>
            </a:r>
            <a:endParaRPr lang="en-US" altLang="zh-CN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/>
            <a:endParaRPr lang="zh-CN" altLang="en-US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just"/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无数的白云正在空中怒涌，</a:t>
            </a:r>
          </a:p>
          <a:p>
            <a:pPr algn="just"/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啊啊！好幅壮丽的北冰洋的情景哟！</a:t>
            </a:r>
          </a:p>
          <a:p>
            <a:pPr algn="just"/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无限的太平洋提起他全身的力量来要把地球推倒。</a:t>
            </a:r>
          </a:p>
          <a:p>
            <a:pPr algn="just"/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啊啊！我眼前来了的滚滚的洪涛哟！</a:t>
            </a:r>
          </a:p>
          <a:p>
            <a:pPr algn="just"/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啊啊！不断的毁坏，不断的创造，不断的努力哟！</a:t>
            </a:r>
          </a:p>
          <a:p>
            <a:pPr algn="just"/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啊啊！力哟！力哟！</a:t>
            </a:r>
          </a:p>
          <a:p>
            <a:pPr algn="just"/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力的绘画，力的舞蹈，力的音乐，力的诗歌，力的律吕哟！</a:t>
            </a:r>
            <a:endParaRPr lang="en-US" altLang="zh-CN" sz="32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just"/>
            <a:r>
              <a:rPr lang="en-US" altLang="zh-CN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</a:p>
          <a:p>
            <a:pPr algn="r"/>
            <a:r>
              <a:rPr lang="en-US" altLang="zh-CN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1919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年</a:t>
            </a:r>
            <a:r>
              <a:rPr lang="en-US" altLang="zh-CN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9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zh-CN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10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月间作</a:t>
            </a:r>
            <a:endParaRPr lang="en-US" altLang="zh-CN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4" name="文本框 23">
            <a:hlinkClick r:id="rId2" action="ppaction://hlinksldjump"/>
            <a:extLst>
              <a:ext uri="{FF2B5EF4-FFF2-40B4-BE49-F238E27FC236}">
                <a16:creationId xmlns:a16="http://schemas.microsoft.com/office/drawing/2014/main" id="{D7D0D4B8-93B5-C6C3-726F-DDFFF3048A0E}"/>
              </a:ext>
            </a:extLst>
          </p:cNvPr>
          <p:cNvSpPr txBox="1"/>
          <p:nvPr/>
        </p:nvSpPr>
        <p:spPr>
          <a:xfrm>
            <a:off x="1014070" y="5872894"/>
            <a:ext cx="13525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意象</a:t>
            </a:r>
          </a:p>
        </p:txBody>
      </p:sp>
      <p:sp>
        <p:nvSpPr>
          <p:cNvPr id="25" name="文本框 24">
            <a:hlinkClick r:id="rId3" action="ppaction://hlinksldjump"/>
            <a:extLst>
              <a:ext uri="{FF2B5EF4-FFF2-40B4-BE49-F238E27FC236}">
                <a16:creationId xmlns:a16="http://schemas.microsoft.com/office/drawing/2014/main" id="{CB287374-3ECB-CFCF-FC94-F6EE1D21FD85}"/>
              </a:ext>
            </a:extLst>
          </p:cNvPr>
          <p:cNvSpPr txBox="1"/>
          <p:nvPr/>
        </p:nvSpPr>
        <p:spPr>
          <a:xfrm>
            <a:off x="3222043" y="5860848"/>
            <a:ext cx="26644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修辞（词语）</a:t>
            </a:r>
          </a:p>
        </p:txBody>
      </p:sp>
      <p:sp>
        <p:nvSpPr>
          <p:cNvPr id="26" name="文本框 25">
            <a:hlinkClick r:id="rId4" action="ppaction://hlinksldjump"/>
            <a:extLst>
              <a:ext uri="{FF2B5EF4-FFF2-40B4-BE49-F238E27FC236}">
                <a16:creationId xmlns:a16="http://schemas.microsoft.com/office/drawing/2014/main" id="{6DCFC4B5-4049-6094-4FCB-5D4C3A83B35F}"/>
              </a:ext>
            </a:extLst>
          </p:cNvPr>
          <p:cNvSpPr txBox="1"/>
          <p:nvPr/>
        </p:nvSpPr>
        <p:spPr>
          <a:xfrm>
            <a:off x="6419852" y="5860847"/>
            <a:ext cx="24530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环境描写</a:t>
            </a:r>
          </a:p>
        </p:txBody>
      </p:sp>
    </p:spTree>
    <p:extLst>
      <p:ext uri="{BB962C8B-B14F-4D97-AF65-F5344CB8AC3E}">
        <p14:creationId xmlns:p14="http://schemas.microsoft.com/office/powerpoint/2010/main" val="2183211382"/>
      </p:ext>
    </p:ext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3">
            <a:lum/>
          </a:blip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419D627-3FB3-4659-8374-B34688267E2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BE32067C-D4A0-2126-850B-A645B9459D1E}"/>
              </a:ext>
            </a:extLst>
          </p:cNvPr>
          <p:cNvSpPr txBox="1">
            <a:spLocks noRot="1" noChangeArrowheads="1"/>
          </p:cNvSpPr>
          <p:nvPr/>
        </p:nvSpPr>
        <p:spPr>
          <a:xfrm>
            <a:off x="333375" y="1724025"/>
            <a:ext cx="11858625" cy="51339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zh-CN" altLang="en-US" sz="3600" b="1"/>
              <a:t>       这首诗展现在读者面前的，是一个</a:t>
            </a:r>
            <a:r>
              <a:rPr lang="zh-CN" altLang="en-US" sz="3600" b="1">
                <a:solidFill>
                  <a:srgbClr val="FF0000"/>
                </a:solidFill>
              </a:rPr>
              <a:t>巨人的形象</a:t>
            </a:r>
            <a:r>
              <a:rPr lang="zh-CN" altLang="en-US" sz="3600" b="1"/>
              <a:t>。他站在地球边上，站在“全方位”俯瞰地球的立足点上，吹响一声声响彻寰宇的号角。他的号角声欢呼在怒涌的白云、壮丽的北冰洋，也欢呼在要把地球推倒的太平洋</a:t>
            </a:r>
            <a:r>
              <a:rPr lang="en-US" altLang="zh-CN" sz="3600" b="1"/>
              <a:t>——</a:t>
            </a:r>
            <a:r>
              <a:rPr lang="zh-CN" altLang="en-US" sz="3600" b="1"/>
              <a:t>欢呼来自空间各个方向。排山倒海般的洪涛既具有巨大的破坏力，又蕴藏着同样巨大的创造力，那就看人们能否掌握它、驾驭它。看吧，滚滚而来的洪涛正在不断地努力向前，描绘着“力的绘画”，表演着“力的舞蹈”，演奏着“力的音乐”，抒写着“力的诗歌”，激荡着“力的律吕”。</a:t>
            </a:r>
            <a:br>
              <a:rPr lang="zh-CN" altLang="en-US" sz="3600" b="1"/>
            </a:br>
            <a:r>
              <a:rPr lang="zh-CN" altLang="en-US" sz="3600"/>
              <a:t> </a:t>
            </a:r>
            <a:r>
              <a:rPr lang="en-US" altLang="zh-CN" sz="3600"/>
              <a:t> </a:t>
            </a:r>
            <a:endParaRPr lang="zh-CN" altLang="en-US" sz="360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54BFD77A-60C1-8FA9-7DA6-F099A76652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3349" y="-112461"/>
            <a:ext cx="4319588" cy="2004673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DAAC5593-A030-A842-85C2-E08BB2D3FD72}"/>
              </a:ext>
            </a:extLst>
          </p:cNvPr>
          <p:cNvSpPr txBox="1"/>
          <p:nvPr/>
        </p:nvSpPr>
        <p:spPr>
          <a:xfrm>
            <a:off x="1532826" y="566709"/>
            <a:ext cx="19094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/>
              <a:t>小结</a:t>
            </a:r>
          </a:p>
        </p:txBody>
      </p:sp>
    </p:spTree>
    <p:extLst>
      <p:ext uri="{BB962C8B-B14F-4D97-AF65-F5344CB8AC3E}">
        <p14:creationId xmlns:p14="http://schemas.microsoft.com/office/powerpoint/2010/main" val="53061248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3">
            <a:lum/>
          </a:blip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419D627-3FB3-4659-8374-B34688267E2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C05B4CB-F118-4EB5-AC08-02C3A2625DB2}"/>
              </a:ext>
            </a:extLst>
          </p:cNvPr>
          <p:cNvSpPr/>
          <p:nvPr/>
        </p:nvSpPr>
        <p:spPr>
          <a:xfrm>
            <a:off x="779859" y="1682031"/>
            <a:ext cx="10632281" cy="3698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《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立在地球边上放号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写于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1919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月间。当时郭沫若受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五四运动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十月革命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的影响，决然从日本渡海回国。当他置身于日本横滨的海岸，面对浩渺无边的大海，那惊天的激浪和着时代的洪流一起撞击着他的胸怀。于是，在诗人的笔下出现了一幅雄奇壮伟、流动奔突的画面。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7C214E0C-A884-4860-BA68-108ACD05CC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3349" y="-112461"/>
            <a:ext cx="4319588" cy="2004673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1E7B55DD-3210-47BB-97D0-7F96B8802ABA}"/>
              </a:ext>
            </a:extLst>
          </p:cNvPr>
          <p:cNvSpPr txBox="1"/>
          <p:nvPr/>
        </p:nvSpPr>
        <p:spPr>
          <a:xfrm>
            <a:off x="869157" y="577423"/>
            <a:ext cx="2671763" cy="707886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77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7030A0"/>
                </a:solidFill>
              </a:rPr>
              <a:t>写作背景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FA224CA-81E9-158C-01E8-AA2A50BB971E}"/>
              </a:ext>
            </a:extLst>
          </p:cNvPr>
          <p:cNvSpPr txBox="1"/>
          <p:nvPr/>
        </p:nvSpPr>
        <p:spPr>
          <a:xfrm>
            <a:off x="5020235" y="466165"/>
            <a:ext cx="51457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</a:rPr>
              <a:t>“狂飙突进”</a:t>
            </a:r>
          </a:p>
        </p:txBody>
      </p:sp>
      <p:cxnSp>
        <p:nvCxnSpPr>
          <p:cNvPr id="8" name="直接箭头连接符 7">
            <a:extLst>
              <a:ext uri="{FF2B5EF4-FFF2-40B4-BE49-F238E27FC236}">
                <a16:creationId xmlns:a16="http://schemas.microsoft.com/office/drawing/2014/main" id="{CC79A6D7-5AA6-3477-9E12-A70EDEA1FD31}"/>
              </a:ext>
            </a:extLst>
          </p:cNvPr>
          <p:cNvCxnSpPr/>
          <p:nvPr/>
        </p:nvCxnSpPr>
        <p:spPr>
          <a:xfrm flipV="1">
            <a:off x="4186239" y="1084729"/>
            <a:ext cx="1147761" cy="156882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763104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3">
            <a:lum/>
          </a:blip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419D627-3FB3-4659-8374-B34688267E2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7C214E0C-A884-4860-BA68-108ACD05CC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3349" y="-112461"/>
            <a:ext cx="4319588" cy="2004673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1E7B55DD-3210-47BB-97D0-7F96B8802ABA}"/>
              </a:ext>
            </a:extLst>
          </p:cNvPr>
          <p:cNvSpPr txBox="1"/>
          <p:nvPr/>
        </p:nvSpPr>
        <p:spPr>
          <a:xfrm>
            <a:off x="1380145" y="563972"/>
            <a:ext cx="2671763" cy="707886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77000"/>
              </a:srgb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情感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A836B07-89BE-2C19-F8D1-6C8C44AD7553}"/>
              </a:ext>
            </a:extLst>
          </p:cNvPr>
          <p:cNvSpPr txBox="1"/>
          <p:nvPr/>
        </p:nvSpPr>
        <p:spPr>
          <a:xfrm>
            <a:off x="887227" y="4266337"/>
            <a:ext cx="1057387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1C11EF"/>
                </a:solidFill>
              </a:rPr>
              <a:t>“</a:t>
            </a:r>
            <a:r>
              <a:rPr lang="zh-CN" altLang="en-US" sz="4400" b="1">
                <a:solidFill>
                  <a:srgbClr val="1C11EF"/>
                </a:solidFill>
              </a:rPr>
              <a:t>我</a:t>
            </a:r>
            <a:r>
              <a:rPr lang="zh-CN" altLang="en-US" sz="3200" b="1">
                <a:solidFill>
                  <a:srgbClr val="1C11EF"/>
                </a:solidFill>
              </a:rPr>
              <a:t>”是一个被五四时代怒潮唤醒，有着奋发昂扬的精神，豪迈的气概，有着摧毁旧事物的勇气与坚定的革命信念，有着巨大精神力的渴盼自我的知识青年的形象。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09BAC38-E87C-0EC2-312B-41E9294CCC8D}"/>
              </a:ext>
            </a:extLst>
          </p:cNvPr>
          <p:cNvSpPr txBox="1"/>
          <p:nvPr/>
        </p:nvSpPr>
        <p:spPr>
          <a:xfrm>
            <a:off x="887227" y="1936988"/>
            <a:ext cx="10076609" cy="14920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这首诗是对力的赞歌，是那种向旧世界、旧文化、旧传统猛烈冲击的时代精神的象征。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22883136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3">
            <a:lum/>
          </a:blip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419D627-3FB3-4659-8374-B34688267E2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A360C430-C748-E11F-FB57-ECC6073B6B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91" y="0"/>
            <a:ext cx="4986241" cy="1985963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CD788062-1B57-1EAC-4DD3-CB2296362754}"/>
              </a:ext>
            </a:extLst>
          </p:cNvPr>
          <p:cNvSpPr txBox="1"/>
          <p:nvPr/>
        </p:nvSpPr>
        <p:spPr>
          <a:xfrm>
            <a:off x="983786" y="690284"/>
            <a:ext cx="3120650" cy="769441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/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学习任务三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4362542-590D-4585-ECB1-06FDC9EDAA67}"/>
              </a:ext>
            </a:extLst>
          </p:cNvPr>
          <p:cNvSpPr txBox="1"/>
          <p:nvPr/>
        </p:nvSpPr>
        <p:spPr>
          <a:xfrm>
            <a:off x="587188" y="2171855"/>
            <a:ext cx="11017624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latin typeface="华文楷体" panose="02010600040101010101" pitchFamily="2" charset="-122"/>
                <a:ea typeface="华文楷体" panose="02010600040101010101" pitchFamily="2" charset="-122"/>
              </a:rPr>
              <a:t>      品读诗歌</a:t>
            </a:r>
            <a:r>
              <a:rPr lang="en-US" altLang="zh-CN" sz="4400" b="1"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4400" b="1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峨日朵雪峰之侧</a:t>
            </a:r>
            <a:r>
              <a:rPr lang="en-US" altLang="zh-CN" sz="4400" b="1">
                <a:latin typeface="华文楷体" panose="02010600040101010101" pitchFamily="2" charset="-122"/>
                <a:ea typeface="华文楷体" panose="02010600040101010101" pitchFamily="2" charset="-122"/>
              </a:rPr>
              <a:t>》 </a:t>
            </a:r>
            <a:r>
              <a:rPr lang="zh-CN" altLang="en-US" sz="4400" b="1">
                <a:latin typeface="华文楷体" panose="02010600040101010101" pitchFamily="2" charset="-122"/>
                <a:ea typeface="华文楷体" panose="02010600040101010101" pitchFamily="2" charset="-122"/>
              </a:rPr>
              <a:t>，从不同方面分析中的“</a:t>
            </a:r>
            <a:r>
              <a:rPr lang="zh-CN" altLang="en-US" sz="6000" b="1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我</a:t>
            </a:r>
            <a:r>
              <a:rPr lang="zh-CN" altLang="en-US" sz="4400" b="1">
                <a:latin typeface="华文楷体" panose="02010600040101010101" pitchFamily="2" charset="-122"/>
                <a:ea typeface="华文楷体" panose="02010600040101010101" pitchFamily="2" charset="-122"/>
              </a:rPr>
              <a:t>”的具体形象，结合背景体悟</a:t>
            </a:r>
            <a:r>
              <a:rPr lang="zh-CN" altLang="en-US" sz="6000" b="1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我</a:t>
            </a:r>
            <a:r>
              <a:rPr lang="zh-CN" altLang="en-US" sz="4400" b="1">
                <a:latin typeface="华文楷体" panose="02010600040101010101" pitchFamily="2" charset="-122"/>
                <a:ea typeface="华文楷体" panose="02010600040101010101" pitchFamily="2" charset="-122"/>
              </a:rPr>
              <a:t>要表达的情感。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A6EFF07-5EE6-4791-4914-A3AF72319C34}"/>
              </a:ext>
            </a:extLst>
          </p:cNvPr>
          <p:cNvSpPr txBox="1"/>
          <p:nvPr/>
        </p:nvSpPr>
        <p:spPr>
          <a:xfrm>
            <a:off x="1105460" y="4787956"/>
            <a:ext cx="10499352" cy="1675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（品读指导：可以从</a:t>
            </a:r>
            <a:r>
              <a:rPr lang="zh-CN" altLang="en-US" sz="3600" b="1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意象</a:t>
            </a: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、环境</a:t>
            </a:r>
            <a:r>
              <a:rPr lang="zh-CN" altLang="en-US" sz="3600" b="1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描写</a:t>
            </a: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zh-CN" altLang="en-US" sz="3600" b="1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修辞（词语）</a:t>
            </a: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等角度来分析形象；情感要结合</a:t>
            </a:r>
            <a:r>
              <a:rPr lang="zh-CN" altLang="en-US" sz="3600" b="1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写作背景</a:t>
            </a: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。 ）</a:t>
            </a:r>
          </a:p>
        </p:txBody>
      </p:sp>
    </p:spTree>
    <p:extLst>
      <p:ext uri="{BB962C8B-B14F-4D97-AF65-F5344CB8AC3E}">
        <p14:creationId xmlns:p14="http://schemas.microsoft.com/office/powerpoint/2010/main" val="940236871"/>
      </p:ext>
    </p:ext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5">
            <a:lum/>
          </a:blip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419D627-3FB3-4659-8374-B34688267E2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812520E-7AD6-7146-05DA-C1E91F7C9A53}"/>
              </a:ext>
            </a:extLst>
          </p:cNvPr>
          <p:cNvSpPr txBox="1"/>
          <p:nvPr/>
        </p:nvSpPr>
        <p:spPr>
          <a:xfrm>
            <a:off x="219686" y="457707"/>
            <a:ext cx="6132642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峨日朵雪峰之侧</a:t>
            </a:r>
            <a:endParaRPr lang="en-US" altLang="zh-CN" sz="2800" b="1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/>
            <a:r>
              <a:rPr lang="zh-CN" altLang="en-US" sz="20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昌耀</a:t>
            </a:r>
            <a:endParaRPr lang="en-US" altLang="zh-CN" sz="2000" b="1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/>
            <a:endParaRPr lang="zh-CN" altLang="en-US" sz="2000" b="1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just"/>
            <a:r>
              <a:rPr lang="zh-CN" altLang="en-US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这是我此刻仅能征服的高度了：</a:t>
            </a:r>
          </a:p>
          <a:p>
            <a:pPr algn="just"/>
            <a:r>
              <a:rPr lang="zh-CN" altLang="en-US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我小心地探出前额，</a:t>
            </a:r>
          </a:p>
          <a:p>
            <a:pPr algn="just"/>
            <a:r>
              <a:rPr lang="zh-CN" altLang="en-US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惊异于薄壁那边</a:t>
            </a:r>
          </a:p>
          <a:p>
            <a:pPr algn="just"/>
            <a:r>
              <a:rPr lang="zh-CN" altLang="en-US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朝向峨日朵之雪彷徨许久的太阳</a:t>
            </a:r>
          </a:p>
          <a:p>
            <a:pPr algn="just"/>
            <a:r>
              <a:rPr lang="zh-CN" altLang="en-US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正决然跃入一片引力无穷的</a:t>
            </a:r>
          </a:p>
          <a:p>
            <a:pPr algn="just"/>
            <a:r>
              <a:rPr lang="zh-CN" altLang="en-US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山海。石砾不时滑坡，</a:t>
            </a:r>
          </a:p>
          <a:p>
            <a:pPr algn="just"/>
            <a:r>
              <a:rPr lang="zh-CN" altLang="en-US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引动棕色深渊自上而下的一派嚣鸣，</a:t>
            </a:r>
          </a:p>
          <a:p>
            <a:pPr algn="just"/>
            <a:r>
              <a:rPr lang="zh-CN" altLang="en-US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像军旅远去的喊杀声。</a:t>
            </a:r>
          </a:p>
          <a:p>
            <a:pPr algn="just"/>
            <a:r>
              <a:rPr lang="zh-CN" altLang="en-US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我的指关节铆钉一样楔入巨石的罅隙。</a:t>
            </a:r>
          </a:p>
          <a:p>
            <a:pPr algn="just"/>
            <a:r>
              <a:rPr lang="zh-CN" altLang="en-US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血滴，从撕裂的千层掌鞋底渗出。</a:t>
            </a:r>
            <a:r>
              <a:rPr lang="en-US" altLang="zh-CN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E542CE6-8F5C-5E9A-58A4-923232ACF1B4}"/>
              </a:ext>
            </a:extLst>
          </p:cNvPr>
          <p:cNvSpPr txBox="1"/>
          <p:nvPr/>
        </p:nvSpPr>
        <p:spPr>
          <a:xfrm>
            <a:off x="6124457" y="1227148"/>
            <a:ext cx="6295414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sz="2000" b="1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just"/>
            <a:r>
              <a:rPr lang="zh-CN" altLang="en-US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啊，真渴望有一只雄鹰或雪豹与我为伍。</a:t>
            </a:r>
          </a:p>
          <a:p>
            <a:pPr algn="just"/>
            <a:r>
              <a:rPr lang="zh-CN" altLang="en-US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在锈蚀的岩壁，</a:t>
            </a:r>
          </a:p>
          <a:p>
            <a:pPr algn="just"/>
            <a:r>
              <a:rPr lang="zh-CN" altLang="en-US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但有一只小得可怜的蜘蛛</a:t>
            </a:r>
          </a:p>
          <a:p>
            <a:pPr algn="just"/>
            <a:r>
              <a:rPr lang="zh-CN" altLang="en-US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与我一同默享着这大自然赐予的</a:t>
            </a:r>
          </a:p>
          <a:p>
            <a:pPr algn="just"/>
            <a:r>
              <a:rPr lang="zh-CN" altLang="en-US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快慰。</a:t>
            </a:r>
            <a:endParaRPr lang="en-US" altLang="zh-CN" sz="2400" b="1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just"/>
            <a:endParaRPr lang="en-US" altLang="zh-CN" sz="2400" b="1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just"/>
            <a:r>
              <a:rPr lang="en-US" altLang="zh-CN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                    </a:t>
            </a:r>
            <a:r>
              <a:rPr lang="en-US" altLang="zh-CN" sz="20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1962</a:t>
            </a:r>
            <a:r>
              <a:rPr lang="zh-CN" altLang="en-US" sz="20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年</a:t>
            </a:r>
            <a:r>
              <a:rPr lang="en-US" altLang="zh-CN" sz="20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</a:t>
            </a:r>
            <a:r>
              <a:rPr lang="zh-CN" altLang="en-US" sz="20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月</a:t>
            </a:r>
            <a:r>
              <a:rPr lang="en-US" altLang="zh-CN" sz="20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20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日初稿</a:t>
            </a:r>
          </a:p>
          <a:p>
            <a:r>
              <a:rPr lang="en-US" altLang="zh-CN" sz="20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                            1983</a:t>
            </a:r>
            <a:r>
              <a:rPr lang="zh-CN" altLang="en-US" sz="20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年</a:t>
            </a:r>
            <a:r>
              <a:rPr lang="en-US" altLang="zh-CN" sz="20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7</a:t>
            </a:r>
            <a:r>
              <a:rPr lang="zh-CN" altLang="en-US" sz="20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月</a:t>
            </a:r>
            <a:r>
              <a:rPr lang="en-US" altLang="zh-CN" sz="20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27</a:t>
            </a:r>
            <a:r>
              <a:rPr lang="zh-CN" altLang="en-US" sz="20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日删定</a:t>
            </a:r>
            <a:endParaRPr lang="en-US" altLang="zh-CN" sz="2400" b="1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C0DA484-A96B-46BF-14BF-2DB015D0509E}"/>
              </a:ext>
            </a:extLst>
          </p:cNvPr>
          <p:cNvSpPr txBox="1"/>
          <p:nvPr/>
        </p:nvSpPr>
        <p:spPr>
          <a:xfrm>
            <a:off x="1014070" y="5872894"/>
            <a:ext cx="13525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hlinkClick r:id="rId2" action="ppaction://hlinksldjump"/>
              </a:rPr>
              <a:t>意象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3C513EE-7240-5E7A-4C04-204521BE675A}"/>
              </a:ext>
            </a:extLst>
          </p:cNvPr>
          <p:cNvSpPr txBox="1"/>
          <p:nvPr/>
        </p:nvSpPr>
        <p:spPr>
          <a:xfrm>
            <a:off x="3222043" y="5860848"/>
            <a:ext cx="26644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hlinkClick r:id="rId3" action="ppaction://hlinksldjump"/>
              </a:rPr>
              <a:t>修辞（词语）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F9903F1-C70F-CD17-42F8-5307A673D3CA}"/>
              </a:ext>
            </a:extLst>
          </p:cNvPr>
          <p:cNvSpPr txBox="1"/>
          <p:nvPr/>
        </p:nvSpPr>
        <p:spPr>
          <a:xfrm>
            <a:off x="6419852" y="5860847"/>
            <a:ext cx="24530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hlinkClick r:id="rId4" action="ppaction://hlinksldjump"/>
              </a:rPr>
              <a:t>环境描写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9567746"/>
      </p:ext>
    </p:ext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2">
            <a:lum/>
          </a:blip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419D627-3FB3-4659-8374-B34688267E2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2295FA1-366D-9D4C-75AC-7E95B16D3704}"/>
              </a:ext>
            </a:extLst>
          </p:cNvPr>
          <p:cNvSpPr txBox="1"/>
          <p:nvPr/>
        </p:nvSpPr>
        <p:spPr>
          <a:xfrm>
            <a:off x="493058" y="1004046"/>
            <a:ext cx="10927977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0000FF"/>
                </a:solidFill>
              </a:rPr>
              <a:t>《</a:t>
            </a:r>
            <a:r>
              <a:rPr lang="zh-CN" altLang="en-US" sz="3200" b="1">
                <a:solidFill>
                  <a:srgbClr val="0000FF"/>
                </a:solidFill>
              </a:rPr>
              <a:t>峨日朵雪峰之侧</a:t>
            </a:r>
            <a:r>
              <a:rPr lang="en-US" altLang="zh-CN" sz="3200" b="1">
                <a:solidFill>
                  <a:srgbClr val="0000FF"/>
                </a:solidFill>
              </a:rPr>
              <a:t>》 </a:t>
            </a:r>
            <a:r>
              <a:rPr lang="zh-CN" altLang="en-US" sz="3200" b="1">
                <a:solidFill>
                  <a:srgbClr val="0000FF"/>
                </a:solidFill>
              </a:rPr>
              <a:t>创作时间：</a:t>
            </a:r>
            <a:endParaRPr lang="en-US" altLang="zh-CN" sz="3200" b="1">
              <a:solidFill>
                <a:srgbClr val="0000FF"/>
              </a:solidFill>
            </a:endParaRPr>
          </a:p>
          <a:p>
            <a:r>
              <a:rPr lang="en-US" altLang="zh-CN" sz="3200" b="1">
                <a:solidFill>
                  <a:srgbClr val="0000FF"/>
                </a:solidFill>
              </a:rPr>
              <a:t>         1962</a:t>
            </a:r>
            <a:r>
              <a:rPr lang="zh-CN" altLang="en-US" sz="3200" b="1">
                <a:solidFill>
                  <a:srgbClr val="0000FF"/>
                </a:solidFill>
              </a:rPr>
              <a:t>年</a:t>
            </a:r>
            <a:r>
              <a:rPr lang="en-US" altLang="zh-CN" sz="3200" b="1">
                <a:solidFill>
                  <a:srgbClr val="0000FF"/>
                </a:solidFill>
              </a:rPr>
              <a:t>8</a:t>
            </a:r>
            <a:r>
              <a:rPr lang="zh-CN" altLang="en-US" sz="3200" b="1">
                <a:solidFill>
                  <a:srgbClr val="0000FF"/>
                </a:solidFill>
              </a:rPr>
              <a:t>月</a:t>
            </a:r>
            <a:r>
              <a:rPr lang="en-US" altLang="zh-CN" sz="3200" b="1">
                <a:solidFill>
                  <a:srgbClr val="0000FF"/>
                </a:solidFill>
              </a:rPr>
              <a:t>2</a:t>
            </a:r>
            <a:r>
              <a:rPr lang="zh-CN" altLang="en-US" sz="3200" b="1">
                <a:solidFill>
                  <a:srgbClr val="0000FF"/>
                </a:solidFill>
              </a:rPr>
              <a:t>日初稿</a:t>
            </a:r>
            <a:r>
              <a:rPr lang="en-US" altLang="zh-CN" sz="3200" b="1">
                <a:solidFill>
                  <a:srgbClr val="0000FF"/>
                </a:solidFill>
              </a:rPr>
              <a:t>1983</a:t>
            </a:r>
            <a:r>
              <a:rPr lang="zh-CN" altLang="en-US" sz="3200" b="1">
                <a:solidFill>
                  <a:srgbClr val="0000FF"/>
                </a:solidFill>
              </a:rPr>
              <a:t>年</a:t>
            </a:r>
            <a:r>
              <a:rPr lang="en-US" altLang="zh-CN" sz="3200" b="1">
                <a:solidFill>
                  <a:srgbClr val="0000FF"/>
                </a:solidFill>
              </a:rPr>
              <a:t>7</a:t>
            </a:r>
            <a:r>
              <a:rPr lang="zh-CN" altLang="en-US" sz="3200" b="1">
                <a:solidFill>
                  <a:srgbClr val="0000FF"/>
                </a:solidFill>
              </a:rPr>
              <a:t>月</a:t>
            </a:r>
            <a:r>
              <a:rPr lang="en-US" altLang="zh-CN" sz="3200" b="1">
                <a:solidFill>
                  <a:srgbClr val="0000FF"/>
                </a:solidFill>
              </a:rPr>
              <a:t>27</a:t>
            </a:r>
            <a:r>
              <a:rPr lang="zh-CN" altLang="en-US" sz="3200" b="1">
                <a:solidFill>
                  <a:srgbClr val="0000FF"/>
                </a:solidFill>
              </a:rPr>
              <a:t>日删定。</a:t>
            </a:r>
            <a:r>
              <a:rPr lang="en-US" altLang="zh-CN" sz="3200" b="1">
                <a:solidFill>
                  <a:srgbClr val="0000FF"/>
                </a:solidFill>
              </a:rPr>
              <a:t>1957</a:t>
            </a:r>
            <a:r>
              <a:rPr lang="zh-CN" altLang="en-US" sz="3200" b="1">
                <a:solidFill>
                  <a:srgbClr val="0000FF"/>
                </a:solidFill>
              </a:rPr>
              <a:t>年，昌耀因诗作</a:t>
            </a:r>
            <a:r>
              <a:rPr lang="en-US" altLang="zh-CN" sz="3200" b="1">
                <a:solidFill>
                  <a:srgbClr val="0000FF"/>
                </a:solidFill>
              </a:rPr>
              <a:t>《</a:t>
            </a:r>
            <a:r>
              <a:rPr lang="zh-CN" altLang="en-US" sz="3200" b="1">
                <a:solidFill>
                  <a:srgbClr val="0000FF"/>
                </a:solidFill>
              </a:rPr>
              <a:t>林中试笛</a:t>
            </a:r>
            <a:r>
              <a:rPr lang="en-US" altLang="zh-CN" sz="3200" b="1">
                <a:solidFill>
                  <a:srgbClr val="0000FF"/>
                </a:solidFill>
              </a:rPr>
              <a:t>》</a:t>
            </a:r>
            <a:r>
              <a:rPr lang="zh-CN" altLang="en-US" sz="3200" b="1">
                <a:solidFill>
                  <a:srgbClr val="0000FF"/>
                </a:solidFill>
              </a:rPr>
              <a:t>被打成右派，此后仅得以一“赎罪者”身份辗转于青海西部荒原从事农垦，</a:t>
            </a:r>
            <a:r>
              <a:rPr lang="en-US" altLang="zh-CN" sz="3200" b="1">
                <a:solidFill>
                  <a:srgbClr val="0000FF"/>
                </a:solidFill>
              </a:rPr>
              <a:t>1962</a:t>
            </a:r>
            <a:r>
              <a:rPr lang="zh-CN" altLang="en-US" sz="3200" b="1">
                <a:solidFill>
                  <a:srgbClr val="0000FF"/>
                </a:solidFill>
              </a:rPr>
              <a:t>年昌耀已陷入冷寂和沉闷了，由此，他得以理智和清醒，观照和揣度个体生命及周围的世界：这便是他的短诗</a:t>
            </a:r>
            <a:r>
              <a:rPr lang="en-US" altLang="zh-CN" sz="3200" b="1">
                <a:solidFill>
                  <a:srgbClr val="0000FF"/>
                </a:solidFill>
              </a:rPr>
              <a:t>《</a:t>
            </a:r>
            <a:r>
              <a:rPr lang="zh-CN" altLang="en-US" sz="3200" b="1">
                <a:solidFill>
                  <a:srgbClr val="0000FF"/>
                </a:solidFill>
              </a:rPr>
              <a:t>峨日朵雪峰之侧</a:t>
            </a:r>
            <a:r>
              <a:rPr lang="en-US" altLang="zh-CN" sz="3200" b="1">
                <a:solidFill>
                  <a:srgbClr val="0000FF"/>
                </a:solidFill>
              </a:rPr>
              <a:t>》</a:t>
            </a:r>
            <a:r>
              <a:rPr lang="zh-CN" altLang="en-US" sz="3200" b="1">
                <a:solidFill>
                  <a:srgbClr val="0000FF"/>
                </a:solidFill>
              </a:rPr>
              <a:t>产生的外在机缘和直接意图。</a:t>
            </a:r>
            <a:endParaRPr lang="en-US" altLang="zh-CN" sz="3200" b="1">
              <a:solidFill>
                <a:srgbClr val="0000FF"/>
              </a:solidFill>
            </a:endParaRPr>
          </a:p>
          <a:p>
            <a:r>
              <a:rPr lang="en-US" altLang="zh-CN" sz="3200" b="1">
                <a:solidFill>
                  <a:srgbClr val="0000FF"/>
                </a:solidFill>
              </a:rPr>
              <a:t>         1979</a:t>
            </a:r>
            <a:r>
              <a:rPr lang="zh-CN" altLang="en-US" sz="3200" b="1">
                <a:solidFill>
                  <a:srgbClr val="0000FF"/>
                </a:solidFill>
              </a:rPr>
              <a:t>年重返文坛，任青海作协副主席、荣誉主席、专业作家。</a:t>
            </a:r>
          </a:p>
        </p:txBody>
      </p:sp>
    </p:spTree>
    <p:extLst>
      <p:ext uri="{BB962C8B-B14F-4D97-AF65-F5344CB8AC3E}">
        <p14:creationId xmlns:p14="http://schemas.microsoft.com/office/powerpoint/2010/main" val="2004651543"/>
      </p:ext>
    </p:ext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2">
            <a:lum/>
          </a:blip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419D627-3FB3-4659-8374-B34688267E2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427F652-562C-6D4C-EF38-45258B1D910D}"/>
              </a:ext>
            </a:extLst>
          </p:cNvPr>
          <p:cNvSpPr txBox="1"/>
          <p:nvPr/>
        </p:nvSpPr>
        <p:spPr>
          <a:xfrm>
            <a:off x="654423" y="929405"/>
            <a:ext cx="11035553" cy="49991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日落和滑坡等意象是用来表现贴身绝壁的登山勇士的生命体验的。</a:t>
            </a:r>
            <a:endParaRPr lang="en-US" altLang="zh-CN" sz="36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“雄鹰”“雪豹”的形象是作者理想中的精神、意志和心灵的象征，代表着一种真正强大、雄壮和坚韧。</a:t>
            </a:r>
            <a:endParaRPr lang="en-US" altLang="zh-CN" sz="36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“蜘蛛”则是作者现实状态的写照，是他“囚徒”身份的一种反映。</a:t>
            </a:r>
          </a:p>
        </p:txBody>
      </p:sp>
    </p:spTree>
    <p:extLst>
      <p:ext uri="{BB962C8B-B14F-4D97-AF65-F5344CB8AC3E}">
        <p14:creationId xmlns:p14="http://schemas.microsoft.com/office/powerpoint/2010/main" val="2669284770"/>
      </p:ext>
    </p:ext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3">
            <a:lum/>
          </a:blip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419D627-3FB3-4659-8374-B34688267E2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938BB66-4FCA-2743-ED56-03A0485F1728}"/>
              </a:ext>
            </a:extLst>
          </p:cNvPr>
          <p:cNvSpPr txBox="1"/>
          <p:nvPr/>
        </p:nvSpPr>
        <p:spPr>
          <a:xfrm>
            <a:off x="860612" y="1559859"/>
            <a:ext cx="1068592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在这首诗中，诗人为我们塑造了众多审美意象，有太阳、俄日朵之雪、巨石、岩壁、蜘蛛，它们共同营造出一个凝重壮美的氛围，将饱含沧桑的情怀，古老开阔的高原背景，博大的生命意识，构成一个协调的整体。通过意象之间的的变化与相互作用，描绘出诗人内心深处向往的乌托邦，那是一个仅存于诗人心中的天堂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F39C900-C530-73BD-B236-E0139CCED6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3349" y="-112461"/>
            <a:ext cx="4319588" cy="2004673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A66FA537-C4F9-3195-0409-773C6330848F}"/>
              </a:ext>
            </a:extLst>
          </p:cNvPr>
          <p:cNvSpPr txBox="1"/>
          <p:nvPr/>
        </p:nvSpPr>
        <p:spPr>
          <a:xfrm>
            <a:off x="1210235" y="535932"/>
            <a:ext cx="23756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小结</a:t>
            </a:r>
          </a:p>
        </p:txBody>
      </p:sp>
    </p:spTree>
    <p:extLst>
      <p:ext uri="{BB962C8B-B14F-4D97-AF65-F5344CB8AC3E}">
        <p14:creationId xmlns:p14="http://schemas.microsoft.com/office/powerpoint/2010/main" val="4115060745"/>
      </p:ext>
    </p:ext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3">
            <a:lum/>
          </a:blip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419D627-3FB3-4659-8374-B34688267E2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812520E-7AD6-7146-05DA-C1E91F7C9A53}"/>
              </a:ext>
            </a:extLst>
          </p:cNvPr>
          <p:cNvSpPr txBox="1"/>
          <p:nvPr/>
        </p:nvSpPr>
        <p:spPr>
          <a:xfrm>
            <a:off x="219686" y="457707"/>
            <a:ext cx="6132642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峨日朵雪峰之侧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昌耀</a:t>
            </a:r>
            <a:endParaRPr kumimoji="0" lang="en-US" altLang="zh-CN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这是我此刻仅能征服的高度了：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我小心地探出前额，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惊异于薄壁那边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朝向峨日朵之雪彷徨许久的太阳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正决然跃入一片引力无穷的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山海。石砾不时滑坡，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引动棕色深渊自上而下的一派嚣鸣，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像军旅远去的喊杀声。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我的指关节铆钉一样楔入巨石的罅隙。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血滴，从撕裂的千层掌鞋底渗出。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E542CE6-8F5C-5E9A-58A4-923232ACF1B4}"/>
              </a:ext>
            </a:extLst>
          </p:cNvPr>
          <p:cNvSpPr txBox="1"/>
          <p:nvPr/>
        </p:nvSpPr>
        <p:spPr>
          <a:xfrm>
            <a:off x="6124457" y="1227148"/>
            <a:ext cx="6295414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啊，真渴望有一只雄鹰或雪豹与我为伍。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在锈蚀的岩壁，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但有一只小得可怜的蜘蛛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与我一同默享着这大自然赐予的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快慰。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                                         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1962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年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8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月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2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日初稿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                                                 1983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年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7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月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27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日删定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6" name="箭头: 右弧形 5">
            <a:extLst>
              <a:ext uri="{FF2B5EF4-FFF2-40B4-BE49-F238E27FC236}">
                <a16:creationId xmlns:a16="http://schemas.microsoft.com/office/drawing/2014/main" id="{9C1B9D08-8CC9-E1E4-801F-57C135D70BAA}"/>
              </a:ext>
            </a:extLst>
          </p:cNvPr>
          <p:cNvSpPr/>
          <p:nvPr/>
        </p:nvSpPr>
        <p:spPr>
          <a:xfrm>
            <a:off x="5512591" y="3713222"/>
            <a:ext cx="502023" cy="1614270"/>
          </a:xfrm>
          <a:prstGeom prst="curvedLeftArrow">
            <a:avLst>
              <a:gd name="adj1" fmla="val 25000"/>
              <a:gd name="adj2" fmla="val 536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370519A-5795-9C80-54BD-922F1A40C475}"/>
              </a:ext>
            </a:extLst>
          </p:cNvPr>
          <p:cNvSpPr txBox="1"/>
          <p:nvPr/>
        </p:nvSpPr>
        <p:spPr>
          <a:xfrm>
            <a:off x="410160" y="5473166"/>
            <a:ext cx="1137167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落日景象：写出了攀登者脚下的险情。</a:t>
            </a:r>
            <a:r>
              <a:rPr lang="ja-JP" altLang="en-US" sz="2000" b="1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彷徨”一词生动地概括出了タ阳</a:t>
            </a:r>
            <a:r>
              <a:rPr lang="zh-CN" altLang="en-US" sz="2000" b="1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欲</a:t>
            </a:r>
            <a:r>
              <a:rPr lang="ja-JP" altLang="en-US" sz="2000" b="1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落之貌。但西沉之势不可逆转，冷热</a:t>
            </a:r>
            <a:r>
              <a:rPr lang="zh-CN" altLang="en-US" sz="2000" b="1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交接</a:t>
            </a:r>
            <a:r>
              <a:rPr lang="ja-JP" altLang="en-US" sz="2000" b="1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之时，迫近冰峰的红日显现出跃赴绝决</a:t>
            </a:r>
            <a:r>
              <a:rPr lang="zh-CN" altLang="en-US" sz="2000" b="1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境</a:t>
            </a:r>
            <a:r>
              <a:rPr lang="ja-JP" altLang="en-US" sz="2000" b="1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的姿态。山海的幽</a:t>
            </a:r>
            <a:r>
              <a:rPr lang="zh-CN" altLang="en-US" sz="2000" b="1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杳</a:t>
            </a:r>
            <a:r>
              <a:rPr lang="ja-JP" altLang="en-US" sz="2000" b="1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又似有黑洞穷的引力。石砾不时的滑坡，深渊兴</a:t>
            </a:r>
            <a:r>
              <a:rPr lang="zh-CN" altLang="en-US" sz="2000" b="1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起</a:t>
            </a:r>
            <a:r>
              <a:rPr lang="ja-JP" altLang="en-US" sz="2000" b="1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有如军旅远去的喊杀声的嚣鸣。</a:t>
            </a:r>
            <a:endParaRPr lang="zh-CN" altLang="en-US" sz="2000" b="1">
              <a:solidFill>
                <a:srgbClr val="0000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动作按钮: 后退或前一项 7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4D90BCFA-B37F-1D50-1B67-785697E96EDC}"/>
              </a:ext>
            </a:extLst>
          </p:cNvPr>
          <p:cNvSpPr/>
          <p:nvPr/>
        </p:nvSpPr>
        <p:spPr>
          <a:xfrm>
            <a:off x="11071412" y="457707"/>
            <a:ext cx="519953" cy="29532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2731765"/>
      </p:ext>
    </p:ext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2">
            <a:lum/>
          </a:blip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419D627-3FB3-4659-8374-B34688267E2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AF15C49-5229-4E02-891B-8B0C0BB7B2F6}"/>
              </a:ext>
            </a:extLst>
          </p:cNvPr>
          <p:cNvSpPr txBox="1"/>
          <p:nvPr/>
        </p:nvSpPr>
        <p:spPr>
          <a:xfrm>
            <a:off x="742949" y="642937"/>
            <a:ext cx="5572126" cy="92333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5400" b="1">
                <a:solidFill>
                  <a:srgbClr val="7030A0"/>
                </a:solidFill>
              </a:rPr>
              <a:t>课前知识准备：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F80AE29-6003-4958-A0EF-DAA939B1F38A}"/>
              </a:ext>
            </a:extLst>
          </p:cNvPr>
          <p:cNvSpPr txBox="1"/>
          <p:nvPr/>
        </p:nvSpPr>
        <p:spPr>
          <a:xfrm>
            <a:off x="742949" y="2209204"/>
            <a:ext cx="11087100" cy="3139321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93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6600" b="1"/>
              <a:t>       结合资料了解</a:t>
            </a:r>
            <a:r>
              <a:rPr lang="zh-CN" altLang="en-US" sz="6600" b="1">
                <a:solidFill>
                  <a:srgbClr val="FF0000"/>
                </a:solidFill>
              </a:rPr>
              <a:t>作者</a:t>
            </a:r>
            <a:r>
              <a:rPr lang="zh-CN" altLang="en-US" sz="6600" b="1"/>
              <a:t>及相应创作</a:t>
            </a:r>
            <a:r>
              <a:rPr lang="zh-CN" altLang="en-US" sz="6600" b="1">
                <a:solidFill>
                  <a:srgbClr val="FF0000"/>
                </a:solidFill>
              </a:rPr>
              <a:t>时代</a:t>
            </a:r>
            <a:r>
              <a:rPr lang="zh-CN" altLang="en-US" sz="6600" b="1"/>
              <a:t>；大声朗读诗歌，圈点勾划</a:t>
            </a:r>
            <a:r>
              <a:rPr lang="zh-CN" altLang="en-US" sz="6600" b="1">
                <a:solidFill>
                  <a:srgbClr val="FF0000"/>
                </a:solidFill>
              </a:rPr>
              <a:t>疑难字词</a:t>
            </a:r>
            <a:r>
              <a:rPr lang="zh-CN" altLang="en-US" sz="6600" b="1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9218548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3">
            <a:lum/>
          </a:blip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419D627-3FB3-4659-8374-B34688267E2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812520E-7AD6-7146-05DA-C1E91F7C9A53}"/>
              </a:ext>
            </a:extLst>
          </p:cNvPr>
          <p:cNvSpPr txBox="1"/>
          <p:nvPr/>
        </p:nvSpPr>
        <p:spPr>
          <a:xfrm>
            <a:off x="219686" y="457707"/>
            <a:ext cx="6132642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峨日朵雪峰之侧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昌耀</a:t>
            </a:r>
            <a:endParaRPr kumimoji="0" lang="en-US" altLang="zh-CN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这是我此刻仅能征服的高度了：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我小心地探出前额，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惊异于薄壁那边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朝向峨日朵之雪彷徨许久的太阳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正决然跃入一片引力无穷的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山海。石砾不时滑坡，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引动棕色深渊自上而下的一派嚣鸣，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像军旅远去的喊杀声。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我的指关节铆钉一样楔入巨石的罅隙。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血滴，从撕裂的千层掌鞋底渗出。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E542CE6-8F5C-5E9A-58A4-923232ACF1B4}"/>
              </a:ext>
            </a:extLst>
          </p:cNvPr>
          <p:cNvSpPr txBox="1"/>
          <p:nvPr/>
        </p:nvSpPr>
        <p:spPr>
          <a:xfrm>
            <a:off x="6124457" y="1227148"/>
            <a:ext cx="6295414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啊，真渴望有一只雄鹰或雪豹与我为伍。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在锈蚀的岩壁，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但有一只小得可怜的蜘蛛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与我一同默享着这大自然赐予的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快慰。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                                         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1962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年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8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月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2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日初稿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                                                 1983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年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7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月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27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日删定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28215D8-6050-4224-FC77-41DE118AF7AB}"/>
              </a:ext>
            </a:extLst>
          </p:cNvPr>
          <p:cNvSpPr txBox="1"/>
          <p:nvPr/>
        </p:nvSpPr>
        <p:spPr>
          <a:xfrm>
            <a:off x="1586753" y="5431999"/>
            <a:ext cx="88302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诗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人猛</a:t>
            </a:r>
            <a:r>
              <a:rPr lang="ja-JP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然惊觉，本能的将“指关节铆钉一样的楔入巨石的罅隙”。这句极为生动形象。干层底被撕裂的细节，从侧面表现了当时情况的危急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004D1F0-DA57-E9BB-8C54-104C555C2E57}"/>
              </a:ext>
            </a:extLst>
          </p:cNvPr>
          <p:cNvSpPr txBox="1"/>
          <p:nvPr/>
        </p:nvSpPr>
        <p:spPr>
          <a:xfrm>
            <a:off x="4920061" y="688904"/>
            <a:ext cx="39998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“小心探出前额”的举动说明海拔之高。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D70C5C7-691A-A689-7DCC-FE3D7E968131}"/>
              </a:ext>
            </a:extLst>
          </p:cNvPr>
          <p:cNvSpPr txBox="1"/>
          <p:nvPr/>
        </p:nvSpPr>
        <p:spPr>
          <a:xfrm>
            <a:off x="367552" y="196827"/>
            <a:ext cx="10497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</a:rPr>
              <a:t>“这是我此刻仅能征服的高度了”暗含着此刻诗人因身体疲惫而打算暂歇，但并未放弃征服之意。</a:t>
            </a:r>
          </a:p>
        </p:txBody>
      </p:sp>
      <p:sp>
        <p:nvSpPr>
          <p:cNvPr id="8" name="动作按钮: 后退或前一项 7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CC9BF01C-A045-82CF-11E1-54BB752B0EF7}"/>
              </a:ext>
            </a:extLst>
          </p:cNvPr>
          <p:cNvSpPr/>
          <p:nvPr/>
        </p:nvSpPr>
        <p:spPr>
          <a:xfrm>
            <a:off x="11268635" y="358588"/>
            <a:ext cx="421341" cy="20757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6641754"/>
      </p:ext>
    </p:ext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3">
            <a:lum/>
          </a:blip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419D627-3FB3-4659-8374-B34688267E23}"/>
              </a:ext>
            </a:extLst>
          </p:cNvPr>
          <p:cNvSpPr/>
          <p:nvPr/>
        </p:nvSpPr>
        <p:spPr>
          <a:xfrm>
            <a:off x="-28456" y="0"/>
            <a:ext cx="12192000" cy="6858000"/>
          </a:xfrm>
          <a:prstGeom prst="rect">
            <a:avLst/>
          </a:prstGeom>
          <a:solidFill>
            <a:schemeClr val="bg1">
              <a:alpha val="7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812520E-7AD6-7146-05DA-C1E91F7C9A53}"/>
              </a:ext>
            </a:extLst>
          </p:cNvPr>
          <p:cNvSpPr txBox="1"/>
          <p:nvPr/>
        </p:nvSpPr>
        <p:spPr>
          <a:xfrm>
            <a:off x="219686" y="457707"/>
            <a:ext cx="6132642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峨日朵雪峰之侧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昌耀</a:t>
            </a:r>
            <a:endParaRPr kumimoji="0" lang="en-US" altLang="zh-CN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这是我此刻仅能征服的高度了：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我小心地探出前额，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惊异于薄壁那边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朝向峨日朵之雪彷徨许久的太阳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正决然跃入一片引力无穷的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山海。石砾不时滑坡，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引动棕色深渊自上而下的一派嚣鸣，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像军旅远去的喊杀声。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我的指关节铆钉一样楔入巨石的罅隙。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血滴，从撕裂的千层掌鞋底渗出。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E542CE6-8F5C-5E9A-58A4-923232ACF1B4}"/>
              </a:ext>
            </a:extLst>
          </p:cNvPr>
          <p:cNvSpPr txBox="1"/>
          <p:nvPr/>
        </p:nvSpPr>
        <p:spPr>
          <a:xfrm>
            <a:off x="6124457" y="1227148"/>
            <a:ext cx="6295414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啊，真渴望有一只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雄鹰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或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雪豹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与我为伍。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在锈蚀的岩壁，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但有一只小得可怜的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蜘蛛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与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我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一同默享着这大自然赐予的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快慰。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                                         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1962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年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8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月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2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日初稿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                                                 1983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年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7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月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27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日删定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5237A16-4503-49B6-F2E3-A76D17785604}"/>
              </a:ext>
            </a:extLst>
          </p:cNvPr>
          <p:cNvSpPr txBox="1"/>
          <p:nvPr/>
        </p:nvSpPr>
        <p:spPr>
          <a:xfrm>
            <a:off x="7010400" y="473096"/>
            <a:ext cx="4545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</a:rPr>
              <a:t>空中霸主和雪原霸主，力量强大。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7C178C2-F3D8-7081-E098-04AC056698AD}"/>
              </a:ext>
            </a:extLst>
          </p:cNvPr>
          <p:cNvSpPr txBox="1"/>
          <p:nvPr/>
        </p:nvSpPr>
        <p:spPr>
          <a:xfrm>
            <a:off x="9560910" y="3240760"/>
            <a:ext cx="2850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</a:rPr>
              <a:t>渺小，却带来温暖</a:t>
            </a:r>
          </a:p>
        </p:txBody>
      </p:sp>
      <p:cxnSp>
        <p:nvCxnSpPr>
          <p:cNvPr id="9" name="直接箭头连接符 8">
            <a:extLst>
              <a:ext uri="{FF2B5EF4-FFF2-40B4-BE49-F238E27FC236}">
                <a16:creationId xmlns:a16="http://schemas.microsoft.com/office/drawing/2014/main" id="{910C774C-3505-A34C-AD36-095081BAA8BA}"/>
              </a:ext>
            </a:extLst>
          </p:cNvPr>
          <p:cNvCxnSpPr/>
          <p:nvPr/>
        </p:nvCxnSpPr>
        <p:spPr>
          <a:xfrm flipV="1">
            <a:off x="9063318" y="1120588"/>
            <a:ext cx="277906" cy="49305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01C10CB8-0D77-2B1A-0E4C-A2EDAAC97202}"/>
              </a:ext>
            </a:extLst>
          </p:cNvPr>
          <p:cNvCxnSpPr/>
          <p:nvPr/>
        </p:nvCxnSpPr>
        <p:spPr>
          <a:xfrm>
            <a:off x="9493624" y="2599765"/>
            <a:ext cx="573741" cy="55581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id="{E07ED102-5E7D-D550-07EB-99D657B70827}"/>
              </a:ext>
            </a:extLst>
          </p:cNvPr>
          <p:cNvSpPr txBox="1"/>
          <p:nvPr/>
        </p:nvSpPr>
        <p:spPr>
          <a:xfrm>
            <a:off x="5970494" y="4971915"/>
            <a:ext cx="55043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强烈地对比中，“我”与蜘蛛合二为一了，写出了“我”的谦卑而坚毅。</a:t>
            </a:r>
          </a:p>
        </p:txBody>
      </p:sp>
      <p:sp>
        <p:nvSpPr>
          <p:cNvPr id="13" name="动作按钮: 后退或前一项 12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325F8D15-C2C1-97A3-D8D1-FBC4971082F4}"/>
              </a:ext>
            </a:extLst>
          </p:cNvPr>
          <p:cNvSpPr/>
          <p:nvPr/>
        </p:nvSpPr>
        <p:spPr>
          <a:xfrm>
            <a:off x="3101788" y="6347012"/>
            <a:ext cx="600636" cy="194563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3070020"/>
      </p:ext>
    </p:extLst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3">
            <a:lum/>
          </a:blip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419D627-3FB3-4659-8374-B34688267E2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4DC9FB1-A404-E3EA-75CB-7284CBE11CCA}"/>
              </a:ext>
            </a:extLst>
          </p:cNvPr>
          <p:cNvSpPr txBox="1"/>
          <p:nvPr/>
        </p:nvSpPr>
        <p:spPr>
          <a:xfrm>
            <a:off x="747368" y="412377"/>
            <a:ext cx="10933643" cy="587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立在地球边上放号</a:t>
            </a:r>
            <a:endParaRPr kumimoji="0" lang="en-US" altLang="zh-CN" sz="36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郭沫若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无数的白云正在空中怒涌，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啊啊！好幅壮丽的北冰洋的情景哟！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无限的太平洋提起他全身的力量来要把地球推倒。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啊啊！我眼前来了的滚滚的洪涛哟！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啊啊！不断的毁坏，不断的创造，不断的努力哟！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啊啊！力哟！力哟！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力的绘画，力的舞蹈，力的音乐，力的诗歌，力的律吕哟！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1919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年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9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、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10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月间作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4" name="Rectangle 3">
            <a:extLst>
              <a:ext uri="{FF2B5EF4-FFF2-40B4-BE49-F238E27FC236}">
                <a16:creationId xmlns:a16="http://schemas.microsoft.com/office/drawing/2014/main" id="{63360926-BFF8-2EDA-102B-5FA54B0844E1}"/>
              </a:ext>
            </a:extLst>
          </p:cNvPr>
          <p:cNvSpPr txBox="1">
            <a:spLocks noRot="1" noChangeArrowheads="1"/>
          </p:cNvSpPr>
          <p:nvPr/>
        </p:nvSpPr>
        <p:spPr>
          <a:xfrm>
            <a:off x="8550216" y="924504"/>
            <a:ext cx="3025588" cy="793377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意象特点：宏大、阔远、</a:t>
            </a:r>
            <a:endParaRPr kumimoji="0" lang="en-US" altLang="zh-CN" sz="20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雄奇、气势磅礴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2FBF723-8761-7FE6-B6D1-517C4F99E097}"/>
              </a:ext>
            </a:extLst>
          </p:cNvPr>
          <p:cNvSpPr txBox="1"/>
          <p:nvPr/>
        </p:nvSpPr>
        <p:spPr>
          <a:xfrm>
            <a:off x="1940989" y="1814462"/>
            <a:ext cx="13400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白云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63154D2-C406-7B66-1CCD-3FCAE06A81E2}"/>
              </a:ext>
            </a:extLst>
          </p:cNvPr>
          <p:cNvSpPr txBox="1"/>
          <p:nvPr/>
        </p:nvSpPr>
        <p:spPr>
          <a:xfrm>
            <a:off x="3989294" y="2303930"/>
            <a:ext cx="14702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北冰洋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802A606-7A82-7099-82A1-B36677D1006B}"/>
              </a:ext>
            </a:extLst>
          </p:cNvPr>
          <p:cNvSpPr txBox="1"/>
          <p:nvPr/>
        </p:nvSpPr>
        <p:spPr>
          <a:xfrm>
            <a:off x="1940989" y="2786554"/>
            <a:ext cx="18019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太平洋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CE21D381-E937-1C23-56A8-42B0945C5C6E}"/>
              </a:ext>
            </a:extLst>
          </p:cNvPr>
          <p:cNvSpPr txBox="1"/>
          <p:nvPr/>
        </p:nvSpPr>
        <p:spPr>
          <a:xfrm>
            <a:off x="1970922" y="3261012"/>
            <a:ext cx="7060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我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CA41863E-064F-CFA5-400A-064E47E0B30F}"/>
              </a:ext>
            </a:extLst>
          </p:cNvPr>
          <p:cNvSpPr txBox="1"/>
          <p:nvPr/>
        </p:nvSpPr>
        <p:spPr>
          <a:xfrm>
            <a:off x="5645458" y="3258871"/>
            <a:ext cx="12932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洪涛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DD2FB3AC-8908-8F4F-2B41-E5EEF275D3F2}"/>
              </a:ext>
            </a:extLst>
          </p:cNvPr>
          <p:cNvSpPr txBox="1"/>
          <p:nvPr/>
        </p:nvSpPr>
        <p:spPr>
          <a:xfrm>
            <a:off x="1972366" y="4222699"/>
            <a:ext cx="9233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力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3" name="箭头: 右 22">
            <a:extLst>
              <a:ext uri="{FF2B5EF4-FFF2-40B4-BE49-F238E27FC236}">
                <a16:creationId xmlns:a16="http://schemas.microsoft.com/office/drawing/2014/main" id="{E3432E57-BEE0-A8A3-876F-7C490DED8895}"/>
              </a:ext>
            </a:extLst>
          </p:cNvPr>
          <p:cNvSpPr/>
          <p:nvPr/>
        </p:nvSpPr>
        <p:spPr>
          <a:xfrm rot="-900000">
            <a:off x="6367460" y="1422076"/>
            <a:ext cx="1989162" cy="308391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动作按钮: 后退或前一项 3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B84E9144-6CF7-639D-4042-03A850BDE6BD}"/>
              </a:ext>
            </a:extLst>
          </p:cNvPr>
          <p:cNvSpPr/>
          <p:nvPr/>
        </p:nvSpPr>
        <p:spPr>
          <a:xfrm>
            <a:off x="1353671" y="5800165"/>
            <a:ext cx="706099" cy="35858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3939824"/>
      </p:ext>
    </p:extLst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3">
            <a:lum/>
          </a:blip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419D627-3FB3-4659-8374-B34688267E2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4DC9FB1-A404-E3EA-75CB-7284CBE11CCA}"/>
              </a:ext>
            </a:extLst>
          </p:cNvPr>
          <p:cNvSpPr txBox="1"/>
          <p:nvPr/>
        </p:nvSpPr>
        <p:spPr>
          <a:xfrm>
            <a:off x="747368" y="412377"/>
            <a:ext cx="10933643" cy="587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              立在地球边上放号</a:t>
            </a:r>
            <a:endParaRPr kumimoji="0" lang="en-US" altLang="zh-CN" sz="36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                              郭沫若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无数的白云正在空中怒涌，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啊啊！好幅壮丽的北冰洋的情景哟！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无限的太平洋提起他全身的力量来要把地球推倒。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啊啊！我眼前来了的滚滚的洪涛哟！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啊啊！不断的毁坏，不断的创造，不断的努力哟！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啊啊！力哟！力哟！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力的绘画，力的舞蹈，力的音乐，力的诗歌，力的律吕哟！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1919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年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9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、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10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月间作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596E601-3B43-BF00-0AD5-107AC12E6362}"/>
              </a:ext>
            </a:extLst>
          </p:cNvPr>
          <p:cNvSpPr txBox="1"/>
          <p:nvPr/>
        </p:nvSpPr>
        <p:spPr>
          <a:xfrm>
            <a:off x="-291352" y="1814462"/>
            <a:ext cx="1604682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8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｛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C07F821-CEC5-A400-BC50-8821BB76150E}"/>
              </a:ext>
            </a:extLst>
          </p:cNvPr>
          <p:cNvSpPr txBox="1"/>
          <p:nvPr/>
        </p:nvSpPr>
        <p:spPr>
          <a:xfrm>
            <a:off x="650869" y="143924"/>
            <a:ext cx="4378331" cy="1569660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环境描写：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通过对自然景观的客观描写，描绘了一幅白云怒涌、波涛汹涌的宏伟壮丽的图景，气势磅礴，震撼人心。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3" name="箭头: 圆角右 12">
            <a:extLst>
              <a:ext uri="{FF2B5EF4-FFF2-40B4-BE49-F238E27FC236}">
                <a16:creationId xmlns:a16="http://schemas.microsoft.com/office/drawing/2014/main" id="{922BE659-EE50-F589-2367-C17A1B672454}"/>
              </a:ext>
            </a:extLst>
          </p:cNvPr>
          <p:cNvSpPr/>
          <p:nvPr/>
        </p:nvSpPr>
        <p:spPr>
          <a:xfrm>
            <a:off x="485150" y="1131833"/>
            <a:ext cx="116542" cy="1172097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动作按钮: 后退或前一项 2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32814FA1-3CCC-F015-0DCA-C6716896F03C}"/>
              </a:ext>
            </a:extLst>
          </p:cNvPr>
          <p:cNvSpPr/>
          <p:nvPr/>
        </p:nvSpPr>
        <p:spPr>
          <a:xfrm>
            <a:off x="1066800" y="5898776"/>
            <a:ext cx="690282" cy="49301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8879113"/>
      </p:ext>
    </p:extLst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4">
            <a:lum/>
          </a:blip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419D627-3FB3-4659-8374-B34688267E23}"/>
              </a:ext>
            </a:extLst>
          </p:cNvPr>
          <p:cNvSpPr/>
          <p:nvPr/>
        </p:nvSpPr>
        <p:spPr>
          <a:xfrm>
            <a:off x="0" y="-150793"/>
            <a:ext cx="12192000" cy="6858000"/>
          </a:xfrm>
          <a:prstGeom prst="rect">
            <a:avLst/>
          </a:prstGeom>
          <a:solidFill>
            <a:schemeClr val="bg1">
              <a:alpha val="7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4DC9FB1-A404-E3EA-75CB-7284CBE11CCA}"/>
              </a:ext>
            </a:extLst>
          </p:cNvPr>
          <p:cNvSpPr txBox="1"/>
          <p:nvPr/>
        </p:nvSpPr>
        <p:spPr>
          <a:xfrm>
            <a:off x="747368" y="412377"/>
            <a:ext cx="10933643" cy="587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              立在地球边上放号</a:t>
            </a:r>
            <a:endParaRPr kumimoji="0" lang="en-US" altLang="zh-CN" sz="36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                              郭沫若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无数的白云正在空中怒涌，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啊啊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！好幅壮丽的北冰洋的情景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哟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！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无限的太平洋提起他全身的力量来要把地球推倒。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啊啊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！我眼前来了的滚滚的洪涛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哟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！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啊啊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！</a:t>
            </a:r>
            <a:r>
              <a:rPr kumimoji="0" lang="zh-CN" altLang="en-US" sz="3200" b="1" i="0" u="sng" strike="noStrike" kern="1200" cap="none" spc="0" normalizeH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>
                  <a:solidFill>
                    <a:srgbClr val="0000FF"/>
                  </a:solidFill>
                </a:u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不断的毁坏，不断的创造，不断的努力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哟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！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啊啊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！力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哟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！力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哟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！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sng" strike="noStrike" kern="1200" cap="none" spc="0" normalizeH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>
                  <a:solidFill>
                    <a:srgbClr val="0000FF"/>
                  </a:solidFill>
                </a:u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力的绘画，力的舞蹈，力的音乐，力的诗歌，力的律吕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哟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！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1919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年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9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、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10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月间作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7DF134A-BE43-B0D0-1B1E-4836B2F4438F}"/>
              </a:ext>
            </a:extLst>
          </p:cNvPr>
          <p:cNvSpPr txBox="1"/>
          <p:nvPr/>
        </p:nvSpPr>
        <p:spPr>
          <a:xfrm>
            <a:off x="895350" y="107577"/>
            <a:ext cx="4391025" cy="156966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</a:rPr>
              <a:t>连用四个“</a:t>
            </a:r>
            <a:r>
              <a:rPr lang="zh-CN" altLang="en-US" sz="24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啊啊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</a:rPr>
              <a:t>”和六个“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哟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</a:rPr>
              <a:t>”一系列叹词，直抒胸臆，抒写对“力”的赞叹，增强艺术感染力。</a:t>
            </a:r>
          </a:p>
        </p:txBody>
      </p:sp>
      <p:sp>
        <p:nvSpPr>
          <p:cNvPr id="8" name="箭头: 圆角右 7">
            <a:extLst>
              <a:ext uri="{FF2B5EF4-FFF2-40B4-BE49-F238E27FC236}">
                <a16:creationId xmlns:a16="http://schemas.microsoft.com/office/drawing/2014/main" id="{313907BF-6064-5F23-3C9E-5652078A66D6}"/>
              </a:ext>
            </a:extLst>
          </p:cNvPr>
          <p:cNvSpPr/>
          <p:nvPr/>
        </p:nvSpPr>
        <p:spPr>
          <a:xfrm>
            <a:off x="352425" y="1190625"/>
            <a:ext cx="247650" cy="1819275"/>
          </a:xfrm>
          <a:prstGeom prst="ben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FC9FCD9-9595-6249-A9E9-BE217D08787B}"/>
              </a:ext>
            </a:extLst>
          </p:cNvPr>
          <p:cNvSpPr txBox="1"/>
          <p:nvPr/>
        </p:nvSpPr>
        <p:spPr>
          <a:xfrm>
            <a:off x="9337172" y="567091"/>
            <a:ext cx="2491132" cy="193899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运用排比的句式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</a:rPr>
              <a:t>，热烈歌颂了“不断的毁坏”“不断的创造”的力量。</a:t>
            </a:r>
            <a:endParaRPr lang="zh-CN" altLang="en-US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箭头: 直角上 9">
            <a:extLst>
              <a:ext uri="{FF2B5EF4-FFF2-40B4-BE49-F238E27FC236}">
                <a16:creationId xmlns:a16="http://schemas.microsoft.com/office/drawing/2014/main" id="{FFB86A38-E848-6973-7368-B078333E52F6}"/>
              </a:ext>
            </a:extLst>
          </p:cNvPr>
          <p:cNvSpPr/>
          <p:nvPr/>
        </p:nvSpPr>
        <p:spPr>
          <a:xfrm>
            <a:off x="9886950" y="2660797"/>
            <a:ext cx="342900" cy="1720703"/>
          </a:xfrm>
          <a:prstGeom prst="bentUpArrow">
            <a:avLst>
              <a:gd name="adj1" fmla="val 25000"/>
              <a:gd name="adj2" fmla="val 25000"/>
              <a:gd name="adj3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动作按钮: 后退或前一项 3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111C807C-F282-9A64-12B3-7F08085C60E3}"/>
              </a:ext>
            </a:extLst>
          </p:cNvPr>
          <p:cNvSpPr/>
          <p:nvPr/>
        </p:nvSpPr>
        <p:spPr>
          <a:xfrm>
            <a:off x="375332" y="6092919"/>
            <a:ext cx="744071" cy="35858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箭头: 左弧形 4">
            <a:extLst>
              <a:ext uri="{FF2B5EF4-FFF2-40B4-BE49-F238E27FC236}">
                <a16:creationId xmlns:a16="http://schemas.microsoft.com/office/drawing/2014/main" id="{CB03D735-BC51-8554-E8C5-FEFD263C168E}"/>
              </a:ext>
            </a:extLst>
          </p:cNvPr>
          <p:cNvSpPr/>
          <p:nvPr/>
        </p:nvSpPr>
        <p:spPr>
          <a:xfrm>
            <a:off x="673096" y="5136775"/>
            <a:ext cx="339915" cy="672353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39EFBA8-8B38-1F0C-112D-43F4585ED94B}"/>
              </a:ext>
            </a:extLst>
          </p:cNvPr>
          <p:cNvSpPr txBox="1"/>
          <p:nvPr/>
        </p:nvSpPr>
        <p:spPr>
          <a:xfrm>
            <a:off x="1547036" y="5393629"/>
            <a:ext cx="6825999" cy="95410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排比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，从力的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色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形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声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节奏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方面对力作了有力地赞美。</a:t>
            </a:r>
          </a:p>
        </p:txBody>
      </p:sp>
      <p:pic>
        <p:nvPicPr>
          <p:cNvPr id="11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2230100" y="11633200"/>
            <a:ext cx="342900" cy="2540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1962874411"/>
      </p:ext>
    </p:ext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3">
            <a:lum/>
          </a:blip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419D627-3FB3-4659-8374-B34688267E2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078AE35-04C8-42BB-8E17-859559C7D404}"/>
              </a:ext>
            </a:extLst>
          </p:cNvPr>
          <p:cNvSpPr/>
          <p:nvPr/>
        </p:nvSpPr>
        <p:spPr>
          <a:xfrm>
            <a:off x="314325" y="1820547"/>
            <a:ext cx="11563350" cy="46002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just">
              <a:lnSpc>
                <a:spcPct val="150000"/>
              </a:lnSpc>
              <a:buAutoNum type="arabicPeriod"/>
            </a:pP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积累字词，有感情地朗读诗歌。</a:t>
            </a:r>
            <a:endParaRPr lang="en-US" altLang="zh-CN" sz="4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514350" indent="-514350" algn="just">
              <a:lnSpc>
                <a:spcPct val="150000"/>
              </a:lnSpc>
              <a:buAutoNum type="arabicPeriod"/>
            </a:pP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结合历史背景对青年作者的影响，深入理解本诗的内容。</a:t>
            </a:r>
          </a:p>
          <a:p>
            <a:pPr algn="just">
              <a:lnSpc>
                <a:spcPct val="150000"/>
              </a:lnSpc>
            </a:pPr>
            <a:r>
              <a:rPr lang="en-US" altLang="zh-CN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感受诗歌中对“青春之力”的赞美以及对青春的思考，体会两诗的风格。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AC4C6208-8D40-4A10-AE6D-3C6ECA7006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2879" y="0"/>
            <a:ext cx="4986241" cy="1985963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E16CDECD-5601-445F-855A-7B9009605C93}"/>
              </a:ext>
            </a:extLst>
          </p:cNvPr>
          <p:cNvSpPr txBox="1"/>
          <p:nvPr/>
        </p:nvSpPr>
        <p:spPr>
          <a:xfrm>
            <a:off x="4543425" y="485149"/>
            <a:ext cx="5114924" cy="1015663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72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6000" b="1">
                <a:solidFill>
                  <a:srgbClr val="7030A0"/>
                </a:solidFill>
              </a:rPr>
              <a:t>学习目标</a:t>
            </a:r>
          </a:p>
        </p:txBody>
      </p:sp>
    </p:spTree>
    <p:extLst>
      <p:ext uri="{BB962C8B-B14F-4D97-AF65-F5344CB8AC3E}">
        <p14:creationId xmlns:p14="http://schemas.microsoft.com/office/powerpoint/2010/main" val="180243553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4">
            <a:lum/>
          </a:blip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419D627-3FB3-4659-8374-B34688267E23}"/>
              </a:ext>
            </a:extLst>
          </p:cNvPr>
          <p:cNvSpPr/>
          <p:nvPr/>
        </p:nvSpPr>
        <p:spPr>
          <a:xfrm>
            <a:off x="0" y="56615"/>
            <a:ext cx="12192000" cy="6858000"/>
          </a:xfrm>
          <a:prstGeom prst="rect">
            <a:avLst/>
          </a:prstGeom>
          <a:solidFill>
            <a:schemeClr val="bg1">
              <a:alpha val="7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6174FF6-13BF-4D13-A672-A900136416F3}"/>
              </a:ext>
            </a:extLst>
          </p:cNvPr>
          <p:cNvSpPr/>
          <p:nvPr/>
        </p:nvSpPr>
        <p:spPr>
          <a:xfrm>
            <a:off x="513581" y="702096"/>
            <a:ext cx="7601719" cy="55670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  郭沫若（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1892—1978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），原名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郭开贞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，四川乐山人，现代文学家、历史学家、诗人。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1919 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年，五四运动爆发，他投身于新文化运动，写出了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凤凰涅槃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》《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地球，我的母亲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》《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炉中煤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等诗篇。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1921 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年，出版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第一本新诗集</a:t>
            </a:r>
            <a:r>
              <a:rPr lang="en-US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女神</a:t>
            </a:r>
            <a:r>
              <a:rPr lang="en-US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，书中洋溢着强烈的</a:t>
            </a:r>
            <a:r>
              <a:rPr lang="zh-CN" altLang="en-US" sz="2400" b="1" u="heavy">
                <a:uFill>
                  <a:solidFill>
                    <a:srgbClr val="FF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</a:rPr>
              <a:t>浪漫主义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气息。</a:t>
            </a:r>
            <a:endParaRPr lang="en-US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主要作品有诗歌</a:t>
            </a:r>
            <a:r>
              <a:rPr lang="en-U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天狗</a:t>
            </a:r>
            <a:r>
              <a:rPr lang="en-U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》《</a:t>
            </a:r>
            <a:r>
              <a:rPr lang="zh-CN" altLang="en-US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凤凰涅槃</a:t>
            </a:r>
            <a:r>
              <a:rPr lang="en-U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》《</a:t>
            </a:r>
            <a:r>
              <a:rPr lang="zh-CN" altLang="en-US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太阳礼赞</a:t>
            </a:r>
            <a:r>
              <a:rPr lang="en-U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》《</a:t>
            </a:r>
            <a:r>
              <a:rPr lang="zh-CN" altLang="en-US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炉中煤</a:t>
            </a:r>
            <a:r>
              <a:rPr lang="en-U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》《</a:t>
            </a:r>
            <a:r>
              <a:rPr lang="zh-CN" altLang="en-US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静夜</a:t>
            </a:r>
            <a:r>
              <a:rPr lang="en-U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》《</a:t>
            </a:r>
            <a:r>
              <a:rPr lang="zh-CN" altLang="en-US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天上的街市</a:t>
            </a:r>
            <a:r>
              <a:rPr lang="en-U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等，戏剧</a:t>
            </a:r>
            <a:r>
              <a:rPr lang="en-U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屈原</a:t>
            </a:r>
            <a:r>
              <a:rPr lang="en-U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》《</a:t>
            </a:r>
            <a:r>
              <a:rPr lang="zh-CN" altLang="en-US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虎符</a:t>
            </a:r>
            <a:r>
              <a:rPr lang="en-U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》《</a:t>
            </a:r>
            <a:r>
              <a:rPr lang="zh-CN" altLang="en-US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棠棣之花</a:t>
            </a:r>
            <a:r>
              <a:rPr lang="en-U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》《</a:t>
            </a:r>
            <a:r>
              <a:rPr lang="zh-CN" altLang="en-US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王昭君</a:t>
            </a:r>
            <a:r>
              <a:rPr lang="en-U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》《</a:t>
            </a:r>
            <a:r>
              <a:rPr lang="zh-CN" altLang="en-US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孔雀胆</a:t>
            </a:r>
            <a:r>
              <a:rPr lang="en-U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》《</a:t>
            </a:r>
            <a:r>
              <a:rPr lang="zh-CN" altLang="en-US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蔡文姬</a:t>
            </a:r>
            <a:r>
              <a:rPr lang="en-U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DD81C539-AEE3-4A38-BAAE-836173233C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5300" y="3810875"/>
            <a:ext cx="4319588" cy="2004673"/>
          </a:xfrm>
          <a:prstGeom prst="rect">
            <a:avLst/>
          </a:prstGeom>
          <a:effectLst>
            <a:outerShdw blurRad="50800" dist="50800" dir="5400000" algn="ctr" rotWithShape="0">
              <a:srgbClr val="000000"/>
            </a:outerShdw>
          </a:effec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C7BF5E15-3415-4A3E-A7BC-6BC2A96E1281}"/>
              </a:ext>
            </a:extLst>
          </p:cNvPr>
          <p:cNvSpPr txBox="1"/>
          <p:nvPr/>
        </p:nvSpPr>
        <p:spPr>
          <a:xfrm>
            <a:off x="9136856" y="4459268"/>
            <a:ext cx="3086100" cy="707886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71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7030A0"/>
                </a:solidFill>
              </a:rPr>
              <a:t>作者简介</a:t>
            </a:r>
          </a:p>
        </p:txBody>
      </p:sp>
      <p:pic>
        <p:nvPicPr>
          <p:cNvPr id="8" name="KCGSGRX02.eps" descr="id:2147489204;FounderCES">
            <a:extLst>
              <a:ext uri="{FF2B5EF4-FFF2-40B4-BE49-F238E27FC236}">
                <a16:creationId xmlns:a16="http://schemas.microsoft.com/office/drawing/2014/main" id="{1A278F45-D7BF-4BA3-8E49-9040FC87E03C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8953922" y="156126"/>
            <a:ext cx="2952328" cy="3849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948381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4">
            <a:lum/>
          </a:blip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419D627-3FB3-4659-8374-B34688267E2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1EFBF70-3923-9817-9781-4B483975F83C}"/>
              </a:ext>
            </a:extLst>
          </p:cNvPr>
          <p:cNvSpPr/>
          <p:nvPr/>
        </p:nvSpPr>
        <p:spPr>
          <a:xfrm>
            <a:off x="832878" y="1108673"/>
            <a:ext cx="7070490" cy="50130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 昌耀（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1936—2000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），原名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王昌耀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1950 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年推出处女作</a:t>
            </a:r>
            <a:r>
              <a:rPr lang="en-US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人桥</a:t>
            </a:r>
            <a:r>
              <a:rPr lang="en-US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，从此与诗歌艺术结下不解之缘。他的诗以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张扬生命在深重困境中的亢奋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见长，感悟和激情融于凝重、壮美的意象之中，将饱经沧桑的情怀、古老开阔的西部人文背景、博大的生命意识，构成协调的整体。诗人后期的诗作趋向反思静悟，语言略趋平和，有很强的知性张力，形成宏大的诗歌个性。其代表作有</a:t>
            </a:r>
            <a:r>
              <a:rPr lang="en-U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慈航</a:t>
            </a:r>
            <a:r>
              <a:rPr lang="en-U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》《</a:t>
            </a:r>
            <a:r>
              <a:rPr lang="zh-CN" altLang="en-US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划呀，划呀，父亲们！</a:t>
            </a:r>
            <a:r>
              <a:rPr lang="en-U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》《</a:t>
            </a:r>
            <a:r>
              <a:rPr lang="zh-CN" altLang="en-US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意绪</a:t>
            </a:r>
            <a:r>
              <a:rPr lang="en-U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》《</a:t>
            </a:r>
            <a:r>
              <a:rPr lang="zh-CN" altLang="en-US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哈拉库图</a:t>
            </a:r>
            <a:r>
              <a:rPr lang="en-U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等。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2EC58C13-F7A5-6E5A-90D6-4ACF527797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09230" y="627166"/>
            <a:ext cx="2531727" cy="29880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8B8B1CE1-2444-184A-258A-49864FD5C8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5300" y="3810875"/>
            <a:ext cx="4319588" cy="2004673"/>
          </a:xfrm>
          <a:prstGeom prst="rect">
            <a:avLst/>
          </a:prstGeom>
          <a:effectLst>
            <a:outerShdw blurRad="50800" dist="50800" dir="5400000" algn="ctr" rotWithShape="0">
              <a:srgbClr val="000000"/>
            </a:outerShdw>
          </a:effec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5C99BACF-375E-07B0-B6FE-071B8AD6B8E7}"/>
              </a:ext>
            </a:extLst>
          </p:cNvPr>
          <p:cNvSpPr txBox="1"/>
          <p:nvPr/>
        </p:nvSpPr>
        <p:spPr>
          <a:xfrm>
            <a:off x="9136856" y="4459268"/>
            <a:ext cx="3086100" cy="707886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71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7030A0"/>
                </a:solidFill>
              </a:rPr>
              <a:t>作者简介</a:t>
            </a:r>
          </a:p>
        </p:txBody>
      </p:sp>
    </p:spTree>
    <p:extLst>
      <p:ext uri="{BB962C8B-B14F-4D97-AF65-F5344CB8AC3E}">
        <p14:creationId xmlns:p14="http://schemas.microsoft.com/office/powerpoint/2010/main" val="243772179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3">
            <a:lum/>
          </a:blip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419D627-3FB3-4659-8374-B34688267E2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altLang="zh-CN" b="1"/>
              <a:t>•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FB682493-441B-4C08-8764-7AE6C0FB55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3349" y="-112461"/>
            <a:ext cx="4319588" cy="2004673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CE8B6FBC-70D4-A5ED-5220-0FE5B38685D2}"/>
              </a:ext>
            </a:extLst>
          </p:cNvPr>
          <p:cNvSpPr txBox="1"/>
          <p:nvPr/>
        </p:nvSpPr>
        <p:spPr>
          <a:xfrm>
            <a:off x="932330" y="535932"/>
            <a:ext cx="26445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</a:rPr>
              <a:t>字词检测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006865D-B32A-2DB4-4F89-23989A3BF2D6}"/>
              </a:ext>
            </a:extLst>
          </p:cNvPr>
          <p:cNvSpPr txBox="1"/>
          <p:nvPr/>
        </p:nvSpPr>
        <p:spPr>
          <a:xfrm>
            <a:off x="1290918" y="2428144"/>
            <a:ext cx="7924800" cy="2458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5400" b="1"/>
              <a:t>石砾      嚣鸣         铆钉</a:t>
            </a:r>
            <a:endParaRPr lang="en-US" altLang="zh-CN" sz="5400" b="1"/>
          </a:p>
          <a:p>
            <a:pPr>
              <a:lnSpc>
                <a:spcPct val="150000"/>
              </a:lnSpc>
            </a:pPr>
            <a:r>
              <a:rPr lang="zh-CN" altLang="en-US" sz="5400" b="1"/>
              <a:t>揳入      罅隙         渗出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6417AF9-0ED7-CCA0-EA8D-31D4C500CAAC}"/>
              </a:ext>
            </a:extLst>
          </p:cNvPr>
          <p:cNvSpPr txBox="1"/>
          <p:nvPr/>
        </p:nvSpPr>
        <p:spPr>
          <a:xfrm>
            <a:off x="2734236" y="2448759"/>
            <a:ext cx="8767481" cy="2458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5400" b="1" err="1">
                <a:solidFill>
                  <a:srgbClr val="FF0000"/>
                </a:solidFill>
              </a:rPr>
              <a:t>lì            xiāo         mǎo</a:t>
            </a:r>
            <a:endParaRPr lang="en-US" altLang="zh-CN" sz="5400" b="1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5400" b="1" err="1">
                <a:solidFill>
                  <a:srgbClr val="FF0000"/>
                </a:solidFill>
              </a:rPr>
              <a:t>xiē         xià           shèn</a:t>
            </a:r>
            <a:endParaRPr lang="zh-CN" altLang="en-US" sz="5400" b="1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7C281E4-5CA6-2C6A-DB90-C3015AC6149C}"/>
              </a:ext>
            </a:extLst>
          </p:cNvPr>
          <p:cNvSpPr txBox="1"/>
          <p:nvPr/>
        </p:nvSpPr>
        <p:spPr>
          <a:xfrm>
            <a:off x="2228290" y="3487296"/>
            <a:ext cx="4392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</a:rPr>
              <a:t>•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81D3D10-1CBF-5334-6A78-091E9B372616}"/>
              </a:ext>
            </a:extLst>
          </p:cNvPr>
          <p:cNvSpPr txBox="1"/>
          <p:nvPr/>
        </p:nvSpPr>
        <p:spPr>
          <a:xfrm>
            <a:off x="4087912" y="4814625"/>
            <a:ext cx="4392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•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BD9C6F6-F9CD-E004-E395-F38EBF22661A}"/>
              </a:ext>
            </a:extLst>
          </p:cNvPr>
          <p:cNvSpPr txBox="1"/>
          <p:nvPr/>
        </p:nvSpPr>
        <p:spPr>
          <a:xfrm>
            <a:off x="1587174" y="4814625"/>
            <a:ext cx="4392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•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0A2E371-4795-257D-5384-6D3AD0472CCA}"/>
              </a:ext>
            </a:extLst>
          </p:cNvPr>
          <p:cNvSpPr txBox="1"/>
          <p:nvPr/>
        </p:nvSpPr>
        <p:spPr>
          <a:xfrm>
            <a:off x="2765615" y="4465238"/>
            <a:ext cx="4392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rgbClr val="FF0000"/>
                </a:solidFill>
              </a:rPr>
              <a:t>•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26293FB-694E-CB44-9975-9CFF402A3467}"/>
              </a:ext>
            </a:extLst>
          </p:cNvPr>
          <p:cNvSpPr txBox="1"/>
          <p:nvPr/>
        </p:nvSpPr>
        <p:spPr>
          <a:xfrm>
            <a:off x="7221627" y="3493436"/>
            <a:ext cx="4392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•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9DF6098-0106-5DBC-0A12-5C3A8D3A2ED8}"/>
              </a:ext>
            </a:extLst>
          </p:cNvPr>
          <p:cNvSpPr txBox="1"/>
          <p:nvPr/>
        </p:nvSpPr>
        <p:spPr>
          <a:xfrm>
            <a:off x="4091833" y="3487296"/>
            <a:ext cx="4392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</a:rPr>
              <a:t>•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5983633-3688-71CE-D2AB-8A97A15B0603}"/>
              </a:ext>
            </a:extLst>
          </p:cNvPr>
          <p:cNvSpPr txBox="1"/>
          <p:nvPr/>
        </p:nvSpPr>
        <p:spPr>
          <a:xfrm>
            <a:off x="7122462" y="4850728"/>
            <a:ext cx="4392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•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773736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3">
            <a:lum/>
          </a:blip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419D627-3FB3-4659-8374-B34688267E2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A360C430-C748-E11F-FB57-ECC6073B6B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91" y="0"/>
            <a:ext cx="4986241" cy="1985963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CD788062-1B57-1EAC-4DD3-CB2296362754}"/>
              </a:ext>
            </a:extLst>
          </p:cNvPr>
          <p:cNvSpPr txBox="1"/>
          <p:nvPr/>
        </p:nvSpPr>
        <p:spPr>
          <a:xfrm>
            <a:off x="983786" y="690284"/>
            <a:ext cx="3120650" cy="769441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/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</a:rPr>
              <a:t>学习任务一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DB75893-D5AB-840E-24D9-C065D142A803}"/>
              </a:ext>
            </a:extLst>
          </p:cNvPr>
          <p:cNvSpPr txBox="1"/>
          <p:nvPr/>
        </p:nvSpPr>
        <p:spPr>
          <a:xfrm>
            <a:off x="983786" y="2044140"/>
            <a:ext cx="10506636" cy="2277547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4400" b="1">
                <a:latin typeface="等线" panose="02010600030101010101" pitchFamily="2" charset="-122"/>
                <a:ea typeface="等线" panose="02010600030101010101" pitchFamily="2" charset="-122"/>
              </a:rPr>
              <a:t>      大声朗读两首诗歌，朗读后，</a:t>
            </a:r>
            <a:r>
              <a:rPr lang="zh-CN" altLang="en-US" sz="4400" b="1">
                <a:solidFill>
                  <a:prstClr val="black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圈画出文中描写“我”的句子，并概括诗中的抒情主人公“</a:t>
            </a:r>
            <a:r>
              <a:rPr lang="zh-CN" altLang="en-US" sz="54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我</a:t>
            </a:r>
            <a:r>
              <a:rPr lang="zh-CN" altLang="en-US" sz="4400" b="1">
                <a:solidFill>
                  <a:prstClr val="black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”的形象，完成下列表格任务。</a:t>
            </a:r>
            <a:endParaRPr lang="zh-CN" altLang="en-US" sz="4400" b="1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graphicFrame>
        <p:nvGraphicFramePr>
          <p:cNvPr id="3" name="表格 6">
            <a:extLst>
              <a:ext uri="{FF2B5EF4-FFF2-40B4-BE49-F238E27FC236}">
                <a16:creationId xmlns:a16="http://schemas.microsoft.com/office/drawing/2014/main" id="{6AB963B2-7340-A250-6C8D-88F63F2182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0835474"/>
              </p:ext>
            </p:extLst>
          </p:nvPr>
        </p:nvGraphicFramePr>
        <p:xfrm>
          <a:off x="1156448" y="4379864"/>
          <a:ext cx="9619128" cy="22881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06376">
                  <a:extLst>
                    <a:ext uri="{9D8B030D-6E8A-4147-A177-3AD203B41FA5}">
                      <a16:colId xmlns:a16="http://schemas.microsoft.com/office/drawing/2014/main" val="68024301"/>
                    </a:ext>
                  </a:extLst>
                </a:gridCol>
                <a:gridCol w="3206376">
                  <a:extLst>
                    <a:ext uri="{9D8B030D-6E8A-4147-A177-3AD203B41FA5}">
                      <a16:colId xmlns:a16="http://schemas.microsoft.com/office/drawing/2014/main" val="2948248118"/>
                    </a:ext>
                  </a:extLst>
                </a:gridCol>
                <a:gridCol w="3206376">
                  <a:extLst>
                    <a:ext uri="{9D8B030D-6E8A-4147-A177-3AD203B41FA5}">
                      <a16:colId xmlns:a16="http://schemas.microsoft.com/office/drawing/2014/main" val="3059949390"/>
                    </a:ext>
                  </a:extLst>
                </a:gridCol>
              </a:tblGrid>
              <a:tr h="459393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/>
                        <a:t>作品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/>
                        <a:t>句子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/>
                        <a:t>“我”的形象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4751426"/>
                  </a:ext>
                </a:extLst>
              </a:tr>
              <a:tr h="792924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zh-CN"/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/>
                        <a:t>《</a:t>
                      </a:r>
                      <a:r>
                        <a:rPr lang="zh-CN" altLang="en-US" sz="1800" b="1">
                          <a:solidFill>
                            <a:srgbClr val="FF0000"/>
                          </a:solidFill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立在地球边上放号</a:t>
                      </a:r>
                      <a:r>
                        <a:rPr lang="en-US" altLang="zh-CN" sz="1800"/>
                        <a:t>》</a:t>
                      </a:r>
                      <a:endParaRPr lang="zh-CN" altLang="en-US" sz="1800"/>
                    </a:p>
                    <a:p>
                      <a:pPr algn="ctr"/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752210"/>
                  </a:ext>
                </a:extLst>
              </a:tr>
              <a:tr h="800599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zh-CN" sz="1800"/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/>
                        <a:t>《</a:t>
                      </a:r>
                      <a:r>
                        <a:rPr lang="zh-CN" altLang="en-US" sz="1800" b="1">
                          <a:solidFill>
                            <a:srgbClr val="0000FF"/>
                          </a:solidFill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峨日朵雪峰之侧</a:t>
                      </a:r>
                      <a:r>
                        <a:rPr lang="en-US" altLang="zh-CN" sz="1800"/>
                        <a:t>》</a:t>
                      </a:r>
                      <a:endParaRPr lang="zh-CN" altLang="en-US" sz="1800"/>
                    </a:p>
                    <a:p>
                      <a:pPr algn="ctr"/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70270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4015856"/>
      </p:ext>
    </p:ext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2">
            <a:lum/>
          </a:blip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419D627-3FB3-4659-8374-B34688267E2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aphicFrame>
        <p:nvGraphicFramePr>
          <p:cNvPr id="3" name="表格 6">
            <a:extLst>
              <a:ext uri="{FF2B5EF4-FFF2-40B4-BE49-F238E27FC236}">
                <a16:creationId xmlns:a16="http://schemas.microsoft.com/office/drawing/2014/main" id="{826DF744-C170-168E-A0D4-C147E1D23A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0737032"/>
              </p:ext>
            </p:extLst>
          </p:nvPr>
        </p:nvGraphicFramePr>
        <p:xfrm>
          <a:off x="237564" y="914188"/>
          <a:ext cx="11716872" cy="57824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30824">
                  <a:extLst>
                    <a:ext uri="{9D8B030D-6E8A-4147-A177-3AD203B41FA5}">
                      <a16:colId xmlns:a16="http://schemas.microsoft.com/office/drawing/2014/main" val="2536627007"/>
                    </a:ext>
                  </a:extLst>
                </a:gridCol>
                <a:gridCol w="5979459">
                  <a:extLst>
                    <a:ext uri="{9D8B030D-6E8A-4147-A177-3AD203B41FA5}">
                      <a16:colId xmlns:a16="http://schemas.microsoft.com/office/drawing/2014/main" val="2781839407"/>
                    </a:ext>
                  </a:extLst>
                </a:gridCol>
                <a:gridCol w="3406589">
                  <a:extLst>
                    <a:ext uri="{9D8B030D-6E8A-4147-A177-3AD203B41FA5}">
                      <a16:colId xmlns:a16="http://schemas.microsoft.com/office/drawing/2014/main" val="4262415847"/>
                    </a:ext>
                  </a:extLst>
                </a:gridCol>
              </a:tblGrid>
              <a:tr h="700044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3200"/>
                        <a:t>作品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3200"/>
                        <a:t>句子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3200"/>
                        <a:t>“我”的形象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7795251"/>
                  </a:ext>
                </a:extLst>
              </a:tr>
              <a:tr h="2241177">
                <a:tc>
                  <a:txBody>
                    <a:bodyPr vert="horz" wrap="square"/>
                    <a:lstStyle/>
                    <a:p>
                      <a:pPr algn="ctr"/>
                      <a:endParaRPr lang="en-US" altLang="zh-CN" sz="3200"/>
                    </a:p>
                    <a:p>
                      <a:pPr algn="ctr"/>
                      <a:r>
                        <a:rPr lang="en-US" altLang="zh-CN" sz="3200"/>
                        <a:t>《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立在地球边上放号</a:t>
                      </a:r>
                      <a:r>
                        <a:rPr lang="en-US" altLang="zh-CN" sz="3200"/>
                        <a:t>》</a:t>
                      </a:r>
                      <a:endParaRPr lang="zh-CN" altLang="en-US" sz="3200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 sz="3200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en-US" altLang="zh-CN" sz="32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1893411"/>
                  </a:ext>
                </a:extLst>
              </a:tr>
              <a:tr h="2841226">
                <a:tc>
                  <a:txBody>
                    <a:bodyPr vert="horz" wrap="square"/>
                    <a:lstStyle/>
                    <a:p>
                      <a:pPr algn="ctr"/>
                      <a:endParaRPr lang="en-US" altLang="zh-CN" sz="3200"/>
                    </a:p>
                    <a:p>
                      <a:pPr algn="ctr"/>
                      <a:r>
                        <a:rPr lang="en-US" altLang="zh-CN" sz="3200"/>
                        <a:t>《</a:t>
                      </a:r>
                      <a:r>
                        <a:rPr lang="zh-CN" altLang="en-US" sz="3200" b="1">
                          <a:solidFill>
                            <a:srgbClr val="0000FF"/>
                          </a:solidFill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峨日朵雪峰之侧</a:t>
                      </a:r>
                      <a:r>
                        <a:rPr lang="en-US" altLang="zh-CN" sz="3200"/>
                        <a:t>》</a:t>
                      </a:r>
                      <a:endParaRPr lang="zh-CN" altLang="en-US" sz="3200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l"/>
                      <a:r>
                        <a:rPr lang="en-US" altLang="zh-CN" sz="3200">
                          <a:solidFill>
                            <a:prstClr val="black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 </a:t>
                      </a:r>
                    </a:p>
                    <a:p>
                      <a:pPr algn="l"/>
                      <a:endParaRPr lang="zh-CN" altLang="en-US" sz="3200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en-US" altLang="zh-CN" sz="32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6305580"/>
                  </a:ext>
                </a:extLst>
              </a:tr>
            </a:tbl>
          </a:graphicData>
        </a:graphic>
      </p:graphicFrame>
      <p:sp>
        <p:nvSpPr>
          <p:cNvPr id="4" name="文本框 3">
            <a:extLst>
              <a:ext uri="{FF2B5EF4-FFF2-40B4-BE49-F238E27FC236}">
                <a16:creationId xmlns:a16="http://schemas.microsoft.com/office/drawing/2014/main" id="{73840F60-6938-AF0E-650A-7DF64609C315}"/>
              </a:ext>
            </a:extLst>
          </p:cNvPr>
          <p:cNvSpPr txBox="1"/>
          <p:nvPr/>
        </p:nvSpPr>
        <p:spPr>
          <a:xfrm>
            <a:off x="3012141" y="2099800"/>
            <a:ext cx="514574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我眼前来了的滚滚的洪涛哟！</a:t>
            </a:r>
          </a:p>
          <a:p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1B4D790-0E82-4EE2-C91E-585DE67D5BFC}"/>
              </a:ext>
            </a:extLst>
          </p:cNvPr>
          <p:cNvSpPr txBox="1"/>
          <p:nvPr/>
        </p:nvSpPr>
        <p:spPr>
          <a:xfrm>
            <a:off x="9224682" y="2342283"/>
            <a:ext cx="27969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歌号者</a:t>
            </a:r>
          </a:p>
          <a:p>
            <a:endParaRPr lang="zh-CN" altLang="en-US" sz="40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CE1B99C-DFD1-1F8A-3811-F8F27AF77B94}"/>
              </a:ext>
            </a:extLst>
          </p:cNvPr>
          <p:cNvSpPr txBox="1"/>
          <p:nvPr/>
        </p:nvSpPr>
        <p:spPr>
          <a:xfrm>
            <a:off x="2662519" y="3872403"/>
            <a:ext cx="549536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我小心地探出前额，</a:t>
            </a:r>
            <a:endParaRPr lang="en-US" altLang="zh-CN" sz="3600" b="1">
              <a:solidFill>
                <a:srgbClr val="0000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l"/>
            <a:r>
              <a:rPr lang="zh-CN" altLang="en-US" sz="3600" b="1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我的指关节铆钉一样楔入巨石的罅隙。</a:t>
            </a:r>
          </a:p>
          <a:p>
            <a:pPr algn="l"/>
            <a:r>
              <a:rPr lang="zh-CN" altLang="en-US" sz="3600" b="1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血滴，从撕裂的千层掌鞋底渗出。</a:t>
            </a:r>
            <a:endParaRPr lang="zh-CN" altLang="en-US" sz="3600" b="1">
              <a:solidFill>
                <a:srgbClr val="0000FF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EAE3785-606B-3234-88F9-BDB042BE1EFE}"/>
              </a:ext>
            </a:extLst>
          </p:cNvPr>
          <p:cNvSpPr txBox="1"/>
          <p:nvPr/>
        </p:nvSpPr>
        <p:spPr>
          <a:xfrm>
            <a:off x="9296398" y="4776548"/>
            <a:ext cx="338865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攀岩者</a:t>
            </a:r>
          </a:p>
          <a:p>
            <a:endParaRPr lang="zh-CN" altLang="en-US" sz="4000" b="1">
              <a:solidFill>
                <a:srgbClr val="0000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745895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3">
            <a:lum/>
          </a:blip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419D627-3FB3-4659-8374-B34688267E23}"/>
              </a:ext>
            </a:extLst>
          </p:cNvPr>
          <p:cNvSpPr/>
          <p:nvPr/>
        </p:nvSpPr>
        <p:spPr>
          <a:xfrm>
            <a:off x="50991" y="-171450"/>
            <a:ext cx="12192000" cy="6858000"/>
          </a:xfrm>
          <a:prstGeom prst="rect">
            <a:avLst/>
          </a:prstGeom>
          <a:solidFill>
            <a:schemeClr val="bg1">
              <a:alpha val="7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A360C430-C748-E11F-FB57-ECC6073B6B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91" y="0"/>
            <a:ext cx="4986241" cy="1985963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CD788062-1B57-1EAC-4DD3-CB2296362754}"/>
              </a:ext>
            </a:extLst>
          </p:cNvPr>
          <p:cNvSpPr txBox="1"/>
          <p:nvPr/>
        </p:nvSpPr>
        <p:spPr>
          <a:xfrm>
            <a:off x="983786" y="690284"/>
            <a:ext cx="3120650" cy="769441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/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学习任务二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0EB92D3-B312-187D-846B-685D4D10C82C}"/>
              </a:ext>
            </a:extLst>
          </p:cNvPr>
          <p:cNvSpPr txBox="1"/>
          <p:nvPr/>
        </p:nvSpPr>
        <p:spPr>
          <a:xfrm>
            <a:off x="638179" y="1858433"/>
            <a:ext cx="11017624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latin typeface="华文楷体" panose="02010600040101010101" pitchFamily="2" charset="-122"/>
                <a:ea typeface="华文楷体" panose="02010600040101010101" pitchFamily="2" charset="-122"/>
              </a:rPr>
              <a:t>      品读诗歌</a:t>
            </a:r>
            <a:r>
              <a:rPr lang="en-US" altLang="zh-CN" sz="4400" b="1"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4400" b="1">
                <a:latin typeface="华文楷体" panose="02010600040101010101" pitchFamily="2" charset="-122"/>
                <a:ea typeface="华文楷体" panose="02010600040101010101" pitchFamily="2" charset="-122"/>
              </a:rPr>
              <a:t>立在地球边上放号</a:t>
            </a:r>
            <a:r>
              <a:rPr lang="en-US" altLang="zh-CN" sz="4400" b="1">
                <a:latin typeface="华文楷体" panose="02010600040101010101" pitchFamily="2" charset="-122"/>
                <a:ea typeface="华文楷体" panose="02010600040101010101" pitchFamily="2" charset="-122"/>
              </a:rPr>
              <a:t>》 </a:t>
            </a:r>
            <a:r>
              <a:rPr lang="zh-CN" altLang="en-US" sz="4400" b="1">
                <a:latin typeface="华文楷体" panose="02010600040101010101" pitchFamily="2" charset="-122"/>
                <a:ea typeface="华文楷体" panose="02010600040101010101" pitchFamily="2" charset="-122"/>
              </a:rPr>
              <a:t>，从不同方面分析中的“</a:t>
            </a:r>
            <a:r>
              <a:rPr lang="zh-CN" altLang="en-US" sz="60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我</a:t>
            </a:r>
            <a:r>
              <a:rPr lang="zh-CN" altLang="en-US" sz="4400" b="1">
                <a:latin typeface="华文楷体" panose="02010600040101010101" pitchFamily="2" charset="-122"/>
                <a:ea typeface="华文楷体" panose="02010600040101010101" pitchFamily="2" charset="-122"/>
              </a:rPr>
              <a:t>”的具体形象，结合背景理解文中意象的涵义并体悟</a:t>
            </a:r>
            <a:r>
              <a:rPr lang="zh-CN" altLang="en-US" sz="60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我</a:t>
            </a:r>
            <a:r>
              <a:rPr lang="zh-CN" altLang="en-US" sz="4400" b="1">
                <a:latin typeface="华文楷体" panose="02010600040101010101" pitchFamily="2" charset="-122"/>
                <a:ea typeface="华文楷体" panose="02010600040101010101" pitchFamily="2" charset="-122"/>
              </a:rPr>
              <a:t>要表达的情感。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E098155-1148-1469-6C79-CC2451BA4A26}"/>
              </a:ext>
            </a:extLst>
          </p:cNvPr>
          <p:cNvSpPr txBox="1"/>
          <p:nvPr/>
        </p:nvSpPr>
        <p:spPr>
          <a:xfrm>
            <a:off x="1156451" y="4872038"/>
            <a:ext cx="10499352" cy="1675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（品读指导：可以从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意象</a:t>
            </a: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环境描写</a:t>
            </a: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修辞（词语）</a:t>
            </a: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等角度来分析形象；情感要结合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写作背景</a:t>
            </a: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。 ）</a:t>
            </a:r>
          </a:p>
        </p:txBody>
      </p:sp>
    </p:spTree>
    <p:extLst>
      <p:ext uri="{BB962C8B-B14F-4D97-AF65-F5344CB8AC3E}">
        <p14:creationId xmlns:p14="http://schemas.microsoft.com/office/powerpoint/2010/main" val="83778085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204</Paragraphs>
  <Slides>24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baseType="lpstr" size="31">
      <vt:lpstr>Arial</vt:lpstr>
      <vt:lpstr>等线 Light</vt:lpstr>
      <vt:lpstr>等线</vt:lpstr>
      <vt:lpstr>华文新魏</vt:lpstr>
      <vt:lpstr>微软雅黑</vt:lpstr>
      <vt:lpstr>华文楷体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2022-08-02T15:30:53.328</cp:lastPrinted>
  <dcterms:created xsi:type="dcterms:W3CDTF">2022-08-02T15:30:53Z</dcterms:created>
  <dcterms:modified xsi:type="dcterms:W3CDTF">2022-08-02T07:30:57Z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