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7"/>
  </p:notesMasterIdLst>
  <p:sldIdLst>
    <p:sldId id="274" r:id="rId4"/>
    <p:sldId id="447" r:id="rId5"/>
    <p:sldId id="423" r:id="rId6"/>
    <p:sldId id="535" r:id="rId8"/>
    <p:sldId id="558" r:id="rId9"/>
    <p:sldId id="289" r:id="rId10"/>
    <p:sldId id="536" r:id="rId11"/>
    <p:sldId id="424" r:id="rId12"/>
    <p:sldId id="425" r:id="rId13"/>
    <p:sldId id="507" r:id="rId14"/>
    <p:sldId id="902" r:id="rId15"/>
    <p:sldId id="508" r:id="rId16"/>
    <p:sldId id="509" r:id="rId17"/>
    <p:sldId id="903" r:id="rId18"/>
    <p:sldId id="670" r:id="rId19"/>
    <p:sldId id="554" r:id="rId20"/>
    <p:sldId id="602" r:id="rId21"/>
    <p:sldId id="428" r:id="rId22"/>
    <p:sldId id="429" r:id="rId23"/>
    <p:sldId id="594" r:id="rId24"/>
    <p:sldId id="595" r:id="rId25"/>
    <p:sldId id="596" r:id="rId26"/>
    <p:sldId id="597" r:id="rId27"/>
    <p:sldId id="746" r:id="rId28"/>
    <p:sldId id="497" r:id="rId29"/>
    <p:sldId id="697" r:id="rId30"/>
    <p:sldId id="579" r:id="rId31"/>
    <p:sldId id="523" r:id="rId32"/>
    <p:sldId id="299" r:id="rId33"/>
    <p:sldId id="698" r:id="rId34"/>
    <p:sldId id="590" r:id="rId35"/>
    <p:sldId id="520" r:id="rId36"/>
    <p:sldId id="963" r:id="rId37"/>
    <p:sldId id="961" r:id="rId38"/>
    <p:sldId id="962" r:id="rId39"/>
    <p:sldId id="964" r:id="rId40"/>
    <p:sldId id="965" r:id="rId41"/>
    <p:sldId id="476" r:id="rId42"/>
    <p:sldId id="960" r:id="rId43"/>
    <p:sldId id="483" r:id="rId44"/>
    <p:sldId id="794" r:id="rId45"/>
    <p:sldId id="574" r:id="rId46"/>
    <p:sldId id="541" r:id="rId47"/>
    <p:sldId id="455" r:id="rId48"/>
    <p:sldId id="886" r:id="rId49"/>
    <p:sldId id="706" r:id="rId50"/>
    <p:sldId id="705" r:id="rId51"/>
    <p:sldId id="471" r:id="rId52"/>
  </p:sldIdLst>
  <p:sldSz cx="12192000" cy="6858000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angbin" initials="z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E6"/>
    <a:srgbClr val="9BEFF2"/>
    <a:srgbClr val="0000FF"/>
    <a:srgbClr val="FF00FF"/>
    <a:srgbClr val="FF66FF"/>
    <a:srgbClr val="66FFFF"/>
    <a:srgbClr val="800080"/>
    <a:srgbClr val="FF9900"/>
    <a:srgbClr val="FF66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8"/>
    <p:restoredTop sz="94709"/>
  </p:normalViewPr>
  <p:slideViewPr>
    <p:cSldViewPr showGuides="1">
      <p:cViewPr varScale="1">
        <p:scale>
          <a:sx n="50" d="100"/>
          <a:sy n="50" d="100"/>
        </p:scale>
        <p:origin x="-522" y="-96"/>
      </p:cViewPr>
      <p:guideLst>
        <p:guide orient="horz" pos="1900"/>
        <p:guide pos="38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369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6" Type="http://schemas.openxmlformats.org/officeDocument/2006/relationships/commentAuthors" Target="commentAuthors.xml"/><Relationship Id="rId55" Type="http://schemas.openxmlformats.org/officeDocument/2006/relationships/tableStyles" Target="tableStyles.xml"/><Relationship Id="rId54" Type="http://schemas.openxmlformats.org/officeDocument/2006/relationships/viewProps" Target="viewProps.xml"/><Relationship Id="rId53" Type="http://schemas.openxmlformats.org/officeDocument/2006/relationships/presProps" Target="presProps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1506" name="页眉占位符 2150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>
              <a:spcBef>
                <a:spcPct val="50000"/>
              </a:spcBef>
            </a:pPr>
            <a:endParaRPr lang="zh-CN" altLang="en-US" sz="1200" dirty="0"/>
          </a:p>
        </p:txBody>
      </p:sp>
      <p:sp>
        <p:nvSpPr>
          <p:cNvPr id="21507" name="日期占位符 21506"/>
          <p:cNvSpPr>
            <a:spLocks noGrp="1"/>
          </p:cNvSpPr>
          <p:nvPr>
            <p:ph type="dt" idx="1"/>
          </p:nvPr>
        </p:nvSpPr>
        <p:spPr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>
              <a:spcBef>
                <a:spcPct val="50000"/>
              </a:spcBef>
            </a:pPr>
            <a:endParaRPr lang="zh-CN" altLang="en-US" sz="1200" dirty="0"/>
          </a:p>
        </p:txBody>
      </p:sp>
      <p:sp>
        <p:nvSpPr>
          <p:cNvPr id="21508" name="幻灯片图像占位符 21507"/>
          <p:cNvSpPr>
            <a:spLocks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1509" name="文本占位符 21508"/>
          <p:cNvSpPr>
            <a:spLocks noGrp="1"/>
          </p:cNvSpPr>
          <p:nvPr>
            <p:ph type="body" sz="quarter" idx="3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1510" name="页脚占位符 2150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>
              <a:spcBef>
                <a:spcPct val="50000"/>
              </a:spcBef>
            </a:pPr>
            <a:endParaRPr lang="zh-CN" altLang="en-US" sz="1200" dirty="0"/>
          </a:p>
        </p:txBody>
      </p:sp>
      <p:sp>
        <p:nvSpPr>
          <p:cNvPr id="21511" name="灯片编号占位符 21510"/>
          <p:cNvSpPr>
            <a:spLocks noGrp="1"/>
          </p:cNvSpPr>
          <p:nvPr>
            <p:ph type="sldNum" sz="quarter" idx="5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>
              <a:spcBef>
                <a:spcPct val="50000"/>
              </a:spcBef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幻灯片图像占位符 10241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0243" name="文本占位符 10242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幻灯片图像占位符 10241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0243" name="文本占位符 10242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幻灯片图像占位符 10241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0243" name="文本占位符 10242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幻灯片图像占位符 12289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2291" name="文本占位符 12290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9746" name="幻灯片图像占位符 159745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59747" name="文本占位符 159746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p>
            <a:pPr lvl="0"/>
            <a:r>
              <a:rPr lang="zh-CN" altLang="en-US" dirty="0"/>
              <a:t>听看朗读</a:t>
            </a:r>
            <a:endParaRPr lang="zh-CN" altLang="en-US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42" name="幻灯片图像占位符 163841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63843" name="文本占位符 163842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p>
            <a:pPr lvl="0"/>
            <a:r>
              <a:rPr lang="zh-CN" altLang="en-US" dirty="0"/>
              <a:t>听看朗读</a:t>
            </a:r>
            <a:endParaRPr lang="zh-CN" altLang="en-US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42" name="幻灯片图像占位符 163841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63843" name="文本占位符 163842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p>
            <a:pPr lvl="0"/>
            <a:r>
              <a:rPr lang="zh-CN" altLang="en-US" dirty="0"/>
              <a:t>听看朗读</a:t>
            </a:r>
            <a:endParaRPr lang="zh-CN" altLang="en-US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62" name="幻灯片图像占位符 143361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43363" name="文本占位符 143362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p>
            <a:pPr lvl="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</a:pPr>
            <a:r>
              <a:rPr lang="zh-CN" altLang="en-US" sz="4000" dirty="0">
                <a:solidFill>
                  <a:schemeClr val="tx2"/>
                </a:solidFill>
              </a:rPr>
              <a:t>归纳小结</a:t>
            </a:r>
            <a:endParaRPr lang="zh-CN" altLang="en-US" sz="4000" dirty="0">
              <a:solidFill>
                <a:schemeClr val="tx2"/>
              </a:solidFill>
            </a:endParaRPr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pPr lvl="0" algn="r">
              <a:spcBef>
                <a:spcPct val="50000"/>
              </a:spcBef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1219200" y="762000"/>
            <a:ext cx="10668000" cy="5334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8860B79-02E7-4327-98E2-C3508426EEBF}" type="slidenum">
              <a:rPr kumimoji="0" lang="zh-CN" altLang="en-US" sz="26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en-US" altLang="zh-CN" sz="26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09570" name="标题 109569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9571" name="文本占位符 109570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9572" name="日期占位符 109571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1">
                <a:latin typeface="Arial" panose="020B0604020202020204" pitchFamily="34" charset="0"/>
              </a:defRPr>
            </a:lvl1pPr>
          </a:lstStyle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09573" name="页脚占位符 109572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1">
                <a:latin typeface="Arial" panose="020B0604020202020204" pitchFamily="34" charset="0"/>
              </a:defRPr>
            </a:lvl1pPr>
          </a:lstStyle>
          <a:p>
            <a:pPr lvl="0">
              <a:buClrTx/>
            </a:pPr>
            <a:endParaRPr lang="zh-CN" altLang="en-US" dirty="0"/>
          </a:p>
        </p:txBody>
      </p:sp>
      <p:sp>
        <p:nvSpPr>
          <p:cNvPr id="109574" name="灯片编号占位符 109573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1">
                <a:latin typeface="Arial" panose="020B0604020202020204" pitchFamily="34" charset="0"/>
              </a:defRPr>
            </a:lvl1pPr>
          </a:lstStyle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10594" name="标题 110593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10595" name="文本占位符 110594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0596" name="日期占位符 110595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1">
                <a:latin typeface="Arial" panose="020B0604020202020204" pitchFamily="34" charset="0"/>
              </a:defRPr>
            </a:lvl1pPr>
          </a:lstStyle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10597" name="页脚占位符 110596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1">
                <a:latin typeface="Arial" panose="020B0604020202020204" pitchFamily="34" charset="0"/>
              </a:defRPr>
            </a:lvl1pPr>
          </a:lstStyle>
          <a:p>
            <a:pPr lvl="0">
              <a:buClrTx/>
            </a:pPr>
            <a:endParaRPr lang="zh-CN" altLang="en-US" dirty="0"/>
          </a:p>
        </p:txBody>
      </p:sp>
      <p:sp>
        <p:nvSpPr>
          <p:cNvPr id="110598" name="灯片编号占位符 110597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1">
                <a:latin typeface="Arial" panose="020B0604020202020204" pitchFamily="34" charset="0"/>
              </a:defRPr>
            </a:lvl1pPr>
          </a:lstStyle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10599" name="文本框 110598"/>
          <p:cNvSpPr txBox="1"/>
          <p:nvPr/>
        </p:nvSpPr>
        <p:spPr>
          <a:xfrm>
            <a:off x="1295400" y="2139950"/>
            <a:ext cx="7008284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Tx/>
            </a:pPr>
            <a:r>
              <a:rPr lang="zh-CN" altLang="en-US" sz="3600" b="1" dirty="0">
                <a:solidFill>
                  <a:srgbClr val="99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语文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3600" b="1" dirty="0">
                <a:solidFill>
                  <a:srgbClr val="66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八年级  上册</a:t>
            </a:r>
            <a:endParaRPr lang="zh-CN" altLang="en-US" sz="1800" dirty="0">
              <a:solidFill>
                <a:srgbClr val="660066"/>
              </a:solidFill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1.png"/><Relationship Id="rId1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2.wav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hyperlink" Target="file:///D:\&#21016;&#20122;&#24449;\&#21021;&#20013;&#35821;&#25991;\&#20843;&#24180;&#32423;&#35821;&#25991;\&#20843;&#19978;&#35821;&#25991;\8&#19978;&#35838;&#20214;\&#20843;&#19978;&#35838;&#20214;&#21016;\&#35821;&#25991;&#20843;&#19978;\&#25945;&#23398;&#35774;&#35745;ppt\7&#32972;&#24433;\&#32972;&#24433;\Rar$DI00.514\031831898beiying.rm" TargetMode="Externa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hyperlink" Target="file:///D:\&#21016;&#20122;&#24449;\&#21021;&#20013;&#35821;&#25991;\&#20843;&#24180;&#32423;&#35821;&#25991;\&#20843;&#19978;&#35821;&#25991;\8&#19978;&#35838;&#20214;\&#20843;&#19978;&#35838;&#20214;&#21016;\&#35821;&#25991;&#20843;&#19978;\&#25945;&#23398;&#35774;&#35745;ppt\7&#32972;&#24433;\&#32972;&#24433;\Rar$DI00.514\031831898beiying.rm" TargetMode="External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1.wav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1.wav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1.wav"/><Relationship Id="rId1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1.wav"/><Relationship Id="rId1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1.wav"/><Relationship Id="rId1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.wav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.jpeg"/><Relationship Id="rId3" Type="http://schemas.openxmlformats.org/officeDocument/2006/relationships/audio" Target="../media/audio1.wav"/><Relationship Id="rId2" Type="http://schemas.openxmlformats.org/officeDocument/2006/relationships/slide" Target="slide1.xml"/><Relationship Id="rId1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.wav"/><Relationship Id="rId1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.png"/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" Target="slide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GIF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25602" name="对象 25601"/>
          <p:cNvGraphicFramePr/>
          <p:nvPr/>
        </p:nvGraphicFramePr>
        <p:xfrm>
          <a:off x="930275" y="15875"/>
          <a:ext cx="4298315" cy="68268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285875" imgH="2190750" progId="Paint.Picture">
                  <p:embed/>
                </p:oleObj>
              </mc:Choice>
              <mc:Fallback>
                <p:oleObj name="" r:id="rId1" imgW="1285875" imgH="2190750" progId="Paint.Pictur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EFE7F0"/>
                          </a:clrFrom>
                          <a:clrTo>
                            <a:srgbClr val="EFE7F0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930275" y="15875"/>
                        <a:ext cx="4298315" cy="68268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4" name="文本框 25603"/>
          <p:cNvSpPr txBox="1"/>
          <p:nvPr/>
        </p:nvSpPr>
        <p:spPr>
          <a:xfrm>
            <a:off x="2961005" y="962025"/>
            <a:ext cx="4191000" cy="1568450"/>
          </a:xfrm>
          <a:prstGeom prst="rect">
            <a:avLst/>
          </a:prstGeom>
          <a:noFill/>
          <a:ln w="9525">
            <a:noFill/>
          </a:ln>
          <a:effectLst>
            <a:outerShdw dist="71842" dir="2699999" algn="ctr" rotWithShape="0">
              <a:schemeClr val="hlink"/>
            </a:outer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9600" dirty="0">
              <a:solidFill>
                <a:srgbClr val="A50021"/>
              </a:solidFill>
              <a:latin typeface="Times New Roman" panose="02020603050405020304" pitchFamily="18" charset="0"/>
              <a:ea typeface="方正隶二简体" pitchFamily="65" charset="-122"/>
            </a:endParaRPr>
          </a:p>
        </p:txBody>
      </p:sp>
      <p:sp>
        <p:nvSpPr>
          <p:cNvPr id="25616" name="标题 25615"/>
          <p:cNvSpPr>
            <a:spLocks noGrp="1"/>
          </p:cNvSpPr>
          <p:nvPr>
            <p:ph type="title"/>
          </p:nvPr>
        </p:nvSpPr>
        <p:spPr>
          <a:xfrm>
            <a:off x="4714875" y="962025"/>
            <a:ext cx="5029200" cy="1358900"/>
          </a:xfrm>
        </p:spPr>
        <p:txBody>
          <a:bodyPr anchor="ctr"/>
          <a:p>
            <a:r>
              <a:rPr lang="zh-CN" altLang="en-US" sz="9600" dirty="0">
                <a:solidFill>
                  <a:schemeClr val="accent2">
                    <a:lumMod val="75000"/>
                  </a:schemeClr>
                </a:solidFill>
                <a:uFillTx/>
                <a:ea typeface="方正隶二简体" pitchFamily="65" charset="-122"/>
              </a:rPr>
              <a:t>背　影</a:t>
            </a:r>
            <a:endParaRPr lang="zh-CN" altLang="en-US" sz="9600" dirty="0">
              <a:solidFill>
                <a:schemeClr val="accent2">
                  <a:lumMod val="75000"/>
                </a:schemeClr>
              </a:solidFill>
              <a:uFillTx/>
              <a:ea typeface="方正隶二简体" pitchFamily="65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9540" y="74295"/>
            <a:ext cx="328358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C00000"/>
                </a:solidFill>
                <a:uFillTx/>
                <a:ea typeface="黑体" panose="02010609060101010101" pitchFamily="2" charset="-122"/>
              </a:rPr>
              <a:t>散 文</a:t>
            </a:r>
            <a:endParaRPr lang="zh-CN" altLang="en-US" sz="4400" b="1">
              <a:solidFill>
                <a:srgbClr val="C000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>
          <a:xfrm>
            <a:off x="8945245" y="5492750"/>
            <a:ext cx="2880360" cy="1136650"/>
          </a:xfrm>
        </p:spPr>
        <p:txBody>
          <a:bodyPr/>
          <a:p>
            <a:pPr lvl="0" algn="ctr"/>
            <a:fld id="{BB962C8B-B14F-4D97-AF65-F5344CB8AC3E}" type="datetime3">
              <a:rPr lang="zh-CN" altLang="en-US" sz="3200" b="1" dirty="0">
                <a:solidFill>
                  <a:srgbClr val="009900"/>
                </a:solidFill>
                <a:uFillTx/>
                <a:latin typeface="+mn-lt"/>
                <a:ea typeface="+mn-ea"/>
              </a:rPr>
            </a:fld>
            <a:endParaRPr lang="zh-CN" altLang="en-US" sz="3200" b="1" dirty="0">
              <a:solidFill>
                <a:srgbClr val="009900"/>
              </a:solidFill>
              <a:uFillTx/>
              <a:latin typeface="+mn-lt"/>
              <a:ea typeface="+mn-ea"/>
            </a:endParaRPr>
          </a:p>
        </p:txBody>
      </p:sp>
      <p:sp>
        <p:nvSpPr>
          <p:cNvPr id="40964" name="文本框 40963"/>
          <p:cNvSpPr txBox="1"/>
          <p:nvPr/>
        </p:nvSpPr>
        <p:spPr>
          <a:xfrm>
            <a:off x="6029325" y="3037523"/>
            <a:ext cx="259080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朱自清</a:t>
            </a:r>
            <a:endParaRPr lang="zh-CN" altLang="en-US" sz="54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8722" name="文本框 158721"/>
          <p:cNvSpPr txBox="1"/>
          <p:nvPr/>
        </p:nvSpPr>
        <p:spPr>
          <a:xfrm>
            <a:off x="514985" y="719455"/>
            <a:ext cx="11162665" cy="5939155"/>
          </a:xfrm>
          <a:prstGeom prst="rect">
            <a:avLst/>
          </a:prstGeom>
          <a:solidFill>
            <a:srgbClr val="0000E6"/>
          </a:solidFill>
          <a:ln w="9525">
            <a:noFill/>
          </a:ln>
        </p:spPr>
        <p:txBody>
          <a:bodyPr wrap="square">
            <a:spAutoFit/>
          </a:bodyPr>
          <a:p>
            <a:r>
              <a:rPr lang="en-US" altLang="zh-CN" sz="4800">
                <a:solidFill>
                  <a:schemeClr val="bg1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1</a:t>
            </a:r>
            <a:r>
              <a:rPr lang="zh-CN" altLang="en-US" sz="4800" dirty="0">
                <a:solidFill>
                  <a:schemeClr val="bg1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、本文写的主要事件是什么？</a:t>
            </a:r>
            <a:endParaRPr lang="zh-CN" altLang="en-US" sz="4800" dirty="0">
              <a:solidFill>
                <a:schemeClr val="bg1"/>
              </a:solidFill>
              <a:latin typeface="Tahoma" panose="020B0604030504040204" pitchFamily="34" charset="0"/>
              <a:ea typeface="黑体" panose="02010609060101010101" pitchFamily="2" charset="-122"/>
            </a:endParaRPr>
          </a:p>
          <a:p>
            <a:r>
              <a:rPr lang="zh-CN" altLang="en-US" sz="4800" dirty="0">
                <a:solidFill>
                  <a:schemeClr val="bg1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            </a:t>
            </a:r>
            <a:endParaRPr lang="zh-CN" altLang="en-US" sz="4800" dirty="0">
              <a:solidFill>
                <a:srgbClr val="FFFF00"/>
              </a:solidFill>
              <a:uFillTx/>
              <a:latin typeface="Tahoma" panose="020B0604030504040204" pitchFamily="34" charset="0"/>
              <a:ea typeface="黑体" panose="02010609060101010101" pitchFamily="2" charset="-122"/>
            </a:endParaRPr>
          </a:p>
          <a:p>
            <a:endParaRPr lang="zh-CN" altLang="en-US" sz="4800" dirty="0">
              <a:solidFill>
                <a:srgbClr val="FFFF00"/>
              </a:solidFill>
              <a:uFillTx/>
              <a:latin typeface="Tahoma" panose="020B0604030504040204" pitchFamily="34" charset="0"/>
              <a:ea typeface="黑体" panose="02010609060101010101" pitchFamily="2" charset="-122"/>
            </a:endParaRPr>
          </a:p>
          <a:p>
            <a:endParaRPr lang="en-US" altLang="zh-CN" sz="4800">
              <a:solidFill>
                <a:schemeClr val="bg1"/>
              </a:solidFill>
              <a:latin typeface="Tahoma" panose="020B0604030504040204" pitchFamily="34" charset="0"/>
              <a:ea typeface="黑体" panose="02010609060101010101" pitchFamily="2" charset="-122"/>
            </a:endParaRPr>
          </a:p>
          <a:p>
            <a:r>
              <a:rPr lang="en-US" altLang="zh-CN" sz="4800">
                <a:solidFill>
                  <a:schemeClr val="bg1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2</a:t>
            </a:r>
            <a:r>
              <a:rPr lang="zh-CN" altLang="en-US" sz="4800" dirty="0">
                <a:solidFill>
                  <a:schemeClr val="bg1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、请找出本文的文眼。</a:t>
            </a:r>
            <a:endParaRPr lang="zh-CN" altLang="en-US" sz="4800" dirty="0">
              <a:solidFill>
                <a:schemeClr val="bg1"/>
              </a:solidFill>
              <a:latin typeface="Tahoma" panose="020B0604030504040204" pitchFamily="34" charset="0"/>
              <a:ea typeface="黑体" panose="02010609060101010101" pitchFamily="2" charset="-122"/>
            </a:endParaRPr>
          </a:p>
          <a:p>
            <a:r>
              <a:rPr lang="zh-CN" altLang="en-US" sz="4800" dirty="0">
                <a:solidFill>
                  <a:schemeClr val="bg1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　</a:t>
            </a:r>
            <a:r>
              <a:rPr lang="zh-CN" altLang="en-US" sz="4400" dirty="0">
                <a:solidFill>
                  <a:schemeClr val="bg1"/>
                </a:solidFill>
                <a:uFillTx/>
                <a:latin typeface="Tahoma" panose="020B0604030504040204" pitchFamily="34" charset="0"/>
                <a:ea typeface="黑体" panose="02010609060101010101" pitchFamily="2" charset="-122"/>
              </a:rPr>
              <a:t>（文眼就是文章的字眼儿，读出了文眼，就读出了中心。文眼常常出现在开头或结尾）</a:t>
            </a:r>
            <a:endParaRPr lang="zh-CN" altLang="en-US" sz="4400" dirty="0">
              <a:solidFill>
                <a:schemeClr val="bg1"/>
              </a:solidFill>
              <a:uFillTx/>
              <a:latin typeface="Tahoma" panose="020B0604030504040204" pitchFamily="34" charset="0"/>
              <a:ea typeface="黑体" panose="02010609060101010101" pitchFamily="2" charset="-122"/>
            </a:endParaRPr>
          </a:p>
          <a:p>
            <a:r>
              <a:rPr lang="en-US" altLang="zh-CN" sz="4800" dirty="0">
                <a:solidFill>
                  <a:srgbClr val="FFFF00"/>
                </a:solidFill>
                <a:uFillTx/>
                <a:latin typeface="Tahoma" panose="020B0604030504040204" pitchFamily="34" charset="0"/>
                <a:ea typeface="黑体" panose="02010609060101010101" pitchFamily="2" charset="-122"/>
              </a:rPr>
              <a:t>     </a:t>
            </a:r>
            <a:r>
              <a:rPr lang="zh-CN" altLang="en-US" sz="4800" b="1" dirty="0">
                <a:solidFill>
                  <a:srgbClr val="FFFF00"/>
                </a:solidFill>
                <a:uFillTx/>
                <a:latin typeface="Tahoma" panose="020B0604030504040204" pitchFamily="34" charset="0"/>
                <a:ea typeface="黑体" panose="02010609060101010101" pitchFamily="2" charset="-122"/>
              </a:rPr>
              <a:t>“我最不能忘记的是他的背影。”</a:t>
            </a:r>
            <a:endParaRPr lang="zh-CN" altLang="en-US" sz="4800" b="1" dirty="0">
              <a:solidFill>
                <a:srgbClr val="FFFF00"/>
              </a:solidFill>
              <a:uFillTx/>
              <a:latin typeface="Tahoma" panose="020B0604030504040204" pitchFamily="34" charset="0"/>
              <a:ea typeface="黑体" panose="02010609060101010101" pitchFamily="2" charset="-122"/>
            </a:endParaRPr>
          </a:p>
        </p:txBody>
      </p:sp>
      <p:pic>
        <p:nvPicPr>
          <p:cNvPr id="56328" name="图片 56327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08055" y="5561965"/>
            <a:ext cx="1008063" cy="1511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39700" y="74295"/>
            <a:ext cx="2263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整体把握</a:t>
            </a:r>
            <a:endParaRPr lang="zh-CN" altLang="en-US" sz="36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90115" name="文本框 90114"/>
          <p:cNvSpPr txBox="1"/>
          <p:nvPr/>
        </p:nvSpPr>
        <p:spPr>
          <a:xfrm>
            <a:off x="1172210" y="1589405"/>
            <a:ext cx="1045273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600" b="1" dirty="0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4800" b="1" dirty="0">
                <a:solidFill>
                  <a:srgbClr val="FFFF00"/>
                </a:solidFill>
                <a:uFillTx/>
                <a:latin typeface="Tahoma" panose="020B0604030504040204" pitchFamily="34" charset="0"/>
                <a:ea typeface="黑体" panose="02010609060101010101" pitchFamily="2" charset="-122"/>
              </a:rPr>
              <a:t>两年前作者奔丧完毕，父子在浦口依依惜别的情景（</a:t>
            </a:r>
            <a:r>
              <a:rPr lang="zh-CN" altLang="en-US" sz="4800" b="1" dirty="0">
                <a:solidFill>
                  <a:srgbClr val="FFFF00"/>
                </a:solidFill>
                <a:uFillTx/>
                <a:latin typeface="Tahoma" panose="020B0604030504040204" pitchFamily="34" charset="0"/>
                <a:ea typeface="黑体" panose="02010609060101010101" pitchFamily="2" charset="-122"/>
                <a:sym typeface="+mn-ea"/>
              </a:rPr>
              <a:t>父子浦口送别</a:t>
            </a:r>
            <a:r>
              <a:rPr lang="zh-CN" altLang="en-US" sz="4800" b="1" dirty="0">
                <a:solidFill>
                  <a:srgbClr val="FFFF00"/>
                </a:solidFill>
                <a:uFillTx/>
                <a:latin typeface="Tahoma" panose="020B0604030504040204" pitchFamily="34" charset="0"/>
                <a:ea typeface="黑体" panose="02010609060101010101" pitchFamily="2" charset="-122"/>
              </a:rPr>
              <a:t>）。</a:t>
            </a:r>
            <a:endParaRPr lang="zh-CN" altLang="en-US" sz="4800" b="1" dirty="0">
              <a:solidFill>
                <a:srgbClr val="FFFF00"/>
              </a:solidFill>
              <a:uFillTx/>
              <a:latin typeface="Tahoma" panose="020B060403050404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8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8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8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8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8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8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8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8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87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87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87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87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87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87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8722" name="文本框 158721"/>
          <p:cNvSpPr txBox="1"/>
          <p:nvPr/>
        </p:nvSpPr>
        <p:spPr>
          <a:xfrm>
            <a:off x="507365" y="719455"/>
            <a:ext cx="11176635" cy="6000750"/>
          </a:xfrm>
          <a:prstGeom prst="rect">
            <a:avLst/>
          </a:prstGeom>
          <a:solidFill>
            <a:srgbClr val="0000FF"/>
          </a:solidFill>
          <a:ln w="9525">
            <a:solidFill>
              <a:srgbClr val="0000E6"/>
            </a:solidFill>
          </a:ln>
        </p:spPr>
        <p:txBody>
          <a:bodyPr wrap="square">
            <a:spAutoFit/>
          </a:bodyPr>
          <a:p>
            <a:r>
              <a:rPr lang="en-US" altLang="zh-CN" sz="4800">
                <a:solidFill>
                  <a:schemeClr val="bg1"/>
                </a:solidFill>
                <a:latin typeface="Tahoma" panose="020B0604030504040204" pitchFamily="34" charset="0"/>
              </a:rPr>
              <a:t>     </a:t>
            </a:r>
            <a:r>
              <a:rPr lang="en-US" altLang="zh-CN" sz="4800" b="1">
                <a:solidFill>
                  <a:schemeClr val="bg1"/>
                </a:solidFill>
                <a:uFillTx/>
                <a:latin typeface="Tahoma" panose="020B0604030504040204" pitchFamily="34" charset="0"/>
              </a:rPr>
              <a:t>3</a:t>
            </a:r>
            <a:r>
              <a:rPr lang="zh-CN" altLang="en-US" sz="4800" b="1" dirty="0">
                <a:solidFill>
                  <a:schemeClr val="bg1"/>
                </a:solidFill>
                <a:uFillTx/>
                <a:latin typeface="Tahoma" panose="020B0604030504040204" pitchFamily="34" charset="0"/>
              </a:rPr>
              <a:t>、</a:t>
            </a:r>
            <a:r>
              <a:rPr lang="zh-CN" sz="4800" b="1" dirty="0">
                <a:solidFill>
                  <a:schemeClr val="bg1"/>
                </a:solidFill>
                <a:uFillTx/>
                <a:latin typeface="Tahoma" panose="020B0604030504040204" pitchFamily="34" charset="0"/>
              </a:rPr>
              <a:t>划分结构，明确线索。</a:t>
            </a:r>
            <a:endParaRPr lang="zh-CN" sz="4800" b="1" dirty="0">
              <a:solidFill>
                <a:schemeClr val="bg1"/>
              </a:solidFill>
              <a:uFillTx/>
              <a:latin typeface="Tahoma" panose="020B0604030504040204" pitchFamily="34" charset="0"/>
            </a:endParaRPr>
          </a:p>
          <a:p>
            <a:endParaRPr lang="zh-CN" altLang="en-US" sz="4800" dirty="0">
              <a:solidFill>
                <a:schemeClr val="bg1"/>
              </a:solidFill>
              <a:latin typeface="Tahoma" panose="020B0604030504040204" pitchFamily="34" charset="0"/>
            </a:endParaRPr>
          </a:p>
          <a:p>
            <a:endParaRPr lang="zh-CN" altLang="en-US" sz="4800" dirty="0">
              <a:solidFill>
                <a:schemeClr val="bg1"/>
              </a:solidFill>
              <a:latin typeface="Tahoma" panose="020B0604030504040204" pitchFamily="34" charset="0"/>
            </a:endParaRPr>
          </a:p>
          <a:p>
            <a:endParaRPr lang="zh-CN" altLang="en-US" sz="4800" dirty="0">
              <a:solidFill>
                <a:schemeClr val="bg1"/>
              </a:solidFill>
              <a:latin typeface="Tahoma" panose="020B0604030504040204" pitchFamily="34" charset="0"/>
            </a:endParaRPr>
          </a:p>
          <a:p>
            <a:endParaRPr lang="zh-CN" altLang="en-US" sz="4800" dirty="0">
              <a:solidFill>
                <a:schemeClr val="bg1"/>
              </a:solidFill>
              <a:latin typeface="Tahoma" panose="020B0604030504040204" pitchFamily="34" charset="0"/>
            </a:endParaRPr>
          </a:p>
          <a:p>
            <a:endParaRPr lang="zh-CN" altLang="en-US" sz="4800" dirty="0">
              <a:solidFill>
                <a:schemeClr val="bg1"/>
              </a:solidFill>
              <a:latin typeface="Tahoma" panose="020B0604030504040204" pitchFamily="34" charset="0"/>
            </a:endParaRPr>
          </a:p>
          <a:p>
            <a:endParaRPr lang="zh-CN" altLang="en-US" sz="4800" dirty="0">
              <a:solidFill>
                <a:schemeClr val="bg1"/>
              </a:solidFill>
              <a:latin typeface="Tahoma" panose="020B0604030504040204" pitchFamily="34" charset="0"/>
            </a:endParaRPr>
          </a:p>
          <a:p>
            <a:endParaRPr lang="zh-CN" altLang="en-US" sz="4800" dirty="0">
              <a:solidFill>
                <a:schemeClr val="bg1"/>
              </a:solidFill>
              <a:latin typeface="Tahoma" panose="020B0604030504040204" pitchFamily="34" charset="0"/>
            </a:endParaRPr>
          </a:p>
        </p:txBody>
      </p:sp>
      <p:sp>
        <p:nvSpPr>
          <p:cNvPr id="152582" name="左大括号 152581"/>
          <p:cNvSpPr/>
          <p:nvPr/>
        </p:nvSpPr>
        <p:spPr>
          <a:xfrm>
            <a:off x="2011045" y="2104390"/>
            <a:ext cx="392430" cy="3230880"/>
          </a:xfrm>
          <a:prstGeom prst="leftBrace">
            <a:avLst>
              <a:gd name="adj1" fmla="val 61151"/>
              <a:gd name="adj2" fmla="val 50000"/>
            </a:avLst>
          </a:prstGeom>
          <a:ln w="28575"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wrap="none" anchor="ctr"/>
          <a:p>
            <a:pPr algn="ctr"/>
            <a:endParaRPr dirty="0">
              <a:solidFill>
                <a:srgbClr val="FF0000"/>
              </a:solidFill>
              <a:latin typeface="Verdana" panose="020B060403050404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9700" y="74295"/>
            <a:ext cx="2263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整体把握</a:t>
            </a:r>
            <a:endParaRPr lang="zh-CN" altLang="en-US" sz="36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164867" name="文本占位符 164866"/>
          <p:cNvSpPr>
            <a:spLocks noGrp="1"/>
          </p:cNvSpPr>
          <p:nvPr/>
        </p:nvSpPr>
        <p:spPr>
          <a:xfrm>
            <a:off x="6530340" y="5586730"/>
            <a:ext cx="2104390" cy="96901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zh-CN" altLang="en-US" sz="4400" b="1" dirty="0">
                <a:solidFill>
                  <a:schemeClr val="bg1"/>
                </a:solidFill>
                <a:uFillTx/>
                <a:ea typeface="楷体_GB2312" pitchFamily="49" charset="-122"/>
              </a:rPr>
              <a:t>线索：</a:t>
            </a:r>
            <a:endParaRPr lang="zh-CN" altLang="en-US" sz="4400" b="1" dirty="0">
              <a:solidFill>
                <a:schemeClr val="bg1"/>
              </a:solidFill>
              <a:uFillTx/>
              <a:ea typeface="楷体_GB2312" pitchFamily="49" charset="-122"/>
            </a:endParaRPr>
          </a:p>
        </p:txBody>
      </p:sp>
      <p:sp>
        <p:nvSpPr>
          <p:cNvPr id="103438" name="直接连接符 103437"/>
          <p:cNvSpPr/>
          <p:nvPr/>
        </p:nvSpPr>
        <p:spPr>
          <a:xfrm rot="180000">
            <a:off x="9028430" y="1891665"/>
            <a:ext cx="217170" cy="3656330"/>
          </a:xfrm>
          <a:prstGeom prst="line">
            <a:avLst/>
          </a:prstGeom>
          <a:ln w="57150" cap="flat" cmpd="sng">
            <a:solidFill>
              <a:schemeClr val="accent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2467" name="文本占位符 62466"/>
          <p:cNvSpPr>
            <a:spLocks noGrp="1"/>
          </p:cNvSpPr>
          <p:nvPr/>
        </p:nvSpPr>
        <p:spPr>
          <a:xfrm>
            <a:off x="2403475" y="1836420"/>
            <a:ext cx="2733675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zh-CN" altLang="en-US" sz="4000" b="1" dirty="0">
                <a:solidFill>
                  <a:srgbClr val="FFFF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一、（   ）  </a:t>
            </a:r>
            <a:endParaRPr lang="zh-CN" altLang="en-US" sz="4000" b="1" dirty="0">
              <a:solidFill>
                <a:srgbClr val="FFFF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buNone/>
            </a:pPr>
            <a:endParaRPr lang="zh-CN" altLang="en-US" sz="4000" b="1" dirty="0">
              <a:solidFill>
                <a:srgbClr val="FFFF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FFFF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二、（   ）</a:t>
            </a:r>
            <a:endParaRPr lang="zh-CN" altLang="en-US" sz="4000" b="1" dirty="0">
              <a:solidFill>
                <a:srgbClr val="FFFF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endParaRPr lang="zh-CN" altLang="en-US" sz="4000" b="1" dirty="0">
              <a:solidFill>
                <a:srgbClr val="FFFF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FFFF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三、（   ）  </a:t>
            </a:r>
            <a:endParaRPr lang="zh-CN" altLang="en-US" sz="4000" b="1" dirty="0">
              <a:solidFill>
                <a:srgbClr val="FFFF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占位符 164866"/>
          <p:cNvSpPr>
            <a:spLocks noGrp="1"/>
          </p:cNvSpPr>
          <p:nvPr/>
        </p:nvSpPr>
        <p:spPr>
          <a:xfrm>
            <a:off x="650240" y="3322320"/>
            <a:ext cx="1360805" cy="96901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zh-CN" altLang="en-US" sz="4400" b="1" dirty="0">
                <a:solidFill>
                  <a:srgbClr val="66FFFF"/>
                </a:solidFill>
                <a:uFillTx/>
                <a:ea typeface="楷体_GB2312" pitchFamily="49" charset="-122"/>
              </a:rPr>
              <a:t>结构</a:t>
            </a:r>
            <a:endParaRPr lang="zh-CN" altLang="en-US" sz="4400" b="1" dirty="0">
              <a:solidFill>
                <a:srgbClr val="66FFFF"/>
              </a:solidFill>
              <a:uFillTx/>
              <a:ea typeface="楷体_GB2312" pitchFamily="49" charset="-122"/>
            </a:endParaRPr>
          </a:p>
        </p:txBody>
      </p:sp>
      <p:sp>
        <p:nvSpPr>
          <p:cNvPr id="6" name="文本占位符 62466"/>
          <p:cNvSpPr>
            <a:spLocks noGrp="1"/>
          </p:cNvSpPr>
          <p:nvPr/>
        </p:nvSpPr>
        <p:spPr>
          <a:xfrm>
            <a:off x="3908425" y="1836420"/>
            <a:ext cx="1228725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US" altLang="zh-CN" sz="4000" b="1" dirty="0">
                <a:solidFill>
                  <a:schemeClr val="bg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4000" b="1" dirty="0">
                <a:solidFill>
                  <a:srgbClr val="FF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4000" b="1" dirty="0">
                <a:solidFill>
                  <a:srgbClr val="FF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4000" b="1" dirty="0">
              <a:solidFill>
                <a:srgbClr val="FF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endParaRPr lang="zh-CN" altLang="en-US" sz="4000" b="1" dirty="0">
              <a:solidFill>
                <a:srgbClr val="FF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en-US" altLang="zh-CN" sz="4000" b="1" dirty="0">
                <a:solidFill>
                  <a:srgbClr val="FF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2-6</a:t>
            </a:r>
            <a:endParaRPr lang="en-US" altLang="zh-CN" sz="4000" b="1" dirty="0">
              <a:solidFill>
                <a:srgbClr val="FF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endParaRPr lang="en-US" altLang="zh-CN" sz="4000" b="1" dirty="0">
              <a:solidFill>
                <a:srgbClr val="FF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en-US" altLang="zh-CN" sz="4000" b="1" dirty="0">
                <a:solidFill>
                  <a:srgbClr val="FF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7</a:t>
            </a:r>
            <a:r>
              <a:rPr lang="zh-CN" altLang="en-US" sz="4000" b="1" dirty="0">
                <a:solidFill>
                  <a:srgbClr val="FF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4000" b="1" dirty="0">
                <a:solidFill>
                  <a:srgbClr val="66FF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4000" b="1" dirty="0">
              <a:solidFill>
                <a:srgbClr val="66FF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文本占位符 62466"/>
          <p:cNvSpPr>
            <a:spLocks noGrp="1"/>
          </p:cNvSpPr>
          <p:nvPr/>
        </p:nvSpPr>
        <p:spPr>
          <a:xfrm>
            <a:off x="5247640" y="1836420"/>
            <a:ext cx="482854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zh-CN" altLang="en-US" sz="4000" b="1" dirty="0">
                <a:solidFill>
                  <a:srgbClr val="FFFF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思念父亲 点出背影</a:t>
            </a:r>
            <a:endParaRPr lang="zh-CN" altLang="en-US" sz="4000" b="1" dirty="0">
              <a:solidFill>
                <a:srgbClr val="FFFF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buNone/>
            </a:pPr>
            <a:endParaRPr lang="zh-CN" altLang="en-US" sz="4000" b="1" dirty="0">
              <a:solidFill>
                <a:srgbClr val="FFFF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FFFF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回忆往事 描绘背影</a:t>
            </a:r>
            <a:endParaRPr lang="zh-CN" altLang="en-US" sz="4000" b="1" dirty="0">
              <a:solidFill>
                <a:srgbClr val="FFFF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endParaRPr lang="zh-CN" altLang="en-US" sz="4000" b="1" dirty="0">
              <a:solidFill>
                <a:srgbClr val="FFFF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FFFF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思念父亲 怀念背影</a:t>
            </a:r>
            <a:endParaRPr lang="zh-CN" altLang="en-US" sz="4000" b="1" dirty="0">
              <a:solidFill>
                <a:srgbClr val="FFFF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文本占位符 164866"/>
          <p:cNvSpPr>
            <a:spLocks noGrp="1"/>
          </p:cNvSpPr>
          <p:nvPr/>
        </p:nvSpPr>
        <p:spPr>
          <a:xfrm>
            <a:off x="8395970" y="5586730"/>
            <a:ext cx="1680210" cy="96901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zh-CN" altLang="en-US" sz="4400" b="1" dirty="0">
                <a:solidFill>
                  <a:srgbClr val="FF00FF"/>
                </a:solidFill>
                <a:uFillTx/>
                <a:ea typeface="楷体_GB2312" pitchFamily="49" charset="-122"/>
              </a:rPr>
              <a:t>背影</a:t>
            </a:r>
            <a:endParaRPr lang="zh-CN" altLang="en-US" sz="4400" b="1" dirty="0">
              <a:solidFill>
                <a:srgbClr val="FF00FF"/>
              </a:solidFill>
              <a:uFillTx/>
              <a:ea typeface="楷体_GB2312" pitchFamily="49" charset="-122"/>
            </a:endParaRPr>
          </a:p>
        </p:txBody>
      </p:sp>
      <p:pic>
        <p:nvPicPr>
          <p:cNvPr id="56328" name="图片 56327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99115" y="5083175"/>
            <a:ext cx="1008063" cy="1511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21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charRg st="21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charRg st="21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41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charRg st="41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charRg st="41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21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charRg st="21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charRg st="21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41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charRg st="41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charRg st="41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486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486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34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3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3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67" grpId="0" uiExpand="1" build="p"/>
      <p:bldP spid="8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8722" name="文本框 158721"/>
          <p:cNvSpPr txBox="1"/>
          <p:nvPr/>
        </p:nvSpPr>
        <p:spPr>
          <a:xfrm>
            <a:off x="1868170" y="720090"/>
            <a:ext cx="8636000" cy="132207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993300"/>
                </a:solidFill>
              </a14:hiddenFill>
            </a:ext>
          </a:extLst>
        </p:spPr>
        <p:txBody>
          <a:bodyPr wrap="square">
            <a:spAutoFit/>
          </a:bodyPr>
          <a:p>
            <a:pPr marL="571500" indent="-571500"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Tahoma" panose="020B0604030504040204" pitchFamily="34" charset="0"/>
              </a:rPr>
              <a:t>全文共写到父亲几次背影？表达了什么中心？</a:t>
            </a:r>
            <a:endParaRPr lang="zh-CN" altLang="en-US" sz="4000" b="1" dirty="0">
              <a:solidFill>
                <a:srgbClr val="0000FF"/>
              </a:solidFill>
              <a:uFillTx/>
              <a:latin typeface="Tahoma" panose="020B0604030504040204" pitchFamily="34" charset="0"/>
            </a:endParaRPr>
          </a:p>
        </p:txBody>
      </p:sp>
      <p:sp>
        <p:nvSpPr>
          <p:cNvPr id="162819" name="文本框 162818"/>
          <p:cNvSpPr txBox="1"/>
          <p:nvPr/>
        </p:nvSpPr>
        <p:spPr>
          <a:xfrm>
            <a:off x="1209675" y="2397443"/>
            <a:ext cx="7599680" cy="3353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anchor="t">
            <a:spAutoFit/>
          </a:bodyPr>
          <a:p>
            <a:pPr marL="1524000" lvl="2" indent="-609600" algn="ctr" latinLnBrk="1">
              <a:lnSpc>
                <a:spcPts val="6360"/>
              </a:lnSpc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①惦记背影  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怀念父亲</a:t>
            </a:r>
            <a:endParaRPr lang="zh-CN" altLang="en-US" sz="40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1524000" lvl="2" indent="-609600" algn="ctr" latinLnBrk="1">
              <a:lnSpc>
                <a:spcPts val="6360"/>
              </a:lnSpc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②刻画背影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望父买橘  </a:t>
            </a:r>
            <a:endParaRPr lang="zh-CN" altLang="en-US" sz="40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609600" indent="-609600" algn="ctr" latinLnBrk="1">
              <a:lnSpc>
                <a:spcPts val="6360"/>
              </a:lnSpc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 ③惜别背影  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父子分手 </a:t>
            </a:r>
            <a:endParaRPr lang="zh-CN" altLang="en-US" sz="40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609600" indent="-609600" algn="ctr" latinLnBrk="1">
              <a:lnSpc>
                <a:spcPts val="6360"/>
              </a:lnSpc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  ④再现背影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别后思念  </a:t>
            </a:r>
            <a:endParaRPr lang="zh-CN" altLang="en-US" sz="40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2820" name="文本框 162819"/>
          <p:cNvSpPr txBox="1"/>
          <p:nvPr/>
        </p:nvSpPr>
        <p:spPr>
          <a:xfrm>
            <a:off x="8916353" y="2151063"/>
            <a:ext cx="859790" cy="378714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uFillTx/>
                <a:latin typeface="Tahoma" panose="020B0604030504040204" pitchFamily="34" charset="0"/>
                <a:ea typeface="黑体" panose="02010609060101010101" pitchFamily="2" charset="-122"/>
              </a:rPr>
              <a:t>父疼子  子爱父</a:t>
            </a:r>
            <a:endParaRPr lang="zh-CN" altLang="en-US" sz="4400" b="1" dirty="0">
              <a:solidFill>
                <a:srgbClr val="FF0000"/>
              </a:solidFill>
              <a:uFillTx/>
              <a:latin typeface="Tahoma" panose="020B0604030504040204" pitchFamily="34" charset="0"/>
              <a:ea typeface="黑体" panose="02010609060101010101" pitchFamily="2" charset="-122"/>
            </a:endParaRPr>
          </a:p>
        </p:txBody>
      </p:sp>
      <p:sp>
        <p:nvSpPr>
          <p:cNvPr id="162821" name="文本框 162820"/>
          <p:cNvSpPr txBox="1"/>
          <p:nvPr/>
        </p:nvSpPr>
        <p:spPr>
          <a:xfrm>
            <a:off x="10044748" y="2723833"/>
            <a:ext cx="859790" cy="233680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993300"/>
                </a:solidFill>
              </a14:hiddenFill>
            </a:ext>
          </a:extLst>
        </p:spPr>
        <p:txBody>
          <a:bodyPr vert="eaVert" wrap="none" anchor="t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uFillTx/>
                <a:latin typeface="Tahoma" panose="020B0604030504040204" pitchFamily="34" charset="0"/>
                <a:ea typeface="黑体" panose="02010609060101010101" pitchFamily="2" charset="-122"/>
              </a:rPr>
              <a:t>父子情深</a:t>
            </a:r>
            <a:endParaRPr lang="zh-CN" altLang="en-US" sz="4800" dirty="0">
              <a:solidFill>
                <a:srgbClr val="66FFFF"/>
              </a:solidFill>
              <a:uFillTx/>
              <a:latin typeface="Tahoma" panose="020B0604030504040204" pitchFamily="34" charset="0"/>
              <a:ea typeface="华文彩云" pitchFamily="2" charset="-122"/>
            </a:endParaRPr>
          </a:p>
        </p:txBody>
      </p:sp>
      <p:sp>
        <p:nvSpPr>
          <p:cNvPr id="152582" name="左大括号 152581"/>
          <p:cNvSpPr/>
          <p:nvPr/>
        </p:nvSpPr>
        <p:spPr>
          <a:xfrm>
            <a:off x="2580640" y="2724150"/>
            <a:ext cx="254000" cy="2749550"/>
          </a:xfrm>
          <a:prstGeom prst="leftBrace">
            <a:avLst>
              <a:gd name="adj1" fmla="val 61151"/>
              <a:gd name="adj2" fmla="val 50000"/>
            </a:avLst>
          </a:prstGeom>
          <a:ln w="38100">
            <a:solidFill>
              <a:srgbClr val="008000"/>
            </a:solidFill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wrap="none" anchor="ctr"/>
          <a:p>
            <a:pPr algn="ctr"/>
            <a:endParaRPr dirty="0">
              <a:solidFill>
                <a:srgbClr val="FF0000"/>
              </a:solidFill>
              <a:latin typeface="Verdana" panose="020B060403050404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64628" y="2824798"/>
            <a:ext cx="921385" cy="254000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pPr algn="l"/>
            <a:r>
              <a:rPr lang="zh-CN" altLang="en-US" sz="4800" b="1" dirty="0">
                <a:solidFill>
                  <a:srgbClr val="C00000"/>
                </a:solidFill>
                <a:uFillTx/>
                <a:latin typeface="Tahoma" panose="020B0604030504040204" pitchFamily="34" charset="0"/>
                <a:ea typeface="华文新魏" pitchFamily="2" charset="-122"/>
              </a:rPr>
              <a:t>四写背影</a:t>
            </a:r>
            <a:endParaRPr lang="zh-CN" altLang="en-US" sz="4800" b="1" dirty="0">
              <a:solidFill>
                <a:srgbClr val="C00000"/>
              </a:solidFill>
              <a:uFillTx/>
              <a:latin typeface="Tahoma" panose="020B0604030504040204" pitchFamily="34" charset="0"/>
              <a:ea typeface="华文新魏" pitchFamily="2" charset="-122"/>
            </a:endParaRPr>
          </a:p>
        </p:txBody>
      </p:sp>
      <p:sp>
        <p:nvSpPr>
          <p:cNvPr id="4" name="左大括号 3"/>
          <p:cNvSpPr/>
          <p:nvPr/>
        </p:nvSpPr>
        <p:spPr>
          <a:xfrm rot="10800000">
            <a:off x="8390255" y="2617470"/>
            <a:ext cx="283210" cy="2855595"/>
          </a:xfrm>
          <a:prstGeom prst="leftBrace">
            <a:avLst>
              <a:gd name="adj1" fmla="val 61151"/>
              <a:gd name="adj2" fmla="val 50000"/>
            </a:avLst>
          </a:prstGeom>
          <a:ln w="38100">
            <a:solidFill>
              <a:srgbClr val="00B050"/>
            </a:solidFill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wrap="none" anchor="ctr"/>
          <a:p>
            <a:pPr algn="ctr"/>
            <a:endParaRPr dirty="0">
              <a:solidFill>
                <a:srgbClr val="FF0000"/>
              </a:solidFill>
              <a:latin typeface="Verdana" panose="020B060403050404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9225" y="74930"/>
            <a:ext cx="2263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合作探究</a:t>
            </a:r>
            <a:endParaRPr lang="zh-CN" altLang="en-US" sz="36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pic>
        <p:nvPicPr>
          <p:cNvPr id="56328" name="图片 56327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99115" y="5083175"/>
            <a:ext cx="1008063" cy="1511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2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2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2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2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2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2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2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2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2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2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2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2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2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2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2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2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62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1" dur="2000"/>
                                        <p:tgtEl>
                                          <p:spTgt spid="162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820" grpId="0"/>
      <p:bldP spid="162821" grpId="0" bldLvl="0" animBg="1"/>
      <p:bldP spid="2" grpId="0"/>
      <p:bldP spid="152582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19010" y="720090"/>
            <a:ext cx="4885690" cy="3734435"/>
          </a:xfrm>
          <a:prstGeom prst="rect">
            <a:avLst/>
          </a:prstGeom>
        </p:spPr>
      </p:pic>
      <p:sp>
        <p:nvSpPr>
          <p:cNvPr id="164866" name="标题 164865"/>
          <p:cNvSpPr>
            <a:spLocks noGrp="1"/>
          </p:cNvSpPr>
          <p:nvPr>
            <p:ph type="title"/>
          </p:nvPr>
        </p:nvSpPr>
        <p:spPr>
          <a:xfrm>
            <a:off x="2208530" y="836930"/>
            <a:ext cx="5034915" cy="1379220"/>
          </a:xfrm>
        </p:spPr>
        <p:txBody>
          <a:bodyPr anchor="b"/>
          <a:p>
            <a:pPr marL="571500" indent="-571500" algn="l">
              <a:buClr>
                <a:srgbClr val="0000FF"/>
              </a:buClr>
              <a:buFont typeface="Wingdings" panose="05000000000000000000" charset="0"/>
              <a:buChar char=""/>
            </a:pPr>
            <a:r>
              <a:rPr lang="zh-CN" altLang="en-US" sz="4000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哪一次“背影”写得最具体、最感人？</a:t>
            </a:r>
            <a:endParaRPr lang="zh-CN" altLang="en-US" sz="4000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164867" name="文本占位符 164866"/>
          <p:cNvSpPr>
            <a:spLocks noGrp="1"/>
          </p:cNvSpPr>
          <p:nvPr>
            <p:ph type="body" idx="1"/>
          </p:nvPr>
        </p:nvSpPr>
        <p:spPr>
          <a:xfrm>
            <a:off x="1280795" y="2426335"/>
            <a:ext cx="7661275" cy="905510"/>
          </a:xfrm>
        </p:spPr>
        <p:txBody>
          <a:bodyPr/>
          <a:p>
            <a:pPr algn="ctr">
              <a:spcBef>
                <a:spcPts val="0"/>
              </a:spcBef>
              <a:buNone/>
            </a:pPr>
            <a:r>
              <a:rPr lang="zh-CN" altLang="en-US" sz="40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第二次，望父买橘。</a:t>
            </a:r>
            <a:endParaRPr lang="zh-CN" altLang="en-US" sz="4000" b="1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  <a:p>
            <a:pPr algn="ctr">
              <a:spcBef>
                <a:spcPts val="0"/>
              </a:spcBef>
              <a:buNone/>
            </a:pPr>
            <a:endParaRPr lang="zh-CN" altLang="en-US" sz="4000" b="1" dirty="0">
              <a:solidFill>
                <a:schemeClr val="accent2"/>
              </a:solidFill>
              <a:ea typeface="黑体" panose="02010609060101010101" pitchFamily="2" charset="-122"/>
            </a:endParaRPr>
          </a:p>
          <a:p>
            <a:pPr algn="ctr">
              <a:spcBef>
                <a:spcPts val="0"/>
              </a:spcBef>
              <a:buNone/>
            </a:pPr>
            <a:endParaRPr lang="zh-CN" altLang="en-US" sz="4000" b="1" dirty="0">
              <a:solidFill>
                <a:srgbClr val="FF6600"/>
              </a:solidFill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9225" y="74930"/>
            <a:ext cx="2263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合作探究</a:t>
            </a:r>
            <a:endParaRPr lang="zh-CN" altLang="en-US" sz="36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75789" name="文本框 75788"/>
          <p:cNvSpPr txBox="1"/>
          <p:nvPr/>
        </p:nvSpPr>
        <p:spPr>
          <a:xfrm>
            <a:off x="2072005" y="4166870"/>
            <a:ext cx="524700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>
              <a:buClr>
                <a:srgbClr val="0000FF"/>
              </a:buClr>
              <a:buFont typeface="Wingdings" panose="05000000000000000000" charset="0"/>
              <a:buChar char=""/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+mj-lt"/>
                <a:ea typeface="黑体" panose="02010609060101010101" pitchFamily="2" charset="-122"/>
                <a:cs typeface="+mj-cs"/>
              </a:rPr>
              <a:t>找到</a:t>
            </a:r>
            <a:r>
              <a:rPr lang="en-US" altLang="zh-CN" sz="4000" b="1" dirty="0">
                <a:solidFill>
                  <a:srgbClr val="0000FF"/>
                </a:solidFill>
                <a:uFillTx/>
                <a:latin typeface="+mj-lt"/>
                <a:ea typeface="黑体" panose="02010609060101010101" pitchFamily="2" charset="-122"/>
                <a:cs typeface="+mj-cs"/>
              </a:rPr>
              <a:t>“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+mj-lt"/>
                <a:ea typeface="黑体" panose="02010609060101010101" pitchFamily="2" charset="-122"/>
                <a:cs typeface="+mj-cs"/>
              </a:rPr>
              <a:t>望父买橘</a:t>
            </a:r>
            <a:r>
              <a:rPr lang="en-US" altLang="zh-CN" sz="4000" b="1" dirty="0">
                <a:solidFill>
                  <a:srgbClr val="0000FF"/>
                </a:solidFill>
                <a:uFillTx/>
                <a:latin typeface="+mj-lt"/>
                <a:ea typeface="黑体" panose="02010609060101010101" pitchFamily="2" charset="-122"/>
                <a:cs typeface="+mj-cs"/>
              </a:rPr>
              <a:t>”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+mj-lt"/>
                <a:ea typeface="黑体" panose="02010609060101010101" pitchFamily="2" charset="-122"/>
                <a:cs typeface="+mj-cs"/>
              </a:rPr>
              <a:t>的细节描写，看看作者是怎样刻画描写父亲的“背影”的？</a:t>
            </a:r>
            <a:endParaRPr lang="zh-CN" altLang="en-US" sz="4000" b="1" dirty="0">
              <a:solidFill>
                <a:srgbClr val="0000FF"/>
              </a:solidFill>
              <a:uFillTx/>
              <a:latin typeface="+mj-lt"/>
              <a:ea typeface="黑体" panose="02010609060101010101" pitchFamily="2" charset="-122"/>
              <a:cs typeface="+mj-cs"/>
            </a:endParaRPr>
          </a:p>
        </p:txBody>
      </p:sp>
      <p:pic>
        <p:nvPicPr>
          <p:cNvPr id="56328" name="图片 56327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9115" y="5083175"/>
            <a:ext cx="1008063" cy="1511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486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486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9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5789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67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图片 23553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rcRect l="11000" t="11333" r="50999" b="22000"/>
          <a:stretch>
            <a:fillRect/>
          </a:stretch>
        </p:blipFill>
        <p:spPr>
          <a:xfrm>
            <a:off x="8805543" y="1958676"/>
            <a:ext cx="3276753" cy="299678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文本框 23554"/>
          <p:cNvSpPr txBox="1"/>
          <p:nvPr/>
        </p:nvSpPr>
        <p:spPr>
          <a:xfrm>
            <a:off x="1089025" y="1517650"/>
            <a:ext cx="7716520" cy="38792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latinLnBrk="1">
              <a:lnSpc>
                <a:spcPts val="4220"/>
              </a:lnSpc>
              <a:spcBef>
                <a:spcPts val="0"/>
              </a:spcBef>
            </a:pPr>
            <a:r>
              <a:rPr lang="zh-CN" altLang="en-US" sz="28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　 　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我看见他戴着黑布小帽，穿着黑布大马褂，深青布棉袍，蹒跚地走到铁道边，慢慢探身下去，尚不大难。可是他穿过铁道，要爬上那边月台，就不容易了。他用两手攀着上面，两脚再向上缩；他肥胖的身子向左微倾，显出努力的样子，这时我看见他的背影，我的泪很快地流下来了。</a:t>
            </a:r>
            <a:endParaRPr lang="zh-CN" altLang="en-US" sz="32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5843" name="文本占位符 35842"/>
          <p:cNvSpPr>
            <a:spLocks noGrp="1"/>
          </p:cNvSpPr>
          <p:nvPr/>
        </p:nvSpPr>
        <p:spPr>
          <a:xfrm>
            <a:off x="817880" y="9015095"/>
            <a:ext cx="10699750" cy="152908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000"/>
              </a:lnSpc>
              <a:spcBef>
                <a:spcPts val="0"/>
              </a:spcBef>
              <a:buNone/>
            </a:pPr>
            <a:r>
              <a:rPr lang="zh-CN" altLang="en-US" sz="2000" dirty="0"/>
              <a:t>作者是怎样描写刻画父亲买橘子的背影的？</a:t>
            </a:r>
            <a:endParaRPr lang="zh-CN" altLang="en-US" sz="2000" dirty="0"/>
          </a:p>
          <a:p>
            <a:pPr>
              <a:lnSpc>
                <a:spcPts val="2000"/>
              </a:lnSpc>
              <a:spcBef>
                <a:spcPts val="0"/>
              </a:spcBef>
              <a:buNone/>
            </a:pPr>
            <a:r>
              <a:rPr lang="zh-CN" altLang="en-US" sz="2000" dirty="0"/>
              <a:t>   </a:t>
            </a:r>
            <a:r>
              <a:rPr lang="zh-CN" altLang="zh-CN" sz="2000" dirty="0"/>
              <a:t>①</a:t>
            </a:r>
            <a:r>
              <a:rPr lang="zh-CN" altLang="en-US" sz="2000" dirty="0"/>
              <a:t>作者首先写了父亲的什么？描写父亲的穿着突出了什么颜色？为什么突出黑色？</a:t>
            </a:r>
            <a:endParaRPr lang="zh-CN" altLang="en-US" sz="2000" dirty="0"/>
          </a:p>
          <a:p>
            <a:pPr>
              <a:lnSpc>
                <a:spcPts val="2000"/>
              </a:lnSpc>
              <a:spcBef>
                <a:spcPts val="0"/>
              </a:spcBef>
              <a:buNone/>
            </a:pPr>
            <a:r>
              <a:rPr lang="zh-CN" altLang="en-US" sz="2000" dirty="0"/>
              <a:t>     </a:t>
            </a:r>
            <a:r>
              <a:rPr lang="zh-CN" altLang="en-US" sz="2000" dirty="0">
                <a:solidFill>
                  <a:srgbClr val="A50021"/>
                </a:solidFill>
              </a:rPr>
              <a:t>穿黑色衣服与他家中死了亲人有关，黑色给人以压抑沉重的感觉，这是个沉重的背影</a:t>
            </a:r>
            <a:endParaRPr lang="zh-CN" altLang="en-US" sz="2000" dirty="0">
              <a:solidFill>
                <a:srgbClr val="A50021"/>
              </a:solidFill>
            </a:endParaRPr>
          </a:p>
          <a:p>
            <a:pPr>
              <a:lnSpc>
                <a:spcPts val="2000"/>
              </a:lnSpc>
              <a:spcBef>
                <a:spcPts val="0"/>
              </a:spcBef>
              <a:buNone/>
            </a:pPr>
            <a:r>
              <a:rPr lang="zh-CN" altLang="en-US" sz="2000" dirty="0">
                <a:sym typeface="+mn-ea"/>
              </a:rPr>
              <a:t>父亲为什么要买橘子？</a:t>
            </a:r>
            <a:r>
              <a:rPr lang="zh-CN" altLang="en-US" sz="2000" dirty="0">
                <a:solidFill>
                  <a:schemeClr val="accent2"/>
                </a:solidFill>
                <a:ea typeface="楷体_GB2312" pitchFamily="49" charset="-122"/>
                <a:sym typeface="+mn-ea"/>
              </a:rPr>
              <a:t> 给儿子路上吃；南方方言，“橘”与“吉”同音，因而橘子就有了“吉利”之意，民间有出行送橘子的习俗。父亲买橘子，代表着他</a:t>
            </a:r>
            <a:r>
              <a:rPr lang="zh-CN" altLang="en-US" sz="2000" dirty="0">
                <a:solidFill>
                  <a:srgbClr val="FF6600"/>
                </a:solidFill>
                <a:ea typeface="楷体_GB2312" pitchFamily="49" charset="-122"/>
                <a:sym typeface="+mn-ea"/>
              </a:rPr>
              <a:t>“一路平安”的良好祝愿。</a:t>
            </a:r>
            <a:endParaRPr lang="zh-CN" altLang="en-US" sz="2000" dirty="0">
              <a:solidFill>
                <a:srgbClr val="FF6600"/>
              </a:solidFill>
              <a:ea typeface="楷体_GB2312" pitchFamily="49" charset="-122"/>
            </a:endParaRPr>
          </a:p>
          <a:p>
            <a:pPr>
              <a:lnSpc>
                <a:spcPts val="2000"/>
              </a:lnSpc>
              <a:spcBef>
                <a:spcPts val="0"/>
              </a:spcBef>
              <a:buNone/>
            </a:pPr>
            <a:endParaRPr lang="zh-CN" altLang="en-US" sz="2000" dirty="0">
              <a:solidFill>
                <a:srgbClr val="A50021"/>
              </a:solidFill>
            </a:endParaRPr>
          </a:p>
          <a:p>
            <a:pPr>
              <a:lnSpc>
                <a:spcPts val="2000"/>
              </a:lnSpc>
              <a:spcBef>
                <a:spcPts val="0"/>
              </a:spcBef>
              <a:buNone/>
            </a:pPr>
            <a:r>
              <a:rPr lang="zh-CN" altLang="en-US" sz="2000" dirty="0"/>
              <a:t>   </a:t>
            </a:r>
            <a:endParaRPr lang="zh-CN" altLang="en-US" sz="2000" dirty="0"/>
          </a:p>
        </p:txBody>
      </p:sp>
      <p:sp>
        <p:nvSpPr>
          <p:cNvPr id="3" name="文本框 2"/>
          <p:cNvSpPr txBox="1"/>
          <p:nvPr/>
        </p:nvSpPr>
        <p:spPr>
          <a:xfrm>
            <a:off x="149225" y="74930"/>
            <a:ext cx="2263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合作探究</a:t>
            </a:r>
            <a:endParaRPr lang="zh-CN" altLang="en-US" sz="36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80840" y="74930"/>
            <a:ext cx="46361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细节描写：望父买橘</a:t>
            </a:r>
            <a:endParaRPr lang="zh-CN" altLang="en-US" sz="36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97250" y="872490"/>
            <a:ext cx="2263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肖像描写</a:t>
            </a:r>
            <a:endParaRPr lang="zh-CN" altLang="en-US" sz="36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7815" y="2441575"/>
            <a:ext cx="226377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动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黑体" panose="02010609060101010101" pitchFamily="2" charset="-122"/>
              <a:sym typeface="+mn-ea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作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黑体" panose="02010609060101010101" pitchFamily="2" charset="-122"/>
              <a:sym typeface="+mn-ea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描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黑体" panose="02010609060101010101" pitchFamily="2" charset="-122"/>
              <a:sym typeface="+mn-ea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写</a:t>
            </a:r>
            <a:endParaRPr lang="zh-CN" altLang="en-US" sz="36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91810" y="934085"/>
            <a:ext cx="54089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B050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寒酸、压抑沉重、光景惨淡</a:t>
            </a:r>
            <a:endParaRPr lang="zh-CN" altLang="en-US" sz="3200" b="1">
              <a:solidFill>
                <a:srgbClr val="00B050"/>
              </a:solidFill>
              <a:uFillTx/>
              <a:latin typeface="宋体" panose="02010600030101010101" pitchFamily="2" charset="-122"/>
              <a:ea typeface="黑体" panose="02010609060101010101" pitchFamily="2" charset="-122"/>
              <a:sym typeface="+mn-ea"/>
            </a:endParaRPr>
          </a:p>
        </p:txBody>
      </p:sp>
      <p:pic>
        <p:nvPicPr>
          <p:cNvPr id="56328" name="图片 56327" descr="图片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9115" y="5083175"/>
            <a:ext cx="1008063" cy="1511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5" grpId="0"/>
      <p:bldP spid="7" grpId="0"/>
      <p:bldP spid="2355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6328" name="图片 56327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99115" y="5083175"/>
            <a:ext cx="1008063" cy="1511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4" name="图片 23553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rcRect l="11000" t="11333" r="50999" b="22000"/>
          <a:stretch>
            <a:fillRect/>
          </a:stretch>
        </p:blipFill>
        <p:spPr>
          <a:xfrm>
            <a:off x="9072880" y="1974215"/>
            <a:ext cx="2919095" cy="26695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文本框 23554"/>
          <p:cNvSpPr txBox="1"/>
          <p:nvPr/>
        </p:nvSpPr>
        <p:spPr>
          <a:xfrm>
            <a:off x="1089025" y="1517650"/>
            <a:ext cx="7716520" cy="38792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latinLnBrk="1">
              <a:lnSpc>
                <a:spcPts val="4220"/>
              </a:lnSpc>
              <a:spcBef>
                <a:spcPts val="0"/>
              </a:spcBef>
            </a:pPr>
            <a:r>
              <a:rPr lang="zh-CN" altLang="en-US" sz="28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　 　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我看见他戴着黑布小帽，穿着黑布大马褂，深青布棉袍，蹒跚地</a:t>
            </a:r>
            <a:r>
              <a:rPr lang="zh-CN" altLang="en-US" sz="32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走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到铁道边，慢慢</a:t>
            </a:r>
            <a:r>
              <a:rPr lang="zh-CN" altLang="en-US" sz="32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探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身下去，尚不大难。可是他</a:t>
            </a:r>
            <a:r>
              <a:rPr lang="zh-CN" altLang="en-US" sz="32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穿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过铁道，要</a:t>
            </a:r>
            <a:r>
              <a:rPr lang="zh-CN" altLang="en-US" sz="32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爬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上那边月台，就不容易了。他用两手</a:t>
            </a:r>
            <a:r>
              <a:rPr lang="zh-CN" altLang="en-US" sz="32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攀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着上面，两脚再向上</a:t>
            </a:r>
            <a:r>
              <a:rPr lang="zh-CN" altLang="en-US" sz="32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缩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；他肥胖的身子向左微</a:t>
            </a:r>
            <a:r>
              <a:rPr lang="zh-CN" altLang="en-US" sz="32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倾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，显出努力的样子，这时我看见他的背影，我的泪很快地流下来了。</a:t>
            </a:r>
            <a:endParaRPr lang="zh-CN" altLang="en-US" sz="32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5843" name="文本占位符 35842"/>
          <p:cNvSpPr>
            <a:spLocks noGrp="1"/>
          </p:cNvSpPr>
          <p:nvPr/>
        </p:nvSpPr>
        <p:spPr>
          <a:xfrm>
            <a:off x="817880" y="9015095"/>
            <a:ext cx="10699750" cy="152908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000"/>
              </a:lnSpc>
              <a:spcBef>
                <a:spcPts val="0"/>
              </a:spcBef>
              <a:buNone/>
            </a:pPr>
            <a:r>
              <a:rPr lang="zh-CN" altLang="en-US" sz="2000" dirty="0"/>
              <a:t>作者是怎样描写刻画父亲买橘子的背影的？</a:t>
            </a:r>
            <a:endParaRPr lang="zh-CN" altLang="en-US" sz="2000" dirty="0"/>
          </a:p>
          <a:p>
            <a:pPr>
              <a:lnSpc>
                <a:spcPts val="2000"/>
              </a:lnSpc>
              <a:spcBef>
                <a:spcPts val="0"/>
              </a:spcBef>
              <a:buNone/>
            </a:pPr>
            <a:r>
              <a:rPr lang="zh-CN" altLang="en-US" sz="2000" dirty="0"/>
              <a:t>   </a:t>
            </a:r>
            <a:r>
              <a:rPr lang="zh-CN" altLang="zh-CN" sz="2000" dirty="0"/>
              <a:t>①</a:t>
            </a:r>
            <a:r>
              <a:rPr lang="zh-CN" altLang="en-US" sz="2000" dirty="0"/>
              <a:t>作者首先写了父亲的什么？描写父亲的穿着突出了什么颜色？为什么突出黑色？</a:t>
            </a:r>
            <a:endParaRPr lang="zh-CN" altLang="en-US" sz="2000" dirty="0"/>
          </a:p>
          <a:p>
            <a:pPr>
              <a:lnSpc>
                <a:spcPts val="2000"/>
              </a:lnSpc>
              <a:spcBef>
                <a:spcPts val="0"/>
              </a:spcBef>
              <a:buNone/>
            </a:pPr>
            <a:r>
              <a:rPr lang="zh-CN" altLang="en-US" sz="2000" dirty="0"/>
              <a:t>     </a:t>
            </a:r>
            <a:r>
              <a:rPr lang="zh-CN" altLang="en-US" sz="2000" dirty="0">
                <a:solidFill>
                  <a:srgbClr val="A50021"/>
                </a:solidFill>
              </a:rPr>
              <a:t>穿黑色衣服与他家中死了亲人有关，黑色给人以压抑沉重的感觉，这是个沉重的背影</a:t>
            </a:r>
            <a:endParaRPr lang="zh-CN" altLang="en-US" sz="2000" dirty="0">
              <a:solidFill>
                <a:srgbClr val="A50021"/>
              </a:solidFill>
            </a:endParaRPr>
          </a:p>
          <a:p>
            <a:pPr>
              <a:lnSpc>
                <a:spcPts val="2000"/>
              </a:lnSpc>
              <a:spcBef>
                <a:spcPts val="0"/>
              </a:spcBef>
              <a:buNone/>
            </a:pPr>
            <a:r>
              <a:rPr lang="zh-CN" altLang="en-US" sz="2000" dirty="0">
                <a:sym typeface="+mn-ea"/>
              </a:rPr>
              <a:t>父亲为什么要买橘子？</a:t>
            </a:r>
            <a:r>
              <a:rPr lang="zh-CN" altLang="en-US" sz="2000" dirty="0">
                <a:solidFill>
                  <a:schemeClr val="accent2"/>
                </a:solidFill>
                <a:ea typeface="楷体_GB2312" pitchFamily="49" charset="-122"/>
                <a:sym typeface="+mn-ea"/>
              </a:rPr>
              <a:t> 给儿子路上吃；南方方言，“橘”与“吉”同音，因而橘子就有了“吉利”之意，民间有出行送橘子的习俗。父亲买橘子，代表着他</a:t>
            </a:r>
            <a:r>
              <a:rPr lang="zh-CN" altLang="en-US" sz="2000" dirty="0">
                <a:solidFill>
                  <a:srgbClr val="FF6600"/>
                </a:solidFill>
                <a:ea typeface="楷体_GB2312" pitchFamily="49" charset="-122"/>
                <a:sym typeface="+mn-ea"/>
              </a:rPr>
              <a:t>“一路平安”的良好祝愿。</a:t>
            </a:r>
            <a:endParaRPr lang="zh-CN" altLang="en-US" sz="2000" dirty="0">
              <a:solidFill>
                <a:srgbClr val="FF6600"/>
              </a:solidFill>
              <a:ea typeface="楷体_GB2312" pitchFamily="49" charset="-122"/>
            </a:endParaRPr>
          </a:p>
          <a:p>
            <a:pPr>
              <a:lnSpc>
                <a:spcPts val="2000"/>
              </a:lnSpc>
              <a:spcBef>
                <a:spcPts val="0"/>
              </a:spcBef>
              <a:buNone/>
            </a:pPr>
            <a:endParaRPr lang="zh-CN" altLang="en-US" sz="2000" dirty="0">
              <a:solidFill>
                <a:srgbClr val="A50021"/>
              </a:solidFill>
            </a:endParaRPr>
          </a:p>
          <a:p>
            <a:pPr>
              <a:lnSpc>
                <a:spcPts val="2000"/>
              </a:lnSpc>
              <a:spcBef>
                <a:spcPts val="0"/>
              </a:spcBef>
              <a:buNone/>
            </a:pPr>
            <a:r>
              <a:rPr lang="zh-CN" altLang="en-US" sz="2000" dirty="0"/>
              <a:t>   </a:t>
            </a:r>
            <a:endParaRPr lang="zh-CN" altLang="en-US" sz="2000" dirty="0"/>
          </a:p>
        </p:txBody>
      </p:sp>
      <p:sp>
        <p:nvSpPr>
          <p:cNvPr id="3" name="文本框 2"/>
          <p:cNvSpPr txBox="1"/>
          <p:nvPr/>
        </p:nvSpPr>
        <p:spPr>
          <a:xfrm>
            <a:off x="149225" y="74930"/>
            <a:ext cx="2263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合作探究</a:t>
            </a:r>
            <a:endParaRPr lang="zh-CN" altLang="en-US" sz="36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75790" name="文本框 75789"/>
          <p:cNvSpPr txBox="1"/>
          <p:nvPr/>
        </p:nvSpPr>
        <p:spPr>
          <a:xfrm>
            <a:off x="288290" y="6045200"/>
            <a:ext cx="11615420" cy="5835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t">
            <a:spAutoFit/>
          </a:bodyPr>
          <a:p>
            <a:r>
              <a:rPr lang="zh-CN" altLang="en-US" sz="32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先写外貌，再写动作，还用自己的感情来烘托背影，突出父爱。</a:t>
            </a:r>
            <a:endParaRPr lang="zh-CN" altLang="en-US" sz="3200" b="1" u="heavy" dirty="0">
              <a:solidFill>
                <a:srgbClr val="FF0000"/>
              </a:solidFill>
              <a:uFill>
                <a:solidFill>
                  <a:srgbClr val="0000FF"/>
                </a:solidFill>
              </a:u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3860" y="2687955"/>
            <a:ext cx="79121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动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黑体" panose="02010609060101010101" pitchFamily="2" charset="-122"/>
              <a:sym typeface="+mn-ea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作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黑体" panose="02010609060101010101" pitchFamily="2" charset="-122"/>
              <a:sym typeface="+mn-ea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描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黑体" panose="02010609060101010101" pitchFamily="2" charset="-122"/>
              <a:sym typeface="+mn-ea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写</a:t>
            </a:r>
            <a:endParaRPr lang="zh-CN" altLang="en-US" sz="36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072880" y="4748530"/>
            <a:ext cx="2263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感情烘托</a:t>
            </a:r>
            <a:endParaRPr lang="zh-CN" altLang="en-US" sz="36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68040" y="872490"/>
            <a:ext cx="2263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肖像描写</a:t>
            </a:r>
            <a:endParaRPr lang="zh-CN" altLang="en-US" sz="36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72125" y="934085"/>
            <a:ext cx="59455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B050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衣着寒酸、压抑沉重、光景惨淡</a:t>
            </a:r>
            <a:endParaRPr lang="zh-CN" altLang="en-US" sz="3200" b="1">
              <a:solidFill>
                <a:srgbClr val="00B050"/>
              </a:solidFill>
              <a:uFillTx/>
              <a:latin typeface="宋体" panose="0201060003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7815" y="5393690"/>
            <a:ext cx="70015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B050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老态龙钟、步履维艰、不辞劳苦</a:t>
            </a:r>
            <a:endParaRPr lang="zh-CN" altLang="en-US" sz="3200" b="1">
              <a:solidFill>
                <a:srgbClr val="00B050"/>
              </a:solidFill>
              <a:uFillTx/>
              <a:latin typeface="宋体" panose="0201060003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80840" y="74930"/>
            <a:ext cx="46361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细节描写：望父买橘</a:t>
            </a:r>
            <a:endParaRPr lang="zh-CN" altLang="en-US" sz="36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57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57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57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579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57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579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57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579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57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579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579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90" grpId="0" bldLvl="0" animBg="1"/>
      <p:bldP spid="6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9330" name="标题 99329"/>
          <p:cNvSpPr>
            <a:spLocks noGrp="1"/>
          </p:cNvSpPr>
          <p:nvPr>
            <p:ph type="title"/>
          </p:nvPr>
        </p:nvSpPr>
        <p:spPr>
          <a:xfrm>
            <a:off x="1756410" y="990600"/>
            <a:ext cx="8842375" cy="1143000"/>
          </a:xfrm>
        </p:spPr>
        <p:txBody>
          <a:bodyPr anchor="ctr"/>
          <a:p>
            <a:pPr marL="457200" indent="-457200" algn="l">
              <a:buClr>
                <a:srgbClr val="0000FF"/>
              </a:buClr>
              <a:buFont typeface="Wingdings" panose="05000000000000000000" charset="0"/>
              <a:buChar char=""/>
            </a:pPr>
            <a:r>
              <a:rPr lang="zh-CN" altLang="en-US" sz="4000" dirty="0">
                <a:ea typeface="黑体" panose="02010609060101010101" pitchFamily="2" charset="-122"/>
              </a:rPr>
              <a:t>  </a:t>
            </a:r>
            <a:r>
              <a:rPr lang="zh-CN" altLang="en-US" sz="4000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写父亲的４次背影中，过铁道买橘子的背影写得最详细，为什么? </a:t>
            </a:r>
            <a:endParaRPr lang="zh-CN" altLang="en-US" sz="4000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34828" name="Text Box 12"/>
          <p:cNvSpPr txBox="1"/>
          <p:nvPr/>
        </p:nvSpPr>
        <p:spPr>
          <a:xfrm>
            <a:off x="2080260" y="2635250"/>
            <a:ext cx="8693785" cy="2512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4720"/>
              </a:lnSpc>
              <a:spcBef>
                <a:spcPts val="0"/>
              </a:spcBef>
            </a:pPr>
            <a:r>
              <a:rPr lang="en-US" altLang="zh-CN" sz="4000" b="1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       </a:t>
            </a:r>
            <a:r>
              <a:rPr lang="zh-CN" altLang="en-US" sz="40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望父买橘的背影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，在全部故事情节中是重中之重，是全文的主脑，</a:t>
            </a:r>
            <a:r>
              <a:rPr lang="zh-CN" altLang="en-US" sz="40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最能体现父亲的爱心，所以写得详细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。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lnSpc>
                <a:spcPts val="4720"/>
              </a:lnSpc>
              <a:spcBef>
                <a:spcPts val="0"/>
              </a:spcBef>
            </a:pP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9700" y="74295"/>
            <a:ext cx="2263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合作探究</a:t>
            </a:r>
            <a:endParaRPr lang="zh-CN" altLang="en-US" sz="36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pic>
        <p:nvPicPr>
          <p:cNvPr id="56328" name="图片 56327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99115" y="5083175"/>
            <a:ext cx="1008063" cy="1511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482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28" name="文本框 184327"/>
          <p:cNvSpPr txBox="1"/>
          <p:nvPr/>
        </p:nvSpPr>
        <p:spPr>
          <a:xfrm>
            <a:off x="2182495" y="1266825"/>
            <a:ext cx="849757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457200" indent="-457200">
              <a:spcBef>
                <a:spcPct val="50000"/>
              </a:spcBef>
              <a:buClr>
                <a:srgbClr val="0000FF"/>
              </a:buClr>
              <a:buFont typeface="Wingdings" panose="05000000000000000000" charset="0"/>
              <a:buChar char=""/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Verdana" panose="020B0604030504040204" pitchFamily="34" charset="0"/>
                <a:ea typeface="黑体" panose="02010609060101010101" pitchFamily="2" charset="-122"/>
              </a:rPr>
              <a:t>父亲给我买回了橘子，心里觉得很轻松，为什么？</a:t>
            </a:r>
            <a:endParaRPr lang="zh-CN" altLang="en-US" sz="4000" b="1" dirty="0">
              <a:solidFill>
                <a:srgbClr val="0000FF"/>
              </a:solidFill>
              <a:uFillTx/>
              <a:latin typeface="Verdana" panose="020B0604030504040204" pitchFamily="34" charset="0"/>
              <a:ea typeface="黑体" panose="02010609060101010101" pitchFamily="2" charset="-122"/>
            </a:endParaRPr>
          </a:p>
        </p:txBody>
      </p:sp>
      <p:sp>
        <p:nvSpPr>
          <p:cNvPr id="184329" name="文本框 184328"/>
          <p:cNvSpPr txBox="1"/>
          <p:nvPr/>
        </p:nvSpPr>
        <p:spPr>
          <a:xfrm>
            <a:off x="1938020" y="2944495"/>
            <a:ext cx="8986520" cy="31178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4720"/>
              </a:lnSpc>
              <a:spcBef>
                <a:spcPts val="0"/>
              </a:spcBef>
            </a:pPr>
            <a:r>
              <a:rPr lang="en-US" altLang="zh-CN" sz="4000" b="1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Verdana" panose="020B0604030504040204" pitchFamily="34" charset="0"/>
                <a:ea typeface="黑体" panose="02010609060101010101" pitchFamily="2" charset="-122"/>
              </a:rPr>
              <a:t>      </a:t>
            </a:r>
            <a:r>
              <a:rPr lang="zh-CN" altLang="en-US" sz="4000" b="1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Verdana" panose="020B0604030504040204" pitchFamily="34" charset="0"/>
                <a:ea typeface="黑体" panose="02010609060101010101" pitchFamily="2" charset="-122"/>
              </a:rPr>
              <a:t>父亲买橘其实不仅不轻松，还很吃力。</a:t>
            </a:r>
            <a:r>
              <a:rPr lang="zh-CN" altLang="en-US" sz="40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Verdana" panose="020B0604030504040204" pitchFamily="34" charset="0"/>
                <a:ea typeface="黑体" panose="02010609060101010101" pitchFamily="2" charset="-122"/>
              </a:rPr>
              <a:t>买回了橘子，父亲感到尽了照顾儿子的心意，心里觉得踏实。这表现了父亲深挚的爱。</a:t>
            </a:r>
            <a:endParaRPr lang="zh-CN" altLang="en-US" sz="4000" b="1" u="heavy" dirty="0">
              <a:solidFill>
                <a:srgbClr val="FF0000"/>
              </a:solidFill>
              <a:uFill>
                <a:solidFill>
                  <a:srgbClr val="0000FF"/>
                </a:solidFill>
              </a:uFill>
              <a:latin typeface="Verdana" panose="020B0604030504040204" pitchFamily="34" charset="0"/>
              <a:ea typeface="黑体" panose="02010609060101010101" pitchFamily="2" charset="-122"/>
            </a:endParaRPr>
          </a:p>
          <a:p>
            <a:pPr>
              <a:lnSpc>
                <a:spcPts val="4720"/>
              </a:lnSpc>
              <a:spcBef>
                <a:spcPts val="0"/>
              </a:spcBef>
            </a:pPr>
            <a:endParaRPr lang="zh-CN" altLang="en-US" sz="4000" b="1" u="heavy" dirty="0">
              <a:solidFill>
                <a:srgbClr val="FF0000"/>
              </a:solidFill>
              <a:uFill>
                <a:solidFill>
                  <a:srgbClr val="0000FF"/>
                </a:solidFill>
              </a:uFill>
              <a:latin typeface="Verdana" panose="020B0604030504040204" pitchFamily="34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9700" y="74295"/>
            <a:ext cx="2263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合作探究</a:t>
            </a:r>
            <a:endParaRPr lang="zh-CN" altLang="en-US" sz="36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pic>
        <p:nvPicPr>
          <p:cNvPr id="56328" name="图片 56327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99115" y="5083175"/>
            <a:ext cx="1008063" cy="1511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0594" name="文本框 110593"/>
          <p:cNvSpPr txBox="1"/>
          <p:nvPr/>
        </p:nvSpPr>
        <p:spPr>
          <a:xfrm>
            <a:off x="3719513" y="5949950"/>
            <a:ext cx="27368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endParaRPr sz="2400" dirty="0">
              <a:latin typeface="Times New Roman" panose="02020603050405020304" pitchFamily="18" charset="0"/>
            </a:endParaRPr>
          </a:p>
        </p:txBody>
      </p:sp>
      <p:sp>
        <p:nvSpPr>
          <p:cNvPr id="110603" name="矩形 110602"/>
          <p:cNvSpPr/>
          <p:nvPr/>
        </p:nvSpPr>
        <p:spPr>
          <a:xfrm>
            <a:off x="2218690" y="928370"/>
            <a:ext cx="849503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>
              <a:buClr>
                <a:srgbClr val="0000FF"/>
              </a:buClr>
              <a:buFont typeface="Wingdings" panose="05000000000000000000" charset="0"/>
              <a:buChar char=""/>
            </a:pPr>
            <a:r>
              <a:rPr lang="en-US" altLang="zh-CN" sz="4000" b="1" dirty="0">
                <a:solidFill>
                  <a:srgbClr val="FF66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  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在浦口送行的过程中，除了买橘子外，父亲还为儿子做了哪些事？</a:t>
            </a:r>
            <a:endParaRPr lang="zh-CN" altLang="en-US" sz="40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10604" name="矩形 110603"/>
          <p:cNvSpPr/>
          <p:nvPr/>
        </p:nvSpPr>
        <p:spPr>
          <a:xfrm>
            <a:off x="3594735" y="2724150"/>
            <a:ext cx="5247640" cy="237680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80000"/>
              </a:lnSpc>
              <a:buClr>
                <a:schemeClr val="bg1"/>
              </a:buClr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照看行李      讲定价钱       </a:t>
            </a:r>
            <a:endParaRPr lang="zh-CN" altLang="en-US" sz="40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marL="342900" indent="-342900">
              <a:lnSpc>
                <a:spcPct val="80000"/>
              </a:lnSpc>
              <a:buClr>
                <a:schemeClr val="bg1"/>
              </a:buClr>
            </a:pPr>
            <a:endParaRPr lang="zh-CN" altLang="en-US" sz="40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marL="342900" indent="-342900">
              <a:lnSpc>
                <a:spcPct val="80000"/>
              </a:lnSpc>
              <a:buClr>
                <a:schemeClr val="bg1"/>
              </a:buClr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送子上车      拣定座位       </a:t>
            </a:r>
            <a:endParaRPr lang="zh-CN" altLang="en-US" sz="40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marL="342900" indent="-342900">
              <a:lnSpc>
                <a:spcPct val="80000"/>
              </a:lnSpc>
              <a:buClr>
                <a:schemeClr val="bg1"/>
              </a:buClr>
            </a:pPr>
            <a:endParaRPr lang="zh-CN" altLang="en-US" sz="40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marL="342900" indent="-342900">
              <a:lnSpc>
                <a:spcPct val="80000"/>
              </a:lnSpc>
              <a:buClr>
                <a:schemeClr val="bg1"/>
              </a:buClr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叮嘱儿子      嘱咐茶房</a:t>
            </a:r>
            <a:endParaRPr lang="zh-CN" altLang="en-US" sz="40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10605" name="矩形 110604"/>
          <p:cNvSpPr/>
          <p:nvPr/>
        </p:nvSpPr>
        <p:spPr>
          <a:xfrm>
            <a:off x="3100705" y="5692775"/>
            <a:ext cx="7509510" cy="49593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85000"/>
              </a:lnSpc>
              <a:buClr>
                <a:schemeClr val="bg1"/>
              </a:buClr>
            </a:pP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真可谓：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细心关照，无微不至</a:t>
            </a:r>
            <a:endParaRPr lang="zh-CN" altLang="en-US" sz="40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9700" y="74295"/>
            <a:ext cx="2263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合作探究</a:t>
            </a:r>
            <a:endParaRPr lang="zh-CN" altLang="en-US" sz="36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pic>
        <p:nvPicPr>
          <p:cNvPr id="56328" name="图片 56327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99115" y="5083175"/>
            <a:ext cx="1008063" cy="1511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4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0604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4">
                                            <p:txEl>
                                              <p:charRg st="23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0604">
                                            <p:txEl>
                                              <p:charRg st="23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4">
                                            <p:txEl>
                                              <p:charRg st="46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0604">
                                            <p:txEl>
                                              <p:charRg st="46" end="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060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604" grpId="0" build="p"/>
      <p:bldP spid="110605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450" name="文本框 104449"/>
          <p:cNvSpPr txBox="1"/>
          <p:nvPr/>
        </p:nvSpPr>
        <p:spPr>
          <a:xfrm>
            <a:off x="3719513" y="5949950"/>
            <a:ext cx="27368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endParaRPr sz="2400" dirty="0">
              <a:latin typeface="Times New Roman" panose="02020603050405020304" pitchFamily="18" charset="0"/>
            </a:endParaRPr>
          </a:p>
        </p:txBody>
      </p:sp>
      <p:sp>
        <p:nvSpPr>
          <p:cNvPr id="104452" name="文本框 104451"/>
          <p:cNvSpPr txBox="1"/>
          <p:nvPr/>
        </p:nvSpPr>
        <p:spPr>
          <a:xfrm>
            <a:off x="1524000" y="5734050"/>
            <a:ext cx="9144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endParaRPr sz="3200" dirty="0">
              <a:latin typeface="Times New Roman" panose="02020603050405020304" pitchFamily="18" charset="0"/>
            </a:endParaRPr>
          </a:p>
        </p:txBody>
      </p:sp>
      <p:sp>
        <p:nvSpPr>
          <p:cNvPr id="104460" name="矩形 104459"/>
          <p:cNvSpPr/>
          <p:nvPr/>
        </p:nvSpPr>
        <p:spPr>
          <a:xfrm>
            <a:off x="1377950" y="2115185"/>
            <a:ext cx="10082530" cy="109791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125000"/>
              </a:lnSpc>
              <a:spcBef>
                <a:spcPct val="2000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①“事已如此，不必难过，好在天无绝人之路！”</a:t>
            </a:r>
            <a:endParaRPr lang="zh-CN" altLang="en-US" sz="3600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104461" name="矩形 104460"/>
          <p:cNvSpPr/>
          <p:nvPr/>
        </p:nvSpPr>
        <p:spPr>
          <a:xfrm>
            <a:off x="2968625" y="3213100"/>
            <a:ext cx="7699375" cy="26050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None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None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>
              <a:lnSpc>
                <a:spcPct val="125000"/>
              </a:lnSpc>
            </a:pPr>
            <a:endParaRPr sz="2800" b="1" dirty="0">
              <a:solidFill>
                <a:srgbClr val="FF0000"/>
              </a:solidFill>
              <a:ea typeface="黑体" panose="02010609060101010101" pitchFamily="2" charset="-122"/>
            </a:endParaRPr>
          </a:p>
        </p:txBody>
      </p:sp>
      <p:sp>
        <p:nvSpPr>
          <p:cNvPr id="104462" name="矩形 104461"/>
          <p:cNvSpPr/>
          <p:nvPr/>
        </p:nvSpPr>
        <p:spPr>
          <a:xfrm>
            <a:off x="982980" y="3126740"/>
            <a:ext cx="9801860" cy="295084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ts val="4720"/>
              </a:lnSpc>
              <a:spcBef>
                <a:spcPts val="0"/>
              </a:spcBef>
              <a:buClr>
                <a:schemeClr val="bg1"/>
              </a:buClr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  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面对解职失业和丧母的父亲心里比儿子更加悲苦和难过。可是，当他看见儿子难过得流泪的时候，却强抑巨大悲痛，反过来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Times New Roman" panose="02020603050405020304" pitchFamily="18" charset="0"/>
                <a:ea typeface="黑体" panose="02010609060101010101" pitchFamily="2" charset="-122"/>
              </a:rPr>
              <a:t>安慰儿子，体贴、关爱儿子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，表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Times New Roman" panose="02020603050405020304" pitchFamily="18" charset="0"/>
                <a:ea typeface="黑体" panose="02010609060101010101" pitchFamily="2" charset="-122"/>
              </a:rPr>
              <a:t>现父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亲对儿子的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Times New Roman" panose="02020603050405020304" pitchFamily="18" charset="0"/>
                <a:ea typeface="黑体" panose="02010609060101010101" pitchFamily="2" charset="-122"/>
              </a:rPr>
              <a:t>爱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是多么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Times New Roman" panose="02020603050405020304" pitchFamily="18" charset="0"/>
                <a:ea typeface="黑体" panose="02010609060101010101" pitchFamily="2" charset="-122"/>
              </a:rPr>
              <a:t>深切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。（既是安慰儿子，也是自我安慰）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9700" y="74295"/>
            <a:ext cx="2263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合作探究</a:t>
            </a:r>
            <a:endParaRPr lang="zh-CN" altLang="en-US" sz="36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24590" name="Text Box 23"/>
          <p:cNvSpPr txBox="1"/>
          <p:nvPr/>
        </p:nvSpPr>
        <p:spPr>
          <a:xfrm>
            <a:off x="899795" y="719455"/>
            <a:ext cx="1069022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rgbClr val="0000FF"/>
              </a:buClr>
              <a:buFont typeface="Wingdings" panose="05000000000000000000" charset="0"/>
            </a:pPr>
            <a:r>
              <a:rPr lang="en-US" altLang="zh-CN" sz="4000" b="1" dirty="0">
                <a:solidFill>
                  <a:srgbClr val="00B05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      </a:t>
            </a:r>
            <a:r>
              <a:rPr lang="zh-CN" altLang="en-US" sz="4000" b="1" dirty="0">
                <a:solidFill>
                  <a:srgbClr val="00B05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父爱不仅体现在行动上，还饱含在语言中。请从文中找出父亲说的话，并体会其中的情感。</a:t>
            </a:r>
            <a:endParaRPr lang="zh-CN" altLang="en-US" sz="4000" b="1" dirty="0">
              <a:solidFill>
                <a:srgbClr val="00B05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56328" name="图片 56327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99115" y="5083175"/>
            <a:ext cx="1008063" cy="1511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2">
                                            <p:txEl>
                                              <p:charRg st="0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4462">
                                            <p:txEl>
                                              <p:charRg st="0" end="10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62" grpId="0" build="p"/>
      <p:bldP spid="10446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30" name="文本框 52229"/>
          <p:cNvSpPr txBox="1"/>
          <p:nvPr/>
        </p:nvSpPr>
        <p:spPr>
          <a:xfrm>
            <a:off x="1261110" y="1100455"/>
            <a:ext cx="10255885" cy="4707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1、有感情地朗读课文，感受父子情深。</a:t>
            </a:r>
            <a:endParaRPr lang="zh-CN" altLang="en-US" sz="40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、体会本文视角新颖、详略得当、抓住细节 </a:t>
            </a:r>
            <a:endParaRPr lang="zh-CN" altLang="en-US" sz="40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描写刻画人物形象的写作方法。</a:t>
            </a:r>
            <a:endParaRPr lang="zh-CN" altLang="en-US" sz="40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、体会自己父爱的深沉与伟大，珍爱亲情，</a:t>
            </a:r>
            <a:endParaRPr lang="zh-CN" altLang="en-US" sz="40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增进与父母的沟通与交流，学会关爱他人。</a:t>
            </a:r>
            <a:endParaRPr lang="zh-CN" altLang="en-US" sz="40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9540" y="74295"/>
            <a:ext cx="2263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教学目标</a:t>
            </a:r>
            <a:endParaRPr lang="zh-CN" altLang="en-US" sz="36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450" name="文本框 104449"/>
          <p:cNvSpPr txBox="1"/>
          <p:nvPr/>
        </p:nvSpPr>
        <p:spPr>
          <a:xfrm>
            <a:off x="3719513" y="5949950"/>
            <a:ext cx="27368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endParaRPr sz="2400" dirty="0">
              <a:latin typeface="Times New Roman" panose="02020603050405020304" pitchFamily="18" charset="0"/>
            </a:endParaRPr>
          </a:p>
        </p:txBody>
      </p:sp>
      <p:sp>
        <p:nvSpPr>
          <p:cNvPr id="104452" name="文本框 104451"/>
          <p:cNvSpPr txBox="1"/>
          <p:nvPr/>
        </p:nvSpPr>
        <p:spPr>
          <a:xfrm>
            <a:off x="1524000" y="5734050"/>
            <a:ext cx="9144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endParaRPr sz="3200" dirty="0">
              <a:latin typeface="Times New Roman" panose="02020603050405020304" pitchFamily="18" charset="0"/>
            </a:endParaRPr>
          </a:p>
        </p:txBody>
      </p:sp>
      <p:sp>
        <p:nvSpPr>
          <p:cNvPr id="104460" name="矩形 104459"/>
          <p:cNvSpPr/>
          <p:nvPr/>
        </p:nvSpPr>
        <p:spPr>
          <a:xfrm>
            <a:off x="1817370" y="1524000"/>
            <a:ext cx="9130030" cy="109791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125000"/>
              </a:lnSpc>
              <a:spcBef>
                <a:spcPct val="2000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②“不要紧，他们去不好！”(言外之意?)</a:t>
            </a:r>
            <a:endParaRPr lang="zh-CN" altLang="en-US" sz="3600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104461" name="矩形 104460"/>
          <p:cNvSpPr/>
          <p:nvPr/>
        </p:nvSpPr>
        <p:spPr>
          <a:xfrm>
            <a:off x="2968625" y="3213100"/>
            <a:ext cx="7699375" cy="26050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None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None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>
              <a:lnSpc>
                <a:spcPct val="125000"/>
              </a:lnSpc>
            </a:pPr>
            <a:endParaRPr sz="2800" b="1" dirty="0">
              <a:solidFill>
                <a:srgbClr val="FF0000"/>
              </a:solidFill>
              <a:ea typeface="黑体" panose="02010609060101010101" pitchFamily="2" charset="-122"/>
            </a:endParaRPr>
          </a:p>
        </p:txBody>
      </p:sp>
      <p:sp>
        <p:nvSpPr>
          <p:cNvPr id="104462" name="矩形 104461"/>
          <p:cNvSpPr/>
          <p:nvPr/>
        </p:nvSpPr>
        <p:spPr>
          <a:xfrm>
            <a:off x="1452245" y="2621915"/>
            <a:ext cx="9420860" cy="295084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ts val="4720"/>
              </a:lnSpc>
              <a:spcBef>
                <a:spcPts val="0"/>
              </a:spcBef>
              <a:buClr>
                <a:schemeClr val="bg1"/>
              </a:buClr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父亲当时急于谋事（找工作），在生存的巨大压力之下，他忧心如焚，但是儿子在他心目中高于一切，唯恐（不放心）儿子路上有什么闪失，所以最后还是决定亲自送儿子。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Times New Roman" panose="02020603050405020304" pitchFamily="18" charset="0"/>
                <a:ea typeface="黑体" panose="02010609060101010101" pitchFamily="2" charset="-122"/>
              </a:rPr>
              <a:t>放心不下，爱子情切。</a:t>
            </a:r>
            <a:endParaRPr lang="zh-CN" altLang="en-US" sz="3600" b="1" u="heavy" dirty="0">
              <a:solidFill>
                <a:srgbClr val="FF0000"/>
              </a:solidFill>
              <a:uFill>
                <a:solidFill>
                  <a:srgbClr val="0000FF"/>
                </a:solidFill>
              </a:u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9700" y="74295"/>
            <a:ext cx="2263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合作探究</a:t>
            </a:r>
            <a:endParaRPr lang="zh-CN" altLang="en-US" sz="36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pic>
        <p:nvPicPr>
          <p:cNvPr id="56328" name="图片 56327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99115" y="5083175"/>
            <a:ext cx="1008063" cy="1511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2">
                                            <p:txEl>
                                              <p:charRg st="0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4462">
                                            <p:txEl>
                                              <p:charRg st="0" end="10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62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450" name="文本框 104449"/>
          <p:cNvSpPr txBox="1"/>
          <p:nvPr/>
        </p:nvSpPr>
        <p:spPr>
          <a:xfrm>
            <a:off x="3719513" y="5949950"/>
            <a:ext cx="27368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endParaRPr sz="2400" dirty="0">
              <a:latin typeface="Times New Roman" panose="02020603050405020304" pitchFamily="18" charset="0"/>
            </a:endParaRPr>
          </a:p>
        </p:txBody>
      </p:sp>
      <p:sp>
        <p:nvSpPr>
          <p:cNvPr id="104452" name="文本框 104451"/>
          <p:cNvSpPr txBox="1"/>
          <p:nvPr/>
        </p:nvSpPr>
        <p:spPr>
          <a:xfrm>
            <a:off x="1524000" y="5734050"/>
            <a:ext cx="9144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endParaRPr sz="3200" dirty="0">
              <a:latin typeface="Times New Roman" panose="02020603050405020304" pitchFamily="18" charset="0"/>
            </a:endParaRPr>
          </a:p>
        </p:txBody>
      </p:sp>
      <p:sp>
        <p:nvSpPr>
          <p:cNvPr id="104460" name="矩形 104459"/>
          <p:cNvSpPr/>
          <p:nvPr/>
        </p:nvSpPr>
        <p:spPr>
          <a:xfrm>
            <a:off x="1322070" y="1447800"/>
            <a:ext cx="10339705" cy="109791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125000"/>
              </a:lnSpc>
              <a:spcBef>
                <a:spcPct val="20000"/>
              </a:spcBef>
              <a:buClr>
                <a:schemeClr val="bg1"/>
              </a:buClr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③“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我买几个橘子去，你就在此地，不要走动。”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04461" name="矩形 104460"/>
          <p:cNvSpPr/>
          <p:nvPr/>
        </p:nvSpPr>
        <p:spPr>
          <a:xfrm>
            <a:off x="2968625" y="3213100"/>
            <a:ext cx="7699375" cy="26050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None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None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>
              <a:lnSpc>
                <a:spcPct val="125000"/>
              </a:lnSpc>
            </a:pPr>
            <a:endParaRPr sz="2800" b="1" dirty="0">
              <a:solidFill>
                <a:srgbClr val="FF0000"/>
              </a:solidFill>
              <a:ea typeface="黑体" panose="02010609060101010101" pitchFamily="2" charset="-122"/>
            </a:endParaRPr>
          </a:p>
        </p:txBody>
      </p:sp>
      <p:sp>
        <p:nvSpPr>
          <p:cNvPr id="104462" name="矩形 104461"/>
          <p:cNvSpPr/>
          <p:nvPr/>
        </p:nvSpPr>
        <p:spPr>
          <a:xfrm>
            <a:off x="1250950" y="2326640"/>
            <a:ext cx="9690735" cy="417004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atinLnBrk="1">
              <a:lnSpc>
                <a:spcPts val="4720"/>
              </a:lnSpc>
              <a:spcBef>
                <a:spcPts val="0"/>
              </a:spcBef>
              <a:buClr>
                <a:schemeClr val="bg1"/>
              </a:buClr>
            </a:pP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父亲已经把儿子送上车，已经关照得无微不至，儿子也劝父亲可以走了，而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父亲还觉得没有尽够心意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，看见站上有卖橘子的，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便要去给儿子买橘子。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过铁道不容易，自己受点累，能让儿子受用，他是心甘情愿的。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他还生怕儿子跟着出来，丢失了行李。父亲的关怀真是无微不至。</a:t>
            </a:r>
            <a:endParaRPr lang="zh-CN" altLang="en-US" sz="3600" b="1" u="heavy" dirty="0">
              <a:solidFill>
                <a:srgbClr val="FF0000"/>
              </a:solidFill>
              <a:uFill>
                <a:solidFill>
                  <a:srgbClr val="0000FF"/>
                </a:solidFill>
              </a:u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9700" y="74295"/>
            <a:ext cx="2263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合作探究</a:t>
            </a:r>
            <a:endParaRPr lang="zh-CN" altLang="en-US" sz="36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pic>
        <p:nvPicPr>
          <p:cNvPr id="56328" name="图片 56327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99115" y="5083175"/>
            <a:ext cx="1008063" cy="1511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2">
                                            <p:txEl>
                                              <p:charRg st="0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4462">
                                            <p:txEl>
                                              <p:charRg st="0" end="10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62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450" name="文本框 104449"/>
          <p:cNvSpPr txBox="1"/>
          <p:nvPr/>
        </p:nvSpPr>
        <p:spPr>
          <a:xfrm>
            <a:off x="3719513" y="5949950"/>
            <a:ext cx="27368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endParaRPr sz="2400" dirty="0">
              <a:latin typeface="Times New Roman" panose="02020603050405020304" pitchFamily="18" charset="0"/>
            </a:endParaRPr>
          </a:p>
        </p:txBody>
      </p:sp>
      <p:sp>
        <p:nvSpPr>
          <p:cNvPr id="104452" name="文本框 104451"/>
          <p:cNvSpPr txBox="1"/>
          <p:nvPr/>
        </p:nvSpPr>
        <p:spPr>
          <a:xfrm>
            <a:off x="1524000" y="5734050"/>
            <a:ext cx="9144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endParaRPr sz="3200" dirty="0">
              <a:latin typeface="Times New Roman" panose="02020603050405020304" pitchFamily="18" charset="0"/>
            </a:endParaRPr>
          </a:p>
        </p:txBody>
      </p:sp>
      <p:sp>
        <p:nvSpPr>
          <p:cNvPr id="104460" name="矩形 104459"/>
          <p:cNvSpPr/>
          <p:nvPr/>
        </p:nvSpPr>
        <p:spPr>
          <a:xfrm>
            <a:off x="2332355" y="1369695"/>
            <a:ext cx="6882130" cy="109791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125000"/>
              </a:lnSpc>
              <a:spcBef>
                <a:spcPct val="20000"/>
              </a:spcBef>
              <a:buClr>
                <a:schemeClr val="bg1"/>
              </a:buClr>
            </a:pPr>
            <a:r>
              <a:rPr lang="en-US" altLang="zh-CN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④“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我走了，到那边来信</a:t>
            </a:r>
            <a:r>
              <a:rPr lang="en-US" altLang="zh-CN" sz="4000" b="1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!”</a:t>
            </a:r>
            <a:endParaRPr lang="en-US" altLang="zh-CN" sz="4000" b="1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342900" indent="-342900">
              <a:lnSpc>
                <a:spcPct val="125000"/>
              </a:lnSpc>
              <a:spcBef>
                <a:spcPct val="20000"/>
              </a:spcBef>
              <a:buClr>
                <a:schemeClr val="bg1"/>
              </a:buClr>
            </a:pPr>
            <a:endParaRPr lang="en-US" altLang="zh-CN" sz="40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04461" name="矩形 104460"/>
          <p:cNvSpPr/>
          <p:nvPr/>
        </p:nvSpPr>
        <p:spPr>
          <a:xfrm>
            <a:off x="2968625" y="3213100"/>
            <a:ext cx="7699375" cy="26050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None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None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>
              <a:lnSpc>
                <a:spcPct val="125000"/>
              </a:lnSpc>
            </a:pPr>
            <a:endParaRPr sz="2800" b="1" dirty="0">
              <a:solidFill>
                <a:srgbClr val="FF0000"/>
              </a:solidFill>
              <a:ea typeface="黑体" panose="02010609060101010101" pitchFamily="2" charset="-122"/>
            </a:endParaRPr>
          </a:p>
        </p:txBody>
      </p:sp>
      <p:sp>
        <p:nvSpPr>
          <p:cNvPr id="104462" name="矩形 104461"/>
          <p:cNvSpPr/>
          <p:nvPr/>
        </p:nvSpPr>
        <p:spPr>
          <a:xfrm>
            <a:off x="1458595" y="2807970"/>
            <a:ext cx="9555480" cy="154178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chemeClr val="bg1"/>
              </a:buClr>
            </a:pPr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  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父亲又</a:t>
            </a:r>
            <a:r>
              <a:rPr lang="zh-CN" altLang="en-US" sz="40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Times New Roman" panose="02020603050405020304" pitchFamily="18" charset="0"/>
                <a:ea typeface="黑体" panose="02010609060101010101" pitchFamily="2" charset="-122"/>
              </a:rPr>
              <a:t>惦念儿子路途平安，不放心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，要等到儿子回到北京来信报平安，才能放心。</a:t>
            </a:r>
            <a:endParaRPr lang="zh-CN" altLang="en-US" sz="4000" b="1" u="heavy" dirty="0">
              <a:solidFill>
                <a:srgbClr val="FF0000"/>
              </a:solidFill>
              <a:uFill>
                <a:solidFill>
                  <a:srgbClr val="0000FF"/>
                </a:solidFill>
              </a:u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9700" y="74295"/>
            <a:ext cx="2263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合作探究</a:t>
            </a:r>
            <a:endParaRPr lang="zh-CN" altLang="en-US" sz="36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pic>
        <p:nvPicPr>
          <p:cNvPr id="56328" name="图片 56327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99115" y="5083175"/>
            <a:ext cx="1008063" cy="1511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2">
                                            <p:txEl>
                                              <p:charRg st="0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4462">
                                            <p:txEl>
                                              <p:charRg st="0" end="10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62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450" name="文本框 104449"/>
          <p:cNvSpPr txBox="1"/>
          <p:nvPr/>
        </p:nvSpPr>
        <p:spPr>
          <a:xfrm>
            <a:off x="3719513" y="5949950"/>
            <a:ext cx="27368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endParaRPr sz="2400" dirty="0">
              <a:latin typeface="Times New Roman" panose="02020603050405020304" pitchFamily="18" charset="0"/>
            </a:endParaRPr>
          </a:p>
        </p:txBody>
      </p:sp>
      <p:sp>
        <p:nvSpPr>
          <p:cNvPr id="104452" name="文本框 104451"/>
          <p:cNvSpPr txBox="1"/>
          <p:nvPr/>
        </p:nvSpPr>
        <p:spPr>
          <a:xfrm>
            <a:off x="1524000" y="5734050"/>
            <a:ext cx="9144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endParaRPr sz="3200" dirty="0">
              <a:latin typeface="Times New Roman" panose="02020603050405020304" pitchFamily="18" charset="0"/>
            </a:endParaRPr>
          </a:p>
        </p:txBody>
      </p:sp>
      <p:sp>
        <p:nvSpPr>
          <p:cNvPr id="104460" name="矩形 104459"/>
          <p:cNvSpPr/>
          <p:nvPr/>
        </p:nvSpPr>
        <p:spPr>
          <a:xfrm>
            <a:off x="2106930" y="961390"/>
            <a:ext cx="9130030" cy="109791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125000"/>
              </a:lnSpc>
              <a:spcBef>
                <a:spcPct val="20000"/>
              </a:spcBef>
              <a:buClr>
                <a:schemeClr val="bg1"/>
              </a:buClr>
            </a:pPr>
            <a:r>
              <a:rPr lang="en-US" altLang="zh-CN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⑤“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进去吧，里边没人。”</a:t>
            </a:r>
            <a:endParaRPr lang="zh-CN" altLang="en-US" sz="40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342900" indent="-342900">
              <a:lnSpc>
                <a:spcPct val="125000"/>
              </a:lnSpc>
              <a:spcBef>
                <a:spcPct val="20000"/>
              </a:spcBef>
              <a:buClr>
                <a:schemeClr val="bg1"/>
              </a:buClr>
            </a:pPr>
            <a:endParaRPr lang="zh-CN" altLang="en-US" sz="40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04461" name="矩形 104460"/>
          <p:cNvSpPr/>
          <p:nvPr/>
        </p:nvSpPr>
        <p:spPr>
          <a:xfrm>
            <a:off x="2968625" y="3213100"/>
            <a:ext cx="7699375" cy="26050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None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None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>
              <a:lnSpc>
                <a:spcPct val="125000"/>
              </a:lnSpc>
            </a:pPr>
            <a:endParaRPr sz="2800" b="1" dirty="0">
              <a:solidFill>
                <a:srgbClr val="FF0000"/>
              </a:solidFill>
              <a:ea typeface="黑体" panose="02010609060101010101" pitchFamily="2" charset="-122"/>
            </a:endParaRPr>
          </a:p>
        </p:txBody>
      </p:sp>
      <p:sp>
        <p:nvSpPr>
          <p:cNvPr id="104462" name="矩形 104461"/>
          <p:cNvSpPr/>
          <p:nvPr/>
        </p:nvSpPr>
        <p:spPr>
          <a:xfrm>
            <a:off x="1346835" y="2059305"/>
            <a:ext cx="9662795" cy="295084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ts val="4720"/>
              </a:lnSpc>
              <a:spcBef>
                <a:spcPts val="0"/>
              </a:spcBef>
              <a:buClr>
                <a:schemeClr val="bg1"/>
              </a:buClr>
            </a:pPr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   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父亲走了几步就回头，可见心里还是惦记着儿子，</a:t>
            </a:r>
            <a:r>
              <a:rPr lang="zh-CN" altLang="en-US" sz="40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Times New Roman" panose="02020603050405020304" pitchFamily="18" charset="0"/>
                <a:ea typeface="黑体" panose="02010609060101010101" pitchFamily="2" charset="-122"/>
              </a:rPr>
              <a:t>依依不舍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。又想到儿子所带的行李，</a:t>
            </a:r>
            <a:r>
              <a:rPr lang="zh-CN" altLang="en-US" sz="40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Times New Roman" panose="02020603050405020304" pitchFamily="18" charset="0"/>
                <a:ea typeface="黑体" panose="02010609060101010101" pitchFamily="2" charset="-122"/>
              </a:rPr>
              <a:t>叮嘱儿子小心行李，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什么都为儿子着想。 </a:t>
            </a:r>
            <a:r>
              <a:rPr lang="zh-CN" altLang="en-US" sz="40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Times New Roman" panose="02020603050405020304" pitchFamily="18" charset="0"/>
                <a:ea typeface="黑体" panose="02010609060101010101" pitchFamily="2" charset="-122"/>
              </a:rPr>
              <a:t>细心关照，无微不至</a:t>
            </a:r>
            <a:endParaRPr lang="zh-CN" altLang="en-US" sz="4000" b="1" u="heavy" dirty="0">
              <a:solidFill>
                <a:srgbClr val="FF0000"/>
              </a:solidFill>
              <a:uFill>
                <a:solidFill>
                  <a:srgbClr val="0000FF"/>
                </a:solidFill>
              </a:u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9700" y="74295"/>
            <a:ext cx="2263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合作探究</a:t>
            </a:r>
            <a:endParaRPr lang="zh-CN" altLang="en-US" sz="36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46835" y="4859020"/>
            <a:ext cx="9498965" cy="155130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ts val="4620"/>
              </a:lnSpc>
              <a:spcBef>
                <a:spcPts val="0"/>
              </a:spcBef>
              <a:buClr>
                <a:schemeClr val="bg1"/>
              </a:buClr>
            </a:pPr>
            <a:r>
              <a:rPr lang="en-US" altLang="zh-CN" sz="40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       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写作，要善于用朴素的语言写出真挚的感情；选材，也要善于选择那些平常而又饱含深情的素材。</a:t>
            </a:r>
            <a:endParaRPr lang="zh-CN" altLang="en-US" sz="40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56328" name="图片 56327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99115" y="5083175"/>
            <a:ext cx="1008063" cy="1511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4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4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4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450" name="文本框 104449"/>
          <p:cNvSpPr txBox="1"/>
          <p:nvPr/>
        </p:nvSpPr>
        <p:spPr>
          <a:xfrm>
            <a:off x="3719513" y="5949950"/>
            <a:ext cx="27368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endParaRPr sz="2400" dirty="0">
              <a:latin typeface="Times New Roman" panose="02020603050405020304" pitchFamily="18" charset="0"/>
            </a:endParaRPr>
          </a:p>
        </p:txBody>
      </p:sp>
      <p:sp>
        <p:nvSpPr>
          <p:cNvPr id="104452" name="文本框 104451"/>
          <p:cNvSpPr txBox="1"/>
          <p:nvPr/>
        </p:nvSpPr>
        <p:spPr>
          <a:xfrm>
            <a:off x="1524000" y="5734050"/>
            <a:ext cx="9144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endParaRPr sz="3200" dirty="0">
              <a:latin typeface="Times New Roman" panose="02020603050405020304" pitchFamily="18" charset="0"/>
            </a:endParaRPr>
          </a:p>
        </p:txBody>
      </p:sp>
      <p:sp>
        <p:nvSpPr>
          <p:cNvPr id="104461" name="矩形 104460"/>
          <p:cNvSpPr/>
          <p:nvPr/>
        </p:nvSpPr>
        <p:spPr>
          <a:xfrm>
            <a:off x="2968625" y="3213100"/>
            <a:ext cx="7699375" cy="26050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None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None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None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>
              <a:lnSpc>
                <a:spcPct val="125000"/>
              </a:lnSpc>
            </a:pPr>
            <a:endParaRPr sz="2800" b="1" dirty="0">
              <a:solidFill>
                <a:srgbClr val="FF0000"/>
              </a:solidFill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9700" y="74295"/>
            <a:ext cx="2263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合作探究</a:t>
            </a:r>
            <a:endParaRPr lang="zh-CN" altLang="en-US" sz="36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24590" name="Text Box 23"/>
          <p:cNvSpPr txBox="1"/>
          <p:nvPr/>
        </p:nvSpPr>
        <p:spPr>
          <a:xfrm>
            <a:off x="1651000" y="1080770"/>
            <a:ext cx="9340215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       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对父亲的描写，</a:t>
            </a:r>
            <a:r>
              <a:rPr lang="zh-CN" altLang="en-US" sz="4000" b="1" dirty="0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无论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是外貌描写还是动作、语言描写，浓浓的父爱都在其中。</a:t>
            </a:r>
            <a:endParaRPr lang="zh-CN" altLang="en-US" sz="40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      其实，生活中不是缺少关爱，而是缺少发现。</a:t>
            </a:r>
            <a:endParaRPr lang="zh-CN" altLang="en-US" sz="40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       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现在，我们从朱自清情感的角度进一步体会父爱的深沉与伟大。</a:t>
            </a:r>
            <a:endParaRPr lang="zh-CN" altLang="en-US" sz="40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56328" name="图片 56327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99115" y="5083175"/>
            <a:ext cx="1008063" cy="1511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5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5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5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5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5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5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0594" name="文本框 110593"/>
          <p:cNvSpPr txBox="1"/>
          <p:nvPr/>
        </p:nvSpPr>
        <p:spPr>
          <a:xfrm>
            <a:off x="2057400" y="5410200"/>
            <a:ext cx="7710488" cy="46164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>
              <a:buClr>
                <a:schemeClr val="bg1"/>
              </a:buClr>
            </a:pPr>
            <a:r>
              <a:rPr lang="en-US" altLang="zh-CN" sz="2400" dirty="0">
                <a:latin typeface="Times New Roman" panose="02020603050405020304" pitchFamily="18" charset="0"/>
              </a:rPr>
              <a:t> 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110595" name="文本框 110594"/>
          <p:cNvSpPr txBox="1"/>
          <p:nvPr/>
        </p:nvSpPr>
        <p:spPr>
          <a:xfrm>
            <a:off x="2389505" y="1081405"/>
            <a:ext cx="812228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457200" indent="-457200">
              <a:buClr>
                <a:srgbClr val="0000FF"/>
              </a:buClr>
              <a:buFont typeface="Wingdings" panose="05000000000000000000" charset="0"/>
              <a:buChar char=""/>
            </a:pPr>
            <a:r>
              <a:rPr lang="en-US" altLang="zh-CN" sz="3600" b="1" dirty="0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 </a:t>
            </a:r>
            <a:r>
              <a:rPr lang="zh-CN" altLang="en-US" sz="3600" b="1" dirty="0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课文写了“我”几次流泪，分别表达了怎样的感情？</a:t>
            </a:r>
            <a:endParaRPr lang="zh-CN" altLang="en-US" sz="3600" b="1" dirty="0">
              <a:solidFill>
                <a:srgbClr val="0000FF"/>
              </a:solidFill>
              <a:uFillTx/>
              <a:latin typeface="华文行楷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10599" name="文本框 110598"/>
          <p:cNvSpPr txBox="1"/>
          <p:nvPr/>
        </p:nvSpPr>
        <p:spPr>
          <a:xfrm>
            <a:off x="2057400" y="2366645"/>
            <a:ext cx="5051425" cy="28200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5320"/>
              </a:lnSpc>
              <a:buClr>
                <a:schemeClr val="bg1"/>
              </a:buClr>
            </a:pPr>
            <a:r>
              <a:rPr lang="zh-CN" sz="36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①祸不单行，家境惨淡</a:t>
            </a:r>
            <a:endParaRPr lang="zh-CN" sz="3600" b="1" dirty="0">
              <a:solidFill>
                <a:srgbClr val="00B05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ts val="5320"/>
              </a:lnSpc>
              <a:buClr>
                <a:schemeClr val="bg1"/>
              </a:buClr>
            </a:pPr>
            <a:r>
              <a:rPr lang="zh-CN" sz="36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②望父买橘，父子离别</a:t>
            </a:r>
            <a:endParaRPr lang="zh-CN" sz="3600" b="1" dirty="0">
              <a:solidFill>
                <a:srgbClr val="00B05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  <a:p>
            <a:pPr>
              <a:lnSpc>
                <a:spcPts val="5320"/>
              </a:lnSpc>
              <a:buClr>
                <a:schemeClr val="bg1"/>
              </a:buClr>
            </a:pPr>
            <a:r>
              <a:rPr lang="zh-CN" sz="36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③背影远去，依依惜别</a:t>
            </a:r>
            <a:endParaRPr lang="zh-CN" sz="3600" b="1" dirty="0">
              <a:solidFill>
                <a:srgbClr val="00B05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  <a:p>
            <a:pPr>
              <a:lnSpc>
                <a:spcPts val="5320"/>
              </a:lnSpc>
              <a:buClr>
                <a:schemeClr val="bg1"/>
              </a:buClr>
            </a:pPr>
            <a:r>
              <a:rPr lang="zh-CN" sz="36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④读信思父，再现背影</a:t>
            </a:r>
            <a:endParaRPr lang="zh-CN" sz="3600" b="1" dirty="0">
              <a:solidFill>
                <a:srgbClr val="00B05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10600" name="文本框 110599"/>
          <p:cNvSpPr txBox="1"/>
          <p:nvPr/>
        </p:nvSpPr>
        <p:spPr>
          <a:xfrm>
            <a:off x="6981825" y="2366645"/>
            <a:ext cx="2933700" cy="28200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lnSpc>
                <a:spcPts val="5320"/>
              </a:lnSpc>
              <a:spcBef>
                <a:spcPts val="0"/>
              </a:spcBef>
              <a:buClr>
                <a:schemeClr val="bg1"/>
              </a:buClr>
            </a:pPr>
            <a:r>
              <a:rPr lang="en-US" altLang="zh-CN" sz="3600" b="1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——</a:t>
            </a:r>
            <a:r>
              <a:rPr lang="zh-CN" altLang="en-US" sz="3600" b="1" dirty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难过的泪</a:t>
            </a:r>
            <a:endParaRPr lang="zh-CN" altLang="en-US" sz="3600" b="1" dirty="0">
              <a:solidFill>
                <a:srgbClr val="C0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algn="l">
              <a:lnSpc>
                <a:spcPts val="5320"/>
              </a:lnSpc>
              <a:spcBef>
                <a:spcPts val="0"/>
              </a:spcBef>
              <a:buClr>
                <a:schemeClr val="bg1"/>
              </a:buClr>
            </a:pPr>
            <a:r>
              <a:rPr lang="en-US" altLang="zh-CN" sz="3600" b="1">
                <a:solidFill>
                  <a:srgbClr val="C00000"/>
                </a:solidFill>
                <a:ea typeface="黑体" panose="02010609060101010101" pitchFamily="2" charset="-122"/>
                <a:sym typeface="+mn-ea"/>
              </a:rPr>
              <a:t>——</a:t>
            </a:r>
            <a:r>
              <a:rPr lang="zh-CN" altLang="en-US" sz="3600" b="1" dirty="0">
                <a:solidFill>
                  <a:srgbClr val="C00000"/>
                </a:solidFill>
                <a:ea typeface="黑体" panose="02010609060101010101" pitchFamily="2" charset="-122"/>
                <a:sym typeface="+mn-ea"/>
              </a:rPr>
              <a:t>感激的泪</a:t>
            </a:r>
            <a:endParaRPr lang="zh-CN" altLang="en-US" sz="3600" b="1" dirty="0">
              <a:solidFill>
                <a:srgbClr val="C00000"/>
              </a:solidFill>
              <a:ea typeface="黑体" panose="02010609060101010101" pitchFamily="2" charset="-122"/>
              <a:sym typeface="+mn-ea"/>
            </a:endParaRPr>
          </a:p>
          <a:p>
            <a:pPr algn="l">
              <a:lnSpc>
                <a:spcPts val="5320"/>
              </a:lnSpc>
              <a:spcBef>
                <a:spcPts val="0"/>
              </a:spcBef>
              <a:buClr>
                <a:schemeClr val="bg1"/>
              </a:buClr>
            </a:pPr>
            <a:r>
              <a:rPr lang="en-US" altLang="zh-CN" sz="3600" b="1">
                <a:solidFill>
                  <a:srgbClr val="C00000"/>
                </a:solidFill>
                <a:ea typeface="黑体" panose="02010609060101010101" pitchFamily="2" charset="-122"/>
                <a:sym typeface="+mn-ea"/>
              </a:rPr>
              <a:t>——</a:t>
            </a:r>
            <a:r>
              <a:rPr lang="zh-CN" altLang="en-US" sz="3600" b="1" dirty="0">
                <a:solidFill>
                  <a:srgbClr val="C00000"/>
                </a:solidFill>
                <a:ea typeface="黑体" panose="02010609060101010101" pitchFamily="2" charset="-122"/>
                <a:sym typeface="+mn-ea"/>
              </a:rPr>
              <a:t>惜别的泪</a:t>
            </a:r>
            <a:endParaRPr lang="zh-CN" altLang="en-US" sz="3600" b="1" dirty="0">
              <a:solidFill>
                <a:srgbClr val="C00000"/>
              </a:solidFill>
              <a:ea typeface="黑体" panose="02010609060101010101" pitchFamily="2" charset="-122"/>
              <a:sym typeface="+mn-ea"/>
            </a:endParaRPr>
          </a:p>
          <a:p>
            <a:pPr algn="l">
              <a:lnSpc>
                <a:spcPts val="5320"/>
              </a:lnSpc>
              <a:spcBef>
                <a:spcPts val="0"/>
              </a:spcBef>
              <a:buClr>
                <a:schemeClr val="bg1"/>
              </a:buClr>
            </a:pPr>
            <a:r>
              <a:rPr lang="en-US" altLang="zh-CN" sz="3600" b="1">
                <a:solidFill>
                  <a:srgbClr val="C00000"/>
                </a:solidFill>
                <a:ea typeface="黑体" panose="02010609060101010101" pitchFamily="2" charset="-122"/>
                <a:sym typeface="+mn-ea"/>
              </a:rPr>
              <a:t>——</a:t>
            </a:r>
            <a:r>
              <a:rPr lang="zh-CN" altLang="en-US" sz="3600" b="1" dirty="0">
                <a:solidFill>
                  <a:srgbClr val="C00000"/>
                </a:solidFill>
                <a:ea typeface="黑体" panose="02010609060101010101" pitchFamily="2" charset="-122"/>
                <a:sym typeface="+mn-ea"/>
              </a:rPr>
              <a:t>辛酸的泪</a:t>
            </a:r>
            <a:endParaRPr lang="zh-CN" altLang="en-US" sz="3600" b="1" dirty="0">
              <a:solidFill>
                <a:srgbClr val="C00000"/>
              </a:solidFill>
              <a:latin typeface="华文行楷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9700" y="74295"/>
            <a:ext cx="2263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合作探究</a:t>
            </a:r>
            <a:endParaRPr lang="zh-CN" altLang="en-US" sz="36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38922" name="Text Box 10"/>
          <p:cNvSpPr txBox="1"/>
          <p:nvPr/>
        </p:nvSpPr>
        <p:spPr>
          <a:xfrm>
            <a:off x="1765935" y="5491163"/>
            <a:ext cx="86614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zh-CN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       </a:t>
            </a:r>
            <a:r>
              <a:rPr lang="zh-CN" altLang="x-none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泪中充满了对父亲的理解、同情、感激，充满了对父亲的深爱和思念。</a:t>
            </a:r>
            <a:endParaRPr lang="zh-CN" altLang="x-none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56328" name="图片 56327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99115" y="5083175"/>
            <a:ext cx="1008063" cy="1511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105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105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05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105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05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105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05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1105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1105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05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1105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05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1105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05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1105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1105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05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1105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05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1105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05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70" decel="100000"/>
                                        <p:tgtEl>
                                          <p:spTgt spid="1105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770" decel="100000"/>
                                        <p:tgtEl>
                                          <p:spTgt spid="1105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05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3" dur="770" fill="hold"/>
                                        <p:tgtEl>
                                          <p:spTgt spid="1105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05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770" fill="hold"/>
                                        <p:tgtEl>
                                          <p:spTgt spid="1105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05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106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106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106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106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106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106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106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106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106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106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106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106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1106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1106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106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106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9" name="文本框 10248"/>
          <p:cNvSpPr txBox="1"/>
          <p:nvPr/>
        </p:nvSpPr>
        <p:spPr>
          <a:xfrm>
            <a:off x="3200400" y="3613150"/>
            <a:ext cx="5791200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①怕父亲见了伤心；</a:t>
            </a:r>
            <a:endParaRPr lang="zh-CN" altLang="en-US" sz="3600" b="1" dirty="0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②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怕别人见了难为情。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黑体" panose="02010609060101010101" pitchFamily="2" charset="-122"/>
              </a:rPr>
              <a:t> 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黑体" panose="02010609060101010101" pitchFamily="2" charset="-122"/>
            </a:endParaRPr>
          </a:p>
        </p:txBody>
      </p:sp>
      <p:sp>
        <p:nvSpPr>
          <p:cNvPr id="10250" name="标题 10249"/>
          <p:cNvSpPr>
            <a:spLocks noGrp="1"/>
          </p:cNvSpPr>
          <p:nvPr>
            <p:ph type="title"/>
          </p:nvPr>
        </p:nvSpPr>
        <p:spPr>
          <a:xfrm>
            <a:off x="2240280" y="878205"/>
            <a:ext cx="8808085" cy="2438400"/>
          </a:xfrm>
        </p:spPr>
        <p:txBody>
          <a:bodyPr anchor="ctr"/>
          <a:p>
            <a:pPr marL="571500" indent="-571500" algn="l">
              <a:buClr>
                <a:srgbClr val="0000FF"/>
              </a:buClr>
              <a:buFont typeface="Wingdings" panose="05000000000000000000" charset="0"/>
              <a:buChar char=""/>
            </a:pPr>
            <a:r>
              <a:rPr lang="zh-CN" altLang="en-US" sz="3600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“我赶紧拭干了泪。怕他看见，也怕别人看见”， 两个“怕”，各怕什么？</a:t>
            </a:r>
            <a:endParaRPr lang="zh-CN" altLang="en-US" sz="3600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9700" y="74295"/>
            <a:ext cx="2263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合作探究</a:t>
            </a:r>
            <a:endParaRPr lang="zh-CN" altLang="en-US" sz="36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pic>
        <p:nvPicPr>
          <p:cNvPr id="56328" name="图片 56327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99115" y="5083175"/>
            <a:ext cx="1008063" cy="1511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024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>
                                            <p:txEl>
                                              <p:charRg st="9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0249">
                                            <p:txEl>
                                              <p:charRg st="9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9" grpId="0" uiExpan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701" name="文本框 29700"/>
          <p:cNvSpPr txBox="1"/>
          <p:nvPr/>
        </p:nvSpPr>
        <p:spPr>
          <a:xfrm>
            <a:off x="1142365" y="3443605"/>
            <a:ext cx="10162540" cy="13093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“聪明”是反语，表达了不理解父爱的自责之情。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spcBef>
                <a:spcPct val="20000"/>
              </a:spcBef>
            </a:pPr>
            <a:endParaRPr lang="zh-CN" altLang="en-US" sz="3600" b="1" dirty="0">
              <a:solidFill>
                <a:srgbClr val="0000FF"/>
              </a:solidFill>
              <a:latin typeface="楷体_GB2312" pitchFamily="49" charset="-122"/>
              <a:ea typeface="黑体" panose="02010609060101010101" pitchFamily="2" charset="-122"/>
            </a:endParaRPr>
          </a:p>
        </p:txBody>
      </p:sp>
      <p:sp>
        <p:nvSpPr>
          <p:cNvPr id="29705" name="标题 29704"/>
          <p:cNvSpPr>
            <a:spLocks noGrp="1"/>
          </p:cNvSpPr>
          <p:nvPr>
            <p:ph type="title"/>
          </p:nvPr>
        </p:nvSpPr>
        <p:spPr>
          <a:xfrm>
            <a:off x="791845" y="1419860"/>
            <a:ext cx="11007725" cy="2023745"/>
          </a:xfrm>
        </p:spPr>
        <p:txBody>
          <a:bodyPr anchor="ctr"/>
          <a:p>
            <a:pPr marL="571500" indent="-571500" algn="l">
              <a:buClr>
                <a:srgbClr val="0000FF"/>
              </a:buClr>
              <a:buFont typeface="Wingdings" panose="05000000000000000000" charset="0"/>
              <a:buChar char=""/>
            </a:pPr>
            <a:r>
              <a:rPr lang="zh-CN" altLang="en-US" sz="3600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我那时真是聪明过分，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……</a:t>
            </a:r>
            <a:r>
              <a:rPr lang="zh-CN" altLang="en-US" sz="3600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唉，我现在想想，那时真是太聪明了！作者一再说自己“聪明过分”“太聪明”，是为什么?</a:t>
            </a:r>
            <a:endParaRPr lang="zh-CN" altLang="en-US" sz="3600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9700" y="74295"/>
            <a:ext cx="2263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合作探究</a:t>
            </a:r>
            <a:endParaRPr lang="zh-CN" altLang="en-US" sz="36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2340" y="4475480"/>
            <a:ext cx="1056195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 latinLnBrk="1">
              <a:spcBef>
                <a:spcPts val="0"/>
              </a:spcBef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父亲讲价钱，嘱托茶房，都是出于爱心，可是自己对父爱竟理解不到，自以为是，觉得比父亲还高明，实在是太傻了！</a:t>
            </a:r>
            <a:endParaRPr lang="zh-CN" altLang="en-US" sz="3600" b="1" dirty="0">
              <a:solidFill>
                <a:srgbClr val="00B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56328" name="图片 56327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68050" y="5272405"/>
            <a:ext cx="1008063" cy="1511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9701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5" name="Text Box 6"/>
          <p:cNvSpPr txBox="1"/>
          <p:nvPr/>
        </p:nvSpPr>
        <p:spPr>
          <a:xfrm>
            <a:off x="1829435" y="2137410"/>
            <a:ext cx="8533130" cy="31178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42900" indent="-342900" algn="l">
              <a:lnSpc>
                <a:spcPts val="4720"/>
              </a:lnSpc>
              <a:spcBef>
                <a:spcPts val="0"/>
              </a:spcBef>
              <a:buClr>
                <a:schemeClr val="folHlink"/>
              </a:buClr>
              <a:buSzPct val="60000"/>
              <a:buNone/>
            </a:pPr>
            <a:r>
              <a:rPr lang="zh-CN" altLang="en-US" sz="4000" b="1" dirty="0">
                <a:latin typeface="Arial" panose="020B0604020202020204" pitchFamily="34" charset="0"/>
                <a:ea typeface="黑体" panose="02010609060101010101" pitchFamily="2" charset="-122"/>
              </a:rPr>
              <a:t>      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这篇散文追忆了作者八年前和父亲在浦口车站分别时的情景，刻画了一个感人至深的慈父形象，表达了父子情深，抒发了作者对父亲深切的思念之情。</a:t>
            </a:r>
            <a:endParaRPr lang="zh-CN" altLang="en-US" sz="40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421" name="矩形 17420"/>
          <p:cNvSpPr/>
          <p:nvPr/>
        </p:nvSpPr>
        <p:spPr>
          <a:xfrm>
            <a:off x="4501515" y="819150"/>
            <a:ext cx="3189605" cy="10001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sz="44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文章主旨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40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endParaRPr lang="zh-CN" altLang="en-US" sz="40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9700" y="74295"/>
            <a:ext cx="2263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合作探究</a:t>
            </a:r>
            <a:endParaRPr lang="zh-CN" altLang="en-US" sz="36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pic>
        <p:nvPicPr>
          <p:cNvPr id="56328" name="图片 56327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99115" y="5083175"/>
            <a:ext cx="1008063" cy="1511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标题 55297"/>
          <p:cNvSpPr>
            <a:spLocks noGrp="1"/>
          </p:cNvSpPr>
          <p:nvPr>
            <p:ph type="title"/>
          </p:nvPr>
        </p:nvSpPr>
        <p:spPr>
          <a:xfrm>
            <a:off x="1868805" y="478155"/>
            <a:ext cx="8814435" cy="2160270"/>
          </a:xfrm>
        </p:spPr>
        <p:txBody>
          <a:bodyPr anchor="ctr"/>
          <a:p>
            <a:pPr marL="457200" indent="-457200" algn="l">
              <a:buClr>
                <a:srgbClr val="0000FF"/>
              </a:buClr>
              <a:buFont typeface="Wingdings" panose="05000000000000000000" charset="0"/>
              <a:buChar char=""/>
            </a:pPr>
            <a:r>
              <a:rPr lang="en-US" altLang="zh-CN" sz="360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“</a:t>
            </a:r>
            <a:r>
              <a:rPr lang="zh-CN" altLang="en-US" sz="3600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那年冬天，祖母死了，父亲的差使也交卸了，正是祸不单行的日子。</a:t>
            </a:r>
            <a:r>
              <a:rPr lang="en-US" altLang="zh-CN" sz="360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”“</a:t>
            </a:r>
            <a:r>
              <a:rPr lang="zh-CN" altLang="en-US" sz="3600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祸不单行”具体指什么事？</a:t>
            </a:r>
            <a:endParaRPr lang="zh-CN" altLang="en-US" sz="3600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55299" name="文本占位符 55298"/>
          <p:cNvSpPr>
            <a:spLocks noGrp="1"/>
          </p:cNvSpPr>
          <p:nvPr>
            <p:ph type="body" idx="1"/>
          </p:nvPr>
        </p:nvSpPr>
        <p:spPr>
          <a:xfrm>
            <a:off x="2689225" y="2453323"/>
            <a:ext cx="6697663" cy="1951037"/>
          </a:xfrm>
        </p:spPr>
        <p:txBody>
          <a:bodyPr/>
          <a:p>
            <a:pPr marL="0" indent="0">
              <a:buNone/>
            </a:pPr>
            <a:r>
              <a:rPr lang="zh-CN" altLang="en-US" sz="3600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祖母死了，</a:t>
            </a:r>
            <a:endParaRPr lang="zh-CN" altLang="en-US" sz="3600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  <a:p>
            <a:pPr marL="0" indent="0">
              <a:buNone/>
            </a:pPr>
            <a:r>
              <a:rPr lang="zh-CN" altLang="en-US" sz="3600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父亲的差使也交卸了。</a:t>
            </a:r>
            <a:endParaRPr lang="zh-CN" altLang="en-US" sz="3600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68611" name="文本占位符 68610"/>
          <p:cNvSpPr>
            <a:spLocks noGrp="1"/>
          </p:cNvSpPr>
          <p:nvPr/>
        </p:nvSpPr>
        <p:spPr>
          <a:xfrm>
            <a:off x="2095500" y="3786505"/>
            <a:ext cx="8115300" cy="10191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0000FF"/>
              </a:buClr>
              <a:buFont typeface="Wingdings" panose="05000000000000000000" charset="0"/>
              <a:buChar char=""/>
            </a:pPr>
            <a:r>
              <a:rPr lang="zh-CN" altLang="en-US" sz="3600" dirty="0">
                <a:solidFill>
                  <a:srgbClr val="0000FF"/>
                </a:solidFill>
                <a:uFillTx/>
                <a:latin typeface="+mj-lt"/>
                <a:ea typeface="黑体" panose="02010609060101010101" pitchFamily="2" charset="-122"/>
                <a:cs typeface="+mj-cs"/>
              </a:rPr>
              <a:t>家中光景很是“惨淡”表现在：</a:t>
            </a:r>
            <a:endParaRPr lang="zh-CN" altLang="en-US" sz="3600" dirty="0">
              <a:solidFill>
                <a:srgbClr val="0000FF"/>
              </a:solidFill>
              <a:uFillTx/>
              <a:latin typeface="+mj-lt"/>
              <a:ea typeface="黑体" panose="02010609060101010101" pitchFamily="2" charset="-122"/>
              <a:cs typeface="+mj-cs"/>
            </a:endParaRPr>
          </a:p>
          <a:p>
            <a:pPr marL="0" lvl="2" indent="0" algn="l">
              <a:buNone/>
            </a:pPr>
            <a:endParaRPr lang="zh-CN" altLang="en-US" sz="3600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9700" y="74295"/>
            <a:ext cx="2263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合作探究</a:t>
            </a:r>
            <a:endParaRPr lang="zh-CN" altLang="en-US" sz="36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2" name="文本占位符 55298"/>
          <p:cNvSpPr>
            <a:spLocks noGrp="1"/>
          </p:cNvSpPr>
          <p:nvPr/>
        </p:nvSpPr>
        <p:spPr>
          <a:xfrm>
            <a:off x="2549525" y="4578668"/>
            <a:ext cx="6697663" cy="195103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2" algn="l">
              <a:buAutoNum type="arabicPeriod"/>
            </a:pPr>
            <a:r>
              <a:rPr lang="zh-CN" altLang="en-US" sz="3600" dirty="0">
                <a:solidFill>
                  <a:srgbClr val="FF0000"/>
                </a:solidFill>
                <a:uFillTx/>
                <a:ea typeface="黑体" panose="02010609060101010101" pitchFamily="2" charset="-122"/>
                <a:sym typeface="+mn-ea"/>
              </a:rPr>
              <a:t>变卖典质，还了亏空；</a:t>
            </a:r>
            <a:endParaRPr lang="zh-CN" altLang="en-US" sz="3600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  <a:p>
            <a:pPr marL="0" lvl="2" algn="l">
              <a:buAutoNum type="arabicPeriod"/>
            </a:pPr>
            <a:r>
              <a:rPr lang="zh-CN" altLang="en-US" sz="3600" dirty="0">
                <a:solidFill>
                  <a:srgbClr val="FF0000"/>
                </a:solidFill>
                <a:uFillTx/>
                <a:ea typeface="黑体" panose="02010609060101010101" pitchFamily="2" charset="-122"/>
                <a:sym typeface="+mn-ea"/>
              </a:rPr>
              <a:t>借钱办丧事。</a:t>
            </a:r>
            <a:endParaRPr lang="zh-CN" altLang="en-US" sz="3600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  <a:p>
            <a:pPr marL="0" lvl="2" algn="l">
              <a:buAutoNum type="arabicPeriod"/>
            </a:pPr>
            <a:r>
              <a:rPr lang="zh-CN" altLang="en-US" sz="3600" dirty="0">
                <a:solidFill>
                  <a:srgbClr val="FF0000"/>
                </a:solidFill>
                <a:uFillTx/>
                <a:ea typeface="黑体" panose="02010609060101010101" pitchFamily="2" charset="-122"/>
                <a:sym typeface="+mn-ea"/>
              </a:rPr>
              <a:t>丧母和失业</a:t>
            </a:r>
            <a:endParaRPr lang="zh-CN" altLang="en-US" sz="3600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</p:txBody>
      </p:sp>
      <p:pic>
        <p:nvPicPr>
          <p:cNvPr id="56328" name="图片 56327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99115" y="5083175"/>
            <a:ext cx="1008063" cy="1511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29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29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6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299">
                                            <p:txEl>
                                              <p:charRg st="6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5299">
                                            <p:txEl>
                                              <p:charRg st="6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 build="p"/>
      <p:bldP spid="2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矩形 8193"/>
          <p:cNvSpPr/>
          <p:nvPr/>
        </p:nvSpPr>
        <p:spPr>
          <a:xfrm>
            <a:off x="3124200" y="1905000"/>
            <a:ext cx="6400800" cy="609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endParaRPr sz="3200" dirty="0">
              <a:latin typeface="Tahoma" panose="020B0604030504040204" pitchFamily="34" charset="0"/>
            </a:endParaRPr>
          </a:p>
        </p:txBody>
      </p:sp>
      <p:sp>
        <p:nvSpPr>
          <p:cNvPr id="8195" name="矩形 8194"/>
          <p:cNvSpPr/>
          <p:nvPr/>
        </p:nvSpPr>
        <p:spPr>
          <a:xfrm>
            <a:off x="883285" y="719455"/>
            <a:ext cx="6973570" cy="617601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       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朱自清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(1898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－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1948),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字佩弦，江苏省扬州市人</a:t>
            </a:r>
            <a:r>
              <a:rPr lang="en-US" altLang="zh-CN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散文家、诗人、学者、民主战士。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他一生勤奋，共有诗歌、散文、评论、学术研究等著作，约二百多万字。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散文代表作有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《春》、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《背影》、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《荷塘月色》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《桨声灯影里的秦淮河》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《绿》等。他的散文以语言洗练、文笔秀丽著称。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有诗文集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踪迹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》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、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欧旅杂记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》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，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以及一些文艺论著，收在</a:t>
            </a: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朱自清文集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》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里 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endParaRPr lang="zh-CN" altLang="en-US" sz="32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8197" name="图片 8196" descr="朱自清像二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6705" y="645160"/>
            <a:ext cx="4057015" cy="5708650"/>
          </a:xfrm>
          <a:prstGeom prst="rect">
            <a:avLst/>
          </a:prstGeom>
          <a:noFill/>
          <a:ln w="28575" cap="flat" cmpd="sng">
            <a:solidFill>
              <a:srgbClr val="339933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808080"/>
            </a:outerShdw>
          </a:effectLst>
        </p:spPr>
      </p:pic>
      <p:pic>
        <p:nvPicPr>
          <p:cNvPr id="8198" name="图片 8197" descr="0037">
            <a:hlinkClick r:id="rId2" action="ppaction://hlinksldjump">
              <a:snd r:embed="rId3" name="camera.wav"/>
            </a:hlinkClick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AFCFC"/>
              </a:clrFrom>
              <a:clrTo>
                <a:srgbClr val="FAFCFC">
                  <a:alpha val="0"/>
                </a:srgbClr>
              </a:clrTo>
            </a:clrChange>
            <a:lum bright="29999"/>
          </a:blip>
          <a:stretch>
            <a:fillRect/>
          </a:stretch>
        </p:blipFill>
        <p:spPr>
          <a:xfrm>
            <a:off x="9601200" y="5943600"/>
            <a:ext cx="838200" cy="595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29540" y="74295"/>
            <a:ext cx="2263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作者简介</a:t>
            </a:r>
            <a:endParaRPr lang="zh-CN" altLang="en-US" sz="36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标题 55297"/>
          <p:cNvSpPr>
            <a:spLocks noGrp="1"/>
          </p:cNvSpPr>
          <p:nvPr>
            <p:ph type="title"/>
          </p:nvPr>
        </p:nvSpPr>
        <p:spPr>
          <a:xfrm>
            <a:off x="1868805" y="478155"/>
            <a:ext cx="8091170" cy="2160270"/>
          </a:xfrm>
        </p:spPr>
        <p:txBody>
          <a:bodyPr anchor="ctr"/>
          <a:p>
            <a:pPr marL="457200" indent="-457200" algn="l">
              <a:buClr>
                <a:srgbClr val="0000FF"/>
              </a:buClr>
              <a:buFont typeface="Wingdings" panose="05000000000000000000" charset="0"/>
              <a:buChar char=""/>
            </a:pPr>
            <a:r>
              <a:rPr lang="zh-CN" sz="360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文中交代祸不单行、光景惨淡的背景有什么作用？</a:t>
            </a:r>
            <a:endParaRPr lang="zh-CN" sz="3600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55299" name="文本占位符 55298"/>
          <p:cNvSpPr>
            <a:spLocks noGrp="1"/>
          </p:cNvSpPr>
          <p:nvPr>
            <p:ph type="body" idx="1"/>
          </p:nvPr>
        </p:nvSpPr>
        <p:spPr>
          <a:xfrm>
            <a:off x="1794510" y="4522470"/>
            <a:ext cx="8602980" cy="1950720"/>
          </a:xfrm>
        </p:spPr>
        <p:txBody>
          <a:bodyPr/>
          <a:p>
            <a:pPr marL="0" indent="0">
              <a:buNone/>
            </a:pPr>
            <a:r>
              <a:rPr lang="en-US" altLang="zh-CN" sz="3600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       </a:t>
            </a:r>
            <a:r>
              <a:rPr lang="zh-CN" altLang="en-US" sz="3600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把背影置于大不幸的家庭背景中，笼罩在哀伤的氛围之中。这样，父亲的爱子之情就更感人了。</a:t>
            </a:r>
            <a:endParaRPr lang="zh-CN" altLang="en-US" sz="3600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68611" name="文本占位符 68610"/>
          <p:cNvSpPr>
            <a:spLocks noGrp="1"/>
          </p:cNvSpPr>
          <p:nvPr/>
        </p:nvSpPr>
        <p:spPr>
          <a:xfrm>
            <a:off x="1557655" y="2566670"/>
            <a:ext cx="9523730" cy="172466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80085" indent="-609600">
              <a:lnSpc>
                <a:spcPts val="4720"/>
              </a:lnSpc>
              <a:spcBef>
                <a:spcPts val="0"/>
              </a:spcBef>
              <a:buNone/>
            </a:pPr>
            <a:r>
              <a:rPr lang="en-US" altLang="zh-CN" sz="3600" dirty="0">
                <a:solidFill>
                  <a:srgbClr val="FF3300"/>
                </a:solidFill>
                <a:uFillTx/>
                <a:ea typeface="黑体" panose="02010609060101010101" pitchFamily="2" charset="-122"/>
              </a:rPr>
              <a:t>     </a:t>
            </a:r>
            <a:r>
              <a:rPr lang="en-US" altLang="zh-CN" sz="3600" u="heavy" dirty="0">
                <a:solidFill>
                  <a:srgbClr val="FF3300"/>
                </a:solidFill>
                <a:uFill>
                  <a:solidFill>
                    <a:srgbClr val="0000FF"/>
                  </a:solidFill>
                </a:uFill>
                <a:ea typeface="黑体" panose="02010609060101010101" pitchFamily="2" charset="-122"/>
              </a:rPr>
              <a:t> </a:t>
            </a:r>
            <a:r>
              <a:rPr lang="zh-CN" altLang="en-US" sz="3600" u="heavy" dirty="0">
                <a:solidFill>
                  <a:srgbClr val="FF3300"/>
                </a:solidFill>
                <a:uFill>
                  <a:solidFill>
                    <a:srgbClr val="0000FF"/>
                  </a:solidFill>
                </a:uFill>
                <a:ea typeface="黑体" panose="02010609060101010101" pitchFamily="2" charset="-122"/>
              </a:rPr>
              <a:t>为下文描写背影渲染悲凉的气氛，烘托</a:t>
            </a:r>
            <a:endParaRPr lang="zh-CN" altLang="en-US" sz="3600" u="heavy" dirty="0">
              <a:solidFill>
                <a:srgbClr val="FF3300"/>
              </a:solidFill>
              <a:uFill>
                <a:solidFill>
                  <a:srgbClr val="0000FF"/>
                </a:solidFill>
              </a:uFill>
              <a:ea typeface="黑体" panose="02010609060101010101" pitchFamily="2" charset="-122"/>
            </a:endParaRPr>
          </a:p>
          <a:p>
            <a:pPr marL="680085" indent="-609600">
              <a:lnSpc>
                <a:spcPts val="4720"/>
              </a:lnSpc>
              <a:spcBef>
                <a:spcPts val="0"/>
              </a:spcBef>
              <a:buNone/>
            </a:pPr>
            <a:r>
              <a:rPr lang="zh-CN" altLang="en-US" sz="3600" u="heavy" dirty="0">
                <a:solidFill>
                  <a:srgbClr val="FF3300"/>
                </a:solidFill>
                <a:uFill>
                  <a:solidFill>
                    <a:srgbClr val="0000FF"/>
                  </a:solidFill>
                </a:uFill>
                <a:ea typeface="黑体" panose="02010609060101010101" pitchFamily="2" charset="-122"/>
              </a:rPr>
              <a:t>父亲的爱子之情，更好地表现了主题。</a:t>
            </a:r>
            <a:endParaRPr lang="zh-CN" altLang="en-US" sz="3600" u="heavy" dirty="0">
              <a:solidFill>
                <a:srgbClr val="FF3300"/>
              </a:solidFill>
              <a:uFill>
                <a:solidFill>
                  <a:srgbClr val="0000FF"/>
                </a:solidFill>
              </a:uFill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9700" y="74295"/>
            <a:ext cx="2263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合作探究</a:t>
            </a:r>
            <a:endParaRPr lang="zh-CN" altLang="en-US" sz="36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pic>
        <p:nvPicPr>
          <p:cNvPr id="56328" name="图片 56327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99115" y="5083175"/>
            <a:ext cx="1008063" cy="1511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686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686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529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529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 build="p"/>
      <p:bldP spid="686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2344" name="矩形 142343"/>
          <p:cNvSpPr/>
          <p:nvPr/>
        </p:nvSpPr>
        <p:spPr>
          <a:xfrm>
            <a:off x="3232150" y="2127250"/>
            <a:ext cx="4572000" cy="22663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ts val="4240"/>
              </a:lnSpc>
              <a:spcBef>
                <a:spcPts val="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惦记背影 </a:t>
            </a:r>
            <a:r>
              <a:rPr lang="zh-CN" altLang="en-US" sz="36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（思念父亲）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ts val="4240"/>
              </a:lnSpc>
              <a:spcBef>
                <a:spcPts val="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刻画背影 </a:t>
            </a:r>
            <a:r>
              <a:rPr lang="zh-CN" altLang="en-US" sz="36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（望父买橘）</a:t>
            </a:r>
            <a:endParaRPr lang="zh-CN" altLang="en-US" sz="3600" b="1" dirty="0">
              <a:solidFill>
                <a:srgbClr val="008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ts val="4240"/>
              </a:lnSpc>
              <a:spcBef>
                <a:spcPts val="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惜别背影 </a:t>
            </a:r>
            <a:r>
              <a:rPr lang="zh-CN" altLang="en-US" sz="36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（父子分手）</a:t>
            </a:r>
            <a:endParaRPr lang="zh-CN" altLang="en-US" sz="3600" b="1" dirty="0">
              <a:solidFill>
                <a:srgbClr val="00B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ts val="4240"/>
              </a:lnSpc>
              <a:spcBef>
                <a:spcPts val="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再现背影 </a:t>
            </a:r>
            <a:r>
              <a:rPr lang="zh-CN" altLang="en-US" sz="36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（别后怀念）</a:t>
            </a:r>
            <a:endParaRPr lang="zh-CN" altLang="en-US" sz="3600" b="1" dirty="0">
              <a:solidFill>
                <a:srgbClr val="00B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2345" name="矩形 142344"/>
          <p:cNvSpPr/>
          <p:nvPr/>
        </p:nvSpPr>
        <p:spPr>
          <a:xfrm>
            <a:off x="3232150" y="4406265"/>
            <a:ext cx="7806055" cy="22663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4240"/>
              </a:lnSpc>
              <a:spcBef>
                <a:spcPts val="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rgbClr val="C0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悲哀之泪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（见父亲 睹家境 想祖母）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ts val="4240"/>
              </a:lnSpc>
              <a:spcBef>
                <a:spcPts val="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rgbClr val="C0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感动之泪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（望父亲买橘 父子离别）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ts val="4240"/>
              </a:lnSpc>
              <a:spcBef>
                <a:spcPts val="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rgbClr val="C0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感伤之泪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（背影远去依依惜别） 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ts val="4240"/>
              </a:lnSpc>
              <a:spcBef>
                <a:spcPts val="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rgbClr val="C0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伤心之泪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（再现背影 泪光莹莹）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2346" name="矩形 142345"/>
          <p:cNvSpPr/>
          <p:nvPr/>
        </p:nvSpPr>
        <p:spPr>
          <a:xfrm>
            <a:off x="3279775" y="948690"/>
            <a:ext cx="2057400" cy="11785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ts val="4240"/>
              </a:lnSpc>
              <a:spcBef>
                <a:spcPts val="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rgbClr val="C0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祖母死了 </a:t>
            </a:r>
            <a:endParaRPr lang="zh-CN" altLang="en-US" sz="3600" b="1" dirty="0">
              <a:solidFill>
                <a:srgbClr val="C0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ts val="4240"/>
              </a:lnSpc>
              <a:spcBef>
                <a:spcPts val="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rgbClr val="C0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父亲失业</a:t>
            </a:r>
            <a:endParaRPr lang="zh-CN" altLang="en-US" sz="3600" b="1" dirty="0">
              <a:solidFill>
                <a:srgbClr val="C0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142350" name="组合 142349"/>
          <p:cNvGrpSpPr/>
          <p:nvPr/>
        </p:nvGrpSpPr>
        <p:grpSpPr>
          <a:xfrm>
            <a:off x="2708275" y="2455545"/>
            <a:ext cx="571500" cy="1649578"/>
            <a:chOff x="4320" y="192"/>
            <a:chExt cx="576" cy="1152"/>
          </a:xfrm>
        </p:grpSpPr>
        <p:sp>
          <p:nvSpPr>
            <p:cNvPr id="142351" name="直接连接符 142350"/>
            <p:cNvSpPr/>
            <p:nvPr/>
          </p:nvSpPr>
          <p:spPr>
            <a:xfrm flipV="1">
              <a:off x="4320" y="192"/>
              <a:ext cx="528" cy="624"/>
            </a:xfrm>
            <a:prstGeom prst="line">
              <a:avLst/>
            </a:prstGeom>
            <a:ln w="28575" cap="flat" cmpd="sng">
              <a:solidFill>
                <a:srgbClr val="00B05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42352" name="直接连接符 142351"/>
            <p:cNvSpPr/>
            <p:nvPr/>
          </p:nvSpPr>
          <p:spPr>
            <a:xfrm>
              <a:off x="4320" y="816"/>
              <a:ext cx="576" cy="528"/>
            </a:xfrm>
            <a:prstGeom prst="line">
              <a:avLst/>
            </a:prstGeom>
            <a:ln w="28575" cap="flat" cmpd="sng">
              <a:solidFill>
                <a:srgbClr val="00B050"/>
              </a:solidFill>
              <a:prstDash val="solid"/>
              <a:headEnd type="none" w="med" len="med"/>
              <a:tailEnd type="triangle" w="med" len="med"/>
            </a:ln>
          </p:spPr>
        </p:sp>
      </p:grpSp>
      <p:sp>
        <p:nvSpPr>
          <p:cNvPr id="152582" name="左大括号 152581"/>
          <p:cNvSpPr/>
          <p:nvPr/>
        </p:nvSpPr>
        <p:spPr>
          <a:xfrm rot="10800000">
            <a:off x="10467975" y="1246505"/>
            <a:ext cx="411480" cy="5229225"/>
          </a:xfrm>
          <a:prstGeom prst="leftBrace">
            <a:avLst>
              <a:gd name="adj1" fmla="val 61151"/>
              <a:gd name="adj2" fmla="val 50000"/>
            </a:avLst>
          </a:prstGeom>
          <a:ln w="38100">
            <a:solidFill>
              <a:srgbClr val="00B050"/>
            </a:solidFill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wrap="none" anchor="ctr"/>
          <a:p>
            <a:pPr algn="ctr"/>
            <a:endParaRPr dirty="0">
              <a:solidFill>
                <a:srgbClr val="FF0000"/>
              </a:solidFill>
              <a:latin typeface="Verdana" panose="020B0604030504040204" pitchFamily="34" charset="0"/>
            </a:endParaRPr>
          </a:p>
        </p:txBody>
      </p:sp>
      <p:sp>
        <p:nvSpPr>
          <p:cNvPr id="64526" name="矩形 64525"/>
          <p:cNvSpPr/>
          <p:nvPr/>
        </p:nvSpPr>
        <p:spPr>
          <a:xfrm rot="5400000">
            <a:off x="10019665" y="3436620"/>
            <a:ext cx="2876550" cy="58102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Autofit/>
          </a:bodyPr>
          <a:p>
            <a:pPr algn="ctr"/>
            <a:r>
              <a:rPr lang="zh-CN" altLang="en-US" sz="2200" b="1">
                <a:ln w="9525" cap="flat" cmpd="sng">
                  <a:solidFill>
                    <a:srgbClr val="FF33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33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父子情深</a:t>
            </a:r>
            <a:endParaRPr lang="zh-CN" altLang="en-US" sz="2200" b="1">
              <a:ln w="9525" cap="flat" cmpd="sng">
                <a:solidFill>
                  <a:srgbClr val="FF33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33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1620" y="97790"/>
            <a:ext cx="2263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课堂小结</a:t>
            </a:r>
            <a:endParaRPr lang="zh-CN" altLang="en-US" sz="36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9285" y="1246505"/>
            <a:ext cx="20237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见面背景</a:t>
            </a:r>
            <a:endParaRPr lang="zh-CN" altLang="en-US" sz="3600" b="1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9285" y="5281930"/>
            <a:ext cx="2263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四次流泪</a:t>
            </a:r>
            <a:endParaRPr lang="zh-CN" altLang="en-US" sz="3600" b="1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9285" y="3036570"/>
            <a:ext cx="2263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四个背影</a:t>
            </a:r>
            <a:endParaRPr lang="zh-CN" altLang="en-US" sz="3600" b="1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47945" y="1141730"/>
            <a:ext cx="48348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（祸不单行,家境惨淡）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708275" y="4735195"/>
            <a:ext cx="571500" cy="1649578"/>
            <a:chOff x="4320" y="192"/>
            <a:chExt cx="576" cy="1152"/>
          </a:xfrm>
        </p:grpSpPr>
        <p:sp>
          <p:nvSpPr>
            <p:cNvPr id="7" name="直接连接符 6"/>
            <p:cNvSpPr/>
            <p:nvPr/>
          </p:nvSpPr>
          <p:spPr>
            <a:xfrm flipV="1">
              <a:off x="4320" y="192"/>
              <a:ext cx="528" cy="624"/>
            </a:xfrm>
            <a:prstGeom prst="line">
              <a:avLst/>
            </a:prstGeom>
            <a:ln w="28575" cap="flat" cmpd="sng">
              <a:solidFill>
                <a:srgbClr val="00B05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8" name="直接连接符 7"/>
            <p:cNvSpPr/>
            <p:nvPr/>
          </p:nvSpPr>
          <p:spPr>
            <a:xfrm>
              <a:off x="4320" y="816"/>
              <a:ext cx="576" cy="528"/>
            </a:xfrm>
            <a:prstGeom prst="line">
              <a:avLst/>
            </a:prstGeom>
            <a:ln w="28575" cap="flat" cmpd="sng">
              <a:solidFill>
                <a:srgbClr val="00B050"/>
              </a:solidFill>
              <a:prstDash val="solid"/>
              <a:headEnd type="none" w="med" len="med"/>
              <a:tailEnd type="triangle" w="med" len="med"/>
            </a:ln>
          </p:spPr>
        </p:sp>
      </p:grpSp>
      <p:sp>
        <p:nvSpPr>
          <p:cNvPr id="10" name="文本框 9"/>
          <p:cNvSpPr txBox="1"/>
          <p:nvPr/>
        </p:nvSpPr>
        <p:spPr>
          <a:xfrm>
            <a:off x="5318125" y="97790"/>
            <a:ext cx="15563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00B050"/>
                </a:solidFill>
                <a:uFillTx/>
                <a:ea typeface="黑体" panose="02010609060101010101" pitchFamily="2" charset="-122"/>
              </a:rPr>
              <a:t>背 影</a:t>
            </a:r>
            <a:endParaRPr lang="zh-CN" altLang="en-US" sz="4000" b="1">
              <a:solidFill>
                <a:srgbClr val="00B050"/>
              </a:solidFill>
              <a:uFillTx/>
              <a:ea typeface="黑体" panose="0201060906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708275" y="1141730"/>
            <a:ext cx="411480" cy="800100"/>
            <a:chOff x="4320" y="192"/>
            <a:chExt cx="576" cy="1152"/>
          </a:xfrm>
        </p:grpSpPr>
        <p:sp>
          <p:nvSpPr>
            <p:cNvPr id="12" name="直接连接符 11"/>
            <p:cNvSpPr/>
            <p:nvPr/>
          </p:nvSpPr>
          <p:spPr>
            <a:xfrm flipV="1">
              <a:off x="4320" y="192"/>
              <a:ext cx="528" cy="624"/>
            </a:xfrm>
            <a:prstGeom prst="line">
              <a:avLst/>
            </a:prstGeom>
            <a:ln w="28575" cap="flat" cmpd="sng">
              <a:solidFill>
                <a:srgbClr val="00B05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3" name="直接连接符 12"/>
            <p:cNvSpPr/>
            <p:nvPr/>
          </p:nvSpPr>
          <p:spPr>
            <a:xfrm>
              <a:off x="4320" y="816"/>
              <a:ext cx="576" cy="528"/>
            </a:xfrm>
            <a:prstGeom prst="line">
              <a:avLst/>
            </a:prstGeom>
            <a:ln w="28575" cap="flat" cmpd="sng">
              <a:solidFill>
                <a:srgbClr val="00B050"/>
              </a:solidFill>
              <a:prstDash val="solid"/>
              <a:headEnd type="none" w="med" len="med"/>
              <a:tailEnd type="triangle" w="med" len="med"/>
            </a:ln>
          </p:spPr>
        </p:sp>
      </p:grpSp>
      <p:pic>
        <p:nvPicPr>
          <p:cNvPr id="56328" name="图片 56327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38205" y="5342890"/>
            <a:ext cx="1008063" cy="1511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文本框 13"/>
          <p:cNvSpPr txBox="1"/>
          <p:nvPr/>
        </p:nvSpPr>
        <p:spPr>
          <a:xfrm>
            <a:off x="7076440" y="97790"/>
            <a:ext cx="24536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uFillTx/>
                <a:ea typeface="黑体" panose="02010609060101010101" pitchFamily="2" charset="-122"/>
                <a:cs typeface="Arial" panose="020B0604020202020204" pitchFamily="34" charset="0"/>
              </a:rPr>
              <a:t>←</a:t>
            </a:r>
            <a:r>
              <a:rPr lang="zh-CN" altLang="en-US" sz="4000" b="1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线索</a:t>
            </a:r>
            <a:endParaRPr lang="zh-CN" altLang="en-US" sz="4000" b="1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2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2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3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5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4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6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2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2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2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2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7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9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42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42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3" presetClass="entr" presetSubtype="16" fill="hold" grpId="0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4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4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4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45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45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45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45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45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45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45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45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44" grpId="0"/>
      <p:bldP spid="142345" grpId="0"/>
      <p:bldP spid="142346" grpId="0"/>
      <p:bldP spid="152582" grpId="0" bldLvl="0" animBg="1"/>
      <p:bldP spid="64526" grpId="0"/>
      <p:bldP spid="2" grpId="0"/>
      <p:bldP spid="3" grpId="0"/>
      <p:bldP spid="4" grpId="0"/>
      <p:bldP spid="5" grpId="0"/>
      <p:bldP spid="1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文本框 56321"/>
          <p:cNvSpPr txBox="1"/>
          <p:nvPr/>
        </p:nvSpPr>
        <p:spPr>
          <a:xfrm>
            <a:off x="3719513" y="5949950"/>
            <a:ext cx="27368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6324" name="文本框 56323"/>
          <p:cNvSpPr txBox="1"/>
          <p:nvPr/>
        </p:nvSpPr>
        <p:spPr>
          <a:xfrm>
            <a:off x="1524000" y="5734050"/>
            <a:ext cx="9144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6331" name="文本框 56330"/>
          <p:cNvSpPr txBox="1"/>
          <p:nvPr/>
        </p:nvSpPr>
        <p:spPr>
          <a:xfrm>
            <a:off x="3000375" y="476250"/>
            <a:ext cx="6551613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0099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   </a:t>
            </a:r>
            <a:r>
              <a:rPr lang="zh-CN" altLang="en-US" sz="4000" b="1" dirty="0">
                <a:solidFill>
                  <a:srgbClr val="0099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朱自清的父亲读</a:t>
            </a:r>
            <a:r>
              <a:rPr lang="en-US" altLang="zh-CN" sz="4000" b="1">
                <a:solidFill>
                  <a:srgbClr val="0099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《</a:t>
            </a:r>
            <a:r>
              <a:rPr lang="zh-CN" altLang="en-US" sz="4000" b="1" dirty="0">
                <a:solidFill>
                  <a:srgbClr val="0099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背影</a:t>
            </a:r>
            <a:r>
              <a:rPr lang="en-US" altLang="zh-CN" sz="4000" b="1">
                <a:solidFill>
                  <a:srgbClr val="0099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》</a:t>
            </a:r>
            <a:endParaRPr lang="en-US" altLang="zh-CN" sz="4000" b="1">
              <a:solidFill>
                <a:srgbClr val="0099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6332" name="文本框 56331"/>
          <p:cNvSpPr txBox="1"/>
          <p:nvPr/>
        </p:nvSpPr>
        <p:spPr>
          <a:xfrm>
            <a:off x="1390015" y="1506855"/>
            <a:ext cx="9772650" cy="452310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1928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年，我家已搬至扬州东关街仁丰里一所简陋的屋子。秋日的一天，我接到了开明书店寄赠的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背影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散文集，我手捧书本，不敢怠慢，一口气奔上二楼父亲卧室，让他老人家先睹为快。父亲已行动不便，挪到窗前，依靠在小椅上，戴上了老花眼镜，一字一句诵读着儿子的文章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背影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，只见他的手不住地颤抖，昏黄的眼珠，好像猛然放射出光彩。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9700" y="74295"/>
            <a:ext cx="2263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拓展延伸</a:t>
            </a:r>
            <a:endParaRPr lang="zh-CN" altLang="en-US" sz="36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4" name="文本占位符 69633"/>
          <p:cNvSpPr>
            <a:spLocks noGrp="1"/>
          </p:cNvSpPr>
          <p:nvPr>
            <p:ph type="body" idx="1"/>
          </p:nvPr>
        </p:nvSpPr>
        <p:spPr>
          <a:xfrm>
            <a:off x="1255395" y="957580"/>
            <a:ext cx="10730865" cy="5059680"/>
          </a:xfrm>
        </p:spPr>
        <p:txBody>
          <a:bodyPr/>
          <a:p>
            <a:pPr marL="0" indent="0">
              <a:buNone/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我看见他戴着黑布小帽……这时我看见他的背影 ，我的泪很快地流下来了。我赶紧拭干了泪，怕他看见，也怕别人看见。我再向外看时，他已抱了朱红的橘子往回走了。过铁道时，他先将橘子散放在地上，自己慢慢爬下，再抱起橘子走。…………等他的背影混入来来往往的人里，再找不着了，我便进来坐下，我的眼泪又来了。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buNone/>
            </a:pPr>
            <a:r>
              <a:rPr lang="zh-CN" altLang="en-US" sz="3600" dirty="0">
                <a:solidFill>
                  <a:srgbClr val="C0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作者用朴素的语言写出作者内心真实的感受：感动于父亲的背影。</a:t>
            </a:r>
            <a:endParaRPr lang="zh-CN" altLang="en-US" sz="3600" b="1" dirty="0">
              <a:solidFill>
                <a:srgbClr val="C00000"/>
              </a:solidFill>
              <a:uFillTx/>
              <a:ea typeface="华文新魏" pitchFamily="2" charset="-122"/>
            </a:endParaRPr>
          </a:p>
          <a:p>
            <a:pPr marL="0" indent="0">
              <a:buNone/>
            </a:pP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94885" y="74295"/>
            <a:ext cx="22637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00B050"/>
                </a:solidFill>
                <a:uFillTx/>
                <a:ea typeface="黑体" panose="02010609060101010101" pitchFamily="2" charset="-122"/>
              </a:rPr>
              <a:t>写作借鉴</a:t>
            </a:r>
            <a:endParaRPr lang="zh-CN" altLang="en-US" sz="4000" b="1">
              <a:solidFill>
                <a:srgbClr val="00B05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4" name="文本占位符 69633"/>
          <p:cNvSpPr>
            <a:spLocks noGrp="1"/>
          </p:cNvSpPr>
          <p:nvPr/>
        </p:nvSpPr>
        <p:spPr>
          <a:xfrm>
            <a:off x="1513205" y="6017260"/>
            <a:ext cx="9382125" cy="80581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sz="40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写作启示：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写作文要写出自己的</a:t>
            </a:r>
            <a:r>
              <a:rPr lang="zh-CN" altLang="en-US" sz="40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真情实感</a:t>
            </a:r>
            <a:endParaRPr lang="zh-CN" altLang="en-US" sz="4000" b="1" u="heavy" dirty="0">
              <a:solidFill>
                <a:srgbClr val="FF0000"/>
              </a:solidFill>
              <a:uFill>
                <a:solidFill>
                  <a:srgbClr val="0000FF"/>
                </a:solidFill>
              </a:u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9700" y="74295"/>
            <a:ext cx="2263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拓展延伸</a:t>
            </a:r>
            <a:endParaRPr lang="zh-CN" altLang="en-US" sz="36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uiExpand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4" name="文本占位符 69633"/>
          <p:cNvSpPr>
            <a:spLocks noGrp="1"/>
          </p:cNvSpPr>
          <p:nvPr>
            <p:ph type="body" idx="1"/>
          </p:nvPr>
        </p:nvSpPr>
        <p:spPr>
          <a:xfrm>
            <a:off x="1673860" y="957580"/>
            <a:ext cx="9425940" cy="4343400"/>
          </a:xfrm>
        </p:spPr>
        <p:txBody>
          <a:bodyPr/>
          <a:p>
            <a:pPr marL="0" indent="0">
              <a:buNone/>
            </a:pPr>
            <a:r>
              <a:rPr lang="en-US" altLang="zh-CN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文章四次写到父亲的背影：</a:t>
            </a:r>
            <a:endParaRPr lang="zh-CN" altLang="en-US" sz="40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buNone/>
            </a:pPr>
            <a:r>
              <a:rPr lang="zh-CN" altLang="en-US" sz="4000" b="1" dirty="0">
                <a:solidFill>
                  <a:srgbClr val="C0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①惦记背影（思念父亲）</a:t>
            </a:r>
            <a:endParaRPr lang="zh-CN" altLang="en-US" sz="4000" b="1" dirty="0">
              <a:solidFill>
                <a:srgbClr val="C0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buNone/>
            </a:pPr>
            <a:r>
              <a:rPr lang="zh-CN" altLang="en-US" sz="4000" dirty="0">
                <a:solidFill>
                  <a:srgbClr val="C0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②</a:t>
            </a:r>
            <a:r>
              <a:rPr lang="zh-CN" altLang="en-US" sz="4000" b="1" dirty="0">
                <a:solidFill>
                  <a:srgbClr val="C0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刻画背影（望父买橘） </a:t>
            </a:r>
            <a:endParaRPr lang="zh-CN" altLang="en-US" sz="4000" b="1" dirty="0">
              <a:solidFill>
                <a:srgbClr val="C0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buNone/>
            </a:pPr>
            <a:r>
              <a:rPr lang="zh-CN" altLang="en-US" sz="4000" dirty="0">
                <a:solidFill>
                  <a:srgbClr val="C0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③</a:t>
            </a:r>
            <a:r>
              <a:rPr lang="zh-CN" altLang="en-US" sz="4000" b="1" dirty="0">
                <a:solidFill>
                  <a:srgbClr val="C0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惜别背影（父子分手） </a:t>
            </a:r>
            <a:endParaRPr lang="zh-CN" altLang="en-US" sz="4000" b="1" dirty="0">
              <a:solidFill>
                <a:srgbClr val="C0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buNone/>
            </a:pPr>
            <a:r>
              <a:rPr lang="zh-CN" altLang="en-US" sz="4000" dirty="0">
                <a:solidFill>
                  <a:srgbClr val="C0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④</a:t>
            </a:r>
            <a:r>
              <a:rPr lang="zh-CN" altLang="en-US" sz="4000" b="1" dirty="0">
                <a:solidFill>
                  <a:srgbClr val="C0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再现背影（别后怀念）</a:t>
            </a:r>
            <a:endParaRPr lang="zh-CN" altLang="en-US" sz="4000" b="1" dirty="0">
              <a:solidFill>
                <a:srgbClr val="C0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40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以背影的角度来写父爱，构思非常新颖。</a:t>
            </a:r>
            <a:endParaRPr lang="zh-CN" altLang="en-US" sz="40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sz="4000" b="1" dirty="0">
              <a:solidFill>
                <a:srgbClr val="C0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占位符 69633"/>
          <p:cNvSpPr>
            <a:spLocks noGrp="1"/>
          </p:cNvSpPr>
          <p:nvPr/>
        </p:nvSpPr>
        <p:spPr>
          <a:xfrm>
            <a:off x="1852930" y="5538470"/>
            <a:ext cx="9083675" cy="80581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sz="40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写作启示：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选材要</a:t>
            </a:r>
            <a:r>
              <a:rPr lang="zh-CN" altLang="en-US" sz="40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视角新颖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（角度新）</a:t>
            </a:r>
            <a:endParaRPr lang="zh-CN" altLang="en-US" sz="40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9700" y="74295"/>
            <a:ext cx="2263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拓展延伸</a:t>
            </a:r>
            <a:endParaRPr lang="zh-CN" altLang="en-US" sz="36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94885" y="74295"/>
            <a:ext cx="22637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00B050"/>
                </a:solidFill>
                <a:uFillTx/>
                <a:ea typeface="黑体" panose="02010609060101010101" pitchFamily="2" charset="-122"/>
              </a:rPr>
              <a:t>写作借鉴</a:t>
            </a:r>
            <a:endParaRPr lang="zh-CN" altLang="en-US" sz="4000" b="1">
              <a:solidFill>
                <a:srgbClr val="00B05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96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96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96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96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96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96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96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96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96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96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96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96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96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96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96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96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4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uiExpand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4" name="文本占位符 69633"/>
          <p:cNvSpPr>
            <a:spLocks noGrp="1"/>
          </p:cNvSpPr>
          <p:nvPr>
            <p:ph type="body" idx="1"/>
          </p:nvPr>
        </p:nvSpPr>
        <p:spPr>
          <a:xfrm>
            <a:off x="1743075" y="957580"/>
            <a:ext cx="9695815" cy="3316605"/>
          </a:xfrm>
        </p:spPr>
        <p:txBody>
          <a:bodyPr/>
          <a:p>
            <a:pPr marL="0" indent="0"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在写作过程中，朱自清除了写父亲买橘子看到的背影这件事情外，还写了为儿子做了哪些事？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buNone/>
            </a:pPr>
            <a:r>
              <a:rPr lang="zh-CN" altLang="en-US" sz="3600" b="1" dirty="0">
                <a:solidFill>
                  <a:srgbClr val="C0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照看行李      讲定价钱       </a:t>
            </a:r>
            <a:endParaRPr lang="zh-CN" altLang="en-US" sz="3600" b="1" dirty="0">
              <a:solidFill>
                <a:srgbClr val="C0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buNone/>
            </a:pPr>
            <a:r>
              <a:rPr lang="zh-CN" altLang="en-US" sz="3600" b="1" dirty="0">
                <a:solidFill>
                  <a:srgbClr val="C0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送我上车      拣定座位       </a:t>
            </a:r>
            <a:endParaRPr lang="zh-CN" altLang="en-US" sz="3600" b="1" dirty="0">
              <a:solidFill>
                <a:srgbClr val="C0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buNone/>
            </a:pPr>
            <a:r>
              <a:rPr lang="zh-CN" altLang="en-US" sz="3600" b="1" dirty="0">
                <a:solidFill>
                  <a:srgbClr val="C0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叮嘱儿子      嘱托茶房</a:t>
            </a:r>
            <a:endParaRPr lang="zh-CN" altLang="en-US" sz="3600" b="1" dirty="0">
              <a:solidFill>
                <a:srgbClr val="C0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占位符 69633"/>
          <p:cNvSpPr>
            <a:spLocks noGrp="1"/>
          </p:cNvSpPr>
          <p:nvPr/>
        </p:nvSpPr>
        <p:spPr>
          <a:xfrm>
            <a:off x="1864360" y="5878195"/>
            <a:ext cx="9083675" cy="80581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sz="40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写作启示：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叙事要</a:t>
            </a:r>
            <a:r>
              <a:rPr lang="zh-CN" altLang="en-US" sz="40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详略得当，突出中心</a:t>
            </a:r>
            <a:endParaRPr lang="zh-CN" altLang="en-US" sz="4000" b="1" u="heavy" dirty="0">
              <a:solidFill>
                <a:srgbClr val="FF0000"/>
              </a:solidFill>
              <a:uFill>
                <a:solidFill>
                  <a:srgbClr val="0000FF"/>
                </a:solidFill>
              </a:u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2709" name="左箭头标注 72708"/>
          <p:cNvSpPr/>
          <p:nvPr/>
        </p:nvSpPr>
        <p:spPr>
          <a:xfrm>
            <a:off x="7561580" y="2275205"/>
            <a:ext cx="2764155" cy="1913890"/>
          </a:xfrm>
          <a:prstGeom prst="leftArrowCallout">
            <a:avLst>
              <a:gd name="adj1" fmla="val 25000"/>
              <a:gd name="adj2" fmla="val 25000"/>
              <a:gd name="adj3" fmla="val 22048"/>
              <a:gd name="adj4" fmla="val 6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一笔带过</a:t>
            </a:r>
            <a:endParaRPr lang="zh-CN" altLang="en-US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algn="ctr"/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非常简略</a:t>
            </a:r>
            <a:endParaRPr lang="zh-CN" altLang="en-US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42745" y="4523740"/>
            <a:ext cx="979614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ts val="0"/>
              </a:spcBef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在南京游逛一事一笔带过，因为与中心关系不大，所以略写。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9700" y="74295"/>
            <a:ext cx="2263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拓展延伸</a:t>
            </a:r>
            <a:endParaRPr lang="zh-CN" altLang="en-US" sz="36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94885" y="74295"/>
            <a:ext cx="22637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00B050"/>
                </a:solidFill>
                <a:uFillTx/>
                <a:ea typeface="黑体" panose="02010609060101010101" pitchFamily="2" charset="-122"/>
              </a:rPr>
              <a:t>写作借鉴</a:t>
            </a:r>
            <a:endParaRPr lang="zh-CN" altLang="en-US" sz="4000" b="1">
              <a:solidFill>
                <a:srgbClr val="00B05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696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696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696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696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70" decel="100000"/>
                                        <p:tgtEl>
                                          <p:spTgt spid="696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770" decel="100000"/>
                                        <p:tgtEl>
                                          <p:spTgt spid="696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696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696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70" decel="100000"/>
                                        <p:tgtEl>
                                          <p:spTgt spid="696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770" decel="100000"/>
                                        <p:tgtEl>
                                          <p:spTgt spid="696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696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696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2000"/>
                                        <p:tgtEl>
                                          <p:spTgt spid="4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uiExpand="1" build="p"/>
      <p:bldP spid="72709" grpId="0" bldLvl="0" animBg="1"/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4" name="文本占位符 69633"/>
          <p:cNvSpPr>
            <a:spLocks noGrp="1"/>
          </p:cNvSpPr>
          <p:nvPr>
            <p:ph type="body" idx="1"/>
          </p:nvPr>
        </p:nvSpPr>
        <p:spPr>
          <a:xfrm>
            <a:off x="957580" y="957580"/>
            <a:ext cx="9862820" cy="2517775"/>
          </a:xfrm>
        </p:spPr>
        <p:txBody>
          <a:bodyPr/>
          <a:p>
            <a:pPr marL="0" indent="0"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“我买几个橘子去，你就在此地，不要走动。”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buNone/>
            </a:pPr>
            <a:endParaRPr lang="zh-CN" altLang="en-US" sz="3600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36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“我走了，到那边来信！”</a:t>
            </a:r>
            <a:endParaRPr lang="zh-CN" altLang="en-US" sz="3600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“进去吧，里边没人。”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buNone/>
            </a:pPr>
            <a:endParaRPr lang="zh-CN" altLang="en-US" sz="3600" b="1" dirty="0">
              <a:solidFill>
                <a:srgbClr val="C00000"/>
              </a:solidFill>
              <a:uFillTx/>
              <a:ea typeface="华文新魏" pitchFamily="2" charset="-122"/>
            </a:endParaRPr>
          </a:p>
          <a:p>
            <a:pPr marL="0" indent="0">
              <a:buNone/>
            </a:pP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占位符 69633"/>
          <p:cNvSpPr>
            <a:spLocks noGrp="1"/>
          </p:cNvSpPr>
          <p:nvPr/>
        </p:nvSpPr>
        <p:spPr>
          <a:xfrm>
            <a:off x="1513205" y="6017260"/>
            <a:ext cx="9382125" cy="80581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sz="40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写作启示：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作文中写人时要运用</a:t>
            </a:r>
            <a:r>
              <a:rPr lang="zh-CN" altLang="en-US" sz="40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语言描写</a:t>
            </a:r>
            <a:endParaRPr lang="zh-CN" altLang="en-US" sz="4000" b="1" u="heavy" dirty="0">
              <a:solidFill>
                <a:srgbClr val="FF0000"/>
              </a:solidFill>
              <a:uFill>
                <a:solidFill>
                  <a:srgbClr val="0000FF"/>
                </a:solidFill>
              </a:u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4764" name="文本框 74763"/>
          <p:cNvSpPr txBox="1"/>
          <p:nvPr/>
        </p:nvSpPr>
        <p:spPr>
          <a:xfrm>
            <a:off x="6523355" y="1530985"/>
            <a:ext cx="45192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——</a:t>
            </a:r>
            <a:r>
              <a:rPr lang="zh-CN" altLang="en-US" sz="3200" b="1" dirty="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怕儿子路上饥渴。</a:t>
            </a:r>
            <a:endParaRPr lang="zh-CN" altLang="en-US" sz="3200" b="1">
              <a:solidFill>
                <a:srgbClr val="FF0066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74763" name="文本框 74762"/>
          <p:cNvSpPr txBox="1"/>
          <p:nvPr/>
        </p:nvSpPr>
        <p:spPr>
          <a:xfrm>
            <a:off x="6523355" y="2216150"/>
            <a:ext cx="47529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——怕儿子路途不安全。</a:t>
            </a:r>
            <a:endParaRPr lang="zh-CN" altLang="en-US" sz="3200" b="1" dirty="0">
              <a:solidFill>
                <a:srgbClr val="FF0066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74762" name="文本框 74761"/>
          <p:cNvSpPr txBox="1"/>
          <p:nvPr/>
        </p:nvSpPr>
        <p:spPr>
          <a:xfrm>
            <a:off x="6597650" y="2951480"/>
            <a:ext cx="38989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200" b="1" dirty="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——怕儿子行李丢失。</a:t>
            </a:r>
            <a:endParaRPr lang="zh-CN" altLang="en-US" sz="3200" b="1" dirty="0">
              <a:solidFill>
                <a:srgbClr val="FF0066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74760" name="文本框 74759"/>
          <p:cNvSpPr txBox="1"/>
          <p:nvPr/>
        </p:nvSpPr>
        <p:spPr>
          <a:xfrm>
            <a:off x="1352550" y="3961448"/>
            <a:ext cx="9144000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en-US" altLang="zh-CN" sz="24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zh-CN" altLang="en-US" sz="3600" b="1" dirty="0">
                <a:solidFill>
                  <a:srgbClr val="C0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父亲话语少，但几乎都是深情的流露，是对儿子无微不至的关切、叮嘱，集中体现了“父亲”对朱自清的真挚关爱。</a:t>
            </a:r>
            <a:endParaRPr lang="zh-CN" altLang="en-US" sz="3600" b="1" dirty="0">
              <a:solidFill>
                <a:srgbClr val="C0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9700" y="74295"/>
            <a:ext cx="2263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拓展延伸</a:t>
            </a:r>
            <a:endParaRPr lang="zh-CN" altLang="en-US" sz="36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94885" y="74295"/>
            <a:ext cx="22637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00B050"/>
                </a:solidFill>
                <a:uFillTx/>
                <a:ea typeface="黑体" panose="02010609060101010101" pitchFamily="2" charset="-122"/>
              </a:rPr>
              <a:t>写作借鉴</a:t>
            </a:r>
            <a:endParaRPr lang="zh-CN" altLang="en-US" sz="4000" b="1">
              <a:solidFill>
                <a:srgbClr val="00B05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47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47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4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4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4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4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4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4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uiExpand="1" build="p"/>
      <p:bldP spid="74764" grpId="0"/>
      <p:bldP spid="74763" grpId="0"/>
      <p:bldP spid="74762" grpId="0"/>
      <p:bldP spid="7476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4" name="文本占位符 69633"/>
          <p:cNvSpPr>
            <a:spLocks noGrp="1"/>
          </p:cNvSpPr>
          <p:nvPr>
            <p:ph type="body" idx="1"/>
          </p:nvPr>
        </p:nvSpPr>
        <p:spPr>
          <a:xfrm>
            <a:off x="1255395" y="957580"/>
            <a:ext cx="10730865" cy="3435350"/>
          </a:xfrm>
        </p:spPr>
        <p:txBody>
          <a:bodyPr/>
          <a:p>
            <a:pPr marL="0" indent="0">
              <a:buNone/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我看见他戴着黑布小帽，穿着黑布大马褂，深青布棉袍，蹒跚地走到铁道边，慢慢探身下去，尚不大难。可是他 穿过铁道 ，要爬上那边月台 ，就不容易了 。他用两手攀着上面 ，两脚再向上缩；他肥胖的身子向左微倾 ，显出努力的样子，这时我看见他的背影 ，我的泪很快地流下来了。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buNone/>
            </a:pPr>
            <a:endParaRPr lang="zh-CN" altLang="en-US" sz="3600" b="1" dirty="0">
              <a:solidFill>
                <a:srgbClr val="C00000"/>
              </a:solidFill>
              <a:uFillTx/>
              <a:ea typeface="华文新魏" pitchFamily="2" charset="-122"/>
            </a:endParaRPr>
          </a:p>
          <a:p>
            <a:pPr marL="0" indent="0">
              <a:buNone/>
            </a:pP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占位符 69633"/>
          <p:cNvSpPr>
            <a:spLocks noGrp="1"/>
          </p:cNvSpPr>
          <p:nvPr/>
        </p:nvSpPr>
        <p:spPr>
          <a:xfrm>
            <a:off x="1512570" y="5591810"/>
            <a:ext cx="9401175" cy="124333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sz="40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写作启示：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作文中写人时要运用</a:t>
            </a:r>
            <a:r>
              <a:rPr lang="zh-CN" altLang="en-US" sz="40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外貌描写和动作描写</a:t>
            </a:r>
            <a:endParaRPr lang="zh-CN" altLang="en-US" sz="4000" b="1" u="heavy" dirty="0">
              <a:solidFill>
                <a:srgbClr val="FF0000"/>
              </a:solidFill>
              <a:uFill>
                <a:solidFill>
                  <a:srgbClr val="0000FF"/>
                </a:solidFill>
              </a:u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6805" name="文本框 76804"/>
          <p:cNvSpPr txBox="1"/>
          <p:nvPr/>
        </p:nvSpPr>
        <p:spPr>
          <a:xfrm>
            <a:off x="1325880" y="4392930"/>
            <a:ext cx="1035431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C00000"/>
                </a:solidFill>
                <a:uFillTx/>
                <a:latin typeface="Arial" panose="020B0604020202020204" pitchFamily="34" charset="0"/>
              </a:rPr>
              <a:t>——</a:t>
            </a:r>
            <a:r>
              <a:rPr lang="zh-CN" altLang="en-US" sz="3600" b="1" dirty="0">
                <a:solidFill>
                  <a:srgbClr val="C0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买橘子时朱自清用外貌描写与动作描写来写出父亲买橘的艰难，集中体现了父亲对我深深的爱</a:t>
            </a:r>
            <a:endParaRPr lang="zh-CN" altLang="en-US" sz="3600" b="1" dirty="0">
              <a:solidFill>
                <a:srgbClr val="C0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9700" y="74295"/>
            <a:ext cx="2263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拓展延伸</a:t>
            </a:r>
            <a:endParaRPr lang="zh-CN" altLang="en-US" sz="36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94885" y="74295"/>
            <a:ext cx="22637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00B050"/>
                </a:solidFill>
                <a:uFillTx/>
                <a:ea typeface="黑体" panose="02010609060101010101" pitchFamily="2" charset="-122"/>
              </a:rPr>
              <a:t>写作借鉴</a:t>
            </a:r>
            <a:endParaRPr lang="zh-CN" altLang="en-US" sz="4000" b="1">
              <a:solidFill>
                <a:srgbClr val="00B05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6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4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uiExpand="1" build="p"/>
      <p:bldP spid="7680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4" name="文本占位符 69633"/>
          <p:cNvSpPr>
            <a:spLocks noGrp="1"/>
          </p:cNvSpPr>
          <p:nvPr>
            <p:ph type="body" idx="1"/>
          </p:nvPr>
        </p:nvSpPr>
        <p:spPr>
          <a:xfrm>
            <a:off x="1852930" y="1804670"/>
            <a:ext cx="9246870" cy="1324610"/>
          </a:xfrm>
        </p:spPr>
        <p:txBody>
          <a:bodyPr/>
          <a:p>
            <a:pPr marL="0" indent="0">
              <a:buNone/>
            </a:pPr>
            <a:r>
              <a:rPr lang="zh-CN" altLang="en-US" sz="4000" b="1" dirty="0">
                <a:solidFill>
                  <a:srgbClr val="C0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开头：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我与父亲不相见已二年余了，我最不能忘记的是他的背影。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sz="4000" b="1" dirty="0">
              <a:solidFill>
                <a:srgbClr val="FF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占位符 69633"/>
          <p:cNvSpPr>
            <a:spLocks noGrp="1"/>
          </p:cNvSpPr>
          <p:nvPr/>
        </p:nvSpPr>
        <p:spPr>
          <a:xfrm>
            <a:off x="1852930" y="3763645"/>
            <a:ext cx="9083675" cy="14541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40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作文开头方法</a:t>
            </a:r>
            <a:r>
              <a:rPr lang="en-US" altLang="zh-CN" sz="40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开篇点题、引出下文、设置悬念、奠定感情基调。</a:t>
            </a:r>
            <a:endParaRPr lang="zh-CN" altLang="en-US" sz="40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9700" y="74295"/>
            <a:ext cx="2263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拓展延伸</a:t>
            </a:r>
            <a:endParaRPr lang="zh-CN" altLang="en-US" sz="36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94885" y="74295"/>
            <a:ext cx="22637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00B050"/>
                </a:solidFill>
                <a:uFillTx/>
                <a:ea typeface="黑体" panose="02010609060101010101" pitchFamily="2" charset="-122"/>
              </a:rPr>
              <a:t>写作借鉴</a:t>
            </a:r>
            <a:endParaRPr lang="zh-CN" altLang="en-US" sz="4000" b="1">
              <a:solidFill>
                <a:srgbClr val="00B05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9634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 animBg="1" uiExpand="1" build="p"/>
      <p:bldP spid="4" grpId="0" animBg="1" uiExpand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4" name="文本占位符 69633"/>
          <p:cNvSpPr>
            <a:spLocks noGrp="1"/>
          </p:cNvSpPr>
          <p:nvPr>
            <p:ph type="body" idx="1"/>
          </p:nvPr>
        </p:nvSpPr>
        <p:spPr>
          <a:xfrm>
            <a:off x="1314450" y="1595120"/>
            <a:ext cx="9973945" cy="2479675"/>
          </a:xfrm>
        </p:spPr>
        <p:txBody>
          <a:bodyPr/>
          <a:p>
            <a:pPr marL="0" indent="0">
              <a:spcBef>
                <a:spcPts val="0"/>
              </a:spcBef>
              <a:buNone/>
            </a:pPr>
            <a:r>
              <a:rPr lang="zh-CN" altLang="en-US" sz="4000" b="1" dirty="0">
                <a:solidFill>
                  <a:srgbClr val="C0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结尾：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近几年来，父亲和我都是东奔西走……。我读到此处，在晶莹的泪光中，又看见那肥胖的、青布棉袍黑布马褂的背影。</a:t>
            </a:r>
            <a:endParaRPr lang="zh-CN" altLang="en-US" sz="40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唉！我不知何时再能与他相见。</a:t>
            </a:r>
            <a:endParaRPr lang="zh-CN" altLang="en-US" sz="40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endParaRPr lang="zh-CN" altLang="en-US" sz="4000" b="1" dirty="0">
              <a:solidFill>
                <a:srgbClr val="FF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占位符 69633"/>
          <p:cNvSpPr>
            <a:spLocks noGrp="1"/>
          </p:cNvSpPr>
          <p:nvPr/>
        </p:nvSpPr>
        <p:spPr>
          <a:xfrm>
            <a:off x="1595120" y="4860925"/>
            <a:ext cx="8469630" cy="131572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40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作文结尾方法</a:t>
            </a:r>
            <a:r>
              <a:rPr lang="en-US" altLang="zh-CN" sz="40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照应开头、画龙点睛、深化中心</a:t>
            </a:r>
            <a:endParaRPr lang="zh-CN" altLang="en-US" sz="40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9700" y="74295"/>
            <a:ext cx="2263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拓展延伸</a:t>
            </a:r>
            <a:endParaRPr lang="zh-CN" altLang="en-US" sz="36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94885" y="74295"/>
            <a:ext cx="22637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00B050"/>
                </a:solidFill>
                <a:uFillTx/>
                <a:ea typeface="黑体" panose="02010609060101010101" pitchFamily="2" charset="-122"/>
              </a:rPr>
              <a:t>写作借鉴</a:t>
            </a:r>
            <a:endParaRPr lang="zh-CN" altLang="en-US" sz="4000" b="1">
              <a:solidFill>
                <a:srgbClr val="00B05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96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696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矩形 8193"/>
          <p:cNvSpPr/>
          <p:nvPr/>
        </p:nvSpPr>
        <p:spPr>
          <a:xfrm>
            <a:off x="3124200" y="1905000"/>
            <a:ext cx="6400800" cy="609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endParaRPr sz="3200" dirty="0">
              <a:latin typeface="Tahoma" panose="020B0604030504040204" pitchFamily="34" charset="0"/>
            </a:endParaRPr>
          </a:p>
        </p:txBody>
      </p:sp>
      <p:sp>
        <p:nvSpPr>
          <p:cNvPr id="8195" name="矩形 8194"/>
          <p:cNvSpPr/>
          <p:nvPr/>
        </p:nvSpPr>
        <p:spPr>
          <a:xfrm>
            <a:off x="325120" y="1119505"/>
            <a:ext cx="7796530" cy="573849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        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朱自清曾在清华大学、西南联合大学任教。抗日战争结束后，积极支持反对国民党反动统治的学生运动。1948年8月贫病交加，在北平逝世，年仅50岁。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毛泽东在《别了，司徒雷登》一文中称赞他：“朱自清一身重病，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宁可饿死，不领美国的救济粮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，” “表现了我们民族的英雄气概”。</a:t>
            </a:r>
            <a:endParaRPr lang="en-US" altLang="zh-CN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endParaRPr lang="zh-CN" altLang="en-US" sz="36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8198" name="图片 8197" descr="0037">
            <a:hlinkClick r:id="rId1" action="ppaction://hlinksldjump">
              <a:snd r:embed="rId2" name="camera.wav"/>
            </a:hlinkClick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AFCFC"/>
              </a:clrFrom>
              <a:clrTo>
                <a:srgbClr val="FAFCFC">
                  <a:alpha val="0"/>
                </a:srgbClr>
              </a:clrTo>
            </a:clrChange>
            <a:lum bright="29999"/>
          </a:blip>
          <a:stretch>
            <a:fillRect/>
          </a:stretch>
        </p:blipFill>
        <p:spPr>
          <a:xfrm>
            <a:off x="9601200" y="5943600"/>
            <a:ext cx="838200" cy="595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29540" y="74295"/>
            <a:ext cx="2263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作者简介</a:t>
            </a:r>
            <a:endParaRPr lang="zh-CN" altLang="en-US" sz="36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pic>
        <p:nvPicPr>
          <p:cNvPr id="2" name="图片 1" descr="朱自清像二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6705" y="645160"/>
            <a:ext cx="4057015" cy="5708650"/>
          </a:xfrm>
          <a:prstGeom prst="rect">
            <a:avLst/>
          </a:prstGeom>
          <a:noFill/>
          <a:ln w="28575" cap="flat" cmpd="sng">
            <a:solidFill>
              <a:srgbClr val="339933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808080"/>
            </a:outerShdw>
          </a:effectLst>
        </p:spPr>
      </p:pic>
    </p:spTree>
  </p:cSld>
  <p:clrMapOvr>
    <a:masterClrMapping/>
  </p:clrMapOvr>
  <p:transition>
    <p:random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850" name="标题 78849"/>
          <p:cNvSpPr>
            <a:spLocks noGrp="1"/>
          </p:cNvSpPr>
          <p:nvPr>
            <p:ph type="title"/>
          </p:nvPr>
        </p:nvSpPr>
        <p:spPr>
          <a:xfrm>
            <a:off x="1922780" y="113665"/>
            <a:ext cx="8540750" cy="1143000"/>
          </a:xfrm>
        </p:spPr>
        <p:txBody>
          <a:bodyPr anchor="ctr"/>
          <a:p>
            <a:r>
              <a:rPr lang="zh-CN" altLang="en-US" sz="5400" b="1" dirty="0">
                <a:solidFill>
                  <a:srgbClr val="008000"/>
                </a:solidFill>
                <a:uFillTx/>
                <a:ea typeface="黑体" panose="02010609060101010101" pitchFamily="2" charset="-122"/>
              </a:rPr>
              <a:t>写作启示：</a:t>
            </a:r>
            <a:endParaRPr lang="zh-CN" altLang="en-US" sz="5400" b="1" dirty="0">
              <a:solidFill>
                <a:srgbClr val="0080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78851" name="文本占位符 78850"/>
          <p:cNvSpPr>
            <a:spLocks noGrp="1"/>
          </p:cNvSpPr>
          <p:nvPr>
            <p:ph type="body" idx="1"/>
          </p:nvPr>
        </p:nvSpPr>
        <p:spPr>
          <a:xfrm>
            <a:off x="1524000" y="1524000"/>
            <a:ext cx="10140315" cy="5185410"/>
          </a:xfrm>
        </p:spPr>
        <p:txBody>
          <a:bodyPr/>
          <a:p>
            <a:r>
              <a:rPr lang="zh-CN" altLang="en-US" sz="40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写作文要写出自己的</a:t>
            </a:r>
            <a:r>
              <a:rPr lang="zh-CN" altLang="en-US" sz="4000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真情实感</a:t>
            </a:r>
            <a:endParaRPr lang="zh-CN" altLang="en-US" sz="4000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r>
              <a:rPr lang="zh-CN" altLang="en-US" sz="40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选材要 </a:t>
            </a:r>
            <a:r>
              <a:rPr lang="zh-CN" altLang="en-US" sz="4000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视角新颖</a:t>
            </a:r>
            <a:endParaRPr lang="zh-CN" altLang="en-US" sz="40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/>
            <a:r>
              <a:rPr lang="zh-CN" altLang="en-US" sz="40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叙事要 </a:t>
            </a:r>
            <a:r>
              <a:rPr lang="zh-CN" altLang="en-US" sz="4000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详略得当，突出中心</a:t>
            </a:r>
            <a:endParaRPr lang="zh-CN" altLang="en-US" sz="40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作文中写人时要运用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描写方法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例如：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外貌、心理、动作、语言，还有景物描写。</a:t>
            </a:r>
            <a:endParaRPr lang="zh-CN" altLang="en-US" sz="40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40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作文开头方法</a:t>
            </a:r>
            <a:r>
              <a:rPr lang="en-US" altLang="zh-CN" sz="40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:</a:t>
            </a:r>
            <a:r>
              <a:rPr lang="zh-CN" altLang="en-US" sz="4000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开篇点题、引出下文</a:t>
            </a:r>
            <a:endParaRPr lang="zh-CN" altLang="en-US" sz="40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40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作文结尾方法:</a:t>
            </a:r>
            <a:r>
              <a:rPr lang="zh-CN" altLang="en-US" sz="4000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照应开头、画龙点睛</a:t>
            </a:r>
            <a:endParaRPr lang="zh-CN" altLang="en-US" sz="4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9700" y="74295"/>
            <a:ext cx="2263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拓展延伸</a:t>
            </a:r>
            <a:endParaRPr lang="zh-CN" altLang="en-US" sz="36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851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851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885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885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8851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8851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charRg st="66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8851">
                                            <p:txEl>
                                              <p:charRg st="66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8851">
                                            <p:txEl>
                                              <p:charRg st="66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8851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8851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8851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8851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1" grpId="0" animBg="1" uiExpand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2108200" y="1589405"/>
            <a:ext cx="822896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zh-CN" sz="40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sym typeface="宋体" panose="02010600030101010101" pitchFamily="2" charset="-122"/>
              </a:rPr>
              <a:t>父亲是山，让你学会挺直脊梁；  </a:t>
            </a:r>
            <a:endParaRPr lang="zh-CN" altLang="zh-CN" sz="4000" b="1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40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sym typeface="宋体" panose="02010600030101010101" pitchFamily="2" charset="-122"/>
              </a:rPr>
              <a:t>父亲是海，让你拥有宽广的胸怀；</a:t>
            </a:r>
            <a:endParaRPr lang="zh-CN" altLang="zh-CN" sz="4000" b="1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40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sym typeface="宋体" panose="02010600030101010101" pitchFamily="2" charset="-122"/>
              </a:rPr>
              <a:t>父亲是书，教你如何面对生活……</a:t>
            </a:r>
            <a:endParaRPr lang="zh-CN" altLang="zh-CN" sz="4000" b="1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9700" y="74295"/>
            <a:ext cx="2263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拓展延伸</a:t>
            </a:r>
            <a:endParaRPr lang="zh-CN" altLang="en-US" sz="36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33795" name="文本框 33794"/>
          <p:cNvSpPr txBox="1"/>
          <p:nvPr/>
        </p:nvSpPr>
        <p:spPr>
          <a:xfrm>
            <a:off x="4344670" y="461645"/>
            <a:ext cx="375666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>
                <a:solidFill>
                  <a:srgbClr val="00B05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写父爱的佳句：</a:t>
            </a:r>
            <a:endParaRPr lang="zh-CN" altLang="en-US" sz="4000" b="1">
              <a:solidFill>
                <a:srgbClr val="00B05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6" name="Text Box 2"/>
          <p:cNvSpPr txBox="1"/>
          <p:nvPr/>
        </p:nvSpPr>
        <p:spPr>
          <a:xfrm>
            <a:off x="2136775" y="915670"/>
            <a:ext cx="538797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  <a:buClrTx/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、付诸行动</a:t>
            </a:r>
            <a:endParaRPr lang="zh-CN" altLang="en-US" sz="3600" b="1" dirty="0">
              <a:solidFill>
                <a:srgbClr val="008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l">
              <a:spcBef>
                <a:spcPts val="0"/>
              </a:spcBef>
              <a:buClrTx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给父母夹一次菜 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l">
              <a:spcBef>
                <a:spcPts val="0"/>
              </a:spcBef>
              <a:buClrTx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给父母倒一杯热水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l">
              <a:spcBef>
                <a:spcPts val="0"/>
              </a:spcBef>
              <a:buClrTx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向父母道一声：辛苦了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9700" y="74295"/>
            <a:ext cx="2263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布置作业</a:t>
            </a:r>
            <a:endParaRPr lang="zh-CN" altLang="en-US" sz="36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28685" name="矩形 28684"/>
          <p:cNvSpPr/>
          <p:nvPr/>
        </p:nvSpPr>
        <p:spPr>
          <a:xfrm>
            <a:off x="2136775" y="3418523"/>
            <a:ext cx="8839200" cy="286131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algn="l"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2、其实何止父爱，所有的亲情之爱都是感人的，也许你承受着却没有发觉，也许你失去了才觉珍贵。请你仔细品味这记忆中的珍宝，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写一篇表现父母或祖辈疼爱自己的文章，要求写出真情实感 ，不少于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600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字。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624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624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624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624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624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624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624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624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624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624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624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624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8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8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8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16385"/>
          <p:cNvSpPr txBox="1"/>
          <p:nvPr/>
        </p:nvSpPr>
        <p:spPr>
          <a:xfrm>
            <a:off x="1783715" y="1195070"/>
            <a:ext cx="949579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、本文是一篇</a:t>
            </a:r>
            <a:r>
              <a:rPr lang="zh-CN" altLang="en-US" sz="3600" b="1" u="sng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  　　  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，作者是</a:t>
            </a:r>
            <a:r>
              <a:rPr lang="zh-CN" altLang="en-US" sz="3600" b="1" u="sng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　　　   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本文以</a:t>
            </a:r>
            <a:r>
              <a:rPr lang="zh-CN" altLang="en-US" sz="3600" b="1" u="sng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　  </a:t>
            </a:r>
            <a:r>
              <a:rPr lang="zh-CN" altLang="en-US" sz="3600" b="1" u="sng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    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为线索，表现父亲的</a:t>
            </a:r>
            <a:r>
              <a:rPr lang="zh-CN" altLang="en-US" sz="3600" b="1" u="sng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　　　　　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。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6387" name="文本框 16386"/>
          <p:cNvSpPr txBox="1"/>
          <p:nvPr/>
        </p:nvSpPr>
        <p:spPr>
          <a:xfrm>
            <a:off x="5089525" y="1195070"/>
            <a:ext cx="11144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散文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6388" name="文本框 16387"/>
          <p:cNvSpPr txBox="1"/>
          <p:nvPr/>
        </p:nvSpPr>
        <p:spPr>
          <a:xfrm>
            <a:off x="3322638" y="1957388"/>
            <a:ext cx="16764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背影</a:t>
            </a:r>
            <a:endParaRPr lang="zh-CN" altLang="en-US" sz="2000" b="1" dirty="0">
              <a:latin typeface="Times New Roman" panose="02020603050405020304" pitchFamily="18" charset="0"/>
            </a:endParaRPr>
          </a:p>
        </p:txBody>
      </p:sp>
      <p:sp>
        <p:nvSpPr>
          <p:cNvPr id="16389" name="文本框 16388"/>
          <p:cNvSpPr txBox="1"/>
          <p:nvPr/>
        </p:nvSpPr>
        <p:spPr>
          <a:xfrm>
            <a:off x="8788400" y="1840230"/>
            <a:ext cx="25965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爱子之情</a:t>
            </a:r>
            <a:endParaRPr lang="zh-CN" altLang="en-US" sz="3200" b="1" dirty="0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9700" y="64770"/>
            <a:ext cx="2263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课堂检测</a:t>
            </a:r>
            <a:endParaRPr lang="zh-CN" altLang="en-US" sz="36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66138" y="1194753"/>
            <a:ext cx="16764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朱自清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83398" y="3111500"/>
            <a:ext cx="9595485" cy="28613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、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唉，我现在想想，那时真是太聪明了！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”</a:t>
            </a:r>
            <a:endParaRPr lang="en-US" altLang="zh-CN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这一句怎样理解？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悔恨自己当时没能体会父亲的深情。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638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638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1638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/>
      <p:bldP spid="16388" grpId="0" build="p"/>
      <p:bldP spid="16389" grpId="0" build="p"/>
      <p:bldP spid="3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9" name="矩形 45058"/>
          <p:cNvSpPr/>
          <p:nvPr/>
        </p:nvSpPr>
        <p:spPr>
          <a:xfrm>
            <a:off x="1193165" y="646430"/>
            <a:ext cx="10638790" cy="60725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ts val="4240"/>
              </a:lnSpc>
              <a:spcBef>
                <a:spcPts val="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zh-CN" altLang="en-US" sz="32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、阅读第六段</a:t>
            </a:r>
            <a:r>
              <a:rPr lang="zh-CN" altLang="en-US" sz="3200" b="1" dirty="0">
                <a:solidFill>
                  <a:srgbClr val="00B050"/>
                </a:solidFill>
                <a:uFillTx/>
                <a:latin typeface="Verdana" panose="020B0604030504040204" pitchFamily="34" charset="0"/>
                <a:ea typeface="黑体" panose="02010609060101010101" pitchFamily="2" charset="-122"/>
              </a:rPr>
              <a:t>：</a:t>
            </a:r>
            <a:endParaRPr lang="zh-CN" altLang="en-US" sz="3200" b="1" dirty="0">
              <a:solidFill>
                <a:srgbClr val="800000"/>
              </a:solidFill>
              <a:latin typeface="Verdana" panose="020B0604030504040204" pitchFamily="34" charset="0"/>
              <a:ea typeface="黑体" panose="02010609060101010101" pitchFamily="2" charset="-122"/>
            </a:endParaRPr>
          </a:p>
          <a:p>
            <a:pPr algn="l">
              <a:lnSpc>
                <a:spcPts val="4240"/>
              </a:lnSpc>
              <a:spcBef>
                <a:spcPts val="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Verdana" panose="020B0604030504040204" pitchFamily="34" charset="0"/>
                <a:ea typeface="黑体" panose="02010609060101010101" pitchFamily="2" charset="-122"/>
              </a:rPr>
              <a:t>（</a:t>
            </a:r>
            <a:r>
              <a:rPr lang="en-US" altLang="zh-CN" sz="3200" b="1" dirty="0">
                <a:solidFill>
                  <a:srgbClr val="0000FF"/>
                </a:solidFill>
                <a:latin typeface="Verdana" panose="020B0604030504040204" pitchFamily="34" charset="0"/>
                <a:ea typeface="黑体" panose="02010609060101010101" pitchFamily="2" charset="-122"/>
              </a:rPr>
              <a:t>1</a:t>
            </a:r>
            <a:r>
              <a:rPr lang="zh-CN" altLang="en-US" sz="3200" b="1" dirty="0">
                <a:solidFill>
                  <a:srgbClr val="0000FF"/>
                </a:solidFill>
                <a:latin typeface="Verdana" panose="020B0604030504040204" pitchFamily="34" charset="0"/>
                <a:ea typeface="黑体" panose="02010609060101010101" pitchFamily="2" charset="-122"/>
              </a:rPr>
              <a:t>）文段对父亲“背影”的描写主从</a:t>
            </a:r>
            <a:r>
              <a:rPr lang="zh-CN" altLang="en-US" sz="3200" b="1" u="sng" dirty="0">
                <a:solidFill>
                  <a:srgbClr val="0000FF"/>
                </a:solidFill>
                <a:latin typeface="Verdana" panose="020B0604030504040204" pitchFamily="34" charset="0"/>
                <a:ea typeface="黑体" panose="02010609060101010101" pitchFamily="2" charset="-122"/>
              </a:rPr>
              <a:t>      </a:t>
            </a:r>
            <a:r>
              <a:rPr lang="zh-CN" altLang="en-US" sz="3200" b="1" dirty="0">
                <a:solidFill>
                  <a:srgbClr val="0000FF"/>
                </a:solidFill>
                <a:latin typeface="Verdana" panose="020B0604030504040204" pitchFamily="34" charset="0"/>
                <a:ea typeface="黑体" panose="02010609060101010101" pitchFamily="2" charset="-122"/>
              </a:rPr>
              <a:t>和</a:t>
            </a:r>
            <a:r>
              <a:rPr lang="zh-CN" altLang="en-US" sz="3200" b="1" u="sng" dirty="0">
                <a:solidFill>
                  <a:srgbClr val="0000FF"/>
                </a:solidFill>
                <a:latin typeface="Verdana" panose="020B0604030504040204" pitchFamily="34" charset="0"/>
                <a:ea typeface="黑体" panose="02010609060101010101" pitchFamily="2" charset="-122"/>
              </a:rPr>
              <a:t>       </a:t>
            </a:r>
            <a:r>
              <a:rPr lang="zh-CN" altLang="en-US" sz="3200" b="1" dirty="0">
                <a:solidFill>
                  <a:srgbClr val="0000FF"/>
                </a:solidFill>
                <a:latin typeface="Verdana" panose="020B0604030504040204" pitchFamily="34" charset="0"/>
                <a:ea typeface="黑体" panose="02010609060101010101" pitchFamily="2" charset="-122"/>
              </a:rPr>
              <a:t>两方面详细刻画。</a:t>
            </a:r>
            <a:endParaRPr lang="zh-CN" altLang="en-US" sz="3200" b="1" dirty="0">
              <a:solidFill>
                <a:srgbClr val="0000FF"/>
              </a:solidFill>
              <a:latin typeface="Verdana" panose="020B0604030504040204" pitchFamily="34" charset="0"/>
              <a:ea typeface="黑体" panose="02010609060101010101" pitchFamily="2" charset="-122"/>
            </a:endParaRPr>
          </a:p>
          <a:p>
            <a:pPr algn="l">
              <a:lnSpc>
                <a:spcPts val="4240"/>
              </a:lnSpc>
              <a:spcBef>
                <a:spcPts val="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Verdana" panose="020B0604030504040204" pitchFamily="34" charset="0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200" b="1" dirty="0">
                <a:solidFill>
                  <a:srgbClr val="0000FF"/>
                </a:solidFill>
                <a:latin typeface="Verdana" panose="020B0604030504040204" pitchFamily="34" charset="0"/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latin typeface="Verdana" panose="020B0604030504040204" pitchFamily="34" charset="0"/>
                <a:ea typeface="黑体" panose="02010609060101010101" pitchFamily="2" charset="-122"/>
                <a:sym typeface="+mn-ea"/>
              </a:rPr>
              <a:t>）</a:t>
            </a:r>
            <a:r>
              <a:rPr lang="zh-CN" altLang="en-US" sz="3200" b="1" dirty="0">
                <a:solidFill>
                  <a:srgbClr val="0000FF"/>
                </a:solidFill>
                <a:latin typeface="Verdana" panose="020B0604030504040204" pitchFamily="34" charset="0"/>
                <a:ea typeface="黑体" panose="02010609060101010101" pitchFamily="2" charset="-122"/>
              </a:rPr>
              <a:t>“我的眼泪又来了”这里的“又”字照应了前一句“</a:t>
            </a:r>
            <a:r>
              <a:rPr lang="zh-CN" altLang="en-US" sz="3200" b="1" u="sng" dirty="0">
                <a:solidFill>
                  <a:srgbClr val="0000FF"/>
                </a:solidFill>
                <a:latin typeface="Verdana" panose="020B0604030504040204" pitchFamily="34" charset="0"/>
                <a:ea typeface="黑体" panose="02010609060101010101" pitchFamily="2" charset="-122"/>
              </a:rPr>
              <a:t>                                 </a:t>
            </a:r>
            <a:r>
              <a:rPr lang="zh-CN" altLang="en-US" sz="3200" b="1" dirty="0">
                <a:solidFill>
                  <a:srgbClr val="0000FF"/>
                </a:solidFill>
                <a:latin typeface="Verdana" panose="020B0604030504040204" pitchFamily="34" charset="0"/>
                <a:ea typeface="黑体" panose="02010609060101010101" pitchFamily="2" charset="-122"/>
              </a:rPr>
              <a:t>”，这泪水，前面的是</a:t>
            </a:r>
            <a:r>
              <a:rPr lang="zh-CN" altLang="en-US" sz="3200" b="1" u="sng" dirty="0">
                <a:solidFill>
                  <a:srgbClr val="3333CC"/>
                </a:solidFill>
                <a:latin typeface="Verdana" panose="020B0604030504040204" pitchFamily="34" charset="0"/>
                <a:ea typeface="黑体" panose="02010609060101010101" pitchFamily="2" charset="-122"/>
                <a:sym typeface="+mn-ea"/>
              </a:rPr>
              <a:t>       </a:t>
            </a:r>
            <a:r>
              <a:rPr lang="zh-CN" altLang="en-US" sz="3200" b="1" u="sng" dirty="0">
                <a:solidFill>
                  <a:srgbClr val="0000FF"/>
                </a:solidFill>
                <a:latin typeface="Verdana" panose="020B0604030504040204" pitchFamily="34" charset="0"/>
                <a:ea typeface="黑体" panose="02010609060101010101" pitchFamily="2" charset="-122"/>
              </a:rPr>
              <a:t>         </a:t>
            </a:r>
            <a:r>
              <a:rPr lang="zh-CN" altLang="en-US" sz="3200" b="1" dirty="0">
                <a:solidFill>
                  <a:srgbClr val="0000FF"/>
                </a:solidFill>
                <a:latin typeface="Verdana" panose="020B0604030504040204" pitchFamily="34" charset="0"/>
                <a:ea typeface="黑体" panose="02010609060101010101" pitchFamily="2" charset="-122"/>
              </a:rPr>
              <a:t>之泪，后者是</a:t>
            </a:r>
            <a:r>
              <a:rPr lang="zh-CN" altLang="en-US" sz="3200" b="1" u="sng" dirty="0">
                <a:solidFill>
                  <a:srgbClr val="0000FF"/>
                </a:solidFill>
                <a:latin typeface="Verdana" panose="020B0604030504040204" pitchFamily="34" charset="0"/>
                <a:ea typeface="黑体" panose="02010609060101010101" pitchFamily="2" charset="-122"/>
              </a:rPr>
              <a:t>          </a:t>
            </a:r>
            <a:r>
              <a:rPr lang="zh-CN" altLang="en-US" sz="3200" b="1" dirty="0">
                <a:solidFill>
                  <a:srgbClr val="0000FF"/>
                </a:solidFill>
                <a:latin typeface="Verdana" panose="020B0604030504040204" pitchFamily="34" charset="0"/>
                <a:ea typeface="黑体" panose="02010609060101010101" pitchFamily="2" charset="-122"/>
              </a:rPr>
              <a:t>之泪。</a:t>
            </a:r>
            <a:endParaRPr lang="zh-CN" altLang="en-US" sz="3200" b="1" dirty="0">
              <a:solidFill>
                <a:srgbClr val="0000FF"/>
              </a:solidFill>
              <a:latin typeface="Verdana" panose="020B0604030504040204" pitchFamily="34" charset="0"/>
              <a:ea typeface="黑体" panose="02010609060101010101" pitchFamily="2" charset="-122"/>
            </a:endParaRPr>
          </a:p>
          <a:p>
            <a:pPr algn="l">
              <a:lnSpc>
                <a:spcPts val="4240"/>
              </a:lnSpc>
              <a:spcBef>
                <a:spcPts val="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Verdana" panose="020B0604030504040204" pitchFamily="34" charset="0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200" b="1" dirty="0">
                <a:solidFill>
                  <a:srgbClr val="0000FF"/>
                </a:solidFill>
                <a:latin typeface="Verdana" panose="020B0604030504040204" pitchFamily="34" charset="0"/>
                <a:ea typeface="黑体" panose="02010609060101010101" pitchFamily="2" charset="-122"/>
                <a:sym typeface="+mn-ea"/>
              </a:rPr>
              <a:t>3</a:t>
            </a:r>
            <a:r>
              <a:rPr lang="zh-CN" altLang="en-US" sz="3200" b="1" dirty="0">
                <a:solidFill>
                  <a:srgbClr val="0000FF"/>
                </a:solidFill>
                <a:latin typeface="Verdana" panose="020B0604030504040204" pitchFamily="34" charset="0"/>
                <a:ea typeface="黑体" panose="02010609060101010101" pitchFamily="2" charset="-122"/>
                <a:sym typeface="+mn-ea"/>
              </a:rPr>
              <a:t>）</a:t>
            </a:r>
            <a:r>
              <a:rPr lang="en-US" altLang="zh-CN" sz="3200" b="1">
                <a:solidFill>
                  <a:srgbClr val="0000FF"/>
                </a:solidFill>
                <a:latin typeface="Verdana" panose="020B0604030504040204" pitchFamily="34" charset="0"/>
                <a:ea typeface="黑体" panose="02010609060101010101" pitchFamily="2" charset="-122"/>
              </a:rPr>
              <a:t> </a:t>
            </a:r>
            <a:r>
              <a:rPr lang="zh-CN" altLang="en-US" sz="3200" b="1" dirty="0">
                <a:solidFill>
                  <a:srgbClr val="0000FF"/>
                </a:solidFill>
                <a:latin typeface="Verdana" panose="020B0604030504040204" pitchFamily="34" charset="0"/>
                <a:ea typeface="黑体" panose="02010609060101010101" pitchFamily="2" charset="-122"/>
              </a:rPr>
              <a:t>“我赶紧拭干了泪，怕他看见，也怕别人看见”两个“怕”字含义不同，前者是“怕”</a:t>
            </a:r>
            <a:r>
              <a:rPr lang="zh-CN" altLang="en-US" sz="3200" b="1" u="sng" dirty="0">
                <a:solidFill>
                  <a:srgbClr val="0000FF"/>
                </a:solidFill>
                <a:latin typeface="Verdana" panose="020B0604030504040204" pitchFamily="34" charset="0"/>
                <a:ea typeface="黑体" panose="02010609060101010101" pitchFamily="2" charset="-122"/>
              </a:rPr>
              <a:t>                       </a:t>
            </a:r>
            <a:r>
              <a:rPr lang="zh-CN" altLang="en-US" sz="3200" b="1" dirty="0">
                <a:solidFill>
                  <a:srgbClr val="0000FF"/>
                </a:solidFill>
                <a:latin typeface="Verdana" panose="020B0604030504040204" pitchFamily="34" charset="0"/>
                <a:ea typeface="黑体" panose="02010609060101010101" pitchFamily="2" charset="-122"/>
              </a:rPr>
              <a:t>，后者是”怕”</a:t>
            </a:r>
            <a:r>
              <a:rPr lang="zh-CN" altLang="en-US" sz="3200" b="1" dirty="0">
                <a:solidFill>
                  <a:srgbClr val="3333CC"/>
                </a:solidFill>
                <a:latin typeface="Verdana" panose="020B0604030504040204" pitchFamily="34" charset="0"/>
                <a:ea typeface="黑体" panose="02010609060101010101" pitchFamily="2" charset="-122"/>
              </a:rPr>
              <a:t> </a:t>
            </a:r>
            <a:r>
              <a:rPr lang="zh-CN" altLang="en-US" sz="3200" b="1" u="sng" dirty="0">
                <a:solidFill>
                  <a:srgbClr val="3333CC"/>
                </a:solidFill>
                <a:latin typeface="Verdana" panose="020B0604030504040204" pitchFamily="34" charset="0"/>
                <a:ea typeface="黑体" panose="02010609060101010101" pitchFamily="2" charset="-122"/>
              </a:rPr>
              <a:t>                      </a:t>
            </a:r>
            <a:r>
              <a:rPr lang="zh-CN" altLang="en-US" sz="3200" b="1" dirty="0">
                <a:solidFill>
                  <a:srgbClr val="3333CC"/>
                </a:solidFill>
                <a:latin typeface="Verdana" panose="020B0604030504040204" pitchFamily="34" charset="0"/>
                <a:ea typeface="黑体" panose="02010609060101010101" pitchFamily="2" charset="-122"/>
              </a:rPr>
              <a:t>。　</a:t>
            </a:r>
            <a:endParaRPr lang="zh-CN" altLang="en-US" sz="3200" b="1" dirty="0">
              <a:solidFill>
                <a:srgbClr val="3333CC"/>
              </a:solidFill>
              <a:latin typeface="Verdana" panose="020B0604030504040204" pitchFamily="34" charset="0"/>
              <a:ea typeface="黑体" panose="02010609060101010101" pitchFamily="2" charset="-122"/>
            </a:endParaRPr>
          </a:p>
          <a:p>
            <a:pPr algn="l">
              <a:lnSpc>
                <a:spcPts val="4240"/>
              </a:lnSpc>
              <a:spcBef>
                <a:spcPts val="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sz="3200" b="1" dirty="0">
                <a:solidFill>
                  <a:srgbClr val="3333CC"/>
                </a:solidFill>
                <a:latin typeface="Verdana" panose="020B0604030504040204" pitchFamily="34" charset="0"/>
                <a:ea typeface="黑体" panose="02010609060101010101" pitchFamily="2" charset="-122"/>
              </a:rPr>
              <a:t>（</a:t>
            </a:r>
            <a:r>
              <a:rPr lang="en-US" sz="3200" b="1" dirty="0">
                <a:solidFill>
                  <a:srgbClr val="3333CC"/>
                </a:solidFill>
                <a:latin typeface="Verdana" panose="020B0604030504040204" pitchFamily="34" charset="0"/>
                <a:ea typeface="黑体" panose="02010609060101010101" pitchFamily="2" charset="-122"/>
              </a:rPr>
              <a:t>4</a:t>
            </a:r>
            <a:r>
              <a:rPr sz="3200" b="1" dirty="0">
                <a:solidFill>
                  <a:srgbClr val="3333CC"/>
                </a:solidFill>
                <a:latin typeface="Verdana" panose="020B0604030504040204" pitchFamily="34" charset="0"/>
                <a:ea typeface="黑体" panose="02010609060101010101" pitchFamily="2" charset="-122"/>
              </a:rPr>
              <a:t>）</a:t>
            </a:r>
            <a:r>
              <a:rPr lang="zh-CN" altLang="en-US" sz="3200" b="1" dirty="0">
                <a:solidFill>
                  <a:srgbClr val="0000FF"/>
                </a:solidFill>
                <a:latin typeface="Verdana" panose="020B0604030504040204" pitchFamily="34" charset="0"/>
                <a:ea typeface="黑体" panose="02010609060101010101" pitchFamily="2" charset="-122"/>
              </a:rPr>
              <a:t>用一句话概括第三段文字描写的中心内容：</a:t>
            </a:r>
            <a:endParaRPr lang="zh-CN" altLang="en-US" sz="3200" b="1" dirty="0">
              <a:solidFill>
                <a:srgbClr val="0000FF"/>
              </a:solidFill>
              <a:latin typeface="Verdana" panose="020B0604030504040204" pitchFamily="34" charset="0"/>
              <a:ea typeface="黑体" panose="02010609060101010101" pitchFamily="2" charset="-122"/>
            </a:endParaRPr>
          </a:p>
          <a:p>
            <a:pPr algn="l">
              <a:lnSpc>
                <a:spcPts val="4240"/>
              </a:lnSpc>
              <a:spcBef>
                <a:spcPts val="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Verdana" panose="020B0604030504040204" pitchFamily="34" charset="0"/>
                <a:ea typeface="黑体" panose="02010609060101010101" pitchFamily="2" charset="-122"/>
                <a:sym typeface="+mn-ea"/>
              </a:rPr>
              <a:t>       </a:t>
            </a:r>
            <a:r>
              <a:rPr lang="zh-CN" altLang="en-US" sz="3200" b="1" u="sng" dirty="0">
                <a:solidFill>
                  <a:srgbClr val="0000FF"/>
                </a:solidFill>
                <a:latin typeface="Verdana" panose="020B0604030504040204" pitchFamily="34" charset="0"/>
                <a:ea typeface="黑体" panose="02010609060101010101" pitchFamily="2" charset="-122"/>
                <a:sym typeface="+mn-ea"/>
              </a:rPr>
              <a:t>                                              。</a:t>
            </a:r>
            <a:endParaRPr lang="zh-CN" altLang="en-US" sz="3200" b="1" dirty="0">
              <a:solidFill>
                <a:srgbClr val="0000FF"/>
              </a:solidFill>
              <a:latin typeface="Verdana" panose="020B0604030504040204" pitchFamily="34" charset="0"/>
              <a:ea typeface="黑体" panose="02010609060101010101" pitchFamily="2" charset="-122"/>
            </a:endParaRPr>
          </a:p>
        </p:txBody>
      </p:sp>
      <p:sp>
        <p:nvSpPr>
          <p:cNvPr id="45060" name="矩形 45059"/>
          <p:cNvSpPr/>
          <p:nvPr/>
        </p:nvSpPr>
        <p:spPr>
          <a:xfrm>
            <a:off x="7992745" y="1208405"/>
            <a:ext cx="11303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Verdana" panose="020B0604030504040204" pitchFamily="34" charset="0"/>
                <a:ea typeface="黑体" panose="02010609060101010101" pitchFamily="2" charset="-122"/>
              </a:rPr>
              <a:t>外貌</a:t>
            </a:r>
            <a:endParaRPr lang="zh-CN" altLang="en-US" sz="3200" b="1" dirty="0">
              <a:solidFill>
                <a:srgbClr val="FF0000"/>
              </a:solidFill>
              <a:uFillTx/>
              <a:latin typeface="Verdana" panose="020B0604030504040204" pitchFamily="34" charset="0"/>
              <a:ea typeface="黑体" panose="02010609060101010101" pitchFamily="2" charset="-122"/>
            </a:endParaRPr>
          </a:p>
        </p:txBody>
      </p:sp>
      <p:sp>
        <p:nvSpPr>
          <p:cNvPr id="45062" name="矩形 45061"/>
          <p:cNvSpPr/>
          <p:nvPr/>
        </p:nvSpPr>
        <p:spPr>
          <a:xfrm>
            <a:off x="9298940" y="1208405"/>
            <a:ext cx="12331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Verdana" panose="020B0604030504040204" pitchFamily="34" charset="0"/>
                <a:ea typeface="黑体" panose="02010609060101010101" pitchFamily="2" charset="-122"/>
              </a:rPr>
              <a:t>动作</a:t>
            </a:r>
            <a:endParaRPr lang="zh-CN" altLang="en-US" sz="3200" b="1" dirty="0">
              <a:solidFill>
                <a:srgbClr val="FF0000"/>
              </a:solidFill>
              <a:uFillTx/>
              <a:latin typeface="Verdana" panose="020B0604030504040204" pitchFamily="34" charset="0"/>
              <a:ea typeface="黑体" panose="02010609060101010101" pitchFamily="2" charset="-122"/>
            </a:endParaRPr>
          </a:p>
        </p:txBody>
      </p:sp>
      <p:sp>
        <p:nvSpPr>
          <p:cNvPr id="45063" name="矩形 45062"/>
          <p:cNvSpPr/>
          <p:nvPr/>
        </p:nvSpPr>
        <p:spPr>
          <a:xfrm>
            <a:off x="1755775" y="2781935"/>
            <a:ext cx="49726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Verdana" panose="020B0604030504040204" pitchFamily="34" charset="0"/>
                <a:ea typeface="黑体" panose="02010609060101010101" pitchFamily="2" charset="-122"/>
              </a:rPr>
              <a:t>我的眼泪很快的流下来了</a:t>
            </a:r>
            <a:endParaRPr lang="zh-CN" altLang="en-US" sz="3200" b="1" dirty="0">
              <a:solidFill>
                <a:srgbClr val="FF0000"/>
              </a:solidFill>
              <a:uFillTx/>
              <a:latin typeface="Verdana" panose="020B0604030504040204" pitchFamily="34" charset="0"/>
              <a:ea typeface="黑体" panose="02010609060101010101" pitchFamily="2" charset="-122"/>
            </a:endParaRPr>
          </a:p>
        </p:txBody>
      </p:sp>
      <p:sp>
        <p:nvSpPr>
          <p:cNvPr id="45064" name="矩形 45063"/>
          <p:cNvSpPr/>
          <p:nvPr/>
        </p:nvSpPr>
        <p:spPr>
          <a:xfrm>
            <a:off x="10299065" y="2781935"/>
            <a:ext cx="14725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Verdana" panose="020B0604030504040204" pitchFamily="34" charset="0"/>
                <a:ea typeface="黑体" panose="02010609060101010101" pitchFamily="2" charset="-122"/>
              </a:rPr>
              <a:t>感动</a:t>
            </a:r>
            <a:endParaRPr lang="zh-CN" altLang="en-US" sz="3200" b="1" dirty="0">
              <a:solidFill>
                <a:srgbClr val="FF0000"/>
              </a:solidFill>
              <a:uFillTx/>
              <a:latin typeface="Verdana" panose="020B0604030504040204" pitchFamily="34" charset="0"/>
              <a:ea typeface="黑体" panose="02010609060101010101" pitchFamily="2" charset="-122"/>
            </a:endParaRPr>
          </a:p>
        </p:txBody>
      </p:sp>
      <p:sp>
        <p:nvSpPr>
          <p:cNvPr id="45065" name="矩形 45064"/>
          <p:cNvSpPr/>
          <p:nvPr/>
        </p:nvSpPr>
        <p:spPr>
          <a:xfrm>
            <a:off x="3874020" y="3365386"/>
            <a:ext cx="111763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Verdana" panose="020B0604030504040204" pitchFamily="34" charset="0"/>
                <a:ea typeface="黑体" panose="02010609060101010101" pitchFamily="2" charset="-122"/>
              </a:rPr>
              <a:t>离别</a:t>
            </a:r>
            <a:endParaRPr lang="zh-CN" altLang="en-US" sz="3200" b="1" dirty="0">
              <a:solidFill>
                <a:srgbClr val="FF0000"/>
              </a:solidFill>
              <a:uFillTx/>
              <a:latin typeface="Verdana" panose="020B0604030504040204" pitchFamily="34" charset="0"/>
              <a:ea typeface="黑体" panose="02010609060101010101" pitchFamily="2" charset="-122"/>
            </a:endParaRPr>
          </a:p>
        </p:txBody>
      </p:sp>
      <p:sp>
        <p:nvSpPr>
          <p:cNvPr id="45066" name="矩形 45065"/>
          <p:cNvSpPr/>
          <p:nvPr/>
        </p:nvSpPr>
        <p:spPr>
          <a:xfrm>
            <a:off x="3954145" y="4946650"/>
            <a:ext cx="32188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Verdana" panose="020B0604030504040204" pitchFamily="34" charset="0"/>
                <a:ea typeface="黑体" panose="02010609060101010101" pitchFamily="2" charset="-122"/>
              </a:rPr>
              <a:t>别人见了难为情</a:t>
            </a:r>
            <a:endParaRPr lang="zh-CN" altLang="en-US" sz="3200" b="1" dirty="0">
              <a:solidFill>
                <a:srgbClr val="FF0000"/>
              </a:solidFill>
              <a:uFillTx/>
              <a:latin typeface="Verdana" panose="020B0604030504040204" pitchFamily="34" charset="0"/>
              <a:ea typeface="黑体" panose="02010609060101010101" pitchFamily="2" charset="-122"/>
            </a:endParaRPr>
          </a:p>
        </p:txBody>
      </p:sp>
      <p:sp>
        <p:nvSpPr>
          <p:cNvPr id="45067" name="矩形 45066"/>
          <p:cNvSpPr/>
          <p:nvPr/>
        </p:nvSpPr>
        <p:spPr>
          <a:xfrm>
            <a:off x="7885906" y="4432723"/>
            <a:ext cx="273585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Verdana" panose="020B0604030504040204" pitchFamily="34" charset="0"/>
                <a:ea typeface="黑体" panose="02010609060101010101" pitchFamily="2" charset="-122"/>
              </a:rPr>
              <a:t>父亲见了伤心</a:t>
            </a:r>
            <a:endParaRPr lang="zh-CN" altLang="en-US" sz="3200" b="1" dirty="0">
              <a:solidFill>
                <a:srgbClr val="FF0000"/>
              </a:solidFill>
              <a:uFillTx/>
              <a:latin typeface="Verdana" panose="020B0604030504040204" pitchFamily="34" charset="0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9700" y="74295"/>
            <a:ext cx="2263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课堂检测</a:t>
            </a:r>
            <a:endParaRPr lang="zh-CN" altLang="en-US" sz="36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64510" y="6089650"/>
            <a:ext cx="51784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Verdana" panose="020B0604030504040204" pitchFamily="34" charset="0"/>
                <a:ea typeface="黑体" panose="02010609060101010101" pitchFamily="2" charset="-122"/>
              </a:rPr>
              <a:t>父亲艰难地为我买橘子</a:t>
            </a:r>
            <a:endParaRPr lang="zh-CN" altLang="en-US" sz="2800" b="1" dirty="0">
              <a:solidFill>
                <a:srgbClr val="FF0000"/>
              </a:solidFill>
              <a:uFillTx/>
              <a:latin typeface="Verdana" panose="020B060403050404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/>
      <p:bldP spid="45060" grpId="0"/>
      <p:bldP spid="45062" grpId="0"/>
      <p:bldP spid="45063" grpId="0"/>
      <p:bldP spid="45064" grpId="0"/>
      <p:bldP spid="45065" grpId="0"/>
      <p:bldP spid="45066" grpId="0"/>
      <p:bldP spid="45067" grpId="0"/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5" name="文本框 23554"/>
          <p:cNvSpPr txBox="1"/>
          <p:nvPr/>
        </p:nvSpPr>
        <p:spPr>
          <a:xfrm>
            <a:off x="1435735" y="804545"/>
            <a:ext cx="9766935" cy="42767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3200" b="1" dirty="0">
                <a:solidFill>
                  <a:srgbClr val="0099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4</a:t>
            </a:r>
            <a:r>
              <a:rPr lang="zh-CN" altLang="en-US" sz="3200" b="1" dirty="0">
                <a:solidFill>
                  <a:srgbClr val="0099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、这段动词准确精当，请根据课文填空，并说说动作描写的作用。</a:t>
            </a:r>
            <a:endParaRPr lang="zh-CN" altLang="en-US" sz="3200" b="1" dirty="0">
              <a:solidFill>
                <a:srgbClr val="0099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l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　　我看见他戴着黑布小帽，穿着黑布大马褂，深青布棉袍，蹒跚地</a:t>
            </a:r>
            <a:r>
              <a:rPr lang="zh-CN" altLang="en-US" sz="3200" b="1" u="sng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  　  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到铁道边，慢慢</a:t>
            </a:r>
            <a:r>
              <a:rPr lang="zh-CN" altLang="en-US" sz="3200" b="1" u="sng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　   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身下去，尚不大难。可是他</a:t>
            </a:r>
            <a:r>
              <a:rPr lang="zh-CN" altLang="en-US" sz="3200" b="1" u="sng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 　  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过铁道，要 </a:t>
            </a:r>
            <a:r>
              <a:rPr lang="zh-CN" altLang="en-US" sz="3200" b="1" u="sng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　  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上那边月台，就不容易了。他用两手</a:t>
            </a:r>
            <a:r>
              <a:rPr lang="zh-CN" altLang="en-US" sz="3200" b="1" u="sng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 　 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着上面，两脚再向上</a:t>
            </a:r>
            <a:r>
              <a:rPr lang="zh-CN" altLang="en-US" sz="3200" b="1" u="sng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　   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；他肥胖的身子向左微</a:t>
            </a:r>
            <a:r>
              <a:rPr lang="zh-CN" altLang="en-US" sz="3200" b="1" u="sng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　   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，显出努力的样子，这时我看见他的背影，我的泪很快地 流下来了。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3558" name="文本框 23557"/>
          <p:cNvSpPr txBox="1"/>
          <p:nvPr/>
        </p:nvSpPr>
        <p:spPr>
          <a:xfrm>
            <a:off x="4554994" y="2510182"/>
            <a:ext cx="456909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走</a:t>
            </a:r>
            <a:endParaRPr lang="zh-CN" altLang="en-US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3559" name="文本框 23558"/>
          <p:cNvSpPr txBox="1"/>
          <p:nvPr/>
        </p:nvSpPr>
        <p:spPr>
          <a:xfrm>
            <a:off x="8295287" y="2509988"/>
            <a:ext cx="458029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探</a:t>
            </a:r>
            <a:endParaRPr lang="zh-CN" altLang="en-US" sz="2540" b="1" dirty="0">
              <a:solidFill>
                <a:srgbClr val="CC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3560" name="文本框 23559"/>
          <p:cNvSpPr txBox="1"/>
          <p:nvPr/>
        </p:nvSpPr>
        <p:spPr>
          <a:xfrm>
            <a:off x="4503667" y="2988892"/>
            <a:ext cx="50842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穿</a:t>
            </a:r>
            <a:endParaRPr lang="zh-CN" altLang="en-US" sz="2540" b="1" dirty="0">
              <a:solidFill>
                <a:srgbClr val="CC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3561" name="文本框 23560"/>
          <p:cNvSpPr txBox="1"/>
          <p:nvPr/>
        </p:nvSpPr>
        <p:spPr>
          <a:xfrm>
            <a:off x="7444827" y="2988892"/>
            <a:ext cx="456909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爬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3562" name="文本框 23561"/>
          <p:cNvSpPr txBox="1"/>
          <p:nvPr/>
        </p:nvSpPr>
        <p:spPr>
          <a:xfrm>
            <a:off x="5300221" y="3493118"/>
            <a:ext cx="60921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攀</a:t>
            </a:r>
            <a:endParaRPr lang="zh-CN" altLang="en-US" sz="2540" b="1" dirty="0">
              <a:solidFill>
                <a:srgbClr val="CC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3563" name="文本框 23562"/>
          <p:cNvSpPr txBox="1"/>
          <p:nvPr/>
        </p:nvSpPr>
        <p:spPr>
          <a:xfrm>
            <a:off x="9679958" y="3492924"/>
            <a:ext cx="55881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缩</a:t>
            </a:r>
            <a:endParaRPr lang="zh-CN" altLang="en-US" sz="2540" b="1" dirty="0">
              <a:solidFill>
                <a:srgbClr val="CC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3564" name="文本框 23563"/>
          <p:cNvSpPr txBox="1"/>
          <p:nvPr/>
        </p:nvSpPr>
        <p:spPr>
          <a:xfrm>
            <a:off x="5324906" y="3962824"/>
            <a:ext cx="55881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倾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3566" name="文本框 23565"/>
          <p:cNvSpPr txBox="1"/>
          <p:nvPr/>
        </p:nvSpPr>
        <p:spPr>
          <a:xfrm>
            <a:off x="1450975" y="5081270"/>
            <a:ext cx="9290050" cy="159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动作描写的作用：为了给我买橘子，父亲不顾年老体衰，艰难的爬上爬下，在朴质而细腻的动作描写中，流露出父亲对我至真至纯的真情体贴和疼爱。</a:t>
            </a:r>
            <a:endParaRPr lang="zh-CN" altLang="en-US" sz="25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uFillTx/>
              <a:latin typeface="Times New Roman" panose="02020603050405020304" pitchFamily="18" charset="0"/>
            </a:endParaRPr>
          </a:p>
          <a:p>
            <a:pPr algn="l">
              <a:spcBef>
                <a:spcPct val="50000"/>
              </a:spcBef>
            </a:pPr>
            <a:endParaRPr lang="zh-CN" altLang="en-US" sz="100" dirty="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9700" y="64770"/>
            <a:ext cx="2263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课堂检测</a:t>
            </a:r>
            <a:endParaRPr lang="zh-CN" altLang="en-US" sz="36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8" grpId="0"/>
      <p:bldP spid="23559" grpId="0"/>
      <p:bldP spid="23560" grpId="0"/>
      <p:bldP spid="23561" grpId="0"/>
      <p:bldP spid="23562" grpId="0"/>
      <p:bldP spid="23563" grpId="0"/>
      <p:bldP spid="23564" grpId="0"/>
      <p:bldP spid="2356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39700" y="64770"/>
            <a:ext cx="2263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课堂检测</a:t>
            </a:r>
            <a:endParaRPr lang="zh-CN" altLang="en-US" sz="36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54735" y="876300"/>
            <a:ext cx="1068006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ts val="0"/>
              </a:spcBef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5、文段写到了父亲的两次背影，请分别给每次背影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l">
              <a:spcBef>
                <a:spcPts val="0"/>
              </a:spcBef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命名。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54735" y="4721225"/>
            <a:ext cx="1042860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ts val="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7、“于是扑扑衣上的泥土，心里很轻松似的”，父亲为什么感到轻松？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54735" y="2757805"/>
            <a:ext cx="109969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6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、文段中写到作者两次流泪，原因分别是什么？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91310" y="3522345"/>
            <a:ext cx="877443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第一次是感动之泪，第二次是不舍之泪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(离别伤感的泪)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91310" y="6039485"/>
            <a:ext cx="84455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ts val="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父亲尽到了关心照顾儿子的心意。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91310" y="2075180"/>
            <a:ext cx="76695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ts val="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望父买橘     父子分别（父子离 别）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  <p:bldP spid="7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16385"/>
          <p:cNvSpPr txBox="1"/>
          <p:nvPr/>
        </p:nvSpPr>
        <p:spPr>
          <a:xfrm>
            <a:off x="1200150" y="891540"/>
            <a:ext cx="993394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ts val="0"/>
              </a:spcBef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8、“等他的背影混入来来往往的人里，再找不着了”句中的“找不着”能否换成“看不见”了？为什么？</a:t>
            </a:r>
            <a:endParaRPr lang="zh-CN" altLang="en-US" sz="32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6388" name="文本框 16387"/>
          <p:cNvSpPr txBox="1"/>
          <p:nvPr/>
        </p:nvSpPr>
        <p:spPr>
          <a:xfrm>
            <a:off x="1356995" y="2089785"/>
            <a:ext cx="962025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不能换，因为“找不着”写出“我”一直盯着父亲的背影看，直到再也找不到了，表现了我对他的感激、牵挂和难舍之情。而“看不见”则没有这样的效果。</a:t>
            </a:r>
            <a:endParaRPr lang="zh-CN" altLang="en-US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9700" y="64770"/>
            <a:ext cx="2263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课堂检测</a:t>
            </a:r>
            <a:endParaRPr lang="zh-CN" altLang="en-US" sz="36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00150" y="3771265"/>
            <a:ext cx="1035748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9、选文最后一句“我的眼泪又来了”中的“又”字用得好，请从结构和内容两面说明理由。（2分）</a:t>
            </a:r>
            <a:endParaRPr lang="zh-CN" altLang="en-US" sz="32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从结构方面来看照应文中“我的泪很快地流下来了”。</a:t>
            </a:r>
            <a:endParaRPr lang="zh-CN" altLang="en-US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从内容方面，表明是第二次流泪，同时突出了作者和父亲离别时对父亲依恋、感激和敬爱之情</a:t>
            </a:r>
            <a:endParaRPr lang="zh-CN" altLang="en-US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638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build="p"/>
      <p:bldP spid="7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4" name="Picture 2" descr="夜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0170" y="0"/>
            <a:ext cx="124142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5" name="WordArt 3"/>
          <p:cNvSpPr/>
          <p:nvPr/>
        </p:nvSpPr>
        <p:spPr>
          <a:xfrm>
            <a:off x="3729355" y="1162685"/>
            <a:ext cx="3886200" cy="2819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再见</a:t>
            </a:r>
            <a:endParaRPr lang="zh-CN" altLang="en-US" sz="3600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8372" name="Picture 4" descr="bfly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4970" y="2950845"/>
            <a:ext cx="1733550" cy="198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7042" name="标题 87041"/>
          <p:cNvSpPr>
            <a:spLocks noGrp="1"/>
          </p:cNvSpPr>
          <p:nvPr>
            <p:ph type="title"/>
          </p:nvPr>
        </p:nvSpPr>
        <p:spPr>
          <a:xfrm>
            <a:off x="1946275" y="510540"/>
            <a:ext cx="8610600" cy="914400"/>
          </a:xfrm>
        </p:spPr>
        <p:txBody>
          <a:bodyPr anchor="ctr"/>
          <a:p>
            <a:r>
              <a:rPr lang="zh-CN" altLang="en-US" sz="4000" b="1" dirty="0">
                <a:solidFill>
                  <a:srgbClr val="008000"/>
                </a:solidFill>
                <a:uFillTx/>
                <a:ea typeface="黑体" panose="02010609060101010101" pitchFamily="2" charset="-122"/>
              </a:rPr>
              <a:t>朱自清</a:t>
            </a:r>
            <a:r>
              <a:rPr lang="en-US" altLang="zh-CN" sz="4000" b="1" dirty="0">
                <a:solidFill>
                  <a:srgbClr val="008000"/>
                </a:solidFill>
                <a:uFillTx/>
                <a:ea typeface="黑体" panose="02010609060101010101" pitchFamily="2" charset="-122"/>
              </a:rPr>
              <a:t>《</a:t>
            </a:r>
            <a:r>
              <a:rPr lang="zh-CN" altLang="en-US" sz="4000" b="1" dirty="0">
                <a:solidFill>
                  <a:srgbClr val="008000"/>
                </a:solidFill>
                <a:uFillTx/>
                <a:ea typeface="黑体" panose="02010609060101010101" pitchFamily="2" charset="-122"/>
              </a:rPr>
              <a:t>匆匆</a:t>
            </a:r>
            <a:r>
              <a:rPr lang="en-US" altLang="zh-CN" sz="4000" b="1">
                <a:solidFill>
                  <a:srgbClr val="008000"/>
                </a:solidFill>
                <a:uFillTx/>
                <a:ea typeface="黑体" panose="02010609060101010101" pitchFamily="2" charset="-122"/>
              </a:rPr>
              <a:t>》</a:t>
            </a:r>
            <a:endParaRPr lang="en-US" altLang="zh-CN" sz="4000" b="1">
              <a:solidFill>
                <a:srgbClr val="0080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87043" name="文本占位符 87042"/>
          <p:cNvSpPr>
            <a:spLocks noGrp="1"/>
          </p:cNvSpPr>
          <p:nvPr>
            <p:ph type="body" idx="1"/>
          </p:nvPr>
        </p:nvSpPr>
        <p:spPr>
          <a:xfrm>
            <a:off x="1828800" y="1517650"/>
            <a:ext cx="8845550" cy="4419600"/>
          </a:xfrm>
        </p:spPr>
        <p:txBody>
          <a:bodyPr/>
          <a:p>
            <a:pPr marL="0" indent="0">
              <a:lnSpc>
                <a:spcPct val="130000"/>
              </a:lnSpc>
              <a:buNone/>
            </a:pPr>
            <a:r>
              <a:rPr lang="en-US" alt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燕子去了，有再来的时候；杨柳枯了，有再青的时候；桃花谢了，有再开的时候。但是，聪明的，你告诉我，我们的日子为什么一去不复返呢？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——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是有人偷了他们罢：那是谁？又藏在何处呢？是他们自己逃走了罢：现在又到了哪里呢？ 　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charRg st="0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87043">
                                            <p:txEl>
                                              <p:charRg st="0" end="1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87043">
                                            <p:txEl>
                                              <p:charRg st="0" end="11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charRg st="0" end="11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87043">
                                            <p:txEl>
                                              <p:charRg st="0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charRg st="0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87043">
                                            <p:txEl>
                                              <p:charRg st="0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charRg st="0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3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7940" y="-38100"/>
            <a:ext cx="12399010" cy="6942455"/>
          </a:xfrm>
          <a:prstGeom prst="rect">
            <a:avLst/>
          </a:prstGeom>
        </p:spPr>
      </p:pic>
      <p:sp>
        <p:nvSpPr>
          <p:cNvPr id="45062" name="标题 45061"/>
          <p:cNvSpPr>
            <a:spLocks noGrp="1"/>
          </p:cNvSpPr>
          <p:nvPr>
            <p:ph type="title"/>
          </p:nvPr>
        </p:nvSpPr>
        <p:spPr>
          <a:xfrm>
            <a:off x="3858895" y="6036310"/>
            <a:ext cx="5020310" cy="801370"/>
          </a:xfrm>
          <a:solidFill>
            <a:schemeClr val="accent1"/>
          </a:solidFill>
        </p:spPr>
        <p:txBody>
          <a:bodyPr anchor="ctr"/>
          <a:p>
            <a:r>
              <a:rPr lang="zh-CN" altLang="en-US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清华大学自清亭</a:t>
            </a:r>
            <a:endParaRPr lang="zh-CN" altLang="en-US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矩形 8193"/>
          <p:cNvSpPr/>
          <p:nvPr/>
        </p:nvSpPr>
        <p:spPr>
          <a:xfrm>
            <a:off x="3124200" y="1905000"/>
            <a:ext cx="6400800" cy="609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endParaRPr sz="3200" dirty="0">
              <a:latin typeface="Tahoma" panose="020B0604030504040204" pitchFamily="34" charset="0"/>
            </a:endParaRPr>
          </a:p>
        </p:txBody>
      </p:sp>
      <p:sp>
        <p:nvSpPr>
          <p:cNvPr id="8195" name="矩形 8194"/>
          <p:cNvSpPr/>
          <p:nvPr/>
        </p:nvSpPr>
        <p:spPr>
          <a:xfrm>
            <a:off x="205105" y="1127760"/>
            <a:ext cx="10746105" cy="60674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ts val="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《背影》是记实散文，写于1925年10月，当时作者在清华大学任教。本文是作者追忆八年前的往事。1917年冬，作者祖母去世，父亲朱鸿钧原任徐州烟酒公卖局局长，被解职。文中的“祸不单行”正是指这两件事。作者当时20岁，在北大哲学系读书，得知祖母去世，从北京赶到徐州与父亲一道回扬州奔丧。丧事完毕，父亲到南京找工作，作者回北京念书，父子在浦口车站惜别。</a:t>
            </a:r>
            <a:endParaRPr lang="en-US" altLang="zh-CN" sz="32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>
              <a:spcBef>
                <a:spcPts val="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  作者曾说：“我写《背影》，就因为文中所引的父亲的来信那句话。当时读了父亲的信，真是泪如泉涌。我父亲待我的许多好处，特别是《背影》里所叙述的那一回，想起来跟眼前一般无二。我这篇文只是写实，……”</a:t>
            </a:r>
            <a:endParaRPr lang="en-US" altLang="zh-CN" sz="32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>
              <a:spcBef>
                <a:spcPts val="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endParaRPr lang="en-US" altLang="zh-CN" sz="32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9540" y="74295"/>
            <a:ext cx="2263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写作背景</a:t>
            </a:r>
            <a:endParaRPr lang="zh-CN" altLang="en-US" sz="36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pic>
        <p:nvPicPr>
          <p:cNvPr id="56328" name="图片 56327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77575" y="5332730"/>
            <a:ext cx="1008063" cy="1511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矩形 11265"/>
          <p:cNvSpPr/>
          <p:nvPr/>
        </p:nvSpPr>
        <p:spPr>
          <a:xfrm>
            <a:off x="1073785" y="807085"/>
            <a:ext cx="10373995" cy="588772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ts val="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>
              <a:spcBef>
                <a:spcPts val="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交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卸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    ） 奔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丧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    </a:t>
            </a:r>
            <a:r>
              <a:rPr lang="zh-CN" altLang="en-US" sz="40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 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橘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子</a:t>
            </a:r>
            <a:r>
              <a:rPr lang="en-US" altLang="zh-CN" sz="40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      </a:t>
            </a:r>
            <a:r>
              <a:rPr lang="zh-CN" altLang="en-US" sz="40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endParaRPr lang="zh-CN" altLang="en-US" sz="40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40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40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颓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唐（    </a:t>
            </a:r>
            <a:r>
              <a:rPr lang="zh-CN" altLang="en-US" sz="40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 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迂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腐（  </a:t>
            </a:r>
            <a:r>
              <a:rPr lang="zh-CN" altLang="en-US" sz="40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） 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琐屑</a:t>
            </a:r>
            <a:r>
              <a:rPr lang="en-US" altLang="zh-CN" sz="40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      </a:t>
            </a:r>
            <a:r>
              <a:rPr lang="zh-CN" altLang="en-US" sz="40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endParaRPr lang="zh-CN" altLang="en-US" sz="40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endParaRPr lang="zh-CN" altLang="en-US" sz="40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栅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栏（</a:t>
            </a:r>
            <a:r>
              <a:rPr lang="zh-CN" altLang="en-US" sz="40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） 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差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使（    ）狼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藉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     ）</a:t>
            </a:r>
            <a:endParaRPr lang="zh-CN" altLang="en-US" sz="40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endParaRPr lang="zh-CN" altLang="en-US" sz="4000" b="1" u="sng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蹒跚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        ）  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簌簌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      ）</a:t>
            </a:r>
            <a:endParaRPr lang="zh-CN" altLang="en-US" sz="4000" b="1" u="sng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40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268" name="文本框 11267"/>
          <p:cNvSpPr txBox="1"/>
          <p:nvPr/>
        </p:nvSpPr>
        <p:spPr>
          <a:xfrm>
            <a:off x="2800350" y="1388110"/>
            <a:ext cx="838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200" b="1" err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xiè</a:t>
            </a:r>
            <a:endParaRPr lang="en-US" altLang="zh-CN" sz="3200" b="1" err="1">
              <a:solidFill>
                <a:srgbClr val="FF000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269" name="文本框 11268"/>
          <p:cNvSpPr txBox="1"/>
          <p:nvPr/>
        </p:nvSpPr>
        <p:spPr>
          <a:xfrm>
            <a:off x="5972175" y="1388110"/>
            <a:ext cx="12954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200" b="1" err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sānɡ</a:t>
            </a:r>
            <a:endParaRPr lang="en-US" altLang="zh-CN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270" name="文本框 11269"/>
          <p:cNvSpPr txBox="1"/>
          <p:nvPr/>
        </p:nvSpPr>
        <p:spPr>
          <a:xfrm>
            <a:off x="9601200" y="1388110"/>
            <a:ext cx="1219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200" b="1" err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jú</a:t>
            </a:r>
            <a:endParaRPr lang="en-US" altLang="zh-CN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271" name="文本框 11270"/>
          <p:cNvSpPr txBox="1"/>
          <p:nvPr/>
        </p:nvSpPr>
        <p:spPr>
          <a:xfrm>
            <a:off x="2800350" y="2901950"/>
            <a:ext cx="14382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200" b="1" err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tuí </a:t>
            </a:r>
            <a:endParaRPr lang="en-US" altLang="zh-CN" sz="3200" b="1" err="1">
              <a:solidFill>
                <a:srgbClr val="FF000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272" name="文本框 11271"/>
          <p:cNvSpPr txBox="1"/>
          <p:nvPr/>
        </p:nvSpPr>
        <p:spPr>
          <a:xfrm>
            <a:off x="6200775" y="2765743"/>
            <a:ext cx="838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200" b="1" err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yū</a:t>
            </a:r>
            <a:endParaRPr lang="en-US" altLang="zh-CN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273" name="文本框 11272"/>
          <p:cNvSpPr txBox="1"/>
          <p:nvPr/>
        </p:nvSpPr>
        <p:spPr>
          <a:xfrm>
            <a:off x="9048750" y="2835275"/>
            <a:ext cx="19431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200" b="1" err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suǒ xiè</a:t>
            </a:r>
            <a:endParaRPr lang="en-US" altLang="zh-CN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274" name="文本框 11273"/>
          <p:cNvSpPr txBox="1"/>
          <p:nvPr/>
        </p:nvSpPr>
        <p:spPr>
          <a:xfrm>
            <a:off x="2762250" y="4282123"/>
            <a:ext cx="9144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200" b="1" err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zhà</a:t>
            </a:r>
            <a:endParaRPr lang="en-US" altLang="zh-CN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275" name="文本框 11274"/>
          <p:cNvSpPr txBox="1"/>
          <p:nvPr/>
        </p:nvSpPr>
        <p:spPr>
          <a:xfrm>
            <a:off x="6086475" y="4282440"/>
            <a:ext cx="10668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200" b="1" err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chāi</a:t>
            </a:r>
            <a:endParaRPr lang="en-US" altLang="zh-CN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277" name="文本框 11276"/>
          <p:cNvSpPr txBox="1"/>
          <p:nvPr/>
        </p:nvSpPr>
        <p:spPr>
          <a:xfrm>
            <a:off x="9484043" y="4282440"/>
            <a:ext cx="50323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200" b="1" err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jí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11278" name="文本框 11277"/>
          <p:cNvSpPr txBox="1"/>
          <p:nvPr/>
        </p:nvSpPr>
        <p:spPr>
          <a:xfrm>
            <a:off x="2688590" y="5744210"/>
            <a:ext cx="21062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200" b="1" err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pán shān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11279" name="文本框 11278"/>
          <p:cNvSpPr txBox="1"/>
          <p:nvPr/>
        </p:nvSpPr>
        <p:spPr>
          <a:xfrm>
            <a:off x="7373620" y="5744210"/>
            <a:ext cx="14344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200" b="1" err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sù sù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9700" y="74295"/>
            <a:ext cx="2263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检查预习</a:t>
            </a:r>
            <a:endParaRPr lang="zh-CN" altLang="en-US" sz="36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09850" y="325120"/>
            <a:ext cx="2263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 dirty="0">
                <a:solidFill>
                  <a:srgbClr val="00B050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字音字形</a:t>
            </a:r>
            <a:r>
              <a:rPr lang="zh-CN" altLang="en-US" sz="3600" b="1">
                <a:solidFill>
                  <a:srgbClr val="00B050"/>
                </a:solidFill>
                <a:uFillTx/>
                <a:ea typeface="黑体" panose="02010609060101010101" pitchFamily="2" charset="-122"/>
              </a:rPr>
              <a:t> </a:t>
            </a:r>
            <a:endParaRPr lang="zh-CN" altLang="en-US" sz="3600" b="1">
              <a:solidFill>
                <a:srgbClr val="00B050"/>
              </a:solidFill>
              <a:uFillTx/>
              <a:ea typeface="黑体" panose="02010609060101010101" pitchFamily="2" charset="-122"/>
            </a:endParaRPr>
          </a:p>
        </p:txBody>
      </p:sp>
      <p:pic>
        <p:nvPicPr>
          <p:cNvPr id="56328" name="图片 56327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99115" y="5083175"/>
            <a:ext cx="1008063" cy="1511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27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27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27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27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27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27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11269" grpId="0"/>
      <p:bldP spid="11270" grpId="0"/>
      <p:bldP spid="11271" grpId="0"/>
      <p:bldP spid="11272" grpId="0"/>
      <p:bldP spid="11273" grpId="0"/>
      <p:bldP spid="11274" grpId="0"/>
      <p:bldP spid="1127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5" name="文本占位符 13314"/>
          <p:cNvSpPr>
            <a:spLocks noGrp="1" noRot="1"/>
          </p:cNvSpPr>
          <p:nvPr>
            <p:ph type="body" idx="1"/>
          </p:nvPr>
        </p:nvSpPr>
        <p:spPr>
          <a:xfrm>
            <a:off x="641350" y="1054100"/>
            <a:ext cx="11737340" cy="5839460"/>
          </a:xfrm>
        </p:spPr>
        <p:txBody>
          <a:bodyPr/>
          <a:p>
            <a:pPr>
              <a:lnSpc>
                <a:spcPts val="4120"/>
              </a:lnSpc>
              <a:spcBef>
                <a:spcPts val="0"/>
              </a:spcBef>
            </a:pPr>
            <a:r>
              <a:rPr lang="zh-CN" altLang="en-US" sz="3600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差使： 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旧社会在机关里做事叫“当差”，这里指职务。</a:t>
            </a:r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  <a:p>
            <a:pPr>
              <a:lnSpc>
                <a:spcPts val="4120"/>
              </a:lnSpc>
              <a:spcBef>
                <a:spcPts val="0"/>
              </a:spcBef>
            </a:pPr>
            <a:r>
              <a:rPr lang="zh-CN" altLang="en-US" sz="3600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狼藉： 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乱七八糟的样子。</a:t>
            </a:r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  <a:p>
            <a:pPr>
              <a:lnSpc>
                <a:spcPts val="4120"/>
              </a:lnSpc>
              <a:spcBef>
                <a:spcPts val="0"/>
              </a:spcBef>
            </a:pPr>
            <a:r>
              <a:rPr lang="zh-CN" altLang="en-US" sz="3600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簌簌： 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纷纷落下的样子。</a:t>
            </a:r>
            <a:endParaRPr lang="zh-CN" altLang="en-US" sz="3600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  <a:p>
            <a:pPr>
              <a:lnSpc>
                <a:spcPts val="4120"/>
              </a:lnSpc>
              <a:spcBef>
                <a:spcPts val="0"/>
              </a:spcBef>
            </a:pPr>
            <a:r>
              <a:rPr lang="zh-CN" altLang="en-US" sz="3600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典质： 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  <a:sym typeface="Wingdings" panose="05000000000000000000" pitchFamily="2" charset="2"/>
              </a:rPr>
              <a:t>把（财产、衣物）典当、抵押出去。</a:t>
            </a:r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2" charset="-122"/>
              <a:sym typeface="Wingdings" panose="05000000000000000000" pitchFamily="2" charset="2"/>
            </a:endParaRPr>
          </a:p>
          <a:p>
            <a:pPr algn="l">
              <a:lnSpc>
                <a:spcPts val="4120"/>
              </a:lnSpc>
              <a:spcBef>
                <a:spcPts val="0"/>
              </a:spcBef>
            </a:pPr>
            <a:r>
              <a:rPr lang="zh-CN" altLang="en-US" sz="3600" b="1" dirty="0">
                <a:solidFill>
                  <a:srgbClr val="0000FF"/>
                </a:solidFill>
                <a:uFillTx/>
                <a:ea typeface="黑体" panose="02010609060101010101" pitchFamily="2" charset="-122"/>
                <a:sym typeface="Wingdings" panose="05000000000000000000" pitchFamily="2" charset="2"/>
              </a:rPr>
              <a:t>惨淡： 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  <a:sym typeface="Wingdings" panose="05000000000000000000" pitchFamily="2" charset="2"/>
              </a:rPr>
              <a:t>凄惨暗淡，不景气。</a:t>
            </a:r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2" charset="-122"/>
              <a:sym typeface="Wingdings" panose="05000000000000000000" pitchFamily="2" charset="2"/>
            </a:endParaRPr>
          </a:p>
          <a:p>
            <a:pPr algn="l">
              <a:lnSpc>
                <a:spcPts val="4120"/>
              </a:lnSpc>
              <a:spcBef>
                <a:spcPts val="0"/>
              </a:spcBef>
            </a:pPr>
            <a:r>
              <a:rPr lang="zh-CN" altLang="en-US" sz="3600" b="1" dirty="0">
                <a:solidFill>
                  <a:srgbClr val="0000FF"/>
                </a:solidFill>
                <a:uFillTx/>
                <a:ea typeface="黑体" panose="02010609060101010101" pitchFamily="2" charset="-122"/>
                <a:sym typeface="Wingdings" panose="05000000000000000000" pitchFamily="2" charset="2"/>
              </a:rPr>
              <a:t>勾留： 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  <a:sym typeface="Wingdings" panose="05000000000000000000" pitchFamily="2" charset="2"/>
              </a:rPr>
              <a:t>短时间停留。</a:t>
            </a:r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2" charset="-122"/>
              <a:sym typeface="Wingdings" panose="05000000000000000000" pitchFamily="2" charset="2"/>
            </a:endParaRPr>
          </a:p>
          <a:p>
            <a:pPr>
              <a:lnSpc>
                <a:spcPts val="4120"/>
              </a:lnSpc>
              <a:spcBef>
                <a:spcPts val="0"/>
              </a:spcBef>
            </a:pPr>
            <a:r>
              <a:rPr lang="zh-CN" altLang="en-US" sz="3600" b="1" dirty="0">
                <a:solidFill>
                  <a:srgbClr val="0000FF"/>
                </a:solidFill>
                <a:uFillTx/>
                <a:ea typeface="黑体" panose="02010609060101010101" pitchFamily="2" charset="-122"/>
                <a:sym typeface="Wingdings" panose="05000000000000000000" pitchFamily="2" charset="2"/>
              </a:rPr>
              <a:t>蹒跚： 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  <a:sym typeface="Wingdings" panose="05000000000000000000" pitchFamily="2" charset="2"/>
              </a:rPr>
              <a:t>因为腿脚不灵便，走路缓慢摇摆的样子。</a:t>
            </a:r>
            <a:endParaRPr lang="zh-CN" altLang="en-US" sz="3600" b="1" dirty="0">
              <a:solidFill>
                <a:srgbClr val="0000FF"/>
              </a:solidFill>
              <a:uFillTx/>
              <a:ea typeface="黑体" panose="02010609060101010101" pitchFamily="2" charset="-122"/>
              <a:sym typeface="Wingdings" panose="05000000000000000000" pitchFamily="2" charset="2"/>
            </a:endParaRPr>
          </a:p>
          <a:p>
            <a:pPr>
              <a:lnSpc>
                <a:spcPts val="4120"/>
              </a:lnSpc>
              <a:spcBef>
                <a:spcPts val="0"/>
              </a:spcBef>
            </a:pPr>
            <a:r>
              <a:rPr lang="zh-CN" altLang="en-US" sz="3600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颓唐： 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衰颓败落。</a:t>
            </a:r>
            <a:endParaRPr lang="zh-CN" altLang="en-US" sz="3600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  <a:p>
            <a:pPr>
              <a:lnSpc>
                <a:spcPts val="4120"/>
              </a:lnSpc>
              <a:spcBef>
                <a:spcPts val="0"/>
              </a:spcBef>
            </a:pPr>
            <a:r>
              <a:rPr lang="zh-CN" altLang="en-US" sz="3600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情郁于中： 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感情积聚在心里。</a:t>
            </a:r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  <a:p>
            <a:pPr algn="l">
              <a:lnSpc>
                <a:spcPts val="4120"/>
              </a:lnSpc>
              <a:spcBef>
                <a:spcPts val="0"/>
              </a:spcBef>
            </a:pPr>
            <a:r>
              <a:rPr lang="zh-CN" altLang="en-US" sz="3600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触目伤怀： 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看到（家庭败落的情况）心里感到悲伤。</a:t>
            </a:r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  <a:p>
            <a:pPr>
              <a:lnSpc>
                <a:spcPts val="4120"/>
              </a:lnSpc>
              <a:spcBef>
                <a:spcPts val="0"/>
              </a:spcBef>
            </a:pPr>
            <a:r>
              <a:rPr lang="zh-CN" altLang="en-US" sz="3600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踌躇： 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犹豫。</a:t>
            </a:r>
            <a:endParaRPr lang="zh-CN" altLang="en-US" sz="3600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  <a:p>
            <a:pPr>
              <a:lnSpc>
                <a:spcPts val="4120"/>
              </a:lnSpc>
              <a:spcBef>
                <a:spcPts val="0"/>
              </a:spcBef>
            </a:pPr>
            <a:endParaRPr lang="zh-CN" altLang="en-US" sz="3600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  <a:p>
            <a:pPr>
              <a:lnSpc>
                <a:spcPts val="4120"/>
              </a:lnSpc>
              <a:spcBef>
                <a:spcPts val="0"/>
              </a:spcBef>
              <a:buNone/>
            </a:pPr>
            <a:endParaRPr lang="zh-CN" altLang="en-US" sz="3600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9700" y="74295"/>
            <a:ext cx="2263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检查预习</a:t>
            </a:r>
            <a:endParaRPr lang="zh-CN" altLang="en-US" sz="36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09850" y="325120"/>
            <a:ext cx="2263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00B050"/>
                </a:solidFill>
                <a:uFillTx/>
                <a:ea typeface="黑体" panose="02010609060101010101" pitchFamily="2" charset="-122"/>
              </a:rPr>
              <a:t>词语释义 </a:t>
            </a:r>
            <a:endParaRPr lang="zh-CN" altLang="en-US" sz="3600" b="1">
              <a:solidFill>
                <a:srgbClr val="00B050"/>
              </a:solidFill>
              <a:uFillTx/>
              <a:ea typeface="黑体" panose="02010609060101010101" pitchFamily="2" charset="-122"/>
            </a:endParaRPr>
          </a:p>
        </p:txBody>
      </p:sp>
      <p:pic>
        <p:nvPicPr>
          <p:cNvPr id="56328" name="图片 56327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87125" y="4754245"/>
            <a:ext cx="1008063" cy="1511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315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25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3315">
                                            <p:txEl>
                                              <p:charRg st="25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37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3315">
                                            <p:txEl>
                                              <p:charRg st="37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49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3315">
                                            <p:txEl>
                                              <p:charRg st="49" end="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69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3315">
                                            <p:txEl>
                                              <p:charRg st="69" end="8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82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3315">
                                            <p:txEl>
                                              <p:charRg st="82" end="9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92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3315">
                                            <p:txEl>
                                              <p:charRg st="92" end="1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114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3315">
                                            <p:txEl>
                                              <p:charRg st="114" end="1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123" end="1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3315">
                                            <p:txEl>
                                              <p:charRg st="123" end="1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137" end="1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3315">
                                            <p:txEl>
                                              <p:charRg st="137" end="1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161" end="1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3315">
                                            <p:txEl>
                                              <p:charRg st="161" end="1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内容页3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首页3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内容页3</Template>
  <TotalTime>0</TotalTime>
  <Words>6786</Words>
  <Application>WPS 演示</Application>
  <PresentationFormat>在屏幕上显示</PresentationFormat>
  <Paragraphs>600</Paragraphs>
  <Slides>48</Slides>
  <Notes>1</Notes>
  <HiddenSlides>0</HiddenSlides>
  <MMClips>1</MMClips>
  <ScaleCrop>false</ScaleCrop>
  <HeadingPairs>
    <vt:vector size="8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77" baseType="lpstr">
      <vt:lpstr>Arial</vt:lpstr>
      <vt:lpstr>宋体</vt:lpstr>
      <vt:lpstr>Wingdings</vt:lpstr>
      <vt:lpstr>Times New Roman</vt:lpstr>
      <vt:lpstr>黑体</vt:lpstr>
      <vt:lpstr>方正隶二简体</vt:lpstr>
      <vt:lpstr>Tahoma</vt:lpstr>
      <vt:lpstr>微软雅黑</vt:lpstr>
      <vt:lpstr>楷体_GB2312</vt:lpstr>
      <vt:lpstr>Arial Unicode MS</vt:lpstr>
      <vt:lpstr>楷体_GB2312</vt:lpstr>
      <vt:lpstr>Verdana</vt:lpstr>
      <vt:lpstr>Wingdings</vt:lpstr>
      <vt:lpstr>华文彩云</vt:lpstr>
      <vt:lpstr>华文新魏</vt:lpstr>
      <vt:lpstr>华文行楷</vt:lpstr>
      <vt:lpstr>华文行楷</vt:lpstr>
      <vt:lpstr>Impact</vt:lpstr>
      <vt:lpstr>方正琥珀简体</vt:lpstr>
      <vt:lpstr>隶书</vt:lpstr>
      <vt:lpstr>仿宋_GB2312</vt:lpstr>
      <vt:lpstr>华文隶书</vt:lpstr>
      <vt:lpstr>Calibri</vt:lpstr>
      <vt:lpstr>方正舒体</vt:lpstr>
      <vt:lpstr>新宋体</vt:lpstr>
      <vt:lpstr>仿宋</vt:lpstr>
      <vt:lpstr>内容页3</vt:lpstr>
      <vt:lpstr>首页3</vt:lpstr>
      <vt:lpstr>Paint.Picture</vt:lpstr>
      <vt:lpstr>背　影</vt:lpstr>
      <vt:lpstr>PowerPoint 演示文稿</vt:lpstr>
      <vt:lpstr>PowerPoint 演示文稿</vt:lpstr>
      <vt:lpstr>PowerPoint 演示文稿</vt:lpstr>
      <vt:lpstr>朱自清《匆匆》</vt:lpstr>
      <vt:lpstr>清华大学自清亭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哪一次“背影”写得最具体、最感人？</vt:lpstr>
      <vt:lpstr>PowerPoint 演示文稿</vt:lpstr>
      <vt:lpstr>PowerPoint 演示文稿</vt:lpstr>
      <vt:lpstr>  写父亲的４次背影中，过铁道买橘子的背影写得最详细，为什么?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“我赶紧拭干了泪。怕他看见，也怕别人看见”， 两个“怕”，各怕什么？</vt:lpstr>
      <vt:lpstr>我那时真是聪明过分，……唉，我现在想想，那时真是太聪明了！作者一再说自己“聪明过分”“太聪明”，是为什么?</vt:lpstr>
      <vt:lpstr>PowerPoint 演示文稿</vt:lpstr>
      <vt:lpstr>“那年冬天，祖母死了，父亲的差使也交卸了，正是祸不单行的日子。”“祸不单行”具体指什么事？</vt:lpstr>
      <vt:lpstr>文中交代祸不单行、光景惨淡的背景有什么作用？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写作启示：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绅士</cp:lastModifiedBy>
  <cp:revision>204</cp:revision>
  <dcterms:created xsi:type="dcterms:W3CDTF">2017-08-03T03:45:00Z</dcterms:created>
  <dcterms:modified xsi:type="dcterms:W3CDTF">2018-09-01T01:47:46Z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