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72" r:id="rId2"/>
    <p:sldMasterId id="2147483684" r:id="rId3"/>
    <p:sldMasterId id="2147483696" r:id="rId4"/>
    <p:sldMasterId id="2147483708" r:id="rId5"/>
    <p:sldMasterId id="2147483720" r:id="rId6"/>
    <p:sldMasterId id="2147483744" r:id="rId7"/>
    <p:sldMasterId id="2147483768" r:id="rId8"/>
    <p:sldMasterId id="2147483783" r:id="rId9"/>
  </p:sldMasterIdLst>
  <p:notesMasterIdLst>
    <p:notesMasterId r:id="rId10"/>
  </p:notesMasterIdLst>
  <p:sldIdLst>
    <p:sldId id="480" r:id="rId11"/>
    <p:sldId id="465" r:id="rId12"/>
    <p:sldId id="477" r:id="rId13"/>
    <p:sldId id="478" r:id="rId14"/>
    <p:sldId id="411" r:id="rId15"/>
    <p:sldId id="446" r:id="rId16"/>
    <p:sldId id="412" r:id="rId17"/>
    <p:sldId id="413" r:id="rId18"/>
    <p:sldId id="454" r:id="rId19"/>
    <p:sldId id="456" r:id="rId20"/>
    <p:sldId id="426" r:id="rId21"/>
    <p:sldId id="468" r:id="rId22"/>
    <p:sldId id="469" r:id="rId23"/>
    <p:sldId id="470" r:id="rId24"/>
    <p:sldId id="471" r:id="rId25"/>
    <p:sldId id="444" r:id="rId26"/>
    <p:sldId id="443" r:id="rId27"/>
    <p:sldId id="427" r:id="rId28"/>
    <p:sldId id="429" r:id="rId29"/>
    <p:sldId id="472" r:id="rId30"/>
    <p:sldId id="430" r:id="rId31"/>
    <p:sldId id="442" r:id="rId32"/>
    <p:sldId id="414" r:id="rId33"/>
    <p:sldId id="473" r:id="rId34"/>
    <p:sldId id="474" r:id="rId35"/>
    <p:sldId id="436" r:id="rId36"/>
    <p:sldId id="437" r:id="rId37"/>
    <p:sldId id="432" r:id="rId38"/>
    <p:sldId id="433" r:id="rId39"/>
    <p:sldId id="434" r:id="rId40"/>
    <p:sldId id="438" r:id="rId41"/>
    <p:sldId id="439" r:id="rId42"/>
    <p:sldId id="441" r:id="rId43"/>
    <p:sldId id="457" r:id="rId44"/>
    <p:sldId id="458" r:id="rId45"/>
    <p:sldId id="459" r:id="rId46"/>
    <p:sldId id="460" r:id="rId47"/>
    <p:sldId id="461" r:id="rId48"/>
    <p:sldId id="462" r:id="rId49"/>
    <p:sldId id="463" r:id="rId50"/>
    <p:sldId id="464" r:id="rId51"/>
    <p:sldId id="440" r:id="rId52"/>
    <p:sldId id="475" r:id="rId53"/>
    <p:sldId id="479" r:id="rId54"/>
    <p:sldId id="476" r:id="rId55"/>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24" y="-54"/>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notesMaster" Target="notesMasters/notesMaster1.xml" /><Relationship Id="rId11" Type="http://schemas.openxmlformats.org/officeDocument/2006/relationships/slide" Target="slides/slid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 Type="http://schemas.openxmlformats.org/officeDocument/2006/relationships/slideMaster" Target="slideMasters/slideMaster2.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 Type="http://schemas.openxmlformats.org/officeDocument/2006/relationships/slideMaster" Target="slideMasters/slideMaster3.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 Type="http://schemas.openxmlformats.org/officeDocument/2006/relationships/slideMaster" Target="slideMasters/slideMaster4.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 Type="http://schemas.openxmlformats.org/officeDocument/2006/relationships/slideMaster" Target="slideMasters/slideMaster5.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 Id="rId54" Type="http://schemas.openxmlformats.org/officeDocument/2006/relationships/slide" Target="slides/slide44.xml" /><Relationship Id="rId55" Type="http://schemas.openxmlformats.org/officeDocument/2006/relationships/slide" Target="slides/slide45.xml" /><Relationship Id="rId56" Type="http://schemas.openxmlformats.org/officeDocument/2006/relationships/tags" Target="tags/tag530.xml" /><Relationship Id="rId57" Type="http://schemas.openxmlformats.org/officeDocument/2006/relationships/presProps" Target="presProps.xml" /><Relationship Id="rId58" Type="http://schemas.openxmlformats.org/officeDocument/2006/relationships/viewProps" Target="viewProps.xml" /><Relationship Id="rId59" Type="http://schemas.openxmlformats.org/officeDocument/2006/relationships/theme" Target="theme/theme1.xml" /><Relationship Id="rId6" Type="http://schemas.openxmlformats.org/officeDocument/2006/relationships/slideMaster" Target="slideMasters/slideMaster6.xml" /><Relationship Id="rId60" Type="http://schemas.openxmlformats.org/officeDocument/2006/relationships/tableStyles" Target="tableStyles.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10.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192017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457"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19458"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5pPr>
          </a:lstStyle>
          <a:p>
            <a:pPr lvl="0" eaLnBrk="1" hangingPunct="1"/>
            <a:endParaRPr lang="zh-CN" altLang="en-US"/>
          </a:p>
        </p:txBody>
      </p:sp>
      <p:sp>
        <p:nvSpPr>
          <p:cNvPr id="19459"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E5F90142-3095-4352-A46D-2D0D4637EBAC}" type="slidenum">
              <a:rPr lang="zh-CN" altLang="en-US" sz="1200"/>
              <a:pPr lvl="0" algn="r" eaLnBrk="1" hangingPunct="1"/>
              <a:t>12</a:t>
            </a:fld>
            <a:endParaRPr lang="zh-CN" altLang="en-US" sz="1200"/>
          </a:p>
        </p:txBody>
      </p:sp>
    </p:spTree>
    <p:extLst>
      <p:ext uri="{BB962C8B-B14F-4D97-AF65-F5344CB8AC3E}">
        <p14:creationId xmlns:p14="http://schemas.microsoft.com/office/powerpoint/2010/main" val="35978855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57897024"/>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3023241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6117157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1505"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21506"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5pPr>
          </a:lstStyle>
          <a:p>
            <a:pPr lvl="0" eaLnBrk="1" hangingPunct="1"/>
            <a:endParaRPr lang="zh-CN" altLang="en-US"/>
          </a:p>
        </p:txBody>
      </p:sp>
      <p:sp>
        <p:nvSpPr>
          <p:cNvPr id="21507"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2EDE5DB2-C091-416E-B8DB-AAE15DCB2F19}" type="slidenum">
              <a:rPr lang="zh-CN" altLang="en-US" sz="1200"/>
              <a:pPr lvl="0" algn="r" eaLnBrk="1" hangingPunct="1"/>
              <a:t>13</a:t>
            </a:fld>
            <a:endParaRPr lang="zh-CN" altLang="en-US" sz="1200"/>
          </a:p>
        </p:txBody>
      </p:sp>
    </p:spTree>
    <p:extLst>
      <p:ext uri="{BB962C8B-B14F-4D97-AF65-F5344CB8AC3E}">
        <p14:creationId xmlns:p14="http://schemas.microsoft.com/office/powerpoint/2010/main" val="3954189385"/>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4577"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24578" name="备注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5pPr>
          </a:lstStyle>
          <a:p>
            <a:pPr lvl="0" eaLnBrk="1" hangingPunct="1"/>
            <a:endParaRPr lang="zh-CN" altLang="en-US"/>
          </a:p>
        </p:txBody>
      </p:sp>
      <p:sp>
        <p:nvSpPr>
          <p:cNvPr id="24579" name="灯片编号占位符 3"/>
          <p:cNvSpPr>
            <a:spLocks noGrp="1"/>
          </p:cNvSpPr>
          <p:nvPr>
            <p:ph type="sldNum"/>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8F2241A0-B4EE-4817-BDC9-8B9F75E168BC}" type="slidenum">
              <a:rPr lang="zh-CN" altLang="en-US" sz="1200">
                <a:latin typeface="Calibri" pitchFamily="34" charset="0"/>
                <a:ea typeface="宋体" pitchFamily="2" charset="-122"/>
              </a:rPr>
              <a:pPr lvl="0" algn="r" eaLnBrk="1" hangingPunct="1"/>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7566425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54371330"/>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6625" name="幻灯片图像占位符 1"/>
          <p:cNvSpPr>
            <a:spLocks noGrp="1" noRot="1" noChangeAspect="1"/>
          </p:cNvSpPr>
          <p:nvPr>
            <p:ph type="sldImg" idx="4294967295"/>
          </p:nvPr>
        </p:nvSpPr>
        <p:spPr>
          <a:xfrm>
            <a:off x="685800" y="1143000"/>
            <a:ext cx="5486400" cy="3086100"/>
          </a:xfrm>
          <a:prstGeom prst="rect">
            <a:avLst/>
          </a:prstGeom>
          <a:noFill/>
          <a:ln w="12700">
            <a:round/>
          </a:ln>
        </p:spPr>
      </p:sp>
      <p:sp>
        <p:nvSpPr>
          <p:cNvPr id="26626" name="文本占位符 2"/>
          <p:cNvSpPr>
            <a:spLocks noGrp="1"/>
          </p:cNvSpPr>
          <p:nvPr>
            <p:ph type="body" idx="1"/>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itchFamily="34" charset="0"/>
                <a:ea typeface="宋体" pitchFamily="2" charset="-122"/>
              </a:defRPr>
            </a:lvl5pPr>
          </a:lstStyle>
          <a:p>
            <a:pPr lvl="0" eaLnBrk="1" hangingPunct="1"/>
            <a:endParaRPr lang="zh-CN" altLang="en-US"/>
          </a:p>
        </p:txBody>
      </p:sp>
    </p:spTree>
    <p:extLst>
      <p:ext uri="{BB962C8B-B14F-4D97-AF65-F5344CB8AC3E}">
        <p14:creationId xmlns:p14="http://schemas.microsoft.com/office/powerpoint/2010/main" val="409968974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8474234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4139621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5667283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8131272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7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86.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91.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96.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02.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10.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14.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20.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25.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29.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40.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45.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250.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55.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 Id="rId7"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61.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69.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73.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79.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284.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288.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299.xml" /><Relationship Id="rId2" Type="http://schemas.openxmlformats.org/officeDocument/2006/relationships/tags" Target="../tags/tag300.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04.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09.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14.xml"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 Id="rId7"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20.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tags" Target="../tags/tag327.xml" /><Relationship Id="rId9"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328.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tags" Target="../tags/tag331.xml" /><Relationship Id="rId5"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332.xml" /><Relationship Id="rId2" Type="http://schemas.openxmlformats.org/officeDocument/2006/relationships/tags" Target="../tags/tag333.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 Id="rId7"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338.xml" /><Relationship Id="rId2" Type="http://schemas.openxmlformats.org/officeDocument/2006/relationships/tags" Target="../tags/tag339.xml" /><Relationship Id="rId3" Type="http://schemas.openxmlformats.org/officeDocument/2006/relationships/tags" Target="../tags/tag340.xml" /><Relationship Id="rId4" Type="http://schemas.openxmlformats.org/officeDocument/2006/relationships/tags" Target="../tags/tag341.xml" /><Relationship Id="rId5" Type="http://schemas.openxmlformats.org/officeDocument/2006/relationships/tags" Target="../tags/tag342.xml" /><Relationship Id="rId6"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343.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347.xml" /><Relationship Id="rId2" Type="http://schemas.openxmlformats.org/officeDocument/2006/relationships/tags" Target="../tags/tag348.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358.xml" /><Relationship Id="rId2" Type="http://schemas.openxmlformats.org/officeDocument/2006/relationships/tags" Target="../tags/tag359.xml" /><Relationship Id="rId3" Type="http://schemas.openxmlformats.org/officeDocument/2006/relationships/tags" Target="../tags/tag360.xml" /><Relationship Id="rId4" Type="http://schemas.openxmlformats.org/officeDocument/2006/relationships/tags" Target="../tags/tag361.xml" /><Relationship Id="rId5" Type="http://schemas.openxmlformats.org/officeDocument/2006/relationships/tags" Target="../tags/tag362.xml" /><Relationship Id="rId6"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363.xml" /><Relationship Id="rId2" Type="http://schemas.openxmlformats.org/officeDocument/2006/relationships/tags" Target="../tags/tag364.xml"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368.xml" /><Relationship Id="rId2" Type="http://schemas.openxmlformats.org/officeDocument/2006/relationships/tags" Target="../tags/tag369.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373.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 Id="rId7"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379.xml" /><Relationship Id="rId2" Type="http://schemas.openxmlformats.org/officeDocument/2006/relationships/tags" Target="../tags/tag380.xml" /><Relationship Id="rId3" Type="http://schemas.openxmlformats.org/officeDocument/2006/relationships/tags" Target="../tags/tag381.xml" /><Relationship Id="rId4" Type="http://schemas.openxmlformats.org/officeDocument/2006/relationships/tags" Target="../tags/tag382.xml" /><Relationship Id="rId5" Type="http://schemas.openxmlformats.org/officeDocument/2006/relationships/tags" Target="../tags/tag383.xml" /><Relationship Id="rId6" Type="http://schemas.openxmlformats.org/officeDocument/2006/relationships/tags" Target="../tags/tag384.xml" /><Relationship Id="rId7" Type="http://schemas.openxmlformats.org/officeDocument/2006/relationships/tags" Target="../tags/tag385.xml" /><Relationship Id="rId8" Type="http://schemas.openxmlformats.org/officeDocument/2006/relationships/tags" Target="../tags/tag386.xml" /><Relationship Id="rId9"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387.xml" /><Relationship Id="rId2" Type="http://schemas.openxmlformats.org/officeDocument/2006/relationships/tags" Target="../tags/tag388.xml" /><Relationship Id="rId3" Type="http://schemas.openxmlformats.org/officeDocument/2006/relationships/tags" Target="../tags/tag389.xml" /><Relationship Id="rId4" Type="http://schemas.openxmlformats.org/officeDocument/2006/relationships/tags" Target="../tags/tag390.xml" /><Relationship Id="rId5"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391.xml" /><Relationship Id="rId2" Type="http://schemas.openxmlformats.org/officeDocument/2006/relationships/tags" Target="../tags/tag392.xml" /><Relationship Id="rId3" Type="http://schemas.openxmlformats.org/officeDocument/2006/relationships/tags" Target="../tags/tag393.xml" /><Relationship Id="rId4" Type="http://schemas.openxmlformats.org/officeDocument/2006/relationships/tags" Target="../tags/tag394.xml" /><Relationship Id="rId5" Type="http://schemas.openxmlformats.org/officeDocument/2006/relationships/tags" Target="../tags/tag395.xml" /><Relationship Id="rId6" Type="http://schemas.openxmlformats.org/officeDocument/2006/relationships/tags" Target="../tags/tag396.xml" /><Relationship Id="rId7"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397.xml" /><Relationship Id="rId2" Type="http://schemas.openxmlformats.org/officeDocument/2006/relationships/tags" Target="../tags/tag398.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402.xml" /><Relationship Id="rId2" Type="http://schemas.openxmlformats.org/officeDocument/2006/relationships/tags" Target="../tags/tag403.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406.xml" /><Relationship Id="rId2" Type="http://schemas.openxmlformats.org/officeDocument/2006/relationships/tags" Target="../tags/tag407.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417.xml" /><Relationship Id="rId2" Type="http://schemas.openxmlformats.org/officeDocument/2006/relationships/tags" Target="../tags/tag418.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tags" Target="../tags/tag421.xml" /><Relationship Id="rId6"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422.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tags" Target="../tags/tag425.xml" /><Relationship Id="rId5" Type="http://schemas.openxmlformats.org/officeDocument/2006/relationships/tags" Target="../tags/tag426.xml" /><Relationship Id="rId6"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427.xml" /><Relationship Id="rId2" Type="http://schemas.openxmlformats.org/officeDocument/2006/relationships/tags" Target="../tags/tag428.xml" /><Relationship Id="rId3" Type="http://schemas.openxmlformats.org/officeDocument/2006/relationships/tags" Target="../tags/tag429.xml" /><Relationship Id="rId4" Type="http://schemas.openxmlformats.org/officeDocument/2006/relationships/tags" Target="../tags/tag430.xml" /><Relationship Id="rId5" Type="http://schemas.openxmlformats.org/officeDocument/2006/relationships/tags" Target="../tags/tag431.xml" /><Relationship Id="rId6"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432.xml" /><Relationship Id="rId2" Type="http://schemas.openxmlformats.org/officeDocument/2006/relationships/tags" Target="../tags/tag433.xml" /><Relationship Id="rId3" Type="http://schemas.openxmlformats.org/officeDocument/2006/relationships/tags" Target="../tags/tag434.xml" /><Relationship Id="rId4" Type="http://schemas.openxmlformats.org/officeDocument/2006/relationships/tags" Target="../tags/tag435.xml" /><Relationship Id="rId5" Type="http://schemas.openxmlformats.org/officeDocument/2006/relationships/tags" Target="../tags/tag436.xml" /><Relationship Id="rId6" Type="http://schemas.openxmlformats.org/officeDocument/2006/relationships/tags" Target="../tags/tag437.xml" /><Relationship Id="rId7"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438.xml" /><Relationship Id="rId2" Type="http://schemas.openxmlformats.org/officeDocument/2006/relationships/tags" Target="../tags/tag439.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tags" Target="../tags/tag443.xml" /><Relationship Id="rId7" Type="http://schemas.openxmlformats.org/officeDocument/2006/relationships/tags" Target="../tags/tag444.xml" /><Relationship Id="rId8" Type="http://schemas.openxmlformats.org/officeDocument/2006/relationships/tags" Target="../tags/tag445.xml" /><Relationship Id="rId9"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446.xml" /><Relationship Id="rId2" Type="http://schemas.openxmlformats.org/officeDocument/2006/relationships/tags" Target="../tags/tag447.xml" /><Relationship Id="rId3" Type="http://schemas.openxmlformats.org/officeDocument/2006/relationships/tags" Target="../tags/tag448.xml" /><Relationship Id="rId4" Type="http://schemas.openxmlformats.org/officeDocument/2006/relationships/tags" Target="../tags/tag449.xml" /><Relationship Id="rId5"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450.xml" /><Relationship Id="rId2" Type="http://schemas.openxmlformats.org/officeDocument/2006/relationships/tags" Target="../tags/tag451.xml" /><Relationship Id="rId3" Type="http://schemas.openxmlformats.org/officeDocument/2006/relationships/tags" Target="../tags/tag452.xml"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456.xml" /><Relationship Id="rId2" Type="http://schemas.openxmlformats.org/officeDocument/2006/relationships/tags" Target="../tags/tag457.xml" /><Relationship Id="rId3" Type="http://schemas.openxmlformats.org/officeDocument/2006/relationships/tags" Target="../tags/tag458.xml" /><Relationship Id="rId4" Type="http://schemas.openxmlformats.org/officeDocument/2006/relationships/tags" Target="../tags/tag459.xml" /><Relationship Id="rId5" Type="http://schemas.openxmlformats.org/officeDocument/2006/relationships/tags" Target="../tags/tag460.xml" /><Relationship Id="rId6"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461.xml" /><Relationship Id="rId2" Type="http://schemas.openxmlformats.org/officeDocument/2006/relationships/tags" Target="../tags/tag462.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465.xml" /><Relationship Id="rId2" Type="http://schemas.openxmlformats.org/officeDocument/2006/relationships/tags" Target="../tags/tag466.xml" /><Relationship Id="rId3" Type="http://schemas.openxmlformats.org/officeDocument/2006/relationships/tags" Target="../tags/tag467.xml"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4.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1"/>
            </p:custDataLst>
          </p:nvPr>
        </p:nvSpPr>
        <p:spPr>
          <a:xfrm>
            <a:off x="612000" y="6314400"/>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fld id="{933D80DB-821D-499F-A334-68358F661D16}" type="datetime1">
              <a:rPr lang="zh-CN" altLang="en-US" sz="1000">
                <a:solidFill>
                  <a:srgbClr val="898989"/>
                </a:solidFill>
                <a:latin typeface="Arial" panose="020b0604020202020204" pitchFamily="34" charset="0"/>
                <a:ea typeface="微软雅黑"/>
              </a:rPr>
              <a:pPr lvl="0"/>
              <a:t>2021/8/27</a:t>
            </a:fld>
            <a:endParaRPr lang="zh-CN" altLang="en-US" sz="1000">
              <a:solidFill>
                <a:srgbClr val="898989"/>
              </a:solidFill>
              <a:latin typeface="Arial" panose="020b0604020202020204" pitchFamily="34" charset="0"/>
              <a:ea typeface="微软雅黑"/>
            </a:endParaRPr>
          </a:p>
        </p:txBody>
      </p:sp>
      <p:sp>
        <p:nvSpPr>
          <p:cNvPr id="4" name="页脚占位符 4"/>
          <p:cNvSpPr>
            <a:spLocks noGrp="1"/>
          </p:cNvSpPr>
          <p:nvPr>
            <p:ph type="ftr" sz="quarter" idx="11"/>
            <p:custDataLst>
              <p:tags r:id="rId2"/>
            </p:custDataLst>
          </p:nvPr>
        </p:nvSpPr>
        <p:spPr>
          <a:xfrm>
            <a:off x="4116000" y="6314400"/>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a:endParaRPr lang="zh-CN" altLang="en-US" sz="1000">
              <a:solidFill>
                <a:srgbClr val="898989"/>
              </a:solidFill>
              <a:latin typeface="Arial" panose="020b0604020202020204" pitchFamily="34" charset="0"/>
              <a:ea typeface="微软雅黑"/>
            </a:endParaRPr>
          </a:p>
        </p:txBody>
      </p:sp>
      <p:sp>
        <p:nvSpPr>
          <p:cNvPr id="5" name="灯片编号占位符 5"/>
          <p:cNvSpPr>
            <a:spLocks noGrp="1"/>
          </p:cNvSpPr>
          <p:nvPr>
            <p:ph type="sldNum" sz="quarter" idx="12"/>
            <p:custDataLst>
              <p:tags r:id="rId3"/>
            </p:custDataLst>
          </p:nvPr>
        </p:nvSpPr>
        <p:spPr>
          <a:xfrm>
            <a:off x="8877600" y="6314400"/>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0F17CA8C-10A5-4161-98F8-28D105E96581}" type="slidenum">
              <a:rPr lang="zh-CN" altLang="en-US" sz="1000">
                <a:solidFill>
                  <a:srgbClr val="898989"/>
                </a:solidFill>
                <a:latin typeface="Arial" panose="020b0604020202020204" pitchFamily="34" charset="0"/>
                <a:ea typeface="微软雅黑"/>
              </a:rPr>
              <a:pPr lvl="0" algn="r"/>
              <a:t>‹#›</a:t>
            </a:fld>
            <a:endParaRPr lang="zh-CN" altLang="en-US" sz="1000">
              <a:solidFill>
                <a:srgbClr val="898989"/>
              </a:solidFill>
              <a:latin typeface="Arial" panose="020b0604020202020204" pitchFamily="34" charset="0"/>
              <a:ea typeface="微软雅黑"/>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tags" Target="../tags/tag116.xml" /><Relationship Id="rId16" Type="http://schemas.openxmlformats.org/officeDocument/2006/relationships/tags" Target="../tags/tag117.xml" /><Relationship Id="rId17" Type="http://schemas.openxmlformats.org/officeDocument/2006/relationships/tags" Target="../tags/tag118.xml" /><Relationship Id="rId18"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slideLayout" Target="../slideLayouts/slideLayout34.xml" /><Relationship Id="rId13" Type="http://schemas.openxmlformats.org/officeDocument/2006/relationships/tags" Target="../tags/tag175.xml" /><Relationship Id="rId14" Type="http://schemas.openxmlformats.org/officeDocument/2006/relationships/tags" Target="../tags/tag176.xml" /><Relationship Id="rId15" Type="http://schemas.openxmlformats.org/officeDocument/2006/relationships/tags" Target="../tags/tag177.xml" /><Relationship Id="rId16" Type="http://schemas.openxmlformats.org/officeDocument/2006/relationships/tags" Target="../tags/tag178.xml" /><Relationship Id="rId17" Type="http://schemas.openxmlformats.org/officeDocument/2006/relationships/tags" Target="../tags/tag179.xml" /><Relationship Id="rId18" Type="http://schemas.openxmlformats.org/officeDocument/2006/relationships/tags" Target="../tags/tag180.xml" /><Relationship Id="rId19"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tags" Target="../tags/tag234.xml" /><Relationship Id="rId13" Type="http://schemas.openxmlformats.org/officeDocument/2006/relationships/tags" Target="../tags/tag235.xml" /><Relationship Id="rId14" Type="http://schemas.openxmlformats.org/officeDocument/2006/relationships/tags" Target="../tags/tag236.xml" /><Relationship Id="rId15" Type="http://schemas.openxmlformats.org/officeDocument/2006/relationships/tags" Target="../tags/tag237.xml" /><Relationship Id="rId16" Type="http://schemas.openxmlformats.org/officeDocument/2006/relationships/tags" Target="../tags/tag238.xml" /><Relationship Id="rId17" Type="http://schemas.openxmlformats.org/officeDocument/2006/relationships/tags" Target="../tags/tag239.xml" /><Relationship Id="rId18" Type="http://schemas.openxmlformats.org/officeDocument/2006/relationships/theme" Target="../theme/theme4.xml" /><Relationship Id="rId2" Type="http://schemas.openxmlformats.org/officeDocument/2006/relationships/slideLayout" Target="../slideLayouts/slideLayout36.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tags" Target="../tags/tag293.xml" /><Relationship Id="rId13" Type="http://schemas.openxmlformats.org/officeDocument/2006/relationships/tags" Target="../tags/tag294.xml" /><Relationship Id="rId14" Type="http://schemas.openxmlformats.org/officeDocument/2006/relationships/tags" Target="../tags/tag295.xml" /><Relationship Id="rId15" Type="http://schemas.openxmlformats.org/officeDocument/2006/relationships/tags" Target="../tags/tag296.xml" /><Relationship Id="rId16" Type="http://schemas.openxmlformats.org/officeDocument/2006/relationships/tags" Target="../tags/tag297.xml" /><Relationship Id="rId17" Type="http://schemas.openxmlformats.org/officeDocument/2006/relationships/tags" Target="../tags/tag298.xml" /><Relationship Id="rId18" Type="http://schemas.openxmlformats.org/officeDocument/2006/relationships/theme" Target="../theme/theme5.xml" /><Relationship Id="rId2" Type="http://schemas.openxmlformats.org/officeDocument/2006/relationships/slideLayout" Target="../slideLayouts/slideLayout47.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slideLayout" Target="../slideLayouts/slideLayout66.xml" /><Relationship Id="rId11" Type="http://schemas.openxmlformats.org/officeDocument/2006/relationships/slideLayout" Target="../slideLayouts/slideLayout67.xml" /><Relationship Id="rId12" Type="http://schemas.openxmlformats.org/officeDocument/2006/relationships/tags" Target="../tags/tag352.xml" /><Relationship Id="rId13" Type="http://schemas.openxmlformats.org/officeDocument/2006/relationships/tags" Target="../tags/tag353.xml" /><Relationship Id="rId14" Type="http://schemas.openxmlformats.org/officeDocument/2006/relationships/tags" Target="../tags/tag354.xml" /><Relationship Id="rId15" Type="http://schemas.openxmlformats.org/officeDocument/2006/relationships/tags" Target="../tags/tag355.xml" /><Relationship Id="rId16" Type="http://schemas.openxmlformats.org/officeDocument/2006/relationships/tags" Target="../tags/tag356.xml" /><Relationship Id="rId17" Type="http://schemas.openxmlformats.org/officeDocument/2006/relationships/tags" Target="../tags/tag357.xml" /><Relationship Id="rId18" Type="http://schemas.openxmlformats.org/officeDocument/2006/relationships/theme" Target="../theme/theme6.xml" /><Relationship Id="rId2" Type="http://schemas.openxmlformats.org/officeDocument/2006/relationships/slideLayout" Target="../slideLayouts/slideLayout58.xml" /><Relationship Id="rId3" Type="http://schemas.openxmlformats.org/officeDocument/2006/relationships/slideLayout" Target="../slideLayouts/slideLayout59.xml" /><Relationship Id="rId4" Type="http://schemas.openxmlformats.org/officeDocument/2006/relationships/slideLayout" Target="../slideLayouts/slideLayout60.xml" /><Relationship Id="rId5" Type="http://schemas.openxmlformats.org/officeDocument/2006/relationships/slideLayout" Target="../slideLayouts/slideLayout61.xml" /><Relationship Id="rId6" Type="http://schemas.openxmlformats.org/officeDocument/2006/relationships/slideLayout" Target="../slideLayouts/slideLayout62.xml" /><Relationship Id="rId7" Type="http://schemas.openxmlformats.org/officeDocument/2006/relationships/slideLayout" Target="../slideLayouts/slideLayout63.xml" /><Relationship Id="rId8" Type="http://schemas.openxmlformats.org/officeDocument/2006/relationships/slideLayout" Target="../slideLayouts/slideLayout64.xml" /><Relationship Id="rId9" Type="http://schemas.openxmlformats.org/officeDocument/2006/relationships/slideLayout" Target="../slideLayouts/slideLayout65.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8.xml" /><Relationship Id="rId10" Type="http://schemas.openxmlformats.org/officeDocument/2006/relationships/slideLayout" Target="../slideLayouts/slideLayout77.xml" /><Relationship Id="rId11" Type="http://schemas.openxmlformats.org/officeDocument/2006/relationships/slideLayout" Target="../slideLayouts/slideLayout78.xml" /><Relationship Id="rId12" Type="http://schemas.openxmlformats.org/officeDocument/2006/relationships/tags" Target="../tags/tag411.xml" /><Relationship Id="rId13" Type="http://schemas.openxmlformats.org/officeDocument/2006/relationships/tags" Target="../tags/tag412.xml" /><Relationship Id="rId14" Type="http://schemas.openxmlformats.org/officeDocument/2006/relationships/tags" Target="../tags/tag413.xml" /><Relationship Id="rId15" Type="http://schemas.openxmlformats.org/officeDocument/2006/relationships/tags" Target="../tags/tag414.xml" /><Relationship Id="rId16" Type="http://schemas.openxmlformats.org/officeDocument/2006/relationships/tags" Target="../tags/tag415.xml" /><Relationship Id="rId17" Type="http://schemas.openxmlformats.org/officeDocument/2006/relationships/tags" Target="../tags/tag416.xml" /><Relationship Id="rId18" Type="http://schemas.openxmlformats.org/officeDocument/2006/relationships/theme" Target="../theme/theme7.xml" /><Relationship Id="rId2" Type="http://schemas.openxmlformats.org/officeDocument/2006/relationships/slideLayout" Target="../slideLayouts/slideLayout69.xml" /><Relationship Id="rId3" Type="http://schemas.openxmlformats.org/officeDocument/2006/relationships/slideLayout" Target="../slideLayouts/slideLayout70.xml" /><Relationship Id="rId4" Type="http://schemas.openxmlformats.org/officeDocument/2006/relationships/slideLayout" Target="../slideLayouts/slideLayout71.xml" /><Relationship Id="rId5" Type="http://schemas.openxmlformats.org/officeDocument/2006/relationships/slideLayout" Target="../slideLayouts/slideLayout72.xml" /><Relationship Id="rId6" Type="http://schemas.openxmlformats.org/officeDocument/2006/relationships/slideLayout" Target="../slideLayouts/slideLayout73.xml" /><Relationship Id="rId7" Type="http://schemas.openxmlformats.org/officeDocument/2006/relationships/slideLayout" Target="../slideLayouts/slideLayout74.xml" /><Relationship Id="rId8" Type="http://schemas.openxmlformats.org/officeDocument/2006/relationships/slideLayout" Target="../slideLayouts/slideLayout75.xml" /><Relationship Id="rId9" Type="http://schemas.openxmlformats.org/officeDocument/2006/relationships/slideLayout" Target="../slideLayouts/slideLayout76.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9.xml" /><Relationship Id="rId10" Type="http://schemas.openxmlformats.org/officeDocument/2006/relationships/slideLayout" Target="../slideLayouts/slideLayout88.xml" /><Relationship Id="rId11" Type="http://schemas.openxmlformats.org/officeDocument/2006/relationships/slideLayout" Target="../slideLayouts/slideLayout89.xml" /><Relationship Id="rId12" Type="http://schemas.openxmlformats.org/officeDocument/2006/relationships/tags" Target="../tags/tag470.xml" /><Relationship Id="rId13" Type="http://schemas.openxmlformats.org/officeDocument/2006/relationships/tags" Target="../tags/tag471.xml" /><Relationship Id="rId14" Type="http://schemas.openxmlformats.org/officeDocument/2006/relationships/tags" Target="../tags/tag472.xml" /><Relationship Id="rId15" Type="http://schemas.openxmlformats.org/officeDocument/2006/relationships/tags" Target="../tags/tag473.xml" /><Relationship Id="rId16" Type="http://schemas.openxmlformats.org/officeDocument/2006/relationships/tags" Target="../tags/tag474.xml" /><Relationship Id="rId17" Type="http://schemas.openxmlformats.org/officeDocument/2006/relationships/tags" Target="../tags/tag475.xml" /><Relationship Id="rId18" Type="http://schemas.openxmlformats.org/officeDocument/2006/relationships/theme" Target="../theme/theme8.xml" /><Relationship Id="rId2" Type="http://schemas.openxmlformats.org/officeDocument/2006/relationships/slideLayout" Target="../slideLayouts/slideLayout80.xml" /><Relationship Id="rId3" Type="http://schemas.openxmlformats.org/officeDocument/2006/relationships/slideLayout" Target="../slideLayouts/slideLayout81.xml" /><Relationship Id="rId4" Type="http://schemas.openxmlformats.org/officeDocument/2006/relationships/slideLayout" Target="../slideLayouts/slideLayout82.xml" /><Relationship Id="rId5" Type="http://schemas.openxmlformats.org/officeDocument/2006/relationships/slideLayout" Target="../slideLayouts/slideLayout83.xml" /><Relationship Id="rId6" Type="http://schemas.openxmlformats.org/officeDocument/2006/relationships/slideLayout" Target="../slideLayouts/slideLayout84.xml" /><Relationship Id="rId7" Type="http://schemas.openxmlformats.org/officeDocument/2006/relationships/slideLayout" Target="../slideLayouts/slideLayout85.xml" /><Relationship Id="rId8" Type="http://schemas.openxmlformats.org/officeDocument/2006/relationships/slideLayout" Target="../slideLayouts/slideLayout86.xml" /><Relationship Id="rId9" Type="http://schemas.openxmlformats.org/officeDocument/2006/relationships/slideLayout" Target="../slideLayouts/slideLayout87.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90.xml" /><Relationship Id="rId10" Type="http://schemas.openxmlformats.org/officeDocument/2006/relationships/slideLayout" Target="../slideLayouts/slideLayout99.xml" /><Relationship Id="rId11" Type="http://schemas.openxmlformats.org/officeDocument/2006/relationships/slideLayout" Target="../slideLayouts/slideLayout100.xml" /><Relationship Id="rId12" Type="http://schemas.openxmlformats.org/officeDocument/2006/relationships/theme" Target="../theme/theme9.xml" /><Relationship Id="rId2" Type="http://schemas.openxmlformats.org/officeDocument/2006/relationships/slideLayout" Target="../slideLayouts/slideLayout91.xml" /><Relationship Id="rId3" Type="http://schemas.openxmlformats.org/officeDocument/2006/relationships/slideLayout" Target="../slideLayouts/slideLayout92.xml" /><Relationship Id="rId4" Type="http://schemas.openxmlformats.org/officeDocument/2006/relationships/slideLayout" Target="../slideLayouts/slideLayout93.xml" /><Relationship Id="rId5" Type="http://schemas.openxmlformats.org/officeDocument/2006/relationships/slideLayout" Target="../slideLayouts/slideLayout94.xml" /><Relationship Id="rId6" Type="http://schemas.openxmlformats.org/officeDocument/2006/relationships/slideLayout" Target="../slideLayouts/slideLayout95.xml" /><Relationship Id="rId7" Type="http://schemas.openxmlformats.org/officeDocument/2006/relationships/slideLayout" Target="../slideLayouts/slideLayout96.xml" /><Relationship Id="rId8" Type="http://schemas.openxmlformats.org/officeDocument/2006/relationships/slideLayout" Target="../slideLayouts/slideLayout97.xml" /><Relationship Id="rId9" Type="http://schemas.openxmlformats.org/officeDocument/2006/relationships/slideLayout" Target="../slideLayouts/slideLayout9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8"/>
    </p:custData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82"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2021/8/27</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t>2021/8/27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51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1.jpeg" /><Relationship Id="rId3" Type="http://schemas.openxmlformats.org/officeDocument/2006/relationships/tags" Target="../tags/tag51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notesSlide" Target="../notesSlides/notesSlide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notesSlide" Target="../notesSlides/notesSlide2.xml" /><Relationship Id="rId3" Type="http://schemas.openxmlformats.org/officeDocument/2006/relationships/image" Target="../media/image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notesSlide" Target="../notesSlides/notesSlide3.xml" /><Relationship Id="rId3" Type="http://schemas.openxmlformats.org/officeDocument/2006/relationships/image" Target="../media/image5.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jpeg" /><Relationship Id="rId3" Type="http://schemas.openxmlformats.org/officeDocument/2006/relationships/tags" Target="../tags/tag51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jpeg" /><Relationship Id="rId3" Type="http://schemas.openxmlformats.org/officeDocument/2006/relationships/tags" Target="../tags/tag5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1.jpeg" /><Relationship Id="rId3" Type="http://schemas.openxmlformats.org/officeDocument/2006/relationships/tags" Target="../tags/tag51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1.jpeg" /><Relationship Id="rId3" Type="http://schemas.openxmlformats.org/officeDocument/2006/relationships/tags" Target="../tags/tag51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image" Target="../media/image6.png" /><Relationship Id="rId3" Type="http://schemas.openxmlformats.org/officeDocument/2006/relationships/image" Target="../media/image1.jpeg" /><Relationship Id="rId4" Type="http://schemas.openxmlformats.org/officeDocument/2006/relationships/tags" Target="../tags/tag51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4.xml" /><Relationship Id="rId3" Type="http://schemas.openxmlformats.org/officeDocument/2006/relationships/image" Target="../media/image1.jpeg" /><Relationship Id="rId4" Type="http://schemas.openxmlformats.org/officeDocument/2006/relationships/tags" Target="../tags/tag5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51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1.jpeg" /><Relationship Id="rId3" Type="http://schemas.openxmlformats.org/officeDocument/2006/relationships/tags" Target="../tags/tag52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notesSlide" Target="../notesSlides/notesSlide6.xml" /><Relationship Id="rId3" Type="http://schemas.openxmlformats.org/officeDocument/2006/relationships/image" Target="../media/image1.jpeg" /><Relationship Id="rId4" Type="http://schemas.openxmlformats.org/officeDocument/2006/relationships/tags" Target="../tags/tag52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image" Target="../media/image1.jpeg" /><Relationship Id="rId3" Type="http://schemas.openxmlformats.org/officeDocument/2006/relationships/tags" Target="../tags/tag52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image" Target="../media/image1.jpeg" /><Relationship Id="rId3" Type="http://schemas.openxmlformats.org/officeDocument/2006/relationships/tags" Target="../tags/tag52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9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7.xml" /><Relationship Id="rId3" Type="http://schemas.openxmlformats.org/officeDocument/2006/relationships/image" Target="../media/image1.jpeg" /><Relationship Id="rId4" Type="http://schemas.openxmlformats.org/officeDocument/2006/relationships/tags" Target="../tags/tag52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8.xml" /><Relationship Id="rId3" Type="http://schemas.openxmlformats.org/officeDocument/2006/relationships/image" Target="../media/image1.jpeg" /><Relationship Id="rId4" Type="http://schemas.openxmlformats.org/officeDocument/2006/relationships/tags" Target="../tags/tag52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9.xml" /><Relationship Id="rId3" Type="http://schemas.openxmlformats.org/officeDocument/2006/relationships/image" Target="../media/image1.jpeg" /><Relationship Id="rId4" Type="http://schemas.openxmlformats.org/officeDocument/2006/relationships/tags" Target="../tags/tag52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10.xml" /><Relationship Id="rId3" Type="http://schemas.openxmlformats.org/officeDocument/2006/relationships/image" Target="../media/image1.jpeg" /><Relationship Id="rId4" Type="http://schemas.openxmlformats.org/officeDocument/2006/relationships/tags" Target="../tags/tag52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90.xml" /><Relationship Id="rId10" Type="http://schemas.openxmlformats.org/officeDocument/2006/relationships/tags" Target="../tags/tag484.xml" /><Relationship Id="rId11" Type="http://schemas.openxmlformats.org/officeDocument/2006/relationships/tags" Target="../tags/tag485.xml" /><Relationship Id="rId12" Type="http://schemas.openxmlformats.org/officeDocument/2006/relationships/tags" Target="../tags/tag486.xml" /><Relationship Id="rId13" Type="http://schemas.openxmlformats.org/officeDocument/2006/relationships/tags" Target="../tags/tag487.xml" /><Relationship Id="rId14" Type="http://schemas.openxmlformats.org/officeDocument/2006/relationships/tags" Target="../tags/tag488.xml" /><Relationship Id="rId15" Type="http://schemas.openxmlformats.org/officeDocument/2006/relationships/tags" Target="../tags/tag489.xml" /><Relationship Id="rId16" Type="http://schemas.openxmlformats.org/officeDocument/2006/relationships/tags" Target="../tags/tag490.xml" /><Relationship Id="rId17" Type="http://schemas.openxmlformats.org/officeDocument/2006/relationships/tags" Target="../tags/tag491.xml" /><Relationship Id="rId18" Type="http://schemas.openxmlformats.org/officeDocument/2006/relationships/tags" Target="../tags/tag492.xml" /><Relationship Id="rId19" Type="http://schemas.openxmlformats.org/officeDocument/2006/relationships/tags" Target="../tags/tag493.xml" /><Relationship Id="rId2" Type="http://schemas.openxmlformats.org/officeDocument/2006/relationships/tags" Target="../tags/tag476.xml" /><Relationship Id="rId20" Type="http://schemas.openxmlformats.org/officeDocument/2006/relationships/tags" Target="../tags/tag494.xml" /><Relationship Id="rId21" Type="http://schemas.openxmlformats.org/officeDocument/2006/relationships/tags" Target="../tags/tag495.xml" /><Relationship Id="rId22" Type="http://schemas.openxmlformats.org/officeDocument/2006/relationships/tags" Target="../tags/tag496.xml" /><Relationship Id="rId23" Type="http://schemas.openxmlformats.org/officeDocument/2006/relationships/tags" Target="../tags/tag497.xml" /><Relationship Id="rId24" Type="http://schemas.openxmlformats.org/officeDocument/2006/relationships/tags" Target="../tags/tag498.xml" /><Relationship Id="rId25" Type="http://schemas.openxmlformats.org/officeDocument/2006/relationships/tags" Target="../tags/tag499.xml" /><Relationship Id="rId26" Type="http://schemas.openxmlformats.org/officeDocument/2006/relationships/tags" Target="../tags/tag500.xml" /><Relationship Id="rId27" Type="http://schemas.openxmlformats.org/officeDocument/2006/relationships/tags" Target="../tags/tag501.xml" /><Relationship Id="rId28" Type="http://schemas.openxmlformats.org/officeDocument/2006/relationships/tags" Target="../tags/tag502.xml" /><Relationship Id="rId29" Type="http://schemas.openxmlformats.org/officeDocument/2006/relationships/tags" Target="../tags/tag503.xml" /><Relationship Id="rId3" Type="http://schemas.openxmlformats.org/officeDocument/2006/relationships/tags" Target="../tags/tag477.xml" /><Relationship Id="rId30" Type="http://schemas.openxmlformats.org/officeDocument/2006/relationships/tags" Target="../tags/tag504.xml" /><Relationship Id="rId31" Type="http://schemas.openxmlformats.org/officeDocument/2006/relationships/tags" Target="../tags/tag505.xml" /><Relationship Id="rId4" Type="http://schemas.openxmlformats.org/officeDocument/2006/relationships/tags" Target="../tags/tag478.xml" /><Relationship Id="rId5" Type="http://schemas.openxmlformats.org/officeDocument/2006/relationships/tags" Target="../tags/tag479.xml" /><Relationship Id="rId6" Type="http://schemas.openxmlformats.org/officeDocument/2006/relationships/tags" Target="../tags/tag480.xml" /><Relationship Id="rId7" Type="http://schemas.openxmlformats.org/officeDocument/2006/relationships/tags" Target="../tags/tag481.xml" /><Relationship Id="rId8" Type="http://schemas.openxmlformats.org/officeDocument/2006/relationships/tags" Target="../tags/tag482.xml" /><Relationship Id="rId9" Type="http://schemas.openxmlformats.org/officeDocument/2006/relationships/tags" Target="../tags/tag48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image" Target="../media/image3.jpeg" /><Relationship Id="rId3" Type="http://schemas.openxmlformats.org/officeDocument/2006/relationships/image" Target="../media/image4.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11.xml" /><Relationship Id="rId3" Type="http://schemas.openxmlformats.org/officeDocument/2006/relationships/image" Target="../media/image1.jpeg" /><Relationship Id="rId4" Type="http://schemas.openxmlformats.org/officeDocument/2006/relationships/tags" Target="../tags/tag52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12.xml" /><Relationship Id="rId3" Type="http://schemas.openxmlformats.org/officeDocument/2006/relationships/image" Target="../media/image8.png" /><Relationship Id="rId4" Type="http://schemas.openxmlformats.org/officeDocument/2006/relationships/image" Target="../media/image1.jpeg" /><Relationship Id="rId5" Type="http://schemas.openxmlformats.org/officeDocument/2006/relationships/tags" Target="../tags/tag52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50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image" Target="../media/image1.jpeg" /><Relationship Id="rId3" Type="http://schemas.openxmlformats.org/officeDocument/2006/relationships/tags" Target="../tags/tag50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50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50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image" Target="../media/image1.jpeg" /><Relationship Id="rId3" Type="http://schemas.openxmlformats.org/officeDocument/2006/relationships/tags" Target="../tags/tag51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5" name="图片 3" descr="a4d0b762f8554c9e805a598505091ea7_th"/>
          <p:cNvPicPr/>
          <p:nvPr/>
        </p:nvPicPr>
        <p:blipFill>
          <a:blip r:embed="rId2"/>
          <a:stretch>
            <a:fillRect/>
          </a:stretch>
        </p:blipFill>
        <p:spPr>
          <a:xfrm>
            <a:off x="0" y="-1588"/>
            <a:ext cx="12466638" cy="7937500"/>
          </a:xfrm>
          <a:prstGeom prst="rect">
            <a:avLst/>
          </a:prstGeom>
          <a:noFill/>
          <a:ln>
            <a:noFill/>
            <a:miter lim="800000"/>
          </a:ln>
        </p:spPr>
      </p:pic>
      <p:sp>
        <p:nvSpPr>
          <p:cNvPr id="16386" name="文本框 4"/>
          <p:cNvSpPr/>
          <p:nvPr/>
        </p:nvSpPr>
        <p:spPr>
          <a:xfrm>
            <a:off x="7993062" y="4167188"/>
            <a:ext cx="184150" cy="1108075"/>
          </a:xfrm>
          <a:prstGeom prst="rect">
            <a:avLst/>
          </a:prstGeom>
          <a:noFill/>
          <a:ln>
            <a:noFill/>
            <a:miter lim="800000"/>
          </a:ln>
        </p:spPr>
        <p:txBody>
          <a:bodyPr wrap="none"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eaLnBrk="1" hangingPunct="1"/>
            <a:endParaRPr sz="6600" b="1" kern="0">
              <a:solidFill>
                <a:srgbClr val="FF0000"/>
              </a:solidFill>
              <a:latin typeface="楷体" pitchFamily="49" charset="-122"/>
              <a:ea typeface="楷体" pitchFamily="49" charset="-122"/>
            </a:endParaRPr>
          </a:p>
        </p:txBody>
      </p:sp>
      <p:sp>
        <p:nvSpPr>
          <p:cNvPr id="16387" name="TextBox 6"/>
          <p:cNvSpPr txBox="1"/>
          <p:nvPr/>
        </p:nvSpPr>
        <p:spPr>
          <a:xfrm>
            <a:off x="391859" y="1507490"/>
            <a:ext cx="11800141" cy="1569660"/>
          </a:xfrm>
          <a:prstGeom prst="rect">
            <a:avLst/>
          </a:prstGeom>
          <a:noFill/>
        </p:spPr>
        <p:txBody>
          <a:bodyPr>
            <a:spAutoFit/>
          </a:bodyPr>
          <a:lstStyle/>
          <a:p>
            <a:pPr algn="ctr">
              <a:spcBef>
                <a:spcPct val="0"/>
              </a:spcBef>
              <a:spcAft>
                <a:spcPct val="0"/>
              </a:spcAft>
              <a:defRPr/>
            </a:pPr>
            <a:r>
              <a:rPr lang="zh-CN" altLang="en-US" sz="9600" b="1" noProof="1">
                <a:ln w="19050" cap="flat" cmpd="sng">
                  <a:solidFill>
                    <a:srgbClr val="FF0000"/>
                  </a:solidFill>
                  <a:prstDash val="solid"/>
                  <a:round/>
                  <a:headEnd type="none" w="med" len="med"/>
                  <a:tailEnd type="none" w="med" len="med"/>
                </a:ln>
                <a:solidFill>
                  <a:srgbClr val="FFFFFF"/>
                </a:solidFill>
                <a:effectLst>
                  <a:outerShdw dist="35921" dir="2699999" algn="ctr" rotWithShape="0">
                    <a:srgbClr val="990000"/>
                  </a:outerShdw>
                </a:effectLst>
                <a:latin typeface="Agency FB" pitchFamily="34" charset="0"/>
                <a:ea typeface="楷体" pitchFamily="49" charset="-122"/>
              </a:rPr>
              <a:t>运用有效的推理形式</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60816" y="1585123"/>
            <a:ext cx="10205126"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概括：</a:t>
            </a:r>
            <a:endParaRPr lang="en-US" altLang="zh-CN"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当</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我因喜欢窗外的绿藤，而将它从窗外牵引入室内之后，绿藤在室内变得瘦削、枯黄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。（个别事件）</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“某种东西”“自私地占有”</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“被伤害”</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当</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一个人的爱异化而为自私的占有时，他给被爱者带来的只能是伤害</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。（一般道理）</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矩形 3"/>
          <p:cNvSpPr/>
          <p:nvPr/>
        </p:nvSpPr>
        <p:spPr>
          <a:xfrm>
            <a:off x="4836450" y="987071"/>
            <a:ext cx="2371162" cy="748666"/>
          </a:xfrm>
          <a:prstGeom prst="rect">
            <a:avLst/>
          </a:prstGeom>
        </p:spPr>
        <p:txBody>
          <a:bodyPr wrap="none">
            <a:spAutoFit/>
          </a:bodyPr>
          <a:lstStyle/>
          <a:p>
            <a:r>
              <a:rPr lang="zh-CN" altLang="en-US" sz="4265" smtClean="0">
                <a:solidFill>
                  <a:srgbClr val="FFFF00"/>
                </a:solidFill>
                <a:latin typeface="黑体" panose="02010609060101010101" charset="-122"/>
                <a:ea typeface="黑体" panose="02010609060101010101" charset="-122"/>
              </a:rPr>
              <a:t>演绎推理</a:t>
            </a:r>
            <a:endParaRPr lang="zh-CN" altLang="en-US" sz="4265">
              <a:solidFill>
                <a:srgbClr val="FFFF00"/>
              </a:solidFill>
              <a:latin typeface="黑体" panose="02010609060101010101" charset="-122"/>
              <a:ea typeface="黑体" panose="02010609060101010101" charset="-122"/>
            </a:endParaRPr>
          </a:p>
        </p:txBody>
      </p:sp>
      <p:sp>
        <p:nvSpPr>
          <p:cNvPr id="5" name="矩形 4"/>
          <p:cNvSpPr/>
          <p:nvPr/>
        </p:nvSpPr>
        <p:spPr>
          <a:xfrm>
            <a:off x="1714863" y="2016407"/>
            <a:ext cx="9090157" cy="3373231"/>
          </a:xfrm>
          <a:prstGeom prst="rect">
            <a:avLst/>
          </a:prstGeom>
        </p:spPr>
        <p:txBody>
          <a:bodyPr wrap="square">
            <a:spAutoFit/>
          </a:bodyPr>
          <a:lstStyle/>
          <a:p>
            <a:pPr indent="152400" algn="just"/>
            <a:r>
              <a:rPr lang="zh-CN" altLang="en-US" sz="2665">
                <a:solidFill>
                  <a:srgbClr val="FFFF00"/>
                </a:solidFill>
                <a:latin typeface="黑体" panose="02010609060101010101" charset="-122"/>
                <a:ea typeface="黑体" panose="02010609060101010101" charset="-122"/>
                <a:cs typeface="宋体" panose="02010600030101010101" pitchFamily="2" charset="-122"/>
              </a:rPr>
              <a:t>   演绎推理</a:t>
            </a:r>
            <a:r>
              <a:rPr lang="zh-CN" altLang="en-US" sz="2665">
                <a:solidFill>
                  <a:srgbClr val="F9FBFA"/>
                </a:solidFill>
                <a:latin typeface="黑体" panose="02010609060101010101" charset="-122"/>
                <a:ea typeface="黑体" panose="02010609060101010101" charset="-122"/>
                <a:cs typeface="宋体" panose="02010600030101010101" pitchFamily="2" charset="-122"/>
              </a:rPr>
              <a:t>是由普遍性的前提推出特殊性结论的推理。</a:t>
            </a:r>
            <a:endParaRPr lang="en-US" altLang="zh-CN" sz="2665">
              <a:solidFill>
                <a:srgbClr val="F9FBFA"/>
              </a:solidFill>
              <a:latin typeface="黑体" panose="02010609060101010101" charset="-122"/>
              <a:ea typeface="黑体" panose="02010609060101010101" charset="-122"/>
              <a:cs typeface="宋体" panose="02010600030101010101" pitchFamily="2" charset="-122"/>
            </a:endParaRPr>
          </a:p>
          <a:p>
            <a:pPr indent="152400" algn="just"/>
            <a:r>
              <a:rPr lang="zh-CN" altLang="en-US" sz="2665">
                <a:solidFill>
                  <a:srgbClr val="F9FBFA"/>
                </a:solidFill>
                <a:latin typeface="黑体" panose="02010609060101010101" charset="-122"/>
                <a:ea typeface="黑体" panose="02010609060101010101" charset="-122"/>
                <a:cs typeface="宋体" panose="02010600030101010101" pitchFamily="2" charset="-122"/>
              </a:rPr>
              <a:t>   我们平时运用规律、规则、原理、公式等知识解决生活、学习、工作中的具体问题大多是运用的演绎推理。</a:t>
            </a:r>
            <a:endParaRPr lang="en-US" altLang="zh-CN" sz="2665">
              <a:solidFill>
                <a:srgbClr val="F9FBFA"/>
              </a:solidFill>
              <a:latin typeface="黑体" panose="02010609060101010101" charset="-122"/>
              <a:ea typeface="黑体" panose="02010609060101010101" charset="-122"/>
              <a:cs typeface="宋体" panose="02010600030101010101" pitchFamily="2" charset="-122"/>
            </a:endParaRPr>
          </a:p>
          <a:p>
            <a:pPr indent="152400" algn="just"/>
            <a:r>
              <a:rPr lang="en-US" altLang="zh-CN" sz="2665">
                <a:solidFill>
                  <a:srgbClr val="F9FBFA"/>
                </a:solidFill>
                <a:latin typeface="黑体" panose="02010609060101010101" charset="-122"/>
                <a:ea typeface="黑体" panose="02010609060101010101" charset="-122"/>
                <a:cs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rPr>
              <a:t>演绎推理是从已有的、人们公认的一般性的原理出发，推出某个特殊情况下的结论的推理。他不产生新知识，但可以对已有的知识加以论证，从这个意义上我们也可以说，没有演绎推理也就不可能有归纳推理。</a:t>
            </a:r>
            <a:endParaRPr lang="en-US" altLang="zh-CN" sz="2665">
              <a:solidFill>
                <a:srgbClr val="F9FBFA"/>
              </a:solidFill>
              <a:latin typeface="黑体" panose="02010609060101010101" charset="-122"/>
              <a:ea typeface="黑体" panose="02010609060101010101" charset="-122"/>
              <a:cs typeface="宋体" panose="02010600030101010101" pitchFamily="2" charset="-122"/>
            </a:endParaRPr>
          </a:p>
          <a:p>
            <a:pPr indent="152400" algn="just"/>
            <a:r>
              <a:rPr lang="zh-CN" altLang="en-US" sz="2665">
                <a:solidFill>
                  <a:srgbClr val="F9FBFA"/>
                </a:solidFill>
                <a:latin typeface="黑体" panose="02010609060101010101" charset="-122"/>
                <a:ea typeface="黑体" panose="02010609060101010101" charset="-122"/>
                <a:cs typeface="宋体" panose="02010600030101010101" pitchFamily="2" charset="-122"/>
              </a:rPr>
              <a:t>   演绎推理有</a:t>
            </a:r>
            <a:r>
              <a:rPr lang="zh-CN" altLang="en-US" sz="2665">
                <a:solidFill>
                  <a:srgbClr val="FFFF00"/>
                </a:solidFill>
                <a:latin typeface="黑体" panose="02010609060101010101" charset="-122"/>
                <a:ea typeface="黑体" panose="02010609060101010101" charset="-122"/>
                <a:cs typeface="宋体" panose="02010600030101010101" pitchFamily="2" charset="-122"/>
              </a:rPr>
              <a:t>三段论</a:t>
            </a:r>
            <a:r>
              <a:rPr lang="zh-CN" altLang="en-US" sz="2665">
                <a:solidFill>
                  <a:srgbClr val="F9FBFA"/>
                </a:solidFill>
                <a:latin typeface="黑体" panose="02010609060101010101" charset="-122"/>
                <a:ea typeface="黑体" panose="02010609060101010101" charset="-122"/>
                <a:cs typeface="宋体" panose="02010600030101010101" pitchFamily="2" charset="-122"/>
              </a:rPr>
              <a:t>、</a:t>
            </a:r>
            <a:r>
              <a:rPr lang="zh-CN" altLang="en-US" sz="2665">
                <a:solidFill>
                  <a:srgbClr val="FFFF00"/>
                </a:solidFill>
                <a:latin typeface="黑体" panose="02010609060101010101" charset="-122"/>
                <a:ea typeface="黑体" panose="02010609060101010101" charset="-122"/>
                <a:cs typeface="宋体" panose="02010600030101010101" pitchFamily="2" charset="-122"/>
              </a:rPr>
              <a:t>假言推理</a:t>
            </a:r>
            <a:r>
              <a:rPr lang="zh-CN" altLang="en-US" sz="2665">
                <a:solidFill>
                  <a:srgbClr val="F9FBFA"/>
                </a:solidFill>
                <a:latin typeface="黑体" panose="02010609060101010101" charset="-122"/>
                <a:ea typeface="黑体" panose="02010609060101010101" charset="-122"/>
                <a:cs typeface="宋体" panose="02010600030101010101" pitchFamily="2" charset="-122"/>
              </a:rPr>
              <a:t>和</a:t>
            </a:r>
            <a:r>
              <a:rPr lang="zh-CN" altLang="en-US" sz="2665">
                <a:solidFill>
                  <a:srgbClr val="FFFF00"/>
                </a:solidFill>
                <a:latin typeface="黑体" panose="02010609060101010101" charset="-122"/>
                <a:ea typeface="黑体" panose="02010609060101010101" charset="-122"/>
                <a:cs typeface="宋体" panose="02010600030101010101" pitchFamily="2" charset="-122"/>
              </a:rPr>
              <a:t>选言推理</a:t>
            </a:r>
            <a:r>
              <a:rPr lang="zh-CN" altLang="en-US" sz="2665">
                <a:solidFill>
                  <a:srgbClr val="F9FBFA"/>
                </a:solidFill>
                <a:latin typeface="黑体" panose="02010609060101010101" charset="-122"/>
                <a:ea typeface="黑体" panose="02010609060101010101" charset="-122"/>
                <a:cs typeface="宋体" panose="02010600030101010101" pitchFamily="2" charset="-122"/>
              </a:rPr>
              <a:t>等形式。</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文本框 17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23838" y="3714750"/>
            <a:ext cx="11742738" cy="17526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b="1">
                <a:latin typeface="黑体" panose="02010609060101010101" pitchFamily="49" charset="-122"/>
                <a:ea typeface="黑体" panose="02010609060101010101" pitchFamily="49" charset="-122"/>
                <a:sym typeface="宋体" panose="02010600030101010101" pitchFamily="2" charset="-122"/>
              </a:rPr>
              <a:t>从一般的规律到个别的具体现象的推理即为</a:t>
            </a:r>
            <a:r>
              <a:rPr lang="zh-CN" altLang="en-US" sz="3600" b="1">
                <a:solidFill>
                  <a:srgbClr val="FF0000"/>
                </a:solidFill>
                <a:latin typeface="黑体" panose="02010609060101010101" pitchFamily="49" charset="-122"/>
                <a:ea typeface="黑体" panose="02010609060101010101" pitchFamily="49" charset="-122"/>
                <a:sym typeface="宋体" panose="02010600030101010101" pitchFamily="2" charset="-122"/>
              </a:rPr>
              <a:t>演绎推理</a:t>
            </a:r>
            <a:r>
              <a:rPr lang="zh-CN" altLang="en-US" sz="3600" b="1">
                <a:latin typeface="黑体" panose="02010609060101010101" pitchFamily="49" charset="-122"/>
                <a:ea typeface="黑体" panose="02010609060101010101" pitchFamily="49" charset="-122"/>
                <a:sym typeface="宋体" panose="02010600030101010101" pitchFamily="2" charset="-122"/>
              </a:rPr>
              <a:t>，</a:t>
            </a:r>
            <a:r>
              <a:rPr lang="zh-CN" altLang="en-US" sz="3600" b="1">
                <a:latin typeface="楷体" pitchFamily="49" charset="-122"/>
                <a:ea typeface="楷体" pitchFamily="49" charset="-122"/>
                <a:sym typeface="宋体" panose="02010600030101010101" pitchFamily="2" charset="-122"/>
              </a:rPr>
              <a:t>常用的演绎推理形式是“三段论”，由大前提、小前提和结论组成。</a:t>
            </a:r>
            <a:endParaRPr lang="zh-CN" altLang="en-US" sz="3600" b="1">
              <a:solidFill>
                <a:srgbClr val="262626"/>
              </a:solidFill>
              <a:latin typeface="楷体" pitchFamily="49" charset="-122"/>
              <a:ea typeface="楷体" pitchFamily="49" charset="-122"/>
              <a:sym typeface="宋体" panose="02010600030101010101" pitchFamily="2" charset="-122"/>
            </a:endParaRPr>
          </a:p>
        </p:txBody>
      </p:sp>
      <p:sp>
        <p:nvSpPr>
          <p:cNvPr id="18434" name="任意多边形 89"/>
          <p:cNvSpPr/>
          <p:nvPr/>
        </p:nvSpPr>
        <p:spPr>
          <a:xfrm>
            <a:off x="3314222" y="305739"/>
            <a:ext cx="4486009" cy="914400"/>
          </a:xfrm>
          <a:custGeom>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3E8FBC"/>
          </a:solidFill>
          <a:ln w="22225" cap="flat" cmpd="sng" algn="ctr">
            <a:gradFill flip="none" rotWithShape="1">
              <a:gsLst>
                <a:gs pos="39000">
                  <a:sysClr val="window" lastClr="FFFFFF"/>
                </a:gs>
                <a:gs pos="100000">
                  <a:sysClr val="window" lastClr="FFFFFF">
                    <a:lumMod val="85000"/>
                  </a:sysClr>
                </a:gs>
              </a:gsLst>
              <a:lin ang="2700000" scaled="1"/>
            </a:gradFill>
            <a:prstDash val="solid"/>
            <a:miter lim="800000"/>
          </a:ln>
          <a:effectLst>
            <a:outerShdw blurRad="254000" dist="127000" dir="2700000" algn="tl" rotWithShape="0">
              <a:prstClr val="black">
                <a:alpha val="21000"/>
              </a:prstClr>
            </a:outerShdw>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Calibri"/>
              <a:ea typeface="宋体" pitchFamily="2" charset="-122"/>
              <a:cs typeface="+mn-cs"/>
            </a:endParaRPr>
          </a:p>
        </p:txBody>
      </p:sp>
      <p:sp>
        <p:nvSpPr>
          <p:cNvPr id="18436" name="矩形 14"/>
          <p:cNvSpPr/>
          <p:nvPr/>
        </p:nvSpPr>
        <p:spPr>
          <a:xfrm>
            <a:off x="3690938" y="400050"/>
            <a:ext cx="4356100" cy="10144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6000">
                <a:solidFill>
                  <a:srgbClr val="FF0000"/>
                </a:solidFill>
                <a:latin typeface="隶书" pitchFamily="49" charset="-122"/>
                <a:ea typeface="隶书" pitchFamily="49" charset="-122"/>
                <a:sym typeface="宋体" panose="02010600030101010101" pitchFamily="2" charset="-122"/>
              </a:rPr>
              <a:t>演绎推理</a:t>
            </a:r>
          </a:p>
        </p:txBody>
      </p:sp>
      <p:sp>
        <p:nvSpPr>
          <p:cNvPr id="18437" name="矩形 12"/>
          <p:cNvSpPr/>
          <p:nvPr/>
        </p:nvSpPr>
        <p:spPr>
          <a:xfrm>
            <a:off x="1824038" y="400050"/>
            <a:ext cx="471488" cy="706438"/>
          </a:xfrm>
          <a:prstGeom prst="rect">
            <a:avLst/>
          </a:prstGeom>
          <a:noFill/>
          <a:ln>
            <a:noFill/>
            <a:miter lim="800000"/>
          </a:ln>
        </p:spPr>
        <p:txBody>
          <a:bodyPr wrap="none"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en-US" altLang="zh-CN" sz="4000">
                <a:solidFill>
                  <a:schemeClr val="bg1"/>
                </a:solidFill>
                <a:latin typeface="华文琥珀" pitchFamily="2" charset="-122"/>
                <a:ea typeface="华文琥珀" pitchFamily="2" charset="-122"/>
                <a:sym typeface="Arial" panose="020b0604020202020204" pitchFamily="34" charset="0"/>
              </a:rPr>
              <a:t>1</a:t>
            </a:r>
          </a:p>
        </p:txBody>
      </p:sp>
      <p:sp>
        <p:nvSpPr>
          <p:cNvPr id="18438" name="文本框 1"/>
          <p:cNvSpPr txBox="1"/>
          <p:nvPr/>
        </p:nvSpPr>
        <p:spPr>
          <a:xfrm>
            <a:off x="304800" y="1708150"/>
            <a:ext cx="6878638" cy="536575"/>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eaLnBrk="1" fontAlgn="base" hangingPunct="1">
              <a:lnSpc>
                <a:spcPts val="3475"/>
              </a:lnSpc>
            </a:pPr>
            <a:r>
              <a:rPr lang="en-US" altLang="zh-CN" sz="4800" b="1">
                <a:solidFill>
                  <a:schemeClr val="accent1"/>
                </a:solidFill>
                <a:effectLst>
                  <a:outerShdw blurRad="38100" dist="38100" dir="2700000" algn="tl">
                    <a:schemeClr val="bg2"/>
                  </a:outerShdw>
                </a:effectLst>
                <a:latin typeface="微软雅黑" panose="020b0503020204020204" charset="-122"/>
                <a:ea typeface="微软雅黑"/>
                <a:sym typeface="微软雅黑" panose="020b0503020204020204" charset="-122"/>
              </a:rPr>
              <a:t>1.</a:t>
            </a:r>
            <a:r>
              <a:rPr lang="zh-CN" altLang="zh-CN" sz="4800" b="1">
                <a:solidFill>
                  <a:schemeClr val="accent1"/>
                </a:solidFill>
                <a:effectLst>
                  <a:outerShdw blurRad="38100" dist="38100" dir="2700000" algn="tl">
                    <a:schemeClr val="bg2"/>
                  </a:outerShdw>
                </a:effectLst>
                <a:latin typeface="微软雅黑" panose="020b0503020204020204" charset="-122"/>
                <a:ea typeface="微软雅黑"/>
                <a:sym typeface="微软雅黑" panose="020b0503020204020204" charset="-122"/>
              </a:rPr>
              <a:t>“三段论”直言推理</a:t>
            </a:r>
          </a:p>
        </p:txBody>
      </p:sp>
      <p:sp>
        <p:nvSpPr>
          <p:cNvPr id="18439" name="文本框 2"/>
          <p:cNvSpPr/>
          <p:nvPr/>
        </p:nvSpPr>
        <p:spPr>
          <a:xfrm>
            <a:off x="466725" y="2516188"/>
            <a:ext cx="10472738" cy="119856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金属是导体</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大前提</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，铁是金属</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小前提</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，所以铁会导电</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结论</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endParaRPr lang="zh-CN" altLang="en-US" sz="3600"/>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1" name="文本框 18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71450" y="247650"/>
            <a:ext cx="8553450" cy="6338888"/>
          </a:xfrm>
          <a:prstGeom prst="rect">
            <a:avLst/>
          </a:prstGeom>
          <a:noFill/>
          <a:ln w="9525">
            <a:noFil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342900" marR="0" lvl="0" indent="-342900" eaLnBrk="1" hangingPunct="1">
              <a:spcBef>
                <a:spcPct val="20000"/>
              </a:spcBef>
            </a:pPr>
            <a:r>
              <a:rPr lang="zh-CN" altLang="en-US" sz="2000" b="1">
                <a:latin typeface="仿宋_GB2312" pitchFamily="49" charset="-122"/>
                <a:ea typeface="仿宋_GB2312" pitchFamily="49" charset="-122"/>
                <a:sym typeface="宋体" panose="02010600030101010101" pitchFamily="2" charset="-122"/>
              </a:rPr>
              <a:t>    </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示例</a:t>
            </a:r>
            <a:r>
              <a:rPr lang="en-US" altLang="zh-CN"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1</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54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歌德是</a:t>
            </a:r>
            <a:r>
              <a:rPr lang="en-US" altLang="zh-CN" sz="3200" b="1">
                <a:latin typeface="仿宋_GB2312" pitchFamily="49" charset="-122"/>
                <a:ea typeface="仿宋_GB2312" pitchFamily="49" charset="-122"/>
                <a:sym typeface="宋体" panose="02010600030101010101" pitchFamily="2" charset="-122"/>
              </a:rPr>
              <a:t>18</a:t>
            </a:r>
            <a:r>
              <a:rPr lang="zh-CN" altLang="en-US" sz="3200" b="1">
                <a:latin typeface="仿宋_GB2312" pitchFamily="49" charset="-122"/>
                <a:ea typeface="仿宋_GB2312" pitchFamily="49" charset="-122"/>
                <a:sym typeface="宋体" panose="02010600030101010101" pitchFamily="2" charset="-122"/>
              </a:rPr>
              <a:t>世纪德国的一位著名的文艺大师。有一位与其文艺思想相左的文艺批评家，生性古怪，态度傲慢</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天，歌德与他“狭路相逢”，不期而遇。这位文艺批评家见歌德迎面走来，不仅没有有礼貌地打招呼，反而目中无人，高傲地往前直走，并卖弄聪明地大声说：“我从来不给傻子让路</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面对这十分尴尬的情景，歌德镇定自若、笑容可掬，谦恭地闪一旁，并机智而礼貌地答道：</a:t>
            </a:r>
            <a:r>
              <a:rPr lang="zh-CN" altLang="en-US" sz="3200" b="1" u="sng">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”故作聪明的文艺批评家顿时怔然，讨了个没趣，只得默然离去。</a:t>
            </a:r>
          </a:p>
        </p:txBody>
      </p:sp>
      <p:pic>
        <p:nvPicPr>
          <p:cNvPr id="20482" name="图片 123" descr="timg (15).jpg"/>
          <p:cNvPicPr/>
          <p:nvPr/>
        </p:nvPicPr>
        <p:blipFill>
          <a:blip r:embed="rId3"/>
          <a:stretch>
            <a:fillRect/>
          </a:stretch>
        </p:blipFill>
        <p:spPr>
          <a:xfrm>
            <a:off x="9110662" y="517525"/>
            <a:ext cx="2636838" cy="2997200"/>
          </a:xfrm>
          <a:prstGeom prst="rect">
            <a:avLst/>
          </a:prstGeom>
          <a:noFill/>
          <a:ln>
            <a:noFill/>
            <a:miter lim="800000"/>
          </a:ln>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文本框 3"/>
          <p:cNvSpPr/>
          <p:nvPr/>
        </p:nvSpPr>
        <p:spPr>
          <a:xfrm>
            <a:off x="238125" y="1520825"/>
            <a:ext cx="2847975"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200" b="1">
                <a:latin typeface="Calibri" pitchFamily="34" charset="0"/>
                <a:ea typeface="宋体" pitchFamily="2" charset="-122"/>
              </a:rPr>
              <a:t>我从来不给傻子让路</a:t>
            </a:r>
          </a:p>
        </p:txBody>
      </p:sp>
      <p:sp>
        <p:nvSpPr>
          <p:cNvPr id="22530" name="文本框 4"/>
          <p:cNvSpPr/>
          <p:nvPr/>
        </p:nvSpPr>
        <p:spPr>
          <a:xfrm>
            <a:off x="238125" y="3603625"/>
            <a:ext cx="2438400" cy="5826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200" b="1">
                <a:latin typeface="Calibri" pitchFamily="34" charset="0"/>
                <a:ea typeface="宋体" pitchFamily="2" charset="-122"/>
              </a:rPr>
              <a:t>你是傻子</a:t>
            </a:r>
          </a:p>
        </p:txBody>
      </p:sp>
      <p:sp>
        <p:nvSpPr>
          <p:cNvPr id="22531" name="文本框 6"/>
          <p:cNvSpPr/>
          <p:nvPr/>
        </p:nvSpPr>
        <p:spPr>
          <a:xfrm>
            <a:off x="5921375" y="1520825"/>
            <a:ext cx="2406650"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200" b="1">
                <a:latin typeface="Calibri" pitchFamily="34" charset="0"/>
                <a:ea typeface="宋体" pitchFamily="2" charset="-122"/>
              </a:rPr>
              <a:t>我从来都给傻子让路</a:t>
            </a:r>
          </a:p>
        </p:txBody>
      </p:sp>
      <p:sp>
        <p:nvSpPr>
          <p:cNvPr id="22532" name="文本框 7"/>
          <p:cNvSpPr/>
          <p:nvPr/>
        </p:nvSpPr>
        <p:spPr>
          <a:xfrm>
            <a:off x="5921375" y="3603625"/>
            <a:ext cx="2849562" cy="5842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200" b="1">
                <a:latin typeface="Calibri" pitchFamily="34" charset="0"/>
                <a:ea typeface="宋体" pitchFamily="2" charset="-122"/>
              </a:rPr>
              <a:t>你是傻子</a:t>
            </a:r>
          </a:p>
        </p:txBody>
      </p:sp>
      <p:sp>
        <p:nvSpPr>
          <p:cNvPr id="22533" name="文本框 9"/>
          <p:cNvSpPr/>
          <p:nvPr/>
        </p:nvSpPr>
        <p:spPr>
          <a:xfrm>
            <a:off x="10218738" y="1666875"/>
            <a:ext cx="674688" cy="2486025"/>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200" b="1">
                <a:solidFill>
                  <a:srgbClr val="FF0000"/>
                </a:solidFill>
                <a:latin typeface="Calibri" pitchFamily="34" charset="0"/>
                <a:ea typeface="宋体" pitchFamily="2" charset="-122"/>
              </a:rPr>
              <a:t>我给你让路</a:t>
            </a:r>
          </a:p>
        </p:txBody>
      </p:sp>
      <p:sp>
        <p:nvSpPr>
          <p:cNvPr id="22534" name="文本框 10"/>
          <p:cNvSpPr/>
          <p:nvPr/>
        </p:nvSpPr>
        <p:spPr>
          <a:xfrm>
            <a:off x="4860925" y="1631950"/>
            <a:ext cx="674688" cy="2814638"/>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200" b="1">
                <a:solidFill>
                  <a:srgbClr val="FF0000"/>
                </a:solidFill>
                <a:latin typeface="Calibri" pitchFamily="34" charset="0"/>
                <a:ea typeface="宋体" pitchFamily="2" charset="-122"/>
              </a:rPr>
              <a:t>我不给你让路</a:t>
            </a:r>
          </a:p>
        </p:txBody>
      </p:sp>
      <p:sp>
        <p:nvSpPr>
          <p:cNvPr id="22535" name="燕尾形箭头 11"/>
          <p:cNvSpPr/>
          <p:nvPr/>
        </p:nvSpPr>
        <p:spPr>
          <a:xfrm>
            <a:off x="3467100" y="2682875"/>
            <a:ext cx="1266825" cy="450850"/>
          </a:xfrm>
          <a:prstGeom prst="notchedRightArrow">
            <a:avLst>
              <a:gd name="adj1" fmla="val 49861"/>
              <a:gd name="adj2" fmla="val 49992"/>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
        <p:nvSpPr>
          <p:cNvPr id="22536" name="右大括号 15"/>
          <p:cNvSpPr/>
          <p:nvPr/>
        </p:nvSpPr>
        <p:spPr>
          <a:xfrm>
            <a:off x="8062912" y="1776412"/>
            <a:ext cx="573088" cy="2195512"/>
          </a:xfrm>
          <a:prstGeom prst="rightBrace">
            <a:avLst>
              <a:gd name="adj1" fmla="val 8318"/>
              <a:gd name="adj2" fmla="val 50000"/>
            </a:avLst>
          </a:prstGeom>
          <a:noFill/>
          <a:ln w="53975">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latin typeface="Arial" panose="020b0604020202020204" pitchFamily="34" charset="0"/>
              <a:ea typeface="微软雅黑"/>
            </a:endParaRPr>
          </a:p>
        </p:txBody>
      </p:sp>
      <p:sp>
        <p:nvSpPr>
          <p:cNvPr id="22537" name="燕尾形箭头 16"/>
          <p:cNvSpPr/>
          <p:nvPr/>
        </p:nvSpPr>
        <p:spPr>
          <a:xfrm>
            <a:off x="8770938" y="2682875"/>
            <a:ext cx="1212850" cy="450850"/>
          </a:xfrm>
          <a:prstGeom prst="notchedRightArrow">
            <a:avLst>
              <a:gd name="adj1" fmla="val 50000"/>
              <a:gd name="adj2" fmla="val 49992"/>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
        <p:nvSpPr>
          <p:cNvPr id="22538" name="文本框 1"/>
          <p:cNvSpPr txBox="1"/>
          <p:nvPr/>
        </p:nvSpPr>
        <p:spPr>
          <a:xfrm>
            <a:off x="427038" y="514350"/>
            <a:ext cx="3040063" cy="646113"/>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eaLnBrk="1" hangingPunct="1"/>
            <a:r>
              <a:rPr lang="zh-CN" altLang="en-US" sz="3600" b="1">
                <a:solidFill>
                  <a:srgbClr val="FF0000"/>
                </a:solidFill>
                <a:effectLst>
                  <a:outerShdw blurRad="38100" dist="38100" dir="2700000" algn="tl">
                    <a:schemeClr val="bg2"/>
                  </a:outerShdw>
                </a:effectLst>
                <a:latin typeface="Calibri"/>
                <a:ea typeface="宋体" pitchFamily="2" charset="-122"/>
              </a:rPr>
              <a:t>文艺批评家</a:t>
            </a:r>
            <a:endParaRPr lang="zh-CN" altLang="en-US" sz="3600" b="1">
              <a:solidFill>
                <a:srgbClr val="FF0000"/>
              </a:solidFill>
              <a:effectLst>
                <a:outerShdw blurRad="38100" dist="38100" dir="2700000" algn="tl">
                  <a:schemeClr val="bg2"/>
                </a:outerShdw>
              </a:effectLst>
              <a:latin typeface="Calibri" pitchFamily="34" charset="0"/>
              <a:ea typeface="宋体" pitchFamily="2" charset="-122"/>
            </a:endParaRPr>
          </a:p>
        </p:txBody>
      </p:sp>
      <p:sp>
        <p:nvSpPr>
          <p:cNvPr id="22539" name="文本框 2"/>
          <p:cNvSpPr txBox="1"/>
          <p:nvPr/>
        </p:nvSpPr>
        <p:spPr>
          <a:xfrm>
            <a:off x="6627813" y="514350"/>
            <a:ext cx="3040063" cy="646113"/>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eaLnBrk="1" hangingPunct="1"/>
            <a:r>
              <a:rPr lang="en-US" altLang="zh-CN" sz="3600" b="1">
                <a:solidFill>
                  <a:srgbClr val="FF0000"/>
                </a:solidFill>
                <a:effectLst>
                  <a:outerShdw blurRad="38100" dist="38100" dir="2700000" algn="tl">
                    <a:schemeClr val="bg2"/>
                  </a:outerShdw>
                </a:effectLst>
                <a:latin typeface="Calibri"/>
              </a:rPr>
              <a:t>     </a:t>
            </a:r>
            <a:r>
              <a:rPr lang="zh-CN" altLang="en-US" sz="3600" b="1">
                <a:solidFill>
                  <a:srgbClr val="FF0000"/>
                </a:solidFill>
                <a:effectLst>
                  <a:outerShdw blurRad="38100" dist="38100" dir="2700000" algn="tl">
                    <a:schemeClr val="bg2"/>
                  </a:outerShdw>
                </a:effectLst>
                <a:latin typeface="Calibri"/>
                <a:ea typeface="宋体" pitchFamily="2" charset="-122"/>
              </a:rPr>
              <a:t>歌德</a:t>
            </a:r>
            <a:endParaRPr lang="zh-CN" altLang="en-US" sz="3600" b="1">
              <a:solidFill>
                <a:srgbClr val="FF0000"/>
              </a:solidFill>
              <a:effectLst>
                <a:outerShdw blurRad="38100" dist="38100" dir="2700000" algn="tl">
                  <a:schemeClr val="bg2"/>
                </a:outerShdw>
              </a:effectLst>
              <a:latin typeface="Calibri" pitchFamily="34" charset="0"/>
              <a:ea typeface="宋体" pitchFamily="2" charset="-122"/>
            </a:endParaRPr>
          </a:p>
        </p:txBody>
      </p:sp>
      <p:sp>
        <p:nvSpPr>
          <p:cNvPr id="22540" name="右大括号 5"/>
          <p:cNvSpPr/>
          <p:nvPr/>
        </p:nvSpPr>
        <p:spPr>
          <a:xfrm>
            <a:off x="2803525" y="1776412"/>
            <a:ext cx="663575" cy="2263775"/>
          </a:xfrm>
          <a:prstGeom prst="rightBrace">
            <a:avLst>
              <a:gd name="adj1" fmla="val 8323"/>
              <a:gd name="adj2" fmla="val 50000"/>
            </a:avLst>
          </a:prstGeom>
          <a:noFill/>
          <a:ln w="57150">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latin typeface="Arial" panose="020b0604020202020204" pitchFamily="34" charset="0"/>
              <a:ea typeface="微软雅黑"/>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文本框 18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71450" y="247650"/>
            <a:ext cx="8553450" cy="6338888"/>
          </a:xfrm>
          <a:prstGeom prst="rect">
            <a:avLst/>
          </a:prstGeom>
          <a:noFill/>
          <a:ln w="9525">
            <a:noFil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342900" marR="0" lvl="0" indent="-342900" eaLnBrk="1" hangingPunct="1">
              <a:spcBef>
                <a:spcPct val="20000"/>
              </a:spcBef>
            </a:pPr>
            <a:r>
              <a:rPr lang="zh-CN" altLang="en-US" sz="2000" b="1">
                <a:latin typeface="仿宋_GB2312" pitchFamily="49" charset="-122"/>
                <a:ea typeface="仿宋_GB2312" pitchFamily="49" charset="-122"/>
                <a:sym typeface="宋体" panose="02010600030101010101" pitchFamily="2" charset="-122"/>
              </a:rPr>
              <a:t>    </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示例</a:t>
            </a:r>
            <a:r>
              <a:rPr lang="en-US" altLang="zh-CN"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1</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54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歌德是</a:t>
            </a:r>
            <a:r>
              <a:rPr lang="en-US" altLang="zh-CN" sz="3200" b="1">
                <a:latin typeface="仿宋_GB2312" pitchFamily="49" charset="-122"/>
                <a:ea typeface="仿宋_GB2312" pitchFamily="49" charset="-122"/>
                <a:sym typeface="宋体" panose="02010600030101010101" pitchFamily="2" charset="-122"/>
              </a:rPr>
              <a:t>18</a:t>
            </a:r>
            <a:r>
              <a:rPr lang="zh-CN" altLang="en-US" sz="3200" b="1">
                <a:latin typeface="仿宋_GB2312" pitchFamily="49" charset="-122"/>
                <a:ea typeface="仿宋_GB2312" pitchFamily="49" charset="-122"/>
                <a:sym typeface="宋体" panose="02010600030101010101" pitchFamily="2" charset="-122"/>
              </a:rPr>
              <a:t>世纪德国的一位著名的文艺大师。有一位与其文艺思想相左的文艺批评家，生性古怪，态度傲慢</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天，歌德与他“狭路相逢”，不期而遇。这位文艺批评家见歌德迎面走来，不仅没有有礼貌地打招呼，反而目中无人，高傲地往前直走，并卖弄聪明地大声说：“我从来不给傻子让路</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面对这十分尴尬的情景，歌德镇定自若、笑容可掬，谦恭地闪一旁，并机智而礼貌地答道：</a:t>
            </a:r>
            <a:r>
              <a:rPr lang="zh-CN" altLang="en-US" sz="3200" b="1" u="sng">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”故作聪明的文艺批评家顿时怔然，讨了个没趣，只得默然离去。</a:t>
            </a:r>
          </a:p>
        </p:txBody>
      </p:sp>
      <p:pic>
        <p:nvPicPr>
          <p:cNvPr id="23554" name="图片 123" descr="timg (15).jpg"/>
          <p:cNvPicPr/>
          <p:nvPr/>
        </p:nvPicPr>
        <p:blipFill>
          <a:blip r:embed="rId3"/>
          <a:stretch>
            <a:fillRect/>
          </a:stretch>
        </p:blipFill>
        <p:spPr>
          <a:xfrm>
            <a:off x="9110662" y="517525"/>
            <a:ext cx="2636838" cy="2997200"/>
          </a:xfrm>
          <a:prstGeom prst="rect">
            <a:avLst/>
          </a:prstGeom>
          <a:noFill/>
          <a:ln>
            <a:noFill/>
            <a:miter lim="800000"/>
          </a:ln>
        </p:spPr>
      </p:pic>
      <p:sp>
        <p:nvSpPr>
          <p:cNvPr id="23555" name="文本框 18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1905000" y="4924425"/>
            <a:ext cx="4527550" cy="5842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342900" lvl="0" indent="-342900" eaLnBrk="1" hangingPunct="1">
              <a:spcBef>
                <a:spcPct val="20000"/>
              </a:spcBef>
            </a:pPr>
            <a:r>
              <a:rPr lang="zh-CN" altLang="en-US" sz="3200" b="1">
                <a:solidFill>
                  <a:srgbClr val="FF0000"/>
                </a:solidFill>
                <a:latin typeface="仿宋_GB2312" pitchFamily="49" charset="-122"/>
                <a:ea typeface="仿宋_GB2312" pitchFamily="49" charset="-122"/>
                <a:sym typeface="宋体" panose="02010600030101010101" pitchFamily="2" charset="-122"/>
              </a:rPr>
              <a:t>呵、呵，我可恰恰相反。</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893541" y="0"/>
            <a:ext cx="10091956" cy="4585871"/>
          </a:xfrm>
          <a:prstGeom prst="rect">
            <a:avLst/>
          </a:prstGeom>
        </p:spPr>
        <p:txBody>
          <a:bodyPr wrap="square">
            <a:spAutoFit/>
          </a:bodyPr>
          <a:lstStyle/>
          <a:p>
            <a:pPr indent="152400" algn="just"/>
            <a:r>
              <a:rPr lang="zh-CN" altLang="en-US" sz="2800" kern="100">
                <a:solidFill>
                  <a:srgbClr val="FFFF00"/>
                </a:solidFill>
                <a:latin typeface="等线" panose="02010600030101010101" pitchFamily="2" charset="-122"/>
                <a:ea typeface="等线" panose="02010600030101010101" pitchFamily="2" charset="-122"/>
                <a:cs typeface="Times New Roman" panose="02020603050405020304" charset="0"/>
              </a:rPr>
              <a:t>                                   </a:t>
            </a:r>
            <a:r>
              <a:rPr lang="zh-CN" altLang="en-US" sz="4000" kern="100" smtClean="0">
                <a:solidFill>
                  <a:srgbClr val="FFFF00"/>
                </a:solidFill>
                <a:latin typeface="黑体" panose="02010609060101010101" charset="-122"/>
                <a:ea typeface="黑体" panose="02010609060101010101" charset="-122"/>
                <a:cs typeface="Times New Roman" panose="02020603050405020304" charset="0"/>
              </a:rPr>
              <a:t>三段论</a:t>
            </a:r>
            <a:endParaRPr lang="en-US" altLang="zh-CN" sz="2800" kern="100">
              <a:solidFill>
                <a:srgbClr val="FFFF00"/>
              </a:solidFill>
              <a:latin typeface="等线" panose="02010600030101010101" pitchFamily="2" charset="-122"/>
              <a:ea typeface="等线" panose="02010600030101010101" pitchFamily="2" charset="-122"/>
              <a:cs typeface="Times New Roman" panose="02020603050405020304" charset="0"/>
            </a:endParaRPr>
          </a:p>
          <a:p>
            <a:pPr algn="just"/>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三段论</a:t>
            </a:r>
            <a:r>
              <a:rPr lang="zh-CN" altLang="en-US" sz="2800" kern="100">
                <a:solidFill>
                  <a:srgbClr val="FFFFFF"/>
                </a:solidFill>
                <a:latin typeface="黑体" panose="02010609060101010101" charset="-122"/>
                <a:ea typeface="黑体" panose="02010609060101010101" charset="-122"/>
                <a:cs typeface="Times New Roman" panose="02020603050405020304" charset="0"/>
              </a:rPr>
              <a:t>由也只由三个性质判断组成，其中两个性质判断是前提，另一个性质判断是结论。</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例如</a:t>
            </a:r>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1</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）凡绿色植物都含有叶绿素。</a:t>
            </a: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2</a:t>
            </a:r>
            <a:r>
              <a:rPr lang="zh-CN" altLang="en-US" sz="2800" kern="100">
                <a:solidFill>
                  <a:srgbClr val="FFFFFF"/>
                </a:solidFill>
                <a:latin typeface="黑体" panose="02010609060101010101" charset="-122"/>
                <a:ea typeface="黑体" panose="02010609060101010101" charset="-122"/>
                <a:cs typeface="Times New Roman" panose="02020603050405020304" charset="0"/>
              </a:rPr>
              <a:t>）菠菜是绿色植物。</a:t>
            </a: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3</a:t>
            </a:r>
            <a:r>
              <a:rPr lang="zh-CN" altLang="en-US" sz="2800" kern="100">
                <a:solidFill>
                  <a:srgbClr val="FFFFFF"/>
                </a:solidFill>
                <a:latin typeface="黑体" panose="02010609060101010101" charset="-122"/>
                <a:ea typeface="黑体" panose="02010609060101010101" charset="-122"/>
                <a:cs typeface="Times New Roman" panose="02020603050405020304" charset="0"/>
              </a:rPr>
              <a:t>）所以，菠菜含有叶绿素</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a:t>
            </a:r>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endParaRPr>
          </a:p>
          <a:p>
            <a:pPr algn="just"/>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endParaRPr lang="zh-CN" altLang="en-US" sz="2800" kern="100">
              <a:solidFill>
                <a:srgbClr val="FFFFFF"/>
              </a:solidFill>
              <a:latin typeface="黑体" panose="02010609060101010101" charset="-122"/>
              <a:ea typeface="黑体" panose="02010609060101010101" charset="-122"/>
              <a:cs typeface="Times New Roman" panose="02020603050405020304" charset="0"/>
            </a:endParaRPr>
          </a:p>
        </p:txBody>
      </p:sp>
      <p:sp>
        <p:nvSpPr>
          <p:cNvPr id="3" name="矩形 2"/>
          <p:cNvSpPr/>
          <p:nvPr/>
        </p:nvSpPr>
        <p:spPr>
          <a:xfrm>
            <a:off x="1323833" y="4039443"/>
            <a:ext cx="9812740" cy="2677656"/>
          </a:xfrm>
          <a:prstGeom prst="rect">
            <a:avLst/>
          </a:prstGeom>
        </p:spPr>
        <p:txBody>
          <a:bodyPr wrap="square">
            <a:spAutoFit/>
          </a:bodyPr>
          <a:lstStyle/>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例如：“我是共产党员，应在工作中起带头作用”，这就是省略了大前提</a:t>
            </a:r>
            <a:r>
              <a:rPr lang="en-US" altLang="zh-CN" sz="2800" kern="100" smtClean="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“共产党员应在工作中起带头作用” 。</a:t>
            </a:r>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他的思维过程是这样的：</a:t>
            </a:r>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smtClean="0">
                <a:solidFill>
                  <a:srgbClr val="FFFFFF"/>
                </a:solidFill>
                <a:latin typeface="黑体" panose="02010609060101010101" charset="-122"/>
                <a:ea typeface="黑体" panose="02010609060101010101" charset="-122"/>
                <a:cs typeface="Times New Roman" panose="02020603050405020304" charset="0"/>
              </a:rPr>
              <a:t>1</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）共产党员应在工作中起带头作用。</a:t>
            </a:r>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smtClean="0">
                <a:solidFill>
                  <a:srgbClr val="FFFFFF"/>
                </a:solidFill>
                <a:latin typeface="黑体" panose="02010609060101010101" charset="-122"/>
                <a:ea typeface="黑体" panose="02010609060101010101" charset="-122"/>
                <a:cs typeface="Times New Roman" panose="02020603050405020304" charset="0"/>
              </a:rPr>
              <a:t>2</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）我是共产党员。</a:t>
            </a:r>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smtClean="0">
                <a:solidFill>
                  <a:srgbClr val="FFFFFF"/>
                </a:solidFill>
                <a:latin typeface="黑体" panose="02010609060101010101" charset="-122"/>
                <a:ea typeface="黑体" panose="02010609060101010101" charset="-122"/>
                <a:cs typeface="Times New Roman" panose="02020603050405020304" charset="0"/>
              </a:rPr>
              <a:t>3</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）我应在工作中起带头作用。</a:t>
            </a:r>
            <a:endParaRPr lang="zh-CN" altLang="en-US" sz="2800"/>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770099" y="1140088"/>
            <a:ext cx="10091956" cy="3810274"/>
          </a:xfrm>
          <a:prstGeom prst="rect">
            <a:avLst/>
          </a:prstGeom>
        </p:spPr>
        <p:txBody>
          <a:bodyPr wrap="square">
            <a:spAutoFit/>
          </a:bodyPr>
          <a:lstStyle/>
          <a:p>
            <a:pPr indent="152400" algn="just"/>
            <a:r>
              <a:rPr lang="zh-CN" altLang="en-US" sz="2800" kern="100">
                <a:solidFill>
                  <a:srgbClr val="FFFF00"/>
                </a:solidFill>
                <a:latin typeface="等线" panose="02010600030101010101" pitchFamily="2" charset="-122"/>
                <a:ea typeface="等线" panose="02010600030101010101" pitchFamily="2" charset="-122"/>
                <a:cs typeface="Times New Roman" panose="02020603050405020304" charset="0"/>
              </a:rPr>
              <a:t>                                   </a:t>
            </a:r>
            <a:endParaRPr lang="en-US" altLang="zh-CN" sz="2800" kern="100">
              <a:solidFill>
                <a:srgbClr val="FFFFFF"/>
              </a:solidFill>
              <a:latin typeface="等线" panose="02010600030101010101" pitchFamily="2" charset="-122"/>
              <a:ea typeface="等线" panose="02010600030101010101" pitchFamily="2"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“渔</a:t>
            </a:r>
            <a:r>
              <a:rPr lang="zh-CN" altLang="en-US" sz="2670" kern="100">
                <a:solidFill>
                  <a:srgbClr val="FFFFFF"/>
                </a:solidFill>
                <a:latin typeface="黑体" panose="02010609060101010101" charset="-122"/>
                <a:ea typeface="黑体" panose="02010609060101010101" charset="-122"/>
                <a:cs typeface="Times New Roman" panose="02020603050405020304" charset="0"/>
              </a:rPr>
              <a:t>樵于江渚” （ 出自</a:t>
            </a:r>
            <a:r>
              <a:rPr lang="en-US" altLang="zh-CN" sz="2670" kern="100">
                <a:solidFill>
                  <a:srgbClr val="FFFFFF"/>
                </a:solidFill>
                <a:latin typeface="黑体" panose="02010609060101010101" charset="-122"/>
                <a:ea typeface="黑体" panose="02010609060101010101" charset="-122"/>
                <a:cs typeface="Times New Roman" panose="02020603050405020304" charset="0"/>
              </a:rPr>
              <a:t>《</a:t>
            </a:r>
            <a:r>
              <a:rPr lang="zh-CN" altLang="en-US" sz="2670" kern="100">
                <a:solidFill>
                  <a:srgbClr val="FFFFFF"/>
                </a:solidFill>
                <a:latin typeface="黑体" panose="02010609060101010101" charset="-122"/>
                <a:ea typeface="黑体" panose="02010609060101010101" charset="-122"/>
                <a:cs typeface="Times New Roman" panose="02020603050405020304" charset="0"/>
              </a:rPr>
              <a:t>赤壁赋</a:t>
            </a:r>
            <a:r>
              <a:rPr lang="en-US" altLang="zh-CN" sz="2670" kern="100">
                <a:solidFill>
                  <a:srgbClr val="FFFFFF"/>
                </a:solidFill>
                <a:latin typeface="黑体" panose="02010609060101010101" charset="-122"/>
                <a:ea typeface="黑体" panose="02010609060101010101" charset="-122"/>
                <a:cs typeface="Times New Roman" panose="02020603050405020304" charset="0"/>
              </a:rPr>
              <a:t>》 </a:t>
            </a:r>
            <a:r>
              <a:rPr lang="zh-CN" altLang="en-US" sz="267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a:t>
            </a:r>
            <a:r>
              <a:rPr lang="zh-CN" altLang="en-US" sz="2670" kern="100">
                <a:solidFill>
                  <a:srgbClr val="FFFFFF"/>
                </a:solidFill>
                <a:latin typeface="黑体" panose="02010609060101010101" charset="-122"/>
                <a:ea typeface="黑体" panose="02010609060101010101" charset="-122"/>
                <a:cs typeface="Times New Roman" panose="02020603050405020304" charset="0"/>
              </a:rPr>
              <a:t>且夫天地之间，物各有主。苟非吾之所有，虽一毫而莫取。”  </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苏轼</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的三段论推理是这样的：</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大前提</a:t>
            </a:r>
            <a:r>
              <a:rPr lang="zh-CN" altLang="en-US" sz="2670" kern="100">
                <a:solidFill>
                  <a:srgbClr val="FFFFFF"/>
                </a:solidFill>
                <a:latin typeface="黑体" panose="02010609060101010101" charset="-122"/>
                <a:ea typeface="黑体" panose="02010609060101010101" charset="-122"/>
                <a:cs typeface="Times New Roman" panose="02020603050405020304" charset="0"/>
              </a:rPr>
              <a:t>：世间万物各有其主，如果其不归我所有，即便是一丝一毫也不要去谋求；</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小前提</a:t>
            </a:r>
            <a:r>
              <a:rPr lang="zh-CN" altLang="en-US" sz="2670" kern="100">
                <a:solidFill>
                  <a:srgbClr val="FFFFFF"/>
                </a:solidFill>
                <a:latin typeface="黑体" panose="02010609060101010101" charset="-122"/>
                <a:ea typeface="黑体" panose="02010609060101010101" charset="-122"/>
                <a:cs typeface="Times New Roman" panose="02020603050405020304" charset="0"/>
              </a:rPr>
              <a:t>：功业属于万物；</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结论</a:t>
            </a:r>
            <a:r>
              <a:rPr lang="zh-CN" altLang="en-US" sz="2670" kern="100">
                <a:solidFill>
                  <a:srgbClr val="FFFFFF"/>
                </a:solidFill>
                <a:latin typeface="黑体" panose="02010609060101010101" charset="-122"/>
                <a:ea typeface="黑体" panose="02010609060101010101" charset="-122"/>
                <a:cs typeface="Times New Roman" panose="02020603050405020304" charset="0"/>
              </a:rPr>
              <a:t>：功业各有其主，如果</a:t>
            </a:r>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功业不</a:t>
            </a:r>
            <a:r>
              <a:rPr lang="zh-CN" altLang="en-US" sz="2670" kern="100">
                <a:solidFill>
                  <a:srgbClr val="FFFFFF"/>
                </a:solidFill>
                <a:latin typeface="黑体" panose="02010609060101010101" charset="-122"/>
                <a:ea typeface="黑体" panose="02010609060101010101" charset="-122"/>
                <a:cs typeface="Times New Roman" panose="02020603050405020304" charset="0"/>
              </a:rPr>
              <a:t>属于我，那我就不要再去谋求。正所谓“命里有时终须有，命里无时莫</a:t>
            </a:r>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强求”。</a:t>
            </a:r>
            <a:endParaRPr lang="zh-CN" altLang="zh-CN" sz="2670" kern="100">
              <a:solidFill>
                <a:srgbClr val="FF0000"/>
              </a:solidFill>
              <a:latin typeface="黑体" panose="02010609060101010101" charset="-122"/>
              <a:ea typeface="黑体" panose="02010609060101010101" charset="-122"/>
              <a:cs typeface="Times New Roman" panose="02020603050405020304" charset="0"/>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887104" y="1165868"/>
            <a:ext cx="10358651"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楚</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人以晏子短，为小门于大门之侧而延晏子。晏子不入，曰：“使狗国者，从狗门入。今臣使楚，不当从此门入。</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（出自</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晏子使楚</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这里省略了小前提：楚国不是狗国。</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晏子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的三段论推理是这样的：</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大前提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：出使狗国，应该从狗门进入。</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小前提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：楚国不是狗国。</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结论：我出使楚国，不应该从这样的狗门进入。</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627797" y="1469113"/>
            <a:ext cx="10005661" cy="3539430"/>
          </a:xfrm>
          <a:prstGeom prst="rect">
            <a:avLst/>
          </a:prstGeom>
        </p:spPr>
        <p:txBody>
          <a:bodyPr wrap="square">
            <a:spAutoFit/>
          </a:bodyPr>
          <a:lstStyle/>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惠</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子</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曰：</a:t>
            </a:r>
            <a:r>
              <a:rPr lang="en-US" altLang="zh-CN" sz="2800" kern="10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子</a:t>
            </a:r>
            <a:r>
              <a:rPr lang="zh-CN" altLang="en-US" sz="2800" kern="100">
                <a:solidFill>
                  <a:srgbClr val="FFFFFF"/>
                </a:solidFill>
                <a:latin typeface="黑体" panose="02010609060101010101" charset="-122"/>
                <a:ea typeface="黑体" panose="02010609060101010101" charset="-122"/>
                <a:cs typeface="Times New Roman" panose="02020603050405020304" charset="0"/>
              </a:rPr>
              <a:t>非鱼，安知鱼之乐</a:t>
            </a:r>
            <a:r>
              <a:rPr lang="en-US" altLang="zh-CN" sz="2800" kern="100" smtClean="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（出自</a:t>
            </a:r>
            <a:r>
              <a:rPr lang="en-US" altLang="zh-CN" sz="2800" kern="10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庄子与惠子游于濠梁之上</a:t>
            </a:r>
            <a:r>
              <a:rPr lang="en-US" altLang="zh-CN" sz="2800" kern="10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隐含着三段论大前提“非鱼者是不能知鱼之乐的”。</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惠子的三段论推理是这样的：</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大前提：非鱼者是不能知鱼之乐的，</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小前提：</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庄子非鱼</a:t>
            </a:r>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结论：所以庄子是不能知鱼之乐的。</a:t>
            </a:r>
            <a:endParaRPr lang="zh-CN" altLang="zh-CN" sz="2800" kern="100">
              <a:solidFill>
                <a:srgbClr val="FFFFFF"/>
              </a:solidFill>
              <a:latin typeface="黑体" panose="02010609060101010101" charset="-122"/>
              <a:ea typeface="黑体" panose="02010609060101010101" charset="-122"/>
              <a:cs typeface="Times New Roman" panose="02020603050405020304" charset="0"/>
            </a:endParaRP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4099" name="图片 28674" descr="图片10"/>
          <p:cNvPicPr>
            <a:picLocks noChangeAspect="1"/>
          </p:cNvPicPr>
          <p:nvPr/>
        </p:nvPicPr>
        <p:blipFill>
          <a:blip r:embed="rId3"/>
          <a:stretch>
            <a:fillRect/>
          </a:stretch>
        </p:blipFill>
        <p:spPr>
          <a:xfrm>
            <a:off x="8392584" y="2019869"/>
            <a:ext cx="3799416" cy="1524000"/>
          </a:xfrm>
          <a:prstGeom prst="rect">
            <a:avLst/>
          </a:prstGeom>
          <a:noFill/>
          <a:ln>
            <a:noFill/>
            <a:miter lim="800000"/>
          </a:ln>
        </p:spPr>
      </p:pic>
      <p:sp>
        <p:nvSpPr>
          <p:cNvPr id="4100" name="矩形 28675"/>
          <p:cNvSpPr/>
          <p:nvPr/>
        </p:nvSpPr>
        <p:spPr>
          <a:xfrm>
            <a:off x="334433" y="1341438"/>
            <a:ext cx="11582400" cy="1448731"/>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3200" b="1">
                <a:ea typeface="楷体_GB2312" charset="-122"/>
              </a:rPr>
              <a:t>        </a:t>
            </a:r>
            <a:r>
              <a:rPr lang="zh-CN" altLang="en-US" sz="2800">
                <a:latin typeface="华文楷体" charset="-122"/>
                <a:ea typeface="华文楷体" charset="-122"/>
              </a:rPr>
              <a:t>一、转基因作物具有抗虫性，转基因食品连虫都不吃，人能吃吗？</a:t>
            </a:r>
            <a:endParaRPr lang="en-US" altLang="zh-CN" sz="2800">
              <a:latin typeface="华文楷体" charset="-122"/>
              <a:ea typeface="华文楷体" charset="-122"/>
            </a:endParaRPr>
          </a:p>
          <a:p>
            <a:pPr marL="0" lvl="0" indent="0" eaLnBrk="1" hangingPunct="1"/>
            <a:endParaRPr lang="en-US" altLang="zh-CN" sz="2800">
              <a:latin typeface="华文楷体" charset="-122"/>
              <a:ea typeface="华文楷体" charset="-122"/>
            </a:endParaRPr>
          </a:p>
          <a:p>
            <a:pPr marL="0" lvl="0" indent="0" eaLnBrk="1" hangingPunct="1"/>
            <a:r>
              <a:rPr lang="zh-CN" altLang="en-US" sz="2800">
                <a:latin typeface="华文楷体" charset="-122"/>
                <a:ea typeface="华文楷体" charset="-122"/>
              </a:rPr>
              <a:t>        二、吃转基因食物会三代不育，断子绝孙。</a:t>
            </a:r>
            <a:endParaRPr lang="zh-CN" altLang="en-US" sz="2800">
              <a:latin typeface="华文楷体" charset="-122"/>
              <a:ea typeface="华文楷体" charset="-122"/>
            </a:endParaRPr>
          </a:p>
        </p:txBody>
      </p:sp>
      <p:sp>
        <p:nvSpPr>
          <p:cNvPr id="4101" name="Text Box 5"/>
          <p:cNvSpPr/>
          <p:nvPr/>
        </p:nvSpPr>
        <p:spPr>
          <a:xfrm>
            <a:off x="1" y="285750"/>
            <a:ext cx="2927351"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实例导入</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4102" name="矩形 9"/>
          <p:cNvSpPr/>
          <p:nvPr/>
        </p:nvSpPr>
        <p:spPr>
          <a:xfrm>
            <a:off x="3804345" y="3079680"/>
            <a:ext cx="3733800" cy="1570037"/>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zh-CN" altLang="en-US" sz="9600" b="1">
                <a:solidFill>
                  <a:srgbClr val="C00000"/>
                </a:solidFill>
                <a:latin typeface="仿宋" pitchFamily="49" charset="-122"/>
                <a:ea typeface="仿宋" pitchFamily="49" charset="-122"/>
              </a:rPr>
              <a:t>推理</a:t>
            </a:r>
          </a:p>
        </p:txBody>
      </p:sp>
      <p:sp>
        <p:nvSpPr>
          <p:cNvPr id="4103" name="TextBox 6"/>
          <p:cNvSpPr/>
          <p:nvPr/>
        </p:nvSpPr>
        <p:spPr>
          <a:xfrm>
            <a:off x="1989761" y="742170"/>
            <a:ext cx="8840882" cy="52322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zh-CN" altLang="en-US" sz="2800" b="1">
                <a:solidFill>
                  <a:srgbClr val="FF0000"/>
                </a:solidFill>
                <a:latin typeface="仿宋" pitchFamily="49" charset="-122"/>
                <a:ea typeface="仿宋" pitchFamily="49" charset="-122"/>
              </a:rPr>
              <a:t>所谓推理，就是从一个或几个前提推出新结论的过程。</a:t>
            </a:r>
          </a:p>
        </p:txBody>
      </p:sp>
      <p:sp>
        <p:nvSpPr>
          <p:cNvPr id="8" name="文本框 1"/>
          <p:cNvSpPr txBox="1"/>
          <p:nvPr/>
        </p:nvSpPr>
        <p:spPr>
          <a:xfrm>
            <a:off x="926928" y="4815163"/>
            <a:ext cx="9967023" cy="1290951"/>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F0000"/>
                </a:solidFill>
                <a:cs typeface="宋体" panose="02010600030101010101" pitchFamily="2" charset="-122"/>
                <a:sym typeface="宋体" panose="02010600030101010101" pitchFamily="2" charset="-122"/>
              </a:rPr>
              <a:t>推理：从一个或几个已知的判断推出一个新判断的思维过程。</a:t>
            </a:r>
            <a:endParaRPr lang="en-US" altLang="zh-CN" sz="2665">
              <a:solidFill>
                <a:srgbClr val="FF0000"/>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F0000"/>
                </a:solidFill>
                <a:latin typeface="黑体" panose="02010609060101010101" charset="-122"/>
                <a:ea typeface="黑体" panose="02010609060101010101" charset="-122"/>
              </a:rPr>
              <a:t>推理主要有归纳推理、演绎推理和类比推理三类。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blinds(horizontal)">
                                      <p:cBhvr>
                                        <p:cTn id="7" dur="500" fill="hold"/>
                                        <p:tgtEl>
                                          <p:spTgt spid="4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2"/>
                                        </p:tgtEl>
                                        <p:attrNameLst>
                                          <p:attrName>style.visibility</p:attrName>
                                        </p:attrNameLst>
                                      </p:cBhvr>
                                      <p:to>
                                        <p:strVal val="visible"/>
                                      </p:to>
                                    </p:set>
                                    <p:animEffect transition="in" filter="blinds(horizontal)">
                                      <p:cBhvr>
                                        <p:cTn id="12" dur="500" fill="hold"/>
                                        <p:tgtEl>
                                          <p:spTgt spid="410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03"/>
                                        </p:tgtEl>
                                        <p:attrNameLst>
                                          <p:attrName>style.visibility</p:attrName>
                                        </p:attrNameLst>
                                      </p:cBhvr>
                                      <p:to>
                                        <p:strVal val="visible"/>
                                      </p:to>
                                    </p:set>
                                    <p:animEffect transition="in" filter="blinds(horizontal)">
                                      <p:cBhvr>
                                        <p:cTn id="17" dur="500" fill="hold"/>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2" grpId="0"/>
      <p:bldP spid="410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矩形 3"/>
          <p:cNvSpPr/>
          <p:nvPr/>
        </p:nvSpPr>
        <p:spPr>
          <a:xfrm>
            <a:off x="190500" y="1025525"/>
            <a:ext cx="11811000" cy="13827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lnSpc>
                <a:spcPct val="150000"/>
              </a:lnSpc>
            </a:pPr>
            <a:r>
              <a:rPr lang="en-US" altLang="zh-CN" sz="2800" b="1">
                <a:solidFill>
                  <a:srgbClr val="FF0000"/>
                </a:solidFill>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有甲这个条件一定会推出乙这个结果，而乙这个结果不一定是甲这个唯一个条件。没有乙这个结果就一定没有甲这个条件。</a:t>
            </a:r>
          </a:p>
        </p:txBody>
      </p:sp>
      <p:sp>
        <p:nvSpPr>
          <p:cNvPr id="28674" name="文本框 2"/>
          <p:cNvSpPr txBox="1"/>
          <p:nvPr/>
        </p:nvSpPr>
        <p:spPr>
          <a:xfrm>
            <a:off x="0" y="196850"/>
            <a:ext cx="3386138" cy="828675"/>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eaLnBrk="1" hangingPunct="1"/>
            <a:r>
              <a:rPr lang="zh-CN" altLang="zh-CN" sz="4800" b="1" smtClean="0">
                <a:solidFill>
                  <a:schemeClr val="accent1"/>
                </a:solidFill>
                <a:effectLst>
                  <a:outerShdw blurRad="38100" dist="38100" dir="2700000" algn="tl">
                    <a:schemeClr val="bg2"/>
                  </a:outerShdw>
                </a:effectLst>
                <a:latin typeface="宋体" panose="02010600030101010101" pitchFamily="2" charset="-122"/>
                <a:ea typeface="宋体" pitchFamily="2" charset="-122"/>
                <a:sym typeface="微软雅黑" panose="020b0503020204020204" charset="-122"/>
              </a:rPr>
              <a:t>假</a:t>
            </a:r>
            <a:r>
              <a:rPr lang="zh-CN" altLang="zh-CN" sz="4800" b="1">
                <a:solidFill>
                  <a:schemeClr val="accent1"/>
                </a:solidFill>
                <a:effectLst>
                  <a:outerShdw blurRad="38100" dist="38100" dir="2700000" algn="tl">
                    <a:schemeClr val="bg2"/>
                  </a:outerShdw>
                </a:effectLst>
                <a:latin typeface="宋体" panose="02010600030101010101" pitchFamily="2" charset="-122"/>
                <a:ea typeface="宋体" pitchFamily="2" charset="-122"/>
                <a:sym typeface="微软雅黑" panose="020b0503020204020204" charset="-122"/>
              </a:rPr>
              <a:t>言推理</a:t>
            </a:r>
          </a:p>
        </p:txBody>
      </p:sp>
      <p:sp>
        <p:nvSpPr>
          <p:cNvPr id="28675" name="内容占位符 6"/>
          <p:cNvSpPr>
            <a:spLocks noGrp="1"/>
          </p:cNvSpPr>
          <p:nvPr>
            <p:ph idx="4294967295"/>
          </p:nvPr>
        </p:nvSpPr>
        <p:spPr>
          <a:xfrm>
            <a:off x="193675" y="835025"/>
            <a:ext cx="11807825" cy="1214438"/>
          </a:xfrm>
          <a:prstGeom prst="rect">
            <a:avLst/>
          </a:prstGeom>
          <a:noFill/>
          <a:ln>
            <a:solidFill>
              <a:prstClr val="black"/>
            </a:solidFill>
            <a:miter lim="800000"/>
          </a:ln>
        </p:spPr>
        <p:txBody>
          <a:bodyPr vert="horz" wrap="square" lIns="91440" tIns="45720" rIns="91440" bIns="45720" anchor="t" anchorCtr="0"/>
          <a:lstStyle>
            <a:lvl1pPr marL="0" indent="0" algn="l" rtl="0" eaLnBrk="1" fontAlgn="base" hangingPunct="1">
              <a:lnSpc>
                <a:spcPct val="130000"/>
              </a:lnSpc>
              <a:spcBef>
                <a:spcPct val="0"/>
              </a:spcBef>
              <a:spcAft>
                <a:spcPts val="1000"/>
              </a:spcAft>
              <a:buClrTx/>
              <a:buSzTx/>
              <a:buFont typeface="Arial" panose="020b0604020202020204" pitchFamily="34" charset="0"/>
              <a:buChar char="●"/>
              <a:defRPr lang="zh-CN" altLang="en-US" sz="1800" u="none" baseline="0">
                <a:solidFill>
                  <a:srgbClr val="595959"/>
                </a:solidFill>
                <a:latin typeface="Arial" panose="020b0604020202020204" pitchFamily="34" charset="0"/>
                <a:ea typeface="微软雅黑"/>
              </a:defRPr>
            </a:lvl1pPr>
            <a:lvl2pPr marL="6858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a:defRPr>
            </a:lvl2pPr>
            <a:lvl3pPr marL="11430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a:defRPr>
            </a:lvl3pPr>
            <a:lvl4pPr marL="1600200" indent="-228600" algn="l" defTabSz="914400" rtl="0" eaLnBrk="1" fontAlgn="base" hangingPunct="1">
              <a:lnSpc>
                <a:spcPct val="120000"/>
              </a:lnSpc>
              <a:spcBef>
                <a:spcPct val="0"/>
              </a:spcBef>
              <a:spcAft>
                <a:spcPts val="300"/>
              </a:spcAft>
              <a:buClrTx/>
              <a:buSzTx/>
              <a:buFont typeface="Wingdings" panose="05000000000000000000" charset="0"/>
              <a:buChar char=""/>
              <a:tabLst>
                <a:tab pos="1609725"/>
              </a:tabLst>
              <a:defRPr lang="zh-CN" altLang="en-US" sz="1400" u="none" baseline="0">
                <a:solidFill>
                  <a:srgbClr val="595959"/>
                </a:solidFill>
                <a:latin typeface="Arial" panose="020b0604020202020204" pitchFamily="34" charset="0"/>
                <a:ea typeface="微软雅黑"/>
              </a:defRPr>
            </a:lvl4pPr>
            <a:lvl5pPr marL="2057400" indent="-228600" algn="l" defTabSz="914400" rtl="0" eaLnBrk="1" fontAlgn="base" hangingPunct="1">
              <a:lnSpc>
                <a:spcPct val="120000"/>
              </a:lnSpc>
              <a:spcBef>
                <a:spcPct val="0"/>
              </a:spcBef>
              <a:spcAft>
                <a:spcPts val="300"/>
              </a:spcAft>
              <a:buClrTx/>
              <a:buSzTx/>
              <a:buFont typeface="Arial" panose="020b0604020202020204" pitchFamily="34" charset="0"/>
              <a:buChar char="•"/>
              <a:tabLst>
                <a:tab pos="1609725"/>
              </a:tabLst>
              <a:defRPr lang="zh-CN" altLang="en-US" sz="1400" u="none" baseline="0">
                <a:solidFill>
                  <a:srgbClr val="595959"/>
                </a:solidFill>
                <a:latin typeface="Arial" panose="020b0604020202020204" pitchFamily="34" charset="0"/>
                <a:ea typeface="微软雅黑"/>
              </a:defRPr>
            </a:lvl5pPr>
          </a:lstStyle>
          <a:p>
            <a:pPr marL="0" lvl="0" indent="0">
              <a:buNone/>
            </a:pPr>
            <a:r>
              <a:rPr lang="en-US" altLang="zh-CN">
                <a:sym typeface="微软雅黑" panose="020b0503020204020204" charset="-122"/>
              </a:rPr>
              <a:t>    </a:t>
            </a:r>
          </a:p>
          <a:p>
            <a:pPr marL="0" lvl="0" indent="0">
              <a:buNone/>
            </a:pPr>
            <a:endParaRPr lang="en-US" altLang="zh-CN">
              <a:latin typeface="黑体" panose="02010609060101010101" pitchFamily="49" charset="-122"/>
              <a:ea typeface="黑体" panose="02010609060101010101" pitchFamily="49" charset="-122"/>
              <a:sym typeface="微软雅黑" panose="020b0503020204020204" charset="-122"/>
            </a:endParaRPr>
          </a:p>
        </p:txBody>
      </p:sp>
      <p:sp>
        <p:nvSpPr>
          <p:cNvPr id="28676" name="标题 6"/>
          <p:cNvSpPr>
            <a:spLocks noGrp="1"/>
          </p:cNvSpPr>
          <p:nvPr>
            <p:ph type="title" idx="4294967295"/>
          </p:nvPr>
        </p:nvSpPr>
        <p:spPr>
          <a:xfrm>
            <a:off x="2644775" y="2998788"/>
            <a:ext cx="10339388" cy="858838"/>
          </a:xfrm>
          <a:prstGeom prst="rect">
            <a:avLst/>
          </a:prstGeom>
          <a:noFill/>
          <a:ln>
            <a:solidFill>
              <a:prstClr val="black"/>
            </a:solidFill>
            <a:miter lim="800000"/>
          </a:ln>
        </p:spPr>
        <p:txBody>
          <a:bodyPr vert="horz" wrap="square" lIns="91440" tIns="45720" rIns="91440" bIns="45720" anchor="ctr" anchorCtr="0"/>
          <a:lstStyle>
            <a:lvl1pPr marL="0" indent="0" algn="l" rtl="0" eaLnBrk="1" fontAlgn="base" hangingPunct="1">
              <a:lnSpc>
                <a:spcPct val="100000"/>
              </a:lnSpc>
              <a:spcBef>
                <a:spcPct val="0"/>
              </a:spcBef>
              <a:spcAft>
                <a:spcPct val="0"/>
              </a:spcAft>
              <a:buClrTx/>
              <a:buSzTx/>
              <a:buFontTx/>
              <a:buNone/>
              <a:defRPr lang="zh-CN" altLang="en-US" sz="3600" b="1" u="none" baseline="0">
                <a:solidFill>
                  <a:srgbClr val="262626"/>
                </a:solidFill>
                <a:latin typeface="Arial" panose="020b0604020202020204" pitchFamily="34" charset="0"/>
                <a:ea typeface="微软雅黑"/>
              </a:defRPr>
            </a:lvl1pPr>
            <a:lvl2pPr>
              <a:defRPr lang="zh-CN" altLang="en-US"/>
            </a:lvl2pPr>
            <a:lvl3pPr>
              <a:defRPr lang="zh-CN" altLang="en-US"/>
            </a:lvl3pPr>
            <a:lvl4pPr>
              <a:defRPr lang="zh-CN" altLang="en-US"/>
            </a:lvl4pPr>
            <a:lvl5pPr>
              <a:defRPr lang="zh-CN" altLang="en-US"/>
            </a:lvl5pPr>
          </a:lstStyle>
          <a:p>
            <a:pPr marL="0" lvl="0" indent="0"/>
            <a:r>
              <a:rPr lang="zh-CN" altLang="zh-CN">
                <a:latin typeface="黑体" panose="02010609060101010101" pitchFamily="49" charset="-122"/>
                <a:ea typeface="黑体" panose="02010609060101010101" pitchFamily="49" charset="-122"/>
                <a:sym typeface="微软雅黑" panose="020b0503020204020204" charset="-122"/>
              </a:rPr>
              <a:t>②</a:t>
            </a:r>
            <a:r>
              <a:rPr lang="zh-CN" altLang="en-US">
                <a:solidFill>
                  <a:srgbClr val="FF0000"/>
                </a:solidFill>
                <a:latin typeface="黑体" panose="02010609060101010101" pitchFamily="49" charset="-122"/>
                <a:ea typeface="黑体" panose="02010609060101010101" pitchFamily="49" charset="-122"/>
                <a:sym typeface="微软雅黑" panose="020b0503020204020204" charset="-122"/>
              </a:rPr>
              <a:t>只有</a:t>
            </a:r>
            <a:r>
              <a:rPr lang="zh-CN" altLang="en-US">
                <a:latin typeface="黑体" panose="02010609060101010101" pitchFamily="49" charset="-122"/>
                <a:ea typeface="黑体" panose="02010609060101010101" pitchFamily="49" charset="-122"/>
                <a:sym typeface="微软雅黑" panose="020b0503020204020204" charset="-122"/>
              </a:rPr>
              <a:t>阳光充足，菜</a:t>
            </a:r>
            <a:r>
              <a:rPr lang="zh-CN" altLang="en-US">
                <a:solidFill>
                  <a:srgbClr val="FF0000"/>
                </a:solidFill>
                <a:latin typeface="黑体" panose="02010609060101010101" pitchFamily="49" charset="-122"/>
                <a:ea typeface="黑体" panose="02010609060101010101" pitchFamily="49" charset="-122"/>
                <a:sym typeface="微软雅黑" panose="020b0503020204020204" charset="-122"/>
              </a:rPr>
              <a:t>才</a:t>
            </a:r>
            <a:r>
              <a:rPr lang="zh-CN" altLang="en-US">
                <a:latin typeface="黑体" panose="02010609060101010101" pitchFamily="49" charset="-122"/>
                <a:ea typeface="黑体" panose="02010609060101010101" pitchFamily="49" charset="-122"/>
                <a:sym typeface="微软雅黑" panose="020b0503020204020204" charset="-122"/>
              </a:rPr>
              <a:t>能长得好。</a:t>
            </a:r>
            <a:endParaRPr lang="zh-CN" altLang="en-US">
              <a:sym typeface="微软雅黑" panose="020b0503020204020204" charset="-122"/>
            </a:endParaRPr>
          </a:p>
        </p:txBody>
      </p:sp>
      <p:sp>
        <p:nvSpPr>
          <p:cNvPr id="28677" name="内容占位符 2"/>
          <p:cNvSpPr>
            <a:spLocks noGrp="1"/>
          </p:cNvSpPr>
          <p:nvPr/>
        </p:nvSpPr>
        <p:spPr>
          <a:xfrm>
            <a:off x="139700" y="3629025"/>
            <a:ext cx="11806238" cy="1362075"/>
          </a:xfrm>
          <a:prstGeom prst="rect">
            <a:avLst/>
          </a:prstGeom>
          <a:noFill/>
          <a:ln w="9525">
            <a:noFill/>
          </a:ln>
        </p:spPr>
        <p:txBody>
          <a:bodyPr anchor="t"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vl6pPr marL="25146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9pPr>
          </a:lstStyle>
          <a:p>
            <a:pPr marL="0" marR="0" lvl="0" indent="0" eaLnBrk="1" fontAlgn="base" hangingPunct="1">
              <a:spcBef>
                <a:spcPct val="20000"/>
              </a:spcBef>
            </a:pPr>
            <a:r>
              <a:rPr lang="en-US" altLang="zh-CN" sz="3600" b="1">
                <a:solidFill>
                  <a:srgbClr val="C00000"/>
                </a:solidFill>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有甲这个条件不一定能推出乙这个结果，但乙这个结果一定要有甲这个条件。</a:t>
            </a:r>
            <a:r>
              <a:rPr lang="zh-CN" altLang="en-US" sz="3600" b="1">
                <a:latin typeface="黑体" panose="02010609060101010101" pitchFamily="49" charset="-122"/>
                <a:ea typeface="黑体" panose="02010609060101010101" pitchFamily="49" charset="-122"/>
              </a:rPr>
              <a:t>　 </a:t>
            </a:r>
            <a:br>
              <a:rPr lang="zh-CN" altLang="en-US" sz="3600" b="1">
                <a:latin typeface="黑体" panose="02010609060101010101" pitchFamily="49" charset="-122"/>
                <a:ea typeface="黑体" panose="02010609060101010101" pitchFamily="49" charset="-122"/>
              </a:rPr>
            </a:br>
            <a:endParaRPr lang="zh-CN" altLang="zh-CN" sz="3600" b="1">
              <a:latin typeface="宋体" panose="02010600030101010101" pitchFamily="2" charset="-122"/>
              <a:ea typeface="微软雅黑"/>
            </a:endParaRPr>
          </a:p>
          <a:p>
            <a:pPr marL="342900" marR="0" lvl="0" indent="-342900" eaLnBrk="1" fontAlgn="base" hangingPunct="1">
              <a:spcBef>
                <a:spcPct val="20000"/>
              </a:spcBef>
              <a:buClrTx/>
              <a:buFont typeface="Arial" panose="020b0604020202020204" pitchFamily="34" charset="0"/>
              <a:buChar char="•"/>
            </a:pPr>
            <a:endParaRPr lang="zh-CN" altLang="en-US" sz="3600">
              <a:latin typeface="Arial" panose="020b0604020202020204" pitchFamily="34" charset="0"/>
              <a:ea typeface="微软雅黑"/>
            </a:endParaRPr>
          </a:p>
        </p:txBody>
      </p:sp>
      <p:sp>
        <p:nvSpPr>
          <p:cNvPr id="28678" name="文本框 9"/>
          <p:cNvSpPr/>
          <p:nvPr/>
        </p:nvSpPr>
        <p:spPr>
          <a:xfrm>
            <a:off x="3683000" y="4894262"/>
            <a:ext cx="82645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en-US" altLang="zh-CN" sz="3600" b="1">
                <a:latin typeface="黑体" panose="02010609060101010101" pitchFamily="49" charset="-122"/>
                <a:ea typeface="黑体" panose="02010609060101010101" pitchFamily="49" charset="-122"/>
              </a:rPr>
              <a:t>   </a:t>
            </a:r>
            <a:r>
              <a:rPr lang="zh-CN" altLang="en-US" sz="3600" b="1">
                <a:latin typeface="黑体" panose="02010609060101010101" pitchFamily="49" charset="-122"/>
                <a:ea typeface="黑体" panose="02010609060101010101" pitchFamily="49" charset="-122"/>
              </a:rPr>
              <a:t>③</a:t>
            </a:r>
            <a:r>
              <a:rPr lang="zh-CN" altLang="en-US" sz="3600" b="1">
                <a:solidFill>
                  <a:srgbClr val="FF0000"/>
                </a:solidFill>
                <a:latin typeface="黑体" panose="02010609060101010101" pitchFamily="49" charset="-122"/>
                <a:ea typeface="黑体" panose="02010609060101010101" pitchFamily="49" charset="-122"/>
              </a:rPr>
              <a:t>不论</a:t>
            </a:r>
            <a:r>
              <a:rPr lang="zh-CN" altLang="en-US" sz="3600" b="1">
                <a:latin typeface="黑体" panose="02010609060101010101" pitchFamily="49" charset="-122"/>
                <a:ea typeface="黑体" panose="02010609060101010101" pitchFamily="49" charset="-122"/>
              </a:rPr>
              <a:t>天气如何，他</a:t>
            </a:r>
            <a:r>
              <a:rPr lang="zh-CN" altLang="en-US" sz="3600" b="1">
                <a:solidFill>
                  <a:srgbClr val="FF0000"/>
                </a:solidFill>
                <a:latin typeface="黑体" panose="02010609060101010101" pitchFamily="49" charset="-122"/>
                <a:ea typeface="黑体" panose="02010609060101010101" pitchFamily="49" charset="-122"/>
              </a:rPr>
              <a:t>都</a:t>
            </a:r>
            <a:r>
              <a:rPr lang="zh-CN" altLang="en-US" sz="3600" b="1">
                <a:latin typeface="黑体" panose="02010609060101010101" pitchFamily="49" charset="-122"/>
                <a:ea typeface="黑体" panose="02010609060101010101" pitchFamily="49" charset="-122"/>
              </a:rPr>
              <a:t>按时到校。</a:t>
            </a:r>
          </a:p>
        </p:txBody>
      </p:sp>
      <p:sp>
        <p:nvSpPr>
          <p:cNvPr id="28679" name="文本框 10"/>
          <p:cNvSpPr/>
          <p:nvPr/>
        </p:nvSpPr>
        <p:spPr>
          <a:xfrm>
            <a:off x="139700" y="5405438"/>
            <a:ext cx="11861800"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en-US" altLang="zh-CN" sz="3600" b="1">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“天气如何”无所谓什么条件，都会有“按时到校”，反过来“按时到校”也不需要什么“天气”。</a:t>
            </a:r>
          </a:p>
        </p:txBody>
      </p:sp>
      <p:sp>
        <p:nvSpPr>
          <p:cNvPr id="28680" name="标题 6"/>
          <p:cNvSpPr/>
          <p:nvPr/>
        </p:nvSpPr>
        <p:spPr>
          <a:xfrm>
            <a:off x="3133725" y="196850"/>
            <a:ext cx="6937375" cy="1143000"/>
          </a:xfrm>
          <a:prstGeom prst="rect">
            <a:avLst/>
          </a:prstGeom>
          <a:noFill/>
          <a:ln>
            <a:noFill/>
            <a:miter lim="800000"/>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algn="ctr" eaLnBrk="1" hangingPunct="1"/>
            <a:r>
              <a:rPr lang="zh-CN" altLang="en-US" sz="3600" b="1">
                <a:latin typeface="黑体" panose="02010609060101010101" pitchFamily="49" charset="-122"/>
                <a:ea typeface="黑体" panose="02010609060101010101" pitchFamily="49" charset="-122"/>
              </a:rPr>
              <a:t>①</a:t>
            </a:r>
            <a:r>
              <a:rPr lang="zh-CN" altLang="en-US" sz="3600" b="1">
                <a:solidFill>
                  <a:srgbClr val="FF0000"/>
                </a:solidFill>
                <a:latin typeface="黑体" panose="02010609060101010101" pitchFamily="49" charset="-122"/>
                <a:ea typeface="黑体" panose="02010609060101010101" pitchFamily="49" charset="-122"/>
              </a:rPr>
              <a:t>只要</a:t>
            </a:r>
            <a:r>
              <a:rPr lang="zh-CN" altLang="en-US" sz="3600" b="1">
                <a:latin typeface="黑体" panose="02010609060101010101" pitchFamily="49" charset="-122"/>
                <a:ea typeface="黑体" panose="02010609060101010101" pitchFamily="49" charset="-122"/>
              </a:rPr>
              <a:t>下雨，地面</a:t>
            </a:r>
            <a:r>
              <a:rPr lang="zh-CN" altLang="en-US" sz="3600" b="1">
                <a:solidFill>
                  <a:srgbClr val="FF0000"/>
                </a:solidFill>
                <a:latin typeface="黑体" panose="02010609060101010101" pitchFamily="49" charset="-122"/>
                <a:ea typeface="黑体" panose="02010609060101010101" pitchFamily="49" charset="-122"/>
              </a:rPr>
              <a:t>就</a:t>
            </a:r>
            <a:r>
              <a:rPr lang="zh-CN" altLang="en-US" sz="3600" b="1">
                <a:latin typeface="黑体" panose="02010609060101010101" pitchFamily="49" charset="-122"/>
                <a:ea typeface="黑体" panose="02010609060101010101" pitchFamily="49" charset="-122"/>
              </a:rPr>
              <a:t>湿</a:t>
            </a:r>
          </a:p>
        </p:txBody>
      </p:sp>
      <p:sp>
        <p:nvSpPr>
          <p:cNvPr id="28681" name="文本框 1"/>
          <p:cNvSpPr/>
          <p:nvPr/>
        </p:nvSpPr>
        <p:spPr>
          <a:xfrm>
            <a:off x="2495550" y="2452688"/>
            <a:ext cx="118745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甲</a:t>
            </a:r>
          </a:p>
        </p:txBody>
      </p:sp>
      <p:sp>
        <p:nvSpPr>
          <p:cNvPr id="28682" name="文本框 4"/>
          <p:cNvSpPr/>
          <p:nvPr/>
        </p:nvSpPr>
        <p:spPr>
          <a:xfrm>
            <a:off x="5349875" y="2409825"/>
            <a:ext cx="10763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乙</a:t>
            </a:r>
          </a:p>
        </p:txBody>
      </p:sp>
      <p:sp>
        <p:nvSpPr>
          <p:cNvPr id="28683" name="文本框 5"/>
          <p:cNvSpPr/>
          <p:nvPr/>
        </p:nvSpPr>
        <p:spPr>
          <a:xfrm>
            <a:off x="6773862" y="2451100"/>
            <a:ext cx="1282700" cy="6461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无乙</a:t>
            </a:r>
          </a:p>
        </p:txBody>
      </p:sp>
      <p:sp>
        <p:nvSpPr>
          <p:cNvPr id="28684" name="文本框 7"/>
          <p:cNvSpPr/>
          <p:nvPr/>
        </p:nvSpPr>
        <p:spPr>
          <a:xfrm>
            <a:off x="9872662" y="2354262"/>
            <a:ext cx="1393825" cy="6461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无甲</a:t>
            </a:r>
          </a:p>
        </p:txBody>
      </p:sp>
      <p:sp>
        <p:nvSpPr>
          <p:cNvPr id="28685" name="燕尾形箭头 12"/>
          <p:cNvSpPr/>
          <p:nvPr/>
        </p:nvSpPr>
        <p:spPr>
          <a:xfrm>
            <a:off x="3951288" y="2549525"/>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
        <p:nvSpPr>
          <p:cNvPr id="28686" name="燕尾形箭头 13"/>
          <p:cNvSpPr/>
          <p:nvPr/>
        </p:nvSpPr>
        <p:spPr>
          <a:xfrm>
            <a:off x="8313738" y="2451100"/>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
        <p:nvSpPr>
          <p:cNvPr id="28687" name="文本框 14"/>
          <p:cNvSpPr/>
          <p:nvPr/>
        </p:nvSpPr>
        <p:spPr>
          <a:xfrm>
            <a:off x="2392362" y="4346575"/>
            <a:ext cx="1392238"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无甲</a:t>
            </a:r>
          </a:p>
        </p:txBody>
      </p:sp>
      <p:sp>
        <p:nvSpPr>
          <p:cNvPr id="28688" name="文本框 15"/>
          <p:cNvSpPr/>
          <p:nvPr/>
        </p:nvSpPr>
        <p:spPr>
          <a:xfrm>
            <a:off x="5243512" y="4346575"/>
            <a:ext cx="1287462"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无乙</a:t>
            </a:r>
          </a:p>
        </p:txBody>
      </p:sp>
      <p:sp>
        <p:nvSpPr>
          <p:cNvPr id="28689" name="文本框 16"/>
          <p:cNvSpPr/>
          <p:nvPr/>
        </p:nvSpPr>
        <p:spPr>
          <a:xfrm>
            <a:off x="6980238" y="4346575"/>
            <a:ext cx="10763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乙</a:t>
            </a:r>
          </a:p>
        </p:txBody>
      </p:sp>
      <p:sp>
        <p:nvSpPr>
          <p:cNvPr id="28690" name="文本框 17"/>
          <p:cNvSpPr/>
          <p:nvPr/>
        </p:nvSpPr>
        <p:spPr>
          <a:xfrm>
            <a:off x="9975850" y="4249738"/>
            <a:ext cx="118745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甲</a:t>
            </a:r>
          </a:p>
        </p:txBody>
      </p:sp>
      <p:sp>
        <p:nvSpPr>
          <p:cNvPr id="28691" name="燕尾形箭头 18"/>
          <p:cNvSpPr/>
          <p:nvPr/>
        </p:nvSpPr>
        <p:spPr>
          <a:xfrm>
            <a:off x="3951288" y="4443412"/>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
        <p:nvSpPr>
          <p:cNvPr id="28692" name="燕尾形箭头 19"/>
          <p:cNvSpPr/>
          <p:nvPr/>
        </p:nvSpPr>
        <p:spPr>
          <a:xfrm>
            <a:off x="8313738" y="4346575"/>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
        <p:nvSpPr>
          <p:cNvPr id="28693" name="文本框 20"/>
          <p:cNvSpPr/>
          <p:nvPr/>
        </p:nvSpPr>
        <p:spPr>
          <a:xfrm>
            <a:off x="4570412" y="6064250"/>
            <a:ext cx="118745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甲</a:t>
            </a:r>
          </a:p>
        </p:txBody>
      </p:sp>
      <p:sp>
        <p:nvSpPr>
          <p:cNvPr id="28694" name="文本框 21"/>
          <p:cNvSpPr/>
          <p:nvPr/>
        </p:nvSpPr>
        <p:spPr>
          <a:xfrm>
            <a:off x="6773862" y="6064250"/>
            <a:ext cx="10763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乙</a:t>
            </a:r>
          </a:p>
        </p:txBody>
      </p:sp>
      <p:sp>
        <p:nvSpPr>
          <p:cNvPr id="28695" name="文本框 22"/>
          <p:cNvSpPr/>
          <p:nvPr/>
        </p:nvSpPr>
        <p:spPr>
          <a:xfrm>
            <a:off x="7661275" y="6064250"/>
            <a:ext cx="128270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无乙</a:t>
            </a:r>
          </a:p>
        </p:txBody>
      </p:sp>
      <p:sp>
        <p:nvSpPr>
          <p:cNvPr id="28696" name="文本框 23"/>
          <p:cNvSpPr/>
          <p:nvPr/>
        </p:nvSpPr>
        <p:spPr>
          <a:xfrm>
            <a:off x="10071100" y="6064250"/>
            <a:ext cx="13938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无甲</a:t>
            </a:r>
          </a:p>
        </p:txBody>
      </p:sp>
      <p:sp>
        <p:nvSpPr>
          <p:cNvPr id="28697" name="左右箭头 24"/>
          <p:cNvSpPr/>
          <p:nvPr/>
        </p:nvSpPr>
        <p:spPr>
          <a:xfrm>
            <a:off x="5349875" y="6334125"/>
            <a:ext cx="1182688" cy="147638"/>
          </a:xfrm>
          <a:prstGeom prst="leftRightArrow">
            <a:avLst>
              <a:gd name="adj1" fmla="val 0"/>
              <a:gd name="adj2" fmla="val 49993"/>
            </a:avLst>
          </a:prstGeom>
          <a:solidFill>
            <a:srgbClr val="FFD699"/>
          </a:solidFill>
          <a:ln w="203200" cap="rnd">
            <a:solidFill>
              <a:srgbClr val="7030A0"/>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
        <p:nvSpPr>
          <p:cNvPr id="28698" name="左右箭头 25"/>
          <p:cNvSpPr/>
          <p:nvPr/>
        </p:nvSpPr>
        <p:spPr>
          <a:xfrm>
            <a:off x="8840788" y="6334125"/>
            <a:ext cx="1135062" cy="106362"/>
          </a:xfrm>
          <a:prstGeom prst="leftRightArrow">
            <a:avLst>
              <a:gd name="adj1" fmla="val 0"/>
              <a:gd name="adj2" fmla="val 49999"/>
            </a:avLst>
          </a:prstGeom>
          <a:solidFill>
            <a:schemeClr val="accent1"/>
          </a:solidFill>
          <a:ln w="203200">
            <a:solidFill>
              <a:srgbClr val="7030A0"/>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119117" y="1195642"/>
            <a:ext cx="10033988"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F00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假言推理：以假言判断作前提的演绎推理。</a:t>
            </a:r>
            <a:endParaRPr lang="en-US" altLang="zh-CN" sz="2665">
              <a:solidFill>
                <a:srgbClr val="FF00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a:t>
            </a:r>
            <a:r>
              <a:rPr lang="zh-CN" altLang="en-US" sz="2665">
                <a:solidFill>
                  <a:srgbClr val="F9FBFA"/>
                </a:solidFill>
                <a:latin typeface="黑体" panose="02010609060101010101" charset="-122"/>
                <a:ea typeface="黑体" panose="02010609060101010101" charset="-122"/>
              </a:rPr>
              <a:t>道旁苦李”的故事： 王戎七岁尝与诸小儿游，看道边李树多子，折枝。诸儿竞走取之，唯戎不动。人问之，答曰：“树在道边而多子，此必苦李。”取之信然。</a:t>
            </a:r>
            <a:endParaRPr lang="en-US" altLang="zh-CN" sz="2665">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王戎</a:t>
            </a:r>
            <a:r>
              <a:rPr lang="zh-CN" altLang="en-US" sz="2665">
                <a:solidFill>
                  <a:srgbClr val="F9FBFA"/>
                </a:solidFill>
                <a:latin typeface="黑体" panose="02010609060101010101" charset="-122"/>
                <a:ea typeface="黑体" panose="02010609060101010101" charset="-122"/>
              </a:rPr>
              <a:t>的推理过程是这样的：</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如果</a:t>
            </a:r>
            <a:r>
              <a:rPr lang="zh-CN" altLang="en-US" sz="2665">
                <a:solidFill>
                  <a:srgbClr val="F9FBFA"/>
                </a:solidFill>
                <a:latin typeface="黑体" panose="02010609060101010101" charset="-122"/>
                <a:ea typeface="黑体" panose="02010609060101010101" charset="-122"/>
              </a:rPr>
              <a:t>路边的李子不是苦的，那么一定会被别人摘走。</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事实上</a:t>
            </a:r>
            <a:r>
              <a:rPr lang="zh-CN" altLang="en-US" sz="2665">
                <a:solidFill>
                  <a:srgbClr val="F9FBFA"/>
                </a:solidFill>
                <a:latin typeface="黑体" panose="02010609060101010101" charset="-122"/>
                <a:ea typeface="黑体" panose="02010609060101010101" charset="-122"/>
              </a:rPr>
              <a:t>这些李子没被人摘走。</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所以</a:t>
            </a:r>
            <a:r>
              <a:rPr lang="zh-CN" altLang="en-US" sz="2665">
                <a:solidFill>
                  <a:srgbClr val="F9FBFA"/>
                </a:solidFill>
                <a:latin typeface="黑体" panose="02010609060101010101" charset="-122"/>
                <a:ea typeface="黑体" panose="02010609060101010101" charset="-122"/>
              </a:rPr>
              <a:t>，这些李子一定是苦的。</a:t>
            </a:r>
          </a:p>
        </p:txBody>
      </p:sp>
      <p:pic>
        <p:nvPicPr>
          <p:cNvPr id="3" name="图片 2"/>
          <p:cNvPicPr/>
          <p:nvPr/>
        </p:nvPicPr>
        <p:blipFill>
          <a:blip r:embed="rId2"/>
          <a:stretch>
            <a:fillRect/>
          </a:stretch>
        </p:blipFill>
        <p:spPr>
          <a:xfrm>
            <a:off x="9100191" y="2714672"/>
            <a:ext cx="2282043" cy="4143328"/>
          </a:xfrm>
          <a:prstGeom prst="rect">
            <a:avLst/>
          </a:prstGeom>
          <a:noFill/>
          <a:ln>
            <a:noFill/>
            <a:miter lim="800000"/>
          </a:ln>
        </p:spPr>
      </p:pic>
    </p:spTree>
    <p:custDataLst>
      <p:tags r:id="rId4"/>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116613" y="-104553"/>
            <a:ext cx="9835536"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just">
              <a:lnSpc>
                <a:spcPts val="4500"/>
              </a:lnSpc>
              <a:buSzPct val="50000"/>
              <a:defRPr>
                <a:solidFill>
                  <a:srgbClr val="FFFFFF"/>
                </a:solidFill>
              </a:defRPr>
            </a:pPr>
            <a:r>
              <a:rPr lang="zh-CN" altLang="en-US" sz="20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800" kern="10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rPr>
              <a:t>唐代有一个农夫耕田时挖到一瓮马蹄形黄金，乡里立刻派人送到县衙去，县官担心公库防护不严，就放到自己家里。隔夜打开检验，发现都是土块。瓮金出土时，乡里人都曾去见证。县官无法辩白，最终承认将黄金掉包的罪名</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rPr>
              <a:t>。</a:t>
            </a:r>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endParaRPr>
          </a:p>
          <a:p>
            <a:pPr algn="just">
              <a:lnSpc>
                <a:spcPts val="4500"/>
              </a:lnSpc>
              <a:buSzPct val="50000"/>
              <a:defRPr>
                <a:solidFill>
                  <a:srgbClr val="FFFFFF"/>
                </a:solidFill>
              </a:defRPr>
            </a:pPr>
            <a:endParaRPr lang="zh-CN" altLang="en-US" sz="2800" kern="10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endParaRPr>
          </a:p>
        </p:txBody>
      </p:sp>
      <p:sp>
        <p:nvSpPr>
          <p:cNvPr id="3" name="矩形 2"/>
          <p:cNvSpPr/>
          <p:nvPr/>
        </p:nvSpPr>
        <p:spPr>
          <a:xfrm>
            <a:off x="1160060" y="2480229"/>
            <a:ext cx="10399594" cy="4131900"/>
          </a:xfrm>
          <a:prstGeom prst="rect">
            <a:avLst/>
          </a:prstGeom>
        </p:spPr>
        <p:txBody>
          <a:bodyPr wrap="square">
            <a:spAutoFit/>
          </a:bodyPr>
          <a:lstStyle/>
          <a:p>
            <a:pPr algn="just">
              <a:lnSpc>
                <a:spcPts val="4500"/>
              </a:lnSpc>
              <a:buSzPct val="50000"/>
              <a:defRPr>
                <a:solidFill>
                  <a:srgbClr val="FFFFFF"/>
                </a:solidFill>
              </a:defRPr>
            </a:pPr>
            <a:r>
              <a:rPr lang="zh-CN" altLang="en-US" sz="2800" kern="100" smtClean="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rPr>
              <a:t>    就在快要定案的时候，事情传到了一个叫袁滋的官员耳里。袁滋说：“我怀疑这案子里有冤情。”州府长官就让他重新调查。他点验出瓮中马蹄金共二百五十多块。请金铺铸造同样形状和大小的马蹄金，才造出一半数目，总重就达三百斤了。又了解到当初是两个农夫用竹扁担抬着瓮到县府的。算一下，如果这二百五十多块是真金，就不是两个人抬得动的。这说明在运送的过程中，金子就被换成土块了。至此案情大白，县官洗清冤屈。</a:t>
            </a:r>
            <a:endParaRPr lang="zh-CN" altLang="en-US" sz="2800" kern="10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endParaRPr>
          </a:p>
        </p:txBody>
      </p:sp>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1004341" y="1463938"/>
            <a:ext cx="9717889" cy="3539430"/>
          </a:xfrm>
          <a:prstGeom prst="rect">
            <a:avLst/>
          </a:prstGeom>
        </p:spPr>
        <p:txBody>
          <a:bodyPr wrap="square">
            <a:spAutoFit/>
          </a:bodyPr>
          <a:lstStyle/>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如果</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县官以土换金</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，那么，运送</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到他那里的必是真金；</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如果</a:t>
            </a:r>
            <a:r>
              <a:rPr lang="zh-CN" altLang="en-US" sz="2800" kern="100">
                <a:solidFill>
                  <a:srgbClr val="FFFFFF"/>
                </a:solidFill>
                <a:latin typeface="黑体" panose="02010609060101010101" charset="-122"/>
                <a:ea typeface="黑体" panose="02010609060101010101" charset="-122"/>
                <a:cs typeface="Times New Roman" panose="02020603050405020304" charset="0"/>
              </a:rPr>
              <a:t>运送到他那里的是真金</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，那么，重量</a:t>
            </a:r>
            <a:r>
              <a:rPr lang="zh-CN" altLang="en-US" sz="2800" kern="100">
                <a:solidFill>
                  <a:srgbClr val="FFFFFF"/>
                </a:solidFill>
                <a:latin typeface="黑体" panose="02010609060101010101" charset="-122"/>
                <a:ea typeface="黑体" panose="02010609060101010101" charset="-122"/>
                <a:cs typeface="Times New Roman" panose="02020603050405020304" charset="0"/>
              </a:rPr>
              <a:t>会有六百斤；</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如果重量</a:t>
            </a:r>
            <a:r>
              <a:rPr lang="zh-CN" altLang="en-US" sz="2800" kern="100">
                <a:solidFill>
                  <a:srgbClr val="FFFFFF"/>
                </a:solidFill>
                <a:latin typeface="黑体" panose="02010609060101010101" charset="-122"/>
                <a:ea typeface="黑体" panose="02010609060101010101" charset="-122"/>
                <a:cs typeface="Times New Roman" panose="02020603050405020304" charset="0"/>
              </a:rPr>
              <a:t>达到六百斤，那么不可能只有两个人用竹扁担抬过来。简化一下推理过程：</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a:t>
            </a:r>
            <a:r>
              <a:rPr lang="en-US" altLang="zh-CN" sz="2800" kern="100">
                <a:solidFill>
                  <a:srgbClr val="FFFFFF"/>
                </a:solidFill>
                <a:latin typeface="黑体" panose="02010609060101010101" charset="-122"/>
                <a:ea typeface="黑体" panose="02010609060101010101" charset="-122"/>
                <a:cs typeface="Times New Roman" panose="02020603050405020304" charset="0"/>
              </a:rPr>
              <a:t>1</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）如果县官以土换金，那么不可能只有两个人用竹扁担抬送金子到他那里。</a:t>
            </a: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a:t>
            </a:r>
            <a:r>
              <a:rPr lang="en-US" altLang="zh-CN" sz="2800" kern="100">
                <a:solidFill>
                  <a:srgbClr val="FFFFFF"/>
                </a:solidFill>
                <a:latin typeface="黑体" panose="02010609060101010101" charset="-122"/>
                <a:ea typeface="黑体" panose="02010609060101010101" charset="-122"/>
                <a:cs typeface="Times New Roman" panose="02020603050405020304" charset="0"/>
              </a:rPr>
              <a:t>2</a:t>
            </a:r>
            <a:r>
              <a:rPr lang="zh-CN" altLang="en-US" sz="2800" kern="100">
                <a:solidFill>
                  <a:srgbClr val="FFFFFF"/>
                </a:solidFill>
                <a:latin typeface="黑体" panose="02010609060101010101" charset="-122"/>
                <a:ea typeface="黑体" panose="02010609060101010101" charset="-122"/>
                <a:cs typeface="Times New Roman" panose="02020603050405020304" charset="0"/>
              </a:rPr>
              <a:t>）但事实上，运“金”的只有两个人，用的是竹扁担。</a:t>
            </a: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a:t>
            </a:r>
            <a:r>
              <a:rPr lang="en-US" altLang="zh-CN" sz="2800" kern="100">
                <a:solidFill>
                  <a:srgbClr val="FFFFFF"/>
                </a:solidFill>
                <a:latin typeface="黑体" panose="02010609060101010101" charset="-122"/>
                <a:ea typeface="黑体" panose="02010609060101010101" charset="-122"/>
                <a:cs typeface="Times New Roman" panose="02020603050405020304" charset="0"/>
              </a:rPr>
              <a:t>3</a:t>
            </a:r>
            <a:r>
              <a:rPr lang="zh-CN" altLang="en-US" sz="2800" kern="100">
                <a:solidFill>
                  <a:srgbClr val="FFFFFF"/>
                </a:solidFill>
                <a:latin typeface="黑体" panose="02010609060101010101" charset="-122"/>
                <a:ea typeface="黑体" panose="02010609060101010101" charset="-122"/>
                <a:cs typeface="Times New Roman" panose="02020603050405020304" charset="0"/>
              </a:rPr>
              <a:t>）所以县官收到的不是黄金，不可能以土换金。</a:t>
            </a: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矩形 1"/>
          <p:cNvSpPr/>
          <p:nvPr/>
        </p:nvSpPr>
        <p:spPr>
          <a:xfrm>
            <a:off x="612775" y="1014413"/>
            <a:ext cx="11152188" cy="2306638"/>
          </a:xfrm>
          <a:prstGeom prst="rect">
            <a:avLst/>
          </a:prstGeom>
          <a:ln w="41275">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eaLnBrk="1" hangingPunct="1">
              <a:lnSpc>
                <a:spcPct val="150000"/>
              </a:lnSpc>
            </a:pPr>
            <a:r>
              <a:rPr lang="zh-CN" altLang="zh-CN" sz="2400" b="1">
                <a:solidFill>
                  <a:srgbClr val="000000"/>
                </a:solidFill>
                <a:latin typeface="微软雅黑" panose="020b0503020204020204" charset="-122"/>
                <a:ea typeface="微软雅黑"/>
              </a:rPr>
              <a:t>①他是教师或律师，</a:t>
            </a:r>
          </a:p>
          <a:p>
            <a:pPr marL="0" marR="0" lvl="0" indent="0" eaLnBrk="1" hangingPunct="1">
              <a:lnSpc>
                <a:spcPct val="150000"/>
              </a:lnSpc>
            </a:pPr>
            <a:r>
              <a:rPr lang="zh-CN" altLang="zh-CN" sz="2400" b="1" u="sng">
                <a:solidFill>
                  <a:srgbClr val="000000"/>
                </a:solidFill>
                <a:latin typeface="微软雅黑" panose="020b0503020204020204" charset="-122"/>
                <a:ea typeface="微软雅黑"/>
              </a:rPr>
              <a:t>他不是教师，</a:t>
            </a:r>
            <a:endParaRPr lang="zh-CN" altLang="zh-CN" sz="2400" b="1">
              <a:solidFill>
                <a:srgbClr val="000000"/>
              </a:solidFill>
              <a:latin typeface="微软雅黑" panose="020b0503020204020204" charset="-122"/>
              <a:ea typeface="微软雅黑"/>
            </a:endParaRPr>
          </a:p>
          <a:p>
            <a:pPr marL="0" marR="0" lvl="0" indent="0" eaLnBrk="1" hangingPunct="1">
              <a:lnSpc>
                <a:spcPct val="150000"/>
              </a:lnSpc>
            </a:pPr>
            <a:r>
              <a:rPr lang="zh-CN" altLang="zh-CN" sz="2400" b="1">
                <a:solidFill>
                  <a:srgbClr val="000000"/>
                </a:solidFill>
                <a:latin typeface="微软雅黑" panose="020b0503020204020204" charset="-122"/>
                <a:ea typeface="微软雅黑"/>
              </a:rPr>
              <a:t>他是律师。</a:t>
            </a:r>
          </a:p>
          <a:p>
            <a:pPr marL="0" marR="0" lvl="0" indent="0" eaLnBrk="1" hangingPunct="1">
              <a:lnSpc>
                <a:spcPct val="150000"/>
              </a:lnSpc>
            </a:pPr>
            <a:endParaRPr lang="zh-CN" altLang="zh-CN" sz="2400" b="1">
              <a:solidFill>
                <a:srgbClr val="000000"/>
              </a:solidFill>
              <a:latin typeface="微软雅黑" panose="020b0503020204020204" charset="-122"/>
              <a:ea typeface="微软雅黑"/>
            </a:endParaRPr>
          </a:p>
        </p:txBody>
      </p:sp>
      <p:sp>
        <p:nvSpPr>
          <p:cNvPr id="25602" name="TextBox 4"/>
          <p:cNvSpPr/>
          <p:nvPr/>
        </p:nvSpPr>
        <p:spPr>
          <a:xfrm>
            <a:off x="612775" y="3468688"/>
            <a:ext cx="10966450" cy="1384300"/>
          </a:xfrm>
          <a:prstGeom prst="rect">
            <a:avLst/>
          </a:prstGeom>
          <a:noFill/>
          <a:ln w="41275">
            <a:solidFill>
              <a:srgbClr val="FF0000"/>
            </a:solidFill>
            <a:beve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lnSpc>
                <a:spcPct val="150000"/>
              </a:lnSpc>
            </a:pPr>
            <a:r>
              <a:rPr lang="zh-CN" altLang="zh-CN" sz="2800" b="1">
                <a:latin typeface="微软雅黑" panose="020b0503020204020204" charset="-122"/>
                <a:ea typeface="微软雅黑"/>
              </a:rPr>
              <a:t>第一组推理中，“教师”和“律师”是相容的关系，他可以既是教师又是律师，这种推理就是</a:t>
            </a:r>
            <a:r>
              <a:rPr lang="zh-CN" altLang="zh-CN" sz="2800" b="1">
                <a:solidFill>
                  <a:srgbClr val="FF0000"/>
                </a:solidFill>
                <a:latin typeface="微软雅黑" panose="020b0503020204020204" charset="-122"/>
                <a:ea typeface="微软雅黑"/>
              </a:rPr>
              <a:t>相容</a:t>
            </a:r>
            <a:r>
              <a:rPr lang="zh-CN" altLang="zh-CN" sz="2800" b="1">
                <a:latin typeface="微软雅黑" panose="020b0503020204020204" charset="-122"/>
                <a:ea typeface="微软雅黑"/>
              </a:rPr>
              <a:t>选言推理。</a:t>
            </a:r>
            <a:endParaRPr lang="zh-CN" altLang="en-US" sz="2800" b="1">
              <a:latin typeface="微软雅黑" panose="020b0503020204020204" charset="-122"/>
              <a:ea typeface="微软雅黑"/>
            </a:endParaRPr>
          </a:p>
        </p:txBody>
      </p:sp>
      <p:sp>
        <p:nvSpPr>
          <p:cNvPr id="25603" name="矩形 3"/>
          <p:cNvSpPr/>
          <p:nvPr/>
        </p:nvSpPr>
        <p:spPr>
          <a:xfrm>
            <a:off x="3549650" y="1133475"/>
            <a:ext cx="2741612" cy="17526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lnSpc>
                <a:spcPct val="150000"/>
              </a:lnSpc>
            </a:pPr>
            <a:r>
              <a:rPr lang="zh-CN" altLang="zh-CN" sz="2400" b="1">
                <a:latin typeface="微软雅黑" panose="020b0503020204020204" charset="-122"/>
                <a:ea typeface="微软雅黑"/>
              </a:rPr>
              <a:t>②他是教师或律师，</a:t>
            </a:r>
          </a:p>
          <a:p>
            <a:pPr lvl="0" eaLnBrk="1" hangingPunct="1">
              <a:lnSpc>
                <a:spcPct val="150000"/>
              </a:lnSpc>
            </a:pPr>
            <a:r>
              <a:rPr lang="zh-CN" altLang="zh-CN" sz="2400" b="1" u="sng">
                <a:latin typeface="微软雅黑" panose="020b0503020204020204" charset="-122"/>
                <a:ea typeface="微软雅黑"/>
              </a:rPr>
              <a:t>他是教师，</a:t>
            </a:r>
            <a:endParaRPr lang="zh-CN" altLang="zh-CN" sz="2400" b="1">
              <a:latin typeface="微软雅黑" panose="020b0503020204020204" charset="-122"/>
              <a:ea typeface="微软雅黑"/>
            </a:endParaRPr>
          </a:p>
          <a:p>
            <a:pPr lvl="0" eaLnBrk="1" hangingPunct="1">
              <a:lnSpc>
                <a:spcPct val="150000"/>
              </a:lnSpc>
            </a:pPr>
            <a:r>
              <a:rPr lang="zh-CN" altLang="zh-CN" sz="2400" b="1">
                <a:latin typeface="微软雅黑" panose="020b0503020204020204" charset="-122"/>
                <a:ea typeface="微软雅黑"/>
              </a:rPr>
              <a:t>他不是律师。</a:t>
            </a:r>
          </a:p>
        </p:txBody>
      </p:sp>
      <p:pic>
        <p:nvPicPr>
          <p:cNvPr id="25604" name="图片 8"/>
          <p:cNvPicPr/>
          <p:nvPr/>
        </p:nvPicPr>
        <p:blipFill>
          <a:blip r:embed="rId3"/>
          <a:srcRect t="14121" r="10240" b="5600"/>
          <a:stretch>
            <a:fillRect/>
          </a:stretch>
        </p:blipFill>
        <p:spPr>
          <a:xfrm>
            <a:off x="8024812" y="4981575"/>
            <a:ext cx="3890962" cy="1876425"/>
          </a:xfrm>
          <a:prstGeom prst="rect">
            <a:avLst/>
          </a:prstGeom>
          <a:noFill/>
          <a:ln>
            <a:noFill/>
            <a:miter lim="800000"/>
          </a:ln>
        </p:spPr>
      </p:pic>
      <p:sp>
        <p:nvSpPr>
          <p:cNvPr id="25605" name="文本框 2"/>
          <p:cNvSpPr/>
          <p:nvPr/>
        </p:nvSpPr>
        <p:spPr>
          <a:xfrm>
            <a:off x="6291262" y="1014412"/>
            <a:ext cx="2322512" cy="2382838"/>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lnSpc>
                <a:spcPts val="3575"/>
              </a:lnSpc>
            </a:pPr>
            <a:r>
              <a:rPr lang="zh-CN" altLang="zh-CN" sz="2400" b="1">
                <a:latin typeface="微软雅黑" panose="020b0503020204020204" charset="-122"/>
                <a:ea typeface="微软雅黑"/>
                <a:sym typeface="宋体" panose="02010600030101010101" pitchFamily="2" charset="-122"/>
              </a:rPr>
              <a:t>①要么小李得冠军，要么小王得冠军</a:t>
            </a:r>
            <a:endParaRPr lang="zh-CN" altLang="zh-CN" sz="2400" b="1">
              <a:latin typeface="微软雅黑" panose="020b0503020204020204" charset="-122"/>
              <a:ea typeface="微软雅黑"/>
            </a:endParaRPr>
          </a:p>
          <a:p>
            <a:pPr lvl="0" eaLnBrk="1" hangingPunct="1">
              <a:lnSpc>
                <a:spcPts val="3575"/>
              </a:lnSpc>
            </a:pPr>
            <a:r>
              <a:rPr lang="zh-CN" altLang="zh-CN" sz="2400" b="1" u="sng">
                <a:latin typeface="微软雅黑" panose="020b0503020204020204" charset="-122"/>
                <a:ea typeface="微软雅黑"/>
                <a:sym typeface="宋体" panose="02010600030101010101" pitchFamily="2" charset="-122"/>
              </a:rPr>
              <a:t>小李没有得冠军，</a:t>
            </a:r>
            <a:endParaRPr lang="zh-CN" altLang="zh-CN" sz="2400" b="1">
              <a:latin typeface="微软雅黑" panose="020b0503020204020204" charset="-122"/>
              <a:ea typeface="微软雅黑"/>
            </a:endParaRPr>
          </a:p>
          <a:p>
            <a:pPr lvl="0" eaLnBrk="1" hangingPunct="1">
              <a:lnSpc>
                <a:spcPts val="3575"/>
              </a:lnSpc>
            </a:pPr>
            <a:r>
              <a:rPr lang="zh-CN" altLang="zh-CN" sz="2400" b="1">
                <a:latin typeface="微软雅黑" panose="020b0503020204020204" charset="-122"/>
                <a:ea typeface="微软雅黑"/>
                <a:sym typeface="宋体" panose="02010600030101010101" pitchFamily="2" charset="-122"/>
              </a:rPr>
              <a:t>小王得冠军。</a:t>
            </a:r>
            <a:endParaRPr lang="zh-CN" altLang="en-US" sz="2400" b="1">
              <a:latin typeface="Calibri" pitchFamily="34" charset="0"/>
              <a:ea typeface="宋体" pitchFamily="2" charset="-122"/>
            </a:endParaRPr>
          </a:p>
        </p:txBody>
      </p:sp>
      <p:sp>
        <p:nvSpPr>
          <p:cNvPr id="25606" name="文本框 6"/>
          <p:cNvSpPr txBox="1"/>
          <p:nvPr/>
        </p:nvSpPr>
        <p:spPr>
          <a:xfrm>
            <a:off x="157163" y="0"/>
            <a:ext cx="2897188" cy="1014413"/>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eaLnBrk="1" hangingPunct="1">
              <a:lnSpc>
                <a:spcPct val="150000"/>
              </a:lnSpc>
            </a:pPr>
            <a:r>
              <a:rPr lang="zh-CN" altLang="zh-CN" sz="4000" b="1" smtClean="0">
                <a:solidFill>
                  <a:schemeClr val="accent1"/>
                </a:solidFill>
                <a:effectLst>
                  <a:outerShdw blurRad="38100" dist="38100" dir="2700000" algn="tl">
                    <a:schemeClr val="bg2"/>
                  </a:outerShdw>
                </a:effectLst>
                <a:latin typeface="微软雅黑" panose="020b0503020204020204" charset="-122"/>
                <a:ea typeface="微软雅黑"/>
                <a:sym typeface="微软雅黑" panose="020b0503020204020204" charset="-122"/>
              </a:rPr>
              <a:t>选</a:t>
            </a:r>
            <a:r>
              <a:rPr lang="zh-CN" altLang="zh-CN" sz="4000" b="1">
                <a:solidFill>
                  <a:schemeClr val="accent1"/>
                </a:solidFill>
                <a:effectLst>
                  <a:outerShdw blurRad="38100" dist="38100" dir="2700000" algn="tl">
                    <a:schemeClr val="bg2"/>
                  </a:outerShdw>
                </a:effectLst>
                <a:latin typeface="微软雅黑" panose="020b0503020204020204" charset="-122"/>
                <a:ea typeface="微软雅黑"/>
                <a:sym typeface="微软雅黑" panose="020b0503020204020204" charset="-122"/>
              </a:rPr>
              <a:t>言推理</a:t>
            </a:r>
            <a:endParaRPr lang="zh-CN" altLang="en-US" sz="4000">
              <a:latin typeface="Calibri" pitchFamily="34" charset="0"/>
              <a:ea typeface="宋体" pitchFamily="2" charset="-122"/>
            </a:endParaRPr>
          </a:p>
        </p:txBody>
      </p:sp>
      <p:sp>
        <p:nvSpPr>
          <p:cNvPr id="25607" name="文本框 7"/>
          <p:cNvSpPr/>
          <p:nvPr/>
        </p:nvSpPr>
        <p:spPr>
          <a:xfrm>
            <a:off x="9186862" y="1085850"/>
            <a:ext cx="2392362" cy="2382838"/>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lnSpc>
                <a:spcPts val="3575"/>
              </a:lnSpc>
            </a:pPr>
            <a:r>
              <a:rPr lang="zh-CN" altLang="zh-CN" sz="2400" b="1">
                <a:latin typeface="微软雅黑" panose="020b0503020204020204" charset="-122"/>
                <a:ea typeface="微软雅黑"/>
                <a:sym typeface="宋体" panose="02010600030101010101" pitchFamily="2" charset="-122"/>
              </a:rPr>
              <a:t>②要么小李得冠军，要么小王得冠军</a:t>
            </a:r>
            <a:endParaRPr lang="zh-CN" altLang="zh-CN" sz="2400" b="1">
              <a:latin typeface="微软雅黑" panose="020b0503020204020204" charset="-122"/>
              <a:ea typeface="微软雅黑"/>
            </a:endParaRPr>
          </a:p>
          <a:p>
            <a:pPr lvl="0" eaLnBrk="1" hangingPunct="1">
              <a:lnSpc>
                <a:spcPts val="3575"/>
              </a:lnSpc>
            </a:pPr>
            <a:r>
              <a:rPr lang="zh-CN" altLang="zh-CN" sz="2400" b="1" u="sng">
                <a:latin typeface="微软雅黑" panose="020b0503020204020204" charset="-122"/>
                <a:ea typeface="微软雅黑"/>
                <a:sym typeface="宋体" panose="02010600030101010101" pitchFamily="2" charset="-122"/>
              </a:rPr>
              <a:t>小李得了冠军，</a:t>
            </a:r>
            <a:endParaRPr lang="zh-CN" altLang="zh-CN" sz="2400" b="1">
              <a:latin typeface="微软雅黑" panose="020b0503020204020204" charset="-122"/>
              <a:ea typeface="微软雅黑"/>
            </a:endParaRPr>
          </a:p>
          <a:p>
            <a:pPr lvl="0" eaLnBrk="1" hangingPunct="1">
              <a:lnSpc>
                <a:spcPts val="3575"/>
              </a:lnSpc>
            </a:pPr>
            <a:r>
              <a:rPr lang="zh-CN" altLang="zh-CN" sz="2400" b="1">
                <a:latin typeface="微软雅黑" panose="020b0503020204020204" charset="-122"/>
                <a:ea typeface="微软雅黑"/>
                <a:sym typeface="宋体" panose="02010600030101010101" pitchFamily="2" charset="-122"/>
              </a:rPr>
              <a:t>小王没有得冠军。</a:t>
            </a:r>
            <a:endParaRPr lang="zh-CN" altLang="en-US" sz="2400">
              <a:latin typeface="Calibri" pitchFamily="34" charset="0"/>
              <a:ea typeface="宋体" pitchFamily="2" charset="-122"/>
            </a:endParaRPr>
          </a:p>
        </p:txBody>
      </p:sp>
      <p:sp>
        <p:nvSpPr>
          <p:cNvPr id="25608" name="TextBox 4"/>
          <p:cNvSpPr/>
          <p:nvPr/>
        </p:nvSpPr>
        <p:spPr>
          <a:xfrm>
            <a:off x="612775" y="4833938"/>
            <a:ext cx="7145338" cy="1384300"/>
          </a:xfrm>
          <a:prstGeom prst="rect">
            <a:avLst/>
          </a:prstGeom>
          <a:noFill/>
          <a:ln w="41275">
            <a:solidFill>
              <a:srgbClr val="FF0000"/>
            </a:solidFill>
            <a:beve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lnSpc>
                <a:spcPct val="150000"/>
              </a:lnSpc>
            </a:pPr>
            <a:r>
              <a:rPr lang="zh-CN" altLang="zh-CN" sz="2800" b="1">
                <a:latin typeface="微软雅黑" panose="020b0503020204020204" charset="-122"/>
                <a:ea typeface="微软雅黑"/>
                <a:sym typeface="宋体" panose="02010600030101010101" pitchFamily="2" charset="-122"/>
              </a:rPr>
              <a:t>第二组推理中“冠军”只有一个， 这种推理就是</a:t>
            </a:r>
            <a:r>
              <a:rPr lang="zh-CN" altLang="zh-CN" sz="2800" b="1">
                <a:solidFill>
                  <a:srgbClr val="FF0000"/>
                </a:solidFill>
                <a:latin typeface="微软雅黑" panose="020b0503020204020204" charset="-122"/>
                <a:ea typeface="微软雅黑"/>
                <a:sym typeface="宋体" panose="02010600030101010101" pitchFamily="2" charset="-122"/>
              </a:rPr>
              <a:t>不相容</a:t>
            </a:r>
            <a:r>
              <a:rPr lang="zh-CN" altLang="zh-CN" sz="2800" b="1">
                <a:latin typeface="微软雅黑" panose="020b0503020204020204" charset="-122"/>
                <a:ea typeface="微软雅黑"/>
                <a:sym typeface="宋体" panose="02010600030101010101" pitchFamily="2" charset="-122"/>
              </a:rPr>
              <a:t>选言推理。</a:t>
            </a:r>
            <a:endParaRPr lang="zh-CN" altLang="en-US" sz="2800" b="1">
              <a:latin typeface="微软雅黑" panose="020b0503020204020204" charset="-122"/>
              <a:ea typeface="微软雅黑"/>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内容占位符 2"/>
          <p:cNvSpPr>
            <a:spLocks noGrp="1"/>
          </p:cNvSpPr>
          <p:nvPr>
            <p:ph idx="1"/>
          </p:nvPr>
        </p:nvSpPr>
        <p:spPr>
          <a:xfrm>
            <a:off x="623392" y="158750"/>
            <a:ext cx="11233248" cy="3013075"/>
          </a:xfrm>
        </p:spPr>
        <p:txBody>
          <a:bodyPr vert="horz" wrap="square" lIns="91440" tIns="45720" rIns="91440" bIns="45720" numCol="1" rtlCol="0" anchor="t" anchorCtr="0" compatLnSpc="1">
            <a:normAutofit fontScale="70000" lnSpcReduction="20000"/>
          </a:bodyPr>
          <a:lstStyle>
            <a:lvl1pPr marL="0" indent="0" algn="l" rtl="0" eaLnBrk="1" fontAlgn="base" hangingPunct="1">
              <a:lnSpc>
                <a:spcPct val="130000"/>
              </a:lnSpc>
              <a:spcBef>
                <a:spcPct val="0"/>
              </a:spcBef>
              <a:spcAft>
                <a:spcPts val="1000"/>
              </a:spcAft>
              <a:buClrTx/>
              <a:buSzTx/>
              <a:buFont typeface="Arial" panose="020b0604020202020204" pitchFamily="34" charset="0"/>
              <a:buChar char="●"/>
              <a:defRPr lang="zh-CN" altLang="en-US" sz="1800" u="none" baseline="0">
                <a:solidFill>
                  <a:srgbClr val="595959"/>
                </a:solidFill>
                <a:latin typeface="Arial" panose="020b0604020202020204" pitchFamily="34" charset="0"/>
                <a:ea typeface="微软雅黑"/>
              </a:defRPr>
            </a:lvl1pPr>
            <a:lvl2pPr marL="6858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a:defRPr>
            </a:lvl2pPr>
            <a:lvl3pPr marL="11430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a:defRPr>
            </a:lvl3pPr>
            <a:lvl4pPr marL="1600200" indent="-228600" algn="l" defTabSz="914400" rtl="0" eaLnBrk="1" fontAlgn="base" hangingPunct="1">
              <a:lnSpc>
                <a:spcPct val="120000"/>
              </a:lnSpc>
              <a:spcBef>
                <a:spcPct val="0"/>
              </a:spcBef>
              <a:spcAft>
                <a:spcPts val="300"/>
              </a:spcAft>
              <a:buClrTx/>
              <a:buSzTx/>
              <a:buFont typeface="Wingdings" panose="05000000000000000000" charset="0"/>
              <a:buChar char=""/>
              <a:tabLst>
                <a:tab pos="1609725"/>
              </a:tabLst>
              <a:defRPr lang="zh-CN" altLang="en-US" sz="1400" u="none" baseline="0">
                <a:solidFill>
                  <a:srgbClr val="595959"/>
                </a:solidFill>
                <a:latin typeface="Arial" panose="020b0604020202020204" pitchFamily="34" charset="0"/>
                <a:ea typeface="微软雅黑"/>
              </a:defRPr>
            </a:lvl4pPr>
            <a:lvl5pPr marL="2057400" indent="-228600" algn="l" defTabSz="914400" rtl="0" eaLnBrk="1" fontAlgn="base" hangingPunct="1">
              <a:lnSpc>
                <a:spcPct val="120000"/>
              </a:lnSpc>
              <a:spcBef>
                <a:spcPct val="0"/>
              </a:spcBef>
              <a:spcAft>
                <a:spcPts val="300"/>
              </a:spcAft>
              <a:buClrTx/>
              <a:buSzTx/>
              <a:buFont typeface="Arial" panose="020b0604020202020204" pitchFamily="34" charset="0"/>
              <a:buChar char="•"/>
              <a:tabLst>
                <a:tab pos="1609725"/>
              </a:tabLst>
              <a:defRPr lang="zh-CN" altLang="en-US" sz="1400" u="none" baseline="0">
                <a:solidFill>
                  <a:srgbClr val="595959"/>
                </a:solidFill>
                <a:latin typeface="Arial" panose="020b0604020202020204" pitchFamily="34" charset="0"/>
                <a:ea typeface="微软雅黑"/>
              </a:defRPr>
            </a:lvl5pPr>
          </a:lstStyle>
          <a:p>
            <a:pPr marL="0" marR="0" lvl="0" indent="0">
              <a:spcBef>
                <a:spcPct val="0"/>
              </a:spcBef>
              <a:buNone/>
            </a:pPr>
            <a:r>
              <a:rPr lang="en-US" altLang="en-US" sz="3200" b="1">
                <a:solidFill>
                  <a:schemeClr val="accent1"/>
                </a:solidFill>
                <a:effectLst>
                  <a:outerShdw blurRad="38100" dist="38100" dir="2700000" algn="tl">
                    <a:schemeClr val="bg2"/>
                  </a:outerShdw>
                </a:effectLst>
                <a:latin typeface="华文仿宋" pitchFamily="2" charset="-122"/>
                <a:ea typeface="华文仿宋" pitchFamily="2" charset="-122"/>
                <a:sym typeface="+mn-ea"/>
              </a:rPr>
              <a:t>示例</a:t>
            </a:r>
            <a:r>
              <a:rPr lang="en-US" altLang="zh-CN" sz="3200" b="1">
                <a:solidFill>
                  <a:schemeClr val="accent1"/>
                </a:solidFill>
                <a:effectLst>
                  <a:outerShdw blurRad="38100" dist="38100" dir="2700000" algn="tl">
                    <a:schemeClr val="bg2"/>
                  </a:outerShdw>
                </a:effectLst>
                <a:latin typeface="华文仿宋" pitchFamily="2" charset="-122"/>
                <a:ea typeface="华文仿宋" pitchFamily="2" charset="-122"/>
                <a:sym typeface="+mn-ea"/>
              </a:rPr>
              <a:t>2 </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itchFamily="2" charset="-122"/>
                <a:sym typeface="+mn-ea"/>
              </a:rPr>
              <a:t>阅读下文，运用逻辑推理</a:t>
            </a:r>
            <a:r>
              <a:rPr lang="en-US" altLang="en-US" sz="3200" b="1">
                <a:solidFill>
                  <a:schemeClr val="accent1"/>
                </a:solidFill>
                <a:effectLst>
                  <a:outerShdw blurRad="38100" dist="38100" dir="2700000" algn="tl">
                    <a:schemeClr val="bg2"/>
                  </a:outerShdw>
                </a:effectLst>
                <a:latin typeface="宋体" panose="02010600030101010101" pitchFamily="2" charset="-122"/>
                <a:ea typeface="华文仿宋" pitchFamily="2" charset="-122"/>
                <a:sym typeface="+mn-ea"/>
              </a:rPr>
              <a:t>找到</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itchFamily="2" charset="-122"/>
                <a:sym typeface="+mn-ea"/>
              </a:rPr>
              <a:t>石兽</a:t>
            </a:r>
            <a:r>
              <a:rPr lang="en-US" altLang="en-US" sz="3200" b="1">
                <a:solidFill>
                  <a:schemeClr val="accent1"/>
                </a:solidFill>
                <a:effectLst>
                  <a:outerShdw blurRad="38100" dist="38100" dir="2700000" algn="tl">
                    <a:schemeClr val="bg2"/>
                  </a:outerShdw>
                </a:effectLst>
                <a:latin typeface="宋体" panose="02010600030101010101" pitchFamily="2" charset="-122"/>
                <a:ea typeface="华文仿宋" pitchFamily="2" charset="-122"/>
                <a:sym typeface="+mn-ea"/>
              </a:rPr>
              <a:t>，</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itchFamily="2" charset="-122"/>
                <a:sym typeface="+mn-ea"/>
              </a:rPr>
              <a:t>写出你的推理</a:t>
            </a:r>
            <a:r>
              <a:rPr lang="en-US" altLang="en-US" sz="3200" b="1">
                <a:solidFill>
                  <a:schemeClr val="accent1"/>
                </a:solidFill>
                <a:effectLst>
                  <a:outerShdw blurRad="38100" dist="38100" dir="2700000" algn="tl">
                    <a:schemeClr val="bg2"/>
                  </a:outerShdw>
                </a:effectLst>
                <a:latin typeface="宋体" panose="02010600030101010101" pitchFamily="2" charset="-122"/>
                <a:ea typeface="华文仿宋" pitchFamily="2" charset="-122"/>
                <a:sym typeface="+mn-ea"/>
              </a:rPr>
              <a:t>过</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itchFamily="2" charset="-122"/>
                <a:sym typeface="+mn-ea"/>
              </a:rPr>
              <a:t>程。</a:t>
            </a:r>
            <a:r>
              <a:rPr lang="en-US" altLang="zh-CN" sz="3200" b="1">
                <a:solidFill>
                  <a:schemeClr val="accent1"/>
                </a:solidFill>
                <a:effectLst>
                  <a:outerShdw blurRad="38100" dist="38100" dir="2700000" algn="tl">
                    <a:schemeClr val="bg2"/>
                  </a:outerShdw>
                </a:effectLst>
                <a:latin typeface="华文仿宋" pitchFamily="2" charset="-122"/>
                <a:ea typeface="华文仿宋" pitchFamily="2" charset="-122"/>
                <a:sym typeface="+mn-ea"/>
              </a:rPr>
              <a:t>                                        </a:t>
            </a:r>
          </a:p>
          <a:p>
            <a:pPr marL="0" marR="0" lvl="0" indent="0">
              <a:spcBef>
                <a:spcPct val="0"/>
              </a:spcBef>
              <a:buNone/>
            </a:pPr>
            <a:r>
              <a:rPr lang="en-US" altLang="zh-CN" sz="3200" b="1">
                <a:solidFill>
                  <a:schemeClr val="accent1"/>
                </a:solidFill>
                <a:effectLst>
                  <a:outerShdw blurRad="38100" dist="38100" dir="2700000" algn="tl">
                    <a:schemeClr val="bg2"/>
                  </a:outerShdw>
                </a:effectLst>
                <a:latin typeface="华文仿宋" pitchFamily="2" charset="-122"/>
                <a:ea typeface="华文仿宋" pitchFamily="2" charset="-122"/>
                <a:sym typeface="+mn-ea"/>
              </a:rPr>
              <a:t>                           </a:t>
            </a:r>
            <a:r>
              <a:rPr lang="en-US" altLang="en-US" sz="3200" b="1">
                <a:effectLst>
                  <a:outerShdw blurRad="38100" dist="38100" dir="2700000" algn="tl">
                    <a:schemeClr val="bg2"/>
                  </a:outerShdw>
                </a:effectLst>
                <a:latin typeface="华文仿宋" pitchFamily="2" charset="-122"/>
                <a:ea typeface="华文仿宋" pitchFamily="2" charset="-122"/>
                <a:sym typeface="+mn-ea"/>
              </a:rPr>
              <a:t>河中石兽</a:t>
            </a:r>
          </a:p>
          <a:p>
            <a:pPr marL="0" marR="0" lvl="0" indent="0">
              <a:spcBef>
                <a:spcPct val="0"/>
              </a:spcBef>
              <a:buNone/>
            </a:pPr>
            <a:r>
              <a:rPr lang="en-US" altLang="en-US" sz="3200" b="1">
                <a:effectLst>
                  <a:outerShdw blurRad="38100" dist="38100" dir="2700000" algn="tl">
                    <a:schemeClr val="bg2"/>
                  </a:outerShdw>
                </a:effectLst>
                <a:latin typeface="华文仿宋" pitchFamily="2" charset="-122"/>
                <a:ea typeface="华文仿宋" pitchFamily="2" charset="-122"/>
                <a:sym typeface="+mn-ea"/>
              </a:rPr>
              <a:t>                                          </a:t>
            </a:r>
            <a:r>
              <a:rPr lang="en-US" altLang="zh-CN" sz="3200" b="1">
                <a:effectLst>
                  <a:outerShdw blurRad="38100" dist="38100" dir="2700000" algn="tl">
                    <a:schemeClr val="bg2"/>
                  </a:outerShdw>
                </a:effectLst>
                <a:latin typeface="华文仿宋" pitchFamily="2" charset="-122"/>
                <a:ea typeface="华文仿宋" pitchFamily="2" charset="-122"/>
                <a:sym typeface="+mn-ea"/>
              </a:rPr>
              <a:t>清代   纪昀                      </a:t>
            </a:r>
          </a:p>
          <a:p>
            <a:pPr marL="0" marR="0" lvl="0" indent="0">
              <a:spcBef>
                <a:spcPct val="0"/>
              </a:spcBef>
              <a:buNone/>
            </a:pPr>
            <a:r>
              <a:rPr lang="en-US" altLang="zh-CN" sz="3200" b="1">
                <a:latin typeface="宋体" panose="02010600030101010101" pitchFamily="2" charset="-122"/>
                <a:sym typeface="+mn-ea"/>
              </a:rPr>
              <a:t>      沧州南一寺临河干，山门圮于河，二石兽并沉焉。阅十余岁，僧募金重修，求二石兽于水中，竟不可得，以为顺流下矣。棹数小舟，曳铁钯，寻十余里无迹。</a:t>
            </a:r>
          </a:p>
          <a:p>
            <a:pPr marL="0" marR="0" lvl="0" indent="0">
              <a:lnSpc>
                <a:spcPct val="150000"/>
              </a:lnSpc>
              <a:spcBef>
                <a:spcPct val="0"/>
              </a:spcBef>
              <a:buNone/>
            </a:pPr>
            <a:r>
              <a:rPr lang="en-US" altLang="zh-CN" sz="3200" b="1">
                <a:latin typeface="宋体" panose="02010600030101010101" pitchFamily="2" charset="-122"/>
                <a:sym typeface="+mn-ea"/>
              </a:rPr>
              <a:t>    </a:t>
            </a:r>
          </a:p>
        </p:txBody>
      </p:sp>
      <p:sp>
        <p:nvSpPr>
          <p:cNvPr id="27650" name="文本框 3"/>
          <p:cNvSpPr/>
          <p:nvPr/>
        </p:nvSpPr>
        <p:spPr>
          <a:xfrm>
            <a:off x="506412" y="3851275"/>
            <a:ext cx="4402138"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zh-CN" sz="3200" b="1">
                <a:solidFill>
                  <a:srgbClr val="C00000"/>
                </a:solidFill>
                <a:latin typeface="宋体" panose="02010600030101010101" pitchFamily="2" charset="-122"/>
                <a:ea typeface="宋体" pitchFamily="2" charset="-122"/>
                <a:sym typeface="宋体" panose="02010600030101010101" pitchFamily="2" charset="-122"/>
              </a:rPr>
              <a:t>石兽要么在上游，要么在原地，要么在下游</a:t>
            </a:r>
            <a:endParaRPr lang="zh-CN" altLang="en-US" sz="3200">
              <a:latin typeface="宋体" panose="02010600030101010101" pitchFamily="2" charset="-122"/>
              <a:ea typeface="宋体" pitchFamily="2" charset="-122"/>
            </a:endParaRPr>
          </a:p>
        </p:txBody>
      </p:sp>
      <p:sp>
        <p:nvSpPr>
          <p:cNvPr id="27651" name="文本框 4"/>
          <p:cNvSpPr/>
          <p:nvPr/>
        </p:nvSpPr>
        <p:spPr>
          <a:xfrm>
            <a:off x="727075" y="5170488"/>
            <a:ext cx="3530600"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zh-CN" sz="3200" b="1">
                <a:solidFill>
                  <a:srgbClr val="C00000"/>
                </a:solidFill>
                <a:latin typeface="宋体" panose="02010600030101010101" pitchFamily="2" charset="-122"/>
                <a:ea typeface="宋体" pitchFamily="2" charset="-122"/>
                <a:sym typeface="宋体" panose="02010600030101010101" pitchFamily="2" charset="-122"/>
              </a:rPr>
              <a:t>不在原地，也不在下游</a:t>
            </a:r>
          </a:p>
        </p:txBody>
      </p:sp>
      <p:sp>
        <p:nvSpPr>
          <p:cNvPr id="27652" name="右大括号 5"/>
          <p:cNvSpPr/>
          <p:nvPr/>
        </p:nvSpPr>
        <p:spPr>
          <a:xfrm>
            <a:off x="4691062" y="3630612"/>
            <a:ext cx="995362" cy="2773362"/>
          </a:xfrm>
          <a:prstGeom prst="rightBrace">
            <a:avLst>
              <a:gd name="adj1" fmla="val 8320"/>
              <a:gd name="adj2" fmla="val 50000"/>
            </a:avLst>
          </a:prstGeom>
          <a:noFill/>
          <a:ln w="57150">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latin typeface="Arial" panose="020b0604020202020204" pitchFamily="34" charset="0"/>
              <a:ea typeface="微软雅黑"/>
            </a:endParaRPr>
          </a:p>
        </p:txBody>
      </p:sp>
      <p:sp>
        <p:nvSpPr>
          <p:cNvPr id="27653" name="文本框 6"/>
          <p:cNvSpPr/>
          <p:nvPr/>
        </p:nvSpPr>
        <p:spPr>
          <a:xfrm>
            <a:off x="8509000" y="3795712"/>
            <a:ext cx="674688" cy="2295525"/>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zh-CN" sz="3200" b="1">
                <a:solidFill>
                  <a:srgbClr val="C00000"/>
                </a:solidFill>
                <a:latin typeface="宋体" panose="02010600030101010101" pitchFamily="2" charset="-122"/>
                <a:ea typeface="宋体" pitchFamily="2" charset="-122"/>
                <a:sym typeface="宋体" panose="02010600030101010101" pitchFamily="2" charset="-122"/>
              </a:rPr>
              <a:t>石兽在上游</a:t>
            </a:r>
          </a:p>
        </p:txBody>
      </p:sp>
      <p:sp>
        <p:nvSpPr>
          <p:cNvPr id="27654" name="燕尾形箭头 11"/>
          <p:cNvSpPr/>
          <p:nvPr/>
        </p:nvSpPr>
        <p:spPr>
          <a:xfrm>
            <a:off x="6116638" y="4719638"/>
            <a:ext cx="1962150" cy="450850"/>
          </a:xfrm>
          <a:prstGeom prst="notchedRightArrow">
            <a:avLst>
              <a:gd name="adj1" fmla="val 49861"/>
              <a:gd name="adj2" fmla="val 49989"/>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87791" y="1187648"/>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烛之武退秦师</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一、郑伯为何选烛之武破</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秦晋联盟</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呢</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）晋、秦两面夹击郑国，这时的郑国要么抗战，要么降敌，要么破晋、秦联盟。</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）抗战，郑是小国，必败。降敌，丧权辱国。破晋、秦联盟以退敌兵，至少可减少军事压力。</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）所以，郑伯接受佚之狐的建议派烛之武见秦伯，破晋、秦联盟。</a:t>
            </a: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1298244"/>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二、烛之武</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破晋</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、秦联盟以退敌，为什么在晋侯与秦伯两人间选秦伯而非晋侯呢</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）破晋、秦联盟，要么以晋侯为突破口，要么以秦伯为突破口。</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）晋、秦伐郑的借口之一就是郑曾“无礼于晋”，事件的主导者是晋侯，说晋退兵难度大；而秦是次要的合作者。显然，说秦退兵较容易些</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）所以，选择退秦师。</a:t>
            </a:r>
          </a:p>
        </p:txBody>
      </p:sp>
    </p:spTree>
    <p:custDataLst>
      <p:tags r:id="rId4"/>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1211524" y="1846618"/>
            <a:ext cx="9002485" cy="2146742"/>
          </a:xfrm>
          <a:prstGeom prst="rect">
            <a:avLst/>
          </a:prstGeom>
        </p:spPr>
        <p:txBody>
          <a:bodyPr wrap="square">
            <a:spAutoFit/>
          </a:bodyPr>
          <a:lstStyle/>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三、秦伯为何选择退兵？</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1</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）秦军要么灭郑，要么舍郑。</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2</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）灭郑“阙秦以利晋”无益有害，舍郑而为“东道主”有益无害。</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3</a:t>
            </a:r>
            <a:r>
              <a:rPr lang="zh-CN" altLang="en-US" sz="2670" kern="100">
                <a:solidFill>
                  <a:srgbClr val="FFFFFF"/>
                </a:solidFill>
                <a:latin typeface="黑体" panose="02010609060101010101" charset="-122"/>
                <a:ea typeface="黑体" panose="02010609060101010101" charset="-122"/>
                <a:cs typeface="Times New Roman" panose="02020603050405020304" charset="0"/>
              </a:rPr>
              <a:t>）所以，选择与郑盟，并退兵。</a:t>
            </a: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30173" y="2179106"/>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四、晋侯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为何拒绝子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犯击</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秦的建议</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）秦伯与郑结盟，而且退兵，不辞而别。晋人当然不高兴，要么击秦，要么退兵。</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）如果击秦，“不仁”“不智”“不武”。</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）所以，晋侯否定了大臣子犯击</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秦的建议</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，退兵回晋。</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1325245"/>
            <a:ext cx="12192635" cy="4672330"/>
          </a:xfrm>
        </p:spPr>
        <p:txBody>
          <a:bodyPr>
            <a:normAutofit/>
          </a:bodyPr>
          <a:lstStyle/>
          <a:p>
            <a:pPr fontAlgn="auto">
              <a:lnSpc>
                <a:spcPts val="3860"/>
              </a:lnSpc>
              <a:spcBef>
                <a:spcPct val="0"/>
              </a:spcBef>
            </a:pPr>
            <a:r>
              <a:rPr lang="zh-CN" altLang="en-US" sz="3200" b="1">
                <a:solidFill>
                  <a:schemeClr val="accent5"/>
                </a:solidFill>
                <a:latin typeface="楷体" panose="02010609060101010101" charset="-122"/>
                <a:ea typeface="楷体" panose="02010609060101010101" charset="-122"/>
                <a:cs typeface="楷体" panose="02010609060101010101" charset="-122"/>
              </a:rPr>
              <a:t>烛之武</a:t>
            </a:r>
            <a:r>
              <a:rPr lang="zh-CN" altLang="en-US" sz="3200" b="1">
                <a:latin typeface="楷体" panose="02010609060101010101" charset="-122"/>
                <a:ea typeface="楷体" panose="02010609060101010101" charset="-122"/>
                <a:cs typeface="楷体" panose="02010609060101010101" charset="-122"/>
              </a:rPr>
              <a:t>入情入理的分析挽救了国家，这是外交中的逻辑；</a:t>
            </a:r>
          </a:p>
          <a:p>
            <a:pPr fontAlgn="auto">
              <a:lnSpc>
                <a:spcPts val="3860"/>
              </a:lnSpc>
              <a:spcBef>
                <a:spcPct val="0"/>
              </a:spcBef>
            </a:pPr>
            <a:r>
              <a:rPr lang="zh-CN" altLang="en-US" sz="3200" b="1">
                <a:solidFill>
                  <a:schemeClr val="accent5"/>
                </a:solidFill>
                <a:latin typeface="楷体" panose="02010609060101010101" charset="-122"/>
                <a:ea typeface="楷体" panose="02010609060101010101" charset="-122"/>
                <a:cs typeface="楷体" panose="02010609060101010101" charset="-122"/>
              </a:rPr>
              <a:t>林庚</a:t>
            </a:r>
            <a:r>
              <a:rPr lang="zh-CN" altLang="en-US" sz="3200" b="1">
                <a:latin typeface="楷体" panose="02010609060101010101" charset="-122"/>
                <a:ea typeface="楷体" panose="02010609060101010101" charset="-122"/>
                <a:cs typeface="楷体" panose="02010609060101010101" charset="-122"/>
              </a:rPr>
              <a:t>细致辨析</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木叶</a:t>
            </a:r>
            <a:r>
              <a:rPr lang="en-US"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的内涵，这是文艺鉴赏中的逻辑；</a:t>
            </a:r>
          </a:p>
          <a:p>
            <a:pPr fontAlgn="auto">
              <a:lnSpc>
                <a:spcPts val="3860"/>
              </a:lnSpc>
              <a:spcBef>
                <a:spcPct val="0"/>
              </a:spcBef>
            </a:pPr>
            <a:r>
              <a:rPr lang="zh-CN" altLang="en-US" sz="3200" b="1">
                <a:solidFill>
                  <a:schemeClr val="accent5"/>
                </a:solidFill>
                <a:latin typeface="楷体" panose="02010609060101010101" charset="-122"/>
                <a:ea typeface="楷体" panose="02010609060101010101" charset="-122"/>
                <a:cs typeface="楷体" panose="02010609060101010101" charset="-122"/>
              </a:rPr>
              <a:t>王安石</a:t>
            </a:r>
            <a:r>
              <a:rPr lang="zh-CN" altLang="en-US" sz="3200" b="1">
                <a:latin typeface="楷体" panose="02010609060101010101" charset="-122"/>
                <a:ea typeface="楷体" panose="02010609060101010101" charset="-122"/>
                <a:cs typeface="楷体" panose="02010609060101010101" charset="-122"/>
              </a:rPr>
              <a:t>驳斥对变法的非难，这是治国理政中的逻辑。</a:t>
            </a:r>
          </a:p>
          <a:p>
            <a:pPr fontAlgn="auto">
              <a:lnSpc>
                <a:spcPts val="4260"/>
              </a:lnSpc>
              <a:spcBef>
                <a:spcPct val="0"/>
              </a:spcBef>
            </a:pPr>
            <a:r>
              <a:rPr lang="zh-CN" altLang="en-US" sz="3200" b="1">
                <a:solidFill>
                  <a:srgbClr val="FF0000"/>
                </a:solidFill>
                <a:latin typeface="楷体" panose="02010609060101010101" charset="-122"/>
                <a:ea typeface="楷体" panose="02010609060101010101" charset="-122"/>
                <a:cs typeface="楷体" panose="02010609060101010101" charset="-122"/>
              </a:rPr>
              <a:t>逻辑是什么？</a:t>
            </a:r>
            <a:r>
              <a:rPr lang="zh-CN" altLang="en-US" sz="3200" b="1">
                <a:latin typeface="楷体" panose="02010609060101010101" charset="-122"/>
                <a:ea typeface="楷体" panose="02010609060101010101" charset="-122"/>
                <a:cs typeface="楷体" panose="02010609060101010101" charset="-122"/>
                <a:sym typeface="+mn-ea"/>
              </a:rPr>
              <a:t>《现代汉语词典》释义为</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思维的规律。</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狭义的思维是指理性认识，</a:t>
            </a:r>
            <a:r>
              <a:rPr lang="zh-CN" altLang="en-US" sz="3200" b="1">
                <a:latin typeface="楷体" panose="02010609060101010101" charset="-122"/>
                <a:ea typeface="楷体" panose="02010609060101010101" charset="-122"/>
                <a:cs typeface="楷体" panose="02010609060101010101" charset="-122"/>
                <a:sym typeface="+mn-ea"/>
              </a:rPr>
              <a:t>恩格斯在《自然辩证法》中写到</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地球上最美的花朵是思维着的精神</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思维有多远,人类就能走多远。</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fontAlgn="auto">
              <a:lnSpc>
                <a:spcPts val="4260"/>
              </a:lnSpc>
              <a:spcBef>
                <a:spcPct val="0"/>
              </a:spcBef>
            </a:pPr>
            <a:r>
              <a:rPr lang="zh-CN" altLang="en-US" sz="3200" b="1">
                <a:latin typeface="楷体" panose="02010609060101010101" charset="-122"/>
                <a:ea typeface="楷体" panose="02010609060101010101" charset="-122"/>
                <a:cs typeface="楷体" panose="02010609060101010101" charset="-122"/>
              </a:rPr>
              <a:t>下面，就让我们开启一段</a:t>
            </a:r>
            <a:r>
              <a:rPr lang="zh-CN" altLang="en-US" sz="3200" b="1">
                <a:latin typeface="楷体" panose="02010609060101010101" charset="-122"/>
                <a:ea typeface="楷体" panose="02010609060101010101" charset="-122"/>
                <a:cs typeface="楷体" panose="02010609060101010101" charset="-122"/>
                <a:sym typeface="+mn-ea"/>
              </a:rPr>
              <a:t>发现谬误，探寻推理的</a:t>
            </a:r>
            <a:r>
              <a:rPr lang="zh-CN" altLang="en-US" sz="3200" b="1">
                <a:latin typeface="楷体" panose="02010609060101010101" charset="-122"/>
                <a:ea typeface="楷体" panose="02010609060101010101" charset="-122"/>
                <a:cs typeface="楷体" panose="02010609060101010101" charset="-122"/>
              </a:rPr>
              <a:t>“逻辑之旅”，一起</a:t>
            </a:r>
            <a:r>
              <a:rPr lang="zh-CN" altLang="en-US" sz="3200" b="1">
                <a:latin typeface="楷体" panose="02010609060101010101" charset="-122"/>
                <a:ea typeface="楷体" panose="02010609060101010101" charset="-122"/>
                <a:cs typeface="楷体" panose="02010609060101010101" charset="-122"/>
                <a:sym typeface="+mn-ea"/>
              </a:rPr>
              <a:t>走到天尽头。</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0" y="0"/>
            <a:ext cx="4712335" cy="1106805"/>
          </a:xfrm>
          <a:prstGeom prst="rect">
            <a:avLst/>
          </a:prstGeom>
          <a:noFill/>
        </p:spPr>
        <p:txBody>
          <a:bodyPr wrap="square" rtlCol="0" anchor="t">
            <a:spAutoFit/>
          </a:bodyPr>
          <a:lstStyle/>
          <a:p>
            <a:r>
              <a:rPr lang="zh-CN" altLang="en-US" sz="6600" b="1">
                <a:solidFill>
                  <a:prstClr val="black"/>
                </a:solidFill>
                <a:latin typeface="楷体" panose="02010609060101010101" charset="-122"/>
                <a:ea typeface="楷体" panose="02010609060101010101" charset="-122"/>
                <a:sym typeface="+mn-ea"/>
              </a:rPr>
              <a:t>导入：</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101696" y="1633598"/>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类比推理：根据两个或两类对象有若干属性相同，从而推出它们另一属性也相同的非必然性推理。类比推理也简称类推或类比。例如：我国著名的地质学家李四光，在对我国的地质结构进行了长期、深入的调查研究之后发现：</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）东北松辽平原的地质结构与中亚细亚的地质结构极其相似。</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）中亚细亚蕴藏着大量的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石油。</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）所以，我国的松辽平原也很可能蕴藏着大量的石油。</a:t>
            </a:r>
          </a:p>
          <a:p>
            <a:pPr defTabSz="412750">
              <a:lnSpc>
                <a:spcPts val="4500"/>
              </a:lnSpc>
              <a:buSzPct val="50000"/>
              <a:defRPr>
                <a:solidFill>
                  <a:srgbClr val="FFFFFF"/>
                </a:solidFill>
              </a:defRPr>
            </a:pPr>
            <a:endParaRPr lang="zh-CN" altLang="en-US" sz="2665">
              <a:solidFill>
                <a:srgbClr val="F9FBFA"/>
              </a:solidFill>
            </a:endParaRPr>
          </a:p>
        </p:txBody>
      </p:sp>
      <p:sp>
        <p:nvSpPr>
          <p:cNvPr id="3" name="矩形 2"/>
          <p:cNvSpPr/>
          <p:nvPr/>
        </p:nvSpPr>
        <p:spPr>
          <a:xfrm>
            <a:off x="4783716" y="899215"/>
            <a:ext cx="2371162" cy="748666"/>
          </a:xfrm>
          <a:prstGeom prst="rect">
            <a:avLst/>
          </a:prstGeom>
        </p:spPr>
        <p:txBody>
          <a:bodyPr wrap="none">
            <a:spAutoFit/>
          </a:bodyPr>
          <a:lstStyle/>
          <a:p>
            <a:r>
              <a:rPr lang="zh-CN" altLang="en-US" sz="4265" smtClean="0">
                <a:solidFill>
                  <a:srgbClr val="FFFF00"/>
                </a:solidFill>
                <a:latin typeface="黑体" panose="02010609060101010101" charset="-122"/>
                <a:ea typeface="黑体" panose="02010609060101010101" charset="-122"/>
              </a:rPr>
              <a:t>类比推理</a:t>
            </a:r>
            <a:endParaRPr lang="zh-CN" altLang="en-US" sz="4265">
              <a:solidFill>
                <a:srgbClr val="FFFF00"/>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017806" y="2203845"/>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美国哲学家吉尔比说：“在一个所有事物有亲缘关系的世界中，正是类比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这种才能</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使我们从已知的和明显的东西揭示出未知的依然神秘的东西的，甚至在陌生的</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东西中发现</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熟悉的性质。”</a:t>
            </a:r>
            <a:endParaRPr lang="zh-CN" altLang="en-US" sz="2670">
              <a:solidFill>
                <a:srgbClr val="F9FBFA"/>
              </a:solidFill>
            </a:endParaRPr>
          </a:p>
        </p:txBody>
      </p:sp>
    </p:spTree>
    <p:custDataLst>
      <p:tags r:id="rId4"/>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269475" y="1432291"/>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臣之妻私臣，臣之妾畏臣，臣之客欲有求于臣，皆以美于徐公。今齐地方千里，百二十城，宫妇左右莫不私王，朝庭之臣莫不畏王，四境之内莫不有求于王：由是观之，王之蔽甚矣。（</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邹忌讽齐王纳谏</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rPr>
              <a:t>（</a:t>
            </a:r>
            <a:r>
              <a:rPr lang="en-US" altLang="zh-CN" sz="2400">
                <a:solidFill>
                  <a:srgbClr val="F9FBFA"/>
                </a:solidFill>
                <a:latin typeface="黑体" panose="02010609060101010101" charset="-122"/>
                <a:ea typeface="黑体" panose="02010609060101010101" charset="-122"/>
              </a:rPr>
              <a:t>1</a:t>
            </a:r>
            <a:r>
              <a:rPr lang="zh-CN" altLang="en-US" sz="2400">
                <a:solidFill>
                  <a:srgbClr val="F9FBFA"/>
                </a:solidFill>
                <a:latin typeface="黑体" panose="02010609060101010101" charset="-122"/>
                <a:ea typeface="黑体" panose="02010609060101010101" charset="-122"/>
              </a:rPr>
              <a:t>）邹忌，一家之主，有人私之，有人畏之，有人有求于之；</a:t>
            </a:r>
            <a:endParaRPr lang="en-US" altLang="zh-CN" sz="2400">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rgbClr val="F9FBFA"/>
                </a:solidFill>
                <a:latin typeface="黑体" panose="02010609060101010101" charset="-122"/>
                <a:ea typeface="黑体" panose="02010609060101010101" charset="-122"/>
              </a:rPr>
              <a:t>     </a:t>
            </a:r>
            <a:r>
              <a:rPr lang="zh-CN" altLang="en-US" sz="2400">
                <a:solidFill>
                  <a:srgbClr val="F9FBFA"/>
                </a:solidFill>
                <a:latin typeface="黑体" panose="02010609060101010101" charset="-122"/>
                <a:ea typeface="黑体" panose="02010609060101010101" charset="-122"/>
              </a:rPr>
              <a:t>齐王，一国之君，有人私之，有人畏之，有人有求于之。</a:t>
            </a:r>
          </a:p>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rPr>
              <a:t>（</a:t>
            </a:r>
            <a:r>
              <a:rPr lang="en-US" altLang="zh-CN" sz="2400">
                <a:solidFill>
                  <a:srgbClr val="F9FBFA"/>
                </a:solidFill>
                <a:latin typeface="黑体" panose="02010609060101010101" charset="-122"/>
                <a:ea typeface="黑体" panose="02010609060101010101" charset="-122"/>
              </a:rPr>
              <a:t>2</a:t>
            </a:r>
            <a:r>
              <a:rPr lang="zh-CN" altLang="en-US" sz="2400">
                <a:solidFill>
                  <a:srgbClr val="F9FBFA"/>
                </a:solidFill>
                <a:latin typeface="黑体" panose="02010609060101010101" charset="-122"/>
                <a:ea typeface="黑体" panose="02010609060101010101" charset="-122"/>
              </a:rPr>
              <a:t>）</a:t>
            </a:r>
            <a:r>
              <a:rPr lang="zh-CN" altLang="en-US" sz="2400" smtClean="0">
                <a:solidFill>
                  <a:srgbClr val="F9FBFA"/>
                </a:solidFill>
                <a:latin typeface="黑体" panose="02010609060101010101" charset="-122"/>
                <a:ea typeface="黑体" panose="02010609060101010101" charset="-122"/>
              </a:rPr>
              <a:t>邹忌受到</a:t>
            </a:r>
            <a:r>
              <a:rPr lang="zh-CN" altLang="en-US" sz="2400">
                <a:solidFill>
                  <a:srgbClr val="F9FBFA"/>
                </a:solidFill>
                <a:latin typeface="黑体" panose="02010609060101010101" charset="-122"/>
                <a:ea typeface="黑体" panose="02010609060101010101" charset="-122"/>
              </a:rPr>
              <a:t>蒙蔽</a:t>
            </a:r>
            <a:r>
              <a:rPr lang="zh-CN" altLang="en-US" sz="2400" smtClean="0">
                <a:solidFill>
                  <a:srgbClr val="F9FBFA"/>
                </a:solidFill>
                <a:latin typeface="黑体" panose="02010609060101010101" charset="-122"/>
                <a:ea typeface="黑体" panose="02010609060101010101" charset="-122"/>
              </a:rPr>
              <a:t>。</a:t>
            </a:r>
            <a:endParaRPr lang="en-US" altLang="zh-CN" sz="2400" smtClean="0">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400" smtClean="0">
                <a:solidFill>
                  <a:srgbClr val="F9FBFA"/>
                </a:solidFill>
                <a:latin typeface="黑体" panose="02010609060101010101" charset="-122"/>
                <a:ea typeface="黑体" panose="02010609060101010101" charset="-122"/>
              </a:rPr>
              <a:t>（</a:t>
            </a:r>
            <a:r>
              <a:rPr lang="en-US" altLang="zh-CN" sz="2400">
                <a:solidFill>
                  <a:srgbClr val="F9FBFA"/>
                </a:solidFill>
                <a:latin typeface="黑体" panose="02010609060101010101" charset="-122"/>
                <a:ea typeface="黑体" panose="02010609060101010101" charset="-122"/>
              </a:rPr>
              <a:t>3</a:t>
            </a:r>
            <a:r>
              <a:rPr lang="zh-CN" altLang="en-US" sz="2400">
                <a:solidFill>
                  <a:srgbClr val="F9FBFA"/>
                </a:solidFill>
                <a:latin typeface="黑体" panose="02010609060101010101" charset="-122"/>
                <a:ea typeface="黑体" panose="02010609060101010101" charset="-122"/>
              </a:rPr>
              <a:t>）所以，齐王受到更大的蒙蔽。</a:t>
            </a:r>
          </a:p>
          <a:p>
            <a:pPr defTabSz="412750">
              <a:lnSpc>
                <a:spcPts val="4500"/>
              </a:lnSpc>
              <a:buSzPct val="50000"/>
              <a:defRPr>
                <a:solidFill>
                  <a:srgbClr val="FFFFFF"/>
                </a:solidFill>
              </a:defRPr>
            </a:pPr>
            <a:endParaRPr lang="zh-CN" altLang="en-US" sz="2665">
              <a:solidFill>
                <a:srgbClr val="F9FBFA"/>
              </a:solidFill>
            </a:endParaRPr>
          </a:p>
        </p:txBody>
      </p:sp>
    </p:spTree>
    <p:custDataLst>
      <p:tags r:id="rId4"/>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950694" y="1811322"/>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美国哲学家吉尔比说“与大象鼻子相似的是我们的手，而不是我们的鼻子；肺对于我们来说类似于树叶对于树。”类比的基本特征是“差异中的相似性”，是把已知的易知的事物和未知的难知的事物相联系，寻求它们之间的共同性。在两个“陌生”的事物中看到它们之间的“亲缘”关系。</a:t>
            </a:r>
            <a:endParaRPr lang="zh-CN" altLang="en-US" sz="2665">
              <a:solidFill>
                <a:srgbClr val="F9FBFA"/>
              </a:solidFill>
            </a:endParaRPr>
          </a:p>
        </p:txBody>
      </p:sp>
    </p:spTree>
    <p:custDataLst>
      <p:tags r:id="rId4"/>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4"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23555"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23556" name="矩形 28675"/>
          <p:cNvSpPr/>
          <p:nvPr/>
        </p:nvSpPr>
        <p:spPr>
          <a:xfrm>
            <a:off x="431800" y="1546225"/>
            <a:ext cx="11040533" cy="4400550"/>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2800">
                <a:latin typeface="宋体" panose="02010600030101010101" pitchFamily="2" charset="-122"/>
              </a:rPr>
              <a:t>1</a:t>
            </a:r>
            <a:r>
              <a:rPr lang="zh-CN" altLang="en-US" sz="2800">
                <a:latin typeface="宋体" panose="02010600030101010101" pitchFamily="2" charset="-122"/>
              </a:rPr>
              <a:t>、</a:t>
            </a:r>
            <a:r>
              <a:rPr lang="zh-CN" altLang="zh-CN" sz="2800">
                <a:latin typeface="宋体" panose="02010600030101010101" pitchFamily="2" charset="-122"/>
              </a:rPr>
              <a:t>请选出与例句逻辑关系一致的一项。</a:t>
            </a:r>
            <a:endParaRPr lang="zh-CN" altLang="zh-CN" sz="2800"/>
          </a:p>
          <a:p>
            <a:pPr marL="0" lvl="0" indent="0" eaLnBrk="1" hangingPunct="1"/>
            <a:endParaRPr lang="zh-CN" altLang="zh-CN" sz="2800"/>
          </a:p>
          <a:p>
            <a:pPr marL="0" lvl="0" indent="0" eaLnBrk="1" hangingPunct="1"/>
            <a:r>
              <a:rPr lang="zh-CN" altLang="zh-CN" sz="2800">
                <a:solidFill>
                  <a:srgbClr val="FF0000"/>
                </a:solidFill>
                <a:latin typeface="仿宋" pitchFamily="49" charset="-122"/>
                <a:ea typeface="仿宋" pitchFamily="49" charset="-122"/>
              </a:rPr>
              <a:t>例句</a:t>
            </a:r>
            <a:r>
              <a:rPr lang="en-US" altLang="zh-CN" sz="2800">
                <a:solidFill>
                  <a:srgbClr val="FF0000"/>
                </a:solidFill>
                <a:latin typeface="仿宋" pitchFamily="49" charset="-122"/>
                <a:ea typeface="仿宋" pitchFamily="49" charset="-122"/>
              </a:rPr>
              <a:t>:</a:t>
            </a:r>
            <a:r>
              <a:rPr lang="zh-CN" altLang="zh-CN" sz="2800">
                <a:latin typeface="华文楷体" charset="-122"/>
                <a:ea typeface="华文楷体" charset="-122"/>
              </a:rPr>
              <a:t>少壮不努力</a:t>
            </a:r>
            <a:r>
              <a:rPr lang="en-US" altLang="zh-CN" sz="2800">
                <a:latin typeface="华文楷体" charset="-122"/>
                <a:ea typeface="华文楷体" charset="-122"/>
              </a:rPr>
              <a:t>,</a:t>
            </a:r>
            <a:r>
              <a:rPr lang="zh-CN" altLang="zh-CN" sz="2800">
                <a:latin typeface="华文楷体" charset="-122"/>
                <a:ea typeface="华文楷体" charset="-122"/>
              </a:rPr>
              <a:t>老大徒伤悲。</a:t>
            </a:r>
            <a:r>
              <a:rPr lang="en-US" altLang="zh-CN" sz="2800">
                <a:latin typeface="华文楷体" charset="-122"/>
                <a:ea typeface="华文楷体" charset="-122"/>
              </a:rPr>
              <a:t>(</a:t>
            </a:r>
            <a:r>
              <a:rPr lang="zh-CN" altLang="zh-CN" sz="2800">
                <a:latin typeface="华文楷体" charset="-122"/>
                <a:ea typeface="华文楷体" charset="-122"/>
              </a:rPr>
              <a:t>惜时</a:t>
            </a:r>
            <a:r>
              <a:rPr lang="en-US" altLang="zh-CN" sz="2800">
                <a:latin typeface="华文楷体" charset="-122"/>
                <a:ea typeface="华文楷体" charset="-122"/>
              </a:rPr>
              <a:t>:</a:t>
            </a:r>
            <a:r>
              <a:rPr lang="zh-CN" altLang="zh-CN" sz="2800">
                <a:latin typeface="华文楷体" charset="-122"/>
                <a:ea typeface="华文楷体" charset="-122"/>
              </a:rPr>
              <a:t>奋斗</a:t>
            </a:r>
            <a:r>
              <a:rPr lang="en-US" altLang="zh-CN" sz="2800">
                <a:latin typeface="华文楷体" charset="-122"/>
                <a:ea typeface="华文楷体" charset="-122"/>
              </a:rPr>
              <a:t>)</a:t>
            </a:r>
          </a:p>
          <a:p>
            <a:pPr marL="0" lvl="0" indent="0" eaLnBrk="1" hangingPunct="1"/>
            <a:endParaRPr lang="zh-CN" altLang="zh-CN" sz="2800">
              <a:latin typeface="华文楷体" charset="-122"/>
              <a:ea typeface="华文楷体" charset="-122"/>
            </a:endParaRPr>
          </a:p>
          <a:p>
            <a:pPr marL="0" lvl="0" indent="0" eaLnBrk="1" hangingPunct="1"/>
            <a:r>
              <a:rPr lang="en-US" altLang="zh-CN" sz="2800">
                <a:latin typeface="华文楷体" charset="-122"/>
                <a:ea typeface="华文楷体" charset="-122"/>
              </a:rPr>
              <a:t>A.</a:t>
            </a:r>
            <a:r>
              <a:rPr lang="zh-CN" altLang="zh-CN" sz="2800">
                <a:latin typeface="华文楷体" charset="-122"/>
                <a:ea typeface="华文楷体" charset="-122"/>
              </a:rPr>
              <a:t>假作真时真亦假</a:t>
            </a:r>
            <a:r>
              <a:rPr lang="en-US" altLang="zh-CN" sz="2800">
                <a:latin typeface="华文楷体" charset="-122"/>
                <a:ea typeface="华文楷体" charset="-122"/>
              </a:rPr>
              <a:t>,</a:t>
            </a:r>
            <a:r>
              <a:rPr lang="zh-CN" altLang="zh-CN" sz="2800">
                <a:latin typeface="华文楷体" charset="-122"/>
                <a:ea typeface="华文楷体" charset="-122"/>
              </a:rPr>
              <a:t>无为有处有还无。</a:t>
            </a:r>
            <a:r>
              <a:rPr lang="en-US" altLang="zh-CN" sz="2800">
                <a:latin typeface="华文楷体" charset="-122"/>
                <a:ea typeface="华文楷体" charset="-122"/>
              </a:rPr>
              <a:t>(</a:t>
            </a:r>
            <a:r>
              <a:rPr lang="zh-CN" altLang="zh-CN" sz="2800">
                <a:latin typeface="华文楷体" charset="-122"/>
                <a:ea typeface="华文楷体" charset="-122"/>
              </a:rPr>
              <a:t>清醒</a:t>
            </a:r>
            <a:r>
              <a:rPr lang="en-US" altLang="zh-CN" sz="2800">
                <a:latin typeface="华文楷体" charset="-122"/>
                <a:ea typeface="华文楷体" charset="-122"/>
              </a:rPr>
              <a:t>:</a:t>
            </a:r>
            <a:r>
              <a:rPr lang="zh-CN" altLang="zh-CN" sz="2800">
                <a:latin typeface="华文楷体" charset="-122"/>
                <a:ea typeface="华文楷体" charset="-122"/>
              </a:rPr>
              <a:t>智慧</a:t>
            </a:r>
            <a:r>
              <a:rPr lang="en-US" altLang="zh-CN" sz="2800">
                <a:latin typeface="华文楷体" charset="-122"/>
                <a:ea typeface="华文楷体" charset="-122"/>
              </a:rPr>
              <a:t>)</a:t>
            </a:r>
            <a:endParaRPr lang="zh-CN" altLang="zh-CN" sz="2800">
              <a:latin typeface="华文楷体" charset="-122"/>
              <a:ea typeface="华文楷体" charset="-122"/>
            </a:endParaRPr>
          </a:p>
          <a:p>
            <a:pPr marL="0" lvl="0" indent="0" eaLnBrk="1" hangingPunct="1"/>
            <a:r>
              <a:rPr lang="en-US" altLang="zh-CN" sz="2800">
                <a:latin typeface="华文楷体" charset="-122"/>
                <a:ea typeface="华文楷体" charset="-122"/>
              </a:rPr>
              <a:t>B.</a:t>
            </a:r>
            <a:r>
              <a:rPr lang="zh-CN" altLang="zh-CN" sz="2800">
                <a:latin typeface="华文楷体" charset="-122"/>
                <a:ea typeface="华文楷体" charset="-122"/>
              </a:rPr>
              <a:t>天生我材必有用</a:t>
            </a:r>
            <a:r>
              <a:rPr lang="en-US" altLang="zh-CN" sz="2800">
                <a:latin typeface="华文楷体" charset="-122"/>
                <a:ea typeface="华文楷体" charset="-122"/>
              </a:rPr>
              <a:t>,</a:t>
            </a:r>
            <a:r>
              <a:rPr lang="zh-CN" altLang="zh-CN" sz="2800">
                <a:latin typeface="华文楷体" charset="-122"/>
                <a:ea typeface="华文楷体" charset="-122"/>
              </a:rPr>
              <a:t>千金散尽还复来。</a:t>
            </a:r>
            <a:r>
              <a:rPr lang="en-US" altLang="zh-CN" sz="2800">
                <a:latin typeface="华文楷体" charset="-122"/>
                <a:ea typeface="华文楷体" charset="-122"/>
              </a:rPr>
              <a:t>(</a:t>
            </a:r>
            <a:r>
              <a:rPr lang="zh-CN" altLang="zh-CN" sz="2800">
                <a:latin typeface="华文楷体" charset="-122"/>
                <a:ea typeface="华文楷体" charset="-122"/>
              </a:rPr>
              <a:t>自信</a:t>
            </a:r>
            <a:r>
              <a:rPr lang="en-US" altLang="zh-CN" sz="2800">
                <a:latin typeface="华文楷体" charset="-122"/>
                <a:ea typeface="华文楷体" charset="-122"/>
              </a:rPr>
              <a:t>:</a:t>
            </a:r>
            <a:r>
              <a:rPr lang="zh-CN" altLang="zh-CN" sz="2800">
                <a:latin typeface="华文楷体" charset="-122"/>
                <a:ea typeface="华文楷体" charset="-122"/>
              </a:rPr>
              <a:t>豁达</a:t>
            </a:r>
            <a:r>
              <a:rPr lang="en-US" altLang="zh-CN" sz="2800">
                <a:latin typeface="华文楷体" charset="-122"/>
                <a:ea typeface="华文楷体" charset="-122"/>
              </a:rPr>
              <a:t>)</a:t>
            </a:r>
            <a:endParaRPr lang="zh-CN" altLang="zh-CN" sz="2800">
              <a:latin typeface="华文楷体" charset="-122"/>
              <a:ea typeface="华文楷体" charset="-122"/>
            </a:endParaRPr>
          </a:p>
          <a:p>
            <a:pPr marL="0" lvl="0" indent="0" eaLnBrk="1" hangingPunct="1"/>
            <a:r>
              <a:rPr lang="en-US" altLang="zh-CN" sz="2800">
                <a:latin typeface="华文楷体" charset="-122"/>
                <a:ea typeface="华文楷体" charset="-122"/>
              </a:rPr>
              <a:t>C.</a:t>
            </a:r>
            <a:r>
              <a:rPr lang="zh-CN" altLang="zh-CN" sz="2800">
                <a:latin typeface="华文楷体" charset="-122"/>
                <a:ea typeface="华文楷体" charset="-122"/>
              </a:rPr>
              <a:t>苔花如米小</a:t>
            </a:r>
            <a:r>
              <a:rPr lang="en-US" altLang="zh-CN" sz="2800">
                <a:latin typeface="华文楷体" charset="-122"/>
                <a:ea typeface="华文楷体" charset="-122"/>
              </a:rPr>
              <a:t>,</a:t>
            </a:r>
            <a:r>
              <a:rPr lang="zh-CN" altLang="zh-CN" sz="2800">
                <a:latin typeface="华文楷体" charset="-122"/>
                <a:ea typeface="华文楷体" charset="-122"/>
              </a:rPr>
              <a:t>也学牡丹开。</a:t>
            </a:r>
            <a:r>
              <a:rPr lang="en-US" altLang="zh-CN" sz="2800">
                <a:latin typeface="华文楷体" charset="-122"/>
                <a:ea typeface="华文楷体" charset="-122"/>
              </a:rPr>
              <a:t>(</a:t>
            </a:r>
            <a:r>
              <a:rPr lang="zh-CN" altLang="zh-CN" sz="2800">
                <a:latin typeface="华文楷体" charset="-122"/>
                <a:ea typeface="华文楷体" charset="-122"/>
              </a:rPr>
              <a:t>自我</a:t>
            </a:r>
            <a:r>
              <a:rPr lang="en-US" altLang="zh-CN" sz="2800">
                <a:latin typeface="华文楷体" charset="-122"/>
                <a:ea typeface="华文楷体" charset="-122"/>
              </a:rPr>
              <a:t>:</a:t>
            </a:r>
            <a:r>
              <a:rPr lang="zh-CN" altLang="zh-CN" sz="2800">
                <a:latin typeface="华文楷体" charset="-122"/>
                <a:ea typeface="华文楷体" charset="-122"/>
              </a:rPr>
              <a:t>认真</a:t>
            </a:r>
            <a:r>
              <a:rPr lang="en-US" altLang="zh-CN" sz="2800">
                <a:latin typeface="华文楷体" charset="-122"/>
                <a:ea typeface="华文楷体" charset="-122"/>
              </a:rPr>
              <a:t>)</a:t>
            </a:r>
            <a:endParaRPr lang="zh-CN" altLang="zh-CN" sz="2800">
              <a:latin typeface="华文楷体" charset="-122"/>
              <a:ea typeface="华文楷体" charset="-122"/>
            </a:endParaRPr>
          </a:p>
          <a:p>
            <a:pPr marL="0" lvl="0" indent="0" eaLnBrk="1" hangingPunct="1"/>
            <a:r>
              <a:rPr lang="en-US" altLang="zh-CN" sz="2800">
                <a:latin typeface="华文楷体" charset="-122"/>
                <a:ea typeface="华文楷体" charset="-122"/>
              </a:rPr>
              <a:t>D.</a:t>
            </a:r>
            <a:r>
              <a:rPr lang="zh-CN" altLang="zh-CN" sz="2800">
                <a:latin typeface="华文楷体" charset="-122"/>
                <a:ea typeface="华文楷体" charset="-122"/>
              </a:rPr>
              <a:t>它山之石</a:t>
            </a:r>
            <a:r>
              <a:rPr lang="en-US" altLang="zh-CN" sz="2800">
                <a:latin typeface="华文楷体" charset="-122"/>
                <a:ea typeface="华文楷体" charset="-122"/>
              </a:rPr>
              <a:t>,</a:t>
            </a:r>
            <a:r>
              <a:rPr lang="zh-CN" altLang="zh-CN" sz="2800">
                <a:latin typeface="华文楷体" charset="-122"/>
                <a:ea typeface="华文楷体" charset="-122"/>
              </a:rPr>
              <a:t>可以攻玉。</a:t>
            </a:r>
            <a:r>
              <a:rPr lang="en-US" altLang="zh-CN" sz="2800">
                <a:latin typeface="华文楷体" charset="-122"/>
                <a:ea typeface="华文楷体" charset="-122"/>
              </a:rPr>
              <a:t>(</a:t>
            </a:r>
            <a:r>
              <a:rPr lang="zh-CN" altLang="zh-CN" sz="2800">
                <a:latin typeface="华文楷体" charset="-122"/>
                <a:ea typeface="华文楷体" charset="-122"/>
              </a:rPr>
              <a:t>谦虚</a:t>
            </a:r>
            <a:r>
              <a:rPr lang="en-US" altLang="zh-CN" sz="2800">
                <a:latin typeface="华文楷体" charset="-122"/>
                <a:ea typeface="华文楷体" charset="-122"/>
              </a:rPr>
              <a:t>:</a:t>
            </a:r>
            <a:r>
              <a:rPr lang="zh-CN" altLang="zh-CN" sz="2800">
                <a:latin typeface="华文楷体" charset="-122"/>
                <a:ea typeface="华文楷体" charset="-122"/>
              </a:rPr>
              <a:t>谨慎</a:t>
            </a:r>
            <a:r>
              <a:rPr lang="en-US" altLang="zh-CN" sz="2800">
                <a:latin typeface="华文楷体" charset="-122"/>
                <a:ea typeface="华文楷体" charset="-122"/>
              </a:rPr>
              <a:t>)</a:t>
            </a:r>
          </a:p>
          <a:p>
            <a:pPr marL="0" lvl="0" indent="0" eaLnBrk="1" hangingPunct="1"/>
            <a:endParaRPr lang="zh-CN" altLang="zh-CN" sz="2800"/>
          </a:p>
          <a:p>
            <a:pPr marL="0" lvl="0" indent="0" eaLnBrk="1" hangingPunct="1"/>
            <a:r>
              <a:rPr lang="zh-CN" altLang="zh-CN" sz="2800">
                <a:latin typeface="仿宋" pitchFamily="49" charset="-122"/>
                <a:ea typeface="仿宋" pitchFamily="49" charset="-122"/>
              </a:rPr>
              <a:t>与例句逻辑关系一致的一项为</a:t>
            </a:r>
            <a:r>
              <a:rPr lang="en-US" altLang="zh-CN" sz="2800">
                <a:latin typeface="仿宋" pitchFamily="49" charset="-122"/>
                <a:ea typeface="仿宋" pitchFamily="49" charset="-122"/>
              </a:rPr>
              <a:t>:</a:t>
            </a:r>
            <a:r>
              <a:rPr lang="zh-CN" altLang="zh-CN" sz="2800" u="sng">
                <a:latin typeface="仿宋" pitchFamily="49" charset="-122"/>
                <a:ea typeface="仿宋" pitchFamily="49" charset="-122"/>
              </a:rPr>
              <a:t>　　　　</a:t>
            </a:r>
            <a:r>
              <a:rPr lang="zh-CN" altLang="zh-CN" sz="2800">
                <a:latin typeface="仿宋" pitchFamily="49" charset="-122"/>
                <a:ea typeface="仿宋" pitchFamily="49" charset="-122"/>
              </a:rPr>
              <a:t>。</a:t>
            </a:r>
            <a:r>
              <a:rPr lang="en-US" altLang="zh-CN" sz="2800"/>
              <a:t> </a:t>
            </a:r>
            <a:endParaRPr lang="zh-CN" altLang="zh-CN" sz="2800"/>
          </a:p>
        </p:txBody>
      </p:sp>
      <p:sp>
        <p:nvSpPr>
          <p:cNvPr id="23557"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fill="hold"/>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578"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24579"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24580"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4581" name="TextBox 5"/>
          <p:cNvSpPr/>
          <p:nvPr/>
        </p:nvSpPr>
        <p:spPr>
          <a:xfrm>
            <a:off x="431801" y="1198564"/>
            <a:ext cx="11233151" cy="424731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2800">
                <a:latin typeface="华文楷体" charset="-122"/>
                <a:ea typeface="华文楷体" charset="-122"/>
              </a:rPr>
              <a:t> B</a:t>
            </a:r>
          </a:p>
          <a:p>
            <a:pPr marL="0" lvl="0" indent="0" eaLnBrk="1" hangingPunct="1"/>
            <a:endParaRPr lang="zh-CN" altLang="zh-CN" sz="2800">
              <a:latin typeface="华文楷体" charset="-122"/>
              <a:ea typeface="华文楷体" charset="-122"/>
            </a:endParaRPr>
          </a:p>
          <a:p>
            <a:pPr marL="0" lvl="0" indent="0" eaLnBrk="1" hangingPunct="1"/>
            <a:r>
              <a:rPr lang="zh-CN" altLang="en-US" sz="2800">
                <a:latin typeface="华文楷体" charset="-122"/>
                <a:ea typeface="华文楷体" charset="-122"/>
              </a:rPr>
              <a:t>解析：</a:t>
            </a:r>
            <a:r>
              <a:rPr lang="en-US" altLang="zh-CN" sz="2800">
                <a:latin typeface="华文楷体" charset="-122"/>
                <a:ea typeface="华文楷体" charset="-122"/>
              </a:rPr>
              <a:t>①“</a:t>
            </a:r>
            <a:r>
              <a:rPr lang="zh-CN" altLang="zh-CN" sz="2800">
                <a:latin typeface="华文楷体" charset="-122"/>
                <a:ea typeface="华文楷体" charset="-122"/>
              </a:rPr>
              <a:t>少壮不努力</a:t>
            </a:r>
            <a:r>
              <a:rPr lang="en-US" altLang="zh-CN" sz="2800">
                <a:latin typeface="华文楷体" charset="-122"/>
                <a:ea typeface="华文楷体" charset="-122"/>
              </a:rPr>
              <a:t>,</a:t>
            </a:r>
            <a:r>
              <a:rPr lang="zh-CN" altLang="zh-CN" sz="2800">
                <a:latin typeface="华文楷体" charset="-122"/>
                <a:ea typeface="华文楷体" charset="-122"/>
              </a:rPr>
              <a:t>老大徒伤悲</a:t>
            </a:r>
            <a:r>
              <a:rPr lang="en-US" altLang="zh-CN" sz="2800">
                <a:latin typeface="华文楷体" charset="-122"/>
                <a:ea typeface="华文楷体" charset="-122"/>
              </a:rPr>
              <a:t>”</a:t>
            </a:r>
            <a:r>
              <a:rPr lang="zh-CN" altLang="zh-CN" sz="2800">
                <a:latin typeface="华文楷体" charset="-122"/>
                <a:ea typeface="华文楷体" charset="-122"/>
              </a:rPr>
              <a:t>中通过</a:t>
            </a:r>
            <a:r>
              <a:rPr lang="en-US" altLang="zh-CN" sz="2800">
                <a:latin typeface="华文楷体" charset="-122"/>
                <a:ea typeface="华文楷体" charset="-122"/>
              </a:rPr>
              <a:t>“</a:t>
            </a:r>
            <a:r>
              <a:rPr lang="zh-CN" altLang="zh-CN" sz="2800">
                <a:latin typeface="华文楷体" charset="-122"/>
                <a:ea typeface="华文楷体" charset="-122"/>
              </a:rPr>
              <a:t>少壮</a:t>
            </a:r>
            <a:r>
              <a:rPr lang="en-US" altLang="zh-CN" sz="2800">
                <a:latin typeface="华文楷体" charset="-122"/>
                <a:ea typeface="华文楷体" charset="-122"/>
              </a:rPr>
              <a:t>”</a:t>
            </a:r>
            <a:r>
              <a:rPr lang="zh-CN" altLang="zh-CN" sz="2800">
                <a:latin typeface="华文楷体" charset="-122"/>
                <a:ea typeface="华文楷体" charset="-122"/>
              </a:rPr>
              <a:t>和</a:t>
            </a:r>
            <a:r>
              <a:rPr lang="en-US" altLang="zh-CN" sz="2800">
                <a:latin typeface="华文楷体" charset="-122"/>
                <a:ea typeface="华文楷体" charset="-122"/>
              </a:rPr>
              <a:t>“</a:t>
            </a:r>
            <a:r>
              <a:rPr lang="zh-CN" altLang="zh-CN" sz="2800">
                <a:latin typeface="华文楷体" charset="-122"/>
                <a:ea typeface="华文楷体" charset="-122"/>
              </a:rPr>
              <a:t>老大</a:t>
            </a:r>
            <a:r>
              <a:rPr lang="en-US" altLang="zh-CN" sz="2800">
                <a:latin typeface="华文楷体" charset="-122"/>
                <a:ea typeface="华文楷体" charset="-122"/>
              </a:rPr>
              <a:t>”</a:t>
            </a:r>
            <a:r>
              <a:rPr lang="zh-CN" altLang="zh-CN" sz="2800">
                <a:latin typeface="华文楷体" charset="-122"/>
                <a:ea typeface="华文楷体" charset="-122"/>
              </a:rPr>
              <a:t>之间的对比</a:t>
            </a:r>
            <a:r>
              <a:rPr lang="en-US" altLang="zh-CN" sz="2800">
                <a:latin typeface="华文楷体" charset="-122"/>
                <a:ea typeface="华文楷体" charset="-122"/>
              </a:rPr>
              <a:t>,</a:t>
            </a:r>
            <a:r>
              <a:rPr lang="zh-CN" altLang="zh-CN" sz="2800">
                <a:latin typeface="华文楷体" charset="-122"/>
                <a:ea typeface="华文楷体" charset="-122"/>
              </a:rPr>
              <a:t>想表达的是</a:t>
            </a:r>
            <a:r>
              <a:rPr lang="en-US" altLang="zh-CN" sz="2800">
                <a:latin typeface="华文楷体" charset="-122"/>
                <a:ea typeface="华文楷体" charset="-122"/>
              </a:rPr>
              <a:t>“</a:t>
            </a:r>
            <a:r>
              <a:rPr lang="zh-CN" altLang="zh-CN" sz="2800">
                <a:latin typeface="华文楷体" charset="-122"/>
                <a:ea typeface="华文楷体" charset="-122"/>
              </a:rPr>
              <a:t>惜时</a:t>
            </a:r>
            <a:r>
              <a:rPr lang="en-US" altLang="zh-CN" sz="2800">
                <a:latin typeface="华文楷体" charset="-122"/>
                <a:ea typeface="华文楷体" charset="-122"/>
              </a:rPr>
              <a:t>”,</a:t>
            </a:r>
            <a:r>
              <a:rPr lang="zh-CN" altLang="zh-CN" sz="2800">
                <a:latin typeface="华文楷体" charset="-122"/>
                <a:ea typeface="华文楷体" charset="-122"/>
              </a:rPr>
              <a:t>而正是因为</a:t>
            </a:r>
            <a:r>
              <a:rPr lang="en-US" altLang="zh-CN" sz="2800">
                <a:latin typeface="华文楷体" charset="-122"/>
                <a:ea typeface="华文楷体" charset="-122"/>
              </a:rPr>
              <a:t>“</a:t>
            </a:r>
            <a:r>
              <a:rPr lang="zh-CN" altLang="zh-CN" sz="2800">
                <a:latin typeface="华文楷体" charset="-122"/>
                <a:ea typeface="华文楷体" charset="-122"/>
              </a:rPr>
              <a:t>少壮不努力</a:t>
            </a:r>
            <a:r>
              <a:rPr lang="en-US" altLang="zh-CN" sz="2800">
                <a:latin typeface="华文楷体" charset="-122"/>
                <a:ea typeface="华文楷体" charset="-122"/>
              </a:rPr>
              <a:t>”</a:t>
            </a:r>
            <a:r>
              <a:rPr lang="zh-CN" altLang="zh-CN" sz="2800">
                <a:latin typeface="华文楷体" charset="-122"/>
                <a:ea typeface="华文楷体" charset="-122"/>
              </a:rPr>
              <a:t>才</a:t>
            </a:r>
            <a:r>
              <a:rPr lang="en-US" altLang="zh-CN" sz="2800">
                <a:latin typeface="华文楷体" charset="-122"/>
                <a:ea typeface="华文楷体" charset="-122"/>
              </a:rPr>
              <a:t>“</a:t>
            </a:r>
            <a:r>
              <a:rPr lang="zh-CN" altLang="zh-CN" sz="2800">
                <a:latin typeface="华文楷体" charset="-122"/>
                <a:ea typeface="华文楷体" charset="-122"/>
              </a:rPr>
              <a:t>老大徒伤悲</a:t>
            </a:r>
            <a:r>
              <a:rPr lang="en-US" altLang="zh-CN" sz="2800">
                <a:latin typeface="华文楷体" charset="-122"/>
                <a:ea typeface="华文楷体" charset="-122"/>
              </a:rPr>
              <a:t>”,</a:t>
            </a:r>
            <a:r>
              <a:rPr lang="zh-CN" altLang="zh-CN" sz="2800">
                <a:latin typeface="华文楷体" charset="-122"/>
                <a:ea typeface="华文楷体" charset="-122"/>
              </a:rPr>
              <a:t>这里通过反面论证来体现</a:t>
            </a:r>
            <a:r>
              <a:rPr lang="en-US" altLang="zh-CN" sz="2800">
                <a:latin typeface="华文楷体" charset="-122"/>
                <a:ea typeface="华文楷体" charset="-122"/>
              </a:rPr>
              <a:t>“</a:t>
            </a:r>
            <a:r>
              <a:rPr lang="zh-CN" altLang="zh-CN" sz="2800">
                <a:latin typeface="华文楷体" charset="-122"/>
                <a:ea typeface="华文楷体" charset="-122"/>
              </a:rPr>
              <a:t>奋斗</a:t>
            </a:r>
            <a:r>
              <a:rPr lang="en-US" altLang="zh-CN" sz="2800">
                <a:latin typeface="华文楷体" charset="-122"/>
                <a:ea typeface="华文楷体" charset="-122"/>
              </a:rPr>
              <a:t>”</a:t>
            </a:r>
            <a:r>
              <a:rPr lang="zh-CN" altLang="zh-CN" sz="2800">
                <a:latin typeface="华文楷体" charset="-122"/>
                <a:ea typeface="华文楷体" charset="-122"/>
              </a:rPr>
              <a:t>的必要性。另外</a:t>
            </a:r>
            <a:r>
              <a:rPr lang="en-US" altLang="zh-CN" sz="2800">
                <a:latin typeface="华文楷体" charset="-122"/>
                <a:ea typeface="华文楷体" charset="-122"/>
              </a:rPr>
              <a:t>,“</a:t>
            </a:r>
            <a:r>
              <a:rPr lang="zh-CN" altLang="zh-CN" sz="2800">
                <a:latin typeface="华文楷体" charset="-122"/>
                <a:ea typeface="华文楷体" charset="-122"/>
              </a:rPr>
              <a:t>少壮不努力</a:t>
            </a:r>
            <a:r>
              <a:rPr lang="en-US" altLang="zh-CN" sz="2800">
                <a:latin typeface="华文楷体" charset="-122"/>
                <a:ea typeface="华文楷体" charset="-122"/>
              </a:rPr>
              <a:t>”</a:t>
            </a:r>
            <a:r>
              <a:rPr lang="zh-CN" altLang="zh-CN" sz="2800">
                <a:latin typeface="华文楷体" charset="-122"/>
                <a:ea typeface="华文楷体" charset="-122"/>
              </a:rPr>
              <a:t>导致</a:t>
            </a:r>
            <a:r>
              <a:rPr lang="en-US" altLang="zh-CN" sz="2800">
                <a:latin typeface="华文楷体" charset="-122"/>
                <a:ea typeface="华文楷体" charset="-122"/>
              </a:rPr>
              <a:t>“</a:t>
            </a:r>
            <a:r>
              <a:rPr lang="zh-CN" altLang="zh-CN" sz="2800">
                <a:latin typeface="华文楷体" charset="-122"/>
                <a:ea typeface="华文楷体" charset="-122"/>
              </a:rPr>
              <a:t>老大徒伤悲</a:t>
            </a:r>
            <a:r>
              <a:rPr lang="en-US" altLang="zh-CN" sz="2800">
                <a:latin typeface="华文楷体" charset="-122"/>
                <a:ea typeface="华文楷体" charset="-122"/>
              </a:rPr>
              <a:t>”,</a:t>
            </a:r>
            <a:r>
              <a:rPr lang="zh-CN" altLang="zh-CN" sz="2800">
                <a:latin typeface="华文楷体" charset="-122"/>
                <a:ea typeface="华文楷体" charset="-122"/>
              </a:rPr>
              <a:t>二者之间也隐含着因果关系。</a:t>
            </a:r>
            <a:r>
              <a:rPr lang="en-US" altLang="zh-CN" sz="2800">
                <a:latin typeface="华文楷体" charset="-122"/>
                <a:ea typeface="华文楷体" charset="-122"/>
              </a:rPr>
              <a:t>②“</a:t>
            </a:r>
            <a:r>
              <a:rPr lang="zh-CN" altLang="zh-CN" sz="2800">
                <a:latin typeface="华文楷体" charset="-122"/>
                <a:ea typeface="华文楷体" charset="-122"/>
              </a:rPr>
              <a:t>天生我材必有用</a:t>
            </a:r>
            <a:r>
              <a:rPr lang="en-US" altLang="zh-CN" sz="2800">
                <a:latin typeface="华文楷体" charset="-122"/>
                <a:ea typeface="华文楷体" charset="-122"/>
              </a:rPr>
              <a:t>,</a:t>
            </a:r>
            <a:r>
              <a:rPr lang="zh-CN" altLang="zh-CN" sz="2800">
                <a:latin typeface="华文楷体" charset="-122"/>
                <a:ea typeface="华文楷体" charset="-122"/>
              </a:rPr>
              <a:t>千金散尽还复来</a:t>
            </a:r>
            <a:r>
              <a:rPr lang="en-US" altLang="zh-CN" sz="2800">
                <a:latin typeface="华文楷体" charset="-122"/>
                <a:ea typeface="华文楷体" charset="-122"/>
              </a:rPr>
              <a:t>”</a:t>
            </a:r>
            <a:r>
              <a:rPr lang="zh-CN" altLang="zh-CN" sz="2800">
                <a:latin typeface="华文楷体" charset="-122"/>
                <a:ea typeface="华文楷体" charset="-122"/>
              </a:rPr>
              <a:t>中的</a:t>
            </a:r>
            <a:r>
              <a:rPr lang="en-US" altLang="zh-CN" sz="2800">
                <a:latin typeface="华文楷体" charset="-122"/>
                <a:ea typeface="华文楷体" charset="-122"/>
              </a:rPr>
              <a:t>“</a:t>
            </a:r>
            <a:r>
              <a:rPr lang="zh-CN" altLang="zh-CN" sz="2800">
                <a:latin typeface="华文楷体" charset="-122"/>
                <a:ea typeface="华文楷体" charset="-122"/>
              </a:rPr>
              <a:t>必有用</a:t>
            </a:r>
            <a:r>
              <a:rPr lang="en-US" altLang="zh-CN" sz="2800">
                <a:latin typeface="华文楷体" charset="-122"/>
                <a:ea typeface="华文楷体" charset="-122"/>
              </a:rPr>
              <a:t>”</a:t>
            </a:r>
            <a:r>
              <a:rPr lang="zh-CN" altLang="zh-CN" sz="2800">
                <a:latin typeface="华文楷体" charset="-122"/>
                <a:ea typeface="华文楷体" charset="-122"/>
              </a:rPr>
              <a:t>体现了</a:t>
            </a:r>
            <a:r>
              <a:rPr lang="en-US" altLang="zh-CN" sz="2800">
                <a:latin typeface="华文楷体" charset="-122"/>
                <a:ea typeface="华文楷体" charset="-122"/>
              </a:rPr>
              <a:t>“</a:t>
            </a:r>
            <a:r>
              <a:rPr lang="zh-CN" altLang="zh-CN" sz="2800">
                <a:latin typeface="华文楷体" charset="-122"/>
                <a:ea typeface="华文楷体" charset="-122"/>
              </a:rPr>
              <a:t>自信</a:t>
            </a:r>
            <a:r>
              <a:rPr lang="en-US" altLang="zh-CN" sz="2800">
                <a:latin typeface="华文楷体" charset="-122"/>
                <a:ea typeface="华文楷体" charset="-122"/>
              </a:rPr>
              <a:t>”</a:t>
            </a:r>
            <a:r>
              <a:rPr lang="zh-CN" altLang="zh-CN" sz="2800">
                <a:latin typeface="华文楷体" charset="-122"/>
                <a:ea typeface="华文楷体" charset="-122"/>
              </a:rPr>
              <a:t>的心态</a:t>
            </a:r>
            <a:r>
              <a:rPr lang="en-US" altLang="zh-CN" sz="2800">
                <a:latin typeface="华文楷体" charset="-122"/>
                <a:ea typeface="华文楷体" charset="-122"/>
              </a:rPr>
              <a:t>,“</a:t>
            </a:r>
            <a:r>
              <a:rPr lang="zh-CN" altLang="zh-CN" sz="2800">
                <a:latin typeface="华文楷体" charset="-122"/>
                <a:ea typeface="华文楷体" charset="-122"/>
              </a:rPr>
              <a:t>千金散尽</a:t>
            </a:r>
            <a:r>
              <a:rPr lang="en-US" altLang="zh-CN" sz="2800">
                <a:latin typeface="华文楷体" charset="-122"/>
                <a:ea typeface="华文楷体" charset="-122"/>
              </a:rPr>
              <a:t>”</a:t>
            </a:r>
            <a:r>
              <a:rPr lang="zh-CN" altLang="zh-CN" sz="2800">
                <a:latin typeface="华文楷体" charset="-122"/>
                <a:ea typeface="华文楷体" charset="-122"/>
              </a:rPr>
              <a:t>则表明不在乎钱财</a:t>
            </a:r>
            <a:r>
              <a:rPr lang="en-US" altLang="zh-CN" sz="2800">
                <a:latin typeface="华文楷体" charset="-122"/>
                <a:ea typeface="华文楷体" charset="-122"/>
              </a:rPr>
              <a:t>,</a:t>
            </a:r>
            <a:r>
              <a:rPr lang="zh-CN" altLang="zh-CN" sz="2800">
                <a:latin typeface="华文楷体" charset="-122"/>
                <a:ea typeface="华文楷体" charset="-122"/>
              </a:rPr>
              <a:t>有</a:t>
            </a:r>
            <a:r>
              <a:rPr lang="en-US" altLang="zh-CN" sz="2800">
                <a:latin typeface="华文楷体" charset="-122"/>
                <a:ea typeface="华文楷体" charset="-122"/>
              </a:rPr>
              <a:t>“</a:t>
            </a:r>
            <a:r>
              <a:rPr lang="zh-CN" altLang="zh-CN" sz="2800">
                <a:latin typeface="华文楷体" charset="-122"/>
                <a:ea typeface="华文楷体" charset="-122"/>
              </a:rPr>
              <a:t>豁达</a:t>
            </a:r>
            <a:r>
              <a:rPr lang="en-US" altLang="zh-CN" sz="2800">
                <a:latin typeface="华文楷体" charset="-122"/>
                <a:ea typeface="华文楷体" charset="-122"/>
              </a:rPr>
              <a:t>”</a:t>
            </a:r>
            <a:r>
              <a:rPr lang="zh-CN" altLang="zh-CN" sz="2800">
                <a:latin typeface="华文楷体" charset="-122"/>
                <a:ea typeface="华文楷体" charset="-122"/>
              </a:rPr>
              <a:t>之意</a:t>
            </a:r>
            <a:r>
              <a:rPr lang="en-US" altLang="zh-CN" sz="2800">
                <a:latin typeface="华文楷体" charset="-122"/>
                <a:ea typeface="华文楷体" charset="-122"/>
              </a:rPr>
              <a:t>;</a:t>
            </a:r>
            <a:r>
              <a:rPr lang="zh-CN" altLang="zh-CN" sz="2800">
                <a:latin typeface="华文楷体" charset="-122"/>
                <a:ea typeface="华文楷体" charset="-122"/>
              </a:rPr>
              <a:t>另外</a:t>
            </a:r>
            <a:r>
              <a:rPr lang="en-US" altLang="zh-CN" sz="2800">
                <a:latin typeface="华文楷体" charset="-122"/>
                <a:ea typeface="华文楷体" charset="-122"/>
              </a:rPr>
              <a:t>,</a:t>
            </a:r>
            <a:r>
              <a:rPr lang="zh-CN" altLang="zh-CN" sz="2800">
                <a:latin typeface="华文楷体" charset="-122"/>
                <a:ea typeface="华文楷体" charset="-122"/>
              </a:rPr>
              <a:t>正因为</a:t>
            </a:r>
            <a:r>
              <a:rPr lang="en-US" altLang="zh-CN" sz="2800">
                <a:latin typeface="华文楷体" charset="-122"/>
                <a:ea typeface="华文楷体" charset="-122"/>
              </a:rPr>
              <a:t>“</a:t>
            </a:r>
            <a:r>
              <a:rPr lang="zh-CN" altLang="zh-CN" sz="2800">
                <a:latin typeface="华文楷体" charset="-122"/>
                <a:ea typeface="华文楷体" charset="-122"/>
              </a:rPr>
              <a:t>天生我材</a:t>
            </a:r>
            <a:r>
              <a:rPr lang="en-US" altLang="zh-CN" sz="2800">
                <a:latin typeface="华文楷体" charset="-122"/>
                <a:ea typeface="华文楷体" charset="-122"/>
              </a:rPr>
              <a:t>”,</a:t>
            </a:r>
            <a:r>
              <a:rPr lang="zh-CN" altLang="zh-CN" sz="2800">
                <a:latin typeface="华文楷体" charset="-122"/>
                <a:ea typeface="华文楷体" charset="-122"/>
              </a:rPr>
              <a:t>才有资格</a:t>
            </a:r>
            <a:r>
              <a:rPr lang="en-US" altLang="zh-CN" sz="2800">
                <a:latin typeface="华文楷体" charset="-122"/>
                <a:ea typeface="华文楷体" charset="-122"/>
              </a:rPr>
              <a:t>“</a:t>
            </a:r>
            <a:r>
              <a:rPr lang="zh-CN" altLang="zh-CN" sz="2800">
                <a:latin typeface="华文楷体" charset="-122"/>
                <a:ea typeface="华文楷体" charset="-122"/>
              </a:rPr>
              <a:t>千金散尽</a:t>
            </a:r>
            <a:r>
              <a:rPr lang="en-US" altLang="zh-CN" sz="2800">
                <a:latin typeface="华文楷体" charset="-122"/>
                <a:ea typeface="华文楷体" charset="-122"/>
              </a:rPr>
              <a:t>”,</a:t>
            </a:r>
            <a:r>
              <a:rPr lang="zh-CN" altLang="zh-CN" sz="2800">
                <a:latin typeface="华文楷体" charset="-122"/>
                <a:ea typeface="华文楷体" charset="-122"/>
              </a:rPr>
              <a:t>隐含着一种因果关系</a:t>
            </a:r>
            <a:r>
              <a:rPr lang="en-US" altLang="zh-CN" sz="2800">
                <a:latin typeface="华文楷体" charset="-122"/>
                <a:ea typeface="华文楷体" charset="-122"/>
              </a:rPr>
              <a:t>,</a:t>
            </a:r>
            <a:r>
              <a:rPr lang="zh-CN" altLang="zh-CN" sz="2800">
                <a:latin typeface="华文楷体" charset="-122"/>
                <a:ea typeface="华文楷体" charset="-122"/>
              </a:rPr>
              <a:t>与例句的逻辑关系一致。</a:t>
            </a:r>
          </a:p>
          <a:p>
            <a:pPr marL="0" lvl="0" indent="0" eaLnBrk="1" hangingPunct="1"/>
            <a:endParaRPr lang="zh-CN" altLang="en-US">
              <a:latin typeface="华文楷体" charset="-122"/>
              <a:ea typeface="华文楷体"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2"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25603"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25604" name="矩形 28675"/>
          <p:cNvSpPr/>
          <p:nvPr/>
        </p:nvSpPr>
        <p:spPr>
          <a:xfrm>
            <a:off x="431800" y="1916114"/>
            <a:ext cx="11040533" cy="954087"/>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2800"/>
              <a:t>2</a:t>
            </a:r>
            <a:r>
              <a:rPr lang="zh-CN" altLang="en-US" sz="2800"/>
              <a:t>、</a:t>
            </a:r>
            <a:r>
              <a:rPr lang="zh-CN" altLang="en-US" sz="2800">
                <a:latin typeface="宋体" panose="02010600030101010101" pitchFamily="2" charset="-122"/>
              </a:rPr>
              <a:t>东方朔喝了汉武帝的“不死酒”，汉武帝要杀他。他应该怎么说才能让汉武帝不杀他呢？</a:t>
            </a:r>
            <a:endParaRPr lang="zh-CN" altLang="zh-CN" sz="2800">
              <a:latin typeface="宋体" panose="02010600030101010101" pitchFamily="2" charset="-122"/>
            </a:endParaRPr>
          </a:p>
        </p:txBody>
      </p:sp>
      <p:sp>
        <p:nvSpPr>
          <p:cNvPr id="25605"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5606" name="TextBox 5"/>
          <p:cNvSpPr/>
          <p:nvPr/>
        </p:nvSpPr>
        <p:spPr>
          <a:xfrm>
            <a:off x="334434" y="3429000"/>
            <a:ext cx="11233151" cy="9525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2800">
                <a:latin typeface="华文楷体" charset="-122"/>
                <a:ea typeface="华文楷体" charset="-122"/>
              </a:rPr>
              <a:t>        </a:t>
            </a:r>
            <a:r>
              <a:rPr lang="zh-CN" altLang="en-US" sz="2800">
                <a:latin typeface="华文楷体" charset="-122"/>
                <a:ea typeface="华文楷体" charset="-122"/>
              </a:rPr>
              <a:t>如果你杀死我了，说明所谓的不死酒是假的，那你原本就不该杀我；如果杀不死我，不是白费劲吗？</a:t>
            </a:r>
            <a:endParaRPr lang="zh-CN" altLang="en-US" sz="2800">
              <a:latin typeface="华文楷体" charset="-122"/>
              <a:ea typeface="华文楷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blinds(horizontal)">
                                      <p:cBhvr>
                                        <p:cTn id="7" dur="500" fill="hold"/>
                                        <p:tgtEl>
                                          <p:spTgt spid="2560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606"/>
                                        </p:tgtEl>
                                        <p:attrNameLst>
                                          <p:attrName>style.visibility</p:attrName>
                                        </p:attrNameLst>
                                      </p:cBhvr>
                                      <p:to>
                                        <p:strVal val="visible"/>
                                      </p:to>
                                    </p:set>
                                    <p:anim calcmode="lin" valueType="num">
                                      <p:cBhvr additive="base">
                                        <p:cTn id="12" dur="500" fill="hold"/>
                                        <p:tgtEl>
                                          <p:spTgt spid="25606"/>
                                        </p:tgtEl>
                                        <p:attrNameLst>
                                          <p:attrName>ppt_x</p:attrName>
                                        </p:attrNameLst>
                                      </p:cBhvr>
                                      <p:tavLst>
                                        <p:tav tm="0">
                                          <p:val>
                                            <p:strVal val="#ppt_x"/>
                                          </p:val>
                                        </p:tav>
                                        <p:tav tm="100000">
                                          <p:val>
                                            <p:strVal val="#ppt_x"/>
                                          </p:val>
                                        </p:tav>
                                      </p:tavLst>
                                    </p:anim>
                                    <p:anim calcmode="lin" valueType="num">
                                      <p:cBhvr additive="base">
                                        <p:cTn id="13"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6626"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26627"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26628" name="矩形 28675"/>
          <p:cNvSpPr/>
          <p:nvPr/>
        </p:nvSpPr>
        <p:spPr>
          <a:xfrm>
            <a:off x="239185" y="1038226"/>
            <a:ext cx="11713633" cy="3110724"/>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2800">
                <a:latin typeface="宋体" panose="02010600030101010101" pitchFamily="2" charset="-122"/>
              </a:rPr>
              <a:t>3</a:t>
            </a:r>
            <a:r>
              <a:rPr lang="zh-CN" altLang="en-US" sz="2800">
                <a:latin typeface="宋体" panose="02010600030101010101" pitchFamily="2" charset="-122"/>
              </a:rPr>
              <a:t>、</a:t>
            </a:r>
            <a:r>
              <a:rPr lang="zh-CN" altLang="zh-CN" sz="2800">
                <a:latin typeface="宋体" panose="02010600030101010101" pitchFamily="2" charset="-122"/>
              </a:rPr>
              <a:t>阅读下面的文字</a:t>
            </a:r>
            <a:r>
              <a:rPr lang="en-US" altLang="zh-CN" sz="2800">
                <a:latin typeface="宋体" panose="02010600030101010101" pitchFamily="2" charset="-122"/>
              </a:rPr>
              <a:t>,</a:t>
            </a:r>
            <a:r>
              <a:rPr lang="zh-CN" altLang="zh-CN" sz="2800">
                <a:latin typeface="宋体" panose="02010600030101010101" pitchFamily="2" charset="-122"/>
              </a:rPr>
              <a:t>按照要求完成题目。</a:t>
            </a:r>
            <a:endParaRPr lang="zh-CN" altLang="zh-CN" sz="2800"/>
          </a:p>
          <a:p>
            <a:pPr marL="0" lvl="0" indent="0" eaLnBrk="1" hangingPunct="1"/>
            <a:r>
              <a:rPr lang="en-US" altLang="zh-CN" sz="2800">
                <a:latin typeface="华文楷体" charset="-122"/>
                <a:ea typeface="华文楷体" charset="-122"/>
              </a:rPr>
              <a:t>    “</a:t>
            </a:r>
            <a:r>
              <a:rPr lang="zh-CN" altLang="zh-CN" sz="2800">
                <a:latin typeface="华文楷体" charset="-122"/>
                <a:ea typeface="华文楷体" charset="-122"/>
              </a:rPr>
              <a:t>今晩</a:t>
            </a:r>
            <a:r>
              <a:rPr lang="en-US" altLang="zh-CN" sz="2800">
                <a:latin typeface="华文楷体" charset="-122"/>
                <a:ea typeface="华文楷体" charset="-122"/>
              </a:rPr>
              <a:t>,</a:t>
            </a:r>
            <a:r>
              <a:rPr lang="zh-CN" altLang="zh-CN" sz="2800">
                <a:latin typeface="华文楷体" charset="-122"/>
                <a:ea typeface="华文楷体" charset="-122"/>
              </a:rPr>
              <a:t>你不来接我</a:t>
            </a:r>
            <a:r>
              <a:rPr lang="en-US" altLang="zh-CN" sz="2800">
                <a:latin typeface="华文楷体" charset="-122"/>
                <a:ea typeface="华文楷体" charset="-122"/>
              </a:rPr>
              <a:t>,</a:t>
            </a:r>
            <a:r>
              <a:rPr lang="zh-CN" altLang="zh-CN" sz="2800">
                <a:latin typeface="华文楷体" charset="-122"/>
                <a:ea typeface="华文楷体" charset="-122"/>
              </a:rPr>
              <a:t>我就只有露宿街头了。</a:t>
            </a:r>
            <a:r>
              <a:rPr lang="en-US" altLang="zh-CN" sz="2800">
                <a:latin typeface="华文楷体" charset="-122"/>
                <a:ea typeface="华文楷体" charset="-122"/>
              </a:rPr>
              <a:t>”</a:t>
            </a:r>
            <a:r>
              <a:rPr lang="zh-CN" altLang="zh-CN" sz="2800">
                <a:latin typeface="华文楷体" charset="-122"/>
                <a:ea typeface="华文楷体" charset="-122"/>
              </a:rPr>
              <a:t>这是一种假两难推理</a:t>
            </a:r>
            <a:r>
              <a:rPr lang="en-US" altLang="zh-CN" sz="2800">
                <a:latin typeface="华文楷体" charset="-122"/>
                <a:ea typeface="华文楷体" charset="-122"/>
              </a:rPr>
              <a:t>,</a:t>
            </a:r>
            <a:r>
              <a:rPr lang="zh-CN" altLang="zh-CN" sz="2800">
                <a:latin typeface="华文楷体" charset="-122"/>
                <a:ea typeface="华文楷体" charset="-122"/>
              </a:rPr>
              <a:t>理由是</a:t>
            </a:r>
            <a:r>
              <a:rPr lang="en-US" altLang="zh-CN" sz="2800">
                <a:latin typeface="华文楷体" charset="-122"/>
                <a:ea typeface="华文楷体" charset="-122"/>
              </a:rPr>
              <a:t>:</a:t>
            </a:r>
            <a:r>
              <a:rPr lang="zh-CN" altLang="zh-CN" sz="2800">
                <a:latin typeface="华文楷体" charset="-122"/>
                <a:ea typeface="华文楷体" charset="-122"/>
              </a:rPr>
              <a:t>没人来接</a:t>
            </a:r>
            <a:r>
              <a:rPr lang="en-US" altLang="zh-CN" sz="2800">
                <a:latin typeface="华文楷体" charset="-122"/>
                <a:ea typeface="华文楷体" charset="-122"/>
              </a:rPr>
              <a:t>,</a:t>
            </a:r>
            <a:r>
              <a:rPr lang="zh-CN" altLang="zh-CN" sz="2800">
                <a:latin typeface="华文楷体" charset="-122"/>
                <a:ea typeface="华文楷体" charset="-122"/>
              </a:rPr>
              <a:t>还可以自己打车回家、走路回家</a:t>
            </a:r>
            <a:r>
              <a:rPr lang="en-US" altLang="zh-CN" sz="2800">
                <a:latin typeface="华文楷体" charset="-122"/>
                <a:ea typeface="华文楷体" charset="-122"/>
              </a:rPr>
              <a:t>,</a:t>
            </a:r>
            <a:r>
              <a:rPr lang="zh-CN" altLang="zh-CN" sz="2800">
                <a:latin typeface="华文楷体" charset="-122"/>
                <a:ea typeface="华文楷体" charset="-122"/>
              </a:rPr>
              <a:t>也可以住在宾馆</a:t>
            </a:r>
            <a:r>
              <a:rPr lang="en-US" altLang="zh-CN" sz="2800">
                <a:latin typeface="华文楷体" charset="-122"/>
                <a:ea typeface="华文楷体" charset="-122"/>
              </a:rPr>
              <a:t>,</a:t>
            </a:r>
            <a:r>
              <a:rPr lang="zh-CN" altLang="zh-CN" sz="2800">
                <a:latin typeface="华文楷体" charset="-122"/>
                <a:ea typeface="华文楷体" charset="-122"/>
              </a:rPr>
              <a:t>还可以到附近朋友家投宿。</a:t>
            </a:r>
          </a:p>
          <a:p>
            <a:pPr marL="0" lvl="0" indent="0" eaLnBrk="1" hangingPunct="1"/>
            <a:r>
              <a:rPr lang="zh-CN" altLang="zh-CN" sz="2800">
                <a:latin typeface="华文楷体" charset="-122"/>
                <a:ea typeface="华文楷体" charset="-122"/>
              </a:rPr>
              <a:t>这种假两难推理所给出的两个选择看似难以抉择</a:t>
            </a:r>
            <a:r>
              <a:rPr lang="en-US" altLang="zh-CN" sz="2800">
                <a:latin typeface="华文楷体" charset="-122"/>
                <a:ea typeface="华文楷体" charset="-122"/>
              </a:rPr>
              <a:t>,</a:t>
            </a:r>
            <a:r>
              <a:rPr lang="zh-CN" altLang="zh-CN" sz="2800">
                <a:latin typeface="华文楷体" charset="-122"/>
                <a:ea typeface="华文楷体" charset="-122"/>
              </a:rPr>
              <a:t>二者只能取其一</a:t>
            </a:r>
            <a:r>
              <a:rPr lang="en-US" altLang="zh-CN" sz="2800">
                <a:latin typeface="华文楷体" charset="-122"/>
                <a:ea typeface="华文楷体" charset="-122"/>
              </a:rPr>
              <a:t>,</a:t>
            </a:r>
            <a:r>
              <a:rPr lang="zh-CN" altLang="zh-CN" sz="2800">
                <a:latin typeface="华文楷体" charset="-122"/>
                <a:ea typeface="华文楷体" charset="-122"/>
              </a:rPr>
              <a:t>其实并不全面</a:t>
            </a:r>
            <a:r>
              <a:rPr lang="en-US" altLang="zh-CN" sz="2800">
                <a:latin typeface="华文楷体" charset="-122"/>
                <a:ea typeface="华文楷体" charset="-122"/>
              </a:rPr>
              <a:t>,</a:t>
            </a:r>
            <a:r>
              <a:rPr lang="zh-CN" altLang="zh-CN" sz="2800">
                <a:latin typeface="华文楷体" charset="-122"/>
                <a:ea typeface="华文楷体" charset="-122"/>
              </a:rPr>
              <a:t>即不涵盖所有的可能。</a:t>
            </a:r>
          </a:p>
          <a:p>
            <a:pPr marL="0" lvl="0" indent="0" eaLnBrk="1" hangingPunct="1"/>
            <a:r>
              <a:rPr lang="zh-CN" altLang="zh-CN" sz="2800">
                <a:latin typeface="华文楷体" charset="-122"/>
                <a:ea typeface="华文楷体" charset="-122"/>
              </a:rPr>
              <a:t>      </a:t>
            </a:r>
            <a:r>
              <a:rPr lang="zh-CN" altLang="zh-CN" sz="2800">
                <a:latin typeface="宋体" panose="02010600030101010101" pitchFamily="2" charset="-122"/>
              </a:rPr>
              <a:t>请联系生活实际</a:t>
            </a:r>
            <a:r>
              <a:rPr lang="en-US" altLang="zh-CN" sz="2800">
                <a:latin typeface="宋体" panose="02010600030101010101" pitchFamily="2" charset="-122"/>
              </a:rPr>
              <a:t>,</a:t>
            </a:r>
            <a:r>
              <a:rPr lang="zh-CN" altLang="zh-CN" sz="2800">
                <a:latin typeface="宋体" panose="02010600030101010101" pitchFamily="2" charset="-122"/>
              </a:rPr>
              <a:t>另写一个假两难推理的句子并说明理由。</a:t>
            </a:r>
          </a:p>
        </p:txBody>
      </p:sp>
      <p:sp>
        <p:nvSpPr>
          <p:cNvPr id="26629"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6630" name="TextBox 5"/>
          <p:cNvSpPr/>
          <p:nvPr/>
        </p:nvSpPr>
        <p:spPr>
          <a:xfrm>
            <a:off x="336551" y="4862514"/>
            <a:ext cx="11233149" cy="12287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zh-CN" altLang="zh-CN" sz="2800">
                <a:solidFill>
                  <a:srgbClr val="FF0000"/>
                </a:solidFill>
                <a:latin typeface="仿宋" pitchFamily="49" charset="-122"/>
                <a:ea typeface="仿宋" pitchFamily="49" charset="-122"/>
              </a:rPr>
              <a:t>句子</a:t>
            </a:r>
            <a:r>
              <a:rPr lang="en-US" altLang="zh-CN" sz="2800">
                <a:solidFill>
                  <a:srgbClr val="FF0000"/>
                </a:solidFill>
                <a:latin typeface="仿宋" pitchFamily="49" charset="-122"/>
                <a:ea typeface="仿宋" pitchFamily="49" charset="-122"/>
              </a:rPr>
              <a:t>: </a:t>
            </a:r>
            <a:r>
              <a:rPr lang="zh-CN" altLang="zh-CN" sz="2800">
                <a:latin typeface="华文楷体" charset="-122"/>
                <a:ea typeface="华文楷体" charset="-122"/>
              </a:rPr>
              <a:t>你再不做饭</a:t>
            </a:r>
            <a:r>
              <a:rPr lang="en-US" altLang="zh-CN" sz="2800">
                <a:latin typeface="华文楷体" charset="-122"/>
                <a:ea typeface="华文楷体" charset="-122"/>
              </a:rPr>
              <a:t>,</a:t>
            </a:r>
            <a:r>
              <a:rPr lang="zh-CN" altLang="zh-CN" sz="2800">
                <a:latin typeface="华文楷体" charset="-122"/>
                <a:ea typeface="华文楷体" charset="-122"/>
              </a:rPr>
              <a:t>今晚我们就要挨饿。</a:t>
            </a:r>
          </a:p>
          <a:p>
            <a:pPr marL="0" lvl="0" indent="0" eaLnBrk="1" hangingPunct="1"/>
            <a:r>
              <a:rPr lang="zh-CN" altLang="zh-CN" sz="2800">
                <a:solidFill>
                  <a:srgbClr val="FF0000"/>
                </a:solidFill>
                <a:latin typeface="仿宋" pitchFamily="49" charset="-122"/>
                <a:ea typeface="仿宋" pitchFamily="49" charset="-122"/>
              </a:rPr>
              <a:t>理由</a:t>
            </a:r>
            <a:r>
              <a:rPr lang="en-US" altLang="zh-CN" sz="2800">
                <a:solidFill>
                  <a:srgbClr val="FF0000"/>
                </a:solidFill>
                <a:latin typeface="仿宋" pitchFamily="49" charset="-122"/>
                <a:ea typeface="仿宋" pitchFamily="49" charset="-122"/>
              </a:rPr>
              <a:t>: </a:t>
            </a:r>
            <a:r>
              <a:rPr lang="zh-CN" altLang="zh-CN" sz="2800">
                <a:latin typeface="华文楷体" charset="-122"/>
                <a:ea typeface="华文楷体" charset="-122"/>
              </a:rPr>
              <a:t>除了在家做饭</a:t>
            </a:r>
            <a:r>
              <a:rPr lang="en-US" altLang="zh-CN" sz="2800">
                <a:latin typeface="华文楷体" charset="-122"/>
                <a:ea typeface="华文楷体" charset="-122"/>
              </a:rPr>
              <a:t>,</a:t>
            </a:r>
            <a:r>
              <a:rPr lang="zh-CN" altLang="zh-CN" sz="2800">
                <a:latin typeface="华文楷体" charset="-122"/>
                <a:ea typeface="华文楷体" charset="-122"/>
              </a:rPr>
              <a:t>还可以外出就餐或叫外卖。</a:t>
            </a:r>
          </a:p>
          <a:p>
            <a:pPr marL="0" lvl="0" indent="0" eaLnBrk="1" hangingPunct="1"/>
            <a:endParaRPr lang="zh-CN" altLang="en-US">
              <a:latin typeface="华文楷体" charset="-122"/>
              <a:ea typeface="华文楷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fill="hold"/>
                                        <p:tgtEl>
                                          <p:spTgt spid="2662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blinds(horizontal)">
                                      <p:cBhvr>
                                        <p:cTn id="12" dur="500" fill="hold"/>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3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7650"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27651"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27652" name="矩形 28675"/>
          <p:cNvSpPr/>
          <p:nvPr/>
        </p:nvSpPr>
        <p:spPr>
          <a:xfrm>
            <a:off x="239185" y="1038226"/>
            <a:ext cx="11713633" cy="2679837"/>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2800" b="1">
                <a:latin typeface="宋体" panose="02010600030101010101" pitchFamily="2" charset="-122"/>
              </a:rPr>
              <a:t>4</a:t>
            </a:r>
            <a:r>
              <a:rPr lang="zh-CN" altLang="en-US" sz="2800" b="1">
                <a:latin typeface="宋体" panose="02010600030101010101" pitchFamily="2" charset="-122"/>
              </a:rPr>
              <a:t>、从前，一个孤岛上有一个奇怪的风俗：凡是漂流到这个岛上的外乡人都要作为祭品被杀掉，但允许被杀得人在临死前说一句话，然后由这个岛上的长老判定这句话是真的还是假的。如果说的是真话，则将这个外乡人在真理之神面前杀掉；如果说的是假话，则将他在错误之神面前杀掉。有一天，一位哲学家漂流到了这个岛上，他说了一句话，使得岛上的人没有办法杀掉他。该哲学家说了什么话呢？</a:t>
            </a:r>
            <a:endParaRPr lang="zh-CN" altLang="zh-CN" sz="2800">
              <a:latin typeface="宋体" panose="02010600030101010101" pitchFamily="2" charset="-122"/>
            </a:endParaRPr>
          </a:p>
        </p:txBody>
      </p:sp>
      <p:sp>
        <p:nvSpPr>
          <p:cNvPr id="27653"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7654" name="TextBox 5"/>
          <p:cNvSpPr/>
          <p:nvPr/>
        </p:nvSpPr>
        <p:spPr>
          <a:xfrm>
            <a:off x="431801" y="4868864"/>
            <a:ext cx="11233151"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zh-CN" altLang="en-US" sz="3600" b="1">
                <a:latin typeface="华文楷体" charset="-122"/>
                <a:ea typeface="华文楷体" charset="-122"/>
              </a:rPr>
              <a:t>我将死在错误之神面前。</a:t>
            </a:r>
            <a:endParaRPr lang="zh-CN" altLang="en-US" sz="3600">
              <a:latin typeface="华文楷体" charset="-122"/>
              <a:ea typeface="华文楷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fill="hold"/>
                                        <p:tgtEl>
                                          <p:spTgt spid="276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wipe(down)">
                                      <p:cBhvr>
                                        <p:cTn id="12" dur="500" fill="hold"/>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8674"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28675"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28676" name="矩形 28675"/>
          <p:cNvSpPr/>
          <p:nvPr/>
        </p:nvSpPr>
        <p:spPr>
          <a:xfrm>
            <a:off x="239185" y="908051"/>
            <a:ext cx="11713633" cy="4231031"/>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lnSpc>
                <a:spcPct val="80000"/>
              </a:lnSpc>
              <a:buFontTx/>
            </a:pPr>
            <a:r>
              <a:rPr lang="en-US" altLang="zh-CN" sz="2800" b="1">
                <a:latin typeface="宋体" panose="02010600030101010101" pitchFamily="2" charset="-122"/>
              </a:rPr>
              <a:t>5</a:t>
            </a:r>
            <a:r>
              <a:rPr lang="zh-CN" altLang="en-US" sz="2800" b="1">
                <a:latin typeface="宋体" panose="02010600030101010101" pitchFamily="2" charset="-122"/>
              </a:rPr>
              <a:t>、下面文段有三处推断存在问题，请参照①的方式，说明另外两处问题。 </a:t>
            </a:r>
            <a:r>
              <a:rPr lang="en-US" altLang="zh-CN" sz="2800" b="1">
                <a:latin typeface="宋体" panose="02010600030101010101" pitchFamily="2" charset="-122"/>
              </a:rPr>
              <a:t>(2017</a:t>
            </a:r>
            <a:r>
              <a:rPr lang="zh-CN" altLang="en-US" sz="2800" b="1">
                <a:latin typeface="宋体" panose="02010600030101010101" pitchFamily="2" charset="-122"/>
              </a:rPr>
              <a:t>年全国卷</a:t>
            </a:r>
            <a:r>
              <a:rPr lang="en-US" altLang="zh-CN" sz="2800" b="1">
                <a:latin typeface="宋体" panose="02010600030101010101" pitchFamily="2" charset="-122"/>
              </a:rPr>
              <a:t>Ⅱ</a:t>
            </a:r>
            <a:r>
              <a:rPr lang="zh-CN" altLang="en-US" sz="2800" b="1">
                <a:latin typeface="宋体" panose="02010600030101010101" pitchFamily="2" charset="-122"/>
              </a:rPr>
              <a:t>第</a:t>
            </a:r>
            <a:r>
              <a:rPr lang="en-US" altLang="zh-CN" sz="2800" b="1">
                <a:latin typeface="宋体" panose="02010600030101010101" pitchFamily="2" charset="-122"/>
              </a:rPr>
              <a:t>21</a:t>
            </a:r>
            <a:r>
              <a:rPr lang="zh-CN" altLang="en-US" sz="2800" b="1">
                <a:latin typeface="宋体" panose="02010600030101010101" pitchFamily="2" charset="-122"/>
              </a:rPr>
              <a:t>题</a:t>
            </a:r>
            <a:r>
              <a:rPr lang="en-US" altLang="zh-CN" sz="2800" b="1">
                <a:latin typeface="宋体" panose="02010600030101010101" pitchFamily="2" charset="-122"/>
              </a:rPr>
              <a:t>) </a:t>
            </a:r>
          </a:p>
          <a:p>
            <a:pPr marL="0" lvl="0" indent="0" eaLnBrk="1" hangingPunct="1">
              <a:buFontTx/>
            </a:pPr>
            <a:r>
              <a:rPr lang="en-US" altLang="zh-CN" sz="2800" b="1">
                <a:latin typeface="黑体" panose="02010609060101010101" pitchFamily="49" charset="-122"/>
                <a:ea typeface="黑体" panose="02010609060101010101" pitchFamily="49" charset="-122"/>
              </a:rPr>
              <a:t>    </a:t>
            </a:r>
            <a:r>
              <a:rPr lang="zh-CN" altLang="en-US" sz="2800" b="1">
                <a:latin typeface="华文楷体" charset="-122"/>
                <a:ea typeface="华文楷体" charset="-122"/>
              </a:rPr>
              <a:t>云南的“思茅市”改成“普洱市”，四川的“南坪县”更名为“九寨沟县”后，城市的知名度都有了很大提高，经济有了较快发展，可见，更名必然带来城市经济的发展。我市的名字不够响亮，这严重影响了我们的经济发展。如果更名，就一定会带来我市的经济腾飞，因此，更名的事要尽快提到日程上来。</a:t>
            </a:r>
          </a:p>
          <a:p>
            <a:pPr marL="0" lvl="0" indent="0" eaLnBrk="1" hangingPunct="1">
              <a:buFontTx/>
            </a:pPr>
            <a:r>
              <a:rPr lang="zh-CN" altLang="en-US" sz="2800" b="1">
                <a:latin typeface="华文楷体" charset="-122"/>
                <a:ea typeface="华文楷体" charset="-122"/>
              </a:rPr>
              <a:t>    </a:t>
            </a:r>
            <a:r>
              <a:rPr lang="zh-CN" altLang="en-US" sz="2800" b="1">
                <a:solidFill>
                  <a:srgbClr val="FF0000"/>
                </a:solidFill>
                <a:latin typeface="华文楷体" charset="-122"/>
                <a:ea typeface="华文楷体" charset="-122"/>
              </a:rPr>
              <a:t> ①更名并不一定能带来城市的发展。</a:t>
            </a:r>
          </a:p>
          <a:p>
            <a:pPr marL="0" lvl="0" indent="0" eaLnBrk="1" hangingPunct="1">
              <a:buFontTx/>
            </a:pPr>
            <a:r>
              <a:rPr lang="zh-CN" altLang="en-US" sz="2800" b="1">
                <a:solidFill>
                  <a:srgbClr val="FF0000"/>
                </a:solidFill>
                <a:latin typeface="华文楷体" charset="-122"/>
                <a:ea typeface="华文楷体" charset="-122"/>
              </a:rPr>
              <a:t>     ②</a:t>
            </a:r>
            <a:r>
              <a:rPr lang="en-US" altLang="zh-CN" sz="2800" b="1">
                <a:solidFill>
                  <a:srgbClr val="FF0000"/>
                </a:solidFill>
                <a:latin typeface="华文楷体" charset="-122"/>
                <a:ea typeface="华文楷体" charset="-122"/>
              </a:rPr>
              <a:t>_________________________ </a:t>
            </a:r>
            <a:r>
              <a:rPr lang="zh-CN" altLang="en-US" sz="2800" b="1">
                <a:solidFill>
                  <a:srgbClr val="FF0000"/>
                </a:solidFill>
                <a:latin typeface="华文楷体" charset="-122"/>
                <a:ea typeface="华文楷体" charset="-122"/>
              </a:rPr>
              <a:t>。</a:t>
            </a:r>
          </a:p>
          <a:p>
            <a:pPr marL="0" lvl="0" indent="0" eaLnBrk="1" hangingPunct="1">
              <a:buFontTx/>
            </a:pPr>
            <a:r>
              <a:rPr lang="zh-CN" altLang="en-US" sz="2800" b="1">
                <a:solidFill>
                  <a:srgbClr val="FF0000"/>
                </a:solidFill>
                <a:latin typeface="华文楷体" charset="-122"/>
                <a:ea typeface="华文楷体" charset="-122"/>
              </a:rPr>
              <a:t>     ③</a:t>
            </a:r>
            <a:r>
              <a:rPr lang="en-US" altLang="zh-CN" sz="2800" b="1">
                <a:solidFill>
                  <a:srgbClr val="FF0000"/>
                </a:solidFill>
                <a:latin typeface="华文楷体" charset="-122"/>
                <a:ea typeface="华文楷体" charset="-122"/>
              </a:rPr>
              <a:t>_________________________</a:t>
            </a:r>
            <a:r>
              <a:rPr lang="zh-CN" altLang="en-US" sz="2800" b="1">
                <a:solidFill>
                  <a:srgbClr val="FF0000"/>
                </a:solidFill>
                <a:latin typeface="华文楷体" charset="-122"/>
                <a:ea typeface="华文楷体" charset="-122"/>
              </a:rPr>
              <a:t>。</a:t>
            </a:r>
            <a:endParaRPr lang="zh-CN" altLang="en-US" sz="2800" b="1">
              <a:solidFill>
                <a:srgbClr val="FF0000"/>
              </a:solidFill>
              <a:latin typeface="华文楷体" charset="-122"/>
              <a:ea typeface="华文楷体" charset="-122"/>
            </a:endParaRPr>
          </a:p>
        </p:txBody>
      </p:sp>
      <p:sp>
        <p:nvSpPr>
          <p:cNvPr id="28677"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8678" name="TextBox 5"/>
          <p:cNvSpPr/>
          <p:nvPr/>
        </p:nvSpPr>
        <p:spPr>
          <a:xfrm>
            <a:off x="431800" y="5581650"/>
            <a:ext cx="11760200" cy="13843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buFontTx/>
            </a:pPr>
            <a:r>
              <a:rPr lang="zh-CN" altLang="en-US" sz="2800" b="1">
                <a:solidFill>
                  <a:srgbClr val="FF0000"/>
                </a:solidFill>
                <a:latin typeface="华文楷体" charset="-122"/>
                <a:ea typeface="华文楷体" charset="-122"/>
              </a:rPr>
              <a:t>②“城市名字不够响亮并不一定会严重影响经济发展”。</a:t>
            </a:r>
          </a:p>
          <a:p>
            <a:pPr marL="0" lvl="0" indent="0" eaLnBrk="1" hangingPunct="1">
              <a:buFontTx/>
            </a:pPr>
            <a:r>
              <a:rPr lang="zh-CN" altLang="en-US" sz="2800" b="1">
                <a:solidFill>
                  <a:srgbClr val="FF0000"/>
                </a:solidFill>
                <a:latin typeface="华文楷体" charset="-122"/>
                <a:ea typeface="华文楷体" charset="-122"/>
              </a:rPr>
              <a:t>③“更名并不一定会带来经济腾飞”。</a:t>
            </a:r>
            <a:endParaRPr lang="zh-CN" altLang="en-US" sz="2800" b="1">
              <a:solidFill>
                <a:srgbClr val="FF0000"/>
              </a:solidFill>
              <a:latin typeface="黑体" panose="02010609060101010101" pitchFamily="49" charset="-122"/>
              <a:ea typeface="黑体" panose="02010609060101010101" pitchFamily="49" charset="-122"/>
            </a:endParaRPr>
          </a:p>
          <a:p>
            <a:pPr marL="0" lvl="0" indent="0" eaLnBrk="1" hangingPunct="1"/>
            <a:endParaRPr lang="zh-CN" altLang="en-US" sz="28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linds(horizontal)">
                                      <p:cBhvr>
                                        <p:cTn id="7" dur="500" fill="hold"/>
                                        <p:tgtEl>
                                          <p:spTgt spid="286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8"/>
                                        </p:tgtEl>
                                        <p:attrNameLst>
                                          <p:attrName>style.visibility</p:attrName>
                                        </p:attrNameLst>
                                      </p:cBhvr>
                                      <p:to>
                                        <p:strVal val="visible"/>
                                      </p:to>
                                    </p:set>
                                    <p:anim calcmode="lin" valueType="num">
                                      <p:cBhvr additive="base">
                                        <p:cTn id="12" dur="500" fill="hold"/>
                                        <p:tgtEl>
                                          <p:spTgt spid="28678"/>
                                        </p:tgtEl>
                                        <p:attrNameLst>
                                          <p:attrName>ppt_x</p:attrName>
                                        </p:attrNameLst>
                                      </p:cBhvr>
                                      <p:tavLst>
                                        <p:tav tm="0">
                                          <p:val>
                                            <p:strVal val="#ppt_x"/>
                                          </p:val>
                                        </p:tav>
                                        <p:tav tm="100000">
                                          <p:val>
                                            <p:strVal val="#ppt_x"/>
                                          </p:val>
                                        </p:tav>
                                      </p:tavLst>
                                    </p:anim>
                                    <p:anim calcmode="lin" valueType="num">
                                      <p:cBhvr additive="base">
                                        <p:cTn id="13"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rot="16200000">
            <a:off x="3351136" y="2910743"/>
            <a:ext cx="5160371" cy="843718"/>
            <a:chOff x="4381" y="4198"/>
            <a:chExt cx="11509" cy="1282"/>
          </a:xfrm>
        </p:grpSpPr>
        <p:cxnSp>
          <p:nvCxnSpPr>
            <p:cNvPr id="20" name="直接连接符 19"/>
            <p:cNvCxnSpPr/>
            <p:nvPr>
              <p:custDataLst>
                <p:tags r:id="rId2"/>
              </p:custDataLst>
            </p:nvPr>
          </p:nvCxnSpPr>
          <p:spPr>
            <a:xfrm flipH="1">
              <a:off x="15890" y="4717"/>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1" name="直接连接符 20"/>
            <p:cNvCxnSpPr/>
            <p:nvPr>
              <p:custDataLst>
                <p:tags r:id="rId3"/>
              </p:custDataLst>
            </p:nvPr>
          </p:nvCxnSpPr>
          <p:spPr>
            <a:xfrm flipH="1">
              <a:off x="8650" y="4734"/>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2" name="直接连接符 21"/>
            <p:cNvCxnSpPr/>
            <p:nvPr>
              <p:custDataLst>
                <p:tags r:id="rId4"/>
              </p:custDataLst>
            </p:nvPr>
          </p:nvCxnSpPr>
          <p:spPr>
            <a:xfrm>
              <a:off x="8646" y="4198"/>
              <a:ext cx="5" cy="53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3" name="直接连接符 22"/>
            <p:cNvCxnSpPr/>
            <p:nvPr>
              <p:custDataLst>
                <p:tags r:id="rId5"/>
              </p:custDataLst>
            </p:nvPr>
          </p:nvCxnSpPr>
          <p:spPr>
            <a:xfrm flipH="1">
              <a:off x="4381" y="4717"/>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4" name="直接连接符 23"/>
            <p:cNvCxnSpPr/>
            <p:nvPr>
              <p:custDataLst>
                <p:tags r:id="rId6"/>
              </p:custDataLst>
            </p:nvPr>
          </p:nvCxnSpPr>
          <p:spPr>
            <a:xfrm>
              <a:off x="4387" y="4712"/>
              <a:ext cx="11503" cy="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grpSp>
      <p:grpSp>
        <p:nvGrpSpPr>
          <p:cNvPr id="3" name="组合 98"/>
          <p:cNvGrpSpPr/>
          <p:nvPr/>
        </p:nvGrpSpPr>
        <p:grpSpPr>
          <a:xfrm>
            <a:off x="6308428" y="5651512"/>
            <a:ext cx="2285674" cy="522553"/>
            <a:chOff x="14636" y="5375"/>
            <a:chExt cx="3473" cy="794"/>
          </a:xfrm>
        </p:grpSpPr>
        <p:sp>
          <p:nvSpPr>
            <p:cNvPr id="45" name="矩形 44"/>
            <p:cNvSpPr/>
            <p:nvPr>
              <p:custDataLst>
                <p:tags r:id="rId7"/>
              </p:custDataLst>
            </p:nvPr>
          </p:nvSpPr>
          <p:spPr>
            <a:xfrm flipV="1">
              <a:off x="14663"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25" name="文本框 24"/>
            <p:cNvSpPr txBox="1"/>
            <p:nvPr>
              <p:custDataLst>
                <p:tags r:id="rId8"/>
              </p:custDataLst>
            </p:nvPr>
          </p:nvSpPr>
          <p:spPr>
            <a:xfrm>
              <a:off x="14636"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类比推理</a:t>
              </a:r>
            </a:p>
          </p:txBody>
        </p:sp>
      </p:grpSp>
      <p:grpSp>
        <p:nvGrpSpPr>
          <p:cNvPr id="5" name="组合 97"/>
          <p:cNvGrpSpPr/>
          <p:nvPr/>
        </p:nvGrpSpPr>
        <p:grpSpPr>
          <a:xfrm>
            <a:off x="6222057" y="3736431"/>
            <a:ext cx="2351486" cy="523211"/>
            <a:chOff x="8832" y="5375"/>
            <a:chExt cx="3472" cy="794"/>
          </a:xfrm>
        </p:grpSpPr>
        <p:sp>
          <p:nvSpPr>
            <p:cNvPr id="44" name="矩形 43"/>
            <p:cNvSpPr/>
            <p:nvPr>
              <p:custDataLst>
                <p:tags r:id="rId9"/>
              </p:custDataLst>
            </p:nvPr>
          </p:nvSpPr>
          <p:spPr>
            <a:xfrm flipV="1">
              <a:off x="8832"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26" name="文本框 25"/>
            <p:cNvSpPr txBox="1"/>
            <p:nvPr>
              <p:custDataLst>
                <p:tags r:id="rId10"/>
              </p:custDataLst>
            </p:nvPr>
          </p:nvSpPr>
          <p:spPr>
            <a:xfrm>
              <a:off x="8832"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归纳推理</a:t>
              </a:r>
            </a:p>
          </p:txBody>
        </p:sp>
      </p:grpSp>
      <p:grpSp>
        <p:nvGrpSpPr>
          <p:cNvPr id="8" name="组合 96"/>
          <p:cNvGrpSpPr/>
          <p:nvPr/>
        </p:nvGrpSpPr>
        <p:grpSpPr>
          <a:xfrm>
            <a:off x="6015990" y="490855"/>
            <a:ext cx="2672080" cy="2095500"/>
            <a:chOff x="3127" y="5375"/>
            <a:chExt cx="3472" cy="794"/>
          </a:xfrm>
        </p:grpSpPr>
        <p:sp>
          <p:nvSpPr>
            <p:cNvPr id="14" name="矩形 13"/>
            <p:cNvSpPr/>
            <p:nvPr>
              <p:custDataLst>
                <p:tags r:id="rId11"/>
              </p:custDataLst>
            </p:nvPr>
          </p:nvSpPr>
          <p:spPr>
            <a:xfrm flipV="1">
              <a:off x="3153"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29" name="文本框 28"/>
            <p:cNvSpPr txBox="1"/>
            <p:nvPr>
              <p:custDataLst>
                <p:tags r:id="rId12"/>
              </p:custDataLst>
            </p:nvPr>
          </p:nvSpPr>
          <p:spPr>
            <a:xfrm>
              <a:off x="3127"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演绎推理</a:t>
              </a:r>
            </a:p>
            <a:p>
              <a:pPr>
                <a:lnSpc>
                  <a:spcPct val="120000"/>
                </a:lnSpc>
              </a:pPr>
              <a:r>
                <a:rPr lang="zh-CN" altLang="en-US" sz="2800" b="1" spc="150">
                  <a:solidFill>
                    <a:srgbClr val="000000">
                      <a:lumMod val="85000"/>
                      <a:lumOff val="15000"/>
                    </a:srgbClr>
                  </a:solidFill>
                  <a:latin typeface="微软雅黑" panose="020b0503020204020204" charset="-122"/>
                </a:rPr>
                <a:t>（</a:t>
              </a:r>
              <a:r>
                <a:rPr lang="zh-CN" altLang="en-US" sz="2000" b="1">
                  <a:solidFill>
                    <a:prstClr val="black"/>
                  </a:solidFill>
                  <a:sym typeface="+mn-ea"/>
                </a:rPr>
                <a:t>一种推理方法，由一般原理推出关于特殊情况下的结论</a:t>
              </a:r>
              <a:r>
                <a:rPr lang="zh-CN" altLang="en-US" sz="2800" b="1" spc="150">
                  <a:solidFill>
                    <a:srgbClr val="000000">
                      <a:lumMod val="85000"/>
                      <a:lumOff val="15000"/>
                    </a:srgbClr>
                  </a:solidFill>
                  <a:latin typeface="微软雅黑" panose="020b0503020204020204" charset="-122"/>
                </a:rPr>
                <a:t>）</a:t>
              </a:r>
            </a:p>
          </p:txBody>
        </p:sp>
      </p:grpSp>
      <p:grpSp>
        <p:nvGrpSpPr>
          <p:cNvPr id="11" name="组合 99"/>
          <p:cNvGrpSpPr/>
          <p:nvPr/>
        </p:nvGrpSpPr>
        <p:grpSpPr>
          <a:xfrm>
            <a:off x="9543778" y="-95250"/>
            <a:ext cx="1372194" cy="780538"/>
            <a:chOff x="1303" y="7386"/>
            <a:chExt cx="2085" cy="1186"/>
          </a:xfrm>
        </p:grpSpPr>
        <p:sp>
          <p:nvSpPr>
            <p:cNvPr id="46" name="矩形 45"/>
            <p:cNvSpPr/>
            <p:nvPr>
              <p:custDataLst>
                <p:tags r:id="rId13"/>
              </p:custDataLst>
            </p:nvPr>
          </p:nvSpPr>
          <p:spPr>
            <a:xfrm flipV="1">
              <a:off x="1303" y="7581"/>
              <a:ext cx="2081" cy="943"/>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35" name="文本框 34"/>
            <p:cNvSpPr txBox="1"/>
            <p:nvPr>
              <p:custDataLst>
                <p:tags r:id="rId14"/>
              </p:custDataLst>
            </p:nvPr>
          </p:nvSpPr>
          <p:spPr>
            <a:xfrm>
              <a:off x="1303" y="7386"/>
              <a:ext cx="2085" cy="1186"/>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三段论</a:t>
              </a:r>
            </a:p>
          </p:txBody>
        </p:sp>
      </p:grpSp>
      <p:grpSp>
        <p:nvGrpSpPr>
          <p:cNvPr id="12" name="组合 101"/>
          <p:cNvGrpSpPr/>
          <p:nvPr/>
        </p:nvGrpSpPr>
        <p:grpSpPr>
          <a:xfrm>
            <a:off x="9537197" y="1452006"/>
            <a:ext cx="2558796" cy="651545"/>
            <a:chOff x="7706" y="7535"/>
            <a:chExt cx="3888" cy="990"/>
          </a:xfrm>
        </p:grpSpPr>
        <p:sp>
          <p:nvSpPr>
            <p:cNvPr id="47" name="矩形 46"/>
            <p:cNvSpPr/>
            <p:nvPr>
              <p:custDataLst>
                <p:tags r:id="rId15"/>
              </p:custDataLst>
            </p:nvPr>
          </p:nvSpPr>
          <p:spPr>
            <a:xfrm flipV="1">
              <a:off x="7706" y="7535"/>
              <a:ext cx="3889" cy="990"/>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36" name="文本框 35"/>
            <p:cNvSpPr txBox="1"/>
            <p:nvPr>
              <p:custDataLst>
                <p:tags r:id="rId16"/>
              </p:custDataLst>
            </p:nvPr>
          </p:nvSpPr>
          <p:spPr>
            <a:xfrm>
              <a:off x="7706" y="7610"/>
              <a:ext cx="3889"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必要条件推理</a:t>
              </a:r>
            </a:p>
          </p:txBody>
        </p:sp>
      </p:grpSp>
      <p:grpSp>
        <p:nvGrpSpPr>
          <p:cNvPr id="13" name="组合 102"/>
          <p:cNvGrpSpPr/>
          <p:nvPr/>
        </p:nvGrpSpPr>
        <p:grpSpPr>
          <a:xfrm>
            <a:off x="9528010" y="2200706"/>
            <a:ext cx="1615043" cy="651545"/>
            <a:chOff x="11837" y="7535"/>
            <a:chExt cx="2454" cy="990"/>
          </a:xfrm>
        </p:grpSpPr>
        <p:sp>
          <p:nvSpPr>
            <p:cNvPr id="48" name="矩形 47"/>
            <p:cNvSpPr/>
            <p:nvPr>
              <p:custDataLst>
                <p:tags r:id="rId17"/>
              </p:custDataLst>
            </p:nvPr>
          </p:nvSpPr>
          <p:spPr>
            <a:xfrm flipV="1">
              <a:off x="11837" y="7535"/>
              <a:ext cx="2455" cy="990"/>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37" name="文本框 36"/>
            <p:cNvSpPr txBox="1"/>
            <p:nvPr>
              <p:custDataLst>
                <p:tags r:id="rId18"/>
              </p:custDataLst>
            </p:nvPr>
          </p:nvSpPr>
          <p:spPr>
            <a:xfrm>
              <a:off x="11934" y="7626"/>
              <a:ext cx="2261"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排除法</a:t>
              </a:r>
            </a:p>
          </p:txBody>
        </p:sp>
      </p:grpSp>
      <p:grpSp>
        <p:nvGrpSpPr>
          <p:cNvPr id="15" name="组合 100"/>
          <p:cNvGrpSpPr/>
          <p:nvPr/>
        </p:nvGrpSpPr>
        <p:grpSpPr>
          <a:xfrm>
            <a:off x="9510214" y="752417"/>
            <a:ext cx="2586438" cy="646280"/>
            <a:chOff x="3691" y="7543"/>
            <a:chExt cx="3892" cy="982"/>
          </a:xfrm>
        </p:grpSpPr>
        <p:sp>
          <p:nvSpPr>
            <p:cNvPr id="88" name="矩形 87"/>
            <p:cNvSpPr/>
            <p:nvPr>
              <p:custDataLst>
                <p:tags r:id="rId19"/>
              </p:custDataLst>
            </p:nvPr>
          </p:nvSpPr>
          <p:spPr>
            <a:xfrm flipV="1">
              <a:off x="3814" y="7543"/>
              <a:ext cx="3645" cy="982"/>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93" name="文本框 92"/>
            <p:cNvSpPr txBox="1"/>
            <p:nvPr>
              <p:custDataLst>
                <p:tags r:id="rId20"/>
              </p:custDataLst>
            </p:nvPr>
          </p:nvSpPr>
          <p:spPr>
            <a:xfrm>
              <a:off x="3691" y="7634"/>
              <a:ext cx="3892"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充分条件推理</a:t>
              </a:r>
            </a:p>
          </p:txBody>
        </p:sp>
      </p:grpSp>
      <p:grpSp>
        <p:nvGrpSpPr>
          <p:cNvPr id="16" name="组合 4"/>
          <p:cNvGrpSpPr/>
          <p:nvPr/>
        </p:nvGrpSpPr>
        <p:grpSpPr>
          <a:xfrm>
            <a:off x="8556010" y="368300"/>
            <a:ext cx="971530" cy="2849880"/>
            <a:chOff x="12922" y="395"/>
            <a:chExt cx="1477" cy="9477"/>
          </a:xfrm>
        </p:grpSpPr>
        <p:cxnSp>
          <p:nvCxnSpPr>
            <p:cNvPr id="32" name="直接连接符 31"/>
            <p:cNvCxnSpPr/>
            <p:nvPr>
              <p:custDataLst>
                <p:tags r:id="rId21"/>
              </p:custDataLst>
            </p:nvPr>
          </p:nvCxnSpPr>
          <p:spPr>
            <a:xfrm rot="5400000" flipH="1" flipV="1">
              <a:off x="14029" y="41"/>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3" name="直接连接符 32"/>
            <p:cNvCxnSpPr/>
            <p:nvPr>
              <p:custDataLst>
                <p:tags r:id="rId22"/>
              </p:custDataLst>
            </p:nvPr>
          </p:nvCxnSpPr>
          <p:spPr>
            <a:xfrm rot="5400000" flipH="1" flipV="1">
              <a:off x="14007" y="4795"/>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4" name="直接连接符 33"/>
            <p:cNvCxnSpPr/>
            <p:nvPr>
              <p:custDataLst>
                <p:tags r:id="rId23"/>
              </p:custDataLst>
            </p:nvPr>
          </p:nvCxnSpPr>
          <p:spPr>
            <a:xfrm rot="5400000" flipH="1" flipV="1">
              <a:off x="14029" y="7410"/>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8" name="直接连接符 37"/>
            <p:cNvCxnSpPr/>
            <p:nvPr>
              <p:custDataLst>
                <p:tags r:id="rId24"/>
              </p:custDataLst>
            </p:nvPr>
          </p:nvCxnSpPr>
          <p:spPr>
            <a:xfrm rot="5400000">
              <a:off x="8924" y="5117"/>
              <a:ext cx="9477" cy="32"/>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41" name="直接连接符 40"/>
            <p:cNvCxnSpPr/>
            <p:nvPr>
              <p:custDataLst>
                <p:tags r:id="rId25"/>
              </p:custDataLst>
            </p:nvPr>
          </p:nvCxnSpPr>
          <p:spPr>
            <a:xfrm rot="5400000" flipH="1" flipV="1">
              <a:off x="13282" y="4722"/>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92" name="直接连接符 91"/>
            <p:cNvCxnSpPr/>
            <p:nvPr>
              <p:custDataLst>
                <p:tags r:id="rId26"/>
              </p:custDataLst>
            </p:nvPr>
          </p:nvCxnSpPr>
          <p:spPr>
            <a:xfrm rot="5400000" flipH="1" flipV="1">
              <a:off x="14039" y="2626"/>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95" name="直接连接符 94"/>
            <p:cNvCxnSpPr/>
            <p:nvPr>
              <p:custDataLst>
                <p:tags r:id="rId27"/>
              </p:custDataLst>
            </p:nvPr>
          </p:nvCxnSpPr>
          <p:spPr>
            <a:xfrm rot="5400000" flipH="1" flipV="1">
              <a:off x="14013" y="9503"/>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grpSp>
      <p:grpSp>
        <p:nvGrpSpPr>
          <p:cNvPr id="17" name="组合 103"/>
          <p:cNvGrpSpPr/>
          <p:nvPr/>
        </p:nvGrpSpPr>
        <p:grpSpPr>
          <a:xfrm>
            <a:off x="9310679" y="2916903"/>
            <a:ext cx="2196827" cy="651545"/>
            <a:chOff x="14391" y="7535"/>
            <a:chExt cx="3338" cy="990"/>
          </a:xfrm>
        </p:grpSpPr>
        <p:sp>
          <p:nvSpPr>
            <p:cNvPr id="94" name="矩形 93"/>
            <p:cNvSpPr/>
            <p:nvPr>
              <p:custDataLst>
                <p:tags r:id="rId28"/>
              </p:custDataLst>
            </p:nvPr>
          </p:nvSpPr>
          <p:spPr>
            <a:xfrm flipV="1">
              <a:off x="14664" y="7535"/>
              <a:ext cx="2910" cy="990"/>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96" name="文本框 95"/>
            <p:cNvSpPr txBox="1"/>
            <p:nvPr>
              <p:custDataLst>
                <p:tags r:id="rId29"/>
              </p:custDataLst>
            </p:nvPr>
          </p:nvSpPr>
          <p:spPr>
            <a:xfrm>
              <a:off x="14391" y="7610"/>
              <a:ext cx="3339"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charset="-122"/>
                </a:rPr>
                <a:t>二难推理</a:t>
              </a:r>
            </a:p>
          </p:txBody>
        </p:sp>
      </p:grpSp>
      <p:sp>
        <p:nvSpPr>
          <p:cNvPr id="4" name="标题 2"/>
          <p:cNvSpPr>
            <a:spLocks noGrp="1"/>
          </p:cNvSpPr>
          <p:nvPr/>
        </p:nvSpPr>
        <p:spPr>
          <a:xfrm>
            <a:off x="-106045" y="0"/>
            <a:ext cx="5968365" cy="8204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smtClean="0">
                <a:solidFill>
                  <a:srgbClr val="00B050"/>
                </a:solidFill>
              </a:rPr>
              <a:t>运</a:t>
            </a:r>
            <a:r>
              <a:rPr lang="zh-CN" altLang="en-US" sz="4000" b="1">
                <a:solidFill>
                  <a:srgbClr val="00B050"/>
                </a:solidFill>
              </a:rPr>
              <a:t>用有效地推理形式</a:t>
            </a:r>
          </a:p>
        </p:txBody>
      </p:sp>
      <p:sp>
        <p:nvSpPr>
          <p:cNvPr id="6" name="文本框 5"/>
          <p:cNvSpPr txBox="1"/>
          <p:nvPr/>
        </p:nvSpPr>
        <p:spPr>
          <a:xfrm>
            <a:off x="69850" y="812165"/>
            <a:ext cx="5123815" cy="2306320"/>
          </a:xfrm>
          <a:prstGeom prst="rect">
            <a:avLst/>
          </a:prstGeom>
          <a:noFill/>
        </p:spPr>
        <p:txBody>
          <a:bodyPr wrap="square" rtlCol="0">
            <a:spAutoFit/>
          </a:bodyPr>
          <a:lstStyle/>
          <a:p>
            <a:pPr>
              <a:lnSpc>
                <a:spcPct val="120000"/>
              </a:lnSpc>
            </a:pPr>
            <a:r>
              <a:rPr lang="en-US" altLang="zh-CN" sz="2400" b="1" spc="150">
                <a:solidFill>
                  <a:prstClr val="black"/>
                </a:solidFill>
                <a:latin typeface="微软雅黑" panose="020b0503020204020204" charset="-122"/>
                <a:sym typeface="+mn-ea"/>
              </a:rPr>
              <a:t>从一个或几个已有的判断推出一个新判断的思维形式叫作</a:t>
            </a:r>
            <a:r>
              <a:rPr lang="en-US" altLang="zh-CN" sz="2400" b="1" spc="150">
                <a:solidFill>
                  <a:srgbClr val="00B050"/>
                </a:solidFill>
                <a:latin typeface="微软雅黑" panose="020b0503020204020204" charset="-122"/>
                <a:sym typeface="+mn-ea"/>
              </a:rPr>
              <a:t>推理</a:t>
            </a:r>
            <a:r>
              <a:rPr lang="en-US" altLang="zh-CN" sz="2400" b="1" spc="150">
                <a:solidFill>
                  <a:prstClr val="black"/>
                </a:solidFill>
                <a:latin typeface="微软雅黑" panose="020b0503020204020204" charset="-122"/>
                <a:sym typeface="+mn-ea"/>
              </a:rPr>
              <a:t>。</a:t>
            </a:r>
          </a:p>
          <a:p>
            <a:pPr>
              <a:lnSpc>
                <a:spcPct val="120000"/>
              </a:lnSpc>
            </a:pPr>
            <a:r>
              <a:rPr lang="en-US" altLang="zh-CN" sz="2400" b="1" spc="150">
                <a:solidFill>
                  <a:prstClr val="black"/>
                </a:solidFill>
                <a:latin typeface="微软雅黑" panose="020b0503020204020204" charset="-122"/>
                <a:sym typeface="+mn-ea"/>
              </a:rPr>
              <a:t>推理所依据的已有的判断叫作推理的</a:t>
            </a:r>
            <a:r>
              <a:rPr lang="en-US" altLang="zh-CN" sz="2400" b="1" spc="150">
                <a:solidFill>
                  <a:srgbClr val="00B050"/>
                </a:solidFill>
                <a:latin typeface="微软雅黑" panose="020b0503020204020204" charset="-122"/>
                <a:sym typeface="+mn-ea"/>
              </a:rPr>
              <a:t>前提</a:t>
            </a:r>
            <a:r>
              <a:rPr lang="en-US" altLang="zh-CN" sz="2400" b="1" spc="150">
                <a:solidFill>
                  <a:prstClr val="black"/>
                </a:solidFill>
                <a:latin typeface="微软雅黑" panose="020b0503020204020204" charset="-122"/>
                <a:sym typeface="+mn-ea"/>
              </a:rPr>
              <a:t>，推出的新判断叫作推理的</a:t>
            </a:r>
            <a:r>
              <a:rPr lang="en-US" altLang="zh-CN" sz="2400" b="1" spc="150">
                <a:solidFill>
                  <a:srgbClr val="00B050"/>
                </a:solidFill>
                <a:latin typeface="微软雅黑" panose="020b0503020204020204" charset="-122"/>
                <a:sym typeface="+mn-ea"/>
              </a:rPr>
              <a:t>结论</a:t>
            </a:r>
            <a:r>
              <a:rPr lang="en-US" altLang="zh-CN" sz="2400" b="1" spc="150">
                <a:solidFill>
                  <a:prstClr val="black"/>
                </a:solidFill>
                <a:latin typeface="微软雅黑" panose="020b0503020204020204" charset="-122"/>
                <a:sym typeface="+mn-ea"/>
              </a:rPr>
              <a:t>。</a:t>
            </a:r>
            <a:endParaRPr lang="zh-CN" altLang="en-US" sz="2400" b="1" spc="150">
              <a:solidFill>
                <a:prstClr val="black"/>
              </a:solidFill>
              <a:latin typeface="微软雅黑" panose="020b0503020204020204" charset="-122"/>
              <a:sym typeface="+mn-ea"/>
            </a:endParaRPr>
          </a:p>
        </p:txBody>
      </p:sp>
      <p:sp>
        <p:nvSpPr>
          <p:cNvPr id="7" name="文本框 6"/>
          <p:cNvSpPr txBox="1"/>
          <p:nvPr/>
        </p:nvSpPr>
        <p:spPr>
          <a:xfrm>
            <a:off x="5374005" y="6397625"/>
            <a:ext cx="6722745" cy="460375"/>
          </a:xfrm>
          <a:prstGeom prst="rect">
            <a:avLst/>
          </a:prstGeom>
          <a:noFill/>
        </p:spPr>
        <p:txBody>
          <a:bodyPr wrap="square" rtlCol="0">
            <a:spAutoFit/>
          </a:bodyPr>
          <a:lstStyle/>
          <a:p>
            <a:r>
              <a:rPr lang="zh-CN" altLang="en-US" sz="2400" b="1">
                <a:solidFill>
                  <a:prstClr val="black"/>
                </a:solidFill>
              </a:rPr>
              <a:t>注：非完全逻辑学专业术语</a:t>
            </a:r>
            <a:r>
              <a:rPr lang="en-US" altLang="zh-CN" sz="2400" b="1">
                <a:solidFill>
                  <a:prstClr val="black"/>
                </a:solidFill>
              </a:rPr>
              <a:t>,</a:t>
            </a:r>
            <a:r>
              <a:rPr lang="zh-CN" altLang="zh-CN" sz="2400" b="1">
                <a:solidFill>
                  <a:prstClr val="black"/>
                </a:solidFill>
              </a:rPr>
              <a:t>常见的几种推理方法</a:t>
            </a:r>
          </a:p>
        </p:txBody>
      </p:sp>
      <p:grpSp>
        <p:nvGrpSpPr>
          <p:cNvPr id="18" name="组合 7"/>
          <p:cNvGrpSpPr/>
          <p:nvPr/>
        </p:nvGrpSpPr>
        <p:grpSpPr>
          <a:xfrm>
            <a:off x="989965" y="3118485"/>
            <a:ext cx="4418965" cy="1532255"/>
            <a:chOff x="8832" y="5375"/>
            <a:chExt cx="3473" cy="795"/>
          </a:xfrm>
        </p:grpSpPr>
        <p:sp>
          <p:nvSpPr>
            <p:cNvPr id="9" name="矩形 8"/>
            <p:cNvSpPr/>
            <p:nvPr>
              <p:custDataLst>
                <p:tags r:id="rId30"/>
              </p:custDataLst>
            </p:nvPr>
          </p:nvSpPr>
          <p:spPr>
            <a:xfrm flipV="1">
              <a:off x="8832"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charset="-122"/>
              </a:endParaRPr>
            </a:p>
          </p:txBody>
        </p:sp>
        <p:sp>
          <p:nvSpPr>
            <p:cNvPr id="10" name="文本框 9"/>
            <p:cNvSpPr txBox="1"/>
            <p:nvPr>
              <p:custDataLst>
                <p:tags r:id="rId31"/>
              </p:custDataLst>
            </p:nvPr>
          </p:nvSpPr>
          <p:spPr>
            <a:xfrm>
              <a:off x="8832"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4000" b="1" spc="150">
                  <a:solidFill>
                    <a:prstClr val="black"/>
                  </a:solidFill>
                  <a:latin typeface="微软雅黑" panose="020b0503020204020204" charset="-122"/>
                  <a:sym typeface="+mn-ea"/>
                </a:rPr>
                <a:t>推理</a:t>
              </a:r>
              <a:endParaRPr lang="zh-CN" altLang="en-US" sz="4000" b="1" spc="150">
                <a:solidFill>
                  <a:prstClr val="black"/>
                </a:solidFill>
                <a:latin typeface="微软雅黑" panose="020b0503020204020204" charset="-122"/>
              </a:endParaRPr>
            </a:p>
            <a:p>
              <a:pPr>
                <a:lnSpc>
                  <a:spcPct val="120000"/>
                </a:lnSpc>
              </a:pPr>
              <a:r>
                <a:rPr lang="zh-CN" altLang="en-US" sz="2800" b="1" spc="150">
                  <a:solidFill>
                    <a:prstClr val="black"/>
                  </a:solidFill>
                  <a:latin typeface="微软雅黑" panose="020b0503020204020204" charset="-122"/>
                  <a:sym typeface="+mn-ea"/>
                </a:rPr>
                <a:t>（依据个别与一般的关系）</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5"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55"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strVal val="#ppt_w*0.70"/>
                                          </p:val>
                                        </p:tav>
                                        <p:tav tm="100000">
                                          <p:val>
                                            <p:strVal val="#ppt_w"/>
                                          </p:val>
                                        </p:tav>
                                      </p:tavLst>
                                    </p:anim>
                                    <p:anim calcmode="lin" valueType="num">
                                      <p:cBhvr>
                                        <p:cTn id="39" dur="1000" fill="hold"/>
                                        <p:tgtEl>
                                          <p:spTgt spid="16"/>
                                        </p:tgtEl>
                                        <p:attrNameLst>
                                          <p:attrName>ppt_h</p:attrName>
                                        </p:attrNameLst>
                                      </p:cBhvr>
                                      <p:tavLst>
                                        <p:tav tm="0">
                                          <p:val>
                                            <p:strVal val="#ppt_h"/>
                                          </p:val>
                                        </p:tav>
                                        <p:tav tm="100000">
                                          <p:val>
                                            <p:strVal val="#ppt_h"/>
                                          </p:val>
                                        </p:tav>
                                      </p:tavLst>
                                    </p:anim>
                                    <p:animEffect transition="in" filter="fade">
                                      <p:cBhvr>
                                        <p:cTn id="40" dur="1000"/>
                                        <p:tgtEl>
                                          <p:spTgt spid="1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98"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29699"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29700" name="矩形 28675"/>
          <p:cNvSpPr/>
          <p:nvPr/>
        </p:nvSpPr>
        <p:spPr>
          <a:xfrm>
            <a:off x="239185" y="908050"/>
            <a:ext cx="11713633" cy="4895828"/>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en-US" altLang="zh-CN" sz="2400" b="1">
                <a:latin typeface="宋体" panose="02010600030101010101" pitchFamily="2" charset="-122"/>
              </a:rPr>
              <a:t>6</a:t>
            </a:r>
            <a:r>
              <a:rPr lang="zh-CN" altLang="en-US" sz="2400" b="1">
                <a:latin typeface="宋体" panose="02010600030101010101" pitchFamily="2" charset="-122"/>
              </a:rPr>
              <a:t>、</a:t>
            </a:r>
            <a:r>
              <a:rPr lang="zh-CN" altLang="zh-CN" sz="2400">
                <a:latin typeface="宋体" panose="02010600030101010101" pitchFamily="2" charset="-122"/>
              </a:rPr>
              <a:t>请参照示例的方式，反驳对方的观点。要求符合逻辑，句式基本一致，语言简洁明了。</a:t>
            </a:r>
          </a:p>
          <a:p>
            <a:pPr marL="0" lvl="0" indent="0" eaLnBrk="1" hangingPunct="1"/>
            <a:r>
              <a:rPr lang="zh-CN" altLang="zh-CN" sz="2400">
                <a:latin typeface="华文楷体" charset="-122"/>
                <a:ea typeface="华文楷体" charset="-122"/>
              </a:rPr>
              <a:t>某天，北京大学课间休息时，众教师闲聊起谭鑫培演出的《秦琼卖马》。胡适道：“京剧太落伍，甩一根鞭子就算是马，用两把旗子就算是车，应该用真车真马才对！”在场者恭听高论，一时无人应声。黄侃慢慢站起身，说道：“适之，唱《武松打虎》怎么办？”胡适一时语塞，众人哈哈大笑。</a:t>
            </a:r>
          </a:p>
          <a:p>
            <a:pPr marL="0" lvl="0" indent="0" eaLnBrk="1" hangingPunct="1"/>
            <a:r>
              <a:rPr lang="zh-CN" altLang="zh-CN" sz="2400">
                <a:solidFill>
                  <a:srgbClr val="FF0000"/>
                </a:solidFill>
                <a:latin typeface="仿宋" pitchFamily="49" charset="-122"/>
                <a:ea typeface="仿宋" pitchFamily="49" charset="-122"/>
              </a:rPr>
              <a:t>示例：</a:t>
            </a:r>
            <a:r>
              <a:rPr lang="zh-CN" altLang="zh-CN" sz="2400">
                <a:latin typeface="华文楷体" charset="-122"/>
                <a:ea typeface="华文楷体" charset="-122"/>
              </a:rPr>
              <a:t>如果唱《秦琼卖马》要用真车真马，那么唱《武松打虎》就要用真老虎。</a:t>
            </a:r>
            <a:endParaRPr lang="zh-CN" altLang="zh-CN" sz="2400"/>
          </a:p>
          <a:p>
            <a:pPr marL="0" lvl="0" indent="0" eaLnBrk="1" hangingPunct="1"/>
            <a:r>
              <a:rPr lang="zh-CN" altLang="zh-CN" sz="2400">
                <a:latin typeface="华文楷体" charset="-122"/>
                <a:ea typeface="华文楷体" charset="-122"/>
              </a:rPr>
              <a:t>（</a:t>
            </a:r>
            <a:r>
              <a:rPr lang="en-US" altLang="zh-CN" sz="2400">
                <a:latin typeface="华文楷体" charset="-122"/>
                <a:ea typeface="华文楷体" charset="-122"/>
              </a:rPr>
              <a:t>1</a:t>
            </a:r>
            <a:r>
              <a:rPr lang="zh-CN" altLang="zh-CN" sz="2400">
                <a:latin typeface="华文楷体" charset="-122"/>
                <a:ea typeface="华文楷体" charset="-122"/>
              </a:rPr>
              <a:t>）加拿大外交官朗宁出生于中国，在参选省议员时，反对派大肆宣传他是“喝中国人的奶长大的，身上一定有中国血统”。</a:t>
            </a:r>
          </a:p>
          <a:p>
            <a:pPr marL="0" lvl="0" indent="0" eaLnBrk="1" hangingPunct="1"/>
            <a:r>
              <a:rPr lang="zh-CN" altLang="zh-CN" sz="2400">
                <a:latin typeface="华文楷体" charset="-122"/>
                <a:ea typeface="华文楷体" charset="-122"/>
              </a:rPr>
              <a:t>（</a:t>
            </a:r>
            <a:r>
              <a:rPr lang="en-US" altLang="zh-CN" sz="2400">
                <a:latin typeface="华文楷体" charset="-122"/>
                <a:ea typeface="华文楷体" charset="-122"/>
              </a:rPr>
              <a:t>2</a:t>
            </a:r>
            <a:r>
              <a:rPr lang="zh-CN" altLang="zh-CN" sz="2400">
                <a:latin typeface="华文楷体" charset="-122"/>
                <a:ea typeface="华文楷体" charset="-122"/>
              </a:rPr>
              <a:t>）生活中，我们批评某些人褊狭的思考或偏激的行为时，经带会听到这样的辩白：真理总是掌握在少数人手里。</a:t>
            </a:r>
          </a:p>
          <a:p>
            <a:pPr marL="0" lvl="0" indent="0" eaLnBrk="1" hangingPunct="1"/>
            <a:r>
              <a:rPr lang="zh-CN" altLang="zh-CN" sz="2400"/>
              <a:t>（</a:t>
            </a:r>
            <a:r>
              <a:rPr lang="en-US" altLang="zh-CN" sz="2400"/>
              <a:t>1</a:t>
            </a:r>
            <a:r>
              <a:rPr lang="zh-CN" altLang="zh-CN" sz="2400"/>
              <a:t>）</a:t>
            </a:r>
            <a:r>
              <a:rPr lang="en-US" altLang="zh-CN" sz="2400"/>
              <a:t>__________________________________________</a:t>
            </a:r>
            <a:r>
              <a:rPr lang="zh-CN" altLang="zh-CN" sz="2400"/>
              <a:t>。</a:t>
            </a:r>
          </a:p>
          <a:p>
            <a:pPr marL="0" lvl="0" indent="0" eaLnBrk="1" hangingPunct="1"/>
            <a:r>
              <a:rPr lang="zh-CN" altLang="zh-CN" sz="2400"/>
              <a:t>（</a:t>
            </a:r>
            <a:r>
              <a:rPr lang="en-US" altLang="zh-CN" sz="2400"/>
              <a:t>2</a:t>
            </a:r>
            <a:r>
              <a:rPr lang="zh-CN" altLang="zh-CN" sz="2400"/>
              <a:t>）</a:t>
            </a:r>
            <a:r>
              <a:rPr lang="en-US" altLang="zh-CN" sz="2400"/>
              <a:t>__________________________________________</a:t>
            </a:r>
            <a:r>
              <a:rPr lang="zh-CN" altLang="zh-CN" sz="2400"/>
              <a:t>。</a:t>
            </a:r>
          </a:p>
        </p:txBody>
      </p:sp>
      <p:sp>
        <p:nvSpPr>
          <p:cNvPr id="29701"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linds(horizontal)">
                                      <p:cBhvr>
                                        <p:cTn id="7" dur="500" fill="hold"/>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22" name="图片 28673" descr="图片1"/>
          <p:cNvPicPr>
            <a:picLocks noChangeAspect="1"/>
          </p:cNvPicPr>
          <p:nvPr/>
        </p:nvPicPr>
        <p:blipFill>
          <a:blip r:embed="rId2"/>
          <a:stretch>
            <a:fillRect/>
          </a:stretch>
        </p:blipFill>
        <p:spPr>
          <a:xfrm>
            <a:off x="0" y="0"/>
            <a:ext cx="12192000" cy="6858000"/>
          </a:xfrm>
          <a:prstGeom prst="rect">
            <a:avLst/>
          </a:prstGeom>
          <a:noFill/>
          <a:ln>
            <a:noFill/>
            <a:miter lim="800000"/>
          </a:ln>
        </p:spPr>
      </p:pic>
      <p:pic>
        <p:nvPicPr>
          <p:cNvPr id="30723" name="图片 28674" descr="图片10"/>
          <p:cNvPicPr>
            <a:picLocks noChangeAspect="1"/>
          </p:cNvPicPr>
          <p:nvPr/>
        </p:nvPicPr>
        <p:blipFill>
          <a:blip r:embed="rId3"/>
          <a:stretch>
            <a:fillRect/>
          </a:stretch>
        </p:blipFill>
        <p:spPr>
          <a:xfrm>
            <a:off x="8392584" y="0"/>
            <a:ext cx="3799416" cy="1524000"/>
          </a:xfrm>
          <a:prstGeom prst="rect">
            <a:avLst/>
          </a:prstGeom>
          <a:noFill/>
          <a:ln>
            <a:noFill/>
            <a:miter lim="800000"/>
          </a:ln>
        </p:spPr>
      </p:pic>
      <p:sp>
        <p:nvSpPr>
          <p:cNvPr id="30724" name="Text Box 5"/>
          <p:cNvSpPr/>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30725" name="TextBox 5"/>
          <p:cNvSpPr/>
          <p:nvPr/>
        </p:nvSpPr>
        <p:spPr>
          <a:xfrm>
            <a:off x="431801" y="1771651"/>
            <a:ext cx="11233151" cy="2092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itchFamily="2" charset="-122"/>
              </a:defRPr>
            </a:lvl5pPr>
          </a:lstStyle>
          <a:p>
            <a:pPr marL="0" lvl="0" indent="0" eaLnBrk="1" hangingPunct="1"/>
            <a:r>
              <a:rPr lang="zh-CN" altLang="zh-CN" sz="2800">
                <a:latin typeface="华文楷体" charset="-122"/>
                <a:ea typeface="华文楷体" charset="-122"/>
              </a:rPr>
              <a:t>（</a:t>
            </a:r>
            <a:r>
              <a:rPr lang="en-US" altLang="zh-CN" sz="2800">
                <a:latin typeface="华文楷体" charset="-122"/>
                <a:ea typeface="华文楷体" charset="-122"/>
              </a:rPr>
              <a:t>1</a:t>
            </a:r>
            <a:r>
              <a:rPr lang="zh-CN" altLang="zh-CN" sz="2800">
                <a:latin typeface="华文楷体" charset="-122"/>
                <a:ea typeface="华文楷体" charset="-122"/>
              </a:rPr>
              <a:t>）如果说和中国人的奶就有中国血统，那么喝牛奶就一定有牛的血统。</a:t>
            </a:r>
            <a:endParaRPr lang="zh-CN" altLang="zh-CN" sz="2800">
              <a:latin typeface="华文楷体" charset="-122"/>
              <a:ea typeface="华文楷体" charset="-122"/>
            </a:endParaRPr>
          </a:p>
          <a:p>
            <a:pPr marL="0" lvl="0" indent="0" eaLnBrk="1" hangingPunct="1"/>
            <a:r>
              <a:rPr lang="zh-CN" altLang="zh-CN" sz="2800">
                <a:latin typeface="华文楷体" charset="-122"/>
                <a:ea typeface="华文楷体" charset="-122"/>
              </a:rPr>
              <a:t>（</a:t>
            </a:r>
            <a:r>
              <a:rPr lang="en-US" altLang="zh-CN" sz="2800">
                <a:latin typeface="华文楷体" charset="-122"/>
                <a:ea typeface="华文楷体" charset="-122"/>
              </a:rPr>
              <a:t>2</a:t>
            </a:r>
            <a:r>
              <a:rPr lang="zh-CN" altLang="zh-CN" sz="2800">
                <a:latin typeface="华文楷体" charset="-122"/>
                <a:ea typeface="华文楷体" charset="-122"/>
              </a:rPr>
              <a:t>）如果真理总是掌握在少数人手里，那么越是无人掌握的就越是真理。</a:t>
            </a:r>
            <a:endParaRPr lang="zh-CN" altLang="zh-CN" sz="2800">
              <a:latin typeface="华文楷体" charset="-122"/>
              <a:ea typeface="华文楷体" charset="-122"/>
            </a:endParaRPr>
          </a:p>
          <a:p>
            <a:pPr marL="0" lvl="0" indent="0" eaLnBrk="1" hangingPunct="1"/>
            <a:endParaRPr lang="zh-CN" altLang="en-US">
              <a:latin typeface="华文楷体" charset="-122"/>
              <a:ea typeface="华文楷体"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101696" y="1594968"/>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请判断下面这句话运用哪种逻辑推理形式？请分析其推理过程。</a:t>
            </a:r>
            <a:endPar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大概是物以稀为贵罢。北京的白菜运往浙江</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便用红头绳系住菜根</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倒挂在水果店头</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尊为“胶菜”</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福建野生着的芦荟</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一到北京就请进温室</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美其名曰</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龙舌兰”</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藤野先生</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endParaRPr lang="zh-CN" altLang="en-US" sz="2665">
              <a:solidFill>
                <a:srgbClr val="F9FBFA"/>
              </a:solidFill>
            </a:endParaRPr>
          </a:p>
        </p:txBody>
      </p:sp>
      <p:sp>
        <p:nvSpPr>
          <p:cNvPr id="3" name="矩形 2"/>
          <p:cNvSpPr/>
          <p:nvPr/>
        </p:nvSpPr>
        <p:spPr>
          <a:xfrm>
            <a:off x="4616291" y="1220635"/>
            <a:ext cx="2371162"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课后</a:t>
            </a:r>
            <a:r>
              <a:rPr lang="zh-CN" altLang="en-US" sz="4265" smtClean="0">
                <a:solidFill>
                  <a:srgbClr val="FFFF00"/>
                </a:solidFill>
                <a:latin typeface="黑体" panose="02010609060101010101" charset="-122"/>
                <a:ea typeface="黑体" panose="02010609060101010101" charset="-122"/>
              </a:rPr>
              <a:t>作业</a:t>
            </a:r>
            <a:endParaRPr lang="zh-CN" altLang="en-US" sz="4265">
              <a:solidFill>
                <a:srgbClr val="FFFF00"/>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69" name="内容占位符 2"/>
          <p:cNvSpPr>
            <a:spLocks noGrp="1"/>
          </p:cNvSpPr>
          <p:nvPr>
            <p:ph idx="1"/>
          </p:nvPr>
        </p:nvSpPr>
        <p:spPr>
          <a:xfrm>
            <a:off x="280988" y="334963"/>
            <a:ext cx="11631613" cy="2954338"/>
          </a:xfrm>
        </p:spPr>
        <p:txBody>
          <a:bodyPr vert="horz" wrap="square" lIns="91440" tIns="45720" rIns="91440" bIns="45720" numCol="1" rtlCol="0" anchor="t" anchorCtr="0" compatLnSpc="1">
            <a:normAutofit/>
          </a:bodyPr>
          <a:lstStyle>
            <a:lvl1pPr marL="0" indent="0" algn="l" rtl="0" eaLnBrk="1" fontAlgn="base" hangingPunct="1">
              <a:lnSpc>
                <a:spcPct val="130000"/>
              </a:lnSpc>
              <a:spcBef>
                <a:spcPct val="0"/>
              </a:spcBef>
              <a:spcAft>
                <a:spcPts val="1000"/>
              </a:spcAft>
              <a:buClrTx/>
              <a:buSzTx/>
              <a:buFont typeface="Arial" panose="020b0604020202020204" pitchFamily="34" charset="0"/>
              <a:buChar char="●"/>
              <a:defRPr lang="zh-CN" altLang="en-US" sz="1800" u="none" baseline="0">
                <a:solidFill>
                  <a:srgbClr val="595959"/>
                </a:solidFill>
                <a:latin typeface="Arial" panose="020b0604020202020204" pitchFamily="34" charset="0"/>
                <a:ea typeface="微软雅黑"/>
              </a:defRPr>
            </a:lvl1pPr>
            <a:lvl2pPr marL="6858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a:defRPr>
            </a:lvl2pPr>
            <a:lvl3pPr marL="11430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a:defRPr>
            </a:lvl3pPr>
            <a:lvl4pPr marL="1600200" indent="-228600" algn="l" defTabSz="914400" rtl="0" eaLnBrk="1" fontAlgn="base" hangingPunct="1">
              <a:lnSpc>
                <a:spcPct val="120000"/>
              </a:lnSpc>
              <a:spcBef>
                <a:spcPct val="0"/>
              </a:spcBef>
              <a:spcAft>
                <a:spcPts val="300"/>
              </a:spcAft>
              <a:buClrTx/>
              <a:buSzTx/>
              <a:buFont typeface="Wingdings" panose="05000000000000000000" charset="0"/>
              <a:buChar char=""/>
              <a:tabLst>
                <a:tab pos="1609725"/>
              </a:tabLst>
              <a:defRPr lang="zh-CN" altLang="en-US" sz="1400" u="none" baseline="0">
                <a:solidFill>
                  <a:srgbClr val="595959"/>
                </a:solidFill>
                <a:latin typeface="Arial" panose="020b0604020202020204" pitchFamily="34" charset="0"/>
                <a:ea typeface="微软雅黑"/>
              </a:defRPr>
            </a:lvl4pPr>
            <a:lvl5pPr marL="2057400" indent="-228600" algn="l" defTabSz="914400" rtl="0" eaLnBrk="1" fontAlgn="base" hangingPunct="1">
              <a:lnSpc>
                <a:spcPct val="120000"/>
              </a:lnSpc>
              <a:spcBef>
                <a:spcPct val="0"/>
              </a:spcBef>
              <a:spcAft>
                <a:spcPts val="300"/>
              </a:spcAft>
              <a:buClrTx/>
              <a:buSzTx/>
              <a:buFont typeface="Arial" panose="020b0604020202020204" pitchFamily="34" charset="0"/>
              <a:buChar char="•"/>
              <a:tabLst>
                <a:tab pos="1609725"/>
              </a:tabLst>
              <a:defRPr lang="zh-CN" altLang="en-US" sz="1400" u="none" baseline="0">
                <a:solidFill>
                  <a:srgbClr val="595959"/>
                </a:solidFill>
                <a:latin typeface="Arial" panose="020b0604020202020204" pitchFamily="34" charset="0"/>
                <a:ea typeface="微软雅黑"/>
              </a:defRPr>
            </a:lvl5pPr>
          </a:lstStyle>
          <a:p>
            <a:pPr marL="0" marR="0" lvl="0" indent="0">
              <a:lnSpc>
                <a:spcPct val="100000"/>
              </a:lnSpc>
              <a:spcBef>
                <a:spcPct val="20000"/>
              </a:spcBef>
              <a:spcAft>
                <a:spcPct val="0"/>
              </a:spcAft>
              <a:buClrTx/>
              <a:buNone/>
            </a:pPr>
            <a:r>
              <a:rPr lang="zh-CN" altLang="zh-CN" sz="3600" b="1" smtClean="0">
                <a:solidFill>
                  <a:schemeClr val="tx1"/>
                </a:solidFill>
                <a:latin typeface="宋体" panose="02010600030101010101" pitchFamily="2" charset="-122"/>
                <a:sym typeface="微软雅黑" panose="020b0503020204020204" charset="-122"/>
              </a:rPr>
              <a:t>大</a:t>
            </a:r>
            <a:r>
              <a:rPr lang="zh-CN" altLang="zh-CN" sz="3600" b="1">
                <a:solidFill>
                  <a:schemeClr val="tx1"/>
                </a:solidFill>
                <a:latin typeface="宋体" panose="02010600030101010101" pitchFamily="2" charset="-122"/>
                <a:sym typeface="微软雅黑" panose="020b0503020204020204" charset="-122"/>
              </a:rPr>
              <a:t>概是物以稀为贵罢。北京的白菜运往浙江，便用红头绳系住菜根，倒挂在水果店头，尊为“胶菜” ；福建野生着的芦荟，一到北京就请进温室，且美其名曰“龙舌兰” 。（鲁迅《藤野先生》）</a:t>
            </a:r>
          </a:p>
          <a:p>
            <a:pPr marL="342900" marR="0" lvl="0" indent="-342900">
              <a:lnSpc>
                <a:spcPct val="100000"/>
              </a:lnSpc>
              <a:spcBef>
                <a:spcPct val="20000"/>
              </a:spcBef>
              <a:spcAft>
                <a:spcPct val="0"/>
              </a:spcAft>
              <a:buClrTx/>
            </a:pPr>
            <a:endParaRPr lang="zh-CN" altLang="en-US" sz="3600" b="1">
              <a:solidFill>
                <a:schemeClr val="tx1"/>
              </a:solidFill>
              <a:latin typeface="宋体" panose="02010600030101010101" pitchFamily="2" charset="-122"/>
              <a:sym typeface="微软雅黑" panose="020b0503020204020204" charset="-122"/>
            </a:endParaRPr>
          </a:p>
        </p:txBody>
      </p:sp>
      <p:sp>
        <p:nvSpPr>
          <p:cNvPr id="32770" name="文本框 3"/>
          <p:cNvSpPr/>
          <p:nvPr/>
        </p:nvSpPr>
        <p:spPr>
          <a:xfrm>
            <a:off x="1012825" y="3903662"/>
            <a:ext cx="4100512" cy="119856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zh-CN" sz="3600" b="1">
                <a:solidFill>
                  <a:srgbClr val="FF0000"/>
                </a:solidFill>
                <a:latin typeface="宋体" panose="02010600030101010101" pitchFamily="2" charset="-122"/>
                <a:ea typeface="宋体" pitchFamily="2" charset="-122"/>
                <a:sym typeface="宋体" panose="02010600030101010101" pitchFamily="2" charset="-122"/>
              </a:rPr>
              <a:t>北京的白菜运往浙江被尊为“胶菜”</a:t>
            </a:r>
            <a:endParaRPr lang="zh-CN" altLang="en-US" sz="3600">
              <a:latin typeface="Calibri" pitchFamily="34" charset="0"/>
              <a:ea typeface="宋体" pitchFamily="2" charset="-122"/>
            </a:endParaRPr>
          </a:p>
        </p:txBody>
      </p:sp>
      <p:sp>
        <p:nvSpPr>
          <p:cNvPr id="32771" name="文本框 4"/>
          <p:cNvSpPr/>
          <p:nvPr/>
        </p:nvSpPr>
        <p:spPr>
          <a:xfrm>
            <a:off x="1012825" y="5264150"/>
            <a:ext cx="4322762" cy="119856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zh-CN" sz="3600" b="1">
                <a:solidFill>
                  <a:srgbClr val="FF0000"/>
                </a:solidFill>
                <a:latin typeface="宋体" panose="02010600030101010101" pitchFamily="2" charset="-122"/>
                <a:ea typeface="宋体" pitchFamily="2" charset="-122"/>
                <a:sym typeface="宋体" panose="02010600030101010101" pitchFamily="2" charset="-122"/>
              </a:rPr>
              <a:t>福建野生的芦荟就美其名曰“龙舌兰”</a:t>
            </a:r>
            <a:endParaRPr lang="zh-CN" altLang="en-US" sz="3600">
              <a:latin typeface="Calibri" pitchFamily="34" charset="0"/>
              <a:ea typeface="宋体" pitchFamily="2" charset="-122"/>
            </a:endParaRPr>
          </a:p>
        </p:txBody>
      </p:sp>
      <p:sp>
        <p:nvSpPr>
          <p:cNvPr id="32772" name="文本框 6"/>
          <p:cNvSpPr/>
          <p:nvPr/>
        </p:nvSpPr>
        <p:spPr>
          <a:xfrm>
            <a:off x="9680575" y="3668712"/>
            <a:ext cx="736600" cy="3014662"/>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lvl="0" eaLnBrk="1" hangingPunct="1"/>
            <a:r>
              <a:rPr lang="zh-CN" altLang="zh-CN" sz="3600" b="1">
                <a:solidFill>
                  <a:srgbClr val="FF0000"/>
                </a:solidFill>
                <a:latin typeface="宋体" panose="02010600030101010101" pitchFamily="2" charset="-122"/>
                <a:ea typeface="宋体" pitchFamily="2" charset="-122"/>
                <a:sym typeface="宋体" panose="02010600030101010101" pitchFamily="2" charset="-122"/>
              </a:rPr>
              <a:t>物以稀为贵</a:t>
            </a:r>
          </a:p>
        </p:txBody>
      </p:sp>
      <p:sp>
        <p:nvSpPr>
          <p:cNvPr id="32773" name="右大括号 7"/>
          <p:cNvSpPr/>
          <p:nvPr/>
        </p:nvSpPr>
        <p:spPr>
          <a:xfrm>
            <a:off x="5599112" y="3830638"/>
            <a:ext cx="996950" cy="2774950"/>
          </a:xfrm>
          <a:prstGeom prst="rightBrace">
            <a:avLst>
              <a:gd name="adj1" fmla="val 8325"/>
              <a:gd name="adj2" fmla="val 50000"/>
            </a:avLst>
          </a:prstGeom>
          <a:noFill/>
          <a:ln w="57150">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latin typeface="Arial" panose="020b0604020202020204" pitchFamily="34" charset="0"/>
              <a:ea typeface="微软雅黑"/>
            </a:endParaRPr>
          </a:p>
        </p:txBody>
      </p:sp>
      <p:sp>
        <p:nvSpPr>
          <p:cNvPr id="32774" name="燕尾形箭头 11"/>
          <p:cNvSpPr/>
          <p:nvPr/>
        </p:nvSpPr>
        <p:spPr>
          <a:xfrm>
            <a:off x="7126288" y="4949825"/>
            <a:ext cx="1963738" cy="450850"/>
          </a:xfrm>
          <a:prstGeom prst="notchedRightArrow">
            <a:avLst>
              <a:gd name="adj1" fmla="val 49861"/>
              <a:gd name="adj2" fmla="val 49989"/>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itchFamily="34" charset="0"/>
                <a:ea typeface="宋体"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6515" y="0"/>
            <a:ext cx="9694545" cy="6858000"/>
          </a:xfrm>
        </p:spPr>
        <p:txBody>
          <a:bodyPr>
            <a:normAutofit/>
          </a:bodyPr>
          <a:lstStyle/>
          <a:p>
            <a:r>
              <a:rPr lang="zh-CN" altLang="en-US" b="1">
                <a:solidFill>
                  <a:schemeClr val="accent5"/>
                </a:solidFill>
                <a:latin typeface="楷体" panose="02010609060101010101" charset="-122"/>
                <a:ea typeface="楷体" panose="02010609060101010101" charset="-122"/>
                <a:cs typeface="楷体" panose="02010609060101010101" charset="-122"/>
                <a:sym typeface="+mn-ea"/>
              </a:rPr>
              <a:t>烛之武</a:t>
            </a:r>
            <a:r>
              <a:rPr lang="zh-CN" altLang="en-US" b="1">
                <a:latin typeface="楷体" panose="02010609060101010101" charset="-122"/>
                <a:ea typeface="楷体" panose="02010609060101010101" charset="-122"/>
                <a:cs typeface="楷体" panose="02010609060101010101" charset="-122"/>
                <a:sym typeface="+mn-ea"/>
              </a:rPr>
              <a:t>入情入理的分析挽救了国家，这是外交中的逻辑；</a:t>
            </a:r>
          </a:p>
          <a:p>
            <a:pPr fontAlgn="auto">
              <a:lnSpc>
                <a:spcPts val="2520"/>
              </a:lnSpc>
            </a:pPr>
            <a:r>
              <a:rPr lang="zh-CN" altLang="en-US" b="1">
                <a:solidFill>
                  <a:srgbClr val="FF0000"/>
                </a:solidFill>
                <a:latin typeface="+mn-ea"/>
                <a:cs typeface="+mn-ea"/>
                <a:sym typeface="+mn-ea"/>
              </a:rPr>
              <a:t>如果p，那么q</a:t>
            </a:r>
            <a:endParaRPr lang="zh-CN" altLang="en-US" b="1">
              <a:solidFill>
                <a:srgbClr val="FF0000"/>
              </a:solidFill>
              <a:latin typeface="+mn-ea"/>
              <a:cs typeface="+mn-ea"/>
            </a:endParaRPr>
          </a:p>
          <a:p>
            <a:pPr fontAlgn="auto">
              <a:lnSpc>
                <a:spcPts val="2520"/>
              </a:lnSpc>
            </a:pPr>
            <a:r>
              <a:rPr lang="zh-CN" altLang="en-US" b="1" u="sng">
                <a:solidFill>
                  <a:srgbClr val="FF0000"/>
                </a:solidFill>
                <a:latin typeface="+mn-ea"/>
                <a:cs typeface="+mn-ea"/>
                <a:sym typeface="+mn-ea"/>
              </a:rPr>
              <a:t>并非q</a:t>
            </a:r>
            <a:endParaRPr lang="zh-CN" altLang="en-US" b="1" u="sng">
              <a:solidFill>
                <a:srgbClr val="FF0000"/>
              </a:solidFill>
              <a:latin typeface="+mn-ea"/>
              <a:cs typeface="+mn-ea"/>
            </a:endParaRPr>
          </a:p>
          <a:p>
            <a:pPr fontAlgn="auto">
              <a:lnSpc>
                <a:spcPts val="2520"/>
              </a:lnSpc>
            </a:pPr>
            <a:r>
              <a:rPr lang="zh-CN" altLang="en-US" b="1">
                <a:solidFill>
                  <a:srgbClr val="FF0000"/>
                </a:solidFill>
                <a:latin typeface="+mn-ea"/>
                <a:cs typeface="+mn-ea"/>
                <a:sym typeface="+mn-ea"/>
              </a:rPr>
              <a:t>并非p</a:t>
            </a:r>
            <a:endParaRPr lang="en-US" altLang="zh-CN" b="1">
              <a:solidFill>
                <a:srgbClr val="FF0000"/>
              </a:solidFill>
              <a:latin typeface="+mn-ea"/>
              <a:cs typeface="+mn-ea"/>
            </a:endParaRPr>
          </a:p>
          <a:p>
            <a:r>
              <a:rPr lang="zh-CN" altLang="en-US" b="1">
                <a:solidFill>
                  <a:schemeClr val="accent5"/>
                </a:solidFill>
                <a:latin typeface="楷体" panose="02010609060101010101" charset="-122"/>
                <a:ea typeface="楷体" panose="02010609060101010101" charset="-122"/>
                <a:cs typeface="楷体" panose="02010609060101010101" charset="-122"/>
                <a:sym typeface="+mn-ea"/>
              </a:rPr>
              <a:t>林庚</a:t>
            </a:r>
            <a:r>
              <a:rPr lang="zh-CN" altLang="en-US" b="1">
                <a:latin typeface="楷体" panose="02010609060101010101" charset="-122"/>
                <a:ea typeface="楷体" panose="02010609060101010101" charset="-122"/>
                <a:cs typeface="楷体" panose="02010609060101010101" charset="-122"/>
                <a:sym typeface="+mn-ea"/>
              </a:rPr>
              <a:t>细致辨析</a:t>
            </a:r>
            <a:r>
              <a:rPr lang="en-US" altLang="zh-CN" b="1">
                <a:latin typeface="楷体" panose="02010609060101010101" charset="-122"/>
                <a:ea typeface="楷体" panose="02010609060101010101" charset="-122"/>
                <a:cs typeface="楷体" panose="02010609060101010101" charset="-122"/>
                <a:sym typeface="+mn-ea"/>
              </a:rPr>
              <a:t>“</a:t>
            </a:r>
            <a:r>
              <a:rPr lang="zh-CN" altLang="en-US" b="1">
                <a:latin typeface="楷体" panose="02010609060101010101" charset="-122"/>
                <a:ea typeface="楷体" panose="02010609060101010101" charset="-122"/>
                <a:cs typeface="楷体" panose="02010609060101010101" charset="-122"/>
                <a:sym typeface="+mn-ea"/>
              </a:rPr>
              <a:t>木叶</a:t>
            </a:r>
            <a:r>
              <a:rPr lang="en-US" altLang="zh-CN" b="1">
                <a:latin typeface="楷体" panose="02010609060101010101" charset="-122"/>
                <a:ea typeface="楷体" panose="02010609060101010101" charset="-122"/>
                <a:cs typeface="楷体" panose="02010609060101010101" charset="-122"/>
                <a:sym typeface="+mn-ea"/>
              </a:rPr>
              <a:t>”</a:t>
            </a:r>
            <a:r>
              <a:rPr lang="zh-CN" altLang="en-US" b="1">
                <a:latin typeface="楷体" panose="02010609060101010101" charset="-122"/>
                <a:ea typeface="楷体" panose="02010609060101010101" charset="-122"/>
                <a:cs typeface="楷体" panose="02010609060101010101" charset="-122"/>
                <a:sym typeface="+mn-ea"/>
              </a:rPr>
              <a:t>的内涵，这是文艺鉴赏中的逻辑；</a:t>
            </a:r>
          </a:p>
          <a:p>
            <a:r>
              <a:rPr lang="zh-CN" altLang="en-US" b="1">
                <a:solidFill>
                  <a:srgbClr val="FF0000"/>
                </a:solidFill>
                <a:sym typeface="+mn-ea"/>
              </a:rPr>
              <a:t>S1是P </a:t>
            </a:r>
            <a:endParaRPr lang="zh-CN" altLang="en-US" b="1">
              <a:solidFill>
                <a:srgbClr val="FF0000"/>
              </a:solidFill>
            </a:endParaRPr>
          </a:p>
          <a:p>
            <a:r>
              <a:rPr lang="zh-CN" altLang="en-US" b="1">
                <a:solidFill>
                  <a:srgbClr val="FF0000"/>
                </a:solidFill>
                <a:sym typeface="+mn-ea"/>
              </a:rPr>
              <a:t>S2是P</a:t>
            </a:r>
            <a:endParaRPr lang="zh-CN" altLang="en-US" b="1">
              <a:solidFill>
                <a:srgbClr val="FF0000"/>
              </a:solidFill>
            </a:endParaRPr>
          </a:p>
          <a:p>
            <a:r>
              <a:rPr lang="zh-CN" altLang="en-US" b="1" u="sng">
                <a:solidFill>
                  <a:srgbClr val="FF0000"/>
                </a:solidFill>
                <a:sym typeface="+mn-ea"/>
              </a:rPr>
              <a:t>Sn是P</a:t>
            </a:r>
            <a:endParaRPr lang="zh-CN" altLang="en-US" b="1">
              <a:solidFill>
                <a:srgbClr val="FF0000"/>
              </a:solidFill>
            </a:endParaRPr>
          </a:p>
          <a:p>
            <a:r>
              <a:rPr lang="zh-CN" altLang="en-US" b="1">
                <a:solidFill>
                  <a:srgbClr val="FF0000"/>
                </a:solidFill>
                <a:sym typeface="+mn-ea"/>
              </a:rPr>
              <a:t>所有S是P</a:t>
            </a:r>
            <a:endParaRPr lang="zh-CN" altLang="en-US" b="1"/>
          </a:p>
          <a:p>
            <a:r>
              <a:rPr lang="zh-CN" altLang="en-US" b="1">
                <a:solidFill>
                  <a:schemeClr val="accent5"/>
                </a:solidFill>
                <a:latin typeface="楷体" panose="02010609060101010101" charset="-122"/>
                <a:ea typeface="楷体" panose="02010609060101010101" charset="-122"/>
                <a:cs typeface="楷体" panose="02010609060101010101" charset="-122"/>
                <a:sym typeface="+mn-ea"/>
              </a:rPr>
              <a:t>王安石</a:t>
            </a:r>
            <a:r>
              <a:rPr lang="zh-CN" altLang="en-US" b="1">
                <a:latin typeface="楷体" panose="02010609060101010101" charset="-122"/>
                <a:ea typeface="楷体" panose="02010609060101010101" charset="-122"/>
                <a:cs typeface="楷体" panose="02010609060101010101" charset="-122"/>
                <a:sym typeface="+mn-ea"/>
              </a:rPr>
              <a:t>驳斥对变法的非难，这是治国理政中的逻辑。</a:t>
            </a:r>
          </a:p>
          <a:p>
            <a:r>
              <a:rPr lang="zh-CN" altLang="en-US" b="1">
                <a:solidFill>
                  <a:srgbClr val="FF0000"/>
                </a:solidFill>
                <a:sym typeface="+mn-ea"/>
              </a:rPr>
              <a:t>所有M都是P</a:t>
            </a:r>
            <a:endParaRPr lang="zh-CN" altLang="en-US" b="1">
              <a:solidFill>
                <a:srgbClr val="FF0000"/>
              </a:solidFill>
            </a:endParaRPr>
          </a:p>
          <a:p>
            <a:r>
              <a:rPr lang="zh-CN" altLang="en-US" b="1" u="sng">
                <a:solidFill>
                  <a:srgbClr val="FF0000"/>
                </a:solidFill>
                <a:sym typeface="+mn-ea"/>
              </a:rPr>
              <a:t>所有S都是M</a:t>
            </a:r>
            <a:endParaRPr lang="zh-CN" altLang="en-US" b="1" u="sng">
              <a:solidFill>
                <a:srgbClr val="FF0000"/>
              </a:solidFill>
            </a:endParaRPr>
          </a:p>
          <a:p>
            <a:r>
              <a:rPr lang="zh-CN" altLang="en-US" b="1">
                <a:solidFill>
                  <a:srgbClr val="FF0000"/>
                </a:solidFill>
                <a:sym typeface="+mn-ea"/>
              </a:rPr>
              <a:t>所有S都是</a:t>
            </a:r>
            <a:r>
              <a:rPr lang="en-US" altLang="zh-CN" b="1">
                <a:solidFill>
                  <a:srgbClr val="FF0000"/>
                </a:solidFill>
                <a:sym typeface="+mn-ea"/>
              </a:rPr>
              <a:t>P</a:t>
            </a:r>
            <a:endParaRPr lang="zh-CN" altLang="en-US" b="1"/>
          </a:p>
        </p:txBody>
      </p:sp>
      <p:sp>
        <p:nvSpPr>
          <p:cNvPr id="2" name="标题 1"/>
          <p:cNvSpPr>
            <a:spLocks noGrp="1"/>
          </p:cNvSpPr>
          <p:nvPr>
            <p:ph type="title"/>
          </p:nvPr>
        </p:nvSpPr>
        <p:spPr>
          <a:xfrm>
            <a:off x="10555605" y="0"/>
            <a:ext cx="1496695" cy="2298065"/>
          </a:xfrm>
        </p:spPr>
        <p:txBody>
          <a:bodyPr>
            <a:normAutofit/>
          </a:bodyPr>
          <a:lstStyle/>
          <a:p>
            <a:r>
              <a:rPr lang="zh-CN" altLang="en-US" sz="8000" b="1">
                <a:gradFill>
                  <a:gsLst>
                    <a:gs pos="0">
                      <a:srgbClr val="E30000"/>
                    </a:gs>
                    <a:gs pos="100000">
                      <a:srgbClr val="760303"/>
                    </a:gs>
                  </a:gsLst>
                  <a:lin scaled="0"/>
                </a:gradFill>
              </a:rPr>
              <a:t>小</a:t>
            </a:r>
            <a:br>
              <a:rPr lang="zh-CN" altLang="en-US" sz="8000" b="1">
                <a:gradFill>
                  <a:gsLst>
                    <a:gs pos="0">
                      <a:srgbClr val="E30000"/>
                    </a:gs>
                    <a:gs pos="100000">
                      <a:srgbClr val="760303"/>
                    </a:gs>
                  </a:gsLst>
                  <a:lin scaled="0"/>
                </a:gradFill>
              </a:rPr>
            </a:br>
            <a:r>
              <a:rPr lang="zh-CN" altLang="en-US" sz="8000" b="1">
                <a:gradFill>
                  <a:gsLst>
                    <a:gs pos="0">
                      <a:srgbClr val="E30000"/>
                    </a:gs>
                    <a:gs pos="100000">
                      <a:srgbClr val="760303"/>
                    </a:gs>
                  </a:gsLst>
                  <a:lin scaled="0"/>
                </a:gradFill>
              </a:rPr>
              <a:t>结</a:t>
            </a:r>
          </a:p>
        </p:txBody>
      </p:sp>
      <p:sp>
        <p:nvSpPr>
          <p:cNvPr id="5" name="内容占位符 2"/>
          <p:cNvSpPr>
            <a:spLocks noGrp="1"/>
          </p:cNvSpPr>
          <p:nvPr/>
        </p:nvSpPr>
        <p:spPr>
          <a:xfrm>
            <a:off x="2842895" y="362585"/>
            <a:ext cx="3889375" cy="1695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latin typeface="楷体" panose="02010609060101010101" charset="-122"/>
                <a:ea typeface="楷体" panose="02010609060101010101" charset="-122"/>
                <a:cs typeface="楷体" panose="02010609060101010101" charset="-122"/>
                <a:sym typeface="+mn-ea"/>
              </a:rPr>
              <a:t>若亡郑而有益于君</a:t>
            </a:r>
          </a:p>
          <a:p>
            <a:r>
              <a:rPr lang="zh-CN" altLang="en-US" b="1" u="sng">
                <a:latin typeface="楷体" panose="02010609060101010101" charset="-122"/>
                <a:ea typeface="楷体" panose="02010609060101010101" charset="-122"/>
                <a:cs typeface="楷体" panose="02010609060101010101" charset="-122"/>
                <a:sym typeface="+mn-ea"/>
              </a:rPr>
              <a:t>邻之厚，君之薄也</a:t>
            </a:r>
          </a:p>
          <a:p>
            <a:r>
              <a:rPr lang="zh-CN" altLang="en-US" b="1">
                <a:latin typeface="楷体" panose="02010609060101010101" charset="-122"/>
                <a:ea typeface="楷体" panose="02010609060101010101" charset="-122"/>
                <a:cs typeface="楷体" panose="02010609060101010101" charset="-122"/>
                <a:sym typeface="+mn-ea"/>
              </a:rPr>
              <a:t>不要亡郑</a:t>
            </a:r>
          </a:p>
          <a:p>
            <a:endParaRPr lang="zh-CN" altLang="en-US" b="1">
              <a:latin typeface="楷体" panose="02010609060101010101" charset="-122"/>
              <a:ea typeface="楷体" panose="02010609060101010101" charset="-122"/>
              <a:cs typeface="楷体" panose="02010609060101010101" charset="-122"/>
              <a:sym typeface="+mn-ea"/>
            </a:endParaRPr>
          </a:p>
          <a:p>
            <a:endParaRPr lang="zh-CN" altLang="en-US"/>
          </a:p>
        </p:txBody>
      </p:sp>
      <p:sp>
        <p:nvSpPr>
          <p:cNvPr id="6" name="内容占位符 3"/>
          <p:cNvSpPr/>
          <p:nvPr/>
        </p:nvSpPr>
        <p:spPr>
          <a:xfrm>
            <a:off x="2842895" y="4879340"/>
            <a:ext cx="4982845" cy="1879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latin typeface="楷体" panose="02010609060101010101" charset="-122"/>
                <a:ea typeface="楷体" panose="02010609060101010101" charset="-122"/>
              </a:rPr>
              <a:t>名实已明，而天下之理得矣</a:t>
            </a:r>
          </a:p>
          <a:p>
            <a:r>
              <a:rPr lang="zh-CN" altLang="en-US" b="1" u="sng">
                <a:latin typeface="楷体" panose="02010609060101010101" charset="-122"/>
                <a:ea typeface="楷体" panose="02010609060101010101" charset="-122"/>
              </a:rPr>
              <a:t>安石变法名实已明（第二段）</a:t>
            </a:r>
            <a:endParaRPr lang="zh-CN" altLang="en-US" b="1">
              <a:latin typeface="楷体" panose="02010609060101010101" charset="-122"/>
              <a:ea typeface="楷体" panose="02010609060101010101" charset="-122"/>
            </a:endParaRPr>
          </a:p>
          <a:p>
            <a:r>
              <a:rPr lang="zh-CN" altLang="en-US" b="1">
                <a:latin typeface="楷体" panose="02010609060101010101" charset="-122"/>
                <a:ea typeface="楷体" panose="02010609060101010101" charset="-122"/>
              </a:rPr>
              <a:t>安石变法之理得矣</a:t>
            </a:r>
          </a:p>
        </p:txBody>
      </p:sp>
      <p:sp>
        <p:nvSpPr>
          <p:cNvPr id="7" name="内容占位符 4"/>
          <p:cNvSpPr/>
          <p:nvPr/>
        </p:nvSpPr>
        <p:spPr>
          <a:xfrm>
            <a:off x="2056765" y="2308860"/>
            <a:ext cx="6917055" cy="203835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latin typeface="楷体" panose="02010609060101010101" charset="-122"/>
                <a:ea typeface="楷体" panose="02010609060101010101" charset="-122"/>
                <a:sym typeface="+mn-ea"/>
              </a:rPr>
              <a:t>袅袅兮秋风，洞庭波兮木叶下</a:t>
            </a:r>
            <a:r>
              <a:rPr lang="en-US" altLang="zh-CN" b="1">
                <a:latin typeface="楷体" panose="02010609060101010101" charset="-122"/>
                <a:ea typeface="楷体" panose="02010609060101010101" charset="-122"/>
                <a:sym typeface="+mn-ea"/>
              </a:rPr>
              <a:t>——</a:t>
            </a:r>
            <a:r>
              <a:rPr lang="zh-CN" altLang="en-US" b="1">
                <a:latin typeface="楷体" panose="02010609060101010101" charset="-122"/>
                <a:ea typeface="楷体" panose="02010609060101010101" charset="-122"/>
                <a:sym typeface="+mn-ea"/>
              </a:rPr>
              <a:t>疏朗</a:t>
            </a:r>
          </a:p>
          <a:p>
            <a:r>
              <a:rPr lang="zh-CN" altLang="en-US" b="1">
                <a:latin typeface="楷体" panose="02010609060101010101" charset="-122"/>
                <a:ea typeface="楷体" panose="02010609060101010101" charset="-122"/>
              </a:rPr>
              <a:t>木叶下，江波连，秋月照浦云歇山</a:t>
            </a:r>
            <a:r>
              <a:rPr lang="en-US" altLang="zh-CN" b="1">
                <a:latin typeface="楷体" panose="02010609060101010101" charset="-122"/>
                <a:ea typeface="楷体" panose="02010609060101010101" charset="-122"/>
              </a:rPr>
              <a:t>——</a:t>
            </a:r>
            <a:r>
              <a:rPr lang="zh-CN" altLang="en-US" b="1">
                <a:latin typeface="楷体" panose="02010609060101010101" charset="-122"/>
                <a:ea typeface="楷体" panose="02010609060101010101" charset="-122"/>
                <a:sym typeface="+mn-ea"/>
              </a:rPr>
              <a:t>疏朗</a:t>
            </a:r>
            <a:endParaRPr lang="zh-CN" altLang="en-US" b="1">
              <a:latin typeface="楷体" panose="02010609060101010101" charset="-122"/>
              <a:ea typeface="楷体" panose="02010609060101010101" charset="-122"/>
            </a:endParaRPr>
          </a:p>
          <a:p>
            <a:r>
              <a:rPr lang="zh-CN" altLang="en-US" b="1">
                <a:latin typeface="楷体" panose="02010609060101010101" charset="-122"/>
                <a:ea typeface="楷体" panose="02010609060101010101" charset="-122"/>
              </a:rPr>
              <a:t>亭皋木叶下，陇首秋云飞</a:t>
            </a:r>
            <a:r>
              <a:rPr lang="en-US" altLang="zh-CN" b="1">
                <a:latin typeface="楷体" panose="02010609060101010101" charset="-122"/>
                <a:ea typeface="楷体" panose="02010609060101010101" charset="-122"/>
              </a:rPr>
              <a:t>——</a:t>
            </a:r>
            <a:r>
              <a:rPr lang="zh-CN" altLang="en-US" b="1">
                <a:latin typeface="楷体" panose="02010609060101010101" charset="-122"/>
                <a:ea typeface="楷体" panose="02010609060101010101" charset="-122"/>
                <a:sym typeface="+mn-ea"/>
              </a:rPr>
              <a:t>疏朗</a:t>
            </a:r>
            <a:endParaRPr lang="zh-CN" altLang="en-US" b="1">
              <a:latin typeface="楷体" panose="02010609060101010101" charset="-122"/>
              <a:ea typeface="楷体" panose="02010609060101010101" charset="-122"/>
            </a:endParaRPr>
          </a:p>
          <a:p>
            <a:r>
              <a:rPr lang="zh-CN" altLang="en-US" b="1" u="sng">
                <a:latin typeface="楷体" panose="02010609060101010101" charset="-122"/>
                <a:ea typeface="楷体" panose="02010609060101010101" charset="-122"/>
              </a:rPr>
              <a:t>九月寒砧催木叶，十年征戍忆辽阳</a:t>
            </a:r>
            <a:r>
              <a:rPr lang="en-US" altLang="zh-CN" b="1" u="sng">
                <a:latin typeface="楷体" panose="02010609060101010101" charset="-122"/>
                <a:ea typeface="楷体" panose="02010609060101010101" charset="-122"/>
              </a:rPr>
              <a:t>——</a:t>
            </a:r>
            <a:r>
              <a:rPr lang="zh-CN" altLang="en-US" b="1" u="sng">
                <a:latin typeface="楷体" panose="02010609060101010101" charset="-122"/>
                <a:ea typeface="楷体" panose="02010609060101010101" charset="-122"/>
                <a:sym typeface="+mn-ea"/>
              </a:rPr>
              <a:t>疏朗</a:t>
            </a:r>
            <a:endParaRPr lang="zh-CN" altLang="en-US" b="1" u="sng">
              <a:latin typeface="楷体" panose="02010609060101010101" charset="-122"/>
              <a:ea typeface="楷体" panose="02010609060101010101" charset="-122"/>
            </a:endParaRPr>
          </a:p>
          <a:p>
            <a:r>
              <a:rPr lang="zh-CN" altLang="en-US" b="1">
                <a:latin typeface="楷体" panose="02010609060101010101" charset="-122"/>
                <a:ea typeface="楷体" panose="02010609060101010101" charset="-122"/>
              </a:rPr>
              <a:t>木叶营造的意境是疏朗的</a:t>
            </a:r>
          </a:p>
          <a:p>
            <a:endParaRPr lang="zh-CN" altLang="en-US" b="1">
              <a:latin typeface="楷体" panose="02010609060101010101" charset="-122"/>
              <a:ea typeface="楷体" panose="02010609060101010101" charset="-122"/>
            </a:endParaRPr>
          </a:p>
        </p:txBody>
      </p:sp>
      <p:sp>
        <p:nvSpPr>
          <p:cNvPr id="8" name="文本框 7"/>
          <p:cNvSpPr txBox="1"/>
          <p:nvPr/>
        </p:nvSpPr>
        <p:spPr>
          <a:xfrm>
            <a:off x="8547100" y="3205480"/>
            <a:ext cx="3644900" cy="3415030"/>
          </a:xfrm>
          <a:prstGeom prst="rect">
            <a:avLst/>
          </a:prstGeom>
          <a:noFill/>
        </p:spPr>
        <p:txBody>
          <a:bodyPr wrap="square" rtlCol="0">
            <a:spAutoFit/>
          </a:bodyPr>
          <a:lstStyle/>
          <a:p>
            <a:r>
              <a:rPr lang="zh-CN" altLang="en-US" sz="2400" b="1">
                <a:latin typeface="宋体" panose="02010600030101010101" pitchFamily="2" charset="-122"/>
                <a:ea typeface="宋体" pitchFamily="2" charset="-122"/>
                <a:sym typeface="+mn-ea"/>
              </a:rPr>
              <a:t>学习逻辑，</a:t>
            </a:r>
          </a:p>
          <a:p>
            <a:r>
              <a:rPr lang="zh-CN" altLang="en-US" sz="2400" b="1">
                <a:latin typeface="宋体" panose="02010600030101010101" pitchFamily="2" charset="-122"/>
                <a:ea typeface="宋体" pitchFamily="2" charset="-122"/>
                <a:sym typeface="+mn-ea"/>
              </a:rPr>
              <a:t>研究思维的规律，</a:t>
            </a:r>
          </a:p>
          <a:p>
            <a:r>
              <a:rPr lang="zh-CN" altLang="en-US" sz="2400" b="1">
                <a:latin typeface="宋体" panose="02010600030101010101" pitchFamily="2" charset="-122"/>
                <a:ea typeface="宋体" pitchFamily="2" charset="-122"/>
                <a:sym typeface="+mn-ea"/>
              </a:rPr>
              <a:t>增强思维能力，</a:t>
            </a:r>
          </a:p>
          <a:p>
            <a:r>
              <a:rPr lang="zh-CN" altLang="en-US" sz="2400" b="1">
                <a:latin typeface="宋体" panose="02010600030101010101" pitchFamily="2" charset="-122"/>
                <a:ea typeface="宋体" pitchFamily="2" charset="-122"/>
                <a:sym typeface="+mn-ea"/>
              </a:rPr>
              <a:t>滋养理性精神，</a:t>
            </a:r>
          </a:p>
          <a:p>
            <a:r>
              <a:rPr lang="zh-CN" altLang="en-US" sz="2400" b="1">
                <a:latin typeface="宋体" panose="02010600030101010101" pitchFamily="2" charset="-122"/>
                <a:ea typeface="宋体" pitchFamily="2" charset="-122"/>
                <a:sym typeface="+mn-ea"/>
              </a:rPr>
              <a:t>提高思维品质。</a:t>
            </a:r>
          </a:p>
          <a:p>
            <a:r>
              <a:rPr lang="zh-CN" altLang="en-US" sz="2400" b="1">
                <a:latin typeface="宋体" panose="02010600030101010101" pitchFamily="2" charset="-122"/>
                <a:ea typeface="宋体" pitchFamily="2" charset="-122"/>
                <a:sym typeface="+mn-ea"/>
              </a:rPr>
              <a:t>希望在今后的学习生活中，</a:t>
            </a:r>
          </a:p>
          <a:p>
            <a:r>
              <a:rPr lang="zh-CN" altLang="en-US" sz="2400" b="1">
                <a:latin typeface="宋体" panose="02010600030101010101" pitchFamily="2" charset="-122"/>
                <a:ea typeface="宋体" pitchFamily="2" charset="-122"/>
                <a:sym typeface="+mn-ea"/>
              </a:rPr>
              <a:t>分析如</a:t>
            </a:r>
            <a:r>
              <a:rPr lang="zh-CN" altLang="en-US" sz="2400" b="1">
                <a:solidFill>
                  <a:schemeClr val="accent5"/>
                </a:solidFill>
                <a:latin typeface="宋体" panose="02010600030101010101" pitchFamily="2" charset="-122"/>
                <a:ea typeface="宋体" pitchFamily="2" charset="-122"/>
                <a:sym typeface="+mn-ea"/>
              </a:rPr>
              <a:t>烛之武</a:t>
            </a:r>
            <a:r>
              <a:rPr lang="zh-CN" altLang="en-US" sz="2400" b="1">
                <a:latin typeface="宋体" panose="02010600030101010101" pitchFamily="2" charset="-122"/>
                <a:ea typeface="宋体" pitchFamily="2" charset="-122"/>
                <a:sym typeface="+mn-ea"/>
              </a:rPr>
              <a:t>入情入理，</a:t>
            </a:r>
          </a:p>
          <a:p>
            <a:r>
              <a:rPr lang="zh-CN" altLang="en-US" sz="2400" b="1">
                <a:latin typeface="宋体" panose="02010600030101010101" pitchFamily="2" charset="-122"/>
                <a:ea typeface="宋体" pitchFamily="2" charset="-122"/>
                <a:sym typeface="+mn-ea"/>
              </a:rPr>
              <a:t>辨析如</a:t>
            </a:r>
            <a:r>
              <a:rPr lang="zh-CN" altLang="en-US" sz="2400" b="1">
                <a:solidFill>
                  <a:schemeClr val="accent5"/>
                </a:solidFill>
                <a:latin typeface="宋体" panose="02010600030101010101" pitchFamily="2" charset="-122"/>
                <a:ea typeface="宋体" pitchFamily="2" charset="-122"/>
                <a:sym typeface="+mn-ea"/>
              </a:rPr>
              <a:t>林庚的</a:t>
            </a:r>
            <a:r>
              <a:rPr lang="zh-CN" altLang="en-US" sz="2400" b="1">
                <a:latin typeface="宋体" panose="02010600030101010101" pitchFamily="2" charset="-122"/>
                <a:ea typeface="宋体" pitchFamily="2" charset="-122"/>
                <a:sym typeface="+mn-ea"/>
              </a:rPr>
              <a:t>细致条理，</a:t>
            </a:r>
          </a:p>
          <a:p>
            <a:r>
              <a:rPr lang="zh-CN" altLang="en-US" sz="2400" b="1">
                <a:latin typeface="宋体" panose="02010600030101010101" pitchFamily="2" charset="-122"/>
                <a:ea typeface="宋体" pitchFamily="2" charset="-122"/>
                <a:sym typeface="+mn-ea"/>
              </a:rPr>
              <a:t>驳斥如</a:t>
            </a:r>
            <a:r>
              <a:rPr lang="zh-CN" altLang="en-US" sz="2400" b="1">
                <a:solidFill>
                  <a:schemeClr val="accent5"/>
                </a:solidFill>
                <a:latin typeface="宋体" panose="02010600030101010101" pitchFamily="2" charset="-122"/>
                <a:ea typeface="宋体" pitchFamily="2" charset="-122"/>
                <a:sym typeface="+mn-ea"/>
              </a:rPr>
              <a:t>王安石</a:t>
            </a:r>
            <a:r>
              <a:rPr lang="zh-CN" altLang="en-US" sz="2400" b="1">
                <a:latin typeface="宋体" panose="02010600030101010101" pitchFamily="2" charset="-122"/>
                <a:ea typeface="宋体" pitchFamily="2" charset="-122"/>
                <a:sym typeface="+mn-ea"/>
              </a:rPr>
              <a:t>大气得理。</a:t>
            </a:r>
            <a:endParaRPr lang="zh-CN" altLang="en-US" sz="2400" b="1">
              <a:latin typeface="宋体" panose="02010600030101010101"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 calcmode="lin" valueType="num">
                                      <p:cBhvr additive="base">
                                        <p:cTn id="3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 calcmode="lin" valueType="num">
                                      <p:cBhvr additive="base">
                                        <p:cTn id="3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anim calcmode="lin" valueType="num">
                                      <p:cBhvr additive="base">
                                        <p:cTn id="4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7">
                                            <p:txEl>
                                              <p:pRg st="4" end="4"/>
                                            </p:txEl>
                                          </p:spTgt>
                                        </p:tgtEl>
                                        <p:attrNameLst>
                                          <p:attrName>style.visibility</p:attrName>
                                        </p:attrNameLst>
                                      </p:cBhvr>
                                      <p:to>
                                        <p:strVal val="visible"/>
                                      </p:to>
                                    </p:set>
                                    <p:anim calcmode="lin" valueType="num">
                                      <p:cBhvr additive="base">
                                        <p:cTn id="4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6">
                                            <p:txEl>
                                              <p:pRg st="0" end="0"/>
                                            </p:txEl>
                                          </p:spTgt>
                                        </p:tgtEl>
                                        <p:attrNameLst>
                                          <p:attrName>style.visibility</p:attrName>
                                        </p:attrNameLst>
                                      </p:cBhvr>
                                      <p:to>
                                        <p:strVal val="visible"/>
                                      </p:to>
                                    </p:set>
                                    <p:anim calcmode="lin" valueType="num">
                                      <p:cBhvr additive="base">
                                        <p:cTn id="5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6">
                                            <p:txEl>
                                              <p:pRg st="1" end="1"/>
                                            </p:txEl>
                                          </p:spTgt>
                                        </p:tgtEl>
                                        <p:attrNameLst>
                                          <p:attrName>style.visibility</p:attrName>
                                        </p:attrNameLst>
                                      </p:cBhvr>
                                      <p:to>
                                        <p:strVal val="visible"/>
                                      </p:to>
                                    </p:set>
                                    <p:anim calcmode="lin" valueType="num">
                                      <p:cBhvr additive="base">
                                        <p:cTn id="6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6">
                                            <p:txEl>
                                              <p:pRg st="2" end="2"/>
                                            </p:txEl>
                                          </p:spTgt>
                                        </p:tgtEl>
                                        <p:attrNameLst>
                                          <p:attrName>style.visibility</p:attrName>
                                        </p:attrNameLst>
                                      </p:cBhvr>
                                      <p:to>
                                        <p:strVal val="visible"/>
                                      </p:to>
                                    </p:set>
                                    <p:anim calcmode="lin" valueType="num">
                                      <p:cBhvr additive="base">
                                        <p:cTn id="6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2" name="文本框 1"/>
          <p:cNvSpPr txBox="1"/>
          <p:nvPr/>
        </p:nvSpPr>
        <p:spPr>
          <a:xfrm>
            <a:off x="950694" y="1231773"/>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a:lnSpc>
                <a:spcPts val="4500"/>
              </a:lnSpc>
              <a:buSzPct val="50000"/>
              <a:defRPr>
                <a:solidFill>
                  <a:srgbClr val="FFFFFF"/>
                </a:solidFill>
              </a:defRPr>
            </a:pPr>
            <a:r>
              <a:rPr lang="zh-CN" altLang="en-US" sz="400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反馈与</a:t>
            </a:r>
            <a:r>
              <a:rPr lang="zh-CN" altLang="en-US" sz="40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评价</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老子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云：“治大国，如烹小鲜。”请同学们思考烹饪佳肴与治理国家在哪些方面是相通的？从对烹饪的认识中，你们</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能得出</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哪些治国之道</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F0000"/>
              </a:solidFill>
            </a:endParaRPr>
          </a:p>
        </p:txBody>
      </p:sp>
      <p:pic>
        <p:nvPicPr>
          <p:cNvPr id="3" name="New picture"/>
          <p:cNvPicPr/>
          <p:nvPr/>
        </p:nvPicPr>
        <p:blipFill>
          <a:blip r:embed="rId3"/>
          <a:stretch>
            <a:fillRect/>
          </a:stretch>
        </p:blipFill>
        <p:spPr>
          <a:xfrm>
            <a:off x="11976100" y="11976100"/>
            <a:ext cx="304800" cy="228600"/>
          </a:xfrm>
          <a:prstGeom prst="cube">
            <a:avLst/>
          </a:prstGeom>
        </p:spPr>
      </p:pic>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4" name="矩形 3"/>
          <p:cNvSpPr/>
          <p:nvPr/>
        </p:nvSpPr>
        <p:spPr>
          <a:xfrm>
            <a:off x="174972" y="172066"/>
            <a:ext cx="2371162" cy="748988"/>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归纳推理</a:t>
            </a:r>
          </a:p>
        </p:txBody>
      </p:sp>
      <p:sp>
        <p:nvSpPr>
          <p:cNvPr id="5" name="矩形 4"/>
          <p:cNvSpPr/>
          <p:nvPr/>
        </p:nvSpPr>
        <p:spPr>
          <a:xfrm>
            <a:off x="1310995" y="925594"/>
            <a:ext cx="10521613" cy="1631216"/>
          </a:xfrm>
          <a:prstGeom prst="rect">
            <a:avLst/>
          </a:prstGeom>
        </p:spPr>
        <p:txBody>
          <a:bodyPr wrap="square">
            <a:spAutoFit/>
          </a:bodyPr>
          <a:lstStyle/>
          <a:p>
            <a:r>
              <a:rPr lang="zh-CN" altLang="en-US" sz="2800">
                <a:solidFill>
                  <a:schemeClr val="bg1"/>
                </a:solidFill>
              </a:rPr>
              <a:t>      </a:t>
            </a:r>
            <a:r>
              <a:rPr lang="zh-CN" altLang="en-US" sz="2400">
                <a:solidFill>
                  <a:schemeClr val="bg1"/>
                </a:solidFill>
              </a:rPr>
              <a:t> </a:t>
            </a:r>
            <a:r>
              <a:rPr lang="zh-CN" altLang="en-US" sz="2400">
                <a:solidFill>
                  <a:srgbClr val="FFFF00"/>
                </a:solidFill>
                <a:latin typeface="黑体" panose="02010609060101010101" charset="-122"/>
                <a:ea typeface="黑体" panose="02010609060101010101" charset="-122"/>
              </a:rPr>
              <a:t>归纳推理</a:t>
            </a:r>
            <a:r>
              <a:rPr lang="zh-CN" altLang="en-US" sz="2400">
                <a:solidFill>
                  <a:schemeClr val="bg1"/>
                </a:solidFill>
                <a:latin typeface="黑体" panose="02010609060101010101" charset="-122"/>
                <a:ea typeface="黑体" panose="02010609060101010101" charset="-122"/>
              </a:rPr>
              <a:t>是由一些个别的特殊的事例推出同一类事物的一般性结论的思维形式。</a:t>
            </a:r>
            <a:endParaRPr lang="en-US" altLang="zh-CN" sz="2400">
              <a:solidFill>
                <a:schemeClr val="bg1"/>
              </a:solidFill>
              <a:latin typeface="黑体" panose="02010609060101010101" charset="-122"/>
              <a:ea typeface="黑体" panose="02010609060101010101" charset="-122"/>
            </a:endParaRPr>
          </a:p>
          <a:p>
            <a:r>
              <a:rPr lang="zh-CN" altLang="en-US" sz="2400">
                <a:solidFill>
                  <a:schemeClr val="bg1"/>
                </a:solidFill>
                <a:latin typeface="黑体" panose="02010609060101010101" charset="-122"/>
                <a:ea typeface="黑体" panose="02010609060101010101" charset="-122"/>
              </a:rPr>
              <a:t>    其思维过程是：通过对个别</a:t>
            </a:r>
            <a:r>
              <a:rPr lang="zh-CN" altLang="en-US" sz="2400" smtClean="0">
                <a:solidFill>
                  <a:schemeClr val="bg1"/>
                </a:solidFill>
                <a:latin typeface="黑体" panose="02010609060101010101" charset="-122"/>
                <a:ea typeface="黑体" panose="02010609060101010101" charset="-122"/>
              </a:rPr>
              <a:t>对象进行</a:t>
            </a:r>
            <a:r>
              <a:rPr lang="zh-CN" altLang="en-US" sz="2400" smtClean="0">
                <a:solidFill>
                  <a:srgbClr val="FFFF00"/>
                </a:solidFill>
                <a:latin typeface="黑体" panose="02010609060101010101" charset="-122"/>
                <a:ea typeface="黑体" panose="02010609060101010101" charset="-122"/>
              </a:rPr>
              <a:t>抽象</a:t>
            </a:r>
            <a:r>
              <a:rPr lang="en-US" altLang="zh-CN" sz="2400" smtClean="0">
                <a:solidFill>
                  <a:srgbClr val="FF0000"/>
                </a:solidFill>
                <a:latin typeface="黑体" panose="02010609060101010101" charset="-122"/>
                <a:ea typeface="黑体" panose="02010609060101010101" charset="-122"/>
              </a:rPr>
              <a:t> </a:t>
            </a:r>
            <a:r>
              <a:rPr lang="zh-CN" altLang="en-US" sz="2400" smtClean="0">
                <a:solidFill>
                  <a:schemeClr val="bg1"/>
                </a:solidFill>
                <a:latin typeface="黑体" panose="02010609060101010101" charset="-122"/>
                <a:ea typeface="黑体" panose="02010609060101010101" charset="-122"/>
              </a:rPr>
              <a:t>，</a:t>
            </a:r>
            <a:r>
              <a:rPr lang="zh-CN" altLang="en-US" sz="2400">
                <a:solidFill>
                  <a:schemeClr val="bg1"/>
                </a:solidFill>
                <a:latin typeface="黑体" panose="02010609060101010101" charset="-122"/>
                <a:ea typeface="黑体" panose="02010609060101010101" charset="-122"/>
              </a:rPr>
              <a:t>之后</a:t>
            </a:r>
            <a:r>
              <a:rPr lang="zh-CN" altLang="en-US" sz="2400">
                <a:solidFill>
                  <a:srgbClr val="FFFF00"/>
                </a:solidFill>
                <a:latin typeface="黑体" panose="02010609060101010101" charset="-122"/>
                <a:ea typeface="黑体" panose="02010609060101010101" charset="-122"/>
              </a:rPr>
              <a:t>概括</a:t>
            </a:r>
            <a:r>
              <a:rPr lang="zh-CN" altLang="en-US" sz="2400">
                <a:solidFill>
                  <a:schemeClr val="bg1"/>
                </a:solidFill>
                <a:latin typeface="黑体" panose="02010609060101010101" charset="-122"/>
                <a:ea typeface="黑体" panose="02010609060101010101" charset="-122"/>
              </a:rPr>
              <a:t>出这一类事物的共同性质的认识。</a:t>
            </a:r>
          </a:p>
        </p:txBody>
      </p:sp>
      <p:sp>
        <p:nvSpPr>
          <p:cNvPr id="7" name="矩形 6"/>
          <p:cNvSpPr/>
          <p:nvPr/>
        </p:nvSpPr>
        <p:spPr>
          <a:xfrm>
            <a:off x="1680300" y="3157368"/>
            <a:ext cx="9144000" cy="523220"/>
          </a:xfrm>
          <a:prstGeom prst="rect">
            <a:avLst/>
          </a:prstGeom>
        </p:spPr>
        <p:txBody>
          <a:bodyPr wrap="square">
            <a:spAutoFit/>
          </a:bodyPr>
          <a:lstStyle/>
          <a:p>
            <a:endParaRPr lang="zh-CN" altLang="en-US" sz="2800">
              <a:solidFill>
                <a:schemeClr val="bg1"/>
              </a:solidFill>
            </a:endParaRPr>
          </a:p>
        </p:txBody>
      </p:sp>
      <p:sp>
        <p:nvSpPr>
          <p:cNvPr id="6" name="矩形 5"/>
          <p:cNvSpPr/>
          <p:nvPr/>
        </p:nvSpPr>
        <p:spPr>
          <a:xfrm>
            <a:off x="1378424" y="2963291"/>
            <a:ext cx="10413242" cy="1631216"/>
          </a:xfrm>
          <a:prstGeom prst="rect">
            <a:avLst/>
          </a:prstGeom>
        </p:spPr>
        <p:txBody>
          <a:bodyPr wrap="square">
            <a:spAutoFit/>
          </a:bodyPr>
          <a:lstStyle/>
          <a:p>
            <a:r>
              <a:rPr lang="zh-CN" altLang="en-US" sz="2800" smtClean="0">
                <a:solidFill>
                  <a:srgbClr val="FFFFFF"/>
                </a:solidFill>
                <a:latin typeface="黑体" panose="02010609060101010101" charset="-122"/>
                <a:ea typeface="黑体" panose="02010609060101010101" charset="-122"/>
              </a:rPr>
              <a:t>    </a:t>
            </a:r>
            <a:r>
              <a:rPr lang="zh-CN" altLang="en-US" sz="2400" smtClean="0">
                <a:solidFill>
                  <a:srgbClr val="FFFFFF"/>
                </a:solidFill>
                <a:latin typeface="黑体" panose="02010609060101010101" charset="-122"/>
                <a:ea typeface="黑体" panose="02010609060101010101" charset="-122"/>
              </a:rPr>
              <a:t>美国艺术理论家阿恩海姆说：“真正的精神文明，其聪明和智慧就应该表现在能不断地</a:t>
            </a:r>
            <a:r>
              <a:rPr lang="zh-CN" altLang="en-US" sz="2400" smtClean="0">
                <a:solidFill>
                  <a:srgbClr val="FF0000"/>
                </a:solidFill>
                <a:latin typeface="黑体" panose="02010609060101010101" charset="-122"/>
                <a:ea typeface="黑体" panose="02010609060101010101" charset="-122"/>
              </a:rPr>
              <a:t>从各种具体的事件中发掘出它们的象征意义和不断地从特殊之中感受到一般的能力</a:t>
            </a:r>
            <a:r>
              <a:rPr lang="zh-CN" altLang="en-US" sz="2400" smtClean="0">
                <a:solidFill>
                  <a:srgbClr val="FFFFFF"/>
                </a:solidFill>
                <a:latin typeface="黑体" panose="02010609060101010101" charset="-122"/>
                <a:ea typeface="黑体" panose="02010609060101010101" charset="-122"/>
              </a:rPr>
              <a:t>上，</a:t>
            </a:r>
            <a:r>
              <a:rPr lang="zh-CN" altLang="en-US" sz="2400" smtClean="0">
                <a:solidFill>
                  <a:srgbClr val="FF0000"/>
                </a:solidFill>
                <a:latin typeface="黑体" panose="02010609060101010101" charset="-122"/>
                <a:ea typeface="黑体" panose="02010609060101010101" charset="-122"/>
              </a:rPr>
              <a:t>只有这样，我们才能</a:t>
            </a:r>
            <a:r>
              <a:rPr lang="zh-CN" altLang="en-US" sz="2400" smtClean="0">
                <a:solidFill>
                  <a:srgbClr val="FFFFFF"/>
                </a:solidFill>
                <a:latin typeface="黑体" panose="02010609060101010101" charset="-122"/>
                <a:ea typeface="黑体" panose="02010609060101010101" charset="-122"/>
              </a:rPr>
              <a:t>赋予日常生活事件和普通的事物以尊严和意义。” </a:t>
            </a:r>
            <a:endParaRPr lang="zh-CN" altLang="en-US" sz="2400"/>
          </a:p>
        </p:txBody>
      </p:sp>
      <p:sp>
        <p:nvSpPr>
          <p:cNvPr id="8" name="文本框 1"/>
          <p:cNvSpPr txBox="1"/>
          <p:nvPr/>
        </p:nvSpPr>
        <p:spPr>
          <a:xfrm>
            <a:off x="1337481" y="4714736"/>
            <a:ext cx="1022217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0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英国哲学家吉尔比说“归纳的特殊价值就在于它能够从有限的知识进行工作并能为它增加知识</a:t>
            </a:r>
            <a:r>
              <a:rPr lang="zh-CN" altLang="en-US" sz="20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”。归</a:t>
            </a:r>
            <a:r>
              <a:rPr lang="zh-CN" altLang="en-US" sz="20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纳推理由特殊的、个别的认识，推出一般的、普遍的认识，归纳推理让我们不断获得新知识。</a:t>
            </a:r>
            <a:endParaRPr lang="zh-CN" altLang="en-US" sz="2000">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969039" y="475990"/>
            <a:ext cx="10198438" cy="2246769"/>
          </a:xfrm>
          <a:prstGeom prst="rect">
            <a:avLst/>
          </a:prstGeom>
        </p:spPr>
        <p:txBody>
          <a:bodyPr wrap="square">
            <a:spAutoFit/>
          </a:bodyPr>
          <a:lstStyle/>
          <a:p>
            <a:r>
              <a:rPr lang="en-US" altLang="zh-CN" sz="2800">
                <a:solidFill>
                  <a:schemeClr val="bg1"/>
                </a:solidFill>
                <a:latin typeface="黑体" panose="02010609060101010101" charset="-122"/>
                <a:ea typeface="黑体" panose="02010609060101010101" charset="-122"/>
              </a:rPr>
              <a:t>    《</a:t>
            </a:r>
            <a:r>
              <a:rPr lang="zh-CN" altLang="en-US" sz="2800">
                <a:solidFill>
                  <a:schemeClr val="bg1"/>
                </a:solidFill>
                <a:latin typeface="黑体" panose="02010609060101010101" charset="-122"/>
                <a:ea typeface="黑体" panose="02010609060101010101" charset="-122"/>
              </a:rPr>
              <a:t>老人与海</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讲述了一个叫桑迪亚哥的老人捕鱼的故事，</a:t>
            </a:r>
            <a:r>
              <a:rPr lang="zh-CN" altLang="en-US" sz="2800" smtClean="0">
                <a:solidFill>
                  <a:schemeClr val="bg1"/>
                </a:solidFill>
                <a:latin typeface="黑体" panose="02010609060101010101" charset="-122"/>
                <a:ea typeface="黑体" panose="02010609060101010101" charset="-122"/>
              </a:rPr>
              <a:t>老人捕到</a:t>
            </a:r>
            <a:r>
              <a:rPr lang="zh-CN" altLang="en-US" sz="2800">
                <a:solidFill>
                  <a:schemeClr val="bg1"/>
                </a:solidFill>
                <a:latin typeface="黑体" panose="02010609060101010101" charset="-122"/>
                <a:ea typeface="黑体" panose="02010609060101010101" charset="-122"/>
              </a:rPr>
              <a:t>了一条巨大的马林鱼，把它拴在船头。然而这时鲨鱼却嗅到马林鱼的血腥味，尾随而来，老人与鲨鱼进行了殊死搏斗</a:t>
            </a:r>
            <a:r>
              <a:rPr lang="zh-CN" altLang="en-US" sz="2800" smtClean="0">
                <a:solidFill>
                  <a:schemeClr val="bg1"/>
                </a:solidFill>
                <a:latin typeface="黑体" panose="02010609060101010101" charset="-122"/>
                <a:ea typeface="黑体" panose="02010609060101010101" charset="-122"/>
              </a:rPr>
              <a:t>，结果</a:t>
            </a:r>
            <a:r>
              <a:rPr lang="zh-CN" altLang="en-US" sz="2800">
                <a:solidFill>
                  <a:schemeClr val="bg1"/>
                </a:solidFill>
                <a:latin typeface="黑体" panose="02010609060101010101" charset="-122"/>
                <a:ea typeface="黑体" panose="02010609060101010101" charset="-122"/>
              </a:rPr>
              <a:t>大马林鱼被鲨鱼吃光了，老人</a:t>
            </a:r>
            <a:r>
              <a:rPr lang="zh-CN" altLang="en-US" sz="2800" smtClean="0">
                <a:solidFill>
                  <a:schemeClr val="bg1"/>
                </a:solidFill>
                <a:latin typeface="黑体" panose="02010609060101010101" charset="-122"/>
                <a:ea typeface="黑体" panose="02010609060101010101" charset="-122"/>
              </a:rPr>
              <a:t>最后只</a:t>
            </a:r>
            <a:r>
              <a:rPr lang="zh-CN" altLang="en-US" sz="2800">
                <a:solidFill>
                  <a:schemeClr val="bg1"/>
                </a:solidFill>
                <a:latin typeface="黑体" panose="02010609060101010101" charset="-122"/>
                <a:ea typeface="黑体" panose="02010609060101010101" charset="-122"/>
              </a:rPr>
              <a:t>剩下一副光秃秃的鱼骨架和一身的伤</a:t>
            </a:r>
            <a:r>
              <a:rPr lang="zh-CN" altLang="en-US" sz="2800" smtClean="0">
                <a:solidFill>
                  <a:schemeClr val="bg1"/>
                </a:solidFill>
                <a:latin typeface="黑体" panose="02010609060101010101" charset="-122"/>
                <a:ea typeface="黑体" panose="02010609060101010101" charset="-122"/>
              </a:rPr>
              <a:t>。</a:t>
            </a:r>
            <a:endParaRPr lang="en-US" altLang="zh-CN" sz="2800">
              <a:solidFill>
                <a:schemeClr val="bg1"/>
              </a:solidFill>
              <a:latin typeface="黑体" panose="02010609060101010101" charset="-122"/>
              <a:ea typeface="黑体" panose="02010609060101010101" charset="-122"/>
            </a:endParaRPr>
          </a:p>
        </p:txBody>
      </p:sp>
      <p:sp>
        <p:nvSpPr>
          <p:cNvPr id="3" name="矩形 2"/>
          <p:cNvSpPr/>
          <p:nvPr/>
        </p:nvSpPr>
        <p:spPr>
          <a:xfrm>
            <a:off x="994604" y="3020285"/>
            <a:ext cx="10198438" cy="2677656"/>
          </a:xfrm>
          <a:prstGeom prst="rect">
            <a:avLst/>
          </a:prstGeom>
        </p:spPr>
        <p:txBody>
          <a:bodyPr wrap="square">
            <a:spAutoFit/>
          </a:bodyPr>
          <a:lstStyle/>
          <a:p>
            <a:r>
              <a:rPr lang="zh-CN" altLang="en-US" sz="2800">
                <a:solidFill>
                  <a:srgbClr val="FFFFFF"/>
                </a:solidFill>
                <a:latin typeface="黑体" panose="02010609060101010101" charset="-122"/>
                <a:ea typeface="黑体" panose="02010609060101010101" charset="-122"/>
              </a:rPr>
              <a:t>    失败原因：长时间独自一人在海上漂泊的他，消瘦而憔悴，而且拥有的捕鱼设施简陋</a:t>
            </a:r>
            <a:r>
              <a:rPr lang="en-US" altLang="zh-CN" sz="2800">
                <a:solidFill>
                  <a:srgbClr val="FFFFFF"/>
                </a:solidFill>
                <a:latin typeface="黑体" panose="02010609060101010101" charset="-122"/>
                <a:ea typeface="黑体" panose="02010609060101010101" charset="-122"/>
              </a:rPr>
              <a:t>—— </a:t>
            </a:r>
            <a:r>
              <a:rPr lang="zh-CN" altLang="en-US" sz="2800">
                <a:solidFill>
                  <a:srgbClr val="FFFFFF"/>
                </a:solidFill>
                <a:latin typeface="黑体" panose="02010609060101010101" charset="-122"/>
                <a:ea typeface="黑体" panose="02010609060101010101" charset="-122"/>
              </a:rPr>
              <a:t>一条小帆船，鱼叉、刀、木桨、短</a:t>
            </a:r>
            <a:r>
              <a:rPr lang="zh-CN" altLang="en-US" sz="2800" smtClean="0">
                <a:solidFill>
                  <a:srgbClr val="FFFFFF"/>
                </a:solidFill>
                <a:latin typeface="黑体" panose="02010609060101010101" charset="-122"/>
                <a:ea typeface="黑体" panose="02010609060101010101" charset="-122"/>
              </a:rPr>
              <a:t>木棍，仅此而已，</a:t>
            </a:r>
            <a:r>
              <a:rPr lang="zh-CN" altLang="en-US" sz="2800">
                <a:solidFill>
                  <a:srgbClr val="FFFFFF"/>
                </a:solidFill>
                <a:latin typeface="黑体" panose="02010609060101010101" charset="-122"/>
                <a:ea typeface="黑体" panose="02010609060101010101" charset="-122"/>
              </a:rPr>
              <a:t>桑迪亚哥与一波又一波的鲨鱼群在力量上形成鲜明对比。</a:t>
            </a:r>
            <a:endParaRPr lang="en-US" altLang="zh-CN" sz="2800">
              <a:solidFill>
                <a:srgbClr val="FFFFFF"/>
              </a:solidFill>
              <a:latin typeface="黑体" panose="02010609060101010101" charset="-122"/>
              <a:ea typeface="黑体" panose="02010609060101010101" charset="-122"/>
            </a:endParaRPr>
          </a:p>
          <a:p>
            <a:r>
              <a:rPr lang="en-US" altLang="zh-CN" sz="2800">
                <a:solidFill>
                  <a:srgbClr val="FFFFFF"/>
                </a:solidFill>
                <a:latin typeface="黑体" panose="02010609060101010101" charset="-122"/>
                <a:ea typeface="黑体" panose="02010609060101010101" charset="-122"/>
              </a:rPr>
              <a:t>    </a:t>
            </a:r>
            <a:r>
              <a:rPr lang="zh-CN" altLang="en-US" sz="2800">
                <a:solidFill>
                  <a:srgbClr val="FFFFFF"/>
                </a:solidFill>
                <a:latin typeface="黑体" panose="02010609060101010101" charset="-122"/>
                <a:ea typeface="黑体" panose="02010609060101010101" charset="-122"/>
              </a:rPr>
              <a:t>可见，当老人钓的马林鱼被鲨鱼群觊觎的时候，决定马林鱼归属的是老人与鲨鱼的力量对比。</a:t>
            </a:r>
            <a:endParaRPr lang="zh-CN" altLang="zh-CN" sz="2800">
              <a:solidFill>
                <a:srgbClr val="FFFFFF"/>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1352282" y="1475619"/>
            <a:ext cx="9540883" cy="3539430"/>
          </a:xfrm>
          <a:prstGeom prst="rect">
            <a:avLst/>
          </a:prstGeom>
        </p:spPr>
        <p:txBody>
          <a:bodyPr wrap="square">
            <a:spAutoFit/>
          </a:bodyPr>
          <a:lstStyle/>
          <a:p>
            <a:r>
              <a:rPr lang="zh-CN" altLang="en-US" sz="2800" smtClean="0">
                <a:solidFill>
                  <a:srgbClr val="FFFF00"/>
                </a:solidFill>
                <a:latin typeface="黑体" panose="02010609060101010101" charset="-122"/>
                <a:ea typeface="黑体" panose="02010609060101010101" charset="-122"/>
              </a:rPr>
              <a:t>    抽象</a:t>
            </a:r>
            <a:r>
              <a:rPr lang="zh-CN" altLang="en-US" sz="2800">
                <a:solidFill>
                  <a:schemeClr val="bg1"/>
                </a:solidFill>
                <a:latin typeface="黑体" panose="02010609060101010101" charset="-122"/>
                <a:ea typeface="黑体" panose="02010609060101010101" charset="-122"/>
              </a:rPr>
              <a:t>的过程就是要先将整个事件的组成元素分解开来，然后将这些具体元素分别扩大、延伸，将其归结到这些具体元素所属的“属概念”上去。</a:t>
            </a:r>
            <a:endParaRPr lang="en-US" altLang="zh-CN" sz="2800">
              <a:solidFill>
                <a:schemeClr val="bg1"/>
              </a:solidFill>
              <a:latin typeface="黑体" panose="02010609060101010101" charset="-122"/>
              <a:ea typeface="黑体" panose="02010609060101010101" charset="-122"/>
            </a:endParaRPr>
          </a:p>
          <a:p>
            <a:r>
              <a:rPr lang="zh-CN" altLang="en-US" sz="2800">
                <a:solidFill>
                  <a:schemeClr val="bg1"/>
                </a:solidFill>
                <a:latin typeface="黑体" panose="02010609060101010101" charset="-122"/>
                <a:ea typeface="黑体" panose="02010609060101010101" charset="-122"/>
              </a:rPr>
              <a:t> </a:t>
            </a:r>
            <a:r>
              <a:rPr lang="zh-CN" altLang="en-US" sz="2800" smtClean="0">
                <a:solidFill>
                  <a:schemeClr val="bg1"/>
                </a:solidFill>
                <a:latin typeface="黑体" panose="02010609060101010101" charset="-122"/>
                <a:ea typeface="黑体" panose="02010609060101010101" charset="-122"/>
              </a:rPr>
              <a:t>  （</a:t>
            </a:r>
            <a:r>
              <a:rPr lang="en-US" altLang="zh-CN" sz="2800">
                <a:solidFill>
                  <a:schemeClr val="bg1"/>
                </a:solidFill>
                <a:latin typeface="黑体" panose="02010609060101010101" charset="-122"/>
                <a:ea typeface="黑体" panose="02010609060101010101" charset="-122"/>
              </a:rPr>
              <a:t>1</a:t>
            </a:r>
            <a:r>
              <a:rPr lang="zh-CN" altLang="en-US" sz="2800">
                <a:solidFill>
                  <a:schemeClr val="bg1"/>
                </a:solidFill>
                <a:latin typeface="黑体" panose="02010609060101010101" charset="-122"/>
                <a:ea typeface="黑体" panose="02010609060101010101" charset="-122"/>
              </a:rPr>
              <a:t>）“大马林鱼”</a:t>
            </a:r>
            <a:r>
              <a:rPr lang="en-US" altLang="zh-CN" sz="2800">
                <a:solidFill>
                  <a:schemeClr val="bg1"/>
                </a:solidFill>
                <a:latin typeface="黑体" panose="02010609060101010101" charset="-122"/>
                <a:ea typeface="黑体" panose="02010609060101010101" charset="-122"/>
              </a:rPr>
              <a:t>——</a:t>
            </a:r>
            <a:r>
              <a:rPr lang="zh-CN" altLang="en-US" sz="2800" smtClean="0">
                <a:solidFill>
                  <a:schemeClr val="bg1"/>
                </a:solidFill>
                <a:latin typeface="黑体" panose="02010609060101010101" charset="-122"/>
                <a:ea typeface="黑体" panose="02010609060101010101" charset="-122"/>
              </a:rPr>
              <a:t>“人们的劳动</a:t>
            </a:r>
            <a:r>
              <a:rPr lang="zh-CN" altLang="en-US" sz="2800">
                <a:solidFill>
                  <a:schemeClr val="bg1"/>
                </a:solidFill>
                <a:latin typeface="黑体" panose="02010609060101010101" charset="-122"/>
                <a:ea typeface="黑体" panose="02010609060101010101" charset="-122"/>
              </a:rPr>
              <a:t>成果”</a:t>
            </a:r>
            <a:r>
              <a:rPr lang="zh-CN" altLang="en-US" sz="2800" smtClean="0">
                <a:solidFill>
                  <a:schemeClr val="bg1"/>
                </a:solidFill>
                <a:latin typeface="黑体" panose="02010609060101010101" charset="-122"/>
                <a:ea typeface="黑体" panose="02010609060101010101" charset="-122"/>
              </a:rPr>
              <a:t>“拥有物”。</a:t>
            </a:r>
            <a:endParaRPr lang="en-US" altLang="zh-CN" sz="2800">
              <a:solidFill>
                <a:schemeClr val="bg1"/>
              </a:solidFill>
              <a:latin typeface="黑体" panose="02010609060101010101" charset="-122"/>
              <a:ea typeface="黑体" panose="02010609060101010101" charset="-122"/>
            </a:endParaRPr>
          </a:p>
          <a:p>
            <a:r>
              <a:rPr lang="zh-CN" altLang="en-US" sz="2800">
                <a:solidFill>
                  <a:schemeClr val="bg1"/>
                </a:solidFill>
                <a:latin typeface="黑体" panose="02010609060101010101" charset="-122"/>
                <a:ea typeface="黑体" panose="02010609060101010101" charset="-122"/>
              </a:rPr>
              <a:t> </a:t>
            </a:r>
            <a:r>
              <a:rPr lang="zh-CN" altLang="en-US" sz="2800" smtClean="0">
                <a:solidFill>
                  <a:schemeClr val="bg1"/>
                </a:solidFill>
                <a:latin typeface="黑体" panose="02010609060101010101" charset="-122"/>
                <a:ea typeface="黑体" panose="02010609060101010101" charset="-122"/>
              </a:rPr>
              <a:t>  （</a:t>
            </a:r>
            <a:r>
              <a:rPr lang="en-US" altLang="zh-CN" sz="2800">
                <a:solidFill>
                  <a:schemeClr val="bg1"/>
                </a:solidFill>
                <a:latin typeface="黑体" panose="02010609060101010101" charset="-122"/>
                <a:ea typeface="黑体" panose="02010609060101010101" charset="-122"/>
              </a:rPr>
              <a:t>2</a:t>
            </a:r>
            <a:r>
              <a:rPr lang="zh-CN" altLang="en-US" sz="2800">
                <a:solidFill>
                  <a:schemeClr val="bg1"/>
                </a:solidFill>
                <a:latin typeface="黑体" panose="02010609060101010101" charset="-122"/>
                <a:ea typeface="黑体" panose="02010609060101010101" charset="-122"/>
              </a:rPr>
              <a:t>）“</a:t>
            </a:r>
            <a:r>
              <a:rPr lang="zh-CN" altLang="en-US" sz="2800" smtClean="0">
                <a:solidFill>
                  <a:schemeClr val="bg1"/>
                </a:solidFill>
                <a:latin typeface="黑体" panose="02010609060101010101" charset="-122"/>
                <a:ea typeface="黑体" panose="02010609060101010101" charset="-122"/>
              </a:rPr>
              <a:t>桑迪亚哥</a:t>
            </a:r>
            <a:r>
              <a:rPr lang="zh-CN" altLang="en-US" sz="2800">
                <a:solidFill>
                  <a:schemeClr val="bg1"/>
                </a:solidFill>
                <a:latin typeface="黑体" panose="02010609060101010101" charset="-122"/>
                <a:ea typeface="黑体" panose="02010609060101010101" charset="-122"/>
              </a:rPr>
              <a:t>老人”</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 一个行</a:t>
            </a:r>
            <a:r>
              <a:rPr lang="zh-CN" altLang="en-US" sz="2800" smtClean="0">
                <a:solidFill>
                  <a:schemeClr val="bg1"/>
                </a:solidFill>
                <a:latin typeface="黑体" panose="02010609060101010101" charset="-122"/>
                <a:ea typeface="黑体" panose="02010609060101010101" charset="-122"/>
              </a:rPr>
              <a:t>为主体“你”“我” “他”</a:t>
            </a:r>
            <a:r>
              <a:rPr lang="zh-CN" altLang="en-US" sz="2800">
                <a:solidFill>
                  <a:schemeClr val="bg1"/>
                </a:solidFill>
                <a:latin typeface="黑体" panose="02010609060101010101" charset="-122"/>
                <a:ea typeface="黑体" panose="02010609060101010101" charset="-122"/>
              </a:rPr>
              <a:t>，可以是一个“个体”，也可以是一个</a:t>
            </a:r>
            <a:r>
              <a:rPr lang="zh-CN" altLang="en-US" sz="2800" smtClean="0">
                <a:solidFill>
                  <a:schemeClr val="bg1"/>
                </a:solidFill>
                <a:latin typeface="黑体" panose="02010609060101010101" charset="-122"/>
                <a:ea typeface="黑体" panose="02010609060101010101" charset="-122"/>
              </a:rPr>
              <a:t>“集体”。</a:t>
            </a:r>
            <a:endParaRPr lang="en-US" altLang="zh-CN" sz="2800">
              <a:solidFill>
                <a:schemeClr val="bg1"/>
              </a:solidFill>
              <a:latin typeface="黑体" panose="02010609060101010101" charset="-122"/>
              <a:ea typeface="黑体" panose="02010609060101010101" charset="-122"/>
            </a:endParaRPr>
          </a:p>
          <a:p>
            <a:r>
              <a:rPr lang="zh-CN" altLang="en-US" sz="2800">
                <a:solidFill>
                  <a:schemeClr val="bg1"/>
                </a:solidFill>
                <a:latin typeface="黑体" panose="02010609060101010101" charset="-122"/>
                <a:ea typeface="黑体" panose="02010609060101010101" charset="-122"/>
              </a:rPr>
              <a:t> </a:t>
            </a:r>
            <a:r>
              <a:rPr lang="zh-CN" altLang="en-US" sz="2800" smtClean="0">
                <a:solidFill>
                  <a:schemeClr val="bg1"/>
                </a:solidFill>
                <a:latin typeface="黑体" panose="02010609060101010101" charset="-122"/>
                <a:ea typeface="黑体" panose="02010609060101010101" charset="-122"/>
              </a:rPr>
              <a:t>  （</a:t>
            </a:r>
            <a:r>
              <a:rPr lang="en-US" altLang="zh-CN" sz="2800">
                <a:solidFill>
                  <a:schemeClr val="bg1"/>
                </a:solidFill>
                <a:latin typeface="黑体" panose="02010609060101010101" charset="-122"/>
                <a:ea typeface="黑体" panose="02010609060101010101" charset="-122"/>
              </a:rPr>
              <a:t>3</a:t>
            </a:r>
            <a:r>
              <a:rPr lang="zh-CN" altLang="en-US" sz="2800">
                <a:solidFill>
                  <a:schemeClr val="bg1"/>
                </a:solidFill>
                <a:latin typeface="黑体" panose="02010609060101010101" charset="-122"/>
                <a:ea typeface="黑体" panose="02010609060101010101" charset="-122"/>
              </a:rPr>
              <a:t>）老人所拥有的一切、他面对的大海、大海中的鲨鱼等</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“你”“我”“他”所处的</a:t>
            </a:r>
            <a:r>
              <a:rPr lang="zh-CN" altLang="en-US" sz="2800" smtClean="0">
                <a:solidFill>
                  <a:schemeClr val="bg1"/>
                </a:solidFill>
                <a:latin typeface="黑体" panose="02010609060101010101" charset="-122"/>
                <a:ea typeface="黑体" panose="02010609060101010101" charset="-122"/>
              </a:rPr>
              <a:t>“总体形式”。</a:t>
            </a:r>
            <a:endParaRPr lang="en-US" altLang="zh-CN" sz="2800">
              <a:solidFill>
                <a:schemeClr val="bg1"/>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60816" y="1296582"/>
            <a:ext cx="10205126"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概括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过程就是对这些被分解的元素的上位“属概念”之间的关系进行综合，从而对事件的意义进行提炼，思索这具体事件所昭示的道理。</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    老人的马林鱼在大海的环境中，被鲨鱼</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吃光。</a:t>
            </a:r>
            <a:endParaRPr lang="en-US" altLang="zh-CN"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当某物被你所拥有时，这个被拥有物便置于你的总体处境之中，它的存在将受你的总体处境规定。你</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的未必</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是你</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当它被他者觊觎的时候，能规定它的因素是你的力量。</a:t>
            </a:r>
            <a:endPar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74464" y="280750"/>
            <a:ext cx="10205126"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cs typeface="宋体" panose="02010600030101010101" pitchFamily="2" charset="-122"/>
                <a:sym typeface="宋体" panose="02010600030101010101" pitchFamily="2" charset="-122"/>
              </a:rPr>
              <a:t> </a:t>
            </a:r>
            <a:r>
              <a:rPr lang="en-US" altLang="zh-CN"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囚绿记</a:t>
            </a:r>
            <a:r>
              <a:rPr lang="en-US" altLang="zh-CN"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大意是：文本中的“我”很喜欢窗外的绿藤，于是将它从窗的破玻璃洞中牵引入室内，让绿藤装饰“我”的生活。绿藤在室内变得瘦削、</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枯黄。</a:t>
            </a:r>
            <a:endParaRPr lang="en-US" altLang="zh-CN"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文本框 1"/>
          <p:cNvSpPr txBox="1"/>
          <p:nvPr/>
        </p:nvSpPr>
        <p:spPr>
          <a:xfrm>
            <a:off x="1251885" y="2376007"/>
            <a:ext cx="10205126"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抽象：</a:t>
            </a:r>
            <a:endParaRPr lang="en-US" altLang="zh-CN"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）“我”、“绿藤”</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“某种东西”。 </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）“将绿藤牵引入室内”</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将某物自私地占有</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）“我”为了让绿藤装饰我的生活而不顾绿藤的生活习性，将它强引进屋</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人”因自己喜爱“某种东西”而不顾其需求和意愿将其</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据为己有。</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）“失去了青苍的颜色</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枝条变成细瘦”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被伤害</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76.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3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9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2.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5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12.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0.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7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7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76.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1"/>
  <p:tag name="KSO_WM_UNIT_INDEX" val="1_1"/>
  <p:tag name="KSO_WM_UNIT_LAYERLEVEL" val="1_1"/>
  <p:tag name="KSO_WM_UNIT_LINE_FILL_TYPE" val="2"/>
  <p:tag name="KSO_WM_UNIT_LINE_FORE_SCHEMECOLOR_INDEX" val="15"/>
  <p:tag name="KSO_WM_UNIT_TYPE" val="p_i"/>
</p:tagLst>
</file>

<file path=ppt/tags/tag477.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2"/>
  <p:tag name="KSO_WM_UNIT_INDEX" val="1_2"/>
  <p:tag name="KSO_WM_UNIT_LAYERLEVEL" val="1_1"/>
  <p:tag name="KSO_WM_UNIT_LINE_FILL_TYPE" val="2"/>
  <p:tag name="KSO_WM_UNIT_LINE_FORE_SCHEMECOLOR_INDEX" val="15"/>
  <p:tag name="KSO_WM_UNIT_TYPE" val="p_i"/>
</p:tagLst>
</file>

<file path=ppt/tags/tag478.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3"/>
  <p:tag name="KSO_WM_UNIT_INDEX" val="1_3"/>
  <p:tag name="KSO_WM_UNIT_LAYERLEVEL" val="1_1"/>
  <p:tag name="KSO_WM_UNIT_LINE_FILL_TYPE" val="2"/>
  <p:tag name="KSO_WM_UNIT_LINE_FORE_SCHEMECOLOR_INDEX" val="15"/>
  <p:tag name="KSO_WM_UNIT_TYPE" val="p_i"/>
</p:tagLst>
</file>

<file path=ppt/tags/tag479.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4"/>
  <p:tag name="KSO_WM_UNIT_INDEX" val="1_4"/>
  <p:tag name="KSO_WM_UNIT_LAYERLEVEL" val="1_1"/>
  <p:tag name="KSO_WM_UNIT_LINE_FILL_TYPE" val="2"/>
  <p:tag name="KSO_WM_UNIT_LINE_FORE_SCHEMECOLOR_INDEX" val="15"/>
  <p:tag name="KSO_WM_UNIT_TYPE" val="p_i"/>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0.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5"/>
  <p:tag name="KSO_WM_UNIT_INDEX" val="1_5"/>
  <p:tag name="KSO_WM_UNIT_LAYERLEVEL" val="1_1"/>
  <p:tag name="KSO_WM_UNIT_LINE_FILL_TYPE" val="2"/>
  <p:tag name="KSO_WM_UNIT_LINE_FORE_SCHEMECOLOR_INDEX" val="15"/>
  <p:tag name="KSO_WM_UNIT_TYPE" val="p_i"/>
</p:tagLst>
</file>

<file path=ppt/tags/tag481.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3_1"/>
  <p:tag name="KSO_WM_UNIT_INDEX" val="1_1_3_1"/>
  <p:tag name="KSO_WM_UNIT_LAYERLEVEL" val="1_1_1_1"/>
  <p:tag name="KSO_WM_UNIT_TEXT_FILL_FORE_SCHEMECOLOR_INDEX" val="2"/>
  <p:tag name="KSO_WM_UNIT_TEXT_FILL_TYPE" val="1"/>
  <p:tag name="KSO_WM_UNIT_TYPE" val="p_h_h_i"/>
</p:tagLst>
</file>

<file path=ppt/tags/tag482.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3_1"/>
  <p:tag name="KSO_WM_UNIT_INDEX" val="1_1_3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483.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2_1"/>
  <p:tag name="KSO_WM_UNIT_INDEX" val="1_1_2_1"/>
  <p:tag name="KSO_WM_UNIT_LAYERLEVEL" val="1_1_1_1"/>
  <p:tag name="KSO_WM_UNIT_TEXT_FILL_FORE_SCHEMECOLOR_INDEX" val="2"/>
  <p:tag name="KSO_WM_UNIT_TEXT_FILL_TYPE" val="1"/>
  <p:tag name="KSO_WM_UNIT_TYPE" val="p_h_h_i"/>
</p:tagLst>
</file>

<file path=ppt/tags/tag484.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2_1"/>
  <p:tag name="KSO_WM_UNIT_INDEX" val="1_1_2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485.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1_1"/>
  <p:tag name="KSO_WM_UNIT_INDEX" val="1_1_1_1"/>
  <p:tag name="KSO_WM_UNIT_LAYERLEVEL" val="1_1_1_1"/>
  <p:tag name="KSO_WM_UNIT_TEXT_FILL_FORE_SCHEMECOLOR_INDEX" val="2"/>
  <p:tag name="KSO_WM_UNIT_TEXT_FILL_TYPE" val="1"/>
  <p:tag name="KSO_WM_UNIT_TYPE" val="p_h_h_i"/>
</p:tagLst>
</file>

<file path=ppt/tags/tag486.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1_1"/>
  <p:tag name="KSO_WM_UNIT_INDEX" val="1_1_1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487.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1_1"/>
  <p:tag name="KSO_WM_UNIT_INDEX" val="1_1_1_1_1"/>
  <p:tag name="KSO_WM_UNIT_LAYERLEVEL" val="1_1_1_1_1"/>
  <p:tag name="KSO_WM_UNIT_TEXT_FILL_FORE_SCHEMECOLOR_INDEX" val="2"/>
  <p:tag name="KSO_WM_UNIT_TEXT_FILL_TYPE" val="1"/>
  <p:tag name="KSO_WM_UNIT_TYPE" val="p_h_h_h_i"/>
</p:tagLst>
</file>

<file path=ppt/tags/tag488.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1_1"/>
  <p:tag name="KSO_WM_UNIT_INDEX" val="1_1_1_1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489.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2_1"/>
  <p:tag name="KSO_WM_UNIT_INDEX" val="1_1_1_2_1"/>
  <p:tag name="KSO_WM_UNIT_LAYERLEVEL" val="1_1_1_1_1"/>
  <p:tag name="KSO_WM_UNIT_TEXT_FILL_FORE_SCHEMECOLOR_INDEX" val="2"/>
  <p:tag name="KSO_WM_UNIT_TEXT_FILL_TYPE" val="1"/>
  <p:tag name="KSO_WM_UNIT_TYPE" val="p_h_h_h_i"/>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0.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2_1"/>
  <p:tag name="KSO_WM_UNIT_INDEX" val="1_1_1_2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491.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492.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493.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494.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495.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6"/>
  <p:tag name="KSO_WM_UNIT_INDEX" val="1_6"/>
  <p:tag name="KSO_WM_UNIT_LAYERLEVEL" val="1_1"/>
  <p:tag name="KSO_WM_UNIT_LINE_FILL_TYPE" val="2"/>
  <p:tag name="KSO_WM_UNIT_LINE_FORE_SCHEMECOLOR_INDEX" val="15"/>
  <p:tag name="KSO_WM_UNIT_TYPE" val="p_i"/>
</p:tagLst>
</file>

<file path=ppt/tags/tag496.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7"/>
  <p:tag name="KSO_WM_UNIT_INDEX" val="1_7"/>
  <p:tag name="KSO_WM_UNIT_LAYERLEVEL" val="1_1"/>
  <p:tag name="KSO_WM_UNIT_LINE_FILL_TYPE" val="2"/>
  <p:tag name="KSO_WM_UNIT_LINE_FORE_SCHEMECOLOR_INDEX" val="15"/>
  <p:tag name="KSO_WM_UNIT_TYPE" val="p_i"/>
</p:tagLst>
</file>

<file path=ppt/tags/tag497.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498.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9"/>
  <p:tag name="KSO_WM_UNIT_INDEX" val="1_9"/>
  <p:tag name="KSO_WM_UNIT_LAYERLEVEL" val="1_1"/>
  <p:tag name="KSO_WM_UNIT_LINE_FILL_TYPE" val="2"/>
  <p:tag name="KSO_WM_UNIT_LINE_FORE_SCHEMECOLOR_INDEX" val="15"/>
  <p:tag name="KSO_WM_UNIT_TYPE" val="p_i"/>
</p:tagLst>
</file>

<file path=ppt/tags/tag499.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10"/>
  <p:tag name="KSO_WM_UNIT_INDEX" val="1_10"/>
  <p:tag name="KSO_WM_UNIT_LAYERLEVEL" val="1_1"/>
  <p:tag name="KSO_WM_UNIT_LINE_FILL_TYPE" val="2"/>
  <p:tag name="KSO_WM_UNIT_LINE_FORE_SCHEMECOLOR_INDEX" val="15"/>
  <p:tag name="KSO_WM_UNIT_TYPE" val="p_i"/>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00.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501.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502.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503.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504.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2_1"/>
  <p:tag name="KSO_WM_UNIT_INDEX" val="1_1_2_1"/>
  <p:tag name="KSO_WM_UNIT_LAYERLEVEL" val="1_1_1_1"/>
  <p:tag name="KSO_WM_UNIT_TEXT_FILL_FORE_SCHEMECOLOR_INDEX" val="2"/>
  <p:tag name="KSO_WM_UNIT_TEXT_FILL_TYPE" val="1"/>
  <p:tag name="KSO_WM_UNIT_TYPE" val="p_h_h_i"/>
</p:tagLst>
</file>

<file path=ppt/tags/tag505.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2_1"/>
  <p:tag name="KSO_WM_UNIT_INDEX" val="1_1_2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50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507.xml><?xml version="1.0" encoding="utf-8"?>
<p:tagLst xmlns:p="http://schemas.openxmlformats.org/presentationml/2006/main">
  <p:tag name="KSO_WM_BEAUTIFY_FLAG" val="#wm#"/>
  <p:tag name="KSO_WM_TEMPLATE_CATEGORY" val="custom"/>
  <p:tag name="KSO_WM_TEMPLATE_INDEX" val="20205176"/>
</p:tagLst>
</file>

<file path=ppt/tags/tag508.xml><?xml version="1.0" encoding="utf-8"?>
<p:tagLst xmlns:p="http://schemas.openxmlformats.org/presentationml/2006/main">
  <p:tag name="KSO_WM_BEAUTIFY_FLAG" val="#wm#"/>
  <p:tag name="KSO_WM_TEMPLATE_CATEGORY" val="custom"/>
  <p:tag name="KSO_WM_TEMPLATE_INDEX" val="20205176"/>
</p:tagLst>
</file>

<file path=ppt/tags/tag509.xml><?xml version="1.0" encoding="utf-8"?>
<p:tagLst xmlns:p="http://schemas.openxmlformats.org/presentationml/2006/main">
  <p:tag name="KSO_WM_BEAUTIFY_FLAG" val="#wm#"/>
  <p:tag name="KSO_WM_TEMPLATE_CATEGORY" val="custom"/>
  <p:tag name="KSO_WM_TEMPLATE_INDEX" val="20205176"/>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0.xml><?xml version="1.0" encoding="utf-8"?>
<p:tagLst xmlns:p="http://schemas.openxmlformats.org/presentationml/2006/main">
  <p:tag name="KSO_WM_BEAUTIFY_FLAG" val="#wm#"/>
  <p:tag name="KSO_WM_TEMPLATE_CATEGORY" val="custom"/>
  <p:tag name="KSO_WM_TEMPLATE_INDEX" val="20205176"/>
</p:tagLst>
</file>

<file path=ppt/tags/tag511.xml><?xml version="1.0" encoding="utf-8"?>
<p:tagLst xmlns:p="http://schemas.openxmlformats.org/presentationml/2006/main">
  <p:tag name="KSO_WM_BEAUTIFY_FLAG" val="#wm#"/>
  <p:tag name="KSO_WM_TEMPLATE_CATEGORY" val="custom"/>
  <p:tag name="KSO_WM_TEMPLATE_INDEX" val="20205176"/>
</p:tagLst>
</file>

<file path=ppt/tags/tag512.xml><?xml version="1.0" encoding="utf-8"?>
<p:tagLst xmlns:p="http://schemas.openxmlformats.org/presentationml/2006/main">
  <p:tag name="KSO_WM_BEAUTIFY_FLAG" val="#wm#"/>
  <p:tag name="KSO_WM_TEMPLATE_CATEGORY" val="custom"/>
  <p:tag name="KSO_WM_TEMPLATE_INDEX" val="20205176"/>
</p:tagLst>
</file>

<file path=ppt/tags/tag513.xml><?xml version="1.0" encoding="utf-8"?>
<p:tagLst xmlns:p="http://schemas.openxmlformats.org/presentationml/2006/main">
  <p:tag name="KSO_WM_BEAUTIFY_FLAG" val="#wm#"/>
  <p:tag name="KSO_WM_TEMPLATE_CATEGORY" val="custom"/>
  <p:tag name="KSO_WM_TEMPLATE_INDEX" val="20205176"/>
</p:tagLst>
</file>

<file path=ppt/tags/tag514.xml><?xml version="1.0" encoding="utf-8"?>
<p:tagLst xmlns:p="http://schemas.openxmlformats.org/presentationml/2006/main">
  <p:tag name="KSO_WM_BEAUTIFY_FLAG" val="#wm#"/>
  <p:tag name="KSO_WM_TEMPLATE_CATEGORY" val="custom"/>
  <p:tag name="KSO_WM_TEMPLATE_INDEX" val="20205176"/>
</p:tagLst>
</file>

<file path=ppt/tags/tag515.xml><?xml version="1.0" encoding="utf-8"?>
<p:tagLst xmlns:p="http://schemas.openxmlformats.org/presentationml/2006/main">
  <p:tag name="KSO_WM_BEAUTIFY_FLAG" val="#wm#"/>
  <p:tag name="KSO_WM_TEMPLATE_CATEGORY" val="custom"/>
  <p:tag name="KSO_WM_TEMPLATE_INDEX" val="20205176"/>
</p:tagLst>
</file>

<file path=ppt/tags/tag516.xml><?xml version="1.0" encoding="utf-8"?>
<p:tagLst xmlns:p="http://schemas.openxmlformats.org/presentationml/2006/main">
  <p:tag name="KSO_WM_BEAUTIFY_FLAG" val="#wm#"/>
  <p:tag name="KSO_WM_TEMPLATE_CATEGORY" val="custom"/>
  <p:tag name="KSO_WM_TEMPLATE_INDEX" val="20205176"/>
</p:tagLst>
</file>

<file path=ppt/tags/tag517.xml><?xml version="1.0" encoding="utf-8"?>
<p:tagLst xmlns:p="http://schemas.openxmlformats.org/presentationml/2006/main">
  <p:tag name="KSO_WM_BEAUTIFY_FLAG" val="#wm#"/>
  <p:tag name="KSO_WM_TEMPLATE_CATEGORY" val="custom"/>
  <p:tag name="KSO_WM_TEMPLATE_INDEX" val="20205176"/>
</p:tagLst>
</file>

<file path=ppt/tags/tag518.xml><?xml version="1.0" encoding="utf-8"?>
<p:tagLst xmlns:p="http://schemas.openxmlformats.org/presentationml/2006/main">
  <p:tag name="KSO_WM_BEAUTIFY_FLAG" val="#wm#"/>
  <p:tag name="KSO_WM_TEMPLATE_CATEGORY" val="custom"/>
  <p:tag name="KSO_WM_TEMPLATE_INDEX" val="20205176"/>
</p:tagLst>
</file>

<file path=ppt/tags/tag519.xml><?xml version="1.0" encoding="utf-8"?>
<p:tagLst xmlns:p="http://schemas.openxmlformats.org/presentationml/2006/main">
  <p:tag name="KSO_WM_BEAUTIFY_FLAG" val="#wm#"/>
  <p:tag name="KSO_WM_TEMPLATE_CATEGORY" val="custom"/>
  <p:tag name="KSO_WM_TEMPLATE_INDEX" val="20205176"/>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0.xml><?xml version="1.0" encoding="utf-8"?>
<p:tagLst xmlns:p="http://schemas.openxmlformats.org/presentationml/2006/main">
  <p:tag name="KSO_WM_BEAUTIFY_FLAG" val="#wm#"/>
  <p:tag name="KSO_WM_TEMPLATE_CATEGORY" val="custom"/>
  <p:tag name="KSO_WM_TEMPLATE_INDEX" val="20205176"/>
</p:tagLst>
</file>

<file path=ppt/tags/tag521.xml><?xml version="1.0" encoding="utf-8"?>
<p:tagLst xmlns:p="http://schemas.openxmlformats.org/presentationml/2006/main">
  <p:tag name="KSO_WM_BEAUTIFY_FLAG" val="#wm#"/>
  <p:tag name="KSO_WM_TEMPLATE_CATEGORY" val="custom"/>
  <p:tag name="KSO_WM_TEMPLATE_INDEX" val="20205176"/>
</p:tagLst>
</file>

<file path=ppt/tags/tag522.xml><?xml version="1.0" encoding="utf-8"?>
<p:tagLst xmlns:p="http://schemas.openxmlformats.org/presentationml/2006/main">
  <p:tag name="KSO_WM_BEAUTIFY_FLAG" val="#wm#"/>
  <p:tag name="KSO_WM_TEMPLATE_CATEGORY" val="custom"/>
  <p:tag name="KSO_WM_TEMPLATE_INDEX" val="20205176"/>
</p:tagLst>
</file>

<file path=ppt/tags/tag523.xml><?xml version="1.0" encoding="utf-8"?>
<p:tagLst xmlns:p="http://schemas.openxmlformats.org/presentationml/2006/main">
  <p:tag name="KSO_WM_BEAUTIFY_FLAG" val="#wm#"/>
  <p:tag name="KSO_WM_TEMPLATE_CATEGORY" val="custom"/>
  <p:tag name="KSO_WM_TEMPLATE_INDEX" val="20205176"/>
</p:tagLst>
</file>

<file path=ppt/tags/tag524.xml><?xml version="1.0" encoding="utf-8"?>
<p:tagLst xmlns:p="http://schemas.openxmlformats.org/presentationml/2006/main">
  <p:tag name="KSO_WM_BEAUTIFY_FLAG" val="#wm#"/>
  <p:tag name="KSO_WM_TEMPLATE_CATEGORY" val="custom"/>
  <p:tag name="KSO_WM_TEMPLATE_INDEX" val="20205176"/>
</p:tagLst>
</file>

<file path=ppt/tags/tag525.xml><?xml version="1.0" encoding="utf-8"?>
<p:tagLst xmlns:p="http://schemas.openxmlformats.org/presentationml/2006/main">
  <p:tag name="KSO_WM_BEAUTIFY_FLAG" val="#wm#"/>
  <p:tag name="KSO_WM_TEMPLATE_CATEGORY" val="custom"/>
  <p:tag name="KSO_WM_TEMPLATE_INDEX" val="20205176"/>
</p:tagLst>
</file>

<file path=ppt/tags/tag526.xml><?xml version="1.0" encoding="utf-8"?>
<p:tagLst xmlns:p="http://schemas.openxmlformats.org/presentationml/2006/main">
  <p:tag name="KSO_WM_BEAUTIFY_FLAG" val="#wm#"/>
  <p:tag name="KSO_WM_TEMPLATE_CATEGORY" val="custom"/>
  <p:tag name="KSO_WM_TEMPLATE_INDEX" val="20205176"/>
</p:tagLst>
</file>

<file path=ppt/tags/tag527.xml><?xml version="1.0" encoding="utf-8"?>
<p:tagLst xmlns:p="http://schemas.openxmlformats.org/presentationml/2006/main">
  <p:tag name="KSO_WM_BEAUTIFY_FLAG" val="#wm#"/>
  <p:tag name="KSO_WM_TEMPLATE_CATEGORY" val="custom"/>
  <p:tag name="KSO_WM_TEMPLATE_INDEX" val="20205176"/>
</p:tagLst>
</file>

<file path=ppt/tags/tag528.xml><?xml version="1.0" encoding="utf-8"?>
<p:tagLst xmlns:p="http://schemas.openxmlformats.org/presentationml/2006/main">
  <p:tag name="KSO_WM_BEAUTIFY_FLAG" val="#wm#"/>
  <p:tag name="KSO_WM_TEMPLATE_CATEGORY" val="custom"/>
  <p:tag name="KSO_WM_TEMPLATE_INDEX" val="20205176"/>
</p:tagLst>
</file>

<file path=ppt/tags/tag529.xml><?xml version="1.0" encoding="utf-8"?>
<p:tagLst xmlns:p="http://schemas.openxmlformats.org/presentationml/2006/main">
  <p:tag name="KSO_WM_BEAUTIFY_FLAG" val="#wm#"/>
  <p:tag name="KSO_WM_TEMPLATE_CATEGORY" val="custom"/>
  <p:tag name="KSO_WM_TEMPLATE_INDEX" val="20205176"/>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0.xml><?xml version="1.0" encoding="utf-8"?>
<p:tagLst xmlns:p="http://schemas.openxmlformats.org/presentationml/2006/main">
  <p:tag name="AS_OS" val="Unix 3.10 unknown"/>
  <p:tag name="AS_RELEASE_DATE" val="2020.11.30"/>
  <p:tag name="AS_TITLE" val="Aspose.Slides for Java"/>
  <p:tag name="AS_VERSION" val="20.1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277</Paragraphs>
  <Slides>45</Slides>
  <Notes>12</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45</vt:i4>
      </vt:variant>
    </vt:vector>
  </HeadingPairs>
  <TitlesOfParts>
    <vt:vector baseType="lpstr" size="64">
      <vt:lpstr>Arial</vt:lpstr>
      <vt:lpstr>微软雅黑</vt:lpstr>
      <vt:lpstr>Wingdings</vt:lpstr>
      <vt:lpstr>Calibri</vt:lpstr>
      <vt:lpstr>Calibri Light</vt:lpstr>
      <vt:lpstr>宋体</vt:lpstr>
      <vt:lpstr>楷体</vt:lpstr>
      <vt:lpstr>Agency FB</vt:lpstr>
      <vt:lpstr>楷体_GB2312</vt:lpstr>
      <vt:lpstr>华文楷体</vt:lpstr>
      <vt:lpstr>黑体</vt:lpstr>
      <vt:lpstr>仿宋</vt:lpstr>
      <vt:lpstr>隶书</vt:lpstr>
      <vt:lpstr>华文琥珀</vt:lpstr>
      <vt:lpstr>仿宋_GB2312</vt:lpstr>
      <vt:lpstr>等线</vt:lpstr>
      <vt:lpstr>Times New Roman</vt:lpstr>
      <vt:lpstr>华文仿宋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②只有阳光充足，菜才能长得好。</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小结</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2021-08-27T10:36:00.710</cp:lastPrinted>
  <dcterms:created xsi:type="dcterms:W3CDTF">2021-08-27T10:36:00Z</dcterms:created>
  <dcterms:modified xsi:type="dcterms:W3CDTF">2021-08-27T02:36:03Z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