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409" r:id="rId4"/>
    <p:sldId id="540" r:id="rId5"/>
    <p:sldId id="541" r:id="rId6"/>
    <p:sldId id="582" r:id="rId7"/>
    <p:sldId id="544" r:id="rId8"/>
    <p:sldId id="508" r:id="rId9"/>
    <p:sldId id="496" r:id="rId10"/>
    <p:sldId id="534" r:id="rId11"/>
    <p:sldId id="516" r:id="rId12"/>
    <p:sldId id="517" r:id="rId13"/>
    <p:sldId id="535" r:id="rId14"/>
    <p:sldId id="548" r:id="rId15"/>
    <p:sldId id="677" r:id="rId16"/>
    <p:sldId id="545" r:id="rId17"/>
    <p:sldId id="469" r:id="rId18"/>
    <p:sldId id="632" r:id="rId19"/>
    <p:sldId id="633" r:id="rId20"/>
    <p:sldId id="641" r:id="rId21"/>
    <p:sldId id="634" r:id="rId22"/>
    <p:sldId id="635" r:id="rId23"/>
    <p:sldId id="636" r:id="rId24"/>
    <p:sldId id="637" r:id="rId25"/>
    <p:sldId id="638" r:id="rId26"/>
    <p:sldId id="676" r:id="rId27"/>
    <p:sldId id="640" r:id="rId28"/>
    <p:sldId id="473" r:id="rId29"/>
    <p:sldId id="674" r:id="rId30"/>
    <p:sldId id="569" r:id="rId31"/>
    <p:sldId id="557" r:id="rId32"/>
    <p:sldId id="568" r:id="rId33"/>
    <p:sldId id="675" r:id="rId34"/>
    <p:sldId id="567" r:id="rId35"/>
    <p:sldId id="572" r:id="rId36"/>
    <p:sldId id="573" r:id="rId37"/>
    <p:sldId id="574" r:id="rId38"/>
    <p:sldId id="642" r:id="rId39"/>
    <p:sldId id="663" r:id="rId40"/>
    <p:sldId id="673" r:id="rId41"/>
    <p:sldId id="579" r:id="rId42"/>
    <p:sldId id="580" r:id="rId43"/>
  </p:sldIdLst>
  <p:sldSz cx="12192000" cy="6858000"/>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Administrator" initials="A"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114" d="100"/>
          <a:sy n="114" d="100"/>
        </p:scale>
        <p:origin x="540" y="108"/>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tags" Target="tags/tag99.xml" /><Relationship Id="rId45" Type="http://schemas.openxmlformats.org/officeDocument/2006/relationships/presProps" Target="presProps.xml" /><Relationship Id="rId46" Type="http://schemas.openxmlformats.org/officeDocument/2006/relationships/viewProps" Target="viewProps.xml" /><Relationship Id="rId47" Type="http://schemas.openxmlformats.org/officeDocument/2006/relationships/theme" Target="theme/theme1.xml" /><Relationship Id="rId48"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5.xml" /><Relationship Id="rId2" Type="http://schemas.openxmlformats.org/officeDocument/2006/relationships/tags" Target="../tags/tag46.xml" /><Relationship Id="rId3" Type="http://schemas.openxmlformats.org/officeDocument/2006/relationships/tags" Target="../tags/tag47.xml" /><Relationship Id="rId4" Type="http://schemas.openxmlformats.org/officeDocument/2006/relationships/tags" Target="../tags/tag48.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49.xml" /><Relationship Id="rId2" Type="http://schemas.openxmlformats.org/officeDocument/2006/relationships/tags" Target="../tags/tag50.xml" /><Relationship Id="rId3" Type="http://schemas.openxmlformats.org/officeDocument/2006/relationships/tags" Target="../tags/tag51.xml" /><Relationship Id="rId4" Type="http://schemas.openxmlformats.org/officeDocument/2006/relationships/tags" Target="../tags/tag52.xml" /><Relationship Id="rId5" Type="http://schemas.openxmlformats.org/officeDocument/2006/relationships/tags" Target="../tags/tag53.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tags" Target="../tags/tag37.xml" /><Relationship Id="rId5" Type="http://schemas.openxmlformats.org/officeDocument/2006/relationships/tags" Target="../tags/tag38.xml" /><Relationship Id="rId6" Type="http://schemas.openxmlformats.org/officeDocument/2006/relationships/tags" Target="../tags/tag39.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tags" Target="../tags/tag44.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1">
          <a:blip r:embed="rId1"/>
          <a:stretch>
            <a:fillRect/>
          </a:stretch>
        </a:blipFill>
        <a:effectLst/>
      </p:bgPr>
    </p:bg>
    <p:spTree>
      <p:nvGrpSpPr>
        <p:cNvPr id="1" name=""/>
        <p:cNvGrpSpPr/>
        <p:nvPr/>
      </p:nvGrpSpPr>
      <p:grpSpPr>
        <a:xfrm>
          <a:off x="0" y="0"/>
          <a:ext cx="0" cy="0"/>
        </a:xfrm>
      </p:grpSpPr>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4.xml" /><Relationship Id="rId13" Type="http://schemas.openxmlformats.org/officeDocument/2006/relationships/tags" Target="../tags/tag55.xml" /><Relationship Id="rId14" Type="http://schemas.openxmlformats.org/officeDocument/2006/relationships/tags" Target="../tags/tag56.xml" /><Relationship Id="rId15" Type="http://schemas.openxmlformats.org/officeDocument/2006/relationships/tags" Target="../tags/tag57.xml" /><Relationship Id="rId16" Type="http://schemas.openxmlformats.org/officeDocument/2006/relationships/tags" Target="../tags/tag58.xml" /><Relationship Id="rId17" Type="http://schemas.openxmlformats.org/officeDocument/2006/relationships/tags" Target="../tags/tag59.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60.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68.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69.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70.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7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7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7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7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7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76.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7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6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78.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79.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80.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81.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8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83.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84.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85.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86.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8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6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88.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89.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90.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91.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9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93.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94.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95.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96.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9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image" Target="../media/image1.jpeg" /><Relationship Id="rId4" Type="http://schemas.openxmlformats.org/officeDocument/2006/relationships/tags" Target="../tags/tag9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6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6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image" Target="../media/image1.jpeg" /><Relationship Id="rId4" Type="http://schemas.openxmlformats.org/officeDocument/2006/relationships/tags" Target="../tags/tag65.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66.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6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7" name="标题 6"/>
          <p:cNvSpPr txBox="1"/>
          <p:nvPr/>
        </p:nvSpPr>
        <p:spPr>
          <a:xfrm>
            <a:off x="3118212" y="1440775"/>
            <a:ext cx="5954486" cy="1143200"/>
          </a:xfrm>
          <a:prstGeom prst="rect">
            <a:avLst/>
          </a:prstGeom>
        </p:spPr>
        <p:txBody>
          <a:bodyPr>
            <a:normAutofit/>
          </a:bodyPr>
          <a:lstStyle>
            <a:lvl1pPr algn="l" defTabSz="915035"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4800">
                <a:solidFill>
                  <a:srgbClr val="FFFF00"/>
                </a:solidFill>
              </a:rPr>
              <a:t>  </a:t>
            </a:r>
            <a:r>
              <a:rPr lang="zh-CN" altLang="en-US" sz="4800">
                <a:solidFill>
                  <a:srgbClr val="FFFF00"/>
                </a:solidFill>
                <a:latin typeface="黑体" panose="02010609060101010101" charset="-122"/>
                <a:ea typeface="黑体" panose="02010609060101010101" charset="-122"/>
              </a:rPr>
              <a:t>改造我们的学习</a:t>
            </a:r>
            <a:endParaRPr lang="zh-CN" altLang="en-US" sz="4800">
              <a:solidFill>
                <a:srgbClr val="FFFF00"/>
              </a:solidFill>
              <a:latin typeface="黑体" panose="02010609060101010101" charset="-122"/>
              <a:ea typeface="黑体" panose="02010609060101010101" charset="-122"/>
            </a:endParaRPr>
          </a:p>
        </p:txBody>
      </p:sp>
      <p:sp>
        <p:nvSpPr>
          <p:cNvPr id="8" name="副标题 2"/>
          <p:cNvSpPr txBox="1"/>
          <p:nvPr/>
        </p:nvSpPr>
        <p:spPr>
          <a:xfrm>
            <a:off x="3031127" y="2737113"/>
            <a:ext cx="5622471" cy="884977"/>
          </a:xfrm>
          <a:prstGeom prst="rect">
            <a:avLst/>
          </a:prstGeom>
        </p:spPr>
        <p:txBody>
          <a:bodyPr vert="horz" lIns="121917" tIns="60959" rIns="121917" bIns="60959"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80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52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24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6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8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buFont typeface="Arial" panose="020b0604020202020204" pitchFamily="34" charset="0"/>
              <a:buNone/>
            </a:pPr>
            <a:r>
              <a:rPr lang="zh-CN" altLang="en-US" sz="4265">
                <a:solidFill>
                  <a:prstClr val="white"/>
                </a:solidFill>
                <a:latin typeface="黑体" panose="02010609060101010101" charset="-122"/>
                <a:ea typeface="黑体" panose="02010609060101010101" charset="-122"/>
              </a:rPr>
              <a:t>高二年级 语文</a:t>
            </a:r>
            <a:endParaRPr lang="en-US" altLang="zh-CN" sz="4265">
              <a:solidFill>
                <a:prstClr val="white">
                  <a:lumMod val="95000"/>
                </a:prstClr>
              </a:solidFill>
              <a:latin typeface="黑体" panose="02010609060101010101" charset="-122"/>
              <a:ea typeface="黑体" panose="02010609060101010101" charset="-122"/>
            </a:endParaRPr>
          </a:p>
        </p:txBody>
      </p:sp>
    </p:spTree>
    <p:custDataLst>
      <p:tags r:id="rId3"/>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标题 2"/>
          <p:cNvSpPr>
            <a:spLocks noGrp="1"/>
          </p:cNvSpPr>
          <p:nvPr>
            <p:ph type="title"/>
          </p:nvPr>
        </p:nvSpPr>
        <p:spPr>
          <a:xfrm>
            <a:off x="323215" y="918210"/>
            <a:ext cx="11254105" cy="994410"/>
          </a:xfrm>
        </p:spPr>
        <p:txBody>
          <a:bodyPr>
            <a:normAutofit/>
          </a:bodyPr>
          <a:lstStyle/>
          <a:p>
            <a:r>
              <a:rPr lang="en-US" altLang="zh-CN" sz="3110" b="0">
                <a:solidFill>
                  <a:schemeClr val="bg1"/>
                </a:solidFill>
                <a:latin typeface="黑体" panose="02010609060101010101" charset="-122"/>
                <a:ea typeface="黑体" panose="02010609060101010101" charset="-122"/>
                <a:cs typeface="黑体" panose="02010609060101010101" charset="-122"/>
                <a:sym typeface="+mn-ea"/>
              </a:rPr>
              <a:t>3.“</a:t>
            </a:r>
            <a:r>
              <a:rPr sz="3110" b="0">
                <a:solidFill>
                  <a:schemeClr val="bg1"/>
                </a:solidFill>
                <a:latin typeface="黑体" panose="02010609060101010101" charset="-122"/>
                <a:ea typeface="黑体" panose="02010609060101010101" charset="-122"/>
                <a:cs typeface="黑体" panose="02010609060101010101" charset="-122"/>
                <a:sym typeface="+mn-ea"/>
              </a:rPr>
              <a:t>极坏的作风</a:t>
            </a:r>
            <a:r>
              <a:rPr lang="en-US" altLang="zh-CN" sz="3110" b="0">
                <a:solidFill>
                  <a:schemeClr val="bg1"/>
                </a:solidFill>
                <a:latin typeface="黑体" panose="02010609060101010101" charset="-122"/>
                <a:ea typeface="黑体" panose="02010609060101010101" charset="-122"/>
                <a:cs typeface="黑体" panose="02010609060101010101" charset="-122"/>
                <a:sym typeface="+mn-ea"/>
              </a:rPr>
              <a:t>”</a:t>
            </a:r>
            <a:r>
              <a:rPr sz="3110" b="0">
                <a:solidFill>
                  <a:schemeClr val="bg1"/>
                </a:solidFill>
                <a:latin typeface="黑体" panose="02010609060101010101" charset="-122"/>
                <a:ea typeface="黑体" panose="02010609060101010101" charset="-122"/>
                <a:cs typeface="黑体" panose="02010609060101010101" charset="-122"/>
                <a:sym typeface="+mn-ea"/>
              </a:rPr>
              <a:t>有什么危害？试结合第二部分原文分析。</a:t>
            </a:r>
            <a:endParaRPr sz="3110" b="0">
              <a:solidFill>
                <a:schemeClr val="bg1"/>
              </a:solidFill>
              <a:latin typeface="黑体" panose="02010609060101010101" charset="-122"/>
              <a:ea typeface="黑体" panose="02010609060101010101" charset="-122"/>
              <a:cs typeface="黑体" panose="02010609060101010101" charset="-122"/>
              <a:sym typeface="+mn-ea"/>
            </a:endParaRPr>
          </a:p>
        </p:txBody>
      </p:sp>
      <p:sp>
        <p:nvSpPr>
          <p:cNvPr id="6" name="内容占位符 5"/>
          <p:cNvSpPr>
            <a:spLocks noGrp="1"/>
          </p:cNvSpPr>
          <p:nvPr>
            <p:ph idx="1"/>
          </p:nvPr>
        </p:nvSpPr>
        <p:spPr>
          <a:xfrm>
            <a:off x="608330" y="1912620"/>
            <a:ext cx="10968990" cy="4337050"/>
          </a:xfrm>
        </p:spPr>
        <p:txBody>
          <a:bodyPr>
            <a:normAutofit lnSpcReduction="20000"/>
          </a:bodyPr>
          <a:lstStyle/>
          <a:p>
            <a:pPr marL="0" indent="0">
              <a:buNone/>
            </a:pPr>
            <a:r>
              <a:rPr lang="en-US" altLang="zh-CN" sz="3200">
                <a:solidFill>
                  <a:schemeClr val="bg2"/>
                </a:solidFill>
                <a:effectLst/>
                <a:latin typeface="Times New Roman" panose="02020603050405020304" charset="0"/>
                <a:cs typeface="Times New Roman" panose="02020603050405020304" charset="0"/>
                <a:sym typeface="+mn-ea"/>
              </a:rPr>
              <a:t>    </a:t>
            </a:r>
            <a:r>
              <a:rPr sz="2800">
                <a:solidFill>
                  <a:schemeClr val="bg2"/>
                </a:solidFill>
                <a:effectLst/>
                <a:latin typeface="黑体" panose="02010609060101010101" charset="-122"/>
                <a:ea typeface="黑体" panose="02010609060101010101" charset="-122"/>
                <a:cs typeface="黑体" panose="02010609060101010101" charset="-122"/>
                <a:sym typeface="+mn-ea"/>
              </a:rPr>
              <a:t>（</a:t>
            </a:r>
            <a:r>
              <a:rPr lang="en-US" altLang="zh-CN" sz="2800">
                <a:solidFill>
                  <a:schemeClr val="bg2"/>
                </a:solidFill>
                <a:effectLst/>
                <a:latin typeface="黑体" panose="02010609060101010101" charset="-122"/>
                <a:ea typeface="黑体" panose="02010609060101010101" charset="-122"/>
                <a:cs typeface="黑体" panose="02010609060101010101" charset="-122"/>
                <a:sym typeface="+mn-ea"/>
              </a:rPr>
              <a:t>1</a:t>
            </a:r>
            <a:r>
              <a:rPr sz="2800">
                <a:solidFill>
                  <a:schemeClr val="bg2"/>
                </a:solidFill>
                <a:effectLst/>
                <a:latin typeface="黑体" panose="02010609060101010101" charset="-122"/>
                <a:ea typeface="黑体" panose="02010609060101010101" charset="-122"/>
                <a:cs typeface="黑体" panose="02010609060101010101" charset="-122"/>
                <a:sym typeface="+mn-ea"/>
              </a:rPr>
              <a:t>）</a:t>
            </a:r>
            <a:r>
              <a:rPr lang="en-US" altLang="zh-CN" sz="2800">
                <a:solidFill>
                  <a:schemeClr val="bg1"/>
                </a:solidFill>
                <a:effectLst/>
                <a:latin typeface="黑体" panose="02010609060101010101" charset="-122"/>
                <a:ea typeface="黑体" panose="02010609060101010101" charset="-122"/>
                <a:cs typeface="黑体" panose="02010609060101010101" charset="-122"/>
                <a:sym typeface="+mn-ea"/>
              </a:rPr>
              <a:t>“对于国内外、省内外、县内外、区内外的具体情况，</a:t>
            </a:r>
            <a:r>
              <a:rPr lang="en-US" altLang="zh-CN" sz="2800">
                <a:solidFill>
                  <a:srgbClr val="FFFF00"/>
                </a:solidFill>
                <a:effectLst/>
                <a:latin typeface="黑体" panose="02010609060101010101" charset="-122"/>
                <a:ea typeface="黑体" panose="02010609060101010101" charset="-122"/>
                <a:cs typeface="黑体" panose="02010609060101010101" charset="-122"/>
                <a:sym typeface="+mn-ea"/>
              </a:rPr>
              <a:t>不愿作系统的周密的调查和研究</a:t>
            </a:r>
            <a:r>
              <a:rPr lang="en-US" altLang="zh-CN" sz="2800">
                <a:solidFill>
                  <a:schemeClr val="bg1"/>
                </a:solidFill>
                <a:effectLst/>
                <a:latin typeface="黑体" panose="02010609060101010101" charset="-122"/>
                <a:ea typeface="黑体" panose="02010609060101010101" charset="-122"/>
                <a:cs typeface="黑体" panose="02010609060101010101" charset="-122"/>
                <a:sym typeface="+mn-ea"/>
              </a:rPr>
              <a:t>，仅仅根据一知半解，</a:t>
            </a:r>
            <a:r>
              <a:rPr lang="en-US" altLang="zh-CN" sz="2800">
                <a:solidFill>
                  <a:srgbClr val="FFFF00"/>
                </a:solidFill>
                <a:effectLst/>
                <a:latin typeface="黑体" panose="02010609060101010101" charset="-122"/>
                <a:ea typeface="黑体" panose="02010609060101010101" charset="-122"/>
                <a:cs typeface="黑体" panose="02010609060101010101" charset="-122"/>
                <a:sym typeface="+mn-ea"/>
              </a:rPr>
              <a:t>根据‘想当然’，就在那里发号施令</a:t>
            </a:r>
            <a:r>
              <a:rPr lang="en-US" altLang="zh-CN" sz="2800">
                <a:solidFill>
                  <a:schemeClr val="bg1"/>
                </a:solidFill>
                <a:effectLst/>
                <a:latin typeface="黑体" panose="02010609060101010101" charset="-122"/>
                <a:ea typeface="黑体" panose="02010609060101010101" charset="-122"/>
                <a:cs typeface="黑体" panose="02010609060101010101" charset="-122"/>
                <a:sym typeface="+mn-ea"/>
              </a:rPr>
              <a:t>，这种主观主义的作风，不是还在许多同志中间存在着吗？”</a:t>
            </a:r>
            <a:endParaRPr lang="en-US" altLang="zh-CN" sz="2800">
              <a:solidFill>
                <a:schemeClr val="bg1"/>
              </a:solidFill>
              <a:effectLst/>
              <a:latin typeface="黑体" panose="02010609060101010101" charset="-122"/>
              <a:ea typeface="黑体" panose="02010609060101010101" charset="-122"/>
              <a:cs typeface="黑体" panose="02010609060101010101" charset="-122"/>
              <a:sym typeface="+mn-ea"/>
            </a:endParaRPr>
          </a:p>
          <a:p>
            <a:pPr marL="0" indent="0">
              <a:buNone/>
            </a:pPr>
            <a:r>
              <a:rPr lang="en-US" altLang="zh-CN" sz="2800">
                <a:solidFill>
                  <a:schemeClr val="bg1"/>
                </a:solidFill>
                <a:effectLst/>
                <a:latin typeface="黑体" panose="02010609060101010101" charset="-122"/>
                <a:ea typeface="黑体" panose="02010609060101010101" charset="-122"/>
                <a:cs typeface="黑体" panose="02010609060101010101" charset="-122"/>
                <a:sym typeface="+mn-ea"/>
              </a:rPr>
              <a:t>    </a:t>
            </a:r>
            <a:r>
              <a:rPr sz="2800">
                <a:solidFill>
                  <a:srgbClr val="FFFF00"/>
                </a:solidFill>
                <a:effectLst/>
                <a:latin typeface="黑体" panose="02010609060101010101" charset="-122"/>
                <a:ea typeface="黑体" panose="02010609060101010101" charset="-122"/>
                <a:cs typeface="黑体" panose="02010609060101010101" charset="-122"/>
                <a:sym typeface="+mn-ea"/>
              </a:rPr>
              <a:t>可见</a:t>
            </a:r>
            <a:r>
              <a:rPr sz="2800">
                <a:solidFill>
                  <a:schemeClr val="bg1"/>
                </a:solidFill>
                <a:effectLst/>
                <a:latin typeface="黑体" panose="02010609060101010101" charset="-122"/>
                <a:ea typeface="黑体" panose="02010609060101010101" charset="-122"/>
                <a:cs typeface="黑体" panose="02010609060101010101" charset="-122"/>
                <a:sym typeface="+mn-ea"/>
              </a:rPr>
              <a:t>，</a:t>
            </a:r>
            <a:r>
              <a:rPr sz="2800">
                <a:solidFill>
                  <a:srgbClr val="FFFF00"/>
                </a:solidFill>
                <a:effectLst/>
                <a:latin typeface="黑体" panose="02010609060101010101" charset="-122"/>
                <a:ea typeface="黑体" panose="02010609060101010101" charset="-122"/>
                <a:cs typeface="黑体" panose="02010609060101010101" charset="-122"/>
                <a:sym typeface="+mn-ea"/>
              </a:rPr>
              <a:t>不去调查研究，不了解实际情况，根据想当然的经验去发号施令，是以自己头脑里的片面意识为主导去做事，而这样很容易给革命带来损失。这是经验主义的错误。</a:t>
            </a:r>
            <a:endParaRPr sz="2800">
              <a:solidFill>
                <a:srgbClr val="FFFF00"/>
              </a:solidFill>
              <a:effectLst/>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6" name="内容占位符 5"/>
          <p:cNvSpPr>
            <a:spLocks noGrp="1"/>
          </p:cNvSpPr>
          <p:nvPr>
            <p:ph idx="1"/>
          </p:nvPr>
        </p:nvSpPr>
        <p:spPr>
          <a:xfrm>
            <a:off x="611505" y="1278890"/>
            <a:ext cx="10968990" cy="4744085"/>
          </a:xfrm>
        </p:spPr>
        <p:txBody>
          <a:bodyPr>
            <a:noAutofit/>
          </a:bodyPr>
          <a:lstStyle/>
          <a:p>
            <a:pPr marL="0" indent="0">
              <a:buNone/>
            </a:pPr>
            <a:r>
              <a:rPr lang="en-US" altLang="zh-CN" sz="2800">
                <a:solidFill>
                  <a:schemeClr val="bg1"/>
                </a:solidFill>
                <a:effectLst/>
                <a:latin typeface="NEU-BZ-S92"/>
                <a:ea typeface="方正书宋_GBK" panose="03000509000000000000" pitchFamily="65" charset="-122"/>
                <a:cs typeface="Times New Roman" panose="02020603050405020304" charset="0"/>
              </a:rPr>
              <a:t>   </a:t>
            </a:r>
            <a:r>
              <a:rPr sz="2800">
                <a:solidFill>
                  <a:schemeClr val="bg1"/>
                </a:solidFill>
                <a:effectLst/>
                <a:latin typeface="黑体" panose="02010609060101010101" charset="-122"/>
                <a:ea typeface="黑体" panose="02010609060101010101" charset="-122"/>
                <a:cs typeface="黑体" panose="02010609060101010101" charset="-122"/>
              </a:rPr>
              <a:t>（</a:t>
            </a:r>
            <a:r>
              <a:rPr lang="en-US" altLang="zh-CN" sz="2800">
                <a:solidFill>
                  <a:schemeClr val="bg1"/>
                </a:solidFill>
                <a:effectLst/>
                <a:latin typeface="黑体" panose="02010609060101010101" charset="-122"/>
                <a:ea typeface="黑体" panose="02010609060101010101" charset="-122"/>
                <a:cs typeface="黑体" panose="02010609060101010101" charset="-122"/>
              </a:rPr>
              <a:t>2</a:t>
            </a:r>
            <a:r>
              <a:rPr sz="2800">
                <a:solidFill>
                  <a:schemeClr val="bg1"/>
                </a:solidFill>
                <a:effectLst/>
                <a:latin typeface="黑体" panose="02010609060101010101" charset="-122"/>
                <a:ea typeface="黑体" panose="02010609060101010101" charset="-122"/>
                <a:cs typeface="黑体" panose="02010609060101010101" charset="-122"/>
              </a:rPr>
              <a:t>）</a:t>
            </a:r>
            <a:r>
              <a:rPr lang="en-US" altLang="zh-CN" sz="2800">
                <a:solidFill>
                  <a:schemeClr val="bg1"/>
                </a:solidFill>
                <a:effectLst/>
                <a:latin typeface="黑体" panose="02010609060101010101" charset="-122"/>
                <a:ea typeface="黑体" panose="02010609060101010101" charset="-122"/>
                <a:cs typeface="黑体" panose="02010609060101010101" charset="-122"/>
              </a:rPr>
              <a:t>“</a:t>
            </a:r>
            <a:r>
              <a:rPr lang="zh-CN" altLang="zh-CN" sz="2800">
                <a:solidFill>
                  <a:schemeClr val="bg1"/>
                </a:solidFill>
                <a:effectLst/>
                <a:latin typeface="黑体" panose="02010609060101010101" charset="-122"/>
                <a:ea typeface="黑体" panose="02010609060101010101" charset="-122"/>
                <a:cs typeface="黑体" panose="02010609060101010101" charset="-122"/>
              </a:rPr>
              <a:t>有些人对于自己的东西既无知识，于是剩下了希腊和外国故事，也是可怜得很，从外国</a:t>
            </a:r>
            <a:r>
              <a:rPr lang="zh-CN" altLang="zh-CN" sz="2800">
                <a:solidFill>
                  <a:srgbClr val="FFFF00"/>
                </a:solidFill>
                <a:effectLst/>
                <a:latin typeface="黑体" panose="02010609060101010101" charset="-122"/>
                <a:ea typeface="黑体" panose="02010609060101010101" charset="-122"/>
                <a:cs typeface="黑体" panose="02010609060101010101" charset="-122"/>
              </a:rPr>
              <a:t>故纸堆</a:t>
            </a:r>
            <a:r>
              <a:rPr lang="zh-CN" altLang="zh-CN" sz="2800">
                <a:solidFill>
                  <a:schemeClr val="bg1"/>
                </a:solidFill>
                <a:effectLst/>
                <a:latin typeface="黑体" panose="02010609060101010101" charset="-122"/>
                <a:ea typeface="黑体" panose="02010609060101010101" charset="-122"/>
                <a:cs typeface="黑体" panose="02010609060101010101" charset="-122"/>
              </a:rPr>
              <a:t>中</a:t>
            </a:r>
            <a:r>
              <a:rPr lang="zh-CN" altLang="zh-CN" sz="2800">
                <a:solidFill>
                  <a:srgbClr val="FFFF00"/>
                </a:solidFill>
                <a:effectLst/>
                <a:latin typeface="黑体" panose="02010609060101010101" charset="-122"/>
                <a:ea typeface="黑体" panose="02010609060101010101" charset="-122"/>
                <a:cs typeface="黑体" panose="02010609060101010101" charset="-122"/>
              </a:rPr>
              <a:t>零星</a:t>
            </a:r>
            <a:r>
              <a:rPr lang="zh-CN" altLang="zh-CN" sz="2800">
                <a:solidFill>
                  <a:schemeClr val="bg1"/>
                </a:solidFill>
                <a:effectLst/>
                <a:latin typeface="黑体" panose="02010609060101010101" charset="-122"/>
                <a:ea typeface="黑体" panose="02010609060101010101" charset="-122"/>
                <a:cs typeface="黑体" panose="02010609060101010101" charset="-122"/>
              </a:rPr>
              <a:t>地检来的。</a:t>
            </a:r>
            <a:r>
              <a:rPr lang="en-US" altLang="zh-CN" sz="2800">
                <a:solidFill>
                  <a:schemeClr val="bg1"/>
                </a:solidFill>
                <a:effectLst/>
                <a:latin typeface="黑体" panose="02010609060101010101" charset="-122"/>
                <a:ea typeface="黑体" panose="02010609060101010101" charset="-122"/>
                <a:cs typeface="黑体" panose="02010609060101010101" charset="-122"/>
              </a:rPr>
              <a:t>”</a:t>
            </a:r>
            <a:r>
              <a:rPr lang="zh-CN" altLang="zh-CN" sz="2800">
                <a:solidFill>
                  <a:schemeClr val="bg1"/>
                </a:solidFill>
                <a:effectLst/>
                <a:latin typeface="黑体" panose="02010609060101010101" charset="-122"/>
                <a:ea typeface="黑体" panose="02010609060101010101" charset="-122"/>
                <a:cs typeface="黑体" panose="02010609060101010101" charset="-122"/>
              </a:rPr>
              <a:t> </a:t>
            </a:r>
            <a:endParaRPr lang="zh-CN" altLang="zh-CN" sz="2800">
              <a:solidFill>
                <a:schemeClr val="bg1"/>
              </a:solidFill>
              <a:effectLst/>
              <a:latin typeface="黑体" panose="02010609060101010101" charset="-122"/>
              <a:ea typeface="黑体" panose="02010609060101010101" charset="-122"/>
              <a:cs typeface="黑体" panose="02010609060101010101" charset="-122"/>
            </a:endParaRPr>
          </a:p>
          <a:p>
            <a:pPr marL="0" indent="0">
              <a:buNone/>
            </a:pPr>
            <a:r>
              <a:rPr lang="zh-CN" altLang="zh-CN" sz="2800">
                <a:solidFill>
                  <a:schemeClr val="bg1"/>
                </a:solidFill>
                <a:effectLst/>
                <a:latin typeface="黑体" panose="02010609060101010101" charset="-122"/>
                <a:ea typeface="黑体" panose="02010609060101010101" charset="-122"/>
                <a:cs typeface="黑体" panose="02010609060101010101" charset="-122"/>
              </a:rPr>
              <a:t>　　</a:t>
            </a:r>
            <a:r>
              <a:rPr lang="en-US" altLang="zh-CN" sz="2800">
                <a:solidFill>
                  <a:schemeClr val="bg1"/>
                </a:solidFill>
                <a:effectLst/>
                <a:latin typeface="黑体" panose="02010609060101010101" charset="-122"/>
                <a:ea typeface="黑体" panose="02010609060101010101" charset="-122"/>
                <a:cs typeface="黑体" panose="02010609060101010101" charset="-122"/>
              </a:rPr>
              <a:t>“</a:t>
            </a:r>
            <a:r>
              <a:rPr altLang="zh-CN" sz="2800">
                <a:solidFill>
                  <a:srgbClr val="FFFF00"/>
                </a:solidFill>
                <a:effectLst/>
                <a:latin typeface="黑体" panose="02010609060101010101" charset="-122"/>
                <a:ea typeface="黑体" panose="02010609060101010101" charset="-122"/>
                <a:cs typeface="黑体" panose="02010609060101010101" charset="-122"/>
                <a:sym typeface="+mn-ea"/>
              </a:rPr>
              <a:t>故纸堆</a:t>
            </a:r>
            <a:r>
              <a:rPr lang="en-US" altLang="zh-CN" sz="2800">
                <a:solidFill>
                  <a:srgbClr val="FFFF00"/>
                </a:solidFill>
                <a:effectLst/>
                <a:latin typeface="黑体" panose="02010609060101010101" charset="-122"/>
                <a:ea typeface="黑体" panose="02010609060101010101" charset="-122"/>
                <a:cs typeface="黑体" panose="02010609060101010101" charset="-122"/>
                <a:sym typeface="+mn-ea"/>
              </a:rPr>
              <a:t>”</a:t>
            </a:r>
            <a:r>
              <a:rPr sz="2800">
                <a:solidFill>
                  <a:schemeClr val="bg1"/>
                </a:solidFill>
                <a:effectLst/>
                <a:latin typeface="黑体" panose="02010609060101010101" charset="-122"/>
                <a:ea typeface="黑体" panose="02010609060101010101" charset="-122"/>
                <a:cs typeface="黑体" panose="02010609060101010101" charset="-122"/>
                <a:sym typeface="+mn-ea"/>
              </a:rPr>
              <a:t>是指大量的古旧书籍、资料。含贬义。用在这里比喻这些人学习古书，不懂活学活用。</a:t>
            </a:r>
            <a:r>
              <a:rPr lang="en-US" altLang="zh-CN" sz="2800">
                <a:solidFill>
                  <a:schemeClr val="bg1"/>
                </a:solidFill>
                <a:effectLst/>
                <a:latin typeface="黑体" panose="02010609060101010101" charset="-122"/>
                <a:ea typeface="黑体" panose="02010609060101010101" charset="-122"/>
                <a:cs typeface="黑体" panose="02010609060101010101" charset="-122"/>
              </a:rPr>
              <a:t>“</a:t>
            </a:r>
            <a:r>
              <a:rPr sz="2800">
                <a:solidFill>
                  <a:srgbClr val="FFFF00"/>
                </a:solidFill>
                <a:effectLst/>
                <a:latin typeface="黑体" panose="02010609060101010101" charset="-122"/>
                <a:ea typeface="黑体" panose="02010609060101010101" charset="-122"/>
                <a:cs typeface="黑体" panose="02010609060101010101" charset="-122"/>
              </a:rPr>
              <a:t>零星</a:t>
            </a:r>
            <a:r>
              <a:rPr lang="en-US" altLang="zh-CN" sz="2800">
                <a:solidFill>
                  <a:schemeClr val="bg1"/>
                </a:solidFill>
                <a:effectLst/>
                <a:latin typeface="黑体" panose="02010609060101010101" charset="-122"/>
                <a:ea typeface="黑体" panose="02010609060101010101" charset="-122"/>
                <a:cs typeface="黑体" panose="02010609060101010101" charset="-122"/>
              </a:rPr>
              <a:t>”</a:t>
            </a:r>
            <a:r>
              <a:rPr sz="2800">
                <a:solidFill>
                  <a:schemeClr val="bg1"/>
                </a:solidFill>
                <a:effectLst/>
                <a:latin typeface="黑体" panose="02010609060101010101" charset="-122"/>
                <a:ea typeface="黑体" panose="02010609060101010101" charset="-122"/>
                <a:cs typeface="黑体" panose="02010609060101010101" charset="-122"/>
              </a:rPr>
              <a:t>是强调知识少，而且是不系统的。因而这里强调，这些人不但不懂自己国家的国情，而且国外的知识也只是一点没有用且不系统的知识。</a:t>
            </a:r>
            <a:endParaRPr sz="2800">
              <a:solidFill>
                <a:schemeClr val="bg1"/>
              </a:solidFill>
              <a:effectLst/>
              <a:latin typeface="黑体" panose="02010609060101010101" charset="-122"/>
              <a:ea typeface="黑体" panose="02010609060101010101" charset="-122"/>
              <a:cs typeface="黑体" panose="02010609060101010101" charset="-122"/>
            </a:endParaRPr>
          </a:p>
        </p:txBody>
      </p:sp>
    </p:spTree>
    <p:custDataLst>
      <p:tags r:id="rId3"/>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6" name="内容占位符 5"/>
          <p:cNvSpPr>
            <a:spLocks noGrp="1"/>
          </p:cNvSpPr>
          <p:nvPr>
            <p:ph idx="1"/>
          </p:nvPr>
        </p:nvSpPr>
        <p:spPr>
          <a:xfrm>
            <a:off x="608330" y="1032510"/>
            <a:ext cx="10968990" cy="5217160"/>
          </a:xfrm>
        </p:spPr>
        <p:txBody>
          <a:bodyPr>
            <a:normAutofit lnSpcReduction="10000"/>
          </a:bodyPr>
          <a:lstStyle/>
          <a:p>
            <a:pPr marL="0" indent="0">
              <a:buNone/>
            </a:pPr>
            <a:r>
              <a:rPr lang="en-US" altLang="zh-CN" sz="3200">
                <a:solidFill>
                  <a:schemeClr val="bg1"/>
                </a:solidFill>
                <a:effectLst/>
                <a:latin typeface="Times New Roman" panose="02020603050405020304" charset="0"/>
                <a:cs typeface="Times New Roman" panose="02020603050405020304" charset="0"/>
                <a:sym typeface="+mn-ea"/>
              </a:rPr>
              <a:t>    </a:t>
            </a:r>
            <a:r>
              <a:rPr lang="en-US" altLang="zh-CN" sz="2800">
                <a:solidFill>
                  <a:schemeClr val="bg1"/>
                </a:solidFill>
                <a:effectLst/>
                <a:latin typeface="黑体" panose="02010609060101010101" charset="-122"/>
                <a:ea typeface="黑体" panose="02010609060101010101" charset="-122"/>
                <a:cs typeface="黑体" panose="02010609060101010101" charset="-122"/>
                <a:sym typeface="+mn-ea"/>
              </a:rPr>
              <a:t>“几十年</a:t>
            </a:r>
            <a:r>
              <a:rPr sz="2800">
                <a:solidFill>
                  <a:schemeClr val="bg1"/>
                </a:solidFill>
                <a:effectLst/>
                <a:latin typeface="黑体" panose="02010609060101010101" charset="-122"/>
                <a:ea typeface="黑体" panose="02010609060101010101" charset="-122"/>
                <a:cs typeface="黑体" panose="02010609060101010101" charset="-122"/>
                <a:sym typeface="+mn-ea"/>
              </a:rPr>
              <a:t>来</a:t>
            </a:r>
            <a:r>
              <a:rPr lang="en-US" altLang="zh-CN" sz="2800">
                <a:solidFill>
                  <a:schemeClr val="bg1"/>
                </a:solidFill>
                <a:effectLst/>
                <a:latin typeface="黑体" panose="02010609060101010101" charset="-122"/>
                <a:ea typeface="黑体" panose="02010609060101010101" charset="-122"/>
                <a:cs typeface="黑体" panose="02010609060101010101" charset="-122"/>
                <a:sym typeface="+mn-ea"/>
              </a:rPr>
              <a:t>，很多留学生都犯过这种毛病。他们从欧美日本回来，只知</a:t>
            </a:r>
            <a:r>
              <a:rPr lang="en-US" altLang="zh-CN" sz="2800">
                <a:solidFill>
                  <a:srgbClr val="FFFF00"/>
                </a:solidFill>
                <a:effectLst/>
                <a:latin typeface="黑体" panose="02010609060101010101" charset="-122"/>
                <a:ea typeface="黑体" panose="02010609060101010101" charset="-122"/>
                <a:cs typeface="黑体" panose="02010609060101010101" charset="-122"/>
                <a:sym typeface="+mn-ea"/>
              </a:rPr>
              <a:t>生吞活剥</a:t>
            </a:r>
            <a:r>
              <a:rPr lang="en-US" altLang="zh-CN" sz="2800">
                <a:solidFill>
                  <a:schemeClr val="bg1"/>
                </a:solidFill>
                <a:effectLst/>
                <a:latin typeface="黑体" panose="02010609060101010101" charset="-122"/>
                <a:ea typeface="黑体" panose="02010609060101010101" charset="-122"/>
                <a:cs typeface="黑体" panose="02010609060101010101" charset="-122"/>
                <a:sym typeface="+mn-ea"/>
              </a:rPr>
              <a:t>地谈外</a:t>
            </a:r>
            <a:r>
              <a:rPr sz="2800">
                <a:solidFill>
                  <a:schemeClr val="bg1"/>
                </a:solidFill>
                <a:effectLst/>
                <a:latin typeface="黑体" panose="02010609060101010101" charset="-122"/>
                <a:ea typeface="黑体" panose="02010609060101010101" charset="-122"/>
                <a:cs typeface="黑体" panose="02010609060101010101" charset="-122"/>
                <a:sym typeface="+mn-ea"/>
              </a:rPr>
              <a:t>国</a:t>
            </a:r>
            <a:r>
              <a:rPr lang="en-US" altLang="zh-CN" sz="2800">
                <a:solidFill>
                  <a:schemeClr val="bg1"/>
                </a:solidFill>
                <a:effectLst/>
                <a:latin typeface="黑体" panose="02010609060101010101" charset="-122"/>
                <a:ea typeface="黑体" panose="02010609060101010101" charset="-122"/>
                <a:cs typeface="黑体" panose="02010609060101010101" charset="-122"/>
                <a:sym typeface="+mn-ea"/>
              </a:rPr>
              <a:t>。他们</a:t>
            </a:r>
            <a:r>
              <a:rPr lang="en-US" altLang="zh-CN" sz="2800">
                <a:solidFill>
                  <a:srgbClr val="FFFF00"/>
                </a:solidFill>
                <a:effectLst/>
                <a:latin typeface="黑体" panose="02010609060101010101" charset="-122"/>
                <a:ea typeface="黑体" panose="02010609060101010101" charset="-122"/>
                <a:cs typeface="黑体" panose="02010609060101010101" charset="-122"/>
                <a:sym typeface="+mn-ea"/>
              </a:rPr>
              <a:t>起了留声机的作用</a:t>
            </a:r>
            <a:r>
              <a:rPr lang="en-US" altLang="zh-CN" sz="2800">
                <a:solidFill>
                  <a:schemeClr val="bg1"/>
                </a:solidFill>
                <a:effectLst/>
                <a:latin typeface="黑体" panose="02010609060101010101" charset="-122"/>
                <a:ea typeface="黑体" panose="02010609060101010101" charset="-122"/>
                <a:cs typeface="黑体" panose="02010609060101010101" charset="-122"/>
                <a:sym typeface="+mn-ea"/>
              </a:rPr>
              <a:t>，忘记了自己认识新鲜事物和创造新鲜事物的责任。这种毛病，也传染给了共产党。”</a:t>
            </a:r>
            <a:endParaRPr lang="en-US" altLang="zh-CN" sz="2800">
              <a:solidFill>
                <a:schemeClr val="bg1"/>
              </a:solidFill>
              <a:effectLst/>
              <a:latin typeface="黑体" panose="02010609060101010101" charset="-122"/>
              <a:ea typeface="黑体" panose="02010609060101010101" charset="-122"/>
              <a:cs typeface="黑体" panose="02010609060101010101" charset="-122"/>
              <a:sym typeface="+mn-ea"/>
            </a:endParaRPr>
          </a:p>
          <a:p>
            <a:pPr marL="0" indent="0">
              <a:buNone/>
            </a:pPr>
            <a:r>
              <a:rPr lang="en-US" altLang="zh-CN" sz="2800">
                <a:solidFill>
                  <a:schemeClr val="bg1"/>
                </a:solidFill>
                <a:effectLst/>
                <a:latin typeface="黑体" panose="02010609060101010101" charset="-122"/>
                <a:ea typeface="黑体" panose="02010609060101010101" charset="-122"/>
                <a:cs typeface="黑体" panose="02010609060101010101" charset="-122"/>
                <a:sym typeface="+mn-ea"/>
              </a:rPr>
              <a:t>  </a:t>
            </a:r>
            <a:r>
              <a:rPr lang="en-US" altLang="zh-CN" sz="2800">
                <a:solidFill>
                  <a:srgbClr val="FFFF00"/>
                </a:solidFill>
                <a:effectLst/>
                <a:latin typeface="黑体" panose="02010609060101010101" charset="-122"/>
                <a:ea typeface="黑体" panose="02010609060101010101" charset="-122"/>
                <a:cs typeface="黑体" panose="02010609060101010101" charset="-122"/>
                <a:sym typeface="+mn-ea"/>
              </a:rPr>
              <a:t>“</a:t>
            </a:r>
            <a:r>
              <a:rPr sz="2800">
                <a:solidFill>
                  <a:srgbClr val="FFFF00"/>
                </a:solidFill>
                <a:effectLst/>
                <a:latin typeface="黑体" panose="02010609060101010101" charset="-122"/>
                <a:ea typeface="黑体" panose="02010609060101010101" charset="-122"/>
                <a:cs typeface="黑体" panose="02010609060101010101" charset="-122"/>
                <a:sym typeface="+mn-ea"/>
              </a:rPr>
              <a:t>生吞活剥</a:t>
            </a:r>
            <a:r>
              <a:rPr lang="en-US" altLang="zh-CN" sz="2800">
                <a:solidFill>
                  <a:srgbClr val="FFFF00"/>
                </a:solidFill>
                <a:effectLst/>
                <a:latin typeface="黑体" panose="02010609060101010101" charset="-122"/>
                <a:ea typeface="黑体" panose="02010609060101010101" charset="-122"/>
                <a:cs typeface="黑体" panose="02010609060101010101" charset="-122"/>
                <a:sym typeface="+mn-ea"/>
              </a:rPr>
              <a:t>”</a:t>
            </a:r>
            <a:r>
              <a:rPr sz="2800">
                <a:solidFill>
                  <a:srgbClr val="FFFF00"/>
                </a:solidFill>
                <a:effectLst/>
                <a:latin typeface="黑体" panose="02010609060101010101" charset="-122"/>
                <a:ea typeface="黑体" panose="02010609060101010101" charset="-122"/>
                <a:cs typeface="黑体" panose="02010609060101010101" charset="-122"/>
                <a:sym typeface="+mn-ea"/>
              </a:rPr>
              <a:t>比喻生硬地接受或机械地搬用，</a:t>
            </a:r>
            <a:r>
              <a:rPr lang="en-US" altLang="zh-CN" sz="2800">
                <a:solidFill>
                  <a:srgbClr val="FFFF00"/>
                </a:solidFill>
                <a:effectLst/>
                <a:latin typeface="黑体" panose="02010609060101010101" charset="-122"/>
                <a:ea typeface="黑体" panose="02010609060101010101" charset="-122"/>
                <a:cs typeface="黑体" panose="02010609060101010101" charset="-122"/>
                <a:sym typeface="+mn-ea"/>
              </a:rPr>
              <a:t>“</a:t>
            </a:r>
            <a:r>
              <a:rPr sz="2800">
                <a:solidFill>
                  <a:srgbClr val="FFFF00"/>
                </a:solidFill>
                <a:effectLst/>
                <a:latin typeface="黑体" panose="02010609060101010101" charset="-122"/>
                <a:ea typeface="黑体" panose="02010609060101010101" charset="-122"/>
                <a:cs typeface="黑体" panose="02010609060101010101" charset="-122"/>
                <a:sym typeface="+mn-ea"/>
              </a:rPr>
              <a:t>起了留声机的作用</a:t>
            </a:r>
            <a:r>
              <a:rPr lang="en-US" altLang="zh-CN" sz="2800">
                <a:solidFill>
                  <a:srgbClr val="FFFF00"/>
                </a:solidFill>
                <a:effectLst/>
                <a:latin typeface="黑体" panose="02010609060101010101" charset="-122"/>
                <a:ea typeface="黑体" panose="02010609060101010101" charset="-122"/>
                <a:cs typeface="黑体" panose="02010609060101010101" charset="-122"/>
                <a:sym typeface="+mn-ea"/>
              </a:rPr>
              <a:t>”</a:t>
            </a:r>
            <a:r>
              <a:rPr sz="2800">
                <a:solidFill>
                  <a:srgbClr val="FFFF00"/>
                </a:solidFill>
                <a:effectLst/>
                <a:latin typeface="黑体" panose="02010609060101010101" charset="-122"/>
                <a:ea typeface="黑体" panose="02010609060101010101" charset="-122"/>
                <a:cs typeface="黑体" panose="02010609060101010101" charset="-122"/>
                <a:sym typeface="+mn-ea"/>
              </a:rPr>
              <a:t>强调其只是把知识原封不动地照搬下来，起到了传声筒的作用，而没有通过实践学到新知识。这本质上是一种教条主义的错误。</a:t>
            </a:r>
            <a:endParaRPr sz="2800">
              <a:solidFill>
                <a:srgbClr val="FFFF00"/>
              </a:solidFill>
              <a:effectLst/>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6" name="内容占位符 5"/>
          <p:cNvSpPr>
            <a:spLocks noGrp="1"/>
          </p:cNvSpPr>
          <p:nvPr>
            <p:ph idx="1"/>
          </p:nvPr>
        </p:nvSpPr>
        <p:spPr>
          <a:xfrm>
            <a:off x="608330" y="1032510"/>
            <a:ext cx="10968990" cy="5187315"/>
          </a:xfrm>
        </p:spPr>
        <p:txBody>
          <a:bodyPr>
            <a:normAutofit/>
          </a:bodyPr>
          <a:lstStyle/>
          <a:p>
            <a:pPr marL="0" indent="0">
              <a:lnSpc>
                <a:spcPts val="4040"/>
              </a:lnSpc>
              <a:spcAft>
                <a:spcPct val="0"/>
              </a:spcAft>
              <a:buNone/>
            </a:pPr>
            <a:r>
              <a:rPr lang="en-US" altLang="zh-CN" sz="3200">
                <a:solidFill>
                  <a:schemeClr val="bg1"/>
                </a:solidFill>
                <a:effectLst/>
                <a:latin typeface="黑体" panose="02010609060101010101" charset="-122"/>
                <a:ea typeface="黑体" panose="02010609060101010101" charset="-122"/>
                <a:cs typeface="黑体" panose="02010609060101010101" charset="-122"/>
                <a:sym typeface="+mn-ea"/>
              </a:rPr>
              <a:t>  </a:t>
            </a:r>
            <a:r>
              <a:rPr sz="3100">
                <a:solidFill>
                  <a:schemeClr val="bg1"/>
                </a:solidFill>
                <a:effectLst/>
                <a:latin typeface="黑体" panose="02010609060101010101" charset="-122"/>
                <a:ea typeface="黑体" panose="02010609060101010101" charset="-122"/>
                <a:cs typeface="黑体" panose="02010609060101010101" charset="-122"/>
                <a:sym typeface="+mn-ea"/>
              </a:rPr>
              <a:t>（</a:t>
            </a:r>
            <a:r>
              <a:rPr lang="en-US" altLang="zh-CN" sz="3100">
                <a:solidFill>
                  <a:schemeClr val="bg1"/>
                </a:solidFill>
                <a:effectLst/>
                <a:latin typeface="黑体" panose="02010609060101010101" charset="-122"/>
                <a:ea typeface="黑体" panose="02010609060101010101" charset="-122"/>
                <a:cs typeface="黑体" panose="02010609060101010101" charset="-122"/>
                <a:sym typeface="+mn-ea"/>
              </a:rPr>
              <a:t>3</a:t>
            </a:r>
            <a:r>
              <a:rPr sz="3100">
                <a:solidFill>
                  <a:schemeClr val="bg1"/>
                </a:solidFill>
                <a:effectLst/>
                <a:latin typeface="黑体" panose="02010609060101010101" charset="-122"/>
                <a:ea typeface="黑体" panose="02010609060101010101" charset="-122"/>
                <a:cs typeface="黑体" panose="02010609060101010101" charset="-122"/>
                <a:sym typeface="+mn-ea"/>
              </a:rPr>
              <a:t>）</a:t>
            </a:r>
            <a:r>
              <a:rPr lang="en-US" altLang="zh-CN" sz="3100">
                <a:solidFill>
                  <a:schemeClr val="bg1"/>
                </a:solidFill>
                <a:effectLst/>
                <a:latin typeface="黑体" panose="02010609060101010101" charset="-122"/>
                <a:ea typeface="黑体" panose="02010609060101010101" charset="-122"/>
                <a:cs typeface="黑体" panose="02010609060101010101" charset="-122"/>
                <a:sym typeface="+mn-ea"/>
              </a:rPr>
              <a:t>“</a:t>
            </a:r>
            <a:r>
              <a:rPr sz="2700">
                <a:solidFill>
                  <a:schemeClr val="bg1"/>
                </a:solidFill>
                <a:effectLst/>
                <a:latin typeface="黑体" panose="02010609060101010101" charset="-122"/>
                <a:ea typeface="黑体" panose="02010609060101010101" charset="-122"/>
                <a:cs typeface="黑体" panose="02010609060101010101" charset="-122"/>
                <a:sym typeface="+mn-ea"/>
              </a:rPr>
              <a:t>其结果，谬种流传，误人不浅。在延安学了，到富县就不能应用。经济学教授不能解释边币和法币，当然学生也不能解释。这样一来，就在许多学生中造成一种反常的心理，对中国问题反而无兴趣，对党的批示反而不重视，他们一心向往的，就是从先生那里学来的据说是万古不变的教条。</a:t>
            </a:r>
            <a:r>
              <a:rPr lang="en-US" altLang="zh-CN" sz="2700">
                <a:solidFill>
                  <a:schemeClr val="bg1"/>
                </a:solidFill>
                <a:effectLst/>
                <a:latin typeface="黑体" panose="02010609060101010101" charset="-122"/>
                <a:ea typeface="黑体" panose="02010609060101010101" charset="-122"/>
                <a:cs typeface="黑体" panose="02010609060101010101" charset="-122"/>
                <a:sym typeface="+mn-ea"/>
              </a:rPr>
              <a:t>”</a:t>
            </a:r>
            <a:endParaRPr lang="en-US" altLang="zh-CN" sz="2700">
              <a:solidFill>
                <a:schemeClr val="bg1"/>
              </a:solidFill>
              <a:effectLst/>
              <a:latin typeface="黑体" panose="02010609060101010101" charset="-122"/>
              <a:ea typeface="黑体" panose="02010609060101010101" charset="-122"/>
              <a:cs typeface="黑体" panose="02010609060101010101" charset="-122"/>
              <a:sym typeface="+mn-ea"/>
            </a:endParaRPr>
          </a:p>
          <a:p>
            <a:pPr marL="0" indent="0">
              <a:lnSpc>
                <a:spcPts val="4040"/>
              </a:lnSpc>
              <a:spcAft>
                <a:spcPct val="0"/>
              </a:spcAft>
              <a:buNone/>
            </a:pPr>
            <a:r>
              <a:rPr lang="en-US" altLang="zh-CN" sz="3110">
                <a:solidFill>
                  <a:schemeClr val="bg1"/>
                </a:solidFill>
                <a:effectLst/>
                <a:latin typeface="黑体" panose="02010609060101010101" charset="-122"/>
                <a:ea typeface="黑体" panose="02010609060101010101" charset="-122"/>
                <a:cs typeface="黑体" panose="02010609060101010101" charset="-122"/>
                <a:sym typeface="+mn-ea"/>
              </a:rPr>
              <a:t>  </a:t>
            </a:r>
            <a:r>
              <a:rPr lang="en-US" altLang="zh-CN" sz="2800">
                <a:solidFill>
                  <a:schemeClr val="bg1"/>
                </a:solidFill>
                <a:effectLst/>
                <a:latin typeface="黑体" panose="02010609060101010101" charset="-122"/>
                <a:ea typeface="黑体" panose="02010609060101010101" charset="-122"/>
                <a:cs typeface="黑体" panose="02010609060101010101" charset="-122"/>
                <a:sym typeface="+mn-ea"/>
              </a:rPr>
              <a:t>  </a:t>
            </a:r>
            <a:r>
              <a:rPr sz="2800">
                <a:solidFill>
                  <a:srgbClr val="FFFF00"/>
                </a:solidFill>
                <a:effectLst/>
                <a:latin typeface="黑体" panose="02010609060101010101" charset="-122"/>
                <a:ea typeface="黑体" panose="02010609060101010101" charset="-122"/>
                <a:cs typeface="黑体" panose="02010609060101010101" charset="-122"/>
                <a:sym typeface="+mn-ea"/>
              </a:rPr>
              <a:t>通过这一段可以看出，学校的学习是严重脱离革命实际的，是一种抽象的没有目的的学习，这种学习只是单纯为了学到</a:t>
            </a:r>
            <a:r>
              <a:rPr lang="en-US" altLang="zh-CN" sz="2800">
                <a:solidFill>
                  <a:srgbClr val="FFFF00"/>
                </a:solidFill>
                <a:effectLst/>
                <a:latin typeface="黑体" panose="02010609060101010101" charset="-122"/>
                <a:ea typeface="黑体" panose="02010609060101010101" charset="-122"/>
                <a:cs typeface="黑体" panose="02010609060101010101" charset="-122"/>
                <a:sym typeface="+mn-ea"/>
              </a:rPr>
              <a:t>“</a:t>
            </a:r>
            <a:r>
              <a:rPr sz="2800">
                <a:solidFill>
                  <a:srgbClr val="FFFF00"/>
                </a:solidFill>
                <a:effectLst/>
                <a:latin typeface="黑体" panose="02010609060101010101" charset="-122"/>
                <a:ea typeface="黑体" panose="02010609060101010101" charset="-122"/>
                <a:cs typeface="黑体" panose="02010609060101010101" charset="-122"/>
                <a:sym typeface="+mn-ea"/>
              </a:rPr>
              <a:t>万古不变</a:t>
            </a:r>
            <a:r>
              <a:rPr lang="en-US" altLang="zh-CN" sz="2800">
                <a:solidFill>
                  <a:srgbClr val="FFFF00"/>
                </a:solidFill>
                <a:effectLst/>
                <a:latin typeface="黑体" panose="02010609060101010101" charset="-122"/>
                <a:ea typeface="黑体" panose="02010609060101010101" charset="-122"/>
                <a:cs typeface="黑体" panose="02010609060101010101" charset="-122"/>
                <a:sym typeface="+mn-ea"/>
              </a:rPr>
              <a:t>”</a:t>
            </a:r>
            <a:r>
              <a:rPr sz="2800">
                <a:solidFill>
                  <a:srgbClr val="FFFF00"/>
                </a:solidFill>
                <a:effectLst/>
                <a:latin typeface="黑体" panose="02010609060101010101" charset="-122"/>
                <a:ea typeface="黑体" panose="02010609060101010101" charset="-122"/>
                <a:cs typeface="黑体" panose="02010609060101010101" charset="-122"/>
                <a:sym typeface="+mn-ea"/>
              </a:rPr>
              <a:t>的教条，这其实还是一种教条主义的做法。</a:t>
            </a:r>
            <a:r>
              <a:rPr lang="en-US" altLang="zh-CN" sz="3110">
                <a:solidFill>
                  <a:schemeClr val="bg1"/>
                </a:solidFill>
                <a:effectLst/>
                <a:latin typeface="黑体" panose="02010609060101010101" charset="-122"/>
                <a:ea typeface="黑体" panose="02010609060101010101" charset="-122"/>
                <a:cs typeface="黑体" panose="02010609060101010101" charset="-122"/>
                <a:sym typeface="+mn-ea"/>
              </a:rPr>
              <a:t>  </a:t>
            </a:r>
            <a:endParaRPr sz="3110">
              <a:solidFill>
                <a:schemeClr val="bg1"/>
              </a:solidFill>
              <a:effectLst/>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标题 2"/>
          <p:cNvSpPr>
            <a:spLocks noGrp="1"/>
          </p:cNvSpPr>
          <p:nvPr>
            <p:ph type="title"/>
          </p:nvPr>
        </p:nvSpPr>
        <p:spPr>
          <a:xfrm>
            <a:off x="611505" y="1031875"/>
            <a:ext cx="10968990" cy="1011555"/>
          </a:xfrm>
        </p:spPr>
        <p:txBody>
          <a:bodyPr>
            <a:normAutofit fontScale="90000"/>
          </a:bodyPr>
          <a:lstStyle/>
          <a:p>
            <a:r>
              <a:rPr lang="en-US" altLang="zh-CN">
                <a:solidFill>
                  <a:schemeClr val="bg1"/>
                </a:solidFill>
                <a:latin typeface="黑体" panose="02010609060101010101" charset="-122"/>
                <a:ea typeface="黑体" panose="02010609060101010101" charset="-122"/>
                <a:cs typeface="黑体" panose="02010609060101010101" charset="-122"/>
                <a:sym typeface="+mn-ea"/>
              </a:rPr>
              <a:t>4.</a:t>
            </a:r>
            <a:r>
              <a:rPr>
                <a:solidFill>
                  <a:schemeClr val="bg1"/>
                </a:solidFill>
                <a:latin typeface="黑体" panose="02010609060101010101" charset="-122"/>
                <a:ea typeface="黑体" panose="02010609060101010101" charset="-122"/>
                <a:cs typeface="黑体" panose="02010609060101010101" charset="-122"/>
                <a:sym typeface="+mn-ea"/>
              </a:rPr>
              <a:t>主观主义态度和马克思列宁主义态度的学风本质区别是什么？</a:t>
            </a:r>
            <a:endParaRPr>
              <a:solidFill>
                <a:schemeClr val="bg1"/>
              </a:solidFill>
              <a:latin typeface="黑体" panose="02010609060101010101" charset="-122"/>
              <a:ea typeface="黑体" panose="02010609060101010101" charset="-122"/>
              <a:cs typeface="黑体" panose="02010609060101010101" charset="-122"/>
              <a:sym typeface="+mn-ea"/>
            </a:endParaRPr>
          </a:p>
        </p:txBody>
      </p:sp>
      <p:sp>
        <p:nvSpPr>
          <p:cNvPr id="6" name="内容占位符 5"/>
          <p:cNvSpPr>
            <a:spLocks noGrp="1"/>
          </p:cNvSpPr>
          <p:nvPr>
            <p:ph idx="1"/>
          </p:nvPr>
        </p:nvSpPr>
        <p:spPr>
          <a:xfrm>
            <a:off x="608330" y="2213610"/>
            <a:ext cx="10968990" cy="4036060"/>
          </a:xfrm>
        </p:spPr>
        <p:txBody>
          <a:bodyPr>
            <a:normAutofit lnSpcReduction="10000"/>
          </a:bodyPr>
          <a:lstStyle/>
          <a:p>
            <a:pPr marL="0" indent="0">
              <a:buNone/>
            </a:pPr>
            <a:r>
              <a:rPr lang="en-US" altLang="zh-CN" sz="3200">
                <a:solidFill>
                  <a:schemeClr val="bg1"/>
                </a:solidFill>
                <a:effectLst/>
                <a:latin typeface="黑体" panose="02010609060101010101" charset="-122"/>
                <a:ea typeface="黑体" panose="02010609060101010101" charset="-122"/>
                <a:cs typeface="Times New Roman" panose="02020603050405020304" charset="0"/>
                <a:sym typeface="+mn-ea"/>
              </a:rPr>
              <a:t>   </a:t>
            </a:r>
            <a:r>
              <a:rPr sz="3200">
                <a:solidFill>
                  <a:schemeClr val="bg1"/>
                </a:solidFill>
                <a:effectLst/>
                <a:latin typeface="黑体" panose="02010609060101010101" charset="-122"/>
                <a:ea typeface="黑体" panose="02010609060101010101" charset="-122"/>
                <a:cs typeface="Times New Roman" panose="02020603050405020304" charset="0"/>
                <a:sym typeface="+mn-ea"/>
              </a:rPr>
              <a:t>主观主义态度的学风：是从自己的经验或者是从书本上的教条出发，而不去实践获得真知识。</a:t>
            </a:r>
            <a:r>
              <a:rPr sz="3200">
                <a:solidFill>
                  <a:srgbClr val="FFFF00"/>
                </a:solidFill>
                <a:effectLst/>
                <a:latin typeface="黑体" panose="02010609060101010101" charset="-122"/>
                <a:ea typeface="黑体" panose="02010609060101010101" charset="-122"/>
                <a:cs typeface="Times New Roman" panose="02020603050405020304" charset="0"/>
                <a:sym typeface="+mn-ea"/>
              </a:rPr>
              <a:t>以认识（理论）为主导。</a:t>
            </a:r>
            <a:endParaRPr sz="3200">
              <a:solidFill>
                <a:srgbClr val="FFFF00"/>
              </a:solidFill>
              <a:effectLst/>
              <a:latin typeface="黑体" panose="02010609060101010101" charset="-122"/>
              <a:ea typeface="黑体" panose="02010609060101010101" charset="-122"/>
              <a:cs typeface="Times New Roman" panose="02020603050405020304" charset="0"/>
              <a:sym typeface="+mn-ea"/>
            </a:endParaRPr>
          </a:p>
          <a:p>
            <a:pPr marL="0" indent="0">
              <a:buNone/>
            </a:pPr>
            <a:r>
              <a:rPr sz="3200">
                <a:solidFill>
                  <a:schemeClr val="bg1"/>
                </a:solidFill>
                <a:effectLst/>
                <a:latin typeface="黑体" panose="02010609060101010101" charset="-122"/>
                <a:ea typeface="黑体" panose="02010609060101010101" charset="-122"/>
                <a:cs typeface="Times New Roman" panose="02020603050405020304" charset="0"/>
                <a:sym typeface="+mn-ea"/>
              </a:rPr>
              <a:t>   马克思列宁主义学风：是从客观存在的实际事物出发，从中引出规律，作为我们的向导。</a:t>
            </a:r>
            <a:r>
              <a:rPr sz="3200">
                <a:solidFill>
                  <a:srgbClr val="FFFF00"/>
                </a:solidFill>
                <a:effectLst/>
                <a:latin typeface="黑体" panose="02010609060101010101" charset="-122"/>
                <a:ea typeface="黑体" panose="02010609060101010101" charset="-122"/>
                <a:cs typeface="Times New Roman" panose="02020603050405020304" charset="0"/>
                <a:sym typeface="+mn-ea"/>
              </a:rPr>
              <a:t>以实践为主导。</a:t>
            </a:r>
            <a:endParaRPr sz="3200">
              <a:solidFill>
                <a:srgbClr val="FFFF00"/>
              </a:solidFill>
              <a:effectLst/>
              <a:latin typeface="黑体" panose="02010609060101010101" charset="-122"/>
              <a:ea typeface="黑体" panose="02010609060101010101" charset="-122"/>
              <a:cs typeface="Times New Roman" panose="02020603050405020304" charset="0"/>
              <a:sym typeface="+mn-ea"/>
            </a:endParaRPr>
          </a:p>
          <a:p>
            <a:pPr marL="0" indent="0">
              <a:buNone/>
            </a:pPr>
            <a:r>
              <a:rPr sz="3200">
                <a:solidFill>
                  <a:srgbClr val="FFFF00"/>
                </a:solidFill>
                <a:effectLst/>
                <a:latin typeface="Times New Roman" panose="02020603050405020304" charset="0"/>
                <a:cs typeface="Times New Roman" panose="02020603050405020304" charset="0"/>
                <a:sym typeface="+mn-ea"/>
              </a:rPr>
              <a:t>  </a:t>
            </a:r>
            <a:endParaRPr lang="en-US" altLang="zh-CN" sz="3200">
              <a:solidFill>
                <a:srgbClr val="FFFF00"/>
              </a:solidFill>
              <a:effectLst/>
              <a:latin typeface="Times New Roman" panose="02020603050405020304" charset="0"/>
              <a:cs typeface="Times New Roman" panose="02020603050405020304" charset="0"/>
              <a:sym typeface="+mn-ea"/>
            </a:endParaRPr>
          </a:p>
        </p:txBody>
      </p:sp>
    </p:spTree>
    <p:custDataLst>
      <p:tags r:id="rId3"/>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标题 2"/>
          <p:cNvSpPr>
            <a:spLocks noGrp="1"/>
          </p:cNvSpPr>
          <p:nvPr>
            <p:ph type="title"/>
          </p:nvPr>
        </p:nvSpPr>
        <p:spPr>
          <a:xfrm>
            <a:off x="611575" y="1031945"/>
            <a:ext cx="10969200" cy="705600"/>
          </a:xfrm>
        </p:spPr>
        <p:txBody>
          <a:bodyPr>
            <a:normAutofit/>
          </a:bodyPr>
          <a:lstStyle/>
          <a:p>
            <a:r>
              <a:rPr lang="en-US" altLang="zh-CN" b="0">
                <a:solidFill>
                  <a:schemeClr val="bg1"/>
                </a:solidFill>
                <a:latin typeface="黑体" panose="02010609060101010101" charset="-122"/>
                <a:ea typeface="黑体" panose="02010609060101010101" charset="-122"/>
                <a:cs typeface="黑体" panose="02010609060101010101" charset="-122"/>
                <a:sym typeface="+mn-ea"/>
              </a:rPr>
              <a:t>5.</a:t>
            </a:r>
            <a:r>
              <a:rPr b="0">
                <a:solidFill>
                  <a:schemeClr val="bg1"/>
                </a:solidFill>
                <a:latin typeface="黑体" panose="02010609060101010101" charset="-122"/>
                <a:ea typeface="黑体" panose="02010609060101010101" charset="-122"/>
                <a:cs typeface="黑体" panose="02010609060101010101" charset="-122"/>
                <a:sym typeface="+mn-ea"/>
              </a:rPr>
              <a:t>毛泽东批评</a:t>
            </a:r>
            <a:r>
              <a:rPr lang="en-US" altLang="zh-CN" b="0">
                <a:solidFill>
                  <a:schemeClr val="bg1"/>
                </a:solidFill>
                <a:latin typeface="黑体" panose="02010609060101010101" charset="-122"/>
                <a:ea typeface="黑体" panose="02010609060101010101" charset="-122"/>
                <a:cs typeface="黑体" panose="02010609060101010101" charset="-122"/>
                <a:sym typeface="+mn-ea"/>
              </a:rPr>
              <a:t>“</a:t>
            </a:r>
            <a:r>
              <a:rPr b="0">
                <a:solidFill>
                  <a:schemeClr val="bg1"/>
                </a:solidFill>
                <a:latin typeface="黑体" panose="02010609060101010101" charset="-122"/>
                <a:ea typeface="黑体" panose="02010609060101010101" charset="-122"/>
                <a:cs typeface="黑体" panose="02010609060101010101" charset="-122"/>
                <a:sym typeface="+mn-ea"/>
              </a:rPr>
              <a:t>这极坏的作风</a:t>
            </a:r>
            <a:r>
              <a:rPr lang="en-US" altLang="zh-CN" b="0">
                <a:solidFill>
                  <a:schemeClr val="bg1"/>
                </a:solidFill>
                <a:latin typeface="黑体" panose="02010609060101010101" charset="-122"/>
                <a:ea typeface="黑体" panose="02010609060101010101" charset="-122"/>
                <a:cs typeface="黑体" panose="02010609060101010101" charset="-122"/>
                <a:sym typeface="+mn-ea"/>
              </a:rPr>
              <a:t>”</a:t>
            </a:r>
            <a:r>
              <a:rPr b="0">
                <a:solidFill>
                  <a:schemeClr val="bg1"/>
                </a:solidFill>
                <a:latin typeface="黑体" panose="02010609060101010101" charset="-122"/>
                <a:ea typeface="黑体" panose="02010609060101010101" charset="-122"/>
                <a:cs typeface="黑体" panose="02010609060101010101" charset="-122"/>
                <a:sym typeface="+mn-ea"/>
              </a:rPr>
              <a:t>目的是什么？</a:t>
            </a:r>
            <a:endParaRPr b="0">
              <a:solidFill>
                <a:schemeClr val="bg1"/>
              </a:solidFill>
              <a:latin typeface="黑体" panose="02010609060101010101" charset="-122"/>
              <a:ea typeface="黑体" panose="02010609060101010101" charset="-122"/>
              <a:cs typeface="黑体" panose="02010609060101010101" charset="-122"/>
              <a:sym typeface="+mn-ea"/>
            </a:endParaRPr>
          </a:p>
        </p:txBody>
      </p:sp>
      <p:sp>
        <p:nvSpPr>
          <p:cNvPr id="6" name="内容占位符 5"/>
          <p:cNvSpPr>
            <a:spLocks noGrp="1"/>
          </p:cNvSpPr>
          <p:nvPr>
            <p:ph idx="1"/>
          </p:nvPr>
        </p:nvSpPr>
        <p:spPr>
          <a:xfrm>
            <a:off x="608330" y="1912620"/>
            <a:ext cx="10968990" cy="4337050"/>
          </a:xfrm>
        </p:spPr>
        <p:txBody>
          <a:bodyPr>
            <a:normAutofit lnSpcReduction="20000"/>
          </a:bodyPr>
          <a:lstStyle/>
          <a:p>
            <a:pPr marL="0" indent="0">
              <a:lnSpc>
                <a:spcPct val="160000"/>
              </a:lnSpc>
              <a:buNone/>
            </a:pPr>
            <a:r>
              <a:rPr lang="en-US" altLang="zh-CN" sz="3200">
                <a:solidFill>
                  <a:srgbClr val="FFFF00"/>
                </a:solidFill>
                <a:effectLst/>
                <a:latin typeface="Times New Roman" panose="02020603050405020304" charset="0"/>
                <a:cs typeface="Times New Roman" panose="02020603050405020304" charset="0"/>
                <a:sym typeface="+mn-ea"/>
              </a:rPr>
              <a:t>     </a:t>
            </a:r>
            <a:r>
              <a:rPr sz="3200">
                <a:solidFill>
                  <a:srgbClr val="FFFF00"/>
                </a:solidFill>
                <a:effectLst/>
                <a:latin typeface="黑体" panose="02010609060101010101" charset="-122"/>
                <a:ea typeface="黑体" panose="02010609060101010101" charset="-122"/>
                <a:cs typeface="Times New Roman" panose="02020603050405020304" charset="0"/>
                <a:sym typeface="+mn-ea"/>
              </a:rPr>
              <a:t>作者批判这学风的目的，其实就是想通过改造学风，清算党内存在的主观主义思想，使全党形成理论联系实际的马克思主义学风。</a:t>
            </a:r>
            <a:endParaRPr sz="3200">
              <a:solidFill>
                <a:srgbClr val="FFFF00"/>
              </a:solidFill>
              <a:effectLst/>
              <a:latin typeface="黑体" panose="02010609060101010101" charset="-122"/>
              <a:ea typeface="黑体" panose="02010609060101010101" charset="-122"/>
              <a:cs typeface="Times New Roman" panose="02020603050405020304" charset="0"/>
              <a:sym typeface="+mn-ea"/>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标题 2"/>
          <p:cNvSpPr>
            <a:spLocks noGrp="1"/>
          </p:cNvSpPr>
          <p:nvPr>
            <p:ph type="title"/>
          </p:nvPr>
        </p:nvSpPr>
        <p:spPr>
          <a:xfrm>
            <a:off x="318135" y="1098550"/>
            <a:ext cx="11706225" cy="1212215"/>
          </a:xfrm>
        </p:spPr>
        <p:txBody>
          <a:bodyPr>
            <a:normAutofit/>
          </a:bodyPr>
          <a:lstStyle/>
          <a:p>
            <a:r>
              <a:rPr b="0">
                <a:solidFill>
                  <a:schemeClr val="bg1"/>
                </a:solidFill>
                <a:latin typeface="黑体" panose="02010609060101010101" charset="-122"/>
                <a:ea typeface="黑体" panose="02010609060101010101" charset="-122"/>
                <a:cs typeface="黑体" panose="02010609060101010101" charset="-122"/>
              </a:rPr>
              <a:t>三、探究</a:t>
            </a:r>
            <a:r>
              <a:rPr lang="en-US" altLang="zh-CN" b="0">
                <a:solidFill>
                  <a:schemeClr val="bg1"/>
                </a:solidFill>
                <a:latin typeface="黑体" panose="02010609060101010101" charset="-122"/>
                <a:ea typeface="黑体" panose="02010609060101010101" charset="-122"/>
                <a:cs typeface="黑体" panose="02010609060101010101" charset="-122"/>
              </a:rPr>
              <a:t>“</a:t>
            </a:r>
            <a:r>
              <a:rPr b="0">
                <a:solidFill>
                  <a:schemeClr val="bg1"/>
                </a:solidFill>
                <a:latin typeface="黑体" panose="02010609060101010101" charset="-122"/>
                <a:ea typeface="黑体" panose="02010609060101010101" charset="-122"/>
                <a:cs typeface="黑体" panose="02010609060101010101" charset="-122"/>
              </a:rPr>
              <a:t>重复</a:t>
            </a:r>
            <a:r>
              <a:rPr lang="en-US" altLang="zh-CN" b="0">
                <a:solidFill>
                  <a:schemeClr val="bg1"/>
                </a:solidFill>
                <a:latin typeface="黑体" panose="02010609060101010101" charset="-122"/>
                <a:ea typeface="黑体" panose="02010609060101010101" charset="-122"/>
                <a:cs typeface="黑体" panose="02010609060101010101" charset="-122"/>
              </a:rPr>
              <a:t>”</a:t>
            </a:r>
            <a:r>
              <a:rPr b="0">
                <a:solidFill>
                  <a:schemeClr val="bg1"/>
                </a:solidFill>
                <a:latin typeface="黑体" panose="02010609060101010101" charset="-122"/>
                <a:ea typeface="黑体" panose="02010609060101010101" charset="-122"/>
                <a:cs typeface="黑体" panose="02010609060101010101" charset="-122"/>
              </a:rPr>
              <a:t>的表达效果</a:t>
            </a:r>
            <a:endParaRPr b="0">
              <a:solidFill>
                <a:schemeClr val="bg1"/>
              </a:solidFill>
              <a:latin typeface="黑体" panose="02010609060101010101" charset="-122"/>
              <a:ea typeface="黑体" panose="02010609060101010101" charset="-122"/>
              <a:cs typeface="黑体" panose="02010609060101010101" charset="-122"/>
            </a:endParaRPr>
          </a:p>
        </p:txBody>
      </p:sp>
      <p:sp>
        <p:nvSpPr>
          <p:cNvPr id="6" name="内容占位符 5"/>
          <p:cNvSpPr>
            <a:spLocks noGrp="1"/>
          </p:cNvSpPr>
          <p:nvPr>
            <p:ph idx="1"/>
          </p:nvPr>
        </p:nvSpPr>
        <p:spPr>
          <a:xfrm>
            <a:off x="686435" y="2310765"/>
            <a:ext cx="10968990" cy="3707765"/>
          </a:xfrm>
        </p:spPr>
        <p:txBody>
          <a:bodyPr>
            <a:normAutofit lnSpcReduction="10000"/>
          </a:bodyPr>
          <a:lstStyle/>
          <a:p>
            <a:pPr marL="0" indent="0">
              <a:buNone/>
            </a:pPr>
            <a:r>
              <a:rPr lang="en-US" altLang="zh-CN" sz="2800">
                <a:solidFill>
                  <a:schemeClr val="bg1"/>
                </a:solidFill>
                <a:latin typeface="Times New Roman" panose="02020603050405020304" charset="0"/>
                <a:ea typeface="楷体" panose="02010609060101010101" pitchFamily="49" charset="-122"/>
                <a:cs typeface="Times New Roman" panose="02020603050405020304" charset="0"/>
                <a:sym typeface="+mn-ea"/>
              </a:rPr>
              <a:t>       </a:t>
            </a:r>
            <a:r>
              <a:rPr sz="2800">
                <a:solidFill>
                  <a:schemeClr val="bg1"/>
                </a:solidFill>
                <a:latin typeface="黑体" panose="02010609060101010101" charset="-122"/>
                <a:ea typeface="黑体" panose="02010609060101010101" charset="-122"/>
                <a:cs typeface="黑体" panose="02010609060101010101" charset="-122"/>
                <a:sym typeface="+mn-ea"/>
              </a:rPr>
              <a:t>毛宗岗在《</a:t>
            </a:r>
            <a:r>
              <a:rPr lang="en-US" altLang="zh-CN" sz="2800">
                <a:solidFill>
                  <a:schemeClr val="bg1"/>
                </a:solidFill>
                <a:latin typeface="黑体" panose="02010609060101010101" charset="-122"/>
                <a:ea typeface="黑体" panose="02010609060101010101" charset="-122"/>
                <a:cs typeface="黑体" panose="02010609060101010101" charset="-122"/>
                <a:sym typeface="+mn-ea"/>
              </a:rPr>
              <a:t>&lt;</a:t>
            </a:r>
            <a:r>
              <a:rPr sz="2800">
                <a:solidFill>
                  <a:schemeClr val="bg1"/>
                </a:solidFill>
                <a:latin typeface="黑体" panose="02010609060101010101" charset="-122"/>
                <a:ea typeface="黑体" panose="02010609060101010101" charset="-122"/>
                <a:cs typeface="黑体" panose="02010609060101010101" charset="-122"/>
                <a:sym typeface="+mn-ea"/>
              </a:rPr>
              <a:t>三国演义</a:t>
            </a:r>
            <a:r>
              <a:rPr lang="en-US" altLang="zh-CN" sz="2800">
                <a:solidFill>
                  <a:schemeClr val="bg1"/>
                </a:solidFill>
                <a:latin typeface="黑体" panose="02010609060101010101" charset="-122"/>
                <a:ea typeface="黑体" panose="02010609060101010101" charset="-122"/>
                <a:cs typeface="黑体" panose="02010609060101010101" charset="-122"/>
                <a:sym typeface="+mn-ea"/>
              </a:rPr>
              <a:t>&gt;</a:t>
            </a:r>
            <a:r>
              <a:rPr sz="2800">
                <a:solidFill>
                  <a:schemeClr val="bg1"/>
                </a:solidFill>
                <a:latin typeface="黑体" panose="02010609060101010101" charset="-122"/>
                <a:ea typeface="黑体" panose="02010609060101010101" charset="-122"/>
                <a:cs typeface="黑体" panose="02010609060101010101" charset="-122"/>
                <a:sym typeface="+mn-ea"/>
              </a:rPr>
              <a:t>读法》中指出：</a:t>
            </a:r>
            <a:r>
              <a:rPr lang="en-US" altLang="zh-CN" sz="2800">
                <a:solidFill>
                  <a:schemeClr val="bg1"/>
                </a:solidFill>
                <a:latin typeface="黑体" panose="02010609060101010101" charset="-122"/>
                <a:ea typeface="黑体" panose="02010609060101010101" charset="-122"/>
                <a:cs typeface="黑体" panose="02010609060101010101" charset="-122"/>
                <a:sym typeface="+mn-ea"/>
              </a:rPr>
              <a:t>“</a:t>
            </a:r>
            <a:r>
              <a:rPr sz="2800">
                <a:solidFill>
                  <a:schemeClr val="bg1"/>
                </a:solidFill>
                <a:latin typeface="黑体" panose="02010609060101010101" charset="-122"/>
                <a:ea typeface="黑体" panose="02010609060101010101" charset="-122"/>
                <a:cs typeface="黑体" panose="02010609060101010101" charset="-122"/>
                <a:sym typeface="+mn-ea"/>
              </a:rPr>
              <a:t>作文者以善避为能，又以善犯为能。</a:t>
            </a:r>
            <a:r>
              <a:rPr lang="en-US" altLang="zh-CN" sz="2800">
                <a:solidFill>
                  <a:schemeClr val="bg1"/>
                </a:solidFill>
                <a:latin typeface="黑体" panose="02010609060101010101" charset="-122"/>
                <a:ea typeface="黑体" panose="02010609060101010101" charset="-122"/>
                <a:cs typeface="黑体" panose="02010609060101010101" charset="-122"/>
                <a:sym typeface="+mn-ea"/>
              </a:rPr>
              <a:t>”“</a:t>
            </a:r>
            <a:r>
              <a:rPr sz="2800">
                <a:solidFill>
                  <a:schemeClr val="bg1"/>
                </a:solidFill>
                <a:latin typeface="黑体" panose="02010609060101010101" charset="-122"/>
                <a:ea typeface="黑体" panose="02010609060101010101" charset="-122"/>
                <a:cs typeface="黑体" panose="02010609060101010101" charset="-122"/>
                <a:sym typeface="+mn-ea"/>
              </a:rPr>
              <a:t>犯</a:t>
            </a:r>
            <a:r>
              <a:rPr lang="en-US" altLang="zh-CN" sz="2800">
                <a:solidFill>
                  <a:schemeClr val="bg1"/>
                </a:solidFill>
                <a:latin typeface="黑体" panose="02010609060101010101" charset="-122"/>
                <a:ea typeface="黑体" panose="02010609060101010101" charset="-122"/>
                <a:cs typeface="黑体" panose="02010609060101010101" charset="-122"/>
                <a:sym typeface="+mn-ea"/>
              </a:rPr>
              <a:t>”</a:t>
            </a:r>
            <a:r>
              <a:rPr sz="2800">
                <a:solidFill>
                  <a:schemeClr val="bg1"/>
                </a:solidFill>
                <a:latin typeface="黑体" panose="02010609060101010101" charset="-122"/>
                <a:ea typeface="黑体" panose="02010609060101010101" charset="-122"/>
                <a:cs typeface="黑体" panose="02010609060101010101" charset="-122"/>
                <a:sym typeface="+mn-ea"/>
              </a:rPr>
              <a:t>就是重复。重复是文学作品中常见的艺术技巧，在诗歌、散文和小说中屡见不鲜。而毛主席的这篇《改造我们的学习》作为一篇经典理论文章，也出现了大量的</a:t>
            </a:r>
            <a:r>
              <a:rPr lang="en-US" altLang="zh-CN" sz="2800">
                <a:solidFill>
                  <a:schemeClr val="bg1"/>
                </a:solidFill>
                <a:latin typeface="黑体" panose="02010609060101010101" charset="-122"/>
                <a:ea typeface="黑体" panose="02010609060101010101" charset="-122"/>
                <a:cs typeface="黑体" panose="02010609060101010101" charset="-122"/>
                <a:sym typeface="+mn-ea"/>
              </a:rPr>
              <a:t>“</a:t>
            </a:r>
            <a:r>
              <a:rPr sz="2800">
                <a:solidFill>
                  <a:schemeClr val="bg1"/>
                </a:solidFill>
                <a:latin typeface="黑体" panose="02010609060101010101" charset="-122"/>
                <a:ea typeface="黑体" panose="02010609060101010101" charset="-122"/>
                <a:cs typeface="黑体" panose="02010609060101010101" charset="-122"/>
                <a:sym typeface="+mn-ea"/>
              </a:rPr>
              <a:t>重复</a:t>
            </a:r>
            <a:r>
              <a:rPr lang="en-US" altLang="zh-CN" sz="2800">
                <a:solidFill>
                  <a:schemeClr val="bg1"/>
                </a:solidFill>
                <a:latin typeface="黑体" panose="02010609060101010101" charset="-122"/>
                <a:ea typeface="黑体" panose="02010609060101010101" charset="-122"/>
                <a:cs typeface="黑体" panose="02010609060101010101" charset="-122"/>
                <a:sym typeface="+mn-ea"/>
              </a:rPr>
              <a:t>”</a:t>
            </a:r>
            <a:r>
              <a:rPr sz="2800">
                <a:solidFill>
                  <a:schemeClr val="bg1"/>
                </a:solidFill>
                <a:latin typeface="黑体" panose="02010609060101010101" charset="-122"/>
                <a:ea typeface="黑体" panose="02010609060101010101" charset="-122"/>
                <a:cs typeface="黑体" panose="02010609060101010101" charset="-122"/>
                <a:sym typeface="+mn-ea"/>
              </a:rPr>
              <a:t>现象。接下来我们就一起探究一下这种艺术技巧的表达效果如何。</a:t>
            </a:r>
            <a:endParaRPr sz="2800">
              <a:solidFill>
                <a:schemeClr val="bg1"/>
              </a:solidFill>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标题 2"/>
          <p:cNvSpPr>
            <a:spLocks noGrp="1"/>
          </p:cNvSpPr>
          <p:nvPr>
            <p:ph type="title"/>
          </p:nvPr>
        </p:nvSpPr>
        <p:spPr>
          <a:xfrm>
            <a:off x="611505" y="662305"/>
            <a:ext cx="10968990" cy="1649730"/>
          </a:xfrm>
        </p:spPr>
        <p:txBody>
          <a:bodyPr>
            <a:normAutofit/>
          </a:bodyPr>
          <a:lstStyle/>
          <a:p>
            <a:r>
              <a:rPr b="0">
                <a:solidFill>
                  <a:schemeClr val="bg1"/>
                </a:solidFill>
                <a:latin typeface="黑体" panose="02010609060101010101" charset="-122"/>
                <a:ea typeface="黑体" panose="02010609060101010101" charset="-122"/>
                <a:cs typeface="微软雅黑" panose="020b0503020204020204" pitchFamily="34" charset="-122"/>
                <a:sym typeface="+mn-ea"/>
              </a:rPr>
              <a:t>问题一：文章</a:t>
            </a:r>
            <a:r>
              <a:rPr altLang="zh-CN" b="0">
                <a:solidFill>
                  <a:schemeClr val="bg1"/>
                </a:solidFill>
                <a:latin typeface="黑体" panose="02010609060101010101" charset="-122"/>
                <a:ea typeface="黑体" panose="02010609060101010101" charset="-122"/>
                <a:cs typeface="微软雅黑" panose="020b0503020204020204" pitchFamily="34" charset="-122"/>
                <a:sym typeface="+mn-ea"/>
              </a:rPr>
              <a:t>第三部分主旨在</a:t>
            </a:r>
            <a:r>
              <a:rPr lang="en-US" altLang="zh-CN" b="0">
                <a:solidFill>
                  <a:schemeClr val="bg1"/>
                </a:solidFill>
                <a:latin typeface="黑体" panose="02010609060101010101" charset="-122"/>
                <a:ea typeface="黑体" panose="02010609060101010101" charset="-122"/>
                <a:cs typeface="微软雅黑" panose="020b0503020204020204" pitchFamily="34" charset="-122"/>
                <a:sym typeface="+mn-ea"/>
              </a:rPr>
              <a:t>“</a:t>
            </a:r>
            <a:r>
              <a:rPr b="0">
                <a:solidFill>
                  <a:schemeClr val="bg1"/>
                </a:solidFill>
                <a:latin typeface="黑体" panose="02010609060101010101" charset="-122"/>
                <a:ea typeface="黑体" panose="02010609060101010101" charset="-122"/>
                <a:cs typeface="微软雅黑" panose="020b0503020204020204" pitchFamily="34" charset="-122"/>
                <a:sym typeface="+mn-ea"/>
              </a:rPr>
              <a:t>反复地说明</a:t>
            </a:r>
            <a:r>
              <a:rPr lang="en-US" altLang="zh-CN" b="0">
                <a:solidFill>
                  <a:schemeClr val="bg1"/>
                </a:solidFill>
                <a:latin typeface="黑体" panose="02010609060101010101" charset="-122"/>
                <a:ea typeface="黑体" panose="02010609060101010101" charset="-122"/>
                <a:cs typeface="微软雅黑" panose="020b0503020204020204" pitchFamily="34" charset="-122"/>
                <a:sym typeface="+mn-ea"/>
              </a:rPr>
              <a:t>”</a:t>
            </a:r>
            <a:r>
              <a:rPr b="0">
                <a:solidFill>
                  <a:schemeClr val="bg1"/>
                </a:solidFill>
                <a:latin typeface="黑体" panose="02010609060101010101" charset="-122"/>
                <a:ea typeface="黑体" panose="02010609060101010101" charset="-122"/>
                <a:cs typeface="微软雅黑" panose="020b0503020204020204" pitchFamily="34" charset="-122"/>
                <a:sym typeface="+mn-ea"/>
              </a:rPr>
              <a:t>，找一找哪里存在</a:t>
            </a:r>
            <a:r>
              <a:rPr lang="en-US" altLang="zh-CN" b="0">
                <a:solidFill>
                  <a:schemeClr val="bg1"/>
                </a:solidFill>
                <a:latin typeface="黑体" panose="02010609060101010101" charset="-122"/>
                <a:ea typeface="黑体" panose="02010609060101010101" charset="-122"/>
                <a:cs typeface="微软雅黑" panose="020b0503020204020204" pitchFamily="34" charset="-122"/>
                <a:sym typeface="+mn-ea"/>
              </a:rPr>
              <a:t>“</a:t>
            </a:r>
            <a:r>
              <a:rPr b="0">
                <a:solidFill>
                  <a:schemeClr val="bg1"/>
                </a:solidFill>
                <a:latin typeface="黑体" panose="02010609060101010101" charset="-122"/>
                <a:ea typeface="黑体" panose="02010609060101010101" charset="-122"/>
                <a:cs typeface="微软雅黑" panose="020b0503020204020204" pitchFamily="34" charset="-122"/>
                <a:sym typeface="+mn-ea"/>
              </a:rPr>
              <a:t>反复地说明</a:t>
            </a:r>
            <a:r>
              <a:rPr lang="en-US" altLang="zh-CN" b="0">
                <a:solidFill>
                  <a:schemeClr val="bg1"/>
                </a:solidFill>
                <a:latin typeface="黑体" panose="02010609060101010101" charset="-122"/>
                <a:ea typeface="黑体" panose="02010609060101010101" charset="-122"/>
                <a:cs typeface="微软雅黑" panose="020b0503020204020204" pitchFamily="34" charset="-122"/>
                <a:sym typeface="+mn-ea"/>
              </a:rPr>
              <a:t>”</a:t>
            </a:r>
            <a:r>
              <a:rPr b="0">
                <a:solidFill>
                  <a:schemeClr val="bg1"/>
                </a:solidFill>
                <a:latin typeface="黑体" panose="02010609060101010101" charset="-122"/>
                <a:ea typeface="黑体" panose="02010609060101010101" charset="-122"/>
                <a:cs typeface="微软雅黑" panose="020b0503020204020204" pitchFamily="34" charset="-122"/>
                <a:sym typeface="+mn-ea"/>
              </a:rPr>
              <a:t>情况。</a:t>
            </a:r>
            <a:endParaRPr b="0">
              <a:solidFill>
                <a:schemeClr val="bg1"/>
              </a:solidFill>
              <a:latin typeface="黑体" panose="02010609060101010101" charset="-122"/>
              <a:ea typeface="黑体" panose="02010609060101010101" charset="-122"/>
              <a:cs typeface="微软雅黑" panose="020b0503020204020204" pitchFamily="34" charset="-122"/>
            </a:endParaRPr>
          </a:p>
        </p:txBody>
      </p:sp>
      <p:sp>
        <p:nvSpPr>
          <p:cNvPr id="6" name="内容占位符 5"/>
          <p:cNvSpPr>
            <a:spLocks noGrp="1"/>
          </p:cNvSpPr>
          <p:nvPr>
            <p:ph idx="1"/>
          </p:nvPr>
        </p:nvSpPr>
        <p:spPr>
          <a:xfrm>
            <a:off x="611505" y="2160905"/>
            <a:ext cx="10968990" cy="4070985"/>
          </a:xfrm>
        </p:spPr>
        <p:txBody>
          <a:bodyPr>
            <a:normAutofit/>
          </a:bodyPr>
          <a:lstStyle/>
          <a:p>
            <a:pPr marL="0" indent="0">
              <a:spcAft>
                <a:spcPct val="0"/>
              </a:spcAft>
              <a:buNone/>
            </a:pPr>
            <a:r>
              <a:rPr lang="en-US" altLang="zh-CN" sz="2800">
                <a:solidFill>
                  <a:schemeClr val="bg1"/>
                </a:solidFill>
                <a:latin typeface="Times New Roman" panose="02020603050405020304" charset="0"/>
                <a:ea typeface="楷体" panose="02010609060101010101" pitchFamily="49" charset="-122"/>
                <a:cs typeface="Times New Roman" panose="02020603050405020304" charset="0"/>
                <a:sym typeface="+mn-ea"/>
              </a:rPr>
              <a:t>      </a:t>
            </a:r>
            <a:r>
              <a:rPr sz="3500">
                <a:solidFill>
                  <a:schemeClr val="bg1"/>
                </a:solidFill>
                <a:latin typeface="黑体" panose="02010609060101010101" charset="-122"/>
                <a:ea typeface="黑体" panose="02010609060101010101" charset="-122"/>
                <a:cs typeface="黑体" panose="02010609060101010101" charset="-122"/>
                <a:sym typeface="+mn-ea"/>
              </a:rPr>
              <a:t>第二部分批判的三种极坏作风，不注重研究现状，不注重研究历史，不注重马克思主义的应用，都在第三部分重复出现了，而第三部分也对这三种作风进行了严厉地批判。   </a:t>
            </a:r>
            <a:endParaRPr sz="3500">
              <a:solidFill>
                <a:schemeClr val="bg1"/>
              </a:solidFill>
              <a:effectLst/>
              <a:latin typeface="黑体" panose="02010609060101010101" charset="-122"/>
              <a:ea typeface="黑体" panose="02010609060101010101" charset="-122"/>
              <a:cs typeface="黑体" panose="02010609060101010101" charset="-122"/>
              <a:sym typeface="+mn-ea"/>
            </a:endParaRPr>
          </a:p>
          <a:p>
            <a:pPr marL="0" indent="0">
              <a:spcAft>
                <a:spcPct val="0"/>
              </a:spcAft>
              <a:buNone/>
            </a:pPr>
            <a:r>
              <a:rPr sz="3500">
                <a:solidFill>
                  <a:schemeClr val="bg1"/>
                </a:solidFill>
                <a:effectLst/>
                <a:latin typeface="黑体" panose="02010609060101010101" charset="-122"/>
                <a:ea typeface="黑体" panose="02010609060101010101" charset="-122"/>
                <a:cs typeface="黑体" panose="02010609060101010101" charset="-122"/>
                <a:sym typeface="+mn-ea"/>
              </a:rPr>
              <a:t>   </a:t>
            </a:r>
            <a:endParaRPr sz="3500">
              <a:solidFill>
                <a:schemeClr val="bg1"/>
              </a:solidFill>
              <a:effectLst/>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标题 2"/>
          <p:cNvSpPr>
            <a:spLocks noGrp="1"/>
          </p:cNvSpPr>
          <p:nvPr>
            <p:ph type="title"/>
          </p:nvPr>
        </p:nvSpPr>
        <p:spPr>
          <a:xfrm>
            <a:off x="543560" y="850900"/>
            <a:ext cx="10968990" cy="1483995"/>
          </a:xfrm>
        </p:spPr>
        <p:txBody>
          <a:bodyPr>
            <a:normAutofit/>
          </a:bodyPr>
          <a:lstStyle/>
          <a:p>
            <a:r>
              <a:rPr b="0">
                <a:solidFill>
                  <a:schemeClr val="bg1"/>
                </a:solidFill>
                <a:latin typeface="黑体" panose="02010609060101010101" charset="-122"/>
                <a:ea typeface="黑体" panose="02010609060101010101" charset="-122"/>
                <a:cs typeface="黑体" panose="02010609060101010101" charset="-122"/>
                <a:sym typeface="+mn-ea"/>
              </a:rPr>
              <a:t>问题二：第三部分对于这三种作风的批判，是对第二部分简单地重复吗？</a:t>
            </a:r>
            <a:endParaRPr b="0">
              <a:solidFill>
                <a:schemeClr val="bg1"/>
              </a:solidFill>
              <a:latin typeface="黑体" panose="02010609060101010101" charset="-122"/>
              <a:ea typeface="黑体" panose="02010609060101010101" charset="-122"/>
              <a:cs typeface="黑体" panose="02010609060101010101" charset="-122"/>
              <a:sym typeface="+mn-ea"/>
            </a:endParaRPr>
          </a:p>
        </p:txBody>
      </p:sp>
      <p:sp>
        <p:nvSpPr>
          <p:cNvPr id="6" name="内容占位符 5"/>
          <p:cNvSpPr>
            <a:spLocks noGrp="1"/>
          </p:cNvSpPr>
          <p:nvPr>
            <p:ph idx="1"/>
          </p:nvPr>
        </p:nvSpPr>
        <p:spPr>
          <a:xfrm>
            <a:off x="880745" y="2334895"/>
            <a:ext cx="10777220" cy="3492500"/>
          </a:xfrm>
        </p:spPr>
        <p:txBody>
          <a:bodyPr>
            <a:normAutofit/>
          </a:bodyPr>
          <a:lstStyle/>
          <a:p>
            <a:pPr marL="0" indent="0">
              <a:lnSpc>
                <a:spcPts val="4140"/>
              </a:lnSpc>
              <a:buNone/>
            </a:pPr>
            <a:r>
              <a:rPr lang="en-US" altLang="zh-CN" sz="3500">
                <a:solidFill>
                  <a:schemeClr val="bg1"/>
                </a:solidFill>
                <a:effectLst/>
                <a:latin typeface="黑体" panose="02010609060101010101" charset="-122"/>
                <a:ea typeface="黑体" panose="02010609060101010101" charset="-122"/>
                <a:cs typeface="黑体" panose="02010609060101010101" charset="-122"/>
                <a:sym typeface="+mn-ea"/>
              </a:rPr>
              <a:t>    </a:t>
            </a:r>
            <a:r>
              <a:rPr sz="2800">
                <a:solidFill>
                  <a:schemeClr val="bg1"/>
                </a:solidFill>
                <a:effectLst/>
                <a:latin typeface="黑体" panose="02010609060101010101" charset="-122"/>
                <a:ea typeface="黑体" panose="02010609060101010101" charset="-122"/>
                <a:cs typeface="黑体" panose="02010609060101010101" charset="-122"/>
                <a:sym typeface="+mn-ea"/>
              </a:rPr>
              <a:t>第三部分对这三点的批判，并不是第二部分的简单重复,而是从不同的角度,运用不同的方法加以论证。从论证角度来说,这部分虽也谈到主观主义的表现、危害等,但在概括归纳其表现的基础上又作了进一步分析,将其分为做研究工作的和做实际工作的两种类型,并指出其主观主义的表现特点,在揭示其危害的同时还揭露出它的实质,指明对待它应有的态度。同时,在这部分中不</a:t>
            </a:r>
            <a:endParaRPr sz="2800">
              <a:solidFill>
                <a:schemeClr val="bg1"/>
              </a:solidFill>
              <a:effectLst/>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6" name="内容占位符 5"/>
          <p:cNvSpPr>
            <a:spLocks noGrp="1"/>
          </p:cNvSpPr>
          <p:nvPr>
            <p:ph idx="1"/>
          </p:nvPr>
        </p:nvSpPr>
        <p:spPr>
          <a:xfrm>
            <a:off x="611505" y="1218565"/>
            <a:ext cx="10968990" cy="4616450"/>
          </a:xfrm>
        </p:spPr>
        <p:txBody>
          <a:bodyPr>
            <a:noAutofit/>
          </a:bodyPr>
          <a:lstStyle/>
          <a:p>
            <a:pPr marL="0" indent="0">
              <a:lnSpc>
                <a:spcPts val="4040"/>
              </a:lnSpc>
              <a:spcAft>
                <a:spcPct val="0"/>
              </a:spcAft>
              <a:buNone/>
            </a:pPr>
            <a:r>
              <a:rPr sz="2800">
                <a:solidFill>
                  <a:schemeClr val="bg1"/>
                </a:solidFill>
                <a:effectLst/>
                <a:latin typeface="黑体" panose="02010609060101010101" charset="-122"/>
                <a:ea typeface="黑体" panose="02010609060101010101" charset="-122"/>
                <a:cs typeface="黑体" panose="02010609060101010101" charset="-122"/>
                <a:sym typeface="+mn-ea"/>
              </a:rPr>
              <a:t>是单写主观主义的态度,而是将它与马列主义的态度相对照,从而更加突出了改造学风的迫切性。从论证方法来说,第二部分主要运用举例论证,而第三部分则采用对比论证、比喻论证和引用论证等,综合运用多种论证方法,增强了说服力。</a:t>
            </a:r>
            <a:endParaRPr sz="2800">
              <a:solidFill>
                <a:schemeClr val="bg1"/>
              </a:solidFill>
              <a:effectLst/>
              <a:latin typeface="黑体" panose="02010609060101010101" charset="-122"/>
              <a:ea typeface="黑体" panose="02010609060101010101" charset="-122"/>
              <a:cs typeface="黑体" panose="02010609060101010101" charset="-122"/>
              <a:sym typeface="+mn-ea"/>
            </a:endParaRPr>
          </a:p>
          <a:p>
            <a:pPr marL="0" indent="0">
              <a:lnSpc>
                <a:spcPts val="4040"/>
              </a:lnSpc>
              <a:spcAft>
                <a:spcPct val="0"/>
              </a:spcAft>
              <a:buNone/>
            </a:pPr>
            <a:r>
              <a:rPr sz="2800">
                <a:solidFill>
                  <a:schemeClr val="bg1"/>
                </a:solidFill>
                <a:effectLst/>
                <a:latin typeface="黑体" panose="02010609060101010101" charset="-122"/>
                <a:ea typeface="黑体" panose="02010609060101010101" charset="-122"/>
                <a:cs typeface="黑体" panose="02010609060101010101" charset="-122"/>
                <a:sym typeface="+mn-ea"/>
              </a:rPr>
              <a:t>   可见，文中的重复其实是一种艺术的重复，不单是一种内容的复现，而是根据论述的目的，有侧重有目的的一种重复，因而文中的重复是我们需要认真关注的艺术技巧。而分析这种重复的艺术技巧，是理解本文论证效果的一把很好的钥匙。</a:t>
            </a:r>
            <a:endParaRPr lang="en-US" altLang="zh-CN" sz="2700">
              <a:solidFill>
                <a:schemeClr val="bg1"/>
              </a:solidFill>
              <a:latin typeface="黑体" panose="02010609060101010101" charset="-122"/>
              <a:ea typeface="黑体" panose="02010609060101010101" charset="-122"/>
              <a:cs typeface="黑体" panose="02010609060101010101" charset="-122"/>
              <a:sym typeface="+mn-ea"/>
            </a:endParaRPr>
          </a:p>
          <a:p>
            <a:pPr marL="0" indent="0">
              <a:lnSpc>
                <a:spcPts val="4040"/>
              </a:lnSpc>
              <a:buNone/>
            </a:pPr>
            <a:endParaRPr sz="2700">
              <a:solidFill>
                <a:schemeClr val="bg1"/>
              </a:solidFill>
              <a:effectLst/>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6" name="内容占位符 5"/>
          <p:cNvSpPr>
            <a:spLocks noGrp="1"/>
          </p:cNvSpPr>
          <p:nvPr>
            <p:ph idx="1"/>
          </p:nvPr>
        </p:nvSpPr>
        <p:spPr>
          <a:xfrm>
            <a:off x="667385" y="1260475"/>
            <a:ext cx="10968990" cy="4337050"/>
          </a:xfrm>
        </p:spPr>
        <p:txBody>
          <a:bodyPr>
            <a:noAutofit/>
          </a:bodyPr>
          <a:lstStyle/>
          <a:p>
            <a:pPr marL="0" indent="457200">
              <a:lnSpc>
                <a:spcPts val="3860"/>
              </a:lnSpc>
              <a:spcAft>
                <a:spcPct val="0"/>
              </a:spcAft>
              <a:buNone/>
            </a:pPr>
            <a:r>
              <a:rPr lang="en-US" altLang="zh-CN" sz="2800">
                <a:solidFill>
                  <a:schemeClr val="bg1"/>
                </a:solidFill>
              </a:rPr>
              <a:t> </a:t>
            </a:r>
            <a:r>
              <a:rPr lang="en-US" altLang="zh-CN" sz="2800">
                <a:solidFill>
                  <a:schemeClr val="bg1"/>
                </a:solidFill>
                <a:latin typeface="黑体" panose="02010609060101010101" charset="-122"/>
                <a:ea typeface="黑体" panose="02010609060101010101" charset="-122"/>
                <a:cs typeface="黑体" panose="02010609060101010101" charset="-122"/>
              </a:rPr>
              <a:t> </a:t>
            </a:r>
            <a:r>
              <a:rPr lang="zh-CN" altLang="en-US" sz="2800">
                <a:solidFill>
                  <a:schemeClr val="bg1"/>
                </a:solidFill>
                <a:latin typeface="黑体" panose="02010609060101010101" charset="-122"/>
                <a:ea typeface="黑体" panose="02010609060101010101" charset="-122"/>
                <a:cs typeface="黑体" panose="02010609060101010101" charset="-122"/>
              </a:rPr>
              <a:t>中国共产党历史上曾发生过几次</a:t>
            </a:r>
            <a:r>
              <a:rPr lang="en-US" altLang="zh-CN" sz="2800">
                <a:solidFill>
                  <a:schemeClr val="bg1"/>
                </a:solidFill>
                <a:latin typeface="黑体" panose="02010609060101010101" charset="-122"/>
                <a:ea typeface="黑体" panose="02010609060101010101" charset="-122"/>
                <a:cs typeface="黑体" panose="02010609060101010101" charset="-122"/>
              </a:rPr>
              <a:t>“</a:t>
            </a:r>
            <a:r>
              <a:rPr sz="2800">
                <a:solidFill>
                  <a:schemeClr val="bg1"/>
                </a:solidFill>
                <a:latin typeface="黑体" panose="02010609060101010101" charset="-122"/>
                <a:ea typeface="黑体" panose="02010609060101010101" charset="-122"/>
                <a:cs typeface="黑体" panose="02010609060101010101" charset="-122"/>
              </a:rPr>
              <a:t>左</a:t>
            </a:r>
            <a:r>
              <a:rPr lang="en-US" altLang="zh-CN" sz="2800">
                <a:solidFill>
                  <a:schemeClr val="bg1"/>
                </a:solidFill>
                <a:latin typeface="黑体" panose="02010609060101010101" charset="-122"/>
                <a:ea typeface="黑体" panose="02010609060101010101" charset="-122"/>
                <a:cs typeface="黑体" panose="02010609060101010101" charset="-122"/>
              </a:rPr>
              <a:t>”</a:t>
            </a:r>
            <a:r>
              <a:rPr sz="2800">
                <a:solidFill>
                  <a:schemeClr val="bg1"/>
                </a:solidFill>
                <a:latin typeface="黑体" panose="02010609060101010101" charset="-122"/>
                <a:ea typeface="黑体" panose="02010609060101010101" charset="-122"/>
                <a:cs typeface="黑体" panose="02010609060101010101" charset="-122"/>
              </a:rPr>
              <a:t>倾和右倾错误，给革命事业造成了巨大损失。遵义会议后，虽然曾对</a:t>
            </a:r>
            <a:r>
              <a:rPr lang="en-US" altLang="zh-CN" sz="2800">
                <a:solidFill>
                  <a:schemeClr val="bg1"/>
                </a:solidFill>
                <a:latin typeface="黑体" panose="02010609060101010101" charset="-122"/>
                <a:ea typeface="黑体" panose="02010609060101010101" charset="-122"/>
                <a:cs typeface="黑体" panose="02010609060101010101" charset="-122"/>
                <a:sym typeface="+mn-ea"/>
              </a:rPr>
              <a:t>“</a:t>
            </a:r>
            <a:r>
              <a:rPr sz="2800">
                <a:solidFill>
                  <a:schemeClr val="bg1"/>
                </a:solidFill>
                <a:latin typeface="黑体" panose="02010609060101010101" charset="-122"/>
                <a:ea typeface="黑体" panose="02010609060101010101" charset="-122"/>
                <a:cs typeface="黑体" panose="02010609060101010101" charset="-122"/>
                <a:sym typeface="+mn-ea"/>
              </a:rPr>
              <a:t>左</a:t>
            </a:r>
            <a:r>
              <a:rPr lang="en-US" altLang="zh-CN" sz="2800">
                <a:solidFill>
                  <a:schemeClr val="bg1"/>
                </a:solidFill>
                <a:latin typeface="黑体" panose="02010609060101010101" charset="-122"/>
                <a:ea typeface="黑体" panose="02010609060101010101" charset="-122"/>
                <a:cs typeface="黑体" panose="02010609060101010101" charset="-122"/>
                <a:sym typeface="+mn-ea"/>
              </a:rPr>
              <a:t>”</a:t>
            </a:r>
            <a:r>
              <a:rPr sz="2800">
                <a:solidFill>
                  <a:schemeClr val="bg1"/>
                </a:solidFill>
                <a:latin typeface="黑体" panose="02010609060101010101" charset="-122"/>
                <a:ea typeface="黑体" panose="02010609060101010101" charset="-122"/>
                <a:cs typeface="黑体" panose="02010609060101010101" charset="-122"/>
              </a:rPr>
              <a:t>倾和右倾错误进行过纠正，但由于当时处于战争条件下，形势变化快，对这些错误的根源一直没来得及清算。机会主义和教条主义思想的影响在党内还存在着，对党的正确路线的执行有很大干扰。全面抗战爆发后，新党员大量增加，许多人出身小资产阶级，思想还没有彻底转变，这也对党的思想作风产生了一定的不良影响。在这种情况下，为了纯洁党的作风，清算</a:t>
            </a:r>
            <a:r>
              <a:rPr lang="en-US" altLang="zh-CN" sz="2800">
                <a:solidFill>
                  <a:schemeClr val="bg1"/>
                </a:solidFill>
                <a:latin typeface="黑体" panose="02010609060101010101" charset="-122"/>
                <a:ea typeface="黑体" panose="02010609060101010101" charset="-122"/>
                <a:cs typeface="黑体" panose="02010609060101010101" charset="-122"/>
                <a:sym typeface="+mn-ea"/>
              </a:rPr>
              <a:t>“</a:t>
            </a:r>
            <a:r>
              <a:rPr sz="2800">
                <a:solidFill>
                  <a:schemeClr val="bg1"/>
                </a:solidFill>
                <a:latin typeface="黑体" panose="02010609060101010101" charset="-122"/>
                <a:ea typeface="黑体" panose="02010609060101010101" charset="-122"/>
                <a:cs typeface="黑体" panose="02010609060101010101" charset="-122"/>
                <a:sym typeface="+mn-ea"/>
              </a:rPr>
              <a:t>左</a:t>
            </a:r>
            <a:r>
              <a:rPr lang="en-US" altLang="zh-CN" sz="2800">
                <a:solidFill>
                  <a:schemeClr val="bg1"/>
                </a:solidFill>
                <a:latin typeface="黑体" panose="02010609060101010101" charset="-122"/>
                <a:ea typeface="黑体" panose="02010609060101010101" charset="-122"/>
                <a:cs typeface="黑体" panose="02010609060101010101" charset="-122"/>
                <a:sym typeface="+mn-ea"/>
              </a:rPr>
              <a:t>”</a:t>
            </a:r>
            <a:r>
              <a:rPr sz="2800">
                <a:solidFill>
                  <a:schemeClr val="bg1"/>
                </a:solidFill>
                <a:latin typeface="黑体" panose="02010609060101010101" charset="-122"/>
                <a:ea typeface="黑体" panose="02010609060101010101" charset="-122"/>
                <a:cs typeface="黑体" panose="02010609060101010101" charset="-122"/>
              </a:rPr>
              <a:t>、右倾的思想影响，</a:t>
            </a:r>
            <a:endParaRPr sz="2800">
              <a:solidFill>
                <a:schemeClr val="bg1"/>
              </a:solidFill>
              <a:latin typeface="黑体" panose="02010609060101010101" charset="-122"/>
              <a:ea typeface="黑体" panose="02010609060101010101" charset="-122"/>
              <a:cs typeface="黑体" panose="02010609060101010101" charset="-122"/>
            </a:endParaRPr>
          </a:p>
        </p:txBody>
      </p:sp>
    </p:spTree>
    <p:custDataLst>
      <p:tags r:id="rId3"/>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标题 2"/>
          <p:cNvSpPr>
            <a:spLocks noGrp="1"/>
          </p:cNvSpPr>
          <p:nvPr>
            <p:ph type="title"/>
          </p:nvPr>
        </p:nvSpPr>
        <p:spPr>
          <a:xfrm>
            <a:off x="543560" y="850900"/>
            <a:ext cx="10968990" cy="1109345"/>
          </a:xfrm>
        </p:spPr>
        <p:txBody>
          <a:bodyPr>
            <a:normAutofit/>
          </a:bodyPr>
          <a:lstStyle/>
          <a:p>
            <a:r>
              <a:rPr b="0">
                <a:solidFill>
                  <a:schemeClr val="bg1"/>
                </a:solidFill>
                <a:latin typeface="黑体" panose="02010609060101010101" charset="-122"/>
                <a:ea typeface="黑体" panose="02010609060101010101" charset="-122"/>
                <a:cs typeface="黑体" panose="02010609060101010101" charset="-122"/>
                <a:sym typeface="+mn-ea"/>
              </a:rPr>
              <a:t>问题三：</a:t>
            </a:r>
            <a:r>
              <a:rPr sz="3200" b="0">
                <a:solidFill>
                  <a:schemeClr val="bg1"/>
                </a:solidFill>
                <a:latin typeface="黑体" panose="02010609060101010101" charset="-122"/>
                <a:ea typeface="黑体" panose="02010609060101010101" charset="-122"/>
                <a:cs typeface="黑体" panose="02010609060101010101" charset="-122"/>
                <a:sym typeface="+mn-ea"/>
              </a:rPr>
              <a:t>试结合具体实例，探究重复技巧的论证效果。</a:t>
            </a:r>
            <a:endParaRPr sz="3200" b="0">
              <a:solidFill>
                <a:schemeClr val="bg1"/>
              </a:solidFill>
              <a:latin typeface="黑体" panose="02010609060101010101" charset="-122"/>
              <a:ea typeface="黑体" panose="02010609060101010101" charset="-122"/>
              <a:cs typeface="黑体" panose="02010609060101010101" charset="-122"/>
              <a:sym typeface="+mn-ea"/>
            </a:endParaRPr>
          </a:p>
        </p:txBody>
      </p:sp>
      <p:sp>
        <p:nvSpPr>
          <p:cNvPr id="6" name="内容占位符 5"/>
          <p:cNvSpPr>
            <a:spLocks noGrp="1"/>
          </p:cNvSpPr>
          <p:nvPr>
            <p:ph idx="1"/>
          </p:nvPr>
        </p:nvSpPr>
        <p:spPr>
          <a:xfrm>
            <a:off x="778510" y="1960245"/>
            <a:ext cx="10734040" cy="4098925"/>
          </a:xfrm>
        </p:spPr>
        <p:txBody>
          <a:bodyPr>
            <a:normAutofit/>
          </a:bodyPr>
          <a:lstStyle/>
          <a:p>
            <a:pPr marL="0" indent="0">
              <a:lnSpc>
                <a:spcPts val="3860"/>
              </a:lnSpc>
              <a:spcAft>
                <a:spcPct val="0"/>
              </a:spcAft>
              <a:buFont typeface="+mj-ea"/>
              <a:buNone/>
            </a:pPr>
            <a:r>
              <a:rPr lang="en-US" altLang="zh-CN" sz="2800">
                <a:solidFill>
                  <a:schemeClr val="bg1"/>
                </a:solidFill>
                <a:latin typeface="Times New Roman" panose="02020603050405020304" charset="0"/>
                <a:ea typeface="楷体" panose="02010609060101010101" pitchFamily="49" charset="-122"/>
                <a:cs typeface="Times New Roman" panose="02020603050405020304" charset="0"/>
                <a:sym typeface="+mn-ea"/>
              </a:rPr>
              <a:t>   </a:t>
            </a:r>
            <a:r>
              <a:rPr sz="2800">
                <a:solidFill>
                  <a:srgbClr val="FFFF00"/>
                </a:solidFill>
                <a:latin typeface="黑体" panose="02010609060101010101" charset="-122"/>
                <a:ea typeface="黑体" panose="02010609060101010101" charset="-122"/>
                <a:cs typeface="Times New Roman" panose="02020603050405020304" charset="0"/>
                <a:sym typeface="+mn-ea"/>
              </a:rPr>
              <a:t>示例：以学习马克思主义要和中国革命实践结合为例</a:t>
            </a:r>
            <a:endParaRPr sz="2800">
              <a:solidFill>
                <a:schemeClr val="bg1"/>
              </a:solidFill>
              <a:latin typeface="黑体" panose="02010609060101010101" charset="-122"/>
              <a:ea typeface="黑体" panose="02010609060101010101" charset="-122"/>
              <a:cs typeface="黑体" panose="02010609060101010101" charset="-122"/>
              <a:sym typeface="+mn-ea"/>
            </a:endParaRPr>
          </a:p>
          <a:p>
            <a:pPr marL="0" indent="0">
              <a:lnSpc>
                <a:spcPts val="3860"/>
              </a:lnSpc>
              <a:spcAft>
                <a:spcPct val="0"/>
              </a:spcAft>
              <a:buFont typeface="+mj-ea"/>
              <a:buNone/>
            </a:pPr>
            <a:r>
              <a:rPr lang="en-US" altLang="zh-CN" sz="2800">
                <a:solidFill>
                  <a:schemeClr val="bg1"/>
                </a:solidFill>
                <a:latin typeface="黑体" panose="02010609060101010101" charset="-122"/>
                <a:ea typeface="黑体" panose="02010609060101010101" charset="-122"/>
                <a:cs typeface="黑体" panose="02010609060101010101" charset="-122"/>
                <a:sym typeface="+mn-ea"/>
              </a:rPr>
              <a:t> “中国共产党的二十年，就是马克思列宁主义的真理和中国革命的具体实践日益结合的二十年……马克思列宁主义的普遍真理一经和中国革命的具体实践相结合，就使中国革命的面目为之一新。抗日战争以来，我党根据马克思列宁主义的普遍真理研究抗日战争的具体实践，研究今天的中国</a:t>
            </a:r>
            <a:r>
              <a:rPr sz="2800">
                <a:solidFill>
                  <a:schemeClr val="bg1"/>
                </a:solidFill>
                <a:latin typeface="黑体" panose="02010609060101010101" charset="-122"/>
                <a:ea typeface="黑体" panose="02010609060101010101" charset="-122"/>
                <a:cs typeface="黑体" panose="02010609060101010101" charset="-122"/>
                <a:sym typeface="+mn-ea"/>
              </a:rPr>
              <a:t>和</a:t>
            </a:r>
            <a:r>
              <a:rPr lang="en-US" altLang="zh-CN" sz="2800">
                <a:solidFill>
                  <a:schemeClr val="bg1"/>
                </a:solidFill>
                <a:latin typeface="黑体" panose="02010609060101010101" charset="-122"/>
                <a:ea typeface="黑体" panose="02010609060101010101" charset="-122"/>
                <a:cs typeface="黑体" panose="02010609060101010101" charset="-122"/>
                <a:sym typeface="+mn-ea"/>
              </a:rPr>
              <a:t>世界，是进一步了，研究中国历史也有某些开始。所有这些，都是很好的现象。” </a:t>
            </a:r>
            <a:endParaRPr lang="en-US" altLang="zh-CN" sz="2800">
              <a:solidFill>
                <a:schemeClr val="bg1"/>
              </a:solidFill>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6" name="内容占位符 5"/>
          <p:cNvSpPr>
            <a:spLocks noGrp="1"/>
          </p:cNvSpPr>
          <p:nvPr>
            <p:ph idx="1"/>
          </p:nvPr>
        </p:nvSpPr>
        <p:spPr>
          <a:xfrm>
            <a:off x="611505" y="1031875"/>
            <a:ext cx="10968990" cy="4970780"/>
          </a:xfrm>
        </p:spPr>
        <p:txBody>
          <a:bodyPr>
            <a:normAutofit lnSpcReduction="20000"/>
          </a:bodyPr>
          <a:lstStyle/>
          <a:p>
            <a:pPr marL="0" indent="0">
              <a:buFont typeface="+mj-ea"/>
              <a:buNone/>
            </a:pPr>
            <a:r>
              <a:rPr lang="en-US" altLang="zh-CN" sz="2800">
                <a:solidFill>
                  <a:schemeClr val="bg1"/>
                </a:solidFill>
                <a:latin typeface="Times New Roman" panose="02020603050405020304" charset="0"/>
                <a:ea typeface="楷体" panose="02010609060101010101" pitchFamily="49" charset="-122"/>
                <a:cs typeface="Times New Roman" panose="02020603050405020304" charset="0"/>
                <a:sym typeface="+mn-ea"/>
              </a:rPr>
              <a:t> </a:t>
            </a:r>
            <a:r>
              <a:rPr lang="en-US" altLang="zh-CN" sz="2800">
                <a:solidFill>
                  <a:schemeClr val="bg1"/>
                </a:solidFill>
                <a:latin typeface="黑体" panose="02010609060101010101" charset="-122"/>
                <a:ea typeface="黑体" panose="02010609060101010101" charset="-122"/>
                <a:cs typeface="黑体" panose="02010609060101010101" charset="-122"/>
                <a:sym typeface="+mn-ea"/>
              </a:rPr>
              <a:t>      </a:t>
            </a:r>
            <a:endParaRPr lang="en-US" altLang="zh-CN" sz="2800">
              <a:solidFill>
                <a:schemeClr val="bg1"/>
              </a:solidFill>
              <a:latin typeface="黑体" panose="02010609060101010101" charset="-122"/>
              <a:ea typeface="黑体" panose="02010609060101010101" charset="-122"/>
              <a:cs typeface="黑体" panose="02010609060101010101" charset="-122"/>
              <a:sym typeface="+mn-ea"/>
            </a:endParaRPr>
          </a:p>
          <a:p>
            <a:pPr marL="0" indent="0">
              <a:buFont typeface="+mj-ea"/>
              <a:buNone/>
            </a:pPr>
            <a:r>
              <a:rPr lang="en-US" altLang="zh-CN" sz="2800">
                <a:solidFill>
                  <a:schemeClr val="bg1"/>
                </a:solidFill>
                <a:latin typeface="黑体" panose="02010609060101010101" charset="-122"/>
                <a:ea typeface="黑体" panose="02010609060101010101" charset="-122"/>
                <a:cs typeface="黑体" panose="02010609060101010101" charset="-122"/>
                <a:sym typeface="+mn-ea"/>
              </a:rPr>
              <a:t>   “许多同志的学习马克思列宁主义似乎</a:t>
            </a:r>
            <a:r>
              <a:rPr lang="en-US" altLang="zh-CN" sz="2800">
                <a:solidFill>
                  <a:srgbClr val="FFFF00"/>
                </a:solidFill>
                <a:latin typeface="黑体" panose="02010609060101010101" charset="-122"/>
                <a:ea typeface="黑体" panose="02010609060101010101" charset="-122"/>
                <a:cs typeface="黑体" panose="02010609060101010101" charset="-122"/>
                <a:sym typeface="+mn-ea"/>
              </a:rPr>
              <a:t>并不是为了革命实践的需要</a:t>
            </a:r>
            <a:r>
              <a:rPr lang="en-US" altLang="zh-CN" sz="2800">
                <a:solidFill>
                  <a:schemeClr val="bg1"/>
                </a:solidFill>
                <a:latin typeface="黑体" panose="02010609060101010101" charset="-122"/>
                <a:ea typeface="黑体" panose="02010609060101010101" charset="-122"/>
                <a:cs typeface="黑体" panose="02010609060101010101" charset="-122"/>
                <a:sym typeface="+mn-ea"/>
              </a:rPr>
              <a:t>，而是为了单纯的学习。”</a:t>
            </a:r>
            <a:endParaRPr lang="en-US" altLang="zh-CN" sz="2800">
              <a:solidFill>
                <a:schemeClr val="bg1"/>
              </a:solidFill>
              <a:latin typeface="黑体" panose="02010609060101010101" charset="-122"/>
              <a:ea typeface="黑体" panose="02010609060101010101" charset="-122"/>
              <a:cs typeface="黑体" panose="02010609060101010101" charset="-122"/>
              <a:sym typeface="+mn-ea"/>
            </a:endParaRPr>
          </a:p>
          <a:p>
            <a:pPr marL="0" indent="0">
              <a:buFont typeface="+mj-ea"/>
              <a:buNone/>
            </a:pPr>
            <a:r>
              <a:rPr lang="en-US" altLang="zh-CN" sz="2800">
                <a:solidFill>
                  <a:schemeClr val="bg1"/>
                </a:solidFill>
                <a:latin typeface="黑体" panose="02010609060101010101" charset="-122"/>
                <a:ea typeface="黑体" panose="02010609060101010101" charset="-122"/>
                <a:cs typeface="黑体" panose="02010609060101010101" charset="-122"/>
                <a:sym typeface="+mn-ea"/>
              </a:rPr>
              <a:t>  “我们学的是马克思主义，但是我们中的许多人，他们学马克思主义的方法是直接违反马克思主义的。这就是说，</a:t>
            </a:r>
            <a:r>
              <a:rPr sz="2800">
                <a:solidFill>
                  <a:schemeClr val="bg1"/>
                </a:solidFill>
                <a:latin typeface="黑体" panose="02010609060101010101" charset="-122"/>
                <a:ea typeface="黑体" panose="02010609060101010101" charset="-122"/>
                <a:cs typeface="黑体" panose="02010609060101010101" charset="-122"/>
                <a:sym typeface="+mn-ea"/>
              </a:rPr>
              <a:t>他们</a:t>
            </a:r>
            <a:r>
              <a:rPr lang="en-US" altLang="zh-CN" sz="2800">
                <a:solidFill>
                  <a:schemeClr val="bg1"/>
                </a:solidFill>
                <a:latin typeface="黑体" panose="02010609060101010101" charset="-122"/>
                <a:ea typeface="黑体" panose="02010609060101010101" charset="-122"/>
                <a:cs typeface="黑体" panose="02010609060101010101" charset="-122"/>
                <a:sym typeface="+mn-ea"/>
              </a:rPr>
              <a:t>违背了马克思、恩格斯、列宁、斯大林所谆谆告诫人们的一条基本原则：</a:t>
            </a:r>
            <a:r>
              <a:rPr lang="en-US" altLang="zh-CN" sz="2800">
                <a:solidFill>
                  <a:srgbClr val="FFFF00"/>
                </a:solidFill>
                <a:latin typeface="黑体" panose="02010609060101010101" charset="-122"/>
                <a:ea typeface="黑体" panose="02010609060101010101" charset="-122"/>
                <a:cs typeface="黑体" panose="02010609060101010101" charset="-122"/>
                <a:sym typeface="+mn-ea"/>
              </a:rPr>
              <a:t>理论和实际统一</a:t>
            </a:r>
            <a:r>
              <a:rPr lang="en-US" altLang="zh-CN" sz="2800">
                <a:solidFill>
                  <a:schemeClr val="bg1"/>
                </a:solidFill>
                <a:latin typeface="黑体" panose="02010609060101010101" charset="-122"/>
                <a:ea typeface="黑体" panose="02010609060101010101" charset="-122"/>
                <a:cs typeface="黑体" panose="02010609060101010101" charset="-122"/>
                <a:sym typeface="+mn-ea"/>
              </a:rPr>
              <a:t>。他们既然违背了这条原则，于是就自己造出了一条相反的原则：理论和实际分离。”</a:t>
            </a:r>
            <a:endParaRPr lang="en-US" altLang="zh-CN" sz="2800">
              <a:solidFill>
                <a:schemeClr val="bg1"/>
              </a:solidFill>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6" name="内容占位符 5"/>
          <p:cNvSpPr>
            <a:spLocks noGrp="1"/>
          </p:cNvSpPr>
          <p:nvPr>
            <p:ph idx="1"/>
          </p:nvPr>
        </p:nvSpPr>
        <p:spPr>
          <a:xfrm>
            <a:off x="321310" y="906145"/>
            <a:ext cx="10948035" cy="5046345"/>
          </a:xfrm>
        </p:spPr>
        <p:txBody>
          <a:bodyPr>
            <a:normAutofit fontScale="25000"/>
          </a:bodyPr>
          <a:lstStyle/>
          <a:p>
            <a:pPr marL="0" indent="0">
              <a:spcAft>
                <a:spcPct val="0"/>
              </a:spcAft>
              <a:buFont typeface="+mj-ea"/>
              <a:buNone/>
            </a:pPr>
            <a:r>
              <a:rPr lang="en-US" altLang="zh-CN" sz="2800">
                <a:solidFill>
                  <a:schemeClr val="bg1"/>
                </a:solidFill>
                <a:latin typeface="Times New Roman" panose="02020603050405020304" charset="0"/>
                <a:ea typeface="楷体" panose="02010609060101010101" pitchFamily="49" charset="-122"/>
                <a:cs typeface="Times New Roman" panose="02020603050405020304" charset="0"/>
                <a:sym typeface="+mn-ea"/>
              </a:rPr>
              <a:t>      </a:t>
            </a:r>
            <a:r>
              <a:rPr lang="en-US" altLang="zh-CN" sz="3200">
                <a:solidFill>
                  <a:schemeClr val="bg1"/>
                </a:solidFill>
                <a:latin typeface="黑体" panose="02010609060101010101" charset="-122"/>
                <a:ea typeface="黑体" panose="02010609060101010101" charset="-122"/>
                <a:cs typeface="黑体" panose="02010609060101010101" charset="-122"/>
                <a:sym typeface="+mn-ea"/>
              </a:rPr>
              <a:t>  </a:t>
            </a:r>
            <a:r>
              <a:rPr lang="en-US" altLang="zh-CN" sz="4800">
                <a:solidFill>
                  <a:schemeClr val="bg1"/>
                </a:solidFill>
                <a:latin typeface="黑体" panose="02010609060101010101" charset="-122"/>
                <a:ea typeface="黑体" panose="02010609060101010101" charset="-122"/>
                <a:cs typeface="黑体" panose="02010609060101010101" charset="-122"/>
                <a:sym typeface="+mn-ea"/>
              </a:rPr>
              <a:t>  </a:t>
            </a:r>
            <a:r>
              <a:rPr lang="en-US" altLang="zh-CN" sz="11200">
                <a:solidFill>
                  <a:schemeClr val="bg1"/>
                </a:solidFill>
                <a:latin typeface="黑体" panose="02010609060101010101" charset="-122"/>
                <a:ea typeface="黑体" panose="02010609060101010101" charset="-122"/>
                <a:cs typeface="黑体" panose="02010609060101010101" charset="-122"/>
                <a:sym typeface="+mn-ea"/>
              </a:rPr>
              <a:t>“在这种态度下，就是抽象地无目的地去研究马克思列宁主义的理论。</a:t>
            </a:r>
            <a:r>
              <a:rPr lang="en-US" altLang="zh-CN" sz="11200">
                <a:solidFill>
                  <a:srgbClr val="FFFF00"/>
                </a:solidFill>
                <a:latin typeface="黑体" panose="02010609060101010101" charset="-122"/>
                <a:ea typeface="黑体" panose="02010609060101010101" charset="-122"/>
                <a:cs typeface="黑体" panose="02010609060101010101" charset="-122"/>
                <a:sym typeface="+mn-ea"/>
              </a:rPr>
              <a:t>不是为了要解决中国革命的理论问题、策略问题</a:t>
            </a:r>
            <a:r>
              <a:rPr lang="en-US" altLang="zh-CN" sz="11200">
                <a:solidFill>
                  <a:schemeClr val="bg1"/>
                </a:solidFill>
                <a:latin typeface="黑体" panose="02010609060101010101" charset="-122"/>
                <a:ea typeface="黑体" panose="02010609060101010101" charset="-122"/>
                <a:cs typeface="黑体" panose="02010609060101010101" charset="-122"/>
                <a:sym typeface="+mn-ea"/>
              </a:rPr>
              <a:t>而到马克思、恩格斯、列宁、斯大林那里找立场，找观点，找方法，而是为了单纯地学理论而去学理论。不是有的放矢，而是无的放矢。”</a:t>
            </a:r>
            <a:endParaRPr lang="en-US" altLang="zh-CN" sz="11200">
              <a:solidFill>
                <a:schemeClr val="bg1"/>
              </a:solidFill>
              <a:latin typeface="黑体" panose="02010609060101010101" charset="-122"/>
              <a:ea typeface="黑体" panose="02010609060101010101" charset="-122"/>
              <a:cs typeface="黑体" panose="02010609060101010101" charset="-122"/>
              <a:sym typeface="+mn-ea"/>
            </a:endParaRPr>
          </a:p>
          <a:p>
            <a:pPr marL="0" indent="0">
              <a:spcAft>
                <a:spcPct val="0"/>
              </a:spcAft>
              <a:buFont typeface="+mj-ea"/>
              <a:buNone/>
            </a:pPr>
            <a:r>
              <a:rPr lang="en-US" altLang="zh-CN" sz="11200">
                <a:solidFill>
                  <a:schemeClr val="bg1"/>
                </a:solidFill>
                <a:latin typeface="黑体" panose="02010609060101010101" charset="-122"/>
                <a:ea typeface="黑体" panose="02010609060101010101" charset="-122"/>
                <a:cs typeface="黑体" panose="02010609060101010101" charset="-122"/>
                <a:sym typeface="+mn-ea"/>
              </a:rPr>
              <a:t>    “在这种态度下，就是要有目的地去研究马克思列宁主义的理论，</a:t>
            </a:r>
            <a:r>
              <a:rPr lang="en-US" altLang="zh-CN" sz="11200">
                <a:solidFill>
                  <a:srgbClr val="FFFF00"/>
                </a:solidFill>
                <a:latin typeface="黑体" panose="02010609060101010101" charset="-122"/>
                <a:ea typeface="黑体" panose="02010609060101010101" charset="-122"/>
                <a:cs typeface="黑体" panose="02010609060101010101" charset="-122"/>
                <a:sym typeface="+mn-ea"/>
              </a:rPr>
              <a:t>要使马克思列宁主义的理论和中国革命的实际运动结合起来</a:t>
            </a:r>
            <a:r>
              <a:rPr lang="en-US" altLang="zh-CN" sz="11200">
                <a:solidFill>
                  <a:schemeClr val="bg1"/>
                </a:solidFill>
                <a:latin typeface="黑体" panose="02010609060101010101" charset="-122"/>
                <a:ea typeface="黑体" panose="02010609060101010101" charset="-122"/>
                <a:cs typeface="黑体" panose="02010609060101010101" charset="-122"/>
                <a:sym typeface="+mn-ea"/>
              </a:rPr>
              <a:t>，是为着解决中国革命的理论问题和策略问题而去从它找立场</a:t>
            </a:r>
            <a:r>
              <a:rPr sz="11200">
                <a:solidFill>
                  <a:schemeClr val="bg1"/>
                </a:solidFill>
                <a:latin typeface="黑体" panose="02010609060101010101" charset="-122"/>
                <a:ea typeface="黑体" panose="02010609060101010101" charset="-122"/>
                <a:cs typeface="黑体" panose="02010609060101010101" charset="-122"/>
                <a:sym typeface="+mn-ea"/>
              </a:rPr>
              <a:t>，</a:t>
            </a:r>
            <a:endParaRPr sz="11200">
              <a:solidFill>
                <a:schemeClr val="bg1"/>
              </a:solidFill>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6" name="内容占位符 5"/>
          <p:cNvSpPr>
            <a:spLocks noGrp="1"/>
          </p:cNvSpPr>
          <p:nvPr>
            <p:ph idx="1"/>
          </p:nvPr>
        </p:nvSpPr>
        <p:spPr>
          <a:xfrm>
            <a:off x="608330" y="1203325"/>
            <a:ext cx="10968990" cy="5046345"/>
          </a:xfrm>
        </p:spPr>
        <p:txBody>
          <a:bodyPr>
            <a:normAutofit/>
          </a:bodyPr>
          <a:lstStyle/>
          <a:p>
            <a:pPr marL="0" indent="0">
              <a:buNone/>
            </a:pPr>
            <a:r>
              <a:rPr lang="en-US" altLang="zh-CN" sz="2800">
                <a:solidFill>
                  <a:schemeClr val="bg1"/>
                </a:solidFill>
                <a:latin typeface="黑体" panose="02010609060101010101" charset="-122"/>
                <a:ea typeface="黑体" panose="02010609060101010101" charset="-122"/>
                <a:cs typeface="黑体" panose="02010609060101010101" charset="-122"/>
                <a:sym typeface="+mn-ea"/>
              </a:rPr>
              <a:t>找</a:t>
            </a:r>
            <a:r>
              <a:rPr sz="2800">
                <a:solidFill>
                  <a:schemeClr val="bg1"/>
                </a:solidFill>
                <a:latin typeface="黑体" panose="02010609060101010101" charset="-122"/>
                <a:ea typeface="黑体" panose="02010609060101010101" charset="-122"/>
                <a:cs typeface="黑体" panose="02010609060101010101" charset="-122"/>
                <a:sym typeface="+mn-ea"/>
              </a:rPr>
              <a:t>观</a:t>
            </a:r>
            <a:r>
              <a:rPr lang="en-US" altLang="zh-CN" sz="2800">
                <a:solidFill>
                  <a:schemeClr val="bg1"/>
                </a:solidFill>
                <a:latin typeface="黑体" panose="02010609060101010101" charset="-122"/>
                <a:ea typeface="黑体" panose="02010609060101010101" charset="-122"/>
                <a:cs typeface="黑体" panose="02010609060101010101" charset="-122"/>
                <a:sym typeface="+mn-ea"/>
              </a:rPr>
              <a:t>点，找方法的。这种态度，就是有的放矢的态度。‘的’就是中国革命，‘矢’就是马克思列宁主义。我们中国共产党人所以要找这根‘矢’，就是为了要射中国革命和东方革命这个‘的’的。”</a:t>
            </a:r>
            <a:endParaRPr lang="en-US" altLang="zh-CN" sz="2800">
              <a:solidFill>
                <a:schemeClr val="bg1"/>
              </a:solidFill>
              <a:latin typeface="黑体" panose="02010609060101010101" charset="-122"/>
              <a:ea typeface="黑体" panose="02010609060101010101" charset="-122"/>
              <a:cs typeface="黑体" panose="02010609060101010101" charset="-122"/>
              <a:sym typeface="+mn-ea"/>
            </a:endParaRPr>
          </a:p>
          <a:p>
            <a:pPr marL="0" indent="0">
              <a:buNone/>
            </a:pPr>
            <a:r>
              <a:rPr lang="en-US" altLang="zh-CN" sz="2800">
                <a:solidFill>
                  <a:schemeClr val="bg1"/>
                </a:solidFill>
                <a:latin typeface="黑体" panose="02010609060101010101" charset="-122"/>
                <a:ea typeface="黑体" panose="02010609060101010101" charset="-122"/>
                <a:cs typeface="黑体" panose="02010609060101010101" charset="-122"/>
                <a:sym typeface="+mn-ea"/>
              </a:rPr>
              <a:t>  “对于在职干部的教育和干部学校的教育，</a:t>
            </a:r>
            <a:r>
              <a:rPr lang="en-US" altLang="zh-CN" sz="2800">
                <a:solidFill>
                  <a:srgbClr val="FFFF00"/>
                </a:solidFill>
                <a:latin typeface="黑体" panose="02010609060101010101" charset="-122"/>
                <a:ea typeface="黑体" panose="02010609060101010101" charset="-122"/>
                <a:cs typeface="黑体" panose="02010609060101010101" charset="-122"/>
                <a:sym typeface="+mn-ea"/>
              </a:rPr>
              <a:t>应确立以研究中国革命实际问题为中心</a:t>
            </a:r>
            <a:r>
              <a:rPr lang="en-US" altLang="zh-CN" sz="2800">
                <a:solidFill>
                  <a:schemeClr val="bg1"/>
                </a:solidFill>
                <a:latin typeface="黑体" panose="02010609060101010101" charset="-122"/>
                <a:ea typeface="黑体" panose="02010609060101010101" charset="-122"/>
                <a:cs typeface="黑体" panose="02010609060101010101" charset="-122"/>
                <a:sym typeface="+mn-ea"/>
              </a:rPr>
              <a:t>，以马克思列宁主义基本原则为指导的方针，废除静止地孤立地研究马克思列宁主义的方法。”</a:t>
            </a:r>
            <a:endParaRPr lang="en-US" altLang="zh-CN" sz="2800">
              <a:solidFill>
                <a:schemeClr val="bg1"/>
              </a:solidFill>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6" name="内容占位符 5"/>
          <p:cNvSpPr>
            <a:spLocks noGrp="1"/>
          </p:cNvSpPr>
          <p:nvPr>
            <p:ph idx="1"/>
          </p:nvPr>
        </p:nvSpPr>
        <p:spPr>
          <a:xfrm>
            <a:off x="611505" y="1138555"/>
            <a:ext cx="10968990" cy="4999990"/>
          </a:xfrm>
        </p:spPr>
        <p:txBody>
          <a:bodyPr>
            <a:normAutofit lnSpcReduction="10000"/>
          </a:bodyPr>
          <a:lstStyle/>
          <a:p>
            <a:pPr marL="0" indent="0">
              <a:buNone/>
            </a:pPr>
            <a:r>
              <a:rPr lang="en-US" altLang="zh-CN" sz="2800">
                <a:solidFill>
                  <a:schemeClr val="bg1"/>
                </a:solidFill>
                <a:effectLst/>
                <a:latin typeface="Times New Roman" panose="02020603050405020304" charset="0"/>
                <a:ea typeface="楷体" panose="02010609060101010101" pitchFamily="49" charset="-122"/>
                <a:cs typeface="Times New Roman" panose="02020603050405020304" charset="0"/>
                <a:sym typeface="+mn-ea"/>
              </a:rPr>
              <a:t>   </a:t>
            </a:r>
            <a:r>
              <a:rPr lang="en-US" altLang="zh-CN" sz="2800">
                <a:solidFill>
                  <a:schemeClr val="bg1"/>
                </a:solidFill>
                <a:effectLst/>
                <a:latin typeface="黑体" panose="02010609060101010101" charset="-122"/>
                <a:ea typeface="黑体" panose="02010609060101010101" charset="-122"/>
                <a:cs typeface="黑体" panose="02010609060101010101" charset="-122"/>
                <a:sym typeface="+mn-ea"/>
              </a:rPr>
              <a:t>  </a:t>
            </a:r>
            <a:r>
              <a:rPr sz="2800">
                <a:solidFill>
                  <a:schemeClr val="bg1"/>
                </a:solidFill>
                <a:effectLst/>
                <a:latin typeface="黑体" panose="02010609060101010101" charset="-122"/>
                <a:ea typeface="黑体" panose="02010609060101010101" charset="-122"/>
                <a:cs typeface="黑体" panose="02010609060101010101" charset="-122"/>
                <a:sym typeface="+mn-ea"/>
              </a:rPr>
              <a:t>可见把马克思主义基本原理和中国革命具体实践相结合这一点，在文中从头至尾重复出现了很多次。因为这一点正体现了文章的中心观点，理论联系实际。反反复复地出现，起到了卓有成效地提挈主旨、集中思想、强化认识的效果。</a:t>
            </a:r>
            <a:endParaRPr sz="2800">
              <a:solidFill>
                <a:schemeClr val="bg1"/>
              </a:solidFill>
              <a:effectLst/>
              <a:latin typeface="黑体" panose="02010609060101010101" charset="-122"/>
              <a:ea typeface="黑体" panose="02010609060101010101" charset="-122"/>
              <a:cs typeface="黑体" panose="02010609060101010101" charset="-122"/>
              <a:sym typeface="+mn-ea"/>
            </a:endParaRPr>
          </a:p>
          <a:p>
            <a:pPr marL="0" indent="0">
              <a:buNone/>
            </a:pPr>
            <a:r>
              <a:rPr sz="2800">
                <a:solidFill>
                  <a:schemeClr val="bg1"/>
                </a:solidFill>
                <a:effectLst/>
                <a:latin typeface="黑体" panose="02010609060101010101" charset="-122"/>
                <a:ea typeface="黑体" panose="02010609060101010101" charset="-122"/>
                <a:cs typeface="黑体" panose="02010609060101010101" charset="-122"/>
                <a:sym typeface="+mn-ea"/>
              </a:rPr>
              <a:t>   另外，这种重复不是机械地重复，而是每一次有每一次的侧重点，既有正面论证强调其是的重要性，又有反面论述强调其否的危害性，既有对错误方法的批判，又有对正确方法的指导。可谓是前后贯通，反复对比，穷行尽理，屡屡晓示。</a:t>
            </a:r>
            <a:endParaRPr sz="2800">
              <a:solidFill>
                <a:schemeClr val="bg1"/>
              </a:solidFill>
              <a:effectLst/>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6" name="内容占位符 5"/>
          <p:cNvSpPr>
            <a:spLocks noGrp="1"/>
          </p:cNvSpPr>
          <p:nvPr>
            <p:ph idx="1"/>
          </p:nvPr>
        </p:nvSpPr>
        <p:spPr>
          <a:xfrm>
            <a:off x="608330" y="1249680"/>
            <a:ext cx="10968990" cy="4999990"/>
          </a:xfrm>
        </p:spPr>
        <p:txBody>
          <a:bodyPr>
            <a:normAutofit lnSpcReduction="10000"/>
          </a:bodyPr>
          <a:lstStyle/>
          <a:p>
            <a:pPr marL="0" indent="0">
              <a:buNone/>
            </a:pPr>
            <a:r>
              <a:rPr lang="en-US" altLang="zh-CN" sz="2800">
                <a:solidFill>
                  <a:schemeClr val="bg1"/>
                </a:solidFill>
                <a:effectLst/>
                <a:latin typeface="黑体" panose="02010609060101010101" charset="-122"/>
                <a:ea typeface="黑体" panose="02010609060101010101" charset="-122"/>
                <a:cs typeface="黑体" panose="02010609060101010101" charset="-122"/>
                <a:sym typeface="+mn-ea"/>
              </a:rPr>
              <a:t>  </a:t>
            </a:r>
            <a:r>
              <a:rPr lang="en-US" altLang="zh-CN" sz="3200">
                <a:solidFill>
                  <a:schemeClr val="bg1"/>
                </a:solidFill>
                <a:effectLst/>
                <a:latin typeface="黑体" panose="02010609060101010101" charset="-122"/>
                <a:ea typeface="黑体" panose="02010609060101010101" charset="-122"/>
                <a:cs typeface="黑体" panose="02010609060101010101" charset="-122"/>
                <a:sym typeface="+mn-ea"/>
              </a:rPr>
              <a:t> </a:t>
            </a:r>
            <a:r>
              <a:rPr sz="3200">
                <a:solidFill>
                  <a:schemeClr val="bg1"/>
                </a:solidFill>
                <a:effectLst/>
                <a:latin typeface="黑体" panose="02010609060101010101" charset="-122"/>
                <a:ea typeface="黑体" panose="02010609060101010101" charset="-122"/>
                <a:cs typeface="黑体" panose="02010609060101010101" charset="-122"/>
                <a:sym typeface="+mn-ea"/>
              </a:rPr>
              <a:t>总结：这种重复的现象，文章中还有很多处。作者如此大量繁复地用这种艺术技巧，就是为了达到思想教育的目的。通过这种艺术技巧，使在座的人心里产生震响未绝、惊雷又起的感觉，让他们觉得缺点怵目，危害惊心，改造学风，迫在眉睫。这样文章就起到了一种振聋发聩的效果，从而达到了思想教育的目的。</a:t>
            </a:r>
            <a:endParaRPr sz="3200">
              <a:solidFill>
                <a:schemeClr val="bg1"/>
              </a:solidFill>
              <a:effectLst/>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标题 2"/>
          <p:cNvSpPr>
            <a:spLocks noGrp="1"/>
          </p:cNvSpPr>
          <p:nvPr>
            <p:ph type="title"/>
          </p:nvPr>
        </p:nvSpPr>
        <p:spPr>
          <a:xfrm>
            <a:off x="611575" y="1031945"/>
            <a:ext cx="10969200" cy="705600"/>
          </a:xfrm>
        </p:spPr>
        <p:txBody>
          <a:bodyPr>
            <a:normAutofit/>
          </a:bodyPr>
          <a:lstStyle/>
          <a:p>
            <a:r>
              <a:rPr lang="zh-CN" altLang="en-US" b="0">
                <a:solidFill>
                  <a:srgbClr val="FFFF00"/>
                </a:solidFill>
                <a:latin typeface="黑体" panose="02010609060101010101" charset="-122"/>
                <a:ea typeface="黑体" panose="02010609060101010101" charset="-122"/>
                <a:cs typeface="黑体" panose="02010609060101010101" charset="-122"/>
              </a:rPr>
              <a:t>四、探究文章论述技巧的表达效果</a:t>
            </a:r>
            <a:endParaRPr lang="zh-CN" altLang="en-US" b="0">
              <a:solidFill>
                <a:srgbClr val="FFFF00"/>
              </a:solidFill>
              <a:latin typeface="黑体" panose="02010609060101010101" charset="-122"/>
              <a:ea typeface="黑体" panose="02010609060101010101" charset="-122"/>
              <a:cs typeface="黑体" panose="02010609060101010101" charset="-122"/>
            </a:endParaRPr>
          </a:p>
        </p:txBody>
      </p:sp>
      <p:sp>
        <p:nvSpPr>
          <p:cNvPr id="6" name="内容占位符 5"/>
          <p:cNvSpPr>
            <a:spLocks noGrp="1"/>
          </p:cNvSpPr>
          <p:nvPr>
            <p:ph idx="1"/>
          </p:nvPr>
        </p:nvSpPr>
        <p:spPr>
          <a:xfrm>
            <a:off x="608330" y="1912620"/>
            <a:ext cx="10968990" cy="4337050"/>
          </a:xfrm>
        </p:spPr>
        <p:txBody>
          <a:bodyPr>
            <a:normAutofit/>
          </a:bodyPr>
          <a:lstStyle/>
          <a:p>
            <a:pPr marL="0" indent="0">
              <a:lnSpc>
                <a:spcPts val="4040"/>
              </a:lnSpc>
              <a:spcAft>
                <a:spcPct val="0"/>
              </a:spcAft>
              <a:buNone/>
            </a:pPr>
            <a:r>
              <a:rPr lang="en-US" altLang="zh-CN" sz="2800">
                <a:solidFill>
                  <a:srgbClr val="FFFF00"/>
                </a:solidFill>
              </a:rPr>
              <a:t>     </a:t>
            </a:r>
            <a:r>
              <a:rPr lang="en-US" altLang="zh-CN" sz="3200">
                <a:solidFill>
                  <a:srgbClr val="FFFF00"/>
                </a:solidFill>
                <a:latin typeface="黑体" panose="02010609060101010101" charset="-122"/>
                <a:ea typeface="黑体" panose="02010609060101010101" charset="-122"/>
                <a:cs typeface="黑体" panose="02010609060101010101" charset="-122"/>
              </a:rPr>
              <a:t> </a:t>
            </a:r>
            <a:r>
              <a:rPr sz="3200">
                <a:solidFill>
                  <a:schemeClr val="bg1"/>
                </a:solidFill>
                <a:latin typeface="黑体" panose="02010609060101010101" charset="-122"/>
                <a:ea typeface="黑体" panose="02010609060101010101" charset="-122"/>
                <a:cs typeface="黑体" panose="02010609060101010101" charset="-122"/>
                <a:sym typeface="+mn-ea"/>
              </a:rPr>
              <a:t>问题一：找一找本文在哪些地方运用了对比论证的方法，试从部分与部分、段落与段落、句子与句子、词语与词语等角度，结合文章具体实例分析其论述效果。</a:t>
            </a:r>
            <a:endParaRPr sz="3200">
              <a:solidFill>
                <a:schemeClr val="bg1"/>
              </a:solidFill>
              <a:latin typeface="黑体" panose="02010609060101010101" charset="-122"/>
              <a:ea typeface="黑体" panose="02010609060101010101" charset="-122"/>
              <a:cs typeface="黑体" panose="02010609060101010101" charset="-122"/>
              <a:sym typeface="+mn-ea"/>
            </a:endParaRPr>
          </a:p>
          <a:p>
            <a:pPr marL="0" indent="0">
              <a:lnSpc>
                <a:spcPts val="4040"/>
              </a:lnSpc>
              <a:spcAft>
                <a:spcPct val="0"/>
              </a:spcAft>
              <a:buNone/>
            </a:pPr>
            <a:r>
              <a:rPr sz="3200">
                <a:solidFill>
                  <a:schemeClr val="bg1"/>
                </a:solidFill>
                <a:latin typeface="黑体" panose="02010609060101010101" charset="-122"/>
                <a:ea typeface="黑体" panose="02010609060101010101" charset="-122"/>
                <a:cs typeface="黑体" panose="02010609060101010101" charset="-122"/>
                <a:sym typeface="+mn-ea"/>
              </a:rPr>
              <a:t>    要求：小组合作探究，组员具体分工，各自负责一个角度，一位同学负责汇总，做汇报展示。最后以组为单位分享展示。</a:t>
            </a:r>
            <a:endParaRPr lang="en-US" altLang="zh-CN" sz="3200">
              <a:solidFill>
                <a:schemeClr val="bg1"/>
              </a:solidFill>
              <a:latin typeface="黑体" panose="02010609060101010101" charset="-122"/>
              <a:ea typeface="黑体" panose="02010609060101010101" charset="-122"/>
              <a:cs typeface="黑体" panose="02010609060101010101" charset="-122"/>
              <a:sym typeface="+mn-ea"/>
            </a:endParaRPr>
          </a:p>
          <a:p>
            <a:pPr marL="0" indent="0">
              <a:buNone/>
            </a:pPr>
            <a:endParaRPr sz="2800">
              <a:solidFill>
                <a:schemeClr val="bg1"/>
              </a:solidFill>
              <a:latin typeface="黑体" panose="02010609060101010101" charset="-122"/>
              <a:ea typeface="黑体" panose="02010609060101010101" charset="-122"/>
            </a:endParaRPr>
          </a:p>
          <a:p>
            <a:pPr marL="0" indent="0">
              <a:buNone/>
            </a:pPr>
            <a:endParaRPr sz="2800">
              <a:solidFill>
                <a:srgbClr val="FFFF00"/>
              </a:solidFill>
              <a:latin typeface="黑体" panose="02010609060101010101" charset="-122"/>
              <a:ea typeface="黑体" panose="02010609060101010101" charset="-122"/>
              <a:cs typeface="黑体" panose="02010609060101010101" charset="-122"/>
            </a:endParaRPr>
          </a:p>
        </p:txBody>
      </p:sp>
    </p:spTree>
    <p:custDataLst>
      <p:tags r:id="rId3"/>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6" name="内容占位符 5"/>
          <p:cNvSpPr>
            <a:spLocks noGrp="1"/>
          </p:cNvSpPr>
          <p:nvPr>
            <p:ph idx="1"/>
          </p:nvPr>
        </p:nvSpPr>
        <p:spPr>
          <a:xfrm>
            <a:off x="723900" y="1089025"/>
            <a:ext cx="10669905" cy="5217160"/>
          </a:xfrm>
        </p:spPr>
        <p:txBody>
          <a:bodyPr>
            <a:normAutofit lnSpcReduction="10000"/>
          </a:bodyPr>
          <a:lstStyle/>
          <a:p>
            <a:pPr marL="0" indent="0">
              <a:buNone/>
            </a:pPr>
            <a:r>
              <a:rPr lang="en-US" altLang="zh-CN" sz="2800">
                <a:solidFill>
                  <a:srgbClr val="FFFF00"/>
                </a:solidFill>
              </a:rPr>
              <a:t> </a:t>
            </a:r>
            <a:r>
              <a:rPr lang="en-US" altLang="zh-CN" sz="2800">
                <a:solidFill>
                  <a:schemeClr val="bg1"/>
                </a:solidFill>
              </a:rPr>
              <a:t>    </a:t>
            </a:r>
            <a:r>
              <a:rPr lang="en-US" altLang="zh-CN" sz="2800">
                <a:solidFill>
                  <a:schemeClr val="bg1"/>
                </a:solidFill>
                <a:latin typeface="黑体" panose="02010609060101010101" charset="-122"/>
                <a:ea typeface="黑体" panose="02010609060101010101" charset="-122"/>
                <a:cs typeface="黑体" panose="02010609060101010101" charset="-122"/>
              </a:rPr>
              <a:t> </a:t>
            </a:r>
            <a:r>
              <a:rPr sz="2800">
                <a:solidFill>
                  <a:schemeClr val="bg1"/>
                </a:solidFill>
                <a:latin typeface="黑体" panose="02010609060101010101" charset="-122"/>
                <a:ea typeface="黑体" panose="02010609060101010101" charset="-122"/>
                <a:cs typeface="黑体" panose="02010609060101010101" charset="-122"/>
              </a:rPr>
              <a:t>示例：</a:t>
            </a:r>
            <a:r>
              <a:rPr sz="2800">
                <a:solidFill>
                  <a:srgbClr val="FFFF00"/>
                </a:solidFill>
                <a:latin typeface="黑体" panose="02010609060101010101" charset="-122"/>
                <a:ea typeface="黑体" panose="02010609060101010101" charset="-122"/>
                <a:cs typeface="黑体" panose="02010609060101010101" charset="-122"/>
              </a:rPr>
              <a:t>部分与部分角度。</a:t>
            </a:r>
            <a:r>
              <a:rPr sz="2800">
                <a:solidFill>
                  <a:schemeClr val="bg1"/>
                </a:solidFill>
                <a:latin typeface="黑体" panose="02010609060101010101" charset="-122"/>
                <a:ea typeface="黑体" panose="02010609060101010101" charset="-122"/>
                <a:cs typeface="黑体" panose="02010609060101010101" charset="-122"/>
                <a:sym typeface="+mn-ea"/>
              </a:rPr>
              <a:t>第一部分讲学风好的现象，即马列主义基本原理和中国革命实践相结合，是从正面论证建立马列主义学风的重要性。第二部分是讲现在学风的缺点，和第一部分马列主义学风形成鲜明对比，突出现有学风对革命事业的巨大危害性，这样就从反面论证了建立马列主义学风的重要性。</a:t>
            </a:r>
            <a:endParaRPr sz="2800">
              <a:solidFill>
                <a:schemeClr val="bg1"/>
              </a:solidFill>
              <a:latin typeface="黑体" panose="02010609060101010101" charset="-122"/>
              <a:ea typeface="黑体" panose="02010609060101010101" charset="-122"/>
              <a:cs typeface="黑体" panose="02010609060101010101" charset="-122"/>
            </a:endParaRPr>
          </a:p>
          <a:p>
            <a:pPr marL="0" indent="0">
              <a:buNone/>
            </a:pPr>
            <a:r>
              <a:rPr sz="2800">
                <a:solidFill>
                  <a:schemeClr val="bg1"/>
                </a:solidFill>
                <a:latin typeface="黑体" panose="02010609060101010101" charset="-122"/>
                <a:ea typeface="黑体" panose="02010609060101010101" charset="-122"/>
                <a:cs typeface="黑体" panose="02010609060101010101" charset="-122"/>
                <a:sym typeface="+mn-ea"/>
              </a:rPr>
              <a:t>    因而第一、二部分就是正面论证和反面论证结合，整体结构上构成了一种对比论证，突出了改正现有学风、建立马列学风的迫切性。</a:t>
            </a:r>
            <a:endParaRPr sz="2800">
              <a:solidFill>
                <a:schemeClr val="bg1"/>
              </a:solidFill>
              <a:latin typeface="黑体" panose="02010609060101010101" charset="-122"/>
              <a:ea typeface="黑体" panose="02010609060101010101" charset="-122"/>
              <a:cs typeface="黑体" panose="02010609060101010101" charset="-122"/>
            </a:endParaRPr>
          </a:p>
          <a:p>
            <a:pPr marL="0" indent="0">
              <a:buNone/>
            </a:pPr>
            <a:endParaRPr sz="2800">
              <a:solidFill>
                <a:schemeClr val="bg1"/>
              </a:solidFill>
              <a:latin typeface="黑体" panose="02010609060101010101" charset="-122"/>
              <a:ea typeface="黑体" panose="02010609060101010101" charset="-122"/>
              <a:cs typeface="黑体" panose="02010609060101010101" charset="-122"/>
            </a:endParaRPr>
          </a:p>
        </p:txBody>
      </p:sp>
    </p:spTree>
    <p:custDataLst>
      <p:tags r:id="rId3"/>
    </p:custData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6" name="内容占位符 5"/>
          <p:cNvSpPr>
            <a:spLocks noGrp="1"/>
          </p:cNvSpPr>
          <p:nvPr>
            <p:ph idx="1"/>
          </p:nvPr>
        </p:nvSpPr>
        <p:spPr>
          <a:xfrm>
            <a:off x="748030" y="1385570"/>
            <a:ext cx="10391140" cy="4755515"/>
          </a:xfrm>
        </p:spPr>
        <p:txBody>
          <a:bodyPr>
            <a:normAutofit/>
          </a:bodyPr>
          <a:lstStyle/>
          <a:p>
            <a:pPr marL="0" indent="0">
              <a:lnSpc>
                <a:spcPts val="4260"/>
              </a:lnSpc>
              <a:spcAft>
                <a:spcPct val="0"/>
              </a:spcAft>
              <a:buNone/>
            </a:pPr>
            <a:r>
              <a:rPr lang="en-US" altLang="zh-CN" sz="2800">
                <a:solidFill>
                  <a:srgbClr val="FFFF00"/>
                </a:solidFill>
              </a:rPr>
              <a:t>   </a:t>
            </a:r>
            <a:r>
              <a:rPr lang="en-US" altLang="zh-CN" sz="2400">
                <a:solidFill>
                  <a:srgbClr val="FFFF00"/>
                </a:solidFill>
                <a:latin typeface="黑体" panose="02010609060101010101" charset="-122"/>
                <a:ea typeface="黑体" panose="02010609060101010101" charset="-122"/>
                <a:cs typeface="黑体" panose="02010609060101010101" charset="-122"/>
              </a:rPr>
              <a:t>  </a:t>
            </a:r>
            <a:r>
              <a:rPr sz="2800">
                <a:solidFill>
                  <a:schemeClr val="bg1"/>
                </a:solidFill>
                <a:latin typeface="黑体" panose="02010609060101010101" charset="-122"/>
                <a:ea typeface="黑体" panose="02010609060101010101" charset="-122"/>
                <a:cs typeface="黑体" panose="02010609060101010101" charset="-122"/>
                <a:sym typeface="+mn-ea"/>
              </a:rPr>
              <a:t>示例：</a:t>
            </a:r>
            <a:r>
              <a:rPr sz="2800">
                <a:solidFill>
                  <a:srgbClr val="FFFF00"/>
                </a:solidFill>
                <a:latin typeface="黑体" panose="02010609060101010101" charset="-122"/>
                <a:ea typeface="黑体" panose="02010609060101010101" charset="-122"/>
                <a:cs typeface="黑体" panose="02010609060101010101" charset="-122"/>
                <a:sym typeface="+mn-ea"/>
              </a:rPr>
              <a:t>段与段角度</a:t>
            </a:r>
            <a:r>
              <a:rPr sz="2800">
                <a:solidFill>
                  <a:schemeClr val="bg1"/>
                </a:solidFill>
                <a:latin typeface="黑体" panose="02010609060101010101" charset="-122"/>
                <a:ea typeface="黑体" panose="02010609060101010101" charset="-122"/>
                <a:cs typeface="黑体" panose="02010609060101010101" charset="-122"/>
                <a:sym typeface="+mn-ea"/>
              </a:rPr>
              <a:t>。第三部分主观主义态度段落和马克思列宁主义态度段落形成鲜明对比。前者是对主观主义学风辛辣的批判，后者是对马列主义学风的肯定与解释。前者批评错误方法，后者指出正确的做法。这种对比有两个作用，</a:t>
            </a:r>
            <a:r>
              <a:rPr sz="2800">
                <a:solidFill>
                  <a:srgbClr val="FFFF00"/>
                </a:solidFill>
                <a:latin typeface="黑体" panose="02010609060101010101" charset="-122"/>
                <a:ea typeface="黑体" panose="02010609060101010101" charset="-122"/>
                <a:cs typeface="黑体" panose="02010609060101010101" charset="-122"/>
                <a:sym typeface="+mn-ea"/>
              </a:rPr>
              <a:t>一是加强了对主观主义学风的批判，二是加强了马列主义学风的引导。简言之，破立结合，既有利于破，又有利于立。</a:t>
            </a:r>
            <a:endParaRPr sz="2800">
              <a:solidFill>
                <a:srgbClr val="FFFF00"/>
              </a:solidFill>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6" name="内容占位符 5"/>
          <p:cNvSpPr>
            <a:spLocks noGrp="1"/>
          </p:cNvSpPr>
          <p:nvPr>
            <p:ph idx="1"/>
          </p:nvPr>
        </p:nvSpPr>
        <p:spPr>
          <a:xfrm>
            <a:off x="651510" y="1263650"/>
            <a:ext cx="10882630" cy="4568825"/>
          </a:xfrm>
        </p:spPr>
        <p:txBody>
          <a:bodyPr>
            <a:noAutofit/>
          </a:bodyPr>
          <a:lstStyle/>
          <a:p>
            <a:pPr marL="0" indent="0">
              <a:lnSpc>
                <a:spcPts val="4040"/>
              </a:lnSpc>
              <a:spcAft>
                <a:spcPct val="0"/>
              </a:spcAft>
              <a:buNone/>
            </a:pPr>
            <a:r>
              <a:rPr lang="en-US" altLang="zh-CN" sz="2700">
                <a:solidFill>
                  <a:srgbClr val="FFFF00"/>
                </a:solidFill>
                <a:latin typeface="黑体" panose="02010609060101010101" charset="-122"/>
                <a:ea typeface="黑体" panose="02010609060101010101" charset="-122"/>
                <a:cs typeface="黑体" panose="02010609060101010101" charset="-122"/>
              </a:rPr>
              <a:t>   </a:t>
            </a:r>
            <a:r>
              <a:rPr lang="en-US" altLang="zh-CN" sz="2800">
                <a:solidFill>
                  <a:srgbClr val="FFFF00"/>
                </a:solidFill>
                <a:latin typeface="黑体" panose="02010609060101010101" charset="-122"/>
                <a:ea typeface="黑体" panose="02010609060101010101" charset="-122"/>
                <a:cs typeface="黑体" panose="02010609060101010101" charset="-122"/>
              </a:rPr>
              <a:t> </a:t>
            </a:r>
            <a:r>
              <a:rPr sz="2400">
                <a:solidFill>
                  <a:schemeClr val="bg1"/>
                </a:solidFill>
                <a:latin typeface="黑体" panose="02010609060101010101" charset="-122"/>
                <a:ea typeface="黑体" panose="02010609060101010101" charset="-122"/>
                <a:cs typeface="黑体" panose="02010609060101010101" charset="-122"/>
                <a:sym typeface="+mn-ea"/>
              </a:rPr>
              <a:t>示例：</a:t>
            </a:r>
            <a:r>
              <a:rPr sz="2400">
                <a:solidFill>
                  <a:srgbClr val="FFFF00"/>
                </a:solidFill>
                <a:latin typeface="黑体" panose="02010609060101010101" charset="-122"/>
                <a:ea typeface="黑体" panose="02010609060101010101" charset="-122"/>
                <a:cs typeface="黑体" panose="02010609060101010101" charset="-122"/>
                <a:sym typeface="+mn-ea"/>
              </a:rPr>
              <a:t>句与句角度</a:t>
            </a:r>
            <a:r>
              <a:rPr sz="2400">
                <a:solidFill>
                  <a:schemeClr val="bg1"/>
                </a:solidFill>
                <a:latin typeface="黑体" panose="02010609060101010101" charset="-122"/>
                <a:ea typeface="黑体" panose="02010609060101010101" charset="-122"/>
                <a:cs typeface="黑体" panose="02010609060101010101" charset="-122"/>
                <a:sym typeface="+mn-ea"/>
              </a:rPr>
              <a:t>。</a:t>
            </a:r>
            <a:r>
              <a:rPr lang="en-US" altLang="zh-CN" sz="2400">
                <a:solidFill>
                  <a:schemeClr val="bg1"/>
                </a:solidFill>
                <a:latin typeface="黑体" panose="02010609060101010101" charset="-122"/>
                <a:ea typeface="黑体" panose="02010609060101010101" charset="-122"/>
                <a:cs typeface="黑体" panose="02010609060101010101" charset="-122"/>
                <a:sym typeface="+mn-ea"/>
              </a:rPr>
              <a:t>“‘闭塞眼睛捉麻雀’‘瞎子摸鱼’，粗枝大叶，夸夸其谈，满足于一知半解，这种极坏的作风，这种完全</a:t>
            </a:r>
            <a:r>
              <a:rPr lang="en-US" altLang="zh-CN" sz="2400">
                <a:solidFill>
                  <a:srgbClr val="FFFF00"/>
                </a:solidFill>
                <a:latin typeface="黑体" panose="02010609060101010101" charset="-122"/>
                <a:ea typeface="黑体" panose="02010609060101010101" charset="-122"/>
                <a:cs typeface="黑体" panose="02010609060101010101" charset="-122"/>
                <a:sym typeface="+mn-ea"/>
              </a:rPr>
              <a:t>违反</a:t>
            </a:r>
            <a:r>
              <a:rPr lang="en-US" altLang="zh-CN" sz="2400">
                <a:solidFill>
                  <a:schemeClr val="bg1"/>
                </a:solidFill>
                <a:latin typeface="黑体" panose="02010609060101010101" charset="-122"/>
                <a:ea typeface="黑体" panose="02010609060101010101" charset="-122"/>
                <a:cs typeface="黑体" panose="02010609060101010101" charset="-122"/>
                <a:sym typeface="+mn-ea"/>
              </a:rPr>
              <a:t>马克思列宁主义基本精神的作风，还在我党许多同志中继续存在</a:t>
            </a:r>
            <a:r>
              <a:rPr sz="2400">
                <a:solidFill>
                  <a:schemeClr val="bg1"/>
                </a:solidFill>
                <a:latin typeface="黑体" panose="02010609060101010101" charset="-122"/>
                <a:ea typeface="黑体" panose="02010609060101010101" charset="-122"/>
                <a:cs typeface="黑体" panose="02010609060101010101" charset="-122"/>
                <a:sym typeface="+mn-ea"/>
              </a:rPr>
              <a:t>着</a:t>
            </a:r>
            <a:r>
              <a:rPr lang="en-US" altLang="zh-CN" sz="2400">
                <a:solidFill>
                  <a:schemeClr val="bg1"/>
                </a:solidFill>
                <a:latin typeface="黑体" panose="02010609060101010101" charset="-122"/>
                <a:ea typeface="黑体" panose="02010609060101010101" charset="-122"/>
                <a:cs typeface="黑体" panose="02010609060101010101" charset="-122"/>
                <a:sym typeface="+mn-ea"/>
              </a:rPr>
              <a:t>。马克思、恩格斯、列宁、斯大林教导我们</a:t>
            </a:r>
            <a:r>
              <a:rPr sz="2400">
                <a:solidFill>
                  <a:schemeClr val="bg1"/>
                </a:solidFill>
                <a:latin typeface="黑体" panose="02010609060101010101" charset="-122"/>
                <a:ea typeface="黑体" panose="02010609060101010101" charset="-122"/>
                <a:cs typeface="黑体" panose="02010609060101010101" charset="-122"/>
                <a:sym typeface="+mn-ea"/>
              </a:rPr>
              <a:t>认真</a:t>
            </a:r>
            <a:r>
              <a:rPr lang="en-US" altLang="zh-CN" sz="2400">
                <a:solidFill>
                  <a:schemeClr val="bg1"/>
                </a:solidFill>
                <a:latin typeface="黑体" panose="02010609060101010101" charset="-122"/>
                <a:ea typeface="黑体" panose="02010609060101010101" charset="-122"/>
                <a:cs typeface="黑体" panose="02010609060101010101" charset="-122"/>
                <a:sym typeface="+mn-ea"/>
              </a:rPr>
              <a:t>地研究情况，从客观的真实的情况出发，而不是从主观的愿望出发；我们的许多同志却直接</a:t>
            </a:r>
            <a:r>
              <a:rPr lang="en-US" altLang="zh-CN" sz="2400">
                <a:solidFill>
                  <a:srgbClr val="FFFF00"/>
                </a:solidFill>
                <a:latin typeface="黑体" panose="02010609060101010101" charset="-122"/>
                <a:ea typeface="黑体" panose="02010609060101010101" charset="-122"/>
                <a:cs typeface="黑体" panose="02010609060101010101" charset="-122"/>
                <a:sym typeface="+mn-ea"/>
              </a:rPr>
              <a:t>违反</a:t>
            </a:r>
            <a:r>
              <a:rPr lang="en-US" altLang="zh-CN" sz="2400">
                <a:solidFill>
                  <a:schemeClr val="bg1"/>
                </a:solidFill>
                <a:latin typeface="黑体" panose="02010609060101010101" charset="-122"/>
                <a:ea typeface="黑体" panose="02010609060101010101" charset="-122"/>
                <a:cs typeface="黑体" panose="02010609060101010101" charset="-122"/>
                <a:sym typeface="+mn-ea"/>
              </a:rPr>
              <a:t>这一真理。 ”</a:t>
            </a:r>
            <a:endParaRPr lang="en-US" altLang="zh-CN" sz="2400">
              <a:solidFill>
                <a:schemeClr val="bg1"/>
              </a:solidFill>
              <a:latin typeface="黑体" panose="02010609060101010101" charset="-122"/>
              <a:ea typeface="黑体" panose="02010609060101010101" charset="-122"/>
              <a:cs typeface="黑体" panose="02010609060101010101" charset="-122"/>
              <a:sym typeface="+mn-ea"/>
            </a:endParaRPr>
          </a:p>
          <a:p>
            <a:pPr marL="0" indent="0">
              <a:lnSpc>
                <a:spcPts val="4040"/>
              </a:lnSpc>
              <a:spcAft>
                <a:spcPct val="0"/>
              </a:spcAft>
              <a:buNone/>
            </a:pPr>
            <a:r>
              <a:rPr lang="en-US" altLang="zh-CN" sz="2400">
                <a:solidFill>
                  <a:schemeClr val="bg1"/>
                </a:solidFill>
                <a:latin typeface="黑体" panose="02010609060101010101" charset="-122"/>
                <a:ea typeface="黑体" panose="02010609060101010101" charset="-122"/>
                <a:cs typeface="黑体" panose="02010609060101010101" charset="-122"/>
                <a:sym typeface="+mn-ea"/>
              </a:rPr>
              <a:t>    </a:t>
            </a:r>
            <a:r>
              <a:rPr sz="2400">
                <a:solidFill>
                  <a:srgbClr val="FFFF00"/>
                </a:solidFill>
                <a:latin typeface="黑体" panose="02010609060101010101" charset="-122"/>
                <a:ea typeface="黑体" panose="02010609060101010101" charset="-122"/>
                <a:cs typeface="黑体" panose="02010609060101010101" charset="-122"/>
                <a:sym typeface="+mn-ea"/>
              </a:rPr>
              <a:t>引文第一句话主要说主观主义作风错误做法，第二句话侧重说的是马列主义作风正确做法，这两种做法形成了一组鲜明的对比。而且两句话每句话都用了</a:t>
            </a:r>
            <a:r>
              <a:rPr lang="en-US" altLang="zh-CN" sz="2400">
                <a:solidFill>
                  <a:srgbClr val="FFFF00"/>
                </a:solidFill>
                <a:latin typeface="黑体" panose="02010609060101010101" charset="-122"/>
                <a:ea typeface="黑体" panose="02010609060101010101" charset="-122"/>
                <a:cs typeface="黑体" panose="02010609060101010101" charset="-122"/>
                <a:sym typeface="+mn-ea"/>
              </a:rPr>
              <a:t>“</a:t>
            </a:r>
            <a:r>
              <a:rPr sz="2400">
                <a:solidFill>
                  <a:srgbClr val="FFFF00"/>
                </a:solidFill>
                <a:latin typeface="黑体" panose="02010609060101010101" charset="-122"/>
                <a:ea typeface="黑体" panose="02010609060101010101" charset="-122"/>
                <a:cs typeface="黑体" panose="02010609060101010101" charset="-122"/>
                <a:sym typeface="+mn-ea"/>
              </a:rPr>
              <a:t>违反</a:t>
            </a:r>
            <a:r>
              <a:rPr lang="en-US" altLang="zh-CN" sz="2400">
                <a:solidFill>
                  <a:srgbClr val="FFFF00"/>
                </a:solidFill>
                <a:latin typeface="黑体" panose="02010609060101010101" charset="-122"/>
                <a:ea typeface="黑体" panose="02010609060101010101" charset="-122"/>
                <a:cs typeface="黑体" panose="02010609060101010101" charset="-122"/>
                <a:sym typeface="+mn-ea"/>
              </a:rPr>
              <a:t>”</a:t>
            </a:r>
            <a:r>
              <a:rPr sz="2400">
                <a:solidFill>
                  <a:srgbClr val="FFFF00"/>
                </a:solidFill>
                <a:latin typeface="黑体" panose="02010609060101010101" charset="-122"/>
                <a:ea typeface="黑体" panose="02010609060101010101" charset="-122"/>
                <a:cs typeface="黑体" panose="02010609060101010101" charset="-122"/>
                <a:sym typeface="+mn-ea"/>
              </a:rPr>
              <a:t>一词，强调了二者的不同。以上写法大大强化了论证效果。</a:t>
            </a:r>
            <a:endParaRPr sz="2400">
              <a:solidFill>
                <a:srgbClr val="FFFF00"/>
              </a:solidFill>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6" name="内容占位符 5"/>
          <p:cNvSpPr>
            <a:spLocks noGrp="1"/>
          </p:cNvSpPr>
          <p:nvPr>
            <p:ph idx="1"/>
          </p:nvPr>
        </p:nvSpPr>
        <p:spPr>
          <a:xfrm>
            <a:off x="608330" y="1505585"/>
            <a:ext cx="10968990" cy="4744085"/>
          </a:xfrm>
        </p:spPr>
        <p:txBody>
          <a:bodyPr>
            <a:noAutofit/>
          </a:bodyPr>
          <a:lstStyle/>
          <a:p>
            <a:pPr marL="0" indent="0">
              <a:lnSpc>
                <a:spcPts val="3860"/>
              </a:lnSpc>
              <a:buNone/>
            </a:pPr>
            <a:r>
              <a:rPr sz="2800">
                <a:solidFill>
                  <a:schemeClr val="bg1"/>
                </a:solidFill>
                <a:latin typeface="黑体" panose="02010609060101010101" charset="-122"/>
                <a:ea typeface="黑体" panose="02010609060101010101" charset="-122"/>
                <a:cs typeface="黑体" panose="02010609060101010101" charset="-122"/>
                <a:sym typeface="+mn-ea"/>
              </a:rPr>
              <a:t>提高党的战斗力，党在</a:t>
            </a:r>
            <a:r>
              <a:rPr lang="en-US" altLang="zh-CN" sz="2800">
                <a:solidFill>
                  <a:schemeClr val="bg1"/>
                </a:solidFill>
                <a:latin typeface="黑体" panose="02010609060101010101" charset="-122"/>
                <a:ea typeface="黑体" panose="02010609060101010101" charset="-122"/>
                <a:cs typeface="黑体" panose="02010609060101010101" charset="-122"/>
                <a:sym typeface="+mn-ea"/>
              </a:rPr>
              <a:t>1941</a:t>
            </a:r>
            <a:r>
              <a:rPr sz="2800">
                <a:solidFill>
                  <a:schemeClr val="bg1"/>
                </a:solidFill>
                <a:latin typeface="黑体" panose="02010609060101010101" charset="-122"/>
                <a:ea typeface="黑体" panose="02010609060101010101" charset="-122"/>
                <a:cs typeface="黑体" panose="02010609060101010101" charset="-122"/>
                <a:sym typeface="+mn-ea"/>
              </a:rPr>
              <a:t>年发动了著名的延安整风运动，对全党和全体干部主要针对学风、党风、文风进行了一次深刻的马列主义思想教育。延安整风运动期间，毛泽东先后作了《改造我们的学习》《整顿党的作风》《反对党八股》的报告，作为整风运动的指导性文件。《改造我们的学习》是毛泽东在延安干部会议上所作的报告，主要是针对党如何改造学风的问题，即如何学习和运用马克思主义去开展革命工作的问题。</a:t>
            </a:r>
            <a:endParaRPr sz="2800">
              <a:solidFill>
                <a:schemeClr val="bg1"/>
              </a:solidFill>
              <a:latin typeface="黑体" panose="02010609060101010101" charset="-122"/>
              <a:ea typeface="黑体" panose="02010609060101010101" charset="-122"/>
              <a:cs typeface="黑体" panose="02010609060101010101" charset="-122"/>
            </a:endParaRPr>
          </a:p>
        </p:txBody>
      </p:sp>
    </p:spTree>
    <p:custDataLst>
      <p:tags r:id="rId3"/>
    </p:custData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6" name="内容占位符 5"/>
          <p:cNvSpPr>
            <a:spLocks noGrp="1"/>
          </p:cNvSpPr>
          <p:nvPr>
            <p:ph idx="1"/>
          </p:nvPr>
        </p:nvSpPr>
        <p:spPr>
          <a:xfrm>
            <a:off x="769620" y="1263650"/>
            <a:ext cx="10637520" cy="4780915"/>
          </a:xfrm>
        </p:spPr>
        <p:txBody>
          <a:bodyPr>
            <a:normAutofit fontScale="60000"/>
          </a:bodyPr>
          <a:lstStyle/>
          <a:p>
            <a:pPr marL="0" indent="0">
              <a:lnSpc>
                <a:spcPts val="3720"/>
              </a:lnSpc>
              <a:spcAft>
                <a:spcPct val="0"/>
              </a:spcAft>
              <a:buNone/>
            </a:pPr>
            <a:r>
              <a:rPr sz="4000">
                <a:solidFill>
                  <a:srgbClr val="FFFF00"/>
                </a:solidFill>
                <a:latin typeface="黑体" panose="02010609060101010101" charset="-122"/>
                <a:ea typeface="黑体" panose="02010609060101010101" charset="-122"/>
                <a:cs typeface="黑体" panose="02010609060101010101" charset="-122"/>
              </a:rPr>
              <a:t>  </a:t>
            </a:r>
            <a:r>
              <a:rPr lang="en-US" altLang="zh-CN" sz="4000">
                <a:solidFill>
                  <a:schemeClr val="bg1"/>
                </a:solidFill>
                <a:latin typeface="黑体" panose="02010609060101010101" charset="-122"/>
                <a:ea typeface="黑体" panose="02010609060101010101" charset="-122"/>
                <a:cs typeface="黑体" panose="02010609060101010101" charset="-122"/>
                <a:sym typeface="+mn-ea"/>
              </a:rPr>
              <a:t>“我们学的是马克思主义，但是我们中的许多人，他们学马克思主义的方法是直接</a:t>
            </a:r>
            <a:r>
              <a:rPr lang="en-US" altLang="zh-CN" sz="4000">
                <a:solidFill>
                  <a:srgbClr val="FFFF00"/>
                </a:solidFill>
                <a:latin typeface="黑体" panose="02010609060101010101" charset="-122"/>
                <a:ea typeface="黑体" panose="02010609060101010101" charset="-122"/>
                <a:cs typeface="黑体" panose="02010609060101010101" charset="-122"/>
                <a:sym typeface="+mn-ea"/>
              </a:rPr>
              <a:t>违反</a:t>
            </a:r>
            <a:r>
              <a:rPr lang="en-US" altLang="zh-CN" sz="4000">
                <a:solidFill>
                  <a:schemeClr val="bg1"/>
                </a:solidFill>
                <a:latin typeface="黑体" panose="02010609060101010101" charset="-122"/>
                <a:ea typeface="黑体" panose="02010609060101010101" charset="-122"/>
                <a:cs typeface="黑体" panose="02010609060101010101" charset="-122"/>
                <a:sym typeface="+mn-ea"/>
              </a:rPr>
              <a:t>马克思主义的。这就是说，</a:t>
            </a:r>
            <a:r>
              <a:rPr lang="en-US" altLang="zh-CN" sz="4000">
                <a:solidFill>
                  <a:srgbClr val="FFFF00"/>
                </a:solidFill>
                <a:latin typeface="黑体" panose="02010609060101010101" charset="-122"/>
                <a:ea typeface="黑体" panose="02010609060101010101" charset="-122"/>
                <a:cs typeface="黑体" panose="02010609060101010101" charset="-122"/>
                <a:sym typeface="+mn-ea"/>
              </a:rPr>
              <a:t>违背</a:t>
            </a:r>
            <a:r>
              <a:rPr lang="en-US" altLang="zh-CN" sz="4000">
                <a:solidFill>
                  <a:schemeClr val="bg1"/>
                </a:solidFill>
                <a:latin typeface="黑体" panose="02010609060101010101" charset="-122"/>
                <a:ea typeface="黑体" panose="02010609060101010101" charset="-122"/>
                <a:cs typeface="黑体" panose="02010609060101010101" charset="-122"/>
                <a:sym typeface="+mn-ea"/>
              </a:rPr>
              <a:t>了马克思、恩格斯、列宁、斯大林所谆谆告诫人们的一条基本原则：理论和实际统一。他们既然</a:t>
            </a:r>
            <a:r>
              <a:rPr lang="en-US" altLang="zh-CN" sz="4000">
                <a:solidFill>
                  <a:srgbClr val="FFFF00"/>
                </a:solidFill>
                <a:latin typeface="黑体" panose="02010609060101010101" charset="-122"/>
                <a:ea typeface="黑体" panose="02010609060101010101" charset="-122"/>
                <a:cs typeface="黑体" panose="02010609060101010101" charset="-122"/>
                <a:sym typeface="+mn-ea"/>
              </a:rPr>
              <a:t>违背</a:t>
            </a:r>
            <a:r>
              <a:rPr lang="en-US" altLang="zh-CN" sz="4000">
                <a:solidFill>
                  <a:schemeClr val="bg1"/>
                </a:solidFill>
                <a:latin typeface="黑体" panose="02010609060101010101" charset="-122"/>
                <a:ea typeface="黑体" panose="02010609060101010101" charset="-122"/>
                <a:cs typeface="黑体" panose="02010609060101010101" charset="-122"/>
                <a:sym typeface="+mn-ea"/>
              </a:rPr>
              <a:t>了这条原则，于是就自己造出了一条相反的原则：理论和实际分离。”</a:t>
            </a:r>
            <a:endParaRPr lang="en-US" altLang="zh-CN" sz="4000">
              <a:solidFill>
                <a:schemeClr val="bg1"/>
              </a:solidFill>
              <a:latin typeface="黑体" panose="02010609060101010101" charset="-122"/>
              <a:ea typeface="黑体" panose="02010609060101010101" charset="-122"/>
              <a:cs typeface="黑体" panose="02010609060101010101" charset="-122"/>
            </a:endParaRPr>
          </a:p>
          <a:p>
            <a:pPr marL="0" indent="0">
              <a:lnSpc>
                <a:spcPts val="3720"/>
              </a:lnSpc>
              <a:spcAft>
                <a:spcPct val="0"/>
              </a:spcAft>
              <a:buNone/>
            </a:pPr>
            <a:r>
              <a:rPr lang="en-US" altLang="zh-CN" sz="4000">
                <a:solidFill>
                  <a:schemeClr val="bg1"/>
                </a:solidFill>
                <a:latin typeface="黑体" panose="02010609060101010101" charset="-122"/>
                <a:ea typeface="黑体" panose="02010609060101010101" charset="-122"/>
                <a:cs typeface="黑体" panose="02010609060101010101" charset="-122"/>
                <a:sym typeface="+mn-ea"/>
              </a:rPr>
              <a:t>    </a:t>
            </a:r>
            <a:r>
              <a:rPr sz="4000">
                <a:solidFill>
                  <a:srgbClr val="FFFF00"/>
                </a:solidFill>
                <a:latin typeface="黑体" panose="02010609060101010101" charset="-122"/>
                <a:ea typeface="黑体" panose="02010609060101010101" charset="-122"/>
                <a:cs typeface="黑体" panose="02010609060101010101" charset="-122"/>
                <a:sym typeface="+mn-ea"/>
              </a:rPr>
              <a:t>引文三句话，</a:t>
            </a:r>
            <a:r>
              <a:rPr sz="4000">
                <a:solidFill>
                  <a:srgbClr val="FFFF00"/>
                </a:solidFill>
                <a:latin typeface="黑体" panose="02010609060101010101" charset="-122"/>
                <a:ea typeface="黑体" panose="02010609060101010101" charset="-122"/>
                <a:sym typeface="+mn-ea"/>
              </a:rPr>
              <a:t>第二句话强调了我们中许多人</a:t>
            </a:r>
            <a:r>
              <a:rPr lang="en-US" altLang="zh-CN" sz="4000">
                <a:solidFill>
                  <a:srgbClr val="FFFF00"/>
                </a:solidFill>
                <a:latin typeface="黑体" panose="02010609060101010101" charset="-122"/>
                <a:ea typeface="黑体" panose="02010609060101010101" charset="-122"/>
                <a:sym typeface="+mn-ea"/>
              </a:rPr>
              <a:t>“</a:t>
            </a:r>
            <a:r>
              <a:rPr sz="4000">
                <a:solidFill>
                  <a:srgbClr val="FFFF00"/>
                </a:solidFill>
                <a:latin typeface="黑体" panose="02010609060101010101" charset="-122"/>
                <a:ea typeface="黑体" panose="02010609060101010101" charset="-122"/>
                <a:sym typeface="+mn-ea"/>
              </a:rPr>
              <a:t>理论和实际分离</a:t>
            </a:r>
            <a:r>
              <a:rPr lang="en-US" altLang="zh-CN" sz="4000">
                <a:solidFill>
                  <a:srgbClr val="FFFF00"/>
                </a:solidFill>
                <a:latin typeface="黑体" panose="02010609060101010101" charset="-122"/>
                <a:ea typeface="黑体" panose="02010609060101010101" charset="-122"/>
                <a:sym typeface="+mn-ea"/>
              </a:rPr>
              <a:t>”</a:t>
            </a:r>
            <a:r>
              <a:rPr sz="4000">
                <a:solidFill>
                  <a:srgbClr val="FFFF00"/>
                </a:solidFill>
                <a:latin typeface="黑体" panose="02010609060101010101" charset="-122"/>
                <a:ea typeface="黑体" panose="02010609060101010101" charset="-122"/>
                <a:sym typeface="+mn-ea"/>
              </a:rPr>
              <a:t>的原则，第三句话强调了马列主义</a:t>
            </a:r>
            <a:r>
              <a:rPr lang="en-US" altLang="zh-CN" sz="4000">
                <a:solidFill>
                  <a:srgbClr val="FFFF00"/>
                </a:solidFill>
                <a:latin typeface="黑体" panose="02010609060101010101" charset="-122"/>
                <a:ea typeface="黑体" panose="02010609060101010101" charset="-122"/>
                <a:sym typeface="+mn-ea"/>
              </a:rPr>
              <a:t>“</a:t>
            </a:r>
            <a:r>
              <a:rPr sz="4000">
                <a:solidFill>
                  <a:srgbClr val="FFFF00"/>
                </a:solidFill>
                <a:latin typeface="黑体" panose="02010609060101010101" charset="-122"/>
                <a:ea typeface="黑体" panose="02010609060101010101" charset="-122"/>
                <a:sym typeface="+mn-ea"/>
              </a:rPr>
              <a:t>理论和实际分离</a:t>
            </a:r>
            <a:r>
              <a:rPr lang="en-US" altLang="zh-CN" sz="4000">
                <a:solidFill>
                  <a:srgbClr val="FFFF00"/>
                </a:solidFill>
                <a:latin typeface="黑体" panose="02010609060101010101" charset="-122"/>
                <a:ea typeface="黑体" panose="02010609060101010101" charset="-122"/>
                <a:sym typeface="+mn-ea"/>
              </a:rPr>
              <a:t>”</a:t>
            </a:r>
            <a:r>
              <a:rPr sz="4000">
                <a:solidFill>
                  <a:srgbClr val="FFFF00"/>
                </a:solidFill>
                <a:latin typeface="黑体" panose="02010609060101010101" charset="-122"/>
                <a:ea typeface="黑体" panose="02010609060101010101" charset="-122"/>
                <a:sym typeface="+mn-ea"/>
              </a:rPr>
              <a:t>的原则，两者形成鲜明对比。而且三句话，用了一个</a:t>
            </a:r>
            <a:r>
              <a:rPr lang="en-US" altLang="zh-CN" sz="4000">
                <a:solidFill>
                  <a:srgbClr val="FFFF00"/>
                </a:solidFill>
                <a:latin typeface="黑体" panose="02010609060101010101" charset="-122"/>
                <a:ea typeface="黑体" panose="02010609060101010101" charset="-122"/>
                <a:sym typeface="+mn-ea"/>
              </a:rPr>
              <a:t>“</a:t>
            </a:r>
            <a:r>
              <a:rPr sz="4000">
                <a:solidFill>
                  <a:srgbClr val="FFFF00"/>
                </a:solidFill>
                <a:latin typeface="黑体" panose="02010609060101010101" charset="-122"/>
                <a:ea typeface="黑体" panose="02010609060101010101" charset="-122"/>
                <a:sym typeface="+mn-ea"/>
              </a:rPr>
              <a:t>违反</a:t>
            </a:r>
            <a:r>
              <a:rPr lang="en-US" altLang="zh-CN" sz="4000">
                <a:solidFill>
                  <a:srgbClr val="FFFF00"/>
                </a:solidFill>
                <a:latin typeface="黑体" panose="02010609060101010101" charset="-122"/>
                <a:ea typeface="黑体" panose="02010609060101010101" charset="-122"/>
                <a:sym typeface="+mn-ea"/>
              </a:rPr>
              <a:t>”</a:t>
            </a:r>
            <a:r>
              <a:rPr sz="4000">
                <a:solidFill>
                  <a:srgbClr val="FFFF00"/>
                </a:solidFill>
                <a:latin typeface="黑体" panose="02010609060101010101" charset="-122"/>
                <a:ea typeface="黑体" panose="02010609060101010101" charset="-122"/>
                <a:sym typeface="+mn-ea"/>
              </a:rPr>
              <a:t>，两个</a:t>
            </a:r>
            <a:r>
              <a:rPr lang="en-US" altLang="zh-CN" sz="4000">
                <a:solidFill>
                  <a:srgbClr val="FFFF00"/>
                </a:solidFill>
                <a:latin typeface="黑体" panose="02010609060101010101" charset="-122"/>
                <a:ea typeface="黑体" panose="02010609060101010101" charset="-122"/>
                <a:sym typeface="+mn-ea"/>
              </a:rPr>
              <a:t>“</a:t>
            </a:r>
            <a:r>
              <a:rPr sz="4000">
                <a:solidFill>
                  <a:srgbClr val="FFFF00"/>
                </a:solidFill>
                <a:latin typeface="黑体" panose="02010609060101010101" charset="-122"/>
                <a:ea typeface="黑体" panose="02010609060101010101" charset="-122"/>
                <a:sym typeface="+mn-ea"/>
              </a:rPr>
              <a:t>违背</a:t>
            </a:r>
            <a:r>
              <a:rPr lang="en-US" altLang="zh-CN" sz="4000">
                <a:solidFill>
                  <a:srgbClr val="FFFF00"/>
                </a:solidFill>
                <a:latin typeface="黑体" panose="02010609060101010101" charset="-122"/>
                <a:ea typeface="黑体" panose="02010609060101010101" charset="-122"/>
                <a:sym typeface="+mn-ea"/>
              </a:rPr>
              <a:t>”</a:t>
            </a:r>
            <a:r>
              <a:rPr sz="4000">
                <a:solidFill>
                  <a:srgbClr val="FFFF00"/>
                </a:solidFill>
                <a:latin typeface="黑体" panose="02010609060101010101" charset="-122"/>
                <a:ea typeface="黑体" panose="02010609060101010101" charset="-122"/>
                <a:sym typeface="+mn-ea"/>
              </a:rPr>
              <a:t>，反复强调二者的不同。以上写法大大强化了论证效果。</a:t>
            </a:r>
            <a:r>
              <a:rPr lang="en-US" altLang="zh-CN" sz="4000">
                <a:solidFill>
                  <a:schemeClr val="bg1"/>
                </a:solidFill>
                <a:latin typeface="黑体" panose="02010609060101010101" charset="-122"/>
                <a:ea typeface="黑体" panose="02010609060101010101" charset="-122"/>
                <a:cs typeface="黑体" panose="02010609060101010101" charset="-122"/>
              </a:rPr>
              <a:t>   </a:t>
            </a:r>
            <a:endParaRPr lang="en-US" altLang="zh-CN" sz="4000">
              <a:solidFill>
                <a:schemeClr val="bg1"/>
              </a:solidFill>
              <a:latin typeface="黑体" panose="02010609060101010101" charset="-122"/>
              <a:ea typeface="黑体" panose="02010609060101010101" charset="-122"/>
              <a:cs typeface="黑体" panose="02010609060101010101" charset="-122"/>
            </a:endParaRPr>
          </a:p>
        </p:txBody>
      </p:sp>
    </p:spTree>
    <p:custDataLst>
      <p:tags r:id="rId3"/>
    </p:custDataLst>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6" name="内容占位符 5"/>
          <p:cNvSpPr>
            <a:spLocks noGrp="1"/>
          </p:cNvSpPr>
          <p:nvPr>
            <p:ph idx="1"/>
          </p:nvPr>
        </p:nvSpPr>
        <p:spPr>
          <a:xfrm>
            <a:off x="790575" y="1263650"/>
            <a:ext cx="10786745" cy="4986020"/>
          </a:xfrm>
        </p:spPr>
        <p:txBody>
          <a:bodyPr>
            <a:normAutofit lnSpcReduction="10000"/>
          </a:bodyPr>
          <a:lstStyle/>
          <a:p>
            <a:pPr marL="0" indent="0">
              <a:buNone/>
            </a:pPr>
            <a:r>
              <a:rPr sz="3200">
                <a:solidFill>
                  <a:schemeClr val="bg1"/>
                </a:solidFill>
                <a:latin typeface="黑体" panose="02010609060101010101" charset="-122"/>
                <a:ea typeface="黑体" panose="02010609060101010101" charset="-122"/>
                <a:cs typeface="黑体" panose="02010609060101010101" charset="-122"/>
                <a:sym typeface="+mn-ea"/>
              </a:rPr>
              <a:t>示例：</a:t>
            </a:r>
            <a:r>
              <a:rPr sz="3200">
                <a:solidFill>
                  <a:srgbClr val="FFFF00"/>
                </a:solidFill>
                <a:latin typeface="黑体" panose="02010609060101010101" charset="-122"/>
                <a:ea typeface="黑体" panose="02010609060101010101" charset="-122"/>
                <a:cs typeface="黑体" panose="02010609060101010101" charset="-122"/>
                <a:sym typeface="+mn-ea"/>
              </a:rPr>
              <a:t>词与词的角度</a:t>
            </a:r>
            <a:endParaRPr sz="3200">
              <a:solidFill>
                <a:schemeClr val="bg1"/>
              </a:solidFill>
              <a:latin typeface="黑体" panose="02010609060101010101" charset="-122"/>
              <a:ea typeface="黑体" panose="02010609060101010101" charset="-122"/>
              <a:cs typeface="黑体" panose="02010609060101010101" charset="-122"/>
              <a:sym typeface="+mn-ea"/>
            </a:endParaRPr>
          </a:p>
          <a:p>
            <a:pPr marL="0" indent="0">
              <a:buNone/>
            </a:pPr>
            <a:r>
              <a:rPr lang="en-US" altLang="zh-CN" sz="2800">
                <a:solidFill>
                  <a:schemeClr val="bg1"/>
                </a:solidFill>
                <a:latin typeface="黑体" panose="02010609060101010101" charset="-122"/>
                <a:ea typeface="黑体" panose="02010609060101010101" charset="-122"/>
                <a:cs typeface="黑体" panose="02010609060101010101" charset="-122"/>
                <a:sym typeface="+mn-ea"/>
              </a:rPr>
              <a:t>“</a:t>
            </a:r>
            <a:r>
              <a:rPr sz="2800">
                <a:solidFill>
                  <a:schemeClr val="bg1"/>
                </a:solidFill>
                <a:latin typeface="黑体" panose="02010609060101010101" charset="-122"/>
                <a:ea typeface="黑体" panose="02010609060101010101" charset="-122"/>
                <a:cs typeface="黑体" panose="02010609060101010101" charset="-122"/>
                <a:sym typeface="+mn-ea"/>
              </a:rPr>
              <a:t>不以为耻，反以为荣。</a:t>
            </a:r>
            <a:r>
              <a:rPr lang="en-US" altLang="zh-CN" sz="2800">
                <a:solidFill>
                  <a:schemeClr val="bg1"/>
                </a:solidFill>
                <a:latin typeface="黑体" panose="02010609060101010101" charset="-122"/>
                <a:ea typeface="黑体" panose="02010609060101010101" charset="-122"/>
                <a:cs typeface="黑体" panose="02010609060101010101" charset="-122"/>
                <a:sym typeface="+mn-ea"/>
              </a:rPr>
              <a:t>”</a:t>
            </a:r>
            <a:endParaRPr sz="2800">
              <a:solidFill>
                <a:schemeClr val="bg1"/>
              </a:solidFill>
              <a:latin typeface="黑体" panose="02010609060101010101" charset="-122"/>
              <a:ea typeface="黑体" panose="02010609060101010101" charset="-122"/>
              <a:cs typeface="黑体" panose="02010609060101010101" charset="-122"/>
              <a:sym typeface="+mn-ea"/>
            </a:endParaRPr>
          </a:p>
          <a:p>
            <a:pPr marL="0" indent="0">
              <a:buNone/>
            </a:pPr>
            <a:r>
              <a:rPr lang="en-US" altLang="zh-CN" sz="2800">
                <a:solidFill>
                  <a:schemeClr val="bg1"/>
                </a:solidFill>
                <a:latin typeface="黑体" panose="02010609060101010101" charset="-122"/>
                <a:ea typeface="黑体" panose="02010609060101010101" charset="-122"/>
                <a:cs typeface="黑体" panose="02010609060101010101" charset="-122"/>
                <a:sym typeface="+mn-ea"/>
              </a:rPr>
              <a:t>“</a:t>
            </a:r>
            <a:r>
              <a:rPr sz="2800">
                <a:solidFill>
                  <a:schemeClr val="bg1"/>
                </a:solidFill>
                <a:latin typeface="黑体" panose="02010609060101010101" charset="-122"/>
                <a:ea typeface="黑体" panose="02010609060101010101" charset="-122"/>
                <a:cs typeface="黑体" panose="02010609060101010101" charset="-122"/>
                <a:sym typeface="+mn-ea"/>
              </a:rPr>
              <a:t>不是有的放矢，而是无的放矢。</a:t>
            </a:r>
            <a:r>
              <a:rPr lang="en-US" altLang="zh-CN" sz="2800">
                <a:solidFill>
                  <a:schemeClr val="bg1"/>
                </a:solidFill>
                <a:latin typeface="黑体" panose="02010609060101010101" charset="-122"/>
                <a:ea typeface="黑体" panose="02010609060101010101" charset="-122"/>
                <a:cs typeface="黑体" panose="02010609060101010101" charset="-122"/>
                <a:sym typeface="+mn-ea"/>
              </a:rPr>
              <a:t>”</a:t>
            </a:r>
            <a:endParaRPr lang="en-US" altLang="zh-CN" sz="2800">
              <a:solidFill>
                <a:schemeClr val="bg1"/>
              </a:solidFill>
              <a:latin typeface="黑体" panose="02010609060101010101" charset="-122"/>
              <a:ea typeface="黑体" panose="02010609060101010101" charset="-122"/>
              <a:cs typeface="黑体" panose="02010609060101010101" charset="-122"/>
              <a:sym typeface="+mn-ea"/>
            </a:endParaRPr>
          </a:p>
          <a:p>
            <a:pPr marL="0" indent="0">
              <a:buNone/>
            </a:pPr>
            <a:r>
              <a:rPr lang="en-US" altLang="zh-CN" sz="2800">
                <a:solidFill>
                  <a:schemeClr val="bg1"/>
                </a:solidFill>
                <a:latin typeface="黑体" panose="02010609060101010101" charset="-122"/>
                <a:ea typeface="黑体" panose="02010609060101010101" charset="-122"/>
                <a:cs typeface="黑体" panose="02010609060101010101" charset="-122"/>
                <a:sym typeface="+mn-ea"/>
              </a:rPr>
              <a:t>“无实事求是之意，有哗众取宠之心。”</a:t>
            </a:r>
            <a:endParaRPr lang="en-US" altLang="zh-CN" sz="2800">
              <a:solidFill>
                <a:schemeClr val="bg1"/>
              </a:solidFill>
              <a:latin typeface="黑体" panose="02010609060101010101" charset="-122"/>
              <a:ea typeface="黑体" panose="02010609060101010101" charset="-122"/>
              <a:cs typeface="黑体" panose="02010609060101010101" charset="-122"/>
              <a:sym typeface="+mn-ea"/>
            </a:endParaRPr>
          </a:p>
          <a:p>
            <a:pPr marL="0" indent="0">
              <a:buNone/>
            </a:pPr>
            <a:r>
              <a:rPr lang="en-US" altLang="zh-CN" sz="2800">
                <a:solidFill>
                  <a:schemeClr val="bg1"/>
                </a:solidFill>
                <a:latin typeface="黑体" panose="02010609060101010101" charset="-122"/>
                <a:ea typeface="黑体" panose="02010609060101010101" charset="-122"/>
                <a:cs typeface="黑体" panose="02010609060101010101" charset="-122"/>
                <a:sym typeface="+mn-ea"/>
              </a:rPr>
              <a:t>   </a:t>
            </a:r>
            <a:r>
              <a:rPr sz="2800">
                <a:solidFill>
                  <a:srgbClr val="FFFF00"/>
                </a:solidFill>
                <a:latin typeface="黑体" panose="02010609060101010101" charset="-122"/>
                <a:ea typeface="黑体" panose="02010609060101010101" charset="-122"/>
                <a:cs typeface="黑体" panose="02010609060101010101" charset="-122"/>
                <a:sym typeface="+mn-ea"/>
              </a:rPr>
              <a:t>这种词语与词语的对比，能够大大强化批评的效果，使对主观主义学风的批评变得无比的辛辣，也会使听众深受批评的震撼。</a:t>
            </a:r>
            <a:endParaRPr sz="2800">
              <a:solidFill>
                <a:srgbClr val="FFFF00"/>
              </a:solidFill>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标题 2"/>
          <p:cNvSpPr>
            <a:spLocks noGrp="1"/>
          </p:cNvSpPr>
          <p:nvPr>
            <p:ph type="title"/>
          </p:nvPr>
        </p:nvSpPr>
        <p:spPr>
          <a:xfrm>
            <a:off x="561410" y="989400"/>
            <a:ext cx="10969200" cy="705600"/>
          </a:xfrm>
        </p:spPr>
        <p:txBody>
          <a:bodyPr>
            <a:normAutofit fontScale="90000"/>
          </a:bodyPr>
          <a:lstStyle/>
          <a:p>
            <a:r>
              <a:rPr b="0">
                <a:solidFill>
                  <a:schemeClr val="bg1"/>
                </a:solidFill>
                <a:latin typeface="黑体" panose="02010609060101010101" charset="-122"/>
                <a:ea typeface="黑体" panose="02010609060101010101" charset="-122"/>
                <a:sym typeface="+mn-ea"/>
              </a:rPr>
              <a:t>问题二：文章还用了哪些论证方法？试分析其作用。</a:t>
            </a:r>
            <a:endParaRPr b="0">
              <a:solidFill>
                <a:schemeClr val="bg1"/>
              </a:solidFill>
              <a:latin typeface="黑体" panose="02010609060101010101" charset="-122"/>
              <a:ea typeface="黑体" panose="02010609060101010101" charset="-122"/>
              <a:sym typeface="+mn-ea"/>
            </a:endParaRPr>
          </a:p>
        </p:txBody>
      </p:sp>
      <p:sp>
        <p:nvSpPr>
          <p:cNvPr id="6" name="内容占位符 5"/>
          <p:cNvSpPr>
            <a:spLocks noGrp="1"/>
          </p:cNvSpPr>
          <p:nvPr>
            <p:ph idx="1"/>
          </p:nvPr>
        </p:nvSpPr>
        <p:spPr>
          <a:xfrm>
            <a:off x="611505" y="1694815"/>
            <a:ext cx="10968990" cy="4065270"/>
          </a:xfrm>
        </p:spPr>
        <p:txBody>
          <a:bodyPr/>
          <a:lstStyle/>
          <a:p>
            <a:pPr marL="0" indent="0">
              <a:spcBef>
                <a:spcPct val="20000"/>
              </a:spcBef>
              <a:buNone/>
            </a:pPr>
            <a:r>
              <a:rPr sz="2800">
                <a:solidFill>
                  <a:schemeClr val="bg1"/>
                </a:solidFill>
                <a:latin typeface="黑体" panose="02010609060101010101" charset="-122"/>
                <a:ea typeface="黑体" panose="02010609060101010101" charset="-122"/>
              </a:rPr>
              <a:t>示例：</a:t>
            </a:r>
            <a:endParaRPr sz="2800">
              <a:solidFill>
                <a:schemeClr val="bg1"/>
              </a:solidFill>
              <a:latin typeface="黑体" panose="02010609060101010101" charset="-122"/>
              <a:ea typeface="黑体" panose="02010609060101010101" charset="-122"/>
            </a:endParaRPr>
          </a:p>
          <a:p>
            <a:pPr marL="0" indent="0">
              <a:spcBef>
                <a:spcPct val="20000"/>
              </a:spcBef>
              <a:buNone/>
            </a:pPr>
            <a:r>
              <a:rPr sz="2800">
                <a:solidFill>
                  <a:srgbClr val="FFFF00"/>
                </a:solidFill>
                <a:latin typeface="黑体" panose="02010609060101010101" charset="-122"/>
                <a:ea typeface="黑体" panose="02010609060101010101" charset="-122"/>
              </a:rPr>
              <a:t>举</a:t>
            </a:r>
            <a:r>
              <a:rPr sz="2800">
                <a:solidFill>
                  <a:srgbClr val="FFFF00"/>
                </a:solidFill>
                <a:latin typeface="黑体" panose="02010609060101010101" charset="-122"/>
                <a:ea typeface="黑体" panose="02010609060101010101" charset="-122"/>
                <a:sym typeface="+mn-ea"/>
              </a:rPr>
              <a:t>例论证：</a:t>
            </a:r>
            <a:r>
              <a:rPr sz="2800">
                <a:solidFill>
                  <a:schemeClr val="bg1"/>
                </a:solidFill>
                <a:latin typeface="黑体" panose="02010609060101010101" charset="-122"/>
                <a:ea typeface="黑体" panose="02010609060101010101" charset="-122"/>
                <a:sym typeface="+mn-ea"/>
              </a:rPr>
              <a:t>文章第一部分和第二部分的前半部分运用概括性事例做论据，第二部分的后半部分运用具体事例做论据，论证充分有力。</a:t>
            </a:r>
            <a:endParaRPr lang="zh-CN" altLang="en-US" sz="2800">
              <a:solidFill>
                <a:schemeClr val="bg1"/>
              </a:solidFill>
              <a:latin typeface="黑体" panose="02010609060101010101" charset="-122"/>
              <a:ea typeface="黑体" panose="02010609060101010101" charset="-122"/>
            </a:endParaRPr>
          </a:p>
          <a:p>
            <a:pPr marL="0" indent="0">
              <a:spcBef>
                <a:spcPct val="20000"/>
              </a:spcBef>
              <a:buNone/>
            </a:pPr>
            <a:r>
              <a:rPr sz="2800">
                <a:solidFill>
                  <a:srgbClr val="FFFF00"/>
                </a:solidFill>
                <a:latin typeface="黑体" panose="02010609060101010101" charset="-122"/>
                <a:ea typeface="黑体" panose="02010609060101010101" charset="-122"/>
                <a:sym typeface="+mn-ea"/>
              </a:rPr>
              <a:t>引用论证</a:t>
            </a:r>
            <a:r>
              <a:rPr sz="2800">
                <a:solidFill>
                  <a:schemeClr val="bg1"/>
                </a:solidFill>
                <a:latin typeface="黑体" panose="02010609060101010101" charset="-122"/>
                <a:ea typeface="黑体" panose="02010609060101010101" charset="-122"/>
                <a:sym typeface="+mn-ea"/>
              </a:rPr>
              <a:t>：多次引用革命导师的论断，增强了说服力。引用对联进行批判，增加了形象性。</a:t>
            </a:r>
            <a:endParaRPr lang="zh-CN" altLang="en-US" sz="2800">
              <a:solidFill>
                <a:schemeClr val="bg1"/>
              </a:solidFill>
              <a:latin typeface="黑体" panose="02010609060101010101" charset="-122"/>
              <a:ea typeface="黑体" panose="02010609060101010101" charset="-122"/>
            </a:endParaRPr>
          </a:p>
          <a:p>
            <a:pPr marL="0" indent="0">
              <a:buNone/>
            </a:pPr>
            <a:endParaRPr lang="zh-CN" altLang="en-US" sz="2800">
              <a:solidFill>
                <a:schemeClr val="bg1"/>
              </a:solidFill>
              <a:latin typeface="黑体" panose="02010609060101010101" charset="-122"/>
              <a:ea typeface="黑体" panose="02010609060101010101" charset="-122"/>
            </a:endParaRPr>
          </a:p>
        </p:txBody>
      </p:sp>
    </p:spTree>
    <p:custDataLst>
      <p:tags r:id="rId3"/>
    </p:custDataLst>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6" name="内容占位符 5"/>
          <p:cNvSpPr>
            <a:spLocks noGrp="1"/>
          </p:cNvSpPr>
          <p:nvPr>
            <p:ph idx="1"/>
          </p:nvPr>
        </p:nvSpPr>
        <p:spPr>
          <a:xfrm>
            <a:off x="608330" y="1263650"/>
            <a:ext cx="10968990" cy="4986020"/>
          </a:xfrm>
        </p:spPr>
        <p:txBody>
          <a:bodyPr>
            <a:normAutofit lnSpcReduction="10000"/>
          </a:bodyPr>
          <a:lstStyle/>
          <a:p>
            <a:pPr marL="0" indent="0">
              <a:buNone/>
            </a:pPr>
            <a:r>
              <a:rPr lang="en-US" altLang="zh-CN" sz="2800">
                <a:solidFill>
                  <a:srgbClr val="FFFF00"/>
                </a:solidFill>
              </a:rPr>
              <a:t>      </a:t>
            </a:r>
            <a:r>
              <a:rPr sz="3200">
                <a:solidFill>
                  <a:srgbClr val="FFFF00"/>
                </a:solidFill>
                <a:latin typeface="黑体" panose="02010609060101010101" charset="-122"/>
                <a:ea typeface="黑体" panose="02010609060101010101" charset="-122"/>
                <a:cs typeface="黑体" panose="02010609060101010101" charset="-122"/>
              </a:rPr>
              <a:t>比喻论证：</a:t>
            </a:r>
            <a:r>
              <a:rPr sz="3200">
                <a:solidFill>
                  <a:schemeClr val="bg1"/>
                </a:solidFill>
                <a:latin typeface="黑体" panose="02010609060101010101" charset="-122"/>
                <a:ea typeface="黑体" panose="02010609060101010101" charset="-122"/>
                <a:cs typeface="黑体" panose="02010609060101010101" charset="-122"/>
              </a:rPr>
              <a:t>“闭塞眼睛捉麻雀”“瞎子摸鱼”“墙上芦苇，头重脚轻根底浅；山间竹笋，嘴尖皮厚腹中空”，这些都形象生动地把有主观主义作风表现了出来，有辛辣的批评作用，增强了论证效果。</a:t>
            </a:r>
            <a:endParaRPr sz="2800">
              <a:solidFill>
                <a:schemeClr val="bg1"/>
              </a:solidFill>
              <a:latin typeface="黑体" panose="02010609060101010101" charset="-122"/>
              <a:ea typeface="黑体" panose="02010609060101010101" charset="-122"/>
              <a:cs typeface="黑体" panose="02010609060101010101" charset="-122"/>
            </a:endParaRPr>
          </a:p>
          <a:p>
            <a:pPr marL="0" indent="0">
              <a:buNone/>
            </a:pPr>
            <a:r>
              <a:rPr sz="2800">
                <a:solidFill>
                  <a:srgbClr val="FFFF00"/>
                </a:solidFill>
                <a:latin typeface="黑体" panose="02010609060101010101" charset="-122"/>
                <a:ea typeface="黑体" panose="02010609060101010101" charset="-122"/>
                <a:cs typeface="黑体" panose="02010609060101010101" charset="-122"/>
              </a:rPr>
              <a:t>        </a:t>
            </a:r>
            <a:endParaRPr sz="2800">
              <a:solidFill>
                <a:srgbClr val="FFFF00"/>
              </a:solidFill>
              <a:latin typeface="黑体" panose="02010609060101010101" charset="-122"/>
              <a:ea typeface="黑体" panose="02010609060101010101" charset="-122"/>
              <a:cs typeface="黑体" panose="02010609060101010101" charset="-122"/>
            </a:endParaRPr>
          </a:p>
        </p:txBody>
      </p:sp>
    </p:spTree>
    <p:custDataLst>
      <p:tags r:id="rId3"/>
    </p:custDataLst>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标题 2"/>
          <p:cNvSpPr>
            <a:spLocks noGrp="1"/>
          </p:cNvSpPr>
          <p:nvPr>
            <p:ph type="title"/>
          </p:nvPr>
        </p:nvSpPr>
        <p:spPr>
          <a:xfrm>
            <a:off x="611505" y="921385"/>
            <a:ext cx="10968990" cy="977265"/>
          </a:xfrm>
        </p:spPr>
        <p:txBody>
          <a:bodyPr>
            <a:noAutofit/>
          </a:bodyPr>
          <a:lstStyle/>
          <a:p>
            <a:r>
              <a:rPr sz="3200" b="0">
                <a:solidFill>
                  <a:schemeClr val="bg1"/>
                </a:solidFill>
                <a:latin typeface="黑体" panose="02010609060101010101" charset="-122"/>
                <a:ea typeface="黑体" panose="02010609060101010101" charset="-122"/>
                <a:sym typeface="+mn-ea"/>
              </a:rPr>
              <a:t>问题三：本文的论述语言有什么特点？试结合具体例子分析。</a:t>
            </a:r>
            <a:endParaRPr sz="3200" b="0">
              <a:solidFill>
                <a:schemeClr val="bg1"/>
              </a:solidFill>
              <a:latin typeface="黑体" panose="02010609060101010101" charset="-122"/>
              <a:ea typeface="黑体" panose="02010609060101010101" charset="-122"/>
              <a:sym typeface="+mn-ea"/>
            </a:endParaRPr>
          </a:p>
        </p:txBody>
      </p:sp>
      <p:sp>
        <p:nvSpPr>
          <p:cNvPr id="6" name="内容占位符 5"/>
          <p:cNvSpPr>
            <a:spLocks noGrp="1"/>
          </p:cNvSpPr>
          <p:nvPr>
            <p:ph idx="1"/>
          </p:nvPr>
        </p:nvSpPr>
        <p:spPr>
          <a:xfrm>
            <a:off x="481330" y="1995805"/>
            <a:ext cx="10968990" cy="4065270"/>
          </a:xfrm>
        </p:spPr>
        <p:txBody>
          <a:bodyPr>
            <a:normAutofit/>
          </a:bodyPr>
          <a:lstStyle/>
          <a:p>
            <a:pPr marL="0" indent="0">
              <a:spcBef>
                <a:spcPct val="20000"/>
              </a:spcBef>
              <a:buNone/>
            </a:pPr>
            <a:r>
              <a:rPr lang="en-US" altLang="zh-CN" sz="2800">
                <a:solidFill>
                  <a:schemeClr val="bg1"/>
                </a:solidFill>
                <a:latin typeface="黑体" panose="02010609060101010101" charset="-122"/>
                <a:ea typeface="黑体" panose="02010609060101010101" charset="-122"/>
                <a:cs typeface="黑体" panose="02010609060101010101" charset="-122"/>
              </a:rPr>
              <a:t>  </a:t>
            </a:r>
            <a:r>
              <a:rPr sz="2800">
                <a:solidFill>
                  <a:schemeClr val="bg1"/>
                </a:solidFill>
                <a:latin typeface="黑体" panose="02010609060101010101" charset="-122"/>
                <a:ea typeface="黑体" panose="02010609060101010101" charset="-122"/>
                <a:cs typeface="黑体" panose="02010609060101010101" charset="-122"/>
              </a:rPr>
              <a:t>（</a:t>
            </a:r>
            <a:r>
              <a:rPr lang="en-US" altLang="zh-CN" sz="2800">
                <a:solidFill>
                  <a:schemeClr val="bg1"/>
                </a:solidFill>
                <a:latin typeface="黑体" panose="02010609060101010101" charset="-122"/>
                <a:ea typeface="黑体" panose="02010609060101010101" charset="-122"/>
                <a:cs typeface="黑体" panose="02010609060101010101" charset="-122"/>
              </a:rPr>
              <a:t>1</a:t>
            </a:r>
            <a:r>
              <a:rPr sz="2800">
                <a:solidFill>
                  <a:schemeClr val="bg1"/>
                </a:solidFill>
                <a:latin typeface="黑体" panose="02010609060101010101" charset="-122"/>
                <a:ea typeface="黑体" panose="02010609060101010101" charset="-122"/>
                <a:cs typeface="黑体" panose="02010609060101010101" charset="-122"/>
              </a:rPr>
              <a:t>）</a:t>
            </a:r>
            <a:r>
              <a:rPr sz="2800">
                <a:solidFill>
                  <a:schemeClr val="bg1"/>
                </a:solidFill>
                <a:latin typeface="黑体" panose="02010609060101010101" charset="-122"/>
                <a:ea typeface="黑体" panose="02010609060101010101" charset="-122"/>
                <a:cs typeface="黑体" panose="02010609060101010101" charset="-122"/>
                <a:sym typeface="+mn-ea"/>
              </a:rPr>
              <a:t>善用口语，多用成语：用“言必称希腊”“对于自己的祖宗，则对不住，忘记了”这样的口语，说明主观主义者不注重研究历史；用“粗枝大叶、夸夸其谈、生吞活剥”来形容主观主义者不细心调查，空谈理论，只会生搬硬套。</a:t>
            </a:r>
            <a:r>
              <a:rPr kumimoji="1" sz="2800" spc="0" noProof="0">
                <a:ln>
                  <a:noFill/>
                </a:ln>
                <a:solidFill>
                  <a:srgbClr val="FFFF00"/>
                </a:solidFill>
                <a:effectLst/>
                <a:uLnTx/>
                <a:latin typeface="黑体" panose="02010609060101010101" charset="-122"/>
                <a:ea typeface="黑体" panose="02010609060101010101" charset="-122"/>
                <a:cs typeface="黑体" panose="02010609060101010101" charset="-122"/>
                <a:sym typeface="+mn-ea"/>
              </a:rPr>
              <a:t>使用口语和群众习见的俗语来说明问题，更容易被人接受，而且使文章显得生动、活泼。</a:t>
            </a:r>
            <a:endParaRPr kumimoji="1" lang="zh-CN" altLang="en-US" sz="2800" spc="0" noProof="0">
              <a:ln>
                <a:noFill/>
              </a:ln>
              <a:solidFill>
                <a:srgbClr val="FFFF00"/>
              </a:solidFill>
              <a:effectLst/>
              <a:uLnTx/>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6" name="内容占位符 5"/>
          <p:cNvSpPr>
            <a:spLocks noGrp="1"/>
          </p:cNvSpPr>
          <p:nvPr>
            <p:ph idx="1"/>
          </p:nvPr>
        </p:nvSpPr>
        <p:spPr>
          <a:xfrm>
            <a:off x="875030" y="1263650"/>
            <a:ext cx="9902825" cy="4986020"/>
          </a:xfrm>
        </p:spPr>
        <p:txBody>
          <a:bodyPr>
            <a:normAutofit lnSpcReduction="10000"/>
          </a:bodyPr>
          <a:lstStyle/>
          <a:p>
            <a:pPr marL="0" indent="0">
              <a:lnSpc>
                <a:spcPts val="3960"/>
              </a:lnSpc>
              <a:spcAft>
                <a:spcPct val="0"/>
              </a:spcAft>
              <a:buNone/>
            </a:pPr>
            <a:r>
              <a:rPr sz="2800">
                <a:solidFill>
                  <a:schemeClr val="bg1"/>
                </a:solidFill>
                <a:latin typeface="黑体" panose="02010609060101010101" charset="-122"/>
                <a:ea typeface="黑体" panose="02010609060101010101" charset="-122"/>
                <a:cs typeface="黑体" panose="02010609060101010101" charset="-122"/>
              </a:rPr>
              <a:t>（</a:t>
            </a:r>
            <a:r>
              <a:rPr lang="en-US" altLang="zh-CN" sz="2800">
                <a:solidFill>
                  <a:schemeClr val="bg1"/>
                </a:solidFill>
                <a:latin typeface="黑体" panose="02010609060101010101" charset="-122"/>
                <a:ea typeface="黑体" panose="02010609060101010101" charset="-122"/>
                <a:cs typeface="黑体" panose="02010609060101010101" charset="-122"/>
              </a:rPr>
              <a:t>2</a:t>
            </a:r>
            <a:r>
              <a:rPr sz="2800">
                <a:solidFill>
                  <a:schemeClr val="bg1"/>
                </a:solidFill>
                <a:latin typeface="黑体" panose="02010609060101010101" charset="-122"/>
                <a:ea typeface="黑体" panose="02010609060101010101" charset="-122"/>
                <a:cs typeface="黑体" panose="02010609060101010101" charset="-122"/>
              </a:rPr>
              <a:t>）</a:t>
            </a:r>
            <a:r>
              <a:rPr sz="2800">
                <a:solidFill>
                  <a:schemeClr val="bg1"/>
                </a:solidFill>
                <a:latin typeface="黑体" panose="02010609060101010101" charset="-122"/>
                <a:ea typeface="黑体" panose="02010609060101010101" charset="-122"/>
                <a:cs typeface="黑体" panose="02010609060101010101" charset="-122"/>
                <a:sym typeface="+mn-ea"/>
              </a:rPr>
              <a:t>多用修辞，生动表达 </a:t>
            </a:r>
            <a:r>
              <a:rPr sz="2800">
                <a:solidFill>
                  <a:schemeClr val="tx1"/>
                </a:solidFill>
                <a:latin typeface="黑体" panose="02010609060101010101" charset="-122"/>
                <a:ea typeface="黑体" panose="02010609060101010101" charset="-122"/>
                <a:cs typeface="黑体" panose="02010609060101010101" charset="-122"/>
                <a:sym typeface="+mn-ea"/>
              </a:rPr>
              <a:t>                                                        </a:t>
            </a:r>
            <a:r>
              <a:rPr sz="2800">
                <a:solidFill>
                  <a:srgbClr val="FFFF00"/>
                </a:solidFill>
                <a:latin typeface="黑体" panose="02010609060101010101" charset="-122"/>
                <a:ea typeface="黑体" panose="02010609060101010101" charset="-122"/>
                <a:cs typeface="黑体" panose="02010609060101010101" charset="-122"/>
                <a:sym typeface="+mn-ea"/>
              </a:rPr>
              <a:t>比喻</a:t>
            </a:r>
            <a:r>
              <a:rPr sz="2800">
                <a:solidFill>
                  <a:schemeClr val="bg1"/>
                </a:solidFill>
                <a:latin typeface="黑体" panose="02010609060101010101" charset="-122"/>
                <a:ea typeface="黑体" panose="02010609060101010101" charset="-122"/>
                <a:cs typeface="黑体" panose="02010609060101010101" charset="-122"/>
                <a:sym typeface="+mn-ea"/>
              </a:rPr>
              <a:t> “留声机”比喻留学生一切照搬外国。                                                                                                                                                                                                                                                                                                                 </a:t>
            </a:r>
            <a:r>
              <a:rPr sz="2800">
                <a:solidFill>
                  <a:srgbClr val="FFFF00"/>
                </a:solidFill>
                <a:latin typeface="黑体" panose="02010609060101010101" charset="-122"/>
                <a:ea typeface="黑体" panose="02010609060101010101" charset="-122"/>
                <a:cs typeface="黑体" panose="02010609060101010101" charset="-122"/>
                <a:sym typeface="+mn-ea"/>
              </a:rPr>
              <a:t>借代</a:t>
            </a:r>
            <a:r>
              <a:rPr sz="2800">
                <a:solidFill>
                  <a:schemeClr val="bg1"/>
                </a:solidFill>
                <a:latin typeface="黑体" panose="02010609060101010101" charset="-122"/>
                <a:ea typeface="黑体" panose="02010609060101010101" charset="-122"/>
                <a:cs typeface="黑体" panose="02010609060101010101" charset="-122"/>
                <a:sym typeface="+mn-ea"/>
              </a:rPr>
              <a:t> “言必称希腊”指有些研究革命理论的人生搬硬套外来的东西。                                                                                                                                                                                                                                             </a:t>
            </a:r>
            <a:r>
              <a:rPr sz="2800">
                <a:solidFill>
                  <a:srgbClr val="FFFF00"/>
                </a:solidFill>
                <a:latin typeface="黑体" panose="02010609060101010101" charset="-122"/>
                <a:ea typeface="黑体" panose="02010609060101010101" charset="-122"/>
                <a:cs typeface="黑体" panose="02010609060101010101" charset="-122"/>
                <a:sym typeface="+mn-ea"/>
              </a:rPr>
              <a:t>引用   </a:t>
            </a:r>
            <a:r>
              <a:rPr sz="2800">
                <a:solidFill>
                  <a:schemeClr val="bg1"/>
                </a:solidFill>
                <a:latin typeface="黑体" panose="02010609060101010101" charset="-122"/>
                <a:ea typeface="黑体" panose="02010609060101010101" charset="-122"/>
                <a:cs typeface="黑体" panose="02010609060101010101" charset="-122"/>
                <a:sym typeface="+mn-ea"/>
              </a:rPr>
              <a:t>引用对联给这种人画像，十分恰当，同时给人们以更广阔的想象的空间。</a:t>
            </a:r>
            <a:endParaRPr sz="2800">
              <a:solidFill>
                <a:schemeClr val="bg1"/>
              </a:solidFill>
              <a:latin typeface="黑体" panose="02010609060101010101" charset="-122"/>
              <a:ea typeface="黑体" panose="02010609060101010101" charset="-122"/>
              <a:cs typeface="黑体" panose="02010609060101010101" charset="-122"/>
              <a:sym typeface="+mn-ea"/>
            </a:endParaRPr>
          </a:p>
          <a:p>
            <a:pPr marL="0" indent="0">
              <a:lnSpc>
                <a:spcPts val="3960"/>
              </a:lnSpc>
              <a:spcAft>
                <a:spcPct val="0"/>
              </a:spcAft>
              <a:buNone/>
            </a:pPr>
            <a:r>
              <a:rPr sz="2800">
                <a:solidFill>
                  <a:srgbClr val="FFFF00"/>
                </a:solidFill>
                <a:latin typeface="黑体" panose="02010609060101010101" charset="-122"/>
                <a:ea typeface="黑体" panose="02010609060101010101" charset="-122"/>
                <a:cs typeface="黑体" panose="02010609060101010101" charset="-122"/>
                <a:sym typeface="+mn-ea"/>
              </a:rPr>
              <a:t>排比   </a:t>
            </a:r>
            <a:r>
              <a:rPr sz="2800">
                <a:solidFill>
                  <a:schemeClr val="bg1"/>
                </a:solidFill>
                <a:latin typeface="黑体" panose="02010609060101010101" charset="-122"/>
                <a:ea typeface="黑体" panose="02010609060101010101" charset="-122"/>
                <a:cs typeface="黑体" panose="02010609060101010101" charset="-122"/>
                <a:sym typeface="+mn-ea"/>
              </a:rPr>
              <a:t>多处运用排比，增强了语势，强化了论证效果。  </a:t>
            </a:r>
            <a:r>
              <a:rPr sz="2800">
                <a:solidFill>
                  <a:schemeClr val="bg1"/>
                </a:solidFill>
                <a:latin typeface="微软雅黑" panose="020b0503020204020204" pitchFamily="34" charset="-122"/>
                <a:cs typeface="微软雅黑" panose="020b0503020204020204" pitchFamily="34" charset="-122"/>
                <a:sym typeface="+mn-ea"/>
              </a:rPr>
              <a:t>                                                                                                                                                                                               </a:t>
            </a:r>
            <a:endParaRPr lang="zh-CN" altLang="en-US" sz="2800">
              <a:solidFill>
                <a:schemeClr val="bg1"/>
              </a:solidFill>
              <a:latin typeface="微软雅黑" panose="020b0503020204020204" pitchFamily="34" charset="-122"/>
              <a:cs typeface="微软雅黑" panose="020b0503020204020204" pitchFamily="34" charset="-122"/>
              <a:sym typeface="+mn-ea"/>
            </a:endParaRPr>
          </a:p>
        </p:txBody>
      </p:sp>
    </p:spTree>
    <p:custDataLst>
      <p:tags r:id="rId3"/>
    </p:custDataLst>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标题 2"/>
          <p:cNvSpPr>
            <a:spLocks noGrp="1"/>
          </p:cNvSpPr>
          <p:nvPr>
            <p:ph type="title"/>
          </p:nvPr>
        </p:nvSpPr>
        <p:spPr>
          <a:xfrm>
            <a:off x="611575" y="1031945"/>
            <a:ext cx="10969200" cy="705600"/>
          </a:xfrm>
        </p:spPr>
        <p:txBody>
          <a:bodyPr/>
          <a:lstStyle/>
          <a:p>
            <a:r>
              <a:rPr lang="zh-CN" altLang="en-US" sz="4000" b="0">
                <a:solidFill>
                  <a:srgbClr val="FFFF00"/>
                </a:solidFill>
                <a:latin typeface="黑体" panose="02010609060101010101" charset="-122"/>
                <a:ea typeface="黑体" panose="02010609060101010101" charset="-122"/>
              </a:rPr>
              <a:t>反馈与评价</a:t>
            </a:r>
            <a:endParaRPr lang="zh-CN" altLang="en-US" sz="4000" b="0">
              <a:solidFill>
                <a:srgbClr val="FFFF00"/>
              </a:solidFill>
              <a:latin typeface="黑体" panose="02010609060101010101" charset="-122"/>
              <a:ea typeface="黑体" panose="02010609060101010101" charset="-122"/>
            </a:endParaRPr>
          </a:p>
        </p:txBody>
      </p:sp>
      <p:sp>
        <p:nvSpPr>
          <p:cNvPr id="6" name="内容占位符 5"/>
          <p:cNvSpPr>
            <a:spLocks noGrp="1"/>
          </p:cNvSpPr>
          <p:nvPr>
            <p:ph idx="1"/>
          </p:nvPr>
        </p:nvSpPr>
        <p:spPr>
          <a:xfrm>
            <a:off x="611505" y="1737360"/>
            <a:ext cx="10970260" cy="4137025"/>
          </a:xfrm>
        </p:spPr>
        <p:txBody>
          <a:bodyPr>
            <a:normAutofit/>
          </a:bodyPr>
          <a:lstStyle/>
          <a:p>
            <a:pPr marL="0" indent="0" algn="just">
              <a:lnSpc>
                <a:spcPts val="3840"/>
              </a:lnSpc>
              <a:buNone/>
            </a:pPr>
            <a:r>
              <a:rPr altLang="zh-CN" sz="2800">
                <a:solidFill>
                  <a:schemeClr val="bg1"/>
                </a:solidFill>
                <a:latin typeface="Calibri"/>
                <a:ea typeface="楷体" panose="02010609060101010101" pitchFamily="49" charset="-122"/>
                <a:sym typeface="+mn-ea"/>
              </a:rPr>
              <a:t>      </a:t>
            </a:r>
            <a:r>
              <a:rPr sz="3110">
                <a:solidFill>
                  <a:schemeClr val="bg1"/>
                </a:solidFill>
                <a:latin typeface="黑体" panose="02010609060101010101" charset="-122"/>
                <a:ea typeface="黑体" panose="02010609060101010101" charset="-122"/>
                <a:cs typeface="黑体" panose="02010609060101010101" charset="-122"/>
                <a:sym typeface="+mn-ea"/>
              </a:rPr>
              <a:t> </a:t>
            </a:r>
            <a:r>
              <a:rPr sz="2800">
                <a:solidFill>
                  <a:schemeClr val="bg1"/>
                </a:solidFill>
                <a:latin typeface="黑体" panose="02010609060101010101" charset="-122"/>
                <a:ea typeface="黑体" panose="02010609060101010101" charset="-122"/>
                <a:cs typeface="黑体" panose="02010609060101010101" charset="-122"/>
                <a:sym typeface="+mn-ea"/>
              </a:rPr>
              <a:t>近日网上曝出一则新闻：一名日本的</a:t>
            </a:r>
            <a:r>
              <a:rPr lang="en-US" altLang="zh-CN" sz="2800">
                <a:solidFill>
                  <a:schemeClr val="bg1"/>
                </a:solidFill>
                <a:latin typeface="黑体" panose="02010609060101010101" charset="-122"/>
                <a:ea typeface="黑体" panose="02010609060101010101" charset="-122"/>
                <a:cs typeface="黑体" panose="02010609060101010101" charset="-122"/>
                <a:sym typeface="+mn-ea"/>
              </a:rPr>
              <a:t>10</a:t>
            </a:r>
            <a:r>
              <a:rPr sz="2800">
                <a:solidFill>
                  <a:schemeClr val="bg1"/>
                </a:solidFill>
                <a:latin typeface="黑体" panose="02010609060101010101" charset="-122"/>
                <a:ea typeface="黑体" panose="02010609060101010101" charset="-122"/>
                <a:cs typeface="黑体" panose="02010609060101010101" charset="-122"/>
                <a:sym typeface="+mn-ea"/>
              </a:rPr>
              <a:t>岁男孩中村逞珂，因为辍学而走红网络。他还在视频平台上开了一个</a:t>
            </a:r>
            <a:r>
              <a:rPr lang="en-US" altLang="zh-CN" sz="2800">
                <a:solidFill>
                  <a:schemeClr val="bg1"/>
                </a:solidFill>
                <a:latin typeface="黑体" panose="02010609060101010101" charset="-122"/>
                <a:ea typeface="黑体" panose="02010609060101010101" charset="-122"/>
                <a:cs typeface="黑体" panose="02010609060101010101" charset="-122"/>
                <a:sym typeface="+mn-ea"/>
              </a:rPr>
              <a:t>“</a:t>
            </a:r>
            <a:r>
              <a:rPr sz="2800">
                <a:solidFill>
                  <a:schemeClr val="bg1"/>
                </a:solidFill>
                <a:latin typeface="黑体" panose="02010609060101010101" charset="-122"/>
                <a:ea typeface="黑体" panose="02010609060101010101" charset="-122"/>
                <a:cs typeface="黑体" panose="02010609060101010101" charset="-122"/>
                <a:sym typeface="+mn-ea"/>
              </a:rPr>
              <a:t>不上学并非不幸</a:t>
            </a:r>
            <a:r>
              <a:rPr lang="en-US" altLang="zh-CN" sz="2800">
                <a:solidFill>
                  <a:schemeClr val="bg1"/>
                </a:solidFill>
                <a:latin typeface="黑体" panose="02010609060101010101" charset="-122"/>
                <a:ea typeface="黑体" panose="02010609060101010101" charset="-122"/>
                <a:cs typeface="黑体" panose="02010609060101010101" charset="-122"/>
                <a:sym typeface="+mn-ea"/>
              </a:rPr>
              <a:t>”</a:t>
            </a:r>
            <a:r>
              <a:rPr sz="2800">
                <a:solidFill>
                  <a:schemeClr val="bg1"/>
                </a:solidFill>
                <a:latin typeface="黑体" panose="02010609060101010101" charset="-122"/>
                <a:ea typeface="黑体" panose="02010609060101010101" charset="-122"/>
                <a:cs typeface="黑体" panose="02010609060101010101" charset="-122"/>
                <a:sym typeface="+mn-ea"/>
              </a:rPr>
              <a:t>的频道，订阅数量在</a:t>
            </a:r>
            <a:r>
              <a:rPr lang="en-US" altLang="zh-CN" sz="2800">
                <a:solidFill>
                  <a:schemeClr val="bg1"/>
                </a:solidFill>
                <a:latin typeface="黑体" panose="02010609060101010101" charset="-122"/>
                <a:ea typeface="黑体" panose="02010609060101010101" charset="-122"/>
                <a:cs typeface="黑体" panose="02010609060101010101" charset="-122"/>
                <a:sym typeface="+mn-ea"/>
              </a:rPr>
              <a:t>2.5</a:t>
            </a:r>
            <a:r>
              <a:rPr sz="2800">
                <a:solidFill>
                  <a:schemeClr val="bg1"/>
                </a:solidFill>
                <a:latin typeface="黑体" panose="02010609060101010101" charset="-122"/>
                <a:ea typeface="黑体" panose="02010609060101010101" charset="-122"/>
                <a:cs typeface="黑体" panose="02010609060101010101" charset="-122"/>
                <a:sym typeface="+mn-ea"/>
              </a:rPr>
              <a:t>万。他的视频被报纸和当地社区大肆赞赏、在视频点击量暴涨之后，中村格外的在乎自己所获得的关注量，马上用录制了第二次被报纸所报道的“荣耀”。</a:t>
            </a:r>
            <a:endParaRPr sz="2800">
              <a:solidFill>
                <a:schemeClr val="bg1"/>
              </a:solidFill>
              <a:latin typeface="黑体" panose="02010609060101010101" charset="-122"/>
              <a:ea typeface="黑体" panose="02010609060101010101" charset="-122"/>
              <a:cs typeface="黑体" panose="02010609060101010101" charset="-122"/>
              <a:sym typeface="+mn-ea"/>
            </a:endParaRPr>
          </a:p>
          <a:p>
            <a:pPr marL="0" indent="0" algn="just">
              <a:lnSpc>
                <a:spcPts val="3840"/>
              </a:lnSpc>
              <a:buNone/>
            </a:pPr>
            <a:r>
              <a:rPr sz="2800">
                <a:solidFill>
                  <a:schemeClr val="bg1"/>
                </a:solidFill>
                <a:latin typeface="黑体" panose="02010609060101010101" charset="-122"/>
                <a:ea typeface="黑体" panose="02010609060101010101" charset="-122"/>
                <a:cs typeface="黑体" panose="02010609060101010101" charset="-122"/>
                <a:sym typeface="+mn-ea"/>
              </a:rPr>
              <a:t>   对于这个日本男孩的行为，有的人赞赏他的行为，认为他追求个性自由，并且可以通过走红网络获得不菲的经济收益。但也有</a:t>
            </a:r>
            <a:endParaRPr sz="2800">
              <a:solidFill>
                <a:schemeClr val="bg1"/>
              </a:solidFill>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6" name="内容占位符 5"/>
          <p:cNvSpPr>
            <a:spLocks noGrp="1"/>
          </p:cNvSpPr>
          <p:nvPr>
            <p:ph idx="1"/>
          </p:nvPr>
        </p:nvSpPr>
        <p:spPr>
          <a:xfrm>
            <a:off x="608330" y="1294130"/>
            <a:ext cx="10968990" cy="3907790"/>
          </a:xfrm>
        </p:spPr>
        <p:txBody>
          <a:bodyPr>
            <a:normAutofit lnSpcReduction="10000"/>
          </a:bodyPr>
          <a:lstStyle/>
          <a:p>
            <a:pPr marL="0" indent="0">
              <a:buNone/>
            </a:pPr>
            <a:r>
              <a:rPr sz="2800">
                <a:solidFill>
                  <a:schemeClr val="bg1"/>
                </a:solidFill>
                <a:effectLst/>
                <a:latin typeface="黑体" panose="02010609060101010101" charset="-122"/>
                <a:ea typeface="黑体" panose="02010609060101010101" charset="-122"/>
                <a:cs typeface="黑体" panose="02010609060101010101" charset="-122"/>
                <a:sym typeface="+mn-ea"/>
              </a:rPr>
              <a:t>很多人反对这种行为，认为中村做了一个愚蠢的决定。认为青少年时期是求知的重要阶段，在学校不但能学到很多知识，而且会收获很多能力</a:t>
            </a:r>
            <a:r>
              <a:rPr lang="en-US" altLang="zh-CN" sz="2800">
                <a:solidFill>
                  <a:schemeClr val="bg1"/>
                </a:solidFill>
                <a:effectLst/>
                <a:latin typeface="黑体" panose="02010609060101010101" charset="-122"/>
                <a:ea typeface="黑体" panose="02010609060101010101" charset="-122"/>
                <a:cs typeface="黑体" panose="02010609060101010101" charset="-122"/>
                <a:sym typeface="+mn-ea"/>
              </a:rPr>
              <a:t>……</a:t>
            </a:r>
            <a:endParaRPr sz="2800">
              <a:solidFill>
                <a:schemeClr val="bg1"/>
              </a:solidFill>
              <a:effectLst/>
              <a:latin typeface="黑体" panose="02010609060101010101" charset="-122"/>
              <a:ea typeface="黑体" panose="02010609060101010101" charset="-122"/>
              <a:cs typeface="黑体" panose="02010609060101010101" charset="-122"/>
              <a:sym typeface="+mn-ea"/>
            </a:endParaRPr>
          </a:p>
          <a:p>
            <a:pPr marL="0" indent="0">
              <a:buNone/>
            </a:pPr>
            <a:r>
              <a:rPr sz="2800">
                <a:solidFill>
                  <a:schemeClr val="bg1"/>
                </a:solidFill>
                <a:effectLst/>
                <a:latin typeface="黑体" panose="02010609060101010101" charset="-122"/>
                <a:ea typeface="黑体" panose="02010609060101010101" charset="-122"/>
                <a:cs typeface="黑体" panose="02010609060101010101" charset="-122"/>
                <a:sym typeface="+mn-ea"/>
              </a:rPr>
              <a:t>    作为青少年，你是如何看待中村这种行为的？写一段话证明自己的观点，要求运用对比论证的方法，不少于</a:t>
            </a:r>
            <a:r>
              <a:rPr lang="en-US" altLang="zh-CN" sz="2800">
                <a:solidFill>
                  <a:schemeClr val="bg1"/>
                </a:solidFill>
                <a:effectLst/>
                <a:latin typeface="黑体" panose="02010609060101010101" charset="-122"/>
                <a:ea typeface="黑体" panose="02010609060101010101" charset="-122"/>
                <a:cs typeface="黑体" panose="02010609060101010101" charset="-122"/>
                <a:sym typeface="+mn-ea"/>
              </a:rPr>
              <a:t>200</a:t>
            </a:r>
            <a:r>
              <a:rPr sz="2800">
                <a:solidFill>
                  <a:schemeClr val="bg1"/>
                </a:solidFill>
                <a:effectLst/>
                <a:latin typeface="黑体" panose="02010609060101010101" charset="-122"/>
                <a:ea typeface="黑体" panose="02010609060101010101" charset="-122"/>
                <a:cs typeface="黑体" panose="02010609060101010101" charset="-122"/>
                <a:sym typeface="+mn-ea"/>
              </a:rPr>
              <a:t>字。</a:t>
            </a:r>
            <a:endParaRPr sz="2800">
              <a:solidFill>
                <a:schemeClr val="bg1"/>
              </a:solidFill>
              <a:effectLst/>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6" name="内容占位符 5"/>
          <p:cNvSpPr>
            <a:spLocks noGrp="1"/>
          </p:cNvSpPr>
          <p:nvPr>
            <p:ph idx="1"/>
          </p:nvPr>
        </p:nvSpPr>
        <p:spPr>
          <a:xfrm>
            <a:off x="608330" y="1294130"/>
            <a:ext cx="10968990" cy="3907790"/>
          </a:xfrm>
        </p:spPr>
        <p:txBody>
          <a:bodyPr>
            <a:normAutofit lnSpcReduction="10000"/>
          </a:bodyPr>
          <a:lstStyle/>
          <a:p>
            <a:pPr marL="0" indent="0">
              <a:buNone/>
            </a:pPr>
            <a:r>
              <a:rPr lang="en-US" altLang="zh-CN">
                <a:solidFill>
                  <a:schemeClr val="bg1"/>
                </a:solidFill>
                <a:latin typeface="微软雅黑" panose="020b0503020204020204" pitchFamily="34" charset="-122"/>
                <a:cs typeface="微软雅黑" panose="020b0503020204020204" pitchFamily="34" charset="-122"/>
              </a:rPr>
              <a:t>  </a:t>
            </a:r>
            <a:r>
              <a:rPr lang="en-US" altLang="zh-CN" sz="3200">
                <a:solidFill>
                  <a:schemeClr val="bg1"/>
                </a:solidFill>
                <a:latin typeface="微软雅黑" panose="020b0503020204020204" pitchFamily="34" charset="-122"/>
                <a:cs typeface="微软雅黑" panose="020b0503020204020204" pitchFamily="34" charset="-122"/>
              </a:rPr>
              <a:t>  </a:t>
            </a:r>
            <a:r>
              <a:rPr sz="3200">
                <a:solidFill>
                  <a:schemeClr val="bg1"/>
                </a:solidFill>
                <a:latin typeface="黑体" panose="02010609060101010101" charset="-122"/>
                <a:ea typeface="黑体" panose="02010609060101010101" charset="-122"/>
                <a:cs typeface="黑体" panose="02010609060101010101" charset="-122"/>
              </a:rPr>
              <a:t>《改造我们的学习》这篇文章观点明确、思想深刻，逻辑严谨，论证有力。学完本篇文章，希望同学们能把毛主席所倡导的马克思主义学习观运用到生活和学习中去。同时，同学们要注意学习本文精彩的对比论证方法和重复的艺术技巧，提高自己的写作能力。</a:t>
            </a:r>
            <a:endParaRPr lang="en-US" altLang="zh-CN" sz="3200">
              <a:solidFill>
                <a:schemeClr val="bg1"/>
              </a:solidFill>
              <a:latin typeface="黑体" panose="02010609060101010101" charset="-122"/>
              <a:ea typeface="黑体" panose="02010609060101010101" charset="-122"/>
              <a:cs typeface="黑体" panose="02010609060101010101" charset="-122"/>
            </a:endParaRPr>
          </a:p>
          <a:p>
            <a:pPr marL="0" indent="0">
              <a:buNone/>
            </a:pPr>
            <a:r>
              <a:rPr sz="3200">
                <a:solidFill>
                  <a:schemeClr val="bg1"/>
                </a:solidFill>
                <a:effectLst/>
                <a:latin typeface="黑体" panose="02010609060101010101" charset="-122"/>
                <a:ea typeface="黑体" panose="02010609060101010101" charset="-122"/>
                <a:cs typeface="黑体" panose="02010609060101010101" charset="-122"/>
                <a:sym typeface="+mn-ea"/>
              </a:rPr>
              <a:t>     </a:t>
            </a:r>
            <a:endParaRPr sz="5600">
              <a:solidFill>
                <a:schemeClr val="bg1"/>
              </a:solidFill>
              <a:latin typeface="黑体" panose="02010609060101010101" charset="-122"/>
              <a:ea typeface="黑体" panose="02010609060101010101" charset="-122"/>
              <a:cs typeface="黑体" panose="02010609060101010101" charset="-122"/>
            </a:endParaRPr>
          </a:p>
        </p:txBody>
      </p:sp>
    </p:spTree>
    <p:custDataLst>
      <p:tags r:id="rId3"/>
    </p:custDataLst>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标题 2"/>
          <p:cNvSpPr>
            <a:spLocks noGrp="1"/>
          </p:cNvSpPr>
          <p:nvPr>
            <p:ph type="title"/>
          </p:nvPr>
        </p:nvSpPr>
        <p:spPr>
          <a:xfrm>
            <a:off x="611575" y="1031945"/>
            <a:ext cx="10969200" cy="705600"/>
          </a:xfrm>
        </p:spPr>
        <p:txBody>
          <a:bodyPr/>
          <a:lstStyle/>
          <a:p>
            <a:r>
              <a:rPr lang="zh-CN" altLang="en-US" sz="4000" b="0">
                <a:solidFill>
                  <a:srgbClr val="FFFF00"/>
                </a:solidFill>
                <a:latin typeface="黑体" panose="02010609060101010101" charset="-122"/>
                <a:ea typeface="黑体" panose="02010609060101010101" charset="-122"/>
              </a:rPr>
              <a:t>作业</a:t>
            </a:r>
            <a:endParaRPr lang="zh-CN" altLang="en-US" sz="4000" b="0">
              <a:solidFill>
                <a:srgbClr val="FFFF00"/>
              </a:solidFill>
              <a:latin typeface="黑体" panose="02010609060101010101" charset="-122"/>
              <a:ea typeface="黑体" panose="02010609060101010101" charset="-122"/>
            </a:endParaRPr>
          </a:p>
        </p:txBody>
      </p:sp>
      <p:sp>
        <p:nvSpPr>
          <p:cNvPr id="6" name="内容占位符 5"/>
          <p:cNvSpPr>
            <a:spLocks noGrp="1"/>
          </p:cNvSpPr>
          <p:nvPr>
            <p:ph idx="1"/>
          </p:nvPr>
        </p:nvSpPr>
        <p:spPr>
          <a:xfrm>
            <a:off x="521335" y="1904365"/>
            <a:ext cx="10968990" cy="4533265"/>
          </a:xfrm>
        </p:spPr>
        <p:txBody>
          <a:bodyPr>
            <a:normAutofit/>
          </a:bodyPr>
          <a:lstStyle/>
          <a:p>
            <a:pPr marL="0" indent="0" algn="just" eaLnBrk="1" hangingPunct="1">
              <a:buNone/>
            </a:pPr>
            <a:r>
              <a:rPr altLang="zh-CN" sz="2800">
                <a:solidFill>
                  <a:schemeClr val="bg1"/>
                </a:solidFill>
                <a:latin typeface="Calibri"/>
                <a:ea typeface="楷体" panose="02010609060101010101" pitchFamily="49" charset="-122"/>
                <a:sym typeface="+mn-ea"/>
              </a:rPr>
              <a:t>      </a:t>
            </a:r>
            <a:r>
              <a:rPr altLang="zh-CN" sz="3200">
                <a:solidFill>
                  <a:schemeClr val="bg1"/>
                </a:solidFill>
                <a:latin typeface="黑体" panose="02010609060101010101" charset="-122"/>
                <a:ea typeface="黑体" panose="02010609060101010101" charset="-122"/>
                <a:cs typeface="黑体" panose="02010609060101010101" charset="-122"/>
                <a:sym typeface="+mn-ea"/>
              </a:rPr>
              <a:t> 课下完成一篇作文，</a:t>
            </a:r>
            <a:r>
              <a:rPr altLang="zh-CN" sz="3200">
                <a:solidFill>
                  <a:schemeClr val="bg1"/>
                </a:solidFill>
                <a:latin typeface="黑体" panose="02010609060101010101" charset="-122"/>
                <a:ea typeface="黑体" panose="02010609060101010101" charset="-122"/>
                <a:sym typeface="+mn-ea"/>
              </a:rPr>
              <a:t>题目《学习与理想》。请同学们结合自己的实际生活</a:t>
            </a:r>
            <a:r>
              <a:rPr sz="3200">
                <a:solidFill>
                  <a:schemeClr val="bg1"/>
                </a:solidFill>
                <a:latin typeface="黑体" panose="02010609060101010101" charset="-122"/>
                <a:ea typeface="黑体" panose="02010609060101010101" charset="-122"/>
                <a:cs typeface="黑体" panose="02010609060101010101" charset="-122"/>
                <a:sym typeface="+mn-ea"/>
              </a:rPr>
              <a:t>，写一篇不少于</a:t>
            </a:r>
            <a:r>
              <a:rPr lang="en-US" altLang="zh-CN" sz="3200">
                <a:solidFill>
                  <a:schemeClr val="bg1"/>
                </a:solidFill>
                <a:latin typeface="黑体" panose="02010609060101010101" charset="-122"/>
                <a:ea typeface="黑体" panose="02010609060101010101" charset="-122"/>
                <a:cs typeface="黑体" panose="02010609060101010101" charset="-122"/>
                <a:sym typeface="+mn-ea"/>
              </a:rPr>
              <a:t>800</a:t>
            </a:r>
            <a:r>
              <a:rPr sz="3200">
                <a:solidFill>
                  <a:schemeClr val="bg1"/>
                </a:solidFill>
                <a:latin typeface="黑体" panose="02010609060101010101" charset="-122"/>
                <a:ea typeface="黑体" panose="02010609060101010101" charset="-122"/>
                <a:cs typeface="黑体" panose="02010609060101010101" charset="-122"/>
                <a:sym typeface="+mn-ea"/>
              </a:rPr>
              <a:t>字的议论文。</a:t>
            </a:r>
            <a:endParaRPr sz="3200">
              <a:solidFill>
                <a:schemeClr val="bg1"/>
              </a:solidFill>
              <a:effectLst/>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6082" name="Text Box 2"/>
          <p:cNvSpPr txBox="1"/>
          <p:nvPr/>
        </p:nvSpPr>
        <p:spPr>
          <a:xfrm>
            <a:off x="2441575" y="1651000"/>
            <a:ext cx="7309485" cy="3556000"/>
          </a:xfrm>
          <a:prstGeom prst="rect">
            <a:avLst/>
          </a:prstGeom>
          <a:noFill/>
          <a:ln w="9525">
            <a:noFill/>
          </a:ln>
        </p:spPr>
        <p:txBody>
          <a:bodyPr wrap="square">
            <a:spAutoFit/>
          </a:bodyPr>
          <a:lstStyle/>
          <a:p>
            <a:pPr fontAlgn="auto">
              <a:lnSpc>
                <a:spcPts val="3860"/>
              </a:lnSpc>
              <a:spcBef>
                <a:spcPct val="50000"/>
              </a:spcBef>
            </a:pPr>
            <a:r>
              <a:rPr lang="zh-CN" altLang="en-US" sz="2800">
                <a:solidFill>
                  <a:schemeClr val="bg1"/>
                </a:solidFill>
                <a:latin typeface="黑体" panose="02010609060101010101" charset="-122"/>
                <a:ea typeface="黑体" panose="02010609060101010101" charset="-122"/>
              </a:rPr>
              <a:t>比喻生硬地接受或机械地搬用（别人的）。</a:t>
            </a:r>
            <a:endParaRPr lang="zh-CN" altLang="en-US" sz="2800">
              <a:solidFill>
                <a:schemeClr val="bg1"/>
              </a:solidFill>
              <a:latin typeface="黑体" panose="02010609060101010101" charset="-122"/>
              <a:ea typeface="黑体" panose="02010609060101010101" charset="-122"/>
            </a:endParaRPr>
          </a:p>
          <a:p>
            <a:pPr fontAlgn="auto">
              <a:lnSpc>
                <a:spcPts val="3860"/>
              </a:lnSpc>
              <a:spcBef>
                <a:spcPct val="0"/>
              </a:spcBef>
            </a:pPr>
            <a:r>
              <a:rPr lang="zh-CN" altLang="en-US" sz="2800">
                <a:solidFill>
                  <a:schemeClr val="bg1"/>
                </a:solidFill>
                <a:latin typeface="黑体" panose="02010609060101010101" charset="-122"/>
                <a:ea typeface="黑体" panose="02010609060101010101" charset="-122"/>
              </a:rPr>
              <a:t>形容用平常的眼光对待别人或事物。</a:t>
            </a:r>
            <a:endParaRPr lang="zh-CN" altLang="en-US" sz="2800">
              <a:solidFill>
                <a:schemeClr val="bg1"/>
              </a:solidFill>
              <a:latin typeface="黑体" panose="02010609060101010101" charset="-122"/>
              <a:ea typeface="黑体" panose="02010609060101010101" charset="-122"/>
            </a:endParaRPr>
          </a:p>
          <a:p>
            <a:pPr fontAlgn="auto">
              <a:lnSpc>
                <a:spcPts val="3860"/>
              </a:lnSpc>
              <a:spcBef>
                <a:spcPct val="0"/>
              </a:spcBef>
            </a:pPr>
            <a:r>
              <a:rPr lang="zh-CN" altLang="en-US" sz="2800">
                <a:solidFill>
                  <a:schemeClr val="bg1"/>
                </a:solidFill>
                <a:latin typeface="黑体" panose="02010609060101010101" charset="-122"/>
                <a:ea typeface="黑体" panose="02010609060101010101" charset="-122"/>
              </a:rPr>
              <a:t>对准靶子射箭，比喻言论、行动目标准确。</a:t>
            </a:r>
            <a:endParaRPr lang="zh-CN" altLang="en-US" sz="2800">
              <a:solidFill>
                <a:schemeClr val="bg1"/>
              </a:solidFill>
              <a:latin typeface="黑体" panose="02010609060101010101" charset="-122"/>
              <a:ea typeface="黑体" panose="02010609060101010101" charset="-122"/>
            </a:endParaRPr>
          </a:p>
          <a:p>
            <a:pPr fontAlgn="auto">
              <a:lnSpc>
                <a:spcPts val="3860"/>
              </a:lnSpc>
              <a:spcBef>
                <a:spcPct val="0"/>
              </a:spcBef>
            </a:pPr>
            <a:r>
              <a:rPr lang="zh-CN" altLang="en-US" sz="2800">
                <a:solidFill>
                  <a:schemeClr val="bg1"/>
                </a:solidFill>
                <a:latin typeface="黑体" panose="02010609060101010101" charset="-122"/>
                <a:ea typeface="黑体" panose="02010609060101010101" charset="-122"/>
              </a:rPr>
              <a:t>用浮夸的言辞博取群众的喜欢。</a:t>
            </a:r>
            <a:endParaRPr lang="zh-CN" altLang="en-US" sz="2800">
              <a:solidFill>
                <a:schemeClr val="bg1"/>
              </a:solidFill>
              <a:latin typeface="黑体" panose="02010609060101010101" charset="-122"/>
              <a:ea typeface="黑体" panose="02010609060101010101" charset="-122"/>
            </a:endParaRPr>
          </a:p>
          <a:p>
            <a:pPr fontAlgn="auto">
              <a:lnSpc>
                <a:spcPts val="3860"/>
              </a:lnSpc>
              <a:spcBef>
                <a:spcPct val="0"/>
              </a:spcBef>
            </a:pPr>
            <a:r>
              <a:rPr lang="zh-CN" altLang="en-US" sz="2800">
                <a:solidFill>
                  <a:schemeClr val="bg1"/>
                </a:solidFill>
                <a:latin typeface="黑体" panose="02010609060101010101" charset="-122"/>
                <a:ea typeface="黑体" panose="02010609060101010101" charset="-122"/>
              </a:rPr>
              <a:t>对问题情况有所认识却不清楚，或态度不明。</a:t>
            </a:r>
            <a:endParaRPr lang="zh-CN" altLang="en-US" sz="2800">
              <a:solidFill>
                <a:schemeClr val="bg1"/>
              </a:solidFill>
              <a:latin typeface="黑体" panose="02010609060101010101" charset="-122"/>
              <a:ea typeface="黑体" panose="02010609060101010101" charset="-122"/>
            </a:endParaRPr>
          </a:p>
          <a:p>
            <a:pPr fontAlgn="auto">
              <a:lnSpc>
                <a:spcPts val="3860"/>
              </a:lnSpc>
              <a:spcBef>
                <a:spcPct val="0"/>
              </a:spcBef>
            </a:pPr>
            <a:r>
              <a:rPr lang="zh-CN" altLang="en-US" sz="2800">
                <a:solidFill>
                  <a:schemeClr val="bg1"/>
                </a:solidFill>
                <a:latin typeface="黑体" panose="02010609060101010101" charset="-122"/>
                <a:ea typeface="黑体" panose="02010609060101010101" charset="-122"/>
              </a:rPr>
              <a:t>比喻做事不细致，不认真。</a:t>
            </a:r>
            <a:endParaRPr lang="zh-CN" altLang="en-US" sz="2800">
              <a:solidFill>
                <a:schemeClr val="bg1"/>
              </a:solidFill>
              <a:latin typeface="黑体" panose="02010609060101010101" charset="-122"/>
              <a:ea typeface="黑体" panose="02010609060101010101" charset="-122"/>
            </a:endParaRPr>
          </a:p>
          <a:p>
            <a:pPr fontAlgn="auto">
              <a:lnSpc>
                <a:spcPts val="3860"/>
              </a:lnSpc>
              <a:spcBef>
                <a:spcPct val="0"/>
              </a:spcBef>
            </a:pPr>
            <a:r>
              <a:rPr lang="zh-CN" altLang="en-US" sz="2800">
                <a:solidFill>
                  <a:schemeClr val="bg1"/>
                </a:solidFill>
                <a:latin typeface="黑体" panose="02010609060101010101" charset="-122"/>
                <a:ea typeface="黑体" panose="02010609060101010101" charset="-122"/>
              </a:rPr>
              <a:t>说话或文章浮夸，不切实际。</a:t>
            </a:r>
            <a:endParaRPr lang="zh-CN" altLang="en-US" sz="2800">
              <a:solidFill>
                <a:schemeClr val="bg1"/>
              </a:solidFill>
              <a:latin typeface="黑体" panose="02010609060101010101" charset="-122"/>
              <a:ea typeface="黑体" panose="02010609060101010101" charset="-122"/>
            </a:endParaRPr>
          </a:p>
        </p:txBody>
      </p:sp>
      <p:sp>
        <p:nvSpPr>
          <p:cNvPr id="40963" name="Text Box 5"/>
          <p:cNvSpPr txBox="1"/>
          <p:nvPr/>
        </p:nvSpPr>
        <p:spPr>
          <a:xfrm>
            <a:off x="834390" y="1651000"/>
            <a:ext cx="1752600" cy="3556000"/>
          </a:xfrm>
          <a:prstGeom prst="rect">
            <a:avLst/>
          </a:prstGeom>
          <a:noFill/>
          <a:ln w="9525">
            <a:noFill/>
          </a:ln>
        </p:spPr>
        <p:txBody>
          <a:bodyPr wrap="square">
            <a:spAutoFit/>
          </a:bodyPr>
          <a:lstStyle/>
          <a:p>
            <a:pPr fontAlgn="auto">
              <a:lnSpc>
                <a:spcPts val="3860"/>
              </a:lnSpc>
              <a:spcBef>
                <a:spcPct val="20000"/>
              </a:spcBef>
            </a:pPr>
            <a:r>
              <a:rPr lang="zh-CN" altLang="en-US" sz="2800">
                <a:solidFill>
                  <a:srgbClr val="FFC000"/>
                </a:solidFill>
                <a:latin typeface="黑体" panose="02010609060101010101" charset="-122"/>
                <a:ea typeface="黑体" panose="02010609060101010101" charset="-122"/>
              </a:rPr>
              <a:t>生吞活剥：</a:t>
            </a:r>
            <a:endParaRPr lang="zh-CN" altLang="en-US" sz="2800">
              <a:solidFill>
                <a:srgbClr val="FFC000"/>
              </a:solidFill>
              <a:latin typeface="黑体" panose="02010609060101010101" charset="-122"/>
              <a:ea typeface="黑体" panose="02010609060101010101" charset="-122"/>
            </a:endParaRPr>
          </a:p>
          <a:p>
            <a:pPr fontAlgn="auto">
              <a:lnSpc>
                <a:spcPts val="3860"/>
              </a:lnSpc>
              <a:spcBef>
                <a:spcPct val="0"/>
              </a:spcBef>
            </a:pPr>
            <a:r>
              <a:rPr lang="zh-CN" altLang="en-US" sz="2800">
                <a:solidFill>
                  <a:srgbClr val="FFC000"/>
                </a:solidFill>
                <a:latin typeface="黑体" panose="02010609060101010101" charset="-122"/>
                <a:ea typeface="黑体" panose="02010609060101010101" charset="-122"/>
              </a:rPr>
              <a:t>等闲视之：</a:t>
            </a:r>
            <a:endParaRPr lang="zh-CN" altLang="en-US" sz="2800">
              <a:solidFill>
                <a:srgbClr val="FFC000"/>
              </a:solidFill>
              <a:latin typeface="黑体" panose="02010609060101010101" charset="-122"/>
              <a:ea typeface="黑体" panose="02010609060101010101" charset="-122"/>
            </a:endParaRPr>
          </a:p>
          <a:p>
            <a:pPr fontAlgn="auto">
              <a:lnSpc>
                <a:spcPts val="3860"/>
              </a:lnSpc>
              <a:spcBef>
                <a:spcPct val="0"/>
              </a:spcBef>
            </a:pPr>
            <a:r>
              <a:rPr lang="zh-CN" altLang="en-US" sz="2800">
                <a:solidFill>
                  <a:srgbClr val="FFC000"/>
                </a:solidFill>
                <a:latin typeface="黑体" panose="02010609060101010101" charset="-122"/>
                <a:ea typeface="黑体" panose="02010609060101010101" charset="-122"/>
              </a:rPr>
              <a:t>有的放矢：</a:t>
            </a:r>
            <a:endParaRPr lang="zh-CN" altLang="en-US" sz="2800">
              <a:solidFill>
                <a:srgbClr val="FFC000"/>
              </a:solidFill>
              <a:latin typeface="黑体" panose="02010609060101010101" charset="-122"/>
              <a:ea typeface="黑体" panose="02010609060101010101" charset="-122"/>
            </a:endParaRPr>
          </a:p>
          <a:p>
            <a:pPr fontAlgn="auto">
              <a:lnSpc>
                <a:spcPts val="3860"/>
              </a:lnSpc>
              <a:spcBef>
                <a:spcPct val="0"/>
              </a:spcBef>
            </a:pPr>
            <a:r>
              <a:rPr lang="zh-CN" altLang="en-US" sz="2800">
                <a:solidFill>
                  <a:srgbClr val="FFC000"/>
                </a:solidFill>
                <a:latin typeface="黑体" panose="02010609060101010101" charset="-122"/>
                <a:ea typeface="黑体" panose="02010609060101010101" charset="-122"/>
              </a:rPr>
              <a:t>哗众取宠：</a:t>
            </a:r>
            <a:endParaRPr lang="zh-CN" altLang="en-US" sz="2800">
              <a:solidFill>
                <a:srgbClr val="FFC000"/>
              </a:solidFill>
              <a:latin typeface="黑体" panose="02010609060101010101" charset="-122"/>
              <a:ea typeface="黑体" panose="02010609060101010101" charset="-122"/>
            </a:endParaRPr>
          </a:p>
          <a:p>
            <a:pPr fontAlgn="auto">
              <a:lnSpc>
                <a:spcPts val="3860"/>
              </a:lnSpc>
              <a:spcBef>
                <a:spcPct val="0"/>
              </a:spcBef>
            </a:pPr>
            <a:r>
              <a:rPr lang="zh-CN" altLang="en-US" sz="2800">
                <a:solidFill>
                  <a:srgbClr val="FFC000"/>
                </a:solidFill>
                <a:latin typeface="黑体" panose="02010609060101010101" charset="-122"/>
                <a:ea typeface="黑体" panose="02010609060101010101" charset="-122"/>
              </a:rPr>
              <a:t>若明若暗：</a:t>
            </a:r>
            <a:endParaRPr lang="zh-CN" altLang="en-US" sz="2800">
              <a:solidFill>
                <a:srgbClr val="FFC000"/>
              </a:solidFill>
              <a:latin typeface="黑体" panose="02010609060101010101" charset="-122"/>
              <a:ea typeface="黑体" panose="02010609060101010101" charset="-122"/>
            </a:endParaRPr>
          </a:p>
          <a:p>
            <a:pPr fontAlgn="auto">
              <a:lnSpc>
                <a:spcPts val="3860"/>
              </a:lnSpc>
              <a:spcBef>
                <a:spcPct val="0"/>
              </a:spcBef>
            </a:pPr>
            <a:r>
              <a:rPr lang="zh-CN" altLang="en-US" sz="2800">
                <a:solidFill>
                  <a:srgbClr val="FFC000"/>
                </a:solidFill>
                <a:latin typeface="黑体" panose="02010609060101010101" charset="-122"/>
                <a:ea typeface="黑体" panose="02010609060101010101" charset="-122"/>
              </a:rPr>
              <a:t>粗枝大叶：</a:t>
            </a:r>
            <a:endParaRPr lang="zh-CN" altLang="en-US" sz="2800">
              <a:solidFill>
                <a:srgbClr val="FFC000"/>
              </a:solidFill>
              <a:latin typeface="黑体" panose="02010609060101010101" charset="-122"/>
              <a:ea typeface="黑体" panose="02010609060101010101" charset="-122"/>
            </a:endParaRPr>
          </a:p>
          <a:p>
            <a:pPr fontAlgn="auto">
              <a:lnSpc>
                <a:spcPts val="3860"/>
              </a:lnSpc>
              <a:spcBef>
                <a:spcPct val="0"/>
              </a:spcBef>
            </a:pPr>
            <a:r>
              <a:rPr lang="zh-CN" altLang="en-US" sz="2800">
                <a:solidFill>
                  <a:srgbClr val="FFC000"/>
                </a:solidFill>
                <a:latin typeface="黑体" panose="02010609060101010101" charset="-122"/>
                <a:ea typeface="黑体" panose="02010609060101010101" charset="-122"/>
              </a:rPr>
              <a:t>夸夸其谈：</a:t>
            </a:r>
            <a:endParaRPr lang="zh-CN" altLang="en-US" sz="2800">
              <a:solidFill>
                <a:srgbClr val="FFC000"/>
              </a:solidFill>
              <a:latin typeface="黑体" panose="02010609060101010101" charset="-122"/>
              <a:ea typeface="黑体" panose="02010609060101010101" charset="-122"/>
            </a:endParaRPr>
          </a:p>
        </p:txBody>
      </p:sp>
      <p:sp>
        <p:nvSpPr>
          <p:cNvPr id="40964" name="Text Box 6"/>
          <p:cNvSpPr txBox="1"/>
          <p:nvPr/>
        </p:nvSpPr>
        <p:spPr>
          <a:xfrm>
            <a:off x="2438400" y="762000"/>
            <a:ext cx="412750" cy="368300"/>
          </a:xfrm>
          <a:prstGeom prst="rect">
            <a:avLst/>
          </a:prstGeom>
          <a:noFill/>
          <a:ln w="9525">
            <a:noFill/>
          </a:ln>
        </p:spPr>
        <p:txBody>
          <a:bodyPr>
            <a:spAutoFit/>
          </a:bodyPr>
          <a:lstStyle/>
          <a:p>
            <a:endParaRPr lang="zh-CN" altLang="zh-CN">
              <a:solidFill>
                <a:schemeClr val="tx1"/>
              </a:solidFill>
              <a:latin typeface="Times New Roman" panose="02020603050405020304" charset="0"/>
              <a:ea typeface="宋体" panose="02010600030101010101" pitchFamily="2" charset="-122"/>
            </a:endParaRPr>
          </a:p>
        </p:txBody>
      </p:sp>
      <p:sp>
        <p:nvSpPr>
          <p:cNvPr id="3" name="文本框 2"/>
          <p:cNvSpPr txBox="1"/>
          <p:nvPr/>
        </p:nvSpPr>
        <p:spPr>
          <a:xfrm>
            <a:off x="834390" y="1005840"/>
            <a:ext cx="3334385" cy="645160"/>
          </a:xfrm>
          <a:prstGeom prst="rect">
            <a:avLst/>
          </a:prstGeom>
          <a:noFill/>
        </p:spPr>
        <p:txBody>
          <a:bodyPr wrap="square" rtlCol="0">
            <a:spAutoFit/>
          </a:bodyPr>
          <a:lstStyle/>
          <a:p>
            <a:r>
              <a:rPr lang="zh-CN" altLang="en-US" sz="3600">
                <a:solidFill>
                  <a:schemeClr val="bg1"/>
                </a:solidFill>
                <a:latin typeface="黑体" panose="02010609060101010101" charset="-122"/>
                <a:ea typeface="黑体" panose="02010609060101010101" charset="-122"/>
              </a:rPr>
              <a:t>预习检测</a:t>
            </a:r>
            <a:endParaRPr lang="zh-CN" altLang="en-US" sz="3600">
              <a:solidFill>
                <a:schemeClr val="bg1"/>
              </a:solidFill>
              <a:latin typeface="黑体" panose="02010609060101010101" charset="-122"/>
              <a:ea typeface="黑体" panose="02010609060101010101" charset="-122"/>
            </a:endParaRP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6082"/>
                                        </p:tgtEl>
                                        <p:attrNameLst>
                                          <p:attrName>style.visibility</p:attrName>
                                        </p:attrNameLst>
                                      </p:cBhvr>
                                      <p:to>
                                        <p:strVal val="visible"/>
                                      </p:to>
                                    </p:set>
                                    <p:animEffect transition="in" filter="blinds(horizontal)">
                                      <p:cBhvr>
                                        <p:cTn id="7" dur="500"/>
                                        <p:tgtEl>
                                          <p:spTgt spid="4608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46082">
                                            <p:txEl>
                                              <p:pRg st="0" end="0"/>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46082">
                                            <p:txEl>
                                              <p:pRg st="1" end="1"/>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46082">
                                            <p:txEl>
                                              <p:pRg st="2" end="2"/>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46082">
                                            <p:txEl>
                                              <p:pRg st="3" end="3"/>
                                            </p:txEl>
                                          </p:spTgt>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46082">
                                            <p:txEl>
                                              <p:pRg st="4" end="4"/>
                                            </p:txEl>
                                          </p:spTgt>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46082">
                                            <p:txEl>
                                              <p:pRg st="5" end="5"/>
                                            </p:txEl>
                                          </p:spTgt>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4608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3" name="标题 2"/>
          <p:cNvSpPr>
            <a:spLocks noGrp="1"/>
          </p:cNvSpPr>
          <p:nvPr>
            <p:ph type="title"/>
          </p:nvPr>
        </p:nvSpPr>
        <p:spPr>
          <a:xfrm>
            <a:off x="611575" y="1031945"/>
            <a:ext cx="10969200" cy="705600"/>
          </a:xfrm>
        </p:spPr>
        <p:txBody>
          <a:bodyPr/>
          <a:lstStyle/>
          <a:p>
            <a:endParaRPr lang="zh-CN" altLang="en-US" b="0">
              <a:solidFill>
                <a:schemeClr val="bg1"/>
              </a:solidFill>
            </a:endParaRPr>
          </a:p>
        </p:txBody>
      </p:sp>
      <p:sp>
        <p:nvSpPr>
          <p:cNvPr id="6" name="内容占位符 5"/>
          <p:cNvSpPr>
            <a:spLocks noGrp="1"/>
          </p:cNvSpPr>
          <p:nvPr>
            <p:ph idx="1"/>
          </p:nvPr>
        </p:nvSpPr>
        <p:spPr>
          <a:xfrm>
            <a:off x="509270" y="1737360"/>
            <a:ext cx="10968990" cy="4533265"/>
          </a:xfrm>
        </p:spPr>
        <p:txBody>
          <a:bodyPr>
            <a:normAutofit lnSpcReduction="10000"/>
          </a:bodyPr>
          <a:lstStyle/>
          <a:p>
            <a:pPr marL="0" indent="0" algn="just" eaLnBrk="1" hangingPunct="1">
              <a:buNone/>
            </a:pPr>
            <a:r>
              <a:rPr altLang="zh-CN" sz="2800">
                <a:solidFill>
                  <a:schemeClr val="bg1"/>
                </a:solidFill>
                <a:latin typeface="Calibri"/>
                <a:ea typeface="楷体" panose="02010609060101010101" pitchFamily="49" charset="-122"/>
                <a:sym typeface="+mn-ea"/>
              </a:rPr>
              <a:t>       </a:t>
            </a:r>
            <a:r>
              <a:rPr altLang="zh-CN" sz="2800">
                <a:solidFill>
                  <a:schemeClr val="bg1"/>
                </a:solidFill>
                <a:latin typeface="黑体" panose="02010609060101010101" charset="-122"/>
                <a:ea typeface="黑体" panose="02010609060101010101" charset="-122"/>
                <a:sym typeface="+mn-ea"/>
              </a:rPr>
              <a:t>身为一名教师，有时深感改变一个人思想之艰难。而这篇文章，为我们打开了一扇窗，让我们看到了语言和文字的力量。而这些语言文字之所以有如此动人心魄的力量，除了因为我们分析的写作手法之外，还和毛主席胸怀天下的人格和高屋建瓴的气魄有关。</a:t>
            </a:r>
            <a:r>
              <a:rPr lang="en-US" altLang="zh-CN" sz="2800">
                <a:solidFill>
                  <a:schemeClr val="bg1"/>
                </a:solidFill>
                <a:latin typeface="黑体" panose="02010609060101010101" charset="-122"/>
                <a:ea typeface="黑体" panose="02010609060101010101" charset="-122"/>
                <a:sym typeface="+mn-ea"/>
              </a:rPr>
              <a:t>“</a:t>
            </a:r>
            <a:r>
              <a:rPr altLang="zh-CN" sz="2800">
                <a:solidFill>
                  <a:schemeClr val="bg1"/>
                </a:solidFill>
                <a:latin typeface="黑体" panose="02010609060101010101" charset="-122"/>
                <a:ea typeface="黑体" panose="02010609060101010101" charset="-122"/>
                <a:sym typeface="+mn-ea"/>
              </a:rPr>
              <a:t>高山仰止，景行行止。</a:t>
            </a:r>
            <a:r>
              <a:rPr lang="en-US" altLang="zh-CN" sz="2800">
                <a:solidFill>
                  <a:schemeClr val="bg1"/>
                </a:solidFill>
                <a:latin typeface="黑体" panose="02010609060101010101" charset="-122"/>
                <a:ea typeface="黑体" panose="02010609060101010101" charset="-122"/>
                <a:sym typeface="+mn-ea"/>
              </a:rPr>
              <a:t>”“</a:t>
            </a:r>
            <a:r>
              <a:rPr altLang="zh-CN" sz="2800">
                <a:solidFill>
                  <a:schemeClr val="bg1"/>
                </a:solidFill>
                <a:latin typeface="黑体" panose="02010609060101010101" charset="-122"/>
                <a:ea typeface="黑体" panose="02010609060101010101" charset="-122"/>
                <a:sym typeface="+mn-ea"/>
              </a:rPr>
              <a:t>革命尚未成功，诸君仍需努力。</a:t>
            </a:r>
            <a:r>
              <a:rPr lang="en-US" altLang="zh-CN" sz="2800">
                <a:solidFill>
                  <a:schemeClr val="bg1"/>
                </a:solidFill>
                <a:latin typeface="黑体" panose="02010609060101010101" charset="-122"/>
                <a:ea typeface="黑体" panose="02010609060101010101" charset="-122"/>
                <a:sym typeface="+mn-ea"/>
              </a:rPr>
              <a:t>”</a:t>
            </a:r>
            <a:r>
              <a:rPr altLang="zh-CN" sz="2800">
                <a:solidFill>
                  <a:schemeClr val="bg1"/>
                </a:solidFill>
                <a:latin typeface="黑体" panose="02010609060101010101" charset="-122"/>
                <a:ea typeface="黑体" panose="02010609060101010101" charset="-122"/>
                <a:sym typeface="+mn-ea"/>
              </a:rPr>
              <a:t>新时代，我们共勉！</a:t>
            </a:r>
            <a:endParaRPr altLang="zh-CN" sz="2800">
              <a:solidFill>
                <a:schemeClr val="bg1"/>
              </a:solidFill>
              <a:effectLst/>
              <a:latin typeface="黑体" panose="02010609060101010101" charset="-122"/>
              <a:ea typeface="黑体" panose="02010609060101010101" charset="-122"/>
              <a:cs typeface="Times New Roman" panose="02020603050405020304" charset="0"/>
              <a:sym typeface="+mn-ea"/>
            </a:endParaRPr>
          </a:p>
        </p:txBody>
      </p:sp>
      <p:pic>
        <p:nvPicPr>
          <p:cNvPr id="7" name="New picture"/>
          <p:cNvPicPr/>
          <p:nvPr/>
        </p:nvPicPr>
        <p:blipFill>
          <a:blip r:embed="rId2"/>
          <a:stretch>
            <a:fillRect/>
          </a:stretch>
        </p:blipFill>
        <p:spPr>
          <a:xfrm>
            <a:off x="10198100" y="12065000"/>
            <a:ext cx="355600" cy="254000"/>
          </a:xfrm>
          <a:prstGeom prst="cube">
            <a:avLst/>
          </a:prstGeom>
        </p:spPr>
      </p:pic>
    </p:spTree>
    <p:custDataLst>
      <p:tags r:id="rId4"/>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标题 2"/>
          <p:cNvSpPr>
            <a:spLocks noGrp="1"/>
          </p:cNvSpPr>
          <p:nvPr>
            <p:ph type="title"/>
          </p:nvPr>
        </p:nvSpPr>
        <p:spPr>
          <a:xfrm>
            <a:off x="611575" y="1031945"/>
            <a:ext cx="10969200" cy="705600"/>
          </a:xfrm>
        </p:spPr>
        <p:txBody>
          <a:bodyPr/>
          <a:lstStyle/>
          <a:p>
            <a:r>
              <a:rPr lang="zh-CN" altLang="en-US" b="0">
                <a:solidFill>
                  <a:srgbClr val="FFFF00"/>
                </a:solidFill>
                <a:latin typeface="黑体" panose="02010609060101010101" charset="-122"/>
                <a:ea typeface="黑体" panose="02010609060101010101" charset="-122"/>
                <a:cs typeface="黑体" panose="02010609060101010101" charset="-122"/>
              </a:rPr>
              <a:t>一、整体感知  梳理文章观点与结构</a:t>
            </a:r>
            <a:endParaRPr lang="zh-CN" altLang="en-US" b="0">
              <a:solidFill>
                <a:srgbClr val="FFFF00"/>
              </a:solidFill>
              <a:latin typeface="黑体" panose="02010609060101010101" charset="-122"/>
              <a:ea typeface="黑体" panose="02010609060101010101" charset="-122"/>
              <a:cs typeface="黑体" panose="02010609060101010101" charset="-122"/>
            </a:endParaRPr>
          </a:p>
        </p:txBody>
      </p:sp>
      <p:sp>
        <p:nvSpPr>
          <p:cNvPr id="6" name="内容占位符 5"/>
          <p:cNvSpPr>
            <a:spLocks noGrp="1"/>
          </p:cNvSpPr>
          <p:nvPr>
            <p:ph idx="1"/>
          </p:nvPr>
        </p:nvSpPr>
        <p:spPr>
          <a:xfrm>
            <a:off x="608330" y="1912620"/>
            <a:ext cx="10968990" cy="4337050"/>
          </a:xfrm>
        </p:spPr>
        <p:txBody>
          <a:bodyPr>
            <a:normAutofit lnSpcReduction="10000"/>
          </a:bodyPr>
          <a:lstStyle/>
          <a:p>
            <a:pPr marL="0" indent="0">
              <a:buNone/>
            </a:pPr>
            <a:r>
              <a:rPr sz="2800">
                <a:solidFill>
                  <a:schemeClr val="bg1"/>
                </a:solidFill>
                <a:latin typeface="黑体" panose="02010609060101010101" charset="-122"/>
                <a:ea typeface="黑体" panose="02010609060101010101" charset="-122"/>
                <a:cs typeface="黑体" panose="02010609060101010101" charset="-122"/>
                <a:sym typeface="+mn-ea"/>
              </a:rPr>
              <a:t>阅读全文，圈划观点句（中心论点、分论点）和表明思路的句子，回答以下问题。</a:t>
            </a:r>
            <a:endParaRPr sz="2800">
              <a:solidFill>
                <a:schemeClr val="bg1"/>
              </a:solidFill>
              <a:latin typeface="黑体" panose="02010609060101010101" charset="-122"/>
              <a:ea typeface="黑体" panose="02010609060101010101" charset="-122"/>
              <a:cs typeface="黑体" panose="02010609060101010101" charset="-122"/>
              <a:sym typeface="+mn-ea"/>
            </a:endParaRPr>
          </a:p>
          <a:p>
            <a:pPr marL="0" indent="0">
              <a:buNone/>
            </a:pPr>
            <a:r>
              <a:rPr lang="en-US" altLang="zh-CN" sz="2800">
                <a:solidFill>
                  <a:schemeClr val="bg1"/>
                </a:solidFill>
                <a:latin typeface="黑体" panose="02010609060101010101" charset="-122"/>
                <a:ea typeface="黑体" panose="02010609060101010101" charset="-122"/>
                <a:cs typeface="黑体" panose="02010609060101010101" charset="-122"/>
              </a:rPr>
              <a:t>1.</a:t>
            </a:r>
            <a:r>
              <a:rPr lang="zh-CN" altLang="en-US" sz="2800">
                <a:solidFill>
                  <a:schemeClr val="bg1"/>
                </a:solidFill>
                <a:latin typeface="黑体" panose="02010609060101010101" charset="-122"/>
                <a:ea typeface="黑体" panose="02010609060101010101" charset="-122"/>
                <a:cs typeface="黑体" panose="02010609060101010101" charset="-122"/>
              </a:rPr>
              <a:t>文章的中心论点是什么？</a:t>
            </a:r>
            <a:endParaRPr lang="zh-CN" altLang="en-US" sz="2800">
              <a:solidFill>
                <a:schemeClr val="bg1"/>
              </a:solidFill>
              <a:latin typeface="黑体" panose="02010609060101010101" charset="-122"/>
              <a:ea typeface="黑体" panose="02010609060101010101" charset="-122"/>
              <a:cs typeface="黑体" panose="02010609060101010101" charset="-122"/>
            </a:endParaRPr>
          </a:p>
          <a:p>
            <a:pPr marL="0" indent="0">
              <a:buNone/>
            </a:pPr>
            <a:r>
              <a:rPr lang="en-US" altLang="zh-CN" sz="2800">
                <a:solidFill>
                  <a:schemeClr val="bg1"/>
                </a:solidFill>
                <a:latin typeface="黑体" panose="02010609060101010101" charset="-122"/>
                <a:ea typeface="黑体" panose="02010609060101010101" charset="-122"/>
                <a:cs typeface="黑体" panose="02010609060101010101" charset="-122"/>
              </a:rPr>
              <a:t>2.</a:t>
            </a:r>
            <a:r>
              <a:rPr sz="2800">
                <a:solidFill>
                  <a:schemeClr val="bg1"/>
                </a:solidFill>
                <a:latin typeface="黑体" panose="02010609060101010101" charset="-122"/>
                <a:ea typeface="黑体" panose="02010609060101010101" charset="-122"/>
                <a:cs typeface="黑体" panose="02010609060101010101" charset="-122"/>
                <a:sym typeface="+mn-ea"/>
              </a:rPr>
              <a:t>文章各部分和中心论点的关系是什么？</a:t>
            </a:r>
            <a:endParaRPr lang="zh-CN" altLang="en-US" sz="2800">
              <a:solidFill>
                <a:schemeClr val="bg1"/>
              </a:solidFill>
              <a:latin typeface="黑体" panose="02010609060101010101" charset="-122"/>
              <a:ea typeface="黑体" panose="02010609060101010101" charset="-122"/>
              <a:cs typeface="黑体" panose="02010609060101010101" charset="-122"/>
            </a:endParaRPr>
          </a:p>
          <a:p>
            <a:pPr marL="0" indent="0">
              <a:buNone/>
            </a:pPr>
            <a:r>
              <a:rPr lang="en-US" altLang="zh-CN" sz="2800">
                <a:solidFill>
                  <a:schemeClr val="bg1"/>
                </a:solidFill>
                <a:latin typeface="黑体" panose="02010609060101010101" charset="-122"/>
                <a:ea typeface="黑体" panose="02010609060101010101" charset="-122"/>
                <a:cs typeface="黑体" panose="02010609060101010101" charset="-122"/>
                <a:sym typeface="+mn-ea"/>
              </a:rPr>
              <a:t>3.</a:t>
            </a:r>
            <a:r>
              <a:rPr sz="2800">
                <a:solidFill>
                  <a:schemeClr val="bg1"/>
                </a:solidFill>
                <a:latin typeface="黑体" panose="02010609060101010101" charset="-122"/>
                <a:ea typeface="黑体" panose="02010609060101010101" charset="-122"/>
                <a:cs typeface="黑体" panose="02010609060101010101" charset="-122"/>
                <a:sym typeface="+mn-ea"/>
              </a:rPr>
              <a:t>用一句话概括文章各部分的大意并梳理文章结构。</a:t>
            </a:r>
            <a:endParaRPr sz="4000">
              <a:solidFill>
                <a:schemeClr val="bg1"/>
              </a:solidFill>
              <a:latin typeface="黑体" panose="02010609060101010101" charset="-122"/>
              <a:ea typeface="黑体" panose="02010609060101010101" charset="-122"/>
              <a:cs typeface="黑体" panose="02010609060101010101" charset="-122"/>
            </a:endParaRPr>
          </a:p>
          <a:p>
            <a:endParaRPr lang="en-US" altLang="zh-CN" sz="4000">
              <a:solidFill>
                <a:schemeClr val="bg1"/>
              </a:solidFill>
              <a:latin typeface="黑体" panose="02010609060101010101" charset="-122"/>
              <a:ea typeface="黑体" panose="02010609060101010101" charset="-122"/>
              <a:cs typeface="黑体" panose="02010609060101010101" charset="-122"/>
            </a:endParaRPr>
          </a:p>
        </p:txBody>
      </p:sp>
    </p:spTree>
    <p:custDataLst>
      <p:tags r:id="rId3"/>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6" name="内容占位符 5"/>
          <p:cNvSpPr>
            <a:spLocks noGrp="1"/>
          </p:cNvSpPr>
          <p:nvPr>
            <p:ph idx="1"/>
          </p:nvPr>
        </p:nvSpPr>
        <p:spPr>
          <a:xfrm>
            <a:off x="507365" y="1410970"/>
            <a:ext cx="10968990" cy="5217160"/>
          </a:xfrm>
        </p:spPr>
        <p:txBody>
          <a:bodyPr>
            <a:normAutofit/>
          </a:bodyPr>
          <a:lstStyle/>
          <a:p>
            <a:pPr marL="0" indent="0">
              <a:buNone/>
            </a:pPr>
            <a:r>
              <a:rPr lang="en-US" altLang="zh-CN" sz="2800">
                <a:solidFill>
                  <a:schemeClr val="bg1"/>
                </a:solidFill>
                <a:latin typeface="黑体" panose="02010609060101010101" charset="-122"/>
                <a:ea typeface="黑体" panose="02010609060101010101" charset="-122"/>
                <a:cs typeface="黑体" panose="02010609060101010101" charset="-122"/>
              </a:rPr>
              <a:t>1.</a:t>
            </a:r>
            <a:r>
              <a:rPr sz="2800">
                <a:solidFill>
                  <a:schemeClr val="bg1"/>
                </a:solidFill>
                <a:latin typeface="黑体" panose="02010609060101010101" charset="-122"/>
                <a:ea typeface="黑体" panose="02010609060101010101" charset="-122"/>
                <a:cs typeface="黑体" panose="02010609060101010101" charset="-122"/>
              </a:rPr>
              <a:t>中心论点：我主张将我们全党的学习方法和学习制度改造一下。即提出问题。</a:t>
            </a:r>
            <a:endParaRPr sz="4000">
              <a:solidFill>
                <a:schemeClr val="bg1"/>
              </a:solidFill>
              <a:latin typeface="黑体" panose="02010609060101010101" charset="-122"/>
              <a:ea typeface="黑体" panose="02010609060101010101" charset="-122"/>
              <a:cs typeface="黑体" panose="02010609060101010101" charset="-122"/>
            </a:endParaRPr>
          </a:p>
          <a:p>
            <a:pPr marL="0" indent="0">
              <a:buNone/>
            </a:pPr>
            <a:r>
              <a:rPr lang="en-US" altLang="zh-CN" sz="2800">
                <a:solidFill>
                  <a:schemeClr val="bg1"/>
                </a:solidFill>
                <a:latin typeface="黑体" panose="02010609060101010101" charset="-122"/>
                <a:ea typeface="黑体" panose="02010609060101010101" charset="-122"/>
                <a:cs typeface="黑体" panose="02010609060101010101" charset="-122"/>
              </a:rPr>
              <a:t>2</a:t>
            </a:r>
            <a:r>
              <a:rPr lang="en-US" altLang="zh-CN" sz="4000">
                <a:solidFill>
                  <a:schemeClr val="bg1"/>
                </a:solidFill>
                <a:latin typeface="黑体" panose="02010609060101010101" charset="-122"/>
                <a:ea typeface="黑体" panose="02010609060101010101" charset="-122"/>
                <a:cs typeface="黑体" panose="02010609060101010101" charset="-122"/>
              </a:rPr>
              <a:t>.</a:t>
            </a:r>
            <a:r>
              <a:rPr sz="2800">
                <a:solidFill>
                  <a:schemeClr val="bg1"/>
                </a:solidFill>
                <a:latin typeface="黑体" panose="02010609060101010101" charset="-122"/>
                <a:ea typeface="黑体" panose="02010609060101010101" charset="-122"/>
                <a:cs typeface="黑体" panose="02010609060101010101" charset="-122"/>
              </a:rPr>
              <a:t>文章第</a:t>
            </a:r>
            <a:r>
              <a:rPr sz="2800">
                <a:solidFill>
                  <a:schemeClr val="bg1"/>
                </a:solidFill>
                <a:latin typeface="黑体" panose="02010609060101010101" charset="-122"/>
                <a:ea typeface="黑体" panose="02010609060101010101" charset="-122"/>
                <a:cs typeface="黑体" panose="02010609060101010101" charset="-122"/>
                <a:sym typeface="+mn-ea"/>
              </a:rPr>
              <a:t>一、二、三部分主要是提出中心论点的原因，即分析问题，文章第四部分是中心论点的实施措施，即解决问题。</a:t>
            </a:r>
            <a:endParaRPr sz="2800">
              <a:solidFill>
                <a:schemeClr val="bg1"/>
              </a:solidFill>
              <a:latin typeface="黑体" panose="02010609060101010101" charset="-122"/>
              <a:ea typeface="黑体" panose="02010609060101010101" charset="-122"/>
              <a:cs typeface="黑体" panose="02010609060101010101" charset="-122"/>
              <a:sym typeface="+mn-ea"/>
            </a:endParaRPr>
          </a:p>
          <a:p>
            <a:pPr marL="0" indent="0">
              <a:buNone/>
            </a:pPr>
            <a:r>
              <a:rPr lang="en-US" altLang="zh-CN" sz="2800">
                <a:solidFill>
                  <a:schemeClr val="bg1"/>
                </a:solidFill>
                <a:latin typeface="黑体" panose="02010609060101010101" charset="-122"/>
                <a:ea typeface="黑体" panose="02010609060101010101" charset="-122"/>
                <a:cs typeface="黑体" panose="02010609060101010101" charset="-122"/>
                <a:sym typeface="+mn-ea"/>
              </a:rPr>
              <a:t>  </a:t>
            </a:r>
            <a:endParaRPr lang="en-US" altLang="zh-CN" sz="2800">
              <a:solidFill>
                <a:schemeClr val="bg1"/>
              </a:solidFill>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3" name="标题 2"/>
          <p:cNvSpPr>
            <a:spLocks noGrp="1"/>
          </p:cNvSpPr>
          <p:nvPr>
            <p:ph type="title"/>
          </p:nvPr>
        </p:nvSpPr>
        <p:spPr>
          <a:xfrm>
            <a:off x="611575" y="1031945"/>
            <a:ext cx="10969200" cy="705600"/>
          </a:xfrm>
        </p:spPr>
        <p:txBody>
          <a:bodyPr>
            <a:normAutofit/>
          </a:bodyPr>
          <a:lstStyle/>
          <a:p>
            <a:r>
              <a:rPr lang="en-US" altLang="zh-CN" sz="3200" b="0">
                <a:solidFill>
                  <a:schemeClr val="bg1"/>
                </a:solidFill>
                <a:latin typeface="黑体" panose="02010609060101010101" charset="-122"/>
                <a:ea typeface="黑体" panose="02010609060101010101" charset="-122"/>
              </a:rPr>
              <a:t>3.</a:t>
            </a:r>
            <a:r>
              <a:rPr sz="3200" b="0">
                <a:solidFill>
                  <a:schemeClr val="bg1"/>
                </a:solidFill>
                <a:latin typeface="黑体" panose="02010609060101010101" charset="-122"/>
                <a:ea typeface="黑体" panose="02010609060101010101" charset="-122"/>
              </a:rPr>
              <a:t>每部分大意及文章结构总结如下：</a:t>
            </a:r>
            <a:endParaRPr sz="3200" b="0">
              <a:solidFill>
                <a:schemeClr val="bg1"/>
              </a:solidFill>
              <a:latin typeface="黑体" panose="02010609060101010101" charset="-122"/>
              <a:ea typeface="黑体" panose="02010609060101010101" charset="-122"/>
            </a:endParaRPr>
          </a:p>
        </p:txBody>
      </p:sp>
      <p:sp>
        <p:nvSpPr>
          <p:cNvPr id="6" name="内容占位符 5"/>
          <p:cNvSpPr>
            <a:spLocks noGrp="1"/>
          </p:cNvSpPr>
          <p:nvPr>
            <p:ph idx="1"/>
          </p:nvPr>
        </p:nvSpPr>
        <p:spPr>
          <a:xfrm>
            <a:off x="608330" y="1912620"/>
            <a:ext cx="10968990" cy="4337050"/>
          </a:xfrm>
        </p:spPr>
        <p:txBody>
          <a:bodyPr/>
          <a:lstStyle/>
          <a:p>
            <a:pPr marL="0" indent="0">
              <a:buNone/>
            </a:pPr>
            <a:endParaRPr sz="3600">
              <a:solidFill>
                <a:schemeClr val="bg1"/>
              </a:solidFill>
            </a:endParaRPr>
          </a:p>
        </p:txBody>
      </p:sp>
      <p:pic>
        <p:nvPicPr>
          <p:cNvPr id="7" name="A38.eps" descr="id:2147491561;FounderCES"/>
          <p:cNvPicPr>
            <a:picLocks noChangeAspect="1"/>
          </p:cNvPicPr>
          <p:nvPr/>
        </p:nvPicPr>
        <p:blipFill>
          <a:blip r:embed="rId2"/>
          <a:stretch>
            <a:fillRect/>
          </a:stretch>
        </p:blipFill>
        <p:spPr>
          <a:xfrm>
            <a:off x="1216025" y="1854835"/>
            <a:ext cx="9214485" cy="3300730"/>
          </a:xfrm>
          <a:prstGeom prst="rect">
            <a:avLst/>
          </a:prstGeom>
        </p:spPr>
      </p:pic>
    </p:spTree>
    <p:custDataLst>
      <p:tags r:id="rId4"/>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标题 2"/>
          <p:cNvSpPr>
            <a:spLocks noGrp="1"/>
          </p:cNvSpPr>
          <p:nvPr>
            <p:ph type="title"/>
          </p:nvPr>
        </p:nvSpPr>
        <p:spPr>
          <a:xfrm>
            <a:off x="611575" y="1031945"/>
            <a:ext cx="10969200" cy="705600"/>
          </a:xfrm>
        </p:spPr>
        <p:txBody>
          <a:bodyPr/>
          <a:lstStyle/>
          <a:p>
            <a:r>
              <a:rPr lang="zh-CN" altLang="en-US" b="0">
                <a:solidFill>
                  <a:srgbClr val="FFFF00"/>
                </a:solidFill>
                <a:latin typeface="黑体" panose="02010609060101010101" charset="-122"/>
                <a:ea typeface="黑体" panose="02010609060101010101" charset="-122"/>
                <a:cs typeface="黑体" panose="02010609060101010101" charset="-122"/>
              </a:rPr>
              <a:t>二、细读文本 探究文章写作目的</a:t>
            </a:r>
            <a:endParaRPr lang="zh-CN" altLang="en-US" b="0">
              <a:solidFill>
                <a:srgbClr val="FFFF00"/>
              </a:solidFill>
              <a:latin typeface="黑体" panose="02010609060101010101" charset="-122"/>
              <a:ea typeface="黑体" panose="02010609060101010101" charset="-122"/>
              <a:cs typeface="黑体" panose="02010609060101010101" charset="-122"/>
            </a:endParaRPr>
          </a:p>
        </p:txBody>
      </p:sp>
      <p:sp>
        <p:nvSpPr>
          <p:cNvPr id="6" name="内容占位符 5"/>
          <p:cNvSpPr>
            <a:spLocks noGrp="1"/>
          </p:cNvSpPr>
          <p:nvPr>
            <p:ph idx="1"/>
          </p:nvPr>
        </p:nvSpPr>
        <p:spPr>
          <a:xfrm>
            <a:off x="608330" y="1912620"/>
            <a:ext cx="10968990" cy="4337050"/>
          </a:xfrm>
        </p:spPr>
        <p:txBody>
          <a:bodyPr>
            <a:normAutofit lnSpcReduction="10000"/>
          </a:bodyPr>
          <a:lstStyle/>
          <a:p>
            <a:pPr marL="0" indent="0">
              <a:buNone/>
            </a:pPr>
            <a:r>
              <a:rPr lang="en-US" altLang="zh-CN" sz="3200">
                <a:solidFill>
                  <a:schemeClr val="bg1"/>
                </a:solidFill>
                <a:latin typeface="黑体" panose="02010609060101010101" charset="-122"/>
                <a:ea typeface="黑体" panose="02010609060101010101" charset="-122"/>
                <a:cs typeface="黑体" panose="02010609060101010101" charset="-122"/>
                <a:sym typeface="+mn-ea"/>
              </a:rPr>
              <a:t>1.</a:t>
            </a:r>
            <a:r>
              <a:rPr sz="3200">
                <a:solidFill>
                  <a:schemeClr val="bg1"/>
                </a:solidFill>
                <a:latin typeface="黑体" panose="02010609060101010101" charset="-122"/>
                <a:ea typeface="黑体" panose="02010609060101010101" charset="-122"/>
                <a:cs typeface="黑体" panose="02010609060101010101" charset="-122"/>
                <a:sym typeface="+mn-ea"/>
              </a:rPr>
              <a:t>如何理解题目</a:t>
            </a:r>
            <a:r>
              <a:rPr lang="en-US" altLang="zh-CN" sz="3200">
                <a:solidFill>
                  <a:schemeClr val="bg1"/>
                </a:solidFill>
                <a:latin typeface="黑体" panose="02010609060101010101" charset="-122"/>
                <a:ea typeface="黑体" panose="02010609060101010101" charset="-122"/>
                <a:cs typeface="黑体" panose="02010609060101010101" charset="-122"/>
                <a:sym typeface="+mn-ea"/>
              </a:rPr>
              <a:t>“</a:t>
            </a:r>
            <a:r>
              <a:rPr sz="3200">
                <a:solidFill>
                  <a:schemeClr val="bg1"/>
                </a:solidFill>
                <a:latin typeface="黑体" panose="02010609060101010101" charset="-122"/>
                <a:ea typeface="黑体" panose="02010609060101010101" charset="-122"/>
                <a:cs typeface="黑体" panose="02010609060101010101" charset="-122"/>
                <a:sym typeface="+mn-ea"/>
              </a:rPr>
              <a:t>改造我们的学习</a:t>
            </a:r>
            <a:r>
              <a:rPr lang="en-US" altLang="zh-CN" sz="3200">
                <a:solidFill>
                  <a:schemeClr val="bg1"/>
                </a:solidFill>
                <a:latin typeface="黑体" panose="02010609060101010101" charset="-122"/>
                <a:ea typeface="黑体" panose="02010609060101010101" charset="-122"/>
                <a:cs typeface="黑体" panose="02010609060101010101" charset="-122"/>
                <a:sym typeface="+mn-ea"/>
              </a:rPr>
              <a:t>”</a:t>
            </a:r>
            <a:r>
              <a:rPr sz="3200">
                <a:solidFill>
                  <a:schemeClr val="bg1"/>
                </a:solidFill>
                <a:latin typeface="黑体" panose="02010609060101010101" charset="-122"/>
                <a:ea typeface="黑体" panose="02010609060101010101" charset="-122"/>
                <a:cs typeface="黑体" panose="02010609060101010101" charset="-122"/>
                <a:sym typeface="+mn-ea"/>
              </a:rPr>
              <a:t>？</a:t>
            </a:r>
            <a:endParaRPr sz="3200">
              <a:solidFill>
                <a:schemeClr val="bg1"/>
              </a:solidFill>
              <a:latin typeface="黑体" panose="02010609060101010101" charset="-122"/>
              <a:ea typeface="黑体" panose="02010609060101010101" charset="-122"/>
              <a:cs typeface="黑体" panose="02010609060101010101" charset="-122"/>
              <a:sym typeface="+mn-ea"/>
            </a:endParaRPr>
          </a:p>
          <a:p>
            <a:pPr marL="0" indent="0">
              <a:buNone/>
            </a:pPr>
            <a:r>
              <a:rPr lang="en-US" altLang="zh-CN" sz="3200">
                <a:solidFill>
                  <a:schemeClr val="bg1"/>
                </a:solidFill>
                <a:latin typeface="黑体" panose="02010609060101010101" charset="-122"/>
                <a:ea typeface="黑体" panose="02010609060101010101" charset="-122"/>
                <a:cs typeface="黑体" panose="02010609060101010101" charset="-122"/>
                <a:sym typeface="+mn-ea"/>
              </a:rPr>
              <a:t>   “</a:t>
            </a:r>
            <a:r>
              <a:rPr sz="3200">
                <a:solidFill>
                  <a:schemeClr val="bg1"/>
                </a:solidFill>
                <a:latin typeface="黑体" panose="02010609060101010101" charset="-122"/>
                <a:ea typeface="黑体" panose="02010609060101010101" charset="-122"/>
                <a:cs typeface="黑体" panose="02010609060101010101" charset="-122"/>
                <a:sym typeface="+mn-ea"/>
              </a:rPr>
              <a:t>改造</a:t>
            </a:r>
            <a:r>
              <a:rPr lang="en-US" altLang="zh-CN" sz="3200">
                <a:solidFill>
                  <a:schemeClr val="bg1"/>
                </a:solidFill>
                <a:latin typeface="黑体" panose="02010609060101010101" charset="-122"/>
                <a:ea typeface="黑体" panose="02010609060101010101" charset="-122"/>
                <a:cs typeface="黑体" panose="02010609060101010101" charset="-122"/>
                <a:sym typeface="+mn-ea"/>
              </a:rPr>
              <a:t>”</a:t>
            </a:r>
            <a:r>
              <a:rPr sz="3200">
                <a:solidFill>
                  <a:schemeClr val="bg1"/>
                </a:solidFill>
                <a:latin typeface="黑体" panose="02010609060101010101" charset="-122"/>
                <a:ea typeface="黑体" panose="02010609060101010101" charset="-122"/>
                <a:cs typeface="黑体" panose="02010609060101010101" charset="-122"/>
                <a:sym typeface="+mn-ea"/>
              </a:rPr>
              <a:t>是改变然后建立的意思，即破旧立新之意。  </a:t>
            </a:r>
            <a:r>
              <a:rPr lang="en-US" altLang="zh-CN" sz="3200">
                <a:solidFill>
                  <a:schemeClr val="bg1"/>
                </a:solidFill>
                <a:latin typeface="黑体" panose="02010609060101010101" charset="-122"/>
                <a:ea typeface="黑体" panose="02010609060101010101" charset="-122"/>
                <a:cs typeface="黑体" panose="02010609060101010101" charset="-122"/>
                <a:sym typeface="+mn-ea"/>
              </a:rPr>
              <a:t>“</a:t>
            </a:r>
            <a:r>
              <a:rPr sz="3200">
                <a:solidFill>
                  <a:schemeClr val="bg1"/>
                </a:solidFill>
                <a:latin typeface="黑体" panose="02010609060101010101" charset="-122"/>
                <a:ea typeface="黑体" panose="02010609060101010101" charset="-122"/>
                <a:cs typeface="黑体" panose="02010609060101010101" charset="-122"/>
                <a:sym typeface="+mn-ea"/>
              </a:rPr>
              <a:t>我们</a:t>
            </a:r>
            <a:r>
              <a:rPr lang="en-US" altLang="zh-CN" sz="3200">
                <a:solidFill>
                  <a:schemeClr val="bg1"/>
                </a:solidFill>
                <a:latin typeface="黑体" panose="02010609060101010101" charset="-122"/>
                <a:ea typeface="黑体" panose="02010609060101010101" charset="-122"/>
                <a:cs typeface="黑体" panose="02010609060101010101" charset="-122"/>
                <a:sym typeface="+mn-ea"/>
              </a:rPr>
              <a:t>”</a:t>
            </a:r>
            <a:r>
              <a:rPr sz="3200">
                <a:solidFill>
                  <a:schemeClr val="bg1"/>
                </a:solidFill>
                <a:latin typeface="黑体" panose="02010609060101010101" charset="-122"/>
                <a:ea typeface="黑体" panose="02010609060101010101" charset="-122"/>
                <a:cs typeface="黑体" panose="02010609060101010101" charset="-122"/>
                <a:sym typeface="+mn-ea"/>
              </a:rPr>
              <a:t>是指全党同志，特别是党的干部。</a:t>
            </a:r>
            <a:r>
              <a:rPr lang="en-US" altLang="zh-CN" sz="3200">
                <a:solidFill>
                  <a:schemeClr val="bg1"/>
                </a:solidFill>
                <a:latin typeface="黑体" panose="02010609060101010101" charset="-122"/>
                <a:ea typeface="黑体" panose="02010609060101010101" charset="-122"/>
                <a:cs typeface="黑体" panose="02010609060101010101" charset="-122"/>
                <a:sym typeface="+mn-ea"/>
              </a:rPr>
              <a:t>“</a:t>
            </a:r>
            <a:r>
              <a:rPr sz="3200">
                <a:solidFill>
                  <a:schemeClr val="bg1"/>
                </a:solidFill>
                <a:latin typeface="黑体" panose="02010609060101010101" charset="-122"/>
                <a:ea typeface="黑体" panose="02010609060101010101" charset="-122"/>
                <a:cs typeface="黑体" panose="02010609060101010101" charset="-122"/>
                <a:sym typeface="+mn-ea"/>
              </a:rPr>
              <a:t>学习</a:t>
            </a:r>
            <a:r>
              <a:rPr lang="en-US" altLang="zh-CN" sz="3200">
                <a:solidFill>
                  <a:schemeClr val="bg1"/>
                </a:solidFill>
                <a:latin typeface="黑体" panose="02010609060101010101" charset="-122"/>
                <a:ea typeface="黑体" panose="02010609060101010101" charset="-122"/>
                <a:cs typeface="黑体" panose="02010609060101010101" charset="-122"/>
                <a:sym typeface="+mn-ea"/>
              </a:rPr>
              <a:t>”</a:t>
            </a:r>
            <a:r>
              <a:rPr sz="3200">
                <a:solidFill>
                  <a:schemeClr val="bg1"/>
                </a:solidFill>
                <a:latin typeface="黑体" panose="02010609060101010101" charset="-122"/>
                <a:ea typeface="黑体" panose="02010609060101010101" charset="-122"/>
                <a:cs typeface="黑体" panose="02010609060101010101" charset="-122"/>
                <a:sym typeface="+mn-ea"/>
              </a:rPr>
              <a:t>是指全党同志的学习，特别是指对马克思主义的学习。</a:t>
            </a:r>
            <a:endParaRPr sz="3200">
              <a:solidFill>
                <a:schemeClr val="bg1"/>
              </a:solidFill>
              <a:latin typeface="黑体" panose="02010609060101010101" charset="-122"/>
              <a:ea typeface="黑体" panose="02010609060101010101" charset="-122"/>
              <a:cs typeface="黑体" panose="02010609060101010101" charset="-122"/>
              <a:sym typeface="+mn-ea"/>
            </a:endParaRPr>
          </a:p>
          <a:p>
            <a:pPr marL="0" indent="0">
              <a:buNone/>
            </a:pPr>
            <a:endParaRPr lang="en-US" altLang="zh-CN" sz="3200">
              <a:solidFill>
                <a:schemeClr val="bg1"/>
              </a:solidFill>
              <a:effectLst/>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标题 2"/>
          <p:cNvSpPr>
            <a:spLocks noGrp="1"/>
          </p:cNvSpPr>
          <p:nvPr>
            <p:ph type="title"/>
          </p:nvPr>
        </p:nvSpPr>
        <p:spPr>
          <a:xfrm>
            <a:off x="611575" y="1031945"/>
            <a:ext cx="10969200" cy="705600"/>
          </a:xfrm>
        </p:spPr>
        <p:txBody>
          <a:bodyPr>
            <a:normAutofit fontScale="90000"/>
          </a:bodyPr>
          <a:lstStyle/>
          <a:p>
            <a:r>
              <a:rPr lang="en-US" altLang="zh-CN">
                <a:solidFill>
                  <a:schemeClr val="bg1"/>
                </a:solidFill>
                <a:latin typeface="黑体" panose="02010609060101010101" charset="-122"/>
                <a:ea typeface="黑体" panose="02010609060101010101" charset="-122"/>
                <a:cs typeface="黑体" panose="02010609060101010101" charset="-122"/>
              </a:rPr>
              <a:t>2.</a:t>
            </a:r>
            <a:r>
              <a:rPr>
                <a:solidFill>
                  <a:schemeClr val="bg1"/>
                </a:solidFill>
                <a:latin typeface="黑体" panose="02010609060101010101" charset="-122"/>
                <a:ea typeface="黑体" panose="02010609060101010101" charset="-122"/>
                <a:cs typeface="黑体" panose="02010609060101010101" charset="-122"/>
              </a:rPr>
              <a:t>第二部分提到学风中的</a:t>
            </a:r>
            <a:r>
              <a:rPr lang="en-US" altLang="zh-CN">
                <a:solidFill>
                  <a:schemeClr val="bg1"/>
                </a:solidFill>
                <a:latin typeface="黑体" panose="02010609060101010101" charset="-122"/>
                <a:ea typeface="黑体" panose="02010609060101010101" charset="-122"/>
                <a:cs typeface="黑体" panose="02010609060101010101" charset="-122"/>
              </a:rPr>
              <a:t>“</a:t>
            </a:r>
            <a:r>
              <a:rPr>
                <a:solidFill>
                  <a:schemeClr val="bg1"/>
                </a:solidFill>
                <a:latin typeface="黑体" panose="02010609060101010101" charset="-122"/>
                <a:ea typeface="黑体" panose="02010609060101010101" charset="-122"/>
                <a:cs typeface="黑体" panose="02010609060101010101" charset="-122"/>
              </a:rPr>
              <a:t>极坏的作风</a:t>
            </a:r>
            <a:r>
              <a:rPr lang="en-US" altLang="zh-CN">
                <a:solidFill>
                  <a:schemeClr val="bg1"/>
                </a:solidFill>
                <a:latin typeface="黑体" panose="02010609060101010101" charset="-122"/>
                <a:ea typeface="黑体" panose="02010609060101010101" charset="-122"/>
                <a:cs typeface="黑体" panose="02010609060101010101" charset="-122"/>
              </a:rPr>
              <a:t>”</a:t>
            </a:r>
            <a:r>
              <a:rPr>
                <a:solidFill>
                  <a:schemeClr val="bg1"/>
                </a:solidFill>
                <a:latin typeface="黑体" panose="02010609060101010101" charset="-122"/>
                <a:ea typeface="黑体" panose="02010609060101010101" charset="-122"/>
                <a:cs typeface="黑体" panose="02010609060101010101" charset="-122"/>
              </a:rPr>
              <a:t>是指什么？</a:t>
            </a:r>
            <a:endParaRPr>
              <a:solidFill>
                <a:schemeClr val="bg1"/>
              </a:solidFill>
              <a:latin typeface="黑体" panose="02010609060101010101" charset="-122"/>
              <a:ea typeface="黑体" panose="02010609060101010101" charset="-122"/>
              <a:cs typeface="黑体" panose="02010609060101010101" charset="-122"/>
            </a:endParaRPr>
          </a:p>
        </p:txBody>
      </p:sp>
      <p:sp>
        <p:nvSpPr>
          <p:cNvPr id="6" name="内容占位符 5"/>
          <p:cNvSpPr>
            <a:spLocks noGrp="1"/>
          </p:cNvSpPr>
          <p:nvPr>
            <p:ph idx="1"/>
          </p:nvPr>
        </p:nvSpPr>
        <p:spPr>
          <a:xfrm>
            <a:off x="608330" y="1912620"/>
            <a:ext cx="10968990" cy="4337050"/>
          </a:xfrm>
        </p:spPr>
        <p:txBody>
          <a:bodyPr>
            <a:normAutofit/>
          </a:bodyPr>
          <a:lstStyle/>
          <a:p>
            <a:pPr marL="0" indent="0">
              <a:buNone/>
            </a:pPr>
            <a:r>
              <a:rPr lang="en-US" altLang="zh-CN" sz="3200">
                <a:solidFill>
                  <a:schemeClr val="bg1"/>
                </a:solidFill>
                <a:effectLst/>
                <a:latin typeface="黑体" panose="02010609060101010101" charset="-122"/>
                <a:ea typeface="黑体" panose="02010609060101010101" charset="-122"/>
                <a:cs typeface="黑体" panose="02010609060101010101" charset="-122"/>
                <a:sym typeface="+mn-ea"/>
              </a:rPr>
              <a:t>(1)</a:t>
            </a:r>
            <a:r>
              <a:rPr sz="3200">
                <a:solidFill>
                  <a:schemeClr val="bg1"/>
                </a:solidFill>
                <a:effectLst/>
                <a:latin typeface="黑体" panose="02010609060101010101" charset="-122"/>
                <a:ea typeface="黑体" panose="02010609060101010101" charset="-122"/>
                <a:cs typeface="黑体" panose="02010609060101010101" charset="-122"/>
                <a:sym typeface="+mn-ea"/>
              </a:rPr>
              <a:t>不注重研究现状</a:t>
            </a:r>
            <a:endParaRPr sz="3200">
              <a:solidFill>
                <a:schemeClr val="bg1"/>
              </a:solidFill>
              <a:effectLst/>
              <a:latin typeface="黑体" panose="02010609060101010101" charset="-122"/>
              <a:ea typeface="黑体" panose="02010609060101010101" charset="-122"/>
              <a:cs typeface="黑体" panose="02010609060101010101" charset="-122"/>
              <a:sym typeface="+mn-ea"/>
            </a:endParaRPr>
          </a:p>
          <a:p>
            <a:pPr marL="0" indent="0">
              <a:buNone/>
            </a:pPr>
            <a:r>
              <a:rPr lang="en-US" altLang="zh-CN" sz="3200">
                <a:solidFill>
                  <a:schemeClr val="bg1"/>
                </a:solidFill>
                <a:effectLst/>
                <a:latin typeface="黑体" panose="02010609060101010101" charset="-122"/>
                <a:ea typeface="黑体" panose="02010609060101010101" charset="-122"/>
                <a:cs typeface="黑体" panose="02010609060101010101" charset="-122"/>
                <a:sym typeface="+mn-ea"/>
              </a:rPr>
              <a:t>(2)</a:t>
            </a:r>
            <a:r>
              <a:rPr sz="3200">
                <a:solidFill>
                  <a:schemeClr val="bg1"/>
                </a:solidFill>
                <a:effectLst/>
                <a:latin typeface="黑体" panose="02010609060101010101" charset="-122"/>
                <a:ea typeface="黑体" panose="02010609060101010101" charset="-122"/>
                <a:cs typeface="黑体" panose="02010609060101010101" charset="-122"/>
                <a:sym typeface="+mn-ea"/>
              </a:rPr>
              <a:t>不注重研究历史</a:t>
            </a:r>
            <a:endParaRPr sz="3200">
              <a:solidFill>
                <a:schemeClr val="bg1"/>
              </a:solidFill>
              <a:effectLst/>
              <a:latin typeface="黑体" panose="02010609060101010101" charset="-122"/>
              <a:ea typeface="黑体" panose="02010609060101010101" charset="-122"/>
              <a:cs typeface="黑体" panose="02010609060101010101" charset="-122"/>
              <a:sym typeface="+mn-ea"/>
            </a:endParaRPr>
          </a:p>
          <a:p>
            <a:pPr marL="0" indent="0">
              <a:buNone/>
            </a:pPr>
            <a:r>
              <a:rPr lang="en-US" altLang="zh-CN" sz="3200">
                <a:solidFill>
                  <a:schemeClr val="bg1"/>
                </a:solidFill>
                <a:effectLst/>
                <a:latin typeface="黑体" panose="02010609060101010101" charset="-122"/>
                <a:ea typeface="黑体" panose="02010609060101010101" charset="-122"/>
                <a:cs typeface="黑体" panose="02010609060101010101" charset="-122"/>
                <a:sym typeface="+mn-ea"/>
              </a:rPr>
              <a:t>(3)</a:t>
            </a:r>
            <a:r>
              <a:rPr sz="3200">
                <a:solidFill>
                  <a:schemeClr val="bg1"/>
                </a:solidFill>
                <a:effectLst/>
                <a:latin typeface="黑体" panose="02010609060101010101" charset="-122"/>
                <a:ea typeface="黑体" panose="02010609060101010101" charset="-122"/>
                <a:cs typeface="黑体" panose="02010609060101010101" charset="-122"/>
                <a:sym typeface="+mn-ea"/>
              </a:rPr>
              <a:t>不注重马克思主义应用</a:t>
            </a:r>
            <a:endParaRPr sz="3200">
              <a:solidFill>
                <a:schemeClr val="bg1"/>
              </a:solidFill>
              <a:effectLst/>
              <a:latin typeface="黑体" panose="02010609060101010101" charset="-122"/>
              <a:ea typeface="黑体" panose="02010609060101010101" charset="-122"/>
              <a:cs typeface="黑体" panose="02010609060101010101" charset="-122"/>
              <a:sym typeface="+mn-ea"/>
            </a:endParaRPr>
          </a:p>
          <a:p>
            <a:pPr marL="0" indent="0">
              <a:buNone/>
            </a:pPr>
            <a:endParaRPr lang="en-US" altLang="zh-CN" sz="3200">
              <a:solidFill>
                <a:schemeClr val="bg1"/>
              </a:solidFill>
              <a:latin typeface="黑体" panose="02010609060101010101" charset="-122"/>
              <a:ea typeface="黑体" panose="02010609060101010101" charset="-122"/>
              <a:cs typeface="黑体" panose="02010609060101010101" charset="-122"/>
              <a:sym typeface="+mn-ea"/>
            </a:endParaRPr>
          </a:p>
          <a:p>
            <a:pPr marL="0" indent="0">
              <a:buNone/>
            </a:pPr>
            <a:endParaRPr lang="en-US" altLang="zh-CN" sz="3200">
              <a:solidFill>
                <a:schemeClr val="bg1"/>
              </a:solidFill>
              <a:effectLst/>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5.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1.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4.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6.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7.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8.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9.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1.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3.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4.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6.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7.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8.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9.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1.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3.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4.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6.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7.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8.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9.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1.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3.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4.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6.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7.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8.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9.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107</Paragraphs>
  <Slides>40</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40</vt:i4>
      </vt:variant>
    </vt:vector>
  </HeadingPairs>
  <TitlesOfParts>
    <vt:vector baseType="lpstr" size="52">
      <vt:lpstr>Arial</vt:lpstr>
      <vt:lpstr>微软雅黑</vt:lpstr>
      <vt:lpstr>Wingdings</vt:lpstr>
      <vt:lpstr>Calibri Light</vt:lpstr>
      <vt:lpstr>Calibri</vt:lpstr>
      <vt:lpstr>黑体</vt:lpstr>
      <vt:lpstr>Times New Roman</vt:lpstr>
      <vt:lpstr>宋体</vt:lpstr>
      <vt:lpstr>NEU-BZ-S92</vt:lpstr>
      <vt:lpstr>方正书宋_GBK</vt:lpstr>
      <vt:lpstr>楷体</vt:lpstr>
      <vt:lpstr>Office 主题​​</vt:lpstr>
      <vt:lpstr>PowerPoint Presentation</vt:lpstr>
      <vt:lpstr>PowerPoint Presentation</vt:lpstr>
      <vt:lpstr>PowerPoint Presentation</vt:lpstr>
      <vt:lpstr>PowerPoint Presentation</vt:lpstr>
      <vt:lpstr>一、整体感知  梳理文章观点与结构</vt:lpstr>
      <vt:lpstr>PowerPoint Presentation</vt:lpstr>
      <vt:lpstr>3.每部分大意及文章结构总结如下：</vt:lpstr>
      <vt:lpstr>二、细读文本 探究文章写作目的</vt:lpstr>
      <vt:lpstr>2.第二部分提到学风中的“极坏的作风”是指什么？</vt:lpstr>
      <vt:lpstr>3.“极坏的作风”有什么危害？试结合第二部分原文分析。</vt:lpstr>
      <vt:lpstr>PowerPoint Presentation</vt:lpstr>
      <vt:lpstr>PowerPoint Presentation</vt:lpstr>
      <vt:lpstr>PowerPoint Presentation</vt:lpstr>
      <vt:lpstr>4.主观主义态度和马克思列宁主义态度的学风本质区别是什么？</vt:lpstr>
      <vt:lpstr>5.毛泽东批评“这极坏的作风”目的是什么？</vt:lpstr>
      <vt:lpstr>三、探究“重复”的表达效果</vt:lpstr>
      <vt:lpstr>问题一：文章第三部分主旨在“反复地说明”，找一找哪里存在“反复地说明”情况。</vt:lpstr>
      <vt:lpstr>问题二：第三部分对于这三种作风的批判，是对第二部分简单地重复吗？</vt:lpstr>
      <vt:lpstr>PowerPoint Presentation</vt:lpstr>
      <vt:lpstr>问题三：试结合具体实例，探究重复技巧的论证效果。</vt:lpstr>
      <vt:lpstr>PowerPoint Presentation</vt:lpstr>
      <vt:lpstr>PowerPoint Presentation</vt:lpstr>
      <vt:lpstr>PowerPoint Presentation</vt:lpstr>
      <vt:lpstr>PowerPoint Presentation</vt:lpstr>
      <vt:lpstr>PowerPoint Presentation</vt:lpstr>
      <vt:lpstr>四、探究文章论述技巧的表达效果</vt:lpstr>
      <vt:lpstr>PowerPoint Presentation</vt:lpstr>
      <vt:lpstr>PowerPoint Presentation</vt:lpstr>
      <vt:lpstr>PowerPoint Presentation</vt:lpstr>
      <vt:lpstr>PowerPoint Presentation</vt:lpstr>
      <vt:lpstr>PowerPoint Presentation</vt:lpstr>
      <vt:lpstr>问题二：文章还用了哪些论证方法？试分析其作用。</vt:lpstr>
      <vt:lpstr>PowerPoint Presentation</vt:lpstr>
      <vt:lpstr>问题三：本文的论述语言有什么特点？试结合具体例子分析。</vt:lpstr>
      <vt:lpstr>PowerPoint Presentation</vt:lpstr>
      <vt:lpstr>反馈与评价</vt:lpstr>
      <vt:lpstr>PowerPoint Presentation</vt:lpstr>
      <vt:lpstr>PowerPoint Presentation</vt:lpstr>
      <vt:lpstr>作业</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2021-02-09T15:13:52.578</cp:lastPrinted>
  <dcterms:created xsi:type="dcterms:W3CDTF">2021-02-09T15:13:52Z</dcterms:created>
  <dcterms:modified xsi:type="dcterms:W3CDTF">2021-02-09T07:13:53Z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