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3" r:id="rId7"/>
    <p:sldId id="261" r:id="rId8"/>
    <p:sldId id="264" r:id="rId9"/>
    <p:sldId id="265" r:id="rId10"/>
    <p:sldId id="266" r:id="rId11"/>
    <p:sldId id="267" r:id="rId12"/>
    <p:sldId id="262"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0" r:id="rId29"/>
    <p:sldId id="284" r:id="rId30"/>
    <p:sldId id="286" r:id="rId31"/>
    <p:sldId id="287" r:id="rId32"/>
    <p:sldId id="288" r:id="rId33"/>
    <p:sldId id="285" r:id="rId34"/>
    <p:sldId id="290" r:id="rId35"/>
    <p:sldId id="292" r:id="rId36"/>
    <p:sldId id="293" r:id="rId37"/>
    <p:sldId id="294" r:id="rId38"/>
    <p:sldId id="295" r:id="rId39"/>
    <p:sldId id="297" r:id="rId40"/>
    <p:sldId id="298" r:id="rId41"/>
    <p:sldId id="299" r:id="rId42"/>
    <p:sldId id="300" r:id="rId43"/>
  </p:sldIdLst>
  <p:sldSz cx="9144000" cy="6858000" type="screen4x3"/>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7" autoAdjust="0"/>
    <p:restoredTop sz="94660"/>
  </p:normalViewPr>
  <p:slideViewPr>
    <p:cSldViewPr>
      <p:cViewPr varScale="1">
        <p:scale>
          <a:sx n="79" d="100"/>
          <a:sy n="79" d="100"/>
        </p:scale>
        <p:origin x="-102" y="-120"/>
      </p:cViewPr>
      <p:guideLst>
        <p:guide orient="horz" pos="216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074" name="Group 2"/>
          <p:cNvGrpSpPr/>
          <p:nvPr/>
        </p:nvGrpSpPr>
        <p:grpSpPr>
          <a:xfrm>
            <a:off x="0" y="0"/>
            <a:ext cx="8872538" cy="6858000"/>
            <a:chOff x="0" y="0"/>
            <a:chExt cx="5589" cy="4320"/>
          </a:xfrm>
        </p:grpSpPr>
        <p:sp>
          <p:nvSpPr>
            <p:cNvPr id="3075" name="Rectangle 3" descr="Stationery"/>
            <p:cNvSpPr>
              <a:spLocks noChangeArrowheads="1"/>
            </p:cNvSpPr>
            <p:nvPr/>
          </p:nvSpPr>
          <p:spPr bwMode="white">
            <a:xfrm>
              <a:off x="336" y="150"/>
              <a:ext cx="5253" cy="4026"/>
            </a:xfrm>
            <a:prstGeom prst="rect">
              <a:avLst/>
            </a:prstGeom>
            <a:blipFill dpi="0" rotWithShape="0">
              <a:blip r:embed="rId2"/>
              <a:tile tx="0" ty="0" sx="100000" sy="100000" flip="none" algn="tl"/>
            </a:blip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a:p>
          </p:txBody>
        </p:sp>
        <p:pic>
          <p:nvPicPr>
            <p:cNvPr id="3076" name="Picture 4" descr="minispi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ltGray">
            <a:xfrm>
              <a:off x="0" y="0"/>
              <a:ext cx="670" cy="4320"/>
            </a:xfrm>
            <a:prstGeom prst="rect">
              <a:avLst/>
            </a:prstGeom>
            <a:noFill/>
            <a:extLst>
              <a:ext uri="{909E8E84-426E-40DD-AFC4-6F175D3DCCD1}">
                <a14:hiddenFill xmlns:a14="http://schemas.microsoft.com/office/drawing/2010/main">
                  <a:solidFill>
                    <a:srgbClr val="FFFFFF"/>
                  </a:solidFill>
                </a14:hiddenFill>
              </a:ext>
            </a:extLst>
          </p:spPr>
        </p:pic>
      </p:grpSp>
      <p:sp>
        <p:nvSpPr>
          <p:cNvPr id="3077" name="Rectangle 5"/>
          <p:cNvSpPr>
            <a:spLocks noGrp="1" noChangeArrowheads="1"/>
          </p:cNvSpPr>
          <p:nvPr>
            <p:ph type="ctrTitle"/>
          </p:nvPr>
        </p:nvSpPr>
        <p:spPr>
          <a:xfrm>
            <a:off x="962025" y="1925638"/>
            <a:ext cx="7772400" cy="1143000"/>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a:lvl1pPr>
          </a:lstStyle>
          <a:p>
            <a:pPr lvl="0"/>
            <a:r>
              <a:rPr lang="zh-CN" altLang="en-US" noProof="0" smtClean="0"/>
              <a:t>单击此处编辑母版标题样式</a:t>
            </a:r>
          </a:p>
        </p:txBody>
      </p:sp>
      <p:sp>
        <p:nvSpPr>
          <p:cNvPr id="3078" name="Rectangle 6"/>
          <p:cNvSpPr>
            <a:spLocks noGrp="1" noChangeArrowheads="1"/>
          </p:cNvSpPr>
          <p:nvPr>
            <p:ph type="subTitle" idx="1"/>
          </p:nvPr>
        </p:nvSpPr>
        <p:spPr>
          <a:xfrm>
            <a:off x="1647825" y="3738563"/>
            <a:ext cx="6400800" cy="1752600"/>
          </a:xfrm>
        </p:spPr>
        <p:txBody>
          <a:bodyPr/>
          <a:lstStyle>
            <a:lvl1pPr marL="0" indent="0" algn="ctr">
              <a:buFontTx/>
              <a:buNone/>
              <a:defRPr>
                <a:solidFill>
                  <a:schemeClr val="bg2"/>
                </a:solidFill>
              </a:defRPr>
            </a:lvl1pPr>
          </a:lstStyle>
          <a:p>
            <a:pPr lvl="0"/>
            <a:r>
              <a:rPr lang="zh-CN" altLang="en-US" noProof="0" smtClean="0"/>
              <a:t>单击此处编辑母版副标题样式</a:t>
            </a:r>
          </a:p>
        </p:txBody>
      </p:sp>
      <p:sp>
        <p:nvSpPr>
          <p:cNvPr id="3079" name="Rectangle 7"/>
          <p:cNvSpPr>
            <a:spLocks noGrp="1" noChangeArrowheads="1"/>
          </p:cNvSpPr>
          <p:nvPr>
            <p:ph type="dt" sz="half" idx="2"/>
          </p:nvPr>
        </p:nvSpPr>
        <p:spPr>
          <a:xfrm>
            <a:off x="962025" y="6100763"/>
            <a:ext cx="1905000" cy="457200"/>
          </a:xfrm>
        </p:spPr>
        <p:txBody>
          <a:bodyPr/>
          <a:lstStyle>
            <a:lvl1pPr>
              <a:defRPr>
                <a:solidFill>
                  <a:srgbClr val="A08366"/>
                </a:solidFill>
              </a:defRPr>
            </a:lvl1pPr>
          </a:lstStyle>
          <a:p>
            <a:endParaRPr lang="en-US" altLang="zh-CN"/>
          </a:p>
        </p:txBody>
      </p:sp>
      <p:sp>
        <p:nvSpPr>
          <p:cNvPr id="3080" name="Rectangle 8"/>
          <p:cNvSpPr>
            <a:spLocks noGrp="1" noChangeArrowheads="1"/>
          </p:cNvSpPr>
          <p:nvPr>
            <p:ph type="ftr" sz="quarter" idx="3"/>
          </p:nvPr>
        </p:nvSpPr>
        <p:spPr>
          <a:xfrm>
            <a:off x="3400425" y="6100763"/>
            <a:ext cx="2895600" cy="457200"/>
          </a:xfrm>
        </p:spPr>
        <p:txBody>
          <a:bodyPr/>
          <a:lstStyle>
            <a:lvl1pPr>
              <a:defRPr>
                <a:solidFill>
                  <a:srgbClr val="A08366"/>
                </a:solidFill>
              </a:defRPr>
            </a:lvl1pPr>
          </a:lstStyle>
          <a:p>
            <a:endParaRPr lang="en-US" altLang="zh-CN"/>
          </a:p>
        </p:txBody>
      </p:sp>
      <p:sp>
        <p:nvSpPr>
          <p:cNvPr id="3081" name="Rectangle 9"/>
          <p:cNvSpPr>
            <a:spLocks noGrp="1" noChangeArrowheads="1"/>
          </p:cNvSpPr>
          <p:nvPr>
            <p:ph type="sldNum" sz="quarter" idx="4"/>
          </p:nvPr>
        </p:nvSpPr>
        <p:spPr>
          <a:xfrm>
            <a:off x="6829425" y="6100763"/>
            <a:ext cx="1905000" cy="457200"/>
          </a:xfrm>
        </p:spPr>
        <p:txBody>
          <a:bodyPr/>
          <a:lstStyle>
            <a:lvl1pPr>
              <a:defRPr>
                <a:solidFill>
                  <a:srgbClr val="A08366"/>
                </a:solidFill>
              </a:defRPr>
            </a:lvl1pPr>
          </a:lstStyle>
          <a:p>
            <a:fld id="{5C2DCB98-BDCE-4706-9DB8-DC10E1B5CDC1}" type="slidenum">
              <a:rPr lang="en-US" altLang="zh-CN"/>
              <a:t>‹#›</a:t>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111C08B-E03A-4133-BACF-E1198FEDA888}" type="slidenum">
              <a:rPr lang="en-US" altLang="zh-CN"/>
              <a:t>‹#›</a:t>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19900" y="4572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4572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02F34C8-F28C-4617-98F5-57895E1CC40B}" type="slidenum">
              <a:rPr lang="en-US" altLang="zh-CN"/>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9065A2D-A22C-4804-B85E-1599AB549D84}" type="slidenum">
              <a:rPr lang="en-US" altLang="zh-CN"/>
              <a:t>‹#›</a:t>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1419A84-C31D-47A1-8C92-452883432ADA}" type="slidenum">
              <a:rPr lang="en-US" altLang="zh-CN"/>
              <a:t>‹#›</a:t>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18288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53000" y="18288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5678F24-3D17-4E06-A81E-7DE26A4C16F7}" type="slidenum">
              <a:rPr lang="en-US" altLang="zh-CN"/>
              <a:t>‹#›</a:t>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C8D74249-6AC2-4F09-9916-03D1A2509631}" type="slidenum">
              <a:rPr lang="en-US" altLang="zh-CN"/>
              <a:t>‹#›</a:t>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E906AE4-3EBE-4D28-ADBB-AA70E03D01E7}" type="slidenum">
              <a:rPr lang="en-US" altLang="zh-CN"/>
              <a:t>‹#›</a:t>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D3966EE-3FF2-4A48-97E6-007DEC6FF845}" type="slidenum">
              <a:rPr lang="en-US" altLang="zh-CN"/>
              <a:t>‹#›</a:t>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63C57A67-34E8-4FFF-B906-ACD4F9076366}" type="slidenum">
              <a:rPr lang="en-US" altLang="zh-CN"/>
              <a:t>‹#›</a:t>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7E107CE-6442-4F87-964D-77BF89DBB066}" type="slidenum">
              <a:rPr lang="en-US" altLang="zh-CN"/>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grpSp>
        <p:nvGrpSpPr>
          <p:cNvPr id="2050" name="Group 2"/>
          <p:cNvGrpSpPr/>
          <p:nvPr/>
        </p:nvGrpSpPr>
        <p:grpSpPr>
          <a:xfrm>
            <a:off x="0" y="0"/>
            <a:ext cx="8872538" cy="6858000"/>
            <a:chOff x="0" y="0"/>
            <a:chExt cx="5589" cy="4320"/>
          </a:xfrm>
        </p:grpSpPr>
        <p:sp>
          <p:nvSpPr>
            <p:cNvPr id="2051" name="Rectangle 3"/>
            <p:cNvSpPr>
              <a:spLocks noChangeArrowheads="1"/>
            </p:cNvSpPr>
            <p:nvPr/>
          </p:nvSpPr>
          <p:spPr bwMode="ltGray">
            <a:xfrm>
              <a:off x="336" y="150"/>
              <a:ext cx="5253" cy="4026"/>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a:p>
          </p:txBody>
        </p:sp>
        <p:pic>
          <p:nvPicPr>
            <p:cNvPr id="2052" name="Picture 4" descr="minispi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ltGray">
            <a:xfrm>
              <a:off x="0" y="0"/>
              <a:ext cx="670" cy="4320"/>
            </a:xfrm>
            <a:prstGeom prst="rect">
              <a:avLst/>
            </a:prstGeom>
            <a:noFill/>
            <a:extLst>
              <a:ext uri="{909E8E84-426E-40DD-AFC4-6F175D3DCCD1}">
                <a14:hiddenFill xmlns:a14="http://schemas.microsoft.com/office/drawing/2010/main">
                  <a:solidFill>
                    <a:srgbClr val="FFFFFF"/>
                  </a:solidFill>
                </a14:hiddenFill>
              </a:ext>
            </a:extLst>
          </p:spPr>
        </p:pic>
        <p:sp>
          <p:nvSpPr>
            <p:cNvPr id="2053" name="Line 5"/>
            <p:cNvSpPr>
              <a:spLocks noChangeShapeType="1"/>
            </p:cNvSpPr>
            <p:nvPr/>
          </p:nvSpPr>
          <p:spPr bwMode="ltGray">
            <a:xfrm>
              <a:off x="640" y="1008"/>
              <a:ext cx="4880" cy="0"/>
            </a:xfrm>
            <a:prstGeom prst="line">
              <a:avLst/>
            </a:prstGeom>
            <a:noFill/>
            <a:ln w="3175">
              <a:solidFill>
                <a:schemeClr val="bg2"/>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054" name="Rectangle 6"/>
          <p:cNvSpPr>
            <a:spLocks noGrp="1" noChangeArrowheads="1"/>
          </p:cNvSpPr>
          <p:nvPr>
            <p:ph type="title"/>
          </p:nvPr>
        </p:nvSpPr>
        <p:spPr bwMode="auto">
          <a:xfrm>
            <a:off x="990600" y="457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28398" dir="3806097"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2055" name="Rectangle 7"/>
          <p:cNvSpPr>
            <a:spLocks noGrp="1" noChangeArrowheads="1"/>
          </p:cNvSpPr>
          <p:nvPr>
            <p:ph type="body" idx="1"/>
          </p:nvPr>
        </p:nvSpPr>
        <p:spPr bwMode="auto">
          <a:xfrm>
            <a:off x="990600" y="18288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2056" name="Rectangle 8"/>
          <p:cNvSpPr>
            <a:spLocks noGrp="1" noChangeArrowheads="1"/>
          </p:cNvSpPr>
          <p:nvPr>
            <p:ph type="dt" sz="half" idx="2"/>
          </p:nvPr>
        </p:nvSpPr>
        <p:spPr bwMode="auto">
          <a:xfrm>
            <a:off x="990600" y="60960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lstStyle>
            <a:lvl1pPr eaLnBrk="0" hangingPunct="0">
              <a:spcBef>
                <a:spcPct val="50000"/>
              </a:spcBef>
              <a:defRPr sz="1400">
                <a:solidFill>
                  <a:schemeClr val="bg2"/>
                </a:solidFill>
              </a:defRPr>
            </a:lvl1pPr>
          </a:lstStyle>
          <a:p>
            <a:endParaRPr lang="en-US" altLang="zh-CN"/>
          </a:p>
        </p:txBody>
      </p:sp>
      <p:sp>
        <p:nvSpPr>
          <p:cNvPr id="2057" name="Rectangle 9"/>
          <p:cNvSpPr>
            <a:spLocks noGrp="1" noChangeArrowheads="1"/>
          </p:cNvSpPr>
          <p:nvPr>
            <p:ph type="ftr" sz="quarter" idx="3"/>
          </p:nvPr>
        </p:nvSpPr>
        <p:spPr bwMode="auto">
          <a:xfrm>
            <a:off x="3429000" y="6096000"/>
            <a:ext cx="2895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lstStyle>
            <a:lvl1pPr algn="ctr" eaLnBrk="0" hangingPunct="0">
              <a:spcBef>
                <a:spcPct val="50000"/>
              </a:spcBef>
              <a:defRPr sz="1400">
                <a:solidFill>
                  <a:schemeClr val="bg2"/>
                </a:solidFill>
              </a:defRPr>
            </a:lvl1pPr>
          </a:lstStyle>
          <a:p>
            <a:endParaRPr lang="en-US" altLang="zh-CN"/>
          </a:p>
        </p:txBody>
      </p:sp>
      <p:sp>
        <p:nvSpPr>
          <p:cNvPr id="2058" name="Rectangle 10"/>
          <p:cNvSpPr>
            <a:spLocks noGrp="1" noChangeArrowheads="1"/>
          </p:cNvSpPr>
          <p:nvPr>
            <p:ph type="sldNum" sz="quarter" idx="4"/>
          </p:nvPr>
        </p:nvSpPr>
        <p:spPr bwMode="auto">
          <a:xfrm>
            <a:off x="6858000" y="6096000"/>
            <a:ext cx="19050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lstStyle>
            <a:lvl1pPr algn="r" eaLnBrk="0" hangingPunct="0">
              <a:spcBef>
                <a:spcPct val="50000"/>
              </a:spcBef>
              <a:defRPr sz="1400">
                <a:solidFill>
                  <a:schemeClr val="bg2"/>
                </a:solidFill>
              </a:defRPr>
            </a:lvl1pPr>
          </a:lstStyle>
          <a:p>
            <a:fld id="{0255FD37-4A6F-4B06-A68A-AD07C390EB77}"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rtl="0" eaLnBrk="1" fontAlgn="base" hangingPunct="1">
        <a:spcBef>
          <a:spcPct val="0"/>
        </a:spcBef>
        <a:spcAft>
          <a:spcPct val="0"/>
        </a:spcAft>
        <a:defRPr sz="4400" kern="12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1" fontAlgn="base" hangingPunct="1">
        <a:spcBef>
          <a:spcPct val="20000"/>
        </a:spcBef>
        <a:spcAft>
          <a:spcPct val="0"/>
        </a:spcAft>
        <a:buClr>
          <a:schemeClr val="accent1"/>
        </a:buClr>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语言基础知识：</a:t>
            </a:r>
            <a:br>
              <a:rPr lang="zh-CN" altLang="zh-CN"/>
            </a:br>
            <a:r>
              <a:rPr lang="zh-CN" altLang="zh-CN"/>
              <a:t>六大类病句大招全讲解</a:t>
            </a:r>
          </a:p>
        </p:txBody>
      </p:sp>
      <p:sp>
        <p:nvSpPr>
          <p:cNvPr id="3" name="副标题 2"/>
          <p:cNvSpPr>
            <a:spLocks noGrp="1"/>
          </p:cNvSpPr>
          <p:nvPr>
            <p:ph type="subTitle" idx="1"/>
          </p:nvPr>
        </p:nvSpPr>
        <p:spPr/>
        <p:txBody>
          <a:bodyPr/>
          <a:lstStyle/>
          <a:p>
            <a:endParaRPr lang="zh-CN" alt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下面句子没有语病的一项是（）</a:t>
            </a:r>
          </a:p>
          <a:p>
            <a:r>
              <a:rPr lang="zh-CN" altLang="en-US"/>
              <a:t>A.青少年应该珍惜时光，不要虚度光阴。</a:t>
            </a:r>
          </a:p>
          <a:p>
            <a:r>
              <a:rPr lang="zh-CN" altLang="en-US"/>
              <a:t>B.下课后立马提交巩固练习是同学们共同协商后的结果。</a:t>
            </a:r>
          </a:p>
          <a:p>
            <a:r>
              <a:rPr lang="zh-CN" altLang="en-US"/>
              <a:t>C.成为一名优秀的直播课老师是辛莱多年的夙愿。</a:t>
            </a:r>
          </a:p>
          <a:p>
            <a:r>
              <a:rPr lang="zh-CN" altLang="en-US"/>
              <a:t>D.小孩子不应该被过分溺爱。</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下面句子没有语病的一项是（A）</a:t>
            </a:r>
          </a:p>
          <a:p>
            <a:r>
              <a:rPr lang="zh-CN" altLang="en-US"/>
              <a:t>A.青少年应该珍惜时光，不要虚度光阴。</a:t>
            </a:r>
          </a:p>
          <a:p>
            <a:r>
              <a:rPr lang="zh-CN" altLang="en-US"/>
              <a:t>B.下课后立马提交巩固练习是同学们共同协商后的结果。</a:t>
            </a:r>
          </a:p>
          <a:p>
            <a:r>
              <a:rPr lang="zh-CN" altLang="en-US"/>
              <a:t>C.成为一名优秀的直播课老师是辛莱多年的夙愿。</a:t>
            </a:r>
          </a:p>
          <a:p>
            <a:r>
              <a:rPr lang="zh-CN" altLang="en-US"/>
              <a:t>D.小孩子不应该被过分溺爱。</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195830" y="260350"/>
            <a:ext cx="4676775" cy="1343025"/>
          </a:xfrm>
          <a:prstGeom prst="rect">
            <a:avLst/>
          </a:prstGeom>
        </p:spPr>
      </p:pic>
      <p:sp>
        <p:nvSpPr>
          <p:cNvPr id="5" name="文本框 4"/>
          <p:cNvSpPr txBox="1"/>
          <p:nvPr/>
        </p:nvSpPr>
        <p:spPr>
          <a:xfrm>
            <a:off x="1378585" y="2087880"/>
            <a:ext cx="7244715" cy="457200"/>
          </a:xfrm>
          <a:prstGeom prst="rect">
            <a:avLst/>
          </a:prstGeom>
          <a:noFill/>
        </p:spPr>
        <p:txBody>
          <a:bodyPr wrap="square" rtlCol="0">
            <a:spAutoFit/>
          </a:bodyPr>
          <a:lstStyle/>
          <a:p>
            <a:r>
              <a:rPr lang="zh-CN" altLang="en-US" sz="2400">
                <a:ln w="22225">
                  <a:solidFill>
                    <a:schemeClr val="accent2"/>
                  </a:solidFill>
                  <a:prstDash val="solid"/>
                </a:ln>
                <a:solidFill>
                  <a:schemeClr val="accent2">
                    <a:lumMod val="40000"/>
                    <a:lumOff val="60000"/>
                  </a:schemeClr>
                </a:solidFill>
                <a:effectLst/>
              </a:rPr>
              <a:t>一、大概、大约、将近、左右、上下、前后、余……</a:t>
            </a:r>
          </a:p>
        </p:txBody>
      </p:sp>
      <p:sp>
        <p:nvSpPr>
          <p:cNvPr id="6" name="矩形 5"/>
          <p:cNvSpPr/>
          <p:nvPr/>
        </p:nvSpPr>
        <p:spPr>
          <a:xfrm>
            <a:off x="1547495" y="2852420"/>
            <a:ext cx="7056755" cy="79248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66545" y="3860800"/>
            <a:ext cx="7056755" cy="792480"/>
          </a:xfrm>
          <a:prstGeom prst="rect">
            <a:avLst/>
          </a:prstGeom>
          <a:noFill/>
          <a:ln w="28575" cmpd="sng">
            <a:solidFill>
              <a:srgbClr val="0070C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59430" y="5012690"/>
            <a:ext cx="4490720" cy="457200"/>
          </a:xfrm>
          <a:prstGeom prst="rect">
            <a:avLst/>
          </a:prstGeom>
          <a:noFill/>
        </p:spPr>
        <p:txBody>
          <a:bodyPr wrap="square" rtlCol="0">
            <a:spAutoFit/>
          </a:bodyPr>
          <a:lstStyle/>
          <a:p>
            <a:r>
              <a:rPr lang="zh-CN" altLang="en-US" sz="2400">
                <a:ln w="22225">
                  <a:solidFill>
                    <a:schemeClr val="accent2"/>
                  </a:solidFill>
                  <a:prstDash val="solid"/>
                </a:ln>
                <a:solidFill>
                  <a:schemeClr val="accent2">
                    <a:lumMod val="40000"/>
                    <a:lumOff val="60000"/>
                  </a:schemeClr>
                </a:solidFill>
                <a:effectLst/>
              </a:rPr>
              <a:t>一句话中上述词语不能重复出现</a:t>
            </a:r>
          </a:p>
        </p:txBody>
      </p:sp>
      <p:sp>
        <p:nvSpPr>
          <p:cNvPr id="9" name="文本框 8"/>
          <p:cNvSpPr txBox="1"/>
          <p:nvPr/>
        </p:nvSpPr>
        <p:spPr>
          <a:xfrm>
            <a:off x="1691640" y="5805170"/>
            <a:ext cx="7012940" cy="822960"/>
          </a:xfrm>
          <a:prstGeom prst="rect">
            <a:avLst/>
          </a:prstGeom>
          <a:noFill/>
        </p:spPr>
        <p:txBody>
          <a:bodyPr wrap="square" rtlCol="0">
            <a:spAutoFit/>
          </a:bodyPr>
          <a:lstStyle/>
          <a:p>
            <a:r>
              <a:rPr lang="zh-CN" altLang="en-US" sz="2400">
                <a:solidFill>
                  <a:schemeClr val="tx1"/>
                </a:solidFill>
                <a:effectLst>
                  <a:outerShdw blurRad="38100" dist="19050" dir="2700000" algn="tl" rotWithShape="0">
                    <a:schemeClr val="dk1">
                      <a:alpha val="40000"/>
                    </a:schemeClr>
                  </a:outerShdw>
                </a:effectLst>
              </a:rPr>
              <a:t>判断正误：我们班同学这次期中考试成绩平均90分以上。</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例题：下列句子没有语病的一项是（）</a:t>
            </a:r>
          </a:p>
          <a:p>
            <a:r>
              <a:rPr lang="zh-CN" altLang="en-US"/>
              <a:t>A.近日新区法院审结了这起案件，违约经营的小张被判令赔偿原告好路缘商贸公司经济损失将近三千余元。</a:t>
            </a:r>
          </a:p>
          <a:p>
            <a:r>
              <a:rPr lang="zh-CN" altLang="en-US"/>
              <a:t>B.那小姑娘大约10岁左右</a:t>
            </a:r>
          </a:p>
          <a:p>
            <a:r>
              <a:rPr lang="zh-CN" altLang="en-US"/>
              <a:t>C.这次的奖励设置人数至少3名以上。</a:t>
            </a:r>
          </a:p>
          <a:p>
            <a:r>
              <a:rPr lang="zh-CN" altLang="en-US"/>
              <a:t>D.初一.三班这次语文月考成绩平均85分。</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例题：下列句子没有语病的一项是（D）</a:t>
            </a:r>
          </a:p>
          <a:p>
            <a:r>
              <a:rPr lang="zh-CN" altLang="en-US"/>
              <a:t>A.近日新区法院审结了这起案件，违约经营的小张被判令赔偿原告好路缘商贸公司经济损失将近三千余元。</a:t>
            </a:r>
          </a:p>
          <a:p>
            <a:r>
              <a:rPr lang="zh-CN" altLang="en-US"/>
              <a:t>B.那小姑娘大约10岁左右</a:t>
            </a:r>
          </a:p>
          <a:p>
            <a:r>
              <a:rPr lang="zh-CN" altLang="en-US"/>
              <a:t>C.这次的奖励设置人数至少3名以上。</a:t>
            </a:r>
          </a:p>
          <a:p>
            <a:r>
              <a:rPr lang="zh-CN" altLang="en-US"/>
              <a:t>D.初一.三班这次语文月考成绩平均85分。</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scene3d>
              <a:camera prst="orthographicFront"/>
              <a:lightRig rig="threePt" dir="t"/>
            </a:scene3d>
          </a:bodyPr>
          <a:lstStyle/>
          <a:p>
            <a:pPr algn="ctr"/>
            <a:r>
              <a:rPr lang="zh-CN" altLang="en-US" b="1">
                <a:gradFill>
                  <a:gsLst>
                    <a:gs pos="21000">
                      <a:srgbClr val="53575C"/>
                    </a:gs>
                    <a:gs pos="88000">
                      <a:srgbClr val="C5C7CA"/>
                    </a:gs>
                  </a:gsLst>
                  <a:lin ang="5400000"/>
                </a:gradFill>
                <a:effectLst/>
                <a:latin typeface="微软雅黑" panose="020B0503020204020204" charset="-122"/>
                <a:ea typeface="微软雅黑" panose="020B0503020204020204" charset="-122"/>
              </a:rPr>
              <a:t>否定多余</a:t>
            </a:r>
          </a:p>
        </p:txBody>
      </p:sp>
      <p:sp>
        <p:nvSpPr>
          <p:cNvPr id="4" name="文本框 3"/>
          <p:cNvSpPr txBox="1"/>
          <p:nvPr/>
        </p:nvSpPr>
        <p:spPr>
          <a:xfrm>
            <a:off x="1115695" y="1659890"/>
            <a:ext cx="7088505" cy="3505201"/>
          </a:xfrm>
          <a:prstGeom prst="rect">
            <a:avLst/>
          </a:prstGeom>
          <a:noFill/>
        </p:spPr>
        <p:txBody>
          <a:bodyPr wrap="square" rtlCol="0">
            <a:spAutoFit/>
          </a:bodyPr>
          <a:lstStyle/>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一、双重否定表肯定，三重否定表否定。</a:t>
            </a:r>
          </a:p>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        我不是不爱你。</a:t>
            </a:r>
          </a:p>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他不得不承认自己不上学的事实。</a:t>
            </a:r>
          </a:p>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二、反问句相当于一重否定。</a:t>
            </a:r>
          </a:p>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        我怎么可能不爱你？</a:t>
            </a:r>
          </a:p>
          <a:p>
            <a:r>
              <a:rPr lang="zh-CN" altLang="en-US" sz="28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latin typeface="楷体" panose="02010609060101010101" charset="-122"/>
                <a:ea typeface="楷体" panose="02010609060101010101" charset="-122"/>
                <a:cs typeface="楷体" panose="02010609060101010101" charset="-122"/>
              </a:rPr>
              <a:t>三、“避免”“防止”“以防”“以免”“切忌”“禁止”“缺乏”“杜绝”“忘”本身就是否定词。</a:t>
            </a:r>
          </a:p>
        </p:txBody>
      </p:sp>
      <p:pic>
        <p:nvPicPr>
          <p:cNvPr id="5" name="图片 4"/>
          <p:cNvPicPr>
            <a:picLocks noChangeAspect="1"/>
          </p:cNvPicPr>
          <p:nvPr/>
        </p:nvPicPr>
        <p:blipFill>
          <a:blip r:embed="rId2"/>
          <a:stretch>
            <a:fillRect/>
          </a:stretch>
        </p:blipFill>
        <p:spPr>
          <a:xfrm>
            <a:off x="7380605" y="5156835"/>
            <a:ext cx="1476375" cy="1390650"/>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a:t>判断正误：我们应该遵守交通规则，避免不出现事故。</a:t>
            </a:r>
          </a:p>
        </p:txBody>
      </p:sp>
      <p:sp>
        <p:nvSpPr>
          <p:cNvPr id="4" name="矩形 3"/>
          <p:cNvSpPr/>
          <p:nvPr/>
        </p:nvSpPr>
        <p:spPr>
          <a:xfrm>
            <a:off x="1979930" y="3284855"/>
            <a:ext cx="4896485" cy="23761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latinLnBrk="0" hangingPunct="1">
              <a:lnSpc>
                <a:spcPct val="150000"/>
              </a:lnSpc>
            </a:pPr>
            <a:r>
              <a:rPr lang="zh-CN" altLang="en-US" sz="2800" b="1"/>
              <a:t>方法：</a:t>
            </a:r>
          </a:p>
          <a:p>
            <a:pPr algn="l" eaLnBrk="1" latinLnBrk="0" hangingPunct="1">
              <a:lnSpc>
                <a:spcPct val="150000"/>
              </a:lnSpc>
            </a:pPr>
            <a:r>
              <a:rPr lang="zh-CN" altLang="en-US" sz="2800" b="1"/>
              <a:t>①数否定词</a:t>
            </a:r>
          </a:p>
          <a:p>
            <a:pPr algn="l" eaLnBrk="1" latinLnBrk="0" hangingPunct="1">
              <a:lnSpc>
                <a:spcPct val="150000"/>
              </a:lnSpc>
            </a:pPr>
            <a:r>
              <a:rPr lang="zh-CN" altLang="en-US" sz="2800" b="1"/>
              <a:t>②是否符合常识</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t>下面句子没有语病的一项是（D）</a:t>
            </a:r>
          </a:p>
          <a:p>
            <a:r>
              <a:rPr lang="zh-CN" altLang="en-US" sz="2800"/>
              <a:t>A.在激烈的市场竞争中，我们所缺乏的，一是勇气不足，二是谋略不当。</a:t>
            </a:r>
          </a:p>
          <a:p>
            <a:r>
              <a:rPr lang="zh-CN" altLang="en-US" sz="2800"/>
              <a:t>B.雷锋精神当然要赋予它新的内涵，但谁又能否认现在就不需要学习雷锋了呢？</a:t>
            </a:r>
          </a:p>
          <a:p>
            <a:r>
              <a:rPr lang="zh-CN" altLang="en-US" sz="2800"/>
              <a:t>C.为了防止这类交通事故不再发生，我们制定了交通安全管理措施。</a:t>
            </a:r>
          </a:p>
          <a:p>
            <a:r>
              <a:rPr lang="zh-CN" altLang="en-US" sz="2800"/>
              <a:t>D.也许我们不能复制马云的成功，但是他的梦想、他的努力却是每个人都可以复制的。</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6529070" cy="944880"/>
          </a:xfrm>
          <a:prstGeom prst="rect">
            <a:avLst/>
          </a:prstGeom>
          <a:noFill/>
        </p:spPr>
        <p:txBody>
          <a:bodyPr wrap="square" rtlCol="0" anchor="t">
            <a:spAutoFit/>
          </a:bodyPr>
          <a:lstStyle/>
          <a:p>
            <a:pPr algn="l"/>
            <a:r>
              <a:rPr lang="en-US" altLang="zh-CN" sz="2800">
                <a:sym typeface="+mn-ea"/>
              </a:rPr>
              <a:t>A.在激烈的市场竞争中，我们所缺乏的，</a:t>
            </a:r>
          </a:p>
          <a:p>
            <a:pPr algn="l"/>
            <a:r>
              <a:rPr lang="en-US" altLang="zh-CN" sz="2800">
                <a:sym typeface="+mn-ea"/>
              </a:rPr>
              <a:t>一是勇气不足，二是谋略不当。</a:t>
            </a:r>
          </a:p>
        </p:txBody>
      </p:sp>
      <p:sp>
        <p:nvSpPr>
          <p:cNvPr id="5" name="文本框 4"/>
          <p:cNvSpPr txBox="1"/>
          <p:nvPr/>
        </p:nvSpPr>
        <p:spPr>
          <a:xfrm>
            <a:off x="1331595" y="3500755"/>
            <a:ext cx="7650480" cy="944880"/>
          </a:xfrm>
          <a:prstGeom prst="rect">
            <a:avLst/>
          </a:prstGeom>
          <a:noFill/>
        </p:spPr>
        <p:txBody>
          <a:bodyPr wrap="none" rtlCol="0" anchor="t">
            <a:spAutoFit/>
          </a:bodyPr>
          <a:lstStyle/>
          <a:p>
            <a:pPr algn="l"/>
            <a:r>
              <a:rPr lang="zh-CN" altLang="en-US" sz="2800" b="1">
                <a:gradFill>
                  <a:gsLst>
                    <a:gs pos="0">
                      <a:srgbClr val="007BD3"/>
                    </a:gs>
                    <a:gs pos="100000">
                      <a:srgbClr val="034373"/>
                    </a:gs>
                  </a:gsLst>
                  <a:lin scaled="0"/>
                </a:gradFill>
                <a:sym typeface="+mn-ea"/>
              </a:rPr>
              <a:t>句子语义：在激烈的市场竞争中，我们所有的，</a:t>
            </a:r>
          </a:p>
          <a:p>
            <a:pPr algn="l"/>
            <a:r>
              <a:rPr lang="zh-CN" altLang="en-US" sz="2800" b="1">
                <a:gradFill>
                  <a:gsLst>
                    <a:gs pos="0">
                      <a:srgbClr val="007BD3"/>
                    </a:gs>
                    <a:gs pos="100000">
                      <a:srgbClr val="034373"/>
                    </a:gs>
                  </a:gsLst>
                  <a:lin scaled="0"/>
                </a:gradFill>
                <a:sym typeface="+mn-ea"/>
              </a:rPr>
              <a:t>一是勇气，二是谋略。</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7620318" cy="944880"/>
          </a:xfrm>
          <a:prstGeom prst="rect">
            <a:avLst/>
          </a:prstGeom>
          <a:noFill/>
        </p:spPr>
        <p:txBody>
          <a:bodyPr wrap="none" rtlCol="0" anchor="t">
            <a:spAutoFit/>
          </a:bodyPr>
          <a:lstStyle/>
          <a:p>
            <a:r>
              <a:rPr lang="en-US" altLang="zh-CN" sz="2800">
                <a:sym typeface="+mn-ea"/>
              </a:rPr>
              <a:t>B.雷锋精神当然赋予它新的内涵，但谁又能否认</a:t>
            </a:r>
          </a:p>
          <a:p>
            <a:r>
              <a:rPr lang="en-US" altLang="zh-CN" sz="2800">
                <a:sym typeface="+mn-ea"/>
              </a:rPr>
              <a:t>现在就不需要学习雷锋了呢？</a:t>
            </a:r>
          </a:p>
        </p:txBody>
      </p:sp>
      <p:sp>
        <p:nvSpPr>
          <p:cNvPr id="5" name="文本框 4"/>
          <p:cNvSpPr txBox="1"/>
          <p:nvPr/>
        </p:nvSpPr>
        <p:spPr>
          <a:xfrm>
            <a:off x="1475740" y="3474084"/>
            <a:ext cx="7294880" cy="944880"/>
          </a:xfrm>
          <a:prstGeom prst="rect">
            <a:avLst/>
          </a:prstGeom>
          <a:noFill/>
        </p:spPr>
        <p:txBody>
          <a:bodyPr wrap="none" rtlCol="0" anchor="t">
            <a:spAutoFit/>
          </a:bodyPr>
          <a:lstStyle/>
          <a:p>
            <a:r>
              <a:rPr lang="zh-CN" altLang="en-US" sz="2800" b="1">
                <a:gradFill>
                  <a:gsLst>
                    <a:gs pos="0">
                      <a:srgbClr val="007BD3"/>
                    </a:gs>
                    <a:gs pos="100000">
                      <a:srgbClr val="034373"/>
                    </a:gs>
                  </a:gsLst>
                  <a:lin scaled="0"/>
                </a:gradFill>
                <a:sym typeface="+mn-ea"/>
              </a:rPr>
              <a:t>句子语义：雷锋精神当然要赋予它新的内涵，</a:t>
            </a:r>
          </a:p>
          <a:p>
            <a:r>
              <a:rPr lang="zh-CN" altLang="en-US" sz="2800" b="1">
                <a:gradFill>
                  <a:gsLst>
                    <a:gs pos="0">
                      <a:srgbClr val="007BD3"/>
                    </a:gs>
                    <a:gs pos="100000">
                      <a:srgbClr val="034373"/>
                    </a:gs>
                  </a:gsLst>
                  <a:lin scaled="0"/>
                </a:gradFill>
                <a:sym typeface="+mn-ea"/>
              </a:rPr>
              <a:t>现在不需要学习雷锋。</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图片 4"/>
          <p:cNvPicPr>
            <a:picLocks noChangeAspect="1"/>
          </p:cNvPicPr>
          <p:nvPr/>
        </p:nvPicPr>
        <p:blipFill>
          <a:blip r:embed="rId2"/>
          <a:stretch>
            <a:fillRect/>
          </a:stretch>
        </p:blipFill>
        <p:spPr>
          <a:xfrm>
            <a:off x="0" y="0"/>
            <a:ext cx="9196705" cy="6863080"/>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5842318" cy="944880"/>
          </a:xfrm>
          <a:prstGeom prst="rect">
            <a:avLst/>
          </a:prstGeom>
          <a:noFill/>
        </p:spPr>
        <p:txBody>
          <a:bodyPr wrap="none" rtlCol="0" anchor="t">
            <a:spAutoFit/>
          </a:bodyPr>
          <a:lstStyle/>
          <a:p>
            <a:pPr algn="l"/>
            <a:r>
              <a:rPr lang="en-US" altLang="zh-CN" sz="2800">
                <a:sym typeface="+mn-ea"/>
              </a:rPr>
              <a:t>C.为了防止这类交通事故不再发生，</a:t>
            </a:r>
          </a:p>
          <a:p>
            <a:pPr algn="l"/>
            <a:r>
              <a:rPr lang="en-US" altLang="zh-CN" sz="2800">
                <a:sym typeface="+mn-ea"/>
              </a:rPr>
              <a:t>我们制定了交通安全管理措施。</a:t>
            </a:r>
          </a:p>
        </p:txBody>
      </p:sp>
      <p:sp>
        <p:nvSpPr>
          <p:cNvPr id="5" name="文本框 4"/>
          <p:cNvSpPr txBox="1"/>
          <p:nvPr/>
        </p:nvSpPr>
        <p:spPr>
          <a:xfrm>
            <a:off x="1475740" y="3474084"/>
            <a:ext cx="6939280" cy="944880"/>
          </a:xfrm>
          <a:prstGeom prst="rect">
            <a:avLst/>
          </a:prstGeom>
          <a:noFill/>
        </p:spPr>
        <p:txBody>
          <a:bodyPr wrap="none" rtlCol="0" anchor="t">
            <a:spAutoFit/>
          </a:bodyPr>
          <a:lstStyle/>
          <a:p>
            <a:pPr algn="l"/>
            <a:r>
              <a:rPr lang="zh-CN" altLang="en-US" sz="2800" b="1">
                <a:gradFill>
                  <a:gsLst>
                    <a:gs pos="0">
                      <a:srgbClr val="007BD3"/>
                    </a:gs>
                    <a:gs pos="100000">
                      <a:srgbClr val="034373"/>
                    </a:gs>
                  </a:gsLst>
                  <a:lin scaled="0"/>
                </a:gradFill>
                <a:sym typeface="+mn-ea"/>
              </a:rPr>
              <a:t>句子语义：为了让这类交通事故再次发生，</a:t>
            </a:r>
          </a:p>
          <a:p>
            <a:pPr algn="l"/>
            <a:r>
              <a:rPr lang="zh-CN" altLang="en-US" sz="2800" b="1">
                <a:gradFill>
                  <a:gsLst>
                    <a:gs pos="0">
                      <a:srgbClr val="007BD3"/>
                    </a:gs>
                    <a:gs pos="100000">
                      <a:srgbClr val="034373"/>
                    </a:gs>
                  </a:gsLst>
                  <a:lin scaled="0"/>
                </a:gradFill>
                <a:sym typeface="+mn-ea"/>
              </a:rPr>
              <a:t>我们制定了交通安全管理措施。</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6583680" cy="518160"/>
          </a:xfrm>
          <a:prstGeom prst="rect">
            <a:avLst/>
          </a:prstGeom>
          <a:noFill/>
        </p:spPr>
        <p:txBody>
          <a:bodyPr wrap="none" rtlCol="0" anchor="t">
            <a:spAutoFit/>
          </a:bodyPr>
          <a:lstStyle/>
          <a:p>
            <a:pPr algn="l"/>
            <a:r>
              <a:rPr lang="zh-CN" altLang="en-US" sz="2800">
                <a:sym typeface="+mn-ea"/>
              </a:rPr>
              <a:t>例句①：小帽哥又胖了，是由于喝奶茶。</a:t>
            </a:r>
          </a:p>
        </p:txBody>
      </p:sp>
      <p:sp>
        <p:nvSpPr>
          <p:cNvPr id="5" name="文本框 4"/>
          <p:cNvSpPr txBox="1"/>
          <p:nvPr/>
        </p:nvSpPr>
        <p:spPr>
          <a:xfrm>
            <a:off x="990600" y="4279900"/>
            <a:ext cx="8006080" cy="518160"/>
          </a:xfrm>
          <a:prstGeom prst="rect">
            <a:avLst/>
          </a:prstGeom>
          <a:noFill/>
        </p:spPr>
        <p:txBody>
          <a:bodyPr wrap="none" rtlCol="0" anchor="t">
            <a:spAutoFit/>
          </a:bodyPr>
          <a:lstStyle/>
          <a:p>
            <a:pPr algn="l"/>
            <a:r>
              <a:rPr lang="zh-CN" altLang="en-US" sz="2800">
                <a:sym typeface="+mn-ea"/>
              </a:rPr>
              <a:t>判断正误：小帽哥又胖了，是由于喝奶茶造成的。</a:t>
            </a:r>
          </a:p>
        </p:txBody>
      </p:sp>
      <p:sp>
        <p:nvSpPr>
          <p:cNvPr id="3" name="文本框 2"/>
          <p:cNvSpPr txBox="1"/>
          <p:nvPr/>
        </p:nvSpPr>
        <p:spPr>
          <a:xfrm>
            <a:off x="1331595" y="3114675"/>
            <a:ext cx="6939280" cy="518160"/>
          </a:xfrm>
          <a:prstGeom prst="rect">
            <a:avLst/>
          </a:prstGeom>
          <a:noFill/>
        </p:spPr>
        <p:txBody>
          <a:bodyPr wrap="none" rtlCol="0" anchor="t">
            <a:spAutoFit/>
          </a:bodyPr>
          <a:lstStyle/>
          <a:p>
            <a:pPr algn="l"/>
            <a:r>
              <a:rPr lang="zh-CN" altLang="en-US" sz="2800">
                <a:sym typeface="+mn-ea"/>
              </a:rPr>
              <a:t>例句②：小帽哥又胖了，是喝奶茶造成的。</a:t>
            </a:r>
          </a:p>
        </p:txBody>
      </p:sp>
      <p:pic>
        <p:nvPicPr>
          <p:cNvPr id="6" name="图片 5"/>
          <p:cNvPicPr>
            <a:picLocks noChangeAspect="1"/>
          </p:cNvPicPr>
          <p:nvPr/>
        </p:nvPicPr>
        <p:blipFill>
          <a:blip r:embed="rId2"/>
          <a:stretch>
            <a:fillRect/>
          </a:stretch>
        </p:blipFill>
        <p:spPr>
          <a:xfrm>
            <a:off x="1691640" y="5445125"/>
            <a:ext cx="5941060" cy="570865"/>
          </a:xfrm>
          <a:prstGeom prst="rect">
            <a:avLst/>
          </a:prstGeom>
        </p:spPr>
      </p:pic>
      <p:pic>
        <p:nvPicPr>
          <p:cNvPr id="7" name="图片 6"/>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28305" y="4652645"/>
            <a:ext cx="624840" cy="768985"/>
          </a:xfrm>
          <a:prstGeom prst="rect">
            <a:avLst/>
          </a:prstGeom>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7294880" cy="518160"/>
          </a:xfrm>
          <a:prstGeom prst="rect">
            <a:avLst/>
          </a:prstGeom>
          <a:noFill/>
        </p:spPr>
        <p:txBody>
          <a:bodyPr wrap="none" rtlCol="0" anchor="t">
            <a:spAutoFit/>
          </a:bodyPr>
          <a:lstStyle/>
          <a:p>
            <a:pPr algn="l"/>
            <a:r>
              <a:rPr lang="zh-CN" altLang="en-US" sz="2800">
                <a:sym typeface="+mn-ea"/>
              </a:rPr>
              <a:t>例句①：小帽哥每天都早睡，是为了不秃顶。</a:t>
            </a:r>
          </a:p>
        </p:txBody>
      </p:sp>
      <p:sp>
        <p:nvSpPr>
          <p:cNvPr id="5" name="文本框 4"/>
          <p:cNvSpPr txBox="1"/>
          <p:nvPr/>
        </p:nvSpPr>
        <p:spPr>
          <a:xfrm>
            <a:off x="1763395" y="4064000"/>
            <a:ext cx="5161280" cy="944880"/>
          </a:xfrm>
          <a:prstGeom prst="rect">
            <a:avLst/>
          </a:prstGeom>
          <a:noFill/>
        </p:spPr>
        <p:txBody>
          <a:bodyPr wrap="none" rtlCol="0" anchor="t">
            <a:spAutoFit/>
          </a:bodyPr>
          <a:lstStyle/>
          <a:p>
            <a:pPr algn="l"/>
            <a:r>
              <a:rPr lang="zh-CN" altLang="en-US" sz="2800">
                <a:sym typeface="+mn-ea"/>
              </a:rPr>
              <a:t>判断正误：小帽哥每天都早睡，</a:t>
            </a:r>
          </a:p>
          <a:p>
            <a:pPr algn="l"/>
            <a:r>
              <a:rPr lang="zh-CN" altLang="en-US" sz="2800">
                <a:sym typeface="+mn-ea"/>
              </a:rPr>
              <a:t>是为了以不秃顶为目的。</a:t>
            </a:r>
          </a:p>
        </p:txBody>
      </p:sp>
      <p:sp>
        <p:nvSpPr>
          <p:cNvPr id="3" name="文本框 2"/>
          <p:cNvSpPr txBox="1"/>
          <p:nvPr/>
        </p:nvSpPr>
        <p:spPr>
          <a:xfrm>
            <a:off x="1331595" y="3114675"/>
            <a:ext cx="8006080" cy="518160"/>
          </a:xfrm>
          <a:prstGeom prst="rect">
            <a:avLst/>
          </a:prstGeom>
          <a:noFill/>
        </p:spPr>
        <p:txBody>
          <a:bodyPr wrap="none" rtlCol="0" anchor="t">
            <a:spAutoFit/>
          </a:bodyPr>
          <a:lstStyle/>
          <a:p>
            <a:pPr algn="l"/>
            <a:r>
              <a:rPr lang="zh-CN" altLang="en-US" sz="2800">
                <a:sym typeface="+mn-ea"/>
              </a:rPr>
              <a:t>例句②：小帽哥每天都早睡，是以不秃顶为目的。</a:t>
            </a: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507990" y="4436745"/>
            <a:ext cx="624840" cy="768985"/>
          </a:xfrm>
          <a:prstGeom prst="rect">
            <a:avLst/>
          </a:prstGeom>
        </p:spPr>
      </p:pic>
      <p:pic>
        <p:nvPicPr>
          <p:cNvPr id="8" name="图片 7"/>
          <p:cNvPicPr>
            <a:picLocks noChangeAspect="1"/>
          </p:cNvPicPr>
          <p:nvPr/>
        </p:nvPicPr>
        <p:blipFill>
          <a:blip r:embed="rId3"/>
          <a:stretch>
            <a:fillRect/>
          </a:stretch>
        </p:blipFill>
        <p:spPr>
          <a:xfrm>
            <a:off x="1547495" y="5445125"/>
            <a:ext cx="6575425" cy="553085"/>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1331595" y="2060575"/>
            <a:ext cx="5872480" cy="518160"/>
          </a:xfrm>
          <a:prstGeom prst="rect">
            <a:avLst/>
          </a:prstGeom>
          <a:noFill/>
        </p:spPr>
        <p:txBody>
          <a:bodyPr wrap="none" rtlCol="0" anchor="t">
            <a:spAutoFit/>
          </a:bodyPr>
          <a:lstStyle/>
          <a:p>
            <a:pPr algn="l"/>
            <a:r>
              <a:rPr lang="zh-CN" altLang="en-US" sz="2800">
                <a:sym typeface="+mn-ea"/>
              </a:rPr>
              <a:t>例句①：这里的游客大多是中国人。</a:t>
            </a:r>
          </a:p>
        </p:txBody>
      </p:sp>
      <p:sp>
        <p:nvSpPr>
          <p:cNvPr id="5" name="文本框 4"/>
          <p:cNvSpPr txBox="1"/>
          <p:nvPr/>
        </p:nvSpPr>
        <p:spPr>
          <a:xfrm>
            <a:off x="990600" y="4279900"/>
            <a:ext cx="7294880" cy="518160"/>
          </a:xfrm>
          <a:prstGeom prst="rect">
            <a:avLst/>
          </a:prstGeom>
          <a:noFill/>
        </p:spPr>
        <p:txBody>
          <a:bodyPr wrap="none" rtlCol="0" anchor="t">
            <a:spAutoFit/>
          </a:bodyPr>
          <a:lstStyle/>
          <a:p>
            <a:pPr algn="l"/>
            <a:r>
              <a:rPr lang="zh-CN" altLang="en-US" sz="2800">
                <a:sym typeface="+mn-ea"/>
              </a:rPr>
              <a:t>判断正误：这里的游客大多是以中国人为主。</a:t>
            </a:r>
          </a:p>
        </p:txBody>
      </p:sp>
      <p:sp>
        <p:nvSpPr>
          <p:cNvPr id="3" name="文本框 2"/>
          <p:cNvSpPr txBox="1"/>
          <p:nvPr/>
        </p:nvSpPr>
        <p:spPr>
          <a:xfrm>
            <a:off x="1331595" y="3114675"/>
            <a:ext cx="5872480" cy="518160"/>
          </a:xfrm>
          <a:prstGeom prst="rect">
            <a:avLst/>
          </a:prstGeom>
          <a:noFill/>
        </p:spPr>
        <p:txBody>
          <a:bodyPr wrap="none" rtlCol="0" anchor="t">
            <a:spAutoFit/>
          </a:bodyPr>
          <a:lstStyle/>
          <a:p>
            <a:pPr algn="l"/>
            <a:r>
              <a:rPr lang="zh-CN" altLang="en-US" sz="2800">
                <a:sym typeface="+mn-ea"/>
              </a:rPr>
              <a:t>例句②：这里的游客以中国人为主。</a:t>
            </a: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028305" y="4652645"/>
            <a:ext cx="624840" cy="768985"/>
          </a:xfrm>
          <a:prstGeom prst="rect">
            <a:avLst/>
          </a:prstGeom>
        </p:spPr>
      </p:pic>
      <p:pic>
        <p:nvPicPr>
          <p:cNvPr id="8" name="图片 7"/>
          <p:cNvPicPr>
            <a:picLocks noChangeAspect="1"/>
          </p:cNvPicPr>
          <p:nvPr/>
        </p:nvPicPr>
        <p:blipFill>
          <a:blip r:embed="rId3"/>
          <a:stretch>
            <a:fillRect/>
          </a:stretch>
        </p:blipFill>
        <p:spPr>
          <a:xfrm>
            <a:off x="1547495" y="5416550"/>
            <a:ext cx="6595745" cy="633730"/>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clrChange>
              <a:clrFrom>
                <a:srgbClr val="FFFFFF">
                  <a:alpha val="100000"/>
                </a:srgbClr>
              </a:clrFrom>
              <a:clrTo>
                <a:srgbClr val="FFFFFF">
                  <a:alpha val="100000"/>
                  <a:alpha val="0"/>
                </a:srgbClr>
              </a:clrTo>
            </a:clrChange>
          </a:blip>
          <a:stretch>
            <a:fillRect/>
          </a:stretch>
        </p:blipFill>
        <p:spPr>
          <a:xfrm>
            <a:off x="990600" y="3716655"/>
            <a:ext cx="2571750" cy="523875"/>
          </a:xfrm>
          <a:prstGeom prst="rect">
            <a:avLst/>
          </a:prstGeom>
        </p:spPr>
      </p:pic>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067810" y="1484630"/>
            <a:ext cx="4078605" cy="5133975"/>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t>下面句子没有语病的一项是（D）</a:t>
            </a:r>
          </a:p>
          <a:p>
            <a:r>
              <a:rPr lang="zh-CN" altLang="en-US" sz="2800"/>
              <a:t>A.这些蔬菜长得这么好，是由于社员们精心管理的结果。</a:t>
            </a:r>
          </a:p>
          <a:p>
            <a:r>
              <a:rPr lang="zh-CN" altLang="en-US" sz="2800"/>
              <a:t>B.一个人之所以变坏的原因，除了受到坏的影响外，更重要的是他没有把握住自己。</a:t>
            </a:r>
          </a:p>
          <a:p>
            <a:r>
              <a:rPr lang="zh-CN" altLang="en-US" sz="2800"/>
              <a:t>C.止咳祛痰片是我厂里的新品，它的主要成分</a:t>
            </a:r>
          </a:p>
          <a:p>
            <a:r>
              <a:rPr lang="zh-CN" altLang="en-US" sz="2800"/>
              <a:t>是远志，桔梗，贝母，氯化铵等配制而成。</a:t>
            </a:r>
          </a:p>
          <a:p>
            <a:r>
              <a:rPr lang="zh-CN" altLang="en-US" sz="2800"/>
              <a:t>D.社区“我为保护古井出份力”活动彰显了这样的理念；“五水共治”不只是政府的事，它还需要我们每一个市民积极参与。</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t>下面句子没有语病的一项是（D）</a:t>
            </a:r>
          </a:p>
          <a:p>
            <a:r>
              <a:rPr lang="zh-CN" altLang="en-US" sz="2800"/>
              <a:t>A.这些蔬菜长得这么好，是由于社员们精心管理的结果。</a:t>
            </a:r>
          </a:p>
          <a:p>
            <a:r>
              <a:rPr lang="zh-CN" altLang="en-US" sz="2800"/>
              <a:t>B.一个人之所以变坏的原因，除了受到坏的影响外，更重要的是他没有把握住自己。</a:t>
            </a:r>
          </a:p>
          <a:p>
            <a:r>
              <a:rPr lang="zh-CN" altLang="en-US" sz="2800"/>
              <a:t>C.止咳祛痰片是我厂里的新品，它的主要成分</a:t>
            </a:r>
          </a:p>
          <a:p>
            <a:r>
              <a:rPr lang="zh-CN" altLang="en-US" sz="2800"/>
              <a:t>是远志，桔梗，贝母，氯化铵等配制而成。</a:t>
            </a:r>
          </a:p>
          <a:p>
            <a:r>
              <a:rPr lang="zh-CN" altLang="en-US" sz="2800"/>
              <a:t>D.社区“我为保护古井出份力”活动彰显了这样的理念；“五水共治”不只是政府的事，它还需要我们每一个市民积极参与。</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病句（二）</a:t>
            </a:r>
          </a:p>
        </p:txBody>
      </p:sp>
      <p:sp>
        <p:nvSpPr>
          <p:cNvPr id="3" name="内容占位符 2"/>
          <p:cNvSpPr>
            <a:spLocks noGrp="1"/>
          </p:cNvSpPr>
          <p:nvPr>
            <p:ph idx="1"/>
          </p:nvPr>
        </p:nvSpPr>
        <p:spPr/>
        <p:txBody>
          <a:bodyPr/>
          <a:lstStyle/>
          <a:p>
            <a:r>
              <a:rPr lang="zh-CN" altLang="en-US"/>
              <a:t>语序不当</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9795" y="620395"/>
            <a:ext cx="7628255" cy="5246370"/>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b="92159"/>
          <a:stretch>
            <a:fillRect/>
          </a:stretch>
        </p:blipFill>
        <p:spPr>
          <a:xfrm>
            <a:off x="323215" y="332740"/>
            <a:ext cx="14130020" cy="762000"/>
          </a:xfrm>
          <a:prstGeom prst="rect">
            <a:avLst/>
          </a:prstGeom>
        </p:spPr>
      </p:pic>
      <p:sp>
        <p:nvSpPr>
          <p:cNvPr id="3" name="文本框 2"/>
          <p:cNvSpPr txBox="1"/>
          <p:nvPr/>
        </p:nvSpPr>
        <p:spPr>
          <a:xfrm>
            <a:off x="1477010" y="2087880"/>
            <a:ext cx="6767195" cy="1737360"/>
          </a:xfrm>
          <a:prstGeom prst="rect">
            <a:avLst/>
          </a:prstGeom>
          <a:noFill/>
        </p:spPr>
        <p:txBody>
          <a:bodyPr wrap="square" rtlCol="0">
            <a:spAutoFit/>
          </a:bodyPr>
          <a:lstStyle/>
          <a:p>
            <a:pPr eaLnBrk="1" latinLnBrk="0" hangingPunct="1">
              <a:lnSpc>
                <a:spcPct val="150000"/>
              </a:lnSpc>
            </a:pPr>
            <a:r>
              <a:rPr lang="zh-CN" altLang="en-US" sz="2400">
                <a:solidFill>
                  <a:schemeClr val="tx1"/>
                </a:solidFill>
                <a:effectLst>
                  <a:outerShdw blurRad="38100" dist="19050" dir="2700000" algn="tl" rotWithShape="0">
                    <a:schemeClr val="dk1">
                      <a:alpha val="40000"/>
                    </a:schemeClr>
                  </a:outerShdw>
                </a:effectLst>
              </a:rPr>
              <a:t>例题2：修改下面的病句。</a:t>
            </a:r>
          </a:p>
          <a:p>
            <a:pPr eaLnBrk="1" latinLnBrk="0" hangingPunct="1">
              <a:lnSpc>
                <a:spcPct val="150000"/>
              </a:lnSpc>
            </a:pPr>
            <a:r>
              <a:rPr lang="zh-CN" altLang="en-US" sz="2400">
                <a:solidFill>
                  <a:schemeClr val="tx1"/>
                </a:solidFill>
                <a:effectLst>
                  <a:outerShdw blurRad="38100" dist="19050" dir="2700000" algn="tl" rotWithShape="0">
                    <a:schemeClr val="dk1">
                      <a:alpha val="40000"/>
                    </a:schemeClr>
                  </a:outerShdw>
                </a:effectLst>
              </a:rPr>
              <a:t>省教育厅将用三年时间，建设并规划省级品牌民办学校20所。</a:t>
            </a:r>
          </a:p>
        </p:txBody>
      </p:sp>
      <p:sp>
        <p:nvSpPr>
          <p:cNvPr id="5" name="文本框 4"/>
          <p:cNvSpPr txBox="1"/>
          <p:nvPr/>
        </p:nvSpPr>
        <p:spPr>
          <a:xfrm>
            <a:off x="1619250" y="4220845"/>
            <a:ext cx="6767195" cy="640080"/>
          </a:xfrm>
          <a:prstGeom prst="rect">
            <a:avLst/>
          </a:prstGeom>
          <a:noFill/>
        </p:spPr>
        <p:txBody>
          <a:bodyPr wrap="square" rtlCol="0">
            <a:spAutoFit/>
            <a:scene3d>
              <a:camera prst="orthographicFront"/>
              <a:lightRig rig="threePt" dir="t"/>
            </a:scene3d>
          </a:bodyPr>
          <a:lstStyle/>
          <a:p>
            <a:pPr eaLnBrk="1" latinLnBrk="0" hangingPunct="1">
              <a:lnSpc>
                <a:spcPct val="150000"/>
              </a:lnSpc>
            </a:pPr>
            <a:r>
              <a:rPr lang="zh-CN" altLang="en-US" sz="2400">
                <a:ln w="22225">
                  <a:solidFill>
                    <a:schemeClr val="accent2"/>
                  </a:solidFill>
                  <a:prstDash val="solid"/>
                </a:ln>
                <a:solidFill>
                  <a:schemeClr val="accent2">
                    <a:lumMod val="40000"/>
                    <a:lumOff val="60000"/>
                  </a:schemeClr>
                </a:solidFill>
                <a:effectLst/>
              </a:rPr>
              <a:t>语序不当，应该先规划再建设</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病句（一）</a:t>
            </a:r>
          </a:p>
        </p:txBody>
      </p:sp>
      <p:sp>
        <p:nvSpPr>
          <p:cNvPr id="3" name="内容占位符 2"/>
          <p:cNvSpPr>
            <a:spLocks noGrp="1"/>
          </p:cNvSpPr>
          <p:nvPr>
            <p:ph idx="1"/>
          </p:nvPr>
        </p:nvSpPr>
        <p:spPr/>
        <p:txBody>
          <a:bodyPr/>
          <a:lstStyle/>
          <a:p>
            <a:r>
              <a:rPr lang="zh-CN" altLang="en-US"/>
              <a:t>语义重复</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b="92159"/>
          <a:stretch>
            <a:fillRect/>
          </a:stretch>
        </p:blipFill>
        <p:spPr>
          <a:xfrm>
            <a:off x="323215" y="332740"/>
            <a:ext cx="14130020" cy="762000"/>
          </a:xfrm>
          <a:prstGeom prst="rect">
            <a:avLst/>
          </a:prstGeom>
        </p:spPr>
      </p:pic>
      <p:sp>
        <p:nvSpPr>
          <p:cNvPr id="3" name="文本框 2"/>
          <p:cNvSpPr txBox="1"/>
          <p:nvPr/>
        </p:nvSpPr>
        <p:spPr>
          <a:xfrm>
            <a:off x="1477010" y="2087880"/>
            <a:ext cx="6767195" cy="1188720"/>
          </a:xfrm>
          <a:prstGeom prst="rect">
            <a:avLst/>
          </a:prstGeom>
          <a:noFill/>
        </p:spPr>
        <p:txBody>
          <a:bodyPr wrap="square" rtlCol="0">
            <a:spAutoFit/>
          </a:bodyPr>
          <a:lstStyle/>
          <a:p>
            <a:pPr eaLnBrk="1" latinLnBrk="0" hangingPunct="1">
              <a:lnSpc>
                <a:spcPct val="150000"/>
              </a:lnSpc>
            </a:pPr>
            <a:r>
              <a:rPr lang="zh-CN" altLang="en-US" sz="2400">
                <a:solidFill>
                  <a:schemeClr val="tx1"/>
                </a:solidFill>
                <a:effectLst>
                  <a:outerShdw blurRad="38100" dist="19050" dir="2700000" algn="tl" rotWithShape="0">
                    <a:schemeClr val="dk1">
                      <a:alpha val="40000"/>
                    </a:schemeClr>
                  </a:outerShdw>
                </a:effectLst>
              </a:rPr>
              <a:t>当句子中存在并列动词的时候，要引起注意，思考顺序是否正确</a:t>
            </a:r>
          </a:p>
        </p:txBody>
      </p:sp>
      <p:sp>
        <p:nvSpPr>
          <p:cNvPr id="5" name="文本框 4"/>
          <p:cNvSpPr txBox="1"/>
          <p:nvPr/>
        </p:nvSpPr>
        <p:spPr>
          <a:xfrm>
            <a:off x="6515736" y="404495"/>
            <a:ext cx="1487170" cy="640080"/>
          </a:xfrm>
          <a:prstGeom prst="rect">
            <a:avLst/>
          </a:prstGeom>
          <a:noFill/>
        </p:spPr>
        <p:txBody>
          <a:bodyPr wrap="square" rtlCol="0">
            <a:spAutoFit/>
            <a:scene3d>
              <a:camera prst="orthographicFront"/>
              <a:lightRig rig="threePt" dir="t"/>
            </a:scene3d>
          </a:bodyPr>
          <a:lstStyle/>
          <a:p>
            <a:pPr eaLnBrk="1" latinLnBrk="0" hangingPunct="1">
              <a:lnSpc>
                <a:spcPct val="150000"/>
              </a:lnSpc>
            </a:pPr>
            <a:r>
              <a:rPr lang="zh-CN" altLang="en-US" sz="2400">
                <a:ln w="22225">
                  <a:solidFill>
                    <a:schemeClr val="accent2"/>
                  </a:solidFill>
                  <a:prstDash val="solid"/>
                </a:ln>
                <a:solidFill>
                  <a:schemeClr val="accent2">
                    <a:lumMod val="40000"/>
                    <a:lumOff val="60000"/>
                  </a:schemeClr>
                </a:solidFill>
                <a:effectLst/>
              </a:rPr>
              <a:t>破题思路</a:t>
            </a:r>
          </a:p>
        </p:txBody>
      </p:sp>
      <p:sp>
        <p:nvSpPr>
          <p:cNvPr id="6" name="矩形 5"/>
          <p:cNvSpPr/>
          <p:nvPr/>
        </p:nvSpPr>
        <p:spPr>
          <a:xfrm>
            <a:off x="1547495" y="3716655"/>
            <a:ext cx="6624955" cy="2448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发现并解决问题     继承和发扬传统文化</a:t>
            </a:r>
          </a:p>
          <a:p>
            <a:pPr algn="ctr"/>
            <a:r>
              <a:rPr lang="zh-CN" altLang="en-US" sz="2800"/>
              <a:t>搜集、整理、研究数据        响应并参与</a:t>
            </a:r>
          </a:p>
          <a:p>
            <a:pPr algn="ctr"/>
            <a:r>
              <a:rPr lang="zh-CN" altLang="en-US" sz="2800"/>
              <a:t>栽种和修剪树木                   重视和发展</a:t>
            </a:r>
          </a:p>
          <a:p>
            <a:pPr algn="ctr"/>
            <a:r>
              <a:rPr lang="zh-CN" altLang="en-US" sz="2800"/>
              <a:t>规划和建设                           策划和开展</a:t>
            </a:r>
          </a:p>
        </p:txBody>
      </p:sp>
      <p:sp>
        <p:nvSpPr>
          <p:cNvPr id="7" name="矩形 6"/>
          <p:cNvSpPr/>
          <p:nvPr/>
        </p:nvSpPr>
        <p:spPr>
          <a:xfrm>
            <a:off x="1403350" y="3429000"/>
            <a:ext cx="2952115" cy="5759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a:t>20中考并列词语考查一览表</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1477010" y="2087880"/>
            <a:ext cx="6767195" cy="1737360"/>
          </a:xfrm>
          <a:prstGeom prst="rect">
            <a:avLst/>
          </a:prstGeom>
          <a:noFill/>
        </p:spPr>
        <p:txBody>
          <a:bodyPr wrap="square" rtlCol="0">
            <a:spAutoFit/>
          </a:bodyPr>
          <a:lstStyle/>
          <a:p>
            <a:pPr eaLnBrk="1" latinLnBrk="0" hangingPunct="1">
              <a:lnSpc>
                <a:spcPct val="150000"/>
              </a:lnSpc>
            </a:pPr>
            <a:r>
              <a:rPr lang="en-US" altLang="zh-CN" sz="2400">
                <a:solidFill>
                  <a:srgbClr val="00B0F0"/>
                </a:solidFill>
                <a:effectLst>
                  <a:outerShdw blurRad="38100" dist="19050" dir="2700000" algn="tl" rotWithShape="0">
                    <a:schemeClr val="dk1">
                      <a:alpha val="40000"/>
                    </a:schemeClr>
                  </a:outerShdw>
                </a:effectLst>
              </a:rPr>
              <a:t>      深化科技体制改革，既能吸引海外人才回国创业，又能激发全社会的创新潜能，还能鼓励本土人才勇攀高峰。</a:t>
            </a: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259840" y="3932555"/>
            <a:ext cx="7172325" cy="2609850"/>
          </a:xfrm>
          <a:prstGeom prst="rect">
            <a:avLst/>
          </a:prstGeom>
        </p:spPr>
      </p:pic>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403985" y="620395"/>
            <a:ext cx="6818630" cy="1299845"/>
          </a:xfrm>
          <a:prstGeom prst="rect">
            <a:avLst/>
          </a:prstGeom>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1477010" y="1772285"/>
            <a:ext cx="6767195" cy="1188720"/>
          </a:xfrm>
          <a:prstGeom prst="rect">
            <a:avLst/>
          </a:prstGeom>
          <a:noFill/>
        </p:spPr>
        <p:txBody>
          <a:bodyPr wrap="square" rtlCol="0">
            <a:spAutoFit/>
          </a:bodyPr>
          <a:lstStyle/>
          <a:p>
            <a:pPr eaLnBrk="1" latinLnBrk="0" hangingPunct="1">
              <a:lnSpc>
                <a:spcPct val="150000"/>
              </a:lnSpc>
            </a:pPr>
            <a:r>
              <a:rPr lang="zh-CN" altLang="en-US" sz="2400">
                <a:solidFill>
                  <a:schemeClr val="tx1"/>
                </a:solidFill>
                <a:effectLst>
                  <a:outerShdw blurRad="38100" dist="19050" dir="2700000" algn="tl" rotWithShape="0">
                    <a:schemeClr val="dk1">
                      <a:alpha val="40000"/>
                    </a:schemeClr>
                  </a:outerShdw>
                </a:effectLst>
              </a:rPr>
              <a:t>当句子中存在并列动词的时候，要引起注意，思考顺序是否正确</a:t>
            </a:r>
          </a:p>
        </p:txBody>
      </p:sp>
      <p:sp>
        <p:nvSpPr>
          <p:cNvPr id="5" name="文本框 4"/>
          <p:cNvSpPr txBox="1"/>
          <p:nvPr/>
        </p:nvSpPr>
        <p:spPr>
          <a:xfrm>
            <a:off x="6515736" y="404495"/>
            <a:ext cx="1487170" cy="640080"/>
          </a:xfrm>
          <a:prstGeom prst="rect">
            <a:avLst/>
          </a:prstGeom>
          <a:noFill/>
        </p:spPr>
        <p:txBody>
          <a:bodyPr wrap="square" rtlCol="0">
            <a:spAutoFit/>
            <a:scene3d>
              <a:camera prst="orthographicFront"/>
              <a:lightRig rig="threePt" dir="t"/>
            </a:scene3d>
          </a:bodyPr>
          <a:lstStyle/>
          <a:p>
            <a:pPr eaLnBrk="1" latinLnBrk="0" hangingPunct="1">
              <a:lnSpc>
                <a:spcPct val="150000"/>
              </a:lnSpc>
            </a:pPr>
            <a:r>
              <a:rPr lang="zh-CN" altLang="en-US" sz="2400">
                <a:ln w="22225">
                  <a:solidFill>
                    <a:schemeClr val="accent2"/>
                  </a:solidFill>
                  <a:prstDash val="solid"/>
                </a:ln>
                <a:solidFill>
                  <a:schemeClr val="accent2">
                    <a:lumMod val="40000"/>
                    <a:lumOff val="60000"/>
                  </a:schemeClr>
                </a:solidFill>
                <a:effectLst/>
              </a:rPr>
              <a:t>破题思路</a:t>
            </a:r>
          </a:p>
        </p:txBody>
      </p:sp>
      <p:sp>
        <p:nvSpPr>
          <p:cNvPr id="6" name="矩形 5"/>
          <p:cNvSpPr/>
          <p:nvPr/>
        </p:nvSpPr>
        <p:spPr>
          <a:xfrm>
            <a:off x="1548130" y="3774440"/>
            <a:ext cx="6624955" cy="2448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l" eaLnBrk="1" latinLnBrk="0" hangingPunct="1"/>
            <a:r>
              <a:rPr lang="zh-CN" altLang="en-US" sz="2000"/>
              <a:t>亚洲文明对话大会不仅为世界文明发展指明了方向，而且促进了亚洲各国平等对话。</a:t>
            </a:r>
          </a:p>
          <a:p>
            <a:pPr indent="457200" algn="l" eaLnBrk="1" latinLnBrk="0" hangingPunct="1"/>
            <a:r>
              <a:rPr lang="zh-CN" altLang="en-US" sz="2000"/>
              <a:t>亲子运动会不仅增进了孩子与父母之间的感情，孩子们也在活动中得到了锻炼。</a:t>
            </a:r>
          </a:p>
          <a:p>
            <a:pPr indent="457200" algn="l" eaLnBrk="1" latinLnBrk="0" hangingPunct="1"/>
            <a:r>
              <a:rPr lang="zh-CN" altLang="en-US" sz="2000"/>
              <a:t>参观科技馆，不仅能够培养学生热爱科学的情感，还能够让他们了解更多的科技作品。</a:t>
            </a:r>
          </a:p>
          <a:p>
            <a:pPr indent="457200" algn="l" eaLnBrk="1" latinLnBrk="0" hangingPunct="1"/>
            <a:r>
              <a:rPr lang="zh-CN" altLang="en-US" sz="2000"/>
              <a:t>家庭、全社会及至学校都应该营造良好的读书氛围，对年轻人的阅读行为进行合理引导。</a:t>
            </a:r>
          </a:p>
        </p:txBody>
      </p:sp>
      <p:sp>
        <p:nvSpPr>
          <p:cNvPr id="7" name="矩形 6"/>
          <p:cNvSpPr/>
          <p:nvPr/>
        </p:nvSpPr>
        <p:spPr>
          <a:xfrm>
            <a:off x="1477010" y="3212465"/>
            <a:ext cx="3277870" cy="57594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b="1"/>
              <a:t>20中考并列分句子考查一览表</a:t>
            </a:r>
          </a:p>
        </p:txBody>
      </p:sp>
      <p:pic>
        <p:nvPicPr>
          <p:cNvPr id="8" name="图片 7"/>
          <p:cNvPicPr>
            <a:picLocks noChangeAspect="1"/>
          </p:cNvPicPr>
          <p:nvPr/>
        </p:nvPicPr>
        <p:blipFill>
          <a:blip r:embed="rId2">
            <a:clrChange>
              <a:clrFrom>
                <a:srgbClr val="FFFFFF">
                  <a:alpha val="100000"/>
                </a:srgbClr>
              </a:clrFrom>
              <a:clrTo>
                <a:srgbClr val="FFFFFF">
                  <a:alpha val="100000"/>
                  <a:alpha val="0"/>
                </a:srgbClr>
              </a:clrTo>
            </a:clrChange>
          </a:blip>
          <a:srcRect b="53493"/>
          <a:stretch>
            <a:fillRect/>
          </a:stretch>
        </p:blipFill>
        <p:spPr>
          <a:xfrm>
            <a:off x="1043305" y="440690"/>
            <a:ext cx="8057515" cy="714375"/>
          </a:xfrm>
          <a:prstGeom prst="rect">
            <a:avLst/>
          </a:prstGeom>
        </p:spPr>
      </p:pic>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427855" y="2510790"/>
            <a:ext cx="2724150" cy="352425"/>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71550" y="548640"/>
            <a:ext cx="7559675" cy="5860415"/>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clrChange>
              <a:clrFrom>
                <a:srgbClr val="FFFFFF">
                  <a:alpha val="100000"/>
                </a:srgbClr>
              </a:clrFrom>
              <a:clrTo>
                <a:srgbClr val="FFFFFF">
                  <a:alpha val="100000"/>
                  <a:alpha val="0"/>
                </a:srgbClr>
              </a:clrTo>
            </a:clrChange>
          </a:blip>
          <a:stretch>
            <a:fillRect/>
          </a:stretch>
        </p:blipFill>
        <p:spPr>
          <a:xfrm>
            <a:off x="755650" y="764540"/>
            <a:ext cx="4049395" cy="688975"/>
          </a:xfrm>
          <a:prstGeom prst="rect">
            <a:avLst/>
          </a:prstGeom>
        </p:spPr>
      </p:pic>
      <p:sp>
        <p:nvSpPr>
          <p:cNvPr id="5" name="内容占位符 2"/>
          <p:cNvSpPr>
            <a:spLocks noGrp="1"/>
          </p:cNvSpPr>
          <p:nvPr/>
        </p:nvSpPr>
        <p:spPr>
          <a:xfrm>
            <a:off x="990600" y="1828800"/>
            <a:ext cx="7772400" cy="4114800"/>
          </a:xfrm>
          <a:prstGeom prst="rect">
            <a:avLst/>
          </a:prstGeom>
          <a:noFill/>
          <a:ln>
            <a:noFill/>
          </a:ln>
        </p:spPr>
        <p:txBody>
          <a:bodyPr vert="horz" wrap="square" lIns="91440" tIns="45720" rIns="91440" bIns="45720" numCol="1" anchor="t" anchorCtr="0" compatLnSpc="1"/>
          <a:lstStyle>
            <a:lvl1pPr marL="342900" indent="-342900" algn="l" rtl="0" eaLnBrk="1" fontAlgn="base" hangingPunct="1">
              <a:spcBef>
                <a:spcPct val="20000"/>
              </a:spcBef>
              <a:spcAft>
                <a:spcPct val="0"/>
              </a:spcAft>
              <a:buClr>
                <a:schemeClr val="accent1"/>
              </a:buClr>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t>例题7：修改下面的病句</a:t>
            </a:r>
          </a:p>
          <a:p>
            <a:r>
              <a:rPr lang="zh-CN" altLang="en-US" sz="2800"/>
              <a:t>      杭州作为一座旅游文化名城，自然景观和人文景观相得益彰，每年都会有大量吸引游客前来观光。</a:t>
            </a:r>
          </a:p>
          <a:p>
            <a:r>
              <a:rPr lang="zh-CN" altLang="en-US" sz="2800"/>
              <a:t>改为“每年都会吸引大量游客前来观光”</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clrChange>
              <a:clrFrom>
                <a:srgbClr val="FFFFFF">
                  <a:alpha val="100000"/>
                </a:srgbClr>
              </a:clrFrom>
              <a:clrTo>
                <a:srgbClr val="FFFFFF">
                  <a:alpha val="100000"/>
                  <a:alpha val="0"/>
                </a:srgbClr>
              </a:clrTo>
            </a:clrChange>
          </a:blip>
          <a:stretch>
            <a:fillRect/>
          </a:stretch>
        </p:blipFill>
        <p:spPr>
          <a:xfrm>
            <a:off x="755650" y="764540"/>
            <a:ext cx="4049395" cy="688975"/>
          </a:xfrm>
          <a:prstGeom prst="rect">
            <a:avLst/>
          </a:prstGeom>
        </p:spPr>
      </p:pic>
      <p:sp>
        <p:nvSpPr>
          <p:cNvPr id="5" name="内容占位符 2"/>
          <p:cNvSpPr>
            <a:spLocks noGrp="1"/>
          </p:cNvSpPr>
          <p:nvPr/>
        </p:nvSpPr>
        <p:spPr>
          <a:xfrm>
            <a:off x="990600" y="1828800"/>
            <a:ext cx="7772400" cy="4114800"/>
          </a:xfrm>
          <a:prstGeom prst="rect">
            <a:avLst/>
          </a:prstGeom>
          <a:noFill/>
          <a:ln>
            <a:noFill/>
          </a:ln>
        </p:spPr>
        <p:txBody>
          <a:bodyPr vert="horz" wrap="square" lIns="91440" tIns="45720" rIns="91440" bIns="45720" numCol="1" anchor="t" anchorCtr="0" compatLnSpc="1"/>
          <a:lstStyle>
            <a:lvl1pPr marL="342900" indent="-342900" algn="l" rtl="0" eaLnBrk="1" fontAlgn="base" hangingPunct="1">
              <a:spcBef>
                <a:spcPct val="20000"/>
              </a:spcBef>
              <a:spcAft>
                <a:spcPct val="0"/>
              </a:spcAft>
              <a:buClr>
                <a:schemeClr val="accent1"/>
              </a:buClr>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t>例题8：判断下面的句子是否有语病。</a:t>
            </a:r>
          </a:p>
          <a:p>
            <a:r>
              <a:rPr lang="zh-CN" altLang="en-US" sz="2800"/>
              <a:t>      为了提升学生的身体素质，多年来我校坚持开展“阳光体育”活动，广泛得到社会的关注。</a:t>
            </a:r>
          </a:p>
          <a:p>
            <a:endParaRPr lang="zh-CN" altLang="en-US" sz="2800"/>
          </a:p>
          <a:p>
            <a:endParaRPr lang="zh-CN" altLang="en-US" sz="2800"/>
          </a:p>
          <a:p>
            <a:r>
              <a:rPr lang="zh-CN" altLang="en-US" sz="2800"/>
              <a:t>得到了社会的广泛的关注</a:t>
            </a:r>
          </a:p>
        </p:txBody>
      </p:sp>
      <p:pic>
        <p:nvPicPr>
          <p:cNvPr id="3" name="图片 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643755" y="3429000"/>
            <a:ext cx="2781300" cy="742950"/>
          </a:xfrm>
          <a:prstGeom prst="rect">
            <a:avLst/>
          </a:prstGeom>
        </p:spPr>
      </p:pic>
      <p:sp>
        <p:nvSpPr>
          <p:cNvPr id="6" name="文本框 5"/>
          <p:cNvSpPr txBox="1"/>
          <p:nvPr/>
        </p:nvSpPr>
        <p:spPr>
          <a:xfrm>
            <a:off x="3420110" y="5300980"/>
            <a:ext cx="3502343" cy="457200"/>
          </a:xfrm>
          <a:prstGeom prst="rect">
            <a:avLst/>
          </a:prstGeom>
          <a:noFill/>
        </p:spPr>
        <p:txBody>
          <a:bodyPr wrap="none" rtlCol="0" anchor="t">
            <a:spAutoFit/>
          </a:bodyPr>
          <a:lstStyle/>
          <a:p>
            <a:r>
              <a:rPr lang="en-US" altLang="zh-CN" sz="2400" b="1">
                <a:solidFill>
                  <a:srgbClr val="00B0F0"/>
                </a:solidFill>
                <a:sym typeface="+mn-ea"/>
              </a:rPr>
              <a:t>A.有语病        B.没有语病</a:t>
            </a:r>
          </a:p>
        </p:txBody>
      </p:sp>
      <p:sp>
        <p:nvSpPr>
          <p:cNvPr id="7" name="椭圆 6"/>
          <p:cNvSpPr/>
          <p:nvPr/>
        </p:nvSpPr>
        <p:spPr>
          <a:xfrm>
            <a:off x="3347720" y="5372735"/>
            <a:ext cx="576580" cy="360045"/>
          </a:xfrm>
          <a:prstGeom prst="ellipse">
            <a:avLst/>
          </a:prstGeom>
          <a:no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clrChange>
              <a:clrFrom>
                <a:srgbClr val="FFFFFF">
                  <a:alpha val="100000"/>
                </a:srgbClr>
              </a:clrFrom>
              <a:clrTo>
                <a:srgbClr val="FFFFFF">
                  <a:alpha val="100000"/>
                  <a:alpha val="0"/>
                </a:srgbClr>
              </a:clrTo>
            </a:clrChange>
          </a:blip>
          <a:stretch>
            <a:fillRect/>
          </a:stretch>
        </p:blipFill>
        <p:spPr>
          <a:xfrm>
            <a:off x="755650" y="764540"/>
            <a:ext cx="4049395" cy="688975"/>
          </a:xfrm>
          <a:prstGeom prst="rect">
            <a:avLst/>
          </a:prstGeom>
        </p:spPr>
      </p:pic>
      <p:sp>
        <p:nvSpPr>
          <p:cNvPr id="5" name="内容占位符 2"/>
          <p:cNvSpPr>
            <a:spLocks noGrp="1"/>
          </p:cNvSpPr>
          <p:nvPr/>
        </p:nvSpPr>
        <p:spPr>
          <a:xfrm>
            <a:off x="990600" y="1556385"/>
            <a:ext cx="7772400" cy="4114800"/>
          </a:xfrm>
          <a:prstGeom prst="rect">
            <a:avLst/>
          </a:prstGeom>
          <a:noFill/>
          <a:ln>
            <a:noFill/>
          </a:ln>
        </p:spPr>
        <p:txBody>
          <a:bodyPr vert="horz" wrap="square" lIns="91440" tIns="45720" rIns="91440" bIns="45720" numCol="1" anchor="t" anchorCtr="0" compatLnSpc="1"/>
          <a:lstStyle>
            <a:lvl1pPr marL="342900" indent="-342900" algn="l" rtl="0" eaLnBrk="1" fontAlgn="base" hangingPunct="1">
              <a:spcBef>
                <a:spcPct val="20000"/>
              </a:spcBef>
              <a:spcAft>
                <a:spcPct val="0"/>
              </a:spcAft>
              <a:buClr>
                <a:schemeClr val="accent1"/>
              </a:buClr>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b="1">
                <a:solidFill>
                  <a:schemeClr val="tx1"/>
                </a:solidFill>
              </a:rPr>
              <a:t>下列句子有语病的一项是（C）</a:t>
            </a:r>
          </a:p>
          <a:p>
            <a:r>
              <a:rPr lang="zh-CN" altLang="en-US" sz="2000" b="1">
                <a:solidFill>
                  <a:schemeClr val="tx1"/>
                </a:solidFill>
              </a:rPr>
              <a:t>A.璀璨的亚洲文明是世界文明的精彩篇章。</a:t>
            </a:r>
          </a:p>
          <a:p>
            <a:r>
              <a:rPr lang="zh-CN" altLang="en-US" sz="2000" b="1">
                <a:solidFill>
                  <a:schemeClr val="tx1"/>
                </a:solidFill>
              </a:rPr>
              <a:t>B.扫黑除恶不仅具有现实意义，而且还有长远的政治意义</a:t>
            </a:r>
          </a:p>
          <a:p>
            <a:r>
              <a:rPr lang="zh-CN" altLang="en-US" sz="2000" b="1">
                <a:solidFill>
                  <a:schemeClr val="tx1"/>
                </a:solidFill>
              </a:rPr>
              <a:t>C.在如何落实立德树人的问题上，教育局听取了老师们的广泛意见。</a:t>
            </a:r>
          </a:p>
          <a:p>
            <a:r>
              <a:rPr lang="zh-CN" altLang="en-US" sz="2000" b="1">
                <a:solidFill>
                  <a:schemeClr val="tx1"/>
                </a:solidFill>
              </a:rPr>
              <a:t>语序不当，改为“教育局广泛听取了老师们的意见”</a:t>
            </a:r>
          </a:p>
          <a:p>
            <a:r>
              <a:rPr lang="zh-CN" altLang="en-US" sz="2000" b="1">
                <a:solidFill>
                  <a:schemeClr val="tx1"/>
                </a:solidFill>
              </a:rPr>
              <a:t>D.我们期待“五四的火炬”再次为国家与民族的发展注入青春的能量，在中华民族伟大复兴的征程中谱写新的青春乐章。</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9160" y="620395"/>
            <a:ext cx="4007485" cy="811530"/>
          </a:xfrm>
          <a:prstGeom prst="rect">
            <a:avLst/>
          </a:prstGeom>
        </p:spPr>
      </p:pic>
      <p:pic>
        <p:nvPicPr>
          <p:cNvPr id="5" name="图片 4"/>
          <p:cNvPicPr>
            <a:picLocks noChangeAspect="1"/>
          </p:cNvPicPr>
          <p:nvPr/>
        </p:nvPicPr>
        <p:blipFill>
          <a:blip r:embed="rId3"/>
          <a:stretch>
            <a:fillRect/>
          </a:stretch>
        </p:blipFill>
        <p:spPr>
          <a:xfrm>
            <a:off x="3491865" y="1196340"/>
            <a:ext cx="5314950" cy="485775"/>
          </a:xfrm>
          <a:prstGeom prst="rect">
            <a:avLst/>
          </a:prstGeom>
        </p:spPr>
      </p:pic>
      <p:pic>
        <p:nvPicPr>
          <p:cNvPr id="6" name="图片 5"/>
          <p:cNvPicPr>
            <a:picLocks noChangeAspect="1"/>
          </p:cNvPicPr>
          <p:nvPr/>
        </p:nvPicPr>
        <p:blipFill>
          <a:blip r:embed="rId4"/>
          <a:stretch>
            <a:fillRect/>
          </a:stretch>
        </p:blipFill>
        <p:spPr>
          <a:xfrm>
            <a:off x="5939790" y="1772285"/>
            <a:ext cx="2190750" cy="714375"/>
          </a:xfrm>
          <a:prstGeom prst="rect">
            <a:avLst/>
          </a:prstGeom>
        </p:spPr>
      </p:pic>
      <p:sp>
        <p:nvSpPr>
          <p:cNvPr id="7" name="内容占位符 2"/>
          <p:cNvSpPr>
            <a:spLocks noGrp="1"/>
          </p:cNvSpPr>
          <p:nvPr/>
        </p:nvSpPr>
        <p:spPr>
          <a:xfrm>
            <a:off x="827405" y="2564765"/>
            <a:ext cx="8109585" cy="4114800"/>
          </a:xfrm>
          <a:prstGeom prst="rect">
            <a:avLst/>
          </a:prstGeom>
          <a:noFill/>
          <a:ln>
            <a:noFill/>
          </a:ln>
        </p:spPr>
        <p:txBody>
          <a:bodyPr vert="horz" wrap="square" lIns="91440" tIns="45720" rIns="91440" bIns="45720" numCol="1" anchor="t" anchorCtr="0" compatLnSpc="1"/>
          <a:lstStyle>
            <a:lvl1pPr marL="342900" indent="-342900" algn="l" rtl="0" eaLnBrk="1" fontAlgn="base" hangingPunct="1">
              <a:spcBef>
                <a:spcPct val="20000"/>
              </a:spcBef>
              <a:spcAft>
                <a:spcPct val="0"/>
              </a:spcAft>
              <a:buClr>
                <a:schemeClr val="accent1"/>
              </a:buClr>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lr>
                <a:schemeClr val="accent1"/>
              </a:buClr>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lr>
                <a:schemeClr val="accent1"/>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t>两个分句主语相同，关联词放在主语的后面。</a:t>
            </a:r>
          </a:p>
          <a:p>
            <a:r>
              <a:rPr lang="zh-CN" altLang="en-US" sz="2800"/>
              <a:t>      我不但喜欢刘老师，而且在刘老师的帮助下提高了语文成绩。</a:t>
            </a:r>
          </a:p>
          <a:p>
            <a:r>
              <a:rPr lang="zh-CN" altLang="en-US" sz="2800"/>
              <a:t>两个分句主语不同，（前半句话）关联词放在主语的前面。</a:t>
            </a:r>
          </a:p>
          <a:p>
            <a:r>
              <a:rPr lang="zh-CN" altLang="en-US" sz="2800"/>
              <a:t>如果我认真跟着刘老师学三年，我的中考成绩就一定非常棒！</a:t>
            </a:r>
          </a:p>
          <a:p>
            <a:r>
              <a:rPr lang="zh-CN" altLang="en-US" sz="2800"/>
              <a:t>天理虽然没有这条，但是家法有这条。</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a:t>例题10：判断下面的句子是否有语病。</a:t>
            </a:r>
          </a:p>
          <a:p>
            <a:r>
              <a:rPr lang="zh-CN" altLang="en-US"/>
              <a:t>不仅亲子运动会让孩子们在活动中得到了锻炼，也增进了孩子与父母之间的感情。</a:t>
            </a:r>
          </a:p>
          <a:p>
            <a:r>
              <a:rPr lang="zh-CN" altLang="en-US"/>
              <a:t>步骤1 判断前后分句主语是否一致？</a:t>
            </a:r>
          </a:p>
          <a:p>
            <a:r>
              <a:rPr lang="zh-CN" altLang="en-US"/>
              <a:t>步骤2 回忆口诀：同后异前</a:t>
            </a:r>
          </a:p>
          <a:p>
            <a:r>
              <a:rPr lang="zh-CN" altLang="en-US"/>
              <a:t>步骤3 对比原句是否正确</a:t>
            </a:r>
          </a:p>
          <a:p>
            <a:r>
              <a:rPr lang="zh-CN" altLang="en-US"/>
              <a:t>        错误。关联词语序不当，整个句子就一个主语;亲子运动会，因此，“不仅”应该在主语后。</a:t>
            </a: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99160" y="620395"/>
            <a:ext cx="4007485" cy="811530"/>
          </a:xfrm>
          <a:prstGeom prst="rect">
            <a:avLst/>
          </a:prstGeo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a:t>下面句子没有语病的一项是（D）</a:t>
            </a:r>
          </a:p>
          <a:p>
            <a:r>
              <a:rPr lang="zh-CN" altLang="en-US" sz="2800"/>
              <a:t>A.中国不仅是“一带一路”建设的倡议者，更是负责任的参与者、有担当的行为者。</a:t>
            </a:r>
          </a:p>
          <a:p>
            <a:r>
              <a:rPr lang="zh-CN" altLang="en-US" sz="2800"/>
              <a:t>B.文明不是一天养成的，不仅需要春风化雨的涵养润泽，也离不开制度化的刚性约束。</a:t>
            </a:r>
          </a:p>
          <a:p>
            <a:r>
              <a:rPr lang="zh-CN" altLang="en-US" sz="2800"/>
              <a:t>C.客观、专业的影评是引领电影市场走向健康和成熟的重要推手。</a:t>
            </a:r>
          </a:p>
          <a:p>
            <a:r>
              <a:rPr lang="zh-CN" altLang="en-US" sz="2800"/>
              <a:t>D.李安民在中学时代就是一个勤奋努力的学生，不仅他学习成绩优异，而且深受老师和同学们的喜爱。</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b="1"/>
              <a:t>下列句子里面，没有病句的一项是？（）</a:t>
            </a:r>
          </a:p>
          <a:p>
            <a:r>
              <a:rPr lang="zh-CN" altLang="en-US" sz="2800" b="1"/>
              <a:t>A.小明停下脚步驻足观察斑驳的墙壁上留下印记。</a:t>
            </a:r>
          </a:p>
          <a:p>
            <a:r>
              <a:rPr lang="zh-CN" altLang="en-US" sz="2800" b="1"/>
              <a:t>B.我害怕有不幸的厄运发生。</a:t>
            </a:r>
          </a:p>
          <a:p>
            <a:r>
              <a:rPr lang="zh-CN" altLang="en-US" sz="2800" b="1"/>
              <a:t>C.我希望您能光临我的寒舍。</a:t>
            </a:r>
          </a:p>
          <a:p>
            <a:r>
              <a:rPr lang="zh-CN" altLang="en-US" sz="2800" b="1"/>
              <a:t>D.我刚刚亲眼目睹了一只老虎吃下一只羊。</a:t>
            </a:r>
          </a:p>
          <a:p>
            <a:r>
              <a:rPr lang="zh-CN" altLang="en-US" sz="2800" b="1"/>
              <a:t>E.读书可以开阔视野，开阔心胸，这对一个人的成长大的裨益。</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rcRect b="20594"/>
          <a:stretch>
            <a:fillRect/>
          </a:stretch>
        </p:blipFill>
        <p:spPr>
          <a:xfrm>
            <a:off x="611505" y="809625"/>
            <a:ext cx="8220075" cy="4159885"/>
          </a:xfrm>
          <a:prstGeom prst="rect">
            <a:avLst/>
          </a:prstGeo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827405" y="514350"/>
            <a:ext cx="4053840" cy="922020"/>
          </a:xfrm>
          <a:prstGeom prst="rect">
            <a:avLst/>
          </a:prstGeom>
        </p:spPr>
      </p:pic>
      <p:sp>
        <p:nvSpPr>
          <p:cNvPr id="5" name="文本框 4"/>
          <p:cNvSpPr txBox="1"/>
          <p:nvPr/>
        </p:nvSpPr>
        <p:spPr>
          <a:xfrm>
            <a:off x="1187450" y="1916430"/>
            <a:ext cx="6375400" cy="1737360"/>
          </a:xfrm>
          <a:prstGeom prst="rect">
            <a:avLst/>
          </a:prstGeom>
          <a:noFill/>
        </p:spPr>
        <p:txBody>
          <a:bodyPr wrap="square" rtlCol="0">
            <a:spAutoFit/>
          </a:bodyPr>
          <a:lstStyle/>
          <a:p>
            <a:pPr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例题11：修改下面的病句</a:t>
            </a:r>
          </a:p>
          <a:p>
            <a:pPr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       一位优秀的有20多年的教学经验的我们学校的语文教师，调到北京去了。</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827405" y="514350"/>
            <a:ext cx="4053840" cy="922020"/>
          </a:xfrm>
          <a:prstGeom prst="rect">
            <a:avLst/>
          </a:prstGeom>
        </p:spPr>
      </p:pic>
      <p:sp>
        <p:nvSpPr>
          <p:cNvPr id="5" name="文本框 4"/>
          <p:cNvSpPr txBox="1"/>
          <p:nvPr/>
        </p:nvSpPr>
        <p:spPr>
          <a:xfrm>
            <a:off x="1187450" y="1916430"/>
            <a:ext cx="6375400" cy="3931920"/>
          </a:xfrm>
          <a:prstGeom prst="rect">
            <a:avLst/>
          </a:prstGeom>
          <a:noFill/>
        </p:spPr>
        <p:txBody>
          <a:bodyPr wrap="square" rtlCol="0">
            <a:spAutoFit/>
          </a:bodyPr>
          <a:lstStyle/>
          <a:p>
            <a:pPr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例题11：修改下面的病句</a:t>
            </a:r>
          </a:p>
          <a:p>
            <a:pPr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       一位优秀的有20多年的教学经验的我们学校的语文教师，调到北京去了。</a:t>
            </a:r>
          </a:p>
          <a:p>
            <a:pPr eaLnBrk="1" latinLnBrk="0" hangingPunct="1">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endParaRPr lang="zh-CN" altLang="en-US" sz="2400">
              <a:latin typeface="微软雅黑" panose="020B0503020204020204" charset="-122"/>
              <a:ea typeface="微软雅黑" panose="020B0503020204020204" charset="-122"/>
              <a:cs typeface="微软雅黑" panose="020B0503020204020204" charset="-122"/>
            </a:endParaRPr>
          </a:p>
          <a:p>
            <a:pPr eaLnBrk="1" latinLnBrk="0" hangingPunct="1">
              <a:lnSpc>
                <a:spcPct val="150000"/>
              </a:lnSpc>
            </a:pPr>
            <a:r>
              <a:rPr lang="zh-CN" altLang="en-US" sz="2400">
                <a:latin typeface="微软雅黑" panose="020B0503020204020204" charset="-122"/>
                <a:ea typeface="微软雅黑" panose="020B0503020204020204" charset="-122"/>
                <a:cs typeface="微软雅黑" panose="020B0503020204020204" charset="-122"/>
              </a:rPr>
              <a:t>我们学校的一位有20多年教学经验的优秀的语文教师，调到北京去了。</a:t>
            </a:r>
          </a:p>
        </p:txBody>
      </p:sp>
      <p:pic>
        <p:nvPicPr>
          <p:cNvPr id="3" name="图片 2"/>
          <p:cNvPicPr>
            <a:picLocks noChangeAspect="1"/>
          </p:cNvPicPr>
          <p:nvPr/>
        </p:nvPicPr>
        <p:blipFill>
          <a:blip r:embed="rId3"/>
          <a:stretch>
            <a:fillRect/>
          </a:stretch>
        </p:blipFill>
        <p:spPr>
          <a:xfrm>
            <a:off x="2708275" y="5661025"/>
            <a:ext cx="3333750" cy="714375"/>
          </a:xfrm>
          <a:prstGeom prst="rect">
            <a:avLst/>
          </a:prstGeom>
        </p:spPr>
      </p:pic>
      <p:pic>
        <p:nvPicPr>
          <p:cNvPr id="6" name="New picture"/>
          <p:cNvPicPr/>
          <p:nvPr/>
        </p:nvPicPr>
        <p:blipFill>
          <a:blip r:embed="rId4"/>
          <a:stretch>
            <a:fillRect/>
          </a:stretch>
        </p:blipFill>
        <p:spPr>
          <a:xfrm>
            <a:off x="12319000" y="12382500"/>
            <a:ext cx="304800" cy="228600"/>
          </a:xfrm>
          <a:prstGeom prst="cube">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A.小明停下脚步驻足观察斑驳的墙壁上留下的印记。</a:t>
            </a:r>
          </a:p>
          <a:p>
            <a:r>
              <a:rPr lang="en-US" altLang="zh-CN"/>
              <a:t>  什么叫 “驻足”?</a:t>
            </a:r>
          </a:p>
          <a:p>
            <a:r>
              <a:rPr lang="en-US" altLang="zh-CN"/>
              <a:t>[驻足]停止脚步：精美的工艺品吸引了许   多参观者~观看。</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B.我害怕有不幸的厄运发生。 </a:t>
            </a:r>
          </a:p>
          <a:p>
            <a:r>
              <a:rPr lang="en-US" altLang="zh-CN"/>
              <a:t> 什么叫 “厄运”?</a:t>
            </a:r>
          </a:p>
          <a:p>
            <a:r>
              <a:rPr lang="en-US" altLang="zh-CN"/>
              <a:t>[厄运]困苦的遭遇；不幸的命运：遭逢种种~。</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C.我希望您能光临我的寒舍。</a:t>
            </a:r>
          </a:p>
          <a:p>
            <a:endParaRPr lang="en-US" altLang="zh-CN"/>
          </a:p>
          <a:p>
            <a:endParaRPr lang="en-US" altLang="zh-CN"/>
          </a:p>
          <a:p>
            <a:endParaRPr lang="en-US" altLang="zh-CN"/>
          </a:p>
          <a:p>
            <a:endParaRPr lang="en-US" altLang="zh-CN"/>
          </a:p>
          <a:p>
            <a:endParaRPr lang="en-US" altLang="zh-CN"/>
          </a:p>
          <a:p>
            <a:r>
              <a:rPr lang="en-US" altLang="zh-CN"/>
              <a:t>我的舍弟（家严、拙作、贱内……）</a:t>
            </a:r>
          </a:p>
        </p:txBody>
      </p:sp>
      <p:sp>
        <p:nvSpPr>
          <p:cNvPr id="4" name="矩形 3"/>
          <p:cNvSpPr/>
          <p:nvPr/>
        </p:nvSpPr>
        <p:spPr>
          <a:xfrm>
            <a:off x="1764030" y="2780665"/>
            <a:ext cx="6120130" cy="2448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谁的屋子可以被称为“寒舍”？</a:t>
            </a:r>
          </a:p>
          <a:p>
            <a:pPr algn="ctr"/>
            <a:r>
              <a:rPr lang="zh-CN" altLang="en-US" sz="3200"/>
              <a:t>A.自己的屋子</a:t>
            </a:r>
          </a:p>
          <a:p>
            <a:pPr algn="ctr"/>
            <a:r>
              <a:rPr lang="zh-CN" altLang="en-US" sz="3200"/>
              <a:t>B.对方的屋子</a:t>
            </a: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68260" y="5229225"/>
            <a:ext cx="1076325" cy="1323975"/>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D.我刚则亲眼目睹了一只老虎吃下一只羊。 </a:t>
            </a:r>
          </a:p>
          <a:p>
            <a:r>
              <a:rPr lang="en-US" altLang="zh-CN"/>
              <a:t> [目睹]亲眼看到：耳闻~。</a:t>
            </a:r>
          </a:p>
          <a:p>
            <a:endParaRPr lang="en-US" altLang="zh-CN"/>
          </a:p>
          <a:p>
            <a:endParaRPr lang="en-US" altLang="zh-CN"/>
          </a:p>
          <a:p>
            <a:endParaRPr lang="en-US" altLang="zh-CN"/>
          </a:p>
          <a:p>
            <a:r>
              <a:rPr lang="en-US" altLang="zh-CN"/>
              <a:t>[凯旋]战胜归来：战士~|欢迎~ 的体育健儿。</a:t>
            </a:r>
          </a:p>
        </p:txBody>
      </p:sp>
      <p:pic>
        <p:nvPicPr>
          <p:cNvPr id="4" name="图片 3"/>
          <p:cNvPicPr>
            <a:picLocks noChangeAspect="1"/>
          </p:cNvPicPr>
          <p:nvPr/>
        </p:nvPicPr>
        <p:blipFill>
          <a:blip r:embed="rId2"/>
          <a:stretch>
            <a:fillRect/>
          </a:stretch>
        </p:blipFill>
        <p:spPr>
          <a:xfrm>
            <a:off x="6660515" y="2636520"/>
            <a:ext cx="2190750" cy="2114550"/>
          </a:xfrm>
          <a:prstGeom prst="rect">
            <a:avLst/>
          </a:prstGeom>
        </p:spPr>
      </p:pic>
      <p:pic>
        <p:nvPicPr>
          <p:cNvPr id="5" name="图片 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627630" y="3500755"/>
            <a:ext cx="2752725" cy="155130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词类重复－词语重复</a:t>
            </a:r>
          </a:p>
        </p:txBody>
      </p:sp>
      <p:sp>
        <p:nvSpPr>
          <p:cNvPr id="3" name="内容占位符 2"/>
          <p:cNvSpPr>
            <a:spLocks noGrp="1"/>
          </p:cNvSpPr>
          <p:nvPr>
            <p:ph idx="1"/>
          </p:nvPr>
        </p:nvSpPr>
        <p:spPr/>
        <p:txBody>
          <a:bodyPr/>
          <a:lstStyle/>
          <a:p>
            <a:r>
              <a:rPr lang="zh-CN" altLang="en-US">
                <a:ln w="22225">
                  <a:solidFill>
                    <a:schemeClr val="accent2"/>
                  </a:solidFill>
                  <a:prstDash val="solid"/>
                </a:ln>
                <a:solidFill>
                  <a:schemeClr val="accent2">
                    <a:lumMod val="40000"/>
                    <a:lumOff val="60000"/>
                  </a:schemeClr>
                </a:solidFill>
                <a:effectLst/>
              </a:rPr>
              <a:t>补充：</a:t>
            </a:r>
          </a:p>
        </p:txBody>
      </p:sp>
      <p:sp>
        <p:nvSpPr>
          <p:cNvPr id="4" name="矩形 3"/>
          <p:cNvSpPr/>
          <p:nvPr/>
        </p:nvSpPr>
        <p:spPr>
          <a:xfrm>
            <a:off x="1764030" y="2780665"/>
            <a:ext cx="6120130" cy="2448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白白虚度                多年的夙愿</a:t>
            </a:r>
          </a:p>
          <a:p>
            <a:pPr algn="ctr"/>
            <a:r>
              <a:rPr lang="zh-CN" altLang="en-US" sz="2000"/>
              <a:t>            到此光监        感激涕零地留下了眼泪</a:t>
            </a:r>
          </a:p>
          <a:p>
            <a:pPr algn="ctr"/>
            <a:r>
              <a:rPr lang="zh-CN" altLang="en-US" sz="2000"/>
              <a:t>共同协商           浑身遍体鳞伤</a:t>
            </a:r>
          </a:p>
          <a:p>
            <a:pPr algn="ctr"/>
            <a:r>
              <a:rPr lang="zh-CN" altLang="en-US" sz="2000"/>
              <a:t> 过分溺爱        忍俊不禁地笑了</a:t>
            </a:r>
          </a:p>
          <a:p>
            <a:pPr algn="ctr"/>
            <a:r>
              <a:rPr lang="zh-CN" altLang="en-US" sz="2000"/>
              <a:t> 一致公认        众多的莘莘学子</a:t>
            </a:r>
          </a:p>
        </p:txBody>
      </p:sp>
      <p:pic>
        <p:nvPicPr>
          <p:cNvPr id="5" name="图片 4"/>
          <p:cNvPicPr>
            <a:picLocks noChangeAspect="1"/>
          </p:cNvPicPr>
          <p:nvPr/>
        </p:nvPicPr>
        <p:blipFill>
          <a:blip r:embed="rId2"/>
          <a:stretch>
            <a:fillRect/>
          </a:stretch>
        </p:blipFill>
        <p:spPr>
          <a:xfrm>
            <a:off x="6156325" y="4797425"/>
            <a:ext cx="2647950" cy="177165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主题 1">
      <a:dk1>
        <a:srgbClr val="402000"/>
      </a:dk1>
      <a:lt1>
        <a:srgbClr val="FBFAE2"/>
      </a:lt1>
      <a:dk2>
        <a:srgbClr val="996633"/>
      </a:dk2>
      <a:lt2>
        <a:srgbClr val="A08366"/>
      </a:lt2>
      <a:accent1>
        <a:srgbClr val="CE9964"/>
      </a:accent1>
      <a:accent2>
        <a:srgbClr val="CD3333"/>
      </a:accent2>
      <a:accent3>
        <a:srgbClr val="FDFCEE"/>
      </a:accent3>
      <a:accent4>
        <a:srgbClr val="351A00"/>
      </a:accent4>
      <a:accent5>
        <a:srgbClr val="E3CAB8"/>
      </a:accent5>
      <a:accent6>
        <a:srgbClr val="BA2D2D"/>
      </a:accent6>
      <a:hlink>
        <a:srgbClr val="9A7F32"/>
      </a:hlink>
      <a:folHlink>
        <a:srgbClr val="ECA07A"/>
      </a:folHlink>
    </a:clrScheme>
    <a:fontScheme name="Office 主题">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402000"/>
        </a:dk1>
        <a:lt1>
          <a:srgbClr val="FBFAE2"/>
        </a:lt1>
        <a:dk2>
          <a:srgbClr val="996633"/>
        </a:dk2>
        <a:lt2>
          <a:srgbClr val="A08366"/>
        </a:lt2>
        <a:accent1>
          <a:srgbClr val="CE9964"/>
        </a:accent1>
        <a:accent2>
          <a:srgbClr val="CD3333"/>
        </a:accent2>
        <a:accent3>
          <a:srgbClr val="FDFCEE"/>
        </a:accent3>
        <a:accent4>
          <a:srgbClr val="351A00"/>
        </a:accent4>
        <a:accent5>
          <a:srgbClr val="E3CAB8"/>
        </a:accent5>
        <a:accent6>
          <a:srgbClr val="BA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Office 主题 2">
        <a:dk1>
          <a:srgbClr val="402000"/>
        </a:dk1>
        <a:lt1>
          <a:srgbClr val="FFFFFF"/>
        </a:lt1>
        <a:dk2>
          <a:srgbClr val="996633"/>
        </a:dk2>
        <a:lt2>
          <a:srgbClr val="A08366"/>
        </a:lt2>
        <a:accent1>
          <a:srgbClr val="CE9964"/>
        </a:accent1>
        <a:accent2>
          <a:srgbClr val="CD3333"/>
        </a:accent2>
        <a:accent3>
          <a:srgbClr val="FFFFFF"/>
        </a:accent3>
        <a:accent4>
          <a:srgbClr val="351A00"/>
        </a:accent4>
        <a:accent5>
          <a:srgbClr val="E3CAB8"/>
        </a:accent5>
        <a:accent6>
          <a:srgbClr val="BA2D2D"/>
        </a:accent6>
        <a:hlink>
          <a:srgbClr val="9A7F32"/>
        </a:hlink>
        <a:folHlink>
          <a:srgbClr val="ECA07A"/>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主题 4">
        <a:dk1>
          <a:srgbClr val="1C1C1C"/>
        </a:dk1>
        <a:lt1>
          <a:srgbClr val="FFFFFF"/>
        </a:lt1>
        <a:dk2>
          <a:srgbClr val="000066"/>
        </a:dk2>
        <a:lt2>
          <a:srgbClr val="666699"/>
        </a:lt2>
        <a:accent1>
          <a:srgbClr val="FF5050"/>
        </a:accent1>
        <a:accent2>
          <a:srgbClr val="009999"/>
        </a:accent2>
        <a:accent3>
          <a:srgbClr val="FFFFFF"/>
        </a:accent3>
        <a:accent4>
          <a:srgbClr val="161616"/>
        </a:accent4>
        <a:accent5>
          <a:srgbClr val="FFB3B3"/>
        </a:accent5>
        <a:accent6>
          <a:srgbClr val="008A8A"/>
        </a:accent6>
        <a:hlink>
          <a:srgbClr val="3366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1926</Words>
  <Application>Microsoft Office PowerPoint</Application>
  <PresentationFormat>全屏显示(4:3)</PresentationFormat>
  <Paragraphs>169</Paragraphs>
  <Slides>42</Slides>
  <Notes>0</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语言基础知识： 六大类病句大招全讲解</vt:lpstr>
      <vt:lpstr>PowerPoint 演示文稿</vt:lpstr>
      <vt:lpstr>病句（一）</vt:lpstr>
      <vt:lpstr>PowerPoint 演示文稿</vt:lpstr>
      <vt:lpstr>PowerPoint 演示文稿</vt:lpstr>
      <vt:lpstr>PowerPoint 演示文稿</vt:lpstr>
      <vt:lpstr>PowerPoint 演示文稿</vt:lpstr>
      <vt:lpstr>PowerPoint 演示文稿</vt:lpstr>
      <vt:lpstr>词类重复－词语重复</vt:lpstr>
      <vt:lpstr>PowerPoint 演示文稿</vt:lpstr>
      <vt:lpstr>PowerPoint 演示文稿</vt:lpstr>
      <vt:lpstr>PowerPoint 演示文稿</vt:lpstr>
      <vt:lpstr>PowerPoint 演示文稿</vt:lpstr>
      <vt:lpstr>PowerPoint 演示文稿</vt:lpstr>
      <vt:lpstr>否定多余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病句（二）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语言基础知识： 六大类病句大招全讲解</dc:title>
  <dc:creator>rbm.xkw.com</dc:creator>
  <cp:lastModifiedBy>hj</cp:lastModifiedBy>
  <cp:revision>2</cp:revision>
  <cp:lastPrinted>2021-09-02T16:35:21Z</cp:lastPrinted>
  <dcterms:created xsi:type="dcterms:W3CDTF">2021-09-02T16:35:21Z</dcterms:created>
  <dcterms:modified xsi:type="dcterms:W3CDTF">2021-10-27T01:54:12Z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