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4" r:id="rId10"/>
    <p:sldId id="279" r:id="rId11"/>
    <p:sldId id="268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501EA-6E9D-4EDA-B164-3B2EF64C3556}" type="datetimeFigureOut">
              <a:rPr lang="zh-CN" altLang="en-US" smtClean="0"/>
              <a:pPr/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CF31B-0BAE-46AD-BEF7-923D4F1B2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115020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060601.htm" TargetMode="External"/><Relationship Id="rId2" Type="http://schemas.openxmlformats.org/officeDocument/2006/relationships/hyperlink" Target="http://baike.baidu.com/view/1113215.ht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1113215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209.htm" TargetMode="External"/><Relationship Id="rId2" Type="http://schemas.openxmlformats.org/officeDocument/2006/relationships/hyperlink" Target="http://baike.baidu.com/view/787493.ht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060601.htm" TargetMode="External"/><Relationship Id="rId2" Type="http://schemas.openxmlformats.org/officeDocument/2006/relationships/hyperlink" Target="http://baike.baidu.com/view/1113215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173926.htm" TargetMode="External"/><Relationship Id="rId2" Type="http://schemas.openxmlformats.org/officeDocument/2006/relationships/hyperlink" Target="http://baike.baidu.com/view/7244864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aike.baidu.com/view/27148.htm" TargetMode="External"/><Relationship Id="rId4" Type="http://schemas.openxmlformats.org/officeDocument/2006/relationships/hyperlink" Target="http://baike.baidu.com/view/9442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2759.htm" TargetMode="External"/><Relationship Id="rId2" Type="http://schemas.openxmlformats.org/officeDocument/2006/relationships/hyperlink" Target="http://baike.baidu.com/view/720010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701182.htm" TargetMode="External"/><Relationship Id="rId2" Type="http://schemas.openxmlformats.org/officeDocument/2006/relationships/hyperlink" Target="http://baike.baidu.com/view/1342815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240463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417679.htm" TargetMode="External"/><Relationship Id="rId2" Type="http://schemas.openxmlformats.org/officeDocument/2006/relationships/hyperlink" Target="http://baike.baidu.com/view/693230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24611.htm" TargetMode="External"/><Relationship Id="rId2" Type="http://schemas.openxmlformats.org/officeDocument/2006/relationships/hyperlink" Target="http://baike.baidu.com/view/261708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4630361.ht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文言特殊句式  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00042"/>
            <a:ext cx="8501122" cy="5626121"/>
          </a:xfrm>
        </p:spPr>
        <p:txBody>
          <a:bodyPr>
            <a:normAutofit fontScale="925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【</a:t>
            </a:r>
            <a:r>
              <a:rPr lang="zh-CN" altLang="en-US" dirty="0">
                <a:solidFill>
                  <a:srgbClr val="FF0000"/>
                </a:solidFill>
              </a:rPr>
              <a:t>练习</a:t>
            </a:r>
            <a:r>
              <a:rPr lang="en-US" altLang="zh-CN" dirty="0">
                <a:solidFill>
                  <a:srgbClr val="FF0000"/>
                </a:solidFill>
              </a:rPr>
              <a:t>】</a:t>
            </a:r>
            <a:r>
              <a:rPr lang="zh-CN" altLang="en-US" dirty="0">
                <a:solidFill>
                  <a:srgbClr val="FF0000"/>
                </a:solidFill>
              </a:rPr>
              <a:t>补出下列句子的省略成分。</a:t>
            </a:r>
          </a:p>
          <a:p>
            <a:r>
              <a:rPr lang="en-US" dirty="0"/>
              <a:t>1</a:t>
            </a:r>
            <a:r>
              <a:rPr lang="zh-CN" altLang="en-US" dirty="0"/>
              <a:t>、均之二策</a:t>
            </a:r>
            <a:r>
              <a:rPr lang="en-US" dirty="0"/>
              <a:t>,</a:t>
            </a:r>
            <a:r>
              <a:rPr lang="zh-CN" altLang="en-US" dirty="0"/>
              <a:t>宁许</a:t>
            </a:r>
            <a:r>
              <a:rPr lang="zh-CN" altLang="en-US" dirty="0" smtClean="0"/>
              <a:t>（之）</a:t>
            </a:r>
            <a:r>
              <a:rPr lang="zh-CN" altLang="en-US" dirty="0"/>
              <a:t>以负秦曲。</a:t>
            </a:r>
          </a:p>
          <a:p>
            <a:r>
              <a:rPr lang="en-US" dirty="0"/>
              <a:t>2</a:t>
            </a:r>
            <a:r>
              <a:rPr lang="zh-CN" altLang="en-US" dirty="0"/>
              <a:t>、于是秦王不怿，为</a:t>
            </a:r>
            <a:r>
              <a:rPr lang="zh-CN" altLang="en-US" dirty="0" smtClean="0"/>
              <a:t>（之）</a:t>
            </a:r>
            <a:r>
              <a:rPr lang="zh-CN" altLang="en-US" dirty="0"/>
              <a:t>一击缶。</a:t>
            </a:r>
          </a:p>
          <a:p>
            <a:r>
              <a:rPr lang="en-US" dirty="0"/>
              <a:t>3</a:t>
            </a:r>
            <a:r>
              <a:rPr lang="zh-CN" altLang="en-US" dirty="0"/>
              <a:t>、扶苏以数谏故，上使</a:t>
            </a:r>
            <a:r>
              <a:rPr lang="zh-CN" altLang="en-US" dirty="0" smtClean="0"/>
              <a:t>（之）</a:t>
            </a:r>
            <a:r>
              <a:rPr lang="zh-CN" altLang="en-US" dirty="0"/>
              <a:t>外将兵。</a:t>
            </a:r>
          </a:p>
          <a:p>
            <a:r>
              <a:rPr lang="en-US" dirty="0"/>
              <a:t>4</a:t>
            </a:r>
            <a:r>
              <a:rPr lang="zh-CN" altLang="en-US" dirty="0"/>
              <a:t>、士志于道而耻恶衣恶食者</a:t>
            </a:r>
            <a:r>
              <a:rPr lang="en-US" dirty="0"/>
              <a:t>,</a:t>
            </a:r>
            <a:r>
              <a:rPr lang="zh-CN" altLang="en-US" dirty="0"/>
              <a:t>未足与</a:t>
            </a:r>
            <a:r>
              <a:rPr lang="zh-CN" altLang="en-US" dirty="0" smtClean="0"/>
              <a:t>（之）</a:t>
            </a:r>
            <a:r>
              <a:rPr lang="zh-CN" altLang="en-US" dirty="0"/>
              <a:t>议也。</a:t>
            </a:r>
          </a:p>
          <a:p>
            <a:r>
              <a:rPr lang="en-US" dirty="0"/>
              <a:t>5</a:t>
            </a:r>
            <a:r>
              <a:rPr lang="zh-CN" altLang="en-US" dirty="0"/>
              <a:t>、收天下之兵，聚之</a:t>
            </a:r>
            <a:r>
              <a:rPr lang="zh-CN" altLang="en-US" dirty="0" smtClean="0"/>
              <a:t>（于）</a:t>
            </a:r>
            <a:r>
              <a:rPr lang="zh-CN" altLang="en-US" dirty="0"/>
              <a:t>咸阳。</a:t>
            </a:r>
          </a:p>
          <a:p>
            <a:r>
              <a:rPr lang="en-US" dirty="0"/>
              <a:t>6</a:t>
            </a:r>
            <a:r>
              <a:rPr lang="zh-CN" altLang="en-US" dirty="0"/>
              <a:t>、齐威王欲将孙膑，孙膑谢曰：“刑余之人不可</a:t>
            </a:r>
            <a:r>
              <a:rPr lang="zh-CN" altLang="en-US" dirty="0" smtClean="0"/>
              <a:t>（将）</a:t>
            </a:r>
            <a:r>
              <a:rPr lang="zh-CN" altLang="en-US" dirty="0"/>
              <a:t>。”</a:t>
            </a:r>
          </a:p>
          <a:p>
            <a:r>
              <a:rPr lang="en-US" dirty="0"/>
              <a:t>7</a:t>
            </a:r>
            <a:r>
              <a:rPr lang="zh-CN" altLang="en-US" dirty="0"/>
              <a:t>、叶公见之，弃（之）而还走。</a:t>
            </a:r>
          </a:p>
          <a:p>
            <a:r>
              <a:rPr lang="en-US" dirty="0"/>
              <a:t>8</a:t>
            </a:r>
            <a:r>
              <a:rPr lang="zh-CN" altLang="en-US" dirty="0"/>
              <a:t>、死马且买之（以）五百金，况生马乎？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58204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zh-CN" altLang="en-US" dirty="0"/>
          </a:p>
          <a:p>
            <a:pPr algn="ctr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倒装</a:t>
            </a:r>
            <a:r>
              <a:rPr lang="zh-CN" altLang="en-US" dirty="0">
                <a:solidFill>
                  <a:srgbClr val="FF0000"/>
                </a:solidFill>
              </a:rPr>
              <a:t>句</a:t>
            </a:r>
          </a:p>
          <a:p>
            <a:r>
              <a:rPr lang="zh-CN" altLang="en-US" dirty="0"/>
              <a:t>汉语的句子成分的顺序，一般为：（定）主─［状］─谓─ （定）─宾</a:t>
            </a:r>
          </a:p>
          <a:p>
            <a:r>
              <a:rPr lang="zh-CN" altLang="en-US" dirty="0"/>
              <a:t>倒装句有下面几种情况：</a:t>
            </a:r>
          </a:p>
          <a:p>
            <a:r>
              <a:rPr lang="en-US" dirty="0">
                <a:solidFill>
                  <a:srgbClr val="7030A0"/>
                </a:solidFill>
              </a:rPr>
              <a:t>1</a:t>
            </a:r>
            <a:r>
              <a:rPr lang="zh-CN" altLang="en-US" dirty="0">
                <a:solidFill>
                  <a:srgbClr val="7030A0"/>
                </a:solidFill>
              </a:rPr>
              <a:t>、主谓倒装（谓语前置或主语后置）</a:t>
            </a:r>
          </a:p>
          <a:p>
            <a:r>
              <a:rPr lang="en-US" dirty="0">
                <a:solidFill>
                  <a:srgbClr val="7030A0"/>
                </a:solidFill>
              </a:rPr>
              <a:t>2</a:t>
            </a:r>
            <a:r>
              <a:rPr lang="zh-CN" altLang="en-US" dirty="0">
                <a:solidFill>
                  <a:srgbClr val="7030A0"/>
                </a:solidFill>
              </a:rPr>
              <a:t>、定语后置（定语放在中心词之后）</a:t>
            </a:r>
          </a:p>
          <a:p>
            <a:r>
              <a:rPr lang="en-US" dirty="0">
                <a:solidFill>
                  <a:srgbClr val="7030A0"/>
                </a:solidFill>
              </a:rPr>
              <a:t>3</a:t>
            </a:r>
            <a:r>
              <a:rPr lang="zh-CN" altLang="en-US" dirty="0">
                <a:solidFill>
                  <a:srgbClr val="7030A0"/>
                </a:solidFill>
              </a:rPr>
              <a:t>、宾语前置（宾语置于动词谓语或介词之前）（复习重点）</a:t>
            </a:r>
          </a:p>
          <a:p>
            <a:r>
              <a:rPr lang="en-US" dirty="0">
                <a:solidFill>
                  <a:srgbClr val="7030A0"/>
                </a:solidFill>
              </a:rPr>
              <a:t>4</a:t>
            </a:r>
            <a:r>
              <a:rPr lang="zh-CN" altLang="en-US" dirty="0">
                <a:solidFill>
                  <a:srgbClr val="7030A0"/>
                </a:solidFill>
              </a:rPr>
              <a:t>、介宾短语后置，也叫状语后置（状语处在动词谓语之后）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401080" cy="6143668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（一）主谓倒置：主语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谓语</a:t>
            </a:r>
          </a:p>
          <a:p>
            <a:r>
              <a:rPr lang="zh-CN" altLang="en-US" dirty="0"/>
              <a:t>古汉语中，谓语的位置也和现代汉语中一样，一般放在主语之后，</a:t>
            </a:r>
            <a:r>
              <a:rPr lang="zh-CN" altLang="en-US" dirty="0">
                <a:solidFill>
                  <a:srgbClr val="FF0000"/>
                </a:solidFill>
              </a:rPr>
              <a:t>但有时为了强调和突出谓语的意义，在一些疑问句或感叹句中，就把谓语提前到主语前面</a:t>
            </a:r>
            <a:r>
              <a:rPr lang="zh-CN" altLang="en-US" dirty="0"/>
              <a:t>。这仅仅是因为语言表达的需要。</a:t>
            </a:r>
          </a:p>
          <a:p>
            <a:r>
              <a:rPr lang="zh-CN" altLang="en-US" dirty="0"/>
              <a:t>①子耶，言伐莒者？</a:t>
            </a:r>
            <a:r>
              <a:rPr lang="en-US" dirty="0"/>
              <a:t> </a:t>
            </a:r>
            <a:r>
              <a:rPr lang="zh-CN" altLang="en-US" dirty="0"/>
              <a:t>（言伐莒者，子耶？）</a:t>
            </a:r>
          </a:p>
          <a:p>
            <a:r>
              <a:rPr lang="zh-CN" altLang="en-US" dirty="0"/>
              <a:t>②甚矣，汝之不惠！</a:t>
            </a:r>
            <a:r>
              <a:rPr lang="en-US" dirty="0"/>
              <a:t> </a:t>
            </a:r>
            <a:r>
              <a:rPr lang="zh-CN" altLang="en-US" dirty="0"/>
              <a:t>（汝之不惠！甚矣！）</a:t>
            </a:r>
          </a:p>
          <a:p>
            <a:r>
              <a:rPr lang="zh-CN" altLang="en-US" dirty="0"/>
              <a:t>③美哉室！</a:t>
            </a:r>
            <a:r>
              <a:rPr lang="en-US" dirty="0"/>
              <a:t>         </a:t>
            </a:r>
            <a:r>
              <a:rPr lang="zh-CN" altLang="en-US" dirty="0"/>
              <a:t>（室美哉！）</a:t>
            </a:r>
          </a:p>
          <a:p>
            <a:r>
              <a:rPr lang="zh-CN" altLang="en-US" dirty="0"/>
              <a:t>④大哉，尧之为君也！</a:t>
            </a:r>
            <a:r>
              <a:rPr lang="en-US" dirty="0"/>
              <a:t> </a:t>
            </a:r>
            <a:r>
              <a:rPr lang="zh-CN" altLang="en-US" dirty="0"/>
              <a:t>（尧之为君也，大哉！）</a:t>
            </a:r>
          </a:p>
          <a:p>
            <a:r>
              <a:rPr lang="zh-CN" altLang="en-US" dirty="0"/>
              <a:t>⑤灼灼其华。</a:t>
            </a:r>
            <a:r>
              <a:rPr lang="en-US" dirty="0"/>
              <a:t>         </a:t>
            </a:r>
            <a:r>
              <a:rPr lang="zh-CN" altLang="en-US" dirty="0"/>
              <a:t>（其华灼灼）</a:t>
            </a:r>
          </a:p>
          <a:p>
            <a:r>
              <a:rPr lang="zh-CN" altLang="en-US" dirty="0"/>
              <a:t>⑥竹喧归浣女，莲动下渔舟。</a:t>
            </a:r>
            <a:r>
              <a:rPr lang="en-US" dirty="0"/>
              <a:t> </a:t>
            </a:r>
            <a:r>
              <a:rPr lang="zh-CN" altLang="en-US" dirty="0"/>
              <a:t>（竹喧浣女归，莲动渔舟下。）</a:t>
            </a:r>
          </a:p>
          <a:p>
            <a:r>
              <a:rPr lang="zh-CN" altLang="en-US" dirty="0"/>
              <a:t>⑦安在公子能急人之困也？</a:t>
            </a:r>
            <a:r>
              <a:rPr lang="en-US" dirty="0"/>
              <a:t>   </a:t>
            </a:r>
            <a:r>
              <a:rPr lang="zh-CN" altLang="en-US" dirty="0"/>
              <a:t>（公子能急人之困安在也！“在安”，宾语前置）</a:t>
            </a:r>
          </a:p>
          <a:p>
            <a:r>
              <a:rPr lang="zh-CN" altLang="en-US" dirty="0"/>
              <a:t>⑧美哉，我少年中国！</a:t>
            </a:r>
            <a:r>
              <a:rPr lang="en-US" dirty="0"/>
              <a:t>       </a:t>
            </a:r>
            <a:r>
              <a:rPr lang="zh-CN" altLang="en-US" dirty="0"/>
              <a:t>（我少年中国，美哉！）</a:t>
            </a:r>
          </a:p>
          <a:p>
            <a:r>
              <a:rPr lang="zh-CN" altLang="en-US" dirty="0"/>
              <a:t>以上例子分别体现了谓语前的三种情况：①⑦疑问句； ②③④⑧感叹句；⑤⑥旧诗词合韵律。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1</a:t>
            </a:r>
            <a:r>
              <a:rPr lang="zh-CN" altLang="en-US" dirty="0"/>
              <a:t>、甚善矣，子之治</a:t>
            </a:r>
            <a:r>
              <a:rPr lang="en-US" u="sng" dirty="0" err="1">
                <a:hlinkClick r:id="rId2"/>
              </a:rPr>
              <a:t>东阿</a:t>
            </a:r>
            <a:r>
              <a:rPr lang="zh-CN" altLang="en-US" dirty="0"/>
              <a:t>。</a:t>
            </a:r>
            <a:r>
              <a:rPr lang="en-US" altLang="zh-CN" dirty="0"/>
              <a:t>《</a:t>
            </a:r>
            <a:r>
              <a:rPr lang="zh-CN" altLang="en-US" dirty="0"/>
              <a:t>晏子治东阿</a:t>
            </a:r>
            <a:r>
              <a:rPr lang="en-US" altLang="zh-CN" dirty="0"/>
              <a:t>》</a:t>
            </a:r>
          </a:p>
          <a:p>
            <a:r>
              <a:rPr lang="en-US" dirty="0"/>
              <a:t>2</a:t>
            </a:r>
            <a:r>
              <a:rPr lang="zh-CN" altLang="en-US" dirty="0"/>
              <a:t>、渺渺兮予怀。</a:t>
            </a:r>
            <a:r>
              <a:rPr lang="en-US" altLang="zh-CN" dirty="0"/>
              <a:t>《</a:t>
            </a:r>
            <a:r>
              <a:rPr lang="zh-CN" altLang="en-US" dirty="0"/>
              <a:t>赤壁赋</a:t>
            </a:r>
            <a:r>
              <a:rPr lang="en-US" altLang="zh-CN" dirty="0"/>
              <a:t>》——</a:t>
            </a:r>
            <a:r>
              <a:rPr lang="zh-CN" altLang="en-US" dirty="0"/>
              <a:t>我的心思飘得很远很远。</a:t>
            </a:r>
          </a:p>
          <a:p>
            <a:r>
              <a:rPr lang="en-US" dirty="0"/>
              <a:t>3</a:t>
            </a:r>
            <a:r>
              <a:rPr lang="zh-CN" altLang="en-US" dirty="0"/>
              <a:t>、快哉此风！ </a:t>
            </a:r>
            <a:r>
              <a:rPr lang="en-US" altLang="zh-CN" dirty="0"/>
              <a:t>《</a:t>
            </a:r>
            <a:r>
              <a:rPr lang="zh-CN" altLang="en-US" dirty="0"/>
              <a:t>黄州快哉亭记</a:t>
            </a:r>
            <a:r>
              <a:rPr lang="en-US" altLang="zh-CN" dirty="0"/>
              <a:t>》</a:t>
            </a:r>
          </a:p>
          <a:p>
            <a:r>
              <a:rPr lang="en-US" dirty="0"/>
              <a:t>4</a:t>
            </a:r>
            <a:r>
              <a:rPr lang="zh-CN" altLang="en-US" dirty="0"/>
              <a:t>、何哉，尔所谓达者？（尔所谓达者何哉？）</a:t>
            </a:r>
          </a:p>
          <a:p>
            <a:r>
              <a:rPr lang="zh-CN" altLang="en-US" dirty="0"/>
              <a:t>下列句子属于主谓倒置的一句是（</a:t>
            </a:r>
            <a:r>
              <a:rPr lang="en-US" dirty="0"/>
              <a:t>   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r>
              <a:rPr lang="en-US" dirty="0"/>
              <a:t>A</a:t>
            </a:r>
            <a:r>
              <a:rPr lang="zh-CN" altLang="en-US" dirty="0"/>
              <a:t>、身死人手，为天下笑者，何也？</a:t>
            </a:r>
            <a:r>
              <a:rPr lang="en-US" dirty="0"/>
              <a:t>        </a:t>
            </a:r>
            <a:endParaRPr lang="en-US" dirty="0" smtClean="0"/>
          </a:p>
          <a:p>
            <a:r>
              <a:rPr lang="en-US" dirty="0"/>
              <a:t> B</a:t>
            </a:r>
            <a:r>
              <a:rPr lang="zh-CN" altLang="en-US" dirty="0"/>
              <a:t>、且焉置土石？</a:t>
            </a:r>
          </a:p>
          <a:p>
            <a:r>
              <a:rPr lang="en-US" dirty="0"/>
              <a:t>C</a:t>
            </a:r>
            <a:r>
              <a:rPr lang="zh-CN" altLang="en-US" dirty="0"/>
              <a:t>、是可忍也，孰不可忍也？</a:t>
            </a:r>
            <a:r>
              <a:rPr lang="en-US" dirty="0"/>
              <a:t>               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b="1" dirty="0" smtClean="0"/>
              <a:t>D</a:t>
            </a:r>
            <a:r>
              <a:rPr lang="zh-CN" altLang="en-US" dirty="0"/>
              <a:t>、子邪，言伐莒者？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584043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（二）定语后置：定语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中心语</a:t>
            </a:r>
          </a:p>
          <a:p>
            <a:r>
              <a:rPr lang="zh-CN" altLang="en-US" dirty="0"/>
              <a:t>文言文中，定语的位置一般也在中心词前边，</a:t>
            </a:r>
            <a:r>
              <a:rPr lang="zh-CN" altLang="en-US" u="sng" dirty="0"/>
              <a:t>但有时为了突出，中心词的地位，强调定语所表现的内容，或使语气流畅，往往把定语放在中心词之后，并用“者”结句</a:t>
            </a:r>
            <a:r>
              <a:rPr lang="zh-CN" altLang="en-US" dirty="0"/>
              <a:t>，形成“</a:t>
            </a:r>
            <a:r>
              <a:rPr lang="zh-CN" altLang="en-US" dirty="0">
                <a:solidFill>
                  <a:srgbClr val="FF0000"/>
                </a:solidFill>
              </a:rPr>
              <a:t>中心词＋后置定语＋者”或“中心词＋之＋后置定语＋者”等的形式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应注意的是，文言文中定语后置只限于表示修饰关系的句子，表领属关系的定语则不后置。</a:t>
            </a:r>
          </a:p>
          <a:p>
            <a:r>
              <a:rPr lang="zh-CN" altLang="en-US" dirty="0"/>
              <a:t>定语后置有下面四种情况：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、“中心词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后置定语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者”。</a:t>
            </a:r>
          </a:p>
          <a:p>
            <a:r>
              <a:rPr lang="zh-CN" altLang="en-US" dirty="0"/>
              <a:t>①求人可使报秦者。（</a:t>
            </a:r>
            <a:r>
              <a:rPr lang="en-US" altLang="zh-CN" dirty="0"/>
              <a:t>《</a:t>
            </a:r>
            <a:r>
              <a:rPr lang="zh-CN" altLang="en-US" dirty="0"/>
              <a:t>廉颇蔺相如列传</a:t>
            </a:r>
            <a:r>
              <a:rPr lang="en-US" altLang="zh-CN" dirty="0"/>
              <a:t>》</a:t>
            </a:r>
            <a:r>
              <a:rPr lang="zh-CN" altLang="en-US" dirty="0"/>
              <a:t>）译文：“寻找可以出使秦国回来复命的人”</a:t>
            </a:r>
          </a:p>
          <a:p>
            <a:r>
              <a:rPr lang="zh-CN" altLang="en-US" dirty="0"/>
              <a:t>②楚人有涉江者。（</a:t>
            </a:r>
            <a:r>
              <a:rPr lang="en-US" altLang="zh-CN" dirty="0"/>
              <a:t>《</a:t>
            </a:r>
            <a:r>
              <a:rPr lang="zh-CN" altLang="en-US" dirty="0"/>
              <a:t>刻舟求剑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  </a:t>
            </a:r>
            <a:endParaRPr lang="en-US" dirty="0" smtClean="0"/>
          </a:p>
          <a:p>
            <a:r>
              <a:rPr lang="en-US" dirty="0"/>
              <a:t> </a:t>
            </a:r>
            <a:r>
              <a:rPr lang="zh-CN" altLang="en-US" dirty="0"/>
              <a:t>译文：“楚国有个渡江的人”</a:t>
            </a:r>
          </a:p>
          <a:p>
            <a:r>
              <a:rPr lang="zh-CN" altLang="en-US" dirty="0"/>
              <a:t>③荆州之民附操者。（</a:t>
            </a:r>
            <a:r>
              <a:rPr lang="en-US" altLang="zh-CN" dirty="0"/>
              <a:t>《</a:t>
            </a:r>
            <a:r>
              <a:rPr lang="zh-CN" altLang="en-US" dirty="0"/>
              <a:t>赤壁之战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</a:t>
            </a:r>
            <a:endParaRPr lang="en-US" dirty="0" smtClean="0"/>
          </a:p>
          <a:p>
            <a:r>
              <a:rPr lang="en-US" dirty="0"/>
              <a:t> </a:t>
            </a:r>
            <a:r>
              <a:rPr lang="zh-CN" altLang="en-US" dirty="0"/>
              <a:t>译文：“荆州依附曹操的老百姓”</a:t>
            </a:r>
          </a:p>
          <a:p>
            <a:r>
              <a:rPr lang="zh-CN" altLang="en-US" dirty="0"/>
              <a:t>④四方之士来者。（</a:t>
            </a:r>
            <a:r>
              <a:rPr lang="en-US" altLang="zh-CN" dirty="0"/>
              <a:t>《</a:t>
            </a:r>
            <a:r>
              <a:rPr lang="zh-CN" altLang="en-US" dirty="0"/>
              <a:t>勾践灭吴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   </a:t>
            </a:r>
            <a:endParaRPr lang="en-US" dirty="0" smtClean="0"/>
          </a:p>
          <a:p>
            <a:r>
              <a:rPr lang="zh-CN" altLang="en-US" dirty="0" smtClean="0"/>
              <a:t>译文</a:t>
            </a:r>
            <a:r>
              <a:rPr lang="zh-CN" altLang="en-US" dirty="0"/>
              <a:t>：“四方前来投奔吴国的士人”</a:t>
            </a:r>
          </a:p>
          <a:p>
            <a:r>
              <a:rPr lang="zh-CN" altLang="en-US" dirty="0"/>
              <a:t>⑤村中少年好事者。（</a:t>
            </a:r>
            <a:r>
              <a:rPr lang="en-US" altLang="zh-CN" dirty="0"/>
              <a:t>《</a:t>
            </a:r>
            <a:r>
              <a:rPr lang="zh-CN" altLang="en-US" dirty="0"/>
              <a:t>黔之驴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   </a:t>
            </a:r>
            <a:endParaRPr lang="en-US" dirty="0" smtClean="0"/>
          </a:p>
          <a:p>
            <a:r>
              <a:rPr lang="zh-CN" altLang="en-US" dirty="0" smtClean="0"/>
              <a:t>译文</a:t>
            </a:r>
            <a:r>
              <a:rPr lang="zh-CN" altLang="en-US" dirty="0"/>
              <a:t>：“村中有个喜欢多事的年青人”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smtClean="0"/>
              <a:t>①太子及宾客知其事者，皆白衣冠以送之。 （知其事者太子及宾客）</a:t>
            </a:r>
          </a:p>
          <a:p>
            <a:r>
              <a:rPr lang="zh-CN" altLang="en-US" smtClean="0"/>
              <a:t>②率子孙荷担者三夫。 </a:t>
            </a:r>
            <a:r>
              <a:rPr lang="en-US" altLang="zh-CN" smtClean="0"/>
              <a:t>《</a:t>
            </a:r>
            <a:r>
              <a:rPr lang="zh-CN" altLang="en-US" smtClean="0"/>
              <a:t>愚公移山</a:t>
            </a:r>
            <a:r>
              <a:rPr lang="en-US" altLang="zh-CN" smtClean="0"/>
              <a:t>》</a:t>
            </a:r>
            <a:r>
              <a:rPr lang="zh-CN" altLang="en-US" smtClean="0"/>
              <a:t>（遂率荷担者子孙三夫）</a:t>
            </a:r>
          </a:p>
          <a:p>
            <a:r>
              <a:rPr lang="zh-CN" altLang="en-US" smtClean="0"/>
              <a:t>③当其时，巫行视小家女好者。</a:t>
            </a:r>
            <a:r>
              <a:rPr lang="en-US" smtClean="0"/>
              <a:t> </a:t>
            </a:r>
            <a:r>
              <a:rPr lang="zh-CN" altLang="en-US" smtClean="0"/>
              <a:t>（当其时，巫行视小家好者女）</a:t>
            </a:r>
          </a:p>
          <a:p>
            <a:r>
              <a:rPr lang="zh-CN" altLang="en-US" smtClean="0"/>
              <a:t>④人马冻死者相望。</a:t>
            </a:r>
            <a:r>
              <a:rPr lang="en-US" smtClean="0"/>
              <a:t> </a:t>
            </a:r>
            <a:r>
              <a:rPr lang="zh-CN" altLang="en-US" smtClean="0"/>
              <a:t>（冻死者人马相望）</a:t>
            </a:r>
          </a:p>
          <a:p>
            <a:r>
              <a:rPr lang="zh-CN" altLang="en-US" smtClean="0"/>
              <a:t>⑤人马烧溺死者甚众。</a:t>
            </a:r>
            <a:r>
              <a:rPr lang="en-US" smtClean="0"/>
              <a:t> </a:t>
            </a:r>
            <a:r>
              <a:rPr lang="zh-CN" altLang="en-US" smtClean="0"/>
              <a:t>（烧溺死者人马甚众）</a:t>
            </a:r>
          </a:p>
          <a:p>
            <a:r>
              <a:rPr lang="zh-CN" altLang="en-US" smtClean="0"/>
              <a:t>⑥亦雁荡具体而微者。</a:t>
            </a:r>
            <a:r>
              <a:rPr lang="en-US" smtClean="0"/>
              <a:t> </a:t>
            </a:r>
            <a:r>
              <a:rPr lang="zh-CN" altLang="en-US" smtClean="0"/>
              <a:t>（亦具体而微者雁荡）</a:t>
            </a:r>
          </a:p>
          <a:p>
            <a:r>
              <a:rPr lang="zh-CN" altLang="en-US" smtClean="0"/>
              <a:t>⑦客有吹洞箫者，倚歌而和之。</a:t>
            </a:r>
            <a:r>
              <a:rPr lang="en-US" smtClean="0"/>
              <a:t> </a:t>
            </a:r>
            <a:r>
              <a:rPr lang="zh-CN" altLang="en-US" smtClean="0"/>
              <a:t>（有吹洞箫者客）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、“之</a:t>
            </a:r>
            <a:r>
              <a:rPr lang="en-US" altLang="zh-CN" dirty="0">
                <a:solidFill>
                  <a:srgbClr val="FF0000"/>
                </a:solidFill>
              </a:rPr>
              <a:t>…</a:t>
            </a:r>
            <a:r>
              <a:rPr lang="zh-CN" altLang="en-US" dirty="0">
                <a:solidFill>
                  <a:srgbClr val="FF0000"/>
                </a:solidFill>
              </a:rPr>
              <a:t>者</a:t>
            </a:r>
            <a:r>
              <a:rPr lang="en-US" altLang="zh-CN" dirty="0">
                <a:solidFill>
                  <a:srgbClr val="FF0000"/>
                </a:solidFill>
              </a:rPr>
              <a:t>…”</a:t>
            </a:r>
            <a:r>
              <a:rPr lang="zh-CN" altLang="en-US" dirty="0">
                <a:solidFill>
                  <a:srgbClr val="FF0000"/>
                </a:solidFill>
              </a:rPr>
              <a:t>为标志，即“</a:t>
            </a:r>
            <a:r>
              <a:rPr lang="en-US" u="sng" dirty="0" err="1">
                <a:solidFill>
                  <a:srgbClr val="FF0000"/>
                </a:solidFill>
                <a:hlinkClick r:id="rId2"/>
              </a:rPr>
              <a:t>中心词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之（而）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en-US" u="sng" dirty="0" err="1">
                <a:solidFill>
                  <a:srgbClr val="FF0000"/>
                </a:solidFill>
                <a:hlinkClick r:id="rId3"/>
              </a:rPr>
              <a:t>后置定语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者”的形式。“之”是定语后置的标志。</a:t>
            </a:r>
          </a:p>
          <a:p>
            <a:r>
              <a:rPr lang="zh-CN" altLang="en-US" dirty="0"/>
              <a:t>①马之千里者（</a:t>
            </a:r>
            <a:r>
              <a:rPr lang="en-US" altLang="zh-CN" dirty="0"/>
              <a:t>《</a:t>
            </a:r>
            <a:r>
              <a:rPr lang="zh-CN" altLang="en-US" dirty="0"/>
              <a:t>马说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</a:t>
            </a:r>
            <a:r>
              <a:rPr lang="zh-CN" altLang="en-US" dirty="0" smtClean="0"/>
              <a:t>译文</a:t>
            </a:r>
            <a:r>
              <a:rPr lang="zh-CN" altLang="en-US" dirty="0"/>
              <a:t>：</a:t>
            </a:r>
            <a:r>
              <a:rPr lang="zh-CN" altLang="en-US" dirty="0" smtClean="0"/>
              <a:t>“能行千里的马”</a:t>
            </a:r>
            <a:endParaRPr lang="zh-CN" altLang="en-US" dirty="0"/>
          </a:p>
          <a:p>
            <a:r>
              <a:rPr lang="zh-CN" altLang="en-US" dirty="0"/>
              <a:t>②僧之富者不能至</a:t>
            </a:r>
            <a:r>
              <a:rPr lang="en-US" dirty="0"/>
              <a:t>  </a:t>
            </a:r>
            <a:r>
              <a:rPr lang="zh-CN" altLang="en-US" dirty="0" smtClean="0"/>
              <a:t>译文</a:t>
            </a:r>
            <a:r>
              <a:rPr lang="zh-CN" altLang="en-US" dirty="0"/>
              <a:t>：“富有的和尚却不能到达”</a:t>
            </a:r>
          </a:p>
          <a:p>
            <a:r>
              <a:rPr lang="zh-CN" altLang="en-US" dirty="0"/>
              <a:t>③国之孺子之游者（</a:t>
            </a:r>
            <a:r>
              <a:rPr lang="en-US" altLang="zh-CN" dirty="0"/>
              <a:t>《</a:t>
            </a:r>
            <a:r>
              <a:rPr lang="zh-CN" altLang="en-US" dirty="0"/>
              <a:t>勾践灭吴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 </a:t>
            </a:r>
            <a:endParaRPr lang="en-US" dirty="0" smtClean="0"/>
          </a:p>
          <a:p>
            <a:r>
              <a:rPr lang="en-US" dirty="0"/>
              <a:t> </a:t>
            </a:r>
            <a:r>
              <a:rPr lang="zh-CN" altLang="en-US" dirty="0"/>
              <a:t>译文：“吴国出游的年青人”</a:t>
            </a:r>
          </a:p>
          <a:p>
            <a:r>
              <a:rPr lang="zh-CN" altLang="en-US" dirty="0"/>
              <a:t>④石之铿然有声者。（</a:t>
            </a:r>
            <a:r>
              <a:rPr lang="en-US" altLang="zh-CN" dirty="0"/>
              <a:t>《</a:t>
            </a:r>
            <a:r>
              <a:rPr lang="zh-CN" altLang="en-US" dirty="0"/>
              <a:t>石钟山记</a:t>
            </a:r>
            <a:r>
              <a:rPr lang="en-US" altLang="zh-CN" dirty="0"/>
              <a:t>》</a:t>
            </a:r>
            <a:r>
              <a:rPr lang="en-US" dirty="0"/>
              <a:t>      </a:t>
            </a:r>
            <a:endParaRPr lang="en-US" dirty="0" smtClean="0"/>
          </a:p>
          <a:p>
            <a:r>
              <a:rPr lang="zh-CN" altLang="en-US" dirty="0" smtClean="0"/>
              <a:t>译文</a:t>
            </a:r>
            <a:r>
              <a:rPr lang="zh-CN" altLang="en-US" dirty="0"/>
              <a:t>：“铿然有声的石头”</a:t>
            </a:r>
          </a:p>
          <a:p>
            <a:r>
              <a:rPr lang="zh-CN" altLang="en-US" dirty="0"/>
              <a:t>⑤缙绅而能不易其志者，四海之大，有几人与？（</a:t>
            </a:r>
            <a:r>
              <a:rPr lang="en-US" altLang="zh-CN" dirty="0"/>
              <a:t>《</a:t>
            </a:r>
            <a:r>
              <a:rPr lang="zh-CN" altLang="en-US" dirty="0"/>
              <a:t>五人墓碑记</a:t>
            </a:r>
            <a:r>
              <a:rPr lang="en-US" altLang="zh-CN" dirty="0"/>
              <a:t>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译文</a:t>
            </a:r>
            <a:r>
              <a:rPr lang="zh-CN" altLang="en-US" dirty="0"/>
              <a:t>：“能够不改变自己志向的官员，普天之下，有几个人呢？”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①群臣吏民能面刺寡人之过者，受上赏。</a:t>
            </a:r>
            <a:r>
              <a:rPr lang="en-US" dirty="0"/>
              <a:t> </a:t>
            </a:r>
            <a:r>
              <a:rPr lang="zh-CN" altLang="en-US" dirty="0"/>
              <a:t>（能面刺寡人之过者群臣吏民，受上赏）</a:t>
            </a:r>
          </a:p>
          <a:p>
            <a:r>
              <a:rPr lang="zh-CN" altLang="en-US" dirty="0"/>
              <a:t>②此四者，天下之穷民而无告者。</a:t>
            </a:r>
            <a:r>
              <a:rPr lang="en-US" dirty="0"/>
              <a:t> </a:t>
            </a:r>
            <a:r>
              <a:rPr lang="zh-CN" altLang="en-US" dirty="0"/>
              <a:t>（此四者，天下之穷民而无告者此四者，天下之穷民而无告者）</a:t>
            </a:r>
          </a:p>
          <a:p>
            <a:r>
              <a:rPr lang="zh-CN" altLang="en-US" dirty="0"/>
              <a:t>③荆州之民附操者，逼兵势耳。</a:t>
            </a:r>
            <a:r>
              <a:rPr lang="en-US" dirty="0"/>
              <a:t> </a:t>
            </a:r>
            <a:r>
              <a:rPr lang="zh-CN" altLang="en-US" dirty="0"/>
              <a:t>（附操者荆州之民）</a:t>
            </a:r>
          </a:p>
          <a:p>
            <a:r>
              <a:rPr lang="zh-CN" altLang="en-US" dirty="0"/>
              <a:t>④带长铗之陆离兮，冠切云之崔嵬。 （带陆离长铗，冠崔嵬切云</a:t>
            </a:r>
            <a:r>
              <a:rPr lang="en-US" altLang="zh-CN" dirty="0"/>
              <a:t>——</a:t>
            </a:r>
            <a:r>
              <a:rPr lang="zh-CN" altLang="en-US" dirty="0"/>
              <a:t>佩着长长的宝剑，戴着高高的切云帽）</a:t>
            </a:r>
          </a:p>
          <a:p>
            <a:r>
              <a:rPr lang="zh-CN" altLang="en-US" dirty="0"/>
              <a:t>⑤大阉之乱，缙绅而能不易其志者，四海之大，有几人欤？（</a:t>
            </a:r>
            <a:r>
              <a:rPr lang="en-US" altLang="zh-CN" dirty="0"/>
              <a:t>《</a:t>
            </a:r>
            <a:r>
              <a:rPr lang="zh-CN" altLang="en-US" dirty="0"/>
              <a:t>五人墓碑记</a:t>
            </a:r>
            <a:r>
              <a:rPr lang="en-US" altLang="zh-CN" dirty="0"/>
              <a:t>》</a:t>
            </a:r>
            <a:r>
              <a:rPr lang="zh-CN" altLang="en-US" dirty="0"/>
              <a:t>）（而能不易其志者缙绅）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555468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、用数量词作定语时，数量词大多数放在中心词的后面。</a:t>
            </a:r>
            <a:r>
              <a:rPr lang="en-US" u="sng" dirty="0" err="1">
                <a:solidFill>
                  <a:srgbClr val="FF0000"/>
                </a:solidFill>
                <a:hlinkClick r:id="rId2"/>
              </a:rPr>
              <a:t>中心词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数量词。</a:t>
            </a:r>
          </a:p>
          <a:p>
            <a:r>
              <a:rPr lang="zh-CN" altLang="en-US" dirty="0"/>
              <a:t>①比至陈，</a:t>
            </a:r>
            <a:r>
              <a:rPr lang="zh-CN" altLang="en-US" u="sng" dirty="0"/>
              <a:t>车六七百乘</a:t>
            </a:r>
            <a:r>
              <a:rPr lang="zh-CN" altLang="en-US" u="sng" dirty="0" smtClean="0"/>
              <a:t>，骑千</a:t>
            </a:r>
            <a:r>
              <a:rPr lang="zh-CN" altLang="en-US" u="sng" dirty="0"/>
              <a:t>余</a:t>
            </a:r>
            <a:r>
              <a:rPr lang="zh-CN" altLang="en-US" u="sng" dirty="0" smtClean="0"/>
              <a:t>，卒</a:t>
            </a:r>
            <a:r>
              <a:rPr lang="zh-CN" altLang="en-US" u="sng" dirty="0"/>
              <a:t>数万人</a:t>
            </a:r>
            <a:r>
              <a:rPr lang="zh-CN" altLang="en-US" dirty="0"/>
              <a:t>。译文：“等到了陈这个地方，有六七百辆车，千多名骑兵，数万名士兵”</a:t>
            </a:r>
          </a:p>
          <a:p>
            <a:r>
              <a:rPr lang="zh-CN" altLang="en-US" dirty="0"/>
              <a:t>②马之千里者，一食或</a:t>
            </a:r>
            <a:r>
              <a:rPr lang="zh-CN" altLang="en-US" dirty="0">
                <a:solidFill>
                  <a:srgbClr val="FF0000"/>
                </a:solidFill>
              </a:rPr>
              <a:t>尽粟一石</a:t>
            </a:r>
            <a:r>
              <a:rPr lang="zh-CN" altLang="en-US" dirty="0"/>
              <a:t>（</a:t>
            </a:r>
            <a:r>
              <a:rPr lang="en-US" altLang="zh-CN" dirty="0"/>
              <a:t>《</a:t>
            </a:r>
            <a:r>
              <a:rPr lang="zh-CN" altLang="en-US" dirty="0"/>
              <a:t>马说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      </a:t>
            </a:r>
            <a:r>
              <a:rPr lang="zh-CN" altLang="en-US" dirty="0"/>
              <a:t>译文：“吃东西有时能吃完一石粮食”</a:t>
            </a:r>
          </a:p>
          <a:p>
            <a:r>
              <a:rPr lang="zh-CN" altLang="en-US" dirty="0"/>
              <a:t>③吏二缚一人诣王。</a:t>
            </a:r>
            <a:r>
              <a:rPr lang="en-US" dirty="0"/>
              <a:t> </a:t>
            </a:r>
            <a:r>
              <a:rPr lang="zh-CN" altLang="en-US" dirty="0"/>
              <a:t>（二吏二缚一人诣王）</a:t>
            </a:r>
          </a:p>
          <a:p>
            <a:r>
              <a:rPr lang="zh-CN" altLang="en-US" dirty="0"/>
              <a:t>④尝贻</a:t>
            </a:r>
            <a:r>
              <a:rPr lang="zh-CN" altLang="en-US" dirty="0" smtClean="0"/>
              <a:t>余核舟一</a:t>
            </a:r>
            <a:r>
              <a:rPr lang="zh-CN" altLang="en-US" dirty="0"/>
              <a:t>。</a:t>
            </a:r>
            <a:r>
              <a:rPr lang="en-US" dirty="0"/>
              <a:t> </a:t>
            </a:r>
            <a:r>
              <a:rPr lang="zh-CN" altLang="en-US" dirty="0"/>
              <a:t>（尝贻余一核舟）</a:t>
            </a:r>
          </a:p>
          <a:p>
            <a:r>
              <a:rPr lang="zh-CN" altLang="en-US" dirty="0"/>
              <a:t>①闻道百。（庄子</a:t>
            </a:r>
            <a:r>
              <a:rPr lang="en-US" altLang="zh-CN" dirty="0"/>
              <a:t>《</a:t>
            </a:r>
            <a:r>
              <a:rPr lang="zh-CN" altLang="en-US" dirty="0"/>
              <a:t>秋水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②铸以为金人十二。（</a:t>
            </a:r>
            <a:r>
              <a:rPr lang="en-US" altLang="zh-CN" dirty="0"/>
              <a:t>《</a:t>
            </a:r>
            <a:r>
              <a:rPr lang="zh-CN" altLang="en-US" dirty="0"/>
              <a:t>过秦论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③我持白璧一双，欲献项王；玉斗一双，欲与亚父。（</a:t>
            </a:r>
            <a:r>
              <a:rPr lang="en-US" altLang="zh-CN" dirty="0"/>
              <a:t>《</a:t>
            </a:r>
            <a:r>
              <a:rPr lang="zh-CN" altLang="en-US" dirty="0"/>
              <a:t>鸿门宴</a:t>
            </a:r>
            <a:r>
              <a:rPr lang="en-US" altLang="zh-CN" dirty="0"/>
              <a:t>》</a:t>
            </a:r>
            <a:r>
              <a:rPr lang="zh-CN" altLang="en-US" dirty="0"/>
              <a:t>）（</a:t>
            </a:r>
            <a:r>
              <a:rPr lang="zh-CN" altLang="en-US" u="sng" dirty="0"/>
              <a:t>一双白璧</a:t>
            </a:r>
            <a:r>
              <a:rPr lang="en-US" u="sng" dirty="0"/>
              <a:t> </a:t>
            </a:r>
            <a:r>
              <a:rPr lang="zh-CN" altLang="en-US" u="sng" dirty="0"/>
              <a:t>一双玉斗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省略句</a:t>
            </a:r>
            <a:endParaRPr lang="zh-CN" altLang="en-US" dirty="0"/>
          </a:p>
          <a:p>
            <a:r>
              <a:rPr lang="zh-CN" altLang="en-US" dirty="0"/>
              <a:t>古今汉语都有成分省略，但在</a:t>
            </a:r>
            <a:r>
              <a:rPr lang="en-US" u="sng" dirty="0" err="1">
                <a:hlinkClick r:id="rId2"/>
              </a:rPr>
              <a:t>古汉语</a:t>
            </a:r>
            <a:r>
              <a:rPr lang="zh-CN" altLang="en-US" dirty="0"/>
              <a:t>中，省略现象更为普遍，而且按照现代汉语习惯，一些不能省略的成分也都省略了。常见的有以下几种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dirty="0" smtClean="0"/>
              <a:t>1</a:t>
            </a:r>
            <a:r>
              <a:rPr lang="zh-CN" altLang="en-US" dirty="0" smtClean="0"/>
              <a:t>、</a:t>
            </a:r>
            <a:r>
              <a:rPr lang="en-US" u="sng" dirty="0" err="1" smtClean="0">
                <a:hlinkClick r:id="rId3"/>
              </a:rPr>
              <a:t>主语</a:t>
            </a:r>
            <a:r>
              <a:rPr lang="zh-CN" altLang="en-US" dirty="0" smtClean="0"/>
              <a:t>的省略，就是把主语省略掉。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、“</a:t>
            </a:r>
            <a:r>
              <a:rPr lang="en-US" u="sng" dirty="0" err="1">
                <a:solidFill>
                  <a:srgbClr val="FF0000"/>
                </a:solidFill>
                <a:hlinkClick r:id="rId2"/>
              </a:rPr>
              <a:t>中心词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之</a:t>
            </a:r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en-US" u="sng" dirty="0" err="1">
                <a:solidFill>
                  <a:srgbClr val="FF0000"/>
                </a:solidFill>
                <a:hlinkClick r:id="rId3"/>
              </a:rPr>
              <a:t>后置定语</a:t>
            </a:r>
            <a:r>
              <a:rPr lang="zh-CN" altLang="en-US" dirty="0">
                <a:solidFill>
                  <a:srgbClr val="FF0000"/>
                </a:solidFill>
              </a:rPr>
              <a:t>（形容词）”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①蚓无爪牙之利，筋骨之</a:t>
            </a:r>
            <a:r>
              <a:rPr lang="zh-CN" altLang="en-US" dirty="0" smtClean="0"/>
              <a:t>强（</a:t>
            </a:r>
            <a:r>
              <a:rPr lang="en-US" altLang="zh-CN" dirty="0"/>
              <a:t>《</a:t>
            </a:r>
            <a:r>
              <a:rPr lang="zh-CN" altLang="en-US" dirty="0"/>
              <a:t>劝学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r>
              <a:rPr lang="en-US" dirty="0"/>
              <a:t>  </a:t>
            </a:r>
            <a:endParaRPr lang="en-US" dirty="0" smtClean="0"/>
          </a:p>
          <a:p>
            <a:r>
              <a:rPr lang="en-US" dirty="0"/>
              <a:t> </a:t>
            </a:r>
            <a:r>
              <a:rPr lang="zh-CN" altLang="en-US" dirty="0"/>
              <a:t>译文：“蚯蚓没有尖利的爪牙和强健的筋骨”</a:t>
            </a:r>
          </a:p>
          <a:p>
            <a:r>
              <a:rPr lang="zh-CN" altLang="en-US" dirty="0"/>
              <a:t>②居庙堂之高则忧其民，处江湖之远则忧其君（</a:t>
            </a:r>
            <a:r>
              <a:rPr lang="en-US" altLang="zh-CN" dirty="0"/>
              <a:t>《</a:t>
            </a:r>
            <a:r>
              <a:rPr lang="zh-CN" altLang="en-US" dirty="0"/>
              <a:t>岳阳楼记</a:t>
            </a:r>
            <a:r>
              <a:rPr lang="en-US" altLang="zh-CN" dirty="0"/>
              <a:t>》</a:t>
            </a:r>
            <a:r>
              <a:rPr lang="zh-CN" altLang="en-US" dirty="0"/>
              <a:t>）译文：“在朝廷作官（或居在高高的庙堂），就要忧虑老百姓的疾苦，退隐江湖远离朝廷（或身处遥远的江湖），就要为国君担忧”</a:t>
            </a:r>
          </a:p>
          <a:p>
            <a:r>
              <a:rPr lang="zh-CN" altLang="en-US" dirty="0"/>
              <a:t>①四海之大，有几人欤？</a:t>
            </a:r>
            <a:r>
              <a:rPr lang="en-US" dirty="0"/>
              <a:t> </a:t>
            </a:r>
            <a:endParaRPr lang="en-US" dirty="0" smtClean="0"/>
          </a:p>
          <a:p>
            <a:r>
              <a:rPr lang="zh-CN" altLang="en-US" dirty="0" smtClean="0"/>
              <a:t>（</a:t>
            </a:r>
            <a:r>
              <a:rPr lang="zh-CN" altLang="en-US" dirty="0"/>
              <a:t>大四海，有几人欤？）</a:t>
            </a:r>
          </a:p>
          <a:p>
            <a:r>
              <a:rPr lang="zh-CN" altLang="en-US" dirty="0"/>
              <a:t>②居庙堂之高则忧其民，处江湖之远则忧其君。（居高庙堂则忧其民，处远江湖则忧其君）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329642" cy="555468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【</a:t>
            </a:r>
            <a:r>
              <a:rPr lang="zh-CN" altLang="en-US" dirty="0"/>
              <a:t>练习</a:t>
            </a:r>
            <a:r>
              <a:rPr lang="en-US" altLang="zh-CN" dirty="0"/>
              <a:t>】</a:t>
            </a:r>
          </a:p>
          <a:p>
            <a:r>
              <a:rPr lang="en-US" dirty="0"/>
              <a:t>1</a:t>
            </a:r>
            <a:r>
              <a:rPr lang="zh-CN" altLang="en-US" dirty="0"/>
              <a:t>、下列句中不含定语后置的一项是（　</a:t>
            </a:r>
            <a:r>
              <a:rPr lang="en-US" dirty="0"/>
              <a:t>  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r>
              <a:rPr lang="en-US" dirty="0"/>
              <a:t>A</a:t>
            </a:r>
            <a:r>
              <a:rPr lang="zh-CN" altLang="en-US" dirty="0"/>
              <a:t>、人马烧溺死者甚众 。</a:t>
            </a:r>
          </a:p>
          <a:p>
            <a:r>
              <a:rPr lang="en-US" b="1" dirty="0"/>
              <a:t>B</a:t>
            </a:r>
            <a:r>
              <a:rPr lang="zh-CN" altLang="en-US" b="1" dirty="0"/>
              <a:t>、</a:t>
            </a:r>
            <a:r>
              <a:rPr lang="zh-CN" altLang="en-US" dirty="0"/>
              <a:t>客之美我者，欲有求于我也。</a:t>
            </a:r>
          </a:p>
          <a:p>
            <a:r>
              <a:rPr lang="en-US" dirty="0"/>
              <a:t>C</a:t>
            </a:r>
            <a:r>
              <a:rPr lang="zh-CN" altLang="en-US" dirty="0"/>
              <a:t>、太子及宾客知其事者，皆白衣冠以送之。</a:t>
            </a:r>
          </a:p>
          <a:p>
            <a:r>
              <a:rPr lang="en-US" dirty="0"/>
              <a:t>D</a:t>
            </a:r>
            <a:r>
              <a:rPr lang="zh-CN" altLang="en-US" dirty="0"/>
              <a:t>、军书十二卷，卷卷有爷名。</a:t>
            </a:r>
          </a:p>
          <a:p>
            <a:r>
              <a:rPr lang="en-US" dirty="0"/>
              <a:t>2</a:t>
            </a:r>
            <a:r>
              <a:rPr lang="zh-CN" altLang="en-US" dirty="0"/>
              <a:t>、选出下列句中不含定语后置的一项（　</a:t>
            </a:r>
            <a:r>
              <a:rPr lang="en-US" dirty="0"/>
              <a:t>  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r>
              <a:rPr lang="en-US" dirty="0"/>
              <a:t>A</a:t>
            </a:r>
            <a:r>
              <a:rPr lang="zh-CN" altLang="en-US" dirty="0"/>
              <a:t>、疆土之新辟者，移种民以居之。</a:t>
            </a:r>
            <a:r>
              <a:rPr lang="en-US" dirty="0"/>
              <a:t>        </a:t>
            </a:r>
            <a:endParaRPr lang="en-US" dirty="0" smtClean="0"/>
          </a:p>
          <a:p>
            <a:r>
              <a:rPr lang="en-US" dirty="0" smtClean="0"/>
              <a:t>B</a:t>
            </a:r>
            <a:r>
              <a:rPr lang="zh-CN" altLang="en-US" dirty="0"/>
              <a:t>、村中少年好事者驯养一虫。</a:t>
            </a:r>
          </a:p>
          <a:p>
            <a:r>
              <a:rPr lang="en-US" dirty="0"/>
              <a:t>C</a:t>
            </a:r>
            <a:r>
              <a:rPr lang="zh-CN" altLang="en-US" dirty="0"/>
              <a:t>、今战士还者及关羽水军精甲万人。</a:t>
            </a:r>
            <a:r>
              <a:rPr lang="en-US" dirty="0"/>
              <a:t>     </a:t>
            </a:r>
            <a:endParaRPr lang="en-US" dirty="0" smtClean="0"/>
          </a:p>
          <a:p>
            <a:r>
              <a:rPr lang="en-US" dirty="0"/>
              <a:t> </a:t>
            </a:r>
            <a:r>
              <a:rPr lang="en-US" b="1" dirty="0"/>
              <a:t>D</a:t>
            </a:r>
            <a:r>
              <a:rPr lang="zh-CN" altLang="en-US" b="1" dirty="0"/>
              <a:t>、</a:t>
            </a:r>
            <a:r>
              <a:rPr lang="zh-CN" altLang="en-US" dirty="0"/>
              <a:t>贤于己者，忌之而不愿问焉。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．五官莫明于目，面有黑子，而目不知，（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u="sng" dirty="0"/>
              <a:t>乌在其为明也</a:t>
            </a:r>
            <a:r>
              <a:rPr lang="zh-CN" altLang="en-US" dirty="0"/>
              <a:t>？</a:t>
            </a:r>
            <a:r>
              <a:rPr lang="en-US" altLang="zh-CN" dirty="0"/>
              <a:t>……</a:t>
            </a:r>
            <a:r>
              <a:rPr lang="zh-CN" altLang="en-US" dirty="0"/>
              <a:t>客有任目而恶镜者，曰：（</a:t>
            </a:r>
            <a:r>
              <a:rPr lang="en-US" altLang="zh-CN" dirty="0"/>
              <a:t>2</a:t>
            </a:r>
            <a:r>
              <a:rPr lang="zh-CN" altLang="en-US" dirty="0"/>
              <a:t>）“</a:t>
            </a:r>
            <a:r>
              <a:rPr lang="zh-CN" altLang="en-US" u="sng" dirty="0"/>
              <a:t>是好苦我。</a:t>
            </a:r>
            <a:r>
              <a:rPr lang="zh-CN" altLang="en-US" dirty="0"/>
              <a:t>吾自有目，乌用镜为？”久之，视世所称美人，鲜当意者，而不知己面之黑子，（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en-US" u="sng" dirty="0"/>
              <a:t>泰然谓美莫己若</a:t>
            </a:r>
            <a:r>
              <a:rPr lang="zh-CN" altLang="en-US" dirty="0"/>
              <a:t>。左右匿笑，客终不悟，悲夫！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  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翻译加线的句子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329642" cy="5840435"/>
          </a:xfrm>
        </p:spPr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．狄梁公与娄师德同为相。狄公排斥师德非一日，则天问狄公曰：“</a:t>
            </a:r>
            <a:r>
              <a:rPr lang="zh-CN" altLang="en-US" u="sng" dirty="0"/>
              <a:t>（</a:t>
            </a:r>
            <a:r>
              <a:rPr lang="en-US" altLang="zh-CN" u="sng" dirty="0"/>
              <a:t>1</a:t>
            </a:r>
            <a:r>
              <a:rPr lang="zh-CN" altLang="en-US" u="sng" dirty="0"/>
              <a:t>）朕大用卿，卿知所自乎？</a:t>
            </a:r>
            <a:r>
              <a:rPr lang="zh-CN" altLang="en-US" dirty="0"/>
              <a:t>”对曰：（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en-US" u="sng" dirty="0"/>
              <a:t>“臣以文章直道进身，非碌碌因人成事。</a:t>
            </a:r>
            <a:r>
              <a:rPr lang="zh-CN" altLang="en-US" dirty="0"/>
              <a:t>”则天久之曰：“朕比不知卿，卿之遭遇，实师德之力也。”因命左右取筐箧，得十许通荐表，以赐梁公。梁公阅之，恐惧引咎，则天不责。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60" cy="5554683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．陈轸者，游说之士。与张仪俱事秦惠王，皆贵重，争宠。（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u="sng" dirty="0"/>
              <a:t>张仪恶陈轸于秦王曰</a:t>
            </a:r>
            <a:r>
              <a:rPr lang="zh-CN" altLang="en-US" dirty="0"/>
              <a:t>：“轸重币轻使秦、楚之间，将为国交也。今楚不加善于秦而善轸者，轸自为厚而为王薄也。且轸欲去秦而之楚，王胡不听乎？”王谓陈轸曰：（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en-US" u="sng" dirty="0"/>
              <a:t>“吾闻子欲去秦之楚，有之乎？</a:t>
            </a:r>
            <a:r>
              <a:rPr lang="zh-CN" altLang="en-US" dirty="0"/>
              <a:t>”轸曰：“然。”王曰：“仪之言果信矣。”轸曰：“非独仪知之也，行道之士尽知之矣。昔子胥忠于其君而天下争以为臣，曾参孝于其亲而天下愿以为子。故卖仆妾不出闾巷而售者，良仆妾也；出妇嫁于乡曲者，良妇也。今轸不忠其君，楚亦何以轸为忠乎？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en-US" u="sng" dirty="0"/>
              <a:t>忠且见弃，轸不之楚何归乎？</a:t>
            </a:r>
            <a:r>
              <a:rPr lang="zh-CN" altLang="en-US" dirty="0"/>
              <a:t>”王以其言为然，遂善待之。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 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⑴</a:t>
            </a:r>
            <a:r>
              <a:rPr lang="zh-CN" altLang="en-US" dirty="0">
                <a:solidFill>
                  <a:srgbClr val="FF0000"/>
                </a:solidFill>
              </a:rPr>
              <a:t>承前省</a:t>
            </a:r>
          </a:p>
          <a:p>
            <a:r>
              <a:rPr lang="zh-CN" altLang="en-US" dirty="0"/>
              <a:t>永州之野产异蛇，（蛇）黑质而白章；（蛇）触草木，（草木）</a:t>
            </a:r>
            <a:r>
              <a:rPr lang="en-US" u="sng" dirty="0" err="1">
                <a:hlinkClick r:id="rId2"/>
              </a:rPr>
              <a:t>尽死</a:t>
            </a:r>
            <a:r>
              <a:rPr lang="zh-CN" altLang="en-US" dirty="0"/>
              <a:t>；（蛇）以啮人，（人）无御之者。（柳宗元</a:t>
            </a:r>
            <a:r>
              <a:rPr lang="en-US" altLang="zh-CN" dirty="0"/>
              <a:t>《</a:t>
            </a:r>
            <a:r>
              <a:rPr lang="zh-CN" altLang="en-US" dirty="0"/>
              <a:t>捕蛇者说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⑵</a:t>
            </a:r>
            <a:r>
              <a:rPr lang="en-US" u="sng" dirty="0" err="1">
                <a:solidFill>
                  <a:schemeClr val="accent2"/>
                </a:solidFill>
                <a:hlinkClick r:id="rId3"/>
              </a:rPr>
              <a:t>蒙后省</a:t>
            </a:r>
            <a:endParaRPr lang="zh-CN" altLang="en-US" dirty="0">
              <a:solidFill>
                <a:schemeClr val="accent2"/>
              </a:solidFill>
            </a:endParaRPr>
          </a:p>
          <a:p>
            <a:r>
              <a:rPr lang="zh-CN" altLang="en-US" dirty="0"/>
              <a:t>沛公谓</a:t>
            </a:r>
            <a:r>
              <a:rPr lang="en-US" u="sng" dirty="0" err="1">
                <a:hlinkClick r:id="rId4"/>
              </a:rPr>
              <a:t>张良</a:t>
            </a:r>
            <a:r>
              <a:rPr lang="zh-CN" altLang="en-US" dirty="0"/>
              <a:t>曰：“从此道至吾军，不过二十里耳。（公）度我至军中，公乃入。”（司马迁</a:t>
            </a:r>
            <a:r>
              <a:rPr lang="en-US" altLang="zh-CN" dirty="0"/>
              <a:t>《</a:t>
            </a:r>
            <a:r>
              <a:rPr lang="zh-CN" altLang="en-US" dirty="0"/>
              <a:t>鸿门宴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⑶自述省</a:t>
            </a:r>
          </a:p>
          <a:p>
            <a:r>
              <a:rPr lang="zh-CN" altLang="en-US" dirty="0"/>
              <a:t>（予）爱是溪，入二三里，得其尤绝者家焉。（柳宗元</a:t>
            </a:r>
            <a:r>
              <a:rPr lang="en-US" altLang="zh-CN" dirty="0"/>
              <a:t>《</a:t>
            </a:r>
            <a:r>
              <a:rPr lang="zh-CN" altLang="en-US" dirty="0"/>
              <a:t>愚溪诗自序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⑷对话省</a:t>
            </a:r>
          </a:p>
          <a:p>
            <a:r>
              <a:rPr lang="zh-CN" altLang="en-US" dirty="0"/>
              <a:t>（孟子）曰：‘独</a:t>
            </a:r>
            <a:r>
              <a:rPr lang="en-US" u="sng" dirty="0" err="1">
                <a:hlinkClick r:id="rId5"/>
              </a:rPr>
              <a:t>乐乐</a:t>
            </a:r>
            <a:r>
              <a:rPr lang="zh-CN" altLang="en-US" dirty="0"/>
              <a:t>，与人乐乐，孰乐？’</a:t>
            </a:r>
          </a:p>
          <a:p>
            <a:r>
              <a:rPr lang="zh-CN" altLang="en-US" dirty="0"/>
              <a:t>（王）曰：‘不若与人。’”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、谓语的省略，就是把谓语省略掉。</a:t>
            </a:r>
          </a:p>
          <a:p>
            <a:r>
              <a:rPr lang="zh-CN" altLang="en-US" dirty="0"/>
              <a:t>①夫战，勇气也。一鼓作气，再（鼓）而衰，三（鼓）而竭</a:t>
            </a:r>
            <a:r>
              <a:rPr lang="en-US" altLang="zh-CN" dirty="0"/>
              <a:t>……</a:t>
            </a:r>
            <a:r>
              <a:rPr lang="zh-CN" altLang="en-US" dirty="0"/>
              <a:t>。（</a:t>
            </a:r>
            <a:r>
              <a:rPr lang="en-US" altLang="zh-CN" dirty="0"/>
              <a:t>《</a:t>
            </a:r>
            <a:r>
              <a:rPr lang="zh-CN" altLang="en-US" dirty="0"/>
              <a:t>曹刿论战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②择其善者而从之，（择）其不善者而改之。（</a:t>
            </a:r>
            <a:r>
              <a:rPr lang="en-US" altLang="zh-CN" dirty="0"/>
              <a:t>《</a:t>
            </a:r>
            <a:r>
              <a:rPr lang="zh-CN" altLang="en-US" dirty="0"/>
              <a:t>论语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en-US" dirty="0"/>
              <a:t>1</a:t>
            </a:r>
            <a:r>
              <a:rPr lang="zh-CN" altLang="en-US" dirty="0"/>
              <a:t>、三人行，必有我师焉，择其善者而从之，</a:t>
            </a:r>
            <a:r>
              <a:rPr lang="en-US" dirty="0"/>
              <a:t>(</a:t>
            </a:r>
            <a:r>
              <a:rPr lang="zh-CN" altLang="en-US" dirty="0"/>
              <a:t>择</a:t>
            </a:r>
            <a:r>
              <a:rPr lang="en-US" dirty="0"/>
              <a:t>)</a:t>
            </a:r>
            <a:r>
              <a:rPr lang="zh-CN" altLang="en-US" dirty="0"/>
              <a:t>其不善者而改之。</a:t>
            </a:r>
          </a:p>
          <a:p>
            <a:r>
              <a:rPr lang="en-US" dirty="0"/>
              <a:t>2</a:t>
            </a:r>
            <a:r>
              <a:rPr lang="zh-CN" altLang="en-US" dirty="0"/>
              <a:t>、老臣今者殊不欲食，乃自强步，日</a:t>
            </a:r>
            <a:r>
              <a:rPr lang="en-US" dirty="0"/>
              <a:t>(</a:t>
            </a:r>
            <a:r>
              <a:rPr lang="zh-CN" altLang="en-US" dirty="0"/>
              <a:t>步</a:t>
            </a:r>
            <a:r>
              <a:rPr lang="en-US" dirty="0"/>
              <a:t>)</a:t>
            </a:r>
            <a:r>
              <a:rPr lang="zh-CN" altLang="en-US" dirty="0"/>
              <a:t>三四里。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329642" cy="569755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u="sng" dirty="0" err="1">
                <a:solidFill>
                  <a:srgbClr val="FF0000"/>
                </a:solidFill>
                <a:hlinkClick r:id="rId2"/>
              </a:rPr>
              <a:t>修饰语</a:t>
            </a:r>
            <a:r>
              <a:rPr lang="zh-CN" altLang="en-US" dirty="0">
                <a:solidFill>
                  <a:srgbClr val="FF0000"/>
                </a:solidFill>
              </a:rPr>
              <a:t>和中心词的省略。</a:t>
            </a:r>
          </a:p>
          <a:p>
            <a:r>
              <a:rPr lang="zh-CN" altLang="en-US" dirty="0"/>
              <a:t>①吾妻之美我者，私我也；（吾）妾之美我者，畏我也；（吾）客之美我者，欲有求于我也。</a:t>
            </a:r>
            <a:r>
              <a:rPr lang="en-US" dirty="0"/>
              <a:t>[</a:t>
            </a:r>
            <a:r>
              <a:rPr lang="en-US" u="sng" dirty="0" err="1">
                <a:hlinkClick r:id="rId2"/>
              </a:rPr>
              <a:t>修饰语</a:t>
            </a:r>
            <a:r>
              <a:rPr lang="zh-CN" altLang="en-US" dirty="0"/>
              <a:t>的省略</a:t>
            </a:r>
            <a:r>
              <a:rPr lang="en-US" dirty="0"/>
              <a:t>] </a:t>
            </a:r>
            <a:r>
              <a:rPr lang="zh-CN" altLang="en-US" dirty="0"/>
              <a:t>（</a:t>
            </a:r>
            <a:r>
              <a:rPr lang="en-US" altLang="zh-CN" dirty="0"/>
              <a:t>《</a:t>
            </a:r>
            <a:r>
              <a:rPr lang="zh-CN" altLang="en-US" dirty="0"/>
              <a:t>邹忌讽齐王纳谏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②行一不义（事），杀一无罪（人），而得天下，不为也。</a:t>
            </a:r>
            <a:r>
              <a:rPr lang="en-US" dirty="0"/>
              <a:t>[</a:t>
            </a:r>
            <a:r>
              <a:rPr lang="zh-CN" altLang="en-US" dirty="0"/>
              <a:t>中心词的省略</a:t>
            </a:r>
            <a:r>
              <a:rPr lang="en-US" dirty="0"/>
              <a:t>] </a:t>
            </a:r>
            <a:r>
              <a:rPr lang="zh-CN" altLang="en-US" dirty="0"/>
              <a:t>（</a:t>
            </a:r>
            <a:r>
              <a:rPr lang="en-US" u="sng" dirty="0">
                <a:hlinkClick r:id="rId3"/>
              </a:rPr>
              <a:t>《</a:t>
            </a:r>
            <a:r>
              <a:rPr lang="en-US" u="sng" dirty="0" err="1">
                <a:hlinkClick r:id="rId3"/>
              </a:rPr>
              <a:t>荀子</a:t>
            </a:r>
            <a:r>
              <a:rPr lang="en-US" u="sng" dirty="0">
                <a:hlinkClick r:id="rId3"/>
              </a:rPr>
              <a:t>》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、宾语与</a:t>
            </a:r>
            <a:r>
              <a:rPr lang="en-US" u="sng" dirty="0" err="1">
                <a:solidFill>
                  <a:srgbClr val="FF0000"/>
                </a:solidFill>
                <a:hlinkClick r:id="rId2"/>
              </a:rPr>
              <a:t>兼语</a:t>
            </a:r>
            <a:r>
              <a:rPr lang="zh-CN" altLang="en-US" dirty="0">
                <a:solidFill>
                  <a:srgbClr val="FF0000"/>
                </a:solidFill>
              </a:rPr>
              <a:t>的省略，文言文不但常省略动词宾语，也常省略兼语结构中的兼语。</a:t>
            </a:r>
          </a:p>
          <a:p>
            <a:r>
              <a:rPr lang="zh-CN" altLang="en-US" dirty="0"/>
              <a:t>①杞子自郑使（人）告于秦。（</a:t>
            </a:r>
            <a:r>
              <a:rPr lang="en-US" altLang="zh-CN" dirty="0"/>
              <a:t>《</a:t>
            </a:r>
            <a:r>
              <a:rPr lang="zh-CN" altLang="en-US" dirty="0"/>
              <a:t>左传</a:t>
            </a:r>
            <a:r>
              <a:rPr lang="en-US" dirty="0"/>
              <a:t>.</a:t>
            </a:r>
            <a:r>
              <a:rPr lang="zh-CN" altLang="en-US" dirty="0"/>
              <a:t>肴之战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</a:t>
            </a:r>
            <a:r>
              <a:rPr lang="en-US" u="sng" dirty="0" err="1">
                <a:hlinkClick r:id="rId3"/>
              </a:rPr>
              <a:t>郑穆</a:t>
            </a:r>
            <a:r>
              <a:rPr lang="zh-CN" altLang="en-US" dirty="0"/>
              <a:t>公使（人）</a:t>
            </a:r>
            <a:r>
              <a:rPr lang="en-US" u="sng" dirty="0" err="1">
                <a:hlinkClick r:id="rId4"/>
              </a:rPr>
              <a:t>视客</a:t>
            </a:r>
            <a:r>
              <a:rPr lang="zh-CN" altLang="en-US" dirty="0"/>
              <a:t>馆。（</a:t>
            </a:r>
            <a:r>
              <a:rPr lang="en-US" altLang="zh-CN" dirty="0"/>
              <a:t>《</a:t>
            </a:r>
            <a:r>
              <a:rPr lang="zh-CN" altLang="en-US" dirty="0"/>
              <a:t>左传</a:t>
            </a:r>
            <a:r>
              <a:rPr lang="en-US" dirty="0"/>
              <a:t>.</a:t>
            </a:r>
            <a:r>
              <a:rPr lang="zh-CN" altLang="en-US" dirty="0"/>
              <a:t>肴之战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③屠惧，投（之）以骨。（蒲松龄</a:t>
            </a:r>
            <a:r>
              <a:rPr lang="en-US" altLang="zh-CN" dirty="0"/>
              <a:t>《</a:t>
            </a:r>
            <a:r>
              <a:rPr lang="zh-CN" altLang="en-US" dirty="0"/>
              <a:t>狼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en-US" dirty="0"/>
              <a:t>1</a:t>
            </a:r>
            <a:r>
              <a:rPr lang="zh-CN" altLang="en-US" dirty="0"/>
              <a:t>、尉剑挺，广起，夺</a:t>
            </a:r>
            <a:r>
              <a:rPr lang="en-US" dirty="0"/>
              <a:t>(</a:t>
            </a:r>
            <a:r>
              <a:rPr lang="zh-CN" altLang="en-US" dirty="0"/>
              <a:t>剑</a:t>
            </a:r>
            <a:r>
              <a:rPr lang="en-US" dirty="0"/>
              <a:t>)</a:t>
            </a:r>
            <a:r>
              <a:rPr lang="zh-CN" altLang="en-US" dirty="0"/>
              <a:t>而杀之。</a:t>
            </a:r>
          </a:p>
          <a:p>
            <a:r>
              <a:rPr lang="en-US" dirty="0"/>
              <a:t>2</a:t>
            </a:r>
            <a:r>
              <a:rPr lang="zh-CN" altLang="en-US" dirty="0"/>
              <a:t>、项伯乃夜驰之沛公军，私见张良，具告（之）以事。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4"/>
            <a:ext cx="8501122" cy="5697559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5</a:t>
            </a:r>
            <a:r>
              <a:rPr lang="zh-CN" altLang="en-US" dirty="0">
                <a:solidFill>
                  <a:srgbClr val="FF0000"/>
                </a:solidFill>
              </a:rPr>
              <a:t>、介词和介词宾语的省略（主要是“于”“以”两词）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①死马且买之（以）五百金，况生马乎？ （战国策</a:t>
            </a:r>
            <a:r>
              <a:rPr lang="en-US" dirty="0"/>
              <a:t>.</a:t>
            </a:r>
            <a:r>
              <a:rPr lang="zh-CN" altLang="en-US" dirty="0"/>
              <a:t>千金市马）</a:t>
            </a:r>
          </a:p>
          <a:p>
            <a:r>
              <a:rPr lang="zh-CN" altLang="en-US" dirty="0"/>
              <a:t>②臣与将军</a:t>
            </a:r>
            <a:r>
              <a:rPr lang="en-US" u="sng" dirty="0" err="1">
                <a:hlinkClick r:id="rId2"/>
              </a:rPr>
              <a:t>戮力</a:t>
            </a:r>
            <a:r>
              <a:rPr lang="zh-CN" altLang="en-US" dirty="0"/>
              <a:t>而攻秦，将军战（于）河南，臣战（于）河北。（司马迁</a:t>
            </a:r>
            <a:r>
              <a:rPr lang="en-US" altLang="zh-CN" dirty="0"/>
              <a:t>《</a:t>
            </a:r>
            <a:r>
              <a:rPr lang="zh-CN" altLang="en-US" dirty="0"/>
              <a:t>鸿门宴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③试与他虫斗，（他）虫尽靡。又试之（以）鸡，果如臣言。（蒲松龄</a:t>
            </a:r>
            <a:r>
              <a:rPr lang="en-US" altLang="zh-CN" dirty="0"/>
              <a:t>《</a:t>
            </a:r>
            <a:r>
              <a:rPr lang="zh-CN" altLang="en-US" dirty="0"/>
              <a:t>促织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④此人一一为（之）</a:t>
            </a:r>
            <a:r>
              <a:rPr lang="en-US" u="sng" dirty="0" err="1">
                <a:hlinkClick r:id="rId3"/>
              </a:rPr>
              <a:t>具言所闻</a:t>
            </a:r>
            <a:r>
              <a:rPr lang="en-US" dirty="0"/>
              <a:t> </a:t>
            </a:r>
            <a:r>
              <a:rPr lang="zh-CN" altLang="en-US" dirty="0"/>
              <a:t>（陶渊明</a:t>
            </a:r>
            <a:r>
              <a:rPr lang="en-US" altLang="zh-CN" dirty="0"/>
              <a:t>《</a:t>
            </a:r>
            <a:r>
              <a:rPr lang="zh-CN" altLang="en-US" dirty="0"/>
              <a:t>桃花源记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⑤旦日，客从外来，与（其）坐谈。（</a:t>
            </a:r>
            <a:r>
              <a:rPr lang="en-US" altLang="zh-CN" dirty="0"/>
              <a:t>《</a:t>
            </a:r>
            <a:r>
              <a:rPr lang="zh-CN" altLang="en-US" dirty="0"/>
              <a:t>邹忌讽齐王讷谏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en-US" dirty="0"/>
              <a:t>1</a:t>
            </a:r>
            <a:r>
              <a:rPr lang="zh-CN" altLang="en-US" dirty="0"/>
              <a:t>、沛公军</a:t>
            </a:r>
            <a:r>
              <a:rPr lang="en-US" dirty="0"/>
              <a:t>(</a:t>
            </a:r>
            <a:r>
              <a:rPr lang="zh-CN" altLang="en-US" dirty="0"/>
              <a:t>于</a:t>
            </a:r>
            <a:r>
              <a:rPr lang="en-US" dirty="0"/>
              <a:t>)</a:t>
            </a:r>
            <a:r>
              <a:rPr lang="zh-CN" altLang="en-US" dirty="0"/>
              <a:t>霸上，未得与项羽相见。</a:t>
            </a:r>
          </a:p>
          <a:p>
            <a:r>
              <a:rPr lang="en-US" dirty="0"/>
              <a:t>2</a:t>
            </a:r>
            <a:r>
              <a:rPr lang="zh-CN" altLang="en-US" dirty="0"/>
              <a:t>、大王见臣</a:t>
            </a:r>
            <a:r>
              <a:rPr lang="en-US" dirty="0"/>
              <a:t>(</a:t>
            </a:r>
            <a:r>
              <a:rPr lang="zh-CN" altLang="en-US" dirty="0"/>
              <a:t>于</a:t>
            </a:r>
            <a:r>
              <a:rPr lang="en-US" dirty="0"/>
              <a:t>)</a:t>
            </a:r>
            <a:r>
              <a:rPr lang="zh-CN" altLang="en-US" dirty="0"/>
              <a:t>列观，礼节甚倨。</a:t>
            </a:r>
          </a:p>
          <a:p>
            <a:r>
              <a:rPr lang="en-US" dirty="0"/>
              <a:t>3</a:t>
            </a:r>
            <a:r>
              <a:rPr lang="zh-CN" altLang="en-US" dirty="0"/>
              <a:t>、夫今樊将军，秦王购之</a:t>
            </a:r>
            <a:r>
              <a:rPr lang="en-US" dirty="0"/>
              <a:t>(</a:t>
            </a:r>
            <a:r>
              <a:rPr lang="zh-CN" altLang="en-US" dirty="0"/>
              <a:t>以</a:t>
            </a:r>
            <a:r>
              <a:rPr lang="en-US" dirty="0"/>
              <a:t>)</a:t>
            </a:r>
            <a:r>
              <a:rPr lang="zh-CN" altLang="en-US" dirty="0"/>
              <a:t>金千斤，邑万家。</a:t>
            </a:r>
          </a:p>
          <a:p>
            <a:r>
              <a:rPr lang="en-US" dirty="0"/>
              <a:t>4</a:t>
            </a:r>
            <a:r>
              <a:rPr lang="zh-CN" altLang="en-US" dirty="0"/>
              <a:t>、相如闻，不肯与</a:t>
            </a:r>
            <a:r>
              <a:rPr lang="en-US" dirty="0"/>
              <a:t>(</a:t>
            </a:r>
            <a:r>
              <a:rPr lang="zh-CN" altLang="en-US" dirty="0"/>
              <a:t>之</a:t>
            </a:r>
            <a:r>
              <a:rPr lang="en-US" dirty="0"/>
              <a:t>)</a:t>
            </a:r>
            <a:r>
              <a:rPr lang="zh-CN" altLang="en-US" dirty="0"/>
              <a:t>会。</a:t>
            </a:r>
          </a:p>
          <a:p>
            <a:r>
              <a:rPr lang="en-US" dirty="0"/>
              <a:t>5</a:t>
            </a:r>
            <a:r>
              <a:rPr lang="zh-CN" altLang="en-US" dirty="0"/>
              <a:t>、竖子不足与</a:t>
            </a:r>
            <a:r>
              <a:rPr lang="en-US" dirty="0"/>
              <a:t>(</a:t>
            </a:r>
            <a:r>
              <a:rPr lang="zh-CN" altLang="en-US" dirty="0"/>
              <a:t>之</a:t>
            </a:r>
            <a:r>
              <a:rPr lang="en-US" dirty="0"/>
              <a:t>)</a:t>
            </a:r>
            <a:r>
              <a:rPr lang="zh-CN" altLang="en-US" dirty="0"/>
              <a:t>谋。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6</a:t>
            </a:r>
            <a:r>
              <a:rPr lang="zh-CN" altLang="en-US" dirty="0">
                <a:solidFill>
                  <a:srgbClr val="FF0000"/>
                </a:solidFill>
              </a:rPr>
              <a:t>、分句的省略 </a:t>
            </a:r>
            <a:r>
              <a:rPr lang="zh-CN" altLang="en-US" dirty="0"/>
              <a:t>例如：</a:t>
            </a:r>
          </a:p>
          <a:p>
            <a:r>
              <a:rPr lang="zh-CN" altLang="en-US" dirty="0"/>
              <a:t>①然力足以至焉，（而未至，）于人为可讥，而在己为有悔。（王安石</a:t>
            </a:r>
            <a:r>
              <a:rPr lang="en-US" altLang="zh-CN" dirty="0"/>
              <a:t>《</a:t>
            </a:r>
            <a:r>
              <a:rPr lang="zh-CN" altLang="en-US" dirty="0"/>
              <a:t>游褒禅山记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②骐骥一跃，不能十步；</a:t>
            </a:r>
            <a:r>
              <a:rPr lang="en-US" u="sng" dirty="0" err="1">
                <a:hlinkClick r:id="rId2"/>
              </a:rPr>
              <a:t>驽马十驾</a:t>
            </a:r>
            <a:r>
              <a:rPr lang="zh-CN" altLang="en-US" dirty="0"/>
              <a:t>，（亦可至远），</a:t>
            </a:r>
            <a:r>
              <a:rPr lang="en-US" u="sng" dirty="0" err="1">
                <a:hlinkClick r:id="rId3"/>
              </a:rPr>
              <a:t>功在不舍</a:t>
            </a:r>
            <a:r>
              <a:rPr lang="en-US" dirty="0"/>
              <a:t> </a:t>
            </a:r>
            <a:r>
              <a:rPr lang="zh-CN" altLang="en-US" dirty="0"/>
              <a:t>（荀子</a:t>
            </a:r>
            <a:r>
              <a:rPr lang="en-US" altLang="zh-CN" dirty="0"/>
              <a:t>《</a:t>
            </a:r>
            <a:r>
              <a:rPr lang="zh-CN" altLang="en-US" dirty="0"/>
              <a:t>劝学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讨论：见渔人，乃大惊，问所从来。具答之。便要还家，</a:t>
            </a:r>
            <a:r>
              <a:rPr lang="en-US" u="sng" dirty="0" err="1">
                <a:hlinkClick r:id="rId4"/>
              </a:rPr>
              <a:t>设酒杀鸡</a:t>
            </a:r>
            <a:r>
              <a:rPr lang="zh-CN" altLang="en-US" dirty="0"/>
              <a:t>作食。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00042"/>
            <a:ext cx="8501122" cy="5626121"/>
          </a:xfrm>
        </p:spPr>
        <p:txBody>
          <a:bodyPr>
            <a:normAutofit fontScale="925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【</a:t>
            </a:r>
            <a:r>
              <a:rPr lang="zh-CN" altLang="en-US" dirty="0">
                <a:solidFill>
                  <a:srgbClr val="FF0000"/>
                </a:solidFill>
              </a:rPr>
              <a:t>练习</a:t>
            </a:r>
            <a:r>
              <a:rPr lang="en-US" altLang="zh-CN" dirty="0">
                <a:solidFill>
                  <a:srgbClr val="FF0000"/>
                </a:solidFill>
              </a:rPr>
              <a:t>】</a:t>
            </a:r>
            <a:r>
              <a:rPr lang="zh-CN" altLang="en-US" dirty="0">
                <a:solidFill>
                  <a:srgbClr val="FF0000"/>
                </a:solidFill>
              </a:rPr>
              <a:t>补出下列句子的省略成分。</a:t>
            </a:r>
          </a:p>
          <a:p>
            <a:r>
              <a:rPr lang="en-US" dirty="0"/>
              <a:t>1</a:t>
            </a:r>
            <a:r>
              <a:rPr lang="zh-CN" altLang="en-US" dirty="0"/>
              <a:t>、均之二策</a:t>
            </a:r>
            <a:r>
              <a:rPr lang="en-US" dirty="0"/>
              <a:t>,</a:t>
            </a:r>
            <a:r>
              <a:rPr lang="zh-CN" altLang="en-US" dirty="0"/>
              <a:t>宁许</a:t>
            </a:r>
            <a:r>
              <a:rPr lang="zh-CN" altLang="en-US" dirty="0" smtClean="0"/>
              <a:t>（ ）</a:t>
            </a:r>
            <a:r>
              <a:rPr lang="zh-CN" altLang="en-US" dirty="0"/>
              <a:t>以负秦曲。</a:t>
            </a:r>
          </a:p>
          <a:p>
            <a:r>
              <a:rPr lang="en-US" dirty="0"/>
              <a:t>2</a:t>
            </a:r>
            <a:r>
              <a:rPr lang="zh-CN" altLang="en-US" dirty="0"/>
              <a:t>、于是秦王不怿，为</a:t>
            </a:r>
            <a:r>
              <a:rPr lang="zh-CN" altLang="en-US" dirty="0" smtClean="0"/>
              <a:t>（ ）</a:t>
            </a:r>
            <a:r>
              <a:rPr lang="zh-CN" altLang="en-US" dirty="0"/>
              <a:t>一击缶。</a:t>
            </a:r>
          </a:p>
          <a:p>
            <a:r>
              <a:rPr lang="en-US" dirty="0"/>
              <a:t>3</a:t>
            </a:r>
            <a:r>
              <a:rPr lang="zh-CN" altLang="en-US" dirty="0"/>
              <a:t>、扶苏以数谏故，上使</a:t>
            </a:r>
            <a:r>
              <a:rPr lang="zh-CN" altLang="en-US" dirty="0" smtClean="0"/>
              <a:t>（ ）</a:t>
            </a:r>
            <a:r>
              <a:rPr lang="zh-CN" altLang="en-US" dirty="0"/>
              <a:t>外将兵。</a:t>
            </a:r>
          </a:p>
          <a:p>
            <a:r>
              <a:rPr lang="en-US" dirty="0"/>
              <a:t>4</a:t>
            </a:r>
            <a:r>
              <a:rPr lang="zh-CN" altLang="en-US" dirty="0"/>
              <a:t>、士志于道而耻恶衣恶食者</a:t>
            </a:r>
            <a:r>
              <a:rPr lang="en-US" dirty="0"/>
              <a:t>,</a:t>
            </a:r>
            <a:r>
              <a:rPr lang="zh-CN" altLang="en-US" dirty="0"/>
              <a:t>未足与</a:t>
            </a:r>
            <a:r>
              <a:rPr lang="zh-CN" altLang="en-US" dirty="0" smtClean="0"/>
              <a:t>（ ）</a:t>
            </a:r>
            <a:r>
              <a:rPr lang="zh-CN" altLang="en-US" dirty="0"/>
              <a:t>议也。</a:t>
            </a:r>
          </a:p>
          <a:p>
            <a:r>
              <a:rPr lang="en-US" dirty="0"/>
              <a:t>5</a:t>
            </a:r>
            <a:r>
              <a:rPr lang="zh-CN" altLang="en-US" dirty="0"/>
              <a:t>、收天下之兵，聚之</a:t>
            </a:r>
            <a:r>
              <a:rPr lang="zh-CN" altLang="en-US" dirty="0" smtClean="0"/>
              <a:t>（ ）</a:t>
            </a:r>
            <a:r>
              <a:rPr lang="zh-CN" altLang="en-US" dirty="0"/>
              <a:t>咸阳。</a:t>
            </a:r>
          </a:p>
          <a:p>
            <a:r>
              <a:rPr lang="en-US" dirty="0"/>
              <a:t>6</a:t>
            </a:r>
            <a:r>
              <a:rPr lang="zh-CN" altLang="en-US" dirty="0"/>
              <a:t>、齐威王欲将孙膑，孙膑谢曰：“刑余之人不可</a:t>
            </a:r>
            <a:r>
              <a:rPr lang="zh-CN" altLang="en-US" dirty="0" smtClean="0"/>
              <a:t>（  ）</a:t>
            </a:r>
            <a:r>
              <a:rPr lang="zh-CN" altLang="en-US" dirty="0"/>
              <a:t>。”</a:t>
            </a:r>
          </a:p>
          <a:p>
            <a:r>
              <a:rPr lang="en-US" dirty="0"/>
              <a:t>7</a:t>
            </a:r>
            <a:r>
              <a:rPr lang="zh-CN" altLang="en-US" dirty="0"/>
              <a:t>、叶公见之，弃</a:t>
            </a:r>
            <a:r>
              <a:rPr lang="zh-CN" altLang="en-US" dirty="0" smtClean="0"/>
              <a:t>（ ）</a:t>
            </a:r>
            <a:r>
              <a:rPr lang="zh-CN" altLang="en-US" dirty="0"/>
              <a:t>而还走。</a:t>
            </a:r>
          </a:p>
          <a:p>
            <a:r>
              <a:rPr lang="en-US" dirty="0"/>
              <a:t>8</a:t>
            </a:r>
            <a:r>
              <a:rPr lang="zh-CN" altLang="en-US" dirty="0"/>
              <a:t>、死马且买之</a:t>
            </a:r>
            <a:r>
              <a:rPr lang="zh-CN" altLang="en-US" dirty="0" smtClean="0"/>
              <a:t>（   ）</a:t>
            </a:r>
            <a:r>
              <a:rPr lang="zh-CN" altLang="en-US" dirty="0"/>
              <a:t>五百金，况生马乎？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2063</Words>
  <Application>Microsoft Office PowerPoint</Application>
  <PresentationFormat>全屏显示(4:3)</PresentationFormat>
  <Paragraphs>153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文言特殊句式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翻译加线的句子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文言特殊句式</dc:title>
  <dc:creator>周兵荣</dc:creator>
  <cp:lastModifiedBy>New User</cp:lastModifiedBy>
  <cp:revision>5</cp:revision>
  <dcterms:created xsi:type="dcterms:W3CDTF">2017-04-30T12:43:10Z</dcterms:created>
  <dcterms:modified xsi:type="dcterms:W3CDTF">2017-05-09T13:25:47Z</dcterms:modified>
</cp:coreProperties>
</file>