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717" r:id="rId3"/>
    <p:sldId id="563" r:id="rId4"/>
    <p:sldId id="637" r:id="rId5"/>
    <p:sldId id="678" r:id="rId6"/>
    <p:sldId id="679" r:id="rId7"/>
    <p:sldId id="680" r:id="rId8"/>
    <p:sldId id="681" r:id="rId9"/>
    <p:sldId id="682" r:id="rId10"/>
    <p:sldId id="673" r:id="rId11"/>
    <p:sldId id="688" r:id="rId12"/>
    <p:sldId id="689" r:id="rId13"/>
    <p:sldId id="690" r:id="rId14"/>
    <p:sldId id="692" r:id="rId15"/>
    <p:sldId id="719" r:id="rId16"/>
    <p:sldId id="720" r:id="rId17"/>
    <p:sldId id="721" r:id="rId18"/>
    <p:sldId id="722" r:id="rId19"/>
    <p:sldId id="723" r:id="rId20"/>
    <p:sldId id="72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349"/>
    <a:srgbClr val="FF00FF"/>
    <a:srgbClr val="70C0B1"/>
    <a:srgbClr val="FFFFFF"/>
    <a:srgbClr val="02918B"/>
    <a:srgbClr val="E44B42"/>
    <a:srgbClr val="D7726C"/>
    <a:srgbClr val="E05560"/>
    <a:srgbClr val="ED7D31"/>
    <a:srgbClr val="80C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38" autoAdjust="0"/>
    <p:restoredTop sz="94660"/>
  </p:normalViewPr>
  <p:slideViewPr>
    <p:cSldViewPr snapToGrid="0">
      <p:cViewPr varScale="1">
        <p:scale>
          <a:sx n="71" d="100"/>
          <a:sy n="71" d="100"/>
        </p:scale>
        <p:origin x="4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3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69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6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image" Target="file:///C:\Users\1V994W2\PycharmProjects\PPT_Background_Generation/pic_temp/pic_half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5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4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file:///C:\Users\1V994W2\Documents\Tencent%20Files\574576071\FileRecv\&#25340;&#35013;&#32032;&#26448;\&#20845;&#21313;\\59\subject_holdleft_71,110,125_0_staid_full_0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8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6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2921000" y="28251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4" hasCustomPrompt="1"/>
            <p:custDataLst>
              <p:tags r:id="rId9"/>
            </p:custDataLst>
          </p:nvPr>
        </p:nvSpPr>
        <p:spPr>
          <a:xfrm>
            <a:off x="2921000" y="4427221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6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3413124" y="1968817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7" name="直接连接符 8"/>
          <p:cNvCxnSpPr/>
          <p:nvPr>
            <p:custDataLst>
              <p:tags r:id="rId9"/>
            </p:custDataLst>
          </p:nvPr>
        </p:nvCxnSpPr>
        <p:spPr>
          <a:xfrm>
            <a:off x="5609590" y="3567113"/>
            <a:ext cx="972185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2920682" y="3770313"/>
            <a:ext cx="6350635" cy="1118870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dist">
              <a:defRPr lang="zh-CN" altLang="en-US" sz="18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 indent="0" algn="ctr">
              <a:lnSpc>
                <a:spcPct val="120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6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6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8" name="图片 8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6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6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8" name="图片 8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/>
          <p:nvPr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6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8" name="图片 8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6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56032"/>
            <a:ext cx="720090" cy="601968"/>
          </a:xfrm>
          <a:prstGeom prst="rect">
            <a:avLst/>
          </a:prstGeom>
        </p:spPr>
      </p:pic>
      <p:pic>
        <p:nvPicPr>
          <p:cNvPr id="10" name="图片 8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032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/>
          <p:nvPr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6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03572"/>
            <a:ext cx="1620202" cy="1354428"/>
          </a:xfrm>
          <a:prstGeom prst="rect">
            <a:avLst/>
          </a:prstGeom>
        </p:spPr>
      </p:pic>
      <p:pic>
        <p:nvPicPr>
          <p:cNvPr id="8" name="图片 8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3572"/>
            <a:ext cx="1620202" cy="13544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7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pic>
        <p:nvPicPr>
          <p:cNvPr id="7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Subtitle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4702175" y="3729039"/>
            <a:ext cx="4536440" cy="32194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l">
              <a:defRPr kumimoji="0" lang="zh-CN" altLang="en-US" sz="18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>
              <a:lnSpc>
                <a:spcPct val="100000"/>
              </a:lnSpc>
              <a:spcAft>
                <a:spcPts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" name="Title 2"/>
          <p:cNvSpPr>
            <a:spLocks noGrp="1"/>
          </p:cNvSpPr>
          <p:nvPr>
            <p:ph type="ctrTitle" idx="14" hasCustomPrompt="1"/>
            <p:custDataLst>
              <p:tags r:id="rId12"/>
            </p:custDataLst>
          </p:nvPr>
        </p:nvSpPr>
        <p:spPr>
          <a:xfrm>
            <a:off x="4702175" y="2690178"/>
            <a:ext cx="4536440" cy="835660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l">
              <a:defRPr kumimoji="0" lang="zh-CN" altLang="en-US" sz="4000" b="0" i="0" spc="4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marR="0" lvl="0" indent="0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10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94560"/>
            <a:ext cx="4389120" cy="2468880"/>
          </a:xfrm>
          <a:prstGeom prst="rect">
            <a:avLst/>
          </a:prstGeom>
        </p:spPr>
      </p:pic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01968"/>
          </a:xfrm>
          <a:prstGeom prst="rect">
            <a:avLst/>
          </a:prstGeom>
        </p:spPr>
      </p:pic>
      <p:pic>
        <p:nvPicPr>
          <p:cNvPr id="7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96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140.xml"/><Relationship Id="rId26" Type="http://schemas.openxmlformats.org/officeDocument/2006/relationships/tags" Target="../tags/tag139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4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5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7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91536" y="2452218"/>
            <a:ext cx="4983480" cy="1337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540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观点表达与建议</a:t>
            </a:r>
            <a:endParaRPr lang="zh-CN" altLang="en-US" sz="540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8254" y="583072"/>
            <a:ext cx="107953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三是讲究语言的通顺简明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有力度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有意义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注意有时需联系当今的社会现实作答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要做到</a:t>
            </a:r>
            <a:r>
              <a:rPr lang="zh-CN" altLang="en-US" sz="28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有理</a:t>
            </a:r>
            <a:r>
              <a:rPr lang="en-US" altLang="zh-CN" sz="28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有据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地阐述自己的观点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给人以有益的教育和启迪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提出建议解答此类题型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需要注意以下几点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是阅读题干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研读材料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答题前要仔细阅读并分析材料所给内容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找出关键信息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明确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建议的目的和意义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是紧扣主题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提出建议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围绕所要解决的问题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亮观点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想办法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拟措施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可以利用以往的经验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联系材料内容展开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注意一定要具有可操作性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内容要具体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力求能够切切实实地解决问题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三是遣词造句要精当通俗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要注意语言的表达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做到既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准确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简明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凝练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又精当易懂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7552" y="2641495"/>
            <a:ext cx="2468880" cy="1129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5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考点训练</a:t>
            </a:r>
            <a:endParaRPr lang="zh-CN" altLang="en-US" sz="4500" b="1" kern="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6437" y="603980"/>
            <a:ext cx="10781732" cy="5688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1.《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朗读者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邀请各个领域具有影响力的嘉宾朗读经典美文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对于嘉宾的朗读水平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网友们褒贬不一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请你跟贴发表自己的意见或建议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网友跟贴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个别嘉宾读音不准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吐字不清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影响表达效果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你的跟帖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我认为不必苛求于此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并不是所有的嘉宾都是播音员或者受过这方面的专门训练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一篇文章最能打动听众的是真挚的情感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如果朗读者通过深情演绎感染了我们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使我们产生了共鸣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我觉得读音不准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吐字不清都可以忽略不计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我认为嘉宾应该用标准的普通话来朗读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既能体现文章的美感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还能推广普通话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331" y="911860"/>
            <a:ext cx="1078173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近期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一档旨在“用书信打开历史”的读信节目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——《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见字如面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刷爆了朋友圈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某校开展“书信与阅读”系列活动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请你参与并完成任务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媒体评价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:“《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见字如面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让人们重新认识到了‘阅读的力量’”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根据你的阅读体验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谈谈你对“阅读的力量”的理解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读书给我们感恩的力量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,《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繁星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春水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中作者满含深情地歌诵母爱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将自己比作鸟儿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表达了依偎在母亲怀里的幸福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让我感受到母爱的力量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让我知道要感恩父母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331" y="911860"/>
            <a:ext cx="10781732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班里有些同学认为剪纸艺术已经落伍了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没必要发扬光大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请用简明的语言阐述你的观点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我认为这种说法不可取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剪纸是民族艺术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是中华瑰宝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它经历漫长的岁月发展到今天就说明了这一点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我认为这种说法可取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剪纸太古老了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已经跟不上当代社会的发展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也很难融入新时代审美的因素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没必要发扬光大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331" y="911860"/>
            <a:ext cx="10781732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学校开展以“爱阅读”为主题的综合学习活动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请完成下列任务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纸质书阅读和电子书阅读这两种不同的阅读形式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你更喜欢哪一种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为什么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我更喜欢纸质阅读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虽然电子书阅读方便快捷而且内容丰富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但是长时间阅读可能会对眼睛造成伤害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而且电子书一翻就过去了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很难做读书笔记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纸质书有独特的魅力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可以将所看内容随时随地记录下来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过后再回味的感觉是电子书无法比拟的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331" y="911860"/>
            <a:ext cx="10781732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请根据下面的材料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提出两条改善国民阅读现状的建议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1】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4422" y="2220488"/>
            <a:ext cx="4019550" cy="42481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331" y="911860"/>
            <a:ext cx="10781732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2】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某地所做的一项调查显示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有近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40%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的家庭“三无一有”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无文学书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无杂志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无报纸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有电视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大人和孩子每天一块看电视的时间可能超过一个小时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一起读书的时间却不到十五分钟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建议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少上网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多读书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或上网时多一点阅读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少一点娱乐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建议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家庭要创造阅读的条件或氛围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或家长要培养孩子的读书兴趣和习惯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331" y="911860"/>
            <a:ext cx="10781732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汉字书法是中华民族优秀传统文化之一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除了具有语言文字的实用价值之外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更具有艺术欣赏价值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班级开展了“最美汉字书法”主题活动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请你一起参加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李明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同学写不好汉字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同学劝他认真练习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可他却说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现在电脑和智能手机已经很发达了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都有汉字输入功能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以后就用不着用笔在纸上书写了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写不好没关系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｡”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你要反驳他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你说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李明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你这样的认识是不对的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虽然电脑和智能手机都有汉字输入功能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但生活中还需要用笔书写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再说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汉字书法是中华民族的优秀传统文化之一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我们应当把它传承下去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3131" y="1421031"/>
            <a:ext cx="10795579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观点表达这类题一般比较灵活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即根据题目或材料要求针对某一现象或者某一问题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说出自己的看法或提出建议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题型多为填空题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表述题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考查学生对生活中一些现象或热点的分析判断和解决问题的能力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并能结合材料表达自己的观点或建议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观点表达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典型例题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下面是新华网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议起来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栏目的一次活动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请参与讨论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在留言区发表你的看法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:(1)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观点明确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｡(2)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语言文明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表达得体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｡(3)100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字左右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3131" y="648699"/>
            <a:ext cx="11518710" cy="661207"/>
            <a:chOff x="434356" y="907123"/>
            <a:chExt cx="11950050" cy="661207"/>
          </a:xfrm>
        </p:grpSpPr>
        <p:grpSp>
          <p:nvGrpSpPr>
            <p:cNvPr id="7" name="组合 6"/>
            <p:cNvGrpSpPr/>
            <p:nvPr/>
          </p:nvGrpSpPr>
          <p:grpSpPr>
            <a:xfrm>
              <a:off x="434356" y="1019372"/>
              <a:ext cx="433389" cy="464400"/>
              <a:chOff x="9324592" y="1236103"/>
              <a:chExt cx="531657" cy="583566"/>
            </a:xfrm>
          </p:grpSpPr>
          <p:sp>
            <p:nvSpPr>
              <p:cNvPr id="9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pic>
            <p:nvPicPr>
              <p:cNvPr id="10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pic>
            <p:nvPicPr>
              <p:cNvPr id="12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3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14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15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17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18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19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20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21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  <p:sp>
            <p:nvSpPr>
              <p:cNvPr id="22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865696" y="907123"/>
              <a:ext cx="11518710" cy="661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知识梳理</a:t>
              </a:r>
              <a:endParaRPr lang="en-US" altLang="zh-CN" sz="28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议题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南京小学生尤逸轩的作文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藏在角落里的我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走红网络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被网友称为“一股清流”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她写道“自己长大后想当木匠”“也许我并不需要考哈佛北大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只要快乐就好”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议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起来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有人说三百六十行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行行出状元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做木匠也光荣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但也有人认为应该从小树立远大理想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对此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你怎么看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留言区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en-US" altLang="zh-CN" sz="2800" u="sng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				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思路归纳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本题考查学生提出观点的能力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作答时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一定要认真读题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明确所提观点针对的问题是什么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所提出的观点一定要正确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不能是空洞的口号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有理有据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比如职业不分贵贱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只是分工不同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需要注意的是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留言区回帖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是利用社交媒体表达自己的观点见解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要态度鲜明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积极向上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用于要文明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能引导人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示例一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我认为职业不分贵贱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做一个平凡的人也挺好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社会分工不同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任何事都要有人去做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伟大的事业也需要无数平凡的人默默付出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只要踏踏实实做好自己喜欢的事就值得肯定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每个人都应该保持一颗平常心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父母也要接受孩子的平凡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2601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示例二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我认为不应甘于平凡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要从小树立远大理想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虽说想当木匠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做一个平凡的人无可厚非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但是人总应该有积极向上的人生态度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我们不应贪图眼前快乐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不思进取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而应从小规划自己的未来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确立长远目标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努力奋斗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去实现自己的远大理想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提出建议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典型例题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根据下面的材料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提出两条改善国民阅读现状的建议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6358" y="2298794"/>
            <a:ext cx="4082032" cy="411521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材料二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某地所做的一项调查显示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有近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40%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的家庭“三无一有”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无文学书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无杂志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无报纸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有电视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大人和孩子每天一块看电视的时间可能超过一个小时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一起读书的时间却不到十五分钟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思路归纳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提建议是考查学生解决问题的能力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首先读懂图表所表述的内容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看出图表是对什么内容的表述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该图表是关于接触媒介的时间和网民上网的数据统计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提建议要围绕“重视阅读”进行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其次对图表内容进行概括或说明图表反映的问题时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既要横向比较也要纵向比较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从“每天接触媒介的时间”和“上网的主要活动”中不难看出</a:t>
            </a:r>
            <a:r>
              <a:rPr lang="en-US" altLang="zh-CN" sz="28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endParaRPr lang="en-US" altLang="zh-CN" sz="2800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9684" y="915177"/>
            <a:ext cx="1079538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用于上网和聊天的时间过多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读书较少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探究结果要符合要求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注意建议要就事论事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能解决问题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并具有可操作性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用简洁的语言</a:t>
            </a:r>
            <a:r>
              <a:rPr lang="en-US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抓住问题的关键来作答</a:t>
            </a:r>
            <a:r>
              <a:rPr lang="en-US" altLang="zh-CN" sz="28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｡</a:t>
            </a:r>
            <a:endParaRPr lang="en-US" altLang="zh-CN" sz="2800" dirty="0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答案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endParaRPr lang="en-US" altLang="zh-CN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少上网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多读书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｡(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或上网时多一点阅读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少一点娱乐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｡)</a:t>
            </a:r>
            <a:endParaRPr lang="en-US" altLang="zh-CN" sz="28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家庭要创造阅读的条件或氛围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｡(</a:t>
            </a:r>
            <a:r>
              <a:rPr lang="zh-CN" alt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或家长要培养孩子的读书兴趣和习惯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｡)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6300" y="1547738"/>
            <a:ext cx="1079876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观点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表达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解答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此类题型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需要做到以下几个方面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是要明确观点的切入点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这需要仔细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阅读题干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背景材料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读懂具体的要求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需要弄清楚题干要求从哪些方面做出评价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判断的观点是什么等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是做到观点的现实性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对自己所持的观点作出评价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解决问题的建议要中肯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必须要有一定的合理性和可行性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言之有理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8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2448" y="951701"/>
            <a:ext cx="2144771" cy="737235"/>
            <a:chOff x="381347" y="951702"/>
            <a:chExt cx="2144771" cy="737235"/>
          </a:xfrm>
        </p:grpSpPr>
        <p:sp>
          <p:nvSpPr>
            <p:cNvPr id="4" name="Shape 16869"/>
            <p:cNvSpPr/>
            <p:nvPr/>
          </p:nvSpPr>
          <p:spPr>
            <a:xfrm>
              <a:off x="381347" y="1083339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rgbClr val="02918B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>
                <a:solidFill>
                  <a:srgbClr val="FF0066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20838" y="951702"/>
              <a:ext cx="1605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2918B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学法点津</a:t>
              </a:r>
              <a:endParaRPr lang="en-US" altLang="zh-CN" sz="2800" b="1" dirty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2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2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422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3、17、18、19、20、21、24、29、31、34"/>
</p:tagLst>
</file>

<file path=ppt/tags/tag141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2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3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4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5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6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7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8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49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1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2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3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4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5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6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7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8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59.xml><?xml version="1.0" encoding="utf-8"?>
<p:tagLst xmlns:p="http://schemas.openxmlformats.org/presentationml/2006/main">
  <p:tag name="KSO_WM_TEMPLATE_CATEGORY" val="custom"/>
  <p:tag name="KSO_WM_TEMPLATE_INDEX" val="2020442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78">
      <a:dk1>
        <a:srgbClr val="000000"/>
      </a:dk1>
      <a:lt1>
        <a:srgbClr val="FFFFFF"/>
      </a:lt1>
      <a:dk2>
        <a:srgbClr val="ECEEEF"/>
      </a:dk2>
      <a:lt2>
        <a:srgbClr val="FCFDFD"/>
      </a:lt2>
      <a:accent1>
        <a:srgbClr val="76D4F6"/>
      </a:accent1>
      <a:accent2>
        <a:srgbClr val="9EC0FC"/>
      </a:accent2>
      <a:accent3>
        <a:srgbClr val="9381FF"/>
      </a:accent3>
      <a:accent4>
        <a:srgbClr val="67593B"/>
      </a:accent4>
      <a:accent5>
        <a:srgbClr val="7B4D3F"/>
      </a:accent5>
      <a:accent6>
        <a:srgbClr val="7B46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2705</Words>
  <Application>WPS 演示</Application>
  <PresentationFormat>宽屏</PresentationFormat>
  <Paragraphs>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汉仪旗黑-85S</vt:lpstr>
      <vt:lpstr>Times New Roman</vt:lpstr>
      <vt:lpstr>Arial Unicode MS</vt:lpstr>
      <vt:lpstr>黑体</vt:lpstr>
      <vt:lpstr>Calibri</vt:lpstr>
      <vt:lpstr>楷体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zxj</dc:creator>
  <cp:lastModifiedBy>Administrator</cp:lastModifiedBy>
  <cp:revision>147</cp:revision>
  <dcterms:created xsi:type="dcterms:W3CDTF">2019-09-25T05:11:00Z</dcterms:created>
  <dcterms:modified xsi:type="dcterms:W3CDTF">2020-03-14T09:18:48Z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