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701" r:id="rId3"/>
    <p:sldId id="673" r:id="rId4"/>
    <p:sldId id="640" r:id="rId5"/>
    <p:sldId id="598" r:id="rId6"/>
    <p:sldId id="631" r:id="rId7"/>
    <p:sldId id="702" r:id="rId8"/>
    <p:sldId id="633" r:id="rId9"/>
    <p:sldId id="703" r:id="rId10"/>
    <p:sldId id="704" r:id="rId11"/>
    <p:sldId id="705" r:id="rId12"/>
    <p:sldId id="706" r:id="rId13"/>
    <p:sldId id="707" r:id="rId14"/>
    <p:sldId id="708" r:id="rId15"/>
    <p:sldId id="709" r:id="rId16"/>
    <p:sldId id="710" r:id="rId17"/>
    <p:sldId id="711" r:id="rId18"/>
    <p:sldId id="712" r:id="rId19"/>
    <p:sldId id="713" r:id="rId20"/>
    <p:sldId id="714" r:id="rId21"/>
    <p:sldId id="715" r:id="rId22"/>
    <p:sldId id="716" r:id="rId23"/>
    <p:sldId id="718" r:id="rId24"/>
    <p:sldId id="717" r:id="rId25"/>
    <p:sldId id="719" r:id="rId26"/>
    <p:sldId id="721" r:id="rId27"/>
    <p:sldId id="722" r:id="rId28"/>
    <p:sldId id="727" r:id="rId29"/>
    <p:sldId id="728" r:id="rId30"/>
    <p:sldId id="723" r:id="rId31"/>
    <p:sldId id="724" r:id="rId32"/>
    <p:sldId id="725" r:id="rId33"/>
    <p:sldId id="726" r:id="rId34"/>
  </p:sldIdLst>
  <p:sldSz cx="12192000" cy="6858000"/>
  <p:notesSz cx="7104063" cy="10234613"/>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73" autoAdjust="0"/>
    <p:restoredTop sz="95329"/>
  </p:normalViewPr>
  <p:slideViewPr>
    <p:cSldViewPr snapToGrid="0">
      <p:cViewPr>
        <p:scale>
          <a:sx n="70" d="100"/>
          <a:sy n="70" d="100"/>
        </p:scale>
        <p:origin x="-744" y="-3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tags" Target="tags/tag342.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2020/10/28</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2020/10/28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2020/10/28</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2020/10/28</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2020/10/28</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2020/10/28</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2020/10/28</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2020/10/28</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image" Target="../media/image2.jpeg" /><Relationship Id="rId8" Type="http://schemas.openxmlformats.org/officeDocument/2006/relationships/tags" Target="../tags/tag8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4.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tags" Target="../tags/tag159.xml" /><Relationship Id="rId5" Type="http://schemas.openxmlformats.org/officeDocument/2006/relationships/tags" Target="../tags/tag160.xml" /><Relationship Id="rId6" Type="http://schemas.openxmlformats.org/officeDocument/2006/relationships/tags" Target="../tags/tag161.xml" /><Relationship Id="rId7" Type="http://schemas.openxmlformats.org/officeDocument/2006/relationships/tags" Target="../tags/tag162.xml" /><Relationship Id="rId8" Type="http://schemas.openxmlformats.org/officeDocument/2006/relationships/tags" Target="../tags/tag163.xml" /><Relationship Id="rId9" Type="http://schemas.openxmlformats.org/officeDocument/2006/relationships/image" Target="../media/image3.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2.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tags" Target="../tags/tag171.xml" /><Relationship Id="rId9" Type="http://schemas.openxmlformats.org/officeDocument/2006/relationships/image" Target="../media/image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0.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tags" Target="../tags/tag178.xml" /><Relationship Id="rId8" Type="http://schemas.openxmlformats.org/officeDocument/2006/relationships/tags" Target="../tags/tag179.xml" /><Relationship Id="rId9" Type="http://schemas.openxmlformats.org/officeDocument/2006/relationships/image" Target="../media/image3.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8.xml" /><Relationship Id="rId2" Type="http://schemas.openxmlformats.org/officeDocument/2006/relationships/tags" Target="../tags/tag181.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tags" Target="../tags/tag184.xml" /><Relationship Id="rId6" Type="http://schemas.openxmlformats.org/officeDocument/2006/relationships/tags" Target="../tags/tag185.xml" /><Relationship Id="rId7" Type="http://schemas.openxmlformats.org/officeDocument/2006/relationships/tags" Target="../tags/tag186.xml" /><Relationship Id="rId8" Type="http://schemas.openxmlformats.org/officeDocument/2006/relationships/tags" Target="../tags/tag187.xml" /><Relationship Id="rId9" Type="http://schemas.openxmlformats.org/officeDocument/2006/relationships/image" Target="../media/image7.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6.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tags" Target="../tags/tag191.xml"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 Id="rId8" Type="http://schemas.openxmlformats.org/officeDocument/2006/relationships/tags" Target="../tags/tag195.xml" /><Relationship Id="rId9" Type="http://schemas.openxmlformats.org/officeDocument/2006/relationships/image" Target="../media/image7.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4.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image" Target="../media/image7.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2.xml" /><Relationship Id="rId2" Type="http://schemas.openxmlformats.org/officeDocument/2006/relationships/tags" Target="../tags/tag205.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tags" Target="../tags/tag210.xml" /><Relationship Id="rId8" Type="http://schemas.openxmlformats.org/officeDocument/2006/relationships/tags" Target="../tags/tag211.xml" /><Relationship Id="rId9" Type="http://schemas.openxmlformats.org/officeDocument/2006/relationships/image" Target="../media/image7.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0.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 Id="rId7" Type="http://schemas.openxmlformats.org/officeDocument/2006/relationships/tags" Target="../tags/tag218.xml" /><Relationship Id="rId8" Type="http://schemas.openxmlformats.org/officeDocument/2006/relationships/tags" Target="../tags/tag219.xml" /><Relationship Id="rId9" Type="http://schemas.openxmlformats.org/officeDocument/2006/relationships/image" Target="../media/image8.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8.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tags" Target="../tags/tag227.xml" /><Relationship Id="rId9" Type="http://schemas.openxmlformats.org/officeDocument/2006/relationships/image" Target="../media/image8.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6.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image" Target="../media/image8.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9.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4.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tags" Target="../tags/tag242.xml" /><Relationship Id="rId8" Type="http://schemas.openxmlformats.org/officeDocument/2006/relationships/tags" Target="../tags/tag243.xml" /><Relationship Id="rId9"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2.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tags" Target="../tags/tag250.xml" /><Relationship Id="rId8" Type="http://schemas.openxmlformats.org/officeDocument/2006/relationships/tags" Target="../tags/tag251.xml" /><Relationship Id="rId9" Type="http://schemas.openxmlformats.org/officeDocument/2006/relationships/image" Target="../media/image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0.xml" /><Relationship Id="rId2" Type="http://schemas.openxmlformats.org/officeDocument/2006/relationships/tags" Target="../tags/tag253.xml" /><Relationship Id="rId3" Type="http://schemas.openxmlformats.org/officeDocument/2006/relationships/tags" Target="../tags/tag254.xml"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tags" Target="../tags/tag257.xml" /><Relationship Id="rId7" Type="http://schemas.openxmlformats.org/officeDocument/2006/relationships/tags" Target="../tags/tag258.xml" /><Relationship Id="rId8" Type="http://schemas.openxmlformats.org/officeDocument/2006/relationships/tags" Target="../tags/tag259.xml" /><Relationship Id="rId9"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8.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 Id="rId7" Type="http://schemas.openxmlformats.org/officeDocument/2006/relationships/tags" Target="../tags/tag266.xml" /><Relationship Id="rId8" Type="http://schemas.openxmlformats.org/officeDocument/2006/relationships/tags" Target="../tags/tag267.xml" /><Relationship Id="rId9"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6.xml" /><Relationship Id="rId2" Type="http://schemas.openxmlformats.org/officeDocument/2006/relationships/tags" Target="../tags/tag269.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tags" Target="../tags/tag275.xml" /><Relationship Id="rId9" Type="http://schemas.openxmlformats.org/officeDocument/2006/relationships/image" Target="../media/image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4.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tags" Target="../tags/tag282.xml" /><Relationship Id="rId8" Type="http://schemas.openxmlformats.org/officeDocument/2006/relationships/tags" Target="../tags/tag283.xml" /><Relationship Id="rId9" Type="http://schemas.openxmlformats.org/officeDocument/2006/relationships/image" Target="../media/image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2.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image" Target="../media/image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0.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tags" Target="../tags/tag297.xml" /><Relationship Id="rId7" Type="http://schemas.openxmlformats.org/officeDocument/2006/relationships/tags" Target="../tags/tag298.xml" /><Relationship Id="rId8" Type="http://schemas.openxmlformats.org/officeDocument/2006/relationships/tags" Target="../tags/tag299.xml" /><Relationship Id="rId9" Type="http://schemas.openxmlformats.org/officeDocument/2006/relationships/image" Target="../media/image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08.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tags" Target="../tags/tag304.xml" /><Relationship Id="rId6" Type="http://schemas.openxmlformats.org/officeDocument/2006/relationships/tags" Target="../tags/tag305.xml" /><Relationship Id="rId7" Type="http://schemas.openxmlformats.org/officeDocument/2006/relationships/tags" Target="../tags/tag306.xml" /><Relationship Id="rId8" Type="http://schemas.openxmlformats.org/officeDocument/2006/relationships/tags" Target="../tags/tag307.xml" /><Relationship Id="rId9" Type="http://schemas.openxmlformats.org/officeDocument/2006/relationships/image" Target="../media/image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6.xml" /><Relationship Id="rId2" Type="http://schemas.openxmlformats.org/officeDocument/2006/relationships/tags" Target="../tags/tag309.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 Id="rId6" Type="http://schemas.openxmlformats.org/officeDocument/2006/relationships/tags" Target="../tags/tag313.xml" /><Relationship Id="rId7" Type="http://schemas.openxmlformats.org/officeDocument/2006/relationships/tags" Target="../tags/tag314.xml" /><Relationship Id="rId8" Type="http://schemas.openxmlformats.org/officeDocument/2006/relationships/tags" Target="../tags/tag315.xml" /><Relationship Id="rId9"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8.xml" /><Relationship Id="rId11" Type="http://schemas.openxmlformats.org/officeDocument/2006/relationships/tags" Target="../tags/tag99.xml" /><Relationship Id="rId12" Type="http://schemas.openxmlformats.org/officeDocument/2006/relationships/tags" Target="../tags/tag100.xml" /><Relationship Id="rId13" Type="http://schemas.openxmlformats.org/officeDocument/2006/relationships/tags" Target="../tags/tag101.xml" /><Relationship Id="rId14" Type="http://schemas.openxmlformats.org/officeDocument/2006/relationships/tags" Target="../tags/tag102.xml" /><Relationship Id="rId15" Type="http://schemas.openxmlformats.org/officeDocument/2006/relationships/tags" Target="../tags/tag103.xml" /><Relationship Id="rId16" Type="http://schemas.openxmlformats.org/officeDocument/2006/relationships/tags" Target="../tags/tag104.xml" /><Relationship Id="rId17" Type="http://schemas.openxmlformats.org/officeDocument/2006/relationships/tags" Target="../tags/tag105.xml" /><Relationship Id="rId18" Type="http://schemas.openxmlformats.org/officeDocument/2006/relationships/tags" Target="../tags/tag106.xml" /><Relationship Id="rId19" Type="http://schemas.openxmlformats.org/officeDocument/2006/relationships/tags" Target="../tags/tag107.xml" /><Relationship Id="rId2" Type="http://schemas.openxmlformats.org/officeDocument/2006/relationships/tags" Target="../tags/tag90.xml" /><Relationship Id="rId20" Type="http://schemas.openxmlformats.org/officeDocument/2006/relationships/tags" Target="../tags/tag108.xml" /><Relationship Id="rId21" Type="http://schemas.openxmlformats.org/officeDocument/2006/relationships/tags" Target="../tags/tag109.xml" /><Relationship Id="rId22" Type="http://schemas.openxmlformats.org/officeDocument/2006/relationships/tags" Target="../tags/tag110.xml" /><Relationship Id="rId23" Type="http://schemas.openxmlformats.org/officeDocument/2006/relationships/tags" Target="../tags/tag111.xml" /><Relationship Id="rId24" Type="http://schemas.openxmlformats.org/officeDocument/2006/relationships/image" Target="../media/image3.jpeg" /><Relationship Id="rId25" Type="http://schemas.openxmlformats.org/officeDocument/2006/relationships/tags" Target="../tags/tag112.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4.xml" /><Relationship Id="rId2" Type="http://schemas.openxmlformats.org/officeDocument/2006/relationships/tags" Target="../tags/tag317.xml" /><Relationship Id="rId3" Type="http://schemas.openxmlformats.org/officeDocument/2006/relationships/tags" Target="../tags/tag318.xml" /><Relationship Id="rId4" Type="http://schemas.openxmlformats.org/officeDocument/2006/relationships/tags" Target="../tags/tag319.xml" /><Relationship Id="rId5" Type="http://schemas.openxmlformats.org/officeDocument/2006/relationships/tags" Target="../tags/tag320.xml" /><Relationship Id="rId6" Type="http://schemas.openxmlformats.org/officeDocument/2006/relationships/tags" Target="../tags/tag321.xml" /><Relationship Id="rId7" Type="http://schemas.openxmlformats.org/officeDocument/2006/relationships/tags" Target="../tags/tag322.xml" /><Relationship Id="rId8" Type="http://schemas.openxmlformats.org/officeDocument/2006/relationships/tags" Target="../tags/tag323.xml" /><Relationship Id="rId9" Type="http://schemas.openxmlformats.org/officeDocument/2006/relationships/image" Target="../media/image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2.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tags" Target="../tags/tag330.xml" /><Relationship Id="rId8" Type="http://schemas.openxmlformats.org/officeDocument/2006/relationships/tags" Target="../tags/tag331.xml" /><Relationship Id="rId9" Type="http://schemas.openxmlformats.org/officeDocument/2006/relationships/image" Target="../media/image2.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0.xml" /><Relationship Id="rId11" Type="http://schemas.openxmlformats.org/officeDocument/2006/relationships/image" Target="../media/image10.png" /><Relationship Id="rId12" Type="http://schemas.openxmlformats.org/officeDocument/2006/relationships/tags" Target="../tags/tag341.xml" /><Relationship Id="rId2" Type="http://schemas.openxmlformats.org/officeDocument/2006/relationships/tags" Target="../tags/tag333.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 Id="rId7" Type="http://schemas.openxmlformats.org/officeDocument/2006/relationships/tags" Target="../tags/tag338.xml" /><Relationship Id="rId8" Type="http://schemas.openxmlformats.org/officeDocument/2006/relationships/tags" Target="../tags/tag339.xml" /><Relationship Id="rId9"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image" Target="../media/image4.jpeg" /><Relationship Id="rId8" Type="http://schemas.openxmlformats.org/officeDocument/2006/relationships/tags" Target="../tags/tag11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image" Target="../media/image5.jpeg" /><Relationship Id="rId8" Type="http://schemas.openxmlformats.org/officeDocument/2006/relationships/tags" Target="../tags/tag12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2.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 Id="rId7" Type="http://schemas.openxmlformats.org/officeDocument/2006/relationships/tags" Target="../tags/tag130.xml" /><Relationship Id="rId8" Type="http://schemas.openxmlformats.org/officeDocument/2006/relationships/tags" Target="../tags/tag131.xml" /><Relationship Id="rId9"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0.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tags" Target="../tags/tag139.xml" /><Relationship Id="rId9"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8.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tags" Target="../tags/tag147.xml" /><Relationship Id="rId9"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6.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image" Target="../media/image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pic>
        <p:nvPicPr>
          <p:cNvPr id="2050" name="Picture 2" descr="C:\Users\Administrator\Desktop\u=3635331678,1086714538&amp;fm=26&amp;gp=0.jpg"/>
          <p:cNvPicPr>
            <a:picLocks noChangeAspect="1" noChangeArrowheads="1"/>
          </p:cNvPicPr>
          <p:nvPr>
            <p:custDataLst>
              <p:tags r:id="rId8"/>
            </p:custDataLst>
          </p:nvPr>
        </p:nvPicPr>
        <p:blipFill>
          <a:blip r:embed="rId7"/>
          <a:stretch>
            <a:fillRect/>
          </a:stretch>
        </p:blipFill>
        <p:spPr bwMode="auto">
          <a:xfrm>
            <a:off x="0" y="-37531"/>
            <a:ext cx="12192000" cy="6895531"/>
          </a:xfrm>
          <a:prstGeom prst="rect">
            <a:avLst/>
          </a:prstGeom>
          <a:noFill/>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整体把握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603010" y="1009935"/>
            <a:ext cx="8311486" cy="4694829"/>
          </a:xfrm>
        </p:spPr>
        <p:txBody>
          <a:bodyPr>
            <a:normAutofit lnSpcReduction="10000"/>
          </a:bodyPr>
          <a:lstStyle/>
          <a:p>
            <a:pPr>
              <a:buNone/>
            </a:pPr>
            <a:r>
              <a:rPr lang="en-US" altLang="zh-CN" b="1" smtClean="0"/>
              <a:t>                     </a:t>
            </a:r>
            <a:r>
              <a:rPr lang="zh-CN" altLang="zh-CN" b="1" smtClean="0"/>
              <a:t>读课文，梳理文章的结构思路。</a:t>
            </a:r>
            <a:endParaRPr lang="zh-CN" altLang="zh-CN" smtClean="0"/>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首先</a:t>
            </a:r>
            <a:r>
              <a:rPr lang="zh-CN" altLang="zh-CN" smtClean="0">
                <a:latin typeface="楷体" pitchFamily="49" charset="-122"/>
                <a:ea typeface="楷体" pitchFamily="49" charset="-122"/>
              </a:rPr>
              <a:t>是四点过一刻</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包身工起床的情形</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展示了她们住宿条件之差以及在种种折磨下精神状态的麻木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之后补叙了包身工的来历</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使带工老板签订包身契之前的谎言与现实条件的恶劣形成对比。</a:t>
            </a: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然后</a:t>
            </a:r>
            <a:r>
              <a:rPr lang="zh-CN" altLang="zh-CN" smtClean="0">
                <a:latin typeface="楷体" pitchFamily="49" charset="-122"/>
                <a:ea typeface="楷体" pitchFamily="49" charset="-122"/>
              </a:rPr>
              <a:t>是四点半之后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包身工吃饭的场景</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接着进一步追根究源</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分析了日本厂家特别愿意雇用包身工的原因。</a:t>
            </a: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最后</a:t>
            </a:r>
            <a:r>
              <a:rPr lang="zh-CN" altLang="zh-CN" smtClean="0">
                <a:latin typeface="楷体" pitchFamily="49" charset="-122"/>
                <a:ea typeface="楷体" pitchFamily="49" charset="-122"/>
              </a:rPr>
              <a:t>是五点钟之后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包身工们上工的情景以及上工时所遭受的种种威胁和虐待。接着插叙指出日本纱厂通过榨取中国工人的血汗迅速发展的事实</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揭露帝国主义对中国工人的压榨和掠夺，</a:t>
            </a:r>
          </a:p>
          <a:p>
            <a:pPr>
              <a:buNone/>
            </a:pPr>
            <a:endParaRPr lang="zh-CN" altLang="en-US"/>
          </a:p>
        </p:txBody>
      </p:sp>
      <p:pic>
        <p:nvPicPr>
          <p:cNvPr id="9" name="Picture 2" descr="C:\Users\Administrator\Desktop\timg.jpg"/>
          <p:cNvPicPr>
            <a:picLocks noChangeAspect="1" noChangeArrowheads="1"/>
          </p:cNvPicPr>
          <p:nvPr>
            <p:custDataLst>
              <p:tags r:id="rId10"/>
            </p:custDataLst>
          </p:nvPr>
        </p:nvPicPr>
        <p:blipFill>
          <a:blip r:embed="rId9"/>
          <a:stretch>
            <a:fillRect/>
          </a:stretch>
        </p:blipFill>
        <p:spPr bwMode="auto">
          <a:xfrm>
            <a:off x="191069" y="1310184"/>
            <a:ext cx="3402842" cy="4237630"/>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整体把握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603010" y="1009935"/>
            <a:ext cx="8311486" cy="5153381"/>
          </a:xfrm>
        </p:spPr>
        <p:txBody>
          <a:bodyPr>
            <a:normAutofit fontScale="85000" lnSpcReduction="20000"/>
          </a:bodyPr>
          <a:lstStyle/>
          <a:p>
            <a:pPr>
              <a:buNone/>
            </a:pPr>
            <a:r>
              <a:rPr lang="zh-CN" altLang="zh-CN" b="1" smtClean="0"/>
              <a:t>本文是以什么为线索组织材料的</a:t>
            </a:r>
            <a:r>
              <a:rPr lang="en-US" altLang="zh-CN" b="1" smtClean="0"/>
              <a:t>?</a:t>
            </a:r>
            <a:endParaRPr lang="zh-CN" altLang="zh-CN" smtClean="0"/>
          </a:p>
          <a:p>
            <a:pPr>
              <a:buNone/>
            </a:pPr>
            <a:r>
              <a:rPr lang="en-US" altLang="zh-CN" b="1" smtClean="0">
                <a:solidFill>
                  <a:srgbClr val="FF0000"/>
                </a:solidFill>
                <a:latin typeface="楷体" pitchFamily="49" charset="-122"/>
                <a:ea typeface="楷体" pitchFamily="49" charset="-122"/>
              </a:rPr>
              <a:t>                  </a:t>
            </a:r>
            <a:r>
              <a:rPr lang="zh-CN" altLang="zh-CN" b="1" smtClean="0">
                <a:solidFill>
                  <a:srgbClr val="FF0000"/>
                </a:solidFill>
                <a:latin typeface="楷体" pitchFamily="49" charset="-122"/>
                <a:ea typeface="楷体" pitchFamily="49" charset="-122"/>
              </a:rPr>
              <a:t>答题思路</a:t>
            </a:r>
            <a:endParaRPr lang="zh-CN" altLang="zh-CN" smtClean="0">
              <a:solidFill>
                <a:srgbClr val="FF0000"/>
              </a:solidFill>
              <a:latin typeface="楷体" pitchFamily="49" charset="-122"/>
              <a:ea typeface="楷体" pitchFamily="49" charset="-122"/>
            </a:endParaRPr>
          </a:p>
          <a:p>
            <a:pPr>
              <a:buNone/>
            </a:pPr>
            <a:r>
              <a:rPr lang="en-US" altLang="zh-CN" smtClean="0">
                <a:solidFill>
                  <a:srgbClr val="FF0000"/>
                </a:solidFill>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问题包含两个方面</a:t>
            </a:r>
            <a:r>
              <a:rPr lang="en-US" altLang="zh-CN" smtClean="0">
                <a:solidFill>
                  <a:srgbClr val="FF0000"/>
                </a:solidFill>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一是“以什么为线索”</a:t>
            </a:r>
            <a:r>
              <a:rPr lang="en-US" altLang="zh-CN" smtClean="0">
                <a:solidFill>
                  <a:srgbClr val="FF0000"/>
                </a:solidFill>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二是“怎样以这个线索组织材料的”。文本线索一般有重复出现的词语、句子</a:t>
            </a:r>
            <a:r>
              <a:rPr lang="en-US" altLang="zh-CN" smtClean="0">
                <a:solidFill>
                  <a:srgbClr val="FF0000"/>
                </a:solidFill>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或者重复出现的具有相同属性的事物</a:t>
            </a:r>
            <a:r>
              <a:rPr lang="en-US" altLang="zh-CN" smtClean="0">
                <a:solidFill>
                  <a:srgbClr val="FF0000"/>
                </a:solidFill>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如时间、空间、视角</a:t>
            </a:r>
            <a:r>
              <a:rPr lang="en-US" altLang="zh-CN" smtClean="0">
                <a:solidFill>
                  <a:srgbClr val="FF0000"/>
                </a:solidFill>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表达感情或观点的词语等。第二个方面需结合文本内容简要分析。</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本文以时间为线索</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围绕包身工一天的生活和做来组织材料</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中间穿插一些背景材料和作者的议论。作者把散乱的不完整的材料</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像剪辑电影一样</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高度集中地组织在包身工从清晨起床到黄昏放工一天的时间里。</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从四点过一刻写到五点钟之后，从起床写到上工的情景。中间补叙了包身工的来历，分析了日本厂家特别愿意雇用包身工的原因。插叙指出日本纱厂通过榨取中国工人的血汗迅速发展的事实</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揭露帝国主义对中国工人的压榨和掠夺，如此安排</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叙议结合</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层次清楚。</a:t>
            </a:r>
          </a:p>
          <a:p>
            <a:pPr>
              <a:buNone/>
            </a:pPr>
            <a:endParaRPr lang="zh-CN" altLang="en-US"/>
          </a:p>
        </p:txBody>
      </p:sp>
      <p:pic>
        <p:nvPicPr>
          <p:cNvPr id="9" name="Picture 2" descr="C:\Users\Administrator\Desktop\timg.jpg"/>
          <p:cNvPicPr>
            <a:picLocks noChangeAspect="1" noChangeArrowheads="1"/>
          </p:cNvPicPr>
          <p:nvPr>
            <p:custDataLst>
              <p:tags r:id="rId10"/>
            </p:custDataLst>
          </p:nvPr>
        </p:nvPicPr>
        <p:blipFill>
          <a:blip r:embed="rId9"/>
          <a:stretch>
            <a:fillRect/>
          </a:stretch>
        </p:blipFill>
        <p:spPr bwMode="auto">
          <a:xfrm>
            <a:off x="191069" y="1310184"/>
            <a:ext cx="3402842" cy="4237630"/>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整体把握</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603010" y="1009936"/>
            <a:ext cx="8311486" cy="4626590"/>
          </a:xfrm>
        </p:spPr>
        <p:txBody>
          <a:bodyPr>
            <a:normAutofit fontScale="77500" lnSpcReduction="20000"/>
          </a:bodyPr>
          <a:lstStyle/>
          <a:p>
            <a:pPr>
              <a:buNone/>
            </a:pPr>
            <a:r>
              <a:rPr lang="en-US" altLang="zh-CN" b="1" smtClean="0">
                <a:latin typeface="楷体" pitchFamily="49" charset="-122"/>
                <a:ea typeface="楷体" pitchFamily="49" charset="-122"/>
              </a:rPr>
              <a:t>     </a:t>
            </a:r>
            <a:r>
              <a:rPr lang="zh-CN" altLang="zh-CN" b="1" smtClean="0">
                <a:latin typeface="楷体" pitchFamily="49" charset="-122"/>
                <a:ea typeface="楷体" pitchFamily="49" charset="-122"/>
              </a:rPr>
              <a:t>本文中用到的材料可以分为两类</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一类是新闻事实</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一类是背景材料。本文是如何处理这些材料的</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有什么好处</a:t>
            </a:r>
            <a:r>
              <a:rPr lang="en-US" altLang="zh-CN" b="1" smtClean="0">
                <a:latin typeface="楷体" pitchFamily="49" charset="-122"/>
                <a:ea typeface="楷体" pitchFamily="49" charset="-122"/>
              </a:rPr>
              <a:t>? </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solidFill>
                  <a:srgbClr val="0070C0"/>
                </a:solidFill>
                <a:latin typeface="楷体" pitchFamily="49" charset="-122"/>
                <a:ea typeface="楷体" pitchFamily="49" charset="-122"/>
              </a:rPr>
              <a:t>【补充】新闻背景，是指事件的历史背景、周围环境及与其他方面的联系等。它对于新闻事实的作用主要有以下几点</a:t>
            </a:r>
            <a:r>
              <a:rPr lang="en-US" altLang="zh-CN" smtClean="0">
                <a:solidFill>
                  <a:srgbClr val="0070C0"/>
                </a:solidFill>
                <a:latin typeface="楷体" pitchFamily="49" charset="-122"/>
                <a:ea typeface="楷体" pitchFamily="49" charset="-122"/>
              </a:rPr>
              <a:t>:</a:t>
            </a:r>
            <a:r>
              <a:rPr lang="zh-CN" altLang="zh-CN" smtClean="0">
                <a:solidFill>
                  <a:srgbClr val="0070C0"/>
                </a:solidFill>
                <a:latin typeface="楷体" pitchFamily="49" charset="-122"/>
                <a:ea typeface="楷体" pitchFamily="49" charset="-122"/>
              </a:rPr>
              <a:t>说明新闻事件的起因</a:t>
            </a:r>
            <a:r>
              <a:rPr lang="en-US" altLang="zh-CN" smtClean="0">
                <a:solidFill>
                  <a:srgbClr val="0070C0"/>
                </a:solidFill>
                <a:latin typeface="楷体" pitchFamily="49" charset="-122"/>
                <a:ea typeface="楷体" pitchFamily="49" charset="-122"/>
              </a:rPr>
              <a:t>;</a:t>
            </a:r>
            <a:r>
              <a:rPr lang="zh-CN" altLang="zh-CN" smtClean="0">
                <a:solidFill>
                  <a:srgbClr val="0070C0"/>
                </a:solidFill>
                <a:latin typeface="楷体" pitchFamily="49" charset="-122"/>
                <a:ea typeface="楷体" pitchFamily="49" charset="-122"/>
              </a:rPr>
              <a:t>显示或帮助读者理解新闻事件的重要性</a:t>
            </a:r>
            <a:r>
              <a:rPr lang="en-US" altLang="zh-CN" smtClean="0">
                <a:solidFill>
                  <a:srgbClr val="0070C0"/>
                </a:solidFill>
                <a:latin typeface="楷体" pitchFamily="49" charset="-122"/>
                <a:ea typeface="楷体" pitchFamily="49" charset="-122"/>
              </a:rPr>
              <a:t>;</a:t>
            </a:r>
            <a:r>
              <a:rPr lang="zh-CN" altLang="zh-CN" smtClean="0">
                <a:solidFill>
                  <a:srgbClr val="0070C0"/>
                </a:solidFill>
                <a:latin typeface="楷体" pitchFamily="49" charset="-122"/>
                <a:ea typeface="楷体" pitchFamily="49" charset="-122"/>
              </a:rPr>
              <a:t>突出新闻稿件的新闻价值</a:t>
            </a:r>
            <a:r>
              <a:rPr lang="en-US" altLang="zh-CN" smtClean="0">
                <a:solidFill>
                  <a:srgbClr val="0070C0"/>
                </a:solidFill>
                <a:latin typeface="楷体" pitchFamily="49" charset="-122"/>
                <a:ea typeface="楷体" pitchFamily="49" charset="-122"/>
              </a:rPr>
              <a:t>;</a:t>
            </a:r>
            <a:r>
              <a:rPr lang="zh-CN" altLang="zh-CN" smtClean="0">
                <a:solidFill>
                  <a:srgbClr val="0070C0"/>
                </a:solidFill>
                <a:latin typeface="楷体" pitchFamily="49" charset="-122"/>
                <a:ea typeface="楷体" pitchFamily="49" charset="-122"/>
              </a:rPr>
              <a:t>表明记者的观点</a:t>
            </a:r>
            <a:r>
              <a:rPr lang="en-US" altLang="zh-CN" smtClean="0">
                <a:solidFill>
                  <a:srgbClr val="0070C0"/>
                </a:solidFill>
                <a:latin typeface="楷体" pitchFamily="49" charset="-122"/>
                <a:ea typeface="楷体" pitchFamily="49" charset="-122"/>
              </a:rPr>
              <a:t>;</a:t>
            </a:r>
            <a:r>
              <a:rPr lang="zh-CN" altLang="zh-CN" smtClean="0">
                <a:solidFill>
                  <a:srgbClr val="0070C0"/>
                </a:solidFill>
                <a:latin typeface="楷体" pitchFamily="49" charset="-122"/>
                <a:ea typeface="楷体" pitchFamily="49" charset="-122"/>
              </a:rPr>
              <a:t>衬托、深化主题。</a:t>
            </a: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课文在每一段叙事之后</a:t>
            </a:r>
            <a:r>
              <a:rPr lang="en-US" altLang="zh-CN" smtClean="0">
                <a:solidFill>
                  <a:srgbClr val="FF0000"/>
                </a:solidFill>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总要穿插一些背景材料。</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比如第一个场景中对于包身工来源的介绍、带工老板“手面”和财产的介绍；第二个场景中对于社会背景的介绍</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以及对于东洋厂对包身工需求增大的原因的分析</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第三个场景中对于出入厂凭证的来历的介绍</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以及东洋厂“飞跃地庞大”起来的许多具体数字等。</a:t>
            </a: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好处：</a:t>
            </a:r>
            <a:r>
              <a:rPr lang="zh-CN" altLang="zh-CN" smtClean="0">
                <a:latin typeface="楷体" pitchFamily="49" charset="-122"/>
                <a:ea typeface="楷体" pitchFamily="49" charset="-122"/>
              </a:rPr>
              <a:t>使得文章既展现生活现象</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又揭示社会本质。读者透过一幅幅悲惨的画面</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能够发现</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包身工制度的出现不是偶然的</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它是在半封建半殖民地社会的温床上</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受到国民党政府“特殊优惠”的保护</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伴随中国农村经济衰败生长出来的一颗毒瘤。由此</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深化了文章的主题</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也增强了文章的批判力度。</a:t>
            </a:r>
          </a:p>
          <a:p>
            <a:pPr>
              <a:buNone/>
            </a:pPr>
            <a:endParaRPr lang="zh-CN" altLang="en-US"/>
          </a:p>
        </p:txBody>
      </p:sp>
      <p:pic>
        <p:nvPicPr>
          <p:cNvPr id="9" name="Picture 2" descr="C:\Users\Administrator\Desktop\timg.jpg"/>
          <p:cNvPicPr>
            <a:picLocks noChangeAspect="1" noChangeArrowheads="1"/>
          </p:cNvPicPr>
          <p:nvPr>
            <p:custDataLst>
              <p:tags r:id="rId10"/>
            </p:custDataLst>
          </p:nvPr>
        </p:nvPicPr>
        <p:blipFill>
          <a:blip r:embed="rId9"/>
          <a:stretch>
            <a:fillRect/>
          </a:stretch>
        </p:blipFill>
        <p:spPr bwMode="auto">
          <a:xfrm>
            <a:off x="191069" y="1310184"/>
            <a:ext cx="3402842" cy="4237630"/>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选材特点</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575714" y="1228299"/>
            <a:ext cx="8311486" cy="5153381"/>
          </a:xfrm>
        </p:spPr>
        <p:txBody>
          <a:bodyPr>
            <a:normAutofit/>
          </a:bodyPr>
          <a:lstStyle/>
          <a:p>
            <a:pPr>
              <a:buNone/>
            </a:pPr>
            <a:r>
              <a:rPr lang="en-US" altLang="zh-CN" b="1" smtClean="0">
                <a:latin typeface="楷体" pitchFamily="49" charset="-122"/>
                <a:ea typeface="楷体" pitchFamily="49" charset="-122"/>
              </a:rPr>
              <a:t>                </a:t>
            </a:r>
            <a:r>
              <a:rPr lang="zh-CN" altLang="zh-CN" b="1" smtClean="0"/>
              <a:t>任务导引</a:t>
            </a:r>
            <a:endParaRPr lang="zh-CN" altLang="zh-CN" smtClean="0"/>
          </a:p>
          <a:p>
            <a:pPr>
              <a:buNone/>
            </a:pPr>
            <a:r>
              <a:rPr lang="en-US" altLang="zh-CN" smtClean="0"/>
              <a:t>          </a:t>
            </a:r>
            <a:r>
              <a:rPr lang="zh-CN" altLang="zh-CN" smtClean="0">
                <a:latin typeface="楷体" pitchFamily="49" charset="-122"/>
                <a:ea typeface="楷体" pitchFamily="49" charset="-122"/>
              </a:rPr>
              <a:t>为了准确而深刻地再现包身工制度的黑暗、残酷</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作者精选材材</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运用了“点面结合”的手法。所谓“面”就是一般的概括性的材料</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所谓“点”</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就是一些典型的人物、典型的事例和典型的细节。这两方面的材料是骨架和血肉的关系。“面”上的描述搭起了包身工悲惨生活的基本框架</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“点”上的刻画则是填充其中的具体材料。</a:t>
            </a:r>
          </a:p>
          <a:p>
            <a:pPr>
              <a:buNone/>
            </a:pPr>
            <a:endParaRPr lang="zh-CN" altLang="en-US"/>
          </a:p>
        </p:txBody>
      </p:sp>
      <p:pic>
        <p:nvPicPr>
          <p:cNvPr id="11" name="Picture 2" descr="C:\Users\Administrator\Desktop\u=1101986188,358784768&amp;fm=26&amp;gp=0.jpg"/>
          <p:cNvPicPr>
            <a:picLocks noChangeAspect="1" noChangeArrowheads="1"/>
          </p:cNvPicPr>
          <p:nvPr>
            <p:custDataLst>
              <p:tags r:id="rId10"/>
            </p:custDataLst>
          </p:nvPr>
        </p:nvPicPr>
        <p:blipFill>
          <a:blip r:embed="rId9"/>
          <a:stretch>
            <a:fillRect/>
          </a:stretch>
        </p:blipFill>
        <p:spPr bwMode="auto">
          <a:xfrm>
            <a:off x="0" y="1565417"/>
            <a:ext cx="3534770" cy="4596547"/>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选材特点</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575714" y="1173708"/>
            <a:ext cx="8311486" cy="5153381"/>
          </a:xfrm>
        </p:spPr>
        <p:txBody>
          <a:bodyPr>
            <a:normAutofit/>
          </a:bodyPr>
          <a:lstStyle/>
          <a:p>
            <a:pPr>
              <a:buNone/>
            </a:pPr>
            <a:r>
              <a:rPr lang="en-US" altLang="zh-CN" sz="2400" b="1" smtClean="0"/>
              <a:t>        </a:t>
            </a:r>
            <a:r>
              <a:rPr lang="zh-CN" altLang="zh-CN" sz="2400" b="1" smtClean="0"/>
              <a:t>读课文第三段，概括本段的内容？</a:t>
            </a:r>
            <a:r>
              <a:rPr lang="zh-CN" altLang="en-US" sz="2400" b="1" smtClean="0"/>
              <a:t>并简要分析。</a:t>
            </a:r>
            <a:endParaRPr lang="zh-CN" altLang="zh-CN" sz="2400" smtClean="0"/>
          </a:p>
          <a:p>
            <a:pPr>
              <a:buNone/>
            </a:pPr>
            <a:r>
              <a:rPr lang="en-US" altLang="zh-CN" sz="2400" smtClean="0"/>
              <a:t>          </a:t>
            </a:r>
            <a:r>
              <a:rPr lang="zh-CN" altLang="zh-CN" sz="2400" smtClean="0">
                <a:latin typeface="楷体" pitchFamily="49" charset="-122"/>
                <a:ea typeface="楷体" pitchFamily="49" charset="-122"/>
              </a:rPr>
              <a:t>写早晨起床的情景。</a:t>
            </a:r>
            <a:endParaRPr lang="en-US" altLang="zh-CN" sz="24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用一系列细节展现包身工起床的情形</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“七尺”“十二尺”“十六七个”写她们住处的“狭小”拥挤</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“汗臭”“粪臭”“湿气”写她们住宿环境的恶劣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“打呵欠”说明女孩们睡眠严重不足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身体极度疲劳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“叹气”说明她们得已</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无可奈何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“寻”“穿错”“胡乱地踏”说明住处的拥挤、狭窄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起床时的紧张、忙乱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“半裸体”“公然”表明她们精神已经麻木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已经失去了少女害羞和自尊的天性。</a:t>
            </a:r>
          </a:p>
          <a:p>
            <a:pPr>
              <a:buNone/>
            </a:pP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作者并没有具体刻画哪一个人物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而是描绘出包身工的群像。</a:t>
            </a:r>
          </a:p>
          <a:p>
            <a:pPr>
              <a:buNone/>
            </a:pPr>
            <a:endParaRPr lang="zh-CN" altLang="en-US"/>
          </a:p>
        </p:txBody>
      </p:sp>
      <p:pic>
        <p:nvPicPr>
          <p:cNvPr id="7170" name="Picture 2" descr="C:\Users\Administrator\Desktop\u=1101986188,358784768&amp;fm=26&amp;gp=0.jpg"/>
          <p:cNvPicPr>
            <a:picLocks noChangeAspect="1" noChangeArrowheads="1"/>
          </p:cNvPicPr>
          <p:nvPr>
            <p:custDataLst>
              <p:tags r:id="rId10"/>
            </p:custDataLst>
          </p:nvPr>
        </p:nvPicPr>
        <p:blipFill>
          <a:blip r:embed="rId9"/>
          <a:stretch>
            <a:fillRect/>
          </a:stretch>
        </p:blipFill>
        <p:spPr bwMode="auto">
          <a:xfrm>
            <a:off x="0" y="1337479"/>
            <a:ext cx="3534770" cy="4596547"/>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选材特点</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575714" y="982639"/>
            <a:ext cx="8311486" cy="5153381"/>
          </a:xfrm>
        </p:spPr>
        <p:txBody>
          <a:bodyPr>
            <a:normAutofit/>
          </a:bodyPr>
          <a:lstStyle/>
          <a:p>
            <a:pPr>
              <a:buNone/>
            </a:pPr>
            <a:r>
              <a:rPr lang="en-US" altLang="zh-CN" b="1" smtClean="0">
                <a:latin typeface="楷体" pitchFamily="49" charset="-122"/>
                <a:ea typeface="楷体" pitchFamily="49" charset="-122"/>
              </a:rPr>
              <a:t>     </a:t>
            </a:r>
            <a:r>
              <a:rPr lang="zh-CN" altLang="zh-CN" sz="2400" b="1" smtClean="0">
                <a:latin typeface="楷体" pitchFamily="49" charset="-122"/>
                <a:ea typeface="楷体" pitchFamily="49" charset="-122"/>
              </a:rPr>
              <a:t>读包身工吃饭的场面的文段</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思考作者运用了什么描写手法</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有什么作用</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细节描写。“一窝蜂地抢”表现的是饥不择食的惶急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是人多粥少的恐惧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“歪着头用舌舔着”“捧着一只空碗”表现了包身工食不果腹的辛酸</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“四散地蹲伏或者站立在路上和门口”则写出了她们乞丐般的生活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老板娘“刮”“锅焦、残粥”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“冲”“清水”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用手“搅拌”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“气哄哄地放”等动作和神态描写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表现了老板娘视包身工如同“生物”的极端可恶。</a:t>
            </a:r>
          </a:p>
          <a:p>
            <a:pPr>
              <a:buNone/>
            </a:pP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这些细节描写写出了女孩子们的可怜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衬托出了那些黑心老板的可恨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透露出作者对包身工的同情。</a:t>
            </a:r>
          </a:p>
          <a:p>
            <a:pPr>
              <a:buNone/>
            </a:pPr>
            <a:endParaRPr lang="zh-CN" altLang="en-US"/>
          </a:p>
        </p:txBody>
      </p:sp>
      <p:pic>
        <p:nvPicPr>
          <p:cNvPr id="7170" name="Picture 2" descr="C:\Users\Administrator\Desktop\u=1101986188,358784768&amp;fm=26&amp;gp=0.jpg"/>
          <p:cNvPicPr>
            <a:picLocks noChangeAspect="1" noChangeArrowheads="1"/>
          </p:cNvPicPr>
          <p:nvPr>
            <p:custDataLst>
              <p:tags r:id="rId10"/>
            </p:custDataLst>
          </p:nvPr>
        </p:nvPicPr>
        <p:blipFill>
          <a:blip r:embed="rId9"/>
          <a:stretch>
            <a:fillRect/>
          </a:stretch>
        </p:blipFill>
        <p:spPr bwMode="auto">
          <a:xfrm>
            <a:off x="0" y="1337479"/>
            <a:ext cx="3534770" cy="4596547"/>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选材特点</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671249" y="1704619"/>
            <a:ext cx="8311486" cy="5153381"/>
          </a:xfrm>
        </p:spPr>
        <p:txBody>
          <a:bodyPr>
            <a:normAutofit/>
          </a:bodyPr>
          <a:lstStyle/>
          <a:p>
            <a:pPr>
              <a:buNone/>
            </a:pPr>
            <a:r>
              <a:rPr lang="en-US" altLang="zh-CN" b="1" smtClean="0"/>
              <a:t>       </a:t>
            </a:r>
            <a:r>
              <a:rPr lang="zh-CN" altLang="zh-CN" sz="2400" b="1" smtClean="0"/>
              <a:t>“芦柴棒”运用什么修辞手法</a:t>
            </a:r>
            <a:r>
              <a:rPr lang="en-US" altLang="zh-CN" sz="2400" b="1" smtClean="0"/>
              <a:t>?</a:t>
            </a:r>
            <a:r>
              <a:rPr lang="zh-CN" altLang="zh-CN" sz="2400" b="1" smtClean="0"/>
              <a:t>作者为什么特意写到“芦柴棒”？</a:t>
            </a:r>
            <a:endParaRPr lang="zh-CN" altLang="zh-CN" sz="2400" smtClean="0"/>
          </a:p>
          <a:p>
            <a:pPr>
              <a:buNone/>
            </a:pPr>
            <a:r>
              <a:rPr lang="en-US" altLang="zh-CN" sz="2400" smtClean="0"/>
              <a:t>        </a:t>
            </a:r>
            <a:r>
              <a:rPr lang="zh-CN" altLang="zh-CN" sz="2400" smtClean="0"/>
              <a:t>“芦柴棒”运用借代</a:t>
            </a:r>
            <a:r>
              <a:rPr lang="en-US" altLang="zh-CN" sz="2400" smtClean="0"/>
              <a:t>,</a:t>
            </a:r>
            <a:r>
              <a:rPr lang="zh-CN" altLang="zh-CN" sz="2400" smtClean="0"/>
              <a:t>以身体特征代指人。</a:t>
            </a:r>
            <a:endParaRPr lang="en-US" altLang="zh-CN" sz="2400" smtClean="0"/>
          </a:p>
          <a:p>
            <a:pPr>
              <a:buNone/>
            </a:pPr>
            <a:r>
              <a:rPr lang="en-US" altLang="zh-CN" sz="2400" smtClean="0"/>
              <a:t>          </a:t>
            </a:r>
            <a:r>
              <a:rPr lang="zh-CN" altLang="zh-CN" sz="2400" smtClean="0"/>
              <a:t>特意写到“芦柴棒”</a:t>
            </a:r>
            <a:r>
              <a:rPr lang="en-US" altLang="zh-CN" sz="2400" smtClean="0"/>
              <a:t>,</a:t>
            </a:r>
            <a:r>
              <a:rPr lang="zh-CN" altLang="zh-CN" sz="2400" smtClean="0"/>
              <a:t>因为这一具体形象可以让人想到一群幼小、瘦弱、无人知道姓名的包身工</a:t>
            </a:r>
            <a:r>
              <a:rPr lang="en-US" altLang="zh-CN" sz="2400" smtClean="0"/>
              <a:t>,</a:t>
            </a:r>
            <a:r>
              <a:rPr lang="zh-CN" altLang="zh-CN" sz="2400" smtClean="0"/>
              <a:t>起到以点带面</a:t>
            </a:r>
            <a:r>
              <a:rPr lang="en-US" altLang="zh-CN" sz="2400" smtClean="0"/>
              <a:t>,</a:t>
            </a:r>
            <a:r>
              <a:rPr lang="zh-CN" altLang="zh-CN" sz="2400" smtClean="0"/>
              <a:t>深刻地表现主题的作用。</a:t>
            </a:r>
          </a:p>
          <a:p>
            <a:pPr>
              <a:buNone/>
            </a:pPr>
            <a:endParaRPr lang="zh-CN" altLang="en-US"/>
          </a:p>
        </p:txBody>
      </p:sp>
      <p:pic>
        <p:nvPicPr>
          <p:cNvPr id="7170" name="Picture 2" descr="C:\Users\Administrator\Desktop\u=1101986188,358784768&amp;fm=26&amp;gp=0.jpg"/>
          <p:cNvPicPr>
            <a:picLocks noChangeAspect="1" noChangeArrowheads="1"/>
          </p:cNvPicPr>
          <p:nvPr>
            <p:custDataLst>
              <p:tags r:id="rId10"/>
            </p:custDataLst>
          </p:nvPr>
        </p:nvPicPr>
        <p:blipFill>
          <a:blip r:embed="rId9"/>
          <a:stretch>
            <a:fillRect/>
          </a:stretch>
        </p:blipFill>
        <p:spPr bwMode="auto">
          <a:xfrm>
            <a:off x="0" y="1337479"/>
            <a:ext cx="3534770" cy="4596547"/>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选材特点</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566615" y="940345"/>
            <a:ext cx="8311486" cy="5187500"/>
          </a:xfrm>
        </p:spPr>
        <p:txBody>
          <a:bodyPr>
            <a:normAutofit fontScale="77500" lnSpcReduction="20000"/>
          </a:bodyPr>
          <a:lstStyle/>
          <a:p>
            <a:pPr>
              <a:buNone/>
            </a:pPr>
            <a:r>
              <a:rPr lang="en-US" altLang="zh-CN" b="1" smtClean="0">
                <a:latin typeface="楷体" pitchFamily="49" charset="-122"/>
                <a:ea typeface="楷体" pitchFamily="49" charset="-122"/>
              </a:rPr>
              <a:t>     </a:t>
            </a:r>
            <a:r>
              <a:rPr lang="zh-CN" altLang="zh-CN" b="1" smtClean="0">
                <a:latin typeface="楷体" pitchFamily="49" charset="-122"/>
                <a:ea typeface="楷体" pitchFamily="49" charset="-122"/>
              </a:rPr>
              <a:t>“文中几次提到三次的“芦柴棒”。作者描写这一形象有什么作用</a:t>
            </a:r>
            <a:r>
              <a:rPr lang="en-US" altLang="zh-CN" b="1" smtClean="0">
                <a:latin typeface="楷体" pitchFamily="49" charset="-122"/>
                <a:ea typeface="楷体" pitchFamily="49" charset="-122"/>
              </a:rPr>
              <a:t>?</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三次</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第一次</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由除老板外很少有人知道她的名字</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写出她那“手脚瘦得像芦棒梗一样”的外貌。</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第二次写她病倒了</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尽管是急性的重伤风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尽管“她很见机地将身体慢慢地移到屋子的角上</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缩作一团</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尽可能地不占地方”</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尽管她“用手做着手势</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表示身体没力</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请求他的怜悯”</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但是</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剥削者为了不减少一天的利润</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还是要用各种毒辣的手段来强制她做工。</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第三次写她身体瘦得像骷髅一样</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甚至连“抄身婆”都不愿意去接触她的身体</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即使这样</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老板也决不放地回去。</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“芦柴棒”是众多包身工中的一个典型人物。“芦柴棒”遭毒打、受折磨的情景</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是包身工经常受到虐待和侮辱的缩影。作者虽然只写了一个“芦柴棒”</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但读者看到的却是成百上千个“芦柴棒”。 </a:t>
            </a: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文章通过对“芦柴棒”的悲惨遭遇的描述</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具体而深入地反映了包身工被压榨、被摧残的悲惨命运。</a:t>
            </a:r>
          </a:p>
          <a:p>
            <a:pPr>
              <a:buNone/>
            </a:pPr>
            <a:endParaRPr lang="zh-CN" altLang="en-US"/>
          </a:p>
        </p:txBody>
      </p:sp>
      <p:pic>
        <p:nvPicPr>
          <p:cNvPr id="8194" name="Picture 2" descr="C:\Users\Administrator\Desktop\timg (1).jpg"/>
          <p:cNvPicPr>
            <a:picLocks noChangeAspect="1" noChangeArrowheads="1"/>
          </p:cNvPicPr>
          <p:nvPr>
            <p:custDataLst>
              <p:tags r:id="rId10"/>
            </p:custDataLst>
          </p:nvPr>
        </p:nvPicPr>
        <p:blipFill>
          <a:blip r:embed="rId9"/>
          <a:stretch>
            <a:fillRect/>
          </a:stretch>
        </p:blipFill>
        <p:spPr bwMode="auto">
          <a:xfrm>
            <a:off x="0" y="1105469"/>
            <a:ext cx="3889612" cy="5308979"/>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选材特点</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703093" y="1145062"/>
            <a:ext cx="8311486" cy="4300396"/>
          </a:xfrm>
        </p:spPr>
        <p:txBody>
          <a:bodyPr>
            <a:normAutofit fontScale="77500" lnSpcReduction="20000"/>
          </a:bodyPr>
          <a:lstStyle/>
          <a:p>
            <a:pPr>
              <a:buNone/>
            </a:pPr>
            <a:r>
              <a:rPr lang="en-US" altLang="zh-CN" b="1" smtClean="0">
                <a:latin typeface="楷体" pitchFamily="49" charset="-122"/>
                <a:ea typeface="楷体" pitchFamily="49" charset="-122"/>
              </a:rPr>
              <a:t>     </a:t>
            </a:r>
            <a:r>
              <a:rPr lang="zh-CN" altLang="zh-CN" b="1" smtClean="0">
                <a:latin typeface="楷体" pitchFamily="49" charset="-122"/>
                <a:ea typeface="楷体" pitchFamily="49" charset="-122"/>
              </a:rPr>
              <a:t>作者在描写包身工生活时成功用了怎样的手法</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试简要分析。</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运用了“点面结合”的手法。</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①“面”上的描写</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主要是人物的群体描写。本文写包身工起床、吃粥、像鸡鸭一般地走进工厂</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在工厂忍受各种威胁的情景</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都是先做一下概括性的叙述。比如清早起床、吃早饭、上工的场景</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作者并没有具体刻画哪一个人物</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而是一个群体</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描写她们的生活</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必须通过整体速写才能得到全面的表现。</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②“点”上的描写</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主要是选取了一些典型人物和典型比如文中提到三次的“芦柴棒”。 “芦柴棒”是众多包身工中的一个典型人物。虽然只写了一个“芦柴棒”</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但读者看到的却是成百上千个“芦柴棒”。文章通过对“芦柴棒”悲惨遭遇的描述</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具体而深入地反映了包身工被压榨、被摧残的悲惨命运。</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“点面结合”准确而深刻地再现包身工制度的黑暗、残酷。</a:t>
            </a:r>
          </a:p>
          <a:p>
            <a:pPr>
              <a:buNone/>
            </a:pPr>
            <a:endParaRPr lang="zh-CN" altLang="en-US"/>
          </a:p>
        </p:txBody>
      </p:sp>
      <p:pic>
        <p:nvPicPr>
          <p:cNvPr id="8194" name="Picture 2" descr="C:\Users\Administrator\Desktop\timg (1).jpg"/>
          <p:cNvPicPr>
            <a:picLocks noChangeAspect="1" noChangeArrowheads="1"/>
          </p:cNvPicPr>
          <p:nvPr>
            <p:custDataLst>
              <p:tags r:id="rId10"/>
            </p:custDataLst>
          </p:nvPr>
        </p:nvPicPr>
        <p:blipFill>
          <a:blip r:embed="rId9"/>
          <a:stretch>
            <a:fillRect/>
          </a:stretch>
        </p:blipFill>
        <p:spPr bwMode="auto">
          <a:xfrm>
            <a:off x="0" y="1105469"/>
            <a:ext cx="3889612" cy="5308979"/>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选材特点</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880514" y="1022231"/>
            <a:ext cx="8311486" cy="5153381"/>
          </a:xfrm>
        </p:spPr>
        <p:txBody>
          <a:bodyPr>
            <a:normAutofit/>
          </a:bodyPr>
          <a:lstStyle/>
          <a:p>
            <a:pPr>
              <a:buNone/>
            </a:pPr>
            <a:r>
              <a:rPr lang="en-US" altLang="zh-CN" b="1" smtClean="0"/>
              <a:t>                          </a:t>
            </a:r>
            <a:r>
              <a:rPr lang="zh-CN" altLang="zh-CN" b="1" smtClean="0">
                <a:solidFill>
                  <a:srgbClr val="0070C0"/>
                </a:solidFill>
              </a:rPr>
              <a:t>体会作者强烈的感情</a:t>
            </a:r>
            <a:endParaRPr lang="zh-CN" altLang="zh-CN" smtClean="0">
              <a:solidFill>
                <a:srgbClr val="0070C0"/>
              </a:solidFill>
            </a:endParaRPr>
          </a:p>
          <a:p>
            <a:pPr>
              <a:buNone/>
            </a:pPr>
            <a:r>
              <a:rPr lang="zh-CN" altLang="zh-CN" b="1" smtClean="0">
                <a:solidFill>
                  <a:srgbClr val="0070C0"/>
                </a:solidFill>
              </a:rPr>
              <a:t>任务导引</a:t>
            </a:r>
            <a:endParaRPr lang="zh-CN" altLang="zh-CN" smtClean="0">
              <a:solidFill>
                <a:srgbClr val="0070C0"/>
              </a:solidFill>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可从两个角度展开思考</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一是思考作者感情的指向</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也就是说对人、事、物的感情</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二是从文本中找到一些包含感情的句子</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或者一些词语</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或者一些能体现感情的细节描写等</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加以分析。</a:t>
            </a:r>
            <a:endParaRPr lang="en-US" altLang="zh-CN" smtClean="0">
              <a:latin typeface="楷体" pitchFamily="49" charset="-122"/>
              <a:ea typeface="楷体" pitchFamily="49" charset="-122"/>
            </a:endParaRPr>
          </a:p>
          <a:p>
            <a:pPr>
              <a:buNone/>
            </a:pPr>
            <a:endParaRPr lang="en-US" altLang="zh-CN" b="1" smtClean="0">
              <a:latin typeface="楷体" pitchFamily="49" charset="-122"/>
              <a:ea typeface="楷体" pitchFamily="49" charset="-122"/>
            </a:endParaRPr>
          </a:p>
          <a:p>
            <a:pPr>
              <a:buNone/>
            </a:pPr>
            <a:r>
              <a:rPr lang="en-US" altLang="zh-CN" b="1" smtClean="0">
                <a:solidFill>
                  <a:srgbClr val="0070C0"/>
                </a:solidFill>
              </a:rPr>
              <a:t>     </a:t>
            </a:r>
            <a:r>
              <a:rPr lang="zh-CN" altLang="zh-CN" b="1" smtClean="0">
                <a:solidFill>
                  <a:srgbClr val="0070C0"/>
                </a:solidFill>
              </a:rPr>
              <a:t>读课文，找出最集中地表达作者的情感的语段</a:t>
            </a:r>
            <a:endParaRPr lang="zh-CN" altLang="zh-CN" smtClean="0">
              <a:solidFill>
                <a:srgbClr val="0070C0"/>
              </a:solidFill>
            </a:endParaRPr>
          </a:p>
          <a:p>
            <a:pPr>
              <a:buNone/>
            </a:pPr>
            <a:endParaRPr lang="zh-CN" altLang="zh-CN" smtClean="0">
              <a:latin typeface="楷体" pitchFamily="49" charset="-122"/>
              <a:ea typeface="楷体" pitchFamily="49" charset="-122"/>
            </a:endParaRPr>
          </a:p>
          <a:p>
            <a:pPr>
              <a:buNone/>
            </a:pPr>
            <a:endParaRPr lang="zh-CN" altLang="zh-CN" smtClean="0">
              <a:latin typeface="楷体" pitchFamily="49" charset="-122"/>
              <a:ea typeface="楷体" pitchFamily="49" charset="-122"/>
            </a:endParaRPr>
          </a:p>
          <a:p>
            <a:pPr>
              <a:buNone/>
            </a:pPr>
            <a:endParaRPr lang="zh-CN" altLang="en-US"/>
          </a:p>
        </p:txBody>
      </p:sp>
      <p:pic>
        <p:nvPicPr>
          <p:cNvPr id="8194" name="Picture 2" descr="C:\Users\Administrator\Desktop\timg (1).jpg"/>
          <p:cNvPicPr>
            <a:picLocks noChangeAspect="1" noChangeArrowheads="1"/>
          </p:cNvPicPr>
          <p:nvPr>
            <p:custDataLst>
              <p:tags r:id="rId10"/>
            </p:custDataLst>
          </p:nvPr>
        </p:nvPicPr>
        <p:blipFill>
          <a:blip r:embed="rId9"/>
          <a:stretch>
            <a:fillRect/>
          </a:stretch>
        </p:blipFill>
        <p:spPr bwMode="auto">
          <a:xfrm>
            <a:off x="0" y="1105469"/>
            <a:ext cx="3889612" cy="5308979"/>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161684" y="1899252"/>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032345" y="293511"/>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素养目标</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1025" name="Rectangle 1"/>
          <p:cNvSpPr>
            <a:spLocks noChangeArrowheads="1"/>
          </p:cNvSpPr>
          <p:nvPr>
            <p:custDataLst>
              <p:tags r:id="rId8"/>
            </p:custDataLst>
          </p:nvPr>
        </p:nvSpPr>
        <p:spPr bwMode="auto">
          <a:xfrm>
            <a:off x="3897866" y="1407253"/>
            <a:ext cx="7260609" cy="31085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514350" indent="-514350"/>
            <a:r>
              <a:rPr lang="en-US" altLang="zh-CN" sz="2800" smtClean="0">
                <a:latin typeface="楷体" pitchFamily="49" charset="-122"/>
                <a:ea typeface="楷体" pitchFamily="49" charset="-122"/>
              </a:rPr>
              <a:t>1.</a:t>
            </a:r>
            <a:r>
              <a:rPr lang="zh-CN" altLang="zh-CN" sz="2800" smtClean="0">
                <a:latin typeface="楷体" pitchFamily="49" charset="-122"/>
                <a:ea typeface="楷体" pitchFamily="49" charset="-122"/>
              </a:rPr>
              <a:t>了解报告文学的体表特点</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了解作者及文章的写作背景。</a:t>
            </a:r>
          </a:p>
          <a:p>
            <a:r>
              <a:rPr lang="en-US" altLang="zh-CN" sz="2800" smtClean="0">
                <a:latin typeface="楷体" pitchFamily="49" charset="-122"/>
                <a:ea typeface="楷体" pitchFamily="49" charset="-122"/>
              </a:rPr>
              <a:t>2.</a:t>
            </a:r>
            <a:r>
              <a:rPr lang="zh-CN" altLang="zh-CN" sz="2800" smtClean="0">
                <a:latin typeface="楷体" pitchFamily="49" charset="-122"/>
                <a:ea typeface="楷体" pitchFamily="49" charset="-122"/>
              </a:rPr>
              <a:t>抓往文章线索</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把握文章内容和结构。</a:t>
            </a:r>
          </a:p>
          <a:p>
            <a:r>
              <a:rPr lang="en-US" altLang="zh-CN" sz="2800" smtClean="0">
                <a:latin typeface="楷体" pitchFamily="49" charset="-122"/>
                <a:ea typeface="楷体" pitchFamily="49" charset="-122"/>
              </a:rPr>
              <a:t>3.</a:t>
            </a:r>
            <a:r>
              <a:rPr lang="zh-CN" altLang="zh-CN" sz="2800" smtClean="0">
                <a:latin typeface="楷体" pitchFamily="49" charset="-122"/>
                <a:ea typeface="楷体" pitchFamily="49" charset="-122"/>
              </a:rPr>
              <a:t>学习课文点面结合和在复杂的记叙中有条</a:t>
            </a:r>
            <a:r>
              <a:rPr lang="en-US" altLang="zh-CN" sz="2800" smtClean="0">
                <a:latin typeface="楷体" pitchFamily="49" charset="-122"/>
                <a:ea typeface="楷体" pitchFamily="49" charset="-122"/>
              </a:rPr>
              <a:t>  </a:t>
            </a: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理地穿插描写、议论和抒情的写法。</a:t>
            </a:r>
          </a:p>
          <a:p>
            <a:r>
              <a:rPr lang="en-US" altLang="zh-CN" sz="2800" smtClean="0">
                <a:latin typeface="楷体" pitchFamily="49" charset="-122"/>
                <a:ea typeface="楷体" pitchFamily="49" charset="-122"/>
              </a:rPr>
              <a:t>4.</a:t>
            </a:r>
            <a:r>
              <a:rPr lang="zh-CN" altLang="zh-CN" sz="2800" smtClean="0">
                <a:latin typeface="楷体" pitchFamily="49" charset="-122"/>
                <a:ea typeface="楷体" pitchFamily="49" charset="-122"/>
              </a:rPr>
              <a:t>认识包身工制度的罪恶</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学会关注现实</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培</a:t>
            </a:r>
            <a:endParaRPr lang="en-US"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养社会责任感。</a:t>
            </a:r>
            <a:endParaRPr lang="zh-CN" altLang="zh-CN" sz="2800">
              <a:latin typeface="楷体" pitchFamily="49" charset="-122"/>
              <a:ea typeface="楷体" pitchFamily="49" charset="-122"/>
            </a:endParaRPr>
          </a:p>
        </p:txBody>
      </p:sp>
      <p:pic>
        <p:nvPicPr>
          <p:cNvPr id="3074" name="Picture 2" descr="C:\Users\Administrator\Desktop\timg.jpg"/>
          <p:cNvPicPr>
            <a:picLocks noChangeAspect="1" noChangeArrowheads="1"/>
          </p:cNvPicPr>
          <p:nvPr>
            <p:custDataLst>
              <p:tags r:id="rId10"/>
            </p:custDataLst>
          </p:nvPr>
        </p:nvPicPr>
        <p:blipFill>
          <a:blip r:embed="rId9"/>
          <a:stretch>
            <a:fillRect/>
          </a:stretch>
        </p:blipFill>
        <p:spPr bwMode="auto">
          <a:xfrm>
            <a:off x="186519" y="1746913"/>
            <a:ext cx="3402842" cy="4237630"/>
          </a:xfrm>
          <a:prstGeom prst="rect">
            <a:avLst/>
          </a:prstGeom>
          <a:ln>
            <a:noFill/>
          </a:ln>
          <a:effectLst>
            <a:softEdge rad="112500"/>
          </a:effectLst>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880514" y="885754"/>
            <a:ext cx="8311486" cy="5153381"/>
          </a:xfrm>
        </p:spPr>
        <p:txBody>
          <a:bodyPr>
            <a:normAutofit fontScale="92500" lnSpcReduction="10000"/>
          </a:bodyPr>
          <a:lstStyle/>
          <a:p>
            <a:pPr>
              <a:buNone/>
            </a:pPr>
            <a:r>
              <a:rPr lang="zh-CN" altLang="zh-CN" b="1" smtClean="0"/>
              <a:t>读文章</a:t>
            </a:r>
            <a:r>
              <a:rPr lang="en-US" altLang="zh-CN" b="1" smtClean="0"/>
              <a:t>35</a:t>
            </a:r>
            <a:r>
              <a:rPr lang="zh-CN" altLang="zh-CN" b="1" smtClean="0"/>
              <a:t>段，概括包身工的遭遇，体会作者的情感？</a:t>
            </a:r>
            <a:endParaRPr lang="zh-CN" altLang="zh-CN" smtClean="0"/>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“两粥一饭”</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恶劣的饮食</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“十二小时工作”</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长时间的劳动</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“劳动强化”</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沉重的工作</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“工房和老板家庭的义务服役”</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经济剥削</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“猪一般的生活”</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生活条件恶劣</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“泥土一般地被践踏”</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受压迫的惨重</a:t>
            </a:r>
            <a:r>
              <a:rPr lang="en-US" altLang="zh-CN" smtClean="0">
                <a:latin typeface="楷体" pitchFamily="49" charset="-122"/>
                <a:ea typeface="楷体" pitchFamily="49" charset="-122"/>
              </a:rPr>
              <a:t> </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作者先从六个方面总结了包身工的悲惨遭遇</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通过反复、排比等修辞手法</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概述了包身工一天的工作情况</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形象地说明了包身工苦役般的繁重劳动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同时也表达了作者对这种罪恶制度的愤慨和对包身工寄予的关切与同情</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作者的情感灌注在字里行间。</a:t>
            </a:r>
          </a:p>
          <a:p>
            <a:pPr>
              <a:buNone/>
            </a:pPr>
            <a:endParaRPr lang="zh-CN" altLang="zh-CN" smtClean="0">
              <a:latin typeface="楷体" pitchFamily="49" charset="-122"/>
              <a:ea typeface="楷体" pitchFamily="49" charset="-122"/>
            </a:endParaRPr>
          </a:p>
          <a:p>
            <a:pPr>
              <a:buNone/>
            </a:pPr>
            <a:endParaRPr lang="zh-CN" altLang="en-US"/>
          </a:p>
        </p:txBody>
      </p:sp>
      <p:pic>
        <p:nvPicPr>
          <p:cNvPr id="9218" name="Picture 2" descr="C:\Users\Administrator\Desktop\timg (2).jpg"/>
          <p:cNvPicPr>
            <a:picLocks noChangeAspect="1" noChangeArrowheads="1"/>
          </p:cNvPicPr>
          <p:nvPr>
            <p:custDataLst>
              <p:tags r:id="rId10"/>
            </p:custDataLst>
          </p:nvPr>
        </p:nvPicPr>
        <p:blipFill>
          <a:blip r:embed="rId9"/>
          <a:stretch>
            <a:fillRect/>
          </a:stretch>
        </p:blipFill>
        <p:spPr bwMode="auto">
          <a:xfrm>
            <a:off x="0" y="1105469"/>
            <a:ext cx="3648501" cy="5104264"/>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880514" y="885754"/>
            <a:ext cx="8311486" cy="5153381"/>
          </a:xfrm>
        </p:spPr>
        <p:txBody>
          <a:bodyPr>
            <a:normAutofit lnSpcReduction="10000"/>
          </a:bodyPr>
          <a:lstStyle/>
          <a:p>
            <a:pPr>
              <a:buNone/>
            </a:pPr>
            <a:r>
              <a:rPr lang="en-US" altLang="zh-CN" b="1" smtClean="0">
                <a:latin typeface="楷体" pitchFamily="49" charset="-122"/>
                <a:ea typeface="楷体" pitchFamily="49" charset="-122"/>
              </a:rPr>
              <a:t>    </a:t>
            </a:r>
            <a:r>
              <a:rPr lang="zh-CN" altLang="zh-CN" b="1" smtClean="0">
                <a:latin typeface="楷体" pitchFamily="49" charset="-122"/>
                <a:ea typeface="楷体" pitchFamily="49" charset="-122"/>
              </a:rPr>
              <a:t>读“看着这种饲养小姑娘谋利的制度</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我不禁想起孩子时候看到过的船户养墨鸭捕鱼的事了。”运用了什么修辞方法</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表现了作者怎样的感情</a:t>
            </a:r>
            <a:r>
              <a:rPr lang="en-US" altLang="zh-CN" b="1" smtClean="0">
                <a:latin typeface="楷体" pitchFamily="49" charset="-122"/>
                <a:ea typeface="楷体" pitchFamily="49" charset="-122"/>
              </a:rPr>
              <a:t>?</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①运用了比拟手法</a:t>
            </a: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“饲养”它的本义是喂养动物</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说明资本家根本不把工人当人看待</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而是像喂养动物一样饲养小姑娘</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并从中谋利。所以作者就联想到“船户养墨鸭捕鱼”的事来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这样更能揭露包身工所受的非人待遇和包身工制度的野蛮残酷。</a:t>
            </a:r>
            <a:r>
              <a:rPr lang="en-US" altLang="zh-CN" smtClean="0">
                <a:latin typeface="楷体" pitchFamily="49" charset="-122"/>
                <a:ea typeface="楷体" pitchFamily="49" charset="-122"/>
              </a:rPr>
              <a:t>   </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②运用联想对比，通过联想把包身工和墨鸭比较</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指出墨鸭养活船户</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包身工养活带工老板</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但船户对墨鸭没有怎么虐待</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带工老板却残酷压迫包身工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连一点施与的温情也没有</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强烈地揭示了包身工受压迫的惨重</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人不如禽的命运。</a:t>
            </a:r>
            <a:r>
              <a:rPr lang="en-US" altLang="zh-CN" smtClean="0">
                <a:latin typeface="楷体" pitchFamily="49" charset="-122"/>
                <a:ea typeface="楷体" pitchFamily="49" charset="-122"/>
              </a:rPr>
              <a:t> </a:t>
            </a:r>
            <a:endParaRPr lang="zh-CN" altLang="zh-CN" smtClean="0">
              <a:latin typeface="楷体" pitchFamily="49" charset="-122"/>
              <a:ea typeface="楷体" pitchFamily="49" charset="-122"/>
            </a:endParaRPr>
          </a:p>
          <a:p>
            <a:pPr>
              <a:buNone/>
            </a:pPr>
            <a:endParaRPr lang="zh-CN" altLang="zh-CN" smtClean="0">
              <a:latin typeface="楷体" pitchFamily="49" charset="-122"/>
              <a:ea typeface="楷体" pitchFamily="49" charset="-122"/>
            </a:endParaRPr>
          </a:p>
          <a:p>
            <a:pPr>
              <a:buNone/>
            </a:pPr>
            <a:endParaRPr lang="zh-CN" altLang="en-US"/>
          </a:p>
        </p:txBody>
      </p:sp>
      <p:pic>
        <p:nvPicPr>
          <p:cNvPr id="9218" name="Picture 2" descr="C:\Users\Administrator\Desktop\timg (2).jpg"/>
          <p:cNvPicPr>
            <a:picLocks noChangeAspect="1" noChangeArrowheads="1"/>
          </p:cNvPicPr>
          <p:nvPr>
            <p:custDataLst>
              <p:tags r:id="rId10"/>
            </p:custDataLst>
          </p:nvPr>
        </p:nvPicPr>
        <p:blipFill>
          <a:blip r:embed="rId9"/>
          <a:stretch>
            <a:fillRect/>
          </a:stretch>
        </p:blipFill>
        <p:spPr bwMode="auto">
          <a:xfrm>
            <a:off x="0" y="1105469"/>
            <a:ext cx="3648501" cy="5104264"/>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880514" y="885754"/>
            <a:ext cx="8311486" cy="5153381"/>
          </a:xfrm>
        </p:spPr>
        <p:txBody>
          <a:bodyPr>
            <a:normAutofit/>
          </a:bodyPr>
          <a:lstStyle/>
          <a:p>
            <a:pPr>
              <a:buNone/>
            </a:pPr>
            <a:r>
              <a:rPr lang="en-US" altLang="zh-CN" b="1" smtClean="0">
                <a:latin typeface="楷体" pitchFamily="49" charset="-122"/>
                <a:ea typeface="楷体" pitchFamily="49" charset="-122"/>
              </a:rPr>
              <a:t>     </a:t>
            </a:r>
            <a:r>
              <a:rPr lang="zh-CN" altLang="zh-CN" b="1" smtClean="0"/>
              <a:t>倒数第二段运用了什么修辞手法</a:t>
            </a:r>
            <a:r>
              <a:rPr lang="en-US" altLang="zh-CN" b="1" smtClean="0"/>
              <a:t>?</a:t>
            </a:r>
            <a:r>
              <a:rPr lang="zh-CN" altLang="zh-CN" b="1" smtClean="0"/>
              <a:t>表现了作者怎样的感情</a:t>
            </a:r>
            <a:r>
              <a:rPr lang="en-US" altLang="zh-CN" b="1" smtClean="0"/>
              <a:t>?</a:t>
            </a:r>
            <a:endParaRPr lang="zh-CN" altLang="zh-CN" smtClean="0"/>
          </a:p>
          <a:p>
            <a:pPr>
              <a:buNone/>
            </a:pPr>
            <a:r>
              <a:rPr lang="en-US" altLang="zh-CN" smtClean="0"/>
              <a:t>           </a:t>
            </a:r>
            <a:r>
              <a:rPr lang="zh-CN" altLang="zh-CN" smtClean="0">
                <a:latin typeface="楷体" pitchFamily="49" charset="-122"/>
                <a:ea typeface="楷体" pitchFamily="49" charset="-122"/>
              </a:rPr>
              <a:t>运用排比句“六个没有”强调黑暗深重</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表达作者对包身工制度的极大憎恨。后一句中</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a:t>
            </a:r>
            <a:r>
              <a:rPr lang="en-US" altLang="zh-CN" smtClean="0">
                <a:latin typeface="楷体" pitchFamily="49" charset="-122"/>
                <a:ea typeface="楷体" pitchFamily="49" charset="-122"/>
              </a:rPr>
              <a:t>20</a:t>
            </a:r>
            <a:r>
              <a:rPr lang="zh-CN" altLang="zh-CN" smtClean="0">
                <a:latin typeface="楷体" pitchFamily="49" charset="-122"/>
                <a:ea typeface="楷体" pitchFamily="49" charset="-122"/>
              </a:rPr>
              <a:t>世纪的烂熟了的技术、机械、体制”代表了人类技术文明的进步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这同“</a:t>
            </a:r>
            <a:r>
              <a:rPr lang="en-US" altLang="zh-CN" smtClean="0">
                <a:latin typeface="楷体" pitchFamily="49" charset="-122"/>
                <a:ea typeface="楷体" pitchFamily="49" charset="-122"/>
              </a:rPr>
              <a:t>16</a:t>
            </a:r>
            <a:r>
              <a:rPr lang="zh-CN" altLang="zh-CN" smtClean="0">
                <a:latin typeface="楷体" pitchFamily="49" charset="-122"/>
                <a:ea typeface="楷体" pitchFamily="49" charset="-122"/>
              </a:rPr>
              <a:t>世纪封建制度下的奴隶”形成巨大反差</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两种事物结合在包身工身上</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揭露了包身工遭受的压迫之深。揭露包身工制度的残酷</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野蛮</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表现了作者强烈的愤怒。</a:t>
            </a:r>
            <a:r>
              <a:rPr lang="en-US" altLang="zh-CN" smtClean="0">
                <a:latin typeface="楷体" pitchFamily="49" charset="-122"/>
                <a:ea typeface="楷体" pitchFamily="49" charset="-122"/>
              </a:rPr>
              <a:t> </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endParaRPr lang="zh-CN" altLang="zh-CN" smtClean="0">
              <a:latin typeface="楷体" pitchFamily="49" charset="-122"/>
              <a:ea typeface="楷体" pitchFamily="49" charset="-122"/>
            </a:endParaRPr>
          </a:p>
          <a:p>
            <a:pPr>
              <a:buNone/>
            </a:pPr>
            <a:endParaRPr lang="zh-CN" altLang="zh-CN" smtClean="0">
              <a:latin typeface="楷体" pitchFamily="49" charset="-122"/>
              <a:ea typeface="楷体" pitchFamily="49" charset="-122"/>
            </a:endParaRPr>
          </a:p>
          <a:p>
            <a:pPr>
              <a:buNone/>
            </a:pPr>
            <a:endParaRPr lang="zh-CN" altLang="en-US"/>
          </a:p>
        </p:txBody>
      </p:sp>
      <p:pic>
        <p:nvPicPr>
          <p:cNvPr id="9218" name="Picture 2" descr="C:\Users\Administrator\Desktop\timg (2).jpg"/>
          <p:cNvPicPr>
            <a:picLocks noChangeAspect="1" noChangeArrowheads="1"/>
          </p:cNvPicPr>
          <p:nvPr>
            <p:custDataLst>
              <p:tags r:id="rId10"/>
            </p:custDataLst>
          </p:nvPr>
        </p:nvPicPr>
        <p:blipFill>
          <a:blip r:embed="rId9"/>
          <a:stretch>
            <a:fillRect/>
          </a:stretch>
        </p:blipFill>
        <p:spPr bwMode="auto">
          <a:xfrm>
            <a:off x="0" y="1105469"/>
            <a:ext cx="3648501" cy="5104264"/>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657600" y="885754"/>
            <a:ext cx="8534400" cy="5153381"/>
          </a:xfrm>
        </p:spPr>
        <p:txBody>
          <a:bodyPr>
            <a:normAutofit/>
          </a:bodyPr>
          <a:lstStyle/>
          <a:p>
            <a:pPr>
              <a:buNone/>
            </a:pPr>
            <a:r>
              <a:rPr lang="zh-CN" altLang="zh-CN" b="1" smtClean="0"/>
              <a:t>“</a:t>
            </a:r>
            <a:r>
              <a:rPr lang="zh-CN" altLang="zh-CN" b="1" smtClean="0">
                <a:latin typeface="楷体" pitchFamily="49" charset="-122"/>
                <a:ea typeface="楷体" pitchFamily="49" charset="-122"/>
              </a:rPr>
              <a:t>黑夜</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静寂像死一般的黑夜</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但是</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黎明的到来毕竟是无法抗拒的。”句中的“黑夜”象征着什么</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黎明象征着什么</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用“毕竟”一词表现了作者怎样的感情</a:t>
            </a:r>
            <a:r>
              <a:rPr lang="en-US" altLang="zh-CN" b="1" smtClean="0">
                <a:latin typeface="楷体" pitchFamily="49" charset="-122"/>
                <a:ea typeface="楷体" pitchFamily="49" charset="-122"/>
              </a:rPr>
              <a:t>?</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en-US" smtClean="0">
                <a:latin typeface="楷体" pitchFamily="49" charset="-122"/>
                <a:ea typeface="楷体" pitchFamily="49" charset="-122"/>
              </a:rPr>
              <a:t>“</a:t>
            </a:r>
            <a:r>
              <a:rPr lang="zh-CN" altLang="zh-CN" smtClean="0">
                <a:latin typeface="楷体" pitchFamily="49" charset="-122"/>
                <a:ea typeface="楷体" pitchFamily="49" charset="-122"/>
              </a:rPr>
              <a:t>黑夜</a:t>
            </a:r>
            <a:r>
              <a:rPr lang="zh-CN" altLang="en-US" smtClean="0">
                <a:latin typeface="楷体" pitchFamily="49" charset="-122"/>
                <a:ea typeface="楷体" pitchFamily="49" charset="-122"/>
              </a:rPr>
              <a:t>”</a:t>
            </a:r>
            <a:r>
              <a:rPr lang="zh-CN" altLang="zh-CN" smtClean="0">
                <a:latin typeface="楷体" pitchFamily="49" charset="-122"/>
                <a:ea typeface="楷体" pitchFamily="49" charset="-122"/>
              </a:rPr>
              <a:t>象征着旧社会</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黎明象征着光明的新世界</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“毕竟</a:t>
            </a:r>
            <a:r>
              <a:rPr lang="zh-CN" altLang="en-US" smtClean="0">
                <a:latin typeface="楷体" pitchFamily="49" charset="-122"/>
                <a:ea typeface="楷体" pitchFamily="49" charset="-122"/>
              </a:rPr>
              <a:t>”</a:t>
            </a:r>
            <a:r>
              <a:rPr lang="zh-CN" altLang="zh-CN" smtClean="0">
                <a:latin typeface="楷体" pitchFamily="49" charset="-122"/>
                <a:ea typeface="楷体" pitchFamily="49" charset="-122"/>
              </a:rPr>
              <a:t>一词表现了作者对新社会出现的坚强信念。</a:t>
            </a: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诅咒中外反动派对劳动人民肆行压榨和虐待的“黑夜”</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深信“黎明”必将到来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表现了作者要摧毁包身工这一罪恶制度强烈的愿望。同时</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向肆无忌惮地压榨中国劳动人民的帝国主义者和一切反动统治者发出了警告</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当心呻吟着的那些锭子上的冤魂。</a:t>
            </a:r>
          </a:p>
          <a:p>
            <a:pPr>
              <a:buNone/>
            </a:pPr>
            <a:r>
              <a:rPr lang="en-US" altLang="zh-CN" smtClean="0">
                <a:latin typeface="楷体" pitchFamily="49" charset="-122"/>
                <a:ea typeface="楷体" pitchFamily="49" charset="-122"/>
              </a:rPr>
              <a:t>     </a:t>
            </a:r>
            <a:endParaRPr lang="zh-CN" altLang="zh-CN" smtClean="0">
              <a:latin typeface="楷体" pitchFamily="49" charset="-122"/>
              <a:ea typeface="楷体" pitchFamily="49" charset="-122"/>
            </a:endParaRPr>
          </a:p>
          <a:p>
            <a:pPr>
              <a:buNone/>
            </a:pPr>
            <a:endParaRPr lang="zh-CN" altLang="en-US"/>
          </a:p>
        </p:txBody>
      </p:sp>
      <p:pic>
        <p:nvPicPr>
          <p:cNvPr id="9218" name="Picture 2" descr="C:\Users\Administrator\Desktop\timg (2).jpg"/>
          <p:cNvPicPr>
            <a:picLocks noChangeAspect="1" noChangeArrowheads="1"/>
          </p:cNvPicPr>
          <p:nvPr>
            <p:custDataLst>
              <p:tags r:id="rId10"/>
            </p:custDataLst>
          </p:nvPr>
        </p:nvPicPr>
        <p:blipFill>
          <a:blip r:embed="rId9"/>
          <a:stretch>
            <a:fillRect/>
          </a:stretch>
        </p:blipFill>
        <p:spPr bwMode="auto">
          <a:xfrm>
            <a:off x="0" y="1105469"/>
            <a:ext cx="3648501" cy="5104264"/>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398292" y="900752"/>
            <a:ext cx="8561696" cy="5247565"/>
          </a:xfrm>
        </p:spPr>
        <p:txBody>
          <a:bodyPr>
            <a:normAutofit fontScale="92500" lnSpcReduction="10000"/>
          </a:bodyPr>
          <a:lstStyle/>
          <a:p>
            <a:pPr>
              <a:buNone/>
            </a:pPr>
            <a:r>
              <a:rPr lang="en-US" altLang="zh-CN" b="1" smtClean="0">
                <a:latin typeface="楷体" pitchFamily="49" charset="-122"/>
                <a:ea typeface="楷体" pitchFamily="49" charset="-122"/>
              </a:rPr>
              <a:t>    </a:t>
            </a:r>
            <a:r>
              <a:rPr lang="zh-CN" altLang="zh-CN" b="1" smtClean="0">
                <a:latin typeface="楷体" pitchFamily="49" charset="-122"/>
                <a:ea typeface="楷体" pitchFamily="49" charset="-122"/>
              </a:rPr>
              <a:t>本文是一篇震撼人心的报告文学</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文章渗透着作者哪几方面的感情</a:t>
            </a:r>
            <a:r>
              <a:rPr lang="en-US" altLang="zh-CN" b="1" smtClean="0">
                <a:latin typeface="楷体" pitchFamily="49" charset="-122"/>
                <a:ea typeface="楷体" pitchFamily="49" charset="-122"/>
              </a:rPr>
              <a:t>?</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①对包身工及其家庭的深切同情。</a:t>
            </a:r>
            <a:r>
              <a:rPr lang="zh-CN" altLang="zh-CN" smtClean="0">
                <a:latin typeface="楷体" pitchFamily="49" charset="-122"/>
                <a:ea typeface="楷体" pitchFamily="49" charset="-122"/>
              </a:rPr>
              <a:t>全篇文字</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都渗透着作者的这种感情</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从描写她们的住、食、工作</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到她们有病不能休息、累死方能停息的悲惨命运</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无不表现出作者对她们深深的同情。</a:t>
            </a: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②对帝国主义资本家、带工老板及其帮凶的憎恨。</a:t>
            </a:r>
            <a:r>
              <a:rPr lang="zh-CN" altLang="zh-CN" smtClean="0">
                <a:latin typeface="楷体" pitchFamily="49" charset="-122"/>
                <a:ea typeface="楷体" pitchFamily="49" charset="-122"/>
              </a:rPr>
              <a:t>在文中</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作者除了通过正面的言行描写来刻画他们的贪婪、冷酷、毫无人性的嘴脸外</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还用了很多反语来对他们进行抨击和鞭笞。</a:t>
            </a: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③一种复杂的悲哀之情</a:t>
            </a:r>
            <a:r>
              <a:rPr lang="zh-CN" altLang="zh-CN" smtClean="0">
                <a:latin typeface="楷体" pitchFamily="49" charset="-122"/>
                <a:ea typeface="楷体" pitchFamily="49" charset="-122"/>
              </a:rPr>
              <a:t>。既有对包身工及其家庭的不幸的悲哀</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也有对包身工与外头人、包身工之间关系冷漠的悲哀</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还有对整个民族的悲</a:t>
            </a:r>
            <a:r>
              <a:rPr lang="zh-CN" altLang="en-US" smtClean="0">
                <a:latin typeface="楷体" pitchFamily="49" charset="-122"/>
                <a:ea typeface="楷体" pitchFamily="49" charset="-122"/>
              </a:rPr>
              <a:t>哀。</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endParaRPr lang="zh-CN" altLang="zh-CN" smtClean="0">
              <a:latin typeface="楷体" pitchFamily="49" charset="-122"/>
              <a:ea typeface="楷体" pitchFamily="49" charset="-122"/>
            </a:endParaRPr>
          </a:p>
          <a:p>
            <a:pPr>
              <a:buNone/>
            </a:pPr>
            <a:endParaRPr lang="zh-CN" altLang="en-US">
              <a:latin typeface="楷体" pitchFamily="49" charset="-122"/>
              <a:ea typeface="楷体" pitchFamily="49" charset="-122"/>
            </a:endParaRPr>
          </a:p>
        </p:txBody>
      </p:sp>
      <p:pic>
        <p:nvPicPr>
          <p:cNvPr id="9218" name="Picture 2" descr="C:\Users\Administrator\Desktop\timg (2).jpg"/>
          <p:cNvPicPr>
            <a:picLocks noChangeAspect="1" noChangeArrowheads="1"/>
          </p:cNvPicPr>
          <p:nvPr>
            <p:custDataLst>
              <p:tags r:id="rId10"/>
            </p:custDataLst>
          </p:nvPr>
        </p:nvPicPr>
        <p:blipFill>
          <a:blip r:embed="rId9"/>
          <a:stretch>
            <a:fillRect/>
          </a:stretch>
        </p:blipFill>
        <p:spPr bwMode="auto">
          <a:xfrm>
            <a:off x="0" y="1105469"/>
            <a:ext cx="3648501" cy="5104264"/>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体会情感</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384644" y="818865"/>
            <a:ext cx="8561696" cy="5247565"/>
          </a:xfrm>
        </p:spPr>
        <p:txBody>
          <a:bodyPr>
            <a:normAutofit fontScale="85000" lnSpcReduction="20000"/>
          </a:bodyPr>
          <a:lstStyle/>
          <a:p>
            <a:pPr>
              <a:buNone/>
            </a:pPr>
            <a:r>
              <a:rPr lang="en-US" altLang="zh-CN" b="1" smtClean="0">
                <a:latin typeface="楷体" pitchFamily="49" charset="-122"/>
                <a:ea typeface="楷体" pitchFamily="49" charset="-122"/>
              </a:rPr>
              <a:t>    </a:t>
            </a:r>
            <a:r>
              <a:rPr lang="en-US" altLang="zh-CN" b="1" smtClean="0"/>
              <a:t>《</a:t>
            </a:r>
            <a:r>
              <a:rPr lang="zh-CN" altLang="zh-CN" b="1" smtClean="0"/>
              <a:t>包身工》是报告文学，本文是如何体现了报告文学的真实性？</a:t>
            </a:r>
            <a:endParaRPr lang="zh-CN" altLang="zh-CN" smtClean="0"/>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选择典型人物。</a:t>
            </a:r>
            <a:r>
              <a:rPr lang="zh-CN" altLang="zh-CN" smtClean="0">
                <a:latin typeface="楷体" pitchFamily="49" charset="-122"/>
                <a:ea typeface="楷体" pitchFamily="49" charset="-122"/>
              </a:rPr>
              <a:t>选择了“芦柴棒”重点刻画</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并贯穿全文。读者从“芦柴棒”瘦小的躯体上看到的是每一个包身工的可怜形象。</a:t>
            </a: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选择典型细节。</a:t>
            </a:r>
            <a:r>
              <a:rPr lang="zh-CN" altLang="zh-CN" smtClean="0">
                <a:latin typeface="楷体" pitchFamily="49" charset="-122"/>
                <a:ea typeface="楷体" pitchFamily="49" charset="-122"/>
              </a:rPr>
              <a:t>刻画出了包身工们起床时的场面、早晨吃粥的情景，把包身工悲惨的生活揭示得入木三分</a:t>
            </a: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选择典型场面。</a:t>
            </a:r>
            <a:r>
              <a:rPr lang="zh-CN" altLang="zh-CN" smtClean="0">
                <a:latin typeface="楷体" pitchFamily="49" charset="-122"/>
                <a:ea typeface="楷体" pitchFamily="49" charset="-122"/>
              </a:rPr>
              <a:t>如文章开始</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作者简明地指出了时间、地点之后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就描写一个穿着和时节不相称的拷绸衫裤的男子在大声地呼喊</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接下去就写了在“七尺阔、十二尺深的工房楼下”这个环境中</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包身工们的各种活动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真实地再现了当时当地的情景。</a:t>
            </a:r>
          </a:p>
          <a:p>
            <a:pPr>
              <a:buNone/>
            </a:pPr>
            <a:r>
              <a:rPr lang="en-US" altLang="zh-CN"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选择典型数据。</a:t>
            </a:r>
            <a:r>
              <a:rPr lang="zh-CN" altLang="zh-CN" smtClean="0">
                <a:latin typeface="楷体" pitchFamily="49" charset="-122"/>
                <a:ea typeface="楷体" pitchFamily="49" charset="-122"/>
              </a:rPr>
              <a:t>在说明包身工居住条件的恶劣</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在中国的日本纱厂飞速扩大的情况</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工人中包身工惊人的比例等时</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作者运用了大量的数据</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以无可辩驳的事实</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有力地揭露了包身工制度的罪恶</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具有雄辩的力量。</a:t>
            </a:r>
          </a:p>
          <a:p>
            <a:pPr>
              <a:buNone/>
            </a:pPr>
            <a:endParaRPr lang="zh-CN" altLang="zh-CN" smtClean="0">
              <a:latin typeface="楷体" pitchFamily="49" charset="-122"/>
              <a:ea typeface="楷体" pitchFamily="49" charset="-122"/>
            </a:endParaRPr>
          </a:p>
          <a:p>
            <a:pPr>
              <a:buNone/>
            </a:pPr>
            <a:endParaRPr lang="zh-CN" altLang="en-US">
              <a:latin typeface="楷体" pitchFamily="49" charset="-122"/>
              <a:ea typeface="楷体" pitchFamily="49" charset="-122"/>
            </a:endParaRPr>
          </a:p>
        </p:txBody>
      </p:sp>
      <p:pic>
        <p:nvPicPr>
          <p:cNvPr id="9" name="Picture 2" descr="C:\Users\Administrator\Desktop\u=3635331678,1086714538&amp;fm=26&amp;gp=0.jpg"/>
          <p:cNvPicPr>
            <a:picLocks noChangeAspect="1" noChangeArrowheads="1"/>
          </p:cNvPicPr>
          <p:nvPr>
            <p:custDataLst>
              <p:tags r:id="rId10"/>
            </p:custDataLst>
          </p:nvPr>
        </p:nvPicPr>
        <p:blipFill>
          <a:blip r:embed="rId9"/>
          <a:stretch>
            <a:fillRect/>
          </a:stretch>
        </p:blipFill>
        <p:spPr bwMode="auto">
          <a:xfrm>
            <a:off x="0" y="1351128"/>
            <a:ext cx="3562065" cy="5288508"/>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写作特色</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166281" y="791568"/>
            <a:ext cx="8561696" cy="5247565"/>
          </a:xfrm>
        </p:spPr>
        <p:txBody>
          <a:bodyPr>
            <a:normAutofit/>
          </a:bodyPr>
          <a:lstStyle/>
          <a:p>
            <a:pPr>
              <a:buNone/>
            </a:pPr>
            <a:r>
              <a:rPr lang="en-US" altLang="zh-CN" b="1" smtClean="0">
                <a:latin typeface="楷体" pitchFamily="49" charset="-122"/>
                <a:ea typeface="楷体" pitchFamily="49" charset="-122"/>
              </a:rPr>
              <a:t>    </a:t>
            </a:r>
            <a:r>
              <a:rPr lang="zh-CN" altLang="zh-CN" b="1" smtClean="0">
                <a:latin typeface="楷体" pitchFamily="49" charset="-122"/>
                <a:ea typeface="楷体" pitchFamily="49" charset="-122"/>
              </a:rPr>
              <a:t>“粥菜是不可能有的。有几个“慈祥”的老板到小菜场去收集一些莴苣的菜叶</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用盐一</a:t>
            </a:r>
            <a:endParaRPr lang="zh-CN" altLang="zh-CN" smtClean="0">
              <a:latin typeface="楷体" pitchFamily="49" charset="-122"/>
              <a:ea typeface="楷体" pitchFamily="49" charset="-122"/>
            </a:endParaRPr>
          </a:p>
          <a:p>
            <a:r>
              <a:rPr lang="zh-CN" altLang="zh-CN" b="1" smtClean="0">
                <a:latin typeface="楷体" pitchFamily="49" charset="-122"/>
                <a:ea typeface="楷体" pitchFamily="49" charset="-122"/>
              </a:rPr>
              <a:t>浸</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这就是她们难得的佳肴。”句子运用了什么修辞手法</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有何表达效果</a:t>
            </a:r>
            <a:r>
              <a:rPr lang="en-US" altLang="zh-CN" b="1" smtClean="0">
                <a:latin typeface="楷体" pitchFamily="49" charset="-122"/>
                <a:ea typeface="楷体" pitchFamily="49" charset="-122"/>
              </a:rPr>
              <a:t>?</a:t>
            </a:r>
            <a:endParaRPr lang="zh-CN" altLang="zh-CN" smtClean="0">
              <a:latin typeface="楷体" pitchFamily="49" charset="-122"/>
              <a:ea typeface="楷体" pitchFamily="49" charset="-122"/>
            </a:endParaRP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运用了</a:t>
            </a:r>
            <a:r>
              <a:rPr lang="zh-CN" altLang="zh-CN" smtClean="0">
                <a:solidFill>
                  <a:srgbClr val="FF0000"/>
                </a:solidFill>
                <a:latin typeface="楷体" pitchFamily="49" charset="-122"/>
                <a:ea typeface="楷体" pitchFamily="49" charset="-122"/>
              </a:rPr>
              <a:t>反语</a:t>
            </a:r>
            <a:r>
              <a:rPr lang="zh-CN" altLang="zh-CN" smtClean="0">
                <a:latin typeface="楷体" pitchFamily="49" charset="-122"/>
                <a:ea typeface="楷体" pitchFamily="49" charset="-122"/>
              </a:rPr>
              <a:t>的修辞手法。“慈祥”褒词贬用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老板提供“粥菜”</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看起来好像是为了改善包身工的生活</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实质上是为了从包身工身上榨取更多的利润。“佳肴”本是褒义词</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指精美的菜肴。</a:t>
            </a:r>
          </a:p>
          <a:p>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从小菜场上收集来的菜叶当然算不上什么佳肴</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作者故意称其为“佳肴”</a:t>
            </a:r>
            <a:r>
              <a:rPr lang="en-US" altLang="zh-CN" smtClean="0">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变褒为贬</a:t>
            </a:r>
            <a:r>
              <a:rPr lang="en-US" altLang="zh-CN" smtClean="0">
                <a:solidFill>
                  <a:srgbClr val="FF0000"/>
                </a:solidFill>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反衬出包身工的粥菜之难得及质量之差</a:t>
            </a:r>
            <a:r>
              <a:rPr lang="en-US" altLang="zh-CN" smtClean="0">
                <a:solidFill>
                  <a:srgbClr val="FF0000"/>
                </a:solidFill>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暗含讽刺的意味</a:t>
            </a:r>
            <a:r>
              <a:rPr lang="zh-CN" altLang="zh-CN" smtClean="0">
                <a:latin typeface="楷体" pitchFamily="49" charset="-122"/>
                <a:ea typeface="楷体" pitchFamily="49" charset="-122"/>
              </a:rPr>
              <a:t>。</a:t>
            </a:r>
          </a:p>
          <a:p>
            <a:pPr>
              <a:buNone/>
            </a:pPr>
            <a:endParaRPr lang="zh-CN" altLang="zh-CN" smtClean="0">
              <a:latin typeface="楷体" pitchFamily="49" charset="-122"/>
              <a:ea typeface="楷体" pitchFamily="49" charset="-122"/>
            </a:endParaRPr>
          </a:p>
          <a:p>
            <a:pPr>
              <a:buNone/>
            </a:pPr>
            <a:endParaRPr lang="zh-CN" altLang="en-US">
              <a:latin typeface="楷体" pitchFamily="49" charset="-122"/>
              <a:ea typeface="楷体" pitchFamily="49" charset="-122"/>
            </a:endParaRPr>
          </a:p>
        </p:txBody>
      </p:sp>
      <p:pic>
        <p:nvPicPr>
          <p:cNvPr id="9" name="Picture 2" descr="C:\Users\Administrator\Desktop\u=3635331678,1086714538&amp;fm=26&amp;gp=0.jpg"/>
          <p:cNvPicPr>
            <a:picLocks noChangeAspect="1" noChangeArrowheads="1"/>
          </p:cNvPicPr>
          <p:nvPr>
            <p:custDataLst>
              <p:tags r:id="rId10"/>
            </p:custDataLst>
          </p:nvPr>
        </p:nvPicPr>
        <p:blipFill>
          <a:blip r:embed="rId9"/>
          <a:stretch>
            <a:fillRect/>
          </a:stretch>
        </p:blipFill>
        <p:spPr bwMode="auto">
          <a:xfrm>
            <a:off x="0" y="1351128"/>
            <a:ext cx="3562065" cy="5288508"/>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写作特色</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316405" y="791568"/>
            <a:ext cx="8411571" cy="5247565"/>
          </a:xfrm>
        </p:spPr>
        <p:txBody>
          <a:bodyPr>
            <a:normAutofit lnSpcReduction="10000"/>
          </a:bodyPr>
          <a:lstStyle/>
          <a:p>
            <a:pPr>
              <a:buNone/>
            </a:pPr>
            <a:r>
              <a:rPr lang="en-US" altLang="zh-CN" b="1" smtClean="0">
                <a:latin typeface="楷体" pitchFamily="49" charset="-122"/>
                <a:ea typeface="楷体" pitchFamily="49" charset="-122"/>
              </a:rPr>
              <a:t>   </a:t>
            </a:r>
            <a:r>
              <a:rPr lang="zh-CN" altLang="zh-CN" b="1" smtClean="0">
                <a:latin typeface="楷体" pitchFamily="49" charset="-122"/>
                <a:ea typeface="楷体" pitchFamily="49" charset="-122"/>
              </a:rPr>
              <a:t>“如何理解东洋婆和拿莫温对小福子“合理的惩戒”“文明的惩罚”及其表达效果</a:t>
            </a:r>
            <a:r>
              <a:rPr lang="en-US" altLang="zh-CN" b="1" smtClean="0">
                <a:latin typeface="楷体" pitchFamily="49" charset="-122"/>
                <a:ea typeface="楷体" pitchFamily="49" charset="-122"/>
              </a:rPr>
              <a:t>?</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“合理”与“文明”</a:t>
            </a:r>
            <a:r>
              <a:rPr lang="zh-CN" altLang="zh-CN" smtClean="0">
                <a:solidFill>
                  <a:srgbClr val="FF0000"/>
                </a:solidFill>
                <a:latin typeface="楷体" pitchFamily="49" charset="-122"/>
                <a:ea typeface="楷体" pitchFamily="49" charset="-122"/>
              </a:rPr>
              <a:t>褒词贬用</a:t>
            </a:r>
            <a:r>
              <a:rPr lang="en-US" altLang="zh-CN" smtClean="0">
                <a:solidFill>
                  <a:srgbClr val="FF0000"/>
                </a:solidFill>
                <a:latin typeface="楷体" pitchFamily="49" charset="-122"/>
                <a:ea typeface="楷体" pitchFamily="49" charset="-122"/>
              </a:rPr>
              <a:t>,</a:t>
            </a:r>
            <a:r>
              <a:rPr lang="zh-CN" altLang="zh-CN" smtClean="0">
                <a:solidFill>
                  <a:srgbClr val="FF0000"/>
                </a:solidFill>
                <a:latin typeface="楷体" pitchFamily="49" charset="-122"/>
                <a:ea typeface="楷体" pitchFamily="49" charset="-122"/>
              </a:rPr>
              <a:t>是反语</a:t>
            </a:r>
            <a:r>
              <a:rPr lang="zh-CN" altLang="zh-CN" smtClean="0">
                <a:latin typeface="楷体" pitchFamily="49" charset="-122"/>
                <a:ea typeface="楷体" pitchFamily="49" charset="-122"/>
              </a:rPr>
              <a:t>。包身工原本没有什么大的过错</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无论什么样的“惩戒”都是不“合理”的。所谓的“合理的惩戒”</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只不过是从“格外着力”的殴打变成头顶皮带盘心子靠墙站着</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使惩戒手段变得没有那么暴力和血腥而已</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至于“文明”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东洋婆“揪”“扯”的动作</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让一个幼弱的女孩顶着重重的皮带盘心子靠墙一站就是两个多小时</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最终还不免于带工老板的殴打</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哪里有一点点“文明”可言</a:t>
            </a:r>
            <a:r>
              <a:rPr lang="en-US" altLang="zh-CN" smtClean="0">
                <a:latin typeface="楷体" pitchFamily="49" charset="-122"/>
                <a:ea typeface="楷体" pitchFamily="49" charset="-122"/>
              </a:rPr>
              <a:t>!</a:t>
            </a:r>
            <a:endParaRPr lang="zh-CN" altLang="zh-CN" smtClean="0">
              <a:latin typeface="楷体" pitchFamily="49" charset="-122"/>
              <a:ea typeface="楷体" pitchFamily="49" charset="-122"/>
            </a:endParaRPr>
          </a:p>
          <a:p>
            <a:pPr>
              <a:buNone/>
            </a:pPr>
            <a:r>
              <a:rPr lang="en-US" altLang="zh-CN" smtClean="0">
                <a:latin typeface="楷体" pitchFamily="49" charset="-122"/>
                <a:ea typeface="楷体" pitchFamily="49" charset="-122"/>
              </a:rPr>
              <a:t>    </a:t>
            </a:r>
            <a:r>
              <a:rPr lang="zh-CN" altLang="en-US" smtClean="0">
                <a:solidFill>
                  <a:srgbClr val="FF0000"/>
                </a:solidFill>
                <a:latin typeface="楷体" pitchFamily="49" charset="-122"/>
                <a:ea typeface="楷体" pitchFamily="49" charset="-122"/>
              </a:rPr>
              <a:t>效果：</a:t>
            </a:r>
            <a:r>
              <a:rPr lang="zh-CN" altLang="zh-CN" smtClean="0">
                <a:latin typeface="楷体" pitchFamily="49" charset="-122"/>
                <a:ea typeface="楷体" pitchFamily="49" charset="-122"/>
              </a:rPr>
              <a:t>表现了工厂所有者和拿莫温对包身工挖空心思、不择手段地折磨和摧残</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揭露出他们极端凶残、毫无人性的本质。</a:t>
            </a:r>
          </a:p>
          <a:p>
            <a:pPr>
              <a:buNone/>
            </a:pPr>
            <a:endParaRPr lang="zh-CN" altLang="zh-CN" smtClean="0">
              <a:latin typeface="楷体" pitchFamily="49" charset="-122"/>
              <a:ea typeface="楷体" pitchFamily="49" charset="-122"/>
            </a:endParaRPr>
          </a:p>
          <a:p>
            <a:pPr>
              <a:buNone/>
            </a:pPr>
            <a:endParaRPr lang="zh-CN" altLang="en-US">
              <a:latin typeface="楷体" pitchFamily="49" charset="-122"/>
              <a:ea typeface="楷体" pitchFamily="49" charset="-122"/>
            </a:endParaRPr>
          </a:p>
        </p:txBody>
      </p:sp>
      <p:pic>
        <p:nvPicPr>
          <p:cNvPr id="9" name="Picture 2" descr="C:\Users\Administrator\Desktop\u=3635331678,1086714538&amp;fm=26&amp;gp=0.jpg"/>
          <p:cNvPicPr>
            <a:picLocks noChangeAspect="1" noChangeArrowheads="1"/>
          </p:cNvPicPr>
          <p:nvPr>
            <p:custDataLst>
              <p:tags r:id="rId10"/>
            </p:custDataLst>
          </p:nvPr>
        </p:nvPicPr>
        <p:blipFill>
          <a:blip r:embed="rId9"/>
          <a:stretch>
            <a:fillRect/>
          </a:stretch>
        </p:blipFill>
        <p:spPr bwMode="auto">
          <a:xfrm>
            <a:off x="1" y="1351128"/>
            <a:ext cx="3575712" cy="5288508"/>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写作特色</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4121624" y="791568"/>
            <a:ext cx="7606352" cy="5247565"/>
          </a:xfrm>
        </p:spPr>
        <p:txBody>
          <a:bodyPr>
            <a:normAutofit/>
          </a:bodyPr>
          <a:lstStyle/>
          <a:p>
            <a:pPr>
              <a:buNone/>
            </a:pPr>
            <a:r>
              <a:rPr lang="en-US" altLang="zh-CN" b="1" smtClean="0">
                <a:latin typeface="楷体" pitchFamily="49" charset="-122"/>
                <a:ea typeface="楷体" pitchFamily="49" charset="-122"/>
              </a:rPr>
              <a:t> </a:t>
            </a:r>
          </a:p>
          <a:p>
            <a:pPr>
              <a:buNone/>
            </a:pPr>
            <a:r>
              <a:rPr lang="zh-CN" altLang="en-US" b="1" smtClean="0">
                <a:latin typeface="楷体" pitchFamily="49" charset="-122"/>
                <a:ea typeface="楷体" pitchFamily="49" charset="-122"/>
              </a:rPr>
              <a:t>写作特色总结</a:t>
            </a:r>
            <a:endParaRPr lang="en-US" altLang="zh-CN" b="1" smtClean="0">
              <a:latin typeface="楷体" pitchFamily="49" charset="-122"/>
              <a:ea typeface="楷体" pitchFamily="49" charset="-122"/>
            </a:endParaRPr>
          </a:p>
          <a:p>
            <a:pPr>
              <a:buNone/>
            </a:pPr>
            <a:endParaRPr lang="en-US" altLang="zh-CN" smtClean="0">
              <a:latin typeface="楷体" pitchFamily="49" charset="-122"/>
              <a:ea typeface="楷体" pitchFamily="49" charset="-122"/>
            </a:endParaRPr>
          </a:p>
          <a:p>
            <a:pPr>
              <a:buNone/>
            </a:pPr>
            <a:r>
              <a:rPr lang="zh-CN" altLang="zh-CN" b="1" smtClean="0">
                <a:solidFill>
                  <a:srgbClr val="FF0000"/>
                </a:solidFill>
                <a:latin typeface="楷体" pitchFamily="49" charset="-122"/>
                <a:ea typeface="楷体" pitchFamily="49" charset="-122"/>
              </a:rPr>
              <a:t>①选材典型</a:t>
            </a:r>
            <a:r>
              <a:rPr lang="en-US" altLang="zh-CN" b="1" smtClean="0">
                <a:solidFill>
                  <a:srgbClr val="FF0000"/>
                </a:solidFill>
                <a:latin typeface="楷体" pitchFamily="49" charset="-122"/>
                <a:ea typeface="楷体" pitchFamily="49" charset="-122"/>
              </a:rPr>
              <a:t>,</a:t>
            </a:r>
            <a:r>
              <a:rPr lang="zh-CN" altLang="zh-CN" smtClean="0">
                <a:latin typeface="楷体" pitchFamily="49" charset="-122"/>
                <a:ea typeface="楷体" pitchFamily="49" charset="-122"/>
              </a:rPr>
              <a:t>体现了报告文学的</a:t>
            </a:r>
            <a:r>
              <a:rPr lang="zh-CN" altLang="zh-CN" b="1" smtClean="0">
                <a:solidFill>
                  <a:srgbClr val="FF0000"/>
                </a:solidFill>
                <a:latin typeface="楷体" pitchFamily="49" charset="-122"/>
                <a:ea typeface="楷体" pitchFamily="49" charset="-122"/>
              </a:rPr>
              <a:t>真实性</a:t>
            </a:r>
            <a:r>
              <a:rPr lang="zh-CN" altLang="zh-CN" smtClean="0">
                <a:latin typeface="楷体" pitchFamily="49" charset="-122"/>
                <a:ea typeface="楷体" pitchFamily="49" charset="-122"/>
              </a:rPr>
              <a:t>。</a:t>
            </a:r>
            <a:endParaRPr lang="en-US" altLang="zh-CN" smtClean="0">
              <a:latin typeface="楷体" pitchFamily="49" charset="-122"/>
              <a:ea typeface="楷体" pitchFamily="49" charset="-122"/>
            </a:endParaRPr>
          </a:p>
          <a:p>
            <a:pPr>
              <a:buNone/>
            </a:pPr>
            <a:r>
              <a:rPr lang="zh-CN" altLang="zh-CN" b="1" smtClean="0">
                <a:solidFill>
                  <a:srgbClr val="FF0000"/>
                </a:solidFill>
                <a:latin typeface="楷体" pitchFamily="49" charset="-122"/>
                <a:ea typeface="楷体" pitchFamily="49" charset="-122"/>
              </a:rPr>
              <a:t>②语言生动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显示了报告文学的</a:t>
            </a:r>
            <a:r>
              <a:rPr lang="zh-CN" altLang="zh-CN" b="1" smtClean="0">
                <a:solidFill>
                  <a:srgbClr val="FF0000"/>
                </a:solidFill>
                <a:latin typeface="楷体" pitchFamily="49" charset="-122"/>
                <a:ea typeface="楷体" pitchFamily="49" charset="-122"/>
              </a:rPr>
              <a:t>文学性</a:t>
            </a:r>
            <a:r>
              <a:rPr lang="zh-CN" altLang="zh-CN" smtClean="0">
                <a:latin typeface="楷体" pitchFamily="49" charset="-122"/>
                <a:ea typeface="楷体" pitchFamily="49" charset="-122"/>
              </a:rPr>
              <a:t>。</a:t>
            </a:r>
          </a:p>
          <a:p>
            <a:pPr>
              <a:buNone/>
            </a:pPr>
            <a:endParaRPr lang="en-US" altLang="zh-CN" smtClean="0"/>
          </a:p>
          <a:p>
            <a:pPr>
              <a:buNone/>
            </a:pPr>
            <a:endParaRPr lang="zh-CN" altLang="zh-CN" smtClean="0"/>
          </a:p>
          <a:p>
            <a:pPr>
              <a:buNone/>
            </a:pPr>
            <a:endParaRPr lang="zh-CN" altLang="zh-CN" smtClean="0">
              <a:latin typeface="楷体" pitchFamily="49" charset="-122"/>
              <a:ea typeface="楷体" pitchFamily="49" charset="-122"/>
            </a:endParaRPr>
          </a:p>
          <a:p>
            <a:pPr>
              <a:buNone/>
            </a:pPr>
            <a:endParaRPr lang="zh-CN" altLang="en-US">
              <a:latin typeface="楷体" pitchFamily="49" charset="-122"/>
              <a:ea typeface="楷体" pitchFamily="49" charset="-122"/>
            </a:endParaRPr>
          </a:p>
        </p:txBody>
      </p:sp>
      <p:pic>
        <p:nvPicPr>
          <p:cNvPr id="9" name="Picture 2" descr="C:\Users\Administrator\Desktop\u=3635331678,1086714538&amp;fm=26&amp;gp=0.jpg"/>
          <p:cNvPicPr>
            <a:picLocks noChangeAspect="1" noChangeArrowheads="1"/>
          </p:cNvPicPr>
          <p:nvPr>
            <p:custDataLst>
              <p:tags r:id="rId10"/>
            </p:custDataLst>
          </p:nvPr>
        </p:nvPicPr>
        <p:blipFill>
          <a:blip r:embed="rId9"/>
          <a:stretch>
            <a:fillRect/>
          </a:stretch>
        </p:blipFill>
        <p:spPr bwMode="auto">
          <a:xfrm>
            <a:off x="1" y="1351128"/>
            <a:ext cx="3575712" cy="5288508"/>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主题归纳</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275463" y="1610435"/>
            <a:ext cx="8561696" cy="5247565"/>
          </a:xfrm>
        </p:spPr>
        <p:txBody>
          <a:bodyPr>
            <a:normAutofit/>
          </a:bodyPr>
          <a:lstStyle/>
          <a:p>
            <a:pPr>
              <a:buNone/>
            </a:pPr>
            <a:r>
              <a:rPr lang="en-US" altLang="zh-CN" b="1" smtClean="0">
                <a:latin typeface="楷体" pitchFamily="49" charset="-122"/>
                <a:ea typeface="楷体" pitchFamily="49" charset="-122"/>
              </a:rPr>
              <a:t>     </a:t>
            </a:r>
            <a:r>
              <a:rPr lang="zh-CN" altLang="zh-CN" smtClean="0">
                <a:latin typeface="楷体" pitchFamily="49" charset="-122"/>
                <a:ea typeface="楷体" pitchFamily="49" charset="-122"/>
              </a:rPr>
              <a:t>本文真实地描述了包身工的苦难生活</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无情地揭露了日本帝国主义勾结买办势力推行野蛮的包身工制度</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残酷地压榨中国工人的罪行</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并坚信中国工人必将奋起斗争</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砸烂枷锁</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迎来黎明。</a:t>
            </a:r>
          </a:p>
          <a:p>
            <a:pPr>
              <a:buNone/>
            </a:pPr>
            <a:endParaRPr lang="zh-CN" altLang="zh-CN" smtClean="0">
              <a:latin typeface="楷体" pitchFamily="49" charset="-122"/>
              <a:ea typeface="楷体" pitchFamily="49" charset="-122"/>
            </a:endParaRPr>
          </a:p>
          <a:p>
            <a:pPr>
              <a:buNone/>
            </a:pPr>
            <a:endParaRPr lang="zh-CN" altLang="en-US">
              <a:latin typeface="楷体" pitchFamily="49" charset="-122"/>
              <a:ea typeface="楷体" pitchFamily="49" charset="-122"/>
            </a:endParaRPr>
          </a:p>
        </p:txBody>
      </p:sp>
      <p:pic>
        <p:nvPicPr>
          <p:cNvPr id="9" name="Picture 2" descr="C:\Users\Administrator\Desktop\u=3635331678,1086714538&amp;fm=26&amp;gp=0.jpg"/>
          <p:cNvPicPr>
            <a:picLocks noChangeAspect="1" noChangeArrowheads="1"/>
          </p:cNvPicPr>
          <p:nvPr>
            <p:custDataLst>
              <p:tags r:id="rId10"/>
            </p:custDataLst>
          </p:nvPr>
        </p:nvPicPr>
        <p:blipFill>
          <a:blip r:embed="rId9"/>
          <a:stretch>
            <a:fillRect/>
          </a:stretch>
        </p:blipFill>
        <p:spPr bwMode="auto">
          <a:xfrm>
            <a:off x="0" y="1351128"/>
            <a:ext cx="3562065" cy="5288508"/>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流程图: 可选过程 12"/>
          <p:cNvSpPr/>
          <p:nvPr>
            <p:custDataLst>
              <p:tags r:id="rId3"/>
            </p:custDataLst>
          </p:nvPr>
        </p:nvSpPr>
        <p:spPr>
          <a:xfrm>
            <a:off x="4866280" y="122352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4"/>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5"/>
            </p:custDataLst>
          </p:nvPr>
        </p:nvSpPr>
        <p:spPr>
          <a:xfrm>
            <a:off x="163773" y="177421"/>
            <a:ext cx="11865930" cy="654401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8"/>
            </p:custDataLst>
          </p:nvPr>
        </p:nvSpPr>
        <p:spPr>
          <a:xfrm>
            <a:off x="3753395" y="127703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p>
        </p:txBody>
      </p:sp>
      <p:sp>
        <p:nvSpPr>
          <p:cNvPr id="11" name="矩形 10"/>
          <p:cNvSpPr/>
          <p:nvPr>
            <p:custDataLst>
              <p:tags r:id="rId9"/>
            </p:custDataLst>
          </p:nvPr>
        </p:nvSpPr>
        <p:spPr>
          <a:xfrm>
            <a:off x="5029201" y="1280160"/>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10"/>
            </p:custDataLst>
          </p:nvPr>
        </p:nvSpPr>
        <p:spPr>
          <a:xfrm>
            <a:off x="4874989" y="3570489"/>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1"/>
            </p:custDataLst>
          </p:nvPr>
        </p:nvSpPr>
        <p:spPr>
          <a:xfrm>
            <a:off x="5064035" y="3614056"/>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7" name="流程图: 可选过程 16"/>
          <p:cNvSpPr/>
          <p:nvPr>
            <p:custDataLst>
              <p:tags r:id="rId12"/>
            </p:custDataLst>
          </p:nvPr>
        </p:nvSpPr>
        <p:spPr>
          <a:xfrm>
            <a:off x="7642096" y="202677"/>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可选过程 17"/>
          <p:cNvSpPr/>
          <p:nvPr>
            <p:custDataLst>
              <p:tags r:id="rId13"/>
            </p:custDataLst>
          </p:nvPr>
        </p:nvSpPr>
        <p:spPr>
          <a:xfrm>
            <a:off x="7655160" y="189615"/>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19" name="流程图: 可选过程 18"/>
          <p:cNvSpPr/>
          <p:nvPr>
            <p:custDataLst>
              <p:tags r:id="rId14"/>
            </p:custDataLst>
          </p:nvPr>
        </p:nvSpPr>
        <p:spPr>
          <a:xfrm>
            <a:off x="7642096" y="145671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文体知识</a:t>
            </a:r>
            <a:endParaRPr lang="zh-CN" altLang="en-US" sz="2400" b="1">
              <a:solidFill>
                <a:schemeClr val="bg1"/>
              </a:solidFill>
            </a:endParaRPr>
          </a:p>
        </p:txBody>
      </p:sp>
      <p:sp>
        <p:nvSpPr>
          <p:cNvPr id="20" name="流程图: 可选过程 19"/>
          <p:cNvSpPr/>
          <p:nvPr>
            <p:custDataLst>
              <p:tags r:id="rId15"/>
            </p:custDataLst>
          </p:nvPr>
        </p:nvSpPr>
        <p:spPr>
          <a:xfrm>
            <a:off x="7681285" y="2109853"/>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资料链接</a:t>
            </a:r>
            <a:endParaRPr lang="zh-CN" altLang="en-US" sz="2400" b="1">
              <a:solidFill>
                <a:schemeClr val="bg1"/>
              </a:solidFill>
            </a:endParaRPr>
          </a:p>
        </p:txBody>
      </p:sp>
      <p:sp>
        <p:nvSpPr>
          <p:cNvPr id="21" name="流程图: 可选过程 20"/>
          <p:cNvSpPr/>
          <p:nvPr>
            <p:custDataLst>
              <p:tags r:id="rId16"/>
            </p:custDataLst>
          </p:nvPr>
        </p:nvSpPr>
        <p:spPr>
          <a:xfrm>
            <a:off x="7668222" y="2998128"/>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2" name="流程图: 可选过程 21"/>
          <p:cNvSpPr/>
          <p:nvPr>
            <p:custDataLst>
              <p:tags r:id="rId17"/>
            </p:custDataLst>
          </p:nvPr>
        </p:nvSpPr>
        <p:spPr>
          <a:xfrm>
            <a:off x="7642097" y="3742710"/>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探究点面</a:t>
            </a:r>
            <a:endParaRPr lang="zh-CN" altLang="en-US" sz="2400" b="1">
              <a:solidFill>
                <a:schemeClr val="bg1"/>
              </a:solidFill>
            </a:endParaRPr>
          </a:p>
        </p:txBody>
      </p:sp>
      <p:sp>
        <p:nvSpPr>
          <p:cNvPr id="23" name="流程图: 可选过程 22"/>
          <p:cNvSpPr/>
          <p:nvPr>
            <p:custDataLst>
              <p:tags r:id="rId18"/>
            </p:custDataLst>
          </p:nvPr>
        </p:nvSpPr>
        <p:spPr>
          <a:xfrm>
            <a:off x="7694347" y="446116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体会情感</a:t>
            </a:r>
            <a:endParaRPr lang="zh-CN" altLang="en-US" sz="2400" b="1">
              <a:solidFill>
                <a:schemeClr val="bg1"/>
              </a:solidFill>
            </a:endParaRPr>
          </a:p>
        </p:txBody>
      </p:sp>
      <p:sp>
        <p:nvSpPr>
          <p:cNvPr id="24" name="流程图: 可选过程 23"/>
          <p:cNvSpPr/>
          <p:nvPr>
            <p:custDataLst>
              <p:tags r:id="rId19"/>
            </p:custDataLst>
          </p:nvPr>
        </p:nvSpPr>
        <p:spPr>
          <a:xfrm>
            <a:off x="7676932" y="51360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探究争鸣</a:t>
            </a:r>
            <a:endParaRPr lang="zh-CN" altLang="en-US" sz="2400" b="1">
              <a:solidFill>
                <a:schemeClr val="bg1"/>
              </a:solidFill>
            </a:endParaRPr>
          </a:p>
        </p:txBody>
      </p:sp>
      <p:sp>
        <p:nvSpPr>
          <p:cNvPr id="25" name="流程图: 可选过程 24"/>
          <p:cNvSpPr/>
          <p:nvPr>
            <p:custDataLst>
              <p:tags r:id="rId20"/>
            </p:custDataLst>
          </p:nvPr>
        </p:nvSpPr>
        <p:spPr>
          <a:xfrm>
            <a:off x="7650806" y="78615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26" name="流程图: 可选过程 25"/>
          <p:cNvSpPr/>
          <p:nvPr>
            <p:custDataLst>
              <p:tags r:id="rId21"/>
            </p:custDataLst>
          </p:nvPr>
        </p:nvSpPr>
        <p:spPr>
          <a:xfrm>
            <a:off x="7646451" y="768734"/>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22"/>
            </p:custDataLst>
          </p:nvPr>
        </p:nvSpPr>
        <p:spPr>
          <a:xfrm>
            <a:off x="7276011" y="274320"/>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23"/>
            </p:custDataLst>
          </p:nvPr>
        </p:nvSpPr>
        <p:spPr>
          <a:xfrm>
            <a:off x="7336971" y="3130731"/>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Picture 2" descr="C:\Users\Administrator\Desktop\timg.jpg"/>
          <p:cNvPicPr>
            <a:picLocks noChangeAspect="1" noChangeArrowheads="1"/>
          </p:cNvPicPr>
          <p:nvPr>
            <p:custDataLst>
              <p:tags r:id="rId25"/>
            </p:custDataLst>
          </p:nvPr>
        </p:nvPicPr>
        <p:blipFill>
          <a:blip r:embed="rId24"/>
          <a:stretch>
            <a:fillRect/>
          </a:stretch>
        </p:blipFill>
        <p:spPr bwMode="auto">
          <a:xfrm>
            <a:off x="177421" y="1023581"/>
            <a:ext cx="3402842" cy="4237630"/>
          </a:xfrm>
          <a:prstGeom prst="rect">
            <a:avLst/>
          </a:prstGeom>
          <a:ln>
            <a:noFill/>
          </a:ln>
          <a:effectLst>
            <a:softEdge rad="112500"/>
          </a:effectLst>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探究争鸣</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275463" y="1610435"/>
            <a:ext cx="8561696" cy="5247565"/>
          </a:xfrm>
        </p:spPr>
        <p:txBody>
          <a:bodyPr>
            <a:normAutofit/>
          </a:bodyPr>
          <a:lstStyle/>
          <a:p>
            <a:pPr>
              <a:buNone/>
            </a:pPr>
            <a:r>
              <a:rPr lang="en-US" altLang="zh-CN" b="1" smtClean="0">
                <a:latin typeface="楷体" pitchFamily="49" charset="-122"/>
                <a:ea typeface="楷体" pitchFamily="49" charset="-122"/>
              </a:rPr>
              <a:t>     </a:t>
            </a:r>
            <a:r>
              <a:rPr lang="zh-CN" altLang="zh-CN" b="1" smtClean="0"/>
              <a:t>《</a:t>
            </a:r>
            <a:r>
              <a:rPr lang="zh-CN" altLang="zh-CN" b="1" smtClean="0">
                <a:latin typeface="楷体" pitchFamily="49" charset="-122"/>
                <a:ea typeface="楷体" pitchFamily="49" charset="-122"/>
              </a:rPr>
              <a:t>包身工》自发表距今已</a:t>
            </a:r>
            <a:r>
              <a:rPr lang="en-US" altLang="zh-CN" b="1" smtClean="0">
                <a:latin typeface="楷体" pitchFamily="49" charset="-122"/>
                <a:ea typeface="楷体" pitchFamily="49" charset="-122"/>
              </a:rPr>
              <a:t>80</a:t>
            </a:r>
            <a:r>
              <a:rPr lang="zh-CN" altLang="zh-CN" b="1" smtClean="0">
                <a:latin typeface="楷体" pitchFamily="49" charset="-122"/>
                <a:ea typeface="楷体" pitchFamily="49" charset="-122"/>
              </a:rPr>
              <a:t>多年了</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包身工制度在中国被废除也已经</a:t>
            </a:r>
            <a:r>
              <a:rPr lang="en-US" altLang="zh-CN" b="1" smtClean="0">
                <a:latin typeface="楷体" pitchFamily="49" charset="-122"/>
                <a:ea typeface="楷体" pitchFamily="49" charset="-122"/>
              </a:rPr>
              <a:t>70</a:t>
            </a:r>
            <a:r>
              <a:rPr lang="zh-CN" altLang="zh-CN" b="1" smtClean="0">
                <a:latin typeface="楷体" pitchFamily="49" charset="-122"/>
                <a:ea typeface="楷体" pitchFamily="49" charset="-122"/>
              </a:rPr>
              <a:t>多年了。对于学习这篇文章的意义</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有人说是为了让年轻人记住一段历史</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一段国家贫弱、国民苦难的历史明确青年一代的时代责任。有人说可以发挥警钟的作用</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警醒人们</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防止包身工制度死灰复燃</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具有很强的现实意义。你赞成哪一种观点</a:t>
            </a:r>
            <a:r>
              <a:rPr lang="en-US" altLang="zh-CN" b="1" smtClean="0">
                <a:latin typeface="楷体" pitchFamily="49" charset="-122"/>
                <a:ea typeface="楷体" pitchFamily="49" charset="-122"/>
              </a:rPr>
              <a:t>?</a:t>
            </a:r>
            <a:r>
              <a:rPr lang="zh-CN" altLang="zh-CN" b="1" smtClean="0">
                <a:latin typeface="楷体" pitchFamily="49" charset="-122"/>
                <a:ea typeface="楷体" pitchFamily="49" charset="-122"/>
              </a:rPr>
              <a:t>请简要说明理由。</a:t>
            </a:r>
          </a:p>
          <a:p>
            <a:pPr>
              <a:buNone/>
            </a:pPr>
            <a:endParaRPr lang="zh-CN" altLang="zh-CN" smtClean="0">
              <a:latin typeface="楷体" pitchFamily="49" charset="-122"/>
              <a:ea typeface="楷体" pitchFamily="49" charset="-122"/>
            </a:endParaRPr>
          </a:p>
          <a:p>
            <a:pPr>
              <a:buNone/>
            </a:pPr>
            <a:endParaRPr lang="zh-CN" altLang="en-US">
              <a:latin typeface="楷体" pitchFamily="49" charset="-122"/>
              <a:ea typeface="楷体" pitchFamily="49" charset="-122"/>
            </a:endParaRPr>
          </a:p>
        </p:txBody>
      </p:sp>
      <p:pic>
        <p:nvPicPr>
          <p:cNvPr id="9" name="Picture 2" descr="C:\Users\Administrator\Desktop\u=3635331678,1086714538&amp;fm=26&amp;gp=0.jpg"/>
          <p:cNvPicPr>
            <a:picLocks noChangeAspect="1" noChangeArrowheads="1"/>
          </p:cNvPicPr>
          <p:nvPr>
            <p:custDataLst>
              <p:tags r:id="rId10"/>
            </p:custDataLst>
          </p:nvPr>
        </p:nvPicPr>
        <p:blipFill>
          <a:blip r:embed="rId9"/>
          <a:stretch>
            <a:fillRect/>
          </a:stretch>
        </p:blipFill>
        <p:spPr bwMode="auto">
          <a:xfrm>
            <a:off x="0" y="1351128"/>
            <a:ext cx="3562065" cy="5288508"/>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探究争鸣</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289111" y="777921"/>
            <a:ext cx="8561696" cy="5247565"/>
          </a:xfrm>
        </p:spPr>
        <p:txBody>
          <a:bodyPr>
            <a:normAutofit fontScale="92500"/>
          </a:bodyPr>
          <a:lstStyle/>
          <a:p>
            <a:pPr>
              <a:buNone/>
            </a:pPr>
            <a:r>
              <a:rPr lang="en-US" altLang="zh-CN" b="1" smtClean="0">
                <a:latin typeface="楷体" pitchFamily="49" charset="-122"/>
                <a:ea typeface="楷体" pitchFamily="49" charset="-122"/>
              </a:rPr>
              <a:t>     </a:t>
            </a:r>
            <a:r>
              <a:rPr lang="zh-CN" altLang="zh-CN" smtClean="0">
                <a:solidFill>
                  <a:srgbClr val="FF0000"/>
                </a:solidFill>
                <a:latin typeface="楷体" pitchFamily="49" charset="-122"/>
                <a:ea typeface="楷体" pitchFamily="49" charset="-122"/>
              </a:rPr>
              <a:t>赞成第一种观点。</a:t>
            </a:r>
            <a:endParaRPr lang="en-US" altLang="zh-CN" smtClean="0">
              <a:solidFill>
                <a:srgbClr val="FF0000"/>
              </a:solidFill>
              <a:latin typeface="楷体" pitchFamily="49" charset="-122"/>
              <a:ea typeface="楷体" pitchFamily="49" charset="-122"/>
            </a:endParaRPr>
          </a:p>
          <a:p>
            <a:pPr>
              <a:buNone/>
            </a:pPr>
            <a:r>
              <a:rPr lang="en-US" altLang="zh-CN" smtClean="0">
                <a:solidFill>
                  <a:srgbClr val="FF0000"/>
                </a:solidFill>
                <a:latin typeface="楷体" pitchFamily="49" charset="-122"/>
                <a:ea typeface="楷体" pitchFamily="49" charset="-122"/>
              </a:rPr>
              <a:t>     </a:t>
            </a:r>
            <a:r>
              <a:rPr lang="en-US" altLang="zh-CN" smtClean="0">
                <a:latin typeface="楷体" pitchFamily="49" charset="-122"/>
                <a:ea typeface="楷体" pitchFamily="49" charset="-122"/>
              </a:rPr>
              <a:t>1949</a:t>
            </a:r>
            <a:r>
              <a:rPr lang="zh-CN" altLang="zh-CN" smtClean="0">
                <a:latin typeface="楷体" pitchFamily="49" charset="-122"/>
                <a:ea typeface="楷体" pitchFamily="49" charset="-122"/>
              </a:rPr>
              <a:t>年中华人民共和国成立</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就全面废除了包身工制度。包身工制度在中国</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已经成为一段不可能再度重来的历史。我们今天学习《包身工》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其意义在于了解什么是旧社会</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什么是半殖民地半封建时期的中国</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了解什么是帝国主义和殖民主义的经济侵略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了解一个丧失了独立主权和自由的民族会有怎样的苦难</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了解在一个腐败、落后的中国</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愚弱的国民是怎样成为任人宰割的羔羊的。《包身工》记迷的苦难史</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在一定程度上来说</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就是我们民族的苦难史</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就是中国亿万农民、工人苦难家族史的一部分。记住这段历史</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也就是记住了我们的责任—一热爱党</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热爱祖国</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为国家和民族的复兴贡献出自己的力量</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让我们的祖国和人民永远远离积贫积弱、受人欺侮、遭人践踏的苦难。</a:t>
            </a:r>
          </a:p>
          <a:p>
            <a:pPr>
              <a:buNone/>
            </a:pPr>
            <a:endParaRPr lang="zh-CN" altLang="zh-CN" smtClean="0">
              <a:latin typeface="楷体" pitchFamily="49" charset="-122"/>
              <a:ea typeface="楷体" pitchFamily="49" charset="-122"/>
            </a:endParaRPr>
          </a:p>
          <a:p>
            <a:pPr>
              <a:buNone/>
            </a:pPr>
            <a:endParaRPr lang="zh-CN" altLang="en-US">
              <a:latin typeface="楷体" pitchFamily="49" charset="-122"/>
              <a:ea typeface="楷体" pitchFamily="49" charset="-122"/>
            </a:endParaRPr>
          </a:p>
        </p:txBody>
      </p:sp>
      <p:pic>
        <p:nvPicPr>
          <p:cNvPr id="9" name="Picture 2" descr="C:\Users\Administrator\Desktop\u=3635331678,1086714538&amp;fm=26&amp;gp=0.jpg"/>
          <p:cNvPicPr>
            <a:picLocks noChangeAspect="1" noChangeArrowheads="1"/>
          </p:cNvPicPr>
          <p:nvPr>
            <p:custDataLst>
              <p:tags r:id="rId10"/>
            </p:custDataLst>
          </p:nvPr>
        </p:nvPicPr>
        <p:blipFill>
          <a:blip r:embed="rId9"/>
          <a:stretch>
            <a:fillRect/>
          </a:stretch>
        </p:blipFill>
        <p:spPr bwMode="auto">
          <a:xfrm>
            <a:off x="0" y="1351128"/>
            <a:ext cx="3562065" cy="5288508"/>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48774" y="163774"/>
            <a:ext cx="225188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探究争鸣</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330055" y="627795"/>
            <a:ext cx="8561696" cy="5247565"/>
          </a:xfrm>
        </p:spPr>
        <p:txBody>
          <a:bodyPr>
            <a:normAutofit fontScale="25000" lnSpcReduction="20000"/>
          </a:bodyPr>
          <a:lstStyle/>
          <a:p>
            <a:pPr>
              <a:lnSpc>
                <a:spcPct val="120000"/>
              </a:lnSpc>
              <a:buNone/>
            </a:pPr>
            <a:r>
              <a:rPr lang="en-US" altLang="zh-CN" b="1" smtClean="0">
                <a:latin typeface="楷体" pitchFamily="49" charset="-122"/>
                <a:ea typeface="楷体" pitchFamily="49" charset="-122"/>
              </a:rPr>
              <a:t>                  </a:t>
            </a:r>
            <a:r>
              <a:rPr lang="zh-CN" altLang="zh-CN" sz="7400" b="1" smtClean="0">
                <a:solidFill>
                  <a:srgbClr val="FF0000"/>
                </a:solidFill>
                <a:latin typeface="楷体" pitchFamily="49" charset="-122"/>
                <a:ea typeface="楷体" pitchFamily="49" charset="-122"/>
              </a:rPr>
              <a:t>同意第二种观点。</a:t>
            </a:r>
            <a:endParaRPr lang="en-US" altLang="zh-CN" sz="7400" b="1" smtClean="0">
              <a:solidFill>
                <a:srgbClr val="FF0000"/>
              </a:solidFill>
              <a:latin typeface="楷体" pitchFamily="49" charset="-122"/>
              <a:ea typeface="楷体" pitchFamily="49" charset="-122"/>
            </a:endParaRPr>
          </a:p>
          <a:p>
            <a:pPr>
              <a:lnSpc>
                <a:spcPct val="120000"/>
              </a:lnSpc>
              <a:buNone/>
            </a:pPr>
            <a:r>
              <a:rPr lang="en-US" altLang="zh-CN" sz="7400" b="1" smtClean="0">
                <a:solidFill>
                  <a:srgbClr val="FF0000"/>
                </a:solidFill>
                <a:latin typeface="楷体" pitchFamily="49" charset="-122"/>
                <a:ea typeface="楷体" pitchFamily="49" charset="-122"/>
              </a:rPr>
              <a:t>       </a:t>
            </a:r>
            <a:r>
              <a:rPr lang="zh-CN" altLang="zh-CN" sz="7400" smtClean="0">
                <a:latin typeface="楷体" pitchFamily="49" charset="-122"/>
                <a:ea typeface="楷体" pitchFamily="49" charset="-122"/>
              </a:rPr>
              <a:t>包身工制度作为一种罪恶制度</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早在</a:t>
            </a:r>
            <a:r>
              <a:rPr lang="en-US" altLang="zh-CN" sz="7400" smtClean="0">
                <a:latin typeface="楷体" pitchFamily="49" charset="-122"/>
                <a:ea typeface="楷体" pitchFamily="49" charset="-122"/>
              </a:rPr>
              <a:t>70</a:t>
            </a:r>
            <a:r>
              <a:rPr lang="zh-CN" altLang="zh-CN" sz="7400" smtClean="0">
                <a:latin typeface="楷体" pitchFamily="49" charset="-122"/>
                <a:ea typeface="楷体" pitchFamily="49" charset="-122"/>
              </a:rPr>
              <a:t>多年前</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便在中国消失了</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而且是永远地消失了。但是</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非法、地下、变相的“包身工”却并没有完全绝迹</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且隐隐有死灰复燃之势。据</a:t>
            </a:r>
            <a:r>
              <a:rPr lang="en-US" altLang="zh-CN" sz="7400" smtClean="0">
                <a:latin typeface="楷体" pitchFamily="49" charset="-122"/>
                <a:ea typeface="楷体" pitchFamily="49" charset="-122"/>
              </a:rPr>
              <a:t>2001</a:t>
            </a:r>
            <a:r>
              <a:rPr lang="zh-CN" altLang="zh-CN" sz="7400" smtClean="0">
                <a:latin typeface="楷体" pitchFamily="49" charset="-122"/>
                <a:ea typeface="楷体" pitchFamily="49" charset="-122"/>
              </a:rPr>
              <a:t>年</a:t>
            </a:r>
            <a:r>
              <a:rPr lang="en-US" altLang="zh-CN" sz="7400" smtClean="0">
                <a:latin typeface="楷体" pitchFamily="49" charset="-122"/>
                <a:ea typeface="楷体" pitchFamily="49" charset="-122"/>
              </a:rPr>
              <a:t>9</a:t>
            </a:r>
            <a:r>
              <a:rPr lang="zh-CN" altLang="zh-CN" sz="7400" smtClean="0">
                <a:latin typeface="楷体" pitchFamily="49" charset="-122"/>
                <a:ea typeface="楷体" pitchFamily="49" charset="-122"/>
              </a:rPr>
              <a:t>月</a:t>
            </a:r>
            <a:r>
              <a:rPr lang="en-US" altLang="zh-CN" sz="7400" smtClean="0">
                <a:latin typeface="楷体" pitchFamily="49" charset="-122"/>
                <a:ea typeface="楷体" pitchFamily="49" charset="-122"/>
              </a:rPr>
              <a:t>10</a:t>
            </a:r>
            <a:r>
              <a:rPr lang="zh-CN" altLang="zh-CN" sz="7400" smtClean="0">
                <a:latin typeface="楷体" pitchFamily="49" charset="-122"/>
                <a:ea typeface="楷体" pitchFamily="49" charset="-122"/>
              </a:rPr>
              <a:t>日《工人日报》报道</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武汉市劳动部门在劳动监察过程中发现</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一家私营企业长期使用不满</a:t>
            </a:r>
            <a:r>
              <a:rPr lang="en-US" altLang="zh-CN" sz="7400" smtClean="0">
                <a:latin typeface="楷体" pitchFamily="49" charset="-122"/>
                <a:ea typeface="楷体" pitchFamily="49" charset="-122"/>
              </a:rPr>
              <a:t>14</a:t>
            </a:r>
            <a:r>
              <a:rPr lang="zh-CN" altLang="zh-CN" sz="7400" smtClean="0">
                <a:latin typeface="楷体" pitchFamily="49" charset="-122"/>
                <a:ea typeface="楷体" pitchFamily="49" charset="-122"/>
              </a:rPr>
              <a:t>岁的儿童做工</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这些孩子每天早晨六点上班</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晚上八九点钟才下班</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有时工作时间更长</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还没有公休日。</a:t>
            </a:r>
            <a:r>
              <a:rPr lang="en-US" altLang="zh-CN" sz="7400" smtClean="0">
                <a:latin typeface="楷体" pitchFamily="49" charset="-122"/>
                <a:ea typeface="楷体" pitchFamily="49" charset="-122"/>
              </a:rPr>
              <a:t>2001</a:t>
            </a:r>
            <a:r>
              <a:rPr lang="zh-CN" altLang="zh-CN" sz="7400" smtClean="0">
                <a:latin typeface="楷体" pitchFamily="49" charset="-122"/>
                <a:ea typeface="楷体" pitchFamily="49" charset="-122"/>
              </a:rPr>
              <a:t>年</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上海市劳动监察部门也在一家日资企业发现了相同情况</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次查出该公司使用童工逾</a:t>
            </a:r>
            <a:r>
              <a:rPr lang="en-US" altLang="zh-CN" sz="7400" smtClean="0">
                <a:latin typeface="楷体" pitchFamily="49" charset="-122"/>
                <a:ea typeface="楷体" pitchFamily="49" charset="-122"/>
              </a:rPr>
              <a:t>10</a:t>
            </a:r>
            <a:r>
              <a:rPr lang="zh-CN" altLang="zh-CN" sz="7400" smtClean="0">
                <a:latin typeface="楷体" pitchFamily="49" charset="-122"/>
                <a:ea typeface="楷体" pitchFamily="49" charset="-122"/>
              </a:rPr>
              <a:t>名</a:t>
            </a:r>
            <a:r>
              <a:rPr lang="en-US" altLang="zh-CN" sz="7400" smtClean="0">
                <a:latin typeface="楷体" pitchFamily="49" charset="-122"/>
                <a:ea typeface="楷体" pitchFamily="49" charset="-122"/>
              </a:rPr>
              <a:t>,14</a:t>
            </a:r>
            <a:r>
              <a:rPr lang="zh-CN" altLang="zh-CN" sz="7400" smtClean="0">
                <a:latin typeface="楷体" pitchFamily="49" charset="-122"/>
                <a:ea typeface="楷体" pitchFamily="49" charset="-122"/>
              </a:rPr>
              <a:t>岁的孙某从</a:t>
            </a:r>
            <a:r>
              <a:rPr lang="en-US" altLang="zh-CN" sz="7400" smtClean="0">
                <a:latin typeface="楷体" pitchFamily="49" charset="-122"/>
                <a:ea typeface="楷体" pitchFamily="49" charset="-122"/>
              </a:rPr>
              <a:t>7</a:t>
            </a:r>
            <a:r>
              <a:rPr lang="zh-CN" altLang="zh-CN" sz="7400" smtClean="0">
                <a:latin typeface="楷体" pitchFamily="49" charset="-122"/>
                <a:ea typeface="楷体" pitchFamily="49" charset="-122"/>
              </a:rPr>
              <a:t>月</a:t>
            </a:r>
            <a:r>
              <a:rPr lang="en-US" altLang="zh-CN" sz="7400" smtClean="0">
                <a:latin typeface="楷体" pitchFamily="49" charset="-122"/>
                <a:ea typeface="楷体" pitchFamily="49" charset="-122"/>
              </a:rPr>
              <a:t>26</a:t>
            </a:r>
            <a:r>
              <a:rPr lang="zh-CN" altLang="zh-CN" sz="7400" smtClean="0">
                <a:latin typeface="楷体" pitchFamily="49" charset="-122"/>
                <a:ea typeface="楷体" pitchFamily="49" charset="-122"/>
              </a:rPr>
              <a:t>日至</a:t>
            </a:r>
            <a:r>
              <a:rPr lang="en-US" altLang="zh-CN" sz="7400" smtClean="0">
                <a:latin typeface="楷体" pitchFamily="49" charset="-122"/>
                <a:ea typeface="楷体" pitchFamily="49" charset="-122"/>
              </a:rPr>
              <a:t>8</a:t>
            </a:r>
            <a:r>
              <a:rPr lang="zh-CN" altLang="zh-CN" sz="7400" smtClean="0">
                <a:latin typeface="楷体" pitchFamily="49" charset="-122"/>
                <a:ea typeface="楷体" pitchFamily="49" charset="-122"/>
              </a:rPr>
              <a:t>月</a:t>
            </a:r>
            <a:r>
              <a:rPr lang="en-US" altLang="zh-CN" sz="7400" smtClean="0">
                <a:latin typeface="楷体" pitchFamily="49" charset="-122"/>
                <a:ea typeface="楷体" pitchFamily="49" charset="-122"/>
              </a:rPr>
              <a:t>5</a:t>
            </a:r>
            <a:r>
              <a:rPr lang="zh-CN" altLang="zh-CN" sz="7400" smtClean="0">
                <a:latin typeface="楷体" pitchFamily="49" charset="-122"/>
                <a:ea typeface="楷体" pitchFamily="49" charset="-122"/>
              </a:rPr>
              <a:t>日的</a:t>
            </a:r>
            <a:r>
              <a:rPr lang="en-US" altLang="zh-CN" sz="7400" smtClean="0">
                <a:latin typeface="楷体" pitchFamily="49" charset="-122"/>
                <a:ea typeface="楷体" pitchFamily="49" charset="-122"/>
              </a:rPr>
              <a:t>10</a:t>
            </a:r>
            <a:r>
              <a:rPr lang="zh-CN" altLang="zh-CN" sz="7400" smtClean="0">
                <a:latin typeface="楷体" pitchFamily="49" charset="-122"/>
                <a:ea typeface="楷体" pitchFamily="49" charset="-122"/>
              </a:rPr>
              <a:t>天中</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加班达</a:t>
            </a:r>
            <a:r>
              <a:rPr lang="en-US" altLang="zh-CN" sz="7400" smtClean="0">
                <a:latin typeface="楷体" pitchFamily="49" charset="-122"/>
                <a:ea typeface="楷体" pitchFamily="49" charset="-122"/>
              </a:rPr>
              <a:t>87.5</a:t>
            </a:r>
            <a:r>
              <a:rPr lang="zh-CN" altLang="zh-CN" sz="7400" smtClean="0">
                <a:latin typeface="楷体" pitchFamily="49" charset="-122"/>
                <a:ea typeface="楷体" pitchFamily="49" charset="-122"/>
              </a:rPr>
              <a:t>小时</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除此之外</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劳动监察部次查出该公司使用童工逾</a:t>
            </a:r>
            <a:r>
              <a:rPr lang="en-US" altLang="zh-CN" sz="7400" smtClean="0">
                <a:latin typeface="楷体" pitchFamily="49" charset="-122"/>
                <a:ea typeface="楷体" pitchFamily="49" charset="-122"/>
              </a:rPr>
              <a:t>10</a:t>
            </a:r>
            <a:r>
              <a:rPr lang="zh-CN" altLang="zh-CN" sz="7400" smtClean="0">
                <a:latin typeface="楷体" pitchFamily="49" charset="-122"/>
                <a:ea typeface="楷体" pitchFamily="49" charset="-122"/>
              </a:rPr>
              <a:t>名</a:t>
            </a:r>
            <a:r>
              <a:rPr lang="en-US" altLang="zh-CN" sz="7400" smtClean="0">
                <a:latin typeface="楷体" pitchFamily="49" charset="-122"/>
                <a:ea typeface="楷体" pitchFamily="49" charset="-122"/>
              </a:rPr>
              <a:t>,14</a:t>
            </a:r>
            <a:r>
              <a:rPr lang="zh-CN" altLang="zh-CN" sz="7400" smtClean="0">
                <a:latin typeface="楷体" pitchFamily="49" charset="-122"/>
                <a:ea typeface="楷体" pitchFamily="49" charset="-122"/>
              </a:rPr>
              <a:t>岁的孙某从</a:t>
            </a:r>
            <a:r>
              <a:rPr lang="en-US" altLang="zh-CN" sz="7400" smtClean="0">
                <a:latin typeface="楷体" pitchFamily="49" charset="-122"/>
                <a:ea typeface="楷体" pitchFamily="49" charset="-122"/>
              </a:rPr>
              <a:t>7</a:t>
            </a:r>
            <a:r>
              <a:rPr lang="zh-CN" altLang="zh-CN" sz="7400" smtClean="0">
                <a:latin typeface="楷体" pitchFamily="49" charset="-122"/>
                <a:ea typeface="楷体" pitchFamily="49" charset="-122"/>
              </a:rPr>
              <a:t>月</a:t>
            </a:r>
            <a:r>
              <a:rPr lang="en-US" altLang="zh-CN" sz="7400" smtClean="0">
                <a:latin typeface="楷体" pitchFamily="49" charset="-122"/>
                <a:ea typeface="楷体" pitchFamily="49" charset="-122"/>
              </a:rPr>
              <a:t>26</a:t>
            </a:r>
            <a:r>
              <a:rPr lang="zh-CN" altLang="zh-CN" sz="7400" smtClean="0">
                <a:latin typeface="楷体" pitchFamily="49" charset="-122"/>
                <a:ea typeface="楷体" pitchFamily="49" charset="-122"/>
              </a:rPr>
              <a:t>日至</a:t>
            </a:r>
            <a:r>
              <a:rPr lang="en-US" altLang="zh-CN" sz="7400" smtClean="0">
                <a:latin typeface="楷体" pitchFamily="49" charset="-122"/>
                <a:ea typeface="楷体" pitchFamily="49" charset="-122"/>
              </a:rPr>
              <a:t>8</a:t>
            </a:r>
            <a:r>
              <a:rPr lang="zh-CN" altLang="zh-CN" sz="7400" smtClean="0">
                <a:latin typeface="楷体" pitchFamily="49" charset="-122"/>
                <a:ea typeface="楷体" pitchFamily="49" charset="-122"/>
              </a:rPr>
              <a:t>月</a:t>
            </a:r>
            <a:r>
              <a:rPr lang="en-US" altLang="zh-CN" sz="7400" smtClean="0">
                <a:latin typeface="楷体" pitchFamily="49" charset="-122"/>
                <a:ea typeface="楷体" pitchFamily="49" charset="-122"/>
              </a:rPr>
              <a:t>5</a:t>
            </a:r>
            <a:r>
              <a:rPr lang="zh-CN" altLang="zh-CN" sz="7400" smtClean="0">
                <a:latin typeface="楷体" pitchFamily="49" charset="-122"/>
                <a:ea typeface="楷体" pitchFamily="49" charset="-122"/>
              </a:rPr>
              <a:t>日的</a:t>
            </a:r>
            <a:r>
              <a:rPr lang="en-US" altLang="zh-CN" sz="7400" smtClean="0">
                <a:latin typeface="楷体" pitchFamily="49" charset="-122"/>
                <a:ea typeface="楷体" pitchFamily="49" charset="-122"/>
              </a:rPr>
              <a:t>10</a:t>
            </a:r>
            <a:r>
              <a:rPr lang="zh-CN" altLang="zh-CN" sz="7400" smtClean="0">
                <a:latin typeface="楷体" pitchFamily="49" charset="-122"/>
                <a:ea typeface="楷体" pitchFamily="49" charset="-122"/>
              </a:rPr>
              <a:t>天中</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加班达</a:t>
            </a:r>
            <a:r>
              <a:rPr lang="en-US" altLang="zh-CN" sz="7400" smtClean="0">
                <a:latin typeface="楷体" pitchFamily="49" charset="-122"/>
                <a:ea typeface="楷体" pitchFamily="49" charset="-122"/>
              </a:rPr>
              <a:t>87.5</a:t>
            </a:r>
            <a:r>
              <a:rPr lang="zh-CN" altLang="zh-CN" sz="7400" smtClean="0">
                <a:latin typeface="楷体" pitchFamily="49" charset="-122"/>
                <a:ea typeface="楷体" pitchFamily="49" charset="-122"/>
              </a:rPr>
              <a:t>小时</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除此之外</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劳动监察部门还查出该公司员工工资低于上海市最低工资标准</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且员工工资每月只发放一半。据劳动监察部门调查</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沦为国内“包身工”的打工人员都有一个共同的经历</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那就是在劳务黑市上轻信用工者的谎言</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等醒悟过来时</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已身陷“囹圄”</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不仅身上分文皆无</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证件被扣</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而且失去人身自由。</a:t>
            </a:r>
            <a:endParaRPr lang="en-US" altLang="zh-CN" sz="7400" smtClean="0">
              <a:latin typeface="楷体" pitchFamily="49" charset="-122"/>
              <a:ea typeface="楷体" pitchFamily="49" charset="-122"/>
            </a:endParaRPr>
          </a:p>
          <a:p>
            <a:pPr>
              <a:lnSpc>
                <a:spcPct val="120000"/>
              </a:lnSpc>
            </a:pPr>
            <a:r>
              <a:rPr lang="en-US" altLang="zh-CN" sz="7400" smtClean="0">
                <a:latin typeface="楷体" pitchFamily="49" charset="-122"/>
                <a:ea typeface="楷体" pitchFamily="49" charset="-122"/>
              </a:rPr>
              <a:t>      </a:t>
            </a:r>
            <a:r>
              <a:rPr lang="zh-CN" altLang="zh-CN" sz="7400" smtClean="0">
                <a:latin typeface="楷体" pitchFamily="49" charset="-122"/>
                <a:ea typeface="楷体" pitchFamily="49" charset="-122"/>
              </a:rPr>
              <a:t>由此可见</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我们今天学习《包身工》</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具有很强的现实意义虽然包身工制度已经被取缔</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但我们仍然不能大意</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要警钟长鸣</a:t>
            </a:r>
            <a:r>
              <a:rPr lang="en-US" altLang="zh-CN" sz="7400" smtClean="0">
                <a:latin typeface="楷体" pitchFamily="49" charset="-122"/>
                <a:ea typeface="楷体" pitchFamily="49" charset="-122"/>
              </a:rPr>
              <a:t>,</a:t>
            </a:r>
            <a:r>
              <a:rPr lang="zh-CN" altLang="zh-CN" sz="7400" smtClean="0">
                <a:latin typeface="楷体" pitchFamily="49" charset="-122"/>
                <a:ea typeface="楷体" pitchFamily="49" charset="-122"/>
              </a:rPr>
              <a:t>防止变相包身工制度死灰复燃</a:t>
            </a:r>
            <a:r>
              <a:rPr lang="en-US" altLang="zh-CN" sz="7400" smtClean="0">
                <a:latin typeface="楷体" pitchFamily="49" charset="-122"/>
                <a:ea typeface="楷体" pitchFamily="49" charset="-122"/>
              </a:rPr>
              <a:t>.</a:t>
            </a:r>
            <a:endParaRPr lang="zh-CN" altLang="zh-CN" sz="7400" smtClean="0">
              <a:latin typeface="楷体" pitchFamily="49" charset="-122"/>
              <a:ea typeface="楷体" pitchFamily="49" charset="-122"/>
            </a:endParaRPr>
          </a:p>
          <a:p>
            <a:pPr>
              <a:buNone/>
            </a:pPr>
            <a:endParaRPr lang="zh-CN" altLang="zh-CN" smtClean="0">
              <a:latin typeface="楷体" pitchFamily="49" charset="-122"/>
              <a:ea typeface="楷体" pitchFamily="49" charset="-122"/>
            </a:endParaRPr>
          </a:p>
          <a:p>
            <a:pPr>
              <a:buNone/>
            </a:pPr>
            <a:endParaRPr lang="zh-CN" altLang="en-US">
              <a:latin typeface="楷体" pitchFamily="49" charset="-122"/>
              <a:ea typeface="楷体" pitchFamily="49" charset="-122"/>
            </a:endParaRPr>
          </a:p>
        </p:txBody>
      </p:sp>
      <p:pic>
        <p:nvPicPr>
          <p:cNvPr id="9" name="Picture 2" descr="C:\Users\Administrator\Desktop\u=3635331678,1086714538&amp;fm=26&amp;gp=0.jpg"/>
          <p:cNvPicPr>
            <a:picLocks noChangeAspect="1" noChangeArrowheads="1"/>
          </p:cNvPicPr>
          <p:nvPr>
            <p:custDataLst>
              <p:tags r:id="rId10"/>
            </p:custDataLst>
          </p:nvPr>
        </p:nvPicPr>
        <p:blipFill>
          <a:blip r:embed="rId9"/>
          <a:stretch>
            <a:fillRect/>
          </a:stretch>
        </p:blipFill>
        <p:spPr bwMode="auto">
          <a:xfrm>
            <a:off x="0" y="1351128"/>
            <a:ext cx="3562065" cy="5288508"/>
          </a:xfrm>
          <a:prstGeom prst="rect">
            <a:avLst/>
          </a:prstGeom>
          <a:ln>
            <a:noFill/>
          </a:ln>
          <a:effectLst>
            <a:softEdge rad="112500"/>
          </a:effectLst>
        </p:spPr>
      </p:pic>
      <p:pic>
        <p:nvPicPr>
          <p:cNvPr id="18" name="New picture" hidden="1"/>
          <p:cNvPicPr/>
          <p:nvPr>
            <p:custDataLst>
              <p:tags r:id="rId12"/>
            </p:custDataLst>
          </p:nvPr>
        </p:nvPicPr>
        <p:blipFill>
          <a:blip r:embed="rId11"/>
          <a:stretch>
            <a:fillRect/>
          </a:stretch>
        </p:blipFill>
        <p:spPr>
          <a:xfrm>
            <a:off x="12661900" y="12039600"/>
            <a:ext cx="495300" cy="4318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77421"/>
            <a:ext cx="11865930" cy="654401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050878" y="20471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走进作者</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935104" y="1050878"/>
            <a:ext cx="7788322" cy="4154984"/>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r>
              <a:rPr lang="zh-CN" altLang="zh-CN" sz="2400" smtClean="0">
                <a:latin typeface="楷体" pitchFamily="49" charset="-122"/>
                <a:ea typeface="楷体" pitchFamily="49" charset="-122"/>
              </a:rPr>
              <a:t>夏衍</a:t>
            </a:r>
            <a:r>
              <a:rPr lang="en-US" altLang="zh-CN" sz="2400" smtClean="0">
                <a:latin typeface="楷体" pitchFamily="49" charset="-122"/>
                <a:ea typeface="楷体" pitchFamily="49" charset="-122"/>
              </a:rPr>
              <a:t>(1900-1995),</a:t>
            </a:r>
            <a:r>
              <a:rPr lang="zh-CN" altLang="zh-CN" sz="2400" smtClean="0">
                <a:latin typeface="楷体" pitchFamily="49" charset="-122"/>
                <a:ea typeface="楷体" pitchFamily="49" charset="-122"/>
              </a:rPr>
              <a:t>原名沈乃熙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现代著名剧作家。早年参加五四运动，从学校毕业后留学日本，留学期间读《共产党宣言》等马克思著作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并接触日本共产党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参加日本工人运动和左翼文化运动。</a:t>
            </a:r>
            <a:r>
              <a:rPr lang="en-US" altLang="zh-CN" sz="2400" smtClean="0">
                <a:latin typeface="楷体" pitchFamily="49" charset="-122"/>
                <a:ea typeface="楷体" pitchFamily="49" charset="-122"/>
              </a:rPr>
              <a:t>1927</a:t>
            </a:r>
            <a:r>
              <a:rPr lang="zh-CN" altLang="zh-CN" sz="2400" smtClean="0">
                <a:latin typeface="楷体" pitchFamily="49" charset="-122"/>
                <a:ea typeface="楷体" pitchFamily="49" charset="-122"/>
              </a:rPr>
              <a:t>年回国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同年加入中国共产党。</a:t>
            </a:r>
            <a:r>
              <a:rPr lang="en-US" altLang="zh-CN" sz="2400" smtClean="0">
                <a:latin typeface="楷体" pitchFamily="49" charset="-122"/>
                <a:ea typeface="楷体" pitchFamily="49" charset="-122"/>
              </a:rPr>
              <a:t>1929</a:t>
            </a:r>
            <a:r>
              <a:rPr lang="zh-CN" altLang="zh-CN" sz="2400" smtClean="0">
                <a:latin typeface="楷体" pitchFamily="49" charset="-122"/>
                <a:ea typeface="楷体" pitchFamily="49" charset="-122"/>
              </a:rPr>
              <a:t>年同鲁迅等人筹建中国左翼作家联盟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后发起组织中国左翼戏剧家联盟。先后任《救亡日报》总编辑、重庆《新华日报》代总编辑等。为中国戏剧、电影事业做出重要贡献。</a:t>
            </a:r>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著有报告文学《包身工》剧本《赛金花》《上海屋檐下》《法西斯细菌》等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据同名小说改编的电影剧本《林家铺子》《祝福》等。</a:t>
            </a:r>
            <a:endParaRPr lang="zh-CN" altLang="zh-CN" sz="2400">
              <a:latin typeface="楷体" pitchFamily="49" charset="-122"/>
              <a:ea typeface="楷体" pitchFamily="49" charset="-122"/>
            </a:endParaRPr>
          </a:p>
        </p:txBody>
      </p:sp>
      <p:pic>
        <p:nvPicPr>
          <p:cNvPr id="4098" name="Picture 2" descr="C:\Users\Administrator\Desktop\472309f79052982275962499d8ca7bcb0b46d4c6.jpg"/>
          <p:cNvPicPr>
            <a:picLocks noChangeAspect="1" noChangeArrowheads="1"/>
          </p:cNvPicPr>
          <p:nvPr>
            <p:custDataLst>
              <p:tags r:id="rId8"/>
            </p:custDataLst>
          </p:nvPr>
        </p:nvPicPr>
        <p:blipFill>
          <a:blip r:embed="rId7"/>
          <a:stretch>
            <a:fillRect/>
          </a:stretch>
        </p:blipFill>
        <p:spPr bwMode="auto">
          <a:xfrm>
            <a:off x="191069" y="1405719"/>
            <a:ext cx="3780430" cy="48995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91069" y="163773"/>
            <a:ext cx="11838634" cy="655766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078173" y="354841"/>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题目解说</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80513" y="1392071"/>
            <a:ext cx="7406186" cy="3970318"/>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r>
              <a:rPr lang="zh-CN" altLang="zh-CN" sz="2800" smtClean="0">
                <a:latin typeface="楷体" pitchFamily="49" charset="-122"/>
                <a:ea typeface="楷体" pitchFamily="49" charset="-122"/>
              </a:rPr>
              <a:t>“包身工”是旧中国一种变相的贩卖“奴隶”的形式。被卖的基本都是青少年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由包工头骗到工厂、矿山做工。他们没有人身自由</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工钱全归包工头所有</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受资本家和包工头的双重剥削。</a:t>
            </a: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文章以“包身工”为题</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不仅表明写作对象</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还表现了作者对这种罪恶制度的愤怒控诉和对包身工的深切同情。</a:t>
            </a:r>
          </a:p>
          <a:p>
            <a:endParaRPr lang="zh-CN" altLang="en-US" sz="2800">
              <a:latin typeface="楷体" pitchFamily="49" charset="-122"/>
              <a:ea typeface="楷体" pitchFamily="49" charset="-122"/>
            </a:endParaRPr>
          </a:p>
        </p:txBody>
      </p:sp>
      <p:pic>
        <p:nvPicPr>
          <p:cNvPr id="5122" name="Picture 2" descr="C:\Users\Administrator\Desktop\5bafa40f4bfbfbed175a2b2577f0f736afc31f6c.jpg"/>
          <p:cNvPicPr>
            <a:picLocks noChangeAspect="1" noChangeArrowheads="1"/>
          </p:cNvPicPr>
          <p:nvPr>
            <p:custDataLst>
              <p:tags r:id="rId8"/>
            </p:custDataLst>
          </p:nvPr>
        </p:nvPicPr>
        <p:blipFill>
          <a:blip r:embed="rId7"/>
          <a:stretch>
            <a:fillRect/>
          </a:stretch>
        </p:blipFill>
        <p:spPr bwMode="auto">
          <a:xfrm>
            <a:off x="218365" y="1616597"/>
            <a:ext cx="3452884" cy="457948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文学常识</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398291" y="682388"/>
            <a:ext cx="8570795" cy="5153381"/>
          </a:xfrm>
        </p:spPr>
        <p:txBody>
          <a:bodyPr>
            <a:normAutofit fontScale="92500"/>
          </a:bodyPr>
          <a:lstStyle/>
          <a:p>
            <a:pPr lvl="0">
              <a:buNone/>
            </a:pPr>
            <a:endParaRPr lang="zh-CN" altLang="zh-CN" sz="2400" smtClean="0"/>
          </a:p>
          <a:p>
            <a:pPr>
              <a:buNone/>
            </a:pPr>
            <a:r>
              <a:rPr lang="en-US" altLang="zh-CN" sz="2400" smtClean="0"/>
              <a:t>                                   </a:t>
            </a:r>
            <a:r>
              <a:rPr lang="zh-CN" altLang="zh-CN" sz="2400" b="1" smtClean="0"/>
              <a:t>报告文学及其特点</a:t>
            </a:r>
            <a:endParaRPr lang="zh-CN" altLang="zh-CN" sz="2400" smtClean="0"/>
          </a:p>
          <a:p>
            <a:pPr>
              <a:buNone/>
            </a:pPr>
            <a:r>
              <a:rPr lang="en-US" altLang="zh-CN" sz="2400" smtClean="0"/>
              <a:t>           </a:t>
            </a:r>
            <a:r>
              <a:rPr lang="zh-CN" altLang="zh-CN" sz="2400" smtClean="0"/>
              <a:t>报告文学是从新闻报道和纪实散文中生成并独立出来的一种新闻与文学结合的散文体裁</a:t>
            </a:r>
            <a:r>
              <a:rPr lang="en-US" altLang="zh-CN" sz="2400" smtClean="0"/>
              <a:t>,</a:t>
            </a:r>
            <a:r>
              <a:rPr lang="zh-CN" altLang="zh-CN" sz="2400" smtClean="0"/>
              <a:t>是速写、特写、文艺通讯等文体的总称。</a:t>
            </a:r>
          </a:p>
          <a:p>
            <a:pPr>
              <a:buNone/>
            </a:pPr>
            <a:r>
              <a:rPr lang="en-US" altLang="zh-CN" sz="2400" smtClean="0"/>
              <a:t>          </a:t>
            </a:r>
            <a:r>
              <a:rPr lang="zh-CN" altLang="zh-CN" sz="2400" smtClean="0"/>
              <a:t>报告文学主要有三个特点</a:t>
            </a:r>
            <a:r>
              <a:rPr lang="en-US" altLang="zh-CN" sz="2400" smtClean="0"/>
              <a:t>:</a:t>
            </a:r>
            <a:endParaRPr lang="zh-CN" altLang="zh-CN" sz="2400" smtClean="0"/>
          </a:p>
          <a:p>
            <a:pPr>
              <a:buNone/>
            </a:pPr>
            <a:r>
              <a:rPr lang="en-US" altLang="zh-CN" sz="2400" smtClean="0"/>
              <a:t>          </a:t>
            </a:r>
            <a:r>
              <a:rPr lang="zh-CN" altLang="zh-CN" sz="2400" smtClean="0"/>
              <a:t>①及时性。善于以最快的速度</a:t>
            </a:r>
            <a:r>
              <a:rPr lang="en-US" altLang="zh-CN" sz="2400" smtClean="0"/>
              <a:t>,</a:t>
            </a:r>
            <a:r>
              <a:rPr lang="zh-CN" altLang="zh-CN" sz="2400" smtClean="0"/>
              <a:t>把生活中刚发生的激动人心的事件及时地传达给读者。报告文学之所以受读者欢迎</a:t>
            </a:r>
            <a:r>
              <a:rPr lang="en-US" altLang="zh-CN" sz="2400" smtClean="0"/>
              <a:t>,</a:t>
            </a:r>
            <a:r>
              <a:rPr lang="zh-CN" altLang="zh-CN" sz="2400" smtClean="0"/>
              <a:t>就在于它能把握时代的脒搏</a:t>
            </a:r>
            <a:r>
              <a:rPr lang="en-US" altLang="zh-CN" sz="2400" smtClean="0"/>
              <a:t>,</a:t>
            </a:r>
            <a:r>
              <a:rPr lang="zh-CN" altLang="zh-CN" sz="2400" smtClean="0"/>
              <a:t>把群众关心的現实情况迅速地反映出来</a:t>
            </a:r>
            <a:r>
              <a:rPr lang="en-US" altLang="zh-CN" sz="2400" smtClean="0"/>
              <a:t>,</a:t>
            </a:r>
            <a:r>
              <a:rPr lang="zh-CN" altLang="zh-CN" sz="2400" smtClean="0"/>
              <a:t>发挥“文学轻骑兵”的作用。</a:t>
            </a:r>
          </a:p>
          <a:p>
            <a:pPr>
              <a:buNone/>
            </a:pPr>
            <a:r>
              <a:rPr lang="en-US" altLang="zh-CN" sz="2400" smtClean="0"/>
              <a:t>         </a:t>
            </a:r>
            <a:r>
              <a:rPr lang="zh-CN" altLang="zh-CN" sz="2400" smtClean="0"/>
              <a:t>②纪实性。必须以现实生活中的真人真事为描写对象</a:t>
            </a:r>
            <a:r>
              <a:rPr lang="en-US" altLang="zh-CN" sz="2400" smtClean="0"/>
              <a:t>,</a:t>
            </a:r>
            <a:r>
              <a:rPr lang="zh-CN" altLang="zh-CN" sz="2400" smtClean="0"/>
              <a:t>写真纪实是它的重要特征。</a:t>
            </a:r>
          </a:p>
          <a:p>
            <a:pPr>
              <a:buNone/>
            </a:pPr>
            <a:r>
              <a:rPr lang="en-US" altLang="zh-CN" sz="2400" smtClean="0"/>
              <a:t>         </a:t>
            </a:r>
            <a:r>
              <a:rPr lang="zh-CN" altLang="zh-CN" sz="2400" smtClean="0"/>
              <a:t>③文学性。通过选择提炼</a:t>
            </a:r>
            <a:r>
              <a:rPr lang="en-US" altLang="zh-CN" sz="2400" smtClean="0"/>
              <a:t>,</a:t>
            </a:r>
            <a:r>
              <a:rPr lang="zh-CN" altLang="zh-CN" sz="2400" smtClean="0"/>
              <a:t>在保证真实性的前提下突出反映对象的典型意义</a:t>
            </a:r>
            <a:r>
              <a:rPr lang="en-US" altLang="zh-CN" sz="2400" smtClean="0"/>
              <a:t>,</a:t>
            </a:r>
            <a:r>
              <a:rPr lang="zh-CN" altLang="zh-CN" sz="2400" smtClean="0"/>
              <a:t>形象化地加以表现</a:t>
            </a:r>
            <a:r>
              <a:rPr lang="en-US" altLang="zh-CN" sz="2400" smtClean="0"/>
              <a:t>,</a:t>
            </a:r>
            <a:r>
              <a:rPr lang="zh-CN" altLang="zh-CN" sz="2400" smtClean="0"/>
              <a:t>并体现出作者的思想情感</a:t>
            </a:r>
            <a:r>
              <a:rPr lang="en-US" altLang="zh-CN" sz="2400" smtClean="0"/>
              <a:t>,</a:t>
            </a:r>
            <a:r>
              <a:rPr lang="zh-CN" altLang="zh-CN" sz="2400" smtClean="0"/>
              <a:t>从而使之具有较高的可读性、感染力和说服力</a:t>
            </a:r>
            <a:r>
              <a:rPr lang="zh-CN" altLang="en-US" sz="2400" smtClean="0"/>
              <a:t>。</a:t>
            </a:r>
            <a:endParaRPr lang="zh-CN" altLang="zh-CN" sz="2400" smtClean="0"/>
          </a:p>
          <a:p>
            <a:pPr>
              <a:buNone/>
            </a:pPr>
            <a:endParaRPr lang="zh-CN" altLang="zh-CN" sz="2400" smtClean="0">
              <a:latin typeface="楷体" pitchFamily="49" charset="-122"/>
              <a:ea typeface="楷体" pitchFamily="49" charset="-122"/>
            </a:endParaRPr>
          </a:p>
          <a:p>
            <a:endParaRPr lang="zh-CN" altLang="en-US"/>
          </a:p>
        </p:txBody>
      </p:sp>
      <p:pic>
        <p:nvPicPr>
          <p:cNvPr id="9" name="Picture 2" descr="C:\Users\Administrator\Desktop\timg.jpg"/>
          <p:cNvPicPr>
            <a:picLocks noChangeAspect="1" noChangeArrowheads="1"/>
          </p:cNvPicPr>
          <p:nvPr>
            <p:custDataLst>
              <p:tags r:id="rId10"/>
            </p:custDataLst>
          </p:nvPr>
        </p:nvPicPr>
        <p:blipFill>
          <a:blip r:embed="rId9"/>
          <a:stretch>
            <a:fillRect/>
          </a:stretch>
        </p:blipFill>
        <p:spPr bwMode="auto">
          <a:xfrm>
            <a:off x="191069" y="1310184"/>
            <a:ext cx="3125337" cy="4237630"/>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写作背景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357348" y="1201003"/>
            <a:ext cx="8570795" cy="6086901"/>
          </a:xfrm>
        </p:spPr>
        <p:txBody>
          <a:bodyPr>
            <a:normAutofit/>
          </a:bodyPr>
          <a:lstStyle/>
          <a:p>
            <a:pPr>
              <a:buNone/>
            </a:pPr>
            <a:r>
              <a:rPr lang="en-US" altLang="zh-CN" smtClean="0"/>
              <a:t>          </a:t>
            </a:r>
            <a:r>
              <a:rPr lang="en-US" altLang="zh-CN" sz="2400" smtClean="0">
                <a:latin typeface="楷体" pitchFamily="49" charset="-122"/>
                <a:ea typeface="楷体" pitchFamily="49" charset="-122"/>
              </a:rPr>
              <a:t>20</a:t>
            </a:r>
            <a:r>
              <a:rPr lang="zh-CN" altLang="zh-CN" sz="2400" smtClean="0">
                <a:latin typeface="楷体" pitchFamily="49" charset="-122"/>
                <a:ea typeface="楷体" pitchFamily="49" charset="-122"/>
              </a:rPr>
              <a:t>世纪</a:t>
            </a:r>
            <a:r>
              <a:rPr lang="en-US" altLang="zh-CN" sz="2400" smtClean="0">
                <a:latin typeface="楷体" pitchFamily="49" charset="-122"/>
                <a:ea typeface="楷体" pitchFamily="49" charset="-122"/>
              </a:rPr>
              <a:t>30</a:t>
            </a:r>
            <a:r>
              <a:rPr lang="zh-CN" altLang="zh-CN" sz="2400" smtClean="0">
                <a:latin typeface="楷体" pitchFamily="49" charset="-122"/>
                <a:ea typeface="楷体" pitchFamily="49" charset="-122"/>
              </a:rPr>
              <a:t>年代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旧中国农村在帝国主义特别是日本帝国主义的经济侵略下渐渐破产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东部沿海地区大批破产农民涌向城市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为帝国主义的经济侵略提供了廉价的劳动力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靠近上海的苏北地区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每年都有大批无法生活的农家女子被诱骗到上海当包身工。为了避免成年工人罢工的威胁和榨取更多的利润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日本资本家就更大量地雇用包身工来代替普通的劳动者。包身工没有人身自由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受资本家和包工头的双重剥削。</a:t>
            </a:r>
          </a:p>
          <a:p>
            <a:pPr>
              <a:buNone/>
            </a:pP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本文反映的是</a:t>
            </a:r>
            <a:r>
              <a:rPr lang="en-US" altLang="zh-CN" sz="2400" smtClean="0">
                <a:latin typeface="楷体" pitchFamily="49" charset="-122"/>
                <a:ea typeface="楷体" pitchFamily="49" charset="-122"/>
              </a:rPr>
              <a:t>20</a:t>
            </a:r>
            <a:r>
              <a:rPr lang="zh-CN" altLang="zh-CN" sz="2400" smtClean="0">
                <a:latin typeface="楷体" pitchFamily="49" charset="-122"/>
                <a:ea typeface="楷体" pitchFamily="49" charset="-122"/>
              </a:rPr>
              <a:t>世纪</a:t>
            </a:r>
            <a:r>
              <a:rPr lang="en-US" altLang="zh-CN" sz="2400" smtClean="0">
                <a:latin typeface="楷体" pitchFamily="49" charset="-122"/>
                <a:ea typeface="楷体" pitchFamily="49" charset="-122"/>
              </a:rPr>
              <a:t>30</a:t>
            </a:r>
            <a:r>
              <a:rPr lang="zh-CN" altLang="zh-CN" sz="2400" smtClean="0">
                <a:latin typeface="楷体" pitchFamily="49" charset="-122"/>
                <a:ea typeface="楷体" pitchFamily="49" charset="-122"/>
              </a:rPr>
              <a:t>年代上海纺织厂里包身工的情况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是作者在</a:t>
            </a:r>
            <a:r>
              <a:rPr lang="en-US" altLang="zh-CN" sz="2400" smtClean="0">
                <a:latin typeface="楷体" pitchFamily="49" charset="-122"/>
                <a:ea typeface="楷体" pitchFamily="49" charset="-122"/>
              </a:rPr>
              <a:t>1935</a:t>
            </a:r>
            <a:r>
              <a:rPr lang="zh-CN" altLang="zh-CN" sz="2400" smtClean="0">
                <a:latin typeface="楷体" pitchFamily="49" charset="-122"/>
                <a:ea typeface="楷体" pitchFamily="49" charset="-122"/>
              </a:rPr>
              <a:t>年经过几个月的实地考察之后写出来的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于</a:t>
            </a:r>
            <a:r>
              <a:rPr lang="en-US" altLang="zh-CN" sz="2400" smtClean="0">
                <a:latin typeface="楷体" pitchFamily="49" charset="-122"/>
                <a:ea typeface="楷体" pitchFamily="49" charset="-122"/>
              </a:rPr>
              <a:t>1936</a:t>
            </a:r>
            <a:r>
              <a:rPr lang="zh-CN" altLang="zh-CN" sz="2400" smtClean="0">
                <a:latin typeface="楷体" pitchFamily="49" charset="-122"/>
                <a:ea typeface="楷体" pitchFamily="49" charset="-122"/>
              </a:rPr>
              <a:t>年春发表在“左联”机关刊物《光明》创刊号上。</a:t>
            </a:r>
          </a:p>
          <a:p>
            <a:endParaRPr lang="zh-CN" altLang="en-US"/>
          </a:p>
        </p:txBody>
      </p:sp>
      <p:pic>
        <p:nvPicPr>
          <p:cNvPr id="9" name="Picture 2" descr="C:\Users\Administrator\Desktop\timg.jpg"/>
          <p:cNvPicPr>
            <a:picLocks noChangeAspect="1" noChangeArrowheads="1"/>
          </p:cNvPicPr>
          <p:nvPr>
            <p:custDataLst>
              <p:tags r:id="rId10"/>
            </p:custDataLst>
          </p:nvPr>
        </p:nvPicPr>
        <p:blipFill>
          <a:blip r:embed="rId9"/>
          <a:stretch>
            <a:fillRect/>
          </a:stretch>
        </p:blipFill>
        <p:spPr bwMode="auto">
          <a:xfrm>
            <a:off x="191069" y="1310184"/>
            <a:ext cx="3402842" cy="4237630"/>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资料链接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603010" y="1009936"/>
            <a:ext cx="8311486" cy="4885898"/>
          </a:xfrm>
        </p:spPr>
        <p:txBody>
          <a:bodyPr>
            <a:normAutofit/>
          </a:bodyPr>
          <a:lstStyle/>
          <a:p>
            <a:pPr>
              <a:buNone/>
            </a:pPr>
            <a:r>
              <a:rPr lang="en-US" altLang="zh-CN" smtClean="0"/>
              <a:t>                           </a:t>
            </a:r>
            <a:r>
              <a:rPr lang="zh-CN" altLang="zh-CN" b="1" smtClean="0"/>
              <a:t>“包身契”</a:t>
            </a:r>
            <a:r>
              <a:rPr lang="en-US" altLang="zh-CN" b="1" smtClean="0"/>
              <a:t>(</a:t>
            </a:r>
            <a:r>
              <a:rPr lang="zh-CN" altLang="zh-CN" b="1" smtClean="0"/>
              <a:t>样例</a:t>
            </a:r>
            <a:r>
              <a:rPr lang="en-US" altLang="zh-CN" b="1" smtClean="0"/>
              <a:t>)</a:t>
            </a:r>
            <a:endParaRPr lang="en-US" altLang="zh-CN" smtClean="0"/>
          </a:p>
          <a:p>
            <a:pPr>
              <a:buNone/>
            </a:pPr>
            <a:r>
              <a:rPr lang="en-US" altLang="zh-CN" smtClean="0"/>
              <a:t>            </a:t>
            </a:r>
            <a:r>
              <a:rPr lang="zh-CN" altLang="zh-CN" smtClean="0">
                <a:latin typeface="楷体" pitchFamily="49" charset="-122"/>
                <a:ea typeface="楷体" pitchFamily="49" charset="-122"/>
              </a:rPr>
              <a:t>立自愿书人</a:t>
            </a:r>
            <a:r>
              <a:rPr lang="en-US" altLang="zh-CN" smtClean="0">
                <a:latin typeface="楷体" pitchFamily="49" charset="-122"/>
                <a:ea typeface="楷体" pitchFamily="49" charset="-122"/>
              </a:rPr>
              <a:t>XXX,</a:t>
            </a:r>
            <a:r>
              <a:rPr lang="zh-CN" altLang="zh-CN" smtClean="0">
                <a:latin typeface="楷体" pitchFamily="49" charset="-122"/>
                <a:ea typeface="楷体" pitchFamily="49" charset="-122"/>
              </a:rPr>
              <a:t>情由家中困难</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今将小女</a:t>
            </a:r>
            <a:r>
              <a:rPr lang="en-US" altLang="zh-CN" smtClean="0">
                <a:latin typeface="楷体" pitchFamily="49" charset="-122"/>
                <a:ea typeface="楷体" pitchFamily="49" charset="-122"/>
              </a:rPr>
              <a:t>XXX</a:t>
            </a:r>
            <a:r>
              <a:rPr lang="zh-CN" altLang="zh-CN" smtClean="0">
                <a:latin typeface="楷体" pitchFamily="49" charset="-122"/>
                <a:ea typeface="楷体" pitchFamily="49" charset="-122"/>
              </a:rPr>
              <a:t>自愿包与招工员</a:t>
            </a:r>
            <a:r>
              <a:rPr lang="en-US" altLang="zh-CN" smtClean="0">
                <a:latin typeface="楷体" pitchFamily="49" charset="-122"/>
                <a:ea typeface="楷体" pitchFamily="49" charset="-122"/>
              </a:rPr>
              <a:t>XXX</a:t>
            </a:r>
            <a:r>
              <a:rPr lang="zh-CN" altLang="zh-CN" smtClean="0">
                <a:latin typeface="楷体" pitchFamily="49" charset="-122"/>
                <a:ea typeface="楷体" pitchFamily="49" charset="-122"/>
              </a:rPr>
              <a:t>名下带到上海纱厂工作。凭中言明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包得大洋三十元</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或二十元</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整</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以三年满期</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此款按每年三月同付洋十元。自进厂之后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听凭招工员教训</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不得有违。倘有走失拐带</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天年不测</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均归出笔人承认</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与招工员无涉</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如有头痛伤风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归招工员负责。三年期内</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该女工添补衣服</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归招工员承认。倘有停工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如数照补期限×年×月×日满工</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满工后当报招工员数月。恐后无凭</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立此承认。</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招工员</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即《包身工》中的“带工”老板</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也叫“包老板”或“包工头”。</a:t>
            </a:r>
            <a:r>
              <a:rPr lang="en-US" altLang="zh-CN" smtClean="0">
                <a:latin typeface="楷体" pitchFamily="49" charset="-122"/>
                <a:ea typeface="楷体" pitchFamily="49" charset="-122"/>
              </a:rPr>
              <a:t>)</a:t>
            </a:r>
            <a:endParaRPr lang="zh-CN" altLang="zh-CN" smtClean="0">
              <a:latin typeface="楷体" pitchFamily="49" charset="-122"/>
              <a:ea typeface="楷体" pitchFamily="49" charset="-122"/>
            </a:endParaRPr>
          </a:p>
          <a:p>
            <a:pPr>
              <a:buNone/>
            </a:pPr>
            <a:endParaRPr lang="zh-CN" altLang="en-US"/>
          </a:p>
        </p:txBody>
      </p:sp>
      <p:pic>
        <p:nvPicPr>
          <p:cNvPr id="6146" name="Picture 2" descr="C:\Users\Administrator\Desktop\u=1305371813,3152737879&amp;fm=26&amp;gp=0.jpg"/>
          <p:cNvPicPr>
            <a:picLocks noChangeAspect="1" noChangeArrowheads="1"/>
          </p:cNvPicPr>
          <p:nvPr>
            <p:custDataLst>
              <p:tags r:id="rId10"/>
            </p:custDataLst>
          </p:nvPr>
        </p:nvPicPr>
        <p:blipFill>
          <a:blip r:embed="rId9"/>
          <a:stretch>
            <a:fillRect/>
          </a:stretch>
        </p:blipFill>
        <p:spPr bwMode="auto">
          <a:xfrm>
            <a:off x="1" y="1446663"/>
            <a:ext cx="3944202" cy="4353636"/>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163773"/>
            <a:ext cx="11865930" cy="6509982"/>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844308"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资料链接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400"/>
          </a:p>
        </p:txBody>
      </p:sp>
      <p:sp>
        <p:nvSpPr>
          <p:cNvPr id="16" name="矩形 15"/>
          <p:cNvSpPr/>
          <p:nvPr>
            <p:custDataLst>
              <p:tags r:id="rId7"/>
            </p:custDataLst>
          </p:nvPr>
        </p:nvSpPr>
        <p:spPr>
          <a:xfrm>
            <a:off x="6837530" y="204718"/>
            <a:ext cx="5158856" cy="738664"/>
          </a:xfrm>
          <a:prstGeom prst="rect">
            <a:avLst/>
          </a:prstGeom>
        </p:spPr>
        <p:txBody>
          <a:bodyPr wrap="square">
            <a:spAutoFit/>
          </a:bodyPr>
          <a:lstStyle/>
          <a:p>
            <a:r>
              <a:rPr lang="en-US" altLang="zh-CN" sz="2400" smtClean="0">
                <a:solidFill>
                  <a:srgbClr val="0070C0"/>
                </a:solidFill>
              </a:rPr>
              <a:t>        </a:t>
            </a:r>
            <a:endParaRPr lang="zh-CN" altLang="zh-CN" sz="2800" smtClean="0">
              <a:latin typeface="楷体" pitchFamily="49" charset="-122"/>
              <a:ea typeface="楷体" pitchFamily="49" charset="-122"/>
            </a:endParaRPr>
          </a:p>
          <a:p>
            <a:r>
              <a:rPr lang="en-US" altLang="zh-CN" smtClean="0">
                <a:latin typeface="楷体" pitchFamily="49" charset="-122"/>
                <a:ea typeface="楷体" pitchFamily="49" charset="-122"/>
              </a:rPr>
              <a:t>       </a:t>
            </a:r>
            <a:endParaRPr lang="zh-CN" altLang="zh-CN">
              <a:latin typeface="楷体" pitchFamily="49" charset="-122"/>
              <a:ea typeface="楷体" pitchFamily="49" charset="-122"/>
            </a:endParaRPr>
          </a:p>
        </p:txBody>
      </p:sp>
      <p:sp>
        <p:nvSpPr>
          <p:cNvPr id="8" name="内容占位符 7"/>
          <p:cNvSpPr>
            <a:spLocks noGrp="1"/>
          </p:cNvSpPr>
          <p:nvPr>
            <p:ph idx="1"/>
            <p:custDataLst>
              <p:tags r:id="rId8"/>
            </p:custDataLst>
          </p:nvPr>
        </p:nvSpPr>
        <p:spPr>
          <a:xfrm>
            <a:off x="3603010" y="1009936"/>
            <a:ext cx="8311486" cy="4640238"/>
          </a:xfrm>
        </p:spPr>
        <p:txBody>
          <a:bodyPr>
            <a:normAutofit lnSpcReduction="10000"/>
          </a:bodyPr>
          <a:lstStyle/>
          <a:p>
            <a:pPr>
              <a:buNone/>
            </a:pPr>
            <a:r>
              <a:rPr lang="en-US" altLang="zh-CN" smtClean="0"/>
              <a:t>                                    </a:t>
            </a:r>
            <a:r>
              <a:rPr lang="zh-CN" altLang="zh-CN" b="1" smtClean="0"/>
              <a:t>包身工制度</a:t>
            </a:r>
            <a:endParaRPr lang="zh-CN" altLang="zh-CN" smtClean="0"/>
          </a:p>
          <a:p>
            <a:pPr>
              <a:buNone/>
            </a:pPr>
            <a:r>
              <a:rPr lang="en-US" altLang="zh-CN" smtClean="0">
                <a:latin typeface="楷体" pitchFamily="49" charset="-122"/>
                <a:ea typeface="楷体" pitchFamily="49" charset="-122"/>
              </a:rPr>
              <a:t>     </a:t>
            </a:r>
            <a:r>
              <a:rPr lang="zh-CN" altLang="zh-CN" smtClean="0">
                <a:latin typeface="楷体" pitchFamily="49" charset="-122"/>
                <a:ea typeface="楷体" pitchFamily="49" charset="-122"/>
              </a:rPr>
              <a:t>包身工是旧中国工厂中实行的一种定期卖身的雇佣制度。首先实行于日商在华的纱厂</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是资本主义和封建主义相结合的残酷的奴役制度。包身工一般多为农村来的女童工。包工头给予她们的父母或保人极少的“包身费”</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订立包身契约。包身期间</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包身工没有人身自由</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一切听命于包工头</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不准回家</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不准到其他厂家劳动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全部工资归包工头所有。包工头仅提供极差的食宿条件</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她们却要承受长年累月的高强度劳动</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有了疾病也得不到及时救治</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不少人被折磨致死。中华人民共和国成立后</a:t>
            </a:r>
            <a:r>
              <a:rPr lang="en-US" altLang="zh-CN" smtClean="0">
                <a:latin typeface="楷体" pitchFamily="49" charset="-122"/>
                <a:ea typeface="楷体" pitchFamily="49" charset="-122"/>
              </a:rPr>
              <a:t>,</a:t>
            </a:r>
            <a:r>
              <a:rPr lang="zh-CN" altLang="zh-CN" smtClean="0">
                <a:latin typeface="楷体" pitchFamily="49" charset="-122"/>
                <a:ea typeface="楷体" pitchFamily="49" charset="-122"/>
              </a:rPr>
              <a:t>废除了包身工制度。</a:t>
            </a:r>
          </a:p>
          <a:p>
            <a:pPr>
              <a:buNone/>
            </a:pPr>
            <a:endParaRPr lang="zh-CN" altLang="en-US"/>
          </a:p>
        </p:txBody>
      </p:sp>
      <p:pic>
        <p:nvPicPr>
          <p:cNvPr id="9" name="Picture 2" descr="C:\Users\Administrator\Desktop\timg.jpg"/>
          <p:cNvPicPr>
            <a:picLocks noChangeAspect="1" noChangeArrowheads="1"/>
          </p:cNvPicPr>
          <p:nvPr>
            <p:custDataLst>
              <p:tags r:id="rId10"/>
            </p:custDataLst>
          </p:nvPr>
        </p:nvPicPr>
        <p:blipFill>
          <a:blip r:embed="rId9"/>
          <a:stretch>
            <a:fillRect/>
          </a:stretch>
        </p:blipFill>
        <p:spPr bwMode="auto">
          <a:xfrm>
            <a:off x="191069" y="1310184"/>
            <a:ext cx="3402842" cy="4237630"/>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UNIQUEID" val="360"/>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89"/>
</p:tagLst>
</file>

<file path=ppt/tags/tag101.xml><?xml version="1.0" encoding="utf-8"?>
<p:tagLst xmlns:p="http://schemas.openxmlformats.org/presentationml/2006/main">
  <p:tag name="AS_UNIQUEID" val="390"/>
</p:tagLst>
</file>

<file path=ppt/tags/tag102.xml><?xml version="1.0" encoding="utf-8"?>
<p:tagLst xmlns:p="http://schemas.openxmlformats.org/presentationml/2006/main">
  <p:tag name="AS_UNIQUEID" val="391"/>
</p:tagLst>
</file>

<file path=ppt/tags/tag103.xml><?xml version="1.0" encoding="utf-8"?>
<p:tagLst xmlns:p="http://schemas.openxmlformats.org/presentationml/2006/main">
  <p:tag name="AS_UNIQUEID" val="392"/>
</p:tagLst>
</file>

<file path=ppt/tags/tag104.xml><?xml version="1.0" encoding="utf-8"?>
<p:tagLst xmlns:p="http://schemas.openxmlformats.org/presentationml/2006/main">
  <p:tag name="AS_UNIQUEID" val="393"/>
</p:tagLst>
</file>

<file path=ppt/tags/tag105.xml><?xml version="1.0" encoding="utf-8"?>
<p:tagLst xmlns:p="http://schemas.openxmlformats.org/presentationml/2006/main">
  <p:tag name="AS_UNIQUEID" val="394"/>
</p:tagLst>
</file>

<file path=ppt/tags/tag106.xml><?xml version="1.0" encoding="utf-8"?>
<p:tagLst xmlns:p="http://schemas.openxmlformats.org/presentationml/2006/main">
  <p:tag name="AS_UNIQUEID" val="395"/>
</p:tagLst>
</file>

<file path=ppt/tags/tag107.xml><?xml version="1.0" encoding="utf-8"?>
<p:tagLst xmlns:p="http://schemas.openxmlformats.org/presentationml/2006/main">
  <p:tag name="AS_UNIQUEID" val="396"/>
</p:tagLst>
</file>

<file path=ppt/tags/tag108.xml><?xml version="1.0" encoding="utf-8"?>
<p:tagLst xmlns:p="http://schemas.openxmlformats.org/presentationml/2006/main">
  <p:tag name="AS_UNIQUEID" val="397"/>
</p:tagLst>
</file>

<file path=ppt/tags/tag109.xml><?xml version="1.0" encoding="utf-8"?>
<p:tagLst xmlns:p="http://schemas.openxmlformats.org/presentationml/2006/main">
  <p:tag name="AS_UNIQUEID" val="398"/>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399"/>
</p:tagLst>
</file>

<file path=ppt/tags/tag111.xml><?xml version="1.0" encoding="utf-8"?>
<p:tagLst xmlns:p="http://schemas.openxmlformats.org/presentationml/2006/main">
  <p:tag name="AS_UNIQUEID" val="400"/>
</p:tagLst>
</file>

<file path=ppt/tags/tag112.xml><?xml version="1.0" encoding="utf-8"?>
<p:tagLst xmlns:p="http://schemas.openxmlformats.org/presentationml/2006/main">
  <p:tag name="AS_UNIQUEID" val="401"/>
</p:tagLst>
</file>

<file path=ppt/tags/tag113.xml><?xml version="1.0" encoding="utf-8"?>
<p:tagLst xmlns:p="http://schemas.openxmlformats.org/presentationml/2006/main">
  <p:tag name="AS_UNIQUEID" val="402"/>
</p:tagLst>
</file>

<file path=ppt/tags/tag114.xml><?xml version="1.0" encoding="utf-8"?>
<p:tagLst xmlns:p="http://schemas.openxmlformats.org/presentationml/2006/main">
  <p:tag name="AS_UNIQUEID" val="48"/>
</p:tagLst>
</file>

<file path=ppt/tags/tag115.xml><?xml version="1.0" encoding="utf-8"?>
<p:tagLst xmlns:p="http://schemas.openxmlformats.org/presentationml/2006/main">
  <p:tag name="AS_UNIQUEID" val="49"/>
</p:tagLst>
</file>

<file path=ppt/tags/tag116.xml><?xml version="1.0" encoding="utf-8"?>
<p:tagLst xmlns:p="http://schemas.openxmlformats.org/presentationml/2006/main">
  <p:tag name="AS_UNIQUEID" val="50"/>
</p:tagLst>
</file>

<file path=ppt/tags/tag117.xml><?xml version="1.0" encoding="utf-8"?>
<p:tagLst xmlns:p="http://schemas.openxmlformats.org/presentationml/2006/main">
  <p:tag name="AS_UNIQUEID" val="403"/>
</p:tagLst>
</file>

<file path=ppt/tags/tag118.xml><?xml version="1.0" encoding="utf-8"?>
<p:tagLst xmlns:p="http://schemas.openxmlformats.org/presentationml/2006/main">
  <p:tag name="AS_UNIQUEID" val="404"/>
</p:tagLst>
</file>

<file path=ppt/tags/tag119.xml><?xml version="1.0" encoding="utf-8"?>
<p:tagLst xmlns:p="http://schemas.openxmlformats.org/presentationml/2006/main">
  <p:tag name="AS_UNIQUEID" val="405"/>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48"/>
</p:tagLst>
</file>

<file path=ppt/tags/tag121.xml><?xml version="1.0" encoding="utf-8"?>
<p:tagLst xmlns:p="http://schemas.openxmlformats.org/presentationml/2006/main">
  <p:tag name="AS_UNIQUEID" val="49"/>
</p:tagLst>
</file>

<file path=ppt/tags/tag122.xml><?xml version="1.0" encoding="utf-8"?>
<p:tagLst xmlns:p="http://schemas.openxmlformats.org/presentationml/2006/main">
  <p:tag name="AS_UNIQUEID" val="50"/>
</p:tagLst>
</file>

<file path=ppt/tags/tag123.xml><?xml version="1.0" encoding="utf-8"?>
<p:tagLst xmlns:p="http://schemas.openxmlformats.org/presentationml/2006/main">
  <p:tag name="AS_UNIQUEID" val="406"/>
</p:tagLst>
</file>

<file path=ppt/tags/tag124.xml><?xml version="1.0" encoding="utf-8"?>
<p:tagLst xmlns:p="http://schemas.openxmlformats.org/presentationml/2006/main">
  <p:tag name="AS_UNIQUEID" val="407"/>
</p:tagLst>
</file>

<file path=ppt/tags/tag125.xml><?xml version="1.0" encoding="utf-8"?>
<p:tagLst xmlns:p="http://schemas.openxmlformats.org/presentationml/2006/main">
  <p:tag name="AS_UNIQUEID" val="408"/>
</p:tagLst>
</file>

<file path=ppt/tags/tag126.xml><?xml version="1.0" encoding="utf-8"?>
<p:tagLst xmlns:p="http://schemas.openxmlformats.org/presentationml/2006/main">
  <p:tag name="AS_UNIQUEID" val="48"/>
</p:tagLst>
</file>

<file path=ppt/tags/tag127.xml><?xml version="1.0" encoding="utf-8"?>
<p:tagLst xmlns:p="http://schemas.openxmlformats.org/presentationml/2006/main">
  <p:tag name="AS_UNIQUEID" val="49"/>
</p:tagLst>
</file>

<file path=ppt/tags/tag128.xml><?xml version="1.0" encoding="utf-8"?>
<p:tagLst xmlns:p="http://schemas.openxmlformats.org/presentationml/2006/main">
  <p:tag name="AS_UNIQUEID" val="50"/>
</p:tagLst>
</file>

<file path=ppt/tags/tag129.xml><?xml version="1.0" encoding="utf-8"?>
<p:tagLst xmlns:p="http://schemas.openxmlformats.org/presentationml/2006/main">
  <p:tag name="AS_UNIQUEID" val="409"/>
</p:tagLst>
</file>

<file path=ppt/tags/tag13.xml><?xml version="1.0" encoding="utf-8"?>
<p:tagLst xmlns:p="http://schemas.openxmlformats.org/presentationml/2006/main">
  <p:tag name="AS_UNIQUEID" val="362"/>
</p:tagLst>
</file>

<file path=ppt/tags/tag130.xml><?xml version="1.0" encoding="utf-8"?>
<p:tagLst xmlns:p="http://schemas.openxmlformats.org/presentationml/2006/main">
  <p:tag name="AS_UNIQUEID" val="410"/>
</p:tagLst>
</file>

<file path=ppt/tags/tag131.xml><?xml version="1.0" encoding="utf-8"?>
<p:tagLst xmlns:p="http://schemas.openxmlformats.org/presentationml/2006/main">
  <p:tag name="AS_UNIQUEID" val="411"/>
</p:tagLst>
</file>

<file path=ppt/tags/tag132.xml><?xml version="1.0" encoding="utf-8"?>
<p:tagLst xmlns:p="http://schemas.openxmlformats.org/presentationml/2006/main">
  <p:tag name="AS_UNIQUEID" val="412"/>
</p:tagLst>
</file>

<file path=ppt/tags/tag133.xml><?xml version="1.0" encoding="utf-8"?>
<p:tagLst xmlns:p="http://schemas.openxmlformats.org/presentationml/2006/main">
  <p:tag name="AS_UNIQUEID" val="413"/>
</p:tagLst>
</file>

<file path=ppt/tags/tag134.xml><?xml version="1.0" encoding="utf-8"?>
<p:tagLst xmlns:p="http://schemas.openxmlformats.org/presentationml/2006/main">
  <p:tag name="AS_UNIQUEID" val="48"/>
</p:tagLst>
</file>

<file path=ppt/tags/tag135.xml><?xml version="1.0" encoding="utf-8"?>
<p:tagLst xmlns:p="http://schemas.openxmlformats.org/presentationml/2006/main">
  <p:tag name="AS_UNIQUEID" val="49"/>
</p:tagLst>
</file>

<file path=ppt/tags/tag136.xml><?xml version="1.0" encoding="utf-8"?>
<p:tagLst xmlns:p="http://schemas.openxmlformats.org/presentationml/2006/main">
  <p:tag name="AS_UNIQUEID" val="50"/>
</p:tagLst>
</file>

<file path=ppt/tags/tag137.xml><?xml version="1.0" encoding="utf-8"?>
<p:tagLst xmlns:p="http://schemas.openxmlformats.org/presentationml/2006/main">
  <p:tag name="AS_UNIQUEID" val="414"/>
</p:tagLst>
</file>

<file path=ppt/tags/tag138.xml><?xml version="1.0" encoding="utf-8"?>
<p:tagLst xmlns:p="http://schemas.openxmlformats.org/presentationml/2006/main">
  <p:tag name="AS_UNIQUEID" val="415"/>
</p:tagLst>
</file>

<file path=ppt/tags/tag139.xml><?xml version="1.0" encoding="utf-8"?>
<p:tagLst xmlns:p="http://schemas.openxmlformats.org/presentationml/2006/main">
  <p:tag name="AS_UNIQUEID" val="416"/>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417"/>
</p:tagLst>
</file>

<file path=ppt/tags/tag141.xml><?xml version="1.0" encoding="utf-8"?>
<p:tagLst xmlns:p="http://schemas.openxmlformats.org/presentationml/2006/main">
  <p:tag name="AS_UNIQUEID" val="418"/>
</p:tagLst>
</file>

<file path=ppt/tags/tag142.xml><?xml version="1.0" encoding="utf-8"?>
<p:tagLst xmlns:p="http://schemas.openxmlformats.org/presentationml/2006/main">
  <p:tag name="AS_UNIQUEID" val="48"/>
</p:tagLst>
</file>

<file path=ppt/tags/tag143.xml><?xml version="1.0" encoding="utf-8"?>
<p:tagLst xmlns:p="http://schemas.openxmlformats.org/presentationml/2006/main">
  <p:tag name="AS_UNIQUEID" val="49"/>
</p:tagLst>
</file>

<file path=ppt/tags/tag144.xml><?xml version="1.0" encoding="utf-8"?>
<p:tagLst xmlns:p="http://schemas.openxmlformats.org/presentationml/2006/main">
  <p:tag name="AS_UNIQUEID" val="50"/>
</p:tagLst>
</file>

<file path=ppt/tags/tag145.xml><?xml version="1.0" encoding="utf-8"?>
<p:tagLst xmlns:p="http://schemas.openxmlformats.org/presentationml/2006/main">
  <p:tag name="AS_UNIQUEID" val="419"/>
</p:tagLst>
</file>

<file path=ppt/tags/tag146.xml><?xml version="1.0" encoding="utf-8"?>
<p:tagLst xmlns:p="http://schemas.openxmlformats.org/presentationml/2006/main">
  <p:tag name="AS_UNIQUEID" val="420"/>
</p:tagLst>
</file>

<file path=ppt/tags/tag147.xml><?xml version="1.0" encoding="utf-8"?>
<p:tagLst xmlns:p="http://schemas.openxmlformats.org/presentationml/2006/main">
  <p:tag name="AS_UNIQUEID" val="421"/>
</p:tagLst>
</file>

<file path=ppt/tags/tag148.xml><?xml version="1.0" encoding="utf-8"?>
<p:tagLst xmlns:p="http://schemas.openxmlformats.org/presentationml/2006/main">
  <p:tag name="AS_UNIQUEID" val="422"/>
</p:tagLst>
</file>

<file path=ppt/tags/tag149.xml><?xml version="1.0" encoding="utf-8"?>
<p:tagLst xmlns:p="http://schemas.openxmlformats.org/presentationml/2006/main">
  <p:tag name="AS_UNIQUEID" val="423"/>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48"/>
</p:tagLst>
</file>

<file path=ppt/tags/tag151.xml><?xml version="1.0" encoding="utf-8"?>
<p:tagLst xmlns:p="http://schemas.openxmlformats.org/presentationml/2006/main">
  <p:tag name="AS_UNIQUEID" val="49"/>
</p:tagLst>
</file>

<file path=ppt/tags/tag152.xml><?xml version="1.0" encoding="utf-8"?>
<p:tagLst xmlns:p="http://schemas.openxmlformats.org/presentationml/2006/main">
  <p:tag name="AS_UNIQUEID" val="50"/>
</p:tagLst>
</file>

<file path=ppt/tags/tag153.xml><?xml version="1.0" encoding="utf-8"?>
<p:tagLst xmlns:p="http://schemas.openxmlformats.org/presentationml/2006/main">
  <p:tag name="AS_UNIQUEID" val="424"/>
</p:tagLst>
</file>

<file path=ppt/tags/tag154.xml><?xml version="1.0" encoding="utf-8"?>
<p:tagLst xmlns:p="http://schemas.openxmlformats.org/presentationml/2006/main">
  <p:tag name="AS_UNIQUEID" val="425"/>
</p:tagLst>
</file>

<file path=ppt/tags/tag155.xml><?xml version="1.0" encoding="utf-8"?>
<p:tagLst xmlns:p="http://schemas.openxmlformats.org/presentationml/2006/main">
  <p:tag name="AS_UNIQUEID" val="426"/>
</p:tagLst>
</file>

<file path=ppt/tags/tag156.xml><?xml version="1.0" encoding="utf-8"?>
<p:tagLst xmlns:p="http://schemas.openxmlformats.org/presentationml/2006/main">
  <p:tag name="AS_UNIQUEID" val="427"/>
</p:tagLst>
</file>

<file path=ppt/tags/tag157.xml><?xml version="1.0" encoding="utf-8"?>
<p:tagLst xmlns:p="http://schemas.openxmlformats.org/presentationml/2006/main">
  <p:tag name="AS_UNIQUEID" val="428"/>
</p:tagLst>
</file>

<file path=ppt/tags/tag158.xml><?xml version="1.0" encoding="utf-8"?>
<p:tagLst xmlns:p="http://schemas.openxmlformats.org/presentationml/2006/main">
  <p:tag name="AS_UNIQUEID" val="48"/>
</p:tagLst>
</file>

<file path=ppt/tags/tag159.xml><?xml version="1.0" encoding="utf-8"?>
<p:tagLst xmlns:p="http://schemas.openxmlformats.org/presentationml/2006/main">
  <p:tag name="AS_UNIQUEID" val="49"/>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50"/>
</p:tagLst>
</file>

<file path=ppt/tags/tag161.xml><?xml version="1.0" encoding="utf-8"?>
<p:tagLst xmlns:p="http://schemas.openxmlformats.org/presentationml/2006/main">
  <p:tag name="AS_UNIQUEID" val="429"/>
</p:tagLst>
</file>

<file path=ppt/tags/tag162.xml><?xml version="1.0" encoding="utf-8"?>
<p:tagLst xmlns:p="http://schemas.openxmlformats.org/presentationml/2006/main">
  <p:tag name="AS_UNIQUEID" val="430"/>
</p:tagLst>
</file>

<file path=ppt/tags/tag163.xml><?xml version="1.0" encoding="utf-8"?>
<p:tagLst xmlns:p="http://schemas.openxmlformats.org/presentationml/2006/main">
  <p:tag name="AS_UNIQUEID" val="431"/>
</p:tagLst>
</file>

<file path=ppt/tags/tag164.xml><?xml version="1.0" encoding="utf-8"?>
<p:tagLst xmlns:p="http://schemas.openxmlformats.org/presentationml/2006/main">
  <p:tag name="AS_UNIQUEID" val="432"/>
</p:tagLst>
</file>

<file path=ppt/tags/tag165.xml><?xml version="1.0" encoding="utf-8"?>
<p:tagLst xmlns:p="http://schemas.openxmlformats.org/presentationml/2006/main">
  <p:tag name="AS_UNIQUEID" val="433"/>
</p:tagLst>
</file>

<file path=ppt/tags/tag166.xml><?xml version="1.0" encoding="utf-8"?>
<p:tagLst xmlns:p="http://schemas.openxmlformats.org/presentationml/2006/main">
  <p:tag name="AS_UNIQUEID" val="48"/>
</p:tagLst>
</file>

<file path=ppt/tags/tag167.xml><?xml version="1.0" encoding="utf-8"?>
<p:tagLst xmlns:p="http://schemas.openxmlformats.org/presentationml/2006/main">
  <p:tag name="AS_UNIQUEID" val="49"/>
</p:tagLst>
</file>

<file path=ppt/tags/tag168.xml><?xml version="1.0" encoding="utf-8"?>
<p:tagLst xmlns:p="http://schemas.openxmlformats.org/presentationml/2006/main">
  <p:tag name="AS_UNIQUEID" val="50"/>
</p:tagLst>
</file>

<file path=ppt/tags/tag169.xml><?xml version="1.0" encoding="utf-8"?>
<p:tagLst xmlns:p="http://schemas.openxmlformats.org/presentationml/2006/main">
  <p:tag name="AS_UNIQUEID" val="434"/>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435"/>
</p:tagLst>
</file>

<file path=ppt/tags/tag171.xml><?xml version="1.0" encoding="utf-8"?>
<p:tagLst xmlns:p="http://schemas.openxmlformats.org/presentationml/2006/main">
  <p:tag name="AS_UNIQUEID" val="436"/>
</p:tagLst>
</file>

<file path=ppt/tags/tag172.xml><?xml version="1.0" encoding="utf-8"?>
<p:tagLst xmlns:p="http://schemas.openxmlformats.org/presentationml/2006/main">
  <p:tag name="AS_UNIQUEID" val="437"/>
</p:tagLst>
</file>

<file path=ppt/tags/tag173.xml><?xml version="1.0" encoding="utf-8"?>
<p:tagLst xmlns:p="http://schemas.openxmlformats.org/presentationml/2006/main">
  <p:tag name="AS_UNIQUEID" val="438"/>
</p:tagLst>
</file>

<file path=ppt/tags/tag174.xml><?xml version="1.0" encoding="utf-8"?>
<p:tagLst xmlns:p="http://schemas.openxmlformats.org/presentationml/2006/main">
  <p:tag name="AS_UNIQUEID" val="48"/>
</p:tagLst>
</file>

<file path=ppt/tags/tag175.xml><?xml version="1.0" encoding="utf-8"?>
<p:tagLst xmlns:p="http://schemas.openxmlformats.org/presentationml/2006/main">
  <p:tag name="AS_UNIQUEID" val="49"/>
</p:tagLst>
</file>

<file path=ppt/tags/tag176.xml><?xml version="1.0" encoding="utf-8"?>
<p:tagLst xmlns:p="http://schemas.openxmlformats.org/presentationml/2006/main">
  <p:tag name="AS_UNIQUEID" val="50"/>
</p:tagLst>
</file>

<file path=ppt/tags/tag177.xml><?xml version="1.0" encoding="utf-8"?>
<p:tagLst xmlns:p="http://schemas.openxmlformats.org/presentationml/2006/main">
  <p:tag name="AS_UNIQUEID" val="439"/>
</p:tagLst>
</file>

<file path=ppt/tags/tag178.xml><?xml version="1.0" encoding="utf-8"?>
<p:tagLst xmlns:p="http://schemas.openxmlformats.org/presentationml/2006/main">
  <p:tag name="AS_UNIQUEID" val="440"/>
</p:tagLst>
</file>

<file path=ppt/tags/tag179.xml><?xml version="1.0" encoding="utf-8"?>
<p:tagLst xmlns:p="http://schemas.openxmlformats.org/presentationml/2006/main">
  <p:tag name="AS_UNIQUEID" val="441"/>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442"/>
</p:tagLst>
</file>

<file path=ppt/tags/tag181.xml><?xml version="1.0" encoding="utf-8"?>
<p:tagLst xmlns:p="http://schemas.openxmlformats.org/presentationml/2006/main">
  <p:tag name="AS_UNIQUEID" val="443"/>
</p:tagLst>
</file>

<file path=ppt/tags/tag182.xml><?xml version="1.0" encoding="utf-8"?>
<p:tagLst xmlns:p="http://schemas.openxmlformats.org/presentationml/2006/main">
  <p:tag name="AS_UNIQUEID" val="48"/>
</p:tagLst>
</file>

<file path=ppt/tags/tag183.xml><?xml version="1.0" encoding="utf-8"?>
<p:tagLst xmlns:p="http://schemas.openxmlformats.org/presentationml/2006/main">
  <p:tag name="AS_UNIQUEID" val="49"/>
</p:tagLst>
</file>

<file path=ppt/tags/tag184.xml><?xml version="1.0" encoding="utf-8"?>
<p:tagLst xmlns:p="http://schemas.openxmlformats.org/presentationml/2006/main">
  <p:tag name="AS_UNIQUEID" val="50"/>
</p:tagLst>
</file>

<file path=ppt/tags/tag185.xml><?xml version="1.0" encoding="utf-8"?>
<p:tagLst xmlns:p="http://schemas.openxmlformats.org/presentationml/2006/main">
  <p:tag name="AS_UNIQUEID" val="444"/>
</p:tagLst>
</file>

<file path=ppt/tags/tag186.xml><?xml version="1.0" encoding="utf-8"?>
<p:tagLst xmlns:p="http://schemas.openxmlformats.org/presentationml/2006/main">
  <p:tag name="AS_UNIQUEID" val="445"/>
</p:tagLst>
</file>

<file path=ppt/tags/tag187.xml><?xml version="1.0" encoding="utf-8"?>
<p:tagLst xmlns:p="http://schemas.openxmlformats.org/presentationml/2006/main">
  <p:tag name="AS_UNIQUEID" val="446"/>
</p:tagLst>
</file>

<file path=ppt/tags/tag188.xml><?xml version="1.0" encoding="utf-8"?>
<p:tagLst xmlns:p="http://schemas.openxmlformats.org/presentationml/2006/main">
  <p:tag name="AS_UNIQUEID" val="447"/>
</p:tagLst>
</file>

<file path=ppt/tags/tag189.xml><?xml version="1.0" encoding="utf-8"?>
<p:tagLst xmlns:p="http://schemas.openxmlformats.org/presentationml/2006/main">
  <p:tag name="AS_UNIQUEID" val="448"/>
</p:tagLst>
</file>

<file path=ppt/tags/tag19.xml><?xml version="1.0" encoding="utf-8"?>
<p:tagLst xmlns:p="http://schemas.openxmlformats.org/presentationml/2006/main">
  <p:tag name="AS_UNIQUEID" val="363"/>
</p:tagLst>
</file>

<file path=ppt/tags/tag190.xml><?xml version="1.0" encoding="utf-8"?>
<p:tagLst xmlns:p="http://schemas.openxmlformats.org/presentationml/2006/main">
  <p:tag name="AS_UNIQUEID" val="48"/>
</p:tagLst>
</file>

<file path=ppt/tags/tag191.xml><?xml version="1.0" encoding="utf-8"?>
<p:tagLst xmlns:p="http://schemas.openxmlformats.org/presentationml/2006/main">
  <p:tag name="AS_UNIQUEID" val="49"/>
</p:tagLst>
</file>

<file path=ppt/tags/tag192.xml><?xml version="1.0" encoding="utf-8"?>
<p:tagLst xmlns:p="http://schemas.openxmlformats.org/presentationml/2006/main">
  <p:tag name="AS_UNIQUEID" val="50"/>
</p:tagLst>
</file>

<file path=ppt/tags/tag193.xml><?xml version="1.0" encoding="utf-8"?>
<p:tagLst xmlns:p="http://schemas.openxmlformats.org/presentationml/2006/main">
  <p:tag name="AS_UNIQUEID" val="449"/>
</p:tagLst>
</file>

<file path=ppt/tags/tag194.xml><?xml version="1.0" encoding="utf-8"?>
<p:tagLst xmlns:p="http://schemas.openxmlformats.org/presentationml/2006/main">
  <p:tag name="AS_UNIQUEID" val="450"/>
</p:tagLst>
</file>

<file path=ppt/tags/tag195.xml><?xml version="1.0" encoding="utf-8"?>
<p:tagLst xmlns:p="http://schemas.openxmlformats.org/presentationml/2006/main">
  <p:tag name="AS_UNIQUEID" val="451"/>
</p:tagLst>
</file>

<file path=ppt/tags/tag196.xml><?xml version="1.0" encoding="utf-8"?>
<p:tagLst xmlns:p="http://schemas.openxmlformats.org/presentationml/2006/main">
  <p:tag name="AS_UNIQUEID" val="452"/>
</p:tagLst>
</file>

<file path=ppt/tags/tag197.xml><?xml version="1.0" encoding="utf-8"?>
<p:tagLst xmlns:p="http://schemas.openxmlformats.org/presentationml/2006/main">
  <p:tag name="AS_UNIQUEID" val="453"/>
</p:tagLst>
</file>

<file path=ppt/tags/tag198.xml><?xml version="1.0" encoding="utf-8"?>
<p:tagLst xmlns:p="http://schemas.openxmlformats.org/presentationml/2006/main">
  <p:tag name="AS_UNIQUEID" val="48"/>
</p:tagLst>
</file>

<file path=ppt/tags/tag199.xml><?xml version="1.0" encoding="utf-8"?>
<p:tagLst xmlns:p="http://schemas.openxmlformats.org/presentationml/2006/main">
  <p:tag name="AS_UNIQUEID" val="49"/>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50"/>
</p:tagLst>
</file>

<file path=ppt/tags/tag201.xml><?xml version="1.0" encoding="utf-8"?>
<p:tagLst xmlns:p="http://schemas.openxmlformats.org/presentationml/2006/main">
  <p:tag name="AS_UNIQUEID" val="454"/>
</p:tagLst>
</file>

<file path=ppt/tags/tag202.xml><?xml version="1.0" encoding="utf-8"?>
<p:tagLst xmlns:p="http://schemas.openxmlformats.org/presentationml/2006/main">
  <p:tag name="AS_UNIQUEID" val="455"/>
</p:tagLst>
</file>

<file path=ppt/tags/tag203.xml><?xml version="1.0" encoding="utf-8"?>
<p:tagLst xmlns:p="http://schemas.openxmlformats.org/presentationml/2006/main">
  <p:tag name="AS_UNIQUEID" val="456"/>
</p:tagLst>
</file>

<file path=ppt/tags/tag204.xml><?xml version="1.0" encoding="utf-8"?>
<p:tagLst xmlns:p="http://schemas.openxmlformats.org/presentationml/2006/main">
  <p:tag name="AS_UNIQUEID" val="457"/>
</p:tagLst>
</file>

<file path=ppt/tags/tag205.xml><?xml version="1.0" encoding="utf-8"?>
<p:tagLst xmlns:p="http://schemas.openxmlformats.org/presentationml/2006/main">
  <p:tag name="AS_UNIQUEID" val="458"/>
</p:tagLst>
</file>

<file path=ppt/tags/tag206.xml><?xml version="1.0" encoding="utf-8"?>
<p:tagLst xmlns:p="http://schemas.openxmlformats.org/presentationml/2006/main">
  <p:tag name="AS_UNIQUEID" val="48"/>
</p:tagLst>
</file>

<file path=ppt/tags/tag207.xml><?xml version="1.0" encoding="utf-8"?>
<p:tagLst xmlns:p="http://schemas.openxmlformats.org/presentationml/2006/main">
  <p:tag name="AS_UNIQUEID" val="49"/>
</p:tagLst>
</file>

<file path=ppt/tags/tag208.xml><?xml version="1.0" encoding="utf-8"?>
<p:tagLst xmlns:p="http://schemas.openxmlformats.org/presentationml/2006/main">
  <p:tag name="AS_UNIQUEID" val="50"/>
</p:tagLst>
</file>

<file path=ppt/tags/tag209.xml><?xml version="1.0" encoding="utf-8"?>
<p:tagLst xmlns:p="http://schemas.openxmlformats.org/presentationml/2006/main">
  <p:tag name="AS_UNIQUEID" val="459"/>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60"/>
</p:tagLst>
</file>

<file path=ppt/tags/tag211.xml><?xml version="1.0" encoding="utf-8"?>
<p:tagLst xmlns:p="http://schemas.openxmlformats.org/presentationml/2006/main">
  <p:tag name="AS_UNIQUEID" val="461"/>
</p:tagLst>
</file>

<file path=ppt/tags/tag212.xml><?xml version="1.0" encoding="utf-8"?>
<p:tagLst xmlns:p="http://schemas.openxmlformats.org/presentationml/2006/main">
  <p:tag name="AS_UNIQUEID" val="462"/>
</p:tagLst>
</file>

<file path=ppt/tags/tag213.xml><?xml version="1.0" encoding="utf-8"?>
<p:tagLst xmlns:p="http://schemas.openxmlformats.org/presentationml/2006/main">
  <p:tag name="AS_UNIQUEID" val="463"/>
</p:tagLst>
</file>

<file path=ppt/tags/tag214.xml><?xml version="1.0" encoding="utf-8"?>
<p:tagLst xmlns:p="http://schemas.openxmlformats.org/presentationml/2006/main">
  <p:tag name="AS_UNIQUEID" val="48"/>
</p:tagLst>
</file>

<file path=ppt/tags/tag215.xml><?xml version="1.0" encoding="utf-8"?>
<p:tagLst xmlns:p="http://schemas.openxmlformats.org/presentationml/2006/main">
  <p:tag name="AS_UNIQUEID" val="49"/>
</p:tagLst>
</file>

<file path=ppt/tags/tag216.xml><?xml version="1.0" encoding="utf-8"?>
<p:tagLst xmlns:p="http://schemas.openxmlformats.org/presentationml/2006/main">
  <p:tag name="AS_UNIQUEID" val="50"/>
</p:tagLst>
</file>

<file path=ppt/tags/tag217.xml><?xml version="1.0" encoding="utf-8"?>
<p:tagLst xmlns:p="http://schemas.openxmlformats.org/presentationml/2006/main">
  <p:tag name="AS_UNIQUEID" val="464"/>
</p:tagLst>
</file>

<file path=ppt/tags/tag218.xml><?xml version="1.0" encoding="utf-8"?>
<p:tagLst xmlns:p="http://schemas.openxmlformats.org/presentationml/2006/main">
  <p:tag name="AS_UNIQUEID" val="465"/>
</p:tagLst>
</file>

<file path=ppt/tags/tag219.xml><?xml version="1.0" encoding="utf-8"?>
<p:tagLst xmlns:p="http://schemas.openxmlformats.org/presentationml/2006/main">
  <p:tag name="AS_UNIQUEID" val="466"/>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467"/>
</p:tagLst>
</file>

<file path=ppt/tags/tag221.xml><?xml version="1.0" encoding="utf-8"?>
<p:tagLst xmlns:p="http://schemas.openxmlformats.org/presentationml/2006/main">
  <p:tag name="AS_UNIQUEID" val="468"/>
</p:tagLst>
</file>

<file path=ppt/tags/tag222.xml><?xml version="1.0" encoding="utf-8"?>
<p:tagLst xmlns:p="http://schemas.openxmlformats.org/presentationml/2006/main">
  <p:tag name="AS_UNIQUEID" val="48"/>
</p:tagLst>
</file>

<file path=ppt/tags/tag223.xml><?xml version="1.0" encoding="utf-8"?>
<p:tagLst xmlns:p="http://schemas.openxmlformats.org/presentationml/2006/main">
  <p:tag name="AS_UNIQUEID" val="49"/>
</p:tagLst>
</file>

<file path=ppt/tags/tag224.xml><?xml version="1.0" encoding="utf-8"?>
<p:tagLst xmlns:p="http://schemas.openxmlformats.org/presentationml/2006/main">
  <p:tag name="AS_UNIQUEID" val="50"/>
</p:tagLst>
</file>

<file path=ppt/tags/tag225.xml><?xml version="1.0" encoding="utf-8"?>
<p:tagLst xmlns:p="http://schemas.openxmlformats.org/presentationml/2006/main">
  <p:tag name="AS_UNIQUEID" val="469"/>
</p:tagLst>
</file>

<file path=ppt/tags/tag226.xml><?xml version="1.0" encoding="utf-8"?>
<p:tagLst xmlns:p="http://schemas.openxmlformats.org/presentationml/2006/main">
  <p:tag name="AS_UNIQUEID" val="470"/>
</p:tagLst>
</file>

<file path=ppt/tags/tag227.xml><?xml version="1.0" encoding="utf-8"?>
<p:tagLst xmlns:p="http://schemas.openxmlformats.org/presentationml/2006/main">
  <p:tag name="AS_UNIQUEID" val="471"/>
</p:tagLst>
</file>

<file path=ppt/tags/tag228.xml><?xml version="1.0" encoding="utf-8"?>
<p:tagLst xmlns:p="http://schemas.openxmlformats.org/presentationml/2006/main">
  <p:tag name="AS_UNIQUEID" val="472"/>
</p:tagLst>
</file>

<file path=ppt/tags/tag229.xml><?xml version="1.0" encoding="utf-8"?>
<p:tagLst xmlns:p="http://schemas.openxmlformats.org/presentationml/2006/main">
  <p:tag name="AS_UNIQUEID" val="473"/>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48"/>
</p:tagLst>
</file>

<file path=ppt/tags/tag231.xml><?xml version="1.0" encoding="utf-8"?>
<p:tagLst xmlns:p="http://schemas.openxmlformats.org/presentationml/2006/main">
  <p:tag name="AS_UNIQUEID" val="49"/>
</p:tagLst>
</file>

<file path=ppt/tags/tag232.xml><?xml version="1.0" encoding="utf-8"?>
<p:tagLst xmlns:p="http://schemas.openxmlformats.org/presentationml/2006/main">
  <p:tag name="AS_UNIQUEID" val="50"/>
</p:tagLst>
</file>

<file path=ppt/tags/tag233.xml><?xml version="1.0" encoding="utf-8"?>
<p:tagLst xmlns:p="http://schemas.openxmlformats.org/presentationml/2006/main">
  <p:tag name="AS_UNIQUEID" val="474"/>
</p:tagLst>
</file>

<file path=ppt/tags/tag234.xml><?xml version="1.0" encoding="utf-8"?>
<p:tagLst xmlns:p="http://schemas.openxmlformats.org/presentationml/2006/main">
  <p:tag name="AS_UNIQUEID" val="475"/>
</p:tagLst>
</file>

<file path=ppt/tags/tag235.xml><?xml version="1.0" encoding="utf-8"?>
<p:tagLst xmlns:p="http://schemas.openxmlformats.org/presentationml/2006/main">
  <p:tag name="AS_UNIQUEID" val="476"/>
</p:tagLst>
</file>

<file path=ppt/tags/tag236.xml><?xml version="1.0" encoding="utf-8"?>
<p:tagLst xmlns:p="http://schemas.openxmlformats.org/presentationml/2006/main">
  <p:tag name="AS_UNIQUEID" val="477"/>
</p:tagLst>
</file>

<file path=ppt/tags/tag237.xml><?xml version="1.0" encoding="utf-8"?>
<p:tagLst xmlns:p="http://schemas.openxmlformats.org/presentationml/2006/main">
  <p:tag name="AS_UNIQUEID" val="478"/>
</p:tagLst>
</file>

<file path=ppt/tags/tag238.xml><?xml version="1.0" encoding="utf-8"?>
<p:tagLst xmlns:p="http://schemas.openxmlformats.org/presentationml/2006/main">
  <p:tag name="AS_UNIQUEID" val="48"/>
</p:tagLst>
</file>

<file path=ppt/tags/tag239.xml><?xml version="1.0" encoding="utf-8"?>
<p:tagLst xmlns:p="http://schemas.openxmlformats.org/presentationml/2006/main">
  <p:tag name="AS_UNIQUEID" val="49"/>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50"/>
</p:tagLst>
</file>

<file path=ppt/tags/tag241.xml><?xml version="1.0" encoding="utf-8"?>
<p:tagLst xmlns:p="http://schemas.openxmlformats.org/presentationml/2006/main">
  <p:tag name="AS_UNIQUEID" val="479"/>
</p:tagLst>
</file>

<file path=ppt/tags/tag242.xml><?xml version="1.0" encoding="utf-8"?>
<p:tagLst xmlns:p="http://schemas.openxmlformats.org/presentationml/2006/main">
  <p:tag name="AS_UNIQUEID" val="480"/>
</p:tagLst>
</file>

<file path=ppt/tags/tag243.xml><?xml version="1.0" encoding="utf-8"?>
<p:tagLst xmlns:p="http://schemas.openxmlformats.org/presentationml/2006/main">
  <p:tag name="AS_UNIQUEID" val="481"/>
</p:tagLst>
</file>

<file path=ppt/tags/tag244.xml><?xml version="1.0" encoding="utf-8"?>
<p:tagLst xmlns:p="http://schemas.openxmlformats.org/presentationml/2006/main">
  <p:tag name="AS_UNIQUEID" val="482"/>
</p:tagLst>
</file>

<file path=ppt/tags/tag245.xml><?xml version="1.0" encoding="utf-8"?>
<p:tagLst xmlns:p="http://schemas.openxmlformats.org/presentationml/2006/main">
  <p:tag name="AS_UNIQUEID" val="483"/>
</p:tagLst>
</file>

<file path=ppt/tags/tag246.xml><?xml version="1.0" encoding="utf-8"?>
<p:tagLst xmlns:p="http://schemas.openxmlformats.org/presentationml/2006/main">
  <p:tag name="AS_UNIQUEID" val="48"/>
</p:tagLst>
</file>

<file path=ppt/tags/tag247.xml><?xml version="1.0" encoding="utf-8"?>
<p:tagLst xmlns:p="http://schemas.openxmlformats.org/presentationml/2006/main">
  <p:tag name="AS_UNIQUEID" val="49"/>
</p:tagLst>
</file>

<file path=ppt/tags/tag248.xml><?xml version="1.0" encoding="utf-8"?>
<p:tagLst xmlns:p="http://schemas.openxmlformats.org/presentationml/2006/main">
  <p:tag name="AS_UNIQUEID" val="50"/>
</p:tagLst>
</file>

<file path=ppt/tags/tag249.xml><?xml version="1.0" encoding="utf-8"?>
<p:tagLst xmlns:p="http://schemas.openxmlformats.org/presentationml/2006/main">
  <p:tag name="AS_UNIQUEID" val="484"/>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485"/>
</p:tagLst>
</file>

<file path=ppt/tags/tag251.xml><?xml version="1.0" encoding="utf-8"?>
<p:tagLst xmlns:p="http://schemas.openxmlformats.org/presentationml/2006/main">
  <p:tag name="AS_UNIQUEID" val="486"/>
</p:tagLst>
</file>

<file path=ppt/tags/tag252.xml><?xml version="1.0" encoding="utf-8"?>
<p:tagLst xmlns:p="http://schemas.openxmlformats.org/presentationml/2006/main">
  <p:tag name="AS_UNIQUEID" val="487"/>
</p:tagLst>
</file>

<file path=ppt/tags/tag253.xml><?xml version="1.0" encoding="utf-8"?>
<p:tagLst xmlns:p="http://schemas.openxmlformats.org/presentationml/2006/main">
  <p:tag name="AS_UNIQUEID" val="488"/>
</p:tagLst>
</file>

<file path=ppt/tags/tag254.xml><?xml version="1.0" encoding="utf-8"?>
<p:tagLst xmlns:p="http://schemas.openxmlformats.org/presentationml/2006/main">
  <p:tag name="AS_UNIQUEID" val="48"/>
</p:tagLst>
</file>

<file path=ppt/tags/tag255.xml><?xml version="1.0" encoding="utf-8"?>
<p:tagLst xmlns:p="http://schemas.openxmlformats.org/presentationml/2006/main">
  <p:tag name="AS_UNIQUEID" val="49"/>
</p:tagLst>
</file>

<file path=ppt/tags/tag256.xml><?xml version="1.0" encoding="utf-8"?>
<p:tagLst xmlns:p="http://schemas.openxmlformats.org/presentationml/2006/main">
  <p:tag name="AS_UNIQUEID" val="50"/>
</p:tagLst>
</file>

<file path=ppt/tags/tag257.xml><?xml version="1.0" encoding="utf-8"?>
<p:tagLst xmlns:p="http://schemas.openxmlformats.org/presentationml/2006/main">
  <p:tag name="AS_UNIQUEID" val="489"/>
</p:tagLst>
</file>

<file path=ppt/tags/tag258.xml><?xml version="1.0" encoding="utf-8"?>
<p:tagLst xmlns:p="http://schemas.openxmlformats.org/presentationml/2006/main">
  <p:tag name="AS_UNIQUEID" val="490"/>
</p:tagLst>
</file>

<file path=ppt/tags/tag259.xml><?xml version="1.0" encoding="utf-8"?>
<p:tagLst xmlns:p="http://schemas.openxmlformats.org/presentationml/2006/main">
  <p:tag name="AS_UNIQUEID" val="491"/>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492"/>
</p:tagLst>
</file>

<file path=ppt/tags/tag261.xml><?xml version="1.0" encoding="utf-8"?>
<p:tagLst xmlns:p="http://schemas.openxmlformats.org/presentationml/2006/main">
  <p:tag name="AS_UNIQUEID" val="493"/>
</p:tagLst>
</file>

<file path=ppt/tags/tag262.xml><?xml version="1.0" encoding="utf-8"?>
<p:tagLst xmlns:p="http://schemas.openxmlformats.org/presentationml/2006/main">
  <p:tag name="AS_UNIQUEID" val="48"/>
</p:tagLst>
</file>

<file path=ppt/tags/tag263.xml><?xml version="1.0" encoding="utf-8"?>
<p:tagLst xmlns:p="http://schemas.openxmlformats.org/presentationml/2006/main">
  <p:tag name="AS_UNIQUEID" val="49"/>
</p:tagLst>
</file>

<file path=ppt/tags/tag264.xml><?xml version="1.0" encoding="utf-8"?>
<p:tagLst xmlns:p="http://schemas.openxmlformats.org/presentationml/2006/main">
  <p:tag name="AS_UNIQUEID" val="50"/>
</p:tagLst>
</file>

<file path=ppt/tags/tag265.xml><?xml version="1.0" encoding="utf-8"?>
<p:tagLst xmlns:p="http://schemas.openxmlformats.org/presentationml/2006/main">
  <p:tag name="AS_UNIQUEID" val="494"/>
</p:tagLst>
</file>

<file path=ppt/tags/tag266.xml><?xml version="1.0" encoding="utf-8"?>
<p:tagLst xmlns:p="http://schemas.openxmlformats.org/presentationml/2006/main">
  <p:tag name="AS_UNIQUEID" val="495"/>
</p:tagLst>
</file>

<file path=ppt/tags/tag267.xml><?xml version="1.0" encoding="utf-8"?>
<p:tagLst xmlns:p="http://schemas.openxmlformats.org/presentationml/2006/main">
  <p:tag name="AS_UNIQUEID" val="496"/>
</p:tagLst>
</file>

<file path=ppt/tags/tag268.xml><?xml version="1.0" encoding="utf-8"?>
<p:tagLst xmlns:p="http://schemas.openxmlformats.org/presentationml/2006/main">
  <p:tag name="AS_UNIQUEID" val="497"/>
</p:tagLst>
</file>

<file path=ppt/tags/tag269.xml><?xml version="1.0" encoding="utf-8"?>
<p:tagLst xmlns:p="http://schemas.openxmlformats.org/presentationml/2006/main">
  <p:tag name="AS_UNIQUEID" val="498"/>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48"/>
</p:tagLst>
</file>

<file path=ppt/tags/tag271.xml><?xml version="1.0" encoding="utf-8"?>
<p:tagLst xmlns:p="http://schemas.openxmlformats.org/presentationml/2006/main">
  <p:tag name="AS_UNIQUEID" val="49"/>
</p:tagLst>
</file>

<file path=ppt/tags/tag272.xml><?xml version="1.0" encoding="utf-8"?>
<p:tagLst xmlns:p="http://schemas.openxmlformats.org/presentationml/2006/main">
  <p:tag name="AS_UNIQUEID" val="50"/>
</p:tagLst>
</file>

<file path=ppt/tags/tag273.xml><?xml version="1.0" encoding="utf-8"?>
<p:tagLst xmlns:p="http://schemas.openxmlformats.org/presentationml/2006/main">
  <p:tag name="AS_UNIQUEID" val="499"/>
</p:tagLst>
</file>

<file path=ppt/tags/tag274.xml><?xml version="1.0" encoding="utf-8"?>
<p:tagLst xmlns:p="http://schemas.openxmlformats.org/presentationml/2006/main">
  <p:tag name="AS_UNIQUEID" val="500"/>
</p:tagLst>
</file>

<file path=ppt/tags/tag275.xml><?xml version="1.0" encoding="utf-8"?>
<p:tagLst xmlns:p="http://schemas.openxmlformats.org/presentationml/2006/main">
  <p:tag name="AS_UNIQUEID" val="501"/>
</p:tagLst>
</file>

<file path=ppt/tags/tag276.xml><?xml version="1.0" encoding="utf-8"?>
<p:tagLst xmlns:p="http://schemas.openxmlformats.org/presentationml/2006/main">
  <p:tag name="AS_UNIQUEID" val="502"/>
</p:tagLst>
</file>

<file path=ppt/tags/tag277.xml><?xml version="1.0" encoding="utf-8"?>
<p:tagLst xmlns:p="http://schemas.openxmlformats.org/presentationml/2006/main">
  <p:tag name="AS_UNIQUEID" val="503"/>
</p:tagLst>
</file>

<file path=ppt/tags/tag278.xml><?xml version="1.0" encoding="utf-8"?>
<p:tagLst xmlns:p="http://schemas.openxmlformats.org/presentationml/2006/main">
  <p:tag name="AS_UNIQUEID" val="48"/>
</p:tagLst>
</file>

<file path=ppt/tags/tag279.xml><?xml version="1.0" encoding="utf-8"?>
<p:tagLst xmlns:p="http://schemas.openxmlformats.org/presentationml/2006/main">
  <p:tag name="AS_UNIQUEID" val="49"/>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50"/>
</p:tagLst>
</file>

<file path=ppt/tags/tag281.xml><?xml version="1.0" encoding="utf-8"?>
<p:tagLst xmlns:p="http://schemas.openxmlformats.org/presentationml/2006/main">
  <p:tag name="AS_UNIQUEID" val="504"/>
</p:tagLst>
</file>

<file path=ppt/tags/tag282.xml><?xml version="1.0" encoding="utf-8"?>
<p:tagLst xmlns:p="http://schemas.openxmlformats.org/presentationml/2006/main">
  <p:tag name="AS_UNIQUEID" val="505"/>
</p:tagLst>
</file>

<file path=ppt/tags/tag283.xml><?xml version="1.0" encoding="utf-8"?>
<p:tagLst xmlns:p="http://schemas.openxmlformats.org/presentationml/2006/main">
  <p:tag name="AS_UNIQUEID" val="506"/>
</p:tagLst>
</file>

<file path=ppt/tags/tag284.xml><?xml version="1.0" encoding="utf-8"?>
<p:tagLst xmlns:p="http://schemas.openxmlformats.org/presentationml/2006/main">
  <p:tag name="AS_UNIQUEID" val="507"/>
</p:tagLst>
</file>

<file path=ppt/tags/tag285.xml><?xml version="1.0" encoding="utf-8"?>
<p:tagLst xmlns:p="http://schemas.openxmlformats.org/presentationml/2006/main">
  <p:tag name="AS_UNIQUEID" val="508"/>
</p:tagLst>
</file>

<file path=ppt/tags/tag286.xml><?xml version="1.0" encoding="utf-8"?>
<p:tagLst xmlns:p="http://schemas.openxmlformats.org/presentationml/2006/main">
  <p:tag name="AS_UNIQUEID" val="48"/>
</p:tagLst>
</file>

<file path=ppt/tags/tag287.xml><?xml version="1.0" encoding="utf-8"?>
<p:tagLst xmlns:p="http://schemas.openxmlformats.org/presentationml/2006/main">
  <p:tag name="AS_UNIQUEID" val="49"/>
</p:tagLst>
</file>

<file path=ppt/tags/tag288.xml><?xml version="1.0" encoding="utf-8"?>
<p:tagLst xmlns:p="http://schemas.openxmlformats.org/presentationml/2006/main">
  <p:tag name="AS_UNIQUEID" val="50"/>
</p:tagLst>
</file>

<file path=ppt/tags/tag289.xml><?xml version="1.0" encoding="utf-8"?>
<p:tagLst xmlns:p="http://schemas.openxmlformats.org/presentationml/2006/main">
  <p:tag name="AS_UNIQUEID" val="509"/>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510"/>
</p:tagLst>
</file>

<file path=ppt/tags/tag291.xml><?xml version="1.0" encoding="utf-8"?>
<p:tagLst xmlns:p="http://schemas.openxmlformats.org/presentationml/2006/main">
  <p:tag name="AS_UNIQUEID" val="511"/>
</p:tagLst>
</file>

<file path=ppt/tags/tag292.xml><?xml version="1.0" encoding="utf-8"?>
<p:tagLst xmlns:p="http://schemas.openxmlformats.org/presentationml/2006/main">
  <p:tag name="AS_UNIQUEID" val="512"/>
</p:tagLst>
</file>

<file path=ppt/tags/tag293.xml><?xml version="1.0" encoding="utf-8"?>
<p:tagLst xmlns:p="http://schemas.openxmlformats.org/presentationml/2006/main">
  <p:tag name="AS_UNIQUEID" val="513"/>
</p:tagLst>
</file>

<file path=ppt/tags/tag294.xml><?xml version="1.0" encoding="utf-8"?>
<p:tagLst xmlns:p="http://schemas.openxmlformats.org/presentationml/2006/main">
  <p:tag name="AS_UNIQUEID" val="48"/>
</p:tagLst>
</file>

<file path=ppt/tags/tag295.xml><?xml version="1.0" encoding="utf-8"?>
<p:tagLst xmlns:p="http://schemas.openxmlformats.org/presentationml/2006/main">
  <p:tag name="AS_UNIQUEID" val="49"/>
</p:tagLst>
</file>

<file path=ppt/tags/tag296.xml><?xml version="1.0" encoding="utf-8"?>
<p:tagLst xmlns:p="http://schemas.openxmlformats.org/presentationml/2006/main">
  <p:tag name="AS_UNIQUEID" val="50"/>
</p:tagLst>
</file>

<file path=ppt/tags/tag297.xml><?xml version="1.0" encoding="utf-8"?>
<p:tagLst xmlns:p="http://schemas.openxmlformats.org/presentationml/2006/main">
  <p:tag name="AS_UNIQUEID" val="514"/>
</p:tagLst>
</file>

<file path=ppt/tags/tag298.xml><?xml version="1.0" encoding="utf-8"?>
<p:tagLst xmlns:p="http://schemas.openxmlformats.org/presentationml/2006/main">
  <p:tag name="AS_UNIQUEID" val="515"/>
</p:tagLst>
</file>

<file path=ppt/tags/tag299.xml><?xml version="1.0" encoding="utf-8"?>
<p:tagLst xmlns:p="http://schemas.openxmlformats.org/presentationml/2006/main">
  <p:tag name="AS_UNIQUEID" val="516"/>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517"/>
</p:tagLst>
</file>

<file path=ppt/tags/tag301.xml><?xml version="1.0" encoding="utf-8"?>
<p:tagLst xmlns:p="http://schemas.openxmlformats.org/presentationml/2006/main">
  <p:tag name="AS_UNIQUEID" val="518"/>
</p:tagLst>
</file>

<file path=ppt/tags/tag302.xml><?xml version="1.0" encoding="utf-8"?>
<p:tagLst xmlns:p="http://schemas.openxmlformats.org/presentationml/2006/main">
  <p:tag name="AS_UNIQUEID" val="48"/>
</p:tagLst>
</file>

<file path=ppt/tags/tag303.xml><?xml version="1.0" encoding="utf-8"?>
<p:tagLst xmlns:p="http://schemas.openxmlformats.org/presentationml/2006/main">
  <p:tag name="AS_UNIQUEID" val="49"/>
</p:tagLst>
</file>

<file path=ppt/tags/tag304.xml><?xml version="1.0" encoding="utf-8"?>
<p:tagLst xmlns:p="http://schemas.openxmlformats.org/presentationml/2006/main">
  <p:tag name="AS_UNIQUEID" val="50"/>
</p:tagLst>
</file>

<file path=ppt/tags/tag305.xml><?xml version="1.0" encoding="utf-8"?>
<p:tagLst xmlns:p="http://schemas.openxmlformats.org/presentationml/2006/main">
  <p:tag name="AS_UNIQUEID" val="519"/>
</p:tagLst>
</file>

<file path=ppt/tags/tag306.xml><?xml version="1.0" encoding="utf-8"?>
<p:tagLst xmlns:p="http://schemas.openxmlformats.org/presentationml/2006/main">
  <p:tag name="AS_UNIQUEID" val="520"/>
</p:tagLst>
</file>

<file path=ppt/tags/tag307.xml><?xml version="1.0" encoding="utf-8"?>
<p:tagLst xmlns:p="http://schemas.openxmlformats.org/presentationml/2006/main">
  <p:tag name="AS_UNIQUEID" val="521"/>
</p:tagLst>
</file>

<file path=ppt/tags/tag308.xml><?xml version="1.0" encoding="utf-8"?>
<p:tagLst xmlns:p="http://schemas.openxmlformats.org/presentationml/2006/main">
  <p:tag name="AS_UNIQUEID" val="522"/>
</p:tagLst>
</file>

<file path=ppt/tags/tag309.xml><?xml version="1.0" encoding="utf-8"?>
<p:tagLst xmlns:p="http://schemas.openxmlformats.org/presentationml/2006/main">
  <p:tag name="AS_UNIQUEID" val="523"/>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48"/>
</p:tagLst>
</file>

<file path=ppt/tags/tag311.xml><?xml version="1.0" encoding="utf-8"?>
<p:tagLst xmlns:p="http://schemas.openxmlformats.org/presentationml/2006/main">
  <p:tag name="AS_UNIQUEID" val="49"/>
</p:tagLst>
</file>

<file path=ppt/tags/tag312.xml><?xml version="1.0" encoding="utf-8"?>
<p:tagLst xmlns:p="http://schemas.openxmlformats.org/presentationml/2006/main">
  <p:tag name="AS_UNIQUEID" val="50"/>
</p:tagLst>
</file>

<file path=ppt/tags/tag313.xml><?xml version="1.0" encoding="utf-8"?>
<p:tagLst xmlns:p="http://schemas.openxmlformats.org/presentationml/2006/main">
  <p:tag name="AS_UNIQUEID" val="524"/>
</p:tagLst>
</file>

<file path=ppt/tags/tag314.xml><?xml version="1.0" encoding="utf-8"?>
<p:tagLst xmlns:p="http://schemas.openxmlformats.org/presentationml/2006/main">
  <p:tag name="AS_UNIQUEID" val="525"/>
</p:tagLst>
</file>

<file path=ppt/tags/tag315.xml><?xml version="1.0" encoding="utf-8"?>
<p:tagLst xmlns:p="http://schemas.openxmlformats.org/presentationml/2006/main">
  <p:tag name="AS_UNIQUEID" val="526"/>
</p:tagLst>
</file>

<file path=ppt/tags/tag316.xml><?xml version="1.0" encoding="utf-8"?>
<p:tagLst xmlns:p="http://schemas.openxmlformats.org/presentationml/2006/main">
  <p:tag name="AS_UNIQUEID" val="527"/>
</p:tagLst>
</file>

<file path=ppt/tags/tag317.xml><?xml version="1.0" encoding="utf-8"?>
<p:tagLst xmlns:p="http://schemas.openxmlformats.org/presentationml/2006/main">
  <p:tag name="AS_UNIQUEID" val="528"/>
</p:tagLst>
</file>

<file path=ppt/tags/tag318.xml><?xml version="1.0" encoding="utf-8"?>
<p:tagLst xmlns:p="http://schemas.openxmlformats.org/presentationml/2006/main">
  <p:tag name="AS_UNIQUEID" val="48"/>
</p:tagLst>
</file>

<file path=ppt/tags/tag319.xml><?xml version="1.0" encoding="utf-8"?>
<p:tagLst xmlns:p="http://schemas.openxmlformats.org/presentationml/2006/main">
  <p:tag name="AS_UNIQUEID" val="49"/>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50"/>
</p:tagLst>
</file>

<file path=ppt/tags/tag321.xml><?xml version="1.0" encoding="utf-8"?>
<p:tagLst xmlns:p="http://schemas.openxmlformats.org/presentationml/2006/main">
  <p:tag name="AS_UNIQUEID" val="529"/>
</p:tagLst>
</file>

<file path=ppt/tags/tag322.xml><?xml version="1.0" encoding="utf-8"?>
<p:tagLst xmlns:p="http://schemas.openxmlformats.org/presentationml/2006/main">
  <p:tag name="AS_UNIQUEID" val="530"/>
</p:tagLst>
</file>

<file path=ppt/tags/tag323.xml><?xml version="1.0" encoding="utf-8"?>
<p:tagLst xmlns:p="http://schemas.openxmlformats.org/presentationml/2006/main">
  <p:tag name="AS_UNIQUEID" val="531"/>
</p:tagLst>
</file>

<file path=ppt/tags/tag324.xml><?xml version="1.0" encoding="utf-8"?>
<p:tagLst xmlns:p="http://schemas.openxmlformats.org/presentationml/2006/main">
  <p:tag name="AS_UNIQUEID" val="532"/>
</p:tagLst>
</file>

<file path=ppt/tags/tag325.xml><?xml version="1.0" encoding="utf-8"?>
<p:tagLst xmlns:p="http://schemas.openxmlformats.org/presentationml/2006/main">
  <p:tag name="AS_UNIQUEID" val="533"/>
</p:tagLst>
</file>

<file path=ppt/tags/tag326.xml><?xml version="1.0" encoding="utf-8"?>
<p:tagLst xmlns:p="http://schemas.openxmlformats.org/presentationml/2006/main">
  <p:tag name="AS_UNIQUEID" val="48"/>
</p:tagLst>
</file>

<file path=ppt/tags/tag327.xml><?xml version="1.0" encoding="utf-8"?>
<p:tagLst xmlns:p="http://schemas.openxmlformats.org/presentationml/2006/main">
  <p:tag name="AS_UNIQUEID" val="49"/>
</p:tagLst>
</file>

<file path=ppt/tags/tag328.xml><?xml version="1.0" encoding="utf-8"?>
<p:tagLst xmlns:p="http://schemas.openxmlformats.org/presentationml/2006/main">
  <p:tag name="AS_UNIQUEID" val="50"/>
</p:tagLst>
</file>

<file path=ppt/tags/tag329.xml><?xml version="1.0" encoding="utf-8"?>
<p:tagLst xmlns:p="http://schemas.openxmlformats.org/presentationml/2006/main">
  <p:tag name="AS_UNIQUEID" val="534"/>
</p:tagLst>
</file>

<file path=ppt/tags/tag33.xml><?xml version="1.0" encoding="utf-8"?>
<p:tagLst xmlns:p="http://schemas.openxmlformats.org/presentationml/2006/main">
  <p:tag name="AS_UNIQUEID" val="317"/>
</p:tagLst>
</file>

<file path=ppt/tags/tag330.xml><?xml version="1.0" encoding="utf-8"?>
<p:tagLst xmlns:p="http://schemas.openxmlformats.org/presentationml/2006/main">
  <p:tag name="AS_UNIQUEID" val="535"/>
</p:tagLst>
</file>

<file path=ppt/tags/tag331.xml><?xml version="1.0" encoding="utf-8"?>
<p:tagLst xmlns:p="http://schemas.openxmlformats.org/presentationml/2006/main">
  <p:tag name="AS_UNIQUEID" val="536"/>
</p:tagLst>
</file>

<file path=ppt/tags/tag332.xml><?xml version="1.0" encoding="utf-8"?>
<p:tagLst xmlns:p="http://schemas.openxmlformats.org/presentationml/2006/main">
  <p:tag name="AS_UNIQUEID" val="537"/>
</p:tagLst>
</file>

<file path=ppt/tags/tag333.xml><?xml version="1.0" encoding="utf-8"?>
<p:tagLst xmlns:p="http://schemas.openxmlformats.org/presentationml/2006/main">
  <p:tag name="AS_UNIQUEID" val="538"/>
</p:tagLst>
</file>

<file path=ppt/tags/tag334.xml><?xml version="1.0" encoding="utf-8"?>
<p:tagLst xmlns:p="http://schemas.openxmlformats.org/presentationml/2006/main">
  <p:tag name="AS_UNIQUEID" val="48"/>
</p:tagLst>
</file>

<file path=ppt/tags/tag335.xml><?xml version="1.0" encoding="utf-8"?>
<p:tagLst xmlns:p="http://schemas.openxmlformats.org/presentationml/2006/main">
  <p:tag name="AS_UNIQUEID" val="49"/>
</p:tagLst>
</file>

<file path=ppt/tags/tag336.xml><?xml version="1.0" encoding="utf-8"?>
<p:tagLst xmlns:p="http://schemas.openxmlformats.org/presentationml/2006/main">
  <p:tag name="AS_UNIQUEID" val="50"/>
</p:tagLst>
</file>

<file path=ppt/tags/tag337.xml><?xml version="1.0" encoding="utf-8"?>
<p:tagLst xmlns:p="http://schemas.openxmlformats.org/presentationml/2006/main">
  <p:tag name="AS_UNIQUEID" val="539"/>
</p:tagLst>
</file>

<file path=ppt/tags/tag338.xml><?xml version="1.0" encoding="utf-8"?>
<p:tagLst xmlns:p="http://schemas.openxmlformats.org/presentationml/2006/main">
  <p:tag name="AS_UNIQUEID" val="540"/>
</p:tagLst>
</file>

<file path=ppt/tags/tag339.xml><?xml version="1.0" encoding="utf-8"?>
<p:tagLst xmlns:p="http://schemas.openxmlformats.org/presentationml/2006/main">
  <p:tag name="AS_UNIQUEID" val="541"/>
</p:tagLst>
</file>

<file path=ppt/tags/tag34.xml><?xml version="1.0" encoding="utf-8"?>
<p:tagLst xmlns:p="http://schemas.openxmlformats.org/presentationml/2006/main">
  <p:tag name="AS_UNIQUEID" val="318"/>
</p:tagLst>
</file>

<file path=ppt/tags/tag340.xml><?xml version="1.0" encoding="utf-8"?>
<p:tagLst xmlns:p="http://schemas.openxmlformats.org/presentationml/2006/main">
  <p:tag name="AS_UNIQUEID" val="542"/>
</p:tagLst>
</file>

<file path=ppt/tags/tag341.xml><?xml version="1.0" encoding="utf-8"?>
<p:tagLst xmlns:p="http://schemas.openxmlformats.org/presentationml/2006/main">
  <p:tag name="AS_UNIQUEID" val="544"/>
</p:tagLst>
</file>

<file path=ppt/tags/tag342.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5.xml><?xml version="1.0" encoding="utf-8"?>
<p:tagLst xmlns:p="http://schemas.openxmlformats.org/presentationml/2006/main">
  <p:tag name="AS_UNIQUEID" val="365"/>
</p:tagLst>
</file>

<file path=ppt/tags/tag36.xml><?xml version="1.0" encoding="utf-8"?>
<p:tagLst xmlns:p="http://schemas.openxmlformats.org/presentationml/2006/main">
  <p:tag name="AS_UNIQUEID" val="320"/>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366"/>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367"/>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368"/>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369"/>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370"/>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371"/>
</p:tagLst>
</file>

<file path=ppt/tags/tag7.xml><?xml version="1.0" encoding="utf-8"?>
<p:tagLst xmlns:p="http://schemas.openxmlformats.org/presentationml/2006/main">
  <p:tag name="AS_UNIQUEID" val="361"/>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372"/>
</p:tagLst>
</file>

<file path=ppt/tags/tag77.xml><?xml version="1.0" encoding="utf-8"?>
<p:tagLst xmlns:p="http://schemas.openxmlformats.org/presentationml/2006/main">
  <p:tag name="AS_UNIQUEID" val="48"/>
</p:tagLst>
</file>

<file path=ppt/tags/tag78.xml><?xml version="1.0" encoding="utf-8"?>
<p:tagLst xmlns:p="http://schemas.openxmlformats.org/presentationml/2006/main">
  <p:tag name="AS_UNIQUEID" val="49"/>
</p:tagLst>
</file>

<file path=ppt/tags/tag79.xml><?xml version="1.0" encoding="utf-8"?>
<p:tagLst xmlns:p="http://schemas.openxmlformats.org/presentationml/2006/main">
  <p:tag name="AS_UNIQUEID" val="373"/>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4"/>
</p:tagLst>
</file>

<file path=ppt/tags/tag81.xml><?xml version="1.0" encoding="utf-8"?>
<p:tagLst xmlns:p="http://schemas.openxmlformats.org/presentationml/2006/main">
  <p:tag name="AS_UNIQUEID" val="375"/>
</p:tagLst>
</file>

<file path=ppt/tags/tag82.xml><?xml version="1.0" encoding="utf-8"?>
<p:tagLst xmlns:p="http://schemas.openxmlformats.org/presentationml/2006/main">
  <p:tag name="AS_UNIQUEID" val="376"/>
</p:tagLst>
</file>

<file path=ppt/tags/tag83.xml><?xml version="1.0" encoding="utf-8"?>
<p:tagLst xmlns:p="http://schemas.openxmlformats.org/presentationml/2006/main">
  <p:tag name="AS_UNIQUEID" val="48"/>
</p:tagLst>
</file>

<file path=ppt/tags/tag84.xml><?xml version="1.0" encoding="utf-8"?>
<p:tagLst xmlns:p="http://schemas.openxmlformats.org/presentationml/2006/main">
  <p:tag name="AS_UNIQUEID" val="49"/>
</p:tagLst>
</file>

<file path=ppt/tags/tag85.xml><?xml version="1.0" encoding="utf-8"?>
<p:tagLst xmlns:p="http://schemas.openxmlformats.org/presentationml/2006/main">
  <p:tag name="AS_UNIQUEID" val="50"/>
</p:tagLst>
</file>

<file path=ppt/tags/tag86.xml><?xml version="1.0" encoding="utf-8"?>
<p:tagLst xmlns:p="http://schemas.openxmlformats.org/presentationml/2006/main">
  <p:tag name="AS_UNIQUEID" val="377"/>
</p:tagLst>
</file>

<file path=ppt/tags/tag87.xml><?xml version="1.0" encoding="utf-8"?>
<p:tagLst xmlns:p="http://schemas.openxmlformats.org/presentationml/2006/main">
  <p:tag name="AS_UNIQUEID" val="378"/>
</p:tagLst>
</file>

<file path=ppt/tags/tag88.xml><?xml version="1.0" encoding="utf-8"?>
<p:tagLst xmlns:p="http://schemas.openxmlformats.org/presentationml/2006/main">
  <p:tag name="AS_UNIQUEID" val="379"/>
</p:tagLst>
</file>

<file path=ppt/tags/tag89.xml><?xml version="1.0" encoding="utf-8"?>
<p:tagLst xmlns:p="http://schemas.openxmlformats.org/presentationml/2006/main">
  <p:tag name="AS_UNIQUEID" val="380"/>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381"/>
</p:tagLst>
</file>

<file path=ppt/tags/tag91.xml><?xml version="1.0" encoding="utf-8"?>
<p:tagLst xmlns:p="http://schemas.openxmlformats.org/presentationml/2006/main">
  <p:tag name="AS_UNIQUEID" val="382"/>
</p:tagLst>
</file>

<file path=ppt/tags/tag92.xml><?xml version="1.0" encoding="utf-8"?>
<p:tagLst xmlns:p="http://schemas.openxmlformats.org/presentationml/2006/main">
  <p:tag name="AS_UNIQUEID" val="48"/>
</p:tagLst>
</file>

<file path=ppt/tags/tag93.xml><?xml version="1.0" encoding="utf-8"?>
<p:tagLst xmlns:p="http://schemas.openxmlformats.org/presentationml/2006/main">
  <p:tag name="AS_UNIQUEID" val="49"/>
</p:tagLst>
</file>

<file path=ppt/tags/tag94.xml><?xml version="1.0" encoding="utf-8"?>
<p:tagLst xmlns:p="http://schemas.openxmlformats.org/presentationml/2006/main">
  <p:tag name="AS_UNIQUEID" val="383"/>
</p:tagLst>
</file>

<file path=ppt/tags/tag95.xml><?xml version="1.0" encoding="utf-8"?>
<p:tagLst xmlns:p="http://schemas.openxmlformats.org/presentationml/2006/main">
  <p:tag name="AS_UNIQUEID" val="384"/>
</p:tagLst>
</file>

<file path=ppt/tags/tag96.xml><?xml version="1.0" encoding="utf-8"?>
<p:tagLst xmlns:p="http://schemas.openxmlformats.org/presentationml/2006/main">
  <p:tag name="AS_UNIQUEID" val="385"/>
</p:tagLst>
</file>

<file path=ppt/tags/tag97.xml><?xml version="1.0" encoding="utf-8"?>
<p:tagLst xmlns:p="http://schemas.openxmlformats.org/presentationml/2006/main">
  <p:tag name="AS_UNIQUEID" val="386"/>
</p:tagLst>
</file>

<file path=ppt/tags/tag98.xml><?xml version="1.0" encoding="utf-8"?>
<p:tagLst xmlns:p="http://schemas.openxmlformats.org/presentationml/2006/main">
  <p:tag name="AS_UNIQUEID" val="387"/>
</p:tagLst>
</file>

<file path=ppt/tags/tag99.xml><?xml version="1.0" encoding="utf-8"?>
<p:tagLst xmlns:p="http://schemas.openxmlformats.org/presentationml/2006/main">
  <p:tag name="AS_UNIQUEID" val="38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273</Paragraphs>
  <Slides>32</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32</vt:i4>
      </vt:variant>
    </vt:vector>
  </HeadingPairs>
  <TitlesOfParts>
    <vt:vector baseType="lpstr" size="42">
      <vt:lpstr>Arial</vt:lpstr>
      <vt:lpstr>Calibri Light</vt:lpstr>
      <vt:lpstr>Calibri</vt:lpstr>
      <vt:lpstr>等线 Light</vt:lpstr>
      <vt:lpstr>等线</vt:lpstr>
      <vt:lpstr>微软雅黑</vt:lpstr>
      <vt:lpstr>Times New Roman</vt:lpstr>
      <vt:lpstr>宋体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2020-10-29T09:55:06.381</cp:lastPrinted>
  <dcterms:created xsi:type="dcterms:W3CDTF">2020-10-29T09:55:06Z</dcterms:created>
  <dcterms:modified xsi:type="dcterms:W3CDTF">2020-12-17T05:40:11Z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