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1" r:id="rId3"/>
    <p:sldId id="258" r:id="rId4"/>
    <p:sldId id="259" r:id="rId5"/>
    <p:sldId id="260" r:id="rId6"/>
    <p:sldId id="261" r:id="rId7"/>
    <p:sldId id="262" r:id="rId8"/>
    <p:sldId id="272" r:id="rId9"/>
    <p:sldId id="269" r:id="rId10"/>
    <p:sldId id="263" r:id="rId11"/>
    <p:sldId id="265" r:id="rId12"/>
    <p:sldId id="27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9" autoAdjust="0"/>
    <p:restoredTop sz="94658" autoAdjust="0"/>
  </p:normalViewPr>
  <p:slideViewPr>
    <p:cSldViewPr>
      <p:cViewPr>
        <p:scale>
          <a:sx n="66" d="100"/>
          <a:sy n="66" d="100"/>
        </p:scale>
        <p:origin x="-876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F662A-1A42-494F-952A-550FC51E44BF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F62D3-038F-4D68-AD82-895783295F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EFB55-C076-42DD-A80D-F9FF4333A43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slide" Target="slide5.xml"/><Relationship Id="rId12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slide" Target="slide11.xml"/><Relationship Id="rId5" Type="http://schemas.openxmlformats.org/officeDocument/2006/relationships/image" Target="../media/image3.jpeg"/><Relationship Id="rId10" Type="http://schemas.openxmlformats.org/officeDocument/2006/relationships/image" Target="../media/image6.png"/><Relationship Id="rId4" Type="http://schemas.openxmlformats.org/officeDocument/2006/relationships/slide" Target="slide3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uang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286000" y="685800"/>
            <a:ext cx="5599113" cy="1806575"/>
          </a:xfrm>
          <a:prstGeom prst="rect">
            <a:avLst/>
          </a:prstGeom>
          <a:gradFill rotWithShape="0">
            <a:gsLst>
              <a:gs pos="0">
                <a:srgbClr val="C5C5FF"/>
              </a:gs>
              <a:gs pos="100000">
                <a:srgbClr val="00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zh-CN" altLang="en-US" sz="6000" b="1" dirty="0">
                <a:solidFill>
                  <a:srgbClr val="F4130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皇帝的新装</a:t>
            </a:r>
          </a:p>
          <a:p>
            <a:pPr algn="ctr"/>
            <a:r>
              <a:rPr lang="zh-CN" altLang="en-US" sz="4400" b="1" i="1" dirty="0">
                <a:solidFill>
                  <a:srgbClr val="F4130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安徒生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20" name="Text Box 16"/>
          <p:cNvSpPr txBox="1">
            <a:spLocks noChangeArrowheads="1"/>
          </p:cNvSpPr>
          <p:nvPr/>
        </p:nvSpPr>
        <p:spPr bwMode="auto">
          <a:xfrm rot="972975">
            <a:off x="3776491" y="3136849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Arial" charset="0"/>
                <a:ea typeface="黑体" pitchFamily="2" charset="-122"/>
              </a:rPr>
              <a:t>受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4786314" y="1857364"/>
            <a:ext cx="5397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 dirty="0">
                <a:latin typeface="Arial" charset="0"/>
                <a:ea typeface="黑体" pitchFamily="2" charset="-122"/>
              </a:rPr>
              <a:t>助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 rot="-1190474">
            <a:off x="6358730" y="2432814"/>
            <a:ext cx="53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 dirty="0">
                <a:latin typeface="Arial" charset="0"/>
                <a:ea typeface="黑体" pitchFamily="2" charset="-122"/>
              </a:rPr>
              <a:t>传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 rot="-2457679">
            <a:off x="4537474" y="4459610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dirty="0">
                <a:latin typeface="Arial" charset="0"/>
                <a:ea typeface="黑体" pitchFamily="2" charset="-122"/>
              </a:rPr>
              <a:t>行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 rot="2680347">
            <a:off x="6248161" y="3900949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latin typeface="Arial" charset="0"/>
                <a:ea typeface="黑体" pitchFamily="2" charset="-122"/>
              </a:rPr>
              <a:t>揭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4643438" y="2714620"/>
            <a:ext cx="1584325" cy="1595437"/>
            <a:chOff x="2400" y="2115"/>
            <a:chExt cx="998" cy="1005"/>
          </a:xfrm>
        </p:grpSpPr>
        <p:sp>
          <p:nvSpPr>
            <p:cNvPr id="21527" name="Oval 23"/>
            <p:cNvSpPr>
              <a:spLocks noChangeArrowheads="1"/>
            </p:cNvSpPr>
            <p:nvPr/>
          </p:nvSpPr>
          <p:spPr bwMode="auto">
            <a:xfrm>
              <a:off x="2400" y="2122"/>
              <a:ext cx="998" cy="99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28575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latin typeface="Arial" charset="0"/>
              </a:endParaRPr>
            </a:p>
          </p:txBody>
        </p:sp>
        <p:sp>
          <p:nvSpPr>
            <p:cNvPr id="21528" name="Text Box 24"/>
            <p:cNvSpPr txBox="1">
              <a:spLocks noChangeArrowheads="1"/>
            </p:cNvSpPr>
            <p:nvPr/>
          </p:nvSpPr>
          <p:spPr bwMode="auto">
            <a:xfrm>
              <a:off x="2517" y="2115"/>
              <a:ext cx="759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kumimoji="0" lang="zh-CN" altLang="en-US" sz="8000" b="1" dirty="0">
                  <a:solidFill>
                    <a:srgbClr val="FF0000"/>
                  </a:solidFill>
                  <a:latin typeface="Arial" charset="0"/>
                  <a:ea typeface="隶书" pitchFamily="49" charset="-122"/>
                </a:rPr>
                <a:t>骗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2428860" y="785794"/>
            <a:ext cx="6043613" cy="4691062"/>
            <a:chOff x="930" y="527"/>
            <a:chExt cx="3807" cy="2955"/>
          </a:xfrm>
        </p:grpSpPr>
        <p:sp>
          <p:nvSpPr>
            <p:cNvPr id="21509" name="Oval 5"/>
            <p:cNvSpPr>
              <a:spLocks noChangeArrowheads="1"/>
            </p:cNvSpPr>
            <p:nvPr/>
          </p:nvSpPr>
          <p:spPr bwMode="auto">
            <a:xfrm>
              <a:off x="930" y="1532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1510" name="Oval 6"/>
            <p:cNvSpPr>
              <a:spLocks noChangeArrowheads="1"/>
            </p:cNvSpPr>
            <p:nvPr/>
          </p:nvSpPr>
          <p:spPr bwMode="auto">
            <a:xfrm>
              <a:off x="3451" y="2893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1429" y="2893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3872" y="1441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2427" y="527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1520" y="2983"/>
              <a:ext cx="81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 dirty="0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骗子</a:t>
              </a:r>
            </a:p>
          </p:txBody>
        </p:sp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985" y="1615"/>
              <a:ext cx="74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 dirty="0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皇帝</a:t>
              </a:r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2498" y="572"/>
              <a:ext cx="72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 dirty="0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官员</a:t>
              </a:r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3921" y="1514"/>
              <a:ext cx="81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百姓</a:t>
              </a: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3542" y="2980"/>
              <a:ext cx="72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孩子</a:t>
              </a:r>
            </a:p>
          </p:txBody>
        </p:sp>
        <p:sp>
          <p:nvSpPr>
            <p:cNvPr id="21529" name="Line 25"/>
            <p:cNvSpPr>
              <a:spLocks noChangeShapeType="1"/>
            </p:cNvSpPr>
            <p:nvPr/>
          </p:nvSpPr>
          <p:spPr bwMode="auto">
            <a:xfrm>
              <a:off x="2817" y="1152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26"/>
            <p:cNvSpPr>
              <a:spLocks noChangeShapeType="1"/>
            </p:cNvSpPr>
            <p:nvPr/>
          </p:nvSpPr>
          <p:spPr bwMode="auto">
            <a:xfrm flipV="1">
              <a:off x="2111" y="2611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27"/>
            <p:cNvSpPr>
              <a:spLocks noChangeShapeType="1"/>
            </p:cNvSpPr>
            <p:nvPr/>
          </p:nvSpPr>
          <p:spPr bwMode="auto">
            <a:xfrm flipH="1" flipV="1">
              <a:off x="3199" y="2566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 flipH="1">
              <a:off x="3290" y="1795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29"/>
            <p:cNvSpPr>
              <a:spLocks noChangeShapeType="1"/>
            </p:cNvSpPr>
            <p:nvPr/>
          </p:nvSpPr>
          <p:spPr bwMode="auto">
            <a:xfrm>
              <a:off x="1728" y="1923"/>
              <a:ext cx="635" cy="182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3203575" y="0"/>
            <a:ext cx="27368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0" lang="zh-CN" altLang="en-US" sz="48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1071538" y="5500702"/>
            <a:ext cx="8072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3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文中各种人物是</a:t>
            </a:r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怎样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围绕</a:t>
            </a:r>
            <a:r>
              <a:rPr lang="zh-CN" altLang="en-US" sz="36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骗</a:t>
            </a:r>
            <a:r>
              <a:rPr lang="zh-CN" altLang="en-US" sz="36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字进行活动的？（用</a:t>
            </a:r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两个字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加以概括）</a:t>
            </a:r>
          </a:p>
        </p:txBody>
      </p:sp>
      <p:sp>
        <p:nvSpPr>
          <p:cNvPr id="21547" name="Rectangle 43"/>
          <p:cNvSpPr>
            <a:spLocks noChangeArrowheads="1"/>
          </p:cNvSpPr>
          <p:nvPr/>
        </p:nvSpPr>
        <p:spPr bwMode="auto">
          <a:xfrm>
            <a:off x="1071538" y="357166"/>
            <a:ext cx="3556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请用</a:t>
            </a:r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一个</a:t>
            </a:r>
          </a:p>
          <a:p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字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概括这篇童话的故事情节。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37" grpId="0" autoUpdateAnimBg="0"/>
      <p:bldP spid="2154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026"/>
          <p:cNvSpPr txBox="1">
            <a:spLocks noChangeArrowheads="1"/>
          </p:cNvSpPr>
          <p:nvPr/>
        </p:nvSpPr>
        <p:spPr bwMode="auto">
          <a:xfrm>
            <a:off x="2438400" y="457200"/>
            <a:ext cx="4283075" cy="823913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rgbClr val="FFFF66"/>
                </a:solidFill>
                <a:latin typeface="Times New Roman" pitchFamily="18" charset="0"/>
                <a:ea typeface="楷体_GB2312" pitchFamily="49" charset="-122"/>
              </a:rPr>
              <a:t>整体</a:t>
            </a:r>
            <a:r>
              <a:rPr kumimoji="1" lang="zh-CN" altLang="en-US" sz="4800" b="1" dirty="0">
                <a:solidFill>
                  <a:srgbClr val="FFFF66"/>
                </a:solidFill>
                <a:latin typeface="Times New Roman" pitchFamily="18" charset="0"/>
                <a:ea typeface="楷体_GB2312" pitchFamily="49" charset="-122"/>
                <a:hlinkClick r:id="rId2" action="ppaction://hlinksldjump"/>
              </a:rPr>
              <a:t>把握</a:t>
            </a:r>
            <a:endParaRPr kumimoji="1" lang="zh-CN" altLang="en-US" sz="4800" b="1" dirty="0">
              <a:solidFill>
                <a:srgbClr val="FFFF66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95235" name="Text Box 1027"/>
          <p:cNvSpPr txBox="1">
            <a:spLocks noChangeArrowheads="1"/>
          </p:cNvSpPr>
          <p:nvPr/>
        </p:nvSpPr>
        <p:spPr bwMode="auto">
          <a:xfrm>
            <a:off x="381000" y="2438400"/>
            <a:ext cx="8534400" cy="27717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Times New Roman" pitchFamily="18" charset="0"/>
              </a:rPr>
              <a:t>        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</a:rPr>
              <a:t>这篇童话通过一个</a:t>
            </a:r>
            <a:r>
              <a:rPr kumimoji="1" lang="zh-CN" altLang="en-US" sz="4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昏庸无能而又穷奢极欲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</a:rPr>
              <a:t>的皇帝上当受骗的故事，揭露和讽刺了皇帝和大臣们的</a:t>
            </a:r>
            <a:r>
              <a:rPr kumimoji="1" lang="zh-CN" altLang="en-US" sz="4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虚伪、愚蠢和自欺欺人</a:t>
            </a:r>
            <a:r>
              <a:rPr kumimoji="1" lang="zh-CN" altLang="en-US" sz="4000" b="1" dirty="0">
                <a:solidFill>
                  <a:schemeClr val="bg1"/>
                </a:solidFill>
                <a:latin typeface="Times New Roman" pitchFamily="18" charset="0"/>
              </a:rPr>
              <a:t>的丑行。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2051050" y="2420938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omic Sans MS" pitchFamily="66" charset="0"/>
              </a:rPr>
              <a:t>展开想象，续写课文</a:t>
            </a:r>
          </a:p>
        </p:txBody>
      </p:sp>
      <p:sp>
        <p:nvSpPr>
          <p:cNvPr id="37892" name="Rectangle 8"/>
          <p:cNvSpPr>
            <a:spLocks noChangeArrowheads="1"/>
          </p:cNvSpPr>
          <p:nvPr/>
        </p:nvSpPr>
        <p:spPr bwMode="auto">
          <a:xfrm>
            <a:off x="684213" y="3716338"/>
            <a:ext cx="7778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    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游行大典完毕，皇帝回宫后，事情将会怎样呢？大家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展开想象，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续写</a:t>
            </a:r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皇帝的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  <a:hlinkClick r:id="rId2" action="ppaction://hlinksldjump"/>
              </a:rPr>
              <a:t>新装</a:t>
            </a:r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。 </a:t>
            </a:r>
          </a:p>
        </p:txBody>
      </p:sp>
      <p:sp>
        <p:nvSpPr>
          <p:cNvPr id="37893" name="WordArt 9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38163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/>
              <a:t>皇帝的新装                      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                           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57818" y="3286124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hlinkClick r:id="rId2" action="ppaction://hlinksldjump"/>
              </a:rPr>
              <a:t>  体裁</a:t>
            </a:r>
            <a:r>
              <a:rPr lang="zh-CN" altLang="en-US" sz="2800" b="1" dirty="0" smtClean="0"/>
              <a:t>童话介绍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3929058" y="607220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11" name="Picture 3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428736"/>
            <a:ext cx="335758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214678" y="1500174"/>
            <a:ext cx="6429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hlinkClick r:id="rId4" action="ppaction://hlinksldjump"/>
              </a:rPr>
              <a:t>作者</a:t>
            </a:r>
            <a:r>
              <a:rPr lang="zh-CN" altLang="en-US" sz="2800" b="1" dirty="0" smtClean="0"/>
              <a:t>介绍</a:t>
            </a:r>
            <a:endParaRPr lang="zh-CN" altLang="en-US" sz="2800" b="1" dirty="0"/>
          </a:p>
        </p:txBody>
      </p:sp>
      <p:pic>
        <p:nvPicPr>
          <p:cNvPr id="16" name="Picture 1026" descr="a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357298"/>
            <a:ext cx="3000396" cy="1857388"/>
          </a:xfrm>
          <a:prstGeom prst="rect">
            <a:avLst/>
          </a:prstGeom>
          <a:noFill/>
        </p:spPr>
      </p:pic>
      <p:pic>
        <p:nvPicPr>
          <p:cNvPr id="17" name="Picture 4" descr="图片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28662" y="3857628"/>
            <a:ext cx="2214578" cy="2428892"/>
          </a:xfrm>
          <a:prstGeom prst="rect">
            <a:avLst/>
          </a:prstGeom>
          <a:noFill/>
          <a:ln/>
        </p:spPr>
      </p:pic>
      <p:sp>
        <p:nvSpPr>
          <p:cNvPr id="22" name="TextBox 21"/>
          <p:cNvSpPr txBox="1"/>
          <p:nvPr/>
        </p:nvSpPr>
        <p:spPr>
          <a:xfrm>
            <a:off x="857224" y="4000504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重点</a:t>
            </a:r>
            <a:r>
              <a:rPr lang="zh-CN" altLang="en-US" sz="2400" b="1" dirty="0" smtClean="0">
                <a:hlinkClick r:id="rId7" action="ppaction://hlinksldjump"/>
              </a:rPr>
              <a:t>词语</a:t>
            </a:r>
            <a:r>
              <a:rPr lang="zh-CN" altLang="en-US" sz="2400" b="1" dirty="0" smtClean="0"/>
              <a:t>及解释</a:t>
            </a:r>
            <a:endParaRPr lang="zh-CN" altLang="en-US" sz="2400" b="1" dirty="0"/>
          </a:p>
        </p:txBody>
      </p:sp>
      <p:pic>
        <p:nvPicPr>
          <p:cNvPr id="23" name="Picture 4" descr="图片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4071942"/>
            <a:ext cx="2143140" cy="214314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000496" y="571501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</a:t>
            </a:r>
            <a:r>
              <a:rPr lang="zh-CN" altLang="en-US" sz="2800" b="1" dirty="0" smtClean="0">
                <a:hlinkClick r:id="rId9" action="ppaction://hlinksldjump"/>
              </a:rPr>
              <a:t>情节</a:t>
            </a:r>
            <a:r>
              <a:rPr lang="zh-CN" altLang="en-US" sz="2800" b="1" dirty="0" smtClean="0"/>
              <a:t>把握</a:t>
            </a:r>
            <a:endParaRPr lang="zh-CN" altLang="en-US" sz="2800" b="1" dirty="0"/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0826" y="3929066"/>
            <a:ext cx="1857388" cy="19288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6572264" y="585789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</a:t>
            </a:r>
            <a:r>
              <a:rPr lang="zh-CN" altLang="en-US" sz="2800" b="1" dirty="0" smtClean="0">
                <a:hlinkClick r:id="rId11" action="ppaction://hlinksldjump"/>
              </a:rPr>
              <a:t>课后</a:t>
            </a:r>
            <a:r>
              <a:rPr lang="zh-CN" altLang="en-US" sz="2800" b="1" dirty="0" smtClean="0">
                <a:hlinkClick r:id="rId12" action="ppaction://hlinksldjump"/>
              </a:rPr>
              <a:t>作业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003800" y="476250"/>
            <a:ext cx="38163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安徒生（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1805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1875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）全名：汉斯</a:t>
            </a:r>
            <a:r>
              <a:rPr lang="en-US" altLang="zh-CN" sz="2400" b="1" dirty="0">
                <a:latin typeface="Arial"/>
                <a:ea typeface="楷体_GB2312" pitchFamily="49" charset="-122"/>
              </a:rPr>
              <a:t>·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克利斯坦</a:t>
            </a:r>
            <a:r>
              <a:rPr lang="en-US" altLang="zh-CN" sz="2400" b="1" dirty="0">
                <a:latin typeface="Arial"/>
                <a:ea typeface="楷体_GB2312" pitchFamily="49" charset="-122"/>
              </a:rPr>
              <a:t>·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安徒生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,19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世纪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丹麦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文学巨匠，世界著名的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童话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作家。他的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160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余篇童话在近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150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年中被翻译成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140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多种文字，从丹麦传向世界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。安徒生出生于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鞋匠家庭，童年生活穷苦，早期写有诗歌、剧本和长篇小说等，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1835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年开始写童话，著名的童话有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丑小鸭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海的女儿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卖火柴的小女孩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夜莺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皇帝的新装</a:t>
            </a:r>
            <a:r>
              <a:rPr lang="en-US" altLang="zh-CN" sz="24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等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23850" y="0"/>
            <a:ext cx="26352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a typeface="黑体" pitchFamily="2" charset="-122"/>
              </a:rPr>
              <a:t>作者</a:t>
            </a:r>
            <a:r>
              <a:rPr lang="zh-CN" altLang="en-US" sz="4800" b="1" dirty="0">
                <a:solidFill>
                  <a:srgbClr val="FF0000"/>
                </a:solidFill>
                <a:ea typeface="黑体" pitchFamily="2" charset="-122"/>
                <a:hlinkClick r:id="rId3" action="ppaction://hlinksldjump"/>
              </a:rPr>
              <a:t>简介</a:t>
            </a:r>
            <a:endParaRPr lang="zh-CN" altLang="en-US" sz="4800" b="1" dirty="0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57200" y="533400"/>
            <a:ext cx="632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什么是</a:t>
            </a:r>
            <a:r>
              <a:rPr lang="zh-CN" altLang="en-US" sz="3600" dirty="0">
                <a:hlinkClick r:id="rId3" action="ppaction://hlinksldjump"/>
              </a:rPr>
              <a:t>童话</a:t>
            </a:r>
            <a:r>
              <a:rPr lang="zh-CN" altLang="en-US" sz="3600" dirty="0"/>
              <a:t>？它有什么特点？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85800" y="1295400"/>
            <a:ext cx="53340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accent2"/>
                </a:solidFill>
                <a:ea typeface="隶书" pitchFamily="49" charset="-122"/>
              </a:rPr>
              <a:t>童话</a:t>
            </a:r>
            <a:r>
              <a:rPr lang="zh-CN" altLang="en-US" sz="3600" dirty="0">
                <a:ea typeface="隶书" pitchFamily="49" charset="-122"/>
              </a:rPr>
              <a:t>是儿童文学的一种。它往往通过丰富的</a:t>
            </a:r>
            <a:r>
              <a:rPr lang="zh-CN" altLang="en-US" sz="3600" dirty="0">
                <a:solidFill>
                  <a:schemeClr val="accent2"/>
                </a:solidFill>
                <a:ea typeface="隶书" pitchFamily="49" charset="-122"/>
              </a:rPr>
              <a:t>想象</a:t>
            </a:r>
            <a:r>
              <a:rPr lang="zh-CN" altLang="en-US" sz="3600" dirty="0">
                <a:ea typeface="隶书" pitchFamily="49" charset="-122"/>
              </a:rPr>
              <a:t>、</a:t>
            </a:r>
            <a:r>
              <a:rPr lang="zh-CN" altLang="en-US" sz="3600" dirty="0">
                <a:solidFill>
                  <a:schemeClr val="accent2"/>
                </a:solidFill>
                <a:ea typeface="隶书" pitchFamily="49" charset="-122"/>
              </a:rPr>
              <a:t>幻想</a:t>
            </a:r>
            <a:r>
              <a:rPr lang="zh-CN" altLang="en-US" sz="3600" dirty="0">
                <a:ea typeface="隶书" pitchFamily="49" charset="-122"/>
              </a:rPr>
              <a:t>和</a:t>
            </a:r>
            <a:r>
              <a:rPr lang="zh-CN" altLang="en-US" sz="3600" dirty="0">
                <a:solidFill>
                  <a:schemeClr val="accent2"/>
                </a:solidFill>
                <a:ea typeface="隶书" pitchFamily="49" charset="-122"/>
              </a:rPr>
              <a:t>夸张</a:t>
            </a:r>
            <a:r>
              <a:rPr lang="zh-CN" altLang="en-US" sz="3600" dirty="0">
                <a:ea typeface="隶书" pitchFamily="49" charset="-122"/>
              </a:rPr>
              <a:t>来塑造形象，反映生活，对儿童进行思想教育。语言通俗生动，故事情节往往离奇曲折，引人入胜。它又往往采用</a:t>
            </a:r>
            <a:r>
              <a:rPr lang="zh-CN" altLang="en-US" sz="3600" dirty="0">
                <a:solidFill>
                  <a:schemeClr val="accent2"/>
                </a:solidFill>
                <a:ea typeface="隶书" pitchFamily="49" charset="-122"/>
              </a:rPr>
              <a:t>拟人</a:t>
            </a:r>
            <a:r>
              <a:rPr lang="zh-CN" altLang="en-US" sz="3600" dirty="0">
                <a:ea typeface="隶书" pitchFamily="49" charset="-122"/>
              </a:rPr>
              <a:t>的手法来写。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8" name="Picture 3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142976" y="500042"/>
            <a:ext cx="710564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a typeface="仿宋_GB2312" pitchFamily="49" charset="-122"/>
              </a:rPr>
              <a:t>       请</a:t>
            </a:r>
            <a:r>
              <a:rPr lang="zh-CN" altLang="en-US" sz="4000" b="1" dirty="0">
                <a:ea typeface="仿宋_GB2312" pitchFamily="49" charset="-122"/>
              </a:rPr>
              <a:t>特别注意下边红色字的读音和写法：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142976" y="1905000"/>
            <a:ext cx="771530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ea typeface="仿宋_GB2312" pitchFamily="49" charset="-122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炫</a:t>
            </a:r>
            <a:r>
              <a:rPr lang="zh-CN" altLang="en-US" sz="3600" b="1" dirty="0">
                <a:ea typeface="楷体_GB2312" pitchFamily="49" charset="-122"/>
              </a:rPr>
              <a:t>耀</a:t>
            </a:r>
            <a:r>
              <a:rPr lang="en-US" altLang="zh-CN" sz="3600" b="1" dirty="0">
                <a:ea typeface="楷体_GB2312" pitchFamily="49" charset="-122"/>
              </a:rPr>
              <a:t>(         )             </a:t>
            </a:r>
            <a:r>
              <a:rPr lang="zh-CN" altLang="en-US" sz="3600" b="1" dirty="0">
                <a:ea typeface="楷体_GB2312" pitchFamily="49" charset="-122"/>
              </a:rPr>
              <a:t>滑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稽</a:t>
            </a:r>
            <a:r>
              <a:rPr lang="en-US" altLang="zh-CN" sz="3600" b="1" dirty="0">
                <a:ea typeface="楷体_GB2312" pitchFamily="49" charset="-122"/>
              </a:rPr>
              <a:t>(         )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陛</a:t>
            </a:r>
            <a:r>
              <a:rPr lang="zh-CN" altLang="en-US" sz="3600" b="1" dirty="0">
                <a:ea typeface="楷体_GB2312" pitchFamily="49" charset="-122"/>
              </a:rPr>
              <a:t>下</a:t>
            </a:r>
            <a:r>
              <a:rPr lang="en-US" altLang="zh-CN" sz="3600" b="1" dirty="0">
                <a:ea typeface="楷体_GB2312" pitchFamily="49" charset="-122"/>
              </a:rPr>
              <a:t>(         )             </a:t>
            </a:r>
            <a:r>
              <a:rPr lang="zh-CN" altLang="en-US" sz="3600" b="1" dirty="0">
                <a:ea typeface="楷体_GB2312" pitchFamily="49" charset="-122"/>
              </a:rPr>
              <a:t>头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衔</a:t>
            </a:r>
            <a:r>
              <a:rPr lang="en-US" altLang="zh-CN" sz="3600" b="1" dirty="0">
                <a:ea typeface="楷体_GB2312" pitchFamily="49" charset="-122"/>
              </a:rPr>
              <a:t>(         )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称</a:t>
            </a:r>
            <a:r>
              <a:rPr lang="zh-CN" altLang="en-US" sz="3600" b="1" dirty="0">
                <a:ea typeface="楷体_GB2312" pitchFamily="49" charset="-122"/>
              </a:rPr>
              <a:t>职</a:t>
            </a:r>
            <a:r>
              <a:rPr lang="en-US" altLang="zh-CN" sz="3600" b="1" dirty="0">
                <a:ea typeface="楷体_GB2312" pitchFamily="49" charset="-122"/>
              </a:rPr>
              <a:t>(         )             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御聘</a:t>
            </a:r>
            <a:r>
              <a:rPr lang="en-US" altLang="zh-CN" sz="3600" b="1" dirty="0">
                <a:ea typeface="楷体_GB2312" pitchFamily="49" charset="-122"/>
              </a:rPr>
              <a:t>(         )      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itchFamily="49" charset="-122"/>
              </a:rPr>
              <a:t> </a:t>
            </a:r>
            <a:r>
              <a:rPr lang="zh-CN" altLang="en-US" sz="3600" b="1" dirty="0">
                <a:ea typeface="楷体_GB2312" pitchFamily="49" charset="-122"/>
              </a:rPr>
              <a:t>赏</a:t>
            </a:r>
            <a:r>
              <a:rPr lang="zh-CN" altLang="en-US" sz="3600" b="1" dirty="0">
                <a:solidFill>
                  <a:srgbClr val="CC3300"/>
                </a:solidFill>
                <a:ea typeface="楷体_GB2312" pitchFamily="49" charset="-122"/>
              </a:rPr>
              <a:t>赐</a:t>
            </a:r>
            <a:r>
              <a:rPr lang="en-US" altLang="zh-CN" sz="3600" b="1" dirty="0">
                <a:ea typeface="楷体_GB2312" pitchFamily="49" charset="-122"/>
              </a:rPr>
              <a:t>(         )             </a:t>
            </a:r>
            <a:r>
              <a:rPr lang="zh-CN" altLang="en-US" sz="3600" b="1" dirty="0">
                <a:solidFill>
                  <a:srgbClr val="CC3300"/>
                </a:solidFill>
                <a:latin typeface="宋体" pitchFamily="2" charset="-122"/>
                <a:ea typeface="楷体_GB2312" pitchFamily="49" charset="-122"/>
              </a:rPr>
              <a:t>骇</a:t>
            </a:r>
            <a:r>
              <a:rPr lang="zh-CN" altLang="en-US" sz="3600" b="1" dirty="0">
                <a:latin typeface="宋体" pitchFamily="2" charset="-122"/>
                <a:ea typeface="楷体_GB2312" pitchFamily="49" charset="-122"/>
              </a:rPr>
              <a:t>人听闻</a:t>
            </a:r>
            <a:r>
              <a:rPr lang="en-US" altLang="zh-CN" sz="3600" b="1" dirty="0">
                <a:ea typeface="仿宋_GB2312" pitchFamily="49" charset="-122"/>
              </a:rPr>
              <a:t>(         )</a:t>
            </a:r>
            <a:r>
              <a:rPr lang="en-US" altLang="zh-CN" sz="3600" b="1" dirty="0">
                <a:latin typeface="宋体" pitchFamily="2" charset="-122"/>
              </a:rPr>
              <a:t> </a:t>
            </a:r>
            <a:endParaRPr lang="en-US" altLang="zh-CN" sz="3600" b="1" dirty="0">
              <a:latin typeface="宋体" pitchFamily="2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楷体_GB2312" pitchFamily="49" charset="-122"/>
              </a:rPr>
              <a:t>随声</a:t>
            </a:r>
            <a:r>
              <a:rPr lang="zh-CN" altLang="en-US" sz="3600" b="1" dirty="0">
                <a:solidFill>
                  <a:srgbClr val="CC3300"/>
                </a:solidFill>
                <a:latin typeface="宋体" pitchFamily="2" charset="-122"/>
                <a:ea typeface="楷体_GB2312" pitchFamily="49" charset="-122"/>
              </a:rPr>
              <a:t>附和</a:t>
            </a:r>
            <a:r>
              <a:rPr lang="en-US" altLang="zh-CN" sz="3600" b="1" dirty="0">
                <a:ea typeface="仿宋_GB2312" pitchFamily="49" charset="-122"/>
              </a:rPr>
              <a:t>(         </a:t>
            </a:r>
            <a:r>
              <a:rPr lang="en-US" altLang="zh-CN" sz="3600" b="1" dirty="0" smtClean="0">
                <a:ea typeface="仿宋_GB2312" pitchFamily="49" charset="-122"/>
              </a:rPr>
              <a:t>  </a:t>
            </a:r>
            <a:r>
              <a:rPr lang="en-US" altLang="zh-CN" sz="3600" b="1" dirty="0">
                <a:ea typeface="仿宋_GB2312" pitchFamily="49" charset="-122"/>
              </a:rPr>
              <a:t>) </a:t>
            </a:r>
            <a:r>
              <a:rPr lang="en-US" altLang="zh-CN" sz="3600" b="1" dirty="0">
                <a:latin typeface="宋体" pitchFamily="2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latin typeface="宋体" pitchFamily="2" charset="-122"/>
                <a:ea typeface="楷体_GB2312" pitchFamily="49" charset="-122"/>
              </a:rPr>
              <a:t>钦差</a:t>
            </a:r>
            <a:r>
              <a:rPr lang="zh-CN" altLang="en-US" sz="3600" b="1" dirty="0">
                <a:latin typeface="宋体" pitchFamily="2" charset="-122"/>
                <a:ea typeface="楷体_GB2312" pitchFamily="49" charset="-122"/>
              </a:rPr>
              <a:t>大臣</a:t>
            </a:r>
            <a:r>
              <a:rPr lang="en-US" altLang="zh-CN" sz="3600" b="1" dirty="0">
                <a:ea typeface="仿宋_GB2312" pitchFamily="49" charset="-122"/>
              </a:rPr>
              <a:t>(           </a:t>
            </a:r>
            <a:r>
              <a:rPr lang="en-US" altLang="zh-CN" sz="3600" b="1" dirty="0" smtClean="0">
                <a:ea typeface="仿宋_GB2312" pitchFamily="49" charset="-122"/>
              </a:rPr>
              <a:t>    </a:t>
            </a:r>
            <a:r>
              <a:rPr lang="en-US" altLang="zh-CN" sz="3600" b="1" dirty="0">
                <a:ea typeface="仿宋_GB2312" pitchFamily="49" charset="-122"/>
              </a:rPr>
              <a:t>) 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428860" y="2071678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xu</a:t>
            </a:r>
            <a:r>
              <a:rPr lang="en-US" altLang="zh-CN" sz="2800" dirty="0" err="1">
                <a:latin typeface="Times New Roman"/>
              </a:rPr>
              <a:t>à</a:t>
            </a:r>
            <a:r>
              <a:rPr lang="en-US" altLang="zh-CN" sz="2800" dirty="0" err="1">
                <a:latin typeface="宋体" pitchFamily="2" charset="-122"/>
              </a:rPr>
              <a:t>n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571736" y="3000372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b</a:t>
            </a:r>
            <a:r>
              <a:rPr lang="en-US" altLang="zh-CN" sz="2800" dirty="0" err="1">
                <a:latin typeface="Times New Roman"/>
              </a:rPr>
              <a:t>ì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857884" y="2928934"/>
            <a:ext cx="134778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xi</a:t>
            </a:r>
            <a:r>
              <a:rPr lang="en-US" altLang="zh-CN" sz="2800" dirty="0" err="1">
                <a:latin typeface="Times New Roman"/>
              </a:rPr>
              <a:t>á</a:t>
            </a:r>
            <a:r>
              <a:rPr lang="en-US" altLang="zh-CN" sz="2800" dirty="0" err="1">
                <a:latin typeface="宋体" pitchFamily="2" charset="-122"/>
              </a:rPr>
              <a:t>n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357422" y="3714752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ch</a:t>
            </a:r>
            <a:r>
              <a:rPr lang="en-US" altLang="zh-CN" sz="2800" dirty="0" err="1">
                <a:latin typeface="Times New Roman"/>
              </a:rPr>
              <a:t>è</a:t>
            </a:r>
            <a:r>
              <a:rPr lang="en-US" altLang="zh-CN" sz="2800" dirty="0" err="1">
                <a:latin typeface="宋体" pitchFamily="2" charset="-122"/>
              </a:rPr>
              <a:t>n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786446" y="3714752"/>
            <a:ext cx="164782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y</a:t>
            </a:r>
            <a:r>
              <a:rPr lang="en-US" altLang="zh-CN" sz="1800" dirty="0" err="1">
                <a:latin typeface="Times New Roman"/>
              </a:rPr>
              <a:t>Ù</a:t>
            </a:r>
            <a:r>
              <a:rPr lang="en-US" altLang="zh-CN" sz="2800" dirty="0" err="1">
                <a:latin typeface="宋体" pitchFamily="2" charset="-122"/>
              </a:rPr>
              <a:t>p</a:t>
            </a:r>
            <a:r>
              <a:rPr lang="en-US" altLang="zh-CN" sz="2800" dirty="0" err="1">
                <a:latin typeface="Times New Roman"/>
              </a:rPr>
              <a:t>ì</a:t>
            </a:r>
            <a:r>
              <a:rPr lang="en-US" altLang="zh-CN" sz="2800" dirty="0" err="1">
                <a:latin typeface="宋体" pitchFamily="2" charset="-122"/>
              </a:rPr>
              <a:t>n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643174" y="4572008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c</a:t>
            </a:r>
            <a:r>
              <a:rPr lang="en-US" altLang="zh-CN" sz="2800" dirty="0" err="1">
                <a:latin typeface="Times New Roman"/>
              </a:rPr>
              <a:t>ì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6000760" y="2000240"/>
            <a:ext cx="68261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宋体" pitchFamily="2" charset="-122"/>
              </a:rPr>
              <a:t>jī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6786578" y="5357826"/>
            <a:ext cx="204627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宋体" pitchFamily="2" charset="-122"/>
              </a:rPr>
              <a:t>qīn</a:t>
            </a:r>
            <a:r>
              <a:rPr lang="en-US" altLang="zh-CN" sz="2800" dirty="0">
                <a:latin typeface="宋体" pitchFamily="2" charset="-122"/>
              </a:rPr>
              <a:t> </a:t>
            </a:r>
            <a:r>
              <a:rPr lang="en-US" altLang="zh-CN" sz="2800" dirty="0" err="1">
                <a:latin typeface="宋体" pitchFamily="2" charset="-122"/>
              </a:rPr>
              <a:t>chāi</a:t>
            </a:r>
            <a:r>
              <a:rPr lang="en-US" altLang="zh-CN" sz="2800" dirty="0">
                <a:latin typeface="宋体" pitchFamily="2" charset="-122"/>
              </a:rPr>
              <a:t> </a:t>
            </a:r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3214678" y="5357826"/>
            <a:ext cx="121444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宋体" pitchFamily="2" charset="-122"/>
              </a:rPr>
              <a:t>f</a:t>
            </a:r>
            <a:r>
              <a:rPr lang="en-US" altLang="zh-CN" sz="2800" dirty="0" err="1">
                <a:latin typeface="Times New Roman"/>
              </a:rPr>
              <a:t>ù</a:t>
            </a:r>
            <a:r>
              <a:rPr lang="en-US" altLang="zh-CN" sz="2800" dirty="0">
                <a:latin typeface="宋体" pitchFamily="2" charset="-122"/>
              </a:rPr>
              <a:t> </a:t>
            </a:r>
            <a:r>
              <a:rPr lang="en-US" altLang="zh-CN" sz="2800" dirty="0" err="1">
                <a:latin typeface="宋体" pitchFamily="2" charset="-122"/>
              </a:rPr>
              <a:t>h</a:t>
            </a:r>
            <a:r>
              <a:rPr lang="en-US" altLang="zh-CN" sz="2800" dirty="0" err="1">
                <a:latin typeface="Times New Roman"/>
              </a:rPr>
              <a:t>è</a:t>
            </a:r>
            <a:endParaRPr lang="en-US" altLang="zh-CN" sz="2800" dirty="0">
              <a:latin typeface="宋体" pitchFamily="2" charset="-122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6929454" y="4572008"/>
            <a:ext cx="88740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宋体" pitchFamily="2" charset="-122"/>
              </a:rPr>
              <a:t>h</a:t>
            </a:r>
            <a:r>
              <a:rPr lang="en-US" altLang="zh-CN" sz="2800" dirty="0" err="1">
                <a:latin typeface="Times New Roman"/>
              </a:rPr>
              <a:t>à</a:t>
            </a:r>
            <a:r>
              <a:rPr lang="en-US" altLang="zh-CN" sz="2800" dirty="0" err="1">
                <a:latin typeface="宋体" pitchFamily="2" charset="-122"/>
              </a:rPr>
              <a:t>i</a:t>
            </a:r>
            <a:endParaRPr lang="en-US" altLang="zh-CN" sz="2800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2" grpId="0" autoUpdateAnimBg="0"/>
      <p:bldP spid="4103" grpId="0" autoUpdateAnimBg="0"/>
      <p:bldP spid="4104" grpId="0" autoUpdateAnimBg="0"/>
      <p:bldP spid="4106" grpId="0" autoUpdateAnimBg="0"/>
      <p:bldP spid="4107" grpId="0" autoUpdateAnimBg="0"/>
      <p:bldP spid="4121" grpId="0" autoUpdateAnimBg="0"/>
      <p:bldP spid="4123" grpId="0" autoUpdateAnimBg="0"/>
      <p:bldP spid="4124" grpId="0" autoUpdateAnimBg="0"/>
      <p:bldP spid="412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en-US" b="1" dirty="0"/>
              <a:t>．解释下面的</a:t>
            </a:r>
            <a:r>
              <a:rPr lang="zh-CN" altLang="en-US" b="1" dirty="0">
                <a:hlinkClick r:id="rId3" action="ppaction://hlinksldjump"/>
              </a:rPr>
              <a:t>词语</a:t>
            </a:r>
            <a:r>
              <a:rPr lang="zh-CN" altLang="en-US" dirty="0"/>
              <a:t>：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571612"/>
            <a:ext cx="1889109" cy="585779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）滑稽：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428596" y="2643182"/>
            <a:ext cx="2016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charset="0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称职：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428860" y="2643182"/>
            <a:ext cx="64436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能够胜任所担当的职务。</a:t>
            </a:r>
            <a:r>
              <a:rPr lang="zh-CN" altLang="en-US" sz="2800" b="1" dirty="0">
                <a:latin typeface="Arial" charset="0"/>
              </a:rPr>
              <a:t>称：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适合。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500034" y="3500438"/>
            <a:ext cx="26432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charset="0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不可救药：</a:t>
            </a: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3071802" y="3500438"/>
            <a:ext cx="5467372" cy="129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Arial" charset="0"/>
              </a:rPr>
              <a:t>比喻人或事物已坏到无法挽救。救药：用药救活。</a:t>
            </a:r>
          </a:p>
          <a:p>
            <a:endParaRPr kumimoji="0" lang="en-US" altLang="zh-CN" sz="2800" b="1" dirty="0">
              <a:latin typeface="Arial" charset="0"/>
            </a:endParaRPr>
          </a:p>
        </p:txBody>
      </p:sp>
      <p:sp>
        <p:nvSpPr>
          <p:cNvPr id="74768" name="Text Box 16"/>
          <p:cNvSpPr txBox="1">
            <a:spLocks noChangeArrowheads="1"/>
          </p:cNvSpPr>
          <p:nvPr/>
        </p:nvSpPr>
        <p:spPr bwMode="auto">
          <a:xfrm>
            <a:off x="2357422" y="4000504"/>
            <a:ext cx="2576513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1800" dirty="0">
              <a:solidFill>
                <a:srgbClr val="0000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kumimoji="0" lang="en-US" altLang="zh-CN" sz="1800" dirty="0">
              <a:latin typeface="Arial" charset="0"/>
            </a:endParaRPr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500034" y="4500570"/>
            <a:ext cx="27860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charset="0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骇人听闻：</a:t>
            </a:r>
          </a:p>
        </p:txBody>
      </p:sp>
      <p:sp>
        <p:nvSpPr>
          <p:cNvPr id="74770" name="Text Box 18"/>
          <p:cNvSpPr txBox="1">
            <a:spLocks noChangeArrowheads="1"/>
          </p:cNvSpPr>
          <p:nvPr/>
        </p:nvSpPr>
        <p:spPr bwMode="auto">
          <a:xfrm>
            <a:off x="3071802" y="4500570"/>
            <a:ext cx="51435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使人听了非常震惊。骇：惊吓。</a:t>
            </a:r>
          </a:p>
        </p:txBody>
      </p:sp>
      <p:sp>
        <p:nvSpPr>
          <p:cNvPr id="74771" name="Text Box 19"/>
          <p:cNvSpPr txBox="1">
            <a:spLocks noChangeArrowheads="1"/>
          </p:cNvSpPr>
          <p:nvPr/>
        </p:nvSpPr>
        <p:spPr bwMode="auto">
          <a:xfrm>
            <a:off x="500034" y="5214950"/>
            <a:ext cx="25717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charset="0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随声附和：</a:t>
            </a:r>
          </a:p>
        </p:txBody>
      </p:sp>
      <p:sp>
        <p:nvSpPr>
          <p:cNvPr id="74772" name="Text Box 20"/>
          <p:cNvSpPr txBox="1">
            <a:spLocks noChangeArrowheads="1"/>
          </p:cNvSpPr>
          <p:nvPr/>
        </p:nvSpPr>
        <p:spPr bwMode="auto">
          <a:xfrm>
            <a:off x="3143240" y="5214950"/>
            <a:ext cx="550072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charset="0"/>
              </a:rPr>
              <a:t>别人说什么，自己跟着说什么。形容毫无主见、一味盲从。附和：跟着别人说。</a:t>
            </a:r>
          </a:p>
        </p:txBody>
      </p: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2679700" y="5522913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1800" dirty="0">
              <a:solidFill>
                <a:srgbClr val="0000FF"/>
              </a:solidFill>
              <a:latin typeface="Arial" charset="0"/>
            </a:endParaRPr>
          </a:p>
          <a:p>
            <a:endParaRPr kumimoji="0" lang="en-US" altLang="zh-CN" sz="1800" dirty="0"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2500298" y="1571612"/>
            <a:ext cx="5857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语言、动作）引人发笑。文中是荒唐的意思。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0" grpId="0"/>
      <p:bldP spid="74764" grpId="0"/>
      <p:bldP spid="74770" grpId="0"/>
      <p:bldP spid="7477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785786" y="714356"/>
            <a:ext cx="738664" cy="5659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</a:rPr>
              <a:t>角色形象及语气特征</a:t>
            </a:r>
            <a:r>
              <a:rPr lang="zh-CN" altLang="en-US" sz="3600" b="1" dirty="0">
                <a:solidFill>
                  <a:schemeClr val="hlink"/>
                </a:solidFill>
                <a:hlinkClick r:id="rId2" action="ppaction://hlinksldjump"/>
              </a:rPr>
              <a:t>提示</a:t>
            </a:r>
            <a:r>
              <a:rPr lang="zh-CN" altLang="en-US" sz="3600" b="1" dirty="0">
                <a:solidFill>
                  <a:schemeClr val="hlink"/>
                </a:solidFill>
              </a:rPr>
              <a:t>：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47800" y="2286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①皇帝：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447800" y="858838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②骗子：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47800" y="14478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③大臣：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447800" y="20574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④官员：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447800" y="2743200"/>
            <a:ext cx="1403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/>
              <a:t>⑤随员：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447800" y="34290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⑥典礼：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447800" y="41148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⑦百姓：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447800" y="48006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⑧小孩：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47800" y="54864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⑨爸爸：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447800" y="6096000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⑩旁白：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803525" y="228600"/>
            <a:ext cx="3347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语调傲慢、神情自负。 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928926" y="857232"/>
            <a:ext cx="3347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油腔滑调，阿谀奉承。 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2819400" y="1447800"/>
            <a:ext cx="48702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老于世故，语调迟缓，故作镇定。 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819400" y="2057400"/>
            <a:ext cx="3347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故作姿态，语调低沉。 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2863850" y="2743200"/>
            <a:ext cx="18004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随声附和。 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2857488" y="3429000"/>
            <a:ext cx="3347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讨好皇帝，语调温柔。 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786050" y="4143380"/>
            <a:ext cx="52036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不敢说真话，心里明白，最后醒悟。 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2819400" y="4800600"/>
            <a:ext cx="3966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天真单纯，高声叫了出来。 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863850" y="5486400"/>
            <a:ext cx="36567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说话坦然，但声音较低。 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2879725" y="6137275"/>
            <a:ext cx="42755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语气亲切、自然，语调平缓。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785794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思考</a:t>
            </a: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：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0166" y="1714488"/>
            <a:ext cx="7072362" cy="133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8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这篇童话以什么为线索？围绕这个线索有几个情节？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3357562"/>
            <a:ext cx="671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、请用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一个字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概括这篇童话的故事情节。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0166" y="4357694"/>
            <a:ext cx="65008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、文中各种人物是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怎样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围绕</a:t>
            </a:r>
            <a:r>
              <a:rPr lang="zh-CN" altLang="en-US" sz="2800" b="1" dirty="0" smtClean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骗</a:t>
            </a:r>
            <a:r>
              <a:rPr lang="zh-CN" altLang="en-US" sz="2800" b="1" dirty="0" smtClean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字进行活动的？（用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两个字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加以概括）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09600" y="1676400"/>
            <a:ext cx="7162800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黑体" pitchFamily="2" charset="-122"/>
                <a:ea typeface="黑体" pitchFamily="2" charset="-122"/>
              </a:rPr>
              <a:t>　</a:t>
            </a:r>
          </a:p>
          <a:p>
            <a:pPr>
              <a:spcBef>
                <a:spcPct val="50000"/>
              </a:spcBef>
            </a:pPr>
            <a:endParaRPr kumimoji="1" lang="en-US" altLang="zh-CN" sz="3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715008" y="3143248"/>
            <a:ext cx="25431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新装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新装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新装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新装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新装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5072066" y="2357430"/>
            <a:ext cx="1785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新 装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1142976" y="2357430"/>
            <a:ext cx="25828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(1)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线索：</a:t>
            </a: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1214414" y="4000504"/>
            <a:ext cx="29289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(2)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情节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：</a:t>
            </a: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5143504" y="3071810"/>
            <a:ext cx="720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</a:rPr>
              <a:t>爱</a:t>
            </a:r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5143504" y="3786190"/>
            <a:ext cx="64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</a:rPr>
              <a:t>做</a:t>
            </a: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5143504" y="4572008"/>
            <a:ext cx="64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</a:rPr>
              <a:t>看</a:t>
            </a:r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5143504" y="5286388"/>
            <a:ext cx="64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</a:rPr>
              <a:t>穿</a:t>
            </a: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5143504" y="6000768"/>
            <a:ext cx="7143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</a:rPr>
              <a:t>展</a:t>
            </a:r>
          </a:p>
        </p:txBody>
      </p:sp>
      <p:sp>
        <p:nvSpPr>
          <p:cNvPr id="61457" name="WordArt 17"/>
          <p:cNvSpPr>
            <a:spLocks noChangeArrowheads="1" noChangeShapeType="1" noTextEdit="1"/>
          </p:cNvSpPr>
          <p:nvPr/>
        </p:nvSpPr>
        <p:spPr bwMode="auto">
          <a:xfrm>
            <a:off x="857224" y="214290"/>
            <a:ext cx="4727596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317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66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1000108"/>
            <a:ext cx="8215370" cy="1314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  <a:spcBef>
                <a:spcPct val="50000"/>
              </a:spcBef>
            </a:pP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、这篇童话以什么为线索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围绕这个线     索有几个情节？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714744" y="2714620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3571868" y="3500438"/>
            <a:ext cx="135732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3714744" y="4071942"/>
            <a:ext cx="1212860" cy="248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3786182" y="4572008"/>
            <a:ext cx="1284298" cy="251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3857620" y="4714884"/>
            <a:ext cx="1355736" cy="823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3714744" y="4857760"/>
            <a:ext cx="1428760" cy="13232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57224" y="0"/>
            <a:ext cx="4500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故事</a:t>
            </a:r>
            <a:r>
              <a:rPr lang="zh-CN" altLang="en-US" sz="60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情节</a:t>
            </a:r>
            <a:endParaRPr lang="zh-CN" altLang="en-US" sz="6000" b="1" dirty="0">
              <a:solidFill>
                <a:schemeClr val="accent2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9" grpId="0"/>
      <p:bldP spid="61450" grpId="0"/>
      <p:bldP spid="61451" grpId="0"/>
      <p:bldP spid="61452" grpId="0"/>
      <p:bldP spid="61453" grpId="0"/>
      <p:bldP spid="61454" grpId="0"/>
      <p:bldP spid="61455" grpId="0"/>
      <p:bldP spid="614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694</Words>
  <PresentationFormat>全屏显示(4:3)</PresentationFormat>
  <Paragraphs>110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皇帝的新装                      </vt:lpstr>
      <vt:lpstr>幻灯片 3</vt:lpstr>
      <vt:lpstr>幻灯片 4</vt:lpstr>
      <vt:lpstr>幻灯片 5</vt:lpstr>
      <vt:lpstr>2．解释下面的词语：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董鹏飞</cp:lastModifiedBy>
  <cp:revision>75</cp:revision>
  <dcterms:modified xsi:type="dcterms:W3CDTF">2009-12-09T01:05:35Z</dcterms:modified>
</cp:coreProperties>
</file>