
<file path=[Content_Types].xml><?xml version="1.0" encoding="utf-8"?>
<Types xmlns="http://schemas.openxmlformats.org/package/2006/content-types">
  <Default Extension="wav" ContentType="audio/x-wav"/>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65" r:id="rId4"/>
    <p:sldMasterId id="2147483679" r:id="rId5"/>
    <p:sldMasterId id="2147483691" r:id="rId6"/>
    <p:sldMasterId id="2147483703" r:id="rId7"/>
    <p:sldMasterId id="2147483717" r:id="rId8"/>
    <p:sldMasterId id="2147483731" r:id="rId9"/>
    <p:sldMasterId id="2147483743" r:id="rId10"/>
    <p:sldMasterId id="2147483757" r:id="rId11"/>
    <p:sldMasterId id="2147483771" r:id="rId12"/>
    <p:sldMasterId id="2147483785" r:id="rId13"/>
  </p:sldMasterIdLst>
  <p:notesMasterIdLst>
    <p:notesMasterId r:id="rId36"/>
  </p:notesMasterIdLst>
  <p:sldIdLst>
    <p:sldId id="647" r:id="rId14"/>
    <p:sldId id="595" r:id="rId15"/>
    <p:sldId id="308" r:id="rId16"/>
    <p:sldId id="309" r:id="rId17"/>
    <p:sldId id="596" r:id="rId18"/>
    <p:sldId id="597" r:id="rId19"/>
    <p:sldId id="598" r:id="rId20"/>
    <p:sldId id="322" r:id="rId21"/>
    <p:sldId id="355" r:id="rId22"/>
    <p:sldId id="634" r:id="rId23"/>
    <p:sldId id="608" r:id="rId24"/>
    <p:sldId id="610" r:id="rId25"/>
    <p:sldId id="617" r:id="rId26"/>
    <p:sldId id="613" r:id="rId27"/>
    <p:sldId id="614" r:id="rId28"/>
    <p:sldId id="615" r:id="rId29"/>
    <p:sldId id="636" r:id="rId30"/>
    <p:sldId id="616" r:id="rId31"/>
    <p:sldId id="618" r:id="rId32"/>
    <p:sldId id="619" r:id="rId33"/>
    <p:sldId id="620" r:id="rId34"/>
    <p:sldId id="621" r:id="rId35"/>
    <p:sldId id="623" r:id="rId37"/>
    <p:sldId id="624" r:id="rId38"/>
    <p:sldId id="626" r:id="rId39"/>
    <p:sldId id="627" r:id="rId40"/>
    <p:sldId id="628" r:id="rId41"/>
    <p:sldId id="629" r:id="rId42"/>
    <p:sldId id="631" r:id="rId43"/>
    <p:sldId id="632" r:id="rId44"/>
    <p:sldId id="362" r:id="rId45"/>
    <p:sldId id="364" r:id="rId46"/>
    <p:sldId id="367" r:id="rId47"/>
    <p:sldId id="369" r:id="rId48"/>
    <p:sldId id="642" r:id="rId49"/>
    <p:sldId id="372" r:id="rId50"/>
    <p:sldId id="643" r:id="rId51"/>
    <p:sldId id="373" r:id="rId52"/>
    <p:sldId id="375" r:id="rId53"/>
    <p:sldId id="366" r:id="rId54"/>
    <p:sldId id="383" r:id="rId55"/>
    <p:sldId id="381" r:id="rId56"/>
    <p:sldId id="382" r:id="rId57"/>
    <p:sldId id="384" r:id="rId58"/>
    <p:sldId id="393" r:id="rId59"/>
    <p:sldId id="394" r:id="rId60"/>
    <p:sldId id="395" r:id="rId61"/>
    <p:sldId id="386" r:id="rId62"/>
    <p:sldId id="387" r:id="rId63"/>
    <p:sldId id="388" r:id="rId64"/>
    <p:sldId id="391" r:id="rId65"/>
    <p:sldId id="390" r:id="rId66"/>
    <p:sldId id="570" r:id="rId67"/>
    <p:sldId id="577" r:id="rId68"/>
    <p:sldId id="578" r:id="rId69"/>
    <p:sldId id="581" r:id="rId70"/>
    <p:sldId id="583" r:id="rId71"/>
    <p:sldId id="584" r:id="rId72"/>
    <p:sldId id="585" r:id="rId73"/>
    <p:sldId id="586" r:id="rId74"/>
    <p:sldId id="587" r:id="rId75"/>
    <p:sldId id="588" r:id="rId76"/>
    <p:sldId id="589" r:id="rId77"/>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CCFFCC"/>
    <a:srgbClr val="FF7C80"/>
    <a:srgbClr val="FFCC99"/>
    <a:srgbClr val="FF9966"/>
    <a:srgbClr val="0099CC"/>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snapToGrid="0" showGuides="1">
      <p:cViewPr varScale="1">
        <p:scale>
          <a:sx n="70" d="100"/>
          <a:sy n="70" d="100"/>
        </p:scale>
        <p:origin x="-516" y="-108"/>
      </p:cViewPr>
      <p:guideLst>
        <p:guide orient="horz" pos="2263"/>
        <p:guide pos="3840"/>
      </p:guideLst>
    </p:cSldViewPr>
  </p:slideViewPr>
  <p:notesTextViewPr>
    <p:cViewPr>
      <p:scale>
        <a:sx n="1" d="1"/>
        <a:sy n="1" d="1"/>
      </p:scale>
      <p:origin x="0" y="0"/>
    </p:cViewPr>
  </p:notesTextViewPr>
  <p:sorterViewPr showFormatting="0">
    <p:cViewPr>
      <p:scale>
        <a:sx n="100" d="100"/>
        <a:sy n="100" d="100"/>
      </p:scale>
      <p:origin x="0" y="0"/>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0" Type="http://schemas.openxmlformats.org/officeDocument/2006/relationships/tableStyles" Target="tableStyles.xml"/><Relationship Id="rId8" Type="http://schemas.openxmlformats.org/officeDocument/2006/relationships/slideMaster" Target="slideMasters/slideMaster7.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63.xml"/><Relationship Id="rId76" Type="http://schemas.openxmlformats.org/officeDocument/2006/relationships/slide" Target="slides/slide62.xml"/><Relationship Id="rId75" Type="http://schemas.openxmlformats.org/officeDocument/2006/relationships/slide" Target="slides/slide61.xml"/><Relationship Id="rId74" Type="http://schemas.openxmlformats.org/officeDocument/2006/relationships/slide" Target="slides/slide60.xml"/><Relationship Id="rId73" Type="http://schemas.openxmlformats.org/officeDocument/2006/relationships/slide" Target="slides/slide59.xml"/><Relationship Id="rId72" Type="http://schemas.openxmlformats.org/officeDocument/2006/relationships/slide" Target="slides/slide58.xml"/><Relationship Id="rId71" Type="http://schemas.openxmlformats.org/officeDocument/2006/relationships/slide" Target="slides/slide57.xml"/><Relationship Id="rId70" Type="http://schemas.openxmlformats.org/officeDocument/2006/relationships/slide" Target="slides/slide56.xml"/><Relationship Id="rId7" Type="http://schemas.openxmlformats.org/officeDocument/2006/relationships/slideMaster" Target="slideMasters/slideMaster6.xml"/><Relationship Id="rId69" Type="http://schemas.openxmlformats.org/officeDocument/2006/relationships/slide" Target="slides/slide55.xml"/><Relationship Id="rId68" Type="http://schemas.openxmlformats.org/officeDocument/2006/relationships/slide" Target="slides/slide54.xml"/><Relationship Id="rId67" Type="http://schemas.openxmlformats.org/officeDocument/2006/relationships/slide" Target="slides/slide53.xml"/><Relationship Id="rId66" Type="http://schemas.openxmlformats.org/officeDocument/2006/relationships/slide" Target="slides/slide52.xml"/><Relationship Id="rId65" Type="http://schemas.openxmlformats.org/officeDocument/2006/relationships/slide" Target="slides/slide51.xml"/><Relationship Id="rId64" Type="http://schemas.openxmlformats.org/officeDocument/2006/relationships/slide" Target="slides/slide50.xml"/><Relationship Id="rId63" Type="http://schemas.openxmlformats.org/officeDocument/2006/relationships/slide" Target="slides/slide49.xml"/><Relationship Id="rId62" Type="http://schemas.openxmlformats.org/officeDocument/2006/relationships/slide" Target="slides/slide48.xml"/><Relationship Id="rId61" Type="http://schemas.openxmlformats.org/officeDocument/2006/relationships/slide" Target="slides/slide47.xml"/><Relationship Id="rId60" Type="http://schemas.openxmlformats.org/officeDocument/2006/relationships/slide" Target="slides/slide46.xml"/><Relationship Id="rId6" Type="http://schemas.openxmlformats.org/officeDocument/2006/relationships/slideMaster" Target="slideMasters/slideMaster5.xml"/><Relationship Id="rId59" Type="http://schemas.openxmlformats.org/officeDocument/2006/relationships/slide" Target="slides/slide45.xml"/><Relationship Id="rId58" Type="http://schemas.openxmlformats.org/officeDocument/2006/relationships/slide" Target="slides/slide44.xml"/><Relationship Id="rId57" Type="http://schemas.openxmlformats.org/officeDocument/2006/relationships/slide" Target="slides/slide43.xml"/><Relationship Id="rId56" Type="http://schemas.openxmlformats.org/officeDocument/2006/relationships/slide" Target="slides/slide42.xml"/><Relationship Id="rId55" Type="http://schemas.openxmlformats.org/officeDocument/2006/relationships/slide" Target="slides/slide41.xml"/><Relationship Id="rId54" Type="http://schemas.openxmlformats.org/officeDocument/2006/relationships/slide" Target="slides/slide40.xml"/><Relationship Id="rId53" Type="http://schemas.openxmlformats.org/officeDocument/2006/relationships/slide" Target="slides/slide39.xml"/><Relationship Id="rId52" Type="http://schemas.openxmlformats.org/officeDocument/2006/relationships/slide" Target="slides/slide38.xml"/><Relationship Id="rId51" Type="http://schemas.openxmlformats.org/officeDocument/2006/relationships/slide" Target="slides/slide37.xml"/><Relationship Id="rId50" Type="http://schemas.openxmlformats.org/officeDocument/2006/relationships/slide" Target="slides/slide36.xml"/><Relationship Id="rId5" Type="http://schemas.openxmlformats.org/officeDocument/2006/relationships/slideMaster" Target="slideMasters/slideMaster4.xml"/><Relationship Id="rId49" Type="http://schemas.openxmlformats.org/officeDocument/2006/relationships/slide" Target="slides/slide35.xml"/><Relationship Id="rId48" Type="http://schemas.openxmlformats.org/officeDocument/2006/relationships/slide" Target="slides/slide34.xml"/><Relationship Id="rId47" Type="http://schemas.openxmlformats.org/officeDocument/2006/relationships/slide" Target="slides/slide33.xml"/><Relationship Id="rId46" Type="http://schemas.openxmlformats.org/officeDocument/2006/relationships/slide" Target="slides/slide32.xml"/><Relationship Id="rId45" Type="http://schemas.openxmlformats.org/officeDocument/2006/relationships/slide" Target="slides/slide31.xml"/><Relationship Id="rId44" Type="http://schemas.openxmlformats.org/officeDocument/2006/relationships/slide" Target="slides/slide30.xml"/><Relationship Id="rId43" Type="http://schemas.openxmlformats.org/officeDocument/2006/relationships/slide" Target="slides/slide29.xml"/><Relationship Id="rId42" Type="http://schemas.openxmlformats.org/officeDocument/2006/relationships/slide" Target="slides/slide28.xml"/><Relationship Id="rId41" Type="http://schemas.openxmlformats.org/officeDocument/2006/relationships/slide" Target="slides/slide27.xml"/><Relationship Id="rId40" Type="http://schemas.openxmlformats.org/officeDocument/2006/relationships/slide" Target="slides/slide26.xml"/><Relationship Id="rId4" Type="http://schemas.openxmlformats.org/officeDocument/2006/relationships/slideMaster" Target="slideMasters/slideMaster3.xml"/><Relationship Id="rId39" Type="http://schemas.openxmlformats.org/officeDocument/2006/relationships/slide" Target="slides/slide25.xml"/><Relationship Id="rId38" Type="http://schemas.openxmlformats.org/officeDocument/2006/relationships/slide" Target="slides/slide24.xml"/><Relationship Id="rId37" Type="http://schemas.openxmlformats.org/officeDocument/2006/relationships/slide" Target="slides/slide23.xml"/><Relationship Id="rId36" Type="http://schemas.openxmlformats.org/officeDocument/2006/relationships/notesMaster" Target="notesMasters/notesMaster1.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slide" Target="slides/slide4.xml"/><Relationship Id="rId16" Type="http://schemas.openxmlformats.org/officeDocument/2006/relationships/slide" Target="slides/slide3.xml"/><Relationship Id="rId15" Type="http://schemas.openxmlformats.org/officeDocument/2006/relationships/slide" Target="slides/slide2.xml"/><Relationship Id="rId14" Type="http://schemas.openxmlformats.org/officeDocument/2006/relationships/slide" Target="slides/slide1.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3250" name="页眉占位符 53249"/>
          <p:cNvSpPr>
            <a:spLocks noGrp="1"/>
          </p:cNvSpPr>
          <p:nvPr>
            <p:ph type="hdr" sz="quarter"/>
          </p:nvPr>
        </p:nvSpPr>
        <p:spPr>
          <a:xfrm>
            <a:off x="0" y="0"/>
            <a:ext cx="2971800" cy="457200"/>
          </a:xfrm>
          <a:prstGeom prst="rect">
            <a:avLst/>
          </a:prstGeom>
          <a:noFill/>
          <a:ln w="9525">
            <a:noFill/>
          </a:ln>
        </p:spPr>
        <p:txBody>
          <a:bodyPr/>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1" name="日期占位符 53250"/>
          <p:cNvSpPr>
            <a:spLocks noGrp="1"/>
          </p:cNvSpPr>
          <p:nvPr>
            <p:ph type="dt" idx="1"/>
          </p:nvPr>
        </p:nvSpPr>
        <p:spPr>
          <a:xfrm>
            <a:off x="3884613" y="0"/>
            <a:ext cx="2971800" cy="457200"/>
          </a:xfrm>
          <a:prstGeom prst="rect">
            <a:avLst/>
          </a:prstGeom>
          <a:noFill/>
          <a:ln w="9525">
            <a:noFill/>
          </a:ln>
        </p:spPr>
        <p:txBody>
          <a:bodyPr/>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8" name="幻灯片图像占位符 53251"/>
          <p:cNvSpPr>
            <a:spLocks noRo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7173" name="文本占位符 53252"/>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p:txBody>
      </p:sp>
      <p:sp>
        <p:nvSpPr>
          <p:cNvPr id="53254" name="页脚占位符 53253"/>
          <p:cNvSpPr>
            <a:spLocks noGrp="1"/>
          </p:cNvSpPr>
          <p:nvPr>
            <p:ph type="ftr" sz="quarter" idx="4"/>
          </p:nvPr>
        </p:nvSpPr>
        <p:spPr>
          <a:xfrm>
            <a:off x="0" y="8685213"/>
            <a:ext cx="2971800" cy="457200"/>
          </a:xfrm>
          <a:prstGeom prst="rect">
            <a:avLst/>
          </a:prstGeom>
          <a:noFill/>
          <a:ln w="9525">
            <a:noFill/>
          </a:ln>
        </p:spPr>
        <p:txBody>
          <a:bodyPr anchor="b"/>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5" name="灯片编号占位符 53254"/>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1pPr>
    <a:lvl2pPr marL="457200" lvl="1"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2pPr>
    <a:lvl3pPr marL="914400" lvl="2"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3pPr>
    <a:lvl4pPr marL="1371600" lvl="3"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4pPr>
    <a:lvl5pPr marL="1828800" lvl="4"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幻灯片图像占位符 1"/>
          <p:cNvSpPr>
            <a:spLocks noRot="1" noTextEdit="1"/>
          </p:cNvSpPr>
          <p:nvPr>
            <p:ph type="sldImg"/>
          </p:nvPr>
        </p:nvSpPr>
        <p:spPr/>
      </p:sp>
      <p:sp>
        <p:nvSpPr>
          <p:cNvPr id="57346" name="文本占位符 2"/>
          <p:cNvSpPr/>
          <p:nvPr>
            <p:ph type="body"/>
          </p:nvPr>
        </p:nvSpPr>
        <p:spPr/>
        <p:txBody>
          <a:bodyPr wrap="square" lIns="91440" tIns="45720" rIns="91440" bIns="45720" anchor="t"/>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标题幻灯片">
    <p:bg>
      <p:bgPr>
        <a:no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vert="horz" wrap="square" lIns="91440" tIns="45720" rIns="91440" bIns="45720" numCol="1" anchor="ctr" anchorCtr="0" compatLnSpc="1"/>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wrap="square" lIns="91440" tIns="45720" rIns="91440" bIns="45720" numCol="1" anchor="ctr" anchorCtr="0" compatLnSpc="1"/>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wrap="square" lIns="91440" tIns="45720" rIns="91440" bIns="45720" numCol="1" anchor="ctr" anchorCtr="0" compatLnSpc="1"/>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transition spd="slow">
    <p:random/>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02167" y="609600"/>
            <a:ext cx="11387667"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2167" y="1905000"/>
            <a:ext cx="5592233"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97600" y="1905000"/>
            <a:ext cx="5592233" cy="20208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97600" y="4078288"/>
            <a:ext cx="5592233" cy="20208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5"/>
          <p:cNvSpPr>
            <a:spLocks noGrp="1"/>
          </p:cNvSpPr>
          <p:nvPr>
            <p:ph type="dt" sz="half" idx="12"/>
          </p:nvPr>
        </p:nvSpPr>
        <p:spPr>
          <a:xfrm>
            <a:off x="401638" y="6245225"/>
            <a:ext cx="3052763" cy="476250"/>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rgbClr val="898989"/>
              </a:solidFill>
              <a:effectLst/>
              <a:uLnTx/>
              <a:uFillTx/>
              <a:latin typeface="Arial" panose="020B0604020202020204" pitchFamily="34" charset="0"/>
              <a:ea typeface="黑体" panose="02010609060101010101" pitchFamily="49" charset="-122"/>
              <a:cs typeface="+mn-cs"/>
            </a:endParaRPr>
          </a:p>
        </p:txBody>
      </p:sp>
      <p:sp>
        <p:nvSpPr>
          <p:cNvPr id="8" name="页脚占位符 6"/>
          <p:cNvSpPr>
            <a:spLocks noGrp="1"/>
          </p:cNvSpPr>
          <p:nvPr>
            <p:ph type="ftr" sz="quarter" idx="13"/>
          </p:nvPr>
        </p:nvSpPr>
        <p:spPr>
          <a:xfrm>
            <a:off x="4165600" y="6245225"/>
            <a:ext cx="3860800" cy="476250"/>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rgbClr val="898989"/>
              </a:solidFill>
              <a:effectLst/>
              <a:uLnTx/>
              <a:uFillTx/>
              <a:latin typeface="Arial" panose="020B0604020202020204" pitchFamily="34" charset="0"/>
              <a:ea typeface="黑体" panose="02010609060101010101" pitchFamily="49" charset="-122"/>
              <a:cs typeface="+mn-cs"/>
            </a:endParaRPr>
          </a:p>
        </p:txBody>
      </p:sp>
      <p:sp>
        <p:nvSpPr>
          <p:cNvPr id="9" name="灯片编号占位符 7"/>
          <p:cNvSpPr>
            <a:spLocks noGrp="1"/>
          </p:cNvSpPr>
          <p:nvPr>
            <p:ph type="sldNum" sz="quarter" idx="4"/>
          </p:nvPr>
        </p:nvSpPr>
        <p:spPr>
          <a:xfrm>
            <a:off x="8737600" y="6245225"/>
            <a:ext cx="3052763" cy="476250"/>
          </a:xfrm>
          <a:prstGeom prst="rect">
            <a:avLst/>
          </a:prstGeom>
        </p:spPr>
        <p:txBody>
          <a:bodyPr vert="horz" wrap="square" lIns="91440" tIns="45720" rIns="91440" bIns="45720" numCol="1" anchor="ctr" anchorCtr="0" compatLnSpc="1"/>
          <a:p>
            <a:pPr algn="r" fontAlgn="base"/>
            <a:fld id="{9A0DB2DC-4C9A-4742-B13C-FB6460FD3503}" type="slidenum">
              <a:rPr lang="en-US" altLang="zh-CN" strike="noStrike" noProof="1" dirty="0">
                <a:latin typeface="Arial" panose="020B0604020202020204" pitchFamily="34" charset="0"/>
                <a:ea typeface="黑体" panose="02010609060101010101" pitchFamily="49" charset="-122"/>
                <a:cs typeface="+mn-cs"/>
              </a:rPr>
            </a:fld>
            <a:endParaRPr lang="en-US" altLang="zh-CN" strike="noStrike" noProof="1" dirty="0"/>
          </a:p>
        </p:txBody>
      </p:sp>
    </p:spTree>
  </p:cSld>
  <p:clrMapOvr>
    <a:masterClrMapping/>
  </p:clrMapOvr>
  <p:transition spd="slow">
    <p:random/>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_标题幻灯片">
    <p:bg>
      <p:bgPr>
        <a:no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vert="horz" wrap="square" lIns="91440" tIns="45720" rIns="91440" bIns="45720" numCol="1" anchor="ctr" anchorCtr="0" compatLnSpc="1"/>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wrap="square" lIns="91440" tIns="45720" rIns="91440" bIns="45720" numCol="1" anchor="ctr" anchorCtr="0" compatLnSpc="1"/>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wrap="square" lIns="91440" tIns="45720" rIns="91440" bIns="45720" numCol="1" anchor="ctr" anchorCtr="0" compatLnSpc="1"/>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transition spd="slow">
    <p:random/>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showMasterSp="0">
  <p:cSld name="2_空白">
    <p:bg>
      <p:bgPr>
        <a:noFill/>
        <a:effectLst/>
      </p:bgPr>
    </p:bg>
    <p:spTree>
      <p:nvGrpSpPr>
        <p:cNvPr id="1" name=""/>
        <p:cNvGrpSpPr/>
        <p:nvPr/>
      </p:nvGrpSpPr>
      <p:grpSpPr>
        <a:xfrm>
          <a:off x="0" y="0"/>
          <a:ext cx="0" cy="0"/>
          <a:chOff x="0" y="0"/>
          <a:chExt cx="0" cy="0"/>
        </a:xfrm>
      </p:grpSpPr>
      <p:pic>
        <p:nvPicPr>
          <p:cNvPr id="27650" name="Picture 18" descr="22458PICkZz_1024"/>
          <p:cNvPicPr>
            <a:picLocks noChangeAspect="1"/>
          </p:cNvPicPr>
          <p:nvPr/>
        </p:nvPicPr>
        <p:blipFill>
          <a:blip r:embed="rId2"/>
          <a:srcRect r="63069" b="84206"/>
          <a:stretch>
            <a:fillRect/>
          </a:stretch>
        </p:blipFill>
        <p:spPr>
          <a:xfrm>
            <a:off x="0" y="0"/>
            <a:ext cx="12192000" cy="322263"/>
          </a:xfrm>
          <a:prstGeom prst="rect">
            <a:avLst/>
          </a:prstGeom>
          <a:noFill/>
          <a:ln w="9525">
            <a:noFill/>
          </a:ln>
        </p:spPr>
      </p:pic>
      <p:pic>
        <p:nvPicPr>
          <p:cNvPr id="27651" name="图片 54280" descr="优翼不带字1"/>
          <p:cNvPicPr>
            <a:picLocks noChangeAspect="1"/>
          </p:cNvPicPr>
          <p:nvPr/>
        </p:nvPicPr>
        <p:blipFill>
          <a:blip r:embed="rId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27652" name="Picture 16" descr="22458PICkZz_1024"/>
          <p:cNvPicPr>
            <a:picLocks noChangeAspect="1"/>
          </p:cNvPicPr>
          <p:nvPr/>
        </p:nvPicPr>
        <p:blipFill>
          <a:blip r:embed="rId2"/>
          <a:srcRect r="20149" b="82805"/>
          <a:stretch>
            <a:fillRect/>
          </a:stretch>
        </p:blipFill>
        <p:spPr>
          <a:xfrm>
            <a:off x="0" y="6550025"/>
            <a:ext cx="12192000" cy="350838"/>
          </a:xfrm>
          <a:prstGeom prst="rect">
            <a:avLst/>
          </a:prstGeom>
          <a:noFill/>
          <a:ln w="9525">
            <a:noFill/>
          </a:ln>
        </p:spPr>
      </p:pic>
      <p:sp>
        <p:nvSpPr>
          <p:cNvPr id="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
        <p:nvSpPr>
          <p:cNvPr id="10" name="日期占位符 1"/>
          <p:cNvSpPr>
            <a:spLocks noGrp="1"/>
          </p:cNvSpPr>
          <p:nvPr>
            <p:ph type="dt" sz="half" idx="2"/>
          </p:nvPr>
        </p:nvSpPr>
        <p:spPr>
          <a:xfrm>
            <a:off x="914400" y="6248400"/>
            <a:ext cx="2540000" cy="457200"/>
          </a:xfrm>
        </p:spPr>
        <p:txBody>
          <a:bodyPr/>
          <a:lstStyle>
            <a:lvl1pPr>
              <a:defRPr sz="14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页脚占位符 2"/>
          <p:cNvSpPr>
            <a:spLocks noGrp="1"/>
          </p:cNvSpPr>
          <p:nvPr>
            <p:ph type="ftr" sz="quarter" idx="3"/>
          </p:nvPr>
        </p:nvSpPr>
        <p:spPr>
          <a:xfrm>
            <a:off x="4165600" y="6248400"/>
            <a:ext cx="3860800" cy="457200"/>
          </a:xfrm>
        </p:spPr>
        <p:txBody>
          <a:bodyPr/>
          <a:lstStyle>
            <a:lvl1pPr algn="ctr">
              <a:defRPr sz="1400">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 name="灯片编号占位符 3"/>
          <p:cNvSpPr>
            <a:spLocks noGrp="1"/>
          </p:cNvSpPr>
          <p:nvPr>
            <p:ph type="sldNum" sz="quarter" idx="4"/>
          </p:nvPr>
        </p:nvSpPr>
        <p:spPr>
          <a:xfrm>
            <a:off x="8737600" y="6248400"/>
            <a:ext cx="2540000" cy="457200"/>
          </a:xfrm>
        </p:spPr>
        <p:txBody>
          <a:bodyPr vert="horz" wrap="square" lIns="91440" tIns="45720" rIns="91440" bIns="45720" numCol="1" anchor="t" anchorCtr="0" compatLnSpc="1"/>
          <a:p>
            <a:pPr lvl="0" algn="r" eaLnBrk="1" fontAlgn="base" hangingPunct="1"/>
            <a:fld id="{9A0DB2DC-4C9A-4742-B13C-FB6460FD3503}" type="slidenum">
              <a:rPr lang="zh-CN" altLang="zh-CN" sz="1400" strike="noStrike" noProof="1" dirty="0">
                <a:latin typeface="Times New Roman" panose="02020603050405020304" pitchFamily="18" charset="0"/>
                <a:ea typeface="宋体" panose="02010600030101010101" pitchFamily="2" charset="-122"/>
                <a:cs typeface="+mn-cs"/>
              </a:rPr>
            </a:fld>
            <a:endParaRPr lang="zh-CN" altLang="zh-CN" sz="1400" strike="noStrike" noProof="1" dirty="0">
              <a:latin typeface="Times New Roman" panose="02020603050405020304" pitchFamily="18"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showMasterSp="0">
  <p:cSld name="1_空白">
    <p:bg>
      <p:bgPr>
        <a:noFill/>
        <a:effectLst/>
      </p:bgPr>
    </p:bg>
    <p:spTree>
      <p:nvGrpSpPr>
        <p:cNvPr id="1" name=""/>
        <p:cNvGrpSpPr/>
        <p:nvPr/>
      </p:nvGrpSpPr>
      <p:grpSpPr>
        <a:xfrm>
          <a:off x="0" y="0"/>
          <a:ext cx="0" cy="0"/>
          <a:chOff x="0" y="0"/>
          <a:chExt cx="0" cy="0"/>
        </a:xfrm>
      </p:grpSpPr>
      <p:pic>
        <p:nvPicPr>
          <p:cNvPr id="28674" name="Picture 18" descr="22458PICkZz_1024"/>
          <p:cNvPicPr>
            <a:picLocks noChangeAspect="1"/>
          </p:cNvPicPr>
          <p:nvPr/>
        </p:nvPicPr>
        <p:blipFill>
          <a:blip r:embed="rId2"/>
          <a:srcRect r="63069" b="84206"/>
          <a:stretch>
            <a:fillRect/>
          </a:stretch>
        </p:blipFill>
        <p:spPr>
          <a:xfrm>
            <a:off x="0" y="0"/>
            <a:ext cx="12192000" cy="322263"/>
          </a:xfrm>
          <a:prstGeom prst="rect">
            <a:avLst/>
          </a:prstGeom>
          <a:noFill/>
          <a:ln w="9525">
            <a:noFill/>
          </a:ln>
        </p:spPr>
      </p:pic>
      <p:pic>
        <p:nvPicPr>
          <p:cNvPr id="28675" name="图片 54280" descr="优翼不带字1"/>
          <p:cNvPicPr>
            <a:picLocks noChangeAspect="1"/>
          </p:cNvPicPr>
          <p:nvPr/>
        </p:nvPicPr>
        <p:blipFill>
          <a:blip r:embed="rId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28676" name="Picture 16" descr="22458PICkZz_1024"/>
          <p:cNvPicPr>
            <a:picLocks noChangeAspect="1"/>
          </p:cNvPicPr>
          <p:nvPr/>
        </p:nvPicPr>
        <p:blipFill>
          <a:blip r:embed="rId2"/>
          <a:srcRect r="20149" b="82805"/>
          <a:stretch>
            <a:fillRect/>
          </a:stretch>
        </p:blipFill>
        <p:spPr>
          <a:xfrm>
            <a:off x="0" y="6550025"/>
            <a:ext cx="12192000" cy="350838"/>
          </a:xfrm>
          <a:prstGeom prst="rect">
            <a:avLst/>
          </a:prstGeom>
          <a:noFill/>
          <a:ln w="9525">
            <a:noFill/>
          </a:ln>
        </p:spPr>
      </p:pic>
      <p:sp>
        <p:nvSpPr>
          <p:cNvPr id="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
        <p:nvSpPr>
          <p:cNvPr id="10" name="日期占位符 1"/>
          <p:cNvSpPr>
            <a:spLocks noGrp="1"/>
          </p:cNvSpPr>
          <p:nvPr>
            <p:ph type="dt" sz="half" idx="2"/>
          </p:nvPr>
        </p:nvSpPr>
        <p:spPr>
          <a:xfrm>
            <a:off x="609600" y="6245225"/>
            <a:ext cx="2844800" cy="476250"/>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页脚占位符 2"/>
          <p:cNvSpPr>
            <a:spLocks noGrp="1"/>
          </p:cNvSpPr>
          <p:nvPr>
            <p:ph type="ftr" sz="quarter" idx="3"/>
          </p:nvPr>
        </p:nvSpPr>
        <p:spPr>
          <a:xfrm>
            <a:off x="4165600" y="6245225"/>
            <a:ext cx="3860800" cy="476250"/>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灯片编号占位符 3"/>
          <p:cNvSpPr>
            <a:spLocks noGrp="1"/>
          </p:cNvSpPr>
          <p:nvPr>
            <p:ph type="sldNum" sz="quarter" idx="4"/>
          </p:nvPr>
        </p:nvSpPr>
        <p:spPr>
          <a:xfrm>
            <a:off x="8737600" y="6245225"/>
            <a:ext cx="2844800" cy="476250"/>
          </a:xfrm>
        </p:spPr>
        <p:txBody>
          <a:bodyPr vert="horz" wrap="square" lIns="91440" tIns="45720" rIns="91440" bIns="45720" numCol="1" anchor="t" anchorCtr="0" compatLnSpc="1"/>
          <a:p>
            <a:pPr lvl="0" fontAlgn="base"/>
            <a:fld id="{9A0DB2DC-4C9A-4742-B13C-FB6460FD3503}" type="slidenum">
              <a:rPr lang="en-US" altLang="zh-CN" sz="2400" strike="noStrike" noProof="1" dirty="0">
                <a:latin typeface="Arial" panose="020B0604020202020204" pitchFamily="34" charset="0"/>
                <a:ea typeface="宋体" panose="02010600030101010101" pitchFamily="2" charset="-122"/>
                <a:cs typeface="+mn-cs"/>
              </a:rPr>
            </a:fld>
            <a:endParaRPr lang="en-US" altLang="zh-CN" sz="2400" strike="noStrike" noProof="1"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02167" y="609600"/>
            <a:ext cx="11387667"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2167" y="1905000"/>
            <a:ext cx="5592233"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97600" y="1905000"/>
            <a:ext cx="5592233" cy="20208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97600" y="4078288"/>
            <a:ext cx="5592233" cy="20208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5"/>
          <p:cNvSpPr>
            <a:spLocks noGrp="1"/>
          </p:cNvSpPr>
          <p:nvPr>
            <p:ph type="dt" sz="half" idx="12"/>
          </p:nvPr>
        </p:nvSpPr>
        <p:spPr>
          <a:xfrm>
            <a:off x="401638" y="6245225"/>
            <a:ext cx="3052763" cy="476250"/>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rgbClr val="898989"/>
              </a:solidFill>
              <a:effectLst/>
              <a:uLnTx/>
              <a:uFillTx/>
              <a:latin typeface="Arial" panose="020B0604020202020204" pitchFamily="34" charset="0"/>
              <a:ea typeface="黑体" panose="02010609060101010101" pitchFamily="49" charset="-122"/>
              <a:cs typeface="+mn-cs"/>
            </a:endParaRPr>
          </a:p>
        </p:txBody>
      </p:sp>
      <p:sp>
        <p:nvSpPr>
          <p:cNvPr id="8" name="页脚占位符 6"/>
          <p:cNvSpPr>
            <a:spLocks noGrp="1"/>
          </p:cNvSpPr>
          <p:nvPr>
            <p:ph type="ftr" sz="quarter" idx="13"/>
          </p:nvPr>
        </p:nvSpPr>
        <p:spPr>
          <a:xfrm>
            <a:off x="4165600" y="6245225"/>
            <a:ext cx="3860800" cy="476250"/>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rgbClr val="898989"/>
              </a:solidFill>
              <a:effectLst/>
              <a:uLnTx/>
              <a:uFillTx/>
              <a:latin typeface="Arial" panose="020B0604020202020204" pitchFamily="34" charset="0"/>
              <a:ea typeface="黑体" panose="02010609060101010101" pitchFamily="49" charset="-122"/>
              <a:cs typeface="+mn-cs"/>
            </a:endParaRPr>
          </a:p>
        </p:txBody>
      </p:sp>
      <p:sp>
        <p:nvSpPr>
          <p:cNvPr id="9" name="灯片编号占位符 7"/>
          <p:cNvSpPr>
            <a:spLocks noGrp="1"/>
          </p:cNvSpPr>
          <p:nvPr>
            <p:ph type="sldNum" sz="quarter" idx="4"/>
          </p:nvPr>
        </p:nvSpPr>
        <p:spPr>
          <a:xfrm>
            <a:off x="8737600" y="6245225"/>
            <a:ext cx="3052763" cy="476250"/>
          </a:xfrm>
          <a:prstGeom prst="rect">
            <a:avLst/>
          </a:prstGeom>
        </p:spPr>
        <p:txBody>
          <a:bodyPr vert="horz" wrap="square" lIns="91440" tIns="45720" rIns="91440" bIns="45720" numCol="1" anchor="ctr" anchorCtr="0" compatLnSpc="1"/>
          <a:p>
            <a:pPr algn="r" fontAlgn="base"/>
            <a:fld id="{9A0DB2DC-4C9A-4742-B13C-FB6460FD3503}" type="slidenum">
              <a:rPr lang="en-US" altLang="zh-CN" strike="noStrike" noProof="1" dirty="0">
                <a:latin typeface="Arial" panose="020B0604020202020204" pitchFamily="34" charset="0"/>
                <a:ea typeface="黑体" panose="02010609060101010101" pitchFamily="49" charset="-122"/>
                <a:cs typeface="+mn-cs"/>
              </a:rPr>
            </a:fld>
            <a:endParaRPr lang="en-US" altLang="zh-CN" strike="noStrike" noProof="1" dirty="0"/>
          </a:p>
        </p:txBody>
      </p:sp>
    </p:spTree>
  </p:cSld>
  <p:clrMapOvr>
    <a:masterClrMapping/>
  </p:clrMapOvr>
  <p:transition spd="slow">
    <p:random/>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showMasterSp="0">
  <p:cSld name="2_空白">
    <p:bg>
      <p:bgPr>
        <a:noFill/>
        <a:effectLst/>
      </p:bgPr>
    </p:bg>
    <p:spTree>
      <p:nvGrpSpPr>
        <p:cNvPr id="1" name=""/>
        <p:cNvGrpSpPr/>
        <p:nvPr/>
      </p:nvGrpSpPr>
      <p:grpSpPr>
        <a:xfrm>
          <a:off x="0" y="0"/>
          <a:ext cx="0" cy="0"/>
          <a:chOff x="0" y="0"/>
          <a:chExt cx="0" cy="0"/>
        </a:xfrm>
      </p:grpSpPr>
      <p:pic>
        <p:nvPicPr>
          <p:cNvPr id="29698" name="Picture 18" descr="22458PICkZz_1024"/>
          <p:cNvPicPr>
            <a:picLocks noChangeAspect="1"/>
          </p:cNvPicPr>
          <p:nvPr/>
        </p:nvPicPr>
        <p:blipFill>
          <a:blip r:embed="rId2"/>
          <a:srcRect r="63069" b="84206"/>
          <a:stretch>
            <a:fillRect/>
          </a:stretch>
        </p:blipFill>
        <p:spPr>
          <a:xfrm>
            <a:off x="0" y="0"/>
            <a:ext cx="12192000" cy="322263"/>
          </a:xfrm>
          <a:prstGeom prst="rect">
            <a:avLst/>
          </a:prstGeom>
          <a:noFill/>
          <a:ln w="9525">
            <a:noFill/>
          </a:ln>
        </p:spPr>
      </p:pic>
      <p:pic>
        <p:nvPicPr>
          <p:cNvPr id="29699" name="图片 54280" descr="优翼不带字1"/>
          <p:cNvPicPr>
            <a:picLocks noChangeAspect="1"/>
          </p:cNvPicPr>
          <p:nvPr/>
        </p:nvPicPr>
        <p:blipFill>
          <a:blip r:embed="rId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29700" name="Picture 16" descr="22458PICkZz_1024"/>
          <p:cNvPicPr>
            <a:picLocks noChangeAspect="1"/>
          </p:cNvPicPr>
          <p:nvPr/>
        </p:nvPicPr>
        <p:blipFill>
          <a:blip r:embed="rId2"/>
          <a:srcRect r="20149" b="82805"/>
          <a:stretch>
            <a:fillRect/>
          </a:stretch>
        </p:blipFill>
        <p:spPr>
          <a:xfrm>
            <a:off x="0" y="6550025"/>
            <a:ext cx="12192000" cy="350838"/>
          </a:xfrm>
          <a:prstGeom prst="rect">
            <a:avLst/>
          </a:prstGeom>
          <a:noFill/>
          <a:ln w="9525">
            <a:noFill/>
          </a:ln>
        </p:spPr>
      </p:pic>
      <p:sp>
        <p:nvSpPr>
          <p:cNvPr id="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
        <p:nvSpPr>
          <p:cNvPr id="10" name="日期占位符 1"/>
          <p:cNvSpPr>
            <a:spLocks noGrp="1"/>
          </p:cNvSpPr>
          <p:nvPr>
            <p:ph type="dt" sz="half" idx="2"/>
          </p:nvPr>
        </p:nvSpPr>
        <p:spPr>
          <a:xfrm>
            <a:off x="914400" y="6248400"/>
            <a:ext cx="2540000" cy="457200"/>
          </a:xfrm>
        </p:spPr>
        <p:txBody>
          <a:bodyPr/>
          <a:lstStyle>
            <a:lvl1pPr>
              <a:defRPr sz="14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页脚占位符 2"/>
          <p:cNvSpPr>
            <a:spLocks noGrp="1"/>
          </p:cNvSpPr>
          <p:nvPr>
            <p:ph type="ftr" sz="quarter" idx="3"/>
          </p:nvPr>
        </p:nvSpPr>
        <p:spPr>
          <a:xfrm>
            <a:off x="4165600" y="6248400"/>
            <a:ext cx="3860800" cy="457200"/>
          </a:xfrm>
        </p:spPr>
        <p:txBody>
          <a:bodyPr/>
          <a:lstStyle>
            <a:lvl1pPr algn="ctr">
              <a:defRPr sz="1400">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 name="灯片编号占位符 3"/>
          <p:cNvSpPr>
            <a:spLocks noGrp="1"/>
          </p:cNvSpPr>
          <p:nvPr>
            <p:ph type="sldNum" sz="quarter" idx="4"/>
          </p:nvPr>
        </p:nvSpPr>
        <p:spPr>
          <a:xfrm>
            <a:off x="8737600" y="6248400"/>
            <a:ext cx="2540000" cy="457200"/>
          </a:xfrm>
        </p:spPr>
        <p:txBody>
          <a:bodyPr vert="horz" wrap="square" lIns="91440" tIns="45720" rIns="91440" bIns="45720" numCol="1" anchor="t" anchorCtr="0" compatLnSpc="1"/>
          <a:p>
            <a:pPr lvl="0" algn="r" eaLnBrk="1" fontAlgn="base" hangingPunct="1"/>
            <a:fld id="{9A0DB2DC-4C9A-4742-B13C-FB6460FD3503}" type="slidenum">
              <a:rPr lang="zh-CN" altLang="zh-CN" sz="1400" strike="noStrike" noProof="1" dirty="0">
                <a:latin typeface="Times New Roman" panose="02020603050405020304" pitchFamily="18" charset="0"/>
                <a:ea typeface="宋体" panose="02010600030101010101" pitchFamily="2" charset="-122"/>
                <a:cs typeface="+mn-cs"/>
              </a:rPr>
            </a:fld>
            <a:endParaRPr lang="zh-CN" altLang="zh-CN" sz="1400" strike="noStrike" noProof="1" dirty="0">
              <a:latin typeface="Times New Roman" panose="02020603050405020304" pitchFamily="18"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showMasterSp="0">
  <p:cSld name="1_空白">
    <p:bg>
      <p:bgPr>
        <a:noFill/>
        <a:effectLst/>
      </p:bgPr>
    </p:bg>
    <p:spTree>
      <p:nvGrpSpPr>
        <p:cNvPr id="1" name=""/>
        <p:cNvGrpSpPr/>
        <p:nvPr/>
      </p:nvGrpSpPr>
      <p:grpSpPr>
        <a:xfrm>
          <a:off x="0" y="0"/>
          <a:ext cx="0" cy="0"/>
          <a:chOff x="0" y="0"/>
          <a:chExt cx="0" cy="0"/>
        </a:xfrm>
      </p:grpSpPr>
      <p:pic>
        <p:nvPicPr>
          <p:cNvPr id="30722" name="Picture 18" descr="22458PICkZz_1024"/>
          <p:cNvPicPr>
            <a:picLocks noChangeAspect="1"/>
          </p:cNvPicPr>
          <p:nvPr/>
        </p:nvPicPr>
        <p:blipFill>
          <a:blip r:embed="rId2"/>
          <a:srcRect r="63069" b="84206"/>
          <a:stretch>
            <a:fillRect/>
          </a:stretch>
        </p:blipFill>
        <p:spPr>
          <a:xfrm>
            <a:off x="0" y="0"/>
            <a:ext cx="12192000" cy="322263"/>
          </a:xfrm>
          <a:prstGeom prst="rect">
            <a:avLst/>
          </a:prstGeom>
          <a:noFill/>
          <a:ln w="9525">
            <a:noFill/>
          </a:ln>
        </p:spPr>
      </p:pic>
      <p:pic>
        <p:nvPicPr>
          <p:cNvPr id="30723" name="图片 54280" descr="优翼不带字1"/>
          <p:cNvPicPr>
            <a:picLocks noChangeAspect="1"/>
          </p:cNvPicPr>
          <p:nvPr/>
        </p:nvPicPr>
        <p:blipFill>
          <a:blip r:embed="rId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30724" name="Picture 16" descr="22458PICkZz_1024"/>
          <p:cNvPicPr>
            <a:picLocks noChangeAspect="1"/>
          </p:cNvPicPr>
          <p:nvPr/>
        </p:nvPicPr>
        <p:blipFill>
          <a:blip r:embed="rId2"/>
          <a:srcRect r="20149" b="82805"/>
          <a:stretch>
            <a:fillRect/>
          </a:stretch>
        </p:blipFill>
        <p:spPr>
          <a:xfrm>
            <a:off x="0" y="6550025"/>
            <a:ext cx="12192000" cy="350838"/>
          </a:xfrm>
          <a:prstGeom prst="rect">
            <a:avLst/>
          </a:prstGeom>
          <a:noFill/>
          <a:ln w="9525">
            <a:noFill/>
          </a:ln>
        </p:spPr>
      </p:pic>
      <p:sp>
        <p:nvSpPr>
          <p:cNvPr id="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
        <p:nvSpPr>
          <p:cNvPr id="10" name="日期占位符 1"/>
          <p:cNvSpPr>
            <a:spLocks noGrp="1"/>
          </p:cNvSpPr>
          <p:nvPr>
            <p:ph type="dt" sz="half" idx="2"/>
          </p:nvPr>
        </p:nvSpPr>
        <p:spPr>
          <a:xfrm>
            <a:off x="609600" y="6245225"/>
            <a:ext cx="2844800" cy="476250"/>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页脚占位符 2"/>
          <p:cNvSpPr>
            <a:spLocks noGrp="1"/>
          </p:cNvSpPr>
          <p:nvPr>
            <p:ph type="ftr" sz="quarter" idx="3"/>
          </p:nvPr>
        </p:nvSpPr>
        <p:spPr>
          <a:xfrm>
            <a:off x="4165600" y="6245225"/>
            <a:ext cx="3860800" cy="476250"/>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灯片编号占位符 3"/>
          <p:cNvSpPr>
            <a:spLocks noGrp="1"/>
          </p:cNvSpPr>
          <p:nvPr>
            <p:ph type="sldNum" sz="quarter" idx="4"/>
          </p:nvPr>
        </p:nvSpPr>
        <p:spPr>
          <a:xfrm>
            <a:off x="8737600" y="6245225"/>
            <a:ext cx="2844800" cy="476250"/>
          </a:xfrm>
        </p:spPr>
        <p:txBody>
          <a:bodyPr vert="horz" wrap="square" lIns="91440" tIns="45720" rIns="91440" bIns="45720" numCol="1" anchor="t" anchorCtr="0" compatLnSpc="1"/>
          <a:p>
            <a:pPr lvl="0" fontAlgn="base"/>
            <a:fld id="{9A0DB2DC-4C9A-4742-B13C-FB6460FD3503}" type="slidenum">
              <a:rPr lang="en-US" altLang="zh-CN" sz="2400" strike="noStrike" noProof="1" dirty="0">
                <a:latin typeface="Arial" panose="020B0604020202020204" pitchFamily="34" charset="0"/>
                <a:ea typeface="宋体" panose="02010600030101010101" pitchFamily="2" charset="-122"/>
                <a:cs typeface="+mn-cs"/>
              </a:rPr>
            </a:fld>
            <a:endParaRPr lang="en-US" altLang="zh-CN" sz="2400" strike="noStrike" noProof="1"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bg>
      <p:bgPr>
        <a:no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vert="horz" wrap="square" lIns="91440" tIns="45720" rIns="91440" bIns="45720" numCol="1" anchor="ctr" anchorCtr="0" compatLnSpc="1"/>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wrap="square" lIns="91440" tIns="45720" rIns="91440" bIns="45720" numCol="1" anchor="ctr" anchorCtr="0" compatLnSpc="1"/>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wrap="square" lIns="91440" tIns="45720" rIns="91440" bIns="45720" numCol="1" anchor="ctr" anchorCtr="0" compatLnSpc="1"/>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transition spd="slow">
    <p:random/>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bg>
      <p:bgPr>
        <a:no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914400" y="6248400"/>
            <a:ext cx="2540000" cy="4572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zh-CN" strike="noStrike" noProof="1" dirty="0">
                <a:latin typeface="Times New Roman" panose="02020603050405020304" pitchFamily="18" charset="0"/>
                <a:ea typeface="宋体" panose="02010600030101010101" pitchFamily="2" charset="-122"/>
                <a:cs typeface="+mn-cs"/>
              </a:rPr>
            </a:fld>
            <a:endParaRPr lang="zh-CN" altLang="zh-CN" strike="noStrike" noProof="1"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2"/>
          </p:nvPr>
        </p:nvSpPr>
        <p:spPr bwMode="auto">
          <a:xfrm>
            <a:off x="914400" y="6248400"/>
            <a:ext cx="2540000" cy="4572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zh-CN" strike="noStrike" noProof="1" dirty="0">
                <a:latin typeface="Times New Roman" panose="02020603050405020304" pitchFamily="18" charset="0"/>
                <a:ea typeface="宋体" panose="02010600030101010101" pitchFamily="2" charset="-122"/>
                <a:cs typeface="+mn-cs"/>
              </a:rPr>
            </a:fld>
            <a:endParaRPr lang="zh-CN" altLang="zh-CN" strike="noStrike" noProof="1"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showMasterSp="0">
  <p:cSld name="2_空白">
    <p:bg>
      <p:bgPr>
        <a:noFill/>
        <a:effectLst/>
      </p:bgPr>
    </p:bg>
    <p:spTree>
      <p:nvGrpSpPr>
        <p:cNvPr id="1" name=""/>
        <p:cNvGrpSpPr/>
        <p:nvPr/>
      </p:nvGrpSpPr>
      <p:grpSpPr>
        <a:xfrm>
          <a:off x="0" y="0"/>
          <a:ext cx="0" cy="0"/>
          <a:chOff x="0" y="0"/>
          <a:chExt cx="0" cy="0"/>
        </a:xfrm>
      </p:grpSpPr>
      <p:pic>
        <p:nvPicPr>
          <p:cNvPr id="17410" name="Picture 18" descr="22458PICkZz_1024"/>
          <p:cNvPicPr>
            <a:picLocks noChangeAspect="1"/>
          </p:cNvPicPr>
          <p:nvPr/>
        </p:nvPicPr>
        <p:blipFill>
          <a:blip r:embed="rId2"/>
          <a:srcRect r="63069" b="84206"/>
          <a:stretch>
            <a:fillRect/>
          </a:stretch>
        </p:blipFill>
        <p:spPr>
          <a:xfrm>
            <a:off x="0" y="0"/>
            <a:ext cx="12192000" cy="322263"/>
          </a:xfrm>
          <a:prstGeom prst="rect">
            <a:avLst/>
          </a:prstGeom>
          <a:noFill/>
          <a:ln w="9525">
            <a:noFill/>
          </a:ln>
        </p:spPr>
      </p:pic>
      <p:pic>
        <p:nvPicPr>
          <p:cNvPr id="17411" name="图片 54280" descr="优翼不带字1"/>
          <p:cNvPicPr>
            <a:picLocks noChangeAspect="1"/>
          </p:cNvPicPr>
          <p:nvPr/>
        </p:nvPicPr>
        <p:blipFill>
          <a:blip r:embed="rId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17412" name="Picture 16" descr="22458PICkZz_1024"/>
          <p:cNvPicPr>
            <a:picLocks noChangeAspect="1"/>
          </p:cNvPicPr>
          <p:nvPr/>
        </p:nvPicPr>
        <p:blipFill>
          <a:blip r:embed="rId2"/>
          <a:srcRect r="20149" b="82805"/>
          <a:stretch>
            <a:fillRect/>
          </a:stretch>
        </p:blipFill>
        <p:spPr>
          <a:xfrm>
            <a:off x="0" y="6550025"/>
            <a:ext cx="12192000" cy="350838"/>
          </a:xfrm>
          <a:prstGeom prst="rect">
            <a:avLst/>
          </a:prstGeom>
          <a:noFill/>
          <a:ln w="9525">
            <a:noFill/>
          </a:ln>
        </p:spPr>
      </p:pic>
      <p:sp>
        <p:nvSpPr>
          <p:cNvPr id="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
        <p:nvSpPr>
          <p:cNvPr id="10" name="日期占位符 1"/>
          <p:cNvSpPr>
            <a:spLocks noGrp="1"/>
          </p:cNvSpPr>
          <p:nvPr>
            <p:ph type="dt" sz="half" idx="2"/>
          </p:nvPr>
        </p:nvSpPr>
        <p:spPr>
          <a:xfrm>
            <a:off x="914400" y="6248400"/>
            <a:ext cx="2540000" cy="457200"/>
          </a:xfrm>
        </p:spPr>
        <p:txBody>
          <a:bodyPr/>
          <a:lstStyle>
            <a:lvl1pPr>
              <a:defRPr sz="14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页脚占位符 2"/>
          <p:cNvSpPr>
            <a:spLocks noGrp="1"/>
          </p:cNvSpPr>
          <p:nvPr>
            <p:ph type="ftr" sz="quarter" idx="3"/>
          </p:nvPr>
        </p:nvSpPr>
        <p:spPr>
          <a:xfrm>
            <a:off x="4165600" y="6248400"/>
            <a:ext cx="3860800" cy="457200"/>
          </a:xfrm>
        </p:spPr>
        <p:txBody>
          <a:bodyPr/>
          <a:lstStyle>
            <a:lvl1pPr algn="ctr">
              <a:defRPr sz="1400">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 name="灯片编号占位符 3"/>
          <p:cNvSpPr>
            <a:spLocks noGrp="1"/>
          </p:cNvSpPr>
          <p:nvPr>
            <p:ph type="sldNum" sz="quarter" idx="4"/>
          </p:nvPr>
        </p:nvSpPr>
        <p:spPr>
          <a:xfrm>
            <a:off x="8737600" y="6248400"/>
            <a:ext cx="2540000" cy="457200"/>
          </a:xfrm>
        </p:spPr>
        <p:txBody>
          <a:bodyPr vert="horz" wrap="square" lIns="91440" tIns="45720" rIns="91440" bIns="45720" numCol="1" anchor="t" anchorCtr="0" compatLnSpc="1"/>
          <a:p>
            <a:pPr lvl="0" algn="r" eaLnBrk="1" fontAlgn="base" hangingPunct="1"/>
            <a:fld id="{9A0DB2DC-4C9A-4742-B13C-FB6460FD3503}" type="slidenum">
              <a:rPr lang="zh-CN" altLang="zh-CN" sz="1400" strike="noStrike" noProof="1" dirty="0">
                <a:latin typeface="Times New Roman" panose="02020603050405020304" pitchFamily="18" charset="0"/>
                <a:ea typeface="宋体" panose="02010600030101010101" pitchFamily="2" charset="-122"/>
                <a:cs typeface="+mn-cs"/>
              </a:rPr>
            </a:fld>
            <a:endParaRPr lang="zh-CN" altLang="zh-CN" sz="1400" strike="noStrike" noProof="1"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showMasterSp="0">
  <p:cSld name="1_空白">
    <p:bg>
      <p:bgPr>
        <a:noFill/>
        <a:effectLst/>
      </p:bgPr>
    </p:bg>
    <p:spTree>
      <p:nvGrpSpPr>
        <p:cNvPr id="1" name=""/>
        <p:cNvGrpSpPr/>
        <p:nvPr/>
      </p:nvGrpSpPr>
      <p:grpSpPr>
        <a:xfrm>
          <a:off x="0" y="0"/>
          <a:ext cx="0" cy="0"/>
          <a:chOff x="0" y="0"/>
          <a:chExt cx="0" cy="0"/>
        </a:xfrm>
      </p:grpSpPr>
      <p:pic>
        <p:nvPicPr>
          <p:cNvPr id="18434" name="Picture 18" descr="22458PICkZz_1024"/>
          <p:cNvPicPr>
            <a:picLocks noChangeAspect="1"/>
          </p:cNvPicPr>
          <p:nvPr/>
        </p:nvPicPr>
        <p:blipFill>
          <a:blip r:embed="rId2"/>
          <a:srcRect r="63069" b="84206"/>
          <a:stretch>
            <a:fillRect/>
          </a:stretch>
        </p:blipFill>
        <p:spPr>
          <a:xfrm>
            <a:off x="0" y="0"/>
            <a:ext cx="12192000" cy="322263"/>
          </a:xfrm>
          <a:prstGeom prst="rect">
            <a:avLst/>
          </a:prstGeom>
          <a:noFill/>
          <a:ln w="9525">
            <a:noFill/>
          </a:ln>
        </p:spPr>
      </p:pic>
      <p:pic>
        <p:nvPicPr>
          <p:cNvPr id="18435" name="图片 54280" descr="优翼不带字1"/>
          <p:cNvPicPr>
            <a:picLocks noChangeAspect="1"/>
          </p:cNvPicPr>
          <p:nvPr/>
        </p:nvPicPr>
        <p:blipFill>
          <a:blip r:embed="rId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18436" name="Picture 16" descr="22458PICkZz_1024"/>
          <p:cNvPicPr>
            <a:picLocks noChangeAspect="1"/>
          </p:cNvPicPr>
          <p:nvPr/>
        </p:nvPicPr>
        <p:blipFill>
          <a:blip r:embed="rId2"/>
          <a:srcRect r="20149" b="82805"/>
          <a:stretch>
            <a:fillRect/>
          </a:stretch>
        </p:blipFill>
        <p:spPr>
          <a:xfrm>
            <a:off x="0" y="6550025"/>
            <a:ext cx="12192000" cy="350838"/>
          </a:xfrm>
          <a:prstGeom prst="rect">
            <a:avLst/>
          </a:prstGeom>
          <a:noFill/>
          <a:ln w="9525">
            <a:noFill/>
          </a:ln>
        </p:spPr>
      </p:pic>
      <p:sp>
        <p:nvSpPr>
          <p:cNvPr id="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
        <p:nvSpPr>
          <p:cNvPr id="10" name="日期占位符 1"/>
          <p:cNvSpPr>
            <a:spLocks noGrp="1"/>
          </p:cNvSpPr>
          <p:nvPr>
            <p:ph type="dt" sz="half" idx="2"/>
          </p:nvPr>
        </p:nvSpPr>
        <p:spPr>
          <a:xfrm>
            <a:off x="609600" y="6245225"/>
            <a:ext cx="2844800" cy="476250"/>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页脚占位符 2"/>
          <p:cNvSpPr>
            <a:spLocks noGrp="1"/>
          </p:cNvSpPr>
          <p:nvPr>
            <p:ph type="ftr" sz="quarter" idx="3"/>
          </p:nvPr>
        </p:nvSpPr>
        <p:spPr>
          <a:xfrm>
            <a:off x="4165600" y="6245225"/>
            <a:ext cx="3860800" cy="476250"/>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灯片编号占位符 3"/>
          <p:cNvSpPr>
            <a:spLocks noGrp="1"/>
          </p:cNvSpPr>
          <p:nvPr>
            <p:ph type="sldNum" sz="quarter" idx="4"/>
          </p:nvPr>
        </p:nvSpPr>
        <p:spPr>
          <a:xfrm>
            <a:off x="8737600" y="6245225"/>
            <a:ext cx="2844800" cy="476250"/>
          </a:xfrm>
        </p:spPr>
        <p:txBody>
          <a:bodyPr vert="horz" wrap="square" lIns="91440" tIns="45720" rIns="91440" bIns="45720" numCol="1" anchor="t" anchorCtr="0" compatLnSpc="1"/>
          <a:p>
            <a:pPr lvl="0" fontAlgn="base"/>
            <a:fld id="{9A0DB2DC-4C9A-4742-B13C-FB6460FD3503}" type="slidenum">
              <a:rPr lang="en-US" altLang="zh-CN" sz="2400" strike="noStrike" noProof="1" dirty="0">
                <a:latin typeface="Arial" panose="020B0604020202020204" pitchFamily="34" charset="0"/>
                <a:ea typeface="宋体" panose="02010600030101010101" pitchFamily="2" charset="-122"/>
                <a:cs typeface="+mn-cs"/>
              </a:rPr>
            </a:fld>
            <a:endParaRPr lang="en-US" altLang="zh-CN" sz="2400"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02167" y="609600"/>
            <a:ext cx="11387667"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2167" y="1905000"/>
            <a:ext cx="5592233"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97600" y="1905000"/>
            <a:ext cx="5592233" cy="20208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97600" y="4078288"/>
            <a:ext cx="5592233" cy="20208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5"/>
          <p:cNvSpPr>
            <a:spLocks noGrp="1"/>
          </p:cNvSpPr>
          <p:nvPr>
            <p:ph type="dt" sz="half" idx="12"/>
          </p:nvPr>
        </p:nvSpPr>
        <p:spPr>
          <a:xfrm>
            <a:off x="401638" y="6245225"/>
            <a:ext cx="3052763" cy="476250"/>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rgbClr val="898989"/>
              </a:solidFill>
              <a:effectLst/>
              <a:uLnTx/>
              <a:uFillTx/>
              <a:latin typeface="Arial" panose="020B0604020202020204" pitchFamily="34" charset="0"/>
              <a:ea typeface="黑体" panose="02010609060101010101" pitchFamily="49" charset="-122"/>
              <a:cs typeface="+mn-cs"/>
            </a:endParaRPr>
          </a:p>
        </p:txBody>
      </p:sp>
      <p:sp>
        <p:nvSpPr>
          <p:cNvPr id="8" name="页脚占位符 6"/>
          <p:cNvSpPr>
            <a:spLocks noGrp="1"/>
          </p:cNvSpPr>
          <p:nvPr>
            <p:ph type="ftr" sz="quarter" idx="13"/>
          </p:nvPr>
        </p:nvSpPr>
        <p:spPr>
          <a:xfrm>
            <a:off x="4165600" y="6245225"/>
            <a:ext cx="3860800" cy="476250"/>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rgbClr val="898989"/>
              </a:solidFill>
              <a:effectLst/>
              <a:uLnTx/>
              <a:uFillTx/>
              <a:latin typeface="Arial" panose="020B0604020202020204" pitchFamily="34" charset="0"/>
              <a:ea typeface="黑体" panose="02010609060101010101" pitchFamily="49" charset="-122"/>
              <a:cs typeface="+mn-cs"/>
            </a:endParaRPr>
          </a:p>
        </p:txBody>
      </p:sp>
      <p:sp>
        <p:nvSpPr>
          <p:cNvPr id="9" name="灯片编号占位符 7"/>
          <p:cNvSpPr>
            <a:spLocks noGrp="1"/>
          </p:cNvSpPr>
          <p:nvPr>
            <p:ph type="sldNum" sz="quarter" idx="4"/>
          </p:nvPr>
        </p:nvSpPr>
        <p:spPr>
          <a:xfrm>
            <a:off x="8737600" y="6245225"/>
            <a:ext cx="3052763" cy="476250"/>
          </a:xfrm>
          <a:prstGeom prst="rect">
            <a:avLst/>
          </a:prstGeom>
        </p:spPr>
        <p:txBody>
          <a:bodyPr vert="horz" wrap="square" lIns="91440" tIns="45720" rIns="91440" bIns="45720" numCol="1" anchor="ctr" anchorCtr="0" compatLnSpc="1"/>
          <a:p>
            <a:pPr algn="r" fontAlgn="base"/>
            <a:fld id="{9A0DB2DC-4C9A-4742-B13C-FB6460FD3503}" type="slidenum">
              <a:rPr lang="en-US" altLang="zh-CN" strike="noStrike" noProof="1" dirty="0">
                <a:latin typeface="Arial" panose="020B0604020202020204" pitchFamily="34" charset="0"/>
                <a:ea typeface="黑体" panose="02010609060101010101" pitchFamily="49" charset="-122"/>
                <a:cs typeface="+mn-cs"/>
              </a:rPr>
            </a:fld>
            <a:endParaRPr lang="en-US" altLang="zh-CN" strike="noStrike" noProof="1" dirty="0"/>
          </a:p>
        </p:txBody>
      </p:sp>
    </p:spTree>
  </p:cSld>
  <p:clrMapOvr>
    <a:masterClrMapping/>
  </p:clrMapOvr>
  <p:transition spd="slow">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标题幻灯片">
    <p:bg>
      <p:bgPr>
        <a:no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vert="horz" wrap="square" lIns="91440" tIns="45720" rIns="91440" bIns="45720" numCol="1" anchor="ctr" anchorCtr="0" compatLnSpc="1"/>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4165600" y="6356350"/>
            <a:ext cx="3860800" cy="365125"/>
          </a:xfrm>
          <a:prstGeom prst="rect">
            <a:avLst/>
          </a:prstGeom>
        </p:spPr>
        <p:txBody>
          <a:bodyPr vert="horz" wrap="square" lIns="91440" tIns="45720" rIns="91440" bIns="45720" numCol="1" anchor="ctr" anchorCtr="0" compatLnSpc="1"/>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8737600" y="6356350"/>
            <a:ext cx="2844800" cy="365125"/>
          </a:xfrm>
          <a:prstGeom prst="rect">
            <a:avLst/>
          </a:prstGeom>
        </p:spPr>
        <p:txBody>
          <a:bodyPr vert="horz" wrap="square" lIns="91440" tIns="45720" rIns="91440" bIns="45720" numCol="1" anchor="ctr" anchorCtr="0" compatLnSpc="1"/>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transition spd="slow">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showMasterSp="0">
  <p:cSld name="2_空白">
    <p:bg>
      <p:bgPr>
        <a:noFill/>
        <a:effectLst/>
      </p:bgPr>
    </p:bg>
    <p:spTree>
      <p:nvGrpSpPr>
        <p:cNvPr id="1" name=""/>
        <p:cNvGrpSpPr/>
        <p:nvPr/>
      </p:nvGrpSpPr>
      <p:grpSpPr>
        <a:xfrm>
          <a:off x="0" y="0"/>
          <a:ext cx="0" cy="0"/>
          <a:chOff x="0" y="0"/>
          <a:chExt cx="0" cy="0"/>
        </a:xfrm>
      </p:grpSpPr>
      <p:pic>
        <p:nvPicPr>
          <p:cNvPr id="21506" name="Picture 18" descr="22458PICkZz_1024"/>
          <p:cNvPicPr>
            <a:picLocks noChangeAspect="1"/>
          </p:cNvPicPr>
          <p:nvPr/>
        </p:nvPicPr>
        <p:blipFill>
          <a:blip r:embed="rId2"/>
          <a:srcRect r="63069" b="84206"/>
          <a:stretch>
            <a:fillRect/>
          </a:stretch>
        </p:blipFill>
        <p:spPr>
          <a:xfrm>
            <a:off x="0" y="0"/>
            <a:ext cx="12192000" cy="322263"/>
          </a:xfrm>
          <a:prstGeom prst="rect">
            <a:avLst/>
          </a:prstGeom>
          <a:noFill/>
          <a:ln w="9525">
            <a:noFill/>
          </a:ln>
        </p:spPr>
      </p:pic>
      <p:pic>
        <p:nvPicPr>
          <p:cNvPr id="21507" name="图片 54280" descr="优翼不带字1"/>
          <p:cNvPicPr>
            <a:picLocks noChangeAspect="1"/>
          </p:cNvPicPr>
          <p:nvPr/>
        </p:nvPicPr>
        <p:blipFill>
          <a:blip r:embed="rId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21508" name="Picture 16" descr="22458PICkZz_1024"/>
          <p:cNvPicPr>
            <a:picLocks noChangeAspect="1"/>
          </p:cNvPicPr>
          <p:nvPr/>
        </p:nvPicPr>
        <p:blipFill>
          <a:blip r:embed="rId2"/>
          <a:srcRect r="20149" b="82805"/>
          <a:stretch>
            <a:fillRect/>
          </a:stretch>
        </p:blipFill>
        <p:spPr>
          <a:xfrm>
            <a:off x="0" y="6550025"/>
            <a:ext cx="12192000" cy="350838"/>
          </a:xfrm>
          <a:prstGeom prst="rect">
            <a:avLst/>
          </a:prstGeom>
          <a:noFill/>
          <a:ln w="9525">
            <a:noFill/>
          </a:ln>
        </p:spPr>
      </p:pic>
      <p:sp>
        <p:nvSpPr>
          <p:cNvPr id="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
        <p:nvSpPr>
          <p:cNvPr id="10" name="日期占位符 1"/>
          <p:cNvSpPr>
            <a:spLocks noGrp="1"/>
          </p:cNvSpPr>
          <p:nvPr>
            <p:ph type="dt" sz="half" idx="2"/>
          </p:nvPr>
        </p:nvSpPr>
        <p:spPr>
          <a:xfrm>
            <a:off x="914400" y="6248400"/>
            <a:ext cx="2540000" cy="457200"/>
          </a:xfrm>
        </p:spPr>
        <p:txBody>
          <a:bodyPr/>
          <a:lstStyle>
            <a:lvl1pPr>
              <a:defRPr sz="14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页脚占位符 2"/>
          <p:cNvSpPr>
            <a:spLocks noGrp="1"/>
          </p:cNvSpPr>
          <p:nvPr>
            <p:ph type="ftr" sz="quarter" idx="3"/>
          </p:nvPr>
        </p:nvSpPr>
        <p:spPr>
          <a:xfrm>
            <a:off x="4165600" y="6248400"/>
            <a:ext cx="3860800" cy="457200"/>
          </a:xfrm>
        </p:spPr>
        <p:txBody>
          <a:bodyPr/>
          <a:lstStyle>
            <a:lvl1pPr algn="ctr">
              <a:defRPr sz="1400">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 name="灯片编号占位符 3"/>
          <p:cNvSpPr>
            <a:spLocks noGrp="1"/>
          </p:cNvSpPr>
          <p:nvPr>
            <p:ph type="sldNum" sz="quarter" idx="4"/>
          </p:nvPr>
        </p:nvSpPr>
        <p:spPr>
          <a:xfrm>
            <a:off x="8737600" y="6248400"/>
            <a:ext cx="2540000" cy="457200"/>
          </a:xfrm>
        </p:spPr>
        <p:txBody>
          <a:bodyPr vert="horz" wrap="square" lIns="91440" tIns="45720" rIns="91440" bIns="45720" numCol="1" anchor="t" anchorCtr="0" compatLnSpc="1"/>
          <a:p>
            <a:pPr lvl="0" algn="r" eaLnBrk="1" fontAlgn="base" hangingPunct="1"/>
            <a:fld id="{9A0DB2DC-4C9A-4742-B13C-FB6460FD3503}" type="slidenum">
              <a:rPr lang="zh-CN" altLang="zh-CN" sz="1400" strike="noStrike" noProof="1" dirty="0">
                <a:latin typeface="Times New Roman" panose="02020603050405020304" pitchFamily="18" charset="0"/>
                <a:ea typeface="宋体" panose="02010600030101010101" pitchFamily="2" charset="-122"/>
                <a:cs typeface="+mn-cs"/>
              </a:rPr>
            </a:fld>
            <a:endParaRPr lang="zh-CN" altLang="zh-CN" sz="1400" strike="noStrike" noProof="1" dirty="0">
              <a:latin typeface="Times New Roman" panose="02020603050405020304" pitchFamily="18"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showMasterSp="0">
  <p:cSld name="1_空白">
    <p:bg>
      <p:bgPr>
        <a:noFill/>
        <a:effectLst/>
      </p:bgPr>
    </p:bg>
    <p:spTree>
      <p:nvGrpSpPr>
        <p:cNvPr id="1" name=""/>
        <p:cNvGrpSpPr/>
        <p:nvPr/>
      </p:nvGrpSpPr>
      <p:grpSpPr>
        <a:xfrm>
          <a:off x="0" y="0"/>
          <a:ext cx="0" cy="0"/>
          <a:chOff x="0" y="0"/>
          <a:chExt cx="0" cy="0"/>
        </a:xfrm>
      </p:grpSpPr>
      <p:pic>
        <p:nvPicPr>
          <p:cNvPr id="22530" name="Picture 18" descr="22458PICkZz_1024"/>
          <p:cNvPicPr>
            <a:picLocks noChangeAspect="1"/>
          </p:cNvPicPr>
          <p:nvPr/>
        </p:nvPicPr>
        <p:blipFill>
          <a:blip r:embed="rId2"/>
          <a:srcRect r="63069" b="84206"/>
          <a:stretch>
            <a:fillRect/>
          </a:stretch>
        </p:blipFill>
        <p:spPr>
          <a:xfrm>
            <a:off x="0" y="0"/>
            <a:ext cx="12192000" cy="322263"/>
          </a:xfrm>
          <a:prstGeom prst="rect">
            <a:avLst/>
          </a:prstGeom>
          <a:noFill/>
          <a:ln w="9525">
            <a:noFill/>
          </a:ln>
        </p:spPr>
      </p:pic>
      <p:pic>
        <p:nvPicPr>
          <p:cNvPr id="22531" name="图片 54280" descr="优翼不带字1"/>
          <p:cNvPicPr>
            <a:picLocks noChangeAspect="1"/>
          </p:cNvPicPr>
          <p:nvPr/>
        </p:nvPicPr>
        <p:blipFill>
          <a:blip r:embed="rId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22532" name="Picture 16" descr="22458PICkZz_1024"/>
          <p:cNvPicPr>
            <a:picLocks noChangeAspect="1"/>
          </p:cNvPicPr>
          <p:nvPr/>
        </p:nvPicPr>
        <p:blipFill>
          <a:blip r:embed="rId2"/>
          <a:srcRect r="20149" b="82805"/>
          <a:stretch>
            <a:fillRect/>
          </a:stretch>
        </p:blipFill>
        <p:spPr>
          <a:xfrm>
            <a:off x="0" y="6550025"/>
            <a:ext cx="12192000" cy="350838"/>
          </a:xfrm>
          <a:prstGeom prst="rect">
            <a:avLst/>
          </a:prstGeom>
          <a:noFill/>
          <a:ln w="9525">
            <a:noFill/>
          </a:ln>
        </p:spPr>
      </p:pic>
      <p:sp>
        <p:nvSpPr>
          <p:cNvPr id="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
        <p:nvSpPr>
          <p:cNvPr id="10" name="日期占位符 1"/>
          <p:cNvSpPr>
            <a:spLocks noGrp="1"/>
          </p:cNvSpPr>
          <p:nvPr>
            <p:ph type="dt" sz="half" idx="2"/>
          </p:nvPr>
        </p:nvSpPr>
        <p:spPr>
          <a:xfrm>
            <a:off x="609600" y="6245225"/>
            <a:ext cx="2844800" cy="476250"/>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页脚占位符 2"/>
          <p:cNvSpPr>
            <a:spLocks noGrp="1"/>
          </p:cNvSpPr>
          <p:nvPr>
            <p:ph type="ftr" sz="quarter" idx="3"/>
          </p:nvPr>
        </p:nvSpPr>
        <p:spPr>
          <a:xfrm>
            <a:off x="4165600" y="6245225"/>
            <a:ext cx="3860800" cy="476250"/>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灯片编号占位符 3"/>
          <p:cNvSpPr>
            <a:spLocks noGrp="1"/>
          </p:cNvSpPr>
          <p:nvPr>
            <p:ph type="sldNum" sz="quarter" idx="4"/>
          </p:nvPr>
        </p:nvSpPr>
        <p:spPr>
          <a:xfrm>
            <a:off x="8737600" y="6245225"/>
            <a:ext cx="2844800" cy="476250"/>
          </a:xfrm>
        </p:spPr>
        <p:txBody>
          <a:bodyPr vert="horz" wrap="square" lIns="91440" tIns="45720" rIns="91440" bIns="45720" numCol="1" anchor="t" anchorCtr="0" compatLnSpc="1"/>
          <a:p>
            <a:pPr lvl="0" fontAlgn="base"/>
            <a:fld id="{9A0DB2DC-4C9A-4742-B13C-FB6460FD3503}" type="slidenum">
              <a:rPr lang="en-US" altLang="zh-CN" sz="2400" strike="noStrike" noProof="1" dirty="0">
                <a:latin typeface="Arial" panose="020B0604020202020204" pitchFamily="34" charset="0"/>
                <a:ea typeface="宋体" panose="02010600030101010101" pitchFamily="2" charset="-122"/>
                <a:cs typeface="+mn-cs"/>
              </a:rPr>
            </a:fld>
            <a:endParaRPr lang="en-US" altLang="zh-CN" sz="2400" strike="noStrike" noProof="1"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2133600"/>
            <a:ext cx="10972800" cy="603504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1219200" rtl="0" eaLnBrk="0" fontAlgn="base" latinLnBrk="0" hangingPunct="0">
              <a:lnSpc>
                <a:spcPct val="100000"/>
              </a:lnSpc>
              <a:spcBef>
                <a:spcPts val="125"/>
              </a:spcBef>
              <a:spcAft>
                <a:spcPct val="0"/>
              </a:spcAft>
              <a:buClrTx/>
              <a:buSzTx/>
              <a:buFontTx/>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02167" y="609600"/>
            <a:ext cx="11387667"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2167" y="1905000"/>
            <a:ext cx="5592233"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97600" y="1905000"/>
            <a:ext cx="5592233" cy="20208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97600" y="4078288"/>
            <a:ext cx="5592233" cy="20208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5"/>
          <p:cNvSpPr>
            <a:spLocks noGrp="1"/>
          </p:cNvSpPr>
          <p:nvPr>
            <p:ph type="dt" sz="half" idx="12"/>
          </p:nvPr>
        </p:nvSpPr>
        <p:spPr>
          <a:xfrm>
            <a:off x="401638" y="6245225"/>
            <a:ext cx="3052763" cy="476250"/>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rgbClr val="898989"/>
              </a:solidFill>
              <a:effectLst/>
              <a:uLnTx/>
              <a:uFillTx/>
              <a:latin typeface="Arial" panose="020B0604020202020204" pitchFamily="34" charset="0"/>
              <a:ea typeface="黑体" panose="02010609060101010101" pitchFamily="49" charset="-122"/>
              <a:cs typeface="+mn-cs"/>
            </a:endParaRPr>
          </a:p>
        </p:txBody>
      </p:sp>
      <p:sp>
        <p:nvSpPr>
          <p:cNvPr id="8" name="页脚占位符 6"/>
          <p:cNvSpPr>
            <a:spLocks noGrp="1"/>
          </p:cNvSpPr>
          <p:nvPr>
            <p:ph type="ftr" sz="quarter" idx="13"/>
          </p:nvPr>
        </p:nvSpPr>
        <p:spPr>
          <a:xfrm>
            <a:off x="4165600" y="6245225"/>
            <a:ext cx="3860800" cy="476250"/>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rgbClr val="898989"/>
              </a:solidFill>
              <a:effectLst/>
              <a:uLnTx/>
              <a:uFillTx/>
              <a:latin typeface="Arial" panose="020B0604020202020204" pitchFamily="34" charset="0"/>
              <a:ea typeface="黑体" panose="02010609060101010101" pitchFamily="49" charset="-122"/>
              <a:cs typeface="+mn-cs"/>
            </a:endParaRPr>
          </a:p>
        </p:txBody>
      </p:sp>
      <p:sp>
        <p:nvSpPr>
          <p:cNvPr id="9" name="灯片编号占位符 7"/>
          <p:cNvSpPr>
            <a:spLocks noGrp="1"/>
          </p:cNvSpPr>
          <p:nvPr>
            <p:ph type="sldNum" sz="quarter" idx="4"/>
          </p:nvPr>
        </p:nvSpPr>
        <p:spPr>
          <a:xfrm>
            <a:off x="8737600" y="6245225"/>
            <a:ext cx="3052763" cy="476250"/>
          </a:xfrm>
          <a:prstGeom prst="rect">
            <a:avLst/>
          </a:prstGeom>
        </p:spPr>
        <p:txBody>
          <a:bodyPr vert="horz" wrap="square" lIns="91440" tIns="45720" rIns="91440" bIns="45720" numCol="1" anchor="ctr" anchorCtr="0" compatLnSpc="1"/>
          <a:p>
            <a:pPr algn="r" fontAlgn="base"/>
            <a:fld id="{9A0DB2DC-4C9A-4742-B13C-FB6460FD3503}" type="slidenum">
              <a:rPr lang="en-US" altLang="zh-CN" strike="noStrike" noProof="1" dirty="0">
                <a:latin typeface="Arial" panose="020B0604020202020204" pitchFamily="34" charset="0"/>
                <a:ea typeface="黑体" panose="02010609060101010101" pitchFamily="49" charset="-122"/>
                <a:cs typeface="+mn-cs"/>
              </a:rPr>
            </a:fld>
            <a:endParaRPr lang="en-US" altLang="zh-CN" strike="noStrike" noProof="1" dirty="0"/>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9.xml"/><Relationship Id="rId8" Type="http://schemas.openxmlformats.org/officeDocument/2006/relationships/slideLayout" Target="../slideLayouts/slideLayout108.xml"/><Relationship Id="rId7" Type="http://schemas.openxmlformats.org/officeDocument/2006/relationships/slideLayout" Target="../slideLayouts/slideLayout107.xml"/><Relationship Id="rId6" Type="http://schemas.openxmlformats.org/officeDocument/2006/relationships/slideLayout" Target="../slideLayouts/slideLayout106.xml"/><Relationship Id="rId5" Type="http://schemas.openxmlformats.org/officeDocument/2006/relationships/slideLayout" Target="../slideLayouts/slideLayout105.xml"/><Relationship Id="rId4" Type="http://schemas.openxmlformats.org/officeDocument/2006/relationships/slideLayout" Target="../slideLayouts/slideLayout104.xml"/><Relationship Id="rId3" Type="http://schemas.openxmlformats.org/officeDocument/2006/relationships/slideLayout" Target="../slideLayouts/slideLayout103.xml"/><Relationship Id="rId2" Type="http://schemas.openxmlformats.org/officeDocument/2006/relationships/slideLayout" Target="../slideLayouts/slideLayout102.xml"/><Relationship Id="rId16" Type="http://schemas.openxmlformats.org/officeDocument/2006/relationships/theme" Target="../theme/theme10.xml"/><Relationship Id="rId15" Type="http://schemas.openxmlformats.org/officeDocument/2006/relationships/image" Target="../media/image2.jpeg"/><Relationship Id="rId14" Type="http://schemas.openxmlformats.org/officeDocument/2006/relationships/image" Target="../media/image1.jpeg"/><Relationship Id="rId13" Type="http://schemas.openxmlformats.org/officeDocument/2006/relationships/slideLayout" Target="../slideLayouts/slideLayout113.xml"/><Relationship Id="rId12" Type="http://schemas.openxmlformats.org/officeDocument/2006/relationships/slideLayout" Target="../slideLayouts/slideLayout112.xml"/><Relationship Id="rId11" Type="http://schemas.openxmlformats.org/officeDocument/2006/relationships/slideLayout" Target="../slideLayouts/slideLayout111.xml"/><Relationship Id="rId10" Type="http://schemas.openxmlformats.org/officeDocument/2006/relationships/slideLayout" Target="../slideLayouts/slideLayout110.xml"/><Relationship Id="rId1" Type="http://schemas.openxmlformats.org/officeDocument/2006/relationships/slideLayout" Target="../slideLayouts/slideLayout101.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2.xml"/><Relationship Id="rId8" Type="http://schemas.openxmlformats.org/officeDocument/2006/relationships/slideLayout" Target="../slideLayouts/slideLayout121.xml"/><Relationship Id="rId7" Type="http://schemas.openxmlformats.org/officeDocument/2006/relationships/slideLayout" Target="../slideLayouts/slideLayout120.xml"/><Relationship Id="rId6" Type="http://schemas.openxmlformats.org/officeDocument/2006/relationships/slideLayout" Target="../slideLayouts/slideLayout119.xml"/><Relationship Id="rId5" Type="http://schemas.openxmlformats.org/officeDocument/2006/relationships/slideLayout" Target="../slideLayouts/slideLayout118.xml"/><Relationship Id="rId4" Type="http://schemas.openxmlformats.org/officeDocument/2006/relationships/slideLayout" Target="../slideLayouts/slideLayout117.xml"/><Relationship Id="rId3" Type="http://schemas.openxmlformats.org/officeDocument/2006/relationships/slideLayout" Target="../slideLayouts/slideLayout116.xml"/><Relationship Id="rId2" Type="http://schemas.openxmlformats.org/officeDocument/2006/relationships/slideLayout" Target="../slideLayouts/slideLayout115.xml"/><Relationship Id="rId16" Type="http://schemas.openxmlformats.org/officeDocument/2006/relationships/theme" Target="../theme/theme11.xml"/><Relationship Id="rId15" Type="http://schemas.openxmlformats.org/officeDocument/2006/relationships/image" Target="../media/image2.jpeg"/><Relationship Id="rId14" Type="http://schemas.openxmlformats.org/officeDocument/2006/relationships/image" Target="../media/image1.jpeg"/><Relationship Id="rId13" Type="http://schemas.openxmlformats.org/officeDocument/2006/relationships/slideLayout" Target="../slideLayouts/slideLayout126.xml"/><Relationship Id="rId12" Type="http://schemas.openxmlformats.org/officeDocument/2006/relationships/slideLayout" Target="../slideLayouts/slideLayout125.xml"/><Relationship Id="rId11" Type="http://schemas.openxmlformats.org/officeDocument/2006/relationships/slideLayout" Target="../slideLayouts/slideLayout124.xml"/><Relationship Id="rId10" Type="http://schemas.openxmlformats.org/officeDocument/2006/relationships/slideLayout" Target="../slideLayouts/slideLayout123.xml"/><Relationship Id="rId1" Type="http://schemas.openxmlformats.org/officeDocument/2006/relationships/slideLayout" Target="../slideLayouts/slideLayout114.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slideLayout" Target="../slideLayouts/slideLayout134.xml"/><Relationship Id="rId7" Type="http://schemas.openxmlformats.org/officeDocument/2006/relationships/slideLayout" Target="../slideLayouts/slideLayout133.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6" Type="http://schemas.openxmlformats.org/officeDocument/2006/relationships/theme" Target="../theme/theme12.xml"/><Relationship Id="rId15" Type="http://schemas.openxmlformats.org/officeDocument/2006/relationships/image" Target="../media/image2.jpeg"/><Relationship Id="rId14" Type="http://schemas.openxmlformats.org/officeDocument/2006/relationships/image" Target="../media/image1.jpeg"/><Relationship Id="rId13" Type="http://schemas.openxmlformats.org/officeDocument/2006/relationships/slideLayout" Target="../slideLayouts/slideLayout139.xml"/><Relationship Id="rId12" Type="http://schemas.openxmlformats.org/officeDocument/2006/relationships/slideLayout" Target="../slideLayouts/slideLayout138.xml"/><Relationship Id="rId11" Type="http://schemas.openxmlformats.org/officeDocument/2006/relationships/slideLayout" Target="../slideLayouts/slideLayout137.xml"/><Relationship Id="rId10" Type="http://schemas.openxmlformats.org/officeDocument/2006/relationships/slideLayout" Target="../slideLayouts/slideLayout136.xml"/><Relationship Id="rId1" Type="http://schemas.openxmlformats.org/officeDocument/2006/relationships/slideLayout" Target="../slideLayouts/slideLayout127.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6" Type="http://schemas.openxmlformats.org/officeDocument/2006/relationships/theme" Target="../theme/theme3.xml"/><Relationship Id="rId15" Type="http://schemas.openxmlformats.org/officeDocument/2006/relationships/image" Target="../media/image2.jpeg"/><Relationship Id="rId14" Type="http://schemas.openxmlformats.org/officeDocument/2006/relationships/image" Target="../media/image1.jpeg"/><Relationship Id="rId13" Type="http://schemas.openxmlformats.org/officeDocument/2006/relationships/slideLayout" Target="../slideLayouts/slideLayout28.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4" Type="http://schemas.openxmlformats.org/officeDocument/2006/relationships/theme" Target="../theme/theme4.xml"/><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48.xml"/><Relationship Id="rId8" Type="http://schemas.openxmlformats.org/officeDocument/2006/relationships/slideLayout" Target="../slideLayouts/slideLayout47.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4" Type="http://schemas.openxmlformats.org/officeDocument/2006/relationships/theme" Target="../theme/theme5.xml"/><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50.xml"/><Relationship Id="rId10" Type="http://schemas.openxmlformats.org/officeDocument/2006/relationships/slideLayout" Target="../slideLayouts/slideLayout49.xml"/><Relationship Id="rId1"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6" Type="http://schemas.openxmlformats.org/officeDocument/2006/relationships/theme" Target="../theme/theme6.xml"/><Relationship Id="rId15" Type="http://schemas.openxmlformats.org/officeDocument/2006/relationships/image" Target="../media/image2.jpeg"/><Relationship Id="rId14" Type="http://schemas.openxmlformats.org/officeDocument/2006/relationships/image" Target="../media/image1.jpeg"/><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2.xml"/><Relationship Id="rId8" Type="http://schemas.openxmlformats.org/officeDocument/2006/relationships/slideLayout" Target="../slideLayouts/slideLayout71.xml"/><Relationship Id="rId7" Type="http://schemas.openxmlformats.org/officeDocument/2006/relationships/slideLayout" Target="../slideLayouts/slideLayout70.xml"/><Relationship Id="rId6" Type="http://schemas.openxmlformats.org/officeDocument/2006/relationships/slideLayout" Target="../slideLayouts/slideLayout69.xml"/><Relationship Id="rId5" Type="http://schemas.openxmlformats.org/officeDocument/2006/relationships/slideLayout" Target="../slideLayouts/slideLayout68.xml"/><Relationship Id="rId4" Type="http://schemas.openxmlformats.org/officeDocument/2006/relationships/slideLayout" Target="../slideLayouts/slideLayout67.xml"/><Relationship Id="rId3" Type="http://schemas.openxmlformats.org/officeDocument/2006/relationships/slideLayout" Target="../slideLayouts/slideLayout66.xml"/><Relationship Id="rId2" Type="http://schemas.openxmlformats.org/officeDocument/2006/relationships/slideLayout" Target="../slideLayouts/slideLayout65.xml"/><Relationship Id="rId16" Type="http://schemas.openxmlformats.org/officeDocument/2006/relationships/theme" Target="../theme/theme7.xml"/><Relationship Id="rId15" Type="http://schemas.openxmlformats.org/officeDocument/2006/relationships/image" Target="../media/image2.jpeg"/><Relationship Id="rId14" Type="http://schemas.openxmlformats.org/officeDocument/2006/relationships/image" Target="../media/image1.jpeg"/><Relationship Id="rId13" Type="http://schemas.openxmlformats.org/officeDocument/2006/relationships/slideLayout" Target="../slideLayouts/slideLayout76.xml"/><Relationship Id="rId12" Type="http://schemas.openxmlformats.org/officeDocument/2006/relationships/slideLayout" Target="../slideLayouts/slideLayout75.xml"/><Relationship Id="rId11" Type="http://schemas.openxmlformats.org/officeDocument/2006/relationships/slideLayout" Target="../slideLayouts/slideLayout74.xml"/><Relationship Id="rId10" Type="http://schemas.openxmlformats.org/officeDocument/2006/relationships/slideLayout" Target="../slideLayouts/slideLayout73.xml"/><Relationship Id="rId1" Type="http://schemas.openxmlformats.org/officeDocument/2006/relationships/slideLayout" Target="../slideLayouts/slideLayout64.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4" Type="http://schemas.openxmlformats.org/officeDocument/2006/relationships/theme" Target="../theme/theme8.xml"/><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6.xml"/><Relationship Id="rId8" Type="http://schemas.openxmlformats.org/officeDocument/2006/relationships/slideLayout" Target="../slideLayouts/slideLayout95.xml"/><Relationship Id="rId7" Type="http://schemas.openxmlformats.org/officeDocument/2006/relationships/slideLayout" Target="../slideLayouts/slideLayout94.xml"/><Relationship Id="rId6" Type="http://schemas.openxmlformats.org/officeDocument/2006/relationships/slideLayout" Target="../slideLayouts/slideLayout93.xml"/><Relationship Id="rId5" Type="http://schemas.openxmlformats.org/officeDocument/2006/relationships/slideLayout" Target="../slideLayouts/slideLayout92.xml"/><Relationship Id="rId4" Type="http://schemas.openxmlformats.org/officeDocument/2006/relationships/slideLayout" Target="../slideLayouts/slideLayout91.xml"/><Relationship Id="rId3" Type="http://schemas.openxmlformats.org/officeDocument/2006/relationships/slideLayout" Target="../slideLayouts/slideLayout90.xml"/><Relationship Id="rId2" Type="http://schemas.openxmlformats.org/officeDocument/2006/relationships/slideLayout" Target="../slideLayouts/slideLayout89.xml"/><Relationship Id="rId16" Type="http://schemas.openxmlformats.org/officeDocument/2006/relationships/theme" Target="../theme/theme9.xml"/><Relationship Id="rId15" Type="http://schemas.openxmlformats.org/officeDocument/2006/relationships/image" Target="../media/image2.jpeg"/><Relationship Id="rId14" Type="http://schemas.openxmlformats.org/officeDocument/2006/relationships/image" Target="../media/image1.jpeg"/><Relationship Id="rId13" Type="http://schemas.openxmlformats.org/officeDocument/2006/relationships/slideLayout" Target="../slideLayouts/slideLayout100.xml"/><Relationship Id="rId12" Type="http://schemas.openxmlformats.org/officeDocument/2006/relationships/slideLayout" Target="../slideLayouts/slideLayout99.xml"/><Relationship Id="rId11" Type="http://schemas.openxmlformats.org/officeDocument/2006/relationships/slideLayout" Target="../slideLayouts/slideLayout98.xml"/><Relationship Id="rId10" Type="http://schemas.openxmlformats.org/officeDocument/2006/relationships/slideLayout" Target="../slideLayouts/slideLayout97.xml"/><Relationship Id="rId1"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1026" name="Picture 18" descr="22458PICkZz_1024"/>
          <p:cNvPicPr>
            <a:picLocks noChangeAspect="1"/>
          </p:cNvPicPr>
          <p:nvPr/>
        </p:nvPicPr>
        <p:blipFill>
          <a:blip r:embed="rId14"/>
          <a:srcRect r="63069" b="84206"/>
          <a:stretch>
            <a:fillRect/>
          </a:stretch>
        </p:blipFill>
        <p:spPr>
          <a:xfrm>
            <a:off x="0" y="0"/>
            <a:ext cx="12192000" cy="322263"/>
          </a:xfrm>
          <a:prstGeom prst="rect">
            <a:avLst/>
          </a:prstGeom>
          <a:noFill/>
          <a:ln w="9525">
            <a:noFill/>
          </a:ln>
        </p:spPr>
      </p:pic>
      <p:pic>
        <p:nvPicPr>
          <p:cNvPr id="1027"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1028" name="Picture 16" descr="22458PICkZz_1024"/>
          <p:cNvPicPr>
            <a:picLocks noChangeAspect="1"/>
          </p:cNvPicPr>
          <p:nvPr/>
        </p:nvPicPr>
        <p:blipFill>
          <a:blip r:embed="rId14"/>
          <a:srcRect r="20149" b="82805"/>
          <a:stretch>
            <a:fillRect/>
          </a:stretch>
        </p:blipFill>
        <p:spPr>
          <a:xfrm>
            <a:off x="0" y="6550025"/>
            <a:ext cx="12192000" cy="350838"/>
          </a:xfrm>
          <a:prstGeom prst="rect">
            <a:avLst/>
          </a:prstGeom>
          <a:noFill/>
          <a:ln w="9525">
            <a:noFill/>
          </a:ln>
        </p:spPr>
      </p:pic>
      <p:sp>
        <p:nvSpPr>
          <p:cNvPr id="102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10242" name="Picture 18" descr="22458PICkZz_1024"/>
          <p:cNvPicPr>
            <a:picLocks noChangeAspect="1"/>
          </p:cNvPicPr>
          <p:nvPr/>
        </p:nvPicPr>
        <p:blipFill>
          <a:blip r:embed="rId14"/>
          <a:srcRect r="63069" b="84206"/>
          <a:stretch>
            <a:fillRect/>
          </a:stretch>
        </p:blipFill>
        <p:spPr>
          <a:xfrm>
            <a:off x="0" y="0"/>
            <a:ext cx="12192000" cy="322263"/>
          </a:xfrm>
          <a:prstGeom prst="rect">
            <a:avLst/>
          </a:prstGeom>
          <a:noFill/>
          <a:ln w="9525">
            <a:noFill/>
          </a:ln>
        </p:spPr>
      </p:pic>
      <p:pic>
        <p:nvPicPr>
          <p:cNvPr id="10243"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10244" name="Picture 16" descr="22458PICkZz_1024"/>
          <p:cNvPicPr>
            <a:picLocks noChangeAspect="1"/>
          </p:cNvPicPr>
          <p:nvPr/>
        </p:nvPicPr>
        <p:blipFill>
          <a:blip r:embed="rId14"/>
          <a:srcRect r="20149" b="82805"/>
          <a:stretch>
            <a:fillRect/>
          </a:stretch>
        </p:blipFill>
        <p:spPr>
          <a:xfrm>
            <a:off x="0" y="6550025"/>
            <a:ext cx="12192000" cy="350838"/>
          </a:xfrm>
          <a:prstGeom prst="rect">
            <a:avLst/>
          </a:prstGeom>
          <a:noFill/>
          <a:ln w="9525">
            <a:noFill/>
          </a:ln>
        </p:spPr>
      </p:pic>
      <p:sp>
        <p:nvSpPr>
          <p:cNvPr id="102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11266" name="Picture 18" descr="22458PICkZz_1024"/>
          <p:cNvPicPr>
            <a:picLocks noChangeAspect="1"/>
          </p:cNvPicPr>
          <p:nvPr/>
        </p:nvPicPr>
        <p:blipFill>
          <a:blip r:embed="rId14"/>
          <a:srcRect r="63069" b="84206"/>
          <a:stretch>
            <a:fillRect/>
          </a:stretch>
        </p:blipFill>
        <p:spPr>
          <a:xfrm>
            <a:off x="0" y="0"/>
            <a:ext cx="12192000" cy="322263"/>
          </a:xfrm>
          <a:prstGeom prst="rect">
            <a:avLst/>
          </a:prstGeom>
          <a:noFill/>
          <a:ln w="9525">
            <a:noFill/>
          </a:ln>
        </p:spPr>
      </p:pic>
      <p:pic>
        <p:nvPicPr>
          <p:cNvPr id="11267"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11268" name="Picture 16" descr="22458PICkZz_1024"/>
          <p:cNvPicPr>
            <a:picLocks noChangeAspect="1"/>
          </p:cNvPicPr>
          <p:nvPr/>
        </p:nvPicPr>
        <p:blipFill>
          <a:blip r:embed="rId14"/>
          <a:srcRect r="20149" b="82805"/>
          <a:stretch>
            <a:fillRect/>
          </a:stretch>
        </p:blipFill>
        <p:spPr>
          <a:xfrm>
            <a:off x="0" y="6550025"/>
            <a:ext cx="12192000" cy="350838"/>
          </a:xfrm>
          <a:prstGeom prst="rect">
            <a:avLst/>
          </a:prstGeom>
          <a:noFill/>
          <a:ln w="9525">
            <a:noFill/>
          </a:ln>
        </p:spPr>
      </p:pic>
      <p:sp>
        <p:nvSpPr>
          <p:cNvPr id="3077"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12290" name="Picture 18" descr="22458PICkZz_1024"/>
          <p:cNvPicPr>
            <a:picLocks noChangeAspect="1"/>
          </p:cNvPicPr>
          <p:nvPr/>
        </p:nvPicPr>
        <p:blipFill>
          <a:blip r:embed="rId14"/>
          <a:srcRect r="63069" b="84206"/>
          <a:stretch>
            <a:fillRect/>
          </a:stretch>
        </p:blipFill>
        <p:spPr>
          <a:xfrm>
            <a:off x="0" y="0"/>
            <a:ext cx="12192000" cy="322263"/>
          </a:xfrm>
          <a:prstGeom prst="rect">
            <a:avLst/>
          </a:prstGeom>
          <a:noFill/>
          <a:ln w="9525">
            <a:noFill/>
          </a:ln>
        </p:spPr>
      </p:pic>
      <p:pic>
        <p:nvPicPr>
          <p:cNvPr id="12291"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12292" name="Picture 16" descr="22458PICkZz_1024"/>
          <p:cNvPicPr>
            <a:picLocks noChangeAspect="1"/>
          </p:cNvPicPr>
          <p:nvPr/>
        </p:nvPicPr>
        <p:blipFill>
          <a:blip r:embed="rId14"/>
          <a:srcRect r="20149" b="82805"/>
          <a:stretch>
            <a:fillRect/>
          </a:stretch>
        </p:blipFill>
        <p:spPr>
          <a:xfrm>
            <a:off x="0" y="6550025"/>
            <a:ext cx="12192000" cy="350838"/>
          </a:xfrm>
          <a:prstGeom prst="rect">
            <a:avLst/>
          </a:prstGeom>
          <a:noFill/>
          <a:ln w="9525">
            <a:noFill/>
          </a:ln>
        </p:spPr>
      </p:pic>
      <p:sp>
        <p:nvSpPr>
          <p:cNvPr id="3077"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050"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Rectangle 3"/>
          <p:cNvSpPr>
            <a:spLocks noGrp="1"/>
          </p:cNvSpPr>
          <p:nvPr>
            <p:ph type="body"/>
          </p:nvPr>
        </p:nvSpPr>
        <p:spPr>
          <a:xfrm>
            <a:off x="914400" y="1981200"/>
            <a:ext cx="10363200" cy="411480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ln>
          <a:effectLst/>
        </p:spPr>
        <p:txBody>
          <a:bodyPr vert="horz" wrap="square" lIns="91440" tIns="45720" rIns="91440" bIns="45720" numCol="1" anchor="t" anchorCtr="0" compatLnSpc="1"/>
          <a:lstStyle>
            <a:lvl1pPr>
              <a:defRPr sz="14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a:effectLst/>
        </p:spPr>
        <p:txBody>
          <a:bodyPr vert="horz" wrap="square" lIns="91440" tIns="45720" rIns="91440" bIns="45720" numCol="1" anchor="t" anchorCtr="0" compatLnSpc="1"/>
          <a:lstStyle>
            <a:lvl1pPr algn="r">
              <a:defRPr sz="1400">
                <a:latin typeface="Times New Roman" panose="02020603050405020304" pitchFamily="18" charset="0"/>
              </a:defRPr>
            </a:lvl1pPr>
          </a:lstStyle>
          <a:p>
            <a:pPr lvl="0" eaLnBrk="1" fontAlgn="base" hangingPunct="1"/>
            <a:fld id="{9A0DB2DC-4C9A-4742-B13C-FB6460FD3503}" type="slidenum">
              <a:rPr lang="zh-CN" altLang="zh-CN" strike="noStrike" noProof="1" dirty="0">
                <a:latin typeface="Times New Roman" panose="02020603050405020304" pitchFamily="18" charset="0"/>
                <a:ea typeface="宋体" panose="02010600030101010101" pitchFamily="2" charset="-122"/>
                <a:cs typeface="+mn-cs"/>
              </a:rPr>
            </a:fld>
            <a:endParaRPr lang="zh-CN" altLang="zh-CN" strike="noStrike" noProof="1"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3074" name="Picture 18" descr="22458PICkZz_1024"/>
          <p:cNvPicPr>
            <a:picLocks noChangeAspect="1"/>
          </p:cNvPicPr>
          <p:nvPr/>
        </p:nvPicPr>
        <p:blipFill>
          <a:blip r:embed="rId14"/>
          <a:srcRect r="63069" b="84206"/>
          <a:stretch>
            <a:fillRect/>
          </a:stretch>
        </p:blipFill>
        <p:spPr>
          <a:xfrm>
            <a:off x="0" y="0"/>
            <a:ext cx="12192000" cy="322263"/>
          </a:xfrm>
          <a:prstGeom prst="rect">
            <a:avLst/>
          </a:prstGeom>
          <a:noFill/>
          <a:ln w="9525">
            <a:noFill/>
          </a:ln>
        </p:spPr>
      </p:pic>
      <p:pic>
        <p:nvPicPr>
          <p:cNvPr id="3075"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3076" name="Picture 16" descr="22458PICkZz_1024"/>
          <p:cNvPicPr>
            <a:picLocks noChangeAspect="1"/>
          </p:cNvPicPr>
          <p:nvPr/>
        </p:nvPicPr>
        <p:blipFill>
          <a:blip r:embed="rId14"/>
          <a:srcRect r="20149" b="82805"/>
          <a:stretch>
            <a:fillRect/>
          </a:stretch>
        </p:blipFill>
        <p:spPr>
          <a:xfrm>
            <a:off x="0" y="6550025"/>
            <a:ext cx="12192000" cy="350838"/>
          </a:xfrm>
          <a:prstGeom prst="rect">
            <a:avLst/>
          </a:prstGeom>
          <a:noFill/>
          <a:ln w="9525">
            <a:noFill/>
          </a:ln>
        </p:spPr>
      </p:pic>
      <p:sp>
        <p:nvSpPr>
          <p:cNvPr id="3077"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4098" name="Picture 18" descr="22458PICkZz_1024"/>
          <p:cNvPicPr>
            <a:picLocks noChangeAspect="1"/>
          </p:cNvPicPr>
          <p:nvPr/>
        </p:nvPicPr>
        <p:blipFill>
          <a:blip r:embed="rId12"/>
          <a:srcRect r="63069" b="84206"/>
          <a:stretch>
            <a:fillRect/>
          </a:stretch>
        </p:blipFill>
        <p:spPr>
          <a:xfrm>
            <a:off x="0" y="0"/>
            <a:ext cx="12192000" cy="322263"/>
          </a:xfrm>
          <a:prstGeom prst="rect">
            <a:avLst/>
          </a:prstGeom>
          <a:noFill/>
          <a:ln w="9525">
            <a:noFill/>
          </a:ln>
        </p:spPr>
      </p:pic>
      <p:pic>
        <p:nvPicPr>
          <p:cNvPr id="4099" name="图片 54280" descr="优翼不带字1"/>
          <p:cNvPicPr>
            <a:picLocks noChangeAspect="1"/>
          </p:cNvPicPr>
          <p:nvPr/>
        </p:nvPicPr>
        <p:blipFill>
          <a:blip r:embed="rId1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4100" name="Picture 16" descr="22458PICkZz_1024"/>
          <p:cNvPicPr>
            <a:picLocks noChangeAspect="1"/>
          </p:cNvPicPr>
          <p:nvPr/>
        </p:nvPicPr>
        <p:blipFill>
          <a:blip r:embed="rId12"/>
          <a:srcRect r="20149" b="82805"/>
          <a:stretch>
            <a:fillRect/>
          </a:stretch>
        </p:blipFill>
        <p:spPr>
          <a:xfrm>
            <a:off x="0" y="6550025"/>
            <a:ext cx="12192000" cy="350838"/>
          </a:xfrm>
          <a:prstGeom prst="rect">
            <a:avLst/>
          </a:prstGeom>
          <a:noFill/>
          <a:ln w="9525">
            <a:noFill/>
          </a:ln>
        </p:spPr>
      </p:pic>
      <p:sp>
        <p:nvSpPr>
          <p:cNvPr id="102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5122" name="Picture 18" descr="22458PICkZz_1024"/>
          <p:cNvPicPr>
            <a:picLocks noChangeAspect="1"/>
          </p:cNvPicPr>
          <p:nvPr/>
        </p:nvPicPr>
        <p:blipFill>
          <a:blip r:embed="rId12"/>
          <a:srcRect r="63069" b="84206"/>
          <a:stretch>
            <a:fillRect/>
          </a:stretch>
        </p:blipFill>
        <p:spPr>
          <a:xfrm>
            <a:off x="0" y="0"/>
            <a:ext cx="12192000" cy="322263"/>
          </a:xfrm>
          <a:prstGeom prst="rect">
            <a:avLst/>
          </a:prstGeom>
          <a:noFill/>
          <a:ln w="9525">
            <a:noFill/>
          </a:ln>
        </p:spPr>
      </p:pic>
      <p:pic>
        <p:nvPicPr>
          <p:cNvPr id="5123" name="图片 54280" descr="优翼不带字1"/>
          <p:cNvPicPr>
            <a:picLocks noChangeAspect="1"/>
          </p:cNvPicPr>
          <p:nvPr/>
        </p:nvPicPr>
        <p:blipFill>
          <a:blip r:embed="rId1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5124" name="Picture 16" descr="22458PICkZz_1024"/>
          <p:cNvPicPr>
            <a:picLocks noChangeAspect="1"/>
          </p:cNvPicPr>
          <p:nvPr/>
        </p:nvPicPr>
        <p:blipFill>
          <a:blip r:embed="rId12"/>
          <a:srcRect r="20149" b="82805"/>
          <a:stretch>
            <a:fillRect/>
          </a:stretch>
        </p:blipFill>
        <p:spPr>
          <a:xfrm>
            <a:off x="0" y="6550025"/>
            <a:ext cx="12192000" cy="350838"/>
          </a:xfrm>
          <a:prstGeom prst="rect">
            <a:avLst/>
          </a:prstGeom>
          <a:noFill/>
          <a:ln w="9525">
            <a:noFill/>
          </a:ln>
        </p:spPr>
      </p:pic>
      <p:sp>
        <p:nvSpPr>
          <p:cNvPr id="102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6146" name="Picture 18" descr="22458PICkZz_1024"/>
          <p:cNvPicPr>
            <a:picLocks noChangeAspect="1"/>
          </p:cNvPicPr>
          <p:nvPr/>
        </p:nvPicPr>
        <p:blipFill>
          <a:blip r:embed="rId14"/>
          <a:srcRect r="63069" b="84206"/>
          <a:stretch>
            <a:fillRect/>
          </a:stretch>
        </p:blipFill>
        <p:spPr>
          <a:xfrm>
            <a:off x="0" y="0"/>
            <a:ext cx="12192000" cy="322263"/>
          </a:xfrm>
          <a:prstGeom prst="rect">
            <a:avLst/>
          </a:prstGeom>
          <a:noFill/>
          <a:ln w="9525">
            <a:noFill/>
          </a:ln>
        </p:spPr>
      </p:pic>
      <p:pic>
        <p:nvPicPr>
          <p:cNvPr id="6147"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6148" name="Picture 16" descr="22458PICkZz_1024"/>
          <p:cNvPicPr>
            <a:picLocks noChangeAspect="1"/>
          </p:cNvPicPr>
          <p:nvPr/>
        </p:nvPicPr>
        <p:blipFill>
          <a:blip r:embed="rId14"/>
          <a:srcRect r="20149" b="82805"/>
          <a:stretch>
            <a:fillRect/>
          </a:stretch>
        </p:blipFill>
        <p:spPr>
          <a:xfrm>
            <a:off x="0" y="6550025"/>
            <a:ext cx="12192000" cy="350838"/>
          </a:xfrm>
          <a:prstGeom prst="rect">
            <a:avLst/>
          </a:prstGeom>
          <a:noFill/>
          <a:ln w="9525">
            <a:noFill/>
          </a:ln>
        </p:spPr>
      </p:pic>
      <p:sp>
        <p:nvSpPr>
          <p:cNvPr id="102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7170" name="Picture 18" descr="22458PICkZz_1024"/>
          <p:cNvPicPr>
            <a:picLocks noChangeAspect="1"/>
          </p:cNvPicPr>
          <p:nvPr/>
        </p:nvPicPr>
        <p:blipFill>
          <a:blip r:embed="rId14"/>
          <a:srcRect r="63069" b="84206"/>
          <a:stretch>
            <a:fillRect/>
          </a:stretch>
        </p:blipFill>
        <p:spPr>
          <a:xfrm>
            <a:off x="0" y="0"/>
            <a:ext cx="12192000" cy="322263"/>
          </a:xfrm>
          <a:prstGeom prst="rect">
            <a:avLst/>
          </a:prstGeom>
          <a:noFill/>
          <a:ln w="9525">
            <a:noFill/>
          </a:ln>
        </p:spPr>
      </p:pic>
      <p:pic>
        <p:nvPicPr>
          <p:cNvPr id="7171"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7172" name="Picture 16" descr="22458PICkZz_1024"/>
          <p:cNvPicPr>
            <a:picLocks noChangeAspect="1"/>
          </p:cNvPicPr>
          <p:nvPr/>
        </p:nvPicPr>
        <p:blipFill>
          <a:blip r:embed="rId14"/>
          <a:srcRect r="20149" b="82805"/>
          <a:stretch>
            <a:fillRect/>
          </a:stretch>
        </p:blipFill>
        <p:spPr>
          <a:xfrm>
            <a:off x="0" y="6550025"/>
            <a:ext cx="12192000" cy="350838"/>
          </a:xfrm>
          <a:prstGeom prst="rect">
            <a:avLst/>
          </a:prstGeom>
          <a:noFill/>
          <a:ln w="9525">
            <a:noFill/>
          </a:ln>
        </p:spPr>
      </p:pic>
      <p:sp>
        <p:nvSpPr>
          <p:cNvPr id="3077"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8194" name="Picture 18" descr="22458PICkZz_1024"/>
          <p:cNvPicPr>
            <a:picLocks noChangeAspect="1"/>
          </p:cNvPicPr>
          <p:nvPr/>
        </p:nvPicPr>
        <p:blipFill>
          <a:blip r:embed="rId12"/>
          <a:srcRect r="63069" b="84206"/>
          <a:stretch>
            <a:fillRect/>
          </a:stretch>
        </p:blipFill>
        <p:spPr>
          <a:xfrm>
            <a:off x="0" y="0"/>
            <a:ext cx="12192000" cy="322263"/>
          </a:xfrm>
          <a:prstGeom prst="rect">
            <a:avLst/>
          </a:prstGeom>
          <a:noFill/>
          <a:ln w="9525">
            <a:noFill/>
          </a:ln>
        </p:spPr>
      </p:pic>
      <p:pic>
        <p:nvPicPr>
          <p:cNvPr id="8195" name="图片 54280" descr="优翼不带字1"/>
          <p:cNvPicPr>
            <a:picLocks noChangeAspect="1"/>
          </p:cNvPicPr>
          <p:nvPr/>
        </p:nvPicPr>
        <p:blipFill>
          <a:blip r:embed="rId13">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8196" name="Picture 16" descr="22458PICkZz_1024"/>
          <p:cNvPicPr>
            <a:picLocks noChangeAspect="1"/>
          </p:cNvPicPr>
          <p:nvPr/>
        </p:nvPicPr>
        <p:blipFill>
          <a:blip r:embed="rId12"/>
          <a:srcRect r="20149" b="82805"/>
          <a:stretch>
            <a:fillRect/>
          </a:stretch>
        </p:blipFill>
        <p:spPr>
          <a:xfrm>
            <a:off x="0" y="6550025"/>
            <a:ext cx="12192000" cy="350838"/>
          </a:xfrm>
          <a:prstGeom prst="rect">
            <a:avLst/>
          </a:prstGeom>
          <a:noFill/>
          <a:ln w="9525">
            <a:noFill/>
          </a:ln>
        </p:spPr>
      </p:pic>
      <p:sp>
        <p:nvSpPr>
          <p:cNvPr id="102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p:pic>
        <p:nvPicPr>
          <p:cNvPr id="9218" name="Picture 18" descr="22458PICkZz_1024"/>
          <p:cNvPicPr>
            <a:picLocks noChangeAspect="1"/>
          </p:cNvPicPr>
          <p:nvPr/>
        </p:nvPicPr>
        <p:blipFill>
          <a:blip r:embed="rId14"/>
          <a:srcRect r="63069" b="84206"/>
          <a:stretch>
            <a:fillRect/>
          </a:stretch>
        </p:blipFill>
        <p:spPr>
          <a:xfrm>
            <a:off x="0" y="0"/>
            <a:ext cx="12192000" cy="322263"/>
          </a:xfrm>
          <a:prstGeom prst="rect">
            <a:avLst/>
          </a:prstGeom>
          <a:noFill/>
          <a:ln w="9525">
            <a:noFill/>
          </a:ln>
        </p:spPr>
      </p:pic>
      <p:pic>
        <p:nvPicPr>
          <p:cNvPr id="9219" name="图片 54280" descr="优翼不带字1"/>
          <p:cNvPicPr>
            <a:picLocks noChangeAspect="1"/>
          </p:cNvPicPr>
          <p:nvPr/>
        </p:nvPicPr>
        <p:blipFill>
          <a:blip r:embed="rId15">
            <a:clrChange>
              <a:clrFrom>
                <a:srgbClr val="F9F9F9"/>
              </a:clrFrom>
              <a:clrTo>
                <a:srgbClr val="F9F9F9">
                  <a:alpha val="0"/>
                </a:srgbClr>
              </a:clrTo>
            </a:clrChange>
          </a:blip>
          <a:srcRect l="4703" t="3484" r="17938" b="6213"/>
          <a:stretch>
            <a:fillRect/>
          </a:stretch>
        </p:blipFill>
        <p:spPr>
          <a:xfrm>
            <a:off x="10979150" y="0"/>
            <a:ext cx="1212850" cy="407988"/>
          </a:xfrm>
          <a:prstGeom prst="rect">
            <a:avLst/>
          </a:prstGeom>
          <a:noFill/>
          <a:ln w="9525">
            <a:noFill/>
          </a:ln>
        </p:spPr>
      </p:pic>
      <p:pic>
        <p:nvPicPr>
          <p:cNvPr id="9220" name="Picture 16" descr="22458PICkZz_1024"/>
          <p:cNvPicPr>
            <a:picLocks noChangeAspect="1"/>
          </p:cNvPicPr>
          <p:nvPr/>
        </p:nvPicPr>
        <p:blipFill>
          <a:blip r:embed="rId14"/>
          <a:srcRect r="20149" b="82805"/>
          <a:stretch>
            <a:fillRect/>
          </a:stretch>
        </p:blipFill>
        <p:spPr>
          <a:xfrm>
            <a:off x="0" y="6550025"/>
            <a:ext cx="12192000" cy="350838"/>
          </a:xfrm>
          <a:prstGeom prst="rect">
            <a:avLst/>
          </a:prstGeom>
          <a:noFill/>
          <a:ln w="9525">
            <a:noFill/>
          </a:ln>
        </p:spPr>
      </p:pic>
      <p:sp>
        <p:nvSpPr>
          <p:cNvPr id="1029" name="文本框 1"/>
          <p:cNvSpPr txBox="1">
            <a:spLocks noChangeArrowheads="1"/>
          </p:cNvSpPr>
          <p:nvPr/>
        </p:nvSpPr>
        <p:spPr bwMode="auto">
          <a:xfrm>
            <a:off x="4552950" y="6518275"/>
            <a:ext cx="3194050" cy="4603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rPr>
              <a:t>www.youyi100.com</a:t>
            </a:r>
            <a:endParaRPr kumimoji="0" lang="en-US" altLang="zh-CN" sz="2400" b="1" i="0" u="none" strike="noStrike" kern="1200" cap="none" spc="0" normalizeH="0" baseline="0" noProof="0" smtClean="0">
              <a:ln>
                <a:noFill/>
              </a:ln>
              <a:solidFill>
                <a:srgbClr val="0000FF"/>
              </a:solidFill>
              <a:effectLst/>
              <a:uLnTx/>
              <a:uFillTx/>
              <a:latin typeface="Times New Roman" panose="02020603050405020304" pitchFamily="18" charset="0"/>
              <a:ea typeface="方正大黑_GBK" pitchFamily="65" charset="-122"/>
              <a:cs typeface="+mn-cs"/>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Lst>
  <p:hf sldNum="0" hdr="0" ftr="0" dt="0"/>
  <p:txStyles>
    <p:titleStyle>
      <a:lvl1pPr algn="ctr" defTabSz="1219200" rtl="0" eaLnBrk="0" fontAlgn="base" hangingPunct="0">
        <a:spcBef>
          <a:spcPct val="0"/>
        </a:spcBef>
        <a:spcAft>
          <a:spcPct val="0"/>
        </a:spcAft>
        <a:defRPr sz="5800" kern="1200">
          <a:solidFill>
            <a:schemeClr val="tx2"/>
          </a:solidFill>
          <a:latin typeface="+mj-lt"/>
          <a:ea typeface="+mj-ea"/>
          <a:cs typeface="+mj-cs"/>
        </a:defRPr>
      </a:lvl1pPr>
      <a:lvl2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6pPr>
      <a:lvl7pPr marL="9144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7pPr>
      <a:lvl8pPr marL="13716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8pPr>
      <a:lvl9pPr marL="1828800" algn="ctr" defTabSz="1219200" rtl="0" fontAlgn="base">
        <a:spcBef>
          <a:spcPct val="0"/>
        </a:spcBef>
        <a:spcAft>
          <a:spcPct val="0"/>
        </a:spcAft>
        <a:defRPr sz="5800">
          <a:solidFill>
            <a:schemeClr val="tx2"/>
          </a:solidFill>
          <a:latin typeface="Arial" panose="020B060402020202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Char char="•"/>
        <a:defRPr sz="4200" kern="1200">
          <a:solidFill>
            <a:schemeClr val="tx1"/>
          </a:solidFill>
          <a:latin typeface="+mn-lt"/>
          <a:ea typeface="+mn-ea"/>
          <a:cs typeface="+mn-cs"/>
        </a:defRPr>
      </a:lvl1pPr>
      <a:lvl2pPr marL="990600" lvl="1" indent="-381000" algn="l" defTabSz="1219200" rtl="0" eaLnBrk="0" fontAlgn="base" hangingPunct="0">
        <a:spcBef>
          <a:spcPts val="125"/>
        </a:spcBef>
        <a:spcAft>
          <a:spcPct val="0"/>
        </a:spcAft>
        <a:buChar char="–"/>
        <a:defRPr sz="3700" kern="1200">
          <a:solidFill>
            <a:schemeClr val="tx1"/>
          </a:solidFill>
          <a:latin typeface="+mn-lt"/>
          <a:ea typeface="+mn-ea"/>
          <a:cs typeface="+mn-cs"/>
        </a:defRPr>
      </a:lvl2pPr>
      <a:lvl3pPr marL="1524000" lvl="2" indent="-304800" algn="l" defTabSz="1219200" rtl="0" eaLnBrk="0" fontAlgn="base" hangingPunct="0">
        <a:spcBef>
          <a:spcPts val="125"/>
        </a:spcBef>
        <a:spcAft>
          <a:spcPct val="0"/>
        </a:spcAft>
        <a:buChar char="•"/>
        <a:defRPr sz="3200" kern="1200">
          <a:solidFill>
            <a:schemeClr val="tx1"/>
          </a:solidFill>
          <a:latin typeface="+mn-lt"/>
          <a:ea typeface="+mn-ea"/>
          <a:cs typeface="+mn-cs"/>
        </a:defRPr>
      </a:lvl3pPr>
      <a:lvl4pPr marL="2133600" lvl="3"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4pPr>
      <a:lvl5pPr marL="2743200" lvl="4" indent="-304800" algn="l" defTabSz="1219200" rtl="0" eaLnBrk="0" fontAlgn="base" hangingPunct="0">
        <a:spcBef>
          <a:spcPts val="125"/>
        </a:spcBef>
        <a:spcAft>
          <a:spcPct val="0"/>
        </a:spcAft>
        <a:buChar char="»"/>
        <a:defRPr sz="2600" kern="1200">
          <a:solidFill>
            <a:schemeClr val="tx1"/>
          </a:solidFill>
          <a:latin typeface="+mn-lt"/>
          <a:ea typeface="+mn-ea"/>
          <a:cs typeface="+mn-cs"/>
        </a:defRPr>
      </a:lvl5pPr>
      <a:lvl6pPr marL="3352800" lvl="5"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6pPr>
      <a:lvl7pPr marL="3962400" lvl="6"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7pPr>
      <a:lvl8pPr marL="4572000" lvl="7"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8pPr>
      <a:lvl9pPr marL="5181600" lvl="8" indent="-304165" algn="l" defTabSz="1219200" eaLnBrk="1" fontAlgn="base" latinLnBrk="0" hangingPunct="1">
        <a:lnSpc>
          <a:spcPct val="100000"/>
        </a:lnSpc>
        <a:spcBef>
          <a:spcPts val="130"/>
        </a:spcBef>
        <a:spcAft>
          <a:spcPct val="0"/>
        </a:spcAft>
        <a:buChar char="»"/>
        <a:defRPr sz="2665" b="0" i="0" u="none" kern="1200" baseline="0">
          <a:solidFill>
            <a:schemeClr val="tx1"/>
          </a:solidFill>
          <a:latin typeface="+mn-lt"/>
          <a:ea typeface="+mn-ea"/>
          <a:cs typeface="+mn-cs"/>
        </a:defRPr>
      </a:lvl9pPr>
    </p:bodyStyle>
    <p:otherStyle>
      <a:lvl1pPr marL="0" lvl="0" indent="0" algn="l" defTabSz="121920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6096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2pPr>
      <a:lvl3pPr marL="12192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3pPr>
      <a:lvl4pPr marL="18288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4pPr>
      <a:lvl5pPr marL="24384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5pPr>
      <a:lvl6pPr marL="3048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6pPr>
      <a:lvl7pPr marL="36576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7pPr>
      <a:lvl8pPr marL="42672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8pPr>
      <a:lvl9pPr marL="48768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image" Target="../media/image4.jpeg"/><Relationship Id="rId1" Type="http://schemas.openxmlformats.org/officeDocument/2006/relationships/image" Target="../media/image3.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audio" Target="../media/audio2.wav"/></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audio" Target="../media/audio1.wav"/><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3.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audio" Target="../media/audio1.wav"/><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9.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22.jpeg"/><Relationship Id="rId1" Type="http://schemas.openxmlformats.org/officeDocument/2006/relationships/image" Target="../media/image2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2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2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audio2.wav"/><Relationship Id="rId1" Type="http://schemas.openxmlformats.org/officeDocument/2006/relationships/image" Target="../media/image26.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audio" Target="../media/audio2.wav"/></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audio" Target="../media/audio3.wav"/></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audio5.wav"/><Relationship Id="rId1" Type="http://schemas.openxmlformats.org/officeDocument/2006/relationships/audio" Target="../media/audio4.wav"/></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audio" Target="../media/audio9.wav"/><Relationship Id="rId3" Type="http://schemas.openxmlformats.org/officeDocument/2006/relationships/audio" Target="../media/audio8.wav"/><Relationship Id="rId2" Type="http://schemas.openxmlformats.org/officeDocument/2006/relationships/audio" Target="../media/audio7.wav"/><Relationship Id="rId1" Type="http://schemas.openxmlformats.org/officeDocument/2006/relationships/audio" Target="../media/audio6.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28.jpeg"/><Relationship Id="rId1" Type="http://schemas.openxmlformats.org/officeDocument/2006/relationships/image" Target="../media/image27.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5.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2769" name="Picture 1027" descr="ti"/>
          <p:cNvPicPr>
            <a:picLocks noChangeAspect="1"/>
          </p:cNvPicPr>
          <p:nvPr/>
        </p:nvPicPr>
        <p:blipFill>
          <a:blip r:embed="rId1"/>
          <a:stretch>
            <a:fillRect/>
          </a:stretch>
        </p:blipFill>
        <p:spPr>
          <a:xfrm>
            <a:off x="5518150" y="1003300"/>
            <a:ext cx="6386513" cy="2819400"/>
          </a:xfrm>
          <a:prstGeom prst="rect">
            <a:avLst/>
          </a:prstGeom>
          <a:noFill/>
          <a:ln w="9525">
            <a:noFill/>
          </a:ln>
        </p:spPr>
      </p:pic>
      <p:sp>
        <p:nvSpPr>
          <p:cNvPr id="32770" name="Text Box 1028"/>
          <p:cNvSpPr txBox="1"/>
          <p:nvPr/>
        </p:nvSpPr>
        <p:spPr>
          <a:xfrm>
            <a:off x="8413750" y="3998913"/>
            <a:ext cx="3048000" cy="1320800"/>
          </a:xfrm>
          <a:prstGeom prst="rect">
            <a:avLst/>
          </a:prstGeom>
          <a:noFill/>
          <a:ln w="9525">
            <a:noFill/>
          </a:ln>
          <a:effectLst>
            <a:outerShdw dist="35921" dir="2699999" algn="ctr" rotWithShape="0">
              <a:schemeClr val="bg1"/>
            </a:outerShdw>
          </a:effectLst>
        </p:spPr>
        <p:txBody>
          <a:bodyPr anchor="t">
            <a:spAutoFit/>
          </a:bodyPr>
          <a:p>
            <a:pPr defTabSz="914400">
              <a:spcBef>
                <a:spcPct val="50000"/>
              </a:spcBef>
            </a:pPr>
            <a:r>
              <a:rPr lang="zh-CN" altLang="en-US" sz="8000" b="1" dirty="0">
                <a:solidFill>
                  <a:srgbClr val="FF0000"/>
                </a:solidFill>
                <a:latin typeface="Arial" panose="020B0604020202020204" pitchFamily="34" charset="0"/>
                <a:ea typeface="楷体_GB2312" pitchFamily="49" charset="-122"/>
              </a:rPr>
              <a:t>鲁迅</a:t>
            </a:r>
            <a:endParaRPr lang="zh-CN" altLang="en-US" sz="8000" b="1" dirty="0">
              <a:solidFill>
                <a:srgbClr val="FF0000"/>
              </a:solidFill>
              <a:latin typeface="Arial" panose="020B0604020202020204" pitchFamily="34" charset="0"/>
              <a:ea typeface="楷体_GB2312" pitchFamily="49" charset="-122"/>
            </a:endParaRPr>
          </a:p>
        </p:txBody>
      </p:sp>
      <p:pic>
        <p:nvPicPr>
          <p:cNvPr id="32771" name="Picture 2" descr="F:\人教新课标初中语文7年级下册\16 社戏\图片\图片4.jpg"/>
          <p:cNvPicPr>
            <a:picLocks noChangeAspect="1"/>
          </p:cNvPicPr>
          <p:nvPr/>
        </p:nvPicPr>
        <p:blipFill>
          <a:blip r:embed="rId2"/>
          <a:stretch>
            <a:fillRect/>
          </a:stretch>
        </p:blipFill>
        <p:spPr>
          <a:xfrm>
            <a:off x="519113" y="165100"/>
            <a:ext cx="5002212" cy="6600825"/>
          </a:xfrm>
          <a:prstGeom prst="rect">
            <a:avLst/>
          </a:prstGeom>
          <a:noFill/>
          <a:ln w="9525">
            <a:noFill/>
          </a:ln>
        </p:spPr>
      </p:pic>
    </p:spTree>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5" name="文本框 1"/>
          <p:cNvSpPr txBox="1"/>
          <p:nvPr/>
        </p:nvSpPr>
        <p:spPr>
          <a:xfrm>
            <a:off x="519113" y="739775"/>
            <a:ext cx="11471275" cy="706755"/>
          </a:xfrm>
          <a:prstGeom prst="rect">
            <a:avLst/>
          </a:prstGeom>
          <a:noFill/>
          <a:ln w="9525">
            <a:noFill/>
          </a:ln>
        </p:spPr>
        <p:txBody>
          <a:bodyPr anchor="t">
            <a:spAutoFit/>
          </a:bodyPr>
          <a:p>
            <a:pPr algn="ctr"/>
            <a:r>
              <a:rPr lang="zh-CN" altLang="en-US" sz="4000" dirty="0">
                <a:solidFill>
                  <a:srgbClr val="FF0000"/>
                </a:solidFill>
                <a:latin typeface="Arial" panose="020B0604020202020204" pitchFamily="34" charset="0"/>
                <a:ea typeface="黑体" panose="02010609060101010101" pitchFamily="49" charset="-122"/>
                <a:sym typeface="宋体" panose="02010600030101010101" pitchFamily="2" charset="-122"/>
              </a:rPr>
              <a:t>作者说平桥村是乐土主要表现在哪些方面？</a:t>
            </a:r>
            <a:endParaRPr lang="zh-CN" altLang="en-US" sz="4000" dirty="0">
              <a:solidFill>
                <a:srgbClr val="FF0000"/>
              </a:solidFill>
              <a:latin typeface="Arial" panose="020B0604020202020204" pitchFamily="34" charset="0"/>
              <a:ea typeface="黑体" panose="02010609060101010101" pitchFamily="49" charset="-122"/>
              <a:sym typeface="宋体" panose="02010600030101010101" pitchFamily="2" charset="-122"/>
            </a:endParaRPr>
          </a:p>
        </p:txBody>
      </p:sp>
      <p:sp>
        <p:nvSpPr>
          <p:cNvPr id="4" name="文本框 3"/>
          <p:cNvSpPr txBox="1"/>
          <p:nvPr/>
        </p:nvSpPr>
        <p:spPr>
          <a:xfrm>
            <a:off x="1345565" y="1676400"/>
            <a:ext cx="9589770" cy="4117340"/>
          </a:xfrm>
          <a:prstGeom prst="rect">
            <a:avLst/>
          </a:prstGeom>
          <a:noFill/>
          <a:ln w="19050" cap="flat" cmpd="sng">
            <a:solidFill>
              <a:srgbClr val="92D050"/>
            </a:solidFill>
            <a:prstDash val="solid"/>
            <a:miter/>
            <a:headEnd type="none" w="med" len="med"/>
            <a:tailEnd type="none" w="med" len="med"/>
          </a:ln>
        </p:spPr>
        <p:txBody>
          <a:bodyPr wrap="square" anchor="t">
            <a:spAutoFit/>
          </a:bodyPr>
          <a:p>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a:t>
            </a:r>
            <a:r>
              <a:rPr lang="en-US" altLang="zh-CN" sz="3735" b="1" noProof="1" dirty="0">
                <a:latin typeface="楷体" panose="02010609060101010101" pitchFamily="49" charset="-122"/>
                <a:ea typeface="楷体" panose="02010609060101010101" pitchFamily="49" charset="-122"/>
                <a:cs typeface="+mn-cs"/>
                <a:sym typeface="宋体" panose="02010600030101010101" pitchFamily="2" charset="-122"/>
              </a:rPr>
              <a:t>1</a:t>
            </a:r>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）村民热情好客，民风淳朴，我作为客人，在这里得到优待，钓到虾照例是归我吃的，小伙伴们对我体贴照顾得无微不至；</a:t>
            </a:r>
            <a:endParaRPr lang="zh-CN" altLang="en-US" sz="3735" b="1" noProof="1" dirty="0">
              <a:latin typeface="楷体" panose="02010609060101010101" pitchFamily="49" charset="-122"/>
              <a:ea typeface="楷体" panose="02010609060101010101" pitchFamily="49" charset="-122"/>
            </a:endParaRPr>
          </a:p>
          <a:p>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a:t>
            </a:r>
            <a:r>
              <a:rPr lang="en-US" altLang="zh-CN" sz="3735" b="1" noProof="1" dirty="0">
                <a:latin typeface="楷体" panose="02010609060101010101" pitchFamily="49" charset="-122"/>
                <a:ea typeface="楷体" panose="02010609060101010101" pitchFamily="49" charset="-122"/>
                <a:cs typeface="+mn-cs"/>
                <a:sym typeface="宋体" panose="02010600030101010101" pitchFamily="2" charset="-122"/>
              </a:rPr>
              <a:t>2</a:t>
            </a:r>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）可以免念难懂的经书，也没有等级制度的约束，人人平等；</a:t>
            </a:r>
            <a:endParaRPr lang="zh-CN" altLang="en-US" sz="3735" b="1" noProof="1" dirty="0">
              <a:latin typeface="楷体" panose="02010609060101010101" pitchFamily="49" charset="-122"/>
              <a:ea typeface="楷体" panose="02010609060101010101" pitchFamily="49" charset="-122"/>
            </a:endParaRPr>
          </a:p>
          <a:p>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a:t>
            </a:r>
            <a:r>
              <a:rPr lang="en-US" altLang="zh-CN" sz="3735" b="1" noProof="1" dirty="0">
                <a:latin typeface="楷体" panose="02010609060101010101" pitchFamily="49" charset="-122"/>
                <a:ea typeface="楷体" panose="02010609060101010101" pitchFamily="49" charset="-122"/>
                <a:cs typeface="+mn-cs"/>
                <a:sym typeface="宋体" panose="02010600030101010101" pitchFamily="2" charset="-122"/>
              </a:rPr>
              <a:t>3</a:t>
            </a:r>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）许多小朋友伴我来游戏，掘蚯蚓，钓虾，放牛，体验自由快乐的乡村生活。</a:t>
            </a:r>
            <a:endParaRPr lang="zh-CN" altLang="en-US" sz="3735" b="1" noProof="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15" end="47"/>
                                            </p:txEl>
                                          </p:spTgt>
                                        </p:tgtEl>
                                        <p:attrNameLst>
                                          <p:attrName>style.visibility</p:attrName>
                                        </p:attrNameLst>
                                      </p:cBhvr>
                                      <p:to>
                                        <p:strVal val="visible"/>
                                      </p:to>
                                    </p:set>
                                    <p:anim calcmode="lin" valueType="num">
                                      <p:cBhvr additive="base">
                                        <p:cTn id="7" dur="500" fill="hold"/>
                                        <p:tgtEl>
                                          <p:spTgt spid="4">
                                            <p:txEl>
                                              <p:charRg st="15" end="4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charRg st="15" end="4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charRg st="47" end="72"/>
                                            </p:txEl>
                                          </p:spTgt>
                                        </p:tgtEl>
                                        <p:attrNameLst>
                                          <p:attrName>style.visibility</p:attrName>
                                        </p:attrNameLst>
                                      </p:cBhvr>
                                      <p:to>
                                        <p:strVal val="visible"/>
                                      </p:to>
                                    </p:set>
                                    <p:anim calcmode="lin" valueType="num">
                                      <p:cBhvr additive="base">
                                        <p:cTn id="13" dur="500" fill="hold"/>
                                        <p:tgtEl>
                                          <p:spTgt spid="4">
                                            <p:txEl>
                                              <p:charRg st="47" end="7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charRg st="47" end="7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charRg st="72" end="91"/>
                                            </p:txEl>
                                          </p:spTgt>
                                        </p:tgtEl>
                                        <p:attrNameLst>
                                          <p:attrName>style.visibility</p:attrName>
                                        </p:attrNameLst>
                                      </p:cBhvr>
                                      <p:to>
                                        <p:strVal val="visible"/>
                                      </p:to>
                                    </p:set>
                                    <p:anim calcmode="lin" valueType="num">
                                      <p:cBhvr additive="base">
                                        <p:cTn id="19" dur="500" fill="hold"/>
                                        <p:tgtEl>
                                          <p:spTgt spid="4">
                                            <p:txEl>
                                              <p:charRg st="72" end="9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charRg st="72" end="9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 name="Text Box 3"/>
          <p:cNvSpPr txBox="1">
            <a:spLocks noChangeArrowheads="1"/>
          </p:cNvSpPr>
          <p:nvPr/>
        </p:nvSpPr>
        <p:spPr bwMode="auto">
          <a:xfrm>
            <a:off x="1066800" y="317500"/>
            <a:ext cx="99568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如何理解小朋友们的“嘲笑”？</a:t>
            </a:r>
            <a:r>
              <a:rPr kumimoji="0" lang="zh-CN" altLang="en-US" sz="2135" b="1" i="0" u="none" strike="noStrike" kern="1200" cap="none" spc="0" normalizeH="0" baseline="0" noProof="0" dirty="0">
                <a:ln>
                  <a:noFill/>
                </a:ln>
                <a:solidFill>
                  <a:schemeClr val="bg1">
                    <a:lumMod val="95000"/>
                  </a:schemeClr>
                </a:solidFill>
                <a:effectLst/>
                <a:uLnTx/>
                <a:uFillTx/>
                <a:latin typeface="+mj-ea"/>
                <a:ea typeface="+mj-ea"/>
                <a:cs typeface="+mn-cs"/>
                <a:sym typeface="+mn-ea"/>
              </a:rPr>
              <a:t>邹垚娟</a:t>
            </a:r>
            <a:endParaRPr kumimoji="0" lang="zh-CN" altLang="en-US" sz="2135" b="1" i="0" u="none" strike="noStrike" kern="1200" cap="none" spc="0" normalizeH="0" baseline="0" noProof="0" dirty="0">
              <a:ln>
                <a:noFill/>
              </a:ln>
              <a:solidFill>
                <a:schemeClr val="bg1">
                  <a:lumMod val="95000"/>
                </a:schemeClr>
              </a:solidFill>
              <a:effectLst/>
              <a:uLnTx/>
              <a:uFillTx/>
              <a:latin typeface="+mj-ea"/>
              <a:ea typeface="+mj-ea"/>
              <a:cs typeface="+mn-cs"/>
              <a:sym typeface="+mn-ea"/>
            </a:endParaRPr>
          </a:p>
        </p:txBody>
      </p:sp>
      <p:sp>
        <p:nvSpPr>
          <p:cNvPr id="12" name="Text Box 6"/>
          <p:cNvSpPr txBox="1"/>
          <p:nvPr/>
        </p:nvSpPr>
        <p:spPr>
          <a:xfrm>
            <a:off x="1066800" y="1166813"/>
            <a:ext cx="9956800" cy="3081338"/>
          </a:xfrm>
          <a:prstGeom prst="rect">
            <a:avLst/>
          </a:prstGeom>
          <a:noFill/>
          <a:ln w="9525">
            <a:noFill/>
          </a:ln>
        </p:spPr>
        <p:txBody>
          <a:bodyPr anchor="t">
            <a:spAutoFit/>
          </a:bodyPr>
          <a:p>
            <a:pPr>
              <a:lnSpc>
                <a:spcPct val="130000"/>
              </a:lnSpc>
            </a:pPr>
            <a:r>
              <a:rPr lang="zh-CN" altLang="en-US" sz="3735" b="1" noProof="1" dirty="0">
                <a:solidFill>
                  <a:srgbClr val="FF0000"/>
                </a:solidFill>
                <a:latin typeface="宋体" panose="02010600030101010101" pitchFamily="2" charset="-122"/>
                <a:ea typeface="宋体" panose="02010600030101010101" pitchFamily="2" charset="-122"/>
                <a:cs typeface="+mn-cs"/>
              </a:rPr>
              <a:t>    小朋友们是善意的“嘲笑”，实际上是鼓励“我”大胆些，勇敢些。一方面表现了“我”的尴尬，另一方面也反映了农村孩子的天真、友善和直爽的性格。</a:t>
            </a:r>
            <a:endParaRPr lang="zh-CN" altLang="en-US" sz="3735" b="1" noProof="1" dirty="0">
              <a:solidFill>
                <a:srgbClr val="FF0000"/>
              </a:solidFill>
              <a:latin typeface="宋体" panose="02010600030101010101" pitchFamily="2" charset="-122"/>
              <a:ea typeface="宋体" panose="02010600030101010101" pitchFamily="2" charset="-122"/>
            </a:endParaRPr>
          </a:p>
        </p:txBody>
      </p:sp>
      <p:pic>
        <p:nvPicPr>
          <p:cNvPr id="22532" name="Picture 4"/>
          <p:cNvPicPr>
            <a:picLocks noChangeAspect="1"/>
          </p:cNvPicPr>
          <p:nvPr/>
        </p:nvPicPr>
        <p:blipFill>
          <a:blip r:embed="rId1"/>
          <a:stretch>
            <a:fillRect/>
          </a:stretch>
        </p:blipFill>
        <p:spPr>
          <a:xfrm>
            <a:off x="5429250" y="3498850"/>
            <a:ext cx="5313363" cy="2863850"/>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randombar(horizontal)">
                                      <p:cBhvr>
                                        <p:cTn id="1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578" name="Picture 6" descr="E:\罗梦\苏七语上\图片\2.jpg"/>
          <p:cNvPicPr>
            <a:picLocks noChangeAspect="1"/>
          </p:cNvPicPr>
          <p:nvPr/>
        </p:nvPicPr>
        <p:blipFill>
          <a:blip r:embed="rId1"/>
          <a:stretch>
            <a:fillRect/>
          </a:stretch>
        </p:blipFill>
        <p:spPr>
          <a:xfrm>
            <a:off x="6311900" y="3209925"/>
            <a:ext cx="4949825" cy="3425825"/>
          </a:xfrm>
          <a:prstGeom prst="rect">
            <a:avLst/>
          </a:prstGeom>
          <a:noFill/>
          <a:ln w="9525">
            <a:noFill/>
          </a:ln>
        </p:spPr>
      </p:pic>
      <p:sp>
        <p:nvSpPr>
          <p:cNvPr id="59394" name="矩形 2"/>
          <p:cNvSpPr/>
          <p:nvPr/>
        </p:nvSpPr>
        <p:spPr>
          <a:xfrm>
            <a:off x="800100" y="876300"/>
            <a:ext cx="10248900" cy="2333625"/>
          </a:xfrm>
          <a:prstGeom prst="rect">
            <a:avLst/>
          </a:prstGeom>
          <a:noFill/>
          <a:ln w="9525">
            <a:noFill/>
          </a:ln>
        </p:spPr>
        <p:txBody>
          <a:bodyPr anchor="t">
            <a:spAutoFit/>
          </a:bodyPr>
          <a:p>
            <a:pPr fontAlgn="base">
              <a:lnSpc>
                <a:spcPct val="130000"/>
              </a:lnSpc>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    总之，是完了。到下午，我的朋友都去了，戏已经开场了，我似乎听到锣鼓的声音，而且知道他们在戏台下买豆浆喝。（第</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6</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段）</a:t>
            </a:r>
            <a:endParaRPr lang="zh-CN" altLang="en-US" sz="3735" b="1" strike="noStrike" noProof="1" dirty="0">
              <a:solidFill>
                <a:srgbClr val="0000FF"/>
              </a:solidFill>
              <a:latin typeface="楷体" panose="02010609060101010101" pitchFamily="49" charset="-122"/>
              <a:ea typeface="楷体" panose="02010609060101010101" pitchFamily="49" charset="-122"/>
            </a:endParaRPr>
          </a:p>
        </p:txBody>
      </p:sp>
      <p:sp>
        <p:nvSpPr>
          <p:cNvPr id="24580" name="矩形 3"/>
          <p:cNvSpPr/>
          <p:nvPr/>
        </p:nvSpPr>
        <p:spPr>
          <a:xfrm>
            <a:off x="800100" y="3344863"/>
            <a:ext cx="5511800" cy="1585913"/>
          </a:xfrm>
          <a:prstGeom prst="rect">
            <a:avLst/>
          </a:prstGeom>
          <a:noFill/>
          <a:ln w="9525">
            <a:noFill/>
          </a:ln>
        </p:spPr>
        <p:txBody>
          <a:bodyPr anchor="t">
            <a:spAutoFit/>
          </a:bodyPr>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表现了“我”看不到社戏的无奈、沮丧心情。</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barn(inVertical)">
                                      <p:cBhvr>
                                        <p:cTn id="7" dur="500"/>
                                        <p:tgtEl>
                                          <p:spTgt spid="2458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wheel(1)">
                                      <p:cBhvr>
                                        <p:cTn id="12" dur="1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46" name="矩形 1"/>
          <p:cNvSpPr/>
          <p:nvPr/>
        </p:nvSpPr>
        <p:spPr>
          <a:xfrm>
            <a:off x="742950" y="954088"/>
            <a:ext cx="10452100" cy="4578350"/>
          </a:xfrm>
          <a:prstGeom prst="rect">
            <a:avLst/>
          </a:prstGeom>
          <a:noFill/>
          <a:ln w="38100" cap="rnd" cmpd="dbl">
            <a:solidFill>
              <a:srgbClr val="6600FF"/>
            </a:solidFill>
            <a:prstDash val="lgDash"/>
            <a:round/>
            <a:headEnd type="none" w="med" len="med"/>
            <a:tailEnd type="none" w="med" len="med"/>
          </a:ln>
        </p:spPr>
        <p:txBody>
          <a:bodyPr anchor="t">
            <a:spAutoFit/>
          </a:bodyPr>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“铁的”与“淡黑”一词相呼应，“兽脊”的比喻切合“起伏”；“远远地向船尾跑去了”，不写船行，而写山跑，符合在船上的视觉状况，突出了行船之快。“但我却还</a:t>
            </a:r>
            <a:endParaRPr lang="en-US" altLang="zh-CN" sz="3735" b="1" strike="noStrike" noProof="1" dirty="0">
              <a:solidFill>
                <a:srgbClr val="FF0000"/>
              </a:solidFill>
              <a:latin typeface="宋体" panose="02010600030101010101" pitchFamily="2" charset="-122"/>
              <a:ea typeface="宋体" panose="02010600030101010101" pitchFamily="2" charset="-122"/>
            </a:endParaRPr>
          </a:p>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以为船慢”突出了“我”急</a:t>
            </a:r>
            <a:endParaRPr lang="en-US" altLang="zh-CN" sz="3735" b="1" strike="noStrike" noProof="1" dirty="0">
              <a:solidFill>
                <a:srgbClr val="FF0000"/>
              </a:solidFill>
              <a:latin typeface="宋体" panose="02010600030101010101" pitchFamily="2" charset="-122"/>
              <a:ea typeface="宋体" panose="02010600030101010101" pitchFamily="2" charset="-122"/>
            </a:endParaRPr>
          </a:p>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于看社戏的激动心情。</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pic>
        <p:nvPicPr>
          <p:cNvPr id="31747" name="Picture 2" descr="E:\罗梦\苏七语上\图片\13.jpg"/>
          <p:cNvPicPr>
            <a:picLocks noChangeAspect="1"/>
          </p:cNvPicPr>
          <p:nvPr/>
        </p:nvPicPr>
        <p:blipFill>
          <a:blip r:embed="rId1"/>
          <a:stretch>
            <a:fillRect/>
          </a:stretch>
        </p:blipFill>
        <p:spPr>
          <a:xfrm>
            <a:off x="6729413" y="3333750"/>
            <a:ext cx="4908550" cy="3136900"/>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1000" fill="hold"/>
                                        <p:tgtEl>
                                          <p:spTgt spid="3174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fade">
                                      <p:cBhvr>
                                        <p:cTn id="12" dur="1000"/>
                                        <p:tgtEl>
                                          <p:spTgt spid="31747"/>
                                        </p:tgtEl>
                                      </p:cBhvr>
                                    </p:animEffect>
                                    <p:anim calcmode="lin" valueType="num">
                                      <p:cBhvr>
                                        <p:cTn id="13" dur="1000" fill="hold"/>
                                        <p:tgtEl>
                                          <p:spTgt spid="31747"/>
                                        </p:tgtEl>
                                        <p:attrNameLst>
                                          <p:attrName>ppt_x</p:attrName>
                                        </p:attrNameLst>
                                      </p:cBhvr>
                                      <p:tavLst>
                                        <p:tav tm="0">
                                          <p:val>
                                            <p:strVal val="#ppt_x"/>
                                          </p:val>
                                        </p:tav>
                                        <p:tav tm="100000">
                                          <p:val>
                                            <p:strVal val="#ppt_x"/>
                                          </p:val>
                                        </p:tav>
                                      </p:tavLst>
                                    </p:anim>
                                    <p:anim calcmode="lin" valueType="num">
                                      <p:cBhvr>
                                        <p:cTn id="14" dur="1000" fill="hold"/>
                                        <p:tgtEl>
                                          <p:spTgt spid="317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3"/>
          <p:cNvSpPr txBox="1">
            <a:spLocks noChangeArrowheads="1"/>
          </p:cNvSpPr>
          <p:nvPr/>
        </p:nvSpPr>
        <p:spPr bwMode="auto">
          <a:xfrm>
            <a:off x="268288" y="1187450"/>
            <a:ext cx="11261725" cy="101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ts val="36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读一读双喜的几句话，这几句话表现了他怎样的性格？</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4" name="矩形 3"/>
          <p:cNvSpPr/>
          <p:nvPr/>
        </p:nvSpPr>
        <p:spPr>
          <a:xfrm>
            <a:off x="990600" y="2230438"/>
            <a:ext cx="5791200" cy="2681288"/>
          </a:xfrm>
          <a:prstGeom prst="rect">
            <a:avLst/>
          </a:prstGeom>
          <a:noFill/>
          <a:ln w="9525">
            <a:noFill/>
          </a:ln>
        </p:spPr>
        <p:txBody>
          <a:bodyPr anchor="t">
            <a:spAutoFit/>
          </a:bodyPr>
          <a:p>
            <a:pPr fontAlgn="base">
              <a:lnSpc>
                <a:spcPct val="15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突出地表现了双喜聪明机智、果断自信、考虑事情周密的性格特点。</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237413" y="1871663"/>
            <a:ext cx="2876550" cy="412908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000000"/>
                                          </p:val>
                                        </p:tav>
                                        <p:tav tm="100000">
                                          <p:val>
                                            <p:strVal val="#ppt_w"/>
                                          </p:val>
                                        </p:tav>
                                      </p:tavLst>
                                    </p:anim>
                                    <p:anim calcmode="lin" valueType="num">
                                      <p:cBhvr>
                                        <p:cTn id="20" dur="500" fill="hold"/>
                                        <p:tgtEl>
                                          <p:spTgt spid="2"/>
                                        </p:tgtEl>
                                        <p:attrNameLst>
                                          <p:attrName>ppt_h</p:attrName>
                                        </p:attrNameLst>
                                      </p:cBhvr>
                                      <p:tavLst>
                                        <p:tav tm="0">
                                          <p:val>
                                            <p:fltVal val="0.00000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3"/>
          <p:cNvSpPr txBox="1"/>
          <p:nvPr/>
        </p:nvSpPr>
        <p:spPr>
          <a:xfrm>
            <a:off x="922338" y="887413"/>
            <a:ext cx="10050463" cy="1817688"/>
          </a:xfrm>
          <a:prstGeom prst="rect">
            <a:avLst/>
          </a:prstGeom>
          <a:noFill/>
          <a:ln w="9525">
            <a:noFill/>
          </a:ln>
        </p:spPr>
        <p:txBody>
          <a:bodyPr anchor="t">
            <a:spAutoFit/>
          </a:bodyPr>
          <a:p>
            <a:pPr>
              <a:lnSpc>
                <a:spcPct val="150000"/>
              </a:lnSpc>
            </a:pPr>
            <a:r>
              <a:rPr lang="zh-CN" altLang="en-US" sz="3735" b="1" noProof="1" dirty="0">
                <a:solidFill>
                  <a:srgbClr val="0000FF"/>
                </a:solidFill>
                <a:latin typeface="楷体" panose="02010609060101010101" pitchFamily="49" charset="-122"/>
                <a:ea typeface="楷体" panose="02010609060101010101" pitchFamily="49" charset="-122"/>
                <a:cs typeface="+mn-cs"/>
              </a:rPr>
              <a:t>    我的很重的心忽而轻松了，身体也似乎舒展到说不出的大。（第</a:t>
            </a:r>
            <a:r>
              <a:rPr lang="en-US" altLang="zh-CN" sz="3735" b="1" noProof="1" dirty="0">
                <a:solidFill>
                  <a:srgbClr val="0000FF"/>
                </a:solidFill>
                <a:latin typeface="楷体" panose="02010609060101010101" pitchFamily="49" charset="-122"/>
                <a:ea typeface="楷体" panose="02010609060101010101" pitchFamily="49" charset="-122"/>
                <a:cs typeface="+mn-cs"/>
              </a:rPr>
              <a:t>10</a:t>
            </a:r>
            <a:r>
              <a:rPr lang="zh-CN" altLang="en-US" sz="3735" b="1" noProof="1" dirty="0">
                <a:solidFill>
                  <a:srgbClr val="0000FF"/>
                </a:solidFill>
                <a:latin typeface="楷体" panose="02010609060101010101" pitchFamily="49" charset="-122"/>
                <a:ea typeface="楷体" panose="02010609060101010101" pitchFamily="49" charset="-122"/>
                <a:cs typeface="+mn-cs"/>
              </a:rPr>
              <a:t>段）</a:t>
            </a:r>
            <a:endParaRPr lang="zh-CN" altLang="en-US" sz="3735" b="1" noProof="1" dirty="0">
              <a:solidFill>
                <a:srgbClr val="0000FF"/>
              </a:solidFill>
              <a:latin typeface="楷体" panose="02010609060101010101" pitchFamily="49" charset="-122"/>
              <a:ea typeface="楷体" panose="02010609060101010101" pitchFamily="49" charset="-122"/>
            </a:endParaRPr>
          </a:p>
        </p:txBody>
      </p:sp>
      <p:sp>
        <p:nvSpPr>
          <p:cNvPr id="3" name="矩形 2"/>
          <p:cNvSpPr>
            <a:spLocks noChangeArrowheads="1"/>
          </p:cNvSpPr>
          <p:nvPr/>
        </p:nvSpPr>
        <p:spPr bwMode="auto">
          <a:xfrm>
            <a:off x="923636" y="2849516"/>
            <a:ext cx="10049164" cy="2680335"/>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2700000" scaled="1"/>
            <a:tileRect/>
          </a:gradFill>
          <a:ln w="28575">
            <a:noFill/>
          </a:ln>
          <a:effectLst/>
          <a:scene3d>
            <a:camera prst="orthographicFront">
              <a:rot lat="0" lon="0" rev="0"/>
            </a:camera>
            <a:lightRig rig="glow" dir="t">
              <a:rot lat="0" lon="0" rev="14100000"/>
            </a:lightRig>
          </a:scene3d>
          <a:sp3d prstMaterial="softEdge">
            <a:bevelT w="127000" prst="artDeco"/>
          </a:sp3d>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    对比：“轻松”和“舒展”与前文因看不成戏的沮丧心情形成鲜明的对比，生动地写出了“我”如愿以偿的喜悦。</a:t>
            </a:r>
            <a:endParaRPr kumimoji="0" lang="zh-CN" altLang="en-US" sz="373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sp>
        <p:nvSpPr>
          <p:cNvPr id="128012" name="文本框 128011"/>
          <p:cNvSpPr txBox="1">
            <a:spLocks noChangeArrowheads="1"/>
          </p:cNvSpPr>
          <p:nvPr/>
        </p:nvSpPr>
        <p:spPr bwMode="auto">
          <a:xfrm>
            <a:off x="622300" y="390525"/>
            <a:ext cx="6824663" cy="706438"/>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ea"/>
              </a:rPr>
              <a:t>途中的见闻和感受</a:t>
            </a:r>
            <a:r>
              <a:rPr kumimoji="0" lang="zh-CN" altLang="en-US"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rPr>
              <a:t>（</a:t>
            </a:r>
            <a:r>
              <a:rPr kumimoji="0" lang="en-US" altLang="zh-CN"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rPr>
              <a:t>10—13</a:t>
            </a:r>
            <a:r>
              <a:rPr kumimoji="0" lang="zh-CN" altLang="en-US"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rPr>
              <a:t>）</a:t>
            </a:r>
            <a:endParaRPr kumimoji="0" lang="zh-CN" altLang="en-US"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8012"/>
                                        </p:tgtEl>
                                        <p:attrNameLst>
                                          <p:attrName>style.visibility</p:attrName>
                                        </p:attrNameLst>
                                      </p:cBhvr>
                                      <p:to>
                                        <p:strVal val="visible"/>
                                      </p:to>
                                    </p:set>
                                    <p:animEffect transition="in" filter="checkerboard(across)">
                                      <p:cBhvr>
                                        <p:cTn id="7" dur="500"/>
                                        <p:tgtEl>
                                          <p:spTgt spid="128012"/>
                                        </p:tgtEl>
                                      </p:cBhvr>
                                    </p:animEffect>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801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3"/>
          <p:cNvSpPr txBox="1"/>
          <p:nvPr/>
        </p:nvSpPr>
        <p:spPr>
          <a:xfrm>
            <a:off x="668338" y="203200"/>
            <a:ext cx="9999663" cy="1817688"/>
          </a:xfrm>
          <a:prstGeom prst="rect">
            <a:avLst/>
          </a:prstGeom>
          <a:noFill/>
          <a:ln w="9525">
            <a:noFill/>
          </a:ln>
        </p:spPr>
        <p:txBody>
          <a:bodyPr anchor="t">
            <a:spAutoFit/>
          </a:bodyPr>
          <a:p>
            <a:pPr>
              <a:lnSpc>
                <a:spcPct val="150000"/>
              </a:lnSpc>
            </a:pPr>
            <a:r>
              <a:rPr lang="zh-CN" altLang="en-US" sz="3735" b="1" noProof="1" dirty="0">
                <a:solidFill>
                  <a:srgbClr val="0000FF"/>
                </a:solidFill>
                <a:latin typeface="楷体" panose="02010609060101010101" pitchFamily="49" charset="-122"/>
                <a:ea typeface="楷体" panose="02010609060101010101" pitchFamily="49" charset="-122"/>
                <a:cs typeface="+mn-cs"/>
              </a:rPr>
              <a:t>    我们已经点开船，在桥石上一磕，退后几尺，即又上前出了桥。</a:t>
            </a:r>
            <a:r>
              <a:rPr lang="zh-CN" altLang="en-US" sz="3730" b="1" noProof="1" dirty="0">
                <a:solidFill>
                  <a:srgbClr val="0000FF"/>
                </a:solidFill>
                <a:latin typeface="楷体" panose="02010609060101010101" pitchFamily="49" charset="-122"/>
                <a:ea typeface="楷体" panose="02010609060101010101" pitchFamily="49" charset="-122"/>
                <a:cs typeface="+mn-cs"/>
                <a:sym typeface="+mn-ea"/>
              </a:rPr>
              <a:t>（第</a:t>
            </a:r>
            <a:r>
              <a:rPr lang="en-US" altLang="zh-CN" sz="3730" b="1" noProof="1" dirty="0">
                <a:solidFill>
                  <a:srgbClr val="0000FF"/>
                </a:solidFill>
                <a:latin typeface="楷体" panose="02010609060101010101" pitchFamily="49" charset="-122"/>
                <a:ea typeface="楷体" panose="02010609060101010101" pitchFamily="49" charset="-122"/>
                <a:cs typeface="+mn-cs"/>
                <a:sym typeface="+mn-ea"/>
              </a:rPr>
              <a:t>10</a:t>
            </a:r>
            <a:r>
              <a:rPr lang="zh-CN" altLang="en-US" sz="3730" b="1" noProof="1" dirty="0">
                <a:solidFill>
                  <a:srgbClr val="0000FF"/>
                </a:solidFill>
                <a:latin typeface="楷体" panose="02010609060101010101" pitchFamily="49" charset="-122"/>
                <a:ea typeface="楷体" panose="02010609060101010101" pitchFamily="49" charset="-122"/>
                <a:cs typeface="+mn-cs"/>
                <a:sym typeface="+mn-ea"/>
              </a:rPr>
              <a:t>段）</a:t>
            </a:r>
            <a:endParaRPr lang="zh-CN" altLang="en-US" sz="3735" b="1" noProof="1" dirty="0">
              <a:solidFill>
                <a:srgbClr val="0000FF"/>
              </a:solidFill>
              <a:latin typeface="楷体" panose="02010609060101010101" pitchFamily="49" charset="-122"/>
              <a:ea typeface="楷体" panose="02010609060101010101" pitchFamily="49" charset="-122"/>
            </a:endParaRPr>
          </a:p>
        </p:txBody>
      </p:sp>
      <p:sp>
        <p:nvSpPr>
          <p:cNvPr id="3" name="矩形 2"/>
          <p:cNvSpPr/>
          <p:nvPr/>
        </p:nvSpPr>
        <p:spPr>
          <a:xfrm>
            <a:off x="700088" y="1879600"/>
            <a:ext cx="6724650" cy="4406900"/>
          </a:xfrm>
          <a:prstGeom prst="rect">
            <a:avLst/>
          </a:prstGeom>
          <a:noFill/>
          <a:ln w="9525">
            <a:noFill/>
          </a:ln>
        </p:spPr>
        <p:txBody>
          <a:bodyPr anchor="t">
            <a:spAutoFit/>
          </a:bodyPr>
          <a:p>
            <a:pPr fontAlgn="base">
              <a:lnSpc>
                <a:spcPct val="15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动作描写：一系列准确的动词，表现了小伙伴们熟练敏捷的驾船技巧、勤劳能干的品质和去看社戏时的急迫、兴奋的心情。</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pic>
        <p:nvPicPr>
          <p:cNvPr id="29700" name="Picture 2" descr="E:\罗梦\苏七语上\苏七语大课堂（正文）\ZM40.tif"/>
          <p:cNvPicPr>
            <a:picLocks noChangeAspect="1"/>
          </p:cNvPicPr>
          <p:nvPr/>
        </p:nvPicPr>
        <p:blipFill>
          <a:blip r:embed="rId1"/>
          <a:stretch>
            <a:fillRect/>
          </a:stretch>
        </p:blipFill>
        <p:spPr>
          <a:xfrm>
            <a:off x="7221538" y="2641600"/>
            <a:ext cx="4181475" cy="2751138"/>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charRg st="0" end="59"/>
                                            </p:txEl>
                                          </p:spTgt>
                                        </p:tgtEl>
                                        <p:attrNameLst>
                                          <p:attrName>style.visibility</p:attrName>
                                        </p:attrNameLst>
                                      </p:cBhvr>
                                      <p:to>
                                        <p:strVal val="visible"/>
                                      </p:to>
                                    </p:set>
                                    <p:animEffect transition="in" filter="fade">
                                      <p:cBhvr>
                                        <p:cTn id="12" dur="1000"/>
                                        <p:tgtEl>
                                          <p:spTgt spid="3">
                                            <p:txEl>
                                              <p:charRg st="0" end="59"/>
                                            </p:txEl>
                                          </p:spTgt>
                                        </p:tgtEl>
                                      </p:cBhvr>
                                    </p:animEffect>
                                    <p:anim calcmode="lin" valueType="num">
                                      <p:cBhvr>
                                        <p:cTn id="13" dur="1000" fill="hold"/>
                                        <p:tgtEl>
                                          <p:spTgt spid="3">
                                            <p:txEl>
                                              <p:charRg st="0" end="59"/>
                                            </p:txEl>
                                          </p:spTgt>
                                        </p:tgtEl>
                                        <p:attrNameLst>
                                          <p:attrName>ppt_x</p:attrName>
                                        </p:attrNameLst>
                                      </p:cBhvr>
                                      <p:tavLst>
                                        <p:tav tm="0">
                                          <p:val>
                                            <p:strVal val="#ppt_x"/>
                                          </p:val>
                                        </p:tav>
                                        <p:tav tm="100000">
                                          <p:val>
                                            <p:strVal val="#ppt_x"/>
                                          </p:val>
                                        </p:tav>
                                      </p:tavLst>
                                    </p:anim>
                                    <p:anim calcmode="lin" valueType="num">
                                      <p:cBhvr>
                                        <p:cTn id="14" dur="1000" fill="hold"/>
                                        <p:tgtEl>
                                          <p:spTgt spid="3">
                                            <p:txEl>
                                              <p:charRg st="0" end="59"/>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9700"/>
                                        </p:tgtEl>
                                        <p:attrNameLst>
                                          <p:attrName>style.visibility</p:attrName>
                                        </p:attrNameLst>
                                      </p:cBhvr>
                                      <p:to>
                                        <p:strVal val="visible"/>
                                      </p:to>
                                    </p:set>
                                    <p:anim calcmode="lin" valueType="num">
                                      <p:cBhvr>
                                        <p:cTn id="19" dur="500"/>
                                        <p:tgtEl>
                                          <p:spTgt spid="29700"/>
                                        </p:tgtEl>
                                        <p:attrNameLst>
                                          <p:attrName>ppt_y</p:attrName>
                                        </p:attrNameLst>
                                      </p:cBhvr>
                                      <p:tavLst>
                                        <p:tav tm="0">
                                          <p:val>
                                            <p:strVal val="#ppt_y+#ppt_h*1.125000"/>
                                          </p:val>
                                        </p:tav>
                                        <p:tav tm="100000">
                                          <p:val>
                                            <p:strVal val="#ppt_y"/>
                                          </p:val>
                                        </p:tav>
                                      </p:tavLst>
                                    </p:anim>
                                    <p:animEffect transition="in" filter="wipe(up)">
                                      <p:cBhvr>
                                        <p:cTn id="20"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1" name="矩形 101386"/>
          <p:cNvSpPr/>
          <p:nvPr/>
        </p:nvSpPr>
        <p:spPr>
          <a:xfrm>
            <a:off x="363538" y="3424238"/>
            <a:ext cx="11460162" cy="1936750"/>
          </a:xfrm>
          <a:prstGeom prst="rect">
            <a:avLst/>
          </a:prstGeom>
          <a:noFill/>
          <a:ln w="9525">
            <a:noFill/>
          </a:ln>
        </p:spPr>
        <p:txBody>
          <a:bodyPr anchor="t">
            <a:spAutoFit/>
          </a:bodyPr>
          <a:p>
            <a:pPr>
              <a:lnSpc>
                <a:spcPct val="150000"/>
              </a:lnSpc>
            </a:pPr>
            <a:r>
              <a:rPr lang="zh-CN" altLang="en-US" sz="4000" b="1" dirty="0">
                <a:latin typeface="宋体" panose="02010600030101010101" pitchFamily="2" charset="-122"/>
                <a:ea typeface="宋体" panose="02010600030101010101" pitchFamily="2" charset="-122"/>
              </a:rPr>
              <a:t>    表现小伙伴们驾船</a:t>
            </a:r>
            <a:r>
              <a:rPr lang="zh-CN" altLang="en-US" sz="4000" b="1" dirty="0">
                <a:solidFill>
                  <a:srgbClr val="0000FF"/>
                </a:solidFill>
                <a:latin typeface="宋体" panose="02010600030101010101" pitchFamily="2" charset="-122"/>
                <a:ea typeface="宋体" panose="02010600030101010101" pitchFamily="2" charset="-122"/>
              </a:rPr>
              <a:t>熟练敏捷的技巧</a:t>
            </a:r>
            <a:r>
              <a:rPr lang="zh-CN" altLang="en-US" sz="4000" b="1" dirty="0">
                <a:latin typeface="宋体" panose="02010600030101010101" pitchFamily="2" charset="-122"/>
                <a:ea typeface="宋体" panose="02010600030101010101" pitchFamily="2" charset="-122"/>
              </a:rPr>
              <a:t>、</a:t>
            </a:r>
            <a:r>
              <a:rPr lang="zh-CN" altLang="en-US" sz="4000" b="1" dirty="0">
                <a:solidFill>
                  <a:srgbClr val="0000FF"/>
                </a:solidFill>
                <a:latin typeface="宋体" panose="02010600030101010101" pitchFamily="2" charset="-122"/>
                <a:ea typeface="宋体" panose="02010600030101010101" pitchFamily="2" charset="-122"/>
              </a:rPr>
              <a:t>勤劳能干的性格</a:t>
            </a:r>
            <a:r>
              <a:rPr lang="zh-CN" altLang="en-US" sz="4000" b="1" dirty="0">
                <a:latin typeface="宋体" panose="02010600030101010101" pitchFamily="2" charset="-122"/>
                <a:ea typeface="宋体" panose="02010600030101010101" pitchFamily="2" charset="-122"/>
              </a:rPr>
              <a:t>和去</a:t>
            </a:r>
            <a:r>
              <a:rPr lang="zh-CN" altLang="en-US" sz="4000" b="1" dirty="0">
                <a:solidFill>
                  <a:srgbClr val="0000FF"/>
                </a:solidFill>
                <a:latin typeface="宋体" panose="02010600030101010101" pitchFamily="2" charset="-122"/>
                <a:ea typeface="宋体" panose="02010600030101010101" pitchFamily="2" charset="-122"/>
              </a:rPr>
              <a:t>看戏时的愉快的心情</a:t>
            </a:r>
            <a:r>
              <a:rPr lang="zh-CN" altLang="en-US" sz="4000" b="1" dirty="0">
                <a:latin typeface="宋体" panose="02010600030101010101" pitchFamily="2" charset="-122"/>
                <a:ea typeface="宋体" panose="02010600030101010101" pitchFamily="2" charset="-122"/>
              </a:rPr>
              <a:t>。</a:t>
            </a:r>
            <a:endParaRPr lang="zh-CN" altLang="en-US" sz="4000" b="1" dirty="0">
              <a:latin typeface="宋体" panose="02010600030101010101" pitchFamily="2" charset="-122"/>
              <a:ea typeface="宋体" panose="02010600030101010101" pitchFamily="2" charset="-122"/>
            </a:endParaRPr>
          </a:p>
        </p:txBody>
      </p:sp>
      <p:sp>
        <p:nvSpPr>
          <p:cNvPr id="101386" name="平行四边形 101385"/>
          <p:cNvSpPr/>
          <p:nvPr/>
        </p:nvSpPr>
        <p:spPr>
          <a:xfrm>
            <a:off x="463550" y="2087563"/>
            <a:ext cx="928688" cy="960438"/>
          </a:xfrm>
          <a:prstGeom prst="parallelogram">
            <a:avLst>
              <a:gd name="adj" fmla="val 37500"/>
            </a:avLst>
          </a:prstGeom>
          <a:solidFill>
            <a:schemeClr val="bg1"/>
          </a:solidFill>
          <a:ln w="9525">
            <a:noFill/>
          </a:ln>
        </p:spPr>
        <p:txBody>
          <a:bodyPr wrap="none" anchor="ctr"/>
          <a:p>
            <a:pPr fontAlgn="base"/>
            <a:r>
              <a:rPr lang="zh-CN" altLang="en-US" sz="5335" b="1" strike="noStrike" noProof="1" dirty="0">
                <a:latin typeface="宋体" panose="02010600030101010101" pitchFamily="2" charset="-122"/>
                <a:ea typeface="宋体" panose="02010600030101010101" pitchFamily="2" charset="-122"/>
                <a:cs typeface="+mn-cs"/>
              </a:rPr>
              <a:t>点</a:t>
            </a:r>
            <a:endParaRPr lang="zh-CN" altLang="en-US" sz="5335" b="1" strike="noStrike" noProof="1" dirty="0">
              <a:latin typeface="宋体" panose="02010600030101010101" pitchFamily="2" charset="-122"/>
              <a:ea typeface="宋体" panose="02010600030101010101" pitchFamily="2" charset="-122"/>
            </a:endParaRPr>
          </a:p>
        </p:txBody>
      </p:sp>
      <p:sp>
        <p:nvSpPr>
          <p:cNvPr id="101385" name="平行四边形 101384"/>
          <p:cNvSpPr/>
          <p:nvPr/>
        </p:nvSpPr>
        <p:spPr>
          <a:xfrm>
            <a:off x="2324100" y="2087563"/>
            <a:ext cx="1441450" cy="954088"/>
          </a:xfrm>
          <a:prstGeom prst="parallelogram">
            <a:avLst>
              <a:gd name="adj" fmla="val 37525"/>
            </a:avLst>
          </a:prstGeom>
          <a:solidFill>
            <a:schemeClr val="bg1"/>
          </a:solidFill>
          <a:ln w="9525">
            <a:noFill/>
          </a:ln>
        </p:spPr>
        <p:txBody>
          <a:bodyPr wrap="none" anchor="ctr"/>
          <a:p>
            <a:pPr fontAlgn="base"/>
            <a:r>
              <a:rPr lang="zh-CN" altLang="en-US" sz="5335" b="1" strike="noStrike" noProof="1" dirty="0">
                <a:latin typeface="宋体" panose="02010600030101010101" pitchFamily="2" charset="-122"/>
                <a:ea typeface="宋体" panose="02010600030101010101" pitchFamily="2" charset="-122"/>
                <a:cs typeface="+mn-cs"/>
              </a:rPr>
              <a:t>磕</a:t>
            </a:r>
            <a:endParaRPr lang="zh-CN" altLang="en-US" sz="5335" b="1" strike="noStrike" noProof="1" dirty="0">
              <a:latin typeface="宋体" panose="02010600030101010101" pitchFamily="2" charset="-122"/>
              <a:ea typeface="宋体" panose="02010600030101010101" pitchFamily="2" charset="-122"/>
            </a:endParaRPr>
          </a:p>
        </p:txBody>
      </p:sp>
      <p:sp>
        <p:nvSpPr>
          <p:cNvPr id="101384" name="平行四边形 101383"/>
          <p:cNvSpPr/>
          <p:nvPr/>
        </p:nvSpPr>
        <p:spPr>
          <a:xfrm>
            <a:off x="4697413" y="2087563"/>
            <a:ext cx="1728788" cy="996950"/>
          </a:xfrm>
          <a:prstGeom prst="parallelogram">
            <a:avLst>
              <a:gd name="adj" fmla="val 40955"/>
            </a:avLst>
          </a:prstGeom>
          <a:solidFill>
            <a:schemeClr val="bg1"/>
          </a:solidFill>
          <a:ln w="9525">
            <a:noFill/>
          </a:ln>
        </p:spPr>
        <p:txBody>
          <a:bodyPr wrap="none" anchor="ctr"/>
          <a:p>
            <a:pPr fontAlgn="base"/>
            <a:r>
              <a:rPr lang="zh-CN" altLang="en-US" sz="5335" b="1" strike="noStrike" noProof="1" dirty="0">
                <a:latin typeface="宋体" panose="02010600030101010101" pitchFamily="2" charset="-122"/>
                <a:ea typeface="宋体" panose="02010600030101010101" pitchFamily="2" charset="-122"/>
                <a:cs typeface="+mn-cs"/>
              </a:rPr>
              <a:t>退后</a:t>
            </a:r>
            <a:endParaRPr lang="zh-CN" altLang="en-US" sz="5335" b="1" strike="noStrike" noProof="1" dirty="0">
              <a:latin typeface="宋体" panose="02010600030101010101" pitchFamily="2" charset="-122"/>
              <a:ea typeface="宋体" panose="02010600030101010101" pitchFamily="2" charset="-122"/>
            </a:endParaRPr>
          </a:p>
        </p:txBody>
      </p:sp>
      <p:sp>
        <p:nvSpPr>
          <p:cNvPr id="101383" name="平行四边形 101382"/>
          <p:cNvSpPr/>
          <p:nvPr/>
        </p:nvSpPr>
        <p:spPr>
          <a:xfrm>
            <a:off x="7354888" y="2087563"/>
            <a:ext cx="1846263" cy="1108075"/>
          </a:xfrm>
          <a:prstGeom prst="parallelogram">
            <a:avLst>
              <a:gd name="adj" fmla="val 58191"/>
            </a:avLst>
          </a:prstGeom>
          <a:solidFill>
            <a:schemeClr val="bg1"/>
          </a:solidFill>
          <a:ln w="9525">
            <a:noFill/>
          </a:ln>
        </p:spPr>
        <p:txBody>
          <a:bodyPr wrap="none" anchor="ctr"/>
          <a:p>
            <a:pPr fontAlgn="base"/>
            <a:r>
              <a:rPr lang="zh-CN" altLang="en-US" sz="5335" b="1" strike="noStrike" noProof="1" dirty="0">
                <a:latin typeface="宋体" panose="02010600030101010101" pitchFamily="2" charset="-122"/>
                <a:ea typeface="宋体" panose="02010600030101010101" pitchFamily="2" charset="-122"/>
                <a:cs typeface="+mn-cs"/>
              </a:rPr>
              <a:t>上前</a:t>
            </a:r>
            <a:endParaRPr lang="zh-CN" altLang="en-US" sz="5335" b="1" strike="noStrike" noProof="1" dirty="0">
              <a:latin typeface="宋体" panose="02010600030101010101" pitchFamily="2" charset="-122"/>
              <a:ea typeface="宋体" panose="02010600030101010101" pitchFamily="2" charset="-122"/>
            </a:endParaRPr>
          </a:p>
        </p:txBody>
      </p:sp>
      <p:sp>
        <p:nvSpPr>
          <p:cNvPr id="101382" name="直接连接符 101381"/>
          <p:cNvSpPr/>
          <p:nvPr/>
        </p:nvSpPr>
        <p:spPr>
          <a:xfrm>
            <a:off x="1728788" y="2641600"/>
            <a:ext cx="768350" cy="0"/>
          </a:xfrm>
          <a:prstGeom prst="line">
            <a:avLst/>
          </a:prstGeom>
          <a:ln w="88900" cap="flat" cmpd="sng">
            <a:solidFill>
              <a:srgbClr val="FFCC00"/>
            </a:solidFill>
            <a:prstDash val="solid"/>
            <a:miter/>
            <a:headEnd type="none" w="med" len="med"/>
            <a:tailEnd type="triangle" w="med" len="med"/>
          </a:ln>
        </p:spPr>
      </p:sp>
      <p:sp>
        <p:nvSpPr>
          <p:cNvPr id="101381" name="直接连接符 101380"/>
          <p:cNvSpPr/>
          <p:nvPr/>
        </p:nvSpPr>
        <p:spPr>
          <a:xfrm>
            <a:off x="3905250" y="2641600"/>
            <a:ext cx="768350" cy="0"/>
          </a:xfrm>
          <a:prstGeom prst="line">
            <a:avLst/>
          </a:prstGeom>
          <a:ln w="88900" cap="flat" cmpd="sng">
            <a:solidFill>
              <a:srgbClr val="FFCC00"/>
            </a:solidFill>
            <a:prstDash val="solid"/>
            <a:miter/>
            <a:headEnd type="none" w="med" len="med"/>
            <a:tailEnd type="triangle" w="med" len="med"/>
          </a:ln>
        </p:spPr>
      </p:sp>
      <p:sp>
        <p:nvSpPr>
          <p:cNvPr id="101380" name="直接连接符 101379"/>
          <p:cNvSpPr/>
          <p:nvPr/>
        </p:nvSpPr>
        <p:spPr>
          <a:xfrm>
            <a:off x="6972300" y="2641600"/>
            <a:ext cx="768350" cy="0"/>
          </a:xfrm>
          <a:prstGeom prst="line">
            <a:avLst/>
          </a:prstGeom>
          <a:ln w="88900" cap="flat" cmpd="sng">
            <a:solidFill>
              <a:srgbClr val="FFCC00"/>
            </a:solidFill>
            <a:prstDash val="solid"/>
            <a:miter/>
            <a:headEnd type="none" w="med" len="med"/>
            <a:tailEnd type="triangle" w="med" len="med"/>
          </a:ln>
        </p:spPr>
      </p:sp>
      <p:sp>
        <p:nvSpPr>
          <p:cNvPr id="101379" name="直接连接符 101378"/>
          <p:cNvSpPr/>
          <p:nvPr/>
        </p:nvSpPr>
        <p:spPr>
          <a:xfrm>
            <a:off x="9520238" y="2641600"/>
            <a:ext cx="768350" cy="0"/>
          </a:xfrm>
          <a:prstGeom prst="line">
            <a:avLst/>
          </a:prstGeom>
          <a:ln w="88900" cap="flat" cmpd="sng">
            <a:solidFill>
              <a:srgbClr val="FFCC00"/>
            </a:solidFill>
            <a:prstDash val="solid"/>
            <a:miter/>
            <a:headEnd type="none" w="med" len="med"/>
            <a:tailEnd type="triangle" w="med" len="med"/>
          </a:ln>
        </p:spPr>
      </p:sp>
      <p:sp>
        <p:nvSpPr>
          <p:cNvPr id="101378" name="平行四边形 101377"/>
          <p:cNvSpPr/>
          <p:nvPr/>
        </p:nvSpPr>
        <p:spPr>
          <a:xfrm>
            <a:off x="10133013" y="2087563"/>
            <a:ext cx="1441450" cy="987425"/>
          </a:xfrm>
          <a:prstGeom prst="parallelogram">
            <a:avLst>
              <a:gd name="adj" fmla="val 37536"/>
            </a:avLst>
          </a:prstGeom>
          <a:noFill/>
          <a:ln w="9525">
            <a:noFill/>
          </a:ln>
        </p:spPr>
        <p:txBody>
          <a:bodyPr wrap="none" anchor="ctr"/>
          <a:p>
            <a:pPr fontAlgn="base"/>
            <a:r>
              <a:rPr lang="zh-CN" altLang="en-US" sz="5335" b="1" strike="noStrike" noProof="1" dirty="0">
                <a:latin typeface="宋体" panose="02010600030101010101" pitchFamily="2" charset="-122"/>
                <a:ea typeface="宋体" panose="02010600030101010101" pitchFamily="2" charset="-122"/>
                <a:cs typeface="+mn-cs"/>
              </a:rPr>
              <a:t>架</a:t>
            </a:r>
            <a:endParaRPr lang="zh-CN" altLang="en-US" sz="5335" b="1" strike="noStrike" noProof="1" dirty="0">
              <a:latin typeface="宋体" panose="02010600030101010101" pitchFamily="2" charset="-122"/>
              <a:ea typeface="宋体" panose="02010600030101010101" pitchFamily="2" charset="-122"/>
            </a:endParaRPr>
          </a:p>
        </p:txBody>
      </p:sp>
      <p:sp>
        <p:nvSpPr>
          <p:cNvPr id="51211" name="文本框 1"/>
          <p:cNvSpPr txBox="1"/>
          <p:nvPr/>
        </p:nvSpPr>
        <p:spPr>
          <a:xfrm>
            <a:off x="363538" y="484188"/>
            <a:ext cx="11460162" cy="1322387"/>
          </a:xfrm>
          <a:prstGeom prst="rect">
            <a:avLst/>
          </a:prstGeom>
          <a:noFill/>
          <a:ln w="9525">
            <a:noFill/>
          </a:ln>
        </p:spPr>
        <p:txBody>
          <a:bodyPr anchor="t">
            <a:spAutoFit/>
          </a:bodyPr>
          <a:p>
            <a:r>
              <a:rPr lang="zh-CN" altLang="en-US" sz="4000" b="1" dirty="0">
                <a:latin typeface="Arial" panose="020B0604020202020204" pitchFamily="34" charset="0"/>
                <a:ea typeface="宋体" panose="02010600030101010101" pitchFamily="2" charset="-122"/>
              </a:rPr>
              <a:t>       </a:t>
            </a:r>
            <a:r>
              <a:rPr lang="zh-CN" altLang="en-US" sz="4000" dirty="0">
                <a:solidFill>
                  <a:srgbClr val="FF0000"/>
                </a:solidFill>
                <a:latin typeface="Arial" panose="020B0604020202020204" pitchFamily="34" charset="0"/>
                <a:ea typeface="黑体" panose="02010609060101010101" pitchFamily="49" charset="-122"/>
              </a:rPr>
              <a:t>第10段对少年朋友的开船动作运用一系列准确的动词进行传神的描绘，请分析其效果。</a:t>
            </a:r>
            <a:endParaRPr lang="zh-CN" altLang="en-US" sz="4000" dirty="0">
              <a:solidFill>
                <a:srgbClr val="FF00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1386"/>
                                        </p:tgtEl>
                                        <p:attrNameLst>
                                          <p:attrName>style.visibility</p:attrName>
                                        </p:attrNameLst>
                                      </p:cBhvr>
                                      <p:to>
                                        <p:strVal val="visible"/>
                                      </p:to>
                                    </p:set>
                                    <p:animEffect transition="in" filter="dissolve">
                                      <p:cBhvr>
                                        <p:cTn id="7" dur="2000"/>
                                        <p:tgtEl>
                                          <p:spTgt spid="101386"/>
                                        </p:tgtEl>
                                      </p:cBhvr>
                                    </p:animEffect>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1382"/>
                                        </p:tgtEl>
                                        <p:attrNameLst>
                                          <p:attrName>style.visibility</p:attrName>
                                        </p:attrNameLst>
                                      </p:cBhvr>
                                      <p:to>
                                        <p:strVal val="visible"/>
                                      </p:to>
                                    </p:set>
                                    <p:animEffect transition="in" filter="wipe(left)">
                                      <p:cBhvr>
                                        <p:cTn id="12" dur="500"/>
                                        <p:tgtEl>
                                          <p:spTgt spid="10138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1385"/>
                                        </p:tgtEl>
                                        <p:attrNameLst>
                                          <p:attrName>style.visibility</p:attrName>
                                        </p:attrNameLst>
                                      </p:cBhvr>
                                      <p:to>
                                        <p:strVal val="visible"/>
                                      </p:to>
                                    </p:set>
                                    <p:animEffect transition="in" filter="dissolve">
                                      <p:cBhvr>
                                        <p:cTn id="17" dur="2000"/>
                                        <p:tgtEl>
                                          <p:spTgt spid="101385"/>
                                        </p:tgtEl>
                                      </p:cBhvr>
                                    </p:animEffect>
                                  </p:childTnLst>
                                  <p:subTnLst>
                                    <p:audio>
                                      <p:cMediaNode>
                                        <p:cTn display="0" masterRel="sameClick">
                                          <p:stCondLst>
                                            <p:cond evt="begin" delay="0">
                                              <p:tn val="15"/>
                                            </p:cond>
                                          </p:stCondLst>
                                          <p:endCondLst>
                                            <p:cond evt="onStopAudio" delay="0">
                                              <p:tgtEl>
                                                <p:sldTgt/>
                                              </p:tgtEl>
                                            </p:cond>
                                          </p:endCondLst>
                                        </p:cTn>
                                        <p:tgtEl>
                                          <p:sndTgt r:embed="rId1" name="chimes.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1381"/>
                                        </p:tgtEl>
                                        <p:attrNameLst>
                                          <p:attrName>style.visibility</p:attrName>
                                        </p:attrNameLst>
                                      </p:cBhvr>
                                      <p:to>
                                        <p:strVal val="visible"/>
                                      </p:to>
                                    </p:set>
                                    <p:animEffect transition="in" filter="wipe(left)">
                                      <p:cBhvr>
                                        <p:cTn id="22" dur="500"/>
                                        <p:tgtEl>
                                          <p:spTgt spid="10138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1384"/>
                                        </p:tgtEl>
                                        <p:attrNameLst>
                                          <p:attrName>style.visibility</p:attrName>
                                        </p:attrNameLst>
                                      </p:cBhvr>
                                      <p:to>
                                        <p:strVal val="visible"/>
                                      </p:to>
                                    </p:set>
                                    <p:animEffect transition="in" filter="dissolve">
                                      <p:cBhvr>
                                        <p:cTn id="27" dur="2000"/>
                                        <p:tgtEl>
                                          <p:spTgt spid="101384"/>
                                        </p:tgtEl>
                                      </p:cBhvr>
                                    </p:animEffect>
                                  </p:childTnLst>
                                  <p:subTnLst>
                                    <p:audio>
                                      <p:cMediaNode>
                                        <p:cTn display="0" masterRel="sameClick">
                                          <p:stCondLst>
                                            <p:cond evt="begin" delay="0">
                                              <p:tn val="25"/>
                                            </p:cond>
                                          </p:stCondLst>
                                          <p:endCondLst>
                                            <p:cond evt="onStopAudio" delay="0">
                                              <p:tgtEl>
                                                <p:sldTgt/>
                                              </p:tgtEl>
                                            </p:cond>
                                          </p:endCondLst>
                                        </p:cTn>
                                        <p:tgtEl>
                                          <p:sndTgt r:embed="rId1" name="chimes.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1380"/>
                                        </p:tgtEl>
                                        <p:attrNameLst>
                                          <p:attrName>style.visibility</p:attrName>
                                        </p:attrNameLst>
                                      </p:cBhvr>
                                      <p:to>
                                        <p:strVal val="visible"/>
                                      </p:to>
                                    </p:set>
                                    <p:animEffect transition="in" filter="wipe(left)">
                                      <p:cBhvr>
                                        <p:cTn id="32" dur="500"/>
                                        <p:tgtEl>
                                          <p:spTgt spid="101380"/>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01383"/>
                                        </p:tgtEl>
                                        <p:attrNameLst>
                                          <p:attrName>style.visibility</p:attrName>
                                        </p:attrNameLst>
                                      </p:cBhvr>
                                      <p:to>
                                        <p:strVal val="visible"/>
                                      </p:to>
                                    </p:set>
                                    <p:animEffect transition="in" filter="dissolve">
                                      <p:cBhvr>
                                        <p:cTn id="37" dur="2000"/>
                                        <p:tgtEl>
                                          <p:spTgt spid="101383"/>
                                        </p:tgtEl>
                                      </p:cBhvr>
                                    </p:animEffect>
                                  </p:childTnLst>
                                  <p:subTnLst>
                                    <p:audio>
                                      <p:cMediaNode>
                                        <p:cTn display="0" masterRel="sameClick">
                                          <p:stCondLst>
                                            <p:cond evt="begin" delay="0">
                                              <p:tn val="35"/>
                                            </p:cond>
                                          </p:stCondLst>
                                          <p:endCondLst>
                                            <p:cond evt="onStopAudio" delay="0">
                                              <p:tgtEl>
                                                <p:sldTgt/>
                                              </p:tgtEl>
                                            </p:cond>
                                          </p:endCondLst>
                                        </p:cTn>
                                        <p:tgtEl>
                                          <p:sndTgt r:embed="rId1" name="chimes.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1379"/>
                                        </p:tgtEl>
                                        <p:attrNameLst>
                                          <p:attrName>style.visibility</p:attrName>
                                        </p:attrNameLst>
                                      </p:cBhvr>
                                      <p:to>
                                        <p:strVal val="visible"/>
                                      </p:to>
                                    </p:set>
                                    <p:animEffect transition="in" filter="wipe(left)">
                                      <p:cBhvr>
                                        <p:cTn id="42" dur="500"/>
                                        <p:tgtEl>
                                          <p:spTgt spid="101379"/>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01378"/>
                                        </p:tgtEl>
                                        <p:attrNameLst>
                                          <p:attrName>style.visibility</p:attrName>
                                        </p:attrNameLst>
                                      </p:cBhvr>
                                      <p:to>
                                        <p:strVal val="visible"/>
                                      </p:to>
                                    </p:set>
                                    <p:animEffect transition="in" filter="dissolve">
                                      <p:cBhvr>
                                        <p:cTn id="47" dur="2000"/>
                                        <p:tgtEl>
                                          <p:spTgt spid="101378"/>
                                        </p:tgtEl>
                                      </p:cBhvr>
                                    </p:animEffect>
                                  </p:childTnLst>
                                  <p:subTnLst>
                                    <p:audio>
                                      <p:cMediaNode>
                                        <p:cTn display="0" masterRel="sameClick">
                                          <p:stCondLst>
                                            <p:cond evt="begin" delay="0">
                                              <p:tn val="45"/>
                                            </p:cond>
                                          </p:stCondLst>
                                          <p:endCondLst>
                                            <p:cond evt="onStopAudio" delay="0">
                                              <p:tgtEl>
                                                <p:sldTgt/>
                                              </p:tgtEl>
                                            </p:cond>
                                          </p:endCondLst>
                                        </p:cTn>
                                        <p:tgtEl>
                                          <p:sndTgt r:embed="rId1" name="chimes.wav"/>
                                        </p:tgtEl>
                                      </p:cMediaNode>
                                    </p:audio>
                                  </p:sub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5601"/>
                                        </p:tgtEl>
                                        <p:attrNameLst>
                                          <p:attrName>style.visibility</p:attrName>
                                        </p:attrNameLst>
                                      </p:cBhvr>
                                      <p:to>
                                        <p:strVal val="visible"/>
                                      </p:to>
                                    </p:set>
                                    <p:animEffect transition="in" filter="blinds(horizontal)">
                                      <p:cBhvr>
                                        <p:cTn id="52" dur="500"/>
                                        <p:tgtEl>
                                          <p:spTgt spid="25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101386" grpId="0" bldLvl="0" animBg="1"/>
      <p:bldP spid="101385" grpId="0" bldLvl="0" animBg="1"/>
      <p:bldP spid="101384" grpId="0" bldLvl="0" animBg="1"/>
      <p:bldP spid="101383" grpId="0" bldLvl="0" animBg="1"/>
      <p:bldP spid="101378" grpId="0" bldLvl="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6561" name="文本框 32"/>
          <p:cNvSpPr txBox="1"/>
          <p:nvPr/>
        </p:nvSpPr>
        <p:spPr>
          <a:xfrm>
            <a:off x="5967413" y="3900488"/>
            <a:ext cx="608013" cy="193675"/>
          </a:xfrm>
          <a:prstGeom prst="rect">
            <a:avLst/>
          </a:prstGeom>
          <a:noFill/>
          <a:ln w="9525">
            <a:noFill/>
          </a:ln>
        </p:spPr>
        <p:txBody>
          <a:bodyPr wrap="none" anchor="t">
            <a:spAutoFit/>
          </a:bodyPr>
          <a:p>
            <a:pPr eaLnBrk="0" hangingPunct="0"/>
            <a:r>
              <a:rPr lang="zh-CN" altLang="en-US"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62" name="文本框 34"/>
          <p:cNvSpPr txBox="1"/>
          <p:nvPr/>
        </p:nvSpPr>
        <p:spPr>
          <a:xfrm rot="-280097">
            <a:off x="10755313" y="21701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63" name="文本框 36"/>
          <p:cNvSpPr txBox="1"/>
          <p:nvPr/>
        </p:nvSpPr>
        <p:spPr>
          <a:xfrm rot="-5350866">
            <a:off x="7804150" y="17462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64" name="文本框 37"/>
          <p:cNvSpPr txBox="1"/>
          <p:nvPr/>
        </p:nvSpPr>
        <p:spPr>
          <a:xfrm rot="-4150866">
            <a:off x="7095331" y="22836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65" name="文本框 45"/>
          <p:cNvSpPr txBox="1"/>
          <p:nvPr/>
        </p:nvSpPr>
        <p:spPr>
          <a:xfrm rot="-5350866">
            <a:off x="8559800" y="1784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66" name="文本框 46"/>
          <p:cNvSpPr txBox="1"/>
          <p:nvPr/>
        </p:nvSpPr>
        <p:spPr>
          <a:xfrm rot="-424911">
            <a:off x="9423400" y="20939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67" name="文本框 47"/>
          <p:cNvSpPr txBox="1"/>
          <p:nvPr/>
        </p:nvSpPr>
        <p:spPr>
          <a:xfrm rot="-4150866">
            <a:off x="10205244" y="3329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68" name="文本框 49"/>
          <p:cNvSpPr txBox="1"/>
          <p:nvPr/>
        </p:nvSpPr>
        <p:spPr>
          <a:xfrm rot="657351">
            <a:off x="10890250" y="1576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69" name="文本框 50"/>
          <p:cNvSpPr txBox="1"/>
          <p:nvPr/>
        </p:nvSpPr>
        <p:spPr>
          <a:xfrm rot="1480325">
            <a:off x="9855200" y="16589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0" name="文本框 51"/>
          <p:cNvSpPr txBox="1"/>
          <p:nvPr/>
        </p:nvSpPr>
        <p:spPr>
          <a:xfrm rot="-5350866">
            <a:off x="11141869" y="3604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1" name="文本框 32"/>
          <p:cNvSpPr txBox="1"/>
          <p:nvPr/>
        </p:nvSpPr>
        <p:spPr>
          <a:xfrm>
            <a:off x="4349750" y="47482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2" name="文本框 34"/>
          <p:cNvSpPr txBox="1"/>
          <p:nvPr/>
        </p:nvSpPr>
        <p:spPr>
          <a:xfrm rot="4149897">
            <a:off x="5941219" y="4652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3" name="文本框 36"/>
          <p:cNvSpPr txBox="1"/>
          <p:nvPr/>
        </p:nvSpPr>
        <p:spPr>
          <a:xfrm rot="-1380000">
            <a:off x="5200650" y="17351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4" name="文本框 37"/>
          <p:cNvSpPr txBox="1"/>
          <p:nvPr/>
        </p:nvSpPr>
        <p:spPr>
          <a:xfrm rot="-180000">
            <a:off x="5507038" y="27384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5" name="文本框 45"/>
          <p:cNvSpPr txBox="1"/>
          <p:nvPr/>
        </p:nvSpPr>
        <p:spPr>
          <a:xfrm rot="-1380000">
            <a:off x="5948363" y="176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6" name="文本框 46"/>
          <p:cNvSpPr txBox="1"/>
          <p:nvPr/>
        </p:nvSpPr>
        <p:spPr>
          <a:xfrm rot="-1380000">
            <a:off x="6440488" y="2051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7" name="文本框 47"/>
          <p:cNvSpPr txBox="1"/>
          <p:nvPr/>
        </p:nvSpPr>
        <p:spPr>
          <a:xfrm rot="-180000">
            <a:off x="6751638" y="29797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8" name="文本框 49"/>
          <p:cNvSpPr txBox="1"/>
          <p:nvPr/>
        </p:nvSpPr>
        <p:spPr>
          <a:xfrm rot="-5350866">
            <a:off x="8413750" y="281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79" name="文本框 50"/>
          <p:cNvSpPr txBox="1"/>
          <p:nvPr/>
        </p:nvSpPr>
        <p:spPr>
          <a:xfrm rot="-170103">
            <a:off x="7453313" y="3454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0" name="文本框 51"/>
          <p:cNvSpPr txBox="1"/>
          <p:nvPr/>
        </p:nvSpPr>
        <p:spPr>
          <a:xfrm rot="-5350866">
            <a:off x="7785100" y="45720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1" name="文本框 32"/>
          <p:cNvSpPr txBox="1"/>
          <p:nvPr/>
        </p:nvSpPr>
        <p:spPr>
          <a:xfrm rot="1209897">
            <a:off x="1516063" y="5167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2" name="文本框 34"/>
          <p:cNvSpPr txBox="1"/>
          <p:nvPr/>
        </p:nvSpPr>
        <p:spPr>
          <a:xfrm rot="4149897">
            <a:off x="2854325"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3" name="文本框 36"/>
          <p:cNvSpPr txBox="1"/>
          <p:nvPr/>
        </p:nvSpPr>
        <p:spPr>
          <a:xfrm rot="-1380000">
            <a:off x="2139950" y="430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4" name="文本框 37"/>
          <p:cNvSpPr txBox="1"/>
          <p:nvPr/>
        </p:nvSpPr>
        <p:spPr>
          <a:xfrm rot="1029897">
            <a:off x="3314700" y="36718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5" name="文本框 45"/>
          <p:cNvSpPr txBox="1"/>
          <p:nvPr/>
        </p:nvSpPr>
        <p:spPr>
          <a:xfrm rot="-1380000">
            <a:off x="4216400" y="4195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6" name="文本框 46"/>
          <p:cNvSpPr txBox="1"/>
          <p:nvPr/>
        </p:nvSpPr>
        <p:spPr>
          <a:xfrm rot="-170103">
            <a:off x="1049338" y="20399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7" name="文本框 47"/>
          <p:cNvSpPr txBox="1"/>
          <p:nvPr/>
        </p:nvSpPr>
        <p:spPr>
          <a:xfrm rot="1029897">
            <a:off x="1104900" y="45339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8" name="文本框 49"/>
          <p:cNvSpPr txBox="1"/>
          <p:nvPr/>
        </p:nvSpPr>
        <p:spPr>
          <a:xfrm rot="-170103">
            <a:off x="4013200" y="5116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89" name="文本框 50"/>
          <p:cNvSpPr txBox="1"/>
          <p:nvPr/>
        </p:nvSpPr>
        <p:spPr>
          <a:xfrm rot="-170103">
            <a:off x="5543550" y="4227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0" name="文本框 51"/>
          <p:cNvSpPr txBox="1"/>
          <p:nvPr/>
        </p:nvSpPr>
        <p:spPr>
          <a:xfrm rot="-170103">
            <a:off x="5765800" y="52387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1" name="文本框 32"/>
          <p:cNvSpPr txBox="1"/>
          <p:nvPr/>
        </p:nvSpPr>
        <p:spPr>
          <a:xfrm rot="-5070842">
            <a:off x="410369" y="2702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2" name="文本框 34"/>
          <p:cNvSpPr txBox="1"/>
          <p:nvPr/>
        </p:nvSpPr>
        <p:spPr>
          <a:xfrm rot="4149897">
            <a:off x="1784350" y="2876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3" name="文本框 36"/>
          <p:cNvSpPr txBox="1"/>
          <p:nvPr/>
        </p:nvSpPr>
        <p:spPr>
          <a:xfrm rot="-170103">
            <a:off x="430213" y="1782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4" name="文本框 37"/>
          <p:cNvSpPr txBox="1"/>
          <p:nvPr/>
        </p:nvSpPr>
        <p:spPr>
          <a:xfrm rot="1029897">
            <a:off x="1784350" y="2246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5" name="文本框 45"/>
          <p:cNvSpPr txBox="1"/>
          <p:nvPr/>
        </p:nvSpPr>
        <p:spPr>
          <a:xfrm rot="-1380000">
            <a:off x="282416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6" name="文本框 46"/>
          <p:cNvSpPr txBox="1"/>
          <p:nvPr/>
        </p:nvSpPr>
        <p:spPr>
          <a:xfrm rot="-1380000">
            <a:off x="3582988" y="17541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7" name="文本框 47"/>
          <p:cNvSpPr txBox="1"/>
          <p:nvPr/>
        </p:nvSpPr>
        <p:spPr>
          <a:xfrm rot="-180000">
            <a:off x="3221038" y="25066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8" name="文本框 49"/>
          <p:cNvSpPr txBox="1"/>
          <p:nvPr/>
        </p:nvSpPr>
        <p:spPr>
          <a:xfrm rot="-1380000">
            <a:off x="4368800" y="2051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599" name="文本框 50"/>
          <p:cNvSpPr txBox="1"/>
          <p:nvPr/>
        </p:nvSpPr>
        <p:spPr>
          <a:xfrm rot="-1380000">
            <a:off x="3798888" y="2825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0" name="文本框 51"/>
          <p:cNvSpPr txBox="1"/>
          <p:nvPr/>
        </p:nvSpPr>
        <p:spPr>
          <a:xfrm rot="-1380000">
            <a:off x="4646613" y="3008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1" name="文本框 32"/>
          <p:cNvSpPr txBox="1"/>
          <p:nvPr/>
        </p:nvSpPr>
        <p:spPr>
          <a:xfrm rot="1209897">
            <a:off x="6819900" y="4718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2" name="文本框 34"/>
          <p:cNvSpPr txBox="1"/>
          <p:nvPr/>
        </p:nvSpPr>
        <p:spPr>
          <a:xfrm rot="-1030866">
            <a:off x="8418513" y="51927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3" name="文本框 36"/>
          <p:cNvSpPr txBox="1"/>
          <p:nvPr/>
        </p:nvSpPr>
        <p:spPr>
          <a:xfrm rot="368503">
            <a:off x="7697788" y="38115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4" name="文本框 37"/>
          <p:cNvSpPr txBox="1"/>
          <p:nvPr/>
        </p:nvSpPr>
        <p:spPr>
          <a:xfrm rot="829244">
            <a:off x="7046913" y="5297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5" name="文本框 45"/>
          <p:cNvSpPr txBox="1"/>
          <p:nvPr/>
        </p:nvSpPr>
        <p:spPr>
          <a:xfrm rot="-4502722">
            <a:off x="9029700" y="33274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6" name="文本框 46"/>
          <p:cNvSpPr txBox="1"/>
          <p:nvPr/>
        </p:nvSpPr>
        <p:spPr>
          <a:xfrm rot="2702238">
            <a:off x="10090150" y="408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7" name="文本框 47"/>
          <p:cNvSpPr txBox="1"/>
          <p:nvPr/>
        </p:nvSpPr>
        <p:spPr>
          <a:xfrm rot="-3456638">
            <a:off x="8976519" y="4525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8" name="文本框 49"/>
          <p:cNvSpPr txBox="1"/>
          <p:nvPr/>
        </p:nvSpPr>
        <p:spPr>
          <a:xfrm rot="-3180423">
            <a:off x="10798969" y="434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09" name="文本框 50"/>
          <p:cNvSpPr txBox="1"/>
          <p:nvPr/>
        </p:nvSpPr>
        <p:spPr>
          <a:xfrm rot="-3640556">
            <a:off x="9645650" y="4781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0" name="文本框 51"/>
          <p:cNvSpPr txBox="1"/>
          <p:nvPr/>
        </p:nvSpPr>
        <p:spPr>
          <a:xfrm rot="1549510">
            <a:off x="10706100" y="32019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1" name="文本框 32"/>
          <p:cNvSpPr txBox="1"/>
          <p:nvPr/>
        </p:nvSpPr>
        <p:spPr>
          <a:xfrm rot="4190103">
            <a:off x="5717381" y="33424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2" name="文本框 34"/>
          <p:cNvSpPr txBox="1"/>
          <p:nvPr/>
        </p:nvSpPr>
        <p:spPr>
          <a:xfrm rot="8340000">
            <a:off x="6564313" y="41846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3" name="文本框 36"/>
          <p:cNvSpPr txBox="1"/>
          <p:nvPr/>
        </p:nvSpPr>
        <p:spPr>
          <a:xfrm rot="-1160763">
            <a:off x="7697788" y="233521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4" name="文本框 37"/>
          <p:cNvSpPr txBox="1"/>
          <p:nvPr/>
        </p:nvSpPr>
        <p:spPr>
          <a:xfrm rot="39237">
            <a:off x="7532688" y="30305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5" name="文本框 45"/>
          <p:cNvSpPr txBox="1"/>
          <p:nvPr/>
        </p:nvSpPr>
        <p:spPr>
          <a:xfrm rot="-1160763">
            <a:off x="8445500" y="23637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6" name="文本框 46"/>
          <p:cNvSpPr txBox="1"/>
          <p:nvPr/>
        </p:nvSpPr>
        <p:spPr>
          <a:xfrm rot="-1160763">
            <a:off x="8939213" y="26495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7" name="文本框 47"/>
          <p:cNvSpPr txBox="1"/>
          <p:nvPr/>
        </p:nvSpPr>
        <p:spPr>
          <a:xfrm rot="39237">
            <a:off x="9580563" y="3276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8" name="文本框 49"/>
          <p:cNvSpPr txBox="1"/>
          <p:nvPr/>
        </p:nvSpPr>
        <p:spPr>
          <a:xfrm rot="-1160763">
            <a:off x="10694988" y="27559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19" name="文本框 50"/>
          <p:cNvSpPr txBox="1"/>
          <p:nvPr/>
        </p:nvSpPr>
        <p:spPr>
          <a:xfrm rot="-1160763">
            <a:off x="9983788" y="2578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0" name="文本框 51"/>
          <p:cNvSpPr txBox="1"/>
          <p:nvPr/>
        </p:nvSpPr>
        <p:spPr>
          <a:xfrm rot="-1160763">
            <a:off x="10618788" y="37258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1" name="文本框 32"/>
          <p:cNvSpPr txBox="1"/>
          <p:nvPr/>
        </p:nvSpPr>
        <p:spPr>
          <a:xfrm rot="4190103">
            <a:off x="3683000" y="4451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2" name="文本框 34"/>
          <p:cNvSpPr txBox="1"/>
          <p:nvPr/>
        </p:nvSpPr>
        <p:spPr>
          <a:xfrm rot="8340000">
            <a:off x="5232400" y="37544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3" name="文本框 36"/>
          <p:cNvSpPr txBox="1"/>
          <p:nvPr/>
        </p:nvSpPr>
        <p:spPr>
          <a:xfrm rot="2810103">
            <a:off x="5073650" y="2305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4" name="文本框 37"/>
          <p:cNvSpPr txBox="1"/>
          <p:nvPr/>
        </p:nvSpPr>
        <p:spPr>
          <a:xfrm rot="4010103">
            <a:off x="5073650" y="302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5" name="文本框 45"/>
          <p:cNvSpPr txBox="1"/>
          <p:nvPr/>
        </p:nvSpPr>
        <p:spPr>
          <a:xfrm rot="2810103">
            <a:off x="5829300" y="23431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6" name="文本框 46"/>
          <p:cNvSpPr txBox="1"/>
          <p:nvPr/>
        </p:nvSpPr>
        <p:spPr>
          <a:xfrm rot="2810103">
            <a:off x="6318250" y="2622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7" name="文本框 47"/>
          <p:cNvSpPr txBox="1"/>
          <p:nvPr/>
        </p:nvSpPr>
        <p:spPr>
          <a:xfrm rot="4010103">
            <a:off x="6318250" y="33464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8" name="文本框 49"/>
          <p:cNvSpPr txBox="1"/>
          <p:nvPr/>
        </p:nvSpPr>
        <p:spPr>
          <a:xfrm rot="-1160763">
            <a:off x="8299450" y="3392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29" name="文本框 50"/>
          <p:cNvSpPr txBox="1"/>
          <p:nvPr/>
        </p:nvSpPr>
        <p:spPr>
          <a:xfrm rot="4020000">
            <a:off x="6944519" y="34964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0" name="文本框 51"/>
          <p:cNvSpPr txBox="1"/>
          <p:nvPr/>
        </p:nvSpPr>
        <p:spPr>
          <a:xfrm rot="-1160763">
            <a:off x="7466013" y="4292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1" name="文本框 32"/>
          <p:cNvSpPr txBox="1"/>
          <p:nvPr/>
        </p:nvSpPr>
        <p:spPr>
          <a:xfrm rot="5400000">
            <a:off x="1512888" y="429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2" name="文本框 34"/>
          <p:cNvSpPr txBox="1"/>
          <p:nvPr/>
        </p:nvSpPr>
        <p:spPr>
          <a:xfrm rot="8340000">
            <a:off x="2508250" y="47371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3" name="文本框 36"/>
          <p:cNvSpPr txBox="1"/>
          <p:nvPr/>
        </p:nvSpPr>
        <p:spPr>
          <a:xfrm rot="2810103">
            <a:off x="2472531" y="3629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4" name="文本框 37"/>
          <p:cNvSpPr txBox="1"/>
          <p:nvPr/>
        </p:nvSpPr>
        <p:spPr>
          <a:xfrm rot="5220000">
            <a:off x="3060700" y="4019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5" name="文本框 45"/>
          <p:cNvSpPr txBox="1"/>
          <p:nvPr/>
        </p:nvSpPr>
        <p:spPr>
          <a:xfrm rot="2810103">
            <a:off x="3731419" y="36488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6" name="文本框 46"/>
          <p:cNvSpPr txBox="1"/>
          <p:nvPr/>
        </p:nvSpPr>
        <p:spPr>
          <a:xfrm rot="4020000">
            <a:off x="934244" y="2618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7" name="文本框 47"/>
          <p:cNvSpPr txBox="1"/>
          <p:nvPr/>
        </p:nvSpPr>
        <p:spPr>
          <a:xfrm rot="5220000">
            <a:off x="918369" y="3845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8" name="文本框 49"/>
          <p:cNvSpPr txBox="1"/>
          <p:nvPr/>
        </p:nvSpPr>
        <p:spPr>
          <a:xfrm rot="4020000">
            <a:off x="3282950" y="4984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39" name="文本框 50"/>
          <p:cNvSpPr txBox="1"/>
          <p:nvPr/>
        </p:nvSpPr>
        <p:spPr>
          <a:xfrm rot="4020000">
            <a:off x="4927600" y="4483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0" name="文本框 51"/>
          <p:cNvSpPr txBox="1"/>
          <p:nvPr/>
        </p:nvSpPr>
        <p:spPr>
          <a:xfrm rot="4020000">
            <a:off x="5422900" y="4768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1" name="文本框 32"/>
          <p:cNvSpPr txBox="1"/>
          <p:nvPr/>
        </p:nvSpPr>
        <p:spPr>
          <a:xfrm rot="-880739">
            <a:off x="685800" y="33528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2" name="文本框 34"/>
          <p:cNvSpPr txBox="1"/>
          <p:nvPr/>
        </p:nvSpPr>
        <p:spPr>
          <a:xfrm rot="8340000">
            <a:off x="1671638" y="34559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3" name="文本框 36"/>
          <p:cNvSpPr txBox="1"/>
          <p:nvPr/>
        </p:nvSpPr>
        <p:spPr>
          <a:xfrm rot="4020000">
            <a:off x="2222500" y="2012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4" name="文本框 37"/>
          <p:cNvSpPr txBox="1"/>
          <p:nvPr/>
        </p:nvSpPr>
        <p:spPr>
          <a:xfrm rot="5220000">
            <a:off x="2222500" y="2736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5" name="文本框 45"/>
          <p:cNvSpPr txBox="1"/>
          <p:nvPr/>
        </p:nvSpPr>
        <p:spPr>
          <a:xfrm rot="2810103">
            <a:off x="2965450" y="2038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6" name="文本框 46"/>
          <p:cNvSpPr txBox="1"/>
          <p:nvPr/>
        </p:nvSpPr>
        <p:spPr>
          <a:xfrm rot="2810103">
            <a:off x="3460750" y="2324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7" name="文本框 47"/>
          <p:cNvSpPr txBox="1"/>
          <p:nvPr/>
        </p:nvSpPr>
        <p:spPr>
          <a:xfrm rot="4010103">
            <a:off x="3094831" y="307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8" name="文本框 49"/>
          <p:cNvSpPr txBox="1"/>
          <p:nvPr/>
        </p:nvSpPr>
        <p:spPr>
          <a:xfrm rot="2810103">
            <a:off x="4237831" y="2613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49" name="文本框 50"/>
          <p:cNvSpPr txBox="1"/>
          <p:nvPr/>
        </p:nvSpPr>
        <p:spPr>
          <a:xfrm rot="2810103">
            <a:off x="4091781" y="3202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0" name="文本框 51"/>
          <p:cNvSpPr txBox="1"/>
          <p:nvPr/>
        </p:nvSpPr>
        <p:spPr>
          <a:xfrm rot="2810103">
            <a:off x="4575969" y="3477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1" name="文本框 32"/>
          <p:cNvSpPr txBox="1"/>
          <p:nvPr/>
        </p:nvSpPr>
        <p:spPr>
          <a:xfrm rot="5400000">
            <a:off x="6326981" y="4904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2" name="文本框 34"/>
          <p:cNvSpPr txBox="1"/>
          <p:nvPr/>
        </p:nvSpPr>
        <p:spPr>
          <a:xfrm rot="3159237">
            <a:off x="7756525" y="5340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3" name="文本框 36"/>
          <p:cNvSpPr txBox="1"/>
          <p:nvPr/>
        </p:nvSpPr>
        <p:spPr>
          <a:xfrm rot="-1160763">
            <a:off x="8316913" y="3900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4" name="文本框 37"/>
          <p:cNvSpPr txBox="1"/>
          <p:nvPr/>
        </p:nvSpPr>
        <p:spPr>
          <a:xfrm rot="39237">
            <a:off x="8316913" y="4624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5" name="文本框 45"/>
          <p:cNvSpPr txBox="1"/>
          <p:nvPr/>
        </p:nvSpPr>
        <p:spPr>
          <a:xfrm rot="-1160763">
            <a:off x="9063038" y="39306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6" name="文本框 46"/>
          <p:cNvSpPr txBox="1"/>
          <p:nvPr/>
        </p:nvSpPr>
        <p:spPr>
          <a:xfrm rot="-1160763">
            <a:off x="9556750" y="4216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7" name="文本框 47"/>
          <p:cNvSpPr txBox="1"/>
          <p:nvPr/>
        </p:nvSpPr>
        <p:spPr>
          <a:xfrm rot="39237">
            <a:off x="9139238" y="49736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8" name="文本框 49"/>
          <p:cNvSpPr txBox="1"/>
          <p:nvPr/>
        </p:nvSpPr>
        <p:spPr>
          <a:xfrm rot="-1160763">
            <a:off x="10250488"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59" name="文本框 50"/>
          <p:cNvSpPr txBox="1"/>
          <p:nvPr/>
        </p:nvSpPr>
        <p:spPr>
          <a:xfrm rot="-1160763">
            <a:off x="10190163" y="50942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66660" name="文本框 51"/>
          <p:cNvSpPr txBox="1"/>
          <p:nvPr/>
        </p:nvSpPr>
        <p:spPr>
          <a:xfrm rot="-1160763">
            <a:off x="904081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 name="Text Box 3"/>
          <p:cNvSpPr txBox="1">
            <a:spLocks noChangeArrowheads="1"/>
          </p:cNvSpPr>
          <p:nvPr/>
        </p:nvSpPr>
        <p:spPr bwMode="auto">
          <a:xfrm>
            <a:off x="571500" y="566738"/>
            <a:ext cx="10356850" cy="158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第</a:t>
            </a:r>
            <a:r>
              <a:rPr kumimoji="0" lang="en-US" altLang="zh-CN" sz="3735" b="1" i="0" u="none" strike="noStrike" kern="1200" cap="none" spc="0" normalizeH="0" baseline="0" noProof="0" dirty="0">
                <a:ln>
                  <a:noFill/>
                </a:ln>
                <a:solidFill>
                  <a:schemeClr val="tx1"/>
                </a:solidFill>
                <a:effectLst/>
                <a:uLnTx/>
                <a:uFillTx/>
                <a:latin typeface="+mj-ea"/>
                <a:ea typeface="+mj-ea"/>
                <a:cs typeface="+mn-cs"/>
                <a:sym typeface="+mn-ea"/>
              </a:rPr>
              <a:t>11</a:t>
            </a: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段作者是怎样来写月夜下的山的？这样写有什么作用？</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3" name="矩形 2"/>
          <p:cNvSpPr/>
          <p:nvPr/>
        </p:nvSpPr>
        <p:spPr>
          <a:xfrm>
            <a:off x="571500" y="2297113"/>
            <a:ext cx="10917238" cy="3829050"/>
          </a:xfrm>
          <a:prstGeom prst="rect">
            <a:avLst/>
          </a:prstGeom>
          <a:noFill/>
          <a:ln w="38100" cap="rnd" cmpd="dbl">
            <a:solidFill>
              <a:srgbClr val="6600FF"/>
            </a:solidFill>
            <a:prstDash val="lgDash"/>
            <a:round/>
            <a:headEnd type="none" w="med" len="med"/>
            <a:tailEnd type="none" w="med" len="med"/>
          </a:ln>
        </p:spPr>
        <p:txBody>
          <a:bodyPr anchor="t">
            <a:spAutoFit/>
          </a:bodyPr>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运用比喻和拟人的修辞手法，形象生动地写出在行船上看山这一特定的情景，“踊跃”在这里是跳跃的意思，使得静态的山呈现出动态；“淡黑”写出夜间山峦的颜色，“起伏”写出山连着山且高低不平的形态；</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3"/>
          <p:cNvSpPr txBox="1">
            <a:spLocks noChangeArrowheads="1"/>
          </p:cNvSpPr>
          <p:nvPr/>
        </p:nvSpPr>
        <p:spPr bwMode="auto">
          <a:xfrm>
            <a:off x="641350" y="325438"/>
            <a:ext cx="101092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第</a:t>
            </a:r>
            <a:r>
              <a:rPr kumimoji="0" lang="en-US" altLang="zh-CN" sz="3735" b="1" i="0" u="none" strike="noStrike" kern="1200" cap="none" spc="0" normalizeH="0" baseline="0" noProof="0" dirty="0">
                <a:ln>
                  <a:noFill/>
                </a:ln>
                <a:solidFill>
                  <a:schemeClr val="tx1"/>
                </a:solidFill>
                <a:effectLst/>
                <a:uLnTx/>
                <a:uFillTx/>
                <a:latin typeface="+mj-ea"/>
                <a:ea typeface="+mj-ea"/>
                <a:cs typeface="+mn-cs"/>
                <a:sym typeface="+mn-ea"/>
              </a:rPr>
              <a:t>11</a:t>
            </a: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段和第</a:t>
            </a:r>
            <a:r>
              <a:rPr kumimoji="0" lang="en-US" altLang="zh-CN" sz="3735" b="1" i="0" u="none" strike="noStrike" kern="1200" cap="none" spc="0" normalizeH="0" baseline="0" noProof="0" dirty="0">
                <a:ln>
                  <a:noFill/>
                </a:ln>
                <a:solidFill>
                  <a:schemeClr val="tx1"/>
                </a:solidFill>
                <a:effectLst/>
                <a:uLnTx/>
                <a:uFillTx/>
                <a:latin typeface="+mj-ea"/>
                <a:ea typeface="+mj-ea"/>
                <a:cs typeface="+mn-cs"/>
                <a:sym typeface="+mn-ea"/>
              </a:rPr>
              <a:t>12</a:t>
            </a: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段是从哪些方面来写月夜行船的感受的？</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3" name="矩形 2"/>
          <p:cNvSpPr/>
          <p:nvPr/>
        </p:nvSpPr>
        <p:spPr>
          <a:xfrm>
            <a:off x="641350" y="1992313"/>
            <a:ext cx="10663238" cy="4233863"/>
          </a:xfrm>
          <a:prstGeom prst="rect">
            <a:avLst/>
          </a:prstGeom>
          <a:solidFill>
            <a:srgbClr val="FFFF99"/>
          </a:solidFill>
          <a:ln w="38100" cap="rnd" cmpd="dbl">
            <a:solidFill>
              <a:srgbClr val="00FF99"/>
            </a:solidFill>
            <a:prstDash val="lgDashDot"/>
            <a:round/>
            <a:headEnd type="none" w="med" len="med"/>
            <a:tailEnd type="none" w="med" len="med"/>
          </a:ln>
        </p:spPr>
        <p:txBody>
          <a:bodyPr anchor="t">
            <a:spAutoFit/>
          </a:bodyPr>
          <a:p>
            <a:pPr fontAlgn="base">
              <a:lnSpc>
                <a:spcPct val="12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是从视觉、嗅觉、触觉、听觉等多方面着笔：从视觉方面，写了碧绿的豆麦田地，水中朦胧的月色，淡黑的起伏的连山，星星点点的渔火；从嗅觉方面写了豆麦和水草的清香；从触觉上，感到清香夹杂在水气中扑面地吹来；从听觉上，写了婉转悠扬的歌吹。</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3" name="文本框 32"/>
          <p:cNvSpPr txBox="1"/>
          <p:nvPr/>
        </p:nvSpPr>
        <p:spPr>
          <a:xfrm>
            <a:off x="5967413" y="3900488"/>
            <a:ext cx="608013" cy="193675"/>
          </a:xfrm>
          <a:prstGeom prst="rect">
            <a:avLst/>
          </a:prstGeom>
          <a:noFill/>
          <a:ln w="9525">
            <a:noFill/>
          </a:ln>
        </p:spPr>
        <p:txBody>
          <a:bodyPr wrap="none" anchor="t">
            <a:spAutoFit/>
          </a:bodyPr>
          <a:p>
            <a:pPr eaLnBrk="0" hangingPunct="0"/>
            <a:r>
              <a:rPr lang="zh-CN" altLang="en-US"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74" name="文本框 34"/>
          <p:cNvSpPr txBox="1"/>
          <p:nvPr/>
        </p:nvSpPr>
        <p:spPr>
          <a:xfrm rot="-280097">
            <a:off x="10755313" y="21701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75" name="文本框 36"/>
          <p:cNvSpPr txBox="1"/>
          <p:nvPr/>
        </p:nvSpPr>
        <p:spPr>
          <a:xfrm rot="-5350866">
            <a:off x="7804150" y="17462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76" name="文本框 37"/>
          <p:cNvSpPr txBox="1"/>
          <p:nvPr/>
        </p:nvSpPr>
        <p:spPr>
          <a:xfrm rot="-4150866">
            <a:off x="7095331" y="22836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77" name="文本框 45"/>
          <p:cNvSpPr txBox="1"/>
          <p:nvPr/>
        </p:nvSpPr>
        <p:spPr>
          <a:xfrm rot="-5350866">
            <a:off x="8559800" y="1784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78" name="文本框 46"/>
          <p:cNvSpPr txBox="1"/>
          <p:nvPr/>
        </p:nvSpPr>
        <p:spPr>
          <a:xfrm rot="-424911">
            <a:off x="9423400" y="20939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79" name="文本框 47"/>
          <p:cNvSpPr txBox="1"/>
          <p:nvPr/>
        </p:nvSpPr>
        <p:spPr>
          <a:xfrm rot="-4150866">
            <a:off x="10205244" y="3329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0" name="文本框 49"/>
          <p:cNvSpPr txBox="1"/>
          <p:nvPr/>
        </p:nvSpPr>
        <p:spPr>
          <a:xfrm rot="657351">
            <a:off x="10890250" y="1576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1" name="文本框 50"/>
          <p:cNvSpPr txBox="1"/>
          <p:nvPr/>
        </p:nvSpPr>
        <p:spPr>
          <a:xfrm rot="1480325">
            <a:off x="9855200" y="16589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2" name="文本框 51"/>
          <p:cNvSpPr txBox="1"/>
          <p:nvPr/>
        </p:nvSpPr>
        <p:spPr>
          <a:xfrm rot="-5350866">
            <a:off x="11141869" y="3604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3" name="文本框 32"/>
          <p:cNvSpPr txBox="1"/>
          <p:nvPr/>
        </p:nvSpPr>
        <p:spPr>
          <a:xfrm>
            <a:off x="4349750" y="47482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4" name="文本框 34"/>
          <p:cNvSpPr txBox="1"/>
          <p:nvPr/>
        </p:nvSpPr>
        <p:spPr>
          <a:xfrm rot="4149897">
            <a:off x="5941219" y="4652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5" name="文本框 36"/>
          <p:cNvSpPr txBox="1"/>
          <p:nvPr/>
        </p:nvSpPr>
        <p:spPr>
          <a:xfrm rot="-1380000">
            <a:off x="5200650" y="17351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6" name="文本框 37"/>
          <p:cNvSpPr txBox="1"/>
          <p:nvPr/>
        </p:nvSpPr>
        <p:spPr>
          <a:xfrm rot="-180000">
            <a:off x="5507038" y="27384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7" name="文本框 45"/>
          <p:cNvSpPr txBox="1"/>
          <p:nvPr/>
        </p:nvSpPr>
        <p:spPr>
          <a:xfrm rot="-1380000">
            <a:off x="5948363" y="176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8" name="文本框 46"/>
          <p:cNvSpPr txBox="1"/>
          <p:nvPr/>
        </p:nvSpPr>
        <p:spPr>
          <a:xfrm rot="-1380000">
            <a:off x="6440488" y="2051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89" name="文本框 47"/>
          <p:cNvSpPr txBox="1"/>
          <p:nvPr/>
        </p:nvSpPr>
        <p:spPr>
          <a:xfrm rot="-180000">
            <a:off x="6751638" y="29797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0" name="文本框 49"/>
          <p:cNvSpPr txBox="1"/>
          <p:nvPr/>
        </p:nvSpPr>
        <p:spPr>
          <a:xfrm rot="-5350866">
            <a:off x="8413750" y="281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1" name="文本框 50"/>
          <p:cNvSpPr txBox="1"/>
          <p:nvPr/>
        </p:nvSpPr>
        <p:spPr>
          <a:xfrm rot="-170103">
            <a:off x="7453313" y="3454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2" name="文本框 51"/>
          <p:cNvSpPr txBox="1"/>
          <p:nvPr/>
        </p:nvSpPr>
        <p:spPr>
          <a:xfrm rot="-5350866">
            <a:off x="7785100" y="45720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3" name="文本框 32"/>
          <p:cNvSpPr txBox="1"/>
          <p:nvPr/>
        </p:nvSpPr>
        <p:spPr>
          <a:xfrm rot="1209897">
            <a:off x="1516063" y="5167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4" name="文本框 34"/>
          <p:cNvSpPr txBox="1"/>
          <p:nvPr/>
        </p:nvSpPr>
        <p:spPr>
          <a:xfrm rot="4149897">
            <a:off x="2854325"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5" name="文本框 36"/>
          <p:cNvSpPr txBox="1"/>
          <p:nvPr/>
        </p:nvSpPr>
        <p:spPr>
          <a:xfrm rot="-1380000">
            <a:off x="2139950" y="430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6" name="文本框 37"/>
          <p:cNvSpPr txBox="1"/>
          <p:nvPr/>
        </p:nvSpPr>
        <p:spPr>
          <a:xfrm rot="1029897">
            <a:off x="3314700" y="36718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7" name="文本框 45"/>
          <p:cNvSpPr txBox="1"/>
          <p:nvPr/>
        </p:nvSpPr>
        <p:spPr>
          <a:xfrm rot="-1380000">
            <a:off x="4216400" y="4195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8" name="文本框 46"/>
          <p:cNvSpPr txBox="1"/>
          <p:nvPr/>
        </p:nvSpPr>
        <p:spPr>
          <a:xfrm rot="-170103">
            <a:off x="1049338" y="20399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699" name="文本框 47"/>
          <p:cNvSpPr txBox="1"/>
          <p:nvPr/>
        </p:nvSpPr>
        <p:spPr>
          <a:xfrm rot="1029897">
            <a:off x="1104900" y="45339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0" name="文本框 49"/>
          <p:cNvSpPr txBox="1"/>
          <p:nvPr/>
        </p:nvSpPr>
        <p:spPr>
          <a:xfrm rot="-170103">
            <a:off x="4013200" y="5116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1" name="文本框 50"/>
          <p:cNvSpPr txBox="1"/>
          <p:nvPr/>
        </p:nvSpPr>
        <p:spPr>
          <a:xfrm rot="-170103">
            <a:off x="5543550" y="4227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2" name="文本框 51"/>
          <p:cNvSpPr txBox="1"/>
          <p:nvPr/>
        </p:nvSpPr>
        <p:spPr>
          <a:xfrm rot="-170103">
            <a:off x="5765800" y="52387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3" name="文本框 32"/>
          <p:cNvSpPr txBox="1"/>
          <p:nvPr/>
        </p:nvSpPr>
        <p:spPr>
          <a:xfrm rot="-5070842">
            <a:off x="410369" y="2702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4" name="文本框 34"/>
          <p:cNvSpPr txBox="1"/>
          <p:nvPr/>
        </p:nvSpPr>
        <p:spPr>
          <a:xfrm rot="4149897">
            <a:off x="1784350" y="2876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5" name="文本框 36"/>
          <p:cNvSpPr txBox="1"/>
          <p:nvPr/>
        </p:nvSpPr>
        <p:spPr>
          <a:xfrm rot="-170103">
            <a:off x="430213" y="1782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6" name="文本框 37"/>
          <p:cNvSpPr txBox="1"/>
          <p:nvPr/>
        </p:nvSpPr>
        <p:spPr>
          <a:xfrm rot="1029897">
            <a:off x="1784350" y="2246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7" name="文本框 45"/>
          <p:cNvSpPr txBox="1"/>
          <p:nvPr/>
        </p:nvSpPr>
        <p:spPr>
          <a:xfrm rot="-1380000">
            <a:off x="282416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8" name="文本框 46"/>
          <p:cNvSpPr txBox="1"/>
          <p:nvPr/>
        </p:nvSpPr>
        <p:spPr>
          <a:xfrm rot="-1380000">
            <a:off x="3582988" y="17541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09" name="文本框 47"/>
          <p:cNvSpPr txBox="1"/>
          <p:nvPr/>
        </p:nvSpPr>
        <p:spPr>
          <a:xfrm rot="-180000">
            <a:off x="3221038" y="25066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0" name="文本框 49"/>
          <p:cNvSpPr txBox="1"/>
          <p:nvPr/>
        </p:nvSpPr>
        <p:spPr>
          <a:xfrm rot="-1380000">
            <a:off x="4368800" y="2051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1" name="文本框 50"/>
          <p:cNvSpPr txBox="1"/>
          <p:nvPr/>
        </p:nvSpPr>
        <p:spPr>
          <a:xfrm rot="-1380000">
            <a:off x="3798888" y="2825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2" name="文本框 51"/>
          <p:cNvSpPr txBox="1"/>
          <p:nvPr/>
        </p:nvSpPr>
        <p:spPr>
          <a:xfrm rot="-1380000">
            <a:off x="4646613" y="3008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3" name="文本框 32"/>
          <p:cNvSpPr txBox="1"/>
          <p:nvPr/>
        </p:nvSpPr>
        <p:spPr>
          <a:xfrm rot="1209897">
            <a:off x="6819900" y="4718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4" name="文本框 34"/>
          <p:cNvSpPr txBox="1"/>
          <p:nvPr/>
        </p:nvSpPr>
        <p:spPr>
          <a:xfrm rot="-1030866">
            <a:off x="8418513" y="51927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5" name="文本框 36"/>
          <p:cNvSpPr txBox="1"/>
          <p:nvPr/>
        </p:nvSpPr>
        <p:spPr>
          <a:xfrm rot="368503">
            <a:off x="7697788" y="38115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6" name="文本框 37"/>
          <p:cNvSpPr txBox="1"/>
          <p:nvPr/>
        </p:nvSpPr>
        <p:spPr>
          <a:xfrm rot="829244">
            <a:off x="7046913" y="5297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7" name="文本框 45"/>
          <p:cNvSpPr txBox="1"/>
          <p:nvPr/>
        </p:nvSpPr>
        <p:spPr>
          <a:xfrm rot="-4502722">
            <a:off x="9029700" y="33274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8" name="文本框 46"/>
          <p:cNvSpPr txBox="1"/>
          <p:nvPr/>
        </p:nvSpPr>
        <p:spPr>
          <a:xfrm rot="2702238">
            <a:off x="10090150" y="408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19" name="文本框 47"/>
          <p:cNvSpPr txBox="1"/>
          <p:nvPr/>
        </p:nvSpPr>
        <p:spPr>
          <a:xfrm rot="-3456638">
            <a:off x="8976519" y="4525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0" name="文本框 49"/>
          <p:cNvSpPr txBox="1"/>
          <p:nvPr/>
        </p:nvSpPr>
        <p:spPr>
          <a:xfrm rot="-3180423">
            <a:off x="10798969" y="434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1" name="文本框 50"/>
          <p:cNvSpPr txBox="1"/>
          <p:nvPr/>
        </p:nvSpPr>
        <p:spPr>
          <a:xfrm rot="-3640556">
            <a:off x="9645650" y="4781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2" name="文本框 51"/>
          <p:cNvSpPr txBox="1"/>
          <p:nvPr/>
        </p:nvSpPr>
        <p:spPr>
          <a:xfrm rot="1549510">
            <a:off x="10706100" y="32019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3" name="文本框 32"/>
          <p:cNvSpPr txBox="1"/>
          <p:nvPr/>
        </p:nvSpPr>
        <p:spPr>
          <a:xfrm rot="4190103">
            <a:off x="5717381" y="33424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4" name="文本框 34"/>
          <p:cNvSpPr txBox="1"/>
          <p:nvPr/>
        </p:nvSpPr>
        <p:spPr>
          <a:xfrm rot="8340000">
            <a:off x="6564313" y="41846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5" name="文本框 36"/>
          <p:cNvSpPr txBox="1"/>
          <p:nvPr/>
        </p:nvSpPr>
        <p:spPr>
          <a:xfrm rot="-1160763">
            <a:off x="7697788" y="233521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6" name="文本框 37"/>
          <p:cNvSpPr txBox="1"/>
          <p:nvPr/>
        </p:nvSpPr>
        <p:spPr>
          <a:xfrm rot="39237">
            <a:off x="7532688" y="30305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7" name="文本框 45"/>
          <p:cNvSpPr txBox="1"/>
          <p:nvPr/>
        </p:nvSpPr>
        <p:spPr>
          <a:xfrm rot="-1160763">
            <a:off x="8445500" y="23637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8" name="文本框 46"/>
          <p:cNvSpPr txBox="1"/>
          <p:nvPr/>
        </p:nvSpPr>
        <p:spPr>
          <a:xfrm rot="-1160763">
            <a:off x="8939213" y="26495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29" name="文本框 47"/>
          <p:cNvSpPr txBox="1"/>
          <p:nvPr/>
        </p:nvSpPr>
        <p:spPr>
          <a:xfrm rot="39237">
            <a:off x="9580563" y="3276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0" name="文本框 49"/>
          <p:cNvSpPr txBox="1"/>
          <p:nvPr/>
        </p:nvSpPr>
        <p:spPr>
          <a:xfrm rot="-1160763">
            <a:off x="10694988" y="27559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1" name="文本框 50"/>
          <p:cNvSpPr txBox="1"/>
          <p:nvPr/>
        </p:nvSpPr>
        <p:spPr>
          <a:xfrm rot="-1160763">
            <a:off x="9983788" y="2578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2" name="文本框 51"/>
          <p:cNvSpPr txBox="1"/>
          <p:nvPr/>
        </p:nvSpPr>
        <p:spPr>
          <a:xfrm rot="-1160763">
            <a:off x="10618788" y="37258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3" name="文本框 32"/>
          <p:cNvSpPr txBox="1"/>
          <p:nvPr/>
        </p:nvSpPr>
        <p:spPr>
          <a:xfrm rot="4190103">
            <a:off x="3683000" y="4451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4" name="文本框 34"/>
          <p:cNvSpPr txBox="1"/>
          <p:nvPr/>
        </p:nvSpPr>
        <p:spPr>
          <a:xfrm rot="8340000">
            <a:off x="5232400" y="37544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5" name="文本框 36"/>
          <p:cNvSpPr txBox="1"/>
          <p:nvPr/>
        </p:nvSpPr>
        <p:spPr>
          <a:xfrm rot="2810103">
            <a:off x="5073650" y="2305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6" name="文本框 37"/>
          <p:cNvSpPr txBox="1"/>
          <p:nvPr/>
        </p:nvSpPr>
        <p:spPr>
          <a:xfrm rot="4010103">
            <a:off x="5073650" y="302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7" name="文本框 45"/>
          <p:cNvSpPr txBox="1"/>
          <p:nvPr/>
        </p:nvSpPr>
        <p:spPr>
          <a:xfrm rot="2810103">
            <a:off x="5829300" y="23431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8" name="文本框 46"/>
          <p:cNvSpPr txBox="1"/>
          <p:nvPr/>
        </p:nvSpPr>
        <p:spPr>
          <a:xfrm rot="2810103">
            <a:off x="6318250" y="2622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39" name="文本框 47"/>
          <p:cNvSpPr txBox="1"/>
          <p:nvPr/>
        </p:nvSpPr>
        <p:spPr>
          <a:xfrm rot="4010103">
            <a:off x="6318250" y="33464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0" name="文本框 49"/>
          <p:cNvSpPr txBox="1"/>
          <p:nvPr/>
        </p:nvSpPr>
        <p:spPr>
          <a:xfrm rot="-1160763">
            <a:off x="8299450" y="3392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1" name="文本框 50"/>
          <p:cNvSpPr txBox="1"/>
          <p:nvPr/>
        </p:nvSpPr>
        <p:spPr>
          <a:xfrm rot="4020000">
            <a:off x="6944519" y="34964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2" name="文本框 51"/>
          <p:cNvSpPr txBox="1"/>
          <p:nvPr/>
        </p:nvSpPr>
        <p:spPr>
          <a:xfrm rot="-1160763">
            <a:off x="7466013" y="4292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3" name="文本框 32"/>
          <p:cNvSpPr txBox="1"/>
          <p:nvPr/>
        </p:nvSpPr>
        <p:spPr>
          <a:xfrm rot="5400000">
            <a:off x="1512888" y="429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4" name="文本框 34"/>
          <p:cNvSpPr txBox="1"/>
          <p:nvPr/>
        </p:nvSpPr>
        <p:spPr>
          <a:xfrm rot="8340000">
            <a:off x="2508250" y="47371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5" name="文本框 36"/>
          <p:cNvSpPr txBox="1"/>
          <p:nvPr/>
        </p:nvSpPr>
        <p:spPr>
          <a:xfrm rot="2810103">
            <a:off x="2472531" y="3629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6" name="文本框 37"/>
          <p:cNvSpPr txBox="1"/>
          <p:nvPr/>
        </p:nvSpPr>
        <p:spPr>
          <a:xfrm rot="5220000">
            <a:off x="3060700" y="4019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7" name="文本框 45"/>
          <p:cNvSpPr txBox="1"/>
          <p:nvPr/>
        </p:nvSpPr>
        <p:spPr>
          <a:xfrm rot="2810103">
            <a:off x="3731419" y="36488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8" name="文本框 46"/>
          <p:cNvSpPr txBox="1"/>
          <p:nvPr/>
        </p:nvSpPr>
        <p:spPr>
          <a:xfrm rot="4020000">
            <a:off x="934244" y="2618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49" name="文本框 47"/>
          <p:cNvSpPr txBox="1"/>
          <p:nvPr/>
        </p:nvSpPr>
        <p:spPr>
          <a:xfrm rot="5220000">
            <a:off x="918369" y="3845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0" name="文本框 49"/>
          <p:cNvSpPr txBox="1"/>
          <p:nvPr/>
        </p:nvSpPr>
        <p:spPr>
          <a:xfrm rot="4020000">
            <a:off x="3282950" y="4984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1" name="文本框 50"/>
          <p:cNvSpPr txBox="1"/>
          <p:nvPr/>
        </p:nvSpPr>
        <p:spPr>
          <a:xfrm rot="4020000">
            <a:off x="4927600" y="4483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2" name="文本框 51"/>
          <p:cNvSpPr txBox="1"/>
          <p:nvPr/>
        </p:nvSpPr>
        <p:spPr>
          <a:xfrm rot="4020000">
            <a:off x="5422900" y="4768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3" name="文本框 32"/>
          <p:cNvSpPr txBox="1"/>
          <p:nvPr/>
        </p:nvSpPr>
        <p:spPr>
          <a:xfrm rot="-880739">
            <a:off x="685800" y="33528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4" name="文本框 34"/>
          <p:cNvSpPr txBox="1"/>
          <p:nvPr/>
        </p:nvSpPr>
        <p:spPr>
          <a:xfrm rot="8340000">
            <a:off x="1671638" y="34559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5" name="文本框 36"/>
          <p:cNvSpPr txBox="1"/>
          <p:nvPr/>
        </p:nvSpPr>
        <p:spPr>
          <a:xfrm rot="4020000">
            <a:off x="2222500" y="2012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6" name="文本框 37"/>
          <p:cNvSpPr txBox="1"/>
          <p:nvPr/>
        </p:nvSpPr>
        <p:spPr>
          <a:xfrm rot="5220000">
            <a:off x="2222500" y="2736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7" name="文本框 45"/>
          <p:cNvSpPr txBox="1"/>
          <p:nvPr/>
        </p:nvSpPr>
        <p:spPr>
          <a:xfrm rot="2810103">
            <a:off x="2965450" y="2038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8" name="文本框 46"/>
          <p:cNvSpPr txBox="1"/>
          <p:nvPr/>
        </p:nvSpPr>
        <p:spPr>
          <a:xfrm rot="2810103">
            <a:off x="3460750" y="2324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59" name="文本框 47"/>
          <p:cNvSpPr txBox="1"/>
          <p:nvPr/>
        </p:nvSpPr>
        <p:spPr>
          <a:xfrm rot="4010103">
            <a:off x="3094831" y="307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0" name="文本框 49"/>
          <p:cNvSpPr txBox="1"/>
          <p:nvPr/>
        </p:nvSpPr>
        <p:spPr>
          <a:xfrm rot="2810103">
            <a:off x="4237831" y="2613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1" name="文本框 50"/>
          <p:cNvSpPr txBox="1"/>
          <p:nvPr/>
        </p:nvSpPr>
        <p:spPr>
          <a:xfrm rot="2810103">
            <a:off x="4091781" y="3202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2" name="文本框 51"/>
          <p:cNvSpPr txBox="1"/>
          <p:nvPr/>
        </p:nvSpPr>
        <p:spPr>
          <a:xfrm rot="2810103">
            <a:off x="4575969" y="3477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3" name="文本框 32"/>
          <p:cNvSpPr txBox="1"/>
          <p:nvPr/>
        </p:nvSpPr>
        <p:spPr>
          <a:xfrm rot="5400000">
            <a:off x="6326981" y="4904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4" name="文本框 34"/>
          <p:cNvSpPr txBox="1"/>
          <p:nvPr/>
        </p:nvSpPr>
        <p:spPr>
          <a:xfrm rot="3159237">
            <a:off x="7756525" y="5340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5" name="文本框 36"/>
          <p:cNvSpPr txBox="1"/>
          <p:nvPr/>
        </p:nvSpPr>
        <p:spPr>
          <a:xfrm rot="-1160763">
            <a:off x="8316913" y="3900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6" name="文本框 37"/>
          <p:cNvSpPr txBox="1"/>
          <p:nvPr/>
        </p:nvSpPr>
        <p:spPr>
          <a:xfrm rot="39237">
            <a:off x="8316913" y="4624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7" name="文本框 45"/>
          <p:cNvSpPr txBox="1"/>
          <p:nvPr/>
        </p:nvSpPr>
        <p:spPr>
          <a:xfrm rot="-1160763">
            <a:off x="9063038" y="39306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8" name="文本框 46"/>
          <p:cNvSpPr txBox="1"/>
          <p:nvPr/>
        </p:nvSpPr>
        <p:spPr>
          <a:xfrm rot="-1160763">
            <a:off x="9556750" y="4216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69" name="文本框 47"/>
          <p:cNvSpPr txBox="1"/>
          <p:nvPr/>
        </p:nvSpPr>
        <p:spPr>
          <a:xfrm rot="39237">
            <a:off x="9139238" y="49736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70" name="文本框 49"/>
          <p:cNvSpPr txBox="1"/>
          <p:nvPr/>
        </p:nvSpPr>
        <p:spPr>
          <a:xfrm rot="-1160763">
            <a:off x="10250488"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71" name="文本框 50"/>
          <p:cNvSpPr txBox="1"/>
          <p:nvPr/>
        </p:nvSpPr>
        <p:spPr>
          <a:xfrm rot="-1160763">
            <a:off x="10190163" y="50942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8772" name="文本框 51"/>
          <p:cNvSpPr txBox="1"/>
          <p:nvPr/>
        </p:nvSpPr>
        <p:spPr>
          <a:xfrm rot="-1160763">
            <a:off x="904081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grpSp>
        <p:nvGrpSpPr>
          <p:cNvPr id="33893" name="组合 3"/>
          <p:cNvGrpSpPr/>
          <p:nvPr/>
        </p:nvGrpSpPr>
        <p:grpSpPr>
          <a:xfrm>
            <a:off x="246063" y="350838"/>
            <a:ext cx="2749550" cy="727075"/>
            <a:chOff x="1438698" y="982657"/>
            <a:chExt cx="2498303" cy="616461"/>
          </a:xfrm>
        </p:grpSpPr>
        <p:pic>
          <p:nvPicPr>
            <p:cNvPr id="33894" name="图片 1"/>
            <p:cNvPicPr>
              <a:picLocks noChangeAspect="1"/>
            </p:cNvPicPr>
            <p:nvPr/>
          </p:nvPicPr>
          <p:blipFill>
            <a:blip r:embed="rId1">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28775" name="文本框 2"/>
            <p:cNvSpPr txBox="1"/>
            <p:nvPr/>
          </p:nvSpPr>
          <p:spPr>
            <a:xfrm>
              <a:off x="1438698" y="982657"/>
              <a:ext cx="2076874" cy="565598"/>
            </a:xfrm>
            <a:prstGeom prst="rect">
              <a:avLst/>
            </a:prstGeom>
            <a:noFill/>
            <a:ln w="9525">
              <a:noFill/>
            </a:ln>
          </p:spPr>
          <p:txBody>
            <a:bodyPr anchor="t">
              <a:spAutoFit/>
            </a:bodyPr>
            <a:p>
              <a:pPr algn="ctr"/>
              <a:r>
                <a:rPr lang="zh-CN" altLang="en-US" sz="3735" b="1" noProof="1" dirty="0">
                  <a:solidFill>
                    <a:srgbClr val="0070C0"/>
                  </a:solidFill>
                  <a:latin typeface="黑体" panose="02010609060101010101" pitchFamily="49" charset="-122"/>
                  <a:ea typeface="黑体" panose="02010609060101010101" pitchFamily="49" charset="-122"/>
                  <a:cs typeface="+mn-cs"/>
                </a:rPr>
                <a:t>学习目标</a:t>
              </a:r>
              <a:endParaRPr lang="zh-CN" altLang="en-US" sz="3735" b="1" noProof="1" dirty="0">
                <a:solidFill>
                  <a:srgbClr val="0070C0"/>
                </a:solidFill>
                <a:latin typeface="黑体" panose="02010609060101010101" pitchFamily="49" charset="-122"/>
                <a:ea typeface="黑体" panose="02010609060101010101" pitchFamily="49" charset="-122"/>
              </a:endParaRPr>
            </a:p>
          </p:txBody>
        </p:sp>
      </p:grpSp>
      <p:sp>
        <p:nvSpPr>
          <p:cNvPr id="2" name="矩形 1"/>
          <p:cNvSpPr/>
          <p:nvPr/>
        </p:nvSpPr>
        <p:spPr>
          <a:xfrm>
            <a:off x="590550" y="1373188"/>
            <a:ext cx="10953750" cy="4389438"/>
          </a:xfrm>
          <a:prstGeom prst="rect">
            <a:avLst/>
          </a:prstGeom>
          <a:solidFill>
            <a:srgbClr val="FFFFFF">
              <a:alpha val="52155"/>
            </a:srgbClr>
          </a:solidFill>
          <a:ln w="9525">
            <a:noFill/>
          </a:ln>
        </p:spPr>
        <p:txBody>
          <a:bodyPr anchor="t">
            <a:spAutoFit/>
          </a:bodyPr>
          <a:p>
            <a:pPr fontAlgn="base">
              <a:lnSpc>
                <a:spcPct val="120000"/>
              </a:lnSpc>
              <a:spcBef>
                <a:spcPts val="600"/>
              </a:spcBef>
            </a:pPr>
            <a:r>
              <a:rPr lang="en-US" altLang="zh-CN" sz="3735" b="1" strike="noStrike" noProof="1" dirty="0">
                <a:latin typeface="楷体" panose="02010609060101010101" pitchFamily="49" charset="-122"/>
                <a:ea typeface="楷体" panose="02010609060101010101" pitchFamily="49" charset="-122"/>
                <a:cs typeface="+mn-cs"/>
              </a:rPr>
              <a:t>    1.</a:t>
            </a:r>
            <a:r>
              <a:rPr lang="zh-CN" altLang="en-US" sz="3735" b="1" strike="noStrike" noProof="1" dirty="0">
                <a:latin typeface="楷体" panose="02010609060101010101" pitchFamily="49" charset="-122"/>
                <a:ea typeface="楷体" panose="02010609060101010101" pitchFamily="49" charset="-122"/>
                <a:cs typeface="+mn-cs"/>
              </a:rPr>
              <a:t>了解作者及本文的写作背景；掌握课文中重点字词，理解关键语句的深刻含义。</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（重点）</a:t>
            </a:r>
            <a:endParaRPr lang="en-US" altLang="zh-CN" sz="3735" b="1" strike="noStrike" noProof="1" dirty="0">
              <a:solidFill>
                <a:srgbClr val="FF0000"/>
              </a:solidFill>
              <a:latin typeface="楷体" panose="02010609060101010101" pitchFamily="49" charset="-122"/>
              <a:ea typeface="楷体" panose="02010609060101010101" pitchFamily="49" charset="-122"/>
            </a:endParaRPr>
          </a:p>
          <a:p>
            <a:pPr fontAlgn="base">
              <a:lnSpc>
                <a:spcPct val="120000"/>
              </a:lnSpc>
              <a:spcBef>
                <a:spcPts val="600"/>
              </a:spcBef>
            </a:pPr>
            <a:r>
              <a:rPr lang="en-US" altLang="zh-CN" sz="3735" b="1" strike="noStrike" noProof="1" dirty="0">
                <a:latin typeface="楷体" panose="02010609060101010101" pitchFamily="49" charset="-122"/>
                <a:ea typeface="楷体" panose="02010609060101010101" pitchFamily="49" charset="-122"/>
                <a:cs typeface="+mn-cs"/>
              </a:rPr>
              <a:t>    2.</a:t>
            </a:r>
            <a:r>
              <a:rPr lang="zh-CN" altLang="en-US" sz="3735" b="1" strike="noStrike" noProof="1" dirty="0">
                <a:latin typeface="楷体" panose="02010609060101010101" pitchFamily="49" charset="-122"/>
                <a:ea typeface="楷体" panose="02010609060101010101" pitchFamily="49" charset="-122"/>
                <a:cs typeface="+mn-cs"/>
              </a:rPr>
              <a:t>学习本文围绕中心选材，叙事曲折有致的写法；理解景物描写对表达中心的作用。</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（难点）</a:t>
            </a:r>
            <a:endParaRPr lang="en-US" altLang="zh-CN" sz="3735" b="1" strike="noStrike" noProof="1" dirty="0">
              <a:solidFill>
                <a:srgbClr val="FF0000"/>
              </a:solidFill>
              <a:latin typeface="楷体" panose="02010609060101010101" pitchFamily="49" charset="-122"/>
              <a:ea typeface="楷体" panose="02010609060101010101" pitchFamily="49" charset="-122"/>
            </a:endParaRPr>
          </a:p>
          <a:p>
            <a:pPr fontAlgn="base">
              <a:lnSpc>
                <a:spcPct val="120000"/>
              </a:lnSpc>
              <a:spcBef>
                <a:spcPts val="600"/>
              </a:spcBef>
            </a:pPr>
            <a:r>
              <a:rPr lang="en-US" altLang="zh-CN" sz="3735" b="1" strike="noStrike" noProof="1" dirty="0">
                <a:latin typeface="楷体" panose="02010609060101010101" pitchFamily="49" charset="-122"/>
                <a:ea typeface="楷体" panose="02010609060101010101" pitchFamily="49" charset="-122"/>
                <a:cs typeface="+mn-cs"/>
              </a:rPr>
              <a:t>    3.</a:t>
            </a:r>
            <a:r>
              <a:rPr lang="zh-CN" altLang="en-US" sz="3735" b="1" strike="noStrike" noProof="1" dirty="0">
                <a:latin typeface="楷体" panose="02010609060101010101" pitchFamily="49" charset="-122"/>
                <a:ea typeface="楷体" panose="02010609060101010101" pitchFamily="49" charset="-122"/>
                <a:cs typeface="+mn-cs"/>
              </a:rPr>
              <a:t>体会作者对童年美好生活的回忆和留恋之情以及对劳动人民的深厚感情。</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（重点）</a:t>
            </a:r>
            <a:endParaRPr lang="zh-CN" altLang="en-US" sz="3735" b="1" strike="noStrike" noProof="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charRg st="0" end="46"/>
                                            </p:txEl>
                                          </p:spTgt>
                                        </p:tgtEl>
                                        <p:attrNameLst>
                                          <p:attrName>style.visibility</p:attrName>
                                        </p:attrNameLst>
                                      </p:cBhvr>
                                      <p:to>
                                        <p:strVal val="visible"/>
                                      </p:to>
                                    </p:set>
                                    <p:animEffect transition="in" filter="fade">
                                      <p:cBhvr>
                                        <p:cTn id="7" dur="500"/>
                                        <p:tgtEl>
                                          <p:spTgt spid="2">
                                            <p:txEl>
                                              <p:charRg st="0" end="4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charRg st="46" end="93"/>
                                            </p:txEl>
                                          </p:spTgt>
                                        </p:tgtEl>
                                        <p:attrNameLst>
                                          <p:attrName>style.visibility</p:attrName>
                                        </p:attrNameLst>
                                      </p:cBhvr>
                                      <p:to>
                                        <p:strVal val="visible"/>
                                      </p:to>
                                    </p:set>
                                    <p:animEffect transition="in" filter="fade">
                                      <p:cBhvr>
                                        <p:cTn id="12" dur="500"/>
                                        <p:tgtEl>
                                          <p:spTgt spid="2">
                                            <p:txEl>
                                              <p:charRg st="46" end="9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charRg st="93" end="136"/>
                                            </p:txEl>
                                          </p:spTgt>
                                        </p:tgtEl>
                                        <p:attrNameLst>
                                          <p:attrName>style.visibility</p:attrName>
                                        </p:attrNameLst>
                                      </p:cBhvr>
                                      <p:to>
                                        <p:strVal val="visible"/>
                                      </p:to>
                                    </p:set>
                                    <p:animEffect transition="in" filter="fade">
                                      <p:cBhvr>
                                        <p:cTn id="17" dur="500"/>
                                        <p:tgtEl>
                                          <p:spTgt spid="2">
                                            <p:txEl>
                                              <p:charRg st="93"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3"/>
          <p:cNvSpPr txBox="1">
            <a:spLocks noChangeArrowheads="1"/>
          </p:cNvSpPr>
          <p:nvPr/>
        </p:nvSpPr>
        <p:spPr bwMode="auto">
          <a:xfrm>
            <a:off x="641350" y="965200"/>
            <a:ext cx="996315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作者是按什么顺序来写戏台的？</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3" name="矩形 2"/>
          <p:cNvSpPr/>
          <p:nvPr/>
        </p:nvSpPr>
        <p:spPr>
          <a:xfrm>
            <a:off x="641350" y="1852613"/>
            <a:ext cx="6992938" cy="4233863"/>
          </a:xfrm>
          <a:prstGeom prst="rect">
            <a:avLst/>
          </a:prstGeom>
          <a:noFill/>
          <a:ln w="9525">
            <a:noFill/>
          </a:ln>
        </p:spPr>
        <p:txBody>
          <a:bodyPr anchor="t">
            <a:spAutoFit/>
          </a:bodyPr>
          <a:p>
            <a:pPr fontAlgn="base">
              <a:lnSpc>
                <a:spcPct val="12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作者按照由远到近、由整体印象到局部细节来写戏台。先从远处写月下露天戏台的朦胧美。“仙境”这一比喻生动贴切，表现了月色下“模胡”的戏台境界的美妙和“我”心情的愉悦。</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pic>
        <p:nvPicPr>
          <p:cNvPr id="33796" name="Picture 2" descr="E:\罗梦\苏七语上\苏七语大课堂（正文）\ZM41.TIF"/>
          <p:cNvPicPr>
            <a:picLocks noChangeAspect="1"/>
          </p:cNvPicPr>
          <p:nvPr/>
        </p:nvPicPr>
        <p:blipFill>
          <a:blip r:embed="rId1"/>
          <a:stretch>
            <a:fillRect/>
          </a:stretch>
        </p:blipFill>
        <p:spPr>
          <a:xfrm>
            <a:off x="7929563" y="2582863"/>
            <a:ext cx="3800475" cy="2503487"/>
          </a:xfrm>
          <a:prstGeom prst="rect">
            <a:avLst/>
          </a:prstGeom>
          <a:noFill/>
          <a:ln w="9525">
            <a:noFill/>
          </a:ln>
        </p:spPr>
      </p:pic>
      <p:sp>
        <p:nvSpPr>
          <p:cNvPr id="128013" name="文本框 128012"/>
          <p:cNvSpPr txBox="1">
            <a:spLocks noChangeArrowheads="1"/>
          </p:cNvSpPr>
          <p:nvPr/>
        </p:nvSpPr>
        <p:spPr bwMode="auto">
          <a:xfrm>
            <a:off x="641350" y="258763"/>
            <a:ext cx="5292725" cy="706438"/>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ea"/>
              </a:rPr>
              <a:t>赵庄看社戏</a:t>
            </a:r>
            <a:r>
              <a:rPr kumimoji="0" lang="zh-CN" altLang="en-US"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rPr>
              <a:t>（</a:t>
            </a:r>
            <a:r>
              <a:rPr kumimoji="0" lang="en-US" altLang="zh-CN"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rPr>
              <a:t>14—21</a:t>
            </a:r>
            <a:r>
              <a:rPr kumimoji="0" lang="zh-CN" altLang="en-US"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rPr>
              <a:t>）</a:t>
            </a:r>
            <a:endParaRPr kumimoji="0" lang="zh-CN" altLang="en-US"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8013"/>
                                        </p:tgtEl>
                                        <p:attrNameLst>
                                          <p:attrName>style.visibility</p:attrName>
                                        </p:attrNameLst>
                                      </p:cBhvr>
                                      <p:to>
                                        <p:strVal val="visible"/>
                                      </p:to>
                                    </p:set>
                                    <p:animEffect transition="in" filter="checkerboard(across)">
                                      <p:cBhvr>
                                        <p:cTn id="7" dur="500"/>
                                        <p:tgtEl>
                                          <p:spTgt spid="12801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3796"/>
                                        </p:tgtEl>
                                        <p:attrNameLst>
                                          <p:attrName>style.visibility</p:attrName>
                                        </p:attrNameLst>
                                      </p:cBhvr>
                                      <p:to>
                                        <p:strVal val="visible"/>
                                      </p:to>
                                    </p:set>
                                    <p:animEffect transition="in" filter="barn(inVertical)">
                                      <p:cBhvr>
                                        <p:cTn id="24"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12801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0657" name="文本框 32"/>
          <p:cNvSpPr txBox="1"/>
          <p:nvPr/>
        </p:nvSpPr>
        <p:spPr>
          <a:xfrm>
            <a:off x="5967413" y="3900488"/>
            <a:ext cx="608013" cy="193675"/>
          </a:xfrm>
          <a:prstGeom prst="rect">
            <a:avLst/>
          </a:prstGeom>
          <a:noFill/>
          <a:ln w="9525">
            <a:noFill/>
          </a:ln>
        </p:spPr>
        <p:txBody>
          <a:bodyPr wrap="none" anchor="t">
            <a:spAutoFit/>
          </a:bodyPr>
          <a:p>
            <a:pPr eaLnBrk="0" hangingPunct="0"/>
            <a:r>
              <a:rPr lang="zh-CN" altLang="en-US"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58" name="文本框 34"/>
          <p:cNvSpPr txBox="1"/>
          <p:nvPr/>
        </p:nvSpPr>
        <p:spPr>
          <a:xfrm rot="-280097">
            <a:off x="10755313" y="21701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59" name="文本框 36"/>
          <p:cNvSpPr txBox="1"/>
          <p:nvPr/>
        </p:nvSpPr>
        <p:spPr>
          <a:xfrm rot="-5350866">
            <a:off x="7804150" y="17462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0" name="文本框 37"/>
          <p:cNvSpPr txBox="1"/>
          <p:nvPr/>
        </p:nvSpPr>
        <p:spPr>
          <a:xfrm rot="-4150866">
            <a:off x="7095331" y="22836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1" name="文本框 45"/>
          <p:cNvSpPr txBox="1"/>
          <p:nvPr/>
        </p:nvSpPr>
        <p:spPr>
          <a:xfrm rot="-5350866">
            <a:off x="8559800" y="1784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2" name="文本框 46"/>
          <p:cNvSpPr txBox="1"/>
          <p:nvPr/>
        </p:nvSpPr>
        <p:spPr>
          <a:xfrm rot="-424911">
            <a:off x="9423400" y="20939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3" name="文本框 47"/>
          <p:cNvSpPr txBox="1"/>
          <p:nvPr/>
        </p:nvSpPr>
        <p:spPr>
          <a:xfrm rot="-4150866">
            <a:off x="10205244" y="3329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4" name="文本框 49"/>
          <p:cNvSpPr txBox="1"/>
          <p:nvPr/>
        </p:nvSpPr>
        <p:spPr>
          <a:xfrm rot="657351">
            <a:off x="10890250" y="1576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5" name="文本框 50"/>
          <p:cNvSpPr txBox="1"/>
          <p:nvPr/>
        </p:nvSpPr>
        <p:spPr>
          <a:xfrm rot="1480325">
            <a:off x="9855200" y="16589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6" name="文本框 51"/>
          <p:cNvSpPr txBox="1"/>
          <p:nvPr/>
        </p:nvSpPr>
        <p:spPr>
          <a:xfrm rot="-5350866">
            <a:off x="11141869" y="3604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7" name="文本框 32"/>
          <p:cNvSpPr txBox="1"/>
          <p:nvPr/>
        </p:nvSpPr>
        <p:spPr>
          <a:xfrm>
            <a:off x="4349750" y="47482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8" name="文本框 34"/>
          <p:cNvSpPr txBox="1"/>
          <p:nvPr/>
        </p:nvSpPr>
        <p:spPr>
          <a:xfrm rot="4149897">
            <a:off x="5941219" y="4652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69" name="文本框 36"/>
          <p:cNvSpPr txBox="1"/>
          <p:nvPr/>
        </p:nvSpPr>
        <p:spPr>
          <a:xfrm rot="-1380000">
            <a:off x="5200650" y="17351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0" name="文本框 37"/>
          <p:cNvSpPr txBox="1"/>
          <p:nvPr/>
        </p:nvSpPr>
        <p:spPr>
          <a:xfrm rot="-180000">
            <a:off x="5507038" y="27384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1" name="文本框 45"/>
          <p:cNvSpPr txBox="1"/>
          <p:nvPr/>
        </p:nvSpPr>
        <p:spPr>
          <a:xfrm rot="-1380000">
            <a:off x="5948363" y="176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2" name="文本框 46"/>
          <p:cNvSpPr txBox="1"/>
          <p:nvPr/>
        </p:nvSpPr>
        <p:spPr>
          <a:xfrm rot="-1380000">
            <a:off x="6440488" y="2051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3" name="文本框 47"/>
          <p:cNvSpPr txBox="1"/>
          <p:nvPr/>
        </p:nvSpPr>
        <p:spPr>
          <a:xfrm rot="-180000">
            <a:off x="6751638" y="29797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4" name="文本框 49"/>
          <p:cNvSpPr txBox="1"/>
          <p:nvPr/>
        </p:nvSpPr>
        <p:spPr>
          <a:xfrm rot="-5350866">
            <a:off x="8413750" y="281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5" name="文本框 50"/>
          <p:cNvSpPr txBox="1"/>
          <p:nvPr/>
        </p:nvSpPr>
        <p:spPr>
          <a:xfrm rot="-170103">
            <a:off x="7453313" y="3454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6" name="文本框 51"/>
          <p:cNvSpPr txBox="1"/>
          <p:nvPr/>
        </p:nvSpPr>
        <p:spPr>
          <a:xfrm rot="-5350866">
            <a:off x="7785100" y="45720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7" name="文本框 32"/>
          <p:cNvSpPr txBox="1"/>
          <p:nvPr/>
        </p:nvSpPr>
        <p:spPr>
          <a:xfrm rot="1209897">
            <a:off x="1516063" y="5167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8" name="文本框 34"/>
          <p:cNvSpPr txBox="1"/>
          <p:nvPr/>
        </p:nvSpPr>
        <p:spPr>
          <a:xfrm rot="4149897">
            <a:off x="2854325"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79" name="文本框 36"/>
          <p:cNvSpPr txBox="1"/>
          <p:nvPr/>
        </p:nvSpPr>
        <p:spPr>
          <a:xfrm rot="-1380000">
            <a:off x="2139950" y="430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0" name="文本框 37"/>
          <p:cNvSpPr txBox="1"/>
          <p:nvPr/>
        </p:nvSpPr>
        <p:spPr>
          <a:xfrm rot="1029897">
            <a:off x="3314700" y="36718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1" name="文本框 45"/>
          <p:cNvSpPr txBox="1"/>
          <p:nvPr/>
        </p:nvSpPr>
        <p:spPr>
          <a:xfrm rot="-1380000">
            <a:off x="4216400" y="4195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2" name="文本框 46"/>
          <p:cNvSpPr txBox="1"/>
          <p:nvPr/>
        </p:nvSpPr>
        <p:spPr>
          <a:xfrm rot="-170103">
            <a:off x="1049338" y="20399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3" name="文本框 47"/>
          <p:cNvSpPr txBox="1"/>
          <p:nvPr/>
        </p:nvSpPr>
        <p:spPr>
          <a:xfrm rot="1029897">
            <a:off x="1104900" y="45339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4" name="文本框 49"/>
          <p:cNvSpPr txBox="1"/>
          <p:nvPr/>
        </p:nvSpPr>
        <p:spPr>
          <a:xfrm rot="-170103">
            <a:off x="4013200" y="5116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5" name="文本框 50"/>
          <p:cNvSpPr txBox="1"/>
          <p:nvPr/>
        </p:nvSpPr>
        <p:spPr>
          <a:xfrm rot="-170103">
            <a:off x="5543550" y="4227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6" name="文本框 51"/>
          <p:cNvSpPr txBox="1"/>
          <p:nvPr/>
        </p:nvSpPr>
        <p:spPr>
          <a:xfrm rot="-170103">
            <a:off x="5765800" y="52387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7" name="文本框 32"/>
          <p:cNvSpPr txBox="1"/>
          <p:nvPr/>
        </p:nvSpPr>
        <p:spPr>
          <a:xfrm rot="-5070842">
            <a:off x="410369" y="2702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8" name="文本框 34"/>
          <p:cNvSpPr txBox="1"/>
          <p:nvPr/>
        </p:nvSpPr>
        <p:spPr>
          <a:xfrm rot="4149897">
            <a:off x="1784350" y="2876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89" name="文本框 36"/>
          <p:cNvSpPr txBox="1"/>
          <p:nvPr/>
        </p:nvSpPr>
        <p:spPr>
          <a:xfrm rot="-170103">
            <a:off x="430213" y="1782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0" name="文本框 37"/>
          <p:cNvSpPr txBox="1"/>
          <p:nvPr/>
        </p:nvSpPr>
        <p:spPr>
          <a:xfrm rot="1029897">
            <a:off x="1784350" y="2246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1" name="文本框 45"/>
          <p:cNvSpPr txBox="1"/>
          <p:nvPr/>
        </p:nvSpPr>
        <p:spPr>
          <a:xfrm rot="-1380000">
            <a:off x="282416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2" name="文本框 46"/>
          <p:cNvSpPr txBox="1"/>
          <p:nvPr/>
        </p:nvSpPr>
        <p:spPr>
          <a:xfrm rot="-1380000">
            <a:off x="3582988" y="17541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3" name="文本框 47"/>
          <p:cNvSpPr txBox="1"/>
          <p:nvPr/>
        </p:nvSpPr>
        <p:spPr>
          <a:xfrm rot="-180000">
            <a:off x="3221038" y="25066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4" name="文本框 49"/>
          <p:cNvSpPr txBox="1"/>
          <p:nvPr/>
        </p:nvSpPr>
        <p:spPr>
          <a:xfrm rot="-1380000">
            <a:off x="4368800" y="2051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5" name="文本框 50"/>
          <p:cNvSpPr txBox="1"/>
          <p:nvPr/>
        </p:nvSpPr>
        <p:spPr>
          <a:xfrm rot="-1380000">
            <a:off x="3798888" y="2825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6" name="文本框 51"/>
          <p:cNvSpPr txBox="1"/>
          <p:nvPr/>
        </p:nvSpPr>
        <p:spPr>
          <a:xfrm rot="-1380000">
            <a:off x="4646613" y="3008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7" name="文本框 32"/>
          <p:cNvSpPr txBox="1"/>
          <p:nvPr/>
        </p:nvSpPr>
        <p:spPr>
          <a:xfrm rot="1209897">
            <a:off x="6819900" y="4718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8" name="文本框 34"/>
          <p:cNvSpPr txBox="1"/>
          <p:nvPr/>
        </p:nvSpPr>
        <p:spPr>
          <a:xfrm rot="-1030866">
            <a:off x="8418513" y="51927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699" name="文本框 36"/>
          <p:cNvSpPr txBox="1"/>
          <p:nvPr/>
        </p:nvSpPr>
        <p:spPr>
          <a:xfrm rot="368503">
            <a:off x="7697788" y="38115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0" name="文本框 37"/>
          <p:cNvSpPr txBox="1"/>
          <p:nvPr/>
        </p:nvSpPr>
        <p:spPr>
          <a:xfrm rot="829244">
            <a:off x="7046913" y="5297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1" name="文本框 45"/>
          <p:cNvSpPr txBox="1"/>
          <p:nvPr/>
        </p:nvSpPr>
        <p:spPr>
          <a:xfrm rot="-4502722">
            <a:off x="9029700" y="33274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2" name="文本框 46"/>
          <p:cNvSpPr txBox="1"/>
          <p:nvPr/>
        </p:nvSpPr>
        <p:spPr>
          <a:xfrm rot="2702238">
            <a:off x="10090150" y="408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3" name="文本框 47"/>
          <p:cNvSpPr txBox="1"/>
          <p:nvPr/>
        </p:nvSpPr>
        <p:spPr>
          <a:xfrm rot="-3456638">
            <a:off x="8976519" y="4525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4" name="文本框 49"/>
          <p:cNvSpPr txBox="1"/>
          <p:nvPr/>
        </p:nvSpPr>
        <p:spPr>
          <a:xfrm rot="-3180423">
            <a:off x="10798969" y="434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5" name="文本框 50"/>
          <p:cNvSpPr txBox="1"/>
          <p:nvPr/>
        </p:nvSpPr>
        <p:spPr>
          <a:xfrm rot="-3640556">
            <a:off x="9645650" y="4781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6" name="文本框 51"/>
          <p:cNvSpPr txBox="1"/>
          <p:nvPr/>
        </p:nvSpPr>
        <p:spPr>
          <a:xfrm rot="1549510">
            <a:off x="10706100" y="32019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7" name="文本框 32"/>
          <p:cNvSpPr txBox="1"/>
          <p:nvPr/>
        </p:nvSpPr>
        <p:spPr>
          <a:xfrm rot="4190103">
            <a:off x="5717381" y="33424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8" name="文本框 34"/>
          <p:cNvSpPr txBox="1"/>
          <p:nvPr/>
        </p:nvSpPr>
        <p:spPr>
          <a:xfrm rot="8340000">
            <a:off x="6564313" y="41846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09" name="文本框 36"/>
          <p:cNvSpPr txBox="1"/>
          <p:nvPr/>
        </p:nvSpPr>
        <p:spPr>
          <a:xfrm rot="-1160763">
            <a:off x="7697788" y="233521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0" name="文本框 37"/>
          <p:cNvSpPr txBox="1"/>
          <p:nvPr/>
        </p:nvSpPr>
        <p:spPr>
          <a:xfrm rot="39237">
            <a:off x="7532688" y="30305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1" name="文本框 45"/>
          <p:cNvSpPr txBox="1"/>
          <p:nvPr/>
        </p:nvSpPr>
        <p:spPr>
          <a:xfrm rot="-1160763">
            <a:off x="8445500" y="23637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2" name="文本框 46"/>
          <p:cNvSpPr txBox="1"/>
          <p:nvPr/>
        </p:nvSpPr>
        <p:spPr>
          <a:xfrm rot="-1160763">
            <a:off x="8939213" y="26495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3" name="文本框 47"/>
          <p:cNvSpPr txBox="1"/>
          <p:nvPr/>
        </p:nvSpPr>
        <p:spPr>
          <a:xfrm rot="39237">
            <a:off x="9580563" y="3276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4" name="文本框 49"/>
          <p:cNvSpPr txBox="1"/>
          <p:nvPr/>
        </p:nvSpPr>
        <p:spPr>
          <a:xfrm rot="-1160763">
            <a:off x="10694988" y="27559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5" name="文本框 50"/>
          <p:cNvSpPr txBox="1"/>
          <p:nvPr/>
        </p:nvSpPr>
        <p:spPr>
          <a:xfrm rot="-1160763">
            <a:off x="9983788" y="2578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6" name="文本框 51"/>
          <p:cNvSpPr txBox="1"/>
          <p:nvPr/>
        </p:nvSpPr>
        <p:spPr>
          <a:xfrm rot="-1160763">
            <a:off x="10618788" y="37258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7" name="文本框 32"/>
          <p:cNvSpPr txBox="1"/>
          <p:nvPr/>
        </p:nvSpPr>
        <p:spPr>
          <a:xfrm rot="4190103">
            <a:off x="3683000" y="4451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8" name="文本框 34"/>
          <p:cNvSpPr txBox="1"/>
          <p:nvPr/>
        </p:nvSpPr>
        <p:spPr>
          <a:xfrm rot="8340000">
            <a:off x="5232400" y="37544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19" name="文本框 36"/>
          <p:cNvSpPr txBox="1"/>
          <p:nvPr/>
        </p:nvSpPr>
        <p:spPr>
          <a:xfrm rot="2810103">
            <a:off x="5073650" y="2305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0" name="文本框 37"/>
          <p:cNvSpPr txBox="1"/>
          <p:nvPr/>
        </p:nvSpPr>
        <p:spPr>
          <a:xfrm rot="4010103">
            <a:off x="5073650" y="302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1" name="文本框 45"/>
          <p:cNvSpPr txBox="1"/>
          <p:nvPr/>
        </p:nvSpPr>
        <p:spPr>
          <a:xfrm rot="2810103">
            <a:off x="5829300" y="23431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2" name="文本框 46"/>
          <p:cNvSpPr txBox="1"/>
          <p:nvPr/>
        </p:nvSpPr>
        <p:spPr>
          <a:xfrm rot="2810103">
            <a:off x="6318250" y="2622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3" name="文本框 47"/>
          <p:cNvSpPr txBox="1"/>
          <p:nvPr/>
        </p:nvSpPr>
        <p:spPr>
          <a:xfrm rot="4010103">
            <a:off x="6318250" y="33464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4" name="文本框 49"/>
          <p:cNvSpPr txBox="1"/>
          <p:nvPr/>
        </p:nvSpPr>
        <p:spPr>
          <a:xfrm rot="-1160763">
            <a:off x="8299450" y="3392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5" name="文本框 50"/>
          <p:cNvSpPr txBox="1"/>
          <p:nvPr/>
        </p:nvSpPr>
        <p:spPr>
          <a:xfrm rot="4020000">
            <a:off x="6944519" y="34964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6" name="文本框 51"/>
          <p:cNvSpPr txBox="1"/>
          <p:nvPr/>
        </p:nvSpPr>
        <p:spPr>
          <a:xfrm rot="-1160763">
            <a:off x="7466013" y="4292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7" name="文本框 32"/>
          <p:cNvSpPr txBox="1"/>
          <p:nvPr/>
        </p:nvSpPr>
        <p:spPr>
          <a:xfrm rot="5400000">
            <a:off x="1512888" y="429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8" name="文本框 34"/>
          <p:cNvSpPr txBox="1"/>
          <p:nvPr/>
        </p:nvSpPr>
        <p:spPr>
          <a:xfrm rot="8340000">
            <a:off x="2508250" y="47371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29" name="文本框 36"/>
          <p:cNvSpPr txBox="1"/>
          <p:nvPr/>
        </p:nvSpPr>
        <p:spPr>
          <a:xfrm rot="2810103">
            <a:off x="2472531" y="3629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0" name="文本框 37"/>
          <p:cNvSpPr txBox="1"/>
          <p:nvPr/>
        </p:nvSpPr>
        <p:spPr>
          <a:xfrm rot="5220000">
            <a:off x="3060700" y="4019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1" name="文本框 45"/>
          <p:cNvSpPr txBox="1"/>
          <p:nvPr/>
        </p:nvSpPr>
        <p:spPr>
          <a:xfrm rot="2810103">
            <a:off x="3731419" y="36488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2" name="文本框 46"/>
          <p:cNvSpPr txBox="1"/>
          <p:nvPr/>
        </p:nvSpPr>
        <p:spPr>
          <a:xfrm rot="4020000">
            <a:off x="934244" y="2618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3" name="文本框 47"/>
          <p:cNvSpPr txBox="1"/>
          <p:nvPr/>
        </p:nvSpPr>
        <p:spPr>
          <a:xfrm rot="5220000">
            <a:off x="918369" y="3845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4" name="文本框 49"/>
          <p:cNvSpPr txBox="1"/>
          <p:nvPr/>
        </p:nvSpPr>
        <p:spPr>
          <a:xfrm rot="4020000">
            <a:off x="3282950" y="4984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5" name="文本框 50"/>
          <p:cNvSpPr txBox="1"/>
          <p:nvPr/>
        </p:nvSpPr>
        <p:spPr>
          <a:xfrm rot="4020000">
            <a:off x="4927600" y="4483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6" name="文本框 51"/>
          <p:cNvSpPr txBox="1"/>
          <p:nvPr/>
        </p:nvSpPr>
        <p:spPr>
          <a:xfrm rot="4020000">
            <a:off x="5422900" y="4768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7" name="文本框 32"/>
          <p:cNvSpPr txBox="1"/>
          <p:nvPr/>
        </p:nvSpPr>
        <p:spPr>
          <a:xfrm rot="-880739">
            <a:off x="685800" y="33528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8" name="文本框 34"/>
          <p:cNvSpPr txBox="1"/>
          <p:nvPr/>
        </p:nvSpPr>
        <p:spPr>
          <a:xfrm rot="8340000">
            <a:off x="1671638" y="34559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39" name="文本框 36"/>
          <p:cNvSpPr txBox="1"/>
          <p:nvPr/>
        </p:nvSpPr>
        <p:spPr>
          <a:xfrm rot="4020000">
            <a:off x="2222500" y="2012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0" name="文本框 37"/>
          <p:cNvSpPr txBox="1"/>
          <p:nvPr/>
        </p:nvSpPr>
        <p:spPr>
          <a:xfrm rot="5220000">
            <a:off x="2222500" y="2736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1" name="文本框 45"/>
          <p:cNvSpPr txBox="1"/>
          <p:nvPr/>
        </p:nvSpPr>
        <p:spPr>
          <a:xfrm rot="2810103">
            <a:off x="2965450" y="2038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2" name="文本框 46"/>
          <p:cNvSpPr txBox="1"/>
          <p:nvPr/>
        </p:nvSpPr>
        <p:spPr>
          <a:xfrm rot="2810103">
            <a:off x="3460750" y="2324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3" name="文本框 47"/>
          <p:cNvSpPr txBox="1"/>
          <p:nvPr/>
        </p:nvSpPr>
        <p:spPr>
          <a:xfrm rot="4010103">
            <a:off x="3094831" y="307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4" name="文本框 49"/>
          <p:cNvSpPr txBox="1"/>
          <p:nvPr/>
        </p:nvSpPr>
        <p:spPr>
          <a:xfrm rot="2810103">
            <a:off x="4237831" y="2613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5" name="文本框 50"/>
          <p:cNvSpPr txBox="1"/>
          <p:nvPr/>
        </p:nvSpPr>
        <p:spPr>
          <a:xfrm rot="2810103">
            <a:off x="4091781" y="3202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6" name="文本框 51"/>
          <p:cNvSpPr txBox="1"/>
          <p:nvPr/>
        </p:nvSpPr>
        <p:spPr>
          <a:xfrm rot="2810103">
            <a:off x="4575969" y="3477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7" name="文本框 32"/>
          <p:cNvSpPr txBox="1"/>
          <p:nvPr/>
        </p:nvSpPr>
        <p:spPr>
          <a:xfrm rot="5400000">
            <a:off x="6326981" y="4904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8" name="文本框 34"/>
          <p:cNvSpPr txBox="1"/>
          <p:nvPr/>
        </p:nvSpPr>
        <p:spPr>
          <a:xfrm rot="3159237">
            <a:off x="7756525" y="5340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49" name="文本框 36"/>
          <p:cNvSpPr txBox="1"/>
          <p:nvPr/>
        </p:nvSpPr>
        <p:spPr>
          <a:xfrm rot="-1160763">
            <a:off x="8316913" y="3900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50" name="文本框 37"/>
          <p:cNvSpPr txBox="1"/>
          <p:nvPr/>
        </p:nvSpPr>
        <p:spPr>
          <a:xfrm rot="39237">
            <a:off x="8316913" y="4624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51" name="文本框 45"/>
          <p:cNvSpPr txBox="1"/>
          <p:nvPr/>
        </p:nvSpPr>
        <p:spPr>
          <a:xfrm rot="-1160763">
            <a:off x="9063038" y="39306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52" name="文本框 46"/>
          <p:cNvSpPr txBox="1"/>
          <p:nvPr/>
        </p:nvSpPr>
        <p:spPr>
          <a:xfrm rot="-1160763">
            <a:off x="9556750" y="4216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53" name="文本框 47"/>
          <p:cNvSpPr txBox="1"/>
          <p:nvPr/>
        </p:nvSpPr>
        <p:spPr>
          <a:xfrm rot="39237">
            <a:off x="9139238" y="49736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54" name="文本框 49"/>
          <p:cNvSpPr txBox="1"/>
          <p:nvPr/>
        </p:nvSpPr>
        <p:spPr>
          <a:xfrm rot="-1160763">
            <a:off x="10250488"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55" name="文本框 50"/>
          <p:cNvSpPr txBox="1"/>
          <p:nvPr/>
        </p:nvSpPr>
        <p:spPr>
          <a:xfrm rot="-1160763">
            <a:off x="10190163" y="50942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0756" name="文本框 51"/>
          <p:cNvSpPr txBox="1"/>
          <p:nvPr/>
        </p:nvSpPr>
        <p:spPr>
          <a:xfrm rot="-1160763">
            <a:off x="904081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4818" name="矩形 1"/>
          <p:cNvSpPr/>
          <p:nvPr/>
        </p:nvSpPr>
        <p:spPr>
          <a:xfrm>
            <a:off x="696913" y="1352550"/>
            <a:ext cx="6096000" cy="4235450"/>
          </a:xfrm>
          <a:prstGeom prst="rect">
            <a:avLst/>
          </a:prstGeom>
          <a:noFill/>
          <a:ln w="9525">
            <a:noFill/>
          </a:ln>
        </p:spPr>
        <p:txBody>
          <a:bodyPr anchor="t">
            <a:spAutoFit/>
          </a:bodyPr>
          <a:p>
            <a:pPr fontAlgn="base">
              <a:lnSpc>
                <a:spcPct val="12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“红红绿绿的动”既与“仙境”的比喻相合，又表示位置近了一些。停船的位置更近了，所以把台上人物的容貌、服饰、演唱动作都描写得清清楚楚、细腻传神。</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pic>
        <p:nvPicPr>
          <p:cNvPr id="34819" name="Picture 2" descr="E:\罗梦\苏七语上\图片\8.jpg"/>
          <p:cNvPicPr>
            <a:picLocks noChangeAspect="1"/>
          </p:cNvPicPr>
          <p:nvPr/>
        </p:nvPicPr>
        <p:blipFill>
          <a:blip r:embed="rId1"/>
          <a:stretch>
            <a:fillRect/>
          </a:stretch>
        </p:blipFill>
        <p:spPr>
          <a:xfrm>
            <a:off x="6792913" y="812800"/>
            <a:ext cx="4044950" cy="5338763"/>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1000"/>
                                        <p:tgtEl>
                                          <p:spTgt spid="34818"/>
                                        </p:tgtEl>
                                      </p:cBhvr>
                                    </p:animEffect>
                                    <p:anim calcmode="lin" valueType="num">
                                      <p:cBhvr>
                                        <p:cTn id="8" dur="1000" fill="hold"/>
                                        <p:tgtEl>
                                          <p:spTgt spid="34818"/>
                                        </p:tgtEl>
                                        <p:attrNameLst>
                                          <p:attrName>ppt_x</p:attrName>
                                        </p:attrNameLst>
                                      </p:cBhvr>
                                      <p:tavLst>
                                        <p:tav tm="0">
                                          <p:val>
                                            <p:strVal val="#ppt_x"/>
                                          </p:val>
                                        </p:tav>
                                        <p:tav tm="100000">
                                          <p:val>
                                            <p:strVal val="#ppt_x"/>
                                          </p:val>
                                        </p:tav>
                                      </p:tavLst>
                                    </p:anim>
                                    <p:anim calcmode="lin" valueType="num">
                                      <p:cBhvr>
                                        <p:cTn id="9" dur="1000" fill="hold"/>
                                        <p:tgtEl>
                                          <p:spTgt spid="348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4819"/>
                                        </p:tgtEl>
                                        <p:attrNameLst>
                                          <p:attrName>style.visibility</p:attrName>
                                        </p:attrNameLst>
                                      </p:cBhvr>
                                      <p:to>
                                        <p:strVal val="visible"/>
                                      </p:to>
                                    </p:set>
                                    <p:animEffect transition="in" filter="barn(inVertical)">
                                      <p:cBhvr>
                                        <p:cTn id="14"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893763" y="277813"/>
            <a:ext cx="10128250" cy="181610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既然文章题目是“社戏”，那为什么在看戏的过程中没有详细写社戏的内容呢？</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35843" name="矩形 2"/>
          <p:cNvSpPr/>
          <p:nvPr/>
        </p:nvSpPr>
        <p:spPr>
          <a:xfrm>
            <a:off x="893763" y="2243138"/>
            <a:ext cx="6076950" cy="4117975"/>
          </a:xfrm>
          <a:prstGeom prst="rect">
            <a:avLst/>
          </a:prstGeom>
          <a:noFill/>
          <a:ln w="28575" cap="flat" cmpd="sng">
            <a:solidFill>
              <a:srgbClr val="00B0F0"/>
            </a:solidFill>
            <a:prstDash val="solid"/>
            <a:miter/>
            <a:headEnd type="none" w="med" len="med"/>
            <a:tailEnd type="none" w="med" len="med"/>
          </a:ln>
        </p:spPr>
        <p:txBody>
          <a:bodyPr anchor="t">
            <a:spAutoFit/>
          </a:bodyPr>
          <a:p>
            <a:pPr fontAlgn="base">
              <a:lnSpc>
                <a:spcPct val="10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因为“我”所怀念的并不是社戏本身，而是在看戏的过程中与农家小朋友结下的诚挚友谊和农家的自由生活。“社戏”只是一条线索，在课文中起贯穿故事情节的作用。</a:t>
            </a:r>
            <a:r>
              <a:rPr lang="zh-CN" altLang="en-US" sz="3735" strike="noStrike" noProof="1" dirty="0">
                <a:solidFill>
                  <a:srgbClr val="F2F2F2"/>
                </a:solidFill>
                <a:latin typeface="宋体" panose="02010600030101010101" pitchFamily="2" charset="-122"/>
                <a:ea typeface="宋体" panose="02010600030101010101" pitchFamily="2" charset="-122"/>
                <a:cs typeface="+mn-cs"/>
              </a:rPr>
              <a:t>邹垚娟</a:t>
            </a:r>
            <a:r>
              <a:rPr lang="en-US" altLang="zh-CN" sz="3735" strike="noStrike" noProof="1" dirty="0">
                <a:solidFill>
                  <a:srgbClr val="F2F2F2"/>
                </a:solidFill>
                <a:latin typeface="宋体" panose="02010600030101010101" pitchFamily="2" charset="-122"/>
                <a:ea typeface="宋体" panose="02010600030101010101" pitchFamily="2" charset="-122"/>
                <a:cs typeface="+mn-cs"/>
              </a:rPr>
              <a:t>3524</a:t>
            </a:r>
            <a:endParaRPr lang="en-US" altLang="zh-CN" sz="3735" strike="noStrike" noProof="1" dirty="0">
              <a:solidFill>
                <a:srgbClr val="F2F2F2"/>
              </a:solidFill>
              <a:latin typeface="宋体" panose="02010600030101010101" pitchFamily="2" charset="-122"/>
              <a:ea typeface="宋体" panose="02010600030101010101" pitchFamily="2" charset="-122"/>
            </a:endParaRPr>
          </a:p>
        </p:txBody>
      </p:sp>
      <p:pic>
        <p:nvPicPr>
          <p:cNvPr id="35844" name="Picture 2" descr="E:\罗梦\苏七语上\图片\11.jpg"/>
          <p:cNvPicPr>
            <a:picLocks noChangeAspect="1"/>
          </p:cNvPicPr>
          <p:nvPr/>
        </p:nvPicPr>
        <p:blipFill>
          <a:blip r:embed="rId1"/>
          <a:stretch>
            <a:fillRect/>
          </a:stretch>
        </p:blipFill>
        <p:spPr>
          <a:xfrm>
            <a:off x="7289800" y="2243138"/>
            <a:ext cx="3732213" cy="4003675"/>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wipe(down)">
                                      <p:cBhvr>
                                        <p:cTn id="7" dur="500"/>
                                        <p:tgtEl>
                                          <p:spTgt spid="3584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5844"/>
                                        </p:tgtEl>
                                        <p:attrNameLst>
                                          <p:attrName>style.visibility</p:attrName>
                                        </p:attrNameLst>
                                      </p:cBhvr>
                                      <p:to>
                                        <p:strVal val="visible"/>
                                      </p:to>
                                    </p:set>
                                    <p:animEffect transition="in" filter="dissolve">
                                      <p:cBhvr>
                                        <p:cTn id="12"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1028700" y="963613"/>
            <a:ext cx="9804400" cy="1585913"/>
          </a:xfrm>
          <a:prstGeom prst="rect">
            <a:avLst/>
          </a:prstGeom>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戏的内容是否很吸引人呢？从哪里可以看出来？</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3" name="矩形 2"/>
          <p:cNvSpPr/>
          <p:nvPr/>
        </p:nvSpPr>
        <p:spPr>
          <a:xfrm>
            <a:off x="1028699" y="2941422"/>
            <a:ext cx="9994900" cy="2334260"/>
          </a:xfrm>
          <a:prstGeom prst="rect">
            <a:avLst/>
          </a:prstGeom>
          <a:solidFill>
            <a:srgbClr val="99FFCC"/>
          </a:solidFill>
          <a:scene3d>
            <a:camera prst="orthographicFront"/>
            <a:lightRig rig="threePt" dir="t"/>
          </a:scene3d>
          <a:sp3d>
            <a:bevelT prst="slope"/>
          </a:sp3d>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   戏的内容很无趣。作者写看戏的情况，把角色的出场表演同孩子们的反应（语言、动作、心情）结合起来。</a:t>
            </a:r>
            <a:endParaRPr kumimoji="0" lang="zh-CN" altLang="en-US" sz="373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660397" y="766530"/>
            <a:ext cx="6096000" cy="4925060"/>
          </a:xfrm>
          <a:prstGeom prst="rect">
            <a:avLst/>
          </a:prstGeom>
          <a:solidFill>
            <a:srgbClr val="99FFCC"/>
          </a:solidFill>
          <a:scene3d>
            <a:camera prst="orthographicFront"/>
            <a:lightRig rig="threePt" dir="t"/>
          </a:scene3d>
          <a:sp3d>
            <a:bevelT prst="slope"/>
          </a:sp3d>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“支撑着仍然看”“年纪小的几个多打呵欠了，大的也各管自己谈话”，表明戏的内容大家并不感兴趣。就连那“最好的一折”也不过只是“笑着看”，其余节目可想而知。</a:t>
            </a:r>
            <a:endParaRPr kumimoji="0" lang="zh-CN" altLang="en-US" sz="373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pic>
        <p:nvPicPr>
          <p:cNvPr id="38917" name="Picture 2" descr="E:\罗梦\苏七语上\图片\3.jpeg"/>
          <p:cNvPicPr>
            <a:picLocks noChangeAspect="1"/>
          </p:cNvPicPr>
          <p:nvPr/>
        </p:nvPicPr>
        <p:blipFill>
          <a:blip r:embed="rId1"/>
          <a:stretch>
            <a:fillRect/>
          </a:stretch>
        </p:blipFill>
        <p:spPr>
          <a:xfrm>
            <a:off x="7094538" y="1522413"/>
            <a:ext cx="4584700" cy="3436937"/>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32" fill="hold" nodeType="clickEffect">
                                  <p:stCondLst>
                                    <p:cond delay="0"/>
                                  </p:stCondLst>
                                  <p:childTnLst>
                                    <p:set>
                                      <p:cBhvr>
                                        <p:cTn id="10" dur="1" fill="hold">
                                          <p:stCondLst>
                                            <p:cond delay="0"/>
                                          </p:stCondLst>
                                        </p:cTn>
                                        <p:tgtEl>
                                          <p:spTgt spid="38917"/>
                                        </p:tgtEl>
                                        <p:attrNameLst>
                                          <p:attrName>style.visibility</p:attrName>
                                        </p:attrNameLst>
                                      </p:cBhvr>
                                      <p:to>
                                        <p:strVal val="visible"/>
                                      </p:to>
                                    </p:set>
                                    <p:animEffect transition="in" filter="circle(out)">
                                      <p:cBhvr>
                                        <p:cTn id="11" dur="2000"/>
                                        <p:tgtEl>
                                          <p:spTgt spid="38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6801" name="矩形 1"/>
          <p:cNvSpPr/>
          <p:nvPr/>
        </p:nvSpPr>
        <p:spPr>
          <a:xfrm>
            <a:off x="749300" y="752475"/>
            <a:ext cx="9918700" cy="2335213"/>
          </a:xfrm>
          <a:prstGeom prst="rect">
            <a:avLst/>
          </a:prstGeom>
          <a:noFill/>
          <a:ln w="9525">
            <a:noFill/>
          </a:ln>
        </p:spPr>
        <p:txBody>
          <a:bodyPr anchor="t">
            <a:spAutoFit/>
          </a:bodyPr>
          <a:p>
            <a:pPr fontAlgn="base">
              <a:lnSpc>
                <a:spcPct val="130000"/>
              </a:lnSpc>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    回望戏台在灯火光中，却又如初来未到时候一般，又漂渺得像一座仙山楼阁，满被红霞罩着了。（</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22</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段）</a:t>
            </a:r>
            <a:endParaRPr lang="zh-CN" altLang="en-US" sz="3735" b="1" strike="noStrike" noProof="1" dirty="0">
              <a:solidFill>
                <a:srgbClr val="0000FF"/>
              </a:solidFill>
              <a:latin typeface="楷体" panose="02010609060101010101" pitchFamily="49" charset="-122"/>
              <a:ea typeface="楷体" panose="02010609060101010101" pitchFamily="49" charset="-122"/>
            </a:endParaRPr>
          </a:p>
        </p:txBody>
      </p:sp>
      <p:sp>
        <p:nvSpPr>
          <p:cNvPr id="39939" name="矩形 2"/>
          <p:cNvSpPr/>
          <p:nvPr/>
        </p:nvSpPr>
        <p:spPr>
          <a:xfrm>
            <a:off x="1003300" y="2887663"/>
            <a:ext cx="5422900" cy="3081338"/>
          </a:xfrm>
          <a:prstGeom prst="rect">
            <a:avLst/>
          </a:prstGeom>
          <a:noFill/>
          <a:ln w="9525">
            <a:noFill/>
          </a:ln>
        </p:spPr>
        <p:txBody>
          <a:bodyPr anchor="t">
            <a:spAutoFit/>
          </a:bodyPr>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动作描写：“回望”表现了“我”对演社戏的赵庄的那种依依不舍的心情。</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pic>
        <p:nvPicPr>
          <p:cNvPr id="39940" name="Picture 3"/>
          <p:cNvPicPr>
            <a:picLocks noChangeAspect="1"/>
          </p:cNvPicPr>
          <p:nvPr/>
        </p:nvPicPr>
        <p:blipFill>
          <a:blip r:embed="rId1"/>
          <a:stretch>
            <a:fillRect/>
          </a:stretch>
        </p:blipFill>
        <p:spPr>
          <a:xfrm>
            <a:off x="6426200" y="2566988"/>
            <a:ext cx="4906963" cy="3325812"/>
          </a:xfrm>
          <a:prstGeom prst="rect">
            <a:avLst/>
          </a:prstGeom>
          <a:noFill/>
          <a:ln w="9525">
            <a:noFill/>
          </a:ln>
        </p:spPr>
      </p:pic>
      <p:sp>
        <p:nvSpPr>
          <p:cNvPr id="128014" name="文本框 128013"/>
          <p:cNvSpPr txBox="1">
            <a:spLocks noChangeArrowheads="1"/>
          </p:cNvSpPr>
          <p:nvPr/>
        </p:nvSpPr>
        <p:spPr bwMode="auto">
          <a:xfrm>
            <a:off x="538163" y="268288"/>
            <a:ext cx="4783138" cy="706438"/>
          </a:xfrm>
          <a:prstGeom prst="rect">
            <a:avLst/>
          </a:prstGeom>
          <a:noFill/>
          <a:ln>
            <a:noFill/>
          </a:ln>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ea"/>
              </a:rPr>
              <a:t>深夜归航</a:t>
            </a:r>
            <a:r>
              <a:rPr kumimoji="0" lang="zh-CN" altLang="en-US"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rPr>
              <a:t>（</a:t>
            </a:r>
            <a:r>
              <a:rPr kumimoji="0" lang="en-US" altLang="zh-CN"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rPr>
              <a:t>22—30</a:t>
            </a:r>
            <a:r>
              <a:rPr kumimoji="0" lang="zh-CN" altLang="en-US"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rPr>
              <a:t>）</a:t>
            </a:r>
            <a:endParaRPr kumimoji="0" lang="zh-CN" altLang="en-US" sz="4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8014"/>
                                        </p:tgtEl>
                                        <p:attrNameLst>
                                          <p:attrName>style.visibility</p:attrName>
                                        </p:attrNameLst>
                                      </p:cBhvr>
                                      <p:to>
                                        <p:strVal val="visible"/>
                                      </p:to>
                                    </p:set>
                                    <p:animEffect transition="in" filter="checkerboard(across)">
                                      <p:cBhvr>
                                        <p:cTn id="7" dur="500"/>
                                        <p:tgtEl>
                                          <p:spTgt spid="128014"/>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6801"/>
                                        </p:tgtEl>
                                        <p:attrNameLst>
                                          <p:attrName>style.visibility</p:attrName>
                                        </p:attrNameLst>
                                      </p:cBhvr>
                                      <p:to>
                                        <p:strVal val="visible"/>
                                      </p:to>
                                    </p:set>
                                    <p:anim calcmode="lin" valueType="num">
                                      <p:cBhvr additive="base">
                                        <p:cTn id="12" dur="500" fill="hold"/>
                                        <p:tgtEl>
                                          <p:spTgt spid="76801"/>
                                        </p:tgtEl>
                                        <p:attrNameLst>
                                          <p:attrName>ppt_x</p:attrName>
                                        </p:attrNameLst>
                                      </p:cBhvr>
                                      <p:tavLst>
                                        <p:tav tm="0">
                                          <p:val>
                                            <p:strVal val="#ppt_x"/>
                                          </p:val>
                                        </p:tav>
                                        <p:tav tm="100000">
                                          <p:val>
                                            <p:strVal val="#ppt_x"/>
                                          </p:val>
                                        </p:tav>
                                      </p:tavLst>
                                    </p:anim>
                                    <p:anim calcmode="lin" valueType="num">
                                      <p:cBhvr additive="base">
                                        <p:cTn id="13" dur="500" fill="hold"/>
                                        <p:tgtEl>
                                          <p:spTgt spid="7680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993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39940"/>
                                        </p:tgtEl>
                                        <p:attrNameLst>
                                          <p:attrName>style.visibility</p:attrName>
                                        </p:attrNameLst>
                                      </p:cBhvr>
                                      <p:to>
                                        <p:strVal val="visible"/>
                                      </p:to>
                                    </p:set>
                                    <p:animEffect transition="in" filter="fade">
                                      <p:cBhvr>
                                        <p:cTn id="22" dur="2000"/>
                                        <p:tgtEl>
                                          <p:spTgt spid="39940"/>
                                        </p:tgtEl>
                                      </p:cBhvr>
                                    </p:animEffect>
                                    <p:anim calcmode="lin" valueType="num">
                                      <p:cBhvr>
                                        <p:cTn id="23" dur="2000" fill="hold"/>
                                        <p:tgtEl>
                                          <p:spTgt spid="39940"/>
                                        </p:tgtEl>
                                        <p:attrNameLst>
                                          <p:attrName>ppt_w</p:attrName>
                                        </p:attrNameLst>
                                      </p:cBhvr>
                                      <p:tavLst>
                                        <p:tav tm="0" fmla="#ppt_w*sin(2.5*pi*$)">
                                          <p:val>
                                            <p:fltVal val="0.000000"/>
                                          </p:val>
                                        </p:tav>
                                        <p:tav tm="100000">
                                          <p:val>
                                            <p:fltVal val="1.000000"/>
                                          </p:val>
                                        </p:tav>
                                      </p:tavLst>
                                    </p:anim>
                                    <p:anim calcmode="lin" valueType="num">
                                      <p:cBhvr>
                                        <p:cTn id="24" dur="2000" fill="hold"/>
                                        <p:tgtEl>
                                          <p:spTgt spid="399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128014" grpId="0"/>
      <p:bldP spid="7680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7825" name="矩形 1"/>
          <p:cNvSpPr/>
          <p:nvPr/>
        </p:nvSpPr>
        <p:spPr>
          <a:xfrm>
            <a:off x="381000" y="855663"/>
            <a:ext cx="10990263" cy="1585913"/>
          </a:xfrm>
          <a:prstGeom prst="rect">
            <a:avLst/>
          </a:prstGeom>
          <a:noFill/>
          <a:ln w="9525">
            <a:noFill/>
          </a:ln>
        </p:spPr>
        <p:txBody>
          <a:bodyPr wrap="square" anchor="t">
            <a:spAutoFit/>
          </a:bodyPr>
          <a:p>
            <a:pPr fontAlgn="base">
              <a:lnSpc>
                <a:spcPct val="130000"/>
              </a:lnSpc>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    他们一面议论着戏子，或骂，或笑，一面加紧的摇船。这一次船头的激水声更其响亮了。（</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23</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段）</a:t>
            </a:r>
            <a:endParaRPr lang="zh-CN" altLang="en-US" sz="3735" b="1" strike="noStrike" noProof="1" dirty="0">
              <a:solidFill>
                <a:srgbClr val="0000FF"/>
              </a:solidFill>
              <a:latin typeface="楷体" panose="02010609060101010101" pitchFamily="49" charset="-122"/>
              <a:ea typeface="楷体" panose="02010609060101010101" pitchFamily="49" charset="-122"/>
            </a:endParaRPr>
          </a:p>
        </p:txBody>
      </p:sp>
      <p:sp>
        <p:nvSpPr>
          <p:cNvPr id="40963" name="矩形 2"/>
          <p:cNvSpPr/>
          <p:nvPr/>
        </p:nvSpPr>
        <p:spPr>
          <a:xfrm>
            <a:off x="769938" y="2794000"/>
            <a:ext cx="6096000" cy="2679700"/>
          </a:xfrm>
          <a:prstGeom prst="rect">
            <a:avLst/>
          </a:prstGeom>
          <a:noFill/>
          <a:ln w="9525">
            <a:noFill/>
          </a:ln>
        </p:spPr>
        <p:txBody>
          <a:bodyPr anchor="t">
            <a:spAutoFit/>
          </a:bodyPr>
          <a:p>
            <a:pPr fontAlgn="base">
              <a:lnSpc>
                <a:spcPct val="15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照应：跟来时的“潺潺的船头激水的声音”相照应，也表现出速度的差异。</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pic>
        <p:nvPicPr>
          <p:cNvPr id="40964" name="Picture 2" descr="E:\罗梦\苏七语上\图片\6.jpg"/>
          <p:cNvPicPr>
            <a:picLocks noChangeAspect="1"/>
          </p:cNvPicPr>
          <p:nvPr/>
        </p:nvPicPr>
        <p:blipFill>
          <a:blip r:embed="rId1"/>
          <a:stretch>
            <a:fillRect/>
          </a:stretch>
        </p:blipFill>
        <p:spPr>
          <a:xfrm>
            <a:off x="6958013" y="2673350"/>
            <a:ext cx="4413250" cy="3314700"/>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0963"/>
                                        </p:tgtEl>
                                        <p:attrNameLst>
                                          <p:attrName>style.visibility</p:attrName>
                                        </p:attrNameLst>
                                      </p:cBhvr>
                                      <p:to>
                                        <p:strVal val="visible"/>
                                      </p:to>
                                    </p:set>
                                    <p:anim calcmode="lin" valueType="num">
                                      <p:cBhvr>
                                        <p:cTn id="7" dur="500" fill="hold"/>
                                        <p:tgtEl>
                                          <p:spTgt spid="409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3"/>
                                        </p:tgtEl>
                                        <p:attrNameLst>
                                          <p:attrName>ppt_y</p:attrName>
                                        </p:attrNameLst>
                                      </p:cBhvr>
                                      <p:tavLst>
                                        <p:tav tm="0">
                                          <p:val>
                                            <p:strVal val="#ppt_y"/>
                                          </p:val>
                                        </p:tav>
                                        <p:tav tm="100000">
                                          <p:val>
                                            <p:strVal val="#ppt_y"/>
                                          </p:val>
                                        </p:tav>
                                      </p:tavLst>
                                    </p:anim>
                                    <p:anim calcmode="lin" valueType="num">
                                      <p:cBhvr>
                                        <p:cTn id="9" dur="500" fill="hold"/>
                                        <p:tgtEl>
                                          <p:spTgt spid="409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3"/>
                                        </p:tgtEl>
                                      </p:cBhvr>
                                    </p:animEffect>
                                  </p:childTnLst>
                                </p:cTn>
                              </p:par>
                            </p:childTnLst>
                          </p:cTn>
                        </p:par>
                      </p:childTnLst>
                    </p:cTn>
                  </p:par>
                  <p:par>
                    <p:cTn id="12" fill="hold">
                      <p:stCondLst>
                        <p:cond delay="indefinite"/>
                      </p:stCondLst>
                      <p:childTnLst>
                        <p:par>
                          <p:cTn id="13" fill="hold">
                            <p:stCondLst>
                              <p:cond delay="0"/>
                            </p:stCondLst>
                            <p:childTnLst>
                              <p:par>
                                <p:cTn id="14" presetID="25" presetClass="entr" presetSubtype="0" fill="hold" nodeType="clickEffect">
                                  <p:stCondLst>
                                    <p:cond delay="0"/>
                                  </p:stCondLst>
                                  <p:childTnLst>
                                    <p:set>
                                      <p:cBhvr>
                                        <p:cTn id="15" dur="1" fill="hold">
                                          <p:stCondLst>
                                            <p:cond delay="0"/>
                                          </p:stCondLst>
                                        </p:cTn>
                                        <p:tgtEl>
                                          <p:spTgt spid="40964"/>
                                        </p:tgtEl>
                                        <p:attrNameLst>
                                          <p:attrName>style.visibility</p:attrName>
                                        </p:attrNameLst>
                                      </p:cBhvr>
                                      <p:to>
                                        <p:strVal val="visible"/>
                                      </p:to>
                                    </p:set>
                                    <p:anim calcmode="lin" valueType="num">
                                      <p:cBhvr>
                                        <p:cTn id="16" dur="500" decel="50000" fill="hold">
                                          <p:stCondLst>
                                            <p:cond delay="0"/>
                                          </p:stCondLst>
                                        </p:cTn>
                                        <p:tgtEl>
                                          <p:spTgt spid="40964"/>
                                        </p:tgtEl>
                                        <p:attrNameLst>
                                          <p:attrName>style.rotation</p:attrName>
                                        </p:attrNameLst>
                                      </p:cBhvr>
                                      <p:tavLst>
                                        <p:tav tm="0">
                                          <p:val>
                                            <p:fltVal val="-90.000000"/>
                                          </p:val>
                                        </p:tav>
                                        <p:tav tm="100000">
                                          <p:val>
                                            <p:fltVal val="0.000000"/>
                                          </p:val>
                                        </p:tav>
                                      </p:tavLst>
                                    </p:anim>
                                    <p:anim calcmode="lin" valueType="num">
                                      <p:cBhvr>
                                        <p:cTn id="17" dur="500" decel="50000" fill="hold">
                                          <p:stCondLst>
                                            <p:cond delay="0"/>
                                          </p:stCondLst>
                                        </p:cTn>
                                        <p:tgtEl>
                                          <p:spTgt spid="40964"/>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40964"/>
                                        </p:tgtEl>
                                        <p:attrNameLst>
                                          <p:attrName>ppt_w</p:attrName>
                                        </p:attrNameLst>
                                      </p:cBhvr>
                                      <p:tavLst>
                                        <p:tav tm="0">
                                          <p:val>
                                            <p:strVal val="#ppt_w*.05"/>
                                          </p:val>
                                        </p:tav>
                                        <p:tav tm="100000">
                                          <p:val>
                                            <p:strVal val="#ppt_w"/>
                                          </p:val>
                                        </p:tav>
                                      </p:tavLst>
                                    </p:anim>
                                    <p:anim calcmode="lin" valueType="num">
                                      <p:cBhvr>
                                        <p:cTn id="19" dur="1000" fill="hold"/>
                                        <p:tgtEl>
                                          <p:spTgt spid="40964"/>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40964"/>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40964"/>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40964"/>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876300" y="354013"/>
            <a:ext cx="10236200" cy="1473200"/>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看戏后深夜行船的景物描写与前文去看社戏途中的景物描写有何异同？</a:t>
            </a:r>
            <a:endParaRPr kumimoji="0" lang="zh-CN" altLang="en-US" sz="3735" b="0" i="0" u="none" strike="noStrike" kern="1200" cap="none" spc="0" normalizeH="0" baseline="0" noProof="0" dirty="0">
              <a:ln>
                <a:noFill/>
              </a:ln>
              <a:solidFill>
                <a:schemeClr val="bg1">
                  <a:lumMod val="95000"/>
                </a:schemeClr>
              </a:solidFill>
              <a:effectLst/>
              <a:uLnTx/>
              <a:uFillTx/>
              <a:latin typeface="+mj-ea"/>
              <a:ea typeface="+mj-ea"/>
              <a:cs typeface="+mn-cs"/>
              <a:sym typeface="+mn-ea"/>
            </a:endParaRPr>
          </a:p>
        </p:txBody>
      </p:sp>
      <p:sp>
        <p:nvSpPr>
          <p:cNvPr id="3" name="矩形 2"/>
          <p:cNvSpPr/>
          <p:nvPr/>
        </p:nvSpPr>
        <p:spPr>
          <a:xfrm>
            <a:off x="876300" y="1962150"/>
            <a:ext cx="10510838" cy="4235450"/>
          </a:xfrm>
          <a:prstGeom prst="rect">
            <a:avLst/>
          </a:prstGeom>
          <a:ln w="28575">
            <a:solidFill>
              <a:schemeClr val="accent6">
                <a:lumMod val="75000"/>
              </a:schemeClr>
            </a:solidFill>
            <a:prstDash val="dash"/>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    都是写夜航，而且是同一条航线。都采用写意笔法，从色彩、气味和声响等方面进行描写。但由于时间不同，光线的明暗也就不同；光线的明暗不同，所见的景物也就不同。看戏回来时，天黑了，人困了，所以使用概括叙述。这样写，既避免了与前文重复，又注意到了相互照应。</a:t>
            </a:r>
            <a:endParaRPr kumimoji="0" lang="zh-CN" altLang="en-US" sz="373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9873" name="文本框 32"/>
          <p:cNvSpPr txBox="1"/>
          <p:nvPr/>
        </p:nvSpPr>
        <p:spPr>
          <a:xfrm>
            <a:off x="5967413" y="3900488"/>
            <a:ext cx="608013" cy="193675"/>
          </a:xfrm>
          <a:prstGeom prst="rect">
            <a:avLst/>
          </a:prstGeom>
          <a:noFill/>
          <a:ln w="9525">
            <a:noFill/>
          </a:ln>
        </p:spPr>
        <p:txBody>
          <a:bodyPr wrap="none" anchor="t">
            <a:spAutoFit/>
          </a:bodyPr>
          <a:p>
            <a:pPr eaLnBrk="0" hangingPunct="0"/>
            <a:r>
              <a:rPr lang="zh-CN" altLang="en-US"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74" name="文本框 34"/>
          <p:cNvSpPr txBox="1"/>
          <p:nvPr/>
        </p:nvSpPr>
        <p:spPr>
          <a:xfrm rot="-280097">
            <a:off x="10755313" y="21701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75" name="文本框 36"/>
          <p:cNvSpPr txBox="1"/>
          <p:nvPr/>
        </p:nvSpPr>
        <p:spPr>
          <a:xfrm rot="-5350866">
            <a:off x="7804150" y="17462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76" name="文本框 37"/>
          <p:cNvSpPr txBox="1"/>
          <p:nvPr/>
        </p:nvSpPr>
        <p:spPr>
          <a:xfrm rot="-4150866">
            <a:off x="7095331" y="22836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77" name="文本框 45"/>
          <p:cNvSpPr txBox="1"/>
          <p:nvPr/>
        </p:nvSpPr>
        <p:spPr>
          <a:xfrm rot="-5350866">
            <a:off x="8559800" y="1784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78" name="文本框 46"/>
          <p:cNvSpPr txBox="1"/>
          <p:nvPr/>
        </p:nvSpPr>
        <p:spPr>
          <a:xfrm rot="-424911">
            <a:off x="9423400" y="20939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79" name="文本框 47"/>
          <p:cNvSpPr txBox="1"/>
          <p:nvPr/>
        </p:nvSpPr>
        <p:spPr>
          <a:xfrm rot="-4150866">
            <a:off x="10205244" y="3329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0" name="文本框 49"/>
          <p:cNvSpPr txBox="1"/>
          <p:nvPr/>
        </p:nvSpPr>
        <p:spPr>
          <a:xfrm rot="657351">
            <a:off x="10890250" y="1576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1" name="文本框 50"/>
          <p:cNvSpPr txBox="1"/>
          <p:nvPr/>
        </p:nvSpPr>
        <p:spPr>
          <a:xfrm rot="1480325">
            <a:off x="9855200" y="16589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2" name="文本框 51"/>
          <p:cNvSpPr txBox="1"/>
          <p:nvPr/>
        </p:nvSpPr>
        <p:spPr>
          <a:xfrm rot="-5350866">
            <a:off x="11141869" y="3604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3" name="文本框 32"/>
          <p:cNvSpPr txBox="1"/>
          <p:nvPr/>
        </p:nvSpPr>
        <p:spPr>
          <a:xfrm>
            <a:off x="4349750" y="47482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4" name="文本框 34"/>
          <p:cNvSpPr txBox="1"/>
          <p:nvPr/>
        </p:nvSpPr>
        <p:spPr>
          <a:xfrm rot="4149897">
            <a:off x="5941219" y="4652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5" name="文本框 36"/>
          <p:cNvSpPr txBox="1"/>
          <p:nvPr/>
        </p:nvSpPr>
        <p:spPr>
          <a:xfrm rot="-1380000">
            <a:off x="5200650" y="17351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6" name="文本框 37"/>
          <p:cNvSpPr txBox="1"/>
          <p:nvPr/>
        </p:nvSpPr>
        <p:spPr>
          <a:xfrm rot="-180000">
            <a:off x="5507038" y="27384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7" name="文本框 45"/>
          <p:cNvSpPr txBox="1"/>
          <p:nvPr/>
        </p:nvSpPr>
        <p:spPr>
          <a:xfrm rot="-1380000">
            <a:off x="5948363" y="176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8" name="文本框 46"/>
          <p:cNvSpPr txBox="1"/>
          <p:nvPr/>
        </p:nvSpPr>
        <p:spPr>
          <a:xfrm rot="-1380000">
            <a:off x="6440488" y="2051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89" name="文本框 47"/>
          <p:cNvSpPr txBox="1"/>
          <p:nvPr/>
        </p:nvSpPr>
        <p:spPr>
          <a:xfrm rot="-180000">
            <a:off x="6751638" y="29797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0" name="文本框 49"/>
          <p:cNvSpPr txBox="1"/>
          <p:nvPr/>
        </p:nvSpPr>
        <p:spPr>
          <a:xfrm rot="-5350866">
            <a:off x="8413750" y="281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1" name="文本框 50"/>
          <p:cNvSpPr txBox="1"/>
          <p:nvPr/>
        </p:nvSpPr>
        <p:spPr>
          <a:xfrm rot="-170103">
            <a:off x="7453313" y="3454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2" name="文本框 51"/>
          <p:cNvSpPr txBox="1"/>
          <p:nvPr/>
        </p:nvSpPr>
        <p:spPr>
          <a:xfrm rot="-5350866">
            <a:off x="7785100" y="45720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3" name="文本框 32"/>
          <p:cNvSpPr txBox="1"/>
          <p:nvPr/>
        </p:nvSpPr>
        <p:spPr>
          <a:xfrm rot="1209897">
            <a:off x="1516063" y="5167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4" name="文本框 34"/>
          <p:cNvSpPr txBox="1"/>
          <p:nvPr/>
        </p:nvSpPr>
        <p:spPr>
          <a:xfrm rot="4149897">
            <a:off x="2854325"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5" name="文本框 36"/>
          <p:cNvSpPr txBox="1"/>
          <p:nvPr/>
        </p:nvSpPr>
        <p:spPr>
          <a:xfrm rot="-1380000">
            <a:off x="2139950" y="430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6" name="文本框 37"/>
          <p:cNvSpPr txBox="1"/>
          <p:nvPr/>
        </p:nvSpPr>
        <p:spPr>
          <a:xfrm rot="1029897">
            <a:off x="3314700" y="36718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7" name="文本框 45"/>
          <p:cNvSpPr txBox="1"/>
          <p:nvPr/>
        </p:nvSpPr>
        <p:spPr>
          <a:xfrm rot="-1380000">
            <a:off x="4216400" y="4195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8" name="文本框 46"/>
          <p:cNvSpPr txBox="1"/>
          <p:nvPr/>
        </p:nvSpPr>
        <p:spPr>
          <a:xfrm rot="-170103">
            <a:off x="1049338" y="20399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899" name="文本框 47"/>
          <p:cNvSpPr txBox="1"/>
          <p:nvPr/>
        </p:nvSpPr>
        <p:spPr>
          <a:xfrm rot="1029897">
            <a:off x="1104900" y="45339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0" name="文本框 49"/>
          <p:cNvSpPr txBox="1"/>
          <p:nvPr/>
        </p:nvSpPr>
        <p:spPr>
          <a:xfrm rot="-170103">
            <a:off x="4013200" y="5116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1" name="文本框 50"/>
          <p:cNvSpPr txBox="1"/>
          <p:nvPr/>
        </p:nvSpPr>
        <p:spPr>
          <a:xfrm rot="-170103">
            <a:off x="5543550" y="4227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2" name="文本框 51"/>
          <p:cNvSpPr txBox="1"/>
          <p:nvPr/>
        </p:nvSpPr>
        <p:spPr>
          <a:xfrm rot="-170103">
            <a:off x="5765800" y="52387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3" name="文本框 32"/>
          <p:cNvSpPr txBox="1"/>
          <p:nvPr/>
        </p:nvSpPr>
        <p:spPr>
          <a:xfrm rot="-5070842">
            <a:off x="410369" y="2702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4" name="文本框 34"/>
          <p:cNvSpPr txBox="1"/>
          <p:nvPr/>
        </p:nvSpPr>
        <p:spPr>
          <a:xfrm rot="4149897">
            <a:off x="1784350" y="2876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5" name="文本框 36"/>
          <p:cNvSpPr txBox="1"/>
          <p:nvPr/>
        </p:nvSpPr>
        <p:spPr>
          <a:xfrm rot="-170103">
            <a:off x="430213" y="1782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6" name="文本框 37"/>
          <p:cNvSpPr txBox="1"/>
          <p:nvPr/>
        </p:nvSpPr>
        <p:spPr>
          <a:xfrm rot="1029897">
            <a:off x="1784350" y="2246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7" name="文本框 45"/>
          <p:cNvSpPr txBox="1"/>
          <p:nvPr/>
        </p:nvSpPr>
        <p:spPr>
          <a:xfrm rot="-1380000">
            <a:off x="282416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8" name="文本框 46"/>
          <p:cNvSpPr txBox="1"/>
          <p:nvPr/>
        </p:nvSpPr>
        <p:spPr>
          <a:xfrm rot="-1380000">
            <a:off x="3582988" y="17541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09" name="文本框 47"/>
          <p:cNvSpPr txBox="1"/>
          <p:nvPr/>
        </p:nvSpPr>
        <p:spPr>
          <a:xfrm rot="-180000">
            <a:off x="3221038" y="25066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0" name="文本框 49"/>
          <p:cNvSpPr txBox="1"/>
          <p:nvPr/>
        </p:nvSpPr>
        <p:spPr>
          <a:xfrm rot="-1380000">
            <a:off x="4368800" y="2051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1" name="文本框 50"/>
          <p:cNvSpPr txBox="1"/>
          <p:nvPr/>
        </p:nvSpPr>
        <p:spPr>
          <a:xfrm rot="-1380000">
            <a:off x="3798888" y="2825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2" name="文本框 51"/>
          <p:cNvSpPr txBox="1"/>
          <p:nvPr/>
        </p:nvSpPr>
        <p:spPr>
          <a:xfrm rot="-1380000">
            <a:off x="4646613" y="3008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3" name="文本框 32"/>
          <p:cNvSpPr txBox="1"/>
          <p:nvPr/>
        </p:nvSpPr>
        <p:spPr>
          <a:xfrm rot="1209897">
            <a:off x="6819900" y="4718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4" name="文本框 34"/>
          <p:cNvSpPr txBox="1"/>
          <p:nvPr/>
        </p:nvSpPr>
        <p:spPr>
          <a:xfrm rot="-1030866">
            <a:off x="8418513" y="51927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5" name="文本框 36"/>
          <p:cNvSpPr txBox="1"/>
          <p:nvPr/>
        </p:nvSpPr>
        <p:spPr>
          <a:xfrm rot="368503">
            <a:off x="7697788" y="38115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6" name="文本框 37"/>
          <p:cNvSpPr txBox="1"/>
          <p:nvPr/>
        </p:nvSpPr>
        <p:spPr>
          <a:xfrm rot="829244">
            <a:off x="7046913" y="5297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7" name="文本框 45"/>
          <p:cNvSpPr txBox="1"/>
          <p:nvPr/>
        </p:nvSpPr>
        <p:spPr>
          <a:xfrm rot="-4502722">
            <a:off x="9029700" y="33274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8" name="文本框 46"/>
          <p:cNvSpPr txBox="1"/>
          <p:nvPr/>
        </p:nvSpPr>
        <p:spPr>
          <a:xfrm rot="2702238">
            <a:off x="10090150" y="408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19" name="文本框 47"/>
          <p:cNvSpPr txBox="1"/>
          <p:nvPr/>
        </p:nvSpPr>
        <p:spPr>
          <a:xfrm rot="-3456638">
            <a:off x="8976519" y="4525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0" name="文本框 49"/>
          <p:cNvSpPr txBox="1"/>
          <p:nvPr/>
        </p:nvSpPr>
        <p:spPr>
          <a:xfrm rot="-3180423">
            <a:off x="10798969" y="434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1" name="文本框 50"/>
          <p:cNvSpPr txBox="1"/>
          <p:nvPr/>
        </p:nvSpPr>
        <p:spPr>
          <a:xfrm rot="-3640556">
            <a:off x="9645650" y="4781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2" name="文本框 51"/>
          <p:cNvSpPr txBox="1"/>
          <p:nvPr/>
        </p:nvSpPr>
        <p:spPr>
          <a:xfrm rot="1549510">
            <a:off x="10706100" y="32019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3" name="文本框 32"/>
          <p:cNvSpPr txBox="1"/>
          <p:nvPr/>
        </p:nvSpPr>
        <p:spPr>
          <a:xfrm rot="4190103">
            <a:off x="5717381" y="33424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4" name="文本框 34"/>
          <p:cNvSpPr txBox="1"/>
          <p:nvPr/>
        </p:nvSpPr>
        <p:spPr>
          <a:xfrm rot="8340000">
            <a:off x="6564313" y="41846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5" name="文本框 36"/>
          <p:cNvSpPr txBox="1"/>
          <p:nvPr/>
        </p:nvSpPr>
        <p:spPr>
          <a:xfrm rot="-1160763">
            <a:off x="7697788" y="233521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6" name="文本框 37"/>
          <p:cNvSpPr txBox="1"/>
          <p:nvPr/>
        </p:nvSpPr>
        <p:spPr>
          <a:xfrm rot="39237">
            <a:off x="7532688" y="30305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7" name="文本框 45"/>
          <p:cNvSpPr txBox="1"/>
          <p:nvPr/>
        </p:nvSpPr>
        <p:spPr>
          <a:xfrm rot="-1160763">
            <a:off x="8445500" y="23637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8" name="文本框 46"/>
          <p:cNvSpPr txBox="1"/>
          <p:nvPr/>
        </p:nvSpPr>
        <p:spPr>
          <a:xfrm rot="-1160763">
            <a:off x="8939213" y="26495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29" name="文本框 47"/>
          <p:cNvSpPr txBox="1"/>
          <p:nvPr/>
        </p:nvSpPr>
        <p:spPr>
          <a:xfrm rot="39237">
            <a:off x="9580563" y="3276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0" name="文本框 49"/>
          <p:cNvSpPr txBox="1"/>
          <p:nvPr/>
        </p:nvSpPr>
        <p:spPr>
          <a:xfrm rot="-1160763">
            <a:off x="10694988" y="27559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1" name="文本框 50"/>
          <p:cNvSpPr txBox="1"/>
          <p:nvPr/>
        </p:nvSpPr>
        <p:spPr>
          <a:xfrm rot="-1160763">
            <a:off x="9983788" y="2578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2" name="文本框 51"/>
          <p:cNvSpPr txBox="1"/>
          <p:nvPr/>
        </p:nvSpPr>
        <p:spPr>
          <a:xfrm rot="-1160763">
            <a:off x="10618788" y="37258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3" name="文本框 32"/>
          <p:cNvSpPr txBox="1"/>
          <p:nvPr/>
        </p:nvSpPr>
        <p:spPr>
          <a:xfrm rot="4190103">
            <a:off x="3683000" y="4451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4" name="文本框 34"/>
          <p:cNvSpPr txBox="1"/>
          <p:nvPr/>
        </p:nvSpPr>
        <p:spPr>
          <a:xfrm rot="8340000">
            <a:off x="5232400" y="37544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5" name="文本框 36"/>
          <p:cNvSpPr txBox="1"/>
          <p:nvPr/>
        </p:nvSpPr>
        <p:spPr>
          <a:xfrm rot="2810103">
            <a:off x="5073650" y="2305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6" name="文本框 37"/>
          <p:cNvSpPr txBox="1"/>
          <p:nvPr/>
        </p:nvSpPr>
        <p:spPr>
          <a:xfrm rot="4010103">
            <a:off x="5073650" y="302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7" name="文本框 45"/>
          <p:cNvSpPr txBox="1"/>
          <p:nvPr/>
        </p:nvSpPr>
        <p:spPr>
          <a:xfrm rot="2810103">
            <a:off x="5829300" y="23431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8" name="文本框 46"/>
          <p:cNvSpPr txBox="1"/>
          <p:nvPr/>
        </p:nvSpPr>
        <p:spPr>
          <a:xfrm rot="2810103">
            <a:off x="6318250" y="2622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39" name="文本框 47"/>
          <p:cNvSpPr txBox="1"/>
          <p:nvPr/>
        </p:nvSpPr>
        <p:spPr>
          <a:xfrm rot="4010103">
            <a:off x="6318250" y="33464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0" name="文本框 49"/>
          <p:cNvSpPr txBox="1"/>
          <p:nvPr/>
        </p:nvSpPr>
        <p:spPr>
          <a:xfrm rot="-1160763">
            <a:off x="8299450" y="3392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1" name="文本框 50"/>
          <p:cNvSpPr txBox="1"/>
          <p:nvPr/>
        </p:nvSpPr>
        <p:spPr>
          <a:xfrm rot="4020000">
            <a:off x="6944519" y="34964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2" name="文本框 51"/>
          <p:cNvSpPr txBox="1"/>
          <p:nvPr/>
        </p:nvSpPr>
        <p:spPr>
          <a:xfrm rot="-1160763">
            <a:off x="7466013" y="4292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3" name="文本框 32"/>
          <p:cNvSpPr txBox="1"/>
          <p:nvPr/>
        </p:nvSpPr>
        <p:spPr>
          <a:xfrm rot="5400000">
            <a:off x="1512888" y="429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4" name="文本框 34"/>
          <p:cNvSpPr txBox="1"/>
          <p:nvPr/>
        </p:nvSpPr>
        <p:spPr>
          <a:xfrm rot="8340000">
            <a:off x="2508250" y="47371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5" name="文本框 36"/>
          <p:cNvSpPr txBox="1"/>
          <p:nvPr/>
        </p:nvSpPr>
        <p:spPr>
          <a:xfrm rot="2810103">
            <a:off x="2472531" y="3629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6" name="文本框 37"/>
          <p:cNvSpPr txBox="1"/>
          <p:nvPr/>
        </p:nvSpPr>
        <p:spPr>
          <a:xfrm rot="5220000">
            <a:off x="3060700" y="4019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7" name="文本框 45"/>
          <p:cNvSpPr txBox="1"/>
          <p:nvPr/>
        </p:nvSpPr>
        <p:spPr>
          <a:xfrm rot="2810103">
            <a:off x="3731419" y="36488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8" name="文本框 46"/>
          <p:cNvSpPr txBox="1"/>
          <p:nvPr/>
        </p:nvSpPr>
        <p:spPr>
          <a:xfrm rot="4020000">
            <a:off x="934244" y="2618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49" name="文本框 47"/>
          <p:cNvSpPr txBox="1"/>
          <p:nvPr/>
        </p:nvSpPr>
        <p:spPr>
          <a:xfrm rot="5220000">
            <a:off x="918369" y="3845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0" name="文本框 49"/>
          <p:cNvSpPr txBox="1"/>
          <p:nvPr/>
        </p:nvSpPr>
        <p:spPr>
          <a:xfrm rot="4020000">
            <a:off x="3282950" y="4984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1" name="文本框 50"/>
          <p:cNvSpPr txBox="1"/>
          <p:nvPr/>
        </p:nvSpPr>
        <p:spPr>
          <a:xfrm rot="4020000">
            <a:off x="4927600" y="4483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2" name="文本框 51"/>
          <p:cNvSpPr txBox="1"/>
          <p:nvPr/>
        </p:nvSpPr>
        <p:spPr>
          <a:xfrm rot="4020000">
            <a:off x="5422900" y="4768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3" name="文本框 32"/>
          <p:cNvSpPr txBox="1"/>
          <p:nvPr/>
        </p:nvSpPr>
        <p:spPr>
          <a:xfrm rot="-880739">
            <a:off x="685800" y="33528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4" name="文本框 34"/>
          <p:cNvSpPr txBox="1"/>
          <p:nvPr/>
        </p:nvSpPr>
        <p:spPr>
          <a:xfrm rot="8340000">
            <a:off x="1671638" y="34559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5" name="文本框 36"/>
          <p:cNvSpPr txBox="1"/>
          <p:nvPr/>
        </p:nvSpPr>
        <p:spPr>
          <a:xfrm rot="4020000">
            <a:off x="2222500" y="2012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6" name="文本框 37"/>
          <p:cNvSpPr txBox="1"/>
          <p:nvPr/>
        </p:nvSpPr>
        <p:spPr>
          <a:xfrm rot="5220000">
            <a:off x="2222500" y="2736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7" name="文本框 45"/>
          <p:cNvSpPr txBox="1"/>
          <p:nvPr/>
        </p:nvSpPr>
        <p:spPr>
          <a:xfrm rot="2810103">
            <a:off x="2965450" y="2038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8" name="文本框 46"/>
          <p:cNvSpPr txBox="1"/>
          <p:nvPr/>
        </p:nvSpPr>
        <p:spPr>
          <a:xfrm rot="2810103">
            <a:off x="3460750" y="2324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59" name="文本框 47"/>
          <p:cNvSpPr txBox="1"/>
          <p:nvPr/>
        </p:nvSpPr>
        <p:spPr>
          <a:xfrm rot="4010103">
            <a:off x="3094831" y="307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0" name="文本框 49"/>
          <p:cNvSpPr txBox="1"/>
          <p:nvPr/>
        </p:nvSpPr>
        <p:spPr>
          <a:xfrm rot="2810103">
            <a:off x="4237831" y="2613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1" name="文本框 50"/>
          <p:cNvSpPr txBox="1"/>
          <p:nvPr/>
        </p:nvSpPr>
        <p:spPr>
          <a:xfrm rot="2810103">
            <a:off x="4091781" y="3202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2" name="文本框 51"/>
          <p:cNvSpPr txBox="1"/>
          <p:nvPr/>
        </p:nvSpPr>
        <p:spPr>
          <a:xfrm rot="2810103">
            <a:off x="4575969" y="3477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3" name="文本框 32"/>
          <p:cNvSpPr txBox="1"/>
          <p:nvPr/>
        </p:nvSpPr>
        <p:spPr>
          <a:xfrm rot="5400000">
            <a:off x="6326981" y="4904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4" name="文本框 34"/>
          <p:cNvSpPr txBox="1"/>
          <p:nvPr/>
        </p:nvSpPr>
        <p:spPr>
          <a:xfrm rot="3159237">
            <a:off x="7756525" y="5340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5" name="文本框 36"/>
          <p:cNvSpPr txBox="1"/>
          <p:nvPr/>
        </p:nvSpPr>
        <p:spPr>
          <a:xfrm rot="-1160763">
            <a:off x="8316913" y="3900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6" name="文本框 37"/>
          <p:cNvSpPr txBox="1"/>
          <p:nvPr/>
        </p:nvSpPr>
        <p:spPr>
          <a:xfrm rot="39237">
            <a:off x="8316913" y="4624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7" name="文本框 45"/>
          <p:cNvSpPr txBox="1"/>
          <p:nvPr/>
        </p:nvSpPr>
        <p:spPr>
          <a:xfrm rot="-1160763">
            <a:off x="9063038" y="39306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8" name="文本框 46"/>
          <p:cNvSpPr txBox="1"/>
          <p:nvPr/>
        </p:nvSpPr>
        <p:spPr>
          <a:xfrm rot="-1160763">
            <a:off x="9556750" y="4216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69" name="文本框 47"/>
          <p:cNvSpPr txBox="1"/>
          <p:nvPr/>
        </p:nvSpPr>
        <p:spPr>
          <a:xfrm rot="39237">
            <a:off x="9139238" y="49736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70" name="文本框 49"/>
          <p:cNvSpPr txBox="1"/>
          <p:nvPr/>
        </p:nvSpPr>
        <p:spPr>
          <a:xfrm rot="-1160763">
            <a:off x="10250488"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71" name="文本框 50"/>
          <p:cNvSpPr txBox="1"/>
          <p:nvPr/>
        </p:nvSpPr>
        <p:spPr>
          <a:xfrm rot="-1160763">
            <a:off x="10190163" y="50942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79972" name="文本框 51"/>
          <p:cNvSpPr txBox="1"/>
          <p:nvPr/>
        </p:nvSpPr>
        <p:spPr>
          <a:xfrm rot="-1160763">
            <a:off x="904081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 name="矩形 1"/>
          <p:cNvSpPr/>
          <p:nvPr/>
        </p:nvSpPr>
        <p:spPr>
          <a:xfrm>
            <a:off x="952500" y="804863"/>
            <a:ext cx="10274300" cy="2333625"/>
          </a:xfrm>
          <a:prstGeom prst="rect">
            <a:avLst/>
          </a:prstGeom>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“那航船，就像一条大白鱼背着一群孩子在浪花里蹿”用了什么修辞手法？“蹿”字表现了什么？</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43011" name="矩形 2"/>
          <p:cNvSpPr/>
          <p:nvPr/>
        </p:nvSpPr>
        <p:spPr>
          <a:xfrm>
            <a:off x="952500" y="3195638"/>
            <a:ext cx="10274300" cy="3081338"/>
          </a:xfrm>
          <a:prstGeom prst="rect">
            <a:avLst/>
          </a:prstGeom>
          <a:solidFill>
            <a:srgbClr val="8FDAFF"/>
          </a:solidFill>
          <a:ln w="9525">
            <a:noFill/>
          </a:ln>
        </p:spPr>
        <p:txBody>
          <a:bodyPr anchor="t">
            <a:spAutoFit/>
          </a:bodyPr>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运用比喻，新奇贴切，生动地表现出小伙伴们驾船技术的娴熟高超，既富有童话色彩，又有水乡特色。“蹿”从正面写出了船行速度之快，烘托出孩子们看社戏后安全归来的愉悦心情。</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1000" fill="hold"/>
                                        <p:tgtEl>
                                          <p:spTgt spid="43011"/>
                                        </p:tgtEl>
                                        <p:attrNameLst>
                                          <p:attrName>ppt_w</p:attrName>
                                        </p:attrNameLst>
                                      </p:cBhvr>
                                      <p:tavLst>
                                        <p:tav tm="0">
                                          <p:val>
                                            <p:fltVal val="0.000000"/>
                                          </p:val>
                                        </p:tav>
                                        <p:tav tm="100000">
                                          <p:val>
                                            <p:strVal val="#ppt_w"/>
                                          </p:val>
                                        </p:tav>
                                      </p:tavLst>
                                    </p:anim>
                                    <p:anim calcmode="lin" valueType="num">
                                      <p:cBhvr>
                                        <p:cTn id="8" dur="1000" fill="hold"/>
                                        <p:tgtEl>
                                          <p:spTgt spid="43011"/>
                                        </p:tgtEl>
                                        <p:attrNameLst>
                                          <p:attrName>ppt_h</p:attrName>
                                        </p:attrNameLst>
                                      </p:cBhvr>
                                      <p:tavLst>
                                        <p:tav tm="0">
                                          <p:val>
                                            <p:fltVal val="0.000000"/>
                                          </p:val>
                                        </p:tav>
                                        <p:tav tm="100000">
                                          <p:val>
                                            <p:strVal val="#ppt_h"/>
                                          </p:val>
                                        </p:tav>
                                      </p:tavLst>
                                    </p:anim>
                                    <p:anim calcmode="lin" valueType="num">
                                      <p:cBhvr>
                                        <p:cTn id="9" dur="1000" fill="hold"/>
                                        <p:tgtEl>
                                          <p:spTgt spid="43011"/>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4301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635000" y="636588"/>
            <a:ext cx="10464800" cy="1587500"/>
          </a:xfrm>
          <a:prstGeom prst="rect">
            <a:avLst/>
          </a:prstGeom>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在偷吃罗汉豆这一情节中，作者重点描写的是什么？表现了小伙伴们什么样的性格特点？</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45059" name="矩形 2"/>
          <p:cNvSpPr/>
          <p:nvPr/>
        </p:nvSpPr>
        <p:spPr>
          <a:xfrm>
            <a:off x="635000" y="2266950"/>
            <a:ext cx="6096000" cy="3829050"/>
          </a:xfrm>
          <a:prstGeom prst="rect">
            <a:avLst/>
          </a:prstGeom>
          <a:noFill/>
          <a:ln w="9525">
            <a:noFill/>
          </a:ln>
        </p:spPr>
        <p:txBody>
          <a:bodyPr anchor="t">
            <a:spAutoFit/>
          </a:bodyPr>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作者重点描写的是“偷”豆，通过对小伙伴们“摸”</a:t>
            </a:r>
            <a:endParaRPr lang="en-US" altLang="zh-CN" sz="3735" b="1" strike="noStrike" noProof="1" dirty="0">
              <a:solidFill>
                <a:srgbClr val="FF0000"/>
              </a:solidFill>
              <a:latin typeface="宋体" panose="02010600030101010101" pitchFamily="2" charset="-122"/>
              <a:ea typeface="宋体" panose="02010600030101010101" pitchFamily="2" charset="-122"/>
            </a:endParaRPr>
          </a:p>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“摘”“抛”“剥”“吃”等几个细节的描写，表现了他们各自不同的特点。</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pic>
        <p:nvPicPr>
          <p:cNvPr id="45060" name="Picture 2" descr="E:\罗梦\苏七语上\图片\5.jpg"/>
          <p:cNvPicPr>
            <a:picLocks noChangeAspect="1"/>
          </p:cNvPicPr>
          <p:nvPr/>
        </p:nvPicPr>
        <p:blipFill>
          <a:blip r:embed="rId1"/>
          <a:stretch>
            <a:fillRect/>
          </a:stretch>
        </p:blipFill>
        <p:spPr>
          <a:xfrm>
            <a:off x="6834188" y="2736850"/>
            <a:ext cx="4679950" cy="3055938"/>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5059"/>
                                        </p:tgtEl>
                                        <p:attrNameLst>
                                          <p:attrName>style.visibility</p:attrName>
                                        </p:attrNameLst>
                                      </p:cBhvr>
                                      <p:to>
                                        <p:strVal val="visible"/>
                                      </p:to>
                                    </p:set>
                                    <p:anim by="(-#ppt_w*2)" calcmode="lin" valueType="num">
                                      <p:cBhvr rctx="PPT">
                                        <p:cTn id="7" dur="500" autoRev="1" fill="hold">
                                          <p:stCondLst>
                                            <p:cond delay="0"/>
                                          </p:stCondLst>
                                        </p:cTn>
                                        <p:tgtEl>
                                          <p:spTgt spid="45059"/>
                                        </p:tgtEl>
                                        <p:attrNameLst>
                                          <p:attrName>ppt_w</p:attrName>
                                        </p:attrNameLst>
                                      </p:cBhvr>
                                    </p:anim>
                                    <p:anim by="(#ppt_w*0.50)" calcmode="lin" valueType="num">
                                      <p:cBhvr>
                                        <p:cTn id="8" dur="500" decel="50000" autoRev="1" fill="hold">
                                          <p:stCondLst>
                                            <p:cond delay="0"/>
                                          </p:stCondLst>
                                        </p:cTn>
                                        <p:tgtEl>
                                          <p:spTgt spid="45059"/>
                                        </p:tgtEl>
                                        <p:attrNameLst>
                                          <p:attrName>ppt_x</p:attrName>
                                        </p:attrNameLst>
                                      </p:cBhvr>
                                    </p:anim>
                                    <p:anim from="(-#ppt_h/2)" to="(#ppt_y)" calcmode="lin" valueType="num">
                                      <p:cBhvr>
                                        <p:cTn id="9" dur="1000" fill="hold">
                                          <p:stCondLst>
                                            <p:cond delay="0"/>
                                          </p:stCondLst>
                                        </p:cTn>
                                        <p:tgtEl>
                                          <p:spTgt spid="45059"/>
                                        </p:tgtEl>
                                        <p:attrNameLst>
                                          <p:attrName>ppt_y</p:attrName>
                                        </p:attrNameLst>
                                      </p:cBhvr>
                                    </p:anim>
                                    <p:animRot by="21600000">
                                      <p:cBhvr>
                                        <p:cTn id="10" dur="1000" fill="hold">
                                          <p:stCondLst>
                                            <p:cond delay="0"/>
                                          </p:stCondLst>
                                        </p:cTn>
                                        <p:tgtEl>
                                          <p:spTgt spid="4505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5060"/>
                                        </p:tgtEl>
                                        <p:attrNameLst>
                                          <p:attrName>style.visibility</p:attrName>
                                        </p:attrNameLst>
                                      </p:cBhvr>
                                      <p:to>
                                        <p:strVal val="visible"/>
                                      </p:to>
                                    </p:set>
                                    <p:animEffect transition="in" filter="wipe(down)">
                                      <p:cBhvr>
                                        <p:cTn id="15"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9" name="文本框 96258"/>
          <p:cNvSpPr txBox="1"/>
          <p:nvPr/>
        </p:nvSpPr>
        <p:spPr>
          <a:xfrm>
            <a:off x="811848" y="1276350"/>
            <a:ext cx="7680325" cy="1990725"/>
          </a:xfrm>
          <a:prstGeom prst="rect">
            <a:avLst/>
          </a:prstGeom>
          <a:noFill/>
          <a:ln w="9525">
            <a:noFill/>
          </a:ln>
        </p:spPr>
        <p:txBody>
          <a:bodyPr anchor="t">
            <a:spAutoFit/>
          </a:bodyPr>
          <a:p>
            <a:pPr>
              <a:lnSpc>
                <a:spcPct val="110000"/>
              </a:lnSpc>
            </a:pPr>
            <a:r>
              <a:rPr lang="en-US" altLang="zh-CN" sz="3735" b="1" noProof="1" dirty="0">
                <a:latin typeface="宋体" panose="02010600030101010101" pitchFamily="2" charset="-122"/>
                <a:ea typeface="宋体" panose="02010600030101010101" pitchFamily="2" charset="-122"/>
                <a:cs typeface="+mn-cs"/>
              </a:rPr>
              <a:t>    </a:t>
            </a:r>
            <a:r>
              <a:rPr lang="zh-CN" altLang="en-US" sz="3735" b="1" noProof="1" dirty="0">
                <a:latin typeface="宋体" panose="02010600030101010101" pitchFamily="2" charset="-122"/>
                <a:ea typeface="宋体" panose="02010600030101010101" pitchFamily="2" charset="-122"/>
                <a:cs typeface="+mn-cs"/>
              </a:rPr>
              <a:t>鲁迅，原名</a:t>
            </a:r>
            <a:r>
              <a:rPr lang="zh-CN" altLang="en-US" sz="3735" b="1" noProof="1" dirty="0">
                <a:solidFill>
                  <a:srgbClr val="FF0000"/>
                </a:solidFill>
                <a:latin typeface="宋体" panose="02010600030101010101" pitchFamily="2" charset="-122"/>
                <a:ea typeface="宋体" panose="02010600030101010101" pitchFamily="2" charset="-122"/>
                <a:cs typeface="+mn-cs"/>
              </a:rPr>
              <a:t>周树</a:t>
            </a:r>
            <a:r>
              <a:rPr lang="zh-CN" altLang="en-US" sz="3735" b="1" noProof="1" dirty="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人，</a:t>
            </a:r>
            <a:r>
              <a:rPr lang="zh-CN" altLang="en-US" sz="3735" b="1" noProof="1" dirty="0">
                <a:latin typeface="宋体" panose="02010600030101010101" pitchFamily="2" charset="-122"/>
                <a:ea typeface="宋体" panose="02010600030101010101" pitchFamily="2" charset="-122"/>
                <a:cs typeface="+mn-cs"/>
                <a:sym typeface="宋体" panose="02010600030101010101" pitchFamily="2" charset="-122"/>
              </a:rPr>
              <a:t>字</a:t>
            </a:r>
            <a:r>
              <a:rPr lang="zh-CN" altLang="en-US" sz="3735" b="1" noProof="1" dirty="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豫才</a:t>
            </a:r>
            <a:r>
              <a:rPr lang="zh-CN" altLang="en-US" sz="3735" b="1" noProof="1" dirty="0">
                <a:latin typeface="宋体" panose="02010600030101010101" pitchFamily="2" charset="-122"/>
                <a:ea typeface="宋体" panose="02010600030101010101" pitchFamily="2" charset="-122"/>
                <a:cs typeface="+mn-cs"/>
              </a:rPr>
              <a:t>。</a:t>
            </a:r>
            <a:endParaRPr lang="zh-CN" altLang="en-US" sz="3735" b="1" noProof="1" dirty="0">
              <a:latin typeface="宋体" panose="02010600030101010101" pitchFamily="2" charset="-122"/>
              <a:ea typeface="宋体" panose="02010600030101010101" pitchFamily="2" charset="-122"/>
            </a:endParaRPr>
          </a:p>
          <a:p>
            <a:pPr>
              <a:lnSpc>
                <a:spcPct val="110000"/>
              </a:lnSpc>
            </a:pPr>
            <a:r>
              <a:rPr lang="zh-CN" altLang="en-US" sz="3735" b="1" noProof="1" dirty="0">
                <a:latin typeface="宋体" panose="02010600030101010101" pitchFamily="2" charset="-122"/>
                <a:ea typeface="宋体" panose="02010600030101010101" pitchFamily="2" charset="-122"/>
                <a:cs typeface="+mn-cs"/>
              </a:rPr>
              <a:t>    浙江绍兴人，中国现代伟大的无产阶级文学家、思想家和革命家。</a:t>
            </a:r>
            <a:endParaRPr lang="zh-CN" altLang="en-US" sz="3735" b="1" noProof="1" dirty="0">
              <a:latin typeface="宋体" panose="02010600030101010101" pitchFamily="2" charset="-122"/>
              <a:ea typeface="宋体" panose="02010600030101010101" pitchFamily="2" charset="-122"/>
            </a:endParaRPr>
          </a:p>
        </p:txBody>
      </p:sp>
      <p:pic>
        <p:nvPicPr>
          <p:cNvPr id="2" name="图片 1"/>
          <p:cNvPicPr>
            <a:picLocks noChangeAspect="1" noChangeArrowheads="1"/>
          </p:cNvPicPr>
          <p:nvPr/>
        </p:nvPicPr>
        <p:blipFill>
          <a:blip r:embed="rId1" cstate="print"/>
          <a:srcRect/>
          <a:stretch>
            <a:fillRect/>
          </a:stretch>
        </p:blipFill>
        <p:spPr bwMode="auto">
          <a:xfrm>
            <a:off x="8615786" y="412743"/>
            <a:ext cx="2992973" cy="3007793"/>
          </a:xfrm>
          <a:prstGeom prst="rect">
            <a:avLst/>
          </a:prstGeom>
          <a:ln>
            <a:noFill/>
          </a:ln>
          <a:effectLst>
            <a:softEdge rad="112500"/>
          </a:effectLst>
        </p:spPr>
      </p:pic>
      <p:sp>
        <p:nvSpPr>
          <p:cNvPr id="7" name="文本框 96258"/>
          <p:cNvSpPr txBox="1"/>
          <p:nvPr/>
        </p:nvSpPr>
        <p:spPr>
          <a:xfrm>
            <a:off x="441643" y="3420745"/>
            <a:ext cx="11503025" cy="2622550"/>
          </a:xfrm>
          <a:prstGeom prst="rect">
            <a:avLst/>
          </a:prstGeom>
          <a:noFill/>
          <a:ln w="9525">
            <a:noFill/>
          </a:ln>
        </p:spPr>
        <p:txBody>
          <a:bodyPr anchor="t">
            <a:spAutoFit/>
          </a:bodyPr>
          <a:p>
            <a:pPr>
              <a:lnSpc>
                <a:spcPct val="110000"/>
              </a:lnSpc>
            </a:pPr>
            <a:r>
              <a:rPr lang="en-US" altLang="zh-CN" sz="3735" b="1" noProof="1" dirty="0">
                <a:latin typeface="宋体" panose="02010600030101010101" pitchFamily="2" charset="-122"/>
                <a:ea typeface="宋体" panose="02010600030101010101" pitchFamily="2" charset="-122"/>
                <a:cs typeface="+mn-cs"/>
              </a:rPr>
              <a:t>    1918</a:t>
            </a:r>
            <a:r>
              <a:rPr lang="zh-CN" altLang="en-US" sz="3735" b="1" noProof="1" dirty="0">
                <a:latin typeface="宋体" panose="02010600030101010101" pitchFamily="2" charset="-122"/>
                <a:ea typeface="宋体" panose="02010600030101010101" pitchFamily="2" charset="-122"/>
                <a:cs typeface="+mn-cs"/>
              </a:rPr>
              <a:t>年</a:t>
            </a:r>
            <a:r>
              <a:rPr lang="en-US" altLang="zh-CN" sz="3735" b="1" noProof="1" dirty="0">
                <a:latin typeface="宋体" panose="02010600030101010101" pitchFamily="2" charset="-122"/>
                <a:ea typeface="宋体" panose="02010600030101010101" pitchFamily="2" charset="-122"/>
                <a:cs typeface="+mn-cs"/>
              </a:rPr>
              <a:t>5</a:t>
            </a:r>
            <a:r>
              <a:rPr lang="zh-CN" altLang="en-US" sz="3735" b="1" noProof="1" dirty="0">
                <a:latin typeface="宋体" panose="02010600030101010101" pitchFamily="2" charset="-122"/>
                <a:ea typeface="宋体" panose="02010600030101010101" pitchFamily="2" charset="-122"/>
                <a:cs typeface="+mn-cs"/>
              </a:rPr>
              <a:t>月</a:t>
            </a:r>
            <a:r>
              <a:rPr lang="en-US" altLang="zh-CN" sz="3735" b="1" noProof="1" dirty="0">
                <a:latin typeface="宋体" panose="02010600030101010101" pitchFamily="2" charset="-122"/>
                <a:ea typeface="宋体" panose="02010600030101010101" pitchFamily="2" charset="-122"/>
                <a:cs typeface="+mn-cs"/>
              </a:rPr>
              <a:t>15</a:t>
            </a:r>
            <a:r>
              <a:rPr lang="zh-CN" altLang="en-US" sz="3735" b="1" noProof="1" dirty="0">
                <a:latin typeface="宋体" panose="02010600030101010101" pitchFamily="2" charset="-122"/>
                <a:ea typeface="宋体" panose="02010600030101010101" pitchFamily="2" charset="-122"/>
                <a:cs typeface="+mn-cs"/>
              </a:rPr>
              <a:t>日发表</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狂人日记</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，是中国第一部现代白话文小说。</a:t>
            </a:r>
            <a:endParaRPr lang="en-US" altLang="zh-CN" sz="3735" b="1" noProof="1" dirty="0">
              <a:latin typeface="宋体" panose="02010600030101010101" pitchFamily="2" charset="-122"/>
              <a:ea typeface="宋体" panose="02010600030101010101" pitchFamily="2" charset="-122"/>
            </a:endParaRPr>
          </a:p>
          <a:p>
            <a:pPr>
              <a:lnSpc>
                <a:spcPct val="110000"/>
              </a:lnSpc>
            </a:pPr>
            <a:r>
              <a:rPr lang="en-US" altLang="zh-CN" sz="3735" b="1" noProof="1" dirty="0">
                <a:latin typeface="宋体" panose="02010600030101010101" pitchFamily="2" charset="-122"/>
                <a:ea typeface="宋体" panose="02010600030101010101" pitchFamily="2" charset="-122"/>
                <a:cs typeface="+mn-cs"/>
              </a:rPr>
              <a:t>    </a:t>
            </a:r>
            <a:r>
              <a:rPr lang="zh-CN" altLang="en-US" sz="3735" b="1" noProof="1" dirty="0">
                <a:solidFill>
                  <a:srgbClr val="FF0000"/>
                </a:solidFill>
                <a:latin typeface="宋体" panose="02010600030101010101" pitchFamily="2" charset="-122"/>
                <a:ea typeface="宋体" panose="02010600030101010101" pitchFamily="2" charset="-122"/>
                <a:cs typeface="+mn-cs"/>
              </a:rPr>
              <a:t>代表作</a:t>
            </a:r>
            <a:r>
              <a:rPr lang="zh-CN" altLang="en-US" sz="3735" b="1" noProof="1" dirty="0">
                <a:latin typeface="宋体" panose="02010600030101010101" pitchFamily="2" charset="-122"/>
                <a:ea typeface="宋体" panose="02010600030101010101" pitchFamily="2" charset="-122"/>
                <a:cs typeface="+mn-cs"/>
              </a:rPr>
              <a:t>：小说集</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呐喊</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彷徨</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故事新编</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等 ；散文集</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朝花夕拾</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等。</a:t>
            </a:r>
            <a:endParaRPr lang="zh-CN" altLang="en-US" sz="3735" b="1" noProof="1" dirty="0">
              <a:latin typeface="宋体" panose="02010600030101010101" pitchFamily="2" charset="-122"/>
              <a:ea typeface="宋体" panose="02010600030101010101" pitchFamily="2" charset="-122"/>
            </a:endParaRPr>
          </a:p>
        </p:txBody>
      </p:sp>
      <p:grpSp>
        <p:nvGrpSpPr>
          <p:cNvPr id="34820" name="组合 3"/>
          <p:cNvGrpSpPr/>
          <p:nvPr/>
        </p:nvGrpSpPr>
        <p:grpSpPr>
          <a:xfrm>
            <a:off x="344488" y="223838"/>
            <a:ext cx="2749550" cy="727075"/>
            <a:chOff x="1438698" y="982657"/>
            <a:chExt cx="2498303" cy="616461"/>
          </a:xfrm>
        </p:grpSpPr>
        <p:pic>
          <p:nvPicPr>
            <p:cNvPr id="34821" name="图片 1"/>
            <p:cNvPicPr>
              <a:picLocks noChangeAspect="1"/>
            </p:cNvPicPr>
            <p:nvPr/>
          </p:nvPicPr>
          <p:blipFill>
            <a:blip r:embed="rId2">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28775" name="文本框 2"/>
            <p:cNvSpPr txBox="1"/>
            <p:nvPr/>
          </p:nvSpPr>
          <p:spPr>
            <a:xfrm>
              <a:off x="1438698" y="982657"/>
              <a:ext cx="2076874" cy="564775"/>
            </a:xfrm>
            <a:prstGeom prst="rect">
              <a:avLst/>
            </a:prstGeom>
            <a:noFill/>
            <a:ln w="9525">
              <a:noFill/>
            </a:ln>
          </p:spPr>
          <p:txBody>
            <a:bodyPr anchor="t">
              <a:spAutoFit/>
            </a:bodyPr>
            <a:p>
              <a:pPr algn="ctr"/>
              <a:r>
                <a:rPr lang="zh-CN" altLang="en-US" sz="3735" b="1" noProof="1" dirty="0">
                  <a:solidFill>
                    <a:srgbClr val="0070C0"/>
                  </a:solidFill>
                  <a:latin typeface="黑体" panose="02010609060101010101" pitchFamily="49" charset="-122"/>
                  <a:ea typeface="黑体" panose="02010609060101010101" pitchFamily="49" charset="-122"/>
                  <a:cs typeface="+mn-cs"/>
                </a:rPr>
                <a:t>走进作者</a:t>
              </a:r>
              <a:endParaRPr lang="zh-CN" altLang="en-US" sz="3735" b="1" noProof="1" dirty="0">
                <a:solidFill>
                  <a:srgbClr val="0070C0"/>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1989"/>
                                        </p:tgtEl>
                                        <p:attrNameLst>
                                          <p:attrName>style.visibility</p:attrName>
                                        </p:attrNameLst>
                                      </p:cBhvr>
                                      <p:to>
                                        <p:strVal val="visible"/>
                                      </p:to>
                                    </p:set>
                                    <p:animEffect transition="in" filter="diamond(in)">
                                      <p:cBhvr>
                                        <p:cTn id="12" dur="1000"/>
                                        <p:tgtEl>
                                          <p:spTgt spid="4198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bldLvl="0"/>
      <p:bldP spid="7" grpId="0" bldLvl="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组合 1"/>
          <p:cNvGrpSpPr/>
          <p:nvPr/>
        </p:nvGrpSpPr>
        <p:grpSpPr>
          <a:xfrm>
            <a:off x="730250" y="827088"/>
            <a:ext cx="10909300" cy="5324475"/>
            <a:chOff x="547688" y="620713"/>
            <a:chExt cx="8181975" cy="3993673"/>
          </a:xfrm>
        </p:grpSpPr>
        <p:sp>
          <p:nvSpPr>
            <p:cNvPr id="82946" name="矩形 1"/>
            <p:cNvSpPr/>
            <p:nvPr/>
          </p:nvSpPr>
          <p:spPr>
            <a:xfrm>
              <a:off x="547688" y="620713"/>
              <a:ext cx="8181975" cy="3993673"/>
            </a:xfrm>
            <a:prstGeom prst="rect">
              <a:avLst/>
            </a:prstGeom>
            <a:noFill/>
            <a:ln w="9525">
              <a:noFill/>
            </a:ln>
          </p:spPr>
          <p:txBody>
            <a:bodyPr anchor="t">
              <a:spAutoFit/>
            </a:bodyPr>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    阿发在地里“往来的摸了一回”的独特动作和“偷我们的罢，我们的大得多呢”的个性化语言，充分表现了他的热情好客，淳朴善良，天真活泼，憨厚无私的品质。通过“偷”</a:t>
              </a:r>
              <a:endParaRPr lang="en-US" altLang="zh-CN" sz="3735" b="1" strike="noStrike" noProof="1" dirty="0">
                <a:solidFill>
                  <a:srgbClr val="FF0000"/>
                </a:solidFill>
                <a:latin typeface="宋体" panose="02010600030101010101" pitchFamily="2" charset="-122"/>
                <a:ea typeface="宋体" panose="02010600030101010101" pitchFamily="2" charset="-122"/>
              </a:endParaRPr>
            </a:p>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豆和用八公公船上的“盐和</a:t>
              </a:r>
              <a:endParaRPr lang="en-US" altLang="zh-CN" sz="3735" b="1" strike="noStrike" noProof="1" dirty="0">
                <a:solidFill>
                  <a:srgbClr val="FF0000"/>
                </a:solidFill>
                <a:latin typeface="宋体" panose="02010600030101010101" pitchFamily="2" charset="-122"/>
                <a:ea typeface="宋体" panose="02010600030101010101" pitchFamily="2" charset="-122"/>
              </a:endParaRPr>
            </a:p>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柴”的处理，表现了双喜的</a:t>
              </a:r>
              <a:endParaRPr lang="en-US" altLang="zh-CN" sz="3735" b="1" strike="noStrike" noProof="1" dirty="0">
                <a:solidFill>
                  <a:srgbClr val="FF0000"/>
                </a:solidFill>
                <a:latin typeface="宋体" panose="02010600030101010101" pitchFamily="2" charset="-122"/>
                <a:ea typeface="宋体" panose="02010600030101010101" pitchFamily="2" charset="-122"/>
              </a:endParaRPr>
            </a:p>
            <a:p>
              <a:pPr fontAlgn="base">
                <a:lnSpc>
                  <a:spcPct val="130000"/>
                </a:lnSpc>
              </a:pPr>
              <a:r>
                <a:rPr lang="zh-CN" altLang="en-US" sz="3735" b="1" strike="noStrike" noProof="1" dirty="0">
                  <a:solidFill>
                    <a:srgbClr val="FF0000"/>
                  </a:solidFill>
                  <a:latin typeface="宋体" panose="02010600030101010101" pitchFamily="2" charset="-122"/>
                  <a:ea typeface="宋体" panose="02010600030101010101" pitchFamily="2" charset="-122"/>
                  <a:cs typeface="+mn-cs"/>
                </a:rPr>
                <a:t>聪明、果断、细心。</a:t>
              </a:r>
              <a:endParaRPr lang="zh-CN" altLang="en-US" sz="3735" b="1" strike="noStrike" noProof="1" dirty="0">
                <a:solidFill>
                  <a:srgbClr val="FF0000"/>
                </a:solidFill>
                <a:latin typeface="宋体" panose="02010600030101010101" pitchFamily="2" charset="-122"/>
                <a:ea typeface="宋体" panose="02010600030101010101" pitchFamily="2" charset="-122"/>
              </a:endParaRPr>
            </a:p>
          </p:txBody>
        </p:sp>
        <p:pic>
          <p:nvPicPr>
            <p:cNvPr id="65539" name="Picture 2" descr="E:\罗梦\苏七语上\苏七语大课堂（正文）\ZM42.tif"/>
            <p:cNvPicPr>
              <a:picLocks noChangeAspect="1"/>
            </p:cNvPicPr>
            <p:nvPr/>
          </p:nvPicPr>
          <p:blipFill>
            <a:blip r:embed="rId1"/>
            <a:stretch>
              <a:fillRect/>
            </a:stretch>
          </p:blipFill>
          <p:spPr>
            <a:xfrm>
              <a:off x="5253038" y="2360613"/>
              <a:ext cx="3333750" cy="2193925"/>
            </a:xfrm>
            <a:prstGeom prst="rect">
              <a:avLst/>
            </a:prstGeom>
            <a:noFill/>
            <a:ln w="9525">
              <a:noFill/>
            </a:ln>
          </p:spPr>
        </p:pic>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6561" name="文本框 1"/>
          <p:cNvSpPr txBox="1"/>
          <p:nvPr/>
        </p:nvSpPr>
        <p:spPr>
          <a:xfrm>
            <a:off x="350838" y="250825"/>
            <a:ext cx="11490325" cy="1322388"/>
          </a:xfrm>
          <a:prstGeom prst="rect">
            <a:avLst/>
          </a:prstGeom>
          <a:noFill/>
          <a:ln w="9525">
            <a:noFill/>
          </a:ln>
        </p:spPr>
        <p:txBody>
          <a:bodyPr anchor="t">
            <a:spAutoFit/>
          </a:bodyPr>
          <a:p>
            <a:r>
              <a:rPr lang="zh-CN" altLang="en-US" sz="4000" dirty="0">
                <a:solidFill>
                  <a:srgbClr val="FF0000"/>
                </a:solidFill>
                <a:latin typeface="Arial" panose="020B0604020202020204" pitchFamily="34" charset="0"/>
                <a:ea typeface="黑体" panose="02010609060101010101" pitchFamily="49" charset="-122"/>
              </a:rPr>
              <a:t>       阅读</a:t>
            </a:r>
            <a:r>
              <a:rPr lang="en-US" altLang="zh-CN" sz="4000" dirty="0">
                <a:solidFill>
                  <a:srgbClr val="FF0000"/>
                </a:solidFill>
                <a:latin typeface="Arial" panose="020B0604020202020204" pitchFamily="34" charset="0"/>
                <a:ea typeface="黑体" panose="02010609060101010101" pitchFamily="49" charset="-122"/>
              </a:rPr>
              <a:t>10</a:t>
            </a:r>
            <a:r>
              <a:rPr lang="zh-CN" altLang="zh-CN" sz="4000" dirty="0">
                <a:solidFill>
                  <a:srgbClr val="FF0000"/>
                </a:solidFill>
                <a:latin typeface="Arial" panose="020B0604020202020204" pitchFamily="34" charset="0"/>
                <a:ea typeface="黑体" panose="02010609060101010101" pitchFamily="49" charset="-122"/>
              </a:rPr>
              <a:t>~</a:t>
            </a:r>
            <a:r>
              <a:rPr lang="en-US" altLang="zh-CN" sz="4000" dirty="0">
                <a:solidFill>
                  <a:srgbClr val="FF0000"/>
                </a:solidFill>
                <a:latin typeface="Arial" panose="020B0604020202020204" pitchFamily="34" charset="0"/>
                <a:ea typeface="黑体" panose="02010609060101010101" pitchFamily="49" charset="-122"/>
              </a:rPr>
              <a:t>13</a:t>
            </a:r>
            <a:r>
              <a:rPr lang="zh-CN" altLang="en-US" sz="4000" dirty="0">
                <a:solidFill>
                  <a:srgbClr val="FF0000"/>
                </a:solidFill>
                <a:latin typeface="Arial" panose="020B0604020202020204" pitchFamily="34" charset="0"/>
                <a:ea typeface="黑体" panose="02010609060101010101" pitchFamily="49" charset="-122"/>
              </a:rPr>
              <a:t>段，思考：作者详细描写了哪些内容以突出小伙伴看戏途中的心情？</a:t>
            </a:r>
            <a:endParaRPr lang="zh-CN" altLang="en-US" sz="4000" dirty="0">
              <a:solidFill>
                <a:srgbClr val="FF0000"/>
              </a:solidFill>
              <a:latin typeface="Arial" panose="020B0604020202020204" pitchFamily="34" charset="0"/>
              <a:ea typeface="黑体" panose="02010609060101010101" pitchFamily="49" charset="-122"/>
            </a:endParaRPr>
          </a:p>
        </p:txBody>
      </p:sp>
      <p:pic>
        <p:nvPicPr>
          <p:cNvPr id="59394" name="图片 59393" descr="夏夜行船"/>
          <p:cNvPicPr>
            <a:picLocks noChangeAspect="1"/>
          </p:cNvPicPr>
          <p:nvPr/>
        </p:nvPicPr>
        <p:blipFill>
          <a:blip r:embed="rId1"/>
          <a:stretch>
            <a:fillRect/>
          </a:stretch>
        </p:blipFill>
        <p:spPr>
          <a:xfrm>
            <a:off x="769938" y="1573213"/>
            <a:ext cx="10650537" cy="5014912"/>
          </a:xfrm>
          <a:prstGeom prst="rect">
            <a:avLst/>
          </a:prstGeom>
          <a:noFill/>
          <a:ln w="9525">
            <a:noFill/>
          </a:ln>
        </p:spPr>
      </p:pic>
      <p:sp>
        <p:nvSpPr>
          <p:cNvPr id="27652" name="矩形 2"/>
          <p:cNvSpPr>
            <a:spLocks noTextEdit="1"/>
          </p:cNvSpPr>
          <p:nvPr/>
        </p:nvSpPr>
        <p:spPr>
          <a:xfrm>
            <a:off x="976313" y="1814513"/>
            <a:ext cx="3214687" cy="1168400"/>
          </a:xfrm>
          <a:prstGeom prst="rect">
            <a:avLst/>
          </a:prstGeom>
        </p:spPr>
        <p:txBody>
          <a:bodyPr wrap="none" fromWordArt="1">
            <a:prstTxWarp prst="textWave1">
              <a:avLst>
                <a:gd name="adj1" fmla="val 13005"/>
                <a:gd name="adj2" fmla="val 486"/>
              </a:avLst>
            </a:prstTxWarp>
            <a:normAutofit/>
          </a:bodyPr>
          <a:p>
            <a:pPr algn="ctr"/>
            <a:r>
              <a:rPr lang="zh-CN" altLang="en-US" sz="4800">
                <a:solidFill>
                  <a:srgbClr val="FFFF00"/>
                </a:solidFill>
                <a:effectLst>
                  <a:outerShdw dist="53882" dir="2699999" algn="ctr" rotWithShape="0">
                    <a:srgbClr val="C0C0C0">
                      <a:alpha val="79999"/>
                    </a:srgbClr>
                  </a:outerShdw>
                </a:effectLst>
                <a:latin typeface="宋体" panose="02010600030101010101" pitchFamily="2" charset="-122"/>
                <a:ea typeface="宋体" panose="02010600030101010101" pitchFamily="2" charset="-122"/>
              </a:rPr>
              <a:t>月夜行船</a:t>
            </a:r>
            <a:endParaRPr lang="zh-CN" altLang="en-US" sz="4800">
              <a:solidFill>
                <a:srgbClr val="FFFF00"/>
              </a:solidFill>
              <a:effectLst>
                <a:outerShdw dist="53882" dir="2699999" algn="ctr" rotWithShape="0">
                  <a:srgbClr val="C0C0C0">
                    <a:alpha val="79999"/>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blinds(horizontal)">
                                      <p:cBhvr>
                                        <p:cTn id="7" dur="500"/>
                                        <p:tgtEl>
                                          <p:spTgt spid="5939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blinds(horizontal)">
                                      <p:cBhvr>
                                        <p:cTn id="12"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2" name="矩形 22530"/>
          <p:cNvSpPr/>
          <p:nvPr/>
        </p:nvSpPr>
        <p:spPr>
          <a:xfrm>
            <a:off x="176213" y="79375"/>
            <a:ext cx="2260600" cy="830263"/>
          </a:xfrm>
          <a:prstGeom prst="rect">
            <a:avLst/>
          </a:prstGeom>
          <a:solidFill>
            <a:srgbClr val="92D050"/>
          </a:solidFill>
          <a:ln w="9525">
            <a:noFill/>
          </a:ln>
        </p:spPr>
        <p:txBody>
          <a:bodyPr anchor="t">
            <a:spAutoFit/>
          </a:bodyPr>
          <a:p>
            <a:r>
              <a:rPr lang="zh-CN" altLang="en-US" sz="4800" b="1" dirty="0">
                <a:latin typeface="黑体" panose="02010609060101010101" pitchFamily="49" charset="-122"/>
                <a:ea typeface="黑体" panose="02010609060101010101" pitchFamily="49" charset="-122"/>
              </a:rPr>
              <a:t>视 觉：</a:t>
            </a:r>
            <a:endParaRPr lang="zh-CN" altLang="en-US" sz="4800" b="1" dirty="0">
              <a:latin typeface="黑体" panose="02010609060101010101" pitchFamily="49" charset="-122"/>
              <a:ea typeface="黑体" panose="02010609060101010101" pitchFamily="49" charset="-122"/>
            </a:endParaRPr>
          </a:p>
        </p:txBody>
      </p:sp>
      <p:sp>
        <p:nvSpPr>
          <p:cNvPr id="22532" name="矩形 22531"/>
          <p:cNvSpPr/>
          <p:nvPr/>
        </p:nvSpPr>
        <p:spPr>
          <a:xfrm>
            <a:off x="2578100" y="79375"/>
            <a:ext cx="9277350" cy="1158875"/>
          </a:xfrm>
          <a:prstGeom prst="rect">
            <a:avLst/>
          </a:prstGeom>
          <a:solidFill>
            <a:schemeClr val="bg1"/>
          </a:solidFill>
          <a:ln w="9525">
            <a:noFill/>
          </a:ln>
        </p:spPr>
        <p:txBody>
          <a:bodyPr anchor="t">
            <a:spAutoFit/>
          </a:bodyPr>
          <a:p>
            <a:pPr fontAlgn="base"/>
            <a:r>
              <a:rPr lang="zh-CN" altLang="en-US" sz="3465" b="1" strike="noStrike" noProof="1" dirty="0">
                <a:latin typeface="宋体" panose="02010600030101010101" pitchFamily="2" charset="-122"/>
                <a:ea typeface="宋体" panose="02010600030101010101" pitchFamily="2" charset="-122"/>
                <a:cs typeface="+mn-cs"/>
              </a:rPr>
              <a:t>豆麦“碧绿”、远山“淡黑”，月色朦胧在水气里，依稀的赵庄，几点火。</a:t>
            </a:r>
            <a:endParaRPr lang="zh-CN" altLang="en-US" sz="3465" b="1" strike="noStrike" noProof="1" dirty="0">
              <a:latin typeface="宋体" panose="02010600030101010101" pitchFamily="2" charset="-122"/>
              <a:ea typeface="宋体" panose="02010600030101010101" pitchFamily="2" charset="-122"/>
            </a:endParaRPr>
          </a:p>
        </p:txBody>
      </p:sp>
      <p:sp>
        <p:nvSpPr>
          <p:cNvPr id="25604" name="文本框 22532"/>
          <p:cNvSpPr txBox="1"/>
          <p:nvPr/>
        </p:nvSpPr>
        <p:spPr>
          <a:xfrm>
            <a:off x="176213" y="1138238"/>
            <a:ext cx="2260600" cy="830262"/>
          </a:xfrm>
          <a:prstGeom prst="rect">
            <a:avLst/>
          </a:prstGeom>
          <a:solidFill>
            <a:srgbClr val="92D050"/>
          </a:solidFill>
          <a:ln w="9525">
            <a:noFill/>
          </a:ln>
        </p:spPr>
        <p:txBody>
          <a:bodyPr anchor="t">
            <a:spAutoFit/>
          </a:bodyPr>
          <a:p>
            <a:pPr>
              <a:spcBef>
                <a:spcPct val="50000"/>
              </a:spcBef>
            </a:pPr>
            <a:r>
              <a:rPr lang="zh-CN" altLang="en-US" sz="4800" b="1" dirty="0">
                <a:latin typeface="黑体" panose="02010609060101010101" pitchFamily="49" charset="-122"/>
                <a:ea typeface="黑体" panose="02010609060101010101" pitchFamily="49" charset="-122"/>
              </a:rPr>
              <a:t>嗅 觉：</a:t>
            </a:r>
            <a:endParaRPr lang="zh-CN" altLang="en-US" sz="4800" b="1" dirty="0">
              <a:latin typeface="黑体" panose="02010609060101010101" pitchFamily="49" charset="-122"/>
              <a:ea typeface="黑体" panose="02010609060101010101" pitchFamily="49" charset="-122"/>
            </a:endParaRPr>
          </a:p>
        </p:txBody>
      </p:sp>
      <p:sp>
        <p:nvSpPr>
          <p:cNvPr id="22534" name="矩形 22533"/>
          <p:cNvSpPr/>
          <p:nvPr/>
        </p:nvSpPr>
        <p:spPr>
          <a:xfrm>
            <a:off x="2590800" y="1343025"/>
            <a:ext cx="5395913" cy="625475"/>
          </a:xfrm>
          <a:prstGeom prst="rect">
            <a:avLst/>
          </a:prstGeom>
          <a:solidFill>
            <a:schemeClr val="bg1"/>
          </a:solidFill>
          <a:ln w="9525">
            <a:noFill/>
          </a:ln>
        </p:spPr>
        <p:txBody>
          <a:bodyPr anchor="t">
            <a:spAutoFit/>
          </a:bodyPr>
          <a:p>
            <a:pPr fontAlgn="base"/>
            <a:r>
              <a:rPr lang="zh-CN" altLang="en-US" sz="3465" b="1" strike="noStrike" noProof="1" dirty="0">
                <a:latin typeface="宋体" panose="02010600030101010101" pitchFamily="2" charset="-122"/>
                <a:ea typeface="宋体" panose="02010600030101010101" pitchFamily="2" charset="-122"/>
                <a:cs typeface="+mn-cs"/>
              </a:rPr>
              <a:t>豆麦和水草的“清香”。</a:t>
            </a:r>
            <a:endParaRPr lang="zh-CN" altLang="en-US" sz="3465" b="1" strike="noStrike" noProof="1" dirty="0">
              <a:latin typeface="宋体" panose="02010600030101010101" pitchFamily="2" charset="-122"/>
              <a:ea typeface="宋体" panose="02010600030101010101" pitchFamily="2" charset="-122"/>
            </a:endParaRPr>
          </a:p>
        </p:txBody>
      </p:sp>
      <p:sp>
        <p:nvSpPr>
          <p:cNvPr id="25606" name="文本框 22534"/>
          <p:cNvSpPr txBox="1"/>
          <p:nvPr/>
        </p:nvSpPr>
        <p:spPr>
          <a:xfrm>
            <a:off x="176213" y="2492375"/>
            <a:ext cx="2260600" cy="830263"/>
          </a:xfrm>
          <a:prstGeom prst="rect">
            <a:avLst/>
          </a:prstGeom>
          <a:solidFill>
            <a:srgbClr val="92D050"/>
          </a:solidFill>
          <a:ln w="9525">
            <a:noFill/>
          </a:ln>
        </p:spPr>
        <p:txBody>
          <a:bodyPr anchor="t">
            <a:spAutoFit/>
          </a:bodyPr>
          <a:p>
            <a:pPr>
              <a:spcBef>
                <a:spcPct val="50000"/>
              </a:spcBef>
            </a:pPr>
            <a:r>
              <a:rPr lang="zh-CN" altLang="en-US" sz="4800" b="1" dirty="0">
                <a:latin typeface="黑体" panose="02010609060101010101" pitchFamily="49" charset="-122"/>
                <a:ea typeface="黑体" panose="02010609060101010101" pitchFamily="49" charset="-122"/>
              </a:rPr>
              <a:t>听 觉：</a:t>
            </a:r>
            <a:endParaRPr lang="zh-CN" altLang="en-US" sz="4800" b="1" dirty="0">
              <a:latin typeface="黑体" panose="02010609060101010101" pitchFamily="49" charset="-122"/>
              <a:ea typeface="黑体" panose="02010609060101010101" pitchFamily="49" charset="-122"/>
            </a:endParaRPr>
          </a:p>
        </p:txBody>
      </p:sp>
      <p:sp>
        <p:nvSpPr>
          <p:cNvPr id="25607" name="文本框 22536"/>
          <p:cNvSpPr txBox="1"/>
          <p:nvPr/>
        </p:nvSpPr>
        <p:spPr>
          <a:xfrm>
            <a:off x="176213" y="3957638"/>
            <a:ext cx="2260600" cy="830262"/>
          </a:xfrm>
          <a:prstGeom prst="rect">
            <a:avLst/>
          </a:prstGeom>
          <a:solidFill>
            <a:srgbClr val="92D050"/>
          </a:solidFill>
          <a:ln w="9525">
            <a:noFill/>
          </a:ln>
        </p:spPr>
        <p:txBody>
          <a:bodyPr anchor="t">
            <a:spAutoFit/>
          </a:bodyPr>
          <a:p>
            <a:pPr>
              <a:spcBef>
                <a:spcPct val="50000"/>
              </a:spcBef>
            </a:pPr>
            <a:r>
              <a:rPr lang="zh-CN" altLang="en-US" sz="4800" b="1" dirty="0">
                <a:latin typeface="黑体" panose="02010609060101010101" pitchFamily="49" charset="-122"/>
                <a:ea typeface="黑体" panose="02010609060101010101" pitchFamily="49" charset="-122"/>
              </a:rPr>
              <a:t>感 觉：</a:t>
            </a:r>
            <a:endParaRPr lang="zh-CN" altLang="en-US" sz="4800" b="1" dirty="0">
              <a:latin typeface="黑体" panose="02010609060101010101" pitchFamily="49" charset="-122"/>
              <a:ea typeface="黑体" panose="02010609060101010101" pitchFamily="49" charset="-122"/>
            </a:endParaRPr>
          </a:p>
        </p:txBody>
      </p:sp>
      <p:sp>
        <p:nvSpPr>
          <p:cNvPr id="22538" name="文本框 22537"/>
          <p:cNvSpPr txBox="1"/>
          <p:nvPr/>
        </p:nvSpPr>
        <p:spPr>
          <a:xfrm>
            <a:off x="2590800" y="3765550"/>
            <a:ext cx="9277350" cy="1692275"/>
          </a:xfrm>
          <a:prstGeom prst="rect">
            <a:avLst/>
          </a:prstGeom>
          <a:noFill/>
          <a:ln w="9525">
            <a:noFill/>
          </a:ln>
        </p:spPr>
        <p:txBody>
          <a:bodyPr anchor="t">
            <a:spAutoFit/>
          </a:bodyPr>
          <a:p>
            <a:pPr>
              <a:spcBef>
                <a:spcPct val="50000"/>
              </a:spcBef>
            </a:pPr>
            <a:r>
              <a:rPr lang="zh-CN" altLang="en-US" sz="3465" b="1" noProof="1" dirty="0">
                <a:latin typeface="宋体" panose="02010600030101010101" pitchFamily="2" charset="-122"/>
                <a:ea typeface="宋体" panose="02010600030101010101" pitchFamily="2" charset="-122"/>
                <a:cs typeface="+mn-cs"/>
              </a:rPr>
              <a:t>但我却还以为船慢……使我的心也沉静，然而又自失起来，觉得要和他弥散在含着豆麦蕴藻之香的夜气里。</a:t>
            </a:r>
            <a:endParaRPr lang="zh-CN" altLang="en-US" sz="3465" b="1" noProof="1" dirty="0">
              <a:latin typeface="宋体" panose="02010600030101010101" pitchFamily="2" charset="-122"/>
              <a:ea typeface="宋体" panose="02010600030101010101" pitchFamily="2" charset="-122"/>
            </a:endParaRPr>
          </a:p>
        </p:txBody>
      </p:sp>
      <p:sp>
        <p:nvSpPr>
          <p:cNvPr id="22539" name="矩形 22538"/>
          <p:cNvSpPr/>
          <p:nvPr/>
        </p:nvSpPr>
        <p:spPr>
          <a:xfrm>
            <a:off x="2590800" y="2328863"/>
            <a:ext cx="9277350" cy="1157288"/>
          </a:xfrm>
          <a:prstGeom prst="rect">
            <a:avLst/>
          </a:prstGeom>
          <a:noFill/>
          <a:ln w="9525">
            <a:noFill/>
          </a:ln>
        </p:spPr>
        <p:txBody>
          <a:bodyPr anchor="t">
            <a:spAutoFit/>
          </a:bodyPr>
          <a:p>
            <a:pPr fontAlgn="base"/>
            <a:r>
              <a:rPr lang="zh-CN" altLang="en-US" sz="3465" b="1" strike="noStrike" noProof="1" dirty="0">
                <a:latin typeface="宋体" panose="02010600030101010101" pitchFamily="2" charset="-122"/>
                <a:ea typeface="宋体" panose="02010600030101010101" pitchFamily="2" charset="-122"/>
                <a:cs typeface="+mn-cs"/>
              </a:rPr>
              <a:t>“潺潺” 的水声，小伙伴的说笑、嚷声，远处的“歌吹”。</a:t>
            </a:r>
            <a:endParaRPr lang="zh-CN" altLang="en-US" sz="3465" b="1" strike="noStrike" noProof="1" dirty="0">
              <a:latin typeface="宋体" panose="02010600030101010101" pitchFamily="2" charset="-122"/>
              <a:ea typeface="宋体" panose="02010600030101010101" pitchFamily="2" charset="-122"/>
            </a:endParaRPr>
          </a:p>
        </p:txBody>
      </p:sp>
      <p:sp>
        <p:nvSpPr>
          <p:cNvPr id="25610" name="文本框 2"/>
          <p:cNvSpPr txBox="1"/>
          <p:nvPr/>
        </p:nvSpPr>
        <p:spPr>
          <a:xfrm>
            <a:off x="176213" y="5654675"/>
            <a:ext cx="2260600" cy="828675"/>
          </a:xfrm>
          <a:prstGeom prst="rect">
            <a:avLst/>
          </a:prstGeom>
          <a:solidFill>
            <a:srgbClr val="92D050"/>
          </a:solidFill>
          <a:ln w="9525">
            <a:noFill/>
          </a:ln>
        </p:spPr>
        <p:txBody>
          <a:bodyPr anchor="t">
            <a:spAutoFit/>
          </a:bodyPr>
          <a:p>
            <a:pPr>
              <a:spcBef>
                <a:spcPct val="50000"/>
              </a:spcBef>
            </a:pPr>
            <a:r>
              <a:rPr lang="zh-CN" altLang="en-US" sz="4800" b="1" dirty="0">
                <a:latin typeface="黑体" panose="02010609060101010101" pitchFamily="49" charset="-122"/>
                <a:ea typeface="黑体" panose="02010609060101010101" pitchFamily="49" charset="-122"/>
              </a:rPr>
              <a:t>比 喻：</a:t>
            </a:r>
            <a:endParaRPr lang="zh-CN" altLang="en-US" sz="4800" b="1" dirty="0">
              <a:latin typeface="黑体" panose="02010609060101010101" pitchFamily="49" charset="-122"/>
              <a:ea typeface="黑体" panose="02010609060101010101" pitchFamily="49" charset="-122"/>
            </a:endParaRPr>
          </a:p>
        </p:txBody>
      </p:sp>
      <p:sp>
        <p:nvSpPr>
          <p:cNvPr id="26634" name="文本框 4"/>
          <p:cNvSpPr txBox="1"/>
          <p:nvPr/>
        </p:nvSpPr>
        <p:spPr>
          <a:xfrm>
            <a:off x="2578100" y="5467350"/>
            <a:ext cx="9558338" cy="1158875"/>
          </a:xfrm>
          <a:prstGeom prst="rect">
            <a:avLst/>
          </a:prstGeom>
          <a:noFill/>
          <a:ln w="9525">
            <a:noFill/>
          </a:ln>
        </p:spPr>
        <p:txBody>
          <a:bodyPr wrap="square" anchor="t">
            <a:spAutoFit/>
          </a:bodyPr>
          <a:p>
            <a:r>
              <a:rPr lang="zh-CN" altLang="en-US" sz="3465" b="1" noProof="1" dirty="0">
                <a:latin typeface="宋体" panose="02010600030101010101" pitchFamily="2" charset="-122"/>
                <a:ea typeface="宋体" panose="02010600030101010101" pitchFamily="2" charset="-122"/>
                <a:cs typeface="+mn-cs"/>
              </a:rPr>
              <a:t>把“淡黑的起伏的连山”比喻成“踊跃的铁的兽脊”。（</a:t>
            </a:r>
            <a:r>
              <a:rPr lang="zh-CN" altLang="en-US" sz="3465" b="1" noProof="1" dirty="0">
                <a:solidFill>
                  <a:srgbClr val="FF0000"/>
                </a:solidFill>
                <a:latin typeface="宋体" panose="02010600030101010101" pitchFamily="2" charset="-122"/>
                <a:ea typeface="宋体" panose="02010600030101010101" pitchFamily="2" charset="-122"/>
                <a:cs typeface="+mn-cs"/>
              </a:rPr>
              <a:t>以动写静，烘托出“我”急迫的心情</a:t>
            </a:r>
            <a:r>
              <a:rPr lang="zh-CN" altLang="en-US" sz="3465" b="1" noProof="1" dirty="0">
                <a:latin typeface="宋体" panose="02010600030101010101" pitchFamily="2" charset="-122"/>
                <a:ea typeface="宋体" panose="02010600030101010101" pitchFamily="2" charset="-122"/>
                <a:cs typeface="+mn-cs"/>
              </a:rPr>
              <a:t>）</a:t>
            </a:r>
            <a:endParaRPr lang="zh-CN" altLang="en-US" sz="3465" b="1" noProof="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arn(outVertical)">
                                      <p:cBhvr>
                                        <p:cTn id="7" dur="500"/>
                                        <p:tgtEl>
                                          <p:spTgt spid="25602"/>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5604"/>
                                        </p:tgtEl>
                                        <p:attrNameLst>
                                          <p:attrName>style.visibility</p:attrName>
                                        </p:attrNameLst>
                                      </p:cBhvr>
                                      <p:to>
                                        <p:strVal val="visible"/>
                                      </p:to>
                                    </p:set>
                                    <p:animEffect transition="in" filter="barn(outVertical)">
                                      <p:cBhvr>
                                        <p:cTn id="10" dur="500"/>
                                        <p:tgtEl>
                                          <p:spTgt spid="2560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5606"/>
                                        </p:tgtEl>
                                        <p:attrNameLst>
                                          <p:attrName>style.visibility</p:attrName>
                                        </p:attrNameLst>
                                      </p:cBhvr>
                                      <p:to>
                                        <p:strVal val="visible"/>
                                      </p:to>
                                    </p:set>
                                    <p:animEffect transition="in" filter="barn(outVertical)">
                                      <p:cBhvr>
                                        <p:cTn id="13" dur="500"/>
                                        <p:tgtEl>
                                          <p:spTgt spid="25606"/>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25607"/>
                                        </p:tgtEl>
                                        <p:attrNameLst>
                                          <p:attrName>style.visibility</p:attrName>
                                        </p:attrNameLst>
                                      </p:cBhvr>
                                      <p:to>
                                        <p:strVal val="visible"/>
                                      </p:to>
                                    </p:set>
                                    <p:animEffect transition="in" filter="barn(outVertical)">
                                      <p:cBhvr>
                                        <p:cTn id="16" dur="500"/>
                                        <p:tgtEl>
                                          <p:spTgt spid="25607"/>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25610"/>
                                        </p:tgtEl>
                                        <p:attrNameLst>
                                          <p:attrName>style.visibility</p:attrName>
                                        </p:attrNameLst>
                                      </p:cBhvr>
                                      <p:to>
                                        <p:strVal val="visible"/>
                                      </p:to>
                                    </p:set>
                                    <p:animEffect transition="in" filter="barn(outVertical)">
                                      <p:cBhvr>
                                        <p:cTn id="19" dur="500"/>
                                        <p:tgtEl>
                                          <p:spTgt spid="256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iterate type="wd">
                                    <p:tmPct val="10000"/>
                                  </p:iterate>
                                  <p:childTnLst>
                                    <p:set>
                                      <p:cBhvr>
                                        <p:cTn id="23" dur="1" fill="hold">
                                          <p:stCondLst>
                                            <p:cond delay="0"/>
                                          </p:stCondLst>
                                        </p:cTn>
                                        <p:tgtEl>
                                          <p:spTgt spid="22532"/>
                                        </p:tgtEl>
                                        <p:attrNameLst>
                                          <p:attrName>style.visibility</p:attrName>
                                        </p:attrNameLst>
                                      </p:cBhvr>
                                      <p:to>
                                        <p:strVal val="visible"/>
                                      </p:to>
                                    </p:set>
                                    <p:animEffect transition="in" filter="fade">
                                      <p:cBhvr>
                                        <p:cTn id="24" dur="1000"/>
                                        <p:tgtEl>
                                          <p:spTgt spid="22532"/>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22534"/>
                                        </p:tgtEl>
                                        <p:attrNameLst>
                                          <p:attrName>style.visibility</p:attrName>
                                        </p:attrNameLst>
                                      </p:cBhvr>
                                      <p:to>
                                        <p:strVal val="visible"/>
                                      </p:to>
                                    </p:set>
                                    <p:animEffect transition="in" filter="dissolve">
                                      <p:cBhvr>
                                        <p:cTn id="29" dur="500"/>
                                        <p:tgtEl>
                                          <p:spTgt spid="22534"/>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iterate type="wd">
                                    <p:tmAbs val="0"/>
                                  </p:iterate>
                                  <p:childTnLst>
                                    <p:set>
                                      <p:cBhvr>
                                        <p:cTn id="33" dur="1" fill="hold">
                                          <p:stCondLst>
                                            <p:cond delay="0"/>
                                          </p:stCondLst>
                                        </p:cTn>
                                        <p:tgtEl>
                                          <p:spTgt spid="22539"/>
                                        </p:tgtEl>
                                        <p:attrNameLst>
                                          <p:attrName>style.visibility</p:attrName>
                                        </p:attrNameLst>
                                      </p:cBhvr>
                                      <p:to>
                                        <p:strVal val="visible"/>
                                      </p:to>
                                    </p:set>
                                    <p:animEffect transition="in" filter="checkerboard(across)">
                                      <p:cBhvr>
                                        <p:cTn id="34" dur="500"/>
                                        <p:tgtEl>
                                          <p:spTgt spid="22539"/>
                                        </p:tgtEl>
                                      </p:cBhvr>
                                    </p:animEffect>
                                  </p:childTnLst>
                                </p:cTn>
                              </p:par>
                            </p:childTnLst>
                          </p:cTn>
                        </p:par>
                      </p:childTnLst>
                    </p:cTn>
                  </p:par>
                  <p:par>
                    <p:cTn id="35" fill="hold">
                      <p:stCondLst>
                        <p:cond delay="indefinite"/>
                      </p:stCondLst>
                      <p:childTnLst>
                        <p:par>
                          <p:cTn id="36" fill="hold">
                            <p:stCondLst>
                              <p:cond delay="0"/>
                            </p:stCondLst>
                            <p:childTnLst>
                              <p:par>
                                <p:cTn id="37" presetID="50" presetClass="entr" presetSubtype="0" decel="100000" fill="hold" grpId="0" nodeType="clickEffect">
                                  <p:stCondLst>
                                    <p:cond delay="0"/>
                                  </p:stCondLst>
                                  <p:childTnLst>
                                    <p:set>
                                      <p:cBhvr>
                                        <p:cTn id="38" dur="1" fill="hold">
                                          <p:stCondLst>
                                            <p:cond delay="0"/>
                                          </p:stCondLst>
                                        </p:cTn>
                                        <p:tgtEl>
                                          <p:spTgt spid="22538"/>
                                        </p:tgtEl>
                                        <p:attrNameLst>
                                          <p:attrName>style.visibility</p:attrName>
                                        </p:attrNameLst>
                                      </p:cBhvr>
                                      <p:to>
                                        <p:strVal val="visible"/>
                                      </p:to>
                                    </p:set>
                                    <p:anim calcmode="lin" valueType="num">
                                      <p:cBhvr>
                                        <p:cTn id="39" dur="1000" fill="hold"/>
                                        <p:tgtEl>
                                          <p:spTgt spid="22538"/>
                                        </p:tgtEl>
                                        <p:attrNameLst>
                                          <p:attrName>ppt_w</p:attrName>
                                        </p:attrNameLst>
                                      </p:cBhvr>
                                      <p:tavLst>
                                        <p:tav tm="0">
                                          <p:val>
                                            <p:strVal val="#ppt_w+.3"/>
                                          </p:val>
                                        </p:tav>
                                        <p:tav tm="100000">
                                          <p:val>
                                            <p:strVal val="#ppt_w"/>
                                          </p:val>
                                        </p:tav>
                                      </p:tavLst>
                                    </p:anim>
                                    <p:anim calcmode="lin" valueType="num">
                                      <p:cBhvr>
                                        <p:cTn id="40" dur="1000" fill="hold"/>
                                        <p:tgtEl>
                                          <p:spTgt spid="22538"/>
                                        </p:tgtEl>
                                        <p:attrNameLst>
                                          <p:attrName>ppt_h</p:attrName>
                                        </p:attrNameLst>
                                      </p:cBhvr>
                                      <p:tavLst>
                                        <p:tav tm="0">
                                          <p:val>
                                            <p:strVal val="#ppt_h"/>
                                          </p:val>
                                        </p:tav>
                                        <p:tav tm="100000">
                                          <p:val>
                                            <p:strVal val="#ppt_h"/>
                                          </p:val>
                                        </p:tav>
                                      </p:tavLst>
                                    </p:anim>
                                    <p:animEffect transition="in" filter="fade">
                                      <p:cBhvr>
                                        <p:cTn id="41" dur="1000"/>
                                        <p:tgtEl>
                                          <p:spTgt spid="22538"/>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6634"/>
                                        </p:tgtEl>
                                        <p:attrNameLst>
                                          <p:attrName>style.visibility</p:attrName>
                                        </p:attrNameLst>
                                      </p:cBhvr>
                                      <p:to>
                                        <p:strVal val="visible"/>
                                      </p:to>
                                    </p:set>
                                    <p:animEffect transition="in" filter="blinds(horizontal)">
                                      <p:cBhvr>
                                        <p:cTn id="46" dur="500"/>
                                        <p:tgtEl>
                                          <p:spTgt spid="26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ldLvl="0" animBg="1"/>
      <p:bldP spid="22532" grpId="0" bldLvl="0" animBg="1"/>
      <p:bldP spid="25604" grpId="0" bldLvl="0" animBg="1"/>
      <p:bldP spid="22534" grpId="0" bldLvl="0" animBg="1"/>
      <p:bldP spid="25606" grpId="0" bldLvl="0" animBg="1"/>
      <p:bldP spid="25607" grpId="0" bldLvl="0" animBg="1"/>
      <p:bldP spid="22538" grpId="0" bldLvl="0" animBg="1"/>
      <p:bldP spid="22539" grpId="0" bldLvl="0" animBg="1"/>
      <p:bldP spid="25610" grpId="0" bldLvl="0" animBg="1"/>
      <p:bldP spid="2663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5539" name="文本框 65538"/>
          <p:cNvSpPr txBox="1"/>
          <p:nvPr/>
        </p:nvSpPr>
        <p:spPr>
          <a:xfrm>
            <a:off x="350838" y="163513"/>
            <a:ext cx="7162800" cy="3829050"/>
          </a:xfrm>
          <a:prstGeom prst="rect">
            <a:avLst/>
          </a:prstGeom>
          <a:noFill/>
          <a:ln w="9525">
            <a:noFill/>
          </a:ln>
        </p:spPr>
        <p:txBody>
          <a:bodyPr anchor="t">
            <a:spAutoFit/>
          </a:bodyPr>
          <a:p>
            <a:pPr>
              <a:lnSpc>
                <a:spcPct val="130000"/>
              </a:lnSpc>
            </a:pPr>
            <a:r>
              <a:rPr lang="en-US" altLang="zh-CN" sz="3735" b="1" noProof="1" dirty="0">
                <a:latin typeface="宋体" panose="02010600030101010101" pitchFamily="2" charset="-122"/>
                <a:ea typeface="宋体" panose="02010600030101010101" pitchFamily="2" charset="-122"/>
                <a:cs typeface="+mn-cs"/>
              </a:rPr>
              <a:t>    </a:t>
            </a:r>
            <a:r>
              <a:rPr lang="zh-CN" altLang="en-US" sz="3735" b="1" noProof="1" dirty="0">
                <a:latin typeface="宋体" panose="02010600030101010101" pitchFamily="2" charset="-122"/>
                <a:ea typeface="宋体" panose="02010600030101010101" pitchFamily="2" charset="-122"/>
                <a:cs typeface="+mn-cs"/>
              </a:rPr>
              <a:t>最惹眼的是屹立在庄外临河空地上的一座戏台，模糊在远处的月夜中，和空间几乎分不出界限，我疑心画上见过的仙境，就在这里出现了。</a:t>
            </a:r>
            <a:endParaRPr lang="zh-CN" altLang="en-US" sz="3735" b="1" noProof="1" dirty="0">
              <a:latin typeface="宋体" panose="02010600030101010101" pitchFamily="2" charset="-122"/>
              <a:ea typeface="宋体" panose="02010600030101010101" pitchFamily="2" charset="-122"/>
            </a:endParaRPr>
          </a:p>
        </p:txBody>
      </p:sp>
      <p:pic>
        <p:nvPicPr>
          <p:cNvPr id="27652" name="图片 65540" descr="月亮5"/>
          <p:cNvPicPr>
            <a:picLocks noChangeAspect="1"/>
          </p:cNvPicPr>
          <p:nvPr/>
        </p:nvPicPr>
        <p:blipFill>
          <a:blip r:embed="rId1">
            <a:clrChange>
              <a:clrFrom>
                <a:srgbClr val="0D0A05"/>
              </a:clrFrom>
              <a:clrTo>
                <a:srgbClr val="0D0A05">
                  <a:alpha val="0"/>
                </a:srgbClr>
              </a:clrTo>
            </a:clrChange>
          </a:blip>
          <a:srcRect l="30145" t="21771" r="28271" b="19106"/>
          <a:stretch>
            <a:fillRect/>
          </a:stretch>
        </p:blipFill>
        <p:spPr>
          <a:xfrm>
            <a:off x="9139238" y="163513"/>
            <a:ext cx="2005012" cy="2003425"/>
          </a:xfrm>
          <a:prstGeom prst="rect">
            <a:avLst/>
          </a:prstGeom>
          <a:noFill/>
          <a:ln w="9525">
            <a:noFill/>
          </a:ln>
        </p:spPr>
      </p:pic>
      <p:pic>
        <p:nvPicPr>
          <p:cNvPr id="68611" name="Picture 6" descr="http://y2.ifengimg.com/d048595168338e17/2015/0925/rdn_5604e4d83d1c8.jpg"/>
          <p:cNvPicPr>
            <a:picLocks noChangeAspect="1"/>
          </p:cNvPicPr>
          <p:nvPr/>
        </p:nvPicPr>
        <p:blipFill>
          <a:blip r:embed="rId2"/>
          <a:stretch>
            <a:fillRect/>
          </a:stretch>
        </p:blipFill>
        <p:spPr>
          <a:xfrm>
            <a:off x="7632700" y="3505200"/>
            <a:ext cx="4235450" cy="3041650"/>
          </a:xfrm>
          <a:prstGeom prst="rect">
            <a:avLst/>
          </a:prstGeom>
          <a:noFill/>
          <a:ln w="9525">
            <a:noFill/>
          </a:ln>
        </p:spPr>
      </p:pic>
      <p:sp>
        <p:nvSpPr>
          <p:cNvPr id="6" name="文本框 1"/>
          <p:cNvSpPr txBox="1"/>
          <p:nvPr/>
        </p:nvSpPr>
        <p:spPr>
          <a:xfrm>
            <a:off x="350838" y="3859213"/>
            <a:ext cx="6678612" cy="2490787"/>
          </a:xfrm>
          <a:prstGeom prst="rect">
            <a:avLst/>
          </a:prstGeom>
          <a:noFill/>
          <a:ln w="9525">
            <a:noFill/>
          </a:ln>
        </p:spPr>
        <p:txBody>
          <a:bodyPr anchor="t">
            <a:spAutoFit/>
          </a:bodyPr>
          <a:p>
            <a:pPr>
              <a:lnSpc>
                <a:spcPct val="130000"/>
              </a:lnSpc>
            </a:pPr>
            <a:r>
              <a:rPr lang="zh-CN" altLang="en-US" sz="4000" b="1" dirty="0">
                <a:solidFill>
                  <a:srgbClr val="FF0000"/>
                </a:solidFill>
                <a:latin typeface="楷体" panose="02010609060101010101" pitchFamily="49" charset="-122"/>
                <a:ea typeface="楷体" panose="02010609060101010101" pitchFamily="49" charset="-122"/>
              </a:rPr>
              <a:t>环境描写的作用：</a:t>
            </a:r>
            <a:r>
              <a:rPr lang="zh-CN" altLang="en-US" sz="4000" b="1" dirty="0">
                <a:latin typeface="楷体" panose="02010609060101010101" pitchFamily="49" charset="-122"/>
                <a:ea typeface="楷体" panose="02010609060101010101" pitchFamily="49" charset="-122"/>
              </a:rPr>
              <a:t>调动视觉、听觉、嗅觉、味觉描绘江南水乡的美丽景色。 </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539">
                                            <p:txEl>
                                              <p:charRg st="0" end="6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0" presetClass="entr" presetSubtype="0" fill="hold" nodeType="clickEffect">
                                  <p:stCondLst>
                                    <p:cond delay="0"/>
                                  </p:stCondLst>
                                  <p:childTnLst>
                                    <p:set>
                                      <p:cBhvr>
                                        <p:cTn id="10" dur="1" fill="hold">
                                          <p:stCondLst>
                                            <p:cond delay="0"/>
                                          </p:stCondLst>
                                        </p:cTn>
                                        <p:tgtEl>
                                          <p:spTgt spid="27652"/>
                                        </p:tgtEl>
                                        <p:attrNameLst>
                                          <p:attrName>style.visibility</p:attrName>
                                        </p:attrNameLst>
                                      </p:cBhvr>
                                      <p:to>
                                        <p:strVal val="visible"/>
                                      </p:to>
                                    </p:set>
                                    <p:animEffect transition="in" filter="fade">
                                      <p:cBhvr>
                                        <p:cTn id="11" dur="800" decel="100000"/>
                                        <p:tgtEl>
                                          <p:spTgt spid="27652"/>
                                        </p:tgtEl>
                                      </p:cBhvr>
                                    </p:animEffect>
                                    <p:anim calcmode="lin" valueType="num">
                                      <p:cBhvr>
                                        <p:cTn id="12" dur="800" decel="100000" fill="hold"/>
                                        <p:tgtEl>
                                          <p:spTgt spid="27652"/>
                                        </p:tgtEl>
                                        <p:attrNameLst>
                                          <p:attrName>style.rotation</p:attrName>
                                        </p:attrNameLst>
                                      </p:cBhvr>
                                      <p:tavLst>
                                        <p:tav tm="0">
                                          <p:val>
                                            <p:fltVal val="-90.000000"/>
                                          </p:val>
                                        </p:tav>
                                        <p:tav tm="100000">
                                          <p:val>
                                            <p:fltVal val="0.000000"/>
                                          </p:val>
                                        </p:tav>
                                      </p:tavLst>
                                    </p:anim>
                                    <p:anim calcmode="lin" valueType="num">
                                      <p:cBhvr>
                                        <p:cTn id="13" dur="800" decel="100000" fill="hold"/>
                                        <p:tgtEl>
                                          <p:spTgt spid="27652"/>
                                        </p:tgtEl>
                                        <p:attrNameLst>
                                          <p:attrName>ppt_x</p:attrName>
                                        </p:attrNameLst>
                                      </p:cBhvr>
                                      <p:tavLst>
                                        <p:tav tm="0">
                                          <p:val>
                                            <p:strVal val="#ppt_x+0.4"/>
                                          </p:val>
                                        </p:tav>
                                        <p:tav tm="100000">
                                          <p:val>
                                            <p:strVal val="#ppt_x-0.05"/>
                                          </p:val>
                                        </p:tav>
                                      </p:tavLst>
                                    </p:anim>
                                    <p:anim calcmode="lin" valueType="num">
                                      <p:cBhvr>
                                        <p:cTn id="14" dur="800" decel="100000" fill="hold"/>
                                        <p:tgtEl>
                                          <p:spTgt spid="27652"/>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27652"/>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27652"/>
                                        </p:tgtEl>
                                        <p:attrNameLst>
                                          <p:attrName>ppt_y</p:attrName>
                                        </p:attrNameLst>
                                      </p:cBhvr>
                                      <p:tavLst>
                                        <p:tav tm="0">
                                          <p:val>
                                            <p:strVal val="#ppt_y+0.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331788" y="1512888"/>
            <a:ext cx="11536363" cy="4654550"/>
          </a:xfrm>
          <a:prstGeom prst="rect">
            <a:avLst/>
          </a:prstGeom>
          <a:noFill/>
          <a:ln w="9525">
            <a:noFill/>
          </a:ln>
        </p:spPr>
        <p:txBody>
          <a:bodyPr anchor="t">
            <a:spAutoFit/>
          </a:bodyPr>
          <a:p>
            <a:pPr>
              <a:lnSpc>
                <a:spcPct val="130000"/>
              </a:lnSpc>
            </a:pPr>
            <a:r>
              <a:rPr lang="en-US" altLang="en-US" sz="3735" b="1" noProof="1" dirty="0">
                <a:latin typeface="楷体" panose="02010609060101010101" pitchFamily="49" charset="-122"/>
                <a:ea typeface="楷体" panose="02010609060101010101" pitchFamily="49" charset="-122"/>
                <a:cs typeface="+mn-cs"/>
              </a:rPr>
              <a:t>    </a:t>
            </a:r>
            <a:r>
              <a:rPr lang="zh-CN" altLang="en-US" sz="3735" b="1" noProof="1" dirty="0">
                <a:latin typeface="宋体" panose="02010600030101010101" pitchFamily="2" charset="-122"/>
                <a:ea typeface="宋体" panose="02010600030101010101" pitchFamily="2" charset="-122"/>
                <a:cs typeface="+mn-cs"/>
              </a:rPr>
              <a:t>总体来说，有</a:t>
            </a:r>
            <a:r>
              <a:rPr lang="zh-CN" altLang="en-US" sz="3735" b="1" noProof="1" dirty="0">
                <a:solidFill>
                  <a:srgbClr val="FF0000"/>
                </a:solidFill>
                <a:latin typeface="宋体" panose="02010600030101010101" pitchFamily="2" charset="-122"/>
                <a:ea typeface="宋体" panose="02010600030101010101" pitchFamily="2" charset="-122"/>
                <a:cs typeface="+mn-cs"/>
              </a:rPr>
              <a:t>高兴</a:t>
            </a:r>
            <a:r>
              <a:rPr lang="zh-CN" altLang="en-US" sz="3735" b="1" noProof="1" dirty="0">
                <a:latin typeface="宋体" panose="02010600030101010101" pitchFamily="2" charset="-122"/>
                <a:ea typeface="宋体" panose="02010600030101010101" pitchFamily="2" charset="-122"/>
                <a:cs typeface="+mn-cs"/>
              </a:rPr>
              <a:t>、</a:t>
            </a:r>
            <a:r>
              <a:rPr lang="zh-CN" altLang="en-US" sz="3735" b="1" noProof="1" dirty="0">
                <a:solidFill>
                  <a:srgbClr val="FF0000"/>
                </a:solidFill>
                <a:latin typeface="宋体" panose="02010600030101010101" pitchFamily="2" charset="-122"/>
                <a:ea typeface="宋体" panose="02010600030101010101" pitchFamily="2" charset="-122"/>
                <a:cs typeface="+mn-cs"/>
              </a:rPr>
              <a:t>迫切</a:t>
            </a:r>
            <a:r>
              <a:rPr lang="zh-CN" altLang="en-US" sz="3735" b="1" noProof="1" dirty="0">
                <a:latin typeface="宋体" panose="02010600030101010101" pitchFamily="2" charset="-122"/>
                <a:ea typeface="宋体" panose="02010600030101010101" pitchFamily="2" charset="-122"/>
                <a:cs typeface="+mn-cs"/>
              </a:rPr>
              <a:t>和</a:t>
            </a:r>
            <a:r>
              <a:rPr lang="zh-CN" altLang="en-US" sz="3735" b="1" noProof="1" dirty="0">
                <a:solidFill>
                  <a:srgbClr val="FF0000"/>
                </a:solidFill>
                <a:latin typeface="宋体" panose="02010600030101010101" pitchFamily="2" charset="-122"/>
                <a:ea typeface="宋体" panose="02010600030101010101" pitchFamily="2" charset="-122"/>
                <a:cs typeface="+mn-cs"/>
              </a:rPr>
              <a:t>沉静</a:t>
            </a:r>
            <a:r>
              <a:rPr lang="zh-CN" altLang="en-US" sz="3735" b="1" noProof="1" dirty="0">
                <a:latin typeface="宋体" panose="02010600030101010101" pitchFamily="2" charset="-122"/>
                <a:ea typeface="宋体" panose="02010600030101010101" pitchFamily="2" charset="-122"/>
                <a:cs typeface="+mn-cs"/>
              </a:rPr>
              <a:t>的心理。</a:t>
            </a:r>
            <a:endParaRPr lang="zh-CN" altLang="en-US" sz="3735" b="1" noProof="1" dirty="0">
              <a:latin typeface="宋体" panose="02010600030101010101" pitchFamily="2" charset="-122"/>
              <a:ea typeface="宋体" panose="02010600030101010101" pitchFamily="2" charset="-122"/>
            </a:endParaRPr>
          </a:p>
          <a:p>
            <a:pPr>
              <a:lnSpc>
                <a:spcPct val="130000"/>
              </a:lnSpc>
              <a:spcBef>
                <a:spcPts val="600"/>
              </a:spcBef>
            </a:pPr>
            <a:r>
              <a:rPr lang="zh-CN" altLang="en-US" sz="3735" b="1" noProof="1" dirty="0">
                <a:latin typeface="楷体" panose="02010609060101010101" pitchFamily="49" charset="-122"/>
                <a:ea typeface="楷体" panose="02010609060101010101" pitchFamily="49" charset="-122"/>
                <a:cs typeface="+mn-cs"/>
              </a:rPr>
              <a:t>    </a:t>
            </a:r>
            <a:r>
              <a:rPr lang="zh-CN" altLang="en-US" sz="3735" b="1" noProof="1" dirty="0">
                <a:latin typeface="宋体" panose="02010600030101010101" pitchFamily="2" charset="-122"/>
                <a:ea typeface="宋体" panose="02010600030101010101" pitchFamily="2" charset="-122"/>
                <a:cs typeface="+mn-cs"/>
              </a:rPr>
              <a:t>进一步分析，突出“</a:t>
            </a:r>
            <a:r>
              <a:rPr lang="zh-CN" altLang="en-US" sz="3735" b="1" noProof="1" dirty="0">
                <a:solidFill>
                  <a:srgbClr val="FF0000"/>
                </a:solidFill>
                <a:latin typeface="宋体" panose="02010600030101010101" pitchFamily="2" charset="-122"/>
                <a:ea typeface="宋体" panose="02010600030101010101" pitchFamily="2" charset="-122"/>
                <a:cs typeface="+mn-cs"/>
              </a:rPr>
              <a:t>迫切</a:t>
            </a:r>
            <a:r>
              <a:rPr lang="zh-CN" altLang="en-US" sz="3735" b="1" noProof="1" dirty="0">
                <a:latin typeface="宋体" panose="02010600030101010101" pitchFamily="2" charset="-122"/>
                <a:ea typeface="宋体" panose="02010600030101010101" pitchFamily="2" charset="-122"/>
                <a:cs typeface="+mn-cs"/>
              </a:rPr>
              <a:t>”心理较为明显。</a:t>
            </a:r>
            <a:r>
              <a:rPr lang="zh-CN" altLang="en-US" sz="3735" b="1" noProof="1" dirty="0">
                <a:latin typeface="楷体" panose="02010609060101010101" pitchFamily="49" charset="-122"/>
                <a:ea typeface="楷体" panose="02010609060101010101" pitchFamily="49" charset="-122"/>
                <a:cs typeface="+mn-cs"/>
              </a:rPr>
              <a:t>起伏的连山如踊跃的铁的兽脊，以动写静，烘托出“我”的急迫心情。听到歌声，料想便来自戏台，心里更是迫切。而宛转、悠扬的笛声，使我沉静，反衬出此前着急的心理。</a:t>
            </a:r>
            <a:endParaRPr lang="zh-CN" altLang="en-US" sz="3735" b="1" noProof="1" dirty="0">
              <a:latin typeface="楷体" panose="02010609060101010101" pitchFamily="49" charset="-122"/>
              <a:ea typeface="楷体" panose="02010609060101010101" pitchFamily="49" charset="-122"/>
            </a:endParaRPr>
          </a:p>
        </p:txBody>
      </p:sp>
      <p:sp>
        <p:nvSpPr>
          <p:cNvPr id="69634" name="文本框 95235"/>
          <p:cNvSpPr txBox="1"/>
          <p:nvPr/>
        </p:nvSpPr>
        <p:spPr>
          <a:xfrm>
            <a:off x="209550" y="190500"/>
            <a:ext cx="11534775" cy="1322388"/>
          </a:xfrm>
          <a:prstGeom prst="rect">
            <a:avLst/>
          </a:prstGeom>
          <a:noFill/>
          <a:ln w="9525">
            <a:noFill/>
          </a:ln>
        </p:spPr>
        <p:txBody>
          <a:bodyPr anchor="t">
            <a:spAutoFit/>
          </a:bodyPr>
          <a:p>
            <a:r>
              <a:rPr lang="zh-CN" altLang="en-US" sz="4000" dirty="0">
                <a:solidFill>
                  <a:srgbClr val="FF0000"/>
                </a:solidFill>
                <a:latin typeface="Arial" panose="020B0604020202020204" pitchFamily="34" charset="0"/>
                <a:ea typeface="黑体" panose="02010609060101010101" pitchFamily="49" charset="-122"/>
              </a:rPr>
              <a:t>       思考：从上述几种感觉描写里，推测“我”月下坐船去看社戏时怎样的心理？</a:t>
            </a:r>
            <a:endParaRPr lang="zh-CN" altLang="en-US" sz="4000" dirty="0">
              <a:solidFill>
                <a:srgbClr val="FF00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xEl>
                                              <p:charRg st="0" end="23"/>
                                            </p:txEl>
                                          </p:spTgt>
                                        </p:tgtEl>
                                        <p:attrNameLst>
                                          <p:attrName>style.visibility</p:attrName>
                                        </p:attrNameLst>
                                      </p:cBhvr>
                                      <p:to>
                                        <p:strVal val="visible"/>
                                      </p:to>
                                    </p:set>
                                    <p:anim calcmode="lin" valueType="num">
                                      <p:cBhvr>
                                        <p:cTn id="7" dur="1000" fill="hold"/>
                                        <p:tgtEl>
                                          <p:spTgt spid="2">
                                            <p:txEl>
                                              <p:charRg st="0" end="23"/>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charRg st="0" end="23"/>
                                            </p:txEl>
                                          </p:spTgt>
                                        </p:tgtEl>
                                        <p:attrNameLst>
                                          <p:attrName>ppt_h</p:attrName>
                                        </p:attrNameLst>
                                      </p:cBhvr>
                                      <p:tavLst>
                                        <p:tav tm="0">
                                          <p:val>
                                            <p:strVal val="#ppt_h"/>
                                          </p:val>
                                        </p:tav>
                                        <p:tav tm="100000">
                                          <p:val>
                                            <p:strVal val="#ppt_h"/>
                                          </p:val>
                                        </p:tav>
                                      </p:tavLst>
                                    </p:anim>
                                    <p:animEffect transition="in" filter="fade">
                                      <p:cBhvr>
                                        <p:cTn id="9" dur="1000"/>
                                        <p:tgtEl>
                                          <p:spTgt spid="2">
                                            <p:txEl>
                                              <p:charRg st="0" end="23"/>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
                                            <p:txEl>
                                              <p:charRg st="23" end="124"/>
                                            </p:txEl>
                                          </p:spTgt>
                                        </p:tgtEl>
                                        <p:attrNameLst>
                                          <p:attrName>style.visibility</p:attrName>
                                        </p:attrNameLst>
                                      </p:cBhvr>
                                      <p:to>
                                        <p:strVal val="visible"/>
                                      </p:to>
                                    </p:set>
                                    <p:anim calcmode="lin" valueType="num">
                                      <p:cBhvr>
                                        <p:cTn id="14" dur="1000" fill="hold"/>
                                        <p:tgtEl>
                                          <p:spTgt spid="2">
                                            <p:txEl>
                                              <p:charRg st="23" end="124"/>
                                            </p:txEl>
                                          </p:spTgt>
                                        </p:tgtEl>
                                        <p:attrNameLst>
                                          <p:attrName>ppt_w</p:attrName>
                                        </p:attrNameLst>
                                      </p:cBhvr>
                                      <p:tavLst>
                                        <p:tav tm="0">
                                          <p:val>
                                            <p:strVal val="#ppt_w*0.70"/>
                                          </p:val>
                                        </p:tav>
                                        <p:tav tm="100000">
                                          <p:val>
                                            <p:strVal val="#ppt_w"/>
                                          </p:val>
                                        </p:tav>
                                      </p:tavLst>
                                    </p:anim>
                                    <p:anim calcmode="lin" valueType="num">
                                      <p:cBhvr>
                                        <p:cTn id="15" dur="1000" fill="hold"/>
                                        <p:tgtEl>
                                          <p:spTgt spid="2">
                                            <p:txEl>
                                              <p:charRg st="23" end="124"/>
                                            </p:txEl>
                                          </p:spTgt>
                                        </p:tgtEl>
                                        <p:attrNameLst>
                                          <p:attrName>ppt_h</p:attrName>
                                        </p:attrNameLst>
                                      </p:cBhvr>
                                      <p:tavLst>
                                        <p:tav tm="0">
                                          <p:val>
                                            <p:strVal val="#ppt_h"/>
                                          </p:val>
                                        </p:tav>
                                        <p:tav tm="100000">
                                          <p:val>
                                            <p:strVal val="#ppt_h"/>
                                          </p:val>
                                        </p:tav>
                                      </p:tavLst>
                                    </p:anim>
                                    <p:animEffect transition="in" filter="fade">
                                      <p:cBhvr>
                                        <p:cTn id="16" dur="1000"/>
                                        <p:tgtEl>
                                          <p:spTgt spid="2">
                                            <p:txEl>
                                              <p:charRg st="23"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0657" name="Picture 2" descr="F:\人教新课标初中语文7年级下册\16 社戏\图片\课文插图3-船头看戏.jpg"/>
          <p:cNvPicPr>
            <a:picLocks noChangeAspect="1"/>
          </p:cNvPicPr>
          <p:nvPr/>
        </p:nvPicPr>
        <p:blipFill>
          <a:blip r:embed="rId1"/>
          <a:stretch>
            <a:fillRect/>
          </a:stretch>
        </p:blipFill>
        <p:spPr>
          <a:xfrm>
            <a:off x="-6350" y="-25400"/>
            <a:ext cx="12228513" cy="6973888"/>
          </a:xfrm>
          <a:prstGeom prst="rect">
            <a:avLst/>
          </a:prstGeom>
          <a:noFill/>
          <a:ln w="9525">
            <a:noFill/>
          </a:ln>
        </p:spPr>
      </p:pic>
      <p:sp>
        <p:nvSpPr>
          <p:cNvPr id="95234" name="矩形 2"/>
          <p:cNvSpPr/>
          <p:nvPr/>
        </p:nvSpPr>
        <p:spPr>
          <a:xfrm>
            <a:off x="9939338" y="6067425"/>
            <a:ext cx="2082800" cy="666750"/>
          </a:xfrm>
          <a:prstGeom prst="rect">
            <a:avLst/>
          </a:prstGeom>
          <a:solidFill>
            <a:srgbClr val="C00000"/>
          </a:solidFill>
          <a:ln w="9525">
            <a:noFill/>
          </a:ln>
        </p:spPr>
        <p:txBody>
          <a:bodyPr wrap="none" anchor="t">
            <a:spAutoFit/>
          </a:bodyPr>
          <a:p>
            <a:pPr fontAlgn="base"/>
            <a:r>
              <a:rPr lang="zh-CN" altLang="en-US" sz="3735" strike="noStrike" noProof="1" dirty="0">
                <a:solidFill>
                  <a:schemeClr val="bg1"/>
                </a:solidFill>
                <a:latin typeface="黑体" panose="02010609060101010101" pitchFamily="49" charset="-122"/>
                <a:ea typeface="黑体" panose="02010609060101010101" pitchFamily="49" charset="-122"/>
                <a:cs typeface="+mn-cs"/>
              </a:rPr>
              <a:t>船头看戏</a:t>
            </a:r>
            <a:endParaRPr lang="zh-CN" altLang="en-US" sz="3735" strike="noStrike" noProof="1"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random/>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681" name="文本框 1"/>
          <p:cNvSpPr txBox="1"/>
          <p:nvPr/>
        </p:nvSpPr>
        <p:spPr>
          <a:xfrm>
            <a:off x="434975" y="947738"/>
            <a:ext cx="9191625" cy="708025"/>
          </a:xfrm>
          <a:prstGeom prst="rect">
            <a:avLst/>
          </a:prstGeom>
          <a:noFill/>
          <a:ln w="9525">
            <a:noFill/>
          </a:ln>
        </p:spPr>
        <p:txBody>
          <a:bodyPr anchor="t">
            <a:spAutoFit/>
          </a:bodyPr>
          <a:p>
            <a:r>
              <a:rPr lang="zh-CN" altLang="en-US" sz="4000" dirty="0">
                <a:solidFill>
                  <a:srgbClr val="FF0000"/>
                </a:solidFill>
                <a:latin typeface="Arial" panose="020B0604020202020204" pitchFamily="34" charset="0"/>
                <a:ea typeface="黑体" panose="02010609060101010101" pitchFamily="49" charset="-122"/>
              </a:rPr>
              <a:t>孩子们爱不爱看？从哪里表现出来？</a:t>
            </a:r>
            <a:endParaRPr lang="zh-CN" altLang="en-US" sz="4000" dirty="0">
              <a:solidFill>
                <a:srgbClr val="FF0000"/>
              </a:solidFill>
              <a:latin typeface="Arial" panose="020B0604020202020204" pitchFamily="34" charset="0"/>
              <a:ea typeface="黑体" panose="02010609060101010101" pitchFamily="49" charset="-122"/>
            </a:endParaRPr>
          </a:p>
        </p:txBody>
      </p:sp>
      <p:sp>
        <p:nvSpPr>
          <p:cNvPr id="3" name="文本框 2"/>
          <p:cNvSpPr txBox="1"/>
          <p:nvPr/>
        </p:nvSpPr>
        <p:spPr>
          <a:xfrm>
            <a:off x="1020763" y="1955800"/>
            <a:ext cx="10150475" cy="2967038"/>
          </a:xfrm>
          <a:prstGeom prst="rect">
            <a:avLst/>
          </a:prstGeom>
          <a:noFill/>
          <a:ln w="9525">
            <a:noFill/>
          </a:ln>
        </p:spPr>
        <p:txBody>
          <a:bodyPr anchor="t">
            <a:spAutoFit/>
          </a:bodyPr>
          <a:p>
            <a:r>
              <a:rPr lang="zh-CN" altLang="en-US" sz="3735" b="1" noProof="1" dirty="0">
                <a:latin typeface="宋体" panose="02010600030101010101" pitchFamily="2" charset="-122"/>
                <a:ea typeface="宋体" panose="02010600030101010101" pitchFamily="2" charset="-122"/>
                <a:cs typeface="+mn-cs"/>
              </a:rPr>
              <a:t>    </a:t>
            </a:r>
            <a:r>
              <a:rPr lang="zh-CN" altLang="en-US" sz="3735" b="1" noProof="1" dirty="0">
                <a:solidFill>
                  <a:srgbClr val="FF0000"/>
                </a:solidFill>
                <a:latin typeface="宋体" panose="02010600030101010101" pitchFamily="2" charset="-122"/>
                <a:ea typeface="宋体" panose="02010600030101010101" pitchFamily="2" charset="-122"/>
                <a:cs typeface="+mn-cs"/>
              </a:rPr>
              <a:t>不爱看</a:t>
            </a:r>
            <a:endParaRPr lang="en-US" altLang="zh-CN" sz="3735" b="1" noProof="1" dirty="0">
              <a:solidFill>
                <a:srgbClr val="FF0000"/>
              </a:solidFill>
              <a:latin typeface="宋体" panose="02010600030101010101" pitchFamily="2" charset="-122"/>
              <a:ea typeface="宋体" panose="02010600030101010101" pitchFamily="2" charset="-122"/>
            </a:endParaRPr>
          </a:p>
          <a:p>
            <a:r>
              <a:rPr lang="zh-CN" altLang="en-US" sz="3735" b="1" noProof="1" dirty="0">
                <a:latin typeface="宋体" panose="02010600030101010101" pitchFamily="2" charset="-122"/>
                <a:ea typeface="宋体" panose="02010600030101010101" pitchFamily="2" charset="-122"/>
                <a:cs typeface="+mn-cs"/>
              </a:rPr>
              <a:t> </a:t>
            </a:r>
            <a:endParaRPr lang="en-US" altLang="zh-CN" sz="3735" b="1" noProof="1" dirty="0">
              <a:latin typeface="宋体" panose="02010600030101010101" pitchFamily="2" charset="-122"/>
              <a:ea typeface="宋体" panose="02010600030101010101" pitchFamily="2" charset="-122"/>
            </a:endParaRPr>
          </a:p>
          <a:p>
            <a:r>
              <a:rPr lang="zh-CN" altLang="en-US" sz="3735" b="1" noProof="1" dirty="0">
                <a:latin typeface="宋体" panose="02010600030101010101" pitchFamily="2" charset="-122"/>
                <a:ea typeface="宋体" panose="02010600030101010101" pitchFamily="2" charset="-122"/>
                <a:cs typeface="+mn-cs"/>
              </a:rPr>
              <a:t>   表现：稀奇、渐不明显、喃喃的骂、不住的吁气、打哈欠、各管自己谈话。 </a:t>
            </a:r>
            <a:endParaRPr lang="en-US" altLang="zh-CN" sz="3735" b="1" noProof="1" dirty="0">
              <a:latin typeface="宋体" panose="02010600030101010101" pitchFamily="2" charset="-122"/>
              <a:ea typeface="宋体" panose="02010600030101010101" pitchFamily="2" charset="-122"/>
            </a:endParaRPr>
          </a:p>
          <a:p>
            <a:pPr algn="r"/>
            <a:r>
              <a:rPr lang="zh-CN" altLang="en-US" sz="3735" b="1" noProof="1" dirty="0">
                <a:latin typeface="宋体" panose="02010600030101010101" pitchFamily="2" charset="-122"/>
                <a:ea typeface="宋体" panose="02010600030101010101" pitchFamily="2" charset="-122"/>
                <a:cs typeface="+mn-cs"/>
              </a:rPr>
              <a:t>（侧面描写）</a:t>
            </a:r>
            <a:endParaRPr lang="zh-CN" altLang="en-US" sz="3735" b="1" noProof="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8"/>
                                            </p:txEl>
                                          </p:spTgt>
                                        </p:tgtEl>
                                        <p:attrNameLst>
                                          <p:attrName>style.visibility</p:attrName>
                                        </p:attrNameLst>
                                      </p:cBhvr>
                                      <p:to>
                                        <p:strVal val="visible"/>
                                      </p:to>
                                    </p:set>
                                    <p:anim calcmode="lin" valueType="num">
                                      <p:cBhvr additive="base">
                                        <p:cTn id="7" dur="500" fill="hold"/>
                                        <p:tgtEl>
                                          <p:spTgt spid="3">
                                            <p:txEl>
                                              <p:charRg st="0"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8"/>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charRg st="8" end="10"/>
                                            </p:txEl>
                                          </p:spTgt>
                                        </p:tgtEl>
                                        <p:attrNameLst>
                                          <p:attrName>style.visibility</p:attrName>
                                        </p:attrNameLst>
                                      </p:cBhvr>
                                      <p:to>
                                        <p:strVal val="visible"/>
                                      </p:to>
                                    </p:set>
                                    <p:anim calcmode="lin" valueType="num">
                                      <p:cBhvr additive="base">
                                        <p:cTn id="11" dur="500" fill="hold"/>
                                        <p:tgtEl>
                                          <p:spTgt spid="3">
                                            <p:txEl>
                                              <p:charRg st="8" end="1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charRg st="8" end="1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charRg st="10" end="48"/>
                                            </p:txEl>
                                          </p:spTgt>
                                        </p:tgtEl>
                                        <p:attrNameLst>
                                          <p:attrName>style.visibility</p:attrName>
                                        </p:attrNameLst>
                                      </p:cBhvr>
                                      <p:to>
                                        <p:strVal val="visible"/>
                                      </p:to>
                                    </p:set>
                                    <p:anim calcmode="lin" valueType="num">
                                      <p:cBhvr additive="base">
                                        <p:cTn id="17" dur="500" fill="hold"/>
                                        <p:tgtEl>
                                          <p:spTgt spid="3">
                                            <p:txEl>
                                              <p:charRg st="10" end="4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charRg st="10" end="48"/>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charRg st="48" end="55"/>
                                            </p:txEl>
                                          </p:spTgt>
                                        </p:tgtEl>
                                        <p:attrNameLst>
                                          <p:attrName>style.visibility</p:attrName>
                                        </p:attrNameLst>
                                      </p:cBhvr>
                                      <p:to>
                                        <p:strVal val="visible"/>
                                      </p:to>
                                    </p:set>
                                    <p:anim calcmode="lin" valueType="num">
                                      <p:cBhvr additive="base">
                                        <p:cTn id="23" dur="500" fill="hold"/>
                                        <p:tgtEl>
                                          <p:spTgt spid="3">
                                            <p:txEl>
                                              <p:charRg st="48" end="5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charRg st="48" end="5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2705" name="Picture 2" descr="F:\人教新课标初中语文7年级下册\16 社戏\图片\课文插图4-月下归航.jpg"/>
          <p:cNvPicPr>
            <a:picLocks noChangeAspect="1"/>
          </p:cNvPicPr>
          <p:nvPr/>
        </p:nvPicPr>
        <p:blipFill>
          <a:blip r:embed="rId1"/>
          <a:stretch>
            <a:fillRect/>
          </a:stretch>
        </p:blipFill>
        <p:spPr>
          <a:xfrm>
            <a:off x="-65087" y="-52387"/>
            <a:ext cx="12226925" cy="6919912"/>
          </a:xfrm>
          <a:prstGeom prst="rect">
            <a:avLst/>
          </a:prstGeom>
          <a:noFill/>
          <a:ln w="9525">
            <a:noFill/>
          </a:ln>
        </p:spPr>
      </p:pic>
      <p:sp>
        <p:nvSpPr>
          <p:cNvPr id="72706" name="矩形 2"/>
          <p:cNvSpPr/>
          <p:nvPr/>
        </p:nvSpPr>
        <p:spPr>
          <a:xfrm>
            <a:off x="460375" y="209550"/>
            <a:ext cx="2417763" cy="768350"/>
          </a:xfrm>
          <a:prstGeom prst="rect">
            <a:avLst/>
          </a:prstGeom>
          <a:solidFill>
            <a:srgbClr val="FF00FF"/>
          </a:solidFill>
          <a:ln w="9525">
            <a:noFill/>
          </a:ln>
        </p:spPr>
        <p:txBody>
          <a:bodyPr wrap="none" anchor="t">
            <a:spAutoFit/>
          </a:bodyPr>
          <a:p>
            <a:r>
              <a:rPr lang="zh-CN" altLang="en-US" sz="4400" dirty="0">
                <a:solidFill>
                  <a:schemeClr val="bg1"/>
                </a:solidFill>
                <a:latin typeface="黑体" panose="02010609060101010101" pitchFamily="49" charset="-122"/>
                <a:ea typeface="黑体" panose="02010609060101010101" pitchFamily="49" charset="-122"/>
              </a:rPr>
              <a:t>月下归航</a:t>
            </a:r>
            <a:endParaRPr lang="zh-CN" altLang="en-US" sz="4400"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random/>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7461" name="文本框 147460"/>
          <p:cNvSpPr txBox="1"/>
          <p:nvPr/>
        </p:nvSpPr>
        <p:spPr>
          <a:xfrm>
            <a:off x="10690225" y="2946400"/>
            <a:ext cx="1084263" cy="1824038"/>
          </a:xfrm>
          <a:prstGeom prst="rect">
            <a:avLst/>
          </a:prstGeom>
          <a:noFill/>
          <a:ln w="9525">
            <a:noFill/>
          </a:ln>
        </p:spPr>
        <p:txBody>
          <a:bodyPr vert="eaVert" anchor="t">
            <a:spAutoFit/>
          </a:bodyPr>
          <a:p>
            <a:pPr>
              <a:spcBef>
                <a:spcPct val="50000"/>
              </a:spcBef>
            </a:pPr>
            <a:r>
              <a:rPr lang="zh-CN" altLang="en-US" sz="5865" b="1" noProof="1" dirty="0">
                <a:solidFill>
                  <a:srgbClr val="FF0000"/>
                </a:solidFill>
                <a:latin typeface="宋体" panose="02010600030101010101" pitchFamily="2" charset="-122"/>
                <a:ea typeface="宋体" panose="02010600030101010101" pitchFamily="2" charset="-122"/>
                <a:cs typeface="+mn-cs"/>
              </a:rPr>
              <a:t>视觉</a:t>
            </a:r>
            <a:endParaRPr lang="zh-CN" altLang="en-US" sz="5865" b="1" noProof="1" dirty="0">
              <a:solidFill>
                <a:srgbClr val="FF0000"/>
              </a:solidFill>
              <a:latin typeface="宋体" panose="02010600030101010101" pitchFamily="2" charset="-122"/>
              <a:ea typeface="宋体" panose="02010600030101010101" pitchFamily="2" charset="-122"/>
              <a:cs typeface="+mn-cs"/>
            </a:endParaRPr>
          </a:p>
        </p:txBody>
      </p:sp>
      <p:sp>
        <p:nvSpPr>
          <p:cNvPr id="147462" name="文本框 147461"/>
          <p:cNvSpPr txBox="1"/>
          <p:nvPr/>
        </p:nvSpPr>
        <p:spPr>
          <a:xfrm>
            <a:off x="10688638" y="4903788"/>
            <a:ext cx="1085850" cy="1689100"/>
          </a:xfrm>
          <a:prstGeom prst="rect">
            <a:avLst/>
          </a:prstGeom>
          <a:noFill/>
          <a:ln w="9525">
            <a:noFill/>
          </a:ln>
        </p:spPr>
        <p:txBody>
          <a:bodyPr vert="eaVert" anchor="t">
            <a:spAutoFit/>
          </a:bodyPr>
          <a:p>
            <a:pPr>
              <a:spcBef>
                <a:spcPct val="50000"/>
              </a:spcBef>
            </a:pPr>
            <a:r>
              <a:rPr lang="zh-CN" altLang="en-US" sz="5865" b="1" noProof="1" dirty="0">
                <a:solidFill>
                  <a:srgbClr val="FF0000"/>
                </a:solidFill>
                <a:latin typeface="宋体" panose="02010600030101010101" pitchFamily="2" charset="-122"/>
                <a:ea typeface="宋体" panose="02010600030101010101" pitchFamily="2" charset="-122"/>
                <a:cs typeface="+mn-cs"/>
              </a:rPr>
              <a:t>听觉</a:t>
            </a:r>
            <a:endParaRPr lang="zh-CN" altLang="en-US" sz="5865" b="1" noProof="1" dirty="0">
              <a:solidFill>
                <a:srgbClr val="FF0000"/>
              </a:solidFill>
              <a:latin typeface="宋体" panose="02010600030101010101" pitchFamily="2" charset="-122"/>
              <a:ea typeface="宋体" panose="02010600030101010101" pitchFamily="2" charset="-122"/>
              <a:cs typeface="+mn-cs"/>
            </a:endParaRPr>
          </a:p>
        </p:txBody>
      </p:sp>
      <p:sp>
        <p:nvSpPr>
          <p:cNvPr id="147463" name="文本框 147462"/>
          <p:cNvSpPr txBox="1"/>
          <p:nvPr/>
        </p:nvSpPr>
        <p:spPr>
          <a:xfrm>
            <a:off x="1539875" y="5581650"/>
            <a:ext cx="8277225" cy="911225"/>
          </a:xfrm>
          <a:prstGeom prst="rect">
            <a:avLst/>
          </a:prstGeom>
          <a:noFill/>
          <a:ln w="9525">
            <a:noFill/>
          </a:ln>
        </p:spPr>
        <p:txBody>
          <a:bodyPr anchor="t">
            <a:spAutoFit/>
          </a:bodyPr>
          <a:p>
            <a:pPr>
              <a:spcBef>
                <a:spcPct val="50000"/>
              </a:spcBef>
            </a:pPr>
            <a:r>
              <a:rPr lang="zh-CN" altLang="en-US" sz="5335" b="1" noProof="1" dirty="0">
                <a:latin typeface="宋体" panose="02010600030101010101" pitchFamily="2" charset="-122"/>
                <a:ea typeface="宋体" panose="02010600030101010101" pitchFamily="2" charset="-122"/>
                <a:cs typeface="+mn-cs"/>
              </a:rPr>
              <a:t>（写我对赵庄的</a:t>
            </a:r>
            <a:r>
              <a:rPr lang="zh-CN" altLang="en-US" sz="5335" b="1" noProof="1" dirty="0">
                <a:solidFill>
                  <a:srgbClr val="FF0000"/>
                </a:solidFill>
                <a:latin typeface="宋体" panose="02010600030101010101" pitchFamily="2" charset="-122"/>
                <a:ea typeface="宋体" panose="02010600030101010101" pitchFamily="2" charset="-122"/>
                <a:cs typeface="+mn-cs"/>
              </a:rPr>
              <a:t>依恋</a:t>
            </a:r>
            <a:r>
              <a:rPr lang="zh-CN" altLang="en-US" sz="5335" b="1" noProof="1" dirty="0">
                <a:latin typeface="宋体" panose="02010600030101010101" pitchFamily="2" charset="-122"/>
                <a:ea typeface="宋体" panose="02010600030101010101" pitchFamily="2" charset="-122"/>
                <a:cs typeface="+mn-cs"/>
              </a:rPr>
              <a:t>之情）</a:t>
            </a:r>
            <a:endParaRPr lang="zh-CN" altLang="en-US" sz="5335" b="1" noProof="1" dirty="0">
              <a:latin typeface="宋体" panose="02010600030101010101" pitchFamily="2" charset="-122"/>
              <a:ea typeface="宋体" panose="02010600030101010101" pitchFamily="2" charset="-122"/>
            </a:endParaRPr>
          </a:p>
        </p:txBody>
      </p:sp>
      <p:sp>
        <p:nvSpPr>
          <p:cNvPr id="99332" name="文本框 1"/>
          <p:cNvSpPr txBox="1"/>
          <p:nvPr/>
        </p:nvSpPr>
        <p:spPr>
          <a:xfrm>
            <a:off x="292100" y="2946400"/>
            <a:ext cx="10398125" cy="2635250"/>
          </a:xfrm>
          <a:prstGeom prst="rect">
            <a:avLst/>
          </a:prstGeom>
          <a:noFill/>
          <a:ln w="9525">
            <a:noFill/>
          </a:ln>
        </p:spPr>
        <p:txBody>
          <a:bodyPr wrap="square" anchor="t">
            <a:spAutoFit/>
          </a:bodyPr>
          <a:p>
            <a:pPr>
              <a:spcBef>
                <a:spcPct val="50000"/>
              </a:spcBef>
            </a:pPr>
            <a:r>
              <a:rPr lang="en-US" altLang="zh-CN" sz="3735" b="1" noProof="1" dirty="0">
                <a:latin typeface="楷体" panose="02010609060101010101" pitchFamily="49" charset="-122"/>
                <a:ea typeface="楷体" panose="02010609060101010101" pitchFamily="49" charset="-122"/>
                <a:cs typeface="+mn-cs"/>
              </a:rPr>
              <a:t>    </a:t>
            </a:r>
            <a:r>
              <a:rPr lang="zh-CN" altLang="en-US" sz="3200" b="1" noProof="1" dirty="0">
                <a:solidFill>
                  <a:srgbClr val="0000FF"/>
                </a:solidFill>
                <a:latin typeface="楷体" panose="02010609060101010101" pitchFamily="49" charset="-122"/>
                <a:ea typeface="楷体" panose="02010609060101010101" pitchFamily="49" charset="-122"/>
                <a:cs typeface="+mn-cs"/>
              </a:rPr>
              <a:t>月还没有落，仿佛看戏也并不很久似的，而一离赵庄，月光又显得格外的皎洁。回望戏台在灯光中，却又如初来未到时候一般，又漂渺（缥缈）得像一座仙山楼阁，满被红霞罩着了。吹到耳边来的又是横笛，很悠扬；我疑心老旦已经进去了，但也不好意思说再回去看。</a:t>
            </a:r>
            <a:endParaRPr lang="zh-CN" altLang="en-US" sz="3200" b="1" noProof="1" dirty="0">
              <a:solidFill>
                <a:srgbClr val="0000FF"/>
              </a:solidFill>
              <a:latin typeface="楷体" panose="02010609060101010101" pitchFamily="49" charset="-122"/>
              <a:ea typeface="楷体" panose="02010609060101010101" pitchFamily="49" charset="-122"/>
              <a:cs typeface="+mn-cs"/>
            </a:endParaRPr>
          </a:p>
        </p:txBody>
      </p:sp>
      <p:sp>
        <p:nvSpPr>
          <p:cNvPr id="64517" name="Text Box 5"/>
          <p:cNvSpPr txBox="1"/>
          <p:nvPr/>
        </p:nvSpPr>
        <p:spPr>
          <a:xfrm>
            <a:off x="931863" y="188913"/>
            <a:ext cx="5824537" cy="828675"/>
          </a:xfrm>
          <a:prstGeom prst="rect">
            <a:avLst/>
          </a:prstGeom>
          <a:solidFill>
            <a:srgbClr val="99FF99"/>
          </a:solidFill>
          <a:ln w="6350">
            <a:noFill/>
          </a:ln>
        </p:spPr>
        <p:txBody>
          <a:bodyPr wrap="none" anchor="t">
            <a:spAutoFit/>
          </a:bodyPr>
          <a:p>
            <a:pPr algn="ctr"/>
            <a:r>
              <a:rPr lang="zh-CN" altLang="en-US" sz="4800" b="1" dirty="0">
                <a:latin typeface="Arial" panose="020B0604020202020204" pitchFamily="34" charset="0"/>
                <a:ea typeface="楷体_GB2312" pitchFamily="49" charset="-122"/>
              </a:rPr>
              <a:t>月下归航（</a:t>
            </a:r>
            <a:r>
              <a:rPr lang="en-US" altLang="zh-CN" sz="4800" b="1" dirty="0">
                <a:latin typeface="Arial" panose="020B0604020202020204" pitchFamily="34" charset="0"/>
                <a:ea typeface="楷体_GB2312" pitchFamily="49" charset="-122"/>
              </a:rPr>
              <a:t>22</a:t>
            </a:r>
            <a:r>
              <a:rPr lang="zh-CN" altLang="en-US" sz="4800" b="1" dirty="0">
                <a:latin typeface="Arial" panose="020B0604020202020204" pitchFamily="34" charset="0"/>
                <a:ea typeface="楷体_GB2312" pitchFamily="49" charset="-122"/>
              </a:rPr>
              <a:t>－</a:t>
            </a:r>
            <a:r>
              <a:rPr lang="en-US" altLang="zh-CN" sz="4800" b="1" dirty="0">
                <a:latin typeface="Arial" panose="020B0604020202020204" pitchFamily="34" charset="0"/>
                <a:ea typeface="楷体_GB2312" pitchFamily="49" charset="-122"/>
              </a:rPr>
              <a:t>30</a:t>
            </a:r>
            <a:r>
              <a:rPr lang="zh-CN" altLang="en-US" sz="4800" b="1" dirty="0">
                <a:latin typeface="Arial" panose="020B0604020202020204" pitchFamily="34" charset="0"/>
                <a:ea typeface="楷体_GB2312" pitchFamily="49" charset="-122"/>
              </a:rPr>
              <a:t>）</a:t>
            </a:r>
            <a:endParaRPr lang="zh-CN" altLang="en-US" sz="4800" b="1" dirty="0">
              <a:latin typeface="Arial" panose="020B0604020202020204" pitchFamily="34" charset="0"/>
              <a:ea typeface="楷体_GB2312" pitchFamily="49" charset="-122"/>
            </a:endParaRPr>
          </a:p>
        </p:txBody>
      </p:sp>
      <p:sp>
        <p:nvSpPr>
          <p:cNvPr id="64518" name="Text Box 6"/>
          <p:cNvSpPr txBox="1">
            <a:spLocks noChangeArrowheads="1"/>
          </p:cNvSpPr>
          <p:nvPr/>
        </p:nvSpPr>
        <p:spPr bwMode="auto">
          <a:xfrm>
            <a:off x="500063" y="1019175"/>
            <a:ext cx="10396538" cy="706438"/>
          </a:xfrm>
          <a:prstGeom prst="rect">
            <a:avLst/>
          </a:prstGeom>
          <a:noFill/>
          <a:ln w="6350" algn="ctr">
            <a:noFill/>
            <a:miter lim="800000"/>
          </a:ln>
          <a:effectLst/>
        </p:spPr>
        <p:txBody>
          <a:bodyPr wrap="none">
            <a:spAutoFit/>
          </a:bodyPr>
          <a:p>
            <a:pPr marR="0" algn="ctr" defTabSz="914400">
              <a:buClrTx/>
              <a:buSzTx/>
              <a:buFontTx/>
              <a:buNone/>
              <a:defRPr/>
            </a:pPr>
            <a:r>
              <a:rPr kumimoji="1" lang="en-US" altLang="zh-CN"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①</a:t>
            </a:r>
            <a:r>
              <a:rPr kumimoji="1" lang="zh-CN" altLang="en-US"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品味</a:t>
            </a:r>
            <a:r>
              <a:rPr kumimoji="1" lang="en-US" altLang="zh-CN"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22</a:t>
            </a:r>
            <a:r>
              <a:rPr kumimoji="1" lang="zh-CN" altLang="en-US"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段中的相关词语：回望、缥缈、罩。</a:t>
            </a:r>
            <a:endParaRPr kumimoji="1" lang="zh-CN" altLang="en-US"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p:txBody>
      </p:sp>
      <p:sp>
        <p:nvSpPr>
          <p:cNvPr id="64519" name="Text Box 7"/>
          <p:cNvSpPr txBox="1">
            <a:spLocks noChangeArrowheads="1"/>
          </p:cNvSpPr>
          <p:nvPr/>
        </p:nvSpPr>
        <p:spPr bwMode="auto">
          <a:xfrm>
            <a:off x="317500" y="1725613"/>
            <a:ext cx="10721975" cy="1322388"/>
          </a:xfrm>
          <a:prstGeom prst="rect">
            <a:avLst/>
          </a:prstGeom>
          <a:noFill/>
          <a:ln w="6350" algn="ctr">
            <a:noFill/>
            <a:miter lim="800000"/>
          </a:ln>
          <a:effectLst/>
        </p:spPr>
        <p:txBody>
          <a:bodyPr wrap="square">
            <a:spAutoFit/>
          </a:bodyPr>
          <a:p>
            <a:pPr marR="0" defTabSz="914400">
              <a:buClrTx/>
              <a:buSzTx/>
              <a:buFontTx/>
              <a:buNone/>
              <a:defRPr/>
            </a:pPr>
            <a:r>
              <a:rPr kumimoji="1" lang="en-US" altLang="zh-CN"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②</a:t>
            </a:r>
            <a:r>
              <a:rPr kumimoji="1" lang="zh-CN" altLang="en-US"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途中还写了偷罗汉豆吃，这件事能不能删掉，</a:t>
            </a:r>
            <a:endParaRPr kumimoji="1" lang="zh-CN" altLang="en-US"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a:p>
            <a:pPr marR="0" defTabSz="914400">
              <a:buClrTx/>
              <a:buSzTx/>
              <a:buFontTx/>
              <a:buNone/>
              <a:defRPr/>
            </a:pPr>
            <a:r>
              <a:rPr kumimoji="1" lang="zh-CN" altLang="en-US"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为什么？</a:t>
            </a:r>
            <a:endParaRPr kumimoji="1" lang="zh-CN" altLang="en-US" sz="4000" b="1" kern="1200" cap="none" spc="0" normalizeH="0" baseline="0" noProof="0" smtClean="0">
              <a:solidFill>
                <a:srgbClr val="170478"/>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5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9" presetClass="entr" presetSubtype="0" fill="hold" grpId="0" nodeType="clickEffect">
                                  <p:stCondLst>
                                    <p:cond delay="0"/>
                                  </p:stCondLst>
                                  <p:childTnLst>
                                    <p:set>
                                      <p:cBhvr>
                                        <p:cTn id="10" dur="1" fill="hold">
                                          <p:stCondLst>
                                            <p:cond delay="0"/>
                                          </p:stCondLst>
                                        </p:cTn>
                                        <p:tgtEl>
                                          <p:spTgt spid="64518"/>
                                        </p:tgtEl>
                                        <p:attrNameLst>
                                          <p:attrName>style.visibility</p:attrName>
                                        </p:attrNameLst>
                                      </p:cBhvr>
                                      <p:to>
                                        <p:strVal val="visible"/>
                                      </p:to>
                                    </p:set>
                                    <p:anim calcmode="lin" valueType="num">
                                      <p:cBhvr>
                                        <p:cTn id="11" dur="1000" fill="hold"/>
                                        <p:tgtEl>
                                          <p:spTgt spid="64518"/>
                                        </p:tgtEl>
                                        <p:attrNameLst>
                                          <p:attrName>ppt_x</p:attrName>
                                        </p:attrNameLst>
                                      </p:cBhvr>
                                      <p:tavLst>
                                        <p:tav tm="0">
                                          <p:val>
                                            <p:strVal val="#ppt_x-.2"/>
                                          </p:val>
                                        </p:tav>
                                        <p:tav tm="100000">
                                          <p:val>
                                            <p:strVal val="#ppt_x"/>
                                          </p:val>
                                        </p:tav>
                                      </p:tavLst>
                                    </p:anim>
                                    <p:anim calcmode="lin" valueType="num">
                                      <p:cBhvr>
                                        <p:cTn id="12" dur="1000" fill="hold"/>
                                        <p:tgtEl>
                                          <p:spTgt spid="64518"/>
                                        </p:tgtEl>
                                        <p:attrNameLst>
                                          <p:attrName>ppt_y</p:attrName>
                                        </p:attrNameLst>
                                      </p:cBhvr>
                                      <p:tavLst>
                                        <p:tav tm="0">
                                          <p:val>
                                            <p:strVal val="#ppt_y"/>
                                          </p:val>
                                        </p:tav>
                                        <p:tav tm="100000">
                                          <p:val>
                                            <p:strVal val="#ppt_y"/>
                                          </p:val>
                                        </p:tav>
                                      </p:tavLst>
                                    </p:anim>
                                    <p:animEffect transition="in" filter="wipe(right)" prLst="gradientSize: 0.1">
                                      <p:cBhvr>
                                        <p:cTn id="13" dur="1000"/>
                                        <p:tgtEl>
                                          <p:spTgt spid="64518"/>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64519"/>
                                        </p:tgtEl>
                                        <p:attrNameLst>
                                          <p:attrName>style.visibility</p:attrName>
                                        </p:attrNameLst>
                                      </p:cBhvr>
                                      <p:to>
                                        <p:strVal val="visible"/>
                                      </p:to>
                                    </p:set>
                                    <p:anim calcmode="lin" valueType="num">
                                      <p:cBhvr>
                                        <p:cTn id="18" dur="500" fill="hold"/>
                                        <p:tgtEl>
                                          <p:spTgt spid="64519"/>
                                        </p:tgtEl>
                                        <p:attrNameLst>
                                          <p:attrName>ppt_w</p:attrName>
                                        </p:attrNameLst>
                                      </p:cBhvr>
                                      <p:tavLst>
                                        <p:tav tm="0">
                                          <p:val>
                                            <p:fltVal val="0.000000"/>
                                          </p:val>
                                        </p:tav>
                                        <p:tav tm="100000">
                                          <p:val>
                                            <p:strVal val="#ppt_w"/>
                                          </p:val>
                                        </p:tav>
                                      </p:tavLst>
                                    </p:anim>
                                    <p:anim calcmode="lin" valueType="num">
                                      <p:cBhvr>
                                        <p:cTn id="19" dur="500" fill="hold"/>
                                        <p:tgtEl>
                                          <p:spTgt spid="64519"/>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9332"/>
                                        </p:tgtEl>
                                        <p:attrNameLst>
                                          <p:attrName>style.visibility</p:attrName>
                                        </p:attrNameLst>
                                      </p:cBhvr>
                                      <p:to>
                                        <p:strVal val="visible"/>
                                      </p:to>
                                    </p:set>
                                    <p:anim calcmode="lin" valueType="num">
                                      <p:cBhvr additive="base">
                                        <p:cTn id="24" dur="500" fill="hold"/>
                                        <p:tgtEl>
                                          <p:spTgt spid="99332"/>
                                        </p:tgtEl>
                                        <p:attrNameLst>
                                          <p:attrName>ppt_x</p:attrName>
                                        </p:attrNameLst>
                                      </p:cBhvr>
                                      <p:tavLst>
                                        <p:tav tm="0">
                                          <p:val>
                                            <p:strVal val="#ppt_x"/>
                                          </p:val>
                                        </p:tav>
                                        <p:tav tm="100000">
                                          <p:val>
                                            <p:strVal val="#ppt_x"/>
                                          </p:val>
                                        </p:tav>
                                      </p:tavLst>
                                    </p:anim>
                                    <p:anim calcmode="lin" valueType="num">
                                      <p:cBhvr additive="base">
                                        <p:cTn id="25" dur="500" fill="hold"/>
                                        <p:tgtEl>
                                          <p:spTgt spid="9933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7461"/>
                                        </p:tgtEl>
                                        <p:attrNameLst>
                                          <p:attrName>style.visibility</p:attrName>
                                        </p:attrNameLst>
                                      </p:cBhvr>
                                      <p:to>
                                        <p:strVal val="visible"/>
                                      </p:to>
                                    </p:set>
                                    <p:animEffect transition="in" filter="fade">
                                      <p:cBhvr>
                                        <p:cTn id="30" dur="1000"/>
                                        <p:tgtEl>
                                          <p:spTgt spid="14746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7462"/>
                                        </p:tgtEl>
                                        <p:attrNameLst>
                                          <p:attrName>style.visibility</p:attrName>
                                        </p:attrNameLst>
                                      </p:cBhvr>
                                      <p:to>
                                        <p:strVal val="visible"/>
                                      </p:to>
                                    </p:set>
                                    <p:animEffect transition="in" filter="fade">
                                      <p:cBhvr>
                                        <p:cTn id="35" dur="1000"/>
                                        <p:tgtEl>
                                          <p:spTgt spid="147462"/>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6" fill="hold" grpId="0" nodeType="clickEffect">
                                  <p:stCondLst>
                                    <p:cond delay="0"/>
                                  </p:stCondLst>
                                  <p:childTnLst>
                                    <p:set>
                                      <p:cBhvr>
                                        <p:cTn id="39" dur="1" fill="hold">
                                          <p:stCondLst>
                                            <p:cond delay="0"/>
                                          </p:stCondLst>
                                        </p:cTn>
                                        <p:tgtEl>
                                          <p:spTgt spid="147463"/>
                                        </p:tgtEl>
                                        <p:attrNameLst>
                                          <p:attrName>style.visibility</p:attrName>
                                        </p:attrNameLst>
                                      </p:cBhvr>
                                      <p:to>
                                        <p:strVal val="visible"/>
                                      </p:to>
                                    </p:set>
                                    <p:animEffect transition="in" filter="barn(inHorizontal)">
                                      <p:cBhvr>
                                        <p:cTn id="40" dur="500"/>
                                        <p:tgtEl>
                                          <p:spTgt spid="147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1" grpId="0"/>
      <p:bldP spid="147462" grpId="0"/>
      <p:bldP spid="147463" grpId="0"/>
      <p:bldP spid="64517" grpId="0" bldLvl="0" animBg="1"/>
      <p:bldP spid="64518" grpId="0" bldLvl="0" animBg="1"/>
      <p:bldP spid="64519" grpId="0" bldLvl="0" animBg="1"/>
      <p:bldP spid="9933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349250" y="384175"/>
            <a:ext cx="11495088" cy="1322388"/>
          </a:xfrm>
          <a:prstGeom prst="rect">
            <a:avLst/>
          </a:prstGeom>
          <a:noFill/>
          <a:ln w="9525">
            <a:noFill/>
          </a:ln>
        </p:spPr>
        <p:txBody>
          <a:bodyPr anchor="t">
            <a:spAutoFit/>
          </a:bodyPr>
          <a:p>
            <a:r>
              <a:rPr lang="zh-CN" altLang="en-US" sz="4000" dirty="0">
                <a:solidFill>
                  <a:srgbClr val="FF0000"/>
                </a:solidFill>
                <a:latin typeface="Arial" panose="020B0604020202020204" pitchFamily="34" charset="0"/>
                <a:ea typeface="黑体" panose="02010609060101010101" pitchFamily="49" charset="-122"/>
                <a:sym typeface="宋体" panose="02010600030101010101" pitchFamily="2" charset="-122"/>
              </a:rPr>
              <a:t>       朗读22~23段，思考：这一部分写月夜归航，景物描写突出表现了哪两点？</a:t>
            </a:r>
            <a:endParaRPr lang="zh-CN" altLang="en-US" sz="4000" dirty="0">
              <a:solidFill>
                <a:srgbClr val="FF0000"/>
              </a:solidFill>
              <a:latin typeface="Arial" panose="020B0604020202020204" pitchFamily="34" charset="0"/>
              <a:ea typeface="黑体" panose="02010609060101010101" pitchFamily="49" charset="-122"/>
              <a:sym typeface="宋体" panose="02010600030101010101" pitchFamily="2" charset="-122"/>
            </a:endParaRPr>
          </a:p>
        </p:txBody>
      </p:sp>
      <p:sp>
        <p:nvSpPr>
          <p:cNvPr id="3" name="文本框 2"/>
          <p:cNvSpPr txBox="1"/>
          <p:nvPr/>
        </p:nvSpPr>
        <p:spPr>
          <a:xfrm>
            <a:off x="8458200" y="2519363"/>
            <a:ext cx="3541713" cy="2720975"/>
          </a:xfrm>
          <a:prstGeom prst="rect">
            <a:avLst/>
          </a:prstGeom>
          <a:noFill/>
          <a:ln w="9525">
            <a:noFill/>
          </a:ln>
        </p:spPr>
        <p:txBody>
          <a:bodyPr wrap="square" anchor="t">
            <a:spAutoFit/>
          </a:bodyPr>
          <a:p>
            <a:pPr>
              <a:lnSpc>
                <a:spcPct val="160000"/>
              </a:lnSpc>
            </a:pPr>
            <a:r>
              <a:rPr lang="zh-CN" altLang="en-US" sz="5335" b="1" noProof="1" dirty="0">
                <a:latin typeface="宋体" panose="02010600030101010101" pitchFamily="2" charset="-122"/>
                <a:ea typeface="宋体" panose="02010600030101010101" pitchFamily="2" charset="-122"/>
                <a:cs typeface="+mn-cs"/>
              </a:rPr>
              <a:t>景物美，</a:t>
            </a:r>
            <a:endParaRPr lang="zh-CN" altLang="en-US" sz="5335" b="1" noProof="1" dirty="0">
              <a:latin typeface="宋体" panose="02010600030101010101" pitchFamily="2" charset="-122"/>
              <a:ea typeface="宋体" panose="02010600030101010101" pitchFamily="2" charset="-122"/>
            </a:endParaRPr>
          </a:p>
          <a:p>
            <a:pPr>
              <a:lnSpc>
                <a:spcPct val="160000"/>
              </a:lnSpc>
            </a:pPr>
            <a:r>
              <a:rPr lang="zh-CN" altLang="en-US" sz="5335" b="1" noProof="1" dirty="0">
                <a:latin typeface="宋体" panose="02010600030101010101" pitchFamily="2" charset="-122"/>
                <a:ea typeface="宋体" panose="02010600030101010101" pitchFamily="2" charset="-122"/>
                <a:cs typeface="+mn-cs"/>
              </a:rPr>
              <a:t>船快。</a:t>
            </a:r>
            <a:endParaRPr lang="zh-CN" altLang="en-US" sz="5335" b="1" noProof="1" dirty="0">
              <a:latin typeface="宋体" panose="02010600030101010101" pitchFamily="2" charset="-122"/>
              <a:ea typeface="宋体" panose="02010600030101010101" pitchFamily="2" charset="-122"/>
            </a:endParaRPr>
          </a:p>
        </p:txBody>
      </p:sp>
      <p:pic>
        <p:nvPicPr>
          <p:cNvPr id="32773" name="Picture 5" descr="http://p5.so.qhimgs1.com/t01623e262e3442d30b.jpg"/>
          <p:cNvPicPr>
            <a:picLocks noChangeAspect="1"/>
          </p:cNvPicPr>
          <p:nvPr/>
        </p:nvPicPr>
        <p:blipFill>
          <a:blip r:embed="rId1"/>
          <a:stretch>
            <a:fillRect/>
          </a:stretch>
        </p:blipFill>
        <p:spPr>
          <a:xfrm>
            <a:off x="696913" y="2143125"/>
            <a:ext cx="7404100" cy="4273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2773"/>
                                        </p:tgtEl>
                                        <p:attrNameLst>
                                          <p:attrName>style.visibility</p:attrName>
                                        </p:attrNameLst>
                                      </p:cBhvr>
                                      <p:to>
                                        <p:strVal val="visible"/>
                                      </p:to>
                                    </p:set>
                                    <p:animEffect transition="in" filter="wheel(1)">
                                      <p:cBhvr>
                                        <p:cTn id="17" dur="10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45" name="Text Box 6"/>
          <p:cNvSpPr txBox="1"/>
          <p:nvPr/>
        </p:nvSpPr>
        <p:spPr>
          <a:xfrm>
            <a:off x="347663" y="950913"/>
            <a:ext cx="11483975" cy="5324475"/>
          </a:xfrm>
          <a:prstGeom prst="rect">
            <a:avLst/>
          </a:prstGeom>
          <a:noFill/>
          <a:ln w="9525">
            <a:noFill/>
          </a:ln>
        </p:spPr>
        <p:txBody>
          <a:bodyPr anchor="t">
            <a:spAutoFit/>
          </a:bodyPr>
          <a:p>
            <a:pPr>
              <a:lnSpc>
                <a:spcPct val="130000"/>
              </a:lnSpc>
              <a:buSzPct val="85000"/>
            </a:pPr>
            <a:r>
              <a:rPr lang="en-US" altLang="zh-CN" sz="3735" b="1" noProof="1" dirty="0">
                <a:latin typeface="楷体" panose="02010609060101010101" pitchFamily="49" charset="-122"/>
                <a:ea typeface="楷体" panose="02010609060101010101" pitchFamily="49" charset="-122"/>
                <a:cs typeface="+mn-cs"/>
              </a:rPr>
              <a:t>    </a:t>
            </a:r>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短篇小说</a:t>
            </a:r>
            <a:r>
              <a:rPr lang="zh-CN" altLang="zh-CN" sz="3735" b="1" noProof="1" dirty="0">
                <a:latin typeface="楷体" panose="02010609060101010101" pitchFamily="49" charset="-122"/>
                <a:ea typeface="楷体" panose="02010609060101010101" pitchFamily="49" charset="-122"/>
                <a:cs typeface="+mn-cs"/>
                <a:sym typeface="宋体" panose="02010600030101010101" pitchFamily="2" charset="-122"/>
              </a:rPr>
              <a:t>《</a:t>
            </a:r>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社戏</a:t>
            </a:r>
            <a:r>
              <a:rPr lang="zh-CN" altLang="zh-CN" sz="3735" b="1" noProof="1" dirty="0">
                <a:latin typeface="楷体" panose="02010609060101010101" pitchFamily="49" charset="-122"/>
                <a:ea typeface="楷体" panose="02010609060101010101" pitchFamily="49" charset="-122"/>
                <a:cs typeface="+mn-cs"/>
                <a:sym typeface="宋体" panose="02010600030101010101" pitchFamily="2" charset="-122"/>
              </a:rPr>
              <a:t>》</a:t>
            </a:r>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写于</a:t>
            </a:r>
            <a:r>
              <a:rPr lang="zh-CN" altLang="zh-CN" sz="3735" b="1" noProof="1" dirty="0">
                <a:latin typeface="楷体" panose="02010609060101010101" pitchFamily="49" charset="-122"/>
                <a:ea typeface="楷体" panose="02010609060101010101" pitchFamily="49" charset="-122"/>
                <a:cs typeface="+mn-cs"/>
                <a:sym typeface="宋体" panose="02010600030101010101" pitchFamily="2" charset="-122"/>
              </a:rPr>
              <a:t>1922</a:t>
            </a:r>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年</a:t>
            </a:r>
            <a:r>
              <a:rPr lang="zh-CN" altLang="zh-CN" sz="3735" b="1" noProof="1" dirty="0">
                <a:latin typeface="楷体" panose="02010609060101010101" pitchFamily="49" charset="-122"/>
                <a:ea typeface="楷体" panose="02010609060101010101" pitchFamily="49" charset="-122"/>
                <a:cs typeface="+mn-cs"/>
                <a:sym typeface="宋体" panose="02010600030101010101" pitchFamily="2" charset="-122"/>
              </a:rPr>
              <a:t>10</a:t>
            </a:r>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月，当时社会黑暗，农民痛苦，使他自然回忆起心中保留的一块净土</a:t>
            </a:r>
            <a:r>
              <a:rPr lang="zh-CN" altLang="zh-CN" sz="3735" b="1" noProof="1" dirty="0">
                <a:latin typeface="楷体" panose="02010609060101010101" pitchFamily="49" charset="-122"/>
                <a:ea typeface="楷体" panose="02010609060101010101" pitchFamily="49" charset="-122"/>
                <a:cs typeface="+mn-cs"/>
                <a:sym typeface="宋体" panose="02010600030101010101" pitchFamily="2" charset="-122"/>
              </a:rPr>
              <a:t>——</a:t>
            </a:r>
            <a:r>
              <a:rPr lang="zh-CN" altLang="en-US" sz="3735" b="1" noProof="1" dirty="0">
                <a:solidFill>
                  <a:srgbClr val="FF0000"/>
                </a:solidFill>
                <a:latin typeface="楷体" panose="02010609060101010101" pitchFamily="49" charset="-122"/>
                <a:ea typeface="楷体" panose="02010609060101010101" pitchFamily="49" charset="-122"/>
                <a:cs typeface="+mn-cs"/>
                <a:sym typeface="宋体" panose="02010600030101010101" pitchFamily="2" charset="-122"/>
              </a:rPr>
              <a:t>平桥村</a:t>
            </a:r>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那里有外祖母的慈爱，也有纯朴善良农民的抚爱，更有热情能干的小伙伴们的友爱，那里还有一片可以摆脱封建教育和封建伦礼观念的自由天地。他热爱农村，热爱劳动人民，热爱农村孩子，向往美好自由的生活，这种思想感情融于作品中。</a:t>
            </a:r>
            <a:endParaRPr lang="zh-CN" altLang="en-US" sz="3735" b="1" noProof="1" dirty="0">
              <a:latin typeface="楷体" panose="02010609060101010101" pitchFamily="49" charset="-122"/>
              <a:ea typeface="楷体" panose="02010609060101010101" pitchFamily="49" charset="-122"/>
              <a:sym typeface="宋体" panose="02010600030101010101" pitchFamily="2" charset="-122"/>
            </a:endParaRPr>
          </a:p>
        </p:txBody>
      </p:sp>
      <p:grpSp>
        <p:nvGrpSpPr>
          <p:cNvPr id="35842" name="组合 3"/>
          <p:cNvGrpSpPr/>
          <p:nvPr/>
        </p:nvGrpSpPr>
        <p:grpSpPr>
          <a:xfrm>
            <a:off x="246063" y="350838"/>
            <a:ext cx="2749550" cy="727075"/>
            <a:chOff x="1438698" y="982657"/>
            <a:chExt cx="2498303" cy="616461"/>
          </a:xfrm>
        </p:grpSpPr>
        <p:pic>
          <p:nvPicPr>
            <p:cNvPr id="35843" name="图片 1"/>
            <p:cNvPicPr>
              <a:picLocks noChangeAspect="1"/>
            </p:cNvPicPr>
            <p:nvPr/>
          </p:nvPicPr>
          <p:blipFill>
            <a:blip r:embed="rId1">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28775" name="文本框 2"/>
            <p:cNvSpPr txBox="1"/>
            <p:nvPr/>
          </p:nvSpPr>
          <p:spPr>
            <a:xfrm>
              <a:off x="1438698" y="982657"/>
              <a:ext cx="2076874" cy="564775"/>
            </a:xfrm>
            <a:prstGeom prst="rect">
              <a:avLst/>
            </a:prstGeom>
            <a:noFill/>
            <a:ln w="9525">
              <a:noFill/>
            </a:ln>
          </p:spPr>
          <p:txBody>
            <a:bodyPr anchor="t">
              <a:spAutoFit/>
            </a:bodyPr>
            <a:p>
              <a:pPr algn="ctr"/>
              <a:r>
                <a:rPr lang="zh-CN" altLang="en-US" sz="3735" b="1" noProof="1" dirty="0">
                  <a:solidFill>
                    <a:srgbClr val="0070C0"/>
                  </a:solidFill>
                  <a:latin typeface="黑体" panose="02010609060101010101" pitchFamily="49" charset="-122"/>
                  <a:ea typeface="黑体" panose="02010609060101010101" pitchFamily="49" charset="-122"/>
                  <a:cs typeface="+mn-cs"/>
                </a:rPr>
                <a:t>背景资料</a:t>
              </a:r>
              <a:endParaRPr lang="zh-CN" altLang="en-US" sz="3735" b="1" noProof="1" dirty="0">
                <a:solidFill>
                  <a:srgbClr val="0070C0"/>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5"/>
                                        </p:tgtEl>
                                        <p:attrNameLst>
                                          <p:attrName>style.visibility</p:attrName>
                                        </p:attrNameLst>
                                      </p:cBhvr>
                                      <p:to>
                                        <p:strVal val="visible"/>
                                      </p:to>
                                    </p:set>
                                    <p:animEffect transition="in" filter="blinds(horizontal)">
                                      <p:cBhvr>
                                        <p:cTn id="7" dur="5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7" name="矩形 21506"/>
          <p:cNvSpPr/>
          <p:nvPr/>
        </p:nvSpPr>
        <p:spPr>
          <a:xfrm>
            <a:off x="368300" y="863600"/>
            <a:ext cx="11455400" cy="2854325"/>
          </a:xfrm>
          <a:prstGeom prst="rect">
            <a:avLst/>
          </a:prstGeom>
          <a:noFill/>
          <a:ln w="9525">
            <a:noFill/>
          </a:ln>
        </p:spPr>
        <p:txBody>
          <a:bodyPr anchor="t">
            <a:spAutoFit/>
          </a:bodyPr>
          <a:p>
            <a:pPr fontAlgn="base">
              <a:lnSpc>
                <a:spcPct val="120000"/>
              </a:lnSpc>
            </a:pPr>
            <a:r>
              <a:rPr lang="en-US" altLang="en-US"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latin typeface="楷体" panose="02010609060101010101" pitchFamily="49" charset="-122"/>
                <a:ea typeface="楷体" panose="02010609060101010101" pitchFamily="49" charset="-122"/>
                <a:cs typeface="+mn-cs"/>
              </a:rPr>
              <a:t>抓住</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景物特征</a:t>
            </a:r>
            <a:r>
              <a:rPr lang="zh-CN" altLang="en-US" sz="3735" b="1" strike="noStrike" noProof="1" dirty="0">
                <a:latin typeface="楷体" panose="02010609060101010101" pitchFamily="49" charset="-122"/>
                <a:ea typeface="楷体" panose="02010609060101010101" pitchFamily="49" charset="-122"/>
                <a:cs typeface="+mn-cs"/>
              </a:rPr>
              <a:t>进行描写，</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充分调动多种感觉器官</a:t>
            </a:r>
            <a:r>
              <a:rPr lang="zh-CN" altLang="en-US" sz="3735" b="1" strike="noStrike" noProof="1" dirty="0">
                <a:latin typeface="楷体" panose="02010609060101010101" pitchFamily="49" charset="-122"/>
                <a:ea typeface="楷体" panose="02010609060101010101" pitchFamily="49" charset="-122"/>
                <a:cs typeface="+mn-cs"/>
              </a:rPr>
              <a:t>，运用</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修辞</a:t>
            </a:r>
            <a:r>
              <a:rPr lang="zh-CN" altLang="en-US" sz="3735" b="1" strike="noStrike" noProof="1" dirty="0">
                <a:latin typeface="楷体" panose="02010609060101010101" pitchFamily="49" charset="-122"/>
                <a:ea typeface="楷体" panose="02010609060101010101" pitchFamily="49" charset="-122"/>
                <a:cs typeface="+mn-cs"/>
              </a:rPr>
              <a:t>方法，</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融情入景</a:t>
            </a:r>
            <a:r>
              <a:rPr lang="zh-CN" altLang="en-US" sz="3735" b="1" strike="noStrike" noProof="1" dirty="0">
                <a:latin typeface="楷体" panose="02010609060101010101" pitchFamily="49" charset="-122"/>
                <a:ea typeface="楷体" panose="02010609060101010101" pitchFamily="49" charset="-122"/>
                <a:cs typeface="+mn-cs"/>
              </a:rPr>
              <a:t>，描绘出一幅十分优美的“水乡月夜图”，既表现出“我”心情的愉快，又表现出“我”心情的急切，非常传神。 </a:t>
            </a:r>
            <a:endParaRPr lang="zh-CN" altLang="en-US" sz="3735" b="1" strike="noStrike" noProof="1" dirty="0">
              <a:latin typeface="楷体" panose="02010609060101010101" pitchFamily="49" charset="-122"/>
              <a:ea typeface="楷体" panose="02010609060101010101" pitchFamily="49" charset="-122"/>
            </a:endParaRPr>
          </a:p>
        </p:txBody>
      </p:sp>
      <p:sp>
        <p:nvSpPr>
          <p:cNvPr id="102402" name="文本框 2"/>
          <p:cNvSpPr txBox="1"/>
          <p:nvPr/>
        </p:nvSpPr>
        <p:spPr>
          <a:xfrm>
            <a:off x="501650" y="279400"/>
            <a:ext cx="1651000" cy="747713"/>
          </a:xfrm>
          <a:prstGeom prst="rect">
            <a:avLst/>
          </a:prstGeom>
          <a:noFill/>
          <a:ln w="9525">
            <a:noFill/>
          </a:ln>
        </p:spPr>
        <p:txBody>
          <a:bodyPr anchor="t">
            <a:spAutoFit/>
          </a:bodyPr>
          <a:p>
            <a:pPr algn="ctr"/>
            <a:r>
              <a:rPr lang="zh-CN" altLang="en-US" sz="4265" b="1" noProof="1" dirty="0">
                <a:solidFill>
                  <a:srgbClr val="0099CC"/>
                </a:solidFill>
                <a:latin typeface="黑体" panose="02010609060101010101" pitchFamily="49" charset="-122"/>
                <a:ea typeface="黑体" panose="02010609060101010101" pitchFamily="49" charset="-122"/>
                <a:cs typeface="+mn-cs"/>
              </a:rPr>
              <a:t>小 结</a:t>
            </a:r>
            <a:endParaRPr lang="zh-CN" altLang="en-US" sz="4265" b="1" noProof="1" dirty="0">
              <a:solidFill>
                <a:srgbClr val="0099CC"/>
              </a:solidFill>
              <a:latin typeface="黑体" panose="02010609060101010101" pitchFamily="49" charset="-122"/>
              <a:ea typeface="黑体" panose="02010609060101010101" pitchFamily="49" charset="-122"/>
            </a:endParaRPr>
          </a:p>
        </p:txBody>
      </p:sp>
      <p:pic>
        <p:nvPicPr>
          <p:cNvPr id="75779" name="Picture 6" descr="http://www.vsread.com/iconograph/2013-12-29/f9c924cfbc7005c54bfe798aa258c14c.jpg"/>
          <p:cNvPicPr>
            <a:picLocks noChangeAspect="1"/>
          </p:cNvPicPr>
          <p:nvPr/>
        </p:nvPicPr>
        <p:blipFill>
          <a:blip r:embed="rId1"/>
          <a:srcRect t="39880"/>
          <a:stretch>
            <a:fillRect/>
          </a:stretch>
        </p:blipFill>
        <p:spPr>
          <a:xfrm>
            <a:off x="2152650" y="3548063"/>
            <a:ext cx="7886700" cy="30241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ox(in)">
                                      <p:cBhvr>
                                        <p:cTn id="7" dur="500"/>
                                        <p:tgtEl>
                                          <p:spTgt spid="21507"/>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6801" name="文本框 154630"/>
          <p:cNvSpPr txBox="1"/>
          <p:nvPr/>
        </p:nvSpPr>
        <p:spPr>
          <a:xfrm>
            <a:off x="363538" y="444500"/>
            <a:ext cx="11455400" cy="1320800"/>
          </a:xfrm>
          <a:prstGeom prst="rect">
            <a:avLst/>
          </a:prstGeom>
          <a:noFill/>
          <a:ln w="6350">
            <a:noFill/>
          </a:ln>
        </p:spPr>
        <p:txBody>
          <a:bodyPr anchor="t">
            <a:spAutoFit/>
          </a:bodyPr>
          <a:p>
            <a:r>
              <a:rPr lang="zh-CN" altLang="en-US" sz="4000" dirty="0">
                <a:solidFill>
                  <a:srgbClr val="FF0000"/>
                </a:solidFill>
                <a:latin typeface="Arial" panose="020B0604020202020204" pitchFamily="34" charset="0"/>
                <a:ea typeface="黑体" panose="02010609060101010101" pitchFamily="49" charset="-122"/>
              </a:rPr>
              <a:t>       讨论：途中偷罗汉豆吃，这件事能不能删掉，为什么？</a:t>
            </a:r>
            <a:endParaRPr lang="zh-CN" altLang="en-US" sz="4000" dirty="0">
              <a:solidFill>
                <a:srgbClr val="FF0000"/>
              </a:solidFill>
              <a:latin typeface="Arial" panose="020B0604020202020204" pitchFamily="34" charset="0"/>
              <a:ea typeface="黑体" panose="02010609060101010101" pitchFamily="49" charset="-122"/>
            </a:endParaRPr>
          </a:p>
        </p:txBody>
      </p:sp>
      <p:sp>
        <p:nvSpPr>
          <p:cNvPr id="3" name="文本框 2"/>
          <p:cNvSpPr txBox="1"/>
          <p:nvPr/>
        </p:nvSpPr>
        <p:spPr>
          <a:xfrm>
            <a:off x="363538" y="1765300"/>
            <a:ext cx="11455400" cy="3829050"/>
          </a:xfrm>
          <a:prstGeom prst="rect">
            <a:avLst/>
          </a:prstGeom>
          <a:noFill/>
        </p:spPr>
        <p:txBody>
          <a:bodyPr>
            <a:spAutoFit/>
          </a:bodyPr>
          <a:lstStyle/>
          <a:p>
            <a:pPr marR="0" defTabSz="914400">
              <a:lnSpc>
                <a:spcPct val="130000"/>
              </a:lnSpc>
              <a:spcBef>
                <a:spcPts val="0"/>
              </a:spcBef>
              <a:buClrTx/>
              <a:buSzTx/>
              <a:buFont typeface="Arial" panose="020B0604020202020204" pitchFamily="34" charset="0"/>
              <a:buNone/>
              <a:defRPr/>
            </a:pPr>
            <a:r>
              <a:rPr kumimoji="0" lang="en-US" altLang="zh-CN" sz="3735" b="1" kern="1200" cap="none" spc="0" normalizeH="0" baseline="0" noProof="1">
                <a:latin typeface="楷体" panose="02010609060101010101" pitchFamily="49" charset="-122"/>
                <a:ea typeface="楷体" panose="02010609060101010101" pitchFamily="49" charset="-122"/>
                <a:cs typeface="+mn-ea"/>
                <a:sym typeface="+mn-ea"/>
              </a:rPr>
              <a:t>    </a:t>
            </a:r>
            <a:r>
              <a:rPr kumimoji="0" lang="zh-CN" altLang="en-US" sz="3735" b="1" kern="1200" cap="none" spc="0" normalizeH="0" baseline="0" noProof="1">
                <a:latin typeface="楷体" panose="02010609060101010101" pitchFamily="49" charset="-122"/>
                <a:ea typeface="楷体" panose="02010609060101010101" pitchFamily="49" charset="-122"/>
                <a:cs typeface="+mn-ea"/>
                <a:sym typeface="+mn-ea"/>
              </a:rPr>
              <a:t>罗汉豆并不是无上的美味，但那是要好的伙伴们</a:t>
            </a:r>
            <a:r>
              <a:rPr kumimoji="0" lang="zh-CN" altLang="en-US" sz="3735" b="1" kern="1200" cap="none" spc="0" normalizeH="0" baseline="0" noProof="1">
                <a:solidFill>
                  <a:srgbClr val="0000FF"/>
                </a:solidFill>
                <a:latin typeface="楷体" panose="02010609060101010101" pitchFamily="49" charset="-122"/>
                <a:ea typeface="楷体" panose="02010609060101010101" pitchFamily="49" charset="-122"/>
                <a:cs typeface="+mn-ea"/>
                <a:sym typeface="+mn-ea"/>
              </a:rPr>
              <a:t>齐心协力</a:t>
            </a:r>
            <a:r>
              <a:rPr kumimoji="0" lang="zh-CN" altLang="en-US" sz="3735" b="1" kern="1200" cap="none" spc="0" normalizeH="0" baseline="0" noProof="1">
                <a:latin typeface="楷体" panose="02010609060101010101" pitchFamily="49" charset="-122"/>
                <a:ea typeface="楷体" panose="02010609060101010101" pitchFamily="49" charset="-122"/>
                <a:cs typeface="+mn-ea"/>
                <a:sym typeface="+mn-ea"/>
              </a:rPr>
              <a:t>做好的，因此便变成了无法再吃到的好豆。社戏也并不是引人入胜，但看戏时有伙伴的</a:t>
            </a:r>
            <a:r>
              <a:rPr kumimoji="0" lang="zh-CN" altLang="en-US" sz="3735" b="1" kern="1200" cap="none" spc="0" normalizeH="0" baseline="0" noProof="1">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ea"/>
              </a:rPr>
              <a:t>陪伴</a:t>
            </a:r>
            <a:r>
              <a:rPr kumimoji="0" lang="zh-CN" altLang="en-US" sz="3735" b="1" kern="1200" cap="none" spc="0" normalizeH="0" baseline="0" noProof="1">
                <a:latin typeface="楷体" panose="02010609060101010101" pitchFamily="49" charset="-122"/>
                <a:ea typeface="楷体" panose="02010609060101010101" pitchFamily="49" charset="-122"/>
                <a:cs typeface="+mn-ea"/>
                <a:sym typeface="+mn-ea"/>
              </a:rPr>
              <a:t>，因此便变成了无法再看到的好戏。童年的快乐、甜蜜，也便变成了永恒的回忆。所以</a:t>
            </a:r>
            <a:r>
              <a:rPr kumimoji="0" lang="zh-CN" altLang="en-US" sz="3735" b="1" kern="1200" cap="none" spc="0" normalizeH="0" baseline="0" noProof="1">
                <a:solidFill>
                  <a:srgbClr val="0000FF"/>
                </a:solidFill>
                <a:latin typeface="楷体" panose="02010609060101010101" pitchFamily="49" charset="-122"/>
                <a:ea typeface="楷体" panose="02010609060101010101" pitchFamily="49" charset="-122"/>
                <a:cs typeface="+mn-ea"/>
                <a:sym typeface="+mn-ea"/>
              </a:rPr>
              <a:t>不能删掉</a:t>
            </a:r>
            <a:r>
              <a:rPr kumimoji="0" lang="zh-CN" altLang="en-US" sz="3735" b="1" kern="1200" cap="none" spc="0" normalizeH="0" baseline="0" noProof="1">
                <a:latin typeface="楷体" panose="02010609060101010101" pitchFamily="49" charset="-122"/>
                <a:ea typeface="楷体" panose="02010609060101010101" pitchFamily="49" charset="-122"/>
                <a:cs typeface="+mn-ea"/>
                <a:sym typeface="+mn-ea"/>
              </a:rPr>
              <a:t>。</a:t>
            </a:r>
            <a:endParaRPr kumimoji="0" lang="zh-CN" altLang="en-US" sz="3735" b="1" kern="1200" cap="none" spc="0" normalizeH="0" baseline="0" noProof="1">
              <a:latin typeface="楷体" panose="02010609060101010101" pitchFamily="49" charset="-122"/>
              <a:ea typeface="楷体" panose="02010609060101010101" pitchFamily="49"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6802" name="矩形 76801"/>
          <p:cNvSpPr/>
          <p:nvPr/>
        </p:nvSpPr>
        <p:spPr>
          <a:xfrm>
            <a:off x="360363" y="266700"/>
            <a:ext cx="11445875" cy="2335213"/>
          </a:xfrm>
          <a:prstGeom prst="rect">
            <a:avLst/>
          </a:prstGeom>
          <a:noFill/>
          <a:ln w="9525">
            <a:noFill/>
          </a:ln>
        </p:spPr>
        <p:txBody>
          <a:bodyPr anchor="ctr">
            <a:spAutoFit/>
          </a:bodyPr>
          <a:p>
            <a:pPr fontAlgn="base">
              <a:lnSpc>
                <a:spcPct val="130000"/>
              </a:lnSpc>
            </a:pPr>
            <a:r>
              <a:rPr lang="en-US" altLang="zh-CN" sz="3735" b="1" strike="noStrike" noProof="1" dirty="0">
                <a:solidFill>
                  <a:srgbClr val="FFFF00"/>
                </a:solidFill>
                <a:latin typeface="宋体" panose="02010600030101010101" pitchFamily="2" charset="-122"/>
                <a:ea typeface="宋体" panose="02010600030101010101" pitchFamily="2" charset="-122"/>
                <a:cs typeface="+mn-cs"/>
              </a:rPr>
              <a:t>    </a:t>
            </a:r>
            <a:r>
              <a:rPr lang="zh-CN" altLang="en-US" sz="3735" b="1" strike="noStrike" noProof="1" dirty="0">
                <a:latin typeface="宋体" panose="02010600030101010101" pitchFamily="2" charset="-122"/>
                <a:ea typeface="宋体" panose="02010600030101010101" pitchFamily="2" charset="-122"/>
                <a:cs typeface="+mn-cs"/>
              </a:rPr>
              <a:t>偷豆这一情节，表现了农家少年的天真、热情、纯朴和稚气。正是因为偷豆吃的童心和野趣，才使普通的罗汉豆有了无比的美味，才使“我”终身难忘。</a:t>
            </a:r>
            <a:endParaRPr lang="zh-CN" altLang="en-US" sz="3735" b="1" strike="noStrike" noProof="1" dirty="0">
              <a:latin typeface="宋体" panose="02010600030101010101" pitchFamily="2" charset="-122"/>
              <a:ea typeface="宋体" panose="02010600030101010101" pitchFamily="2" charset="-122"/>
            </a:endParaRPr>
          </a:p>
        </p:txBody>
      </p:sp>
      <p:sp>
        <p:nvSpPr>
          <p:cNvPr id="76803" name="矩形 76802"/>
          <p:cNvSpPr/>
          <p:nvPr/>
        </p:nvSpPr>
        <p:spPr>
          <a:xfrm>
            <a:off x="360363" y="2814638"/>
            <a:ext cx="11445875" cy="3544888"/>
          </a:xfrm>
          <a:prstGeom prst="rect">
            <a:avLst/>
          </a:prstGeom>
          <a:noFill/>
          <a:ln w="19050" cap="flat" cmpd="sng">
            <a:solidFill>
              <a:srgbClr val="92D050"/>
            </a:solidFill>
            <a:prstDash val="dash"/>
            <a:miter/>
            <a:headEnd type="none" w="med" len="med"/>
            <a:tailEnd type="none" w="med" len="med"/>
          </a:ln>
        </p:spPr>
        <p:txBody>
          <a:bodyPr anchor="t">
            <a:spAutoFit/>
          </a:bodyPr>
          <a:p>
            <a:pPr fontAlgn="base">
              <a:lnSpc>
                <a:spcPct val="120000"/>
              </a:lnSpc>
            </a:pP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偷”反映了小朋友们诚恳待客的热情；“偷”跳动着小朋友们纯洁无私的心；“偷”反映了小朋友们周到细致、天真淳朴的天性。文中的“偷”成为了一种热情的、无私的、天真质朴的“偷”，“偷”出了情趣，“偷 ”出了欢乐。</a:t>
            </a:r>
            <a:endParaRPr lang="zh-CN" altLang="en-US" sz="3735" b="1" strike="noStrike" noProof="1" dirty="0">
              <a:solidFill>
                <a:srgbClr val="0000FF"/>
              </a:solidFill>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box(in)">
                                      <p:cBhvr>
                                        <p:cTn id="7" dur="500"/>
                                        <p:tgtEl>
                                          <p:spTgt spid="768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6803"/>
                                        </p:tgtEl>
                                        <p:attrNameLst>
                                          <p:attrName>style.visibility</p:attrName>
                                        </p:attrNameLst>
                                      </p:cBhvr>
                                      <p:to>
                                        <p:strVal val="visible"/>
                                      </p:to>
                                    </p:set>
                                    <p:animEffect transition="in" filter="blinds(horizontal)">
                                      <p:cBhvr>
                                        <p:cTn id="12" dur="1000"/>
                                        <p:tgtEl>
                                          <p:spTgt spid="76803"/>
                                        </p:tgtEl>
                                      </p:cBhvr>
                                    </p:animEffect>
                                  </p:childTnLst>
                                  <p:subTnLst>
                                    <p:set>
                                      <p:cBhvr override="childStyle">
                                        <p:cTn dur="1" fill="hold" display="0" masterRel="nextClick" afterEffect="1"/>
                                        <p:tgtEl>
                                          <p:spTgt spid="76803"/>
                                        </p:tgtEl>
                                        <p:attrNameLst>
                                          <p:attrName>style.visibility</p:attrName>
                                        </p:attrNameLst>
                                      </p:cBhvr>
                                      <p:to>
                                        <p:strVal val="hidden"/>
                                      </p:to>
                                    </p:set>
                                    <p:audio>
                                      <p:cMediaNode>
                                        <p:cTn display="0" masterRel="sameClick">
                                          <p:stCondLst>
                                            <p:cond evt="begin" delay="0">
                                              <p:tn val="10"/>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P spid="7680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4627" name="文本框 154626"/>
          <p:cNvSpPr txBox="1"/>
          <p:nvPr/>
        </p:nvSpPr>
        <p:spPr>
          <a:xfrm>
            <a:off x="447675" y="593725"/>
            <a:ext cx="10850563" cy="708025"/>
          </a:xfrm>
          <a:prstGeom prst="rect">
            <a:avLst/>
          </a:prstGeom>
          <a:noFill/>
          <a:ln w="6350">
            <a:noFill/>
          </a:ln>
        </p:spPr>
        <p:txBody>
          <a:bodyPr wrap="none" anchor="t">
            <a:spAutoFit/>
          </a:bodyPr>
          <a:p>
            <a:r>
              <a:rPr lang="zh-CN" altLang="en-US" sz="4000" dirty="0">
                <a:solidFill>
                  <a:srgbClr val="FF0000"/>
                </a:solidFill>
                <a:latin typeface="Arial" panose="020B0604020202020204" pitchFamily="34" charset="0"/>
                <a:ea typeface="黑体" panose="02010609060101010101" pitchFamily="49" charset="-122"/>
              </a:rPr>
              <a:t>思考：双喜在全文中共表现出了哪些性格特点？</a:t>
            </a:r>
            <a:endParaRPr lang="zh-CN" altLang="en-US" sz="4000" dirty="0">
              <a:solidFill>
                <a:srgbClr val="FF0000"/>
              </a:solidFill>
              <a:latin typeface="Arial" panose="020B0604020202020204" pitchFamily="34" charset="0"/>
              <a:ea typeface="黑体" panose="02010609060101010101" pitchFamily="49" charset="-122"/>
            </a:endParaRPr>
          </a:p>
        </p:txBody>
      </p:sp>
      <p:sp>
        <p:nvSpPr>
          <p:cNvPr id="2" name="文本框 1"/>
          <p:cNvSpPr txBox="1"/>
          <p:nvPr/>
        </p:nvSpPr>
        <p:spPr>
          <a:xfrm>
            <a:off x="1173163" y="1493838"/>
            <a:ext cx="9845675" cy="666750"/>
          </a:xfrm>
          <a:prstGeom prst="rect">
            <a:avLst/>
          </a:prstGeom>
          <a:noFill/>
          <a:ln w="9525">
            <a:noFill/>
          </a:ln>
        </p:spPr>
        <p:txBody>
          <a:bodyPr anchor="t">
            <a:spAutoFit/>
          </a:bodyPr>
          <a:p>
            <a:r>
              <a:rPr lang="zh-CN" altLang="en-US" sz="3735" b="1" noProof="1" dirty="0">
                <a:latin typeface="楷体" panose="02010609060101010101" pitchFamily="49" charset="-122"/>
                <a:ea typeface="楷体" panose="02010609060101010101" pitchFamily="49" charset="-122"/>
                <a:cs typeface="+mn-cs"/>
                <a:sym typeface="宋体" panose="02010600030101010101" pitchFamily="2" charset="-122"/>
              </a:rPr>
              <a:t>聪明，调皮，能为他人着想，体贴，有责任心。</a:t>
            </a:r>
            <a:endParaRPr lang="zh-CN" altLang="en-US" sz="3735" noProof="1" dirty="0">
              <a:latin typeface="楷体" panose="02010609060101010101" pitchFamily="49" charset="-122"/>
              <a:ea typeface="楷体" panose="02010609060101010101" pitchFamily="49" charset="-122"/>
            </a:endParaRPr>
          </a:p>
        </p:txBody>
      </p:sp>
      <p:sp>
        <p:nvSpPr>
          <p:cNvPr id="3" name="文本框 2"/>
          <p:cNvSpPr txBox="1"/>
          <p:nvPr/>
        </p:nvSpPr>
        <p:spPr>
          <a:xfrm>
            <a:off x="546100" y="2674938"/>
            <a:ext cx="10342563" cy="706437"/>
          </a:xfrm>
          <a:prstGeom prst="rect">
            <a:avLst/>
          </a:prstGeom>
          <a:noFill/>
          <a:ln w="9525">
            <a:noFill/>
          </a:ln>
        </p:spPr>
        <p:txBody>
          <a:bodyPr wrap="none" anchor="t">
            <a:spAutoFit/>
          </a:bodyPr>
          <a:p>
            <a:r>
              <a:rPr lang="zh-CN" altLang="en-US" sz="4000" dirty="0">
                <a:solidFill>
                  <a:srgbClr val="FF0000"/>
                </a:solidFill>
                <a:latin typeface="Arial" panose="020B0604020202020204" pitchFamily="34" charset="0"/>
                <a:ea typeface="黑体" panose="02010609060101010101" pitchFamily="49" charset="-122"/>
              </a:rPr>
              <a:t>思考：阿发在偷豆中表现出了哪些性格特点？</a:t>
            </a:r>
            <a:endParaRPr lang="zh-CN" altLang="en-US" sz="4000" dirty="0">
              <a:solidFill>
                <a:srgbClr val="FF0000"/>
              </a:solidFill>
              <a:latin typeface="Arial" panose="020B0604020202020204" pitchFamily="34" charset="0"/>
              <a:ea typeface="黑体" panose="02010609060101010101" pitchFamily="49" charset="-122"/>
            </a:endParaRPr>
          </a:p>
        </p:txBody>
      </p:sp>
      <p:sp>
        <p:nvSpPr>
          <p:cNvPr id="154630" name="文本框 154629"/>
          <p:cNvSpPr txBox="1"/>
          <p:nvPr/>
        </p:nvSpPr>
        <p:spPr>
          <a:xfrm>
            <a:off x="2921000" y="3890963"/>
            <a:ext cx="5903913" cy="665163"/>
          </a:xfrm>
          <a:prstGeom prst="rect">
            <a:avLst/>
          </a:prstGeom>
          <a:noFill/>
          <a:ln w="6350">
            <a:noFill/>
          </a:ln>
        </p:spPr>
        <p:txBody>
          <a:bodyPr anchor="t">
            <a:spAutoFit/>
          </a:bodyPr>
          <a:p>
            <a:r>
              <a:rPr lang="zh-CN" altLang="en-US" sz="3735" b="1" noProof="1" dirty="0">
                <a:latin typeface="楷体" panose="02010609060101010101" pitchFamily="49" charset="-122"/>
                <a:ea typeface="楷体" panose="02010609060101010101" pitchFamily="49" charset="-122"/>
                <a:cs typeface="+mn-cs"/>
              </a:rPr>
              <a:t>天真，调皮，质朴，热心。</a:t>
            </a:r>
            <a:endParaRPr lang="zh-CN" altLang="en-US" sz="3735" b="1" noProof="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54627"/>
                                        </p:tgtEl>
                                        <p:attrNameLst>
                                          <p:attrName>style.visibility</p:attrName>
                                        </p:attrNameLst>
                                      </p:cBhvr>
                                      <p:to>
                                        <p:strVal val="visible"/>
                                      </p:to>
                                    </p:set>
                                    <p:anim calcmode="lin" valueType="num">
                                      <p:cBhvr>
                                        <p:cTn id="7" dur="1000" fill="hold"/>
                                        <p:tgtEl>
                                          <p:spTgt spid="154627"/>
                                        </p:tgtEl>
                                        <p:attrNameLst>
                                          <p:attrName>ppt_w</p:attrName>
                                        </p:attrNameLst>
                                      </p:cBhvr>
                                      <p:tavLst>
                                        <p:tav tm="0">
                                          <p:val>
                                            <p:fltVal val="0.000000"/>
                                          </p:val>
                                        </p:tav>
                                        <p:tav tm="100000">
                                          <p:val>
                                            <p:strVal val="#ppt_w"/>
                                          </p:val>
                                        </p:tav>
                                      </p:tavLst>
                                    </p:anim>
                                    <p:anim calcmode="lin" valueType="num">
                                      <p:cBhvr>
                                        <p:cTn id="8" dur="1000" fill="hold"/>
                                        <p:tgtEl>
                                          <p:spTgt spid="154627"/>
                                        </p:tgtEl>
                                        <p:attrNameLst>
                                          <p:attrName>ppt_h</p:attrName>
                                        </p:attrNameLst>
                                      </p:cBhvr>
                                      <p:tavLst>
                                        <p:tav tm="0">
                                          <p:val>
                                            <p:fltVal val="0.000000"/>
                                          </p:val>
                                        </p:tav>
                                        <p:tav tm="100000">
                                          <p:val>
                                            <p:strVal val="#ppt_h"/>
                                          </p:val>
                                        </p:tav>
                                      </p:tavLst>
                                    </p:anim>
                                    <p:anim calcmode="lin" valueType="num">
                                      <p:cBhvr>
                                        <p:cTn id="9" dur="1000" fill="hold"/>
                                        <p:tgtEl>
                                          <p:spTgt spid="154627"/>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15462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54630"/>
                                        </p:tgtEl>
                                        <p:attrNameLst>
                                          <p:attrName>style.visibility</p:attrName>
                                        </p:attrNameLst>
                                      </p:cBhvr>
                                      <p:to>
                                        <p:strVal val="visible"/>
                                      </p:to>
                                    </p:set>
                                    <p:anim calcmode="lin" valueType="num">
                                      <p:cBhvr>
                                        <p:cTn id="25" dur="500" fill="hold"/>
                                        <p:tgtEl>
                                          <p:spTgt spid="15463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4630"/>
                                        </p:tgtEl>
                                        <p:attrNameLst>
                                          <p:attrName>ppt_y</p:attrName>
                                        </p:attrNameLst>
                                      </p:cBhvr>
                                      <p:tavLst>
                                        <p:tav tm="0">
                                          <p:val>
                                            <p:strVal val="#ppt_y"/>
                                          </p:val>
                                        </p:tav>
                                        <p:tav tm="100000">
                                          <p:val>
                                            <p:strVal val="#ppt_y"/>
                                          </p:val>
                                        </p:tav>
                                      </p:tavLst>
                                    </p:anim>
                                    <p:anim calcmode="lin" valueType="num">
                                      <p:cBhvr>
                                        <p:cTn id="27" dur="500" fill="hold"/>
                                        <p:tgtEl>
                                          <p:spTgt spid="15463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463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4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p:bldP spid="2" grpId="0" bldLvl="0"/>
      <p:bldP spid="3" grpId="0"/>
      <p:bldP spid="154630" grpId="0" bldLvl="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8928" name="矩形 148497"/>
          <p:cNvSpPr>
            <a:spLocks noChangeArrowheads="1" noChangeShapeType="1" noTextEdit="1"/>
          </p:cNvSpPr>
          <p:nvPr/>
        </p:nvSpPr>
        <p:spPr bwMode="auto">
          <a:xfrm>
            <a:off x="494160" y="371968"/>
            <a:ext cx="3839634" cy="768349"/>
          </a:xfrm>
          <a:prstGeom prst="rect">
            <a:avLst/>
          </a:prstGeom>
        </p:spPr>
        <p:txBody>
          <a:bodyPr wrap="none" numCol="1" fromWordArt="1">
            <a:prstTxWarp prst="textPlain">
              <a:avLst>
                <a:gd name="adj" fmla="val 50000"/>
              </a:avLst>
            </a:prstTxWarp>
            <a:scene3d>
              <a:camera prst="perspectiveContrastingRightFacing"/>
              <a:lightRig rig="threePt" dir="t"/>
            </a:scene3d>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800" b="1" i="0" u="none" strike="noStrike" kern="10" cap="none" spc="0" normalizeH="0" baseline="0" noProof="0" dirty="0">
                <a:ln w="0">
                  <a:solidFill>
                    <a:schemeClr val="bg1"/>
                  </a:solidFill>
                  <a:round/>
                </a:ln>
                <a:solidFill>
                  <a:srgbClr val="FF0000"/>
                </a:solidFill>
                <a:effectLst>
                  <a:outerShdw dist="35921" dir="2700000" algn="ctr" rotWithShape="0">
                    <a:srgbClr val="C0C0C0">
                      <a:alpha val="79999"/>
                    </a:srgbClr>
                  </a:outerShdw>
                </a:effectLst>
                <a:uLnTx/>
                <a:uFillTx/>
                <a:latin typeface="黑体" panose="02010609060101010101" pitchFamily="49" charset="-122"/>
                <a:ea typeface="黑体" panose="02010609060101010101" pitchFamily="49" charset="-122"/>
                <a:cs typeface="+mn-cs"/>
              </a:rPr>
              <a:t>双喜的性格</a:t>
            </a:r>
            <a:endParaRPr kumimoji="0" lang="zh-CN" altLang="en-US" sz="4800" b="1" i="0" u="none" strike="noStrike" kern="10" cap="none" spc="0" normalizeH="0" baseline="0" noProof="0" dirty="0">
              <a:ln w="0">
                <a:solidFill>
                  <a:schemeClr val="bg1"/>
                </a:solidFill>
                <a:round/>
              </a:ln>
              <a:solidFill>
                <a:srgbClr val="FF0000"/>
              </a:solidFill>
              <a:effectLst>
                <a:outerShdw dist="35921" dir="2700000" algn="ctr" rotWithShape="0">
                  <a:srgbClr val="C0C0C0">
                    <a:alpha val="79999"/>
                  </a:srgbClr>
                </a:outerShdw>
              </a:effectLst>
              <a:uLnTx/>
              <a:uFillTx/>
              <a:latin typeface="黑体" panose="02010609060101010101" pitchFamily="49" charset="-122"/>
              <a:ea typeface="黑体" panose="02010609060101010101" pitchFamily="49" charset="-122"/>
              <a:cs typeface="+mn-cs"/>
            </a:endParaRPr>
          </a:p>
        </p:txBody>
      </p:sp>
      <p:sp>
        <p:nvSpPr>
          <p:cNvPr id="17" name="文本框 148484"/>
          <p:cNvSpPr txBox="1"/>
          <p:nvPr/>
        </p:nvSpPr>
        <p:spPr>
          <a:xfrm>
            <a:off x="361950" y="1357313"/>
            <a:ext cx="10536238" cy="665163"/>
          </a:xfrm>
          <a:prstGeom prst="rect">
            <a:avLst/>
          </a:prstGeom>
          <a:noFill/>
          <a:ln w="9525">
            <a:noFill/>
          </a:ln>
        </p:spPr>
        <p:txBody>
          <a:bodyPr anchor="t">
            <a:spAutoFit/>
          </a:bodyPr>
          <a:p>
            <a:pPr algn="just"/>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1</a:t>
            </a:r>
            <a:r>
              <a:rPr lang="zh-CN" altLang="en-US" sz="3735" b="1" noProof="1" dirty="0">
                <a:latin typeface="宋体" panose="02010600030101010101" pitchFamily="2" charset="-122"/>
                <a:ea typeface="宋体" panose="02010600030101010101" pitchFamily="2" charset="-122"/>
                <a:cs typeface="+mn-cs"/>
              </a:rPr>
              <a:t>）当我看社戏受到波折时，双喜大悟似的提议。</a:t>
            </a:r>
            <a:endParaRPr lang="zh-CN" altLang="en-US" sz="3735" b="1" noProof="1" dirty="0">
              <a:latin typeface="宋体" panose="02010600030101010101" pitchFamily="2" charset="-122"/>
              <a:ea typeface="宋体" panose="02010600030101010101" pitchFamily="2" charset="-122"/>
            </a:endParaRPr>
          </a:p>
        </p:txBody>
      </p:sp>
      <p:sp>
        <p:nvSpPr>
          <p:cNvPr id="18" name="矩形 17"/>
          <p:cNvSpPr/>
          <p:nvPr/>
        </p:nvSpPr>
        <p:spPr>
          <a:xfrm>
            <a:off x="9315450" y="1874838"/>
            <a:ext cx="1136650" cy="666750"/>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聪明</a:t>
            </a:r>
            <a:endPar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
        <p:nvSpPr>
          <p:cNvPr id="19" name="文本框 148486"/>
          <p:cNvSpPr txBox="1"/>
          <p:nvPr/>
        </p:nvSpPr>
        <p:spPr>
          <a:xfrm>
            <a:off x="361950" y="2541588"/>
            <a:ext cx="11469688" cy="1774825"/>
          </a:xfrm>
          <a:prstGeom prst="rect">
            <a:avLst/>
          </a:prstGeom>
          <a:noFill/>
          <a:ln w="9525">
            <a:noFill/>
          </a:ln>
        </p:spPr>
        <p:txBody>
          <a:bodyPr anchor="t">
            <a:spAutoFit/>
          </a:bodyPr>
          <a:p>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2</a:t>
            </a:r>
            <a:r>
              <a:rPr lang="zh-CN" altLang="en-US" sz="3735" b="1" noProof="1" dirty="0">
                <a:latin typeface="宋体" panose="02010600030101010101" pitchFamily="2" charset="-122"/>
                <a:ea typeface="宋体" panose="02010600030101010101" pitchFamily="2" charset="-122"/>
                <a:cs typeface="+mn-cs"/>
              </a:rPr>
              <a:t>）当外祖母担心都是孩子们时，双喜大声打包票，理由有三：</a:t>
            </a:r>
            <a:r>
              <a:rPr lang="en-US" altLang="zh-CN" sz="3465" b="1" noProof="1" dirty="0">
                <a:latin typeface="楷体" panose="02010609060101010101" pitchFamily="49" charset="-122"/>
                <a:ea typeface="楷体" panose="02010609060101010101" pitchFamily="49" charset="-122"/>
                <a:cs typeface="+mn-cs"/>
              </a:rPr>
              <a:t>①</a:t>
            </a:r>
            <a:r>
              <a:rPr lang="zh-CN" altLang="en-US" sz="3465" b="1" noProof="1" dirty="0">
                <a:latin typeface="楷体" panose="02010609060101010101" pitchFamily="49" charset="-122"/>
                <a:ea typeface="楷体" panose="02010609060101010101" pitchFamily="49" charset="-122"/>
                <a:cs typeface="+mn-cs"/>
              </a:rPr>
              <a:t>船又大，</a:t>
            </a:r>
            <a:r>
              <a:rPr lang="en-US" altLang="zh-CN" sz="3465" b="1" noProof="1" dirty="0">
                <a:latin typeface="楷体" panose="02010609060101010101" pitchFamily="49" charset="-122"/>
                <a:ea typeface="楷体" panose="02010609060101010101" pitchFamily="49" charset="-122"/>
                <a:cs typeface="+mn-cs"/>
              </a:rPr>
              <a:t>②</a:t>
            </a:r>
            <a:r>
              <a:rPr lang="zh-CN" altLang="en-US" sz="3465" b="1" noProof="1" dirty="0">
                <a:latin typeface="楷体" panose="02010609060101010101" pitchFamily="49" charset="-122"/>
                <a:ea typeface="楷体" panose="02010609060101010101" pitchFamily="49" charset="-122"/>
                <a:cs typeface="+mn-cs"/>
              </a:rPr>
              <a:t>迅哥儿向来不乱跑；</a:t>
            </a:r>
            <a:r>
              <a:rPr lang="en-US" altLang="zh-CN" sz="3465" b="1" noProof="1" dirty="0">
                <a:latin typeface="楷体" panose="02010609060101010101" pitchFamily="49" charset="-122"/>
                <a:ea typeface="楷体" panose="02010609060101010101" pitchFamily="49" charset="-122"/>
                <a:cs typeface="+mn-cs"/>
              </a:rPr>
              <a:t>③</a:t>
            </a:r>
            <a:r>
              <a:rPr lang="zh-CN" altLang="en-US" sz="3465" b="1" noProof="1" dirty="0">
                <a:latin typeface="楷体" panose="02010609060101010101" pitchFamily="49" charset="-122"/>
                <a:ea typeface="楷体" panose="02010609060101010101" pitchFamily="49" charset="-122"/>
                <a:cs typeface="+mn-cs"/>
              </a:rPr>
              <a:t>我们又都是识水性的。 </a:t>
            </a:r>
            <a:endParaRPr lang="zh-CN" altLang="en-US" sz="3465" b="1" noProof="1" dirty="0">
              <a:latin typeface="楷体" panose="02010609060101010101" pitchFamily="49" charset="-122"/>
              <a:ea typeface="楷体" panose="02010609060101010101" pitchFamily="49" charset="-122"/>
            </a:endParaRPr>
          </a:p>
        </p:txBody>
      </p:sp>
      <p:sp>
        <p:nvSpPr>
          <p:cNvPr id="20" name="文本框 148487"/>
          <p:cNvSpPr txBox="1"/>
          <p:nvPr/>
        </p:nvSpPr>
        <p:spPr>
          <a:xfrm>
            <a:off x="1293813" y="4406900"/>
            <a:ext cx="9604375" cy="666750"/>
          </a:xfrm>
          <a:prstGeom prst="rect">
            <a:avLst/>
          </a:prstGeom>
          <a:noFill/>
          <a:ln w="9525">
            <a:noFill/>
          </a:ln>
        </p:spPr>
        <p:txBody>
          <a:bodyPr>
            <a:spAutoFit/>
          </a:bodyPr>
          <a:lstStyle/>
          <a:p>
            <a:pPr marR="0" defTabSz="914400">
              <a:buClrTx/>
              <a:buSzTx/>
              <a:buFont typeface="Arial" panose="020B0604020202020204" pitchFamily="34" charset="0"/>
              <a:buNone/>
              <a:defRPr/>
            </a:pPr>
            <a:r>
              <a:rPr kumimoji="0" lang="zh-CN" altLang="en-US" sz="3735" b="1" kern="1200" cap="none" spc="0" normalizeH="0" baseline="0" noProof="1">
                <a:solidFill>
                  <a:srgbClr val="0000FF"/>
                </a:solidFill>
                <a:effectLst>
                  <a:outerShdw blurRad="38100" dist="38100" dir="2700000">
                    <a:srgbClr val="C0C0C0"/>
                  </a:outerShdw>
                </a:effectLst>
                <a:latin typeface="楷体" panose="02010609060101010101" pitchFamily="49" charset="-122"/>
                <a:ea typeface="楷体" panose="02010609060101010101" pitchFamily="49" charset="-122"/>
                <a:cs typeface="+mn-cs"/>
              </a:rPr>
              <a:t>反应灵敏，考虑周到，善解人意，办事果断</a:t>
            </a:r>
            <a:r>
              <a:rPr kumimoji="0" lang="zh-CN" altLang="en-US" sz="3735" b="1" kern="1200" cap="none" spc="0" normalizeH="0" baseline="0" noProof="1">
                <a:solidFill>
                  <a:srgbClr val="0000FF"/>
                </a:solidFill>
                <a:latin typeface="楷体" panose="02010609060101010101" pitchFamily="49" charset="-122"/>
                <a:ea typeface="楷体" panose="02010609060101010101" pitchFamily="49" charset="-122"/>
                <a:cs typeface="+mn-cs"/>
              </a:rPr>
              <a:t> </a:t>
            </a:r>
            <a:endParaRPr kumimoji="0" lang="zh-CN" altLang="en-US" sz="3735" b="1" kern="1200" cap="none" spc="0" normalizeH="0" baseline="0" noProof="1">
              <a:solidFill>
                <a:srgbClr val="0000FF"/>
              </a:solidFill>
              <a:latin typeface="楷体" panose="02010609060101010101" pitchFamily="49" charset="-122"/>
              <a:ea typeface="楷体" panose="02010609060101010101" pitchFamily="49" charset="-122"/>
              <a:cs typeface="+mn-cs"/>
            </a:endParaRPr>
          </a:p>
        </p:txBody>
      </p:sp>
      <p:sp>
        <p:nvSpPr>
          <p:cNvPr id="21" name="文本框 148488"/>
          <p:cNvSpPr txBox="1"/>
          <p:nvPr/>
        </p:nvSpPr>
        <p:spPr>
          <a:xfrm>
            <a:off x="361950" y="5073650"/>
            <a:ext cx="10536238" cy="666750"/>
          </a:xfrm>
          <a:prstGeom prst="rect">
            <a:avLst/>
          </a:prstGeom>
          <a:noFill/>
          <a:ln w="9525">
            <a:noFill/>
          </a:ln>
        </p:spPr>
        <p:txBody>
          <a:bodyPr anchor="t">
            <a:spAutoFit/>
          </a:bodyPr>
          <a:p>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3</a:t>
            </a:r>
            <a:r>
              <a:rPr lang="zh-CN" altLang="en-US" sz="3735" b="1" noProof="1" dirty="0">
                <a:latin typeface="宋体" panose="02010600030101010101" pitchFamily="2" charset="-122"/>
                <a:ea typeface="宋体" panose="02010600030101010101" pitchFamily="2" charset="-122"/>
                <a:cs typeface="+mn-cs"/>
              </a:rPr>
              <a:t>）看戏时双喜分析铁头老生不翻筋斗的原因。</a:t>
            </a:r>
            <a:endParaRPr lang="zh-CN" altLang="en-US" sz="3735" b="1" noProof="1" dirty="0">
              <a:latin typeface="宋体" panose="02010600030101010101" pitchFamily="2" charset="-122"/>
              <a:ea typeface="宋体" panose="02010600030101010101" pitchFamily="2" charset="-122"/>
            </a:endParaRPr>
          </a:p>
        </p:txBody>
      </p:sp>
      <p:sp>
        <p:nvSpPr>
          <p:cNvPr id="22" name="矩形 21"/>
          <p:cNvSpPr/>
          <p:nvPr/>
        </p:nvSpPr>
        <p:spPr>
          <a:xfrm>
            <a:off x="7632700" y="5778500"/>
            <a:ext cx="3186113" cy="666750"/>
          </a:xfrm>
          <a:prstGeom prst="rect">
            <a:avLst/>
          </a:prstGeom>
          <a:noFill/>
          <a:ln w="9525">
            <a:noFill/>
          </a:ln>
        </p:spPr>
        <p:txBody>
          <a:bodyPr>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聪明、细心</a:t>
            </a:r>
            <a:endPar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heckerboard(across)">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48483"/>
          <p:cNvSpPr txBox="1"/>
          <p:nvPr/>
        </p:nvSpPr>
        <p:spPr>
          <a:xfrm>
            <a:off x="349250" y="4029075"/>
            <a:ext cx="11493500" cy="1241425"/>
          </a:xfrm>
          <a:prstGeom prst="rect">
            <a:avLst/>
          </a:prstGeom>
          <a:noFill/>
          <a:ln w="9525">
            <a:noFill/>
          </a:ln>
        </p:spPr>
        <p:txBody>
          <a:bodyPr anchor="t">
            <a:spAutoFit/>
          </a:bodyPr>
          <a:p>
            <a:pPr algn="just"/>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6</a:t>
            </a:r>
            <a:r>
              <a:rPr lang="zh-CN" altLang="en-US" sz="3735" b="1" noProof="1" dirty="0">
                <a:latin typeface="宋体" panose="02010600030101010101" pitchFamily="2" charset="-122"/>
                <a:ea typeface="宋体" panose="02010600030101010101" pitchFamily="2" charset="-122"/>
                <a:cs typeface="+mn-cs"/>
              </a:rPr>
              <a:t>）双喜送我回到家，“都回来了</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那里会错。我原说过写包票的</a:t>
            </a:r>
            <a:r>
              <a:rPr lang="en-US" altLang="zh-CN" sz="3735" b="1" noProof="1" dirty="0">
                <a:latin typeface="宋体" panose="02010600030101010101" pitchFamily="2" charset="-122"/>
                <a:ea typeface="宋体" panose="02010600030101010101" pitchFamily="2" charset="-122"/>
                <a:cs typeface="+mn-cs"/>
              </a:rPr>
              <a:t>!”</a:t>
            </a:r>
            <a:endParaRPr lang="en-US" altLang="zh-CN" sz="3735" b="1" noProof="1" dirty="0">
              <a:latin typeface="宋体" panose="02010600030101010101" pitchFamily="2" charset="-122"/>
              <a:ea typeface="宋体" panose="02010600030101010101" pitchFamily="2" charset="-122"/>
            </a:endParaRPr>
          </a:p>
        </p:txBody>
      </p:sp>
      <p:sp>
        <p:nvSpPr>
          <p:cNvPr id="9" name="文本框 148490"/>
          <p:cNvSpPr txBox="1"/>
          <p:nvPr/>
        </p:nvSpPr>
        <p:spPr>
          <a:xfrm>
            <a:off x="334963" y="606425"/>
            <a:ext cx="11507788" cy="1241425"/>
          </a:xfrm>
          <a:prstGeom prst="rect">
            <a:avLst/>
          </a:prstGeom>
          <a:noFill/>
          <a:ln w="9525">
            <a:noFill/>
          </a:ln>
        </p:spPr>
        <p:txBody>
          <a:bodyPr anchor="t">
            <a:spAutoFit/>
          </a:bodyPr>
          <a:p>
            <a:pPr algn="just"/>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4</a:t>
            </a:r>
            <a:r>
              <a:rPr lang="zh-CN" altLang="en-US" sz="3735" b="1" noProof="1" dirty="0">
                <a:latin typeface="宋体" panose="02010600030101010101" pitchFamily="2" charset="-122"/>
                <a:ea typeface="宋体" panose="02010600030101010101" pitchFamily="2" charset="-122"/>
                <a:cs typeface="+mn-cs"/>
              </a:rPr>
              <a:t>）归航偷豆时征求豆主人阿发的意见；双喜以为再多偷，倘给阿发的娘知道是要挨骂的。</a:t>
            </a:r>
            <a:endParaRPr lang="zh-CN" altLang="en-US" sz="3735" b="1" noProof="1" dirty="0">
              <a:latin typeface="宋体" panose="02010600030101010101" pitchFamily="2" charset="-122"/>
              <a:ea typeface="宋体" panose="02010600030101010101" pitchFamily="2" charset="-122"/>
            </a:endParaRPr>
          </a:p>
        </p:txBody>
      </p:sp>
      <p:sp>
        <p:nvSpPr>
          <p:cNvPr id="10" name="矩形 9"/>
          <p:cNvSpPr/>
          <p:nvPr/>
        </p:nvSpPr>
        <p:spPr>
          <a:xfrm>
            <a:off x="8288338" y="1563688"/>
            <a:ext cx="3044825" cy="666750"/>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考虑事情周到</a:t>
            </a:r>
            <a:endPar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
        <p:nvSpPr>
          <p:cNvPr id="11" name="文本框 148492"/>
          <p:cNvSpPr txBox="1"/>
          <p:nvPr/>
        </p:nvSpPr>
        <p:spPr>
          <a:xfrm>
            <a:off x="349250" y="2405063"/>
            <a:ext cx="11493500" cy="1241425"/>
          </a:xfrm>
          <a:prstGeom prst="rect">
            <a:avLst/>
          </a:prstGeom>
          <a:noFill/>
          <a:ln w="9525">
            <a:noFill/>
          </a:ln>
        </p:spPr>
        <p:txBody>
          <a:bodyPr anchor="t">
            <a:spAutoFit/>
          </a:bodyPr>
          <a:p>
            <a:pPr algn="just"/>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5</a:t>
            </a:r>
            <a:r>
              <a:rPr lang="zh-CN" altLang="en-US" sz="3735" b="1" noProof="1" dirty="0">
                <a:latin typeface="宋体" panose="02010600030101010101" pitchFamily="2" charset="-122"/>
                <a:ea typeface="宋体" panose="02010600030101010101" pitchFamily="2" charset="-122"/>
                <a:cs typeface="+mn-cs"/>
              </a:rPr>
              <a:t>）吃完豆，双喜所虑的是用了八公公船上的盐和柴，并考虑好对策。</a:t>
            </a:r>
            <a:endParaRPr lang="zh-CN" altLang="en-US" sz="3735" b="1" noProof="1" dirty="0">
              <a:latin typeface="宋体" panose="02010600030101010101" pitchFamily="2" charset="-122"/>
              <a:ea typeface="宋体" panose="02010600030101010101" pitchFamily="2" charset="-122"/>
            </a:endParaRPr>
          </a:p>
        </p:txBody>
      </p:sp>
      <p:sp>
        <p:nvSpPr>
          <p:cNvPr id="12" name="矩形 11"/>
          <p:cNvSpPr/>
          <p:nvPr/>
        </p:nvSpPr>
        <p:spPr>
          <a:xfrm>
            <a:off x="8016875" y="3244850"/>
            <a:ext cx="3044825" cy="665163"/>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考虑事情周到</a:t>
            </a:r>
            <a:endPar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
        <p:nvSpPr>
          <p:cNvPr id="13" name="矩形 12"/>
          <p:cNvSpPr/>
          <p:nvPr/>
        </p:nvSpPr>
        <p:spPr>
          <a:xfrm>
            <a:off x="8180388" y="4773613"/>
            <a:ext cx="3262313" cy="665163"/>
          </a:xfrm>
          <a:prstGeom prst="rect">
            <a:avLst/>
          </a:prstGeom>
          <a:noFill/>
          <a:ln w="9525">
            <a:noFill/>
          </a:ln>
        </p:spPr>
        <p:txBody>
          <a:bodyPr>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做事有始有终</a:t>
            </a:r>
            <a:endPar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
        <p:nvSpPr>
          <p:cNvPr id="14" name="文本框 148495"/>
          <p:cNvSpPr txBox="1"/>
          <p:nvPr/>
        </p:nvSpPr>
        <p:spPr>
          <a:xfrm>
            <a:off x="338138" y="5586413"/>
            <a:ext cx="6915150" cy="665163"/>
          </a:xfrm>
          <a:prstGeom prst="rect">
            <a:avLst/>
          </a:prstGeom>
          <a:noFill/>
          <a:ln w="9525">
            <a:noFill/>
          </a:ln>
        </p:spPr>
        <p:txBody>
          <a:bodyPr anchor="t">
            <a:spAutoFit/>
          </a:bodyPr>
          <a:p>
            <a:pPr algn="just"/>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7</a:t>
            </a:r>
            <a:r>
              <a:rPr lang="zh-CN" altLang="en-US" sz="3735" b="1" noProof="1" dirty="0">
                <a:latin typeface="宋体" panose="02010600030101010101" pitchFamily="2" charset="-122"/>
                <a:ea typeface="宋体" panose="02010600030101010101" pitchFamily="2" charset="-122"/>
                <a:cs typeface="+mn-cs"/>
              </a:rPr>
              <a:t>）双喜回答六一公公的问话。</a:t>
            </a:r>
            <a:endParaRPr lang="zh-CN" altLang="en-US" sz="3735" b="1" noProof="1" dirty="0">
              <a:latin typeface="宋体" panose="02010600030101010101" pitchFamily="2" charset="-122"/>
              <a:ea typeface="宋体" panose="02010600030101010101" pitchFamily="2" charset="-122"/>
            </a:endParaRPr>
          </a:p>
        </p:txBody>
      </p:sp>
      <p:sp>
        <p:nvSpPr>
          <p:cNvPr id="15" name="矩形 14"/>
          <p:cNvSpPr/>
          <p:nvPr/>
        </p:nvSpPr>
        <p:spPr>
          <a:xfrm>
            <a:off x="8180388" y="5815013"/>
            <a:ext cx="2362200" cy="665163"/>
          </a:xfrm>
          <a:prstGeom prst="rect">
            <a:avLst/>
          </a:prstGeom>
          <a:noFill/>
          <a:ln w="9525">
            <a:noFill/>
          </a:ln>
        </p:spPr>
        <p:txBody>
          <a:bodyPr>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反应灵敏</a:t>
            </a:r>
            <a:endParaRPr kumimoji="0" lang="zh-CN" altLang="en-US" sz="3735" b="1" i="0" u="none" strike="noStrike" kern="1200" cap="none" spc="0" normalizeH="0" baseline="0" noProof="1">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heckerboard(across)">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ppt_x</p:attrName>
                                        </p:attrNameLst>
                                      </p:cBhvr>
                                      <p:tavLst>
                                        <p:tav tm="0">
                                          <p:val>
                                            <p:strVal val="#ppt_x-#ppt_w/2"/>
                                          </p:val>
                                        </p:tav>
                                        <p:tav tm="100000">
                                          <p:val>
                                            <p:strVal val="#ppt_x"/>
                                          </p:val>
                                        </p:tav>
                                      </p:tavLst>
                                    </p:anim>
                                    <p:anim calcmode="lin" valueType="num">
                                      <p:cBhvr>
                                        <p:cTn id="33" dur="500" fill="hold"/>
                                        <p:tgtEl>
                                          <p:spTgt spid="13"/>
                                        </p:tgtEl>
                                        <p:attrNameLst>
                                          <p:attrName>ppt_y</p:attrName>
                                        </p:attrNameLst>
                                      </p:cBhvr>
                                      <p:tavLst>
                                        <p:tav tm="0">
                                          <p:val>
                                            <p:strVal val="#ppt_y"/>
                                          </p:val>
                                        </p:tav>
                                        <p:tav tm="100000">
                                          <p:val>
                                            <p:strVal val="#ppt_y"/>
                                          </p:val>
                                        </p:tav>
                                      </p:tavLst>
                                    </p:anim>
                                    <p:anim calcmode="lin" valueType="num">
                                      <p:cBhvr>
                                        <p:cTn id="34" dur="500" fill="hold"/>
                                        <p:tgtEl>
                                          <p:spTgt spid="13"/>
                                        </p:tgtEl>
                                        <p:attrNameLst>
                                          <p:attrName>ppt_w</p:attrName>
                                        </p:attrNameLst>
                                      </p:cBhvr>
                                      <p:tavLst>
                                        <p:tav tm="0">
                                          <p:val>
                                            <p:fltVal val="0.000000"/>
                                          </p:val>
                                        </p:tav>
                                        <p:tav tm="100000">
                                          <p:val>
                                            <p:strVal val="#ppt_w"/>
                                          </p:val>
                                        </p:tav>
                                      </p:tavLst>
                                    </p:anim>
                                    <p:anim calcmode="lin" valueType="num">
                                      <p:cBhvr>
                                        <p:cTn id="35"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7" presetClass="entr" presetSubtype="8"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ppt_x</p:attrName>
                                        </p:attrNameLst>
                                      </p:cBhvr>
                                      <p:tavLst>
                                        <p:tav tm="0">
                                          <p:val>
                                            <p:strVal val="#ppt_x-#ppt_w/2"/>
                                          </p:val>
                                        </p:tav>
                                        <p:tav tm="100000">
                                          <p:val>
                                            <p:strVal val="#ppt_x"/>
                                          </p:val>
                                        </p:tav>
                                      </p:tavLst>
                                    </p:anim>
                                    <p:anim calcmode="lin" valueType="num">
                                      <p:cBhvr>
                                        <p:cTn id="41" dur="500" fill="hold"/>
                                        <p:tgtEl>
                                          <p:spTgt spid="14"/>
                                        </p:tgtEl>
                                        <p:attrNameLst>
                                          <p:attrName>ppt_y</p:attrName>
                                        </p:attrNameLst>
                                      </p:cBhvr>
                                      <p:tavLst>
                                        <p:tav tm="0">
                                          <p:val>
                                            <p:strVal val="#ppt_y"/>
                                          </p:val>
                                        </p:tav>
                                        <p:tav tm="100000">
                                          <p:val>
                                            <p:strVal val="#ppt_y"/>
                                          </p:val>
                                        </p:tav>
                                      </p:tavLst>
                                    </p:anim>
                                    <p:anim calcmode="lin" valueType="num">
                                      <p:cBhvr>
                                        <p:cTn id="42" dur="500" fill="hold"/>
                                        <p:tgtEl>
                                          <p:spTgt spid="14"/>
                                        </p:tgtEl>
                                        <p:attrNameLst>
                                          <p:attrName>ppt_w</p:attrName>
                                        </p:attrNameLst>
                                      </p:cBhvr>
                                      <p:tavLst>
                                        <p:tav tm="0">
                                          <p:val>
                                            <p:fltVal val="0.000000"/>
                                          </p:val>
                                        </p:tav>
                                        <p:tav tm="100000">
                                          <p:val>
                                            <p:strVal val="#ppt_w"/>
                                          </p:val>
                                        </p:tav>
                                      </p:tavLst>
                                    </p:anim>
                                    <p:anim calcmode="lin" valueType="num">
                                      <p:cBhvr>
                                        <p:cTn id="43"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17" presetClass="entr" presetSubtype="8"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ppt_x</p:attrName>
                                        </p:attrNameLst>
                                      </p:cBhvr>
                                      <p:tavLst>
                                        <p:tav tm="0">
                                          <p:val>
                                            <p:strVal val="#ppt_x-#ppt_w/2"/>
                                          </p:val>
                                        </p:tav>
                                        <p:tav tm="100000">
                                          <p:val>
                                            <p:strVal val="#ppt_x"/>
                                          </p:val>
                                        </p:tav>
                                      </p:tavLst>
                                    </p:anim>
                                    <p:anim calcmode="lin" valueType="num">
                                      <p:cBhvr>
                                        <p:cTn id="49" dur="500" fill="hold"/>
                                        <p:tgtEl>
                                          <p:spTgt spid="15"/>
                                        </p:tgtEl>
                                        <p:attrNameLst>
                                          <p:attrName>ppt_y</p:attrName>
                                        </p:attrNameLst>
                                      </p:cBhvr>
                                      <p:tavLst>
                                        <p:tav tm="0">
                                          <p:val>
                                            <p:strVal val="#ppt_y"/>
                                          </p:val>
                                        </p:tav>
                                        <p:tav tm="100000">
                                          <p:val>
                                            <p:strVal val="#ppt_y"/>
                                          </p:val>
                                        </p:tav>
                                      </p:tavLst>
                                    </p:anim>
                                    <p:anim calcmode="lin" valueType="num">
                                      <p:cBhvr>
                                        <p:cTn id="50" dur="500" fill="hold"/>
                                        <p:tgtEl>
                                          <p:spTgt spid="15"/>
                                        </p:tgtEl>
                                        <p:attrNameLst>
                                          <p:attrName>ppt_w</p:attrName>
                                        </p:attrNameLst>
                                      </p:cBhvr>
                                      <p:tavLst>
                                        <p:tav tm="0">
                                          <p:val>
                                            <p:fltVal val="0.000000"/>
                                          </p:val>
                                        </p:tav>
                                        <p:tav tm="100000">
                                          <p:val>
                                            <p:strVal val="#ppt_w"/>
                                          </p:val>
                                        </p:tav>
                                      </p:tavLst>
                                    </p:anim>
                                    <p:anim calcmode="lin" valueType="num">
                                      <p:cBhvr>
                                        <p:cTn id="51"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48497"/>
          <p:cNvSpPr>
            <a:spLocks noChangeArrowheads="1" noChangeShapeType="1" noTextEdit="1"/>
          </p:cNvSpPr>
          <p:nvPr/>
        </p:nvSpPr>
        <p:spPr bwMode="auto">
          <a:xfrm>
            <a:off x="707520" y="536433"/>
            <a:ext cx="3839634" cy="768349"/>
          </a:xfrm>
          <a:prstGeom prst="rect">
            <a:avLst/>
          </a:prstGeom>
        </p:spPr>
        <p:txBody>
          <a:bodyPr wrap="none" numCol="1" fromWordArt="1">
            <a:prstTxWarp prst="textPlain">
              <a:avLst>
                <a:gd name="adj" fmla="val 50000"/>
              </a:avLst>
            </a:prstTxWarp>
            <a:scene3d>
              <a:camera prst="perspectiveContrastingRightFacing"/>
              <a:lightRig rig="threePt" dir="t"/>
            </a:scene3d>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800" b="1" i="0" u="none" strike="noStrike" kern="10" cap="none" spc="0" normalizeH="0" baseline="0" noProof="0" dirty="0">
                <a:ln w="0">
                  <a:solidFill>
                    <a:schemeClr val="bg1"/>
                  </a:solidFill>
                  <a:round/>
                </a:ln>
                <a:solidFill>
                  <a:srgbClr val="FF0000"/>
                </a:solidFill>
                <a:effectLst>
                  <a:outerShdw dist="35921" dir="2700000" algn="ctr" rotWithShape="0">
                    <a:srgbClr val="C0C0C0">
                      <a:alpha val="79999"/>
                    </a:srgbClr>
                  </a:outerShdw>
                </a:effectLst>
                <a:uLnTx/>
                <a:uFillTx/>
                <a:latin typeface="黑体" panose="02010609060101010101" pitchFamily="49" charset="-122"/>
                <a:ea typeface="黑体" panose="02010609060101010101" pitchFamily="49" charset="-122"/>
                <a:cs typeface="+mn-cs"/>
              </a:rPr>
              <a:t>六一公公的性格</a:t>
            </a:r>
            <a:endParaRPr kumimoji="0" lang="zh-CN" altLang="en-US" sz="4800" b="1" i="0" u="none" strike="noStrike" kern="10" cap="none" spc="0" normalizeH="0" baseline="0" noProof="0" dirty="0">
              <a:ln w="0">
                <a:solidFill>
                  <a:schemeClr val="bg1"/>
                </a:solidFill>
                <a:round/>
              </a:ln>
              <a:solidFill>
                <a:srgbClr val="FF0000"/>
              </a:solidFill>
              <a:effectLst>
                <a:outerShdw dist="35921" dir="2700000" algn="ctr" rotWithShape="0">
                  <a:srgbClr val="C0C0C0">
                    <a:alpha val="79999"/>
                  </a:srgbClr>
                </a:outerShdw>
              </a:effectLst>
              <a:uLnTx/>
              <a:uFillTx/>
              <a:latin typeface="黑体" panose="02010609060101010101" pitchFamily="49" charset="-122"/>
              <a:ea typeface="黑体" panose="02010609060101010101" pitchFamily="49" charset="-122"/>
              <a:cs typeface="+mn-cs"/>
            </a:endParaRPr>
          </a:p>
        </p:txBody>
      </p:sp>
      <p:sp>
        <p:nvSpPr>
          <p:cNvPr id="3" name="文本框 148484"/>
          <p:cNvSpPr txBox="1"/>
          <p:nvPr/>
        </p:nvSpPr>
        <p:spPr>
          <a:xfrm>
            <a:off x="387350" y="1751013"/>
            <a:ext cx="11469688" cy="1816100"/>
          </a:xfrm>
          <a:prstGeom prst="rect">
            <a:avLst/>
          </a:prstGeom>
          <a:noFill/>
          <a:ln w="9525">
            <a:noFill/>
          </a:ln>
        </p:spPr>
        <p:txBody>
          <a:bodyPr anchor="t">
            <a:spAutoFit/>
          </a:bodyPr>
          <a:p>
            <a:pPr algn="just"/>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1</a:t>
            </a:r>
            <a:r>
              <a:rPr lang="zh-CN" altLang="en-US" sz="3735" b="1" noProof="1" dirty="0">
                <a:latin typeface="宋体" panose="02010600030101010101" pitchFamily="2" charset="-122"/>
                <a:ea typeface="宋体" panose="02010600030101010101" pitchFamily="2" charset="-122"/>
                <a:cs typeface="+mn-cs"/>
              </a:rPr>
              <a:t>）“双喜，你们这班小鬼，昨天偷了我的豆了罢</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又不肯好好的摘，踏坏了不少。”证实双喜他们是否偷了豆，重在指责他们踏坏了庄稼。 </a:t>
            </a:r>
            <a:endParaRPr lang="zh-CN" altLang="en-US" sz="3735" b="1" noProof="1" dirty="0">
              <a:latin typeface="宋体" panose="02010600030101010101" pitchFamily="2" charset="-122"/>
              <a:ea typeface="宋体" panose="02010600030101010101" pitchFamily="2" charset="-122"/>
            </a:endParaRPr>
          </a:p>
        </p:txBody>
      </p:sp>
      <p:sp>
        <p:nvSpPr>
          <p:cNvPr id="4" name="矩形 3"/>
          <p:cNvSpPr/>
          <p:nvPr/>
        </p:nvSpPr>
        <p:spPr>
          <a:xfrm>
            <a:off x="6259513" y="3567113"/>
            <a:ext cx="5597525" cy="66675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善良宽厚，爱惜劳动果实 </a:t>
            </a:r>
            <a:endParaRPr kumimoji="0" lang="zh-CN" altLang="en-US" sz="3735" b="1" i="0" u="none" strike="noStrike" kern="1200" cap="none" spc="0" normalizeH="0" baseline="0" noProof="0" dirty="0">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
        <p:nvSpPr>
          <p:cNvPr id="5" name="文本框 148484"/>
          <p:cNvSpPr txBox="1"/>
          <p:nvPr/>
        </p:nvSpPr>
        <p:spPr>
          <a:xfrm>
            <a:off x="387350" y="4405313"/>
            <a:ext cx="11469688" cy="1817688"/>
          </a:xfrm>
          <a:prstGeom prst="rect">
            <a:avLst/>
          </a:prstGeom>
          <a:noFill/>
          <a:ln w="9525">
            <a:noFill/>
          </a:ln>
        </p:spPr>
        <p:txBody>
          <a:bodyPr anchor="t">
            <a:spAutoFit/>
          </a:bodyPr>
          <a:p>
            <a:pPr algn="just"/>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2</a:t>
            </a:r>
            <a:r>
              <a:rPr lang="zh-CN" altLang="en-US" sz="3735" b="1" noProof="1" dirty="0">
                <a:latin typeface="宋体" panose="02010600030101010101" pitchFamily="2" charset="-122"/>
                <a:ea typeface="宋体" panose="02010600030101010101" pitchFamily="2" charset="-122"/>
                <a:cs typeface="+mn-cs"/>
              </a:rPr>
              <a:t>）六一公公看见我，便停了楫，笑道，“请客</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这是应该的。”还问“迅哥儿，昨天的戏可好么</a:t>
            </a:r>
            <a:r>
              <a:rPr lang="en-US" altLang="zh-CN" sz="3735" b="1" noProof="1" dirty="0">
                <a:latin typeface="宋体" panose="02010600030101010101" pitchFamily="2" charset="-122"/>
                <a:ea typeface="宋体" panose="02010600030101010101" pitchFamily="2" charset="-122"/>
                <a:cs typeface="+mn-cs"/>
              </a:rPr>
              <a:t>?”“</a:t>
            </a:r>
            <a:r>
              <a:rPr lang="zh-CN" altLang="en-US" sz="3735" b="1" noProof="1" dirty="0">
                <a:latin typeface="宋体" panose="02010600030101010101" pitchFamily="2" charset="-122"/>
                <a:ea typeface="宋体" panose="02010600030101010101" pitchFamily="2" charset="-122"/>
                <a:cs typeface="+mn-cs"/>
              </a:rPr>
              <a:t>豆可中吃呢</a:t>
            </a:r>
            <a:r>
              <a:rPr lang="en-US" altLang="zh-CN" sz="3735" b="1" noProof="1" dirty="0">
                <a:latin typeface="宋体" panose="02010600030101010101" pitchFamily="2" charset="-122"/>
                <a:ea typeface="宋体" panose="02010600030101010101" pitchFamily="2" charset="-122"/>
                <a:cs typeface="+mn-cs"/>
              </a:rPr>
              <a:t>?” </a:t>
            </a:r>
            <a:endParaRPr lang="zh-CN" altLang="en-US" sz="3735" b="1" noProof="1" dirty="0">
              <a:latin typeface="宋体" panose="02010600030101010101" pitchFamily="2" charset="-122"/>
              <a:ea typeface="宋体" panose="02010600030101010101" pitchFamily="2" charset="-122"/>
            </a:endParaRPr>
          </a:p>
        </p:txBody>
      </p:sp>
      <p:sp>
        <p:nvSpPr>
          <p:cNvPr id="6" name="矩形 5"/>
          <p:cNvSpPr/>
          <p:nvPr/>
        </p:nvSpPr>
        <p:spPr>
          <a:xfrm>
            <a:off x="8951913" y="5688013"/>
            <a:ext cx="2806700" cy="665163"/>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淳朴、好客 </a:t>
            </a:r>
            <a:endParaRPr kumimoji="0" lang="zh-CN" altLang="en-US" sz="3735" b="1" i="0" u="none" strike="noStrike" kern="1200" cap="none" spc="0" normalizeH="0" baseline="0" noProof="0" dirty="0">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48484"/>
          <p:cNvSpPr txBox="1"/>
          <p:nvPr/>
        </p:nvSpPr>
        <p:spPr>
          <a:xfrm>
            <a:off x="361950" y="931863"/>
            <a:ext cx="11469688" cy="1241425"/>
          </a:xfrm>
          <a:prstGeom prst="rect">
            <a:avLst/>
          </a:prstGeom>
          <a:noFill/>
          <a:ln w="9525">
            <a:noFill/>
          </a:ln>
        </p:spPr>
        <p:txBody>
          <a:bodyPr anchor="t">
            <a:spAutoFit/>
          </a:bodyPr>
          <a:p>
            <a:pPr algn="just"/>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3</a:t>
            </a:r>
            <a:r>
              <a:rPr lang="zh-CN" altLang="en-US" sz="3735" b="1" noProof="1" dirty="0">
                <a:latin typeface="宋体" panose="02010600030101010101" pitchFamily="2" charset="-122"/>
                <a:ea typeface="宋体" panose="02010600030101010101" pitchFamily="2" charset="-122"/>
                <a:cs typeface="+mn-cs"/>
              </a:rPr>
              <a:t>）六一公公夸自己的豆好“我的豆种是粒粒挑选过的”。</a:t>
            </a:r>
            <a:endParaRPr lang="zh-CN" altLang="en-US" sz="3735" b="1" noProof="1" dirty="0">
              <a:latin typeface="宋体" panose="02010600030101010101" pitchFamily="2" charset="-122"/>
              <a:ea typeface="宋体" panose="02010600030101010101" pitchFamily="2" charset="-122"/>
            </a:endParaRPr>
          </a:p>
        </p:txBody>
      </p:sp>
      <p:sp>
        <p:nvSpPr>
          <p:cNvPr id="3" name="矩形 2"/>
          <p:cNvSpPr/>
          <p:nvPr/>
        </p:nvSpPr>
        <p:spPr>
          <a:xfrm>
            <a:off x="8958263" y="1506538"/>
            <a:ext cx="2806700" cy="666750"/>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淳朴、好客 </a:t>
            </a:r>
            <a:endParaRPr kumimoji="0" lang="zh-CN" altLang="en-US" sz="3735" b="1" i="0" u="none" strike="noStrike" kern="1200" cap="none" spc="0" normalizeH="0" baseline="0" noProof="0" dirty="0">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
        <p:nvSpPr>
          <p:cNvPr id="4" name="文本框 148484"/>
          <p:cNvSpPr txBox="1"/>
          <p:nvPr/>
        </p:nvSpPr>
        <p:spPr>
          <a:xfrm>
            <a:off x="349250" y="2697163"/>
            <a:ext cx="8609013" cy="665163"/>
          </a:xfrm>
          <a:prstGeom prst="rect">
            <a:avLst/>
          </a:prstGeom>
          <a:noFill/>
          <a:ln w="9525">
            <a:noFill/>
          </a:ln>
        </p:spPr>
        <p:txBody>
          <a:bodyPr anchor="t">
            <a:spAutoFit/>
          </a:bodyPr>
          <a:p>
            <a:pPr algn="just"/>
            <a:r>
              <a:rPr lang="zh-CN" altLang="en-US" sz="3735" b="1" noProof="1" dirty="0">
                <a:latin typeface="宋体" panose="02010600030101010101" pitchFamily="2" charset="-122"/>
                <a:ea typeface="宋体" panose="02010600030101010101" pitchFamily="2" charset="-122"/>
                <a:cs typeface="+mn-cs"/>
              </a:rPr>
              <a:t>（</a:t>
            </a:r>
            <a:r>
              <a:rPr lang="en-US" altLang="zh-CN" sz="3735" b="1" noProof="1" dirty="0">
                <a:latin typeface="宋体" panose="02010600030101010101" pitchFamily="2" charset="-122"/>
                <a:ea typeface="宋体" panose="02010600030101010101" pitchFamily="2" charset="-122"/>
                <a:cs typeface="+mn-cs"/>
              </a:rPr>
              <a:t>4</a:t>
            </a:r>
            <a:r>
              <a:rPr lang="zh-CN" altLang="en-US" sz="3735" b="1" noProof="1" dirty="0">
                <a:latin typeface="宋体" panose="02010600030101010101" pitchFamily="2" charset="-122"/>
                <a:ea typeface="宋体" panose="02010600030101010101" pitchFamily="2" charset="-122"/>
                <a:cs typeface="+mn-cs"/>
              </a:rPr>
              <a:t>）六一公公送豆给母亲和我吃。</a:t>
            </a:r>
            <a:endParaRPr lang="zh-CN" altLang="en-US" sz="3735" b="1" noProof="1" dirty="0">
              <a:latin typeface="宋体" panose="02010600030101010101" pitchFamily="2" charset="-122"/>
              <a:ea typeface="宋体" panose="02010600030101010101" pitchFamily="2" charset="-122"/>
            </a:endParaRPr>
          </a:p>
        </p:txBody>
      </p:sp>
      <p:sp>
        <p:nvSpPr>
          <p:cNvPr id="5" name="矩形 4"/>
          <p:cNvSpPr/>
          <p:nvPr/>
        </p:nvSpPr>
        <p:spPr>
          <a:xfrm>
            <a:off x="7593013" y="3362325"/>
            <a:ext cx="3997325" cy="666750"/>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35" b="1" i="0" u="none" strike="noStrike" kern="1200" cap="none" spc="0" normalizeH="0" baseline="0" noProof="0" dirty="0">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淳朴、好客、热诚</a:t>
            </a:r>
            <a:endParaRPr kumimoji="0" lang="zh-CN" altLang="en-US" sz="3735" b="1" i="0" u="none" strike="noStrike" kern="1200" cap="none" spc="0" normalizeH="0" baseline="0" noProof="0" dirty="0">
              <a:ln>
                <a:noFill/>
              </a:ln>
              <a:solidFill>
                <a:srgbClr val="0000FF"/>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
        <p:nvSpPr>
          <p:cNvPr id="6" name="文本框 90123"/>
          <p:cNvSpPr txBox="1"/>
          <p:nvPr/>
        </p:nvSpPr>
        <p:spPr>
          <a:xfrm>
            <a:off x="1189038" y="4476750"/>
            <a:ext cx="10142538" cy="1241425"/>
          </a:xfrm>
          <a:prstGeom prst="rect">
            <a:avLst/>
          </a:prstGeom>
          <a:noFill/>
          <a:ln w="9525">
            <a:noFill/>
          </a:ln>
        </p:spPr>
        <p:txBody>
          <a:bodyPr wrap="square" anchor="t">
            <a:spAutoFit/>
          </a:bodyPr>
          <a:p>
            <a:r>
              <a:rPr lang="zh-CN" altLang="en-US" sz="3735" b="1" noProof="1" dirty="0">
                <a:solidFill>
                  <a:srgbClr val="FF0000"/>
                </a:solidFill>
                <a:latin typeface="楷体" panose="02010609060101010101" pitchFamily="49" charset="-122"/>
                <a:ea typeface="楷体" panose="02010609060101010101" pitchFamily="49" charset="-122"/>
                <a:cs typeface="+mn-cs"/>
              </a:rPr>
              <a:t>    六一公公是一个宽厚、善良、淳朴、好客、热诚的老人 </a:t>
            </a:r>
            <a:endParaRPr lang="zh-CN" altLang="en-US" sz="3735" b="1" noProof="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3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strVal val="4*#ppt_w"/>
                                          </p:val>
                                        </p:tav>
                                        <p:tav tm="100000">
                                          <p:val>
                                            <p:strVal val="#ppt_w"/>
                                          </p:val>
                                        </p:tav>
                                      </p:tavLst>
                                    </p:anim>
                                    <p:anim calcmode="lin" valueType="num">
                                      <p:cBhvr>
                                        <p:cTn id="28" dur="500" fill="hold"/>
                                        <p:tgtEl>
                                          <p:spTgt spid="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5"/>
                                            </p:cond>
                                          </p:stCondLst>
                                          <p:endCondLst>
                                            <p:cond evt="onStopAudio" delay="0">
                                              <p:tgtEl>
                                                <p:sldTgt/>
                                              </p:tgtEl>
                                            </p:cond>
                                          </p:endCondLst>
                                        </p:cTn>
                                        <p:tgtEl>
                                          <p:sndTgt r:embed="rId1"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1142" name="文本框 91141"/>
          <p:cNvSpPr txBox="1"/>
          <p:nvPr/>
        </p:nvSpPr>
        <p:spPr>
          <a:xfrm>
            <a:off x="630238" y="1081088"/>
            <a:ext cx="2090738" cy="5729288"/>
          </a:xfrm>
          <a:prstGeom prst="rect">
            <a:avLst/>
          </a:prstGeom>
          <a:noFill/>
          <a:ln w="9525">
            <a:noFill/>
          </a:ln>
        </p:spPr>
        <p:txBody>
          <a:bodyPr wrap="none" anchor="t">
            <a:spAutoFit/>
          </a:bodyPr>
          <a:p>
            <a:pPr>
              <a:lnSpc>
                <a:spcPct val="140000"/>
              </a:lnSpc>
            </a:pPr>
            <a:r>
              <a:rPr lang="zh-CN" altLang="en-US" sz="3735" b="1" noProof="1" dirty="0">
                <a:latin typeface="Times New Roman" panose="02020603050405020304" pitchFamily="18" charset="0"/>
                <a:ea typeface="黑体" panose="02010609060101010101" pitchFamily="49" charset="-122"/>
                <a:cs typeface="+mn-cs"/>
              </a:rPr>
              <a:t>阿 发</a:t>
            </a:r>
            <a:endParaRPr lang="zh-CN" altLang="en-US" sz="3735" b="1" noProof="1" dirty="0">
              <a:latin typeface="Times New Roman" panose="02020603050405020304" pitchFamily="18" charset="0"/>
              <a:ea typeface="黑体" panose="02010609060101010101" pitchFamily="49" charset="-122"/>
            </a:endParaRPr>
          </a:p>
          <a:p>
            <a:pPr>
              <a:lnSpc>
                <a:spcPct val="140000"/>
              </a:lnSpc>
            </a:pPr>
            <a:endParaRPr lang="zh-CN" altLang="en-US" sz="3735" b="1" noProof="1" dirty="0">
              <a:latin typeface="Times New Roman" panose="02020603050405020304" pitchFamily="18" charset="0"/>
              <a:ea typeface="黑体" panose="02010609060101010101" pitchFamily="49" charset="-122"/>
            </a:endParaRPr>
          </a:p>
          <a:p>
            <a:pPr>
              <a:lnSpc>
                <a:spcPct val="140000"/>
              </a:lnSpc>
            </a:pPr>
            <a:r>
              <a:rPr lang="zh-CN" altLang="en-US" sz="3735" b="1" noProof="1" dirty="0">
                <a:latin typeface="Times New Roman" panose="02020603050405020304" pitchFamily="18" charset="0"/>
                <a:ea typeface="黑体" panose="02010609060101010101" pitchFamily="49" charset="-122"/>
                <a:cs typeface="+mn-cs"/>
              </a:rPr>
              <a:t>双 喜</a:t>
            </a:r>
            <a:endParaRPr lang="zh-CN" altLang="en-US" sz="3735" b="1" noProof="1" dirty="0">
              <a:latin typeface="Times New Roman" panose="02020603050405020304" pitchFamily="18" charset="0"/>
              <a:ea typeface="黑体" panose="02010609060101010101" pitchFamily="49" charset="-122"/>
            </a:endParaRPr>
          </a:p>
          <a:p>
            <a:pPr>
              <a:lnSpc>
                <a:spcPct val="140000"/>
              </a:lnSpc>
            </a:pPr>
            <a:endParaRPr lang="zh-CN" altLang="en-US" sz="3735" b="1" noProof="1" dirty="0">
              <a:latin typeface="Times New Roman" panose="02020603050405020304" pitchFamily="18" charset="0"/>
              <a:ea typeface="黑体" panose="02010609060101010101" pitchFamily="49" charset="-122"/>
            </a:endParaRPr>
          </a:p>
          <a:p>
            <a:pPr>
              <a:lnSpc>
                <a:spcPct val="140000"/>
              </a:lnSpc>
            </a:pPr>
            <a:r>
              <a:rPr lang="zh-CN" altLang="en-US" sz="3735" b="1" noProof="1" dirty="0">
                <a:latin typeface="Times New Roman" panose="02020603050405020304" pitchFamily="18" charset="0"/>
                <a:ea typeface="黑体" panose="02010609060101010101" pitchFamily="49" charset="-122"/>
                <a:cs typeface="+mn-cs"/>
              </a:rPr>
              <a:t>六一公公</a:t>
            </a:r>
            <a:endParaRPr lang="zh-CN" altLang="en-US" sz="3735" b="1" noProof="1" dirty="0">
              <a:latin typeface="Times New Roman" panose="02020603050405020304" pitchFamily="18" charset="0"/>
              <a:ea typeface="黑体" panose="02010609060101010101" pitchFamily="49" charset="-122"/>
            </a:endParaRPr>
          </a:p>
          <a:p>
            <a:pPr>
              <a:lnSpc>
                <a:spcPct val="140000"/>
              </a:lnSpc>
            </a:pPr>
            <a:endParaRPr lang="zh-CN" altLang="en-US" sz="3735" b="1" noProof="1" dirty="0">
              <a:latin typeface="Times New Roman" panose="02020603050405020304" pitchFamily="18" charset="0"/>
              <a:ea typeface="黑体" panose="02010609060101010101" pitchFamily="49" charset="-122"/>
            </a:endParaRPr>
          </a:p>
          <a:p>
            <a:pPr>
              <a:lnSpc>
                <a:spcPct val="140000"/>
              </a:lnSpc>
            </a:pPr>
            <a:r>
              <a:rPr lang="zh-CN" altLang="en-US" sz="3735" b="1" noProof="1" dirty="0">
                <a:latin typeface="Times New Roman" panose="02020603050405020304" pitchFamily="18" charset="0"/>
                <a:ea typeface="黑体" panose="02010609060101010101" pitchFamily="49" charset="-122"/>
                <a:cs typeface="+mn-cs"/>
              </a:rPr>
              <a:t>桂 生</a:t>
            </a:r>
            <a:endParaRPr lang="zh-CN" altLang="en-US" sz="3735" b="1" noProof="1" dirty="0">
              <a:latin typeface="Times New Roman" panose="02020603050405020304" pitchFamily="18" charset="0"/>
              <a:ea typeface="黑体" panose="02010609060101010101" pitchFamily="49" charset="-122"/>
            </a:endParaRPr>
          </a:p>
        </p:txBody>
      </p:sp>
      <p:sp>
        <p:nvSpPr>
          <p:cNvPr id="91143" name="文本框 91142"/>
          <p:cNvSpPr txBox="1"/>
          <p:nvPr/>
        </p:nvSpPr>
        <p:spPr>
          <a:xfrm>
            <a:off x="5500688" y="1741488"/>
            <a:ext cx="6094413" cy="4406900"/>
          </a:xfrm>
          <a:prstGeom prst="rect">
            <a:avLst/>
          </a:prstGeom>
          <a:noFill/>
          <a:ln w="9525">
            <a:noFill/>
          </a:ln>
        </p:spPr>
        <p:txBody>
          <a:bodyPr anchor="t">
            <a:spAutoFit/>
          </a:bodyPr>
          <a:p>
            <a:pPr>
              <a:lnSpc>
                <a:spcPct val="150000"/>
              </a:lnSpc>
            </a:pPr>
            <a:r>
              <a:rPr lang="zh-CN" altLang="en-US" sz="3735" b="1" noProof="1" dirty="0">
                <a:latin typeface="宋体" panose="02010600030101010101" pitchFamily="2" charset="-122"/>
                <a:ea typeface="宋体" panose="02010600030101010101" pitchFamily="2" charset="-122"/>
                <a:cs typeface="+mn-cs"/>
              </a:rPr>
              <a:t>宽厚、淳朴、好客、热诚</a:t>
            </a:r>
            <a:endParaRPr lang="zh-CN" altLang="en-US" sz="3735" b="1" noProof="1" dirty="0">
              <a:latin typeface="宋体" panose="02010600030101010101" pitchFamily="2" charset="-122"/>
              <a:ea typeface="宋体" panose="02010600030101010101" pitchFamily="2" charset="-122"/>
            </a:endParaRPr>
          </a:p>
          <a:p>
            <a:pPr>
              <a:lnSpc>
                <a:spcPct val="150000"/>
              </a:lnSpc>
            </a:pPr>
            <a:r>
              <a:rPr lang="zh-CN" altLang="en-US" sz="3735" b="1" noProof="1" dirty="0">
                <a:latin typeface="宋体" panose="02010600030101010101" pitchFamily="2" charset="-122"/>
                <a:ea typeface="宋体" panose="02010600030101010101" pitchFamily="2" charset="-122"/>
                <a:cs typeface="+mn-cs"/>
              </a:rPr>
              <a:t>憨厚、无私</a:t>
            </a:r>
            <a:endParaRPr lang="zh-CN" altLang="en-US" sz="3735" b="1" noProof="1" dirty="0">
              <a:latin typeface="宋体" panose="02010600030101010101" pitchFamily="2" charset="-122"/>
              <a:ea typeface="宋体" panose="02010600030101010101" pitchFamily="2" charset="-122"/>
            </a:endParaRPr>
          </a:p>
          <a:p>
            <a:pPr>
              <a:lnSpc>
                <a:spcPct val="150000"/>
              </a:lnSpc>
            </a:pPr>
            <a:r>
              <a:rPr lang="zh-CN" altLang="en-US" sz="3735" b="1" noProof="1" dirty="0">
                <a:latin typeface="宋体" panose="02010600030101010101" pitchFamily="2" charset="-122"/>
                <a:ea typeface="宋体" panose="02010600030101010101" pitchFamily="2" charset="-122"/>
                <a:cs typeface="+mn-cs"/>
              </a:rPr>
              <a:t>聪明、能干、善解人意、有</a:t>
            </a:r>
            <a:endParaRPr lang="zh-CN" altLang="en-US" sz="3735" b="1" noProof="1" dirty="0">
              <a:latin typeface="宋体" panose="02010600030101010101" pitchFamily="2" charset="-122"/>
              <a:ea typeface="宋体" panose="02010600030101010101" pitchFamily="2" charset="-122"/>
            </a:endParaRPr>
          </a:p>
          <a:p>
            <a:pPr>
              <a:lnSpc>
                <a:spcPct val="150000"/>
              </a:lnSpc>
            </a:pPr>
            <a:r>
              <a:rPr lang="zh-CN" altLang="en-US" sz="3735" b="1" noProof="1" dirty="0">
                <a:latin typeface="宋体" panose="02010600030101010101" pitchFamily="2" charset="-122"/>
                <a:ea typeface="宋体" panose="02010600030101010101" pitchFamily="2" charset="-122"/>
                <a:cs typeface="+mn-cs"/>
              </a:rPr>
              <a:t>组织才能和号召能力</a:t>
            </a:r>
            <a:endParaRPr lang="zh-CN" altLang="en-US" sz="3735" b="1" noProof="1" dirty="0">
              <a:latin typeface="宋体" panose="02010600030101010101" pitchFamily="2" charset="-122"/>
              <a:ea typeface="宋体" panose="02010600030101010101" pitchFamily="2" charset="-122"/>
            </a:endParaRPr>
          </a:p>
          <a:p>
            <a:pPr>
              <a:lnSpc>
                <a:spcPct val="150000"/>
              </a:lnSpc>
            </a:pPr>
            <a:r>
              <a:rPr lang="zh-CN" altLang="en-US" sz="3735" b="1" noProof="1" dirty="0">
                <a:latin typeface="宋体" panose="02010600030101010101" pitchFamily="2" charset="-122"/>
                <a:ea typeface="宋体" panose="02010600030101010101" pitchFamily="2" charset="-122"/>
                <a:cs typeface="+mn-cs"/>
              </a:rPr>
              <a:t>机灵、勤快</a:t>
            </a:r>
            <a:endParaRPr lang="zh-CN" altLang="en-US" sz="3735" b="1" noProof="1" dirty="0">
              <a:latin typeface="宋体" panose="02010600030101010101" pitchFamily="2" charset="-122"/>
              <a:ea typeface="宋体" panose="02010600030101010101" pitchFamily="2" charset="-122"/>
            </a:endParaRPr>
          </a:p>
        </p:txBody>
      </p:sp>
      <p:sp>
        <p:nvSpPr>
          <p:cNvPr id="91144" name="直接连接符 91143"/>
          <p:cNvSpPr/>
          <p:nvPr/>
        </p:nvSpPr>
        <p:spPr>
          <a:xfrm>
            <a:off x="1979613" y="1684338"/>
            <a:ext cx="3619500" cy="1327150"/>
          </a:xfrm>
          <a:prstGeom prst="line">
            <a:avLst/>
          </a:prstGeom>
          <a:ln w="19050" cap="flat" cmpd="sng">
            <a:solidFill>
              <a:srgbClr val="0000FF"/>
            </a:solidFill>
            <a:prstDash val="solid"/>
            <a:round/>
            <a:headEnd type="none" w="med" len="med"/>
            <a:tailEnd type="none" w="med" len="med"/>
          </a:ln>
        </p:spPr>
      </p:sp>
      <p:sp>
        <p:nvSpPr>
          <p:cNvPr id="91145" name="直接连接符 91144"/>
          <p:cNvSpPr/>
          <p:nvPr/>
        </p:nvSpPr>
        <p:spPr>
          <a:xfrm>
            <a:off x="2141538" y="3187700"/>
            <a:ext cx="3359150" cy="1246188"/>
          </a:xfrm>
          <a:prstGeom prst="line">
            <a:avLst/>
          </a:prstGeom>
          <a:ln w="19050" cap="flat" cmpd="sng">
            <a:solidFill>
              <a:srgbClr val="0000FF"/>
            </a:solidFill>
            <a:prstDash val="solid"/>
            <a:round/>
            <a:headEnd type="none" w="med" len="med"/>
            <a:tailEnd type="none" w="med" len="med"/>
          </a:ln>
        </p:spPr>
      </p:sp>
      <p:sp>
        <p:nvSpPr>
          <p:cNvPr id="91146" name="直接连接符 91145"/>
          <p:cNvSpPr/>
          <p:nvPr/>
        </p:nvSpPr>
        <p:spPr>
          <a:xfrm flipV="1">
            <a:off x="2754313" y="2436813"/>
            <a:ext cx="2746375" cy="2433637"/>
          </a:xfrm>
          <a:prstGeom prst="line">
            <a:avLst/>
          </a:prstGeom>
          <a:ln w="19050" cap="flat" cmpd="sng">
            <a:solidFill>
              <a:srgbClr val="0000FF"/>
            </a:solidFill>
            <a:prstDash val="solid"/>
            <a:round/>
            <a:headEnd type="none" w="med" len="med"/>
            <a:tailEnd type="none" w="med" len="med"/>
          </a:ln>
        </p:spPr>
      </p:sp>
      <p:sp>
        <p:nvSpPr>
          <p:cNvPr id="91147" name="直接连接符 91146"/>
          <p:cNvSpPr/>
          <p:nvPr/>
        </p:nvSpPr>
        <p:spPr>
          <a:xfrm flipV="1">
            <a:off x="2139950" y="5735638"/>
            <a:ext cx="3459163" cy="438150"/>
          </a:xfrm>
          <a:prstGeom prst="line">
            <a:avLst/>
          </a:prstGeom>
          <a:ln w="19050" cap="flat" cmpd="sng">
            <a:solidFill>
              <a:srgbClr val="0000FF"/>
            </a:solidFill>
            <a:prstDash val="solid"/>
            <a:round/>
            <a:headEnd type="none" w="med" len="med"/>
            <a:tailEnd type="none" w="med" len="med"/>
          </a:ln>
        </p:spPr>
      </p:sp>
      <p:sp>
        <p:nvSpPr>
          <p:cNvPr id="10" name="矩形 148497"/>
          <p:cNvSpPr>
            <a:spLocks noChangeArrowheads="1" noChangeShapeType="1" noTextEdit="1"/>
          </p:cNvSpPr>
          <p:nvPr/>
        </p:nvSpPr>
        <p:spPr bwMode="auto">
          <a:xfrm>
            <a:off x="2263977" y="235133"/>
            <a:ext cx="4444502" cy="1088804"/>
          </a:xfrm>
          <a:prstGeom prst="rect">
            <a:avLst/>
          </a:prstGeom>
        </p:spPr>
        <p:txBody>
          <a:bodyPr wrap="none" numCol="1" fromWordArt="1">
            <a:prstTxWarp prst="textPlain">
              <a:avLst>
                <a:gd name="adj" fmla="val 50000"/>
              </a:avLst>
            </a:prstTxWarp>
            <a:scene3d>
              <a:camera prst="perspectiveContrastingRightFacing"/>
              <a:lightRig rig="threePt" dir="t"/>
            </a:scene3d>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800" b="1" i="0" u="none" strike="noStrike" kern="10" cap="none" spc="0" normalizeH="0" baseline="0" noProof="0" dirty="0">
                <a:ln w="0">
                  <a:solidFill>
                    <a:schemeClr val="bg1"/>
                  </a:solidFill>
                  <a:round/>
                </a:ln>
                <a:solidFill>
                  <a:srgbClr val="FF0000"/>
                </a:solidFill>
                <a:effectLst>
                  <a:outerShdw dist="35921" dir="2700000" algn="ctr" rotWithShape="0">
                    <a:srgbClr val="C0C0C0">
                      <a:alpha val="79999"/>
                    </a:srgbClr>
                  </a:outerShdw>
                </a:effectLst>
                <a:uLnTx/>
                <a:uFillTx/>
                <a:latin typeface="黑体" panose="02010609060101010101" pitchFamily="49" charset="-122"/>
                <a:ea typeface="黑体" panose="02010609060101010101" pitchFamily="49" charset="-122"/>
                <a:cs typeface="+mn-cs"/>
              </a:rPr>
              <a:t>人物和性格连线</a:t>
            </a:r>
            <a:endParaRPr kumimoji="0" lang="zh-CN" altLang="en-US" sz="4800" b="1" i="0" u="none" strike="noStrike" kern="10" cap="none" spc="0" normalizeH="0" baseline="0" noProof="0" dirty="0">
              <a:ln w="0">
                <a:solidFill>
                  <a:schemeClr val="bg1"/>
                </a:solidFill>
                <a:round/>
              </a:ln>
              <a:solidFill>
                <a:srgbClr val="FF0000"/>
              </a:solidFill>
              <a:effectLst>
                <a:outerShdw dist="35921" dir="2700000" algn="ctr" rotWithShape="0">
                  <a:srgbClr val="C0C0C0">
                    <a:alpha val="79999"/>
                  </a:srgb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1142"/>
                                        </p:tgtEl>
                                        <p:attrNameLst>
                                          <p:attrName>style.visibility</p:attrName>
                                        </p:attrNameLst>
                                      </p:cBhvr>
                                      <p:to>
                                        <p:strVal val="visible"/>
                                      </p:to>
                                    </p:set>
                                    <p:anim calcmode="lin" valueType="num">
                                      <p:cBhvr>
                                        <p:cTn id="7" dur="500" fill="hold"/>
                                        <p:tgtEl>
                                          <p:spTgt spid="91142"/>
                                        </p:tgtEl>
                                        <p:attrNameLst>
                                          <p:attrName>ppt_x</p:attrName>
                                        </p:attrNameLst>
                                      </p:cBhvr>
                                      <p:tavLst>
                                        <p:tav tm="0">
                                          <p:val>
                                            <p:strVal val="#ppt_x"/>
                                          </p:val>
                                        </p:tav>
                                        <p:tav tm="100000">
                                          <p:val>
                                            <p:strVal val="#ppt_x"/>
                                          </p:val>
                                        </p:tav>
                                      </p:tavLst>
                                    </p:anim>
                                    <p:anim calcmode="lin" valueType="num">
                                      <p:cBhvr>
                                        <p:cTn id="8" dur="500" fill="hold"/>
                                        <p:tgtEl>
                                          <p:spTgt spid="9114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hammer.wav"/>
                                        </p:tgtEl>
                                      </p:cMediaNode>
                                    </p:audio>
                                  </p:subTnLst>
                                </p:cTn>
                              </p:par>
                            </p:childTnLst>
                          </p:cTn>
                        </p:par>
                      </p:childTnLst>
                    </p:cTn>
                  </p:par>
                  <p:par>
                    <p:cTn id="9" fill="hold">
                      <p:stCondLst>
                        <p:cond delay="indefinite"/>
                      </p:stCondLst>
                      <p:childTnLst>
                        <p:par>
                          <p:cTn id="10" fill="hold">
                            <p:stCondLst>
                              <p:cond delay="0"/>
                            </p:stCondLst>
                            <p:childTnLst>
                              <p:par>
                                <p:cTn id="11" presetID="25" presetClass="entr" presetSubtype="0" fill="hold" grpId="0" nodeType="clickEffect">
                                  <p:stCondLst>
                                    <p:cond delay="0"/>
                                  </p:stCondLst>
                                  <p:childTnLst>
                                    <p:set>
                                      <p:cBhvr>
                                        <p:cTn id="12" dur="1" fill="hold">
                                          <p:stCondLst>
                                            <p:cond delay="0"/>
                                          </p:stCondLst>
                                        </p:cTn>
                                        <p:tgtEl>
                                          <p:spTgt spid="91143"/>
                                        </p:tgtEl>
                                        <p:attrNameLst>
                                          <p:attrName>style.visibility</p:attrName>
                                        </p:attrNameLst>
                                      </p:cBhvr>
                                      <p:to>
                                        <p:strVal val="visible"/>
                                      </p:to>
                                    </p:set>
                                    <p:anim calcmode="lin" valueType="num">
                                      <p:cBhvr>
                                        <p:cTn id="13" dur="500" decel="50000" fill="hold">
                                          <p:stCondLst>
                                            <p:cond delay="0"/>
                                          </p:stCondLst>
                                        </p:cTn>
                                        <p:tgtEl>
                                          <p:spTgt spid="91143"/>
                                        </p:tgtEl>
                                        <p:attrNameLst>
                                          <p:attrName>style.rotation</p:attrName>
                                        </p:attrNameLst>
                                      </p:cBhvr>
                                      <p:tavLst>
                                        <p:tav tm="0">
                                          <p:val>
                                            <p:fltVal val="-90.000000"/>
                                          </p:val>
                                        </p:tav>
                                        <p:tav tm="100000">
                                          <p:val>
                                            <p:fltVal val="0.000000"/>
                                          </p:val>
                                        </p:tav>
                                      </p:tavLst>
                                    </p:anim>
                                    <p:anim calcmode="lin" valueType="num">
                                      <p:cBhvr>
                                        <p:cTn id="14" dur="500" decel="50000" fill="hold">
                                          <p:stCondLst>
                                            <p:cond delay="0"/>
                                          </p:stCondLst>
                                        </p:cTn>
                                        <p:tgtEl>
                                          <p:spTgt spid="91143"/>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91143"/>
                                        </p:tgtEl>
                                        <p:attrNameLst>
                                          <p:attrName>ppt_w</p:attrName>
                                        </p:attrNameLst>
                                      </p:cBhvr>
                                      <p:tavLst>
                                        <p:tav tm="0">
                                          <p:val>
                                            <p:strVal val="#ppt_w*.05"/>
                                          </p:val>
                                        </p:tav>
                                        <p:tav tm="100000">
                                          <p:val>
                                            <p:strVal val="#ppt_w"/>
                                          </p:val>
                                        </p:tav>
                                      </p:tavLst>
                                    </p:anim>
                                    <p:anim calcmode="lin" valueType="num">
                                      <p:cBhvr>
                                        <p:cTn id="16" dur="1000" fill="hold"/>
                                        <p:tgtEl>
                                          <p:spTgt spid="91143"/>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91143"/>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91143"/>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91143"/>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91143"/>
                                        </p:tgtEl>
                                      </p:cBhvr>
                                    </p:animEffect>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91144"/>
                                        </p:tgtEl>
                                        <p:attrNameLst>
                                          <p:attrName>style.visibility</p:attrName>
                                        </p:attrNameLst>
                                      </p:cBhvr>
                                      <p:to>
                                        <p:strVal val="visible"/>
                                      </p:to>
                                    </p:set>
                                    <p:animEffect transition="in" filter="checkerboard(across)">
                                      <p:cBhvr>
                                        <p:cTn id="25" dur="500"/>
                                        <p:tgtEl>
                                          <p:spTgt spid="9114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91145"/>
                                        </p:tgtEl>
                                        <p:attrNameLst>
                                          <p:attrName>style.visibility</p:attrName>
                                        </p:attrNameLst>
                                      </p:cBhvr>
                                      <p:to>
                                        <p:strVal val="visible"/>
                                      </p:to>
                                    </p:set>
                                    <p:animEffect transition="in" filter="checkerboard(across)">
                                      <p:cBhvr>
                                        <p:cTn id="30" dur="500"/>
                                        <p:tgtEl>
                                          <p:spTgt spid="91145"/>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91146"/>
                                        </p:tgtEl>
                                        <p:attrNameLst>
                                          <p:attrName>style.visibility</p:attrName>
                                        </p:attrNameLst>
                                      </p:cBhvr>
                                      <p:to>
                                        <p:strVal val="visible"/>
                                      </p:to>
                                    </p:set>
                                    <p:animEffect transition="in" filter="checkerboard(across)">
                                      <p:cBhvr>
                                        <p:cTn id="35" dur="500"/>
                                        <p:tgtEl>
                                          <p:spTgt spid="91146"/>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91147"/>
                                        </p:tgtEl>
                                        <p:attrNameLst>
                                          <p:attrName>style.visibility</p:attrName>
                                        </p:attrNameLst>
                                      </p:cBhvr>
                                      <p:to>
                                        <p:strVal val="visible"/>
                                      </p:to>
                                    </p:set>
                                    <p:animEffect transition="in" filter="checkerboard(across)">
                                      <p:cBhvr>
                                        <p:cTn id="40" dur="500"/>
                                        <p:tgtEl>
                                          <p:spTgt spid="91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2" grpId="0" bldLvl="0"/>
      <p:bldP spid="9114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23" name="矩形 81922"/>
          <p:cNvSpPr/>
          <p:nvPr/>
        </p:nvSpPr>
        <p:spPr>
          <a:xfrm>
            <a:off x="2719388" y="261938"/>
            <a:ext cx="6610350" cy="1200150"/>
          </a:xfrm>
          <a:prstGeom prst="rect">
            <a:avLst/>
          </a:prstGeom>
          <a:noFill/>
          <a:ln w="9525">
            <a:noFill/>
          </a:ln>
        </p:spPr>
        <p:txBody>
          <a:bodyPr wrap="none" anchor="t">
            <a:spAutoFit/>
          </a:bodyPr>
          <a:p>
            <a:pPr>
              <a:spcBef>
                <a:spcPct val="50000"/>
              </a:spcBef>
            </a:pPr>
            <a:r>
              <a:rPr lang="zh-CN" altLang="en-US" sz="7200" b="1" dirty="0">
                <a:latin typeface="楷体" panose="02010609060101010101" pitchFamily="49" charset="-122"/>
                <a:ea typeface="楷体" panose="02010609060101010101" pitchFamily="49" charset="-122"/>
              </a:rPr>
              <a:t>优美的自然景色</a:t>
            </a:r>
            <a:endParaRPr lang="zh-CN" altLang="en-US" sz="7200" b="1" dirty="0">
              <a:latin typeface="楷体" panose="02010609060101010101" pitchFamily="49" charset="-122"/>
              <a:ea typeface="楷体" panose="02010609060101010101" pitchFamily="49" charset="-122"/>
            </a:endParaRPr>
          </a:p>
        </p:txBody>
      </p:sp>
      <p:sp>
        <p:nvSpPr>
          <p:cNvPr id="81924" name="文本框 81923"/>
          <p:cNvSpPr txBox="1"/>
          <p:nvPr/>
        </p:nvSpPr>
        <p:spPr>
          <a:xfrm>
            <a:off x="2628900" y="1582738"/>
            <a:ext cx="6921500" cy="1200150"/>
          </a:xfrm>
          <a:prstGeom prst="rect">
            <a:avLst/>
          </a:prstGeom>
          <a:noFill/>
          <a:ln w="9525">
            <a:noFill/>
          </a:ln>
        </p:spPr>
        <p:txBody>
          <a:bodyPr anchor="t">
            <a:spAutoFit/>
          </a:bodyPr>
          <a:p>
            <a:pPr>
              <a:spcBef>
                <a:spcPct val="50000"/>
              </a:spcBef>
            </a:pPr>
            <a:r>
              <a:rPr lang="zh-CN" altLang="en-US" sz="7200" b="1" dirty="0">
                <a:solidFill>
                  <a:srgbClr val="6600FF"/>
                </a:solidFill>
                <a:latin typeface="楷体" panose="02010609060101010101" pitchFamily="49" charset="-122"/>
                <a:ea typeface="楷体" panose="02010609060101010101" pitchFamily="49" charset="-122"/>
              </a:rPr>
              <a:t>自由自在的生活</a:t>
            </a:r>
            <a:endParaRPr lang="zh-CN" altLang="en-US" sz="7200" b="1" dirty="0">
              <a:solidFill>
                <a:srgbClr val="6600FF"/>
              </a:solidFill>
              <a:latin typeface="楷体" panose="02010609060101010101" pitchFamily="49" charset="-122"/>
              <a:ea typeface="楷体" panose="02010609060101010101" pitchFamily="49" charset="-122"/>
            </a:endParaRPr>
          </a:p>
        </p:txBody>
      </p:sp>
      <p:sp>
        <p:nvSpPr>
          <p:cNvPr id="81925" name="文本框 81924"/>
          <p:cNvSpPr txBox="1"/>
          <p:nvPr/>
        </p:nvSpPr>
        <p:spPr>
          <a:xfrm>
            <a:off x="635000" y="3005138"/>
            <a:ext cx="10909300" cy="1076325"/>
          </a:xfrm>
          <a:prstGeom prst="rect">
            <a:avLst/>
          </a:prstGeom>
          <a:noFill/>
          <a:ln w="9525">
            <a:noFill/>
          </a:ln>
        </p:spPr>
        <p:txBody>
          <a:bodyPr anchor="t">
            <a:spAutoFit/>
          </a:bodyPr>
          <a:p>
            <a:pPr>
              <a:spcBef>
                <a:spcPct val="50000"/>
              </a:spcBef>
            </a:pPr>
            <a:r>
              <a:rPr lang="zh-CN" altLang="en-US" sz="6400" b="1" dirty="0">
                <a:solidFill>
                  <a:srgbClr val="CC0000"/>
                </a:solidFill>
                <a:latin typeface="楷体" panose="02010609060101010101" pitchFamily="49" charset="-122"/>
                <a:ea typeface="楷体" panose="02010609060101010101" pitchFamily="49" charset="-122"/>
              </a:rPr>
              <a:t>农村孩子的聪明、热情、淳朴</a:t>
            </a:r>
            <a:endParaRPr lang="zh-CN" altLang="en-US" sz="6400" b="1" dirty="0">
              <a:solidFill>
                <a:srgbClr val="CC0000"/>
              </a:solidFill>
              <a:latin typeface="楷体" panose="02010609060101010101" pitchFamily="49" charset="-122"/>
              <a:ea typeface="楷体" panose="02010609060101010101" pitchFamily="49" charset="-122"/>
            </a:endParaRPr>
          </a:p>
        </p:txBody>
      </p:sp>
      <p:sp>
        <p:nvSpPr>
          <p:cNvPr id="81926" name="文本框 81925"/>
          <p:cNvSpPr txBox="1"/>
          <p:nvPr/>
        </p:nvSpPr>
        <p:spPr>
          <a:xfrm>
            <a:off x="654050" y="4630738"/>
            <a:ext cx="10872788" cy="1076325"/>
          </a:xfrm>
          <a:prstGeom prst="rect">
            <a:avLst/>
          </a:prstGeom>
          <a:noFill/>
          <a:ln w="9525">
            <a:noFill/>
          </a:ln>
        </p:spPr>
        <p:txBody>
          <a:bodyPr anchor="t">
            <a:spAutoFit/>
          </a:bodyPr>
          <a:p>
            <a:pPr>
              <a:spcBef>
                <a:spcPct val="50000"/>
              </a:spcBef>
            </a:pPr>
            <a:r>
              <a:rPr lang="zh-CN" altLang="en-US" sz="6400" b="1" dirty="0">
                <a:solidFill>
                  <a:srgbClr val="000000"/>
                </a:solidFill>
                <a:latin typeface="楷体" panose="02010609060101010101" pitchFamily="49" charset="-122"/>
                <a:ea typeface="楷体" panose="02010609060101010101" pitchFamily="49" charset="-122"/>
              </a:rPr>
              <a:t>人与人之间友善、和谐的关系</a:t>
            </a:r>
            <a:endParaRPr lang="zh-CN" altLang="en-US" sz="64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checkerboard(across)">
                                      <p:cBhvr>
                                        <p:cTn id="7" dur="500"/>
                                        <p:tgtEl>
                                          <p:spTgt spid="81923"/>
                                        </p:tgtEl>
                                      </p:cBhvr>
                                    </p:animEffect>
                                  </p:childTnLst>
                                  <p:subTnLst>
                                    <p:audio>
                                      <p:cMediaNode>
                                        <p:cTn display="0" masterRel="sameClick">
                                          <p:stCondLst>
                                            <p:cond evt="begin" delay="0">
                                              <p:tn val="5"/>
                                            </p:cond>
                                          </p:stCondLst>
                                          <p:endCondLst>
                                            <p:cond evt="onStopAudio" delay="0">
                                              <p:tgtEl>
                                                <p:sldTgt/>
                                              </p:tgtEl>
                                            </p:cond>
                                          </p:endCondLst>
                                        </p:cTn>
                                        <p:tgtEl>
                                          <p:sndTgt r:embed="rId1" name="projctor.wav"/>
                                        </p:tgtEl>
                                      </p:cMediaNode>
                                    </p:audio>
                                  </p:sub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1924"/>
                                        </p:tgtEl>
                                        <p:attrNameLst>
                                          <p:attrName>style.visibility</p:attrName>
                                        </p:attrNameLst>
                                      </p:cBhvr>
                                      <p:to>
                                        <p:strVal val="visible"/>
                                      </p:to>
                                    </p:set>
                                    <p:animEffect transition="in" filter="randombar(horizontal)">
                                      <p:cBhvr>
                                        <p:cTn id="12" dur="500"/>
                                        <p:tgtEl>
                                          <p:spTgt spid="81924"/>
                                        </p:tgtEl>
                                      </p:cBhvr>
                                    </p:animEffect>
                                  </p:childTnLst>
                                  <p:subTnLst>
                                    <p:audio>
                                      <p:cMediaNode>
                                        <p:cTn display="0" masterRel="sameClick">
                                          <p:stCondLst>
                                            <p:cond evt="begin" delay="0">
                                              <p:tn val="10"/>
                                            </p:cond>
                                          </p:stCondLst>
                                          <p:endCondLst>
                                            <p:cond evt="onStopAudio" delay="0">
                                              <p:tgtEl>
                                                <p:sldTgt/>
                                              </p:tgtEl>
                                            </p:cond>
                                          </p:endCondLst>
                                        </p:cTn>
                                        <p:tgtEl>
                                          <p:sndTgt r:embed="rId2" name="laser.wav"/>
                                        </p:tgtEl>
                                      </p:cMediaNode>
                                    </p:audio>
                                  </p:subTnLst>
                                </p:cTn>
                              </p:par>
                            </p:childTnLst>
                          </p:cTn>
                        </p:par>
                      </p:childTnLst>
                    </p:cTn>
                  </p:par>
                  <p:par>
                    <p:cTn id="13" fill="hold">
                      <p:stCondLst>
                        <p:cond delay="indefinite"/>
                      </p:stCondLst>
                      <p:childTnLst>
                        <p:par>
                          <p:cTn id="14" fill="hold">
                            <p:stCondLst>
                              <p:cond delay="0"/>
                            </p:stCondLst>
                            <p:childTnLst>
                              <p:par>
                                <p:cTn id="15" presetID="19" presetClass="entr" presetSubtype="10" fill="hold" grpId="0" nodeType="clickEffect">
                                  <p:stCondLst>
                                    <p:cond delay="0"/>
                                  </p:stCondLst>
                                  <p:childTnLst>
                                    <p:set>
                                      <p:cBhvr>
                                        <p:cTn id="16" dur="1" fill="hold">
                                          <p:stCondLst>
                                            <p:cond delay="0"/>
                                          </p:stCondLst>
                                        </p:cTn>
                                        <p:tgtEl>
                                          <p:spTgt spid="81925"/>
                                        </p:tgtEl>
                                        <p:attrNameLst>
                                          <p:attrName>style.visibility</p:attrName>
                                        </p:attrNameLst>
                                      </p:cBhvr>
                                      <p:to>
                                        <p:strVal val="visible"/>
                                      </p:to>
                                    </p:set>
                                    <p:anim calcmode="lin" valueType="num">
                                      <p:cBhvr>
                                        <p:cTn id="17" dur="5000" fill="hold"/>
                                        <p:tgtEl>
                                          <p:spTgt spid="81925"/>
                                        </p:tgtEl>
                                        <p:attrNameLst>
                                          <p:attrName>ppt_w</p:attrName>
                                        </p:attrNameLst>
                                      </p:cBhvr>
                                      <p:tavLst>
                                        <p:tav tm="0" fmla="#ppt_w*sin(2.5*pi*$)">
                                          <p:val>
                                            <p:fltVal val="0.000000"/>
                                          </p:val>
                                        </p:tav>
                                        <p:tav tm="100000">
                                          <p:val>
                                            <p:fltVal val="1.000000"/>
                                          </p:val>
                                        </p:tav>
                                      </p:tavLst>
                                    </p:anim>
                                    <p:anim calcmode="lin" valueType="num">
                                      <p:cBhvr>
                                        <p:cTn id="18" dur="5000" fill="hold"/>
                                        <p:tgtEl>
                                          <p:spTgt spid="8192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5"/>
                                            </p:cond>
                                          </p:stCondLst>
                                          <p:endCondLst>
                                            <p:cond evt="onStopAudio" delay="0">
                                              <p:tgtEl>
                                                <p:sldTgt/>
                                              </p:tgtEl>
                                            </p:cond>
                                          </p:endCondLst>
                                        </p:cTn>
                                        <p:tgtEl>
                                          <p:sndTgt r:embed="rId3" name="drumroll.wav"/>
                                        </p:tgtEl>
                                      </p:cMediaNode>
                                    </p:audio>
                                  </p:sub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81926"/>
                                        </p:tgtEl>
                                        <p:attrNameLst>
                                          <p:attrName>style.visibility</p:attrName>
                                        </p:attrNameLst>
                                      </p:cBhvr>
                                      <p:to>
                                        <p:strVal val="visible"/>
                                      </p:to>
                                    </p:set>
                                    <p:animEffect transition="in" filter="barn(inHorizontal)">
                                      <p:cBhvr>
                                        <p:cTn id="23" dur="500"/>
                                        <p:tgtEl>
                                          <p:spTgt spid="81926"/>
                                        </p:tgtEl>
                                      </p:cBhvr>
                                    </p:animEffect>
                                  </p:childTnLst>
                                  <p:subTnLst>
                                    <p:audio>
                                      <p:cMediaNode>
                                        <p:cTn display="0" masterRel="sameClick">
                                          <p:stCondLst>
                                            <p:cond evt="begin" delay="0">
                                              <p:tn val="21"/>
                                            </p:cond>
                                          </p:stCondLst>
                                          <p:endCondLst>
                                            <p:cond evt="onStopAudio" delay="0">
                                              <p:tgtEl>
                                                <p:sldTgt/>
                                              </p:tgtEl>
                                            </p:cond>
                                          </p:endCondLst>
                                        </p:cTn>
                                        <p:tgtEl>
                                          <p:sndTgt r:embed="rId4"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p:bldP spid="81924" grpId="0"/>
      <p:bldP spid="81925" grpId="0"/>
      <p:bldP spid="8192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25" name="矩形 30"/>
          <p:cNvSpPr/>
          <p:nvPr/>
        </p:nvSpPr>
        <p:spPr>
          <a:xfrm>
            <a:off x="595313" y="2217738"/>
            <a:ext cx="11596688" cy="3543300"/>
          </a:xfrm>
          <a:prstGeom prst="rect">
            <a:avLst/>
          </a:prstGeom>
          <a:noFill/>
          <a:ln w="9525">
            <a:noFill/>
          </a:ln>
        </p:spPr>
        <p:txBody>
          <a:bodyPr anchor="t">
            <a:spAutoFit/>
          </a:bodyPr>
          <a:p>
            <a:pPr fontAlgn="base">
              <a:lnSpc>
                <a:spcPct val="150000"/>
              </a:lnSpc>
            </a:pP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惮</a:t>
            </a:r>
            <a:r>
              <a:rPr lang="zh-CN" altLang="en-US"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踱</a:t>
            </a:r>
            <a:r>
              <a:rPr lang="zh-CN" altLang="en-US"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棹</a:t>
            </a:r>
            <a:r>
              <a:rPr lang="zh-CN" altLang="en-US" sz="3735" b="1" strike="noStrike" noProof="1" dirty="0">
                <a:latin typeface="楷体" panose="02010609060101010101" pitchFamily="49" charset="-122"/>
                <a:ea typeface="楷体" panose="02010609060101010101" pitchFamily="49" charset="-122"/>
                <a:cs typeface="+mn-cs"/>
              </a:rPr>
              <a:t>（    ）</a:t>
            </a:r>
            <a:endParaRPr lang="zh-CN" altLang="en-US" sz="3735" b="1" strike="noStrike" noProof="1" dirty="0">
              <a:latin typeface="楷体" panose="02010609060101010101" pitchFamily="49" charset="-122"/>
              <a:ea typeface="楷体" panose="02010609060101010101" pitchFamily="49" charset="-122"/>
            </a:endParaRPr>
          </a:p>
          <a:p>
            <a:pPr fontAlgn="base">
              <a:lnSpc>
                <a:spcPct val="150000"/>
              </a:lnSpc>
            </a:pPr>
            <a:r>
              <a:rPr lang="zh-CN" altLang="en-US" sz="3735" b="1" strike="noStrike" noProof="1" dirty="0">
                <a:latin typeface="楷体" panose="02010609060101010101" pitchFamily="49" charset="-122"/>
                <a:ea typeface="楷体" panose="02010609060101010101" pitchFamily="49" charset="-122"/>
                <a:cs typeface="+mn-cs"/>
              </a:rPr>
              <a:t>归</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省</a:t>
            </a:r>
            <a:r>
              <a:rPr lang="zh-CN" altLang="en-US"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行</a:t>
            </a:r>
            <a:r>
              <a:rPr lang="zh-CN" altLang="en-US" sz="3735" b="1" strike="noStrike" noProof="1" dirty="0">
                <a:latin typeface="楷体" panose="02010609060101010101" pitchFamily="49" charset="-122"/>
                <a:ea typeface="楷体" panose="02010609060101010101" pitchFamily="49" charset="-122"/>
                <a:cs typeface="+mn-cs"/>
              </a:rPr>
              <a:t>辈（    ）</a:t>
            </a:r>
            <a:r>
              <a:rPr lang="en-US" altLang="zh-CN"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solidFill>
                  <a:srgbClr val="FF0000"/>
                </a:solidFill>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撺掇</a:t>
            </a:r>
            <a:r>
              <a:rPr lang="zh-CN" altLang="en-US" sz="3735" b="1" strike="noStrike" noProof="1" dirty="0">
                <a:latin typeface="楷体" panose="02010609060101010101" pitchFamily="49" charset="-122"/>
                <a:ea typeface="楷体" panose="02010609060101010101" pitchFamily="49" charset="-122"/>
                <a:cs typeface="+mn-cs"/>
              </a:rPr>
              <a:t>（        ）</a:t>
            </a:r>
            <a:endParaRPr lang="zh-CN" altLang="en-US" sz="3735" b="1" strike="noStrike" noProof="1" dirty="0">
              <a:latin typeface="楷体" panose="02010609060101010101" pitchFamily="49" charset="-122"/>
              <a:ea typeface="楷体" panose="02010609060101010101" pitchFamily="49" charset="-122"/>
            </a:endParaRPr>
          </a:p>
          <a:p>
            <a:pPr fontAlgn="base">
              <a:lnSpc>
                <a:spcPct val="150000"/>
              </a:lnSpc>
            </a:pP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凫</a:t>
            </a:r>
            <a:r>
              <a:rPr lang="zh-CN" altLang="en-US" sz="3735" b="1" strike="noStrike" noProof="1" dirty="0">
                <a:latin typeface="楷体" panose="02010609060101010101" pitchFamily="49" charset="-122"/>
                <a:ea typeface="楷体" panose="02010609060101010101" pitchFamily="49" charset="-122"/>
                <a:cs typeface="+mn-cs"/>
              </a:rPr>
              <a:t>水（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橹</a:t>
            </a:r>
            <a:r>
              <a:rPr lang="zh-CN" altLang="en-US"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latin typeface="楷体" panose="02010609060101010101" pitchFamily="49" charset="-122"/>
                <a:ea typeface="楷体" panose="02010609060101010101" pitchFamily="49" charset="-122"/>
                <a:cs typeface="+mn-cs"/>
              </a:rPr>
              <a:t>旺</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相</a:t>
            </a:r>
            <a:r>
              <a:rPr lang="zh-CN" altLang="en-US" sz="3735" b="1" strike="noStrike" noProof="1" dirty="0">
                <a:latin typeface="楷体" panose="02010609060101010101" pitchFamily="49" charset="-122"/>
                <a:ea typeface="楷体" panose="02010609060101010101" pitchFamily="49" charset="-122"/>
                <a:cs typeface="+mn-cs"/>
              </a:rPr>
              <a:t>（     ）</a:t>
            </a:r>
            <a:endParaRPr lang="zh-CN" altLang="en-US" sz="3735" b="1" strike="noStrike" noProof="1" dirty="0">
              <a:latin typeface="楷体" panose="02010609060101010101" pitchFamily="49" charset="-122"/>
              <a:ea typeface="楷体" panose="02010609060101010101" pitchFamily="49" charset="-122"/>
              <a:cs typeface="+mn-cs"/>
            </a:endParaRPr>
          </a:p>
          <a:p>
            <a:pPr fontAlgn="base">
              <a:lnSpc>
                <a:spcPct val="150000"/>
              </a:lnSpc>
            </a:pP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絮叨</a:t>
            </a:r>
            <a:r>
              <a:rPr lang="zh-CN" altLang="en-US" sz="3735" b="1" strike="noStrike" noProof="1" dirty="0">
                <a:latin typeface="楷体" panose="02010609060101010101" pitchFamily="49" charset="-122"/>
                <a:ea typeface="楷体" panose="02010609060101010101" pitchFamily="49" charset="-122"/>
                <a:cs typeface="+mn-cs"/>
              </a:rPr>
              <a:t>（      ）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皎</a:t>
            </a:r>
            <a:r>
              <a:rPr lang="zh-CN" altLang="en-US" sz="3735" b="1" strike="noStrike" noProof="1" dirty="0">
                <a:latin typeface="楷体" panose="02010609060101010101" pitchFamily="49" charset="-122"/>
                <a:ea typeface="楷体" panose="02010609060101010101" pitchFamily="49" charset="-122"/>
                <a:cs typeface="+mn-cs"/>
              </a:rPr>
              <a:t>洁（    ）</a:t>
            </a:r>
            <a:endParaRPr lang="zh-CN" altLang="en-US" sz="3735" b="1" strike="noStrike" noProof="1" dirty="0">
              <a:latin typeface="楷体" panose="02010609060101010101" pitchFamily="49" charset="-122"/>
              <a:ea typeface="楷体" panose="02010609060101010101" pitchFamily="49" charset="-122"/>
            </a:endParaRPr>
          </a:p>
        </p:txBody>
      </p:sp>
      <p:grpSp>
        <p:nvGrpSpPr>
          <p:cNvPr id="36866" name="组合 3"/>
          <p:cNvGrpSpPr/>
          <p:nvPr/>
        </p:nvGrpSpPr>
        <p:grpSpPr>
          <a:xfrm>
            <a:off x="246063" y="350838"/>
            <a:ext cx="2749550" cy="727075"/>
            <a:chOff x="1438698" y="982657"/>
            <a:chExt cx="2498303" cy="616461"/>
          </a:xfrm>
        </p:grpSpPr>
        <p:pic>
          <p:nvPicPr>
            <p:cNvPr id="36867" name="图片 1"/>
            <p:cNvPicPr>
              <a:picLocks noChangeAspect="1"/>
            </p:cNvPicPr>
            <p:nvPr/>
          </p:nvPicPr>
          <p:blipFill>
            <a:blip r:embed="rId1">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35844" name="文本框 2"/>
            <p:cNvSpPr txBox="1"/>
            <p:nvPr/>
          </p:nvSpPr>
          <p:spPr>
            <a:xfrm>
              <a:off x="1438698" y="982657"/>
              <a:ext cx="2076874" cy="565598"/>
            </a:xfrm>
            <a:prstGeom prst="rect">
              <a:avLst/>
            </a:prstGeom>
            <a:noFill/>
            <a:ln w="9525">
              <a:noFill/>
            </a:ln>
          </p:spPr>
          <p:txBody>
            <a:bodyPr anchor="t">
              <a:spAutoFit/>
            </a:bodyPr>
            <a:p>
              <a:pPr algn="ctr"/>
              <a:r>
                <a:rPr lang="zh-CN" altLang="en-US" sz="3735" b="1" noProof="1" dirty="0">
                  <a:solidFill>
                    <a:srgbClr val="0070C0"/>
                  </a:solidFill>
                  <a:latin typeface="黑体" panose="02010609060101010101" pitchFamily="49" charset="-122"/>
                  <a:ea typeface="黑体" panose="02010609060101010101" pitchFamily="49" charset="-122"/>
                  <a:cs typeface="+mn-cs"/>
                </a:rPr>
                <a:t>字词学习</a:t>
              </a:r>
              <a:endParaRPr lang="zh-CN" altLang="en-US" sz="3735" b="1" noProof="1" dirty="0">
                <a:solidFill>
                  <a:srgbClr val="0070C0"/>
                </a:solidFill>
                <a:latin typeface="黑体" panose="02010609060101010101" pitchFamily="49" charset="-122"/>
                <a:ea typeface="黑体" panose="02010609060101010101" pitchFamily="49" charset="-122"/>
              </a:endParaRPr>
            </a:p>
          </p:txBody>
        </p:sp>
      </p:grpSp>
      <p:sp>
        <p:nvSpPr>
          <p:cNvPr id="35845" name="矩形 2"/>
          <p:cNvSpPr/>
          <p:nvPr/>
        </p:nvSpPr>
        <p:spPr>
          <a:xfrm>
            <a:off x="595313" y="1447800"/>
            <a:ext cx="2182813" cy="666750"/>
          </a:xfrm>
          <a:prstGeom prst="rect">
            <a:avLst/>
          </a:prstGeom>
          <a:noFill/>
          <a:ln w="9525">
            <a:noFill/>
          </a:ln>
        </p:spPr>
        <p:txBody>
          <a:bodyPr wrap="none" anchor="t">
            <a:spAutoFit/>
          </a:bodyPr>
          <a:p>
            <a:pPr fontAlgn="base"/>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◆生难字</a:t>
            </a:r>
            <a:r>
              <a:rPr lang="zh-CN" altLang="en-US" sz="135" b="1" strike="noStrike" noProof="1" dirty="0">
                <a:solidFill>
                  <a:srgbClr val="F2F2F2"/>
                </a:solidFill>
                <a:latin typeface="楷体" panose="02010609060101010101" pitchFamily="49" charset="-122"/>
                <a:ea typeface="楷体" panose="02010609060101010101" pitchFamily="49" charset="-122"/>
                <a:cs typeface="+mn-cs"/>
              </a:rPr>
              <a:t>邹垚娟</a:t>
            </a:r>
            <a:r>
              <a:rPr lang="en-US" altLang="zh-CN" sz="135" b="1" strike="noStrike" noProof="1" dirty="0">
                <a:solidFill>
                  <a:srgbClr val="F2F2F2"/>
                </a:solidFill>
                <a:latin typeface="楷体" panose="02010609060101010101" pitchFamily="49" charset="-122"/>
                <a:ea typeface="楷体" panose="02010609060101010101" pitchFamily="49" charset="-122"/>
                <a:cs typeface="+mn-cs"/>
              </a:rPr>
              <a:t>3524</a:t>
            </a:r>
            <a:endParaRPr lang="en-US" altLang="zh-CN" sz="135" b="1" strike="noStrike" noProof="1" dirty="0">
              <a:solidFill>
                <a:srgbClr val="F2F2F2"/>
              </a:solidFill>
              <a:latin typeface="楷体" panose="02010609060101010101" pitchFamily="49" charset="-122"/>
              <a:ea typeface="楷体" panose="02010609060101010101" pitchFamily="49" charset="-122"/>
            </a:endParaRPr>
          </a:p>
        </p:txBody>
      </p:sp>
      <p:sp>
        <p:nvSpPr>
          <p:cNvPr id="2" name="矩形 1"/>
          <p:cNvSpPr/>
          <p:nvPr/>
        </p:nvSpPr>
        <p:spPr>
          <a:xfrm>
            <a:off x="1693863" y="2357438"/>
            <a:ext cx="900113"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dàn</a:t>
            </a:r>
            <a:endParaRPr lang="zh-CN" altLang="en-US" sz="3735" strike="noStrike" noProof="1" dirty="0">
              <a:solidFill>
                <a:srgbClr val="0000FF"/>
              </a:solidFill>
              <a:latin typeface="宋体" panose="02010600030101010101" pitchFamily="2" charset="-122"/>
              <a:ea typeface="宋体" panose="02010600030101010101" pitchFamily="2" charset="-122"/>
            </a:endParaRPr>
          </a:p>
        </p:txBody>
      </p:sp>
      <p:sp>
        <p:nvSpPr>
          <p:cNvPr id="3" name="矩形 2"/>
          <p:cNvSpPr/>
          <p:nvPr/>
        </p:nvSpPr>
        <p:spPr>
          <a:xfrm>
            <a:off x="5302250" y="2360613"/>
            <a:ext cx="901700" cy="665163"/>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duó</a:t>
            </a:r>
            <a:endParaRPr lang="zh-CN" altLang="en-US" sz="3735" strike="noStrike" noProof="1" dirty="0">
              <a:solidFill>
                <a:srgbClr val="0000FF"/>
              </a:solidFill>
              <a:latin typeface="宋体" panose="02010600030101010101" pitchFamily="2" charset="-122"/>
              <a:ea typeface="宋体" panose="02010600030101010101" pitchFamily="2" charset="-122"/>
            </a:endParaRPr>
          </a:p>
        </p:txBody>
      </p:sp>
      <p:sp>
        <p:nvSpPr>
          <p:cNvPr id="4" name="矩形 3"/>
          <p:cNvSpPr/>
          <p:nvPr/>
        </p:nvSpPr>
        <p:spPr>
          <a:xfrm>
            <a:off x="8870950" y="2338388"/>
            <a:ext cx="1139825"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zhào</a:t>
            </a:r>
            <a:endParaRPr lang="zh-CN" altLang="en-US" sz="3735" strike="noStrike" noProof="1" dirty="0">
              <a:solidFill>
                <a:srgbClr val="0000FF"/>
              </a:solidFill>
              <a:latin typeface="宋体" panose="02010600030101010101" pitchFamily="2" charset="-122"/>
              <a:ea typeface="宋体" panose="02010600030101010101" pitchFamily="2" charset="-122"/>
            </a:endParaRPr>
          </a:p>
        </p:txBody>
      </p:sp>
      <p:sp>
        <p:nvSpPr>
          <p:cNvPr id="5" name="矩形 4"/>
          <p:cNvSpPr/>
          <p:nvPr/>
        </p:nvSpPr>
        <p:spPr>
          <a:xfrm>
            <a:off x="2043113" y="3200400"/>
            <a:ext cx="1139825"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xǐnɡ</a:t>
            </a:r>
            <a:endParaRPr lang="zh-CN" altLang="en-US" sz="3735" strike="noStrike" noProof="1" dirty="0">
              <a:solidFill>
                <a:srgbClr val="0000FF"/>
              </a:solidFill>
              <a:latin typeface="宋体" panose="02010600030101010101" pitchFamily="2" charset="-122"/>
              <a:ea typeface="宋体" panose="02010600030101010101" pitchFamily="2" charset="-122"/>
            </a:endParaRPr>
          </a:p>
        </p:txBody>
      </p:sp>
      <p:sp>
        <p:nvSpPr>
          <p:cNvPr id="6" name="矩形 5"/>
          <p:cNvSpPr/>
          <p:nvPr/>
        </p:nvSpPr>
        <p:spPr>
          <a:xfrm>
            <a:off x="5710238" y="3181350"/>
            <a:ext cx="1141413"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hánɡ</a:t>
            </a:r>
            <a:endParaRPr lang="zh-CN" altLang="en-US" sz="3735" strike="noStrike" noProof="1" dirty="0">
              <a:solidFill>
                <a:srgbClr val="0000FF"/>
              </a:solidFill>
              <a:latin typeface="宋体" panose="02010600030101010101" pitchFamily="2" charset="-122"/>
              <a:ea typeface="宋体" panose="02010600030101010101" pitchFamily="2" charset="-122"/>
            </a:endParaRPr>
          </a:p>
        </p:txBody>
      </p:sp>
      <p:sp>
        <p:nvSpPr>
          <p:cNvPr id="7" name="矩形 6"/>
          <p:cNvSpPr/>
          <p:nvPr/>
        </p:nvSpPr>
        <p:spPr>
          <a:xfrm>
            <a:off x="9294813" y="3214688"/>
            <a:ext cx="2097088"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cuān duo</a:t>
            </a:r>
            <a:endParaRPr lang="zh-CN" altLang="en-US" sz="3735" strike="noStrike" noProof="1" dirty="0">
              <a:solidFill>
                <a:srgbClr val="0000FF"/>
              </a:solidFill>
              <a:latin typeface="宋体" panose="02010600030101010101" pitchFamily="2" charset="-122"/>
              <a:ea typeface="宋体" panose="02010600030101010101" pitchFamily="2" charset="-122"/>
            </a:endParaRPr>
          </a:p>
        </p:txBody>
      </p:sp>
      <p:sp>
        <p:nvSpPr>
          <p:cNvPr id="8" name="矩形 7"/>
          <p:cNvSpPr/>
          <p:nvPr/>
        </p:nvSpPr>
        <p:spPr>
          <a:xfrm>
            <a:off x="2278063" y="4057650"/>
            <a:ext cx="660400"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fú</a:t>
            </a:r>
            <a:endParaRPr lang="zh-CN" altLang="en-US" sz="3735" strike="noStrike" noProof="1" dirty="0">
              <a:solidFill>
                <a:srgbClr val="0000FF"/>
              </a:solidFill>
              <a:latin typeface="宋体" panose="02010600030101010101" pitchFamily="2" charset="-122"/>
              <a:ea typeface="宋体" panose="02010600030101010101" pitchFamily="2" charset="-122"/>
            </a:endParaRPr>
          </a:p>
        </p:txBody>
      </p:sp>
      <p:sp>
        <p:nvSpPr>
          <p:cNvPr id="9" name="矩形 8"/>
          <p:cNvSpPr/>
          <p:nvPr/>
        </p:nvSpPr>
        <p:spPr>
          <a:xfrm>
            <a:off x="5405438" y="4065588"/>
            <a:ext cx="661988"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lǔ</a:t>
            </a:r>
            <a:endParaRPr lang="zh-CN" altLang="en-US" sz="3735" strike="noStrike" noProof="1" dirty="0">
              <a:solidFill>
                <a:srgbClr val="0000FF"/>
              </a:solidFill>
              <a:latin typeface="宋体" panose="02010600030101010101" pitchFamily="2" charset="-122"/>
              <a:ea typeface="宋体" panose="02010600030101010101" pitchFamily="2" charset="-122"/>
            </a:endParaRPr>
          </a:p>
        </p:txBody>
      </p:sp>
      <p:sp>
        <p:nvSpPr>
          <p:cNvPr id="10" name="矩形 9"/>
          <p:cNvSpPr/>
          <p:nvPr/>
        </p:nvSpPr>
        <p:spPr>
          <a:xfrm>
            <a:off x="9367838" y="4030663"/>
            <a:ext cx="1593850" cy="665163"/>
          </a:xfrm>
          <a:prstGeom prst="rect">
            <a:avLst/>
          </a:prstGeom>
          <a:noFill/>
          <a:ln w="9525">
            <a:noFill/>
          </a:ln>
        </p:spPr>
        <p:txBody>
          <a:bodyPr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xiànɡ</a:t>
            </a:r>
            <a:endParaRPr lang="zh-CN" altLang="en-US" sz="3735" strike="noStrike" noProof="1" dirty="0">
              <a:solidFill>
                <a:srgbClr val="0000FF"/>
              </a:solidFill>
              <a:latin typeface="宋体" panose="02010600030101010101" pitchFamily="2" charset="-122"/>
              <a:ea typeface="宋体" panose="02010600030101010101" pitchFamily="2" charset="-122"/>
            </a:endParaRPr>
          </a:p>
        </p:txBody>
      </p:sp>
      <p:sp>
        <p:nvSpPr>
          <p:cNvPr id="29" name="矩形 28"/>
          <p:cNvSpPr/>
          <p:nvPr/>
        </p:nvSpPr>
        <p:spPr>
          <a:xfrm>
            <a:off x="2043113" y="4997450"/>
            <a:ext cx="1565275" cy="646113"/>
          </a:xfrm>
          <a:prstGeom prst="rect">
            <a:avLst/>
          </a:prstGeom>
          <a:noFill/>
          <a:ln w="9525">
            <a:noFill/>
          </a:ln>
        </p:spPr>
        <p:txBody>
          <a:bodyPr wrap="none" anchor="t">
            <a:spAutoFit/>
          </a:bodyPr>
          <a:p>
            <a:r>
              <a:rPr lang="zh-CN" altLang="zh-CN" sz="3600" b="1" dirty="0">
                <a:solidFill>
                  <a:srgbClr val="0000FF"/>
                </a:solidFill>
                <a:latin typeface="宋体" panose="02010600030101010101" pitchFamily="2" charset="-122"/>
                <a:ea typeface="宋体" panose="02010600030101010101" pitchFamily="2" charset="-122"/>
              </a:rPr>
              <a:t>xù d</a:t>
            </a:r>
            <a:r>
              <a:rPr lang="en-US" altLang="zh-CN" sz="3600" b="1" dirty="0">
                <a:solidFill>
                  <a:srgbClr val="0000FF"/>
                </a:solidFill>
                <a:latin typeface="宋体" panose="02010600030101010101" pitchFamily="2" charset="-122"/>
                <a:ea typeface="宋体" panose="02010600030101010101" pitchFamily="2" charset="-122"/>
              </a:rPr>
              <a:t>a</a:t>
            </a:r>
            <a:r>
              <a:rPr lang="zh-CN" altLang="zh-CN" sz="3600" b="1" dirty="0">
                <a:solidFill>
                  <a:srgbClr val="0000FF"/>
                </a:solidFill>
                <a:latin typeface="宋体" panose="02010600030101010101" pitchFamily="2" charset="-122"/>
                <a:ea typeface="宋体" panose="02010600030101010101" pitchFamily="2" charset="-122"/>
              </a:rPr>
              <a:t>o</a:t>
            </a:r>
            <a:endParaRPr lang="zh-CN" altLang="zh-CN" sz="3600" b="1" dirty="0">
              <a:solidFill>
                <a:srgbClr val="0000FF"/>
              </a:solidFill>
              <a:latin typeface="宋体" panose="02010600030101010101" pitchFamily="2" charset="-122"/>
              <a:ea typeface="宋体" panose="02010600030101010101" pitchFamily="2" charset="-122"/>
            </a:endParaRPr>
          </a:p>
        </p:txBody>
      </p:sp>
      <p:sp>
        <p:nvSpPr>
          <p:cNvPr id="40" name="矩形 39"/>
          <p:cNvSpPr/>
          <p:nvPr/>
        </p:nvSpPr>
        <p:spPr>
          <a:xfrm>
            <a:off x="5840413" y="4997450"/>
            <a:ext cx="1104900" cy="646113"/>
          </a:xfrm>
          <a:prstGeom prst="rect">
            <a:avLst/>
          </a:prstGeom>
          <a:noFill/>
          <a:ln w="9525">
            <a:noFill/>
          </a:ln>
        </p:spPr>
        <p:txBody>
          <a:bodyPr wrap="none" anchor="t">
            <a:spAutoFit/>
          </a:bodyPr>
          <a:p>
            <a:r>
              <a:rPr lang="en-US" altLang="zh-CN" sz="3600" b="1" dirty="0">
                <a:solidFill>
                  <a:srgbClr val="0000FF"/>
                </a:solidFill>
                <a:latin typeface="宋体" panose="02010600030101010101" pitchFamily="2" charset="-122"/>
                <a:ea typeface="宋体" panose="02010600030101010101" pitchFamily="2" charset="-122"/>
              </a:rPr>
              <a:t>jiǎo</a:t>
            </a:r>
            <a:endParaRPr lang="en-US" altLang="zh-CN" sz="3600" b="1"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5"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linds(vertical)">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5" fill="hold" grpId="0" nodeType="click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blinds(vertical)">
                                      <p:cBhvr>
                                        <p:cTn id="5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5" grpId="0"/>
      <p:bldP spid="2" grpId="0"/>
      <p:bldP spid="3" grpId="0"/>
      <p:bldP spid="4" grpId="0"/>
      <p:bldP spid="5" grpId="0"/>
      <p:bldP spid="6" grpId="0"/>
      <p:bldP spid="7" grpId="0"/>
      <p:bldP spid="8" grpId="0"/>
      <p:bldP spid="9" grpId="0"/>
      <p:bldP spid="10" grpId="0"/>
      <p:bldP spid="29" grpId="0"/>
      <p:bldP spid="40"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9877" name="图片 79876" descr="YW00052"/>
          <p:cNvPicPr>
            <a:picLocks noChangeAspect="1"/>
          </p:cNvPicPr>
          <p:nvPr/>
        </p:nvPicPr>
        <p:blipFill>
          <a:blip r:embed="rId1"/>
          <a:stretch>
            <a:fillRect/>
          </a:stretch>
        </p:blipFill>
        <p:spPr>
          <a:xfrm>
            <a:off x="349250" y="90488"/>
            <a:ext cx="3987800" cy="6632575"/>
          </a:xfrm>
          <a:prstGeom prst="rect">
            <a:avLst/>
          </a:prstGeom>
          <a:noFill/>
          <a:ln w="9525">
            <a:noFill/>
          </a:ln>
        </p:spPr>
      </p:pic>
      <p:sp>
        <p:nvSpPr>
          <p:cNvPr id="79879" name="文本框 79878"/>
          <p:cNvSpPr txBox="1"/>
          <p:nvPr/>
        </p:nvSpPr>
        <p:spPr>
          <a:xfrm>
            <a:off x="4440238" y="668338"/>
            <a:ext cx="6856413" cy="2717800"/>
          </a:xfrm>
          <a:prstGeom prst="rect">
            <a:avLst/>
          </a:prstGeom>
          <a:noFill/>
          <a:ln w="9525">
            <a:noFill/>
          </a:ln>
        </p:spPr>
        <p:txBody>
          <a:bodyPr anchor="t">
            <a:spAutoFit/>
          </a:bodyPr>
          <a:p>
            <a:pPr>
              <a:spcBef>
                <a:spcPct val="50000"/>
              </a:spcBef>
            </a:pPr>
            <a:r>
              <a:rPr lang="en-US" altLang="zh-CN" sz="4265" noProof="1" dirty="0">
                <a:latin typeface="楷体" panose="02010609060101010101" pitchFamily="49" charset="-122"/>
                <a:ea typeface="楷体" panose="02010609060101010101" pitchFamily="49" charset="-122"/>
                <a:cs typeface="+mn-cs"/>
              </a:rPr>
              <a:t>    </a:t>
            </a:r>
            <a:r>
              <a:rPr lang="zh-CN" altLang="en-US" sz="4265" b="1" noProof="1" dirty="0">
                <a:solidFill>
                  <a:srgbClr val="0000FF"/>
                </a:solidFill>
                <a:latin typeface="楷体" panose="02010609060101010101" pitchFamily="49" charset="-122"/>
                <a:ea typeface="楷体" panose="02010609060101010101" pitchFamily="49" charset="-122"/>
                <a:cs typeface="+mn-cs"/>
              </a:rPr>
              <a:t>真的，一直到现在，我实在再没有吃到那夜似的好豆，</a:t>
            </a:r>
            <a:r>
              <a:rPr lang="en-US" altLang="zh-CN" sz="4265" b="1" noProof="1" dirty="0">
                <a:solidFill>
                  <a:srgbClr val="0000FF"/>
                </a:solidFill>
                <a:latin typeface="楷体" panose="02010609060101010101" pitchFamily="49" charset="-122"/>
                <a:ea typeface="楷体" panose="02010609060101010101" pitchFamily="49" charset="-122"/>
                <a:cs typeface="+mn-cs"/>
              </a:rPr>
              <a:t>——</a:t>
            </a:r>
            <a:r>
              <a:rPr lang="zh-CN" altLang="en-US" sz="4265" b="1" noProof="1" dirty="0">
                <a:solidFill>
                  <a:srgbClr val="0000FF"/>
                </a:solidFill>
                <a:latin typeface="楷体" panose="02010609060101010101" pitchFamily="49" charset="-122"/>
                <a:ea typeface="楷体" panose="02010609060101010101" pitchFamily="49" charset="-122"/>
                <a:cs typeface="+mn-cs"/>
              </a:rPr>
              <a:t>也不再看到那夜似的好戏了。（</a:t>
            </a:r>
            <a:r>
              <a:rPr lang="en-US" altLang="zh-CN" sz="4265" b="1" noProof="1" dirty="0">
                <a:solidFill>
                  <a:srgbClr val="0000FF"/>
                </a:solidFill>
                <a:latin typeface="楷体" panose="02010609060101010101" pitchFamily="49" charset="-122"/>
                <a:ea typeface="楷体" panose="02010609060101010101" pitchFamily="49" charset="-122"/>
                <a:cs typeface="+mn-cs"/>
              </a:rPr>
              <a:t>40</a:t>
            </a:r>
            <a:r>
              <a:rPr lang="zh-CN" altLang="en-US" sz="4265" b="1" noProof="1" dirty="0">
                <a:solidFill>
                  <a:srgbClr val="0000FF"/>
                </a:solidFill>
                <a:latin typeface="楷体" panose="02010609060101010101" pitchFamily="49" charset="-122"/>
                <a:ea typeface="楷体" panose="02010609060101010101" pitchFamily="49" charset="-122"/>
                <a:cs typeface="+mn-cs"/>
              </a:rPr>
              <a:t>段）</a:t>
            </a:r>
            <a:endParaRPr lang="zh-CN" altLang="en-US" sz="4265" b="1" noProof="1" dirty="0">
              <a:solidFill>
                <a:srgbClr val="0000FF"/>
              </a:solidFill>
              <a:latin typeface="楷体" panose="02010609060101010101" pitchFamily="49" charset="-122"/>
              <a:ea typeface="楷体" panose="02010609060101010101" pitchFamily="49" charset="-122"/>
              <a:cs typeface="+mn-cs"/>
            </a:endParaRPr>
          </a:p>
        </p:txBody>
      </p:sp>
      <p:pic>
        <p:nvPicPr>
          <p:cNvPr id="122883" name="Picture 6" descr="http://p0.so.qhmsg.com/t016e50f01f980602a5.jpg"/>
          <p:cNvPicPr>
            <a:picLocks noChangeAspect="1"/>
          </p:cNvPicPr>
          <p:nvPr/>
        </p:nvPicPr>
        <p:blipFill>
          <a:blip r:embed="rId2">
            <a:clrChange>
              <a:clrFrom>
                <a:srgbClr val="FFFFFD"/>
              </a:clrFrom>
              <a:clrTo>
                <a:srgbClr val="FFFFFD">
                  <a:alpha val="0"/>
                </a:srgbClr>
              </a:clrTo>
            </a:clrChange>
          </a:blip>
          <a:srcRect l="25070" t="8804" r="10654" b="7668"/>
          <a:stretch>
            <a:fillRect/>
          </a:stretch>
        </p:blipFill>
        <p:spPr>
          <a:xfrm>
            <a:off x="9882188" y="3386138"/>
            <a:ext cx="1936750" cy="3143250"/>
          </a:xfrm>
          <a:prstGeom prst="rect">
            <a:avLst/>
          </a:prstGeom>
          <a:noFill/>
          <a:ln w="9525">
            <a:noFill/>
          </a:ln>
        </p:spPr>
      </p:pic>
      <p:sp>
        <p:nvSpPr>
          <p:cNvPr id="122884" name="文本框 1"/>
          <p:cNvSpPr txBox="1"/>
          <p:nvPr/>
        </p:nvSpPr>
        <p:spPr>
          <a:xfrm>
            <a:off x="4713288" y="3386138"/>
            <a:ext cx="5033962" cy="2554287"/>
          </a:xfrm>
          <a:prstGeom prst="rect">
            <a:avLst/>
          </a:prstGeom>
          <a:noFill/>
          <a:ln w="9525">
            <a:noFill/>
          </a:ln>
        </p:spPr>
        <p:txBody>
          <a:bodyPr wrap="square" anchor="t">
            <a:spAutoFit/>
          </a:bodyPr>
          <a:p>
            <a:r>
              <a:rPr lang="zh-CN" altLang="en-US" sz="4000" b="1">
                <a:solidFill>
                  <a:srgbClr val="FF0000"/>
                </a:solidFill>
                <a:latin typeface="宋体" panose="02010600030101010101" pitchFamily="2" charset="-122"/>
                <a:ea typeface="宋体" panose="02010600030101010101" pitchFamily="2" charset="-122"/>
                <a:sym typeface="宋体" panose="02010600030101010101" pitchFamily="2" charset="-122"/>
              </a:rPr>
              <a:t>罗汉豆并不是无上的美味，那夜的戏也并不好看，可是为什么要这样结尾呢？</a:t>
            </a:r>
            <a:endParaRPr lang="zh-CN" altLang="en-US" sz="4000" b="1">
              <a:solidFill>
                <a:srgbClr val="FF000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798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32" fill="hold" grpId="0" nodeType="clickEffect">
                                  <p:stCondLst>
                                    <p:cond delay="0"/>
                                  </p:stCondLst>
                                  <p:childTnLst>
                                    <p:set>
                                      <p:cBhvr>
                                        <p:cTn id="10" dur="1" fill="hold">
                                          <p:stCondLst>
                                            <p:cond delay="0"/>
                                          </p:stCondLst>
                                        </p:cTn>
                                        <p:tgtEl>
                                          <p:spTgt spid="79879"/>
                                        </p:tgtEl>
                                        <p:attrNameLst>
                                          <p:attrName>style.visibility</p:attrName>
                                        </p:attrNameLst>
                                      </p:cBhvr>
                                      <p:to>
                                        <p:strVal val="visible"/>
                                      </p:to>
                                    </p:set>
                                    <p:animEffect transition="in" filter="box(out)">
                                      <p:cBhvr>
                                        <p:cTn id="11" dur="500"/>
                                        <p:tgtEl>
                                          <p:spTgt spid="7987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22884"/>
                                        </p:tgtEl>
                                        <p:attrNameLst>
                                          <p:attrName>style.visibility</p:attrName>
                                        </p:attrNameLst>
                                      </p:cBhvr>
                                      <p:to>
                                        <p:strVal val="visible"/>
                                      </p:to>
                                    </p:set>
                                    <p:anim calcmode="lin" valueType="num">
                                      <p:cBhvr additive="base">
                                        <p:cTn id="16" dur="500" fill="hold"/>
                                        <p:tgtEl>
                                          <p:spTgt spid="122884"/>
                                        </p:tgtEl>
                                        <p:attrNameLst>
                                          <p:attrName>ppt_x</p:attrName>
                                        </p:attrNameLst>
                                      </p:cBhvr>
                                      <p:tavLst>
                                        <p:tav tm="0">
                                          <p:val>
                                            <p:strVal val="#ppt_x"/>
                                          </p:val>
                                        </p:tav>
                                        <p:tav tm="100000">
                                          <p:val>
                                            <p:strVal val="#ppt_x"/>
                                          </p:val>
                                        </p:tav>
                                      </p:tavLst>
                                    </p:anim>
                                    <p:anim calcmode="lin" valueType="num">
                                      <p:cBhvr additive="base">
                                        <p:cTn id="17" dur="500" fill="hold"/>
                                        <p:tgtEl>
                                          <p:spTgt spid="12288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22883"/>
                                        </p:tgtEl>
                                        <p:attrNameLst>
                                          <p:attrName>style.visibility</p:attrName>
                                        </p:attrNameLst>
                                      </p:cBhvr>
                                      <p:to>
                                        <p:strVal val="visible"/>
                                      </p:to>
                                    </p:set>
                                    <p:anim calcmode="lin" valueType="num">
                                      <p:cBhvr additive="base">
                                        <p:cTn id="22" dur="500" fill="hold"/>
                                        <p:tgtEl>
                                          <p:spTgt spid="122883"/>
                                        </p:tgtEl>
                                        <p:attrNameLst>
                                          <p:attrName>ppt_x</p:attrName>
                                        </p:attrNameLst>
                                      </p:cBhvr>
                                      <p:tavLst>
                                        <p:tav tm="0">
                                          <p:val>
                                            <p:strVal val="#ppt_x"/>
                                          </p:val>
                                        </p:tav>
                                        <p:tav tm="100000">
                                          <p:val>
                                            <p:strVal val="#ppt_x"/>
                                          </p:val>
                                        </p:tav>
                                      </p:tavLst>
                                    </p:anim>
                                    <p:anim calcmode="lin" valueType="num">
                                      <p:cBhvr additive="base">
                                        <p:cTn id="23" dur="500" fill="hold"/>
                                        <p:tgtEl>
                                          <p:spTgt spid="1228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9" grpId="0"/>
      <p:bldP spid="12288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矩形 2"/>
          <p:cNvSpPr/>
          <p:nvPr/>
        </p:nvSpPr>
        <p:spPr>
          <a:xfrm>
            <a:off x="360363" y="627063"/>
            <a:ext cx="11471275" cy="4576763"/>
          </a:xfrm>
          <a:prstGeom prst="rect">
            <a:avLst/>
          </a:prstGeom>
          <a:noFill/>
          <a:ln w="9525">
            <a:noFill/>
          </a:ln>
        </p:spPr>
        <p:txBody>
          <a:bodyPr anchor="t">
            <a:spAutoFit/>
          </a:bodyPr>
          <a:p>
            <a:pPr fontAlgn="base">
              <a:lnSpc>
                <a:spcPct val="130000"/>
              </a:lnSpc>
            </a:pPr>
            <a:r>
              <a:rPr lang="zh-CN" altLang="en-US" sz="3735" b="1" strike="noStrike" noProof="1" dirty="0">
                <a:latin typeface="楷体" panose="02010609060101010101" pitchFamily="49" charset="-122"/>
                <a:ea typeface="楷体" panose="02010609060101010101" pitchFamily="49" charset="-122"/>
                <a:cs typeface="+mn-cs"/>
              </a:rPr>
              <a:t>    我所难忘的是平桥村的老人孩子那种</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淳朴、善良、真挚的感情</a:t>
            </a:r>
            <a:r>
              <a:rPr lang="zh-CN" altLang="en-US" sz="3735" b="1" strike="noStrike" noProof="1" dirty="0">
                <a:latin typeface="楷体" panose="02010609060101010101" pitchFamily="49" charset="-122"/>
                <a:ea typeface="楷体" panose="02010609060101010101" pitchFamily="49" charset="-122"/>
                <a:cs typeface="+mn-cs"/>
              </a:rPr>
              <a:t>和人与人之间的</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友好平等和谐亲密的关系</a:t>
            </a:r>
            <a:r>
              <a:rPr lang="zh-CN" altLang="en-US" sz="3735" b="1" strike="noStrike" noProof="1" dirty="0">
                <a:latin typeface="楷体" panose="02010609060101010101" pitchFamily="49" charset="-122"/>
                <a:ea typeface="楷体" panose="02010609060101010101" pitchFamily="49" charset="-122"/>
                <a:cs typeface="+mn-cs"/>
              </a:rPr>
              <a:t>。这一切都是“我”童年时代在城镇未曾见到过。在以后的人生路上也很少见到的。</a:t>
            </a:r>
            <a:br>
              <a:rPr lang="zh-CN" altLang="en-US" sz="3735" b="1" dirty="0">
                <a:latin typeface="楷体" panose="02010609060101010101" pitchFamily="49" charset="-122"/>
                <a:ea typeface="楷体" panose="02010609060101010101" pitchFamily="49" charset="-122"/>
              </a:rPr>
            </a:br>
            <a:r>
              <a:rPr lang="zh-CN" altLang="en-US" sz="3735" b="1" strike="noStrike" noProof="1" dirty="0">
                <a:latin typeface="楷体" panose="02010609060101010101" pitchFamily="49" charset="-122"/>
                <a:ea typeface="楷体" panose="02010609060101010101" pitchFamily="49" charset="-122"/>
                <a:cs typeface="+mn-cs"/>
              </a:rPr>
              <a:t>   “我”对这段往事的回忆，表达了</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对美好生活的向往之情</a:t>
            </a:r>
            <a:r>
              <a:rPr lang="zh-CN" altLang="en-US" sz="3735" b="1" strike="noStrike" noProof="1" dirty="0">
                <a:latin typeface="楷体" panose="02010609060101010101" pitchFamily="49" charset="-122"/>
                <a:ea typeface="楷体" panose="02010609060101010101" pitchFamily="49" charset="-122"/>
                <a:cs typeface="+mn-cs"/>
              </a:rPr>
              <a:t>。 </a:t>
            </a:r>
            <a:endParaRPr lang="zh-CN" altLang="en-US" sz="3735" strike="noStrike" noProof="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88065" name="组合 98305"/>
          <p:cNvGrpSpPr/>
          <p:nvPr/>
        </p:nvGrpSpPr>
        <p:grpSpPr>
          <a:xfrm>
            <a:off x="7656513" y="2003425"/>
            <a:ext cx="2668587" cy="2679700"/>
            <a:chOff x="1872" y="1584"/>
            <a:chExt cx="1776" cy="1680"/>
          </a:xfrm>
        </p:grpSpPr>
        <p:sp>
          <p:nvSpPr>
            <p:cNvPr id="88066" name="椭圆 98306"/>
            <p:cNvSpPr/>
            <p:nvPr/>
          </p:nvSpPr>
          <p:spPr>
            <a:xfrm>
              <a:off x="1872" y="1584"/>
              <a:ext cx="1776" cy="1680"/>
            </a:xfrm>
            <a:prstGeom prst="ellipse">
              <a:avLst/>
            </a:prstGeom>
            <a:solidFill>
              <a:schemeClr val="bg1"/>
            </a:solidFill>
            <a:ln w="9525" cap="flat" cmpd="sng">
              <a:solidFill>
                <a:schemeClr val="tx1"/>
              </a:solidFill>
              <a:prstDash val="solid"/>
              <a:round/>
              <a:headEnd type="none" w="med" len="med"/>
              <a:tailEnd type="none" w="med" len="med"/>
            </a:ln>
          </p:spPr>
          <p:txBody>
            <a:bodyPr anchor="t"/>
            <a:p>
              <a:endParaRPr lang="zh-CN" altLang="en-US" sz="100" dirty="0">
                <a:latin typeface="Arial" panose="020B0604020202020204" pitchFamily="34" charset="0"/>
                <a:ea typeface="宋体" panose="02010600030101010101" pitchFamily="2" charset="-122"/>
              </a:endParaRPr>
            </a:p>
          </p:txBody>
        </p:sp>
        <p:sp>
          <p:nvSpPr>
            <p:cNvPr id="88067" name="矩形 98307"/>
            <p:cNvSpPr>
              <a:spLocks noTextEdit="1"/>
            </p:cNvSpPr>
            <p:nvPr/>
          </p:nvSpPr>
          <p:spPr>
            <a:xfrm>
              <a:off x="2175" y="1713"/>
              <a:ext cx="1170" cy="1293"/>
            </a:xfrm>
            <a:prstGeom prst="rect">
              <a:avLst/>
            </a:prstGeom>
          </p:spPr>
          <p:txBody>
            <a:bodyPr wrap="none" fromWordArt="1">
              <a:prstTxWarp prst="textPlain">
                <a:avLst>
                  <a:gd name="adj" fmla="val 50000"/>
                </a:avLst>
              </a:prstTxWarp>
              <a:normAutofit/>
            </a:bodyPr>
            <a:p>
              <a:pPr algn="ctr"/>
              <a:r>
                <a:rPr lang="zh-CN" altLang="en-US" sz="4800">
                  <a:solidFill>
                    <a:srgbClr val="FF0000"/>
                  </a:solidFill>
                  <a:effectLst>
                    <a:outerShdw dist="35921" dir="2699999" algn="ctr" rotWithShape="0">
                      <a:srgbClr val="C0C0C0">
                        <a:alpha val="79999"/>
                      </a:srgbClr>
                    </a:outerShdw>
                  </a:effectLst>
                  <a:latin typeface="华文行楷" panose="02010800040101010101" charset="-122"/>
                  <a:ea typeface="华文行楷" panose="02010800040101010101" charset="-122"/>
                </a:rPr>
                <a:t>美</a:t>
              </a:r>
              <a:endParaRPr lang="zh-CN" altLang="en-US" sz="4800">
                <a:solidFill>
                  <a:srgbClr val="FF0000"/>
                </a:solidFill>
                <a:effectLst>
                  <a:outerShdw dist="35921" dir="2699999" algn="ctr" rotWithShape="0">
                    <a:srgbClr val="C0C0C0">
                      <a:alpha val="79999"/>
                    </a:srgbClr>
                  </a:outerShdw>
                </a:effectLst>
                <a:latin typeface="华文行楷" panose="02010800040101010101" charset="-122"/>
                <a:ea typeface="华文行楷" panose="02010800040101010101" charset="-122"/>
              </a:endParaRPr>
            </a:p>
          </p:txBody>
        </p:sp>
      </p:grpSp>
      <p:sp>
        <p:nvSpPr>
          <p:cNvPr id="98309" name="文本框 98308"/>
          <p:cNvSpPr txBox="1"/>
          <p:nvPr/>
        </p:nvSpPr>
        <p:spPr>
          <a:xfrm>
            <a:off x="7778750" y="617538"/>
            <a:ext cx="1965325" cy="912813"/>
          </a:xfrm>
          <a:prstGeom prst="rect">
            <a:avLst/>
          </a:prstGeom>
          <a:noFill/>
          <a:ln w="9525">
            <a:noFill/>
          </a:ln>
        </p:spPr>
        <p:txBody>
          <a:bodyPr>
            <a:spAutoFit/>
          </a:bodyPr>
          <a:lstStyle/>
          <a:p>
            <a:pPr marR="0" defTabSz="914400">
              <a:spcBef>
                <a:spcPct val="50000"/>
              </a:spcBef>
              <a:buClrTx/>
              <a:buSzTx/>
              <a:buFont typeface="Arial" panose="020B0604020202020204" pitchFamily="34" charset="0"/>
              <a:buNone/>
              <a:defRPr/>
            </a:pPr>
            <a:r>
              <a:rPr kumimoji="0" lang="zh-CN" altLang="en-US" sz="5335" b="1" kern="1200" cap="none" spc="0" normalizeH="0" baseline="0" noProof="1">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cs typeface="+mn-cs"/>
              </a:rPr>
              <a:t>景 美</a:t>
            </a:r>
            <a:endParaRPr kumimoji="0" lang="zh-CN" altLang="en-US" sz="5335" b="1" kern="1200" cap="none" spc="0" normalizeH="0" baseline="0" noProof="1">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p:txBody>
      </p:sp>
      <p:sp>
        <p:nvSpPr>
          <p:cNvPr id="98310" name="文本框 98309"/>
          <p:cNvSpPr txBox="1"/>
          <p:nvPr/>
        </p:nvSpPr>
        <p:spPr>
          <a:xfrm>
            <a:off x="8110538" y="4781550"/>
            <a:ext cx="1958975" cy="912813"/>
          </a:xfrm>
          <a:prstGeom prst="rect">
            <a:avLst/>
          </a:prstGeom>
          <a:noFill/>
          <a:ln w="9525">
            <a:noFill/>
          </a:ln>
        </p:spPr>
        <p:txBody>
          <a:bodyPr>
            <a:spAutoFit/>
          </a:bodyPr>
          <a:lstStyle/>
          <a:p>
            <a:pPr marR="0" defTabSz="914400">
              <a:spcBef>
                <a:spcPct val="50000"/>
              </a:spcBef>
              <a:buClrTx/>
              <a:buSzTx/>
              <a:buFont typeface="Arial" panose="020B0604020202020204" pitchFamily="34" charset="0"/>
              <a:buNone/>
              <a:defRPr/>
            </a:pPr>
            <a:r>
              <a:rPr kumimoji="0" lang="zh-CN" altLang="en-US" sz="5335" b="1" u="sng" kern="1200" cap="none" spc="0" normalizeH="0" baseline="0" noProof="1">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cs typeface="+mn-cs"/>
                <a:hlinkClick r:id="" action="ppaction://noaction"/>
              </a:rPr>
              <a:t>人 美</a:t>
            </a:r>
            <a:endParaRPr kumimoji="0" lang="zh-CN" altLang="en-US" sz="5335" b="1" u="sng" kern="1200" cap="none" spc="0" normalizeH="0" baseline="0" noProof="1">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p:txBody>
      </p:sp>
      <p:sp>
        <p:nvSpPr>
          <p:cNvPr id="98311" name="文本框 98310"/>
          <p:cNvSpPr txBox="1"/>
          <p:nvPr/>
        </p:nvSpPr>
        <p:spPr>
          <a:xfrm>
            <a:off x="6105525" y="2308225"/>
            <a:ext cx="1003300" cy="3189288"/>
          </a:xfrm>
          <a:prstGeom prst="rect">
            <a:avLst/>
          </a:prstGeom>
          <a:noFill/>
          <a:ln w="9525">
            <a:noFill/>
          </a:ln>
        </p:spPr>
        <p:txBody>
          <a:bodyPr vert="eaVert">
            <a:spAutoFit/>
          </a:bodyPr>
          <a:lstStyle/>
          <a:p>
            <a:pPr marR="0" defTabSz="914400">
              <a:spcBef>
                <a:spcPct val="50000"/>
              </a:spcBef>
              <a:buClrTx/>
              <a:buSzTx/>
              <a:buFont typeface="Arial" panose="020B0604020202020204" pitchFamily="34" charset="0"/>
              <a:buNone/>
              <a:defRPr/>
            </a:pPr>
            <a:r>
              <a:rPr kumimoji="0" lang="zh-CN" altLang="en-US" sz="5335" b="1" kern="1200" cap="none" spc="0" normalizeH="0" baseline="0" noProof="1">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cs typeface="+mn-cs"/>
              </a:rPr>
              <a:t>生活美</a:t>
            </a:r>
            <a:endParaRPr kumimoji="0" lang="zh-CN" altLang="en-US" sz="5335" b="1" kern="1200" cap="none" spc="0" normalizeH="0" baseline="0" noProof="1">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p:txBody>
      </p:sp>
      <p:sp>
        <p:nvSpPr>
          <p:cNvPr id="98312" name="文本框 98311"/>
          <p:cNvSpPr txBox="1"/>
          <p:nvPr/>
        </p:nvSpPr>
        <p:spPr>
          <a:xfrm>
            <a:off x="10669588" y="2209800"/>
            <a:ext cx="1003300" cy="2382838"/>
          </a:xfrm>
          <a:prstGeom prst="rect">
            <a:avLst/>
          </a:prstGeom>
          <a:noFill/>
          <a:ln w="9525">
            <a:noFill/>
          </a:ln>
        </p:spPr>
        <p:txBody>
          <a:bodyPr vert="eaVert">
            <a:spAutoFit/>
          </a:bodyPr>
          <a:lstStyle/>
          <a:p>
            <a:pPr marR="0" defTabSz="914400">
              <a:spcBef>
                <a:spcPct val="50000"/>
              </a:spcBef>
              <a:buClrTx/>
              <a:buSzTx/>
              <a:buFont typeface="Arial" panose="020B0604020202020204" pitchFamily="34" charset="0"/>
              <a:buNone/>
              <a:defRPr/>
            </a:pPr>
            <a:r>
              <a:rPr kumimoji="0" lang="zh-CN" altLang="en-US" sz="5335" b="1" kern="1200" cap="none" spc="0" normalizeH="0" baseline="0" noProof="1">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cs typeface="+mn-cs"/>
              </a:rPr>
              <a:t>情意美</a:t>
            </a:r>
            <a:endParaRPr kumimoji="0" lang="zh-CN" altLang="en-US" sz="5335" b="1" kern="1200" cap="none" spc="0" normalizeH="0" baseline="0" noProof="1">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p:txBody>
      </p:sp>
      <p:sp>
        <p:nvSpPr>
          <p:cNvPr id="98313" name="文本框 98312"/>
          <p:cNvSpPr txBox="1"/>
          <p:nvPr/>
        </p:nvSpPr>
        <p:spPr>
          <a:xfrm>
            <a:off x="546100" y="1116013"/>
            <a:ext cx="5011738" cy="5154613"/>
          </a:xfrm>
          <a:prstGeom prst="rect">
            <a:avLst/>
          </a:prstGeom>
          <a:noFill/>
          <a:ln w="9525">
            <a:noFill/>
          </a:ln>
        </p:spPr>
        <p:txBody>
          <a:bodyPr>
            <a:spAutoFit/>
          </a:bodyPr>
          <a:lstStyle/>
          <a:p>
            <a:pPr marR="0" defTabSz="914400">
              <a:lnSpc>
                <a:spcPct val="110000"/>
              </a:lnSpc>
              <a:buClrTx/>
              <a:buSzTx/>
              <a:buFont typeface="Arial" panose="020B0604020202020204" pitchFamily="34" charset="0"/>
              <a:buNone/>
              <a:defRPr/>
            </a:pPr>
            <a:r>
              <a:rPr kumimoji="0" lang="en-US" altLang="zh-CN" sz="3735" kern="1200" cap="none" spc="0" normalizeH="0" baseline="0" noProof="1">
                <a:latin typeface="宋体" panose="02010600030101010101" pitchFamily="2" charset="-122"/>
                <a:ea typeface="宋体" panose="02010600030101010101" pitchFamily="2" charset="-122"/>
                <a:cs typeface="+mn-cs"/>
              </a:rPr>
              <a:t>    </a:t>
            </a:r>
            <a:r>
              <a:rPr kumimoji="0" lang="zh-CN" altLang="en-US" sz="3735"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cs"/>
              </a:rPr>
              <a:t>本文通过童年时“我”和伙伴们在农村看社戏的事件，抒发了“我”对美好童年生活的怀念之情，从而表达了“我”对热忱、友好、平等、和谐的人际关系的向往。</a:t>
            </a:r>
            <a:endParaRPr kumimoji="0" lang="zh-CN" altLang="en-US" sz="3735" b="1"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cs"/>
            </a:endParaRPr>
          </a:p>
        </p:txBody>
      </p:sp>
      <p:grpSp>
        <p:nvGrpSpPr>
          <p:cNvPr id="88073" name="组合 3"/>
          <p:cNvGrpSpPr/>
          <p:nvPr/>
        </p:nvGrpSpPr>
        <p:grpSpPr>
          <a:xfrm>
            <a:off x="246063" y="350838"/>
            <a:ext cx="2749550" cy="727075"/>
            <a:chOff x="1438698" y="982657"/>
            <a:chExt cx="2498303" cy="616461"/>
          </a:xfrm>
        </p:grpSpPr>
        <p:pic>
          <p:nvPicPr>
            <p:cNvPr id="88074" name="图片 1"/>
            <p:cNvPicPr>
              <a:picLocks noChangeAspect="1"/>
            </p:cNvPicPr>
            <p:nvPr/>
          </p:nvPicPr>
          <p:blipFill>
            <a:blip r:embed="rId1">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28775" name="文本框 2"/>
            <p:cNvSpPr txBox="1"/>
            <p:nvPr/>
          </p:nvSpPr>
          <p:spPr>
            <a:xfrm>
              <a:off x="1438698" y="982657"/>
              <a:ext cx="2076874" cy="564775"/>
            </a:xfrm>
            <a:prstGeom prst="rect">
              <a:avLst/>
            </a:prstGeom>
            <a:noFill/>
            <a:ln w="9525">
              <a:noFill/>
            </a:ln>
          </p:spPr>
          <p:txBody>
            <a:bodyPr anchor="t">
              <a:spAutoFit/>
            </a:bodyPr>
            <a:p>
              <a:pPr algn="ctr"/>
              <a:r>
                <a:rPr lang="zh-CN" altLang="en-US" sz="3735" b="1" noProof="1" dirty="0">
                  <a:solidFill>
                    <a:srgbClr val="0070C0"/>
                  </a:solidFill>
                  <a:latin typeface="黑体" panose="02010609060101010101" pitchFamily="49" charset="-122"/>
                  <a:ea typeface="黑体" panose="02010609060101010101" pitchFamily="49" charset="-122"/>
                  <a:cs typeface="+mn-cs"/>
                </a:rPr>
                <a:t>课堂小结</a:t>
              </a:r>
              <a:endParaRPr lang="zh-CN" altLang="en-US" sz="3735" b="1" noProof="1" dirty="0">
                <a:solidFill>
                  <a:srgbClr val="0070C0"/>
                </a:solidFill>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8309"/>
                                        </p:tgtEl>
                                        <p:attrNameLst>
                                          <p:attrName>style.visibility</p:attrName>
                                        </p:attrNameLst>
                                      </p:cBhvr>
                                      <p:to>
                                        <p:strVal val="visible"/>
                                      </p:to>
                                    </p:set>
                                    <p:animEffect transition="in" filter="dissolve">
                                      <p:cBhvr>
                                        <p:cTn id="7" dur="1000"/>
                                        <p:tgtEl>
                                          <p:spTgt spid="9830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8310"/>
                                        </p:tgtEl>
                                        <p:attrNameLst>
                                          <p:attrName>style.visibility</p:attrName>
                                        </p:attrNameLst>
                                      </p:cBhvr>
                                      <p:to>
                                        <p:strVal val="visible"/>
                                      </p:to>
                                    </p:set>
                                    <p:animEffect transition="in" filter="dissolve">
                                      <p:cBhvr>
                                        <p:cTn id="12" dur="500"/>
                                        <p:tgtEl>
                                          <p:spTgt spid="983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8311"/>
                                        </p:tgtEl>
                                        <p:attrNameLst>
                                          <p:attrName>style.visibility</p:attrName>
                                        </p:attrNameLst>
                                      </p:cBhvr>
                                      <p:to>
                                        <p:strVal val="visible"/>
                                      </p:to>
                                    </p:set>
                                    <p:animEffect transition="in" filter="dissolve">
                                      <p:cBhvr>
                                        <p:cTn id="17" dur="500"/>
                                        <p:tgtEl>
                                          <p:spTgt spid="983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8312"/>
                                        </p:tgtEl>
                                        <p:attrNameLst>
                                          <p:attrName>style.visibility</p:attrName>
                                        </p:attrNameLst>
                                      </p:cBhvr>
                                      <p:to>
                                        <p:strVal val="visible"/>
                                      </p:to>
                                    </p:set>
                                    <p:animEffect transition="in" filter="dissolve">
                                      <p:cBhvr>
                                        <p:cTn id="22" dur="500"/>
                                        <p:tgtEl>
                                          <p:spTgt spid="98312"/>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98313"/>
                                        </p:tgtEl>
                                        <p:attrNameLst>
                                          <p:attrName>style.visibility</p:attrName>
                                        </p:attrNameLst>
                                      </p:cBhvr>
                                      <p:to>
                                        <p:strVal val="visible"/>
                                      </p:to>
                                    </p:set>
                                    <p:anim calcmode="lin" valueType="num">
                                      <p:cBhvr>
                                        <p:cTn id="27" dur="1000" fill="hold"/>
                                        <p:tgtEl>
                                          <p:spTgt spid="98313"/>
                                        </p:tgtEl>
                                        <p:attrNameLst>
                                          <p:attrName>ppt_w</p:attrName>
                                        </p:attrNameLst>
                                      </p:cBhvr>
                                      <p:tavLst>
                                        <p:tav tm="0">
                                          <p:val>
                                            <p:strVal val="#ppt_w*0.70"/>
                                          </p:val>
                                        </p:tav>
                                        <p:tav tm="100000">
                                          <p:val>
                                            <p:strVal val="#ppt_w"/>
                                          </p:val>
                                        </p:tav>
                                      </p:tavLst>
                                    </p:anim>
                                    <p:anim calcmode="lin" valueType="num">
                                      <p:cBhvr>
                                        <p:cTn id="28" dur="1000" fill="hold"/>
                                        <p:tgtEl>
                                          <p:spTgt spid="98313"/>
                                        </p:tgtEl>
                                        <p:attrNameLst>
                                          <p:attrName>ppt_h</p:attrName>
                                        </p:attrNameLst>
                                      </p:cBhvr>
                                      <p:tavLst>
                                        <p:tav tm="0">
                                          <p:val>
                                            <p:strVal val="#ppt_h"/>
                                          </p:val>
                                        </p:tav>
                                        <p:tav tm="100000">
                                          <p:val>
                                            <p:strVal val="#ppt_h"/>
                                          </p:val>
                                        </p:tav>
                                      </p:tavLst>
                                    </p:anim>
                                    <p:animEffect transition="in" filter="fade">
                                      <p:cBhvr>
                                        <p:cTn id="29" dur="1000"/>
                                        <p:tgtEl>
                                          <p:spTgt spid="98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9" grpId="0"/>
      <p:bldP spid="98310" grpId="0"/>
      <p:bldP spid="98311" grpId="0"/>
      <p:bldP spid="98312" grpId="0"/>
      <p:bldP spid="9831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8785" name="文本框 32"/>
          <p:cNvSpPr txBox="1"/>
          <p:nvPr/>
        </p:nvSpPr>
        <p:spPr>
          <a:xfrm>
            <a:off x="5967413" y="3900488"/>
            <a:ext cx="608013" cy="193675"/>
          </a:xfrm>
          <a:prstGeom prst="rect">
            <a:avLst/>
          </a:prstGeom>
          <a:noFill/>
          <a:ln w="9525">
            <a:noFill/>
          </a:ln>
        </p:spPr>
        <p:txBody>
          <a:bodyPr wrap="none" anchor="t">
            <a:spAutoFit/>
          </a:bodyPr>
          <a:p>
            <a:pPr eaLnBrk="0" hangingPunct="0"/>
            <a:r>
              <a:rPr lang="zh-CN" altLang="en-US"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86" name="文本框 34"/>
          <p:cNvSpPr txBox="1"/>
          <p:nvPr/>
        </p:nvSpPr>
        <p:spPr>
          <a:xfrm rot="-280097">
            <a:off x="10755313" y="21701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87" name="文本框 36"/>
          <p:cNvSpPr txBox="1"/>
          <p:nvPr/>
        </p:nvSpPr>
        <p:spPr>
          <a:xfrm rot="-5350866">
            <a:off x="7804150" y="17462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88" name="文本框 37"/>
          <p:cNvSpPr txBox="1"/>
          <p:nvPr/>
        </p:nvSpPr>
        <p:spPr>
          <a:xfrm rot="-4150866">
            <a:off x="7095331" y="22836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89" name="文本框 45"/>
          <p:cNvSpPr txBox="1"/>
          <p:nvPr/>
        </p:nvSpPr>
        <p:spPr>
          <a:xfrm rot="-5350866">
            <a:off x="8559800" y="1784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0" name="文本框 46"/>
          <p:cNvSpPr txBox="1"/>
          <p:nvPr/>
        </p:nvSpPr>
        <p:spPr>
          <a:xfrm rot="-424911">
            <a:off x="9423400" y="20939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1" name="文本框 47"/>
          <p:cNvSpPr txBox="1"/>
          <p:nvPr/>
        </p:nvSpPr>
        <p:spPr>
          <a:xfrm rot="-4150866">
            <a:off x="10205244" y="3329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2" name="文本框 49"/>
          <p:cNvSpPr txBox="1"/>
          <p:nvPr/>
        </p:nvSpPr>
        <p:spPr>
          <a:xfrm rot="657351">
            <a:off x="10890250" y="1576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3" name="文本框 50"/>
          <p:cNvSpPr txBox="1"/>
          <p:nvPr/>
        </p:nvSpPr>
        <p:spPr>
          <a:xfrm rot="1480325">
            <a:off x="9855200" y="16589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4" name="文本框 51"/>
          <p:cNvSpPr txBox="1"/>
          <p:nvPr/>
        </p:nvSpPr>
        <p:spPr>
          <a:xfrm rot="-5350866">
            <a:off x="11141869" y="3604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5" name="文本框 32"/>
          <p:cNvSpPr txBox="1"/>
          <p:nvPr/>
        </p:nvSpPr>
        <p:spPr>
          <a:xfrm>
            <a:off x="4349750" y="47482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6" name="文本框 34"/>
          <p:cNvSpPr txBox="1"/>
          <p:nvPr/>
        </p:nvSpPr>
        <p:spPr>
          <a:xfrm rot="4149897">
            <a:off x="5941219" y="4652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7" name="文本框 36"/>
          <p:cNvSpPr txBox="1"/>
          <p:nvPr/>
        </p:nvSpPr>
        <p:spPr>
          <a:xfrm rot="-1380000">
            <a:off x="5200650" y="17351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8" name="文本框 37"/>
          <p:cNvSpPr txBox="1"/>
          <p:nvPr/>
        </p:nvSpPr>
        <p:spPr>
          <a:xfrm rot="-180000">
            <a:off x="5507038" y="27384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799" name="文本框 45"/>
          <p:cNvSpPr txBox="1"/>
          <p:nvPr/>
        </p:nvSpPr>
        <p:spPr>
          <a:xfrm rot="-1380000">
            <a:off x="5948363" y="176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0" name="文本框 46"/>
          <p:cNvSpPr txBox="1"/>
          <p:nvPr/>
        </p:nvSpPr>
        <p:spPr>
          <a:xfrm rot="-1380000">
            <a:off x="6440488" y="2051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1" name="文本框 47"/>
          <p:cNvSpPr txBox="1"/>
          <p:nvPr/>
        </p:nvSpPr>
        <p:spPr>
          <a:xfrm rot="-180000">
            <a:off x="6751638" y="29797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2" name="文本框 49"/>
          <p:cNvSpPr txBox="1"/>
          <p:nvPr/>
        </p:nvSpPr>
        <p:spPr>
          <a:xfrm rot="-5350866">
            <a:off x="8413750" y="281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3" name="文本框 50"/>
          <p:cNvSpPr txBox="1"/>
          <p:nvPr/>
        </p:nvSpPr>
        <p:spPr>
          <a:xfrm rot="-170103">
            <a:off x="7453313" y="3454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4" name="文本框 51"/>
          <p:cNvSpPr txBox="1"/>
          <p:nvPr/>
        </p:nvSpPr>
        <p:spPr>
          <a:xfrm rot="-5350866">
            <a:off x="7785100" y="45720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5" name="文本框 32"/>
          <p:cNvSpPr txBox="1"/>
          <p:nvPr/>
        </p:nvSpPr>
        <p:spPr>
          <a:xfrm rot="1209897">
            <a:off x="1516063" y="5167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6" name="文本框 34"/>
          <p:cNvSpPr txBox="1"/>
          <p:nvPr/>
        </p:nvSpPr>
        <p:spPr>
          <a:xfrm rot="4149897">
            <a:off x="2854325"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7" name="文本框 36"/>
          <p:cNvSpPr txBox="1"/>
          <p:nvPr/>
        </p:nvSpPr>
        <p:spPr>
          <a:xfrm rot="-1380000">
            <a:off x="2139950" y="430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8" name="文本框 37"/>
          <p:cNvSpPr txBox="1"/>
          <p:nvPr/>
        </p:nvSpPr>
        <p:spPr>
          <a:xfrm rot="1029897">
            <a:off x="3314700" y="36718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09" name="文本框 45"/>
          <p:cNvSpPr txBox="1"/>
          <p:nvPr/>
        </p:nvSpPr>
        <p:spPr>
          <a:xfrm rot="-1380000">
            <a:off x="4216400" y="4195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0" name="文本框 46"/>
          <p:cNvSpPr txBox="1"/>
          <p:nvPr/>
        </p:nvSpPr>
        <p:spPr>
          <a:xfrm rot="-170103">
            <a:off x="1049338" y="20399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1" name="文本框 47"/>
          <p:cNvSpPr txBox="1"/>
          <p:nvPr/>
        </p:nvSpPr>
        <p:spPr>
          <a:xfrm rot="1029897">
            <a:off x="1104900" y="45339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2" name="文本框 49"/>
          <p:cNvSpPr txBox="1"/>
          <p:nvPr/>
        </p:nvSpPr>
        <p:spPr>
          <a:xfrm rot="-170103">
            <a:off x="4013200" y="5116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3" name="文本框 50"/>
          <p:cNvSpPr txBox="1"/>
          <p:nvPr/>
        </p:nvSpPr>
        <p:spPr>
          <a:xfrm rot="-170103">
            <a:off x="5543550" y="4227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4" name="文本框 51"/>
          <p:cNvSpPr txBox="1"/>
          <p:nvPr/>
        </p:nvSpPr>
        <p:spPr>
          <a:xfrm rot="-170103">
            <a:off x="5765800" y="52387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5" name="文本框 32"/>
          <p:cNvSpPr txBox="1"/>
          <p:nvPr/>
        </p:nvSpPr>
        <p:spPr>
          <a:xfrm rot="-5070842">
            <a:off x="410369" y="2702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6" name="文本框 34"/>
          <p:cNvSpPr txBox="1"/>
          <p:nvPr/>
        </p:nvSpPr>
        <p:spPr>
          <a:xfrm rot="4149897">
            <a:off x="1784350" y="2876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7" name="文本框 36"/>
          <p:cNvSpPr txBox="1"/>
          <p:nvPr/>
        </p:nvSpPr>
        <p:spPr>
          <a:xfrm rot="-170103">
            <a:off x="430213" y="1782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8" name="文本框 37"/>
          <p:cNvSpPr txBox="1"/>
          <p:nvPr/>
        </p:nvSpPr>
        <p:spPr>
          <a:xfrm rot="1029897">
            <a:off x="1784350" y="2246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19" name="文本框 45"/>
          <p:cNvSpPr txBox="1"/>
          <p:nvPr/>
        </p:nvSpPr>
        <p:spPr>
          <a:xfrm rot="-1380000">
            <a:off x="282416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0" name="文本框 46"/>
          <p:cNvSpPr txBox="1"/>
          <p:nvPr/>
        </p:nvSpPr>
        <p:spPr>
          <a:xfrm rot="-1380000">
            <a:off x="3582988" y="17541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1" name="文本框 47"/>
          <p:cNvSpPr txBox="1"/>
          <p:nvPr/>
        </p:nvSpPr>
        <p:spPr>
          <a:xfrm rot="-180000">
            <a:off x="3221038" y="25066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2" name="文本框 49"/>
          <p:cNvSpPr txBox="1"/>
          <p:nvPr/>
        </p:nvSpPr>
        <p:spPr>
          <a:xfrm rot="-1380000">
            <a:off x="4368800" y="2051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3" name="文本框 50"/>
          <p:cNvSpPr txBox="1"/>
          <p:nvPr/>
        </p:nvSpPr>
        <p:spPr>
          <a:xfrm rot="-1380000">
            <a:off x="3798888" y="2825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4" name="文本框 51"/>
          <p:cNvSpPr txBox="1"/>
          <p:nvPr/>
        </p:nvSpPr>
        <p:spPr>
          <a:xfrm rot="-1380000">
            <a:off x="4646613" y="3008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5" name="文本框 32"/>
          <p:cNvSpPr txBox="1"/>
          <p:nvPr/>
        </p:nvSpPr>
        <p:spPr>
          <a:xfrm rot="1209897">
            <a:off x="6819900" y="4718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6" name="文本框 34"/>
          <p:cNvSpPr txBox="1"/>
          <p:nvPr/>
        </p:nvSpPr>
        <p:spPr>
          <a:xfrm rot="-1030866">
            <a:off x="8418513" y="51927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7" name="文本框 36"/>
          <p:cNvSpPr txBox="1"/>
          <p:nvPr/>
        </p:nvSpPr>
        <p:spPr>
          <a:xfrm rot="368503">
            <a:off x="7697788" y="38115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8" name="文本框 37"/>
          <p:cNvSpPr txBox="1"/>
          <p:nvPr/>
        </p:nvSpPr>
        <p:spPr>
          <a:xfrm rot="829244">
            <a:off x="7046913" y="5297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29" name="文本框 45"/>
          <p:cNvSpPr txBox="1"/>
          <p:nvPr/>
        </p:nvSpPr>
        <p:spPr>
          <a:xfrm rot="-4502722">
            <a:off x="9029700" y="33274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0" name="文本框 46"/>
          <p:cNvSpPr txBox="1"/>
          <p:nvPr/>
        </p:nvSpPr>
        <p:spPr>
          <a:xfrm rot="2702238">
            <a:off x="10090150" y="408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1" name="文本框 47"/>
          <p:cNvSpPr txBox="1"/>
          <p:nvPr/>
        </p:nvSpPr>
        <p:spPr>
          <a:xfrm rot="-3456638">
            <a:off x="8976519" y="4525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2" name="文本框 49"/>
          <p:cNvSpPr txBox="1"/>
          <p:nvPr/>
        </p:nvSpPr>
        <p:spPr>
          <a:xfrm rot="-3180423">
            <a:off x="10798969" y="434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3" name="文本框 50"/>
          <p:cNvSpPr txBox="1"/>
          <p:nvPr/>
        </p:nvSpPr>
        <p:spPr>
          <a:xfrm rot="-3640556">
            <a:off x="9645650" y="4781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4" name="文本框 51"/>
          <p:cNvSpPr txBox="1"/>
          <p:nvPr/>
        </p:nvSpPr>
        <p:spPr>
          <a:xfrm rot="1549510">
            <a:off x="10706100" y="32019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5" name="文本框 32"/>
          <p:cNvSpPr txBox="1"/>
          <p:nvPr/>
        </p:nvSpPr>
        <p:spPr>
          <a:xfrm rot="4190103">
            <a:off x="5717381" y="33424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6" name="文本框 34"/>
          <p:cNvSpPr txBox="1"/>
          <p:nvPr/>
        </p:nvSpPr>
        <p:spPr>
          <a:xfrm rot="8340000">
            <a:off x="6564313" y="41846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7" name="文本框 36"/>
          <p:cNvSpPr txBox="1"/>
          <p:nvPr/>
        </p:nvSpPr>
        <p:spPr>
          <a:xfrm rot="-1160763">
            <a:off x="7697788" y="233521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8" name="文本框 37"/>
          <p:cNvSpPr txBox="1"/>
          <p:nvPr/>
        </p:nvSpPr>
        <p:spPr>
          <a:xfrm rot="39237">
            <a:off x="7532688" y="30305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39" name="文本框 45"/>
          <p:cNvSpPr txBox="1"/>
          <p:nvPr/>
        </p:nvSpPr>
        <p:spPr>
          <a:xfrm rot="-1160763">
            <a:off x="8445500" y="23637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0" name="文本框 46"/>
          <p:cNvSpPr txBox="1"/>
          <p:nvPr/>
        </p:nvSpPr>
        <p:spPr>
          <a:xfrm rot="-1160763">
            <a:off x="8939213" y="26495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1" name="文本框 47"/>
          <p:cNvSpPr txBox="1"/>
          <p:nvPr/>
        </p:nvSpPr>
        <p:spPr>
          <a:xfrm rot="39237">
            <a:off x="9580563" y="3276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2" name="文本框 49"/>
          <p:cNvSpPr txBox="1"/>
          <p:nvPr/>
        </p:nvSpPr>
        <p:spPr>
          <a:xfrm rot="-1160763">
            <a:off x="10694988" y="27559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3" name="文本框 50"/>
          <p:cNvSpPr txBox="1"/>
          <p:nvPr/>
        </p:nvSpPr>
        <p:spPr>
          <a:xfrm rot="-1160763">
            <a:off x="9983788" y="2578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4" name="文本框 51"/>
          <p:cNvSpPr txBox="1"/>
          <p:nvPr/>
        </p:nvSpPr>
        <p:spPr>
          <a:xfrm rot="-1160763">
            <a:off x="10618788" y="37258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5" name="文本框 32"/>
          <p:cNvSpPr txBox="1"/>
          <p:nvPr/>
        </p:nvSpPr>
        <p:spPr>
          <a:xfrm rot="4190103">
            <a:off x="3683000" y="4451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6" name="文本框 34"/>
          <p:cNvSpPr txBox="1"/>
          <p:nvPr/>
        </p:nvSpPr>
        <p:spPr>
          <a:xfrm rot="8340000">
            <a:off x="5232400" y="37544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7" name="文本框 36"/>
          <p:cNvSpPr txBox="1"/>
          <p:nvPr/>
        </p:nvSpPr>
        <p:spPr>
          <a:xfrm rot="2810103">
            <a:off x="5073650" y="2305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8" name="文本框 37"/>
          <p:cNvSpPr txBox="1"/>
          <p:nvPr/>
        </p:nvSpPr>
        <p:spPr>
          <a:xfrm rot="4010103">
            <a:off x="5073650" y="302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49" name="文本框 45"/>
          <p:cNvSpPr txBox="1"/>
          <p:nvPr/>
        </p:nvSpPr>
        <p:spPr>
          <a:xfrm rot="2810103">
            <a:off x="5829300" y="23431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0" name="文本框 46"/>
          <p:cNvSpPr txBox="1"/>
          <p:nvPr/>
        </p:nvSpPr>
        <p:spPr>
          <a:xfrm rot="2810103">
            <a:off x="6318250" y="2622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1" name="文本框 47"/>
          <p:cNvSpPr txBox="1"/>
          <p:nvPr/>
        </p:nvSpPr>
        <p:spPr>
          <a:xfrm rot="4010103">
            <a:off x="6318250" y="33464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2" name="文本框 49"/>
          <p:cNvSpPr txBox="1"/>
          <p:nvPr/>
        </p:nvSpPr>
        <p:spPr>
          <a:xfrm rot="-1160763">
            <a:off x="8299450" y="3392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3" name="文本框 50"/>
          <p:cNvSpPr txBox="1"/>
          <p:nvPr/>
        </p:nvSpPr>
        <p:spPr>
          <a:xfrm rot="4020000">
            <a:off x="6944519" y="34964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4" name="文本框 51"/>
          <p:cNvSpPr txBox="1"/>
          <p:nvPr/>
        </p:nvSpPr>
        <p:spPr>
          <a:xfrm rot="-1160763">
            <a:off x="7466013" y="4292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5" name="文本框 32"/>
          <p:cNvSpPr txBox="1"/>
          <p:nvPr/>
        </p:nvSpPr>
        <p:spPr>
          <a:xfrm rot="5400000">
            <a:off x="1512888" y="429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6" name="文本框 34"/>
          <p:cNvSpPr txBox="1"/>
          <p:nvPr/>
        </p:nvSpPr>
        <p:spPr>
          <a:xfrm rot="8340000">
            <a:off x="2508250" y="47371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7" name="文本框 36"/>
          <p:cNvSpPr txBox="1"/>
          <p:nvPr/>
        </p:nvSpPr>
        <p:spPr>
          <a:xfrm rot="2810103">
            <a:off x="2472531" y="3629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8" name="文本框 37"/>
          <p:cNvSpPr txBox="1"/>
          <p:nvPr/>
        </p:nvSpPr>
        <p:spPr>
          <a:xfrm rot="5220000">
            <a:off x="3060700" y="4019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59" name="文本框 45"/>
          <p:cNvSpPr txBox="1"/>
          <p:nvPr/>
        </p:nvSpPr>
        <p:spPr>
          <a:xfrm rot="2810103">
            <a:off x="3731419" y="36488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0" name="文本框 46"/>
          <p:cNvSpPr txBox="1"/>
          <p:nvPr/>
        </p:nvSpPr>
        <p:spPr>
          <a:xfrm rot="4020000">
            <a:off x="934244" y="2618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1" name="文本框 47"/>
          <p:cNvSpPr txBox="1"/>
          <p:nvPr/>
        </p:nvSpPr>
        <p:spPr>
          <a:xfrm rot="5220000">
            <a:off x="918369" y="3845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2" name="文本框 49"/>
          <p:cNvSpPr txBox="1"/>
          <p:nvPr/>
        </p:nvSpPr>
        <p:spPr>
          <a:xfrm rot="4020000">
            <a:off x="3282950" y="4984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3" name="文本框 50"/>
          <p:cNvSpPr txBox="1"/>
          <p:nvPr/>
        </p:nvSpPr>
        <p:spPr>
          <a:xfrm rot="4020000">
            <a:off x="4927600" y="4483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4" name="文本框 51"/>
          <p:cNvSpPr txBox="1"/>
          <p:nvPr/>
        </p:nvSpPr>
        <p:spPr>
          <a:xfrm rot="4020000">
            <a:off x="5422900" y="4768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5" name="文本框 32"/>
          <p:cNvSpPr txBox="1"/>
          <p:nvPr/>
        </p:nvSpPr>
        <p:spPr>
          <a:xfrm rot="-880739">
            <a:off x="685800" y="33528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6" name="文本框 34"/>
          <p:cNvSpPr txBox="1"/>
          <p:nvPr/>
        </p:nvSpPr>
        <p:spPr>
          <a:xfrm rot="8340000">
            <a:off x="1671638" y="34559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7" name="文本框 36"/>
          <p:cNvSpPr txBox="1"/>
          <p:nvPr/>
        </p:nvSpPr>
        <p:spPr>
          <a:xfrm rot="4020000">
            <a:off x="2222500" y="2012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8" name="文本框 37"/>
          <p:cNvSpPr txBox="1"/>
          <p:nvPr/>
        </p:nvSpPr>
        <p:spPr>
          <a:xfrm rot="5220000">
            <a:off x="2222500" y="2736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69" name="文本框 45"/>
          <p:cNvSpPr txBox="1"/>
          <p:nvPr/>
        </p:nvSpPr>
        <p:spPr>
          <a:xfrm rot="2810103">
            <a:off x="2965450" y="2038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0" name="文本框 46"/>
          <p:cNvSpPr txBox="1"/>
          <p:nvPr/>
        </p:nvSpPr>
        <p:spPr>
          <a:xfrm rot="2810103">
            <a:off x="3460750" y="2324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1" name="文本框 47"/>
          <p:cNvSpPr txBox="1"/>
          <p:nvPr/>
        </p:nvSpPr>
        <p:spPr>
          <a:xfrm rot="4010103">
            <a:off x="3094831" y="307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2" name="文本框 49"/>
          <p:cNvSpPr txBox="1"/>
          <p:nvPr/>
        </p:nvSpPr>
        <p:spPr>
          <a:xfrm rot="2810103">
            <a:off x="4237831" y="2613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3" name="文本框 50"/>
          <p:cNvSpPr txBox="1"/>
          <p:nvPr/>
        </p:nvSpPr>
        <p:spPr>
          <a:xfrm rot="2810103">
            <a:off x="4091781" y="3202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4" name="文本框 51"/>
          <p:cNvSpPr txBox="1"/>
          <p:nvPr/>
        </p:nvSpPr>
        <p:spPr>
          <a:xfrm rot="2810103">
            <a:off x="4575969" y="3477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5" name="文本框 32"/>
          <p:cNvSpPr txBox="1"/>
          <p:nvPr/>
        </p:nvSpPr>
        <p:spPr>
          <a:xfrm rot="5400000">
            <a:off x="6326981" y="4904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6" name="文本框 34"/>
          <p:cNvSpPr txBox="1"/>
          <p:nvPr/>
        </p:nvSpPr>
        <p:spPr>
          <a:xfrm rot="3159237">
            <a:off x="7756525" y="5340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7" name="文本框 36"/>
          <p:cNvSpPr txBox="1"/>
          <p:nvPr/>
        </p:nvSpPr>
        <p:spPr>
          <a:xfrm rot="-1160763">
            <a:off x="8316913" y="3900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8" name="文本框 37"/>
          <p:cNvSpPr txBox="1"/>
          <p:nvPr/>
        </p:nvSpPr>
        <p:spPr>
          <a:xfrm rot="39237">
            <a:off x="8316913" y="4624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79" name="文本框 45"/>
          <p:cNvSpPr txBox="1"/>
          <p:nvPr/>
        </p:nvSpPr>
        <p:spPr>
          <a:xfrm rot="-1160763">
            <a:off x="9063038" y="39306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80" name="文本框 46"/>
          <p:cNvSpPr txBox="1"/>
          <p:nvPr/>
        </p:nvSpPr>
        <p:spPr>
          <a:xfrm rot="-1160763">
            <a:off x="9556750" y="4216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81" name="文本框 47"/>
          <p:cNvSpPr txBox="1"/>
          <p:nvPr/>
        </p:nvSpPr>
        <p:spPr>
          <a:xfrm rot="39237">
            <a:off x="9139238" y="49736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82" name="文本框 49"/>
          <p:cNvSpPr txBox="1"/>
          <p:nvPr/>
        </p:nvSpPr>
        <p:spPr>
          <a:xfrm rot="-1160763">
            <a:off x="10250488"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83" name="文本框 50"/>
          <p:cNvSpPr txBox="1"/>
          <p:nvPr/>
        </p:nvSpPr>
        <p:spPr>
          <a:xfrm rot="-1160763">
            <a:off x="10190163" y="50942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18884" name="文本框 51"/>
          <p:cNvSpPr txBox="1"/>
          <p:nvPr/>
        </p:nvSpPr>
        <p:spPr>
          <a:xfrm rot="-1160763">
            <a:off x="904081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grpSp>
        <p:nvGrpSpPr>
          <p:cNvPr id="89189" name="组合 3"/>
          <p:cNvGrpSpPr/>
          <p:nvPr/>
        </p:nvGrpSpPr>
        <p:grpSpPr>
          <a:xfrm>
            <a:off x="246063" y="350838"/>
            <a:ext cx="2749550" cy="727075"/>
            <a:chOff x="1438698" y="982657"/>
            <a:chExt cx="2498303" cy="616461"/>
          </a:xfrm>
        </p:grpSpPr>
        <p:pic>
          <p:nvPicPr>
            <p:cNvPr id="89190" name="图片 1"/>
            <p:cNvPicPr>
              <a:picLocks noChangeAspect="1"/>
            </p:cNvPicPr>
            <p:nvPr/>
          </p:nvPicPr>
          <p:blipFill>
            <a:blip r:embed="rId1">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118887" name="文本框 2"/>
            <p:cNvSpPr txBox="1"/>
            <p:nvPr/>
          </p:nvSpPr>
          <p:spPr>
            <a:xfrm>
              <a:off x="1438698" y="982657"/>
              <a:ext cx="2076874" cy="565598"/>
            </a:xfrm>
            <a:prstGeom prst="rect">
              <a:avLst/>
            </a:prstGeom>
            <a:noFill/>
            <a:ln w="9525">
              <a:noFill/>
            </a:ln>
          </p:spPr>
          <p:txBody>
            <a:bodyPr anchor="t">
              <a:spAutoFit/>
            </a:bodyPr>
            <a:p>
              <a:pPr algn="ctr"/>
              <a:r>
                <a:rPr lang="zh-CN" altLang="en-US" sz="3735" b="1" noProof="1" dirty="0">
                  <a:solidFill>
                    <a:srgbClr val="0070C0"/>
                  </a:solidFill>
                  <a:latin typeface="黑体" panose="02010609060101010101" pitchFamily="49" charset="-122"/>
                  <a:ea typeface="黑体" panose="02010609060101010101" pitchFamily="49" charset="-122"/>
                  <a:cs typeface="+mn-cs"/>
                </a:rPr>
                <a:t>结构梳理</a:t>
              </a:r>
              <a:endParaRPr lang="zh-CN" altLang="en-US" sz="3735" b="1" noProof="1" dirty="0">
                <a:solidFill>
                  <a:srgbClr val="0070C0"/>
                </a:solidFill>
                <a:latin typeface="黑体" panose="02010609060101010101" pitchFamily="49" charset="-122"/>
                <a:ea typeface="黑体" panose="02010609060101010101" pitchFamily="49" charset="-122"/>
              </a:endParaRPr>
            </a:p>
          </p:txBody>
        </p:sp>
      </p:grpSp>
      <p:sp>
        <p:nvSpPr>
          <p:cNvPr id="19" name="左大括号 18"/>
          <p:cNvSpPr/>
          <p:nvPr/>
        </p:nvSpPr>
        <p:spPr bwMode="auto">
          <a:xfrm>
            <a:off x="1085850" y="1524000"/>
            <a:ext cx="450850" cy="3875088"/>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6326" name="Text Box 12"/>
          <p:cNvSpPr txBox="1"/>
          <p:nvPr/>
        </p:nvSpPr>
        <p:spPr>
          <a:xfrm>
            <a:off x="414338" y="2768600"/>
            <a:ext cx="825500" cy="1158875"/>
          </a:xfrm>
          <a:prstGeom prst="rect">
            <a:avLst/>
          </a:prstGeom>
          <a:noFill/>
          <a:ln w="9525">
            <a:noFill/>
          </a:ln>
        </p:spPr>
        <p:txBody>
          <a:bodyPr anchor="t">
            <a:spAutoFit/>
          </a:bodyPr>
          <a:p>
            <a:r>
              <a:rPr lang="zh-CN" altLang="en-US" sz="3465" b="1" noProof="1" dirty="0">
                <a:latin typeface="黑体" panose="02010609060101010101" pitchFamily="49" charset="-122"/>
                <a:ea typeface="黑体" panose="02010609060101010101" pitchFamily="49" charset="-122"/>
                <a:cs typeface="+mn-cs"/>
              </a:rPr>
              <a:t>社戏</a:t>
            </a:r>
            <a:endParaRPr lang="zh-CN" altLang="en-US" sz="3465" b="1" noProof="1" dirty="0">
              <a:latin typeface="黑体" panose="02010609060101010101" pitchFamily="49" charset="-122"/>
              <a:ea typeface="黑体" panose="02010609060101010101" pitchFamily="49" charset="-122"/>
            </a:endParaRPr>
          </a:p>
        </p:txBody>
      </p:sp>
      <p:sp>
        <p:nvSpPr>
          <p:cNvPr id="4" name="右大括号 3"/>
          <p:cNvSpPr/>
          <p:nvPr/>
        </p:nvSpPr>
        <p:spPr bwMode="auto">
          <a:xfrm>
            <a:off x="9190038" y="1423988"/>
            <a:ext cx="347663" cy="4386263"/>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6328" name="Text Box 12"/>
          <p:cNvSpPr txBox="1"/>
          <p:nvPr/>
        </p:nvSpPr>
        <p:spPr>
          <a:xfrm>
            <a:off x="9537700" y="2716213"/>
            <a:ext cx="2239963" cy="1692275"/>
          </a:xfrm>
          <a:prstGeom prst="rect">
            <a:avLst/>
          </a:prstGeom>
          <a:noFill/>
          <a:ln w="9525">
            <a:noFill/>
          </a:ln>
        </p:spPr>
        <p:txBody>
          <a:bodyPr anchor="t">
            <a:spAutoFit/>
          </a:bodyPr>
          <a:p>
            <a:pPr algn="ctr">
              <a:lnSpc>
                <a:spcPct val="150000"/>
              </a:lnSpc>
            </a:pPr>
            <a:r>
              <a:rPr lang="zh-CN" altLang="en-US" sz="3465" b="1" noProof="1" dirty="0">
                <a:solidFill>
                  <a:srgbClr val="FF0000"/>
                </a:solidFill>
                <a:latin typeface="黑体" panose="02010609060101010101" pitchFamily="49" charset="-122"/>
                <a:ea typeface="黑体" panose="02010609060101010101" pitchFamily="49" charset="-122"/>
                <a:cs typeface="+mn-cs"/>
              </a:rPr>
              <a:t>淳朴善良</a:t>
            </a:r>
            <a:endParaRPr lang="en-US" altLang="zh-CN" sz="3465" b="1" noProof="1" dirty="0">
              <a:solidFill>
                <a:srgbClr val="FF0000"/>
              </a:solidFill>
              <a:latin typeface="黑体" panose="02010609060101010101" pitchFamily="49" charset="-122"/>
              <a:ea typeface="黑体" panose="02010609060101010101" pitchFamily="49" charset="-122"/>
            </a:endParaRPr>
          </a:p>
          <a:p>
            <a:pPr algn="ctr">
              <a:lnSpc>
                <a:spcPct val="150000"/>
              </a:lnSpc>
            </a:pPr>
            <a:r>
              <a:rPr lang="zh-CN" altLang="en-US" sz="3465" b="1" noProof="1" dirty="0">
                <a:solidFill>
                  <a:srgbClr val="FF0000"/>
                </a:solidFill>
                <a:latin typeface="黑体" panose="02010609060101010101" pitchFamily="49" charset="-122"/>
                <a:ea typeface="黑体" panose="02010609060101010101" pitchFamily="49" charset="-122"/>
                <a:cs typeface="+mn-cs"/>
              </a:rPr>
              <a:t>无私友爱</a:t>
            </a:r>
            <a:endParaRPr lang="zh-CN" altLang="en-US" sz="3465" b="1" noProof="1" dirty="0">
              <a:solidFill>
                <a:srgbClr val="FF0000"/>
              </a:solidFill>
              <a:latin typeface="黑体" panose="02010609060101010101" pitchFamily="49" charset="-122"/>
              <a:ea typeface="黑体" panose="02010609060101010101" pitchFamily="49" charset="-122"/>
            </a:endParaRPr>
          </a:p>
        </p:txBody>
      </p:sp>
      <p:sp>
        <p:nvSpPr>
          <p:cNvPr id="56329" name="Text Box 12"/>
          <p:cNvSpPr txBox="1"/>
          <p:nvPr/>
        </p:nvSpPr>
        <p:spPr>
          <a:xfrm>
            <a:off x="1481138" y="1244600"/>
            <a:ext cx="7548563" cy="625475"/>
          </a:xfrm>
          <a:prstGeom prst="rect">
            <a:avLst/>
          </a:prstGeom>
          <a:noFill/>
          <a:ln w="9525">
            <a:noFill/>
          </a:ln>
        </p:spPr>
        <p:txBody>
          <a:bodyPr anchor="t">
            <a:spAutoFit/>
          </a:bodyPr>
          <a:p>
            <a:r>
              <a:rPr lang="zh-CN" altLang="en-US" sz="3465" b="1" noProof="1" dirty="0">
                <a:solidFill>
                  <a:srgbClr val="0000FF"/>
                </a:solidFill>
                <a:latin typeface="黑体" panose="02010609060101010101" pitchFamily="49" charset="-122"/>
                <a:ea typeface="黑体" panose="02010609060101010101" pitchFamily="49" charset="-122"/>
                <a:cs typeface="+mn-cs"/>
              </a:rPr>
              <a:t>盼看社戏 </a:t>
            </a:r>
            <a:r>
              <a:rPr lang="zh-CN" altLang="en-US" sz="3465" b="1" noProof="1" dirty="0">
                <a:latin typeface="黑体" panose="02010609060101010101" pitchFamily="49" charset="-122"/>
                <a:ea typeface="黑体" panose="02010609060101010101" pitchFamily="49" charset="-122"/>
                <a:cs typeface="+mn-cs"/>
              </a:rPr>
              <a:t>平桥村</a:t>
            </a:r>
            <a:r>
              <a:rPr lang="en-US" altLang="zh-CN" sz="3465" b="1" noProof="1" dirty="0">
                <a:latin typeface="黑体" panose="02010609060101010101" pitchFamily="49" charset="-122"/>
                <a:ea typeface="黑体" panose="02010609060101010101" pitchFamily="49" charset="-122"/>
                <a:cs typeface="+mn-cs"/>
              </a:rPr>
              <a:t>——“</a:t>
            </a:r>
            <a:r>
              <a:rPr lang="zh-CN" altLang="en-US" sz="3465" b="1" noProof="1" dirty="0">
                <a:latin typeface="黑体" panose="02010609060101010101" pitchFamily="49" charset="-122"/>
                <a:ea typeface="黑体" panose="02010609060101010101" pitchFamily="49" charset="-122"/>
                <a:cs typeface="+mn-cs"/>
              </a:rPr>
              <a:t>我”的“乐土”</a:t>
            </a:r>
            <a:endParaRPr lang="zh-CN" altLang="en-US" sz="3465" b="1" noProof="1" dirty="0">
              <a:latin typeface="黑体" panose="02010609060101010101" pitchFamily="49" charset="-122"/>
              <a:ea typeface="黑体" panose="02010609060101010101" pitchFamily="49" charset="-122"/>
            </a:endParaRPr>
          </a:p>
        </p:txBody>
      </p:sp>
      <p:sp>
        <p:nvSpPr>
          <p:cNvPr id="56330" name="Text Box 12"/>
          <p:cNvSpPr txBox="1"/>
          <p:nvPr/>
        </p:nvSpPr>
        <p:spPr>
          <a:xfrm>
            <a:off x="1481138" y="2995613"/>
            <a:ext cx="2082800" cy="623888"/>
          </a:xfrm>
          <a:prstGeom prst="rect">
            <a:avLst/>
          </a:prstGeom>
          <a:noFill/>
          <a:ln w="9525">
            <a:noFill/>
          </a:ln>
        </p:spPr>
        <p:txBody>
          <a:bodyPr anchor="t">
            <a:spAutoFit/>
          </a:bodyPr>
          <a:p>
            <a:r>
              <a:rPr lang="zh-CN" altLang="en-US" sz="3465" b="1" noProof="1" dirty="0">
                <a:solidFill>
                  <a:srgbClr val="0000FF"/>
                </a:solidFill>
                <a:latin typeface="黑体" panose="02010609060101010101" pitchFamily="49" charset="-122"/>
                <a:ea typeface="黑体" panose="02010609060101010101" pitchFamily="49" charset="-122"/>
                <a:cs typeface="+mn-cs"/>
              </a:rPr>
              <a:t>去看社戏</a:t>
            </a:r>
            <a:endParaRPr lang="zh-CN" altLang="en-US" sz="3465" b="1" noProof="1" dirty="0">
              <a:latin typeface="黑体" panose="02010609060101010101" pitchFamily="49" charset="-122"/>
              <a:ea typeface="黑体" panose="02010609060101010101" pitchFamily="49" charset="-122"/>
            </a:endParaRPr>
          </a:p>
        </p:txBody>
      </p:sp>
      <p:sp>
        <p:nvSpPr>
          <p:cNvPr id="56331" name="Text Box 12"/>
          <p:cNvSpPr txBox="1"/>
          <p:nvPr/>
        </p:nvSpPr>
        <p:spPr>
          <a:xfrm>
            <a:off x="1481138" y="4862513"/>
            <a:ext cx="2232025" cy="590550"/>
          </a:xfrm>
          <a:prstGeom prst="rect">
            <a:avLst/>
          </a:prstGeom>
          <a:noFill/>
          <a:ln w="9525">
            <a:noFill/>
          </a:ln>
        </p:spPr>
        <p:txBody>
          <a:bodyPr anchor="t">
            <a:spAutoFit/>
          </a:bodyPr>
          <a:p>
            <a:pPr>
              <a:lnSpc>
                <a:spcPts val="3900"/>
              </a:lnSpc>
            </a:pPr>
            <a:r>
              <a:rPr lang="zh-CN" altLang="en-US" sz="3465" b="1" noProof="1" dirty="0">
                <a:solidFill>
                  <a:srgbClr val="0000FF"/>
                </a:solidFill>
                <a:latin typeface="黑体" panose="02010609060101010101" pitchFamily="49" charset="-122"/>
                <a:ea typeface="黑体" panose="02010609060101010101" pitchFamily="49" charset="-122"/>
                <a:cs typeface="+mn-cs"/>
              </a:rPr>
              <a:t>怀念社戏</a:t>
            </a:r>
            <a:endParaRPr lang="zh-CN" altLang="en-US" sz="3465" b="1" noProof="1" dirty="0">
              <a:solidFill>
                <a:srgbClr val="0000FF"/>
              </a:solidFill>
              <a:latin typeface="黑体" panose="02010609060101010101" pitchFamily="49" charset="-122"/>
              <a:ea typeface="黑体" panose="02010609060101010101" pitchFamily="49" charset="-122"/>
            </a:endParaRPr>
          </a:p>
        </p:txBody>
      </p:sp>
      <p:sp>
        <p:nvSpPr>
          <p:cNvPr id="12" name="左大括号 11"/>
          <p:cNvSpPr/>
          <p:nvPr/>
        </p:nvSpPr>
        <p:spPr bwMode="auto">
          <a:xfrm>
            <a:off x="3513138" y="2324100"/>
            <a:ext cx="450850" cy="2033588"/>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 name="矩形 1"/>
          <p:cNvSpPr/>
          <p:nvPr/>
        </p:nvSpPr>
        <p:spPr bwMode="auto">
          <a:xfrm>
            <a:off x="3981450" y="2014538"/>
            <a:ext cx="4830763" cy="6254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rPr>
              <a:t>戏前波折 波折</a:t>
            </a:r>
            <a:r>
              <a:rPr kumimoji="0" lang="en-US" altLang="zh-CN" sz="3465" b="1" i="0" u="none" strike="noStrike" kern="1200" cap="none" spc="0" normalizeH="0" baseline="0" noProof="0" dirty="0">
                <a:ln>
                  <a:noFill/>
                </a:ln>
                <a:solidFill>
                  <a:schemeClr val="tx1"/>
                </a:solidFill>
                <a:effectLst/>
                <a:uLnTx/>
                <a:uFillTx/>
                <a:latin typeface="+mj-ea"/>
                <a:ea typeface="+mj-ea"/>
                <a:cs typeface="+mn-cs"/>
                <a:sym typeface="+mn-ea"/>
              </a:rPr>
              <a:t>——</a:t>
            </a:r>
            <a:r>
              <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rPr>
              <a:t>转机</a:t>
            </a:r>
            <a:endPar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14" name="矩形 13"/>
          <p:cNvSpPr/>
          <p:nvPr/>
        </p:nvSpPr>
        <p:spPr bwMode="auto">
          <a:xfrm>
            <a:off x="3981450" y="2636838"/>
            <a:ext cx="4830763" cy="6254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rPr>
              <a:t>夏夜行船 见闻</a:t>
            </a:r>
            <a:r>
              <a:rPr kumimoji="0" lang="en-US" altLang="zh-CN" sz="3465" b="1" i="0" u="none" strike="noStrike" kern="1200" cap="none" spc="0" normalizeH="0" baseline="0" noProof="0" dirty="0">
                <a:ln>
                  <a:noFill/>
                </a:ln>
                <a:solidFill>
                  <a:schemeClr val="tx1"/>
                </a:solidFill>
                <a:effectLst/>
                <a:uLnTx/>
                <a:uFillTx/>
                <a:latin typeface="+mj-ea"/>
                <a:ea typeface="+mj-ea"/>
                <a:cs typeface="+mn-cs"/>
                <a:sym typeface="+mn-ea"/>
              </a:rPr>
              <a:t>——</a:t>
            </a:r>
            <a:r>
              <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rPr>
              <a:t>感受</a:t>
            </a:r>
            <a:endPar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15" name="矩形 14"/>
          <p:cNvSpPr/>
          <p:nvPr/>
        </p:nvSpPr>
        <p:spPr bwMode="auto">
          <a:xfrm>
            <a:off x="3981450" y="3252788"/>
            <a:ext cx="4830763" cy="6254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rPr>
              <a:t>船头看戏 仙境般的环境</a:t>
            </a:r>
            <a:endPar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16" name="矩形 15"/>
          <p:cNvSpPr/>
          <p:nvPr/>
        </p:nvSpPr>
        <p:spPr bwMode="auto">
          <a:xfrm>
            <a:off x="3981450" y="3848100"/>
            <a:ext cx="4387850" cy="6254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rPr>
              <a:t>月夜归航 偷豆的趣味</a:t>
            </a:r>
            <a:endPar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17" name="左大括号 16"/>
          <p:cNvSpPr/>
          <p:nvPr/>
        </p:nvSpPr>
        <p:spPr bwMode="auto">
          <a:xfrm>
            <a:off x="3524250" y="4843463"/>
            <a:ext cx="450850" cy="885825"/>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 name="矩形 17"/>
          <p:cNvSpPr/>
          <p:nvPr/>
        </p:nvSpPr>
        <p:spPr bwMode="auto">
          <a:xfrm>
            <a:off x="3968750" y="4641850"/>
            <a:ext cx="1952625" cy="6254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rPr>
              <a:t>怀念好豆</a:t>
            </a:r>
            <a:endParaRPr kumimoji="0" lang="en-US" altLang="zh-CN" sz="3465" b="0" i="0" u="none" strike="noStrike" kern="1200" cap="none" spc="0" normalizeH="0" baseline="0" noProof="0" dirty="0">
              <a:ln>
                <a:noFill/>
              </a:ln>
              <a:solidFill>
                <a:schemeClr val="bg1">
                  <a:lumMod val="95000"/>
                </a:schemeClr>
              </a:solidFill>
              <a:effectLst/>
              <a:uLnTx/>
              <a:uFillTx/>
              <a:latin typeface="+mj-ea"/>
              <a:ea typeface="+mj-ea"/>
              <a:cs typeface="+mn-cs"/>
              <a:sym typeface="+mn-ea"/>
            </a:endParaRPr>
          </a:p>
        </p:txBody>
      </p:sp>
      <p:sp>
        <p:nvSpPr>
          <p:cNvPr id="21" name="矩形 20"/>
          <p:cNvSpPr/>
          <p:nvPr/>
        </p:nvSpPr>
        <p:spPr bwMode="auto">
          <a:xfrm>
            <a:off x="3981450" y="5284788"/>
            <a:ext cx="1952625" cy="6254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rPr>
              <a:t>怀念好戏</a:t>
            </a:r>
            <a:endParaRPr kumimoji="0" lang="zh-CN" altLang="en-US" sz="3465" b="1" i="0" u="none" strike="noStrike" kern="1200" cap="none" spc="0" normalizeH="0" baseline="0" noProof="0" dirty="0">
              <a:ln>
                <a:noFill/>
              </a:ln>
              <a:solidFill>
                <a:schemeClr val="tx1"/>
              </a:solidFill>
              <a:effectLst/>
              <a:uLnTx/>
              <a:uFillTx/>
              <a:latin typeface="+mj-ea"/>
              <a:ea typeface="+mj-ea"/>
              <a:cs typeface="+mn-cs"/>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26"/>
                                        </p:tgtEl>
                                        <p:attrNameLst>
                                          <p:attrName>style.visibility</p:attrName>
                                        </p:attrNameLst>
                                      </p:cBhvr>
                                      <p:to>
                                        <p:strVal val="visible"/>
                                      </p:to>
                                    </p:set>
                                    <p:animEffect transition="in" filter="wipe(left)">
                                      <p:cBhvr>
                                        <p:cTn id="7" dur="500"/>
                                        <p:tgtEl>
                                          <p:spTgt spid="563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6329"/>
                                        </p:tgtEl>
                                        <p:attrNameLst>
                                          <p:attrName>style.visibility</p:attrName>
                                        </p:attrNameLst>
                                      </p:cBhvr>
                                      <p:to>
                                        <p:strVal val="visible"/>
                                      </p:to>
                                    </p:set>
                                    <p:animEffect transition="in" filter="wipe(left)">
                                      <p:cBhvr>
                                        <p:cTn id="16" dur="500"/>
                                        <p:tgtEl>
                                          <p:spTgt spid="5632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6330"/>
                                        </p:tgtEl>
                                        <p:attrNameLst>
                                          <p:attrName>style.visibility</p:attrName>
                                        </p:attrNameLst>
                                      </p:cBhvr>
                                      <p:to>
                                        <p:strVal val="visible"/>
                                      </p:to>
                                    </p:set>
                                    <p:animEffect transition="in" filter="wipe(left)">
                                      <p:cBhvr>
                                        <p:cTn id="21" dur="500"/>
                                        <p:tgtEl>
                                          <p:spTgt spid="56330"/>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56331"/>
                                        </p:tgtEl>
                                        <p:attrNameLst>
                                          <p:attrName>style.visibility</p:attrName>
                                        </p:attrNameLst>
                                      </p:cBhvr>
                                      <p:to>
                                        <p:strVal val="visible"/>
                                      </p:to>
                                    </p:set>
                                    <p:animEffect transition="in" filter="wipe(left)">
                                      <p:cBhvr>
                                        <p:cTn id="50" dur="500"/>
                                        <p:tgtEl>
                                          <p:spTgt spid="56331"/>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5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wipe(left)">
                                      <p:cBhvr>
                                        <p:cTn id="69" dur="500"/>
                                        <p:tgtEl>
                                          <p:spTgt spid="4"/>
                                        </p:tgtEl>
                                      </p:cBhvr>
                                    </p:animEffect>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56328"/>
                                        </p:tgtEl>
                                        <p:attrNameLst>
                                          <p:attrName>style.visibility</p:attrName>
                                        </p:attrNameLst>
                                      </p:cBhvr>
                                      <p:to>
                                        <p:strVal val="visible"/>
                                      </p:to>
                                    </p:set>
                                    <p:animEffect transition="in" filter="wipe(left)">
                                      <p:cBhvr>
                                        <p:cTn id="73" dur="500"/>
                                        <p:tgtEl>
                                          <p:spTgt spid="56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56326" grpId="0"/>
      <p:bldP spid="4" grpId="0" bldLvl="0" animBg="1"/>
      <p:bldP spid="56328" grpId="0"/>
      <p:bldP spid="56329" grpId="0"/>
      <p:bldP spid="56330" grpId="0"/>
      <p:bldP spid="56331" grpId="0"/>
      <p:bldP spid="12" grpId="0" bldLvl="0" animBg="1"/>
      <p:bldP spid="2" grpId="0"/>
      <p:bldP spid="14" grpId="0"/>
      <p:bldP spid="15" grpId="0"/>
      <p:bldP spid="16" grpId="0"/>
      <p:bldP spid="17" grpId="0" bldLvl="0" animBg="1"/>
      <p:bldP spid="18" grpId="0"/>
      <p:bldP spid="21"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圆角矩形 1"/>
          <p:cNvSpPr/>
          <p:nvPr/>
        </p:nvSpPr>
        <p:spPr>
          <a:xfrm>
            <a:off x="509588" y="519113"/>
            <a:ext cx="4343400" cy="911225"/>
          </a:xfrm>
          <a:prstGeom prst="roundRect">
            <a:avLst/>
          </a:prstGeom>
          <a:solidFill>
            <a:srgbClr val="CCFF99"/>
          </a:solidFill>
          <a:ln w="15875">
            <a:solidFill>
              <a:schemeClr val="bg2"/>
            </a:solidFill>
          </a:ln>
        </p:spPr>
        <p:style>
          <a:lnRef idx="1">
            <a:schemeClr val="accent1"/>
          </a:lnRef>
          <a:fillRef idx="0">
            <a:schemeClr val="accent1"/>
          </a:fillRef>
          <a:effectRef idx="0">
            <a:schemeClr val="accent1"/>
          </a:effectRef>
          <a:fontRef idx="minor">
            <a:schemeClr val="tx1"/>
          </a:fontRef>
        </p:style>
        <p:txBody>
          <a:bodyPr anchor="ctr"/>
          <a:lstStyle>
            <a:defPPr>
              <a:defRPr lang="zh-CN"/>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课后习题参考答案</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3" name="矩形 2"/>
          <p:cNvSpPr>
            <a:spLocks noChangeArrowheads="1"/>
          </p:cNvSpPr>
          <p:nvPr/>
        </p:nvSpPr>
        <p:spPr bwMode="auto">
          <a:xfrm>
            <a:off x="509588" y="1493838"/>
            <a:ext cx="113792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base" latinLnBrk="0" hangingPunct="1">
              <a:lnSpc>
                <a:spcPct val="120000"/>
              </a:lnSpc>
              <a:spcBef>
                <a:spcPts val="60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一、通读全文，仿照示例，用四字短语概括本文所写的几件事。</a:t>
            </a:r>
            <a:endParaRPr kumimoji="0" lang="en-US" altLang="zh-CN"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4" name="矩形 3"/>
          <p:cNvSpPr/>
          <p:nvPr/>
        </p:nvSpPr>
        <p:spPr>
          <a:xfrm>
            <a:off x="509588" y="2967038"/>
            <a:ext cx="11004550" cy="2317750"/>
          </a:xfrm>
          <a:prstGeom prst="rect">
            <a:avLst/>
          </a:prstGeom>
          <a:noFill/>
          <a:ln w="9525">
            <a:noFill/>
          </a:ln>
        </p:spPr>
        <p:txBody>
          <a:bodyPr anchor="t">
            <a:spAutoFit/>
          </a:bodyPr>
          <a:p>
            <a:pPr fontAlgn="base">
              <a:lnSpc>
                <a:spcPct val="120000"/>
              </a:lnSpc>
              <a:spcBef>
                <a:spcPts val="600"/>
              </a:spcBef>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参考答案：</a:t>
            </a:r>
            <a:endParaRPr lang="en-US" altLang="zh-CN" sz="3735" b="1" strike="noStrike" noProof="1" dirty="0">
              <a:solidFill>
                <a:srgbClr val="0000FF"/>
              </a:solidFill>
              <a:latin typeface="楷体" panose="02010609060101010101" pitchFamily="49" charset="-122"/>
              <a:ea typeface="楷体" panose="02010609060101010101" pitchFamily="49" charset="-122"/>
            </a:endParaRPr>
          </a:p>
          <a:p>
            <a:pPr fontAlgn="base">
              <a:lnSpc>
                <a:spcPct val="120000"/>
              </a:lnSpc>
              <a:spcBef>
                <a:spcPts val="600"/>
              </a:spcBef>
            </a:pP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    </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随母归省</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乡间生活</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戏前波折</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夏夜行船→</a:t>
            </a:r>
            <a:endParaRPr lang="en-US" altLang="zh-CN" sz="3735" b="1" strike="noStrike" noProof="1" dirty="0">
              <a:solidFill>
                <a:srgbClr val="0000FF"/>
              </a:solidFill>
              <a:latin typeface="楷体" panose="02010609060101010101" pitchFamily="49" charset="-122"/>
              <a:ea typeface="楷体" panose="02010609060101010101" pitchFamily="49" charset="-122"/>
            </a:endParaRPr>
          </a:p>
          <a:p>
            <a:pPr fontAlgn="base">
              <a:lnSpc>
                <a:spcPct val="120000"/>
              </a:lnSpc>
              <a:spcBef>
                <a:spcPts val="600"/>
              </a:spcBef>
            </a:pP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    </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船头看戏</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月夜归航</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偷豆趣味</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六一送豆</a:t>
            </a:r>
            <a:endParaRPr lang="zh-CN" altLang="en-US" sz="3735" b="1" strike="noStrike" noProof="1" dirty="0">
              <a:solidFill>
                <a:srgbClr val="0000FF"/>
              </a:solidFill>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a:spLocks noChangeArrowheads="1"/>
          </p:cNvSpPr>
          <p:nvPr/>
        </p:nvSpPr>
        <p:spPr bwMode="auto">
          <a:xfrm>
            <a:off x="318135" y="100330"/>
            <a:ext cx="1162113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00000"/>
              </a:lnSpc>
              <a:spcBef>
                <a:spcPts val="6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j-ea"/>
                <a:ea typeface="+mj-ea"/>
                <a:cs typeface="+mn-cs"/>
                <a:sym typeface="+mn-ea"/>
              </a:rPr>
              <a:t>二、作者在叙述事件的过程中，融合了描写、抒情、议论等多种表达方式。以本文所写的某件事为例，具体分析这些表达方式各自的作用。</a:t>
            </a:r>
            <a:endParaRPr kumimoji="0" lang="en-US" altLang="zh-CN" sz="3200"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3" name="矩形 2"/>
          <p:cNvSpPr/>
          <p:nvPr/>
        </p:nvSpPr>
        <p:spPr>
          <a:xfrm>
            <a:off x="466725" y="1668780"/>
            <a:ext cx="11471910" cy="5169535"/>
          </a:xfrm>
          <a:prstGeom prst="rect">
            <a:avLst/>
          </a:prstGeom>
          <a:noFill/>
          <a:ln w="9525">
            <a:noFill/>
          </a:ln>
        </p:spPr>
        <p:txBody>
          <a:bodyPr wrap="square" anchor="t">
            <a:spAutoFit/>
          </a:bodyPr>
          <a:p>
            <a:pPr fontAlgn="base">
              <a:lnSpc>
                <a:spcPct val="100000"/>
              </a:lnSpc>
              <a:spcBef>
                <a:spcPts val="600"/>
              </a:spcBef>
            </a:pPr>
            <a:r>
              <a:rPr lang="zh-CN" altLang="en-US" sz="3000" b="1" strike="noStrike" noProof="1" dirty="0">
                <a:solidFill>
                  <a:srgbClr val="0000FF"/>
                </a:solidFill>
                <a:latin typeface="楷体" panose="02010609060101010101" pitchFamily="49" charset="-122"/>
                <a:ea typeface="楷体" panose="02010609060101010101" pitchFamily="49" charset="-122"/>
                <a:cs typeface="+mn-cs"/>
              </a:rPr>
              <a:t>文中运用了大量的描写，如月下航船中对江南夜晚美丽景色的描写，充满了水乡特色。“淡黑的起伏的连山，仿佛是踊跃的铁的兽脊似的，都远远地向船尾跑去了”。</a:t>
            </a:r>
            <a:r>
              <a:rPr lang="zh-CN" altLang="en-US" sz="3000" b="1" strike="noStrike" noProof="1" dirty="0">
                <a:solidFill>
                  <a:srgbClr val="FF0000"/>
                </a:solidFill>
                <a:latin typeface="楷体" panose="02010609060101010101" pitchFamily="49" charset="-122"/>
                <a:ea typeface="楷体" panose="02010609060101010101" pitchFamily="49" charset="-122"/>
                <a:cs typeface="+mn-cs"/>
              </a:rPr>
              <a:t>抒情的使用，增强了文章的感染力</a:t>
            </a:r>
            <a:r>
              <a:rPr lang="zh-CN" altLang="en-US" sz="3000" b="1" strike="noStrike" noProof="1" dirty="0">
                <a:solidFill>
                  <a:srgbClr val="0000FF"/>
                </a:solidFill>
                <a:latin typeface="楷体" panose="02010609060101010101" pitchFamily="49" charset="-122"/>
                <a:ea typeface="楷体" panose="02010609060101010101" pitchFamily="49" charset="-122"/>
                <a:cs typeface="+mn-cs"/>
              </a:rPr>
              <a:t>。如“那声音大概是横笛，宛转，悠扬，使我的心也沉静，然而又自失起来，觉得要和他弥散在含着豆麦蕴藻之香的夜气里”，“沉静”说明笛声使“我”急切的心情平静了下来，“自失”“弥散”写出了“我”</a:t>
            </a:r>
            <a:r>
              <a:rPr lang="zh-CN" altLang="en-US" sz="3000" b="1" strike="noStrike" noProof="1" dirty="0">
                <a:solidFill>
                  <a:srgbClr val="FF0000"/>
                </a:solidFill>
                <a:latin typeface="楷体" panose="02010609060101010101" pitchFamily="49" charset="-122"/>
                <a:ea typeface="楷体" panose="02010609060101010101" pitchFamily="49" charset="-122"/>
                <a:cs typeface="+mn-cs"/>
              </a:rPr>
              <a:t>被美景所陶醉</a:t>
            </a:r>
            <a:r>
              <a:rPr lang="zh-CN" altLang="en-US" sz="3000"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000" b="1" strike="noStrike" noProof="1" dirty="0">
                <a:solidFill>
                  <a:srgbClr val="FF0000"/>
                </a:solidFill>
                <a:latin typeface="楷体" panose="02010609060101010101" pitchFamily="49" charset="-122"/>
                <a:ea typeface="楷体" panose="02010609060101010101" pitchFamily="49" charset="-122"/>
                <a:cs typeface="+mn-cs"/>
              </a:rPr>
              <a:t>议论的使用，增强了情感和主旨的表现力</a:t>
            </a:r>
            <a:r>
              <a:rPr lang="zh-CN" altLang="en-US" sz="3000" b="1" strike="noStrike" noProof="1" dirty="0">
                <a:solidFill>
                  <a:srgbClr val="0000FF"/>
                </a:solidFill>
                <a:latin typeface="楷体" panose="02010609060101010101" pitchFamily="49" charset="-122"/>
                <a:ea typeface="楷体" panose="02010609060101010101" pitchFamily="49" charset="-122"/>
                <a:cs typeface="+mn-cs"/>
              </a:rPr>
              <a:t>。如“但我吃了豆，却并没有昨夜的豆那么好。”并不是豆不好，而是因为不是和小伙伴们一起偷来在船上煮了吃的，没有了趣味，也就没有了那种心情。表现出了“我”</a:t>
            </a:r>
            <a:r>
              <a:rPr lang="zh-CN" altLang="en-US" sz="3000" b="1" strike="noStrike" noProof="1" dirty="0">
                <a:solidFill>
                  <a:srgbClr val="FF0000"/>
                </a:solidFill>
                <a:latin typeface="楷体" panose="02010609060101010101" pitchFamily="49" charset="-122"/>
                <a:ea typeface="楷体" panose="02010609060101010101" pitchFamily="49" charset="-122"/>
                <a:cs typeface="+mn-cs"/>
              </a:rPr>
              <a:t>对小伙伴的怀念，对自由自在生活的向往</a:t>
            </a:r>
            <a:r>
              <a:rPr lang="zh-CN" altLang="en-US" sz="3000" b="1" strike="noStrike" noProof="1" dirty="0">
                <a:solidFill>
                  <a:srgbClr val="0000FF"/>
                </a:solidFill>
                <a:latin typeface="楷体" panose="02010609060101010101" pitchFamily="49" charset="-122"/>
                <a:ea typeface="楷体" panose="02010609060101010101" pitchFamily="49" charset="-122"/>
                <a:cs typeface="+mn-cs"/>
              </a:rPr>
              <a:t>。</a:t>
            </a:r>
            <a:endParaRPr lang="zh-CN" altLang="en-US" sz="3000" b="1" strike="noStrike" noProof="1" dirty="0">
              <a:solidFill>
                <a:srgbClr val="0000FF"/>
              </a:solidFill>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a:spLocks noChangeArrowheads="1"/>
          </p:cNvSpPr>
          <p:nvPr/>
        </p:nvSpPr>
        <p:spPr bwMode="auto">
          <a:xfrm>
            <a:off x="417830" y="901065"/>
            <a:ext cx="1112075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00000"/>
              </a:lnSpc>
              <a:spcBef>
                <a:spcPts val="6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j-ea"/>
                <a:ea typeface="+mj-ea"/>
                <a:cs typeface="+mn-cs"/>
                <a:sym typeface="+mn-ea"/>
              </a:rPr>
              <a:t>三、豆是很普通的豆，戏也是让“我”昏昏欲睡的戏，但是文章最后却说是“好豆”“好戏”，对此你是怎样理解的？</a:t>
            </a:r>
            <a:endParaRPr kumimoji="0" lang="en-US" altLang="zh-CN" sz="3600"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3" name="矩形 2"/>
          <p:cNvSpPr/>
          <p:nvPr/>
        </p:nvSpPr>
        <p:spPr>
          <a:xfrm>
            <a:off x="288608" y="2886710"/>
            <a:ext cx="11379200" cy="2882265"/>
          </a:xfrm>
          <a:prstGeom prst="rect">
            <a:avLst/>
          </a:prstGeom>
          <a:noFill/>
          <a:ln w="9525">
            <a:noFill/>
          </a:ln>
        </p:spPr>
        <p:txBody>
          <a:bodyPr anchor="t">
            <a:spAutoFit/>
          </a:bodyPr>
          <a:p>
            <a:pPr fontAlgn="base">
              <a:lnSpc>
                <a:spcPct val="100000"/>
              </a:lnSpc>
              <a:spcBef>
                <a:spcPts val="600"/>
              </a:spcBef>
            </a:pP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   </a:t>
            </a:r>
            <a:r>
              <a:rPr lang="zh-CN" altLang="en-US" sz="3600" b="1" strike="noStrike" noProof="1" dirty="0">
                <a:solidFill>
                  <a:srgbClr val="0000FF"/>
                </a:solidFill>
                <a:latin typeface="楷体" panose="02010609060101010101" pitchFamily="49" charset="-122"/>
                <a:ea typeface="楷体" panose="02010609060101010101" pitchFamily="49" charset="-122"/>
                <a:cs typeface="+mn-cs"/>
              </a:rPr>
              <a:t>“我”真正怀念的是与小伙伴们一起嬉戏玩乐，甚至偷豆的过程。更令</a:t>
            </a:r>
            <a:r>
              <a:rPr lang="zh-CN" altLang="en-US" sz="3600" b="1" strike="noStrike" noProof="1" dirty="0">
                <a:solidFill>
                  <a:srgbClr val="FF0000"/>
                </a:solidFill>
                <a:latin typeface="楷体" panose="02010609060101010101" pitchFamily="49" charset="-122"/>
                <a:ea typeface="楷体" panose="02010609060101010101" pitchFamily="49" charset="-122"/>
                <a:cs typeface="+mn-cs"/>
              </a:rPr>
              <a:t>“我”所怀念</a:t>
            </a:r>
            <a:r>
              <a:rPr lang="zh-CN" altLang="en-US" sz="3600" b="1" strike="noStrike" noProof="1" dirty="0">
                <a:solidFill>
                  <a:srgbClr val="0000FF"/>
                </a:solidFill>
                <a:latin typeface="楷体" panose="02010609060101010101" pitchFamily="49" charset="-122"/>
                <a:ea typeface="楷体" panose="02010609060101010101" pitchFamily="49" charset="-122"/>
                <a:cs typeface="+mn-cs"/>
              </a:rPr>
              <a:t>的是</a:t>
            </a:r>
            <a:r>
              <a:rPr lang="zh-CN" altLang="en-US" sz="3600" b="1" strike="noStrike" noProof="1" dirty="0">
                <a:solidFill>
                  <a:srgbClr val="FF0000"/>
                </a:solidFill>
                <a:latin typeface="楷体" panose="02010609060101010101" pitchFamily="49" charset="-122"/>
                <a:ea typeface="楷体" panose="02010609060101010101" pitchFamily="49" charset="-122"/>
                <a:cs typeface="+mn-cs"/>
              </a:rPr>
              <a:t>平桥村</a:t>
            </a:r>
            <a:r>
              <a:rPr lang="zh-CN" altLang="en-US" sz="3600" b="1" strike="noStrike" noProof="1" dirty="0">
                <a:solidFill>
                  <a:srgbClr val="0000FF"/>
                </a:solidFill>
                <a:latin typeface="楷体" panose="02010609060101010101" pitchFamily="49" charset="-122"/>
                <a:ea typeface="楷体" panose="02010609060101010101" pitchFamily="49" charset="-122"/>
                <a:cs typeface="+mn-cs"/>
              </a:rPr>
              <a:t>的孩子、老人那种</a:t>
            </a:r>
            <a:r>
              <a:rPr lang="zh-CN" altLang="en-US" sz="3600" b="1" strike="noStrike" noProof="1" dirty="0">
                <a:solidFill>
                  <a:srgbClr val="FF0000"/>
                </a:solidFill>
                <a:latin typeface="楷体" panose="02010609060101010101" pitchFamily="49" charset="-122"/>
                <a:ea typeface="楷体" panose="02010609060101010101" pitchFamily="49" charset="-122"/>
                <a:cs typeface="+mn-cs"/>
              </a:rPr>
              <a:t>朴实、真挚的感情</a:t>
            </a:r>
            <a:r>
              <a:rPr lang="zh-CN" altLang="en-US" sz="3600"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600" b="1" strike="noStrike" noProof="1" dirty="0">
                <a:solidFill>
                  <a:srgbClr val="FF0000"/>
                </a:solidFill>
                <a:latin typeface="楷体" panose="02010609060101010101" pitchFamily="49" charset="-122"/>
                <a:ea typeface="楷体" panose="02010609060101010101" pitchFamily="49" charset="-122"/>
                <a:cs typeface="+mn-cs"/>
              </a:rPr>
              <a:t>他们的淳朴善良，还有农村特有的风光、自由的空气和人与人之间的友好和谐亲密</a:t>
            </a:r>
            <a:r>
              <a:rPr lang="zh-CN" altLang="en-US" sz="3600"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600" b="1" strike="noStrike" noProof="1" dirty="0">
                <a:solidFill>
                  <a:srgbClr val="FF0000"/>
                </a:solidFill>
                <a:latin typeface="楷体" panose="02010609060101010101" pitchFamily="49" charset="-122"/>
                <a:ea typeface="楷体" panose="02010609060101010101" pitchFamily="49" charset="-122"/>
                <a:cs typeface="+mn-cs"/>
              </a:rPr>
              <a:t>流露出</a:t>
            </a:r>
            <a:r>
              <a:rPr lang="en-US" altLang="zh-CN" sz="3600" b="1" strike="noStrike" noProof="1" dirty="0">
                <a:solidFill>
                  <a:srgbClr val="FF0000"/>
                </a:solidFill>
                <a:latin typeface="楷体" panose="02010609060101010101" pitchFamily="49" charset="-122"/>
                <a:ea typeface="楷体" panose="02010609060101010101" pitchFamily="49" charset="-122"/>
                <a:cs typeface="+mn-cs"/>
              </a:rPr>
              <a:t>“</a:t>
            </a:r>
            <a:r>
              <a:rPr lang="zh-CN" altLang="en-US" sz="3600" b="1" strike="noStrike" noProof="1" dirty="0">
                <a:solidFill>
                  <a:srgbClr val="FF0000"/>
                </a:solidFill>
                <a:latin typeface="楷体" panose="02010609060101010101" pitchFamily="49" charset="-122"/>
                <a:ea typeface="楷体" panose="02010609060101010101" pitchFamily="49" charset="-122"/>
                <a:cs typeface="+mn-cs"/>
              </a:rPr>
              <a:t>我</a:t>
            </a:r>
            <a:r>
              <a:rPr lang="en-US" altLang="zh-CN" sz="3600" b="1" strike="noStrike" noProof="1" dirty="0">
                <a:solidFill>
                  <a:srgbClr val="FF0000"/>
                </a:solidFill>
                <a:latin typeface="楷体" panose="02010609060101010101" pitchFamily="49" charset="-122"/>
                <a:ea typeface="楷体" panose="02010609060101010101" pitchFamily="49" charset="-122"/>
                <a:cs typeface="+mn-cs"/>
              </a:rPr>
              <a:t>”</a:t>
            </a:r>
            <a:r>
              <a:rPr lang="zh-CN" altLang="en-US" sz="3600" b="1" strike="noStrike" noProof="1" dirty="0">
                <a:solidFill>
                  <a:srgbClr val="FF0000"/>
                </a:solidFill>
                <a:latin typeface="楷体" panose="02010609060101010101" pitchFamily="49" charset="-122"/>
                <a:ea typeface="楷体" panose="02010609060101010101" pitchFamily="49" charset="-122"/>
                <a:cs typeface="+mn-cs"/>
              </a:rPr>
              <a:t>对美好生活的向往</a:t>
            </a:r>
            <a:r>
              <a:rPr lang="zh-CN" altLang="en-US" sz="3600" b="1" strike="noStrike" noProof="1" dirty="0">
                <a:solidFill>
                  <a:srgbClr val="0000FF"/>
                </a:solidFill>
                <a:latin typeface="楷体" panose="02010609060101010101" pitchFamily="49" charset="-122"/>
                <a:ea typeface="楷体" panose="02010609060101010101" pitchFamily="49" charset="-122"/>
                <a:cs typeface="+mn-cs"/>
              </a:rPr>
              <a:t>。</a:t>
            </a:r>
            <a:endParaRPr lang="zh-CN" altLang="en-US" sz="3600" b="1" strike="noStrike" noProof="1" dirty="0">
              <a:solidFill>
                <a:srgbClr val="0000FF"/>
              </a:solidFill>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2097" name="文本框 32"/>
          <p:cNvSpPr txBox="1"/>
          <p:nvPr/>
        </p:nvSpPr>
        <p:spPr>
          <a:xfrm>
            <a:off x="5967413" y="3900488"/>
            <a:ext cx="608013" cy="193675"/>
          </a:xfrm>
          <a:prstGeom prst="rect">
            <a:avLst/>
          </a:prstGeom>
          <a:noFill/>
          <a:ln w="9525">
            <a:noFill/>
          </a:ln>
        </p:spPr>
        <p:txBody>
          <a:bodyPr wrap="none" anchor="t">
            <a:spAutoFit/>
          </a:bodyPr>
          <a:p>
            <a:pPr eaLnBrk="0" hangingPunct="0"/>
            <a:r>
              <a:rPr lang="zh-CN" altLang="en-US"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098" name="文本框 34"/>
          <p:cNvSpPr txBox="1"/>
          <p:nvPr/>
        </p:nvSpPr>
        <p:spPr>
          <a:xfrm rot="-280097">
            <a:off x="10755313" y="21701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099" name="文本框 36"/>
          <p:cNvSpPr txBox="1"/>
          <p:nvPr/>
        </p:nvSpPr>
        <p:spPr>
          <a:xfrm rot="-5350866">
            <a:off x="7804150" y="17462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0" name="文本框 37"/>
          <p:cNvSpPr txBox="1"/>
          <p:nvPr/>
        </p:nvSpPr>
        <p:spPr>
          <a:xfrm rot="-4150866">
            <a:off x="7095331" y="22836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1" name="文本框 45"/>
          <p:cNvSpPr txBox="1"/>
          <p:nvPr/>
        </p:nvSpPr>
        <p:spPr>
          <a:xfrm rot="-5350866">
            <a:off x="8559800" y="1784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2" name="文本框 46"/>
          <p:cNvSpPr txBox="1"/>
          <p:nvPr/>
        </p:nvSpPr>
        <p:spPr>
          <a:xfrm rot="-424911">
            <a:off x="9423400" y="20939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3" name="文本框 47"/>
          <p:cNvSpPr txBox="1"/>
          <p:nvPr/>
        </p:nvSpPr>
        <p:spPr>
          <a:xfrm rot="-4150866">
            <a:off x="10205244" y="3329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4" name="文本框 49"/>
          <p:cNvSpPr txBox="1"/>
          <p:nvPr/>
        </p:nvSpPr>
        <p:spPr>
          <a:xfrm rot="657351">
            <a:off x="10890250" y="1576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5" name="文本框 50"/>
          <p:cNvSpPr txBox="1"/>
          <p:nvPr/>
        </p:nvSpPr>
        <p:spPr>
          <a:xfrm rot="1480325">
            <a:off x="9855200" y="16589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6" name="文本框 51"/>
          <p:cNvSpPr txBox="1"/>
          <p:nvPr/>
        </p:nvSpPr>
        <p:spPr>
          <a:xfrm rot="-5350866">
            <a:off x="11141869" y="3604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7" name="文本框 32"/>
          <p:cNvSpPr txBox="1"/>
          <p:nvPr/>
        </p:nvSpPr>
        <p:spPr>
          <a:xfrm>
            <a:off x="4349750" y="47482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8" name="文本框 34"/>
          <p:cNvSpPr txBox="1"/>
          <p:nvPr/>
        </p:nvSpPr>
        <p:spPr>
          <a:xfrm rot="4149897">
            <a:off x="5941219" y="4652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09" name="文本框 36"/>
          <p:cNvSpPr txBox="1"/>
          <p:nvPr/>
        </p:nvSpPr>
        <p:spPr>
          <a:xfrm rot="-1380000">
            <a:off x="5200650" y="17351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0" name="文本框 37"/>
          <p:cNvSpPr txBox="1"/>
          <p:nvPr/>
        </p:nvSpPr>
        <p:spPr>
          <a:xfrm rot="-180000">
            <a:off x="5507038" y="27384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1" name="文本框 45"/>
          <p:cNvSpPr txBox="1"/>
          <p:nvPr/>
        </p:nvSpPr>
        <p:spPr>
          <a:xfrm rot="-1380000">
            <a:off x="5948363" y="176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2" name="文本框 46"/>
          <p:cNvSpPr txBox="1"/>
          <p:nvPr/>
        </p:nvSpPr>
        <p:spPr>
          <a:xfrm rot="-1380000">
            <a:off x="6440488" y="2051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3" name="文本框 47"/>
          <p:cNvSpPr txBox="1"/>
          <p:nvPr/>
        </p:nvSpPr>
        <p:spPr>
          <a:xfrm rot="-180000">
            <a:off x="6751638" y="29797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4" name="文本框 49"/>
          <p:cNvSpPr txBox="1"/>
          <p:nvPr/>
        </p:nvSpPr>
        <p:spPr>
          <a:xfrm rot="-5350866">
            <a:off x="8413750" y="281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5" name="文本框 50"/>
          <p:cNvSpPr txBox="1"/>
          <p:nvPr/>
        </p:nvSpPr>
        <p:spPr>
          <a:xfrm rot="-170103">
            <a:off x="7453313" y="3454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6" name="文本框 51"/>
          <p:cNvSpPr txBox="1"/>
          <p:nvPr/>
        </p:nvSpPr>
        <p:spPr>
          <a:xfrm rot="-5350866">
            <a:off x="7785100" y="45720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7" name="文本框 32"/>
          <p:cNvSpPr txBox="1"/>
          <p:nvPr/>
        </p:nvSpPr>
        <p:spPr>
          <a:xfrm rot="1209897">
            <a:off x="1516063" y="5167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8" name="文本框 34"/>
          <p:cNvSpPr txBox="1"/>
          <p:nvPr/>
        </p:nvSpPr>
        <p:spPr>
          <a:xfrm rot="4149897">
            <a:off x="2854325"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19" name="文本框 36"/>
          <p:cNvSpPr txBox="1"/>
          <p:nvPr/>
        </p:nvSpPr>
        <p:spPr>
          <a:xfrm rot="-1380000">
            <a:off x="2139950" y="430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0" name="文本框 37"/>
          <p:cNvSpPr txBox="1"/>
          <p:nvPr/>
        </p:nvSpPr>
        <p:spPr>
          <a:xfrm rot="1029897">
            <a:off x="3314700" y="36718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1" name="文本框 45"/>
          <p:cNvSpPr txBox="1"/>
          <p:nvPr/>
        </p:nvSpPr>
        <p:spPr>
          <a:xfrm rot="-1380000">
            <a:off x="4216400" y="4195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2" name="文本框 46"/>
          <p:cNvSpPr txBox="1"/>
          <p:nvPr/>
        </p:nvSpPr>
        <p:spPr>
          <a:xfrm rot="-170103">
            <a:off x="1049338" y="20399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3" name="文本框 47"/>
          <p:cNvSpPr txBox="1"/>
          <p:nvPr/>
        </p:nvSpPr>
        <p:spPr>
          <a:xfrm rot="1029897">
            <a:off x="1104900" y="45339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4" name="文本框 49"/>
          <p:cNvSpPr txBox="1"/>
          <p:nvPr/>
        </p:nvSpPr>
        <p:spPr>
          <a:xfrm rot="-170103">
            <a:off x="4013200" y="5116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5" name="文本框 50"/>
          <p:cNvSpPr txBox="1"/>
          <p:nvPr/>
        </p:nvSpPr>
        <p:spPr>
          <a:xfrm rot="-170103">
            <a:off x="5543550" y="4227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6" name="文本框 51"/>
          <p:cNvSpPr txBox="1"/>
          <p:nvPr/>
        </p:nvSpPr>
        <p:spPr>
          <a:xfrm rot="-170103">
            <a:off x="5765800" y="52387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7" name="文本框 32"/>
          <p:cNvSpPr txBox="1"/>
          <p:nvPr/>
        </p:nvSpPr>
        <p:spPr>
          <a:xfrm rot="-5070842">
            <a:off x="410369" y="2702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8" name="文本框 34"/>
          <p:cNvSpPr txBox="1"/>
          <p:nvPr/>
        </p:nvSpPr>
        <p:spPr>
          <a:xfrm rot="4149897">
            <a:off x="1784350" y="2876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29" name="文本框 36"/>
          <p:cNvSpPr txBox="1"/>
          <p:nvPr/>
        </p:nvSpPr>
        <p:spPr>
          <a:xfrm rot="-170103">
            <a:off x="430213" y="1782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0" name="文本框 37"/>
          <p:cNvSpPr txBox="1"/>
          <p:nvPr/>
        </p:nvSpPr>
        <p:spPr>
          <a:xfrm rot="1029897">
            <a:off x="1784350" y="2246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1" name="文本框 45"/>
          <p:cNvSpPr txBox="1"/>
          <p:nvPr/>
        </p:nvSpPr>
        <p:spPr>
          <a:xfrm rot="-1380000">
            <a:off x="282416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2" name="文本框 46"/>
          <p:cNvSpPr txBox="1"/>
          <p:nvPr/>
        </p:nvSpPr>
        <p:spPr>
          <a:xfrm rot="-1380000">
            <a:off x="3582988" y="17541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3" name="文本框 47"/>
          <p:cNvSpPr txBox="1"/>
          <p:nvPr/>
        </p:nvSpPr>
        <p:spPr>
          <a:xfrm rot="-180000">
            <a:off x="3221038" y="25066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4" name="文本框 49"/>
          <p:cNvSpPr txBox="1"/>
          <p:nvPr/>
        </p:nvSpPr>
        <p:spPr>
          <a:xfrm rot="-1380000">
            <a:off x="4368800" y="2051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5" name="文本框 50"/>
          <p:cNvSpPr txBox="1"/>
          <p:nvPr/>
        </p:nvSpPr>
        <p:spPr>
          <a:xfrm rot="-1380000">
            <a:off x="3798888" y="2825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6" name="文本框 51"/>
          <p:cNvSpPr txBox="1"/>
          <p:nvPr/>
        </p:nvSpPr>
        <p:spPr>
          <a:xfrm rot="-1380000">
            <a:off x="4646613" y="3008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7" name="文本框 32"/>
          <p:cNvSpPr txBox="1"/>
          <p:nvPr/>
        </p:nvSpPr>
        <p:spPr>
          <a:xfrm rot="1209897">
            <a:off x="6819900" y="4718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8" name="文本框 34"/>
          <p:cNvSpPr txBox="1"/>
          <p:nvPr/>
        </p:nvSpPr>
        <p:spPr>
          <a:xfrm rot="-1030866">
            <a:off x="8418513" y="51927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39" name="文本框 36"/>
          <p:cNvSpPr txBox="1"/>
          <p:nvPr/>
        </p:nvSpPr>
        <p:spPr>
          <a:xfrm rot="368503">
            <a:off x="7697788" y="38115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0" name="文本框 37"/>
          <p:cNvSpPr txBox="1"/>
          <p:nvPr/>
        </p:nvSpPr>
        <p:spPr>
          <a:xfrm rot="829244">
            <a:off x="7046913" y="5297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1" name="文本框 45"/>
          <p:cNvSpPr txBox="1"/>
          <p:nvPr/>
        </p:nvSpPr>
        <p:spPr>
          <a:xfrm rot="-4502722">
            <a:off x="9029700" y="33274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2" name="文本框 46"/>
          <p:cNvSpPr txBox="1"/>
          <p:nvPr/>
        </p:nvSpPr>
        <p:spPr>
          <a:xfrm rot="2702238">
            <a:off x="10090150" y="408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3" name="文本框 47"/>
          <p:cNvSpPr txBox="1"/>
          <p:nvPr/>
        </p:nvSpPr>
        <p:spPr>
          <a:xfrm rot="-3456638">
            <a:off x="8976519" y="4525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4" name="文本框 49"/>
          <p:cNvSpPr txBox="1"/>
          <p:nvPr/>
        </p:nvSpPr>
        <p:spPr>
          <a:xfrm rot="-3180423">
            <a:off x="10798969" y="434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5" name="文本框 50"/>
          <p:cNvSpPr txBox="1"/>
          <p:nvPr/>
        </p:nvSpPr>
        <p:spPr>
          <a:xfrm rot="-3640556">
            <a:off x="9645650" y="4781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6" name="文本框 51"/>
          <p:cNvSpPr txBox="1"/>
          <p:nvPr/>
        </p:nvSpPr>
        <p:spPr>
          <a:xfrm rot="1549510">
            <a:off x="10706100" y="32019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7" name="文本框 32"/>
          <p:cNvSpPr txBox="1"/>
          <p:nvPr/>
        </p:nvSpPr>
        <p:spPr>
          <a:xfrm rot="4190103">
            <a:off x="5717381" y="33424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8" name="文本框 34"/>
          <p:cNvSpPr txBox="1"/>
          <p:nvPr/>
        </p:nvSpPr>
        <p:spPr>
          <a:xfrm rot="8340000">
            <a:off x="6564313" y="41846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49" name="文本框 36"/>
          <p:cNvSpPr txBox="1"/>
          <p:nvPr/>
        </p:nvSpPr>
        <p:spPr>
          <a:xfrm rot="-1160763">
            <a:off x="7697788" y="233521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0" name="文本框 37"/>
          <p:cNvSpPr txBox="1"/>
          <p:nvPr/>
        </p:nvSpPr>
        <p:spPr>
          <a:xfrm rot="39237">
            <a:off x="7532688" y="30305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1" name="文本框 45"/>
          <p:cNvSpPr txBox="1"/>
          <p:nvPr/>
        </p:nvSpPr>
        <p:spPr>
          <a:xfrm rot="-1160763">
            <a:off x="8445500" y="23637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2" name="文本框 46"/>
          <p:cNvSpPr txBox="1"/>
          <p:nvPr/>
        </p:nvSpPr>
        <p:spPr>
          <a:xfrm rot="-1160763">
            <a:off x="8939213" y="26495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3" name="文本框 47"/>
          <p:cNvSpPr txBox="1"/>
          <p:nvPr/>
        </p:nvSpPr>
        <p:spPr>
          <a:xfrm rot="39237">
            <a:off x="9580563" y="3276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4" name="文本框 49"/>
          <p:cNvSpPr txBox="1"/>
          <p:nvPr/>
        </p:nvSpPr>
        <p:spPr>
          <a:xfrm rot="-1160763">
            <a:off x="10694988" y="27559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5" name="文本框 50"/>
          <p:cNvSpPr txBox="1"/>
          <p:nvPr/>
        </p:nvSpPr>
        <p:spPr>
          <a:xfrm rot="-1160763">
            <a:off x="9983788" y="2578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6" name="文本框 51"/>
          <p:cNvSpPr txBox="1"/>
          <p:nvPr/>
        </p:nvSpPr>
        <p:spPr>
          <a:xfrm rot="-1160763">
            <a:off x="10618788" y="37258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7" name="文本框 32"/>
          <p:cNvSpPr txBox="1"/>
          <p:nvPr/>
        </p:nvSpPr>
        <p:spPr>
          <a:xfrm rot="4190103">
            <a:off x="3683000" y="4451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8" name="文本框 34"/>
          <p:cNvSpPr txBox="1"/>
          <p:nvPr/>
        </p:nvSpPr>
        <p:spPr>
          <a:xfrm rot="8340000">
            <a:off x="5232400" y="37544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59" name="文本框 36"/>
          <p:cNvSpPr txBox="1"/>
          <p:nvPr/>
        </p:nvSpPr>
        <p:spPr>
          <a:xfrm rot="2810103">
            <a:off x="5073650" y="2305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0" name="文本框 37"/>
          <p:cNvSpPr txBox="1"/>
          <p:nvPr/>
        </p:nvSpPr>
        <p:spPr>
          <a:xfrm rot="4010103">
            <a:off x="5073650" y="302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1" name="文本框 45"/>
          <p:cNvSpPr txBox="1"/>
          <p:nvPr/>
        </p:nvSpPr>
        <p:spPr>
          <a:xfrm rot="2810103">
            <a:off x="5829300" y="23431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2" name="文本框 46"/>
          <p:cNvSpPr txBox="1"/>
          <p:nvPr/>
        </p:nvSpPr>
        <p:spPr>
          <a:xfrm rot="2810103">
            <a:off x="6318250" y="2622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3" name="文本框 47"/>
          <p:cNvSpPr txBox="1"/>
          <p:nvPr/>
        </p:nvSpPr>
        <p:spPr>
          <a:xfrm rot="4010103">
            <a:off x="6318250" y="33464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4" name="文本框 49"/>
          <p:cNvSpPr txBox="1"/>
          <p:nvPr/>
        </p:nvSpPr>
        <p:spPr>
          <a:xfrm rot="-1160763">
            <a:off x="8299450" y="3392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5" name="文本框 50"/>
          <p:cNvSpPr txBox="1"/>
          <p:nvPr/>
        </p:nvSpPr>
        <p:spPr>
          <a:xfrm rot="4020000">
            <a:off x="6944519" y="34964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6" name="文本框 51"/>
          <p:cNvSpPr txBox="1"/>
          <p:nvPr/>
        </p:nvSpPr>
        <p:spPr>
          <a:xfrm rot="-1160763">
            <a:off x="7466013" y="4292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7" name="文本框 32"/>
          <p:cNvSpPr txBox="1"/>
          <p:nvPr/>
        </p:nvSpPr>
        <p:spPr>
          <a:xfrm rot="5400000">
            <a:off x="1512888" y="429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8" name="文本框 34"/>
          <p:cNvSpPr txBox="1"/>
          <p:nvPr/>
        </p:nvSpPr>
        <p:spPr>
          <a:xfrm rot="8340000">
            <a:off x="2508250" y="47371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69" name="文本框 36"/>
          <p:cNvSpPr txBox="1"/>
          <p:nvPr/>
        </p:nvSpPr>
        <p:spPr>
          <a:xfrm rot="2810103">
            <a:off x="2472531" y="3629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0" name="文本框 37"/>
          <p:cNvSpPr txBox="1"/>
          <p:nvPr/>
        </p:nvSpPr>
        <p:spPr>
          <a:xfrm rot="5220000">
            <a:off x="3060700" y="4019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1" name="文本框 45"/>
          <p:cNvSpPr txBox="1"/>
          <p:nvPr/>
        </p:nvSpPr>
        <p:spPr>
          <a:xfrm rot="2810103">
            <a:off x="3731419" y="36488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2" name="文本框 46"/>
          <p:cNvSpPr txBox="1"/>
          <p:nvPr/>
        </p:nvSpPr>
        <p:spPr>
          <a:xfrm rot="4020000">
            <a:off x="934244" y="2618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3" name="文本框 47"/>
          <p:cNvSpPr txBox="1"/>
          <p:nvPr/>
        </p:nvSpPr>
        <p:spPr>
          <a:xfrm rot="5220000">
            <a:off x="918369" y="3845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4" name="文本框 49"/>
          <p:cNvSpPr txBox="1"/>
          <p:nvPr/>
        </p:nvSpPr>
        <p:spPr>
          <a:xfrm rot="4020000">
            <a:off x="3282950" y="4984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5" name="文本框 50"/>
          <p:cNvSpPr txBox="1"/>
          <p:nvPr/>
        </p:nvSpPr>
        <p:spPr>
          <a:xfrm rot="4020000">
            <a:off x="4927600" y="4483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6" name="文本框 51"/>
          <p:cNvSpPr txBox="1"/>
          <p:nvPr/>
        </p:nvSpPr>
        <p:spPr>
          <a:xfrm rot="4020000">
            <a:off x="5422900" y="4768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7" name="文本框 32"/>
          <p:cNvSpPr txBox="1"/>
          <p:nvPr/>
        </p:nvSpPr>
        <p:spPr>
          <a:xfrm rot="-880739">
            <a:off x="685800" y="33528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8" name="文本框 34"/>
          <p:cNvSpPr txBox="1"/>
          <p:nvPr/>
        </p:nvSpPr>
        <p:spPr>
          <a:xfrm rot="8340000">
            <a:off x="1671638" y="34559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79" name="文本框 36"/>
          <p:cNvSpPr txBox="1"/>
          <p:nvPr/>
        </p:nvSpPr>
        <p:spPr>
          <a:xfrm rot="4020000">
            <a:off x="2222500" y="2012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0" name="文本框 37"/>
          <p:cNvSpPr txBox="1"/>
          <p:nvPr/>
        </p:nvSpPr>
        <p:spPr>
          <a:xfrm rot="5220000">
            <a:off x="2222500" y="2736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1" name="文本框 45"/>
          <p:cNvSpPr txBox="1"/>
          <p:nvPr/>
        </p:nvSpPr>
        <p:spPr>
          <a:xfrm rot="2810103">
            <a:off x="2965450" y="2038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2" name="文本框 46"/>
          <p:cNvSpPr txBox="1"/>
          <p:nvPr/>
        </p:nvSpPr>
        <p:spPr>
          <a:xfrm rot="2810103">
            <a:off x="3460750" y="2324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3" name="文本框 47"/>
          <p:cNvSpPr txBox="1"/>
          <p:nvPr/>
        </p:nvSpPr>
        <p:spPr>
          <a:xfrm rot="4010103">
            <a:off x="3094831" y="307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4" name="文本框 49"/>
          <p:cNvSpPr txBox="1"/>
          <p:nvPr/>
        </p:nvSpPr>
        <p:spPr>
          <a:xfrm rot="2810103">
            <a:off x="4237831" y="2613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5" name="文本框 50"/>
          <p:cNvSpPr txBox="1"/>
          <p:nvPr/>
        </p:nvSpPr>
        <p:spPr>
          <a:xfrm rot="2810103">
            <a:off x="4091781" y="3202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6" name="文本框 51"/>
          <p:cNvSpPr txBox="1"/>
          <p:nvPr/>
        </p:nvSpPr>
        <p:spPr>
          <a:xfrm rot="2810103">
            <a:off x="4575969" y="3477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7" name="文本框 32"/>
          <p:cNvSpPr txBox="1"/>
          <p:nvPr/>
        </p:nvSpPr>
        <p:spPr>
          <a:xfrm rot="5400000">
            <a:off x="6326981" y="4904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8" name="文本框 34"/>
          <p:cNvSpPr txBox="1"/>
          <p:nvPr/>
        </p:nvSpPr>
        <p:spPr>
          <a:xfrm rot="3159237">
            <a:off x="7756525" y="5340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89" name="文本框 36"/>
          <p:cNvSpPr txBox="1"/>
          <p:nvPr/>
        </p:nvSpPr>
        <p:spPr>
          <a:xfrm rot="-1160763">
            <a:off x="8316913" y="3900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90" name="文本框 37"/>
          <p:cNvSpPr txBox="1"/>
          <p:nvPr/>
        </p:nvSpPr>
        <p:spPr>
          <a:xfrm rot="39237">
            <a:off x="8316913" y="4624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91" name="文本框 45"/>
          <p:cNvSpPr txBox="1"/>
          <p:nvPr/>
        </p:nvSpPr>
        <p:spPr>
          <a:xfrm rot="-1160763">
            <a:off x="9063038" y="39306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92" name="文本框 46"/>
          <p:cNvSpPr txBox="1"/>
          <p:nvPr/>
        </p:nvSpPr>
        <p:spPr>
          <a:xfrm rot="-1160763">
            <a:off x="9556750" y="4216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93" name="文本框 47"/>
          <p:cNvSpPr txBox="1"/>
          <p:nvPr/>
        </p:nvSpPr>
        <p:spPr>
          <a:xfrm rot="39237">
            <a:off x="9139238" y="49736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94" name="文本框 49"/>
          <p:cNvSpPr txBox="1"/>
          <p:nvPr/>
        </p:nvSpPr>
        <p:spPr>
          <a:xfrm rot="-1160763">
            <a:off x="10250488"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95" name="文本框 50"/>
          <p:cNvSpPr txBox="1"/>
          <p:nvPr/>
        </p:nvSpPr>
        <p:spPr>
          <a:xfrm rot="-1160763">
            <a:off x="10190163" y="50942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2196" name="文本框 51"/>
          <p:cNvSpPr txBox="1"/>
          <p:nvPr/>
        </p:nvSpPr>
        <p:spPr>
          <a:xfrm rot="-1160763">
            <a:off x="904081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 name="矩形 1"/>
          <p:cNvSpPr>
            <a:spLocks noChangeArrowheads="1"/>
          </p:cNvSpPr>
          <p:nvPr/>
        </p:nvSpPr>
        <p:spPr bwMode="auto">
          <a:xfrm>
            <a:off x="471488" y="361633"/>
            <a:ext cx="11247438"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base" latinLnBrk="0" hangingPunct="1">
              <a:lnSpc>
                <a:spcPct val="120000"/>
              </a:lnSpc>
              <a:spcBef>
                <a:spcPts val="60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四、结合上下文，揣摩下列语句，体会“我”的心理，感受其中的童真童趣。</a:t>
            </a:r>
            <a:endParaRPr kumimoji="0" lang="en-US" altLang="zh-CN"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3" name="矩形 2"/>
          <p:cNvSpPr/>
          <p:nvPr/>
        </p:nvSpPr>
        <p:spPr>
          <a:xfrm>
            <a:off x="425768" y="3340418"/>
            <a:ext cx="11247438" cy="2392045"/>
          </a:xfrm>
          <a:prstGeom prst="rect">
            <a:avLst/>
          </a:prstGeom>
          <a:noFill/>
          <a:ln w="9525">
            <a:noFill/>
          </a:ln>
        </p:spPr>
        <p:txBody>
          <a:bodyPr anchor="t">
            <a:spAutoFit/>
          </a:bodyPr>
          <a:p>
            <a:pPr fontAlgn="base">
              <a:lnSpc>
                <a:spcPct val="100000"/>
              </a:lnSpc>
              <a:spcBef>
                <a:spcPts val="600"/>
              </a:spcBef>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    通过对唱戏的锣鼓声、朋友们在戏台下买豆浆喝等内容的</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幻想</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，突出了“我”不能去看戏时</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焦虑、失望、沮丧的心情和对看戏的渴望</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儿童的真性情充满趣味，更令人产生怜爱之情</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endParaRPr lang="zh-CN" altLang="en-US" sz="3735" b="1" strike="noStrike" noProof="1" dirty="0">
              <a:solidFill>
                <a:srgbClr val="0000FF"/>
              </a:solidFill>
              <a:latin typeface="楷体" panose="02010609060101010101" pitchFamily="49" charset="-122"/>
              <a:ea typeface="楷体" panose="02010609060101010101" pitchFamily="49" charset="-122"/>
            </a:endParaRPr>
          </a:p>
        </p:txBody>
      </p:sp>
      <p:sp>
        <p:nvSpPr>
          <p:cNvPr id="132199" name="矩形 3"/>
          <p:cNvSpPr/>
          <p:nvPr/>
        </p:nvSpPr>
        <p:spPr>
          <a:xfrm>
            <a:off x="472123" y="1867535"/>
            <a:ext cx="11247438" cy="1473200"/>
          </a:xfrm>
          <a:prstGeom prst="rect">
            <a:avLst/>
          </a:prstGeom>
          <a:noFill/>
          <a:ln w="9525">
            <a:noFill/>
          </a:ln>
        </p:spPr>
        <p:txBody>
          <a:bodyPr anchor="t">
            <a:spAutoFit/>
          </a:bodyPr>
          <a:p>
            <a:pPr fontAlgn="base">
              <a:lnSpc>
                <a:spcPct val="120000"/>
              </a:lnSpc>
            </a:pPr>
            <a:r>
              <a:rPr lang="zh-CN" altLang="en-US" sz="3735" b="1" strike="noStrike" noProof="1" dirty="0">
                <a:latin typeface="楷体" panose="02010609060101010101" pitchFamily="49" charset="-122"/>
                <a:ea typeface="楷体" panose="02010609060101010101" pitchFamily="49" charset="-122"/>
                <a:cs typeface="+mn-cs"/>
              </a:rPr>
              <a:t>1.到下午，我的朋友都去了，戏已经开场了，我似乎听到锣鼓的声音，而且知道他们在戏台下买豆浆喝。</a:t>
            </a:r>
            <a:endParaRPr lang="zh-CN" altLang="en-US" sz="3735" b="1" strike="noStrike" noProof="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655638" y="2882900"/>
            <a:ext cx="10788650" cy="2853690"/>
          </a:xfrm>
          <a:prstGeom prst="rect">
            <a:avLst/>
          </a:prstGeom>
          <a:noFill/>
          <a:ln w="9525">
            <a:noFill/>
          </a:ln>
        </p:spPr>
        <p:txBody>
          <a:bodyPr anchor="t">
            <a:spAutoFit/>
          </a:bodyPr>
          <a:p>
            <a:pPr fontAlgn="base">
              <a:lnSpc>
                <a:spcPct val="120000"/>
              </a:lnSpc>
              <a:spcBef>
                <a:spcPts val="600"/>
              </a:spcBef>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    “轻松”和“舒展”与前文因看不成戏而沮丧形成鲜明的</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对比</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，表现“我”</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欢喜愉快的心情</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从看不成戏的沮丧到能看戏的无比欣喜，儿童稚嫩的表达让人倍感真实动人</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endParaRPr lang="zh-CN" altLang="en-US" sz="3735" b="1" strike="noStrike" noProof="1" dirty="0">
              <a:solidFill>
                <a:srgbClr val="0000FF"/>
              </a:solidFill>
              <a:latin typeface="楷体" panose="02010609060101010101" pitchFamily="49" charset="-122"/>
              <a:ea typeface="楷体" panose="02010609060101010101" pitchFamily="49" charset="-122"/>
              <a:cs typeface="+mn-cs"/>
            </a:endParaRPr>
          </a:p>
        </p:txBody>
      </p:sp>
      <p:sp>
        <p:nvSpPr>
          <p:cNvPr id="133122" name="矩形 2"/>
          <p:cNvSpPr/>
          <p:nvPr/>
        </p:nvSpPr>
        <p:spPr>
          <a:xfrm>
            <a:off x="655638" y="1360488"/>
            <a:ext cx="10788650" cy="1473200"/>
          </a:xfrm>
          <a:prstGeom prst="rect">
            <a:avLst/>
          </a:prstGeom>
          <a:noFill/>
          <a:ln w="9525">
            <a:noFill/>
          </a:ln>
        </p:spPr>
        <p:txBody>
          <a:bodyPr anchor="t">
            <a:spAutoFit/>
          </a:bodyPr>
          <a:p>
            <a:pPr fontAlgn="base">
              <a:lnSpc>
                <a:spcPct val="120000"/>
              </a:lnSpc>
            </a:pPr>
            <a:r>
              <a:rPr lang="en-US" altLang="zh-CN" sz="3735" b="1" strike="noStrike" noProof="1" dirty="0">
                <a:latin typeface="楷体" panose="02010609060101010101" pitchFamily="49" charset="-122"/>
                <a:ea typeface="楷体" panose="02010609060101010101" pitchFamily="49" charset="-122"/>
                <a:cs typeface="+mn-cs"/>
              </a:rPr>
              <a:t>2.</a:t>
            </a:r>
            <a:r>
              <a:rPr lang="zh-CN" altLang="en-US" sz="3735" b="1" strike="noStrike" noProof="1" dirty="0">
                <a:latin typeface="楷体" panose="02010609060101010101" pitchFamily="49" charset="-122"/>
                <a:ea typeface="楷体" panose="02010609060101010101" pitchFamily="49" charset="-122"/>
                <a:cs typeface="+mn-cs"/>
              </a:rPr>
              <a:t>我的很重的心忽而轻松了，身体也似乎舒展到说不出的大。</a:t>
            </a:r>
            <a:endParaRPr lang="zh-CN" altLang="en-US" sz="3735" b="1" strike="noStrike" noProof="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636588" y="2800350"/>
            <a:ext cx="10918825" cy="2334260"/>
          </a:xfrm>
          <a:prstGeom prst="rect">
            <a:avLst/>
          </a:prstGeom>
          <a:noFill/>
          <a:ln w="9525">
            <a:noFill/>
          </a:ln>
        </p:spPr>
        <p:txBody>
          <a:bodyPr anchor="t">
            <a:spAutoFit/>
          </a:bodyPr>
          <a:p>
            <a:pPr fontAlgn="base">
              <a:lnSpc>
                <a:spcPct val="130000"/>
              </a:lnSpc>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    因为</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极度的渴望</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，明明船行很快，却让人觉得太慢。表现了“我”</a:t>
            </a:r>
            <a:r>
              <a:rPr lang="zh-CN" altLang="en-US" sz="3730" b="1" strike="noStrike" noProof="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急于看社戏的激动心情</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儿童的眼里充满幻想，内心追寻真实，令人无比珍惜</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endParaRPr lang="zh-CN" altLang="en-US" sz="3735" b="1" strike="noStrike" noProof="1" dirty="0">
              <a:solidFill>
                <a:srgbClr val="0000FF"/>
              </a:solidFill>
              <a:latin typeface="楷体" panose="02010609060101010101" pitchFamily="49" charset="-122"/>
              <a:ea typeface="楷体" panose="02010609060101010101" pitchFamily="49" charset="-122"/>
            </a:endParaRPr>
          </a:p>
        </p:txBody>
      </p:sp>
      <p:sp>
        <p:nvSpPr>
          <p:cNvPr id="134146" name="矩形 2"/>
          <p:cNvSpPr/>
          <p:nvPr/>
        </p:nvSpPr>
        <p:spPr>
          <a:xfrm>
            <a:off x="636588" y="1277938"/>
            <a:ext cx="10918825" cy="1473200"/>
          </a:xfrm>
          <a:prstGeom prst="rect">
            <a:avLst/>
          </a:prstGeom>
          <a:noFill/>
          <a:ln w="9525">
            <a:noFill/>
          </a:ln>
        </p:spPr>
        <p:txBody>
          <a:bodyPr anchor="t">
            <a:spAutoFit/>
          </a:bodyPr>
          <a:p>
            <a:pPr fontAlgn="base">
              <a:lnSpc>
                <a:spcPct val="120000"/>
              </a:lnSpc>
            </a:pPr>
            <a:r>
              <a:rPr lang="en-US" altLang="zh-CN" sz="3735" b="1" strike="noStrike" noProof="1" dirty="0">
                <a:latin typeface="楷体" panose="02010609060101010101" pitchFamily="49" charset="-122"/>
                <a:ea typeface="楷体" panose="02010609060101010101" pitchFamily="49" charset="-122"/>
                <a:cs typeface="+mn-cs"/>
              </a:rPr>
              <a:t>3.</a:t>
            </a:r>
            <a:r>
              <a:rPr lang="zh-CN" altLang="en-US" sz="3735" b="1" strike="noStrike" noProof="1" dirty="0">
                <a:latin typeface="楷体" panose="02010609060101010101" pitchFamily="49" charset="-122"/>
                <a:ea typeface="楷体" panose="02010609060101010101" pitchFamily="49" charset="-122"/>
                <a:cs typeface="+mn-cs"/>
              </a:rPr>
              <a:t>淡黑的起伏的连山，仿佛是踊跃的铁的兽脊似的，都远远地向船尾跑去了，但我却还以为船慢。</a:t>
            </a:r>
            <a:endParaRPr lang="zh-CN" altLang="en-US" sz="3735" b="1" strike="noStrike" noProof="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865" name="文本框 32"/>
          <p:cNvSpPr txBox="1"/>
          <p:nvPr/>
        </p:nvSpPr>
        <p:spPr>
          <a:xfrm>
            <a:off x="5967413" y="3900488"/>
            <a:ext cx="608013" cy="193675"/>
          </a:xfrm>
          <a:prstGeom prst="rect">
            <a:avLst/>
          </a:prstGeom>
          <a:noFill/>
          <a:ln w="9525">
            <a:noFill/>
          </a:ln>
        </p:spPr>
        <p:txBody>
          <a:bodyPr wrap="none" anchor="t">
            <a:spAutoFit/>
          </a:bodyPr>
          <a:p>
            <a:pPr eaLnBrk="0" hangingPunct="0"/>
            <a:r>
              <a:rPr lang="zh-CN" altLang="en-US"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66" name="文本框 34"/>
          <p:cNvSpPr txBox="1"/>
          <p:nvPr/>
        </p:nvSpPr>
        <p:spPr>
          <a:xfrm rot="-280097">
            <a:off x="10755313" y="21701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67" name="文本框 36"/>
          <p:cNvSpPr txBox="1"/>
          <p:nvPr/>
        </p:nvSpPr>
        <p:spPr>
          <a:xfrm rot="-5350866">
            <a:off x="7804150" y="17462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68" name="文本框 37"/>
          <p:cNvSpPr txBox="1"/>
          <p:nvPr/>
        </p:nvSpPr>
        <p:spPr>
          <a:xfrm rot="-4150866">
            <a:off x="7095331" y="22836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69" name="文本框 45"/>
          <p:cNvSpPr txBox="1"/>
          <p:nvPr/>
        </p:nvSpPr>
        <p:spPr>
          <a:xfrm rot="-5350866">
            <a:off x="8559800" y="1784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0" name="文本框 46"/>
          <p:cNvSpPr txBox="1"/>
          <p:nvPr/>
        </p:nvSpPr>
        <p:spPr>
          <a:xfrm rot="-424911">
            <a:off x="9423400" y="20939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1" name="文本框 47"/>
          <p:cNvSpPr txBox="1"/>
          <p:nvPr/>
        </p:nvSpPr>
        <p:spPr>
          <a:xfrm rot="-4150866">
            <a:off x="10205244" y="3329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2" name="文本框 49"/>
          <p:cNvSpPr txBox="1"/>
          <p:nvPr/>
        </p:nvSpPr>
        <p:spPr>
          <a:xfrm rot="657351">
            <a:off x="10890250" y="1576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3" name="文本框 50"/>
          <p:cNvSpPr txBox="1"/>
          <p:nvPr/>
        </p:nvSpPr>
        <p:spPr>
          <a:xfrm rot="1480325">
            <a:off x="9855200" y="16589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4" name="文本框 51"/>
          <p:cNvSpPr txBox="1"/>
          <p:nvPr/>
        </p:nvSpPr>
        <p:spPr>
          <a:xfrm rot="-5350866">
            <a:off x="11141869" y="3604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5" name="文本框 32"/>
          <p:cNvSpPr txBox="1"/>
          <p:nvPr/>
        </p:nvSpPr>
        <p:spPr>
          <a:xfrm>
            <a:off x="4349750" y="47482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6" name="文本框 34"/>
          <p:cNvSpPr txBox="1"/>
          <p:nvPr/>
        </p:nvSpPr>
        <p:spPr>
          <a:xfrm rot="4149897">
            <a:off x="5941219" y="4652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7" name="文本框 36"/>
          <p:cNvSpPr txBox="1"/>
          <p:nvPr/>
        </p:nvSpPr>
        <p:spPr>
          <a:xfrm rot="-1380000">
            <a:off x="5200650" y="17351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8" name="文本框 37"/>
          <p:cNvSpPr txBox="1"/>
          <p:nvPr/>
        </p:nvSpPr>
        <p:spPr>
          <a:xfrm rot="-180000">
            <a:off x="5507038" y="27384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79" name="文本框 45"/>
          <p:cNvSpPr txBox="1"/>
          <p:nvPr/>
        </p:nvSpPr>
        <p:spPr>
          <a:xfrm rot="-1380000">
            <a:off x="5948363" y="176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0" name="文本框 46"/>
          <p:cNvSpPr txBox="1"/>
          <p:nvPr/>
        </p:nvSpPr>
        <p:spPr>
          <a:xfrm rot="-1380000">
            <a:off x="6440488" y="2051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1" name="文本框 47"/>
          <p:cNvSpPr txBox="1"/>
          <p:nvPr/>
        </p:nvSpPr>
        <p:spPr>
          <a:xfrm rot="-180000">
            <a:off x="6751638" y="29797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2" name="文本框 49"/>
          <p:cNvSpPr txBox="1"/>
          <p:nvPr/>
        </p:nvSpPr>
        <p:spPr>
          <a:xfrm rot="-5350866">
            <a:off x="8413750" y="281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3" name="文本框 50"/>
          <p:cNvSpPr txBox="1"/>
          <p:nvPr/>
        </p:nvSpPr>
        <p:spPr>
          <a:xfrm rot="-170103">
            <a:off x="7453313" y="3454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4" name="文本框 51"/>
          <p:cNvSpPr txBox="1"/>
          <p:nvPr/>
        </p:nvSpPr>
        <p:spPr>
          <a:xfrm rot="-5350866">
            <a:off x="7785100" y="45720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5" name="文本框 32"/>
          <p:cNvSpPr txBox="1"/>
          <p:nvPr/>
        </p:nvSpPr>
        <p:spPr>
          <a:xfrm rot="1209897">
            <a:off x="1516063" y="5167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6" name="文本框 34"/>
          <p:cNvSpPr txBox="1"/>
          <p:nvPr/>
        </p:nvSpPr>
        <p:spPr>
          <a:xfrm rot="4149897">
            <a:off x="2854325"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7" name="文本框 36"/>
          <p:cNvSpPr txBox="1"/>
          <p:nvPr/>
        </p:nvSpPr>
        <p:spPr>
          <a:xfrm rot="-1380000">
            <a:off x="2139950" y="430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8" name="文本框 37"/>
          <p:cNvSpPr txBox="1"/>
          <p:nvPr/>
        </p:nvSpPr>
        <p:spPr>
          <a:xfrm rot="1029897">
            <a:off x="3314700" y="36718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89" name="文本框 45"/>
          <p:cNvSpPr txBox="1"/>
          <p:nvPr/>
        </p:nvSpPr>
        <p:spPr>
          <a:xfrm rot="-1380000">
            <a:off x="4216400" y="4195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0" name="文本框 46"/>
          <p:cNvSpPr txBox="1"/>
          <p:nvPr/>
        </p:nvSpPr>
        <p:spPr>
          <a:xfrm rot="-170103">
            <a:off x="1049338" y="20399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1" name="文本框 47"/>
          <p:cNvSpPr txBox="1"/>
          <p:nvPr/>
        </p:nvSpPr>
        <p:spPr>
          <a:xfrm rot="1029897">
            <a:off x="1104900" y="45339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2" name="文本框 49"/>
          <p:cNvSpPr txBox="1"/>
          <p:nvPr/>
        </p:nvSpPr>
        <p:spPr>
          <a:xfrm rot="-170103">
            <a:off x="4013200" y="5116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3" name="文本框 50"/>
          <p:cNvSpPr txBox="1"/>
          <p:nvPr/>
        </p:nvSpPr>
        <p:spPr>
          <a:xfrm rot="-170103">
            <a:off x="5543550" y="4227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4" name="文本框 51"/>
          <p:cNvSpPr txBox="1"/>
          <p:nvPr/>
        </p:nvSpPr>
        <p:spPr>
          <a:xfrm rot="-170103">
            <a:off x="5765800" y="52387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5" name="文本框 32"/>
          <p:cNvSpPr txBox="1"/>
          <p:nvPr/>
        </p:nvSpPr>
        <p:spPr>
          <a:xfrm rot="-5070842">
            <a:off x="410369" y="2702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6" name="文本框 34"/>
          <p:cNvSpPr txBox="1"/>
          <p:nvPr/>
        </p:nvSpPr>
        <p:spPr>
          <a:xfrm rot="4149897">
            <a:off x="1784350" y="2876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7" name="文本框 36"/>
          <p:cNvSpPr txBox="1"/>
          <p:nvPr/>
        </p:nvSpPr>
        <p:spPr>
          <a:xfrm rot="-170103">
            <a:off x="430213" y="1782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8" name="文本框 37"/>
          <p:cNvSpPr txBox="1"/>
          <p:nvPr/>
        </p:nvSpPr>
        <p:spPr>
          <a:xfrm rot="1029897">
            <a:off x="1784350" y="2246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899" name="文本框 45"/>
          <p:cNvSpPr txBox="1"/>
          <p:nvPr/>
        </p:nvSpPr>
        <p:spPr>
          <a:xfrm rot="-1380000">
            <a:off x="282416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0" name="文本框 46"/>
          <p:cNvSpPr txBox="1"/>
          <p:nvPr/>
        </p:nvSpPr>
        <p:spPr>
          <a:xfrm rot="-1380000">
            <a:off x="3582988" y="17541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1" name="文本框 47"/>
          <p:cNvSpPr txBox="1"/>
          <p:nvPr/>
        </p:nvSpPr>
        <p:spPr>
          <a:xfrm rot="-180000">
            <a:off x="3221038" y="25066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2" name="文本框 49"/>
          <p:cNvSpPr txBox="1"/>
          <p:nvPr/>
        </p:nvSpPr>
        <p:spPr>
          <a:xfrm rot="-1380000">
            <a:off x="4368800" y="2051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3" name="文本框 50"/>
          <p:cNvSpPr txBox="1"/>
          <p:nvPr/>
        </p:nvSpPr>
        <p:spPr>
          <a:xfrm rot="-1380000">
            <a:off x="3798888" y="2825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4" name="文本框 51"/>
          <p:cNvSpPr txBox="1"/>
          <p:nvPr/>
        </p:nvSpPr>
        <p:spPr>
          <a:xfrm rot="-1380000">
            <a:off x="4646613" y="3008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5" name="文本框 32"/>
          <p:cNvSpPr txBox="1"/>
          <p:nvPr/>
        </p:nvSpPr>
        <p:spPr>
          <a:xfrm rot="1209897">
            <a:off x="6819900" y="4718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6" name="文本框 34"/>
          <p:cNvSpPr txBox="1"/>
          <p:nvPr/>
        </p:nvSpPr>
        <p:spPr>
          <a:xfrm rot="-1030866">
            <a:off x="8418513" y="51927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7" name="文本框 36"/>
          <p:cNvSpPr txBox="1"/>
          <p:nvPr/>
        </p:nvSpPr>
        <p:spPr>
          <a:xfrm rot="368503">
            <a:off x="7697788" y="38115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8" name="文本框 37"/>
          <p:cNvSpPr txBox="1"/>
          <p:nvPr/>
        </p:nvSpPr>
        <p:spPr>
          <a:xfrm rot="829244">
            <a:off x="7046913" y="5297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09" name="文本框 45"/>
          <p:cNvSpPr txBox="1"/>
          <p:nvPr/>
        </p:nvSpPr>
        <p:spPr>
          <a:xfrm rot="-4502722">
            <a:off x="9029700" y="33274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0" name="文本框 46"/>
          <p:cNvSpPr txBox="1"/>
          <p:nvPr/>
        </p:nvSpPr>
        <p:spPr>
          <a:xfrm rot="2702238">
            <a:off x="10090150" y="408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1" name="文本框 47"/>
          <p:cNvSpPr txBox="1"/>
          <p:nvPr/>
        </p:nvSpPr>
        <p:spPr>
          <a:xfrm rot="-3456638">
            <a:off x="8976519" y="4525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2" name="文本框 49"/>
          <p:cNvSpPr txBox="1"/>
          <p:nvPr/>
        </p:nvSpPr>
        <p:spPr>
          <a:xfrm rot="-3180423">
            <a:off x="10798969" y="434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3" name="文本框 50"/>
          <p:cNvSpPr txBox="1"/>
          <p:nvPr/>
        </p:nvSpPr>
        <p:spPr>
          <a:xfrm rot="-3640556">
            <a:off x="9645650" y="4781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4" name="文本框 51"/>
          <p:cNvSpPr txBox="1"/>
          <p:nvPr/>
        </p:nvSpPr>
        <p:spPr>
          <a:xfrm rot="1549510">
            <a:off x="10706100" y="32019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5" name="文本框 32"/>
          <p:cNvSpPr txBox="1"/>
          <p:nvPr/>
        </p:nvSpPr>
        <p:spPr>
          <a:xfrm rot="4190103">
            <a:off x="5717381" y="33424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6" name="文本框 34"/>
          <p:cNvSpPr txBox="1"/>
          <p:nvPr/>
        </p:nvSpPr>
        <p:spPr>
          <a:xfrm rot="8340000">
            <a:off x="6564313" y="41846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7" name="文本框 36"/>
          <p:cNvSpPr txBox="1"/>
          <p:nvPr/>
        </p:nvSpPr>
        <p:spPr>
          <a:xfrm rot="-1160763">
            <a:off x="7697788" y="233521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8" name="文本框 37"/>
          <p:cNvSpPr txBox="1"/>
          <p:nvPr/>
        </p:nvSpPr>
        <p:spPr>
          <a:xfrm rot="39237">
            <a:off x="7532688" y="30305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19" name="文本框 45"/>
          <p:cNvSpPr txBox="1"/>
          <p:nvPr/>
        </p:nvSpPr>
        <p:spPr>
          <a:xfrm rot="-1160763">
            <a:off x="8445500" y="23637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0" name="文本框 46"/>
          <p:cNvSpPr txBox="1"/>
          <p:nvPr/>
        </p:nvSpPr>
        <p:spPr>
          <a:xfrm rot="-1160763">
            <a:off x="8939213" y="26495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1" name="文本框 47"/>
          <p:cNvSpPr txBox="1"/>
          <p:nvPr/>
        </p:nvSpPr>
        <p:spPr>
          <a:xfrm rot="39237">
            <a:off x="9580563" y="3276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2" name="文本框 49"/>
          <p:cNvSpPr txBox="1"/>
          <p:nvPr/>
        </p:nvSpPr>
        <p:spPr>
          <a:xfrm rot="-1160763">
            <a:off x="10694988" y="27559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3" name="文本框 50"/>
          <p:cNvSpPr txBox="1"/>
          <p:nvPr/>
        </p:nvSpPr>
        <p:spPr>
          <a:xfrm rot="-1160763">
            <a:off x="9983788" y="2578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4" name="文本框 51"/>
          <p:cNvSpPr txBox="1"/>
          <p:nvPr/>
        </p:nvSpPr>
        <p:spPr>
          <a:xfrm rot="-1160763">
            <a:off x="10618788" y="37258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5" name="文本框 32"/>
          <p:cNvSpPr txBox="1"/>
          <p:nvPr/>
        </p:nvSpPr>
        <p:spPr>
          <a:xfrm rot="4190103">
            <a:off x="3683000" y="4451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6" name="文本框 34"/>
          <p:cNvSpPr txBox="1"/>
          <p:nvPr/>
        </p:nvSpPr>
        <p:spPr>
          <a:xfrm rot="8340000">
            <a:off x="5232400" y="37544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7" name="文本框 36"/>
          <p:cNvSpPr txBox="1"/>
          <p:nvPr/>
        </p:nvSpPr>
        <p:spPr>
          <a:xfrm rot="2810103">
            <a:off x="5073650" y="2305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8" name="文本框 37"/>
          <p:cNvSpPr txBox="1"/>
          <p:nvPr/>
        </p:nvSpPr>
        <p:spPr>
          <a:xfrm rot="4010103">
            <a:off x="5073650" y="302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29" name="文本框 45"/>
          <p:cNvSpPr txBox="1"/>
          <p:nvPr/>
        </p:nvSpPr>
        <p:spPr>
          <a:xfrm rot="2810103">
            <a:off x="5829300" y="23431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0" name="文本框 46"/>
          <p:cNvSpPr txBox="1"/>
          <p:nvPr/>
        </p:nvSpPr>
        <p:spPr>
          <a:xfrm rot="2810103">
            <a:off x="6318250" y="2622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1" name="文本框 47"/>
          <p:cNvSpPr txBox="1"/>
          <p:nvPr/>
        </p:nvSpPr>
        <p:spPr>
          <a:xfrm rot="4010103">
            <a:off x="6318250" y="33464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2" name="文本框 49"/>
          <p:cNvSpPr txBox="1"/>
          <p:nvPr/>
        </p:nvSpPr>
        <p:spPr>
          <a:xfrm rot="-1160763">
            <a:off x="8299450" y="3392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3" name="文本框 50"/>
          <p:cNvSpPr txBox="1"/>
          <p:nvPr/>
        </p:nvSpPr>
        <p:spPr>
          <a:xfrm rot="4020000">
            <a:off x="6944519" y="34964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4" name="文本框 51"/>
          <p:cNvSpPr txBox="1"/>
          <p:nvPr/>
        </p:nvSpPr>
        <p:spPr>
          <a:xfrm rot="-1160763">
            <a:off x="7466013" y="4292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5" name="文本框 32"/>
          <p:cNvSpPr txBox="1"/>
          <p:nvPr/>
        </p:nvSpPr>
        <p:spPr>
          <a:xfrm rot="5400000">
            <a:off x="1512888" y="429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6" name="文本框 34"/>
          <p:cNvSpPr txBox="1"/>
          <p:nvPr/>
        </p:nvSpPr>
        <p:spPr>
          <a:xfrm rot="8340000">
            <a:off x="2508250" y="47371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7" name="文本框 36"/>
          <p:cNvSpPr txBox="1"/>
          <p:nvPr/>
        </p:nvSpPr>
        <p:spPr>
          <a:xfrm rot="2810103">
            <a:off x="2472531" y="3629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8" name="文本框 37"/>
          <p:cNvSpPr txBox="1"/>
          <p:nvPr/>
        </p:nvSpPr>
        <p:spPr>
          <a:xfrm rot="5220000">
            <a:off x="3060700" y="4019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39" name="文本框 45"/>
          <p:cNvSpPr txBox="1"/>
          <p:nvPr/>
        </p:nvSpPr>
        <p:spPr>
          <a:xfrm rot="2810103">
            <a:off x="3731419" y="36488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0" name="文本框 46"/>
          <p:cNvSpPr txBox="1"/>
          <p:nvPr/>
        </p:nvSpPr>
        <p:spPr>
          <a:xfrm rot="4020000">
            <a:off x="934244" y="2618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1" name="文本框 47"/>
          <p:cNvSpPr txBox="1"/>
          <p:nvPr/>
        </p:nvSpPr>
        <p:spPr>
          <a:xfrm rot="5220000">
            <a:off x="918369" y="3845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2" name="文本框 49"/>
          <p:cNvSpPr txBox="1"/>
          <p:nvPr/>
        </p:nvSpPr>
        <p:spPr>
          <a:xfrm rot="4020000">
            <a:off x="3282950" y="4984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3" name="文本框 50"/>
          <p:cNvSpPr txBox="1"/>
          <p:nvPr/>
        </p:nvSpPr>
        <p:spPr>
          <a:xfrm rot="4020000">
            <a:off x="4927600" y="4483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4" name="文本框 51"/>
          <p:cNvSpPr txBox="1"/>
          <p:nvPr/>
        </p:nvSpPr>
        <p:spPr>
          <a:xfrm rot="4020000">
            <a:off x="5422900" y="4768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5" name="文本框 32"/>
          <p:cNvSpPr txBox="1"/>
          <p:nvPr/>
        </p:nvSpPr>
        <p:spPr>
          <a:xfrm rot="-880739">
            <a:off x="685800" y="33528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6" name="文本框 34"/>
          <p:cNvSpPr txBox="1"/>
          <p:nvPr/>
        </p:nvSpPr>
        <p:spPr>
          <a:xfrm rot="8340000">
            <a:off x="1671638" y="34559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7" name="文本框 36"/>
          <p:cNvSpPr txBox="1"/>
          <p:nvPr/>
        </p:nvSpPr>
        <p:spPr>
          <a:xfrm rot="4020000">
            <a:off x="2222500" y="2012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8" name="文本框 37"/>
          <p:cNvSpPr txBox="1"/>
          <p:nvPr/>
        </p:nvSpPr>
        <p:spPr>
          <a:xfrm rot="5220000">
            <a:off x="2222500" y="2736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49" name="文本框 45"/>
          <p:cNvSpPr txBox="1"/>
          <p:nvPr/>
        </p:nvSpPr>
        <p:spPr>
          <a:xfrm rot="2810103">
            <a:off x="2965450" y="2038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0" name="文本框 46"/>
          <p:cNvSpPr txBox="1"/>
          <p:nvPr/>
        </p:nvSpPr>
        <p:spPr>
          <a:xfrm rot="2810103">
            <a:off x="3460750" y="2324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1" name="文本框 47"/>
          <p:cNvSpPr txBox="1"/>
          <p:nvPr/>
        </p:nvSpPr>
        <p:spPr>
          <a:xfrm rot="4010103">
            <a:off x="3094831" y="307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2" name="文本框 49"/>
          <p:cNvSpPr txBox="1"/>
          <p:nvPr/>
        </p:nvSpPr>
        <p:spPr>
          <a:xfrm rot="2810103">
            <a:off x="4237831" y="2613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3" name="文本框 50"/>
          <p:cNvSpPr txBox="1"/>
          <p:nvPr/>
        </p:nvSpPr>
        <p:spPr>
          <a:xfrm rot="2810103">
            <a:off x="4091781" y="3202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4" name="文本框 51"/>
          <p:cNvSpPr txBox="1"/>
          <p:nvPr/>
        </p:nvSpPr>
        <p:spPr>
          <a:xfrm rot="2810103">
            <a:off x="4575969" y="3477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5" name="文本框 32"/>
          <p:cNvSpPr txBox="1"/>
          <p:nvPr/>
        </p:nvSpPr>
        <p:spPr>
          <a:xfrm rot="5400000">
            <a:off x="6326981" y="4904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6" name="文本框 34"/>
          <p:cNvSpPr txBox="1"/>
          <p:nvPr/>
        </p:nvSpPr>
        <p:spPr>
          <a:xfrm rot="3159237">
            <a:off x="7756525" y="5340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7" name="文本框 36"/>
          <p:cNvSpPr txBox="1"/>
          <p:nvPr/>
        </p:nvSpPr>
        <p:spPr>
          <a:xfrm rot="-1160763">
            <a:off x="8316913" y="3900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8" name="文本框 37"/>
          <p:cNvSpPr txBox="1"/>
          <p:nvPr/>
        </p:nvSpPr>
        <p:spPr>
          <a:xfrm rot="39237">
            <a:off x="8316913" y="4624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59" name="文本框 45"/>
          <p:cNvSpPr txBox="1"/>
          <p:nvPr/>
        </p:nvSpPr>
        <p:spPr>
          <a:xfrm rot="-1160763">
            <a:off x="9063038" y="39306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60" name="文本框 46"/>
          <p:cNvSpPr txBox="1"/>
          <p:nvPr/>
        </p:nvSpPr>
        <p:spPr>
          <a:xfrm rot="-1160763">
            <a:off x="9556750" y="4216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61" name="文本框 47"/>
          <p:cNvSpPr txBox="1"/>
          <p:nvPr/>
        </p:nvSpPr>
        <p:spPr>
          <a:xfrm rot="39237">
            <a:off x="9139238" y="49736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62" name="文本框 49"/>
          <p:cNvSpPr txBox="1"/>
          <p:nvPr/>
        </p:nvSpPr>
        <p:spPr>
          <a:xfrm rot="-1160763">
            <a:off x="10250488"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63" name="文本框 50"/>
          <p:cNvSpPr txBox="1"/>
          <p:nvPr/>
        </p:nvSpPr>
        <p:spPr>
          <a:xfrm rot="-1160763">
            <a:off x="10190163" y="50942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36964" name="文本框 51"/>
          <p:cNvSpPr txBox="1"/>
          <p:nvPr/>
        </p:nvSpPr>
        <p:spPr>
          <a:xfrm rot="-1160763">
            <a:off x="904081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 name="矩形 1"/>
          <p:cNvSpPr/>
          <p:nvPr/>
        </p:nvSpPr>
        <p:spPr>
          <a:xfrm>
            <a:off x="785813" y="1335088"/>
            <a:ext cx="10760075" cy="3543300"/>
          </a:xfrm>
          <a:prstGeom prst="rect">
            <a:avLst/>
          </a:prstGeom>
          <a:noFill/>
          <a:ln w="9525">
            <a:noFill/>
          </a:ln>
        </p:spPr>
        <p:txBody>
          <a:bodyPr anchor="t">
            <a:spAutoFit/>
          </a:bodyPr>
          <a:p>
            <a:pPr fontAlgn="base">
              <a:lnSpc>
                <a:spcPct val="150000"/>
              </a:lnSpc>
            </a:pP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撮</a:t>
            </a:r>
            <a:r>
              <a:rPr lang="zh-CN" altLang="en-US"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桕</a:t>
            </a:r>
            <a:r>
              <a:rPr lang="zh-CN" altLang="en-US" sz="3735" b="1" strike="noStrike" noProof="1" dirty="0">
                <a:latin typeface="楷体" panose="02010609060101010101" pitchFamily="49" charset="-122"/>
                <a:ea typeface="楷体" panose="02010609060101010101" pitchFamily="49" charset="-122"/>
                <a:cs typeface="+mn-cs"/>
              </a:rPr>
              <a:t>树（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怠</a:t>
            </a:r>
            <a:r>
              <a:rPr lang="zh-CN" altLang="en-US" sz="3735" b="1" strike="noStrike" noProof="1" dirty="0">
                <a:latin typeface="楷体" panose="02010609060101010101" pitchFamily="49" charset="-122"/>
                <a:ea typeface="楷体" panose="02010609060101010101" pitchFamily="49" charset="-122"/>
                <a:cs typeface="+mn-cs"/>
              </a:rPr>
              <a:t>慢（   ）</a:t>
            </a:r>
            <a:endParaRPr lang="zh-CN" altLang="en-US" sz="3735" b="1" strike="noStrike" noProof="1" dirty="0">
              <a:latin typeface="楷体" panose="02010609060101010101" pitchFamily="49" charset="-122"/>
              <a:ea typeface="楷体" panose="02010609060101010101" pitchFamily="49" charset="-122"/>
            </a:endParaRPr>
          </a:p>
          <a:p>
            <a:pPr fontAlgn="base">
              <a:lnSpc>
                <a:spcPct val="150000"/>
              </a:lnSpc>
            </a:pP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篙</a:t>
            </a:r>
            <a:r>
              <a:rPr lang="zh-CN" altLang="en-US"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磕</a:t>
            </a:r>
            <a:r>
              <a:rPr lang="zh-CN" altLang="en-US"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潺潺</a:t>
            </a:r>
            <a:r>
              <a:rPr lang="zh-CN" altLang="en-US" sz="3735" b="1" strike="noStrike" noProof="1" dirty="0">
                <a:latin typeface="楷体" panose="02010609060101010101" pitchFamily="49" charset="-122"/>
                <a:ea typeface="楷体" panose="02010609060101010101" pitchFamily="49" charset="-122"/>
                <a:cs typeface="+mn-cs"/>
              </a:rPr>
              <a:t>（    ）</a:t>
            </a:r>
            <a:endParaRPr lang="zh-CN" altLang="en-US" sz="3735" b="1" strike="noStrike" noProof="1" dirty="0">
              <a:latin typeface="楷体" panose="02010609060101010101" pitchFamily="49" charset="-122"/>
              <a:ea typeface="楷体" panose="02010609060101010101" pitchFamily="49" charset="-122"/>
            </a:endParaRPr>
          </a:p>
          <a:p>
            <a:pPr fontAlgn="base">
              <a:lnSpc>
                <a:spcPct val="150000"/>
              </a:lnSpc>
            </a:pP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弥</a:t>
            </a:r>
            <a:r>
              <a:rPr lang="zh-CN" altLang="en-US" sz="3735" b="1" strike="noStrike" noProof="1" dirty="0">
                <a:latin typeface="楷体" panose="02010609060101010101" pitchFamily="49" charset="-122"/>
                <a:ea typeface="楷体" panose="02010609060101010101" pitchFamily="49" charset="-122"/>
                <a:cs typeface="+mn-cs"/>
              </a:rPr>
              <a:t>散（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蕴</a:t>
            </a:r>
            <a:r>
              <a:rPr lang="zh-CN" altLang="en-US" sz="3735" b="1" strike="noStrike" noProof="1" dirty="0">
                <a:latin typeface="楷体" panose="02010609060101010101" pitchFamily="49" charset="-122"/>
                <a:ea typeface="楷体" panose="02010609060101010101" pitchFamily="49" charset="-122"/>
                <a:cs typeface="+mn-cs"/>
              </a:rPr>
              <a:t>藻（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latin typeface="楷体" panose="02010609060101010101" pitchFamily="49" charset="-122"/>
                <a:ea typeface="楷体" panose="02010609060101010101" pitchFamily="49" charset="-122"/>
                <a:cs typeface="+mn-cs"/>
              </a:rPr>
              <a:t>家</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眷</a:t>
            </a:r>
            <a:r>
              <a:rPr lang="zh-CN" altLang="en-US" sz="3735" b="1" strike="noStrike" noProof="1" dirty="0">
                <a:latin typeface="楷体" panose="02010609060101010101" pitchFamily="49" charset="-122"/>
                <a:ea typeface="楷体" panose="02010609060101010101" pitchFamily="49" charset="-122"/>
                <a:cs typeface="+mn-cs"/>
              </a:rPr>
              <a:t>（    ）</a:t>
            </a:r>
            <a:endParaRPr lang="zh-CN" altLang="en-US" sz="3735" b="1" strike="noStrike" noProof="1" dirty="0">
              <a:latin typeface="楷体" panose="02010609060101010101" pitchFamily="49" charset="-122"/>
              <a:ea typeface="楷体" panose="02010609060101010101" pitchFamily="49" charset="-122"/>
            </a:endParaRPr>
          </a:p>
          <a:p>
            <a:pPr fontAlgn="base">
              <a:lnSpc>
                <a:spcPct val="150000"/>
              </a:lnSpc>
            </a:pPr>
            <a:r>
              <a:rPr lang="zh-CN" altLang="en-US" sz="3735" b="1" strike="noStrike" noProof="1" dirty="0">
                <a:latin typeface="楷体" panose="02010609060101010101" pitchFamily="49" charset="-122"/>
                <a:ea typeface="楷体" panose="02010609060101010101" pitchFamily="49" charset="-122"/>
                <a:cs typeface="+mn-cs"/>
              </a:rPr>
              <a:t>筋</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斗</a:t>
            </a:r>
            <a:r>
              <a:rPr lang="zh-CN" altLang="en-US"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楫</a:t>
            </a:r>
            <a:r>
              <a:rPr lang="zh-CN" altLang="en-US" sz="3735" b="1" strike="noStrike" noProof="1" dirty="0">
                <a:latin typeface="楷体" panose="02010609060101010101" pitchFamily="49" charset="-122"/>
                <a:ea typeface="楷体" panose="02010609060101010101" pitchFamily="49" charset="-122"/>
                <a:cs typeface="+mn-cs"/>
              </a:rPr>
              <a:t>（   ）</a:t>
            </a:r>
            <a:r>
              <a:rPr lang="en-US" altLang="zh-CN" sz="3735" b="1" strike="noStrike" noProof="1" dirty="0">
                <a:latin typeface="楷体" panose="02010609060101010101" pitchFamily="49" charset="-122"/>
                <a:ea typeface="楷体" panose="02010609060101010101" pitchFamily="49" charset="-122"/>
                <a:cs typeface="+mn-cs"/>
              </a:rPr>
              <a:t>		</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蹿</a:t>
            </a:r>
            <a:r>
              <a:rPr lang="zh-CN" altLang="en-US" sz="3735" b="1" strike="noStrike" noProof="1" dirty="0">
                <a:latin typeface="楷体" panose="02010609060101010101" pitchFamily="49" charset="-122"/>
                <a:ea typeface="楷体" panose="02010609060101010101" pitchFamily="49" charset="-122"/>
                <a:cs typeface="+mn-cs"/>
              </a:rPr>
              <a:t>（    ）</a:t>
            </a:r>
            <a:endParaRPr lang="zh-CN" altLang="en-US" sz="3735" b="1" strike="noStrike" noProof="1" dirty="0">
              <a:latin typeface="楷体" panose="02010609060101010101" pitchFamily="49" charset="-122"/>
              <a:ea typeface="楷体" panose="02010609060101010101" pitchFamily="49" charset="-122"/>
            </a:endParaRPr>
          </a:p>
        </p:txBody>
      </p:sp>
      <p:sp>
        <p:nvSpPr>
          <p:cNvPr id="3" name="矩形 2"/>
          <p:cNvSpPr/>
          <p:nvPr/>
        </p:nvSpPr>
        <p:spPr>
          <a:xfrm>
            <a:off x="1746250" y="1449388"/>
            <a:ext cx="901700"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cuō</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4" name="矩形 3"/>
          <p:cNvSpPr/>
          <p:nvPr/>
        </p:nvSpPr>
        <p:spPr>
          <a:xfrm>
            <a:off x="5867400" y="1454150"/>
            <a:ext cx="901700"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jiù</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5" name="矩形 4"/>
          <p:cNvSpPr/>
          <p:nvPr/>
        </p:nvSpPr>
        <p:spPr>
          <a:xfrm>
            <a:off x="9550400" y="1481138"/>
            <a:ext cx="901700"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dài</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6" name="矩形 5"/>
          <p:cNvSpPr/>
          <p:nvPr/>
        </p:nvSpPr>
        <p:spPr>
          <a:xfrm>
            <a:off x="1765300" y="2293938"/>
            <a:ext cx="901700"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ɡāo</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7" name="矩形 6"/>
          <p:cNvSpPr/>
          <p:nvPr/>
        </p:nvSpPr>
        <p:spPr>
          <a:xfrm>
            <a:off x="5554663" y="2355850"/>
            <a:ext cx="660400"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kē</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8" name="矩形 7"/>
          <p:cNvSpPr/>
          <p:nvPr/>
        </p:nvSpPr>
        <p:spPr>
          <a:xfrm>
            <a:off x="9531350" y="2306638"/>
            <a:ext cx="1139825"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chán</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9" name="矩形 8"/>
          <p:cNvSpPr/>
          <p:nvPr/>
        </p:nvSpPr>
        <p:spPr>
          <a:xfrm>
            <a:off x="2360613" y="3167063"/>
            <a:ext cx="660400" cy="665163"/>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mí</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10" name="矩形 9"/>
          <p:cNvSpPr/>
          <p:nvPr/>
        </p:nvSpPr>
        <p:spPr>
          <a:xfrm>
            <a:off x="5934075" y="3235325"/>
            <a:ext cx="901700" cy="665163"/>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yùn</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11" name="矩形 10"/>
          <p:cNvSpPr/>
          <p:nvPr/>
        </p:nvSpPr>
        <p:spPr>
          <a:xfrm>
            <a:off x="9518650" y="3136900"/>
            <a:ext cx="1139825"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juàn</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12" name="矩形 11"/>
          <p:cNvSpPr/>
          <p:nvPr/>
        </p:nvSpPr>
        <p:spPr>
          <a:xfrm>
            <a:off x="2217738" y="4065588"/>
            <a:ext cx="901700"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dǒu</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13" name="矩形 12"/>
          <p:cNvSpPr/>
          <p:nvPr/>
        </p:nvSpPr>
        <p:spPr>
          <a:xfrm>
            <a:off x="5487988" y="4030663"/>
            <a:ext cx="661988" cy="665163"/>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jí</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
        <p:nvSpPr>
          <p:cNvPr id="14" name="矩形 13"/>
          <p:cNvSpPr/>
          <p:nvPr/>
        </p:nvSpPr>
        <p:spPr>
          <a:xfrm>
            <a:off x="9056688" y="4002088"/>
            <a:ext cx="1141413" cy="666750"/>
          </a:xfrm>
          <a:prstGeom prst="rect">
            <a:avLst/>
          </a:prstGeom>
          <a:noFill/>
          <a:ln w="9525">
            <a:noFill/>
          </a:ln>
        </p:spPr>
        <p:txBody>
          <a:bodyPr wrap="none" anchor="t">
            <a:spAutoFit/>
          </a:bodyPr>
          <a:p>
            <a:pPr fontAlgn="base"/>
            <a:r>
              <a:rPr lang="en-US" altLang="zh-CN" sz="3735" b="1" strike="noStrike" noProof="1" dirty="0">
                <a:solidFill>
                  <a:srgbClr val="0000FF"/>
                </a:solidFill>
                <a:latin typeface="宋体" panose="02010600030101010101" pitchFamily="2" charset="-122"/>
                <a:ea typeface="宋体" panose="02010600030101010101" pitchFamily="2" charset="-122"/>
                <a:cs typeface="+mn-cs"/>
              </a:rPr>
              <a:t>cuān</a:t>
            </a:r>
            <a:endParaRPr lang="en-US" altLang="zh-CN" sz="3735" b="1" strike="noStrike" noProof="1"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703263" y="3195638"/>
            <a:ext cx="10823575" cy="2966720"/>
          </a:xfrm>
          <a:prstGeom prst="rect">
            <a:avLst/>
          </a:prstGeom>
          <a:noFill/>
          <a:ln w="9525">
            <a:noFill/>
          </a:ln>
        </p:spPr>
        <p:txBody>
          <a:bodyPr anchor="t">
            <a:spAutoFit/>
          </a:bodyPr>
          <a:p>
            <a:pPr fontAlgn="base">
              <a:lnSpc>
                <a:spcPct val="100000"/>
              </a:lnSpc>
              <a:spcBef>
                <a:spcPts val="600"/>
              </a:spcBef>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    “支撑”写出“我”看戏的勉强，“五官渐不明显”“似乎融成一片”写出了“我”因戏不好看而心生困意。这句话描写非常细腻，形象地刻画出“我”</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睡眼蒙眬时看到的景象</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突出了“我”既觉得戏无趣，又不甘心就此回去的心理</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endParaRPr lang="zh-CN" altLang="en-US" sz="3735" b="1" strike="noStrike" noProof="1" dirty="0">
              <a:solidFill>
                <a:srgbClr val="0000FF"/>
              </a:solidFill>
              <a:latin typeface="楷体" panose="02010609060101010101" pitchFamily="49" charset="-122"/>
              <a:ea typeface="楷体" panose="02010609060101010101" pitchFamily="49" charset="-122"/>
              <a:cs typeface="+mn-cs"/>
            </a:endParaRPr>
          </a:p>
        </p:txBody>
      </p:sp>
      <p:sp>
        <p:nvSpPr>
          <p:cNvPr id="135170" name="矩形 2"/>
          <p:cNvSpPr/>
          <p:nvPr/>
        </p:nvSpPr>
        <p:spPr>
          <a:xfrm>
            <a:off x="703263" y="1028700"/>
            <a:ext cx="10823575" cy="2162175"/>
          </a:xfrm>
          <a:prstGeom prst="rect">
            <a:avLst/>
          </a:prstGeom>
          <a:noFill/>
          <a:ln w="9525">
            <a:noFill/>
          </a:ln>
        </p:spPr>
        <p:txBody>
          <a:bodyPr anchor="t">
            <a:spAutoFit/>
          </a:bodyPr>
          <a:p>
            <a:pPr fontAlgn="base">
              <a:lnSpc>
                <a:spcPct val="120000"/>
              </a:lnSpc>
            </a:pPr>
            <a:r>
              <a:rPr lang="en-US" altLang="zh-CN" sz="3735" b="1" strike="noStrike" noProof="1" dirty="0">
                <a:latin typeface="楷体" panose="02010609060101010101" pitchFamily="49" charset="-122"/>
                <a:ea typeface="楷体" panose="02010609060101010101" pitchFamily="49" charset="-122"/>
                <a:cs typeface="+mn-cs"/>
              </a:rPr>
              <a:t>4.</a:t>
            </a:r>
            <a:r>
              <a:rPr lang="zh-CN" altLang="en-US" sz="3735" b="1" strike="noStrike" noProof="1" dirty="0">
                <a:latin typeface="楷体" panose="02010609060101010101" pitchFamily="49" charset="-122"/>
                <a:ea typeface="楷体" panose="02010609060101010101" pitchFamily="49" charset="-122"/>
                <a:cs typeface="+mn-cs"/>
              </a:rPr>
              <a:t>我不喝水，支撑着仍然看，也说不出见了些什么，只觉得戏子的脸都渐渐的有些稀奇了，那五官渐不明显，似乎融成一片的再没有什么高低。</a:t>
            </a:r>
            <a:endParaRPr lang="en-US" altLang="zh-CN" sz="2665" b="1" strike="noStrike" noProof="1" dirty="0">
              <a:solidFill>
                <a:schemeClr val="bg2"/>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741363" y="2882900"/>
            <a:ext cx="10804525" cy="2853690"/>
          </a:xfrm>
          <a:prstGeom prst="rect">
            <a:avLst/>
          </a:prstGeom>
          <a:noFill/>
          <a:ln w="9525">
            <a:noFill/>
          </a:ln>
        </p:spPr>
        <p:txBody>
          <a:bodyPr anchor="t">
            <a:spAutoFit/>
          </a:bodyPr>
          <a:p>
            <a:pPr fontAlgn="base">
              <a:lnSpc>
                <a:spcPct val="120000"/>
              </a:lnSpc>
              <a:spcBef>
                <a:spcPts val="600"/>
              </a:spcBef>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    因为与伙伴们一起议论看戏，月夜下的景色又是那么静美，</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我</a:t>
            </a:r>
            <a:r>
              <a:rPr lang="en-US" altLang="zh-CN"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的</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内心满溢幸福</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。“大白鱼”的</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比喻充满童真</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，不但表现出孩童</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内心的喜悦</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，而且</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描摹出夜船飞驰的迷人姿态</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，给人以美的享受。</a:t>
            </a:r>
            <a:endParaRPr lang="zh-CN" altLang="en-US" sz="3735" b="1" strike="noStrike" noProof="1" dirty="0">
              <a:solidFill>
                <a:srgbClr val="0000FF"/>
              </a:solidFill>
              <a:latin typeface="楷体" panose="02010609060101010101" pitchFamily="49" charset="-122"/>
              <a:ea typeface="楷体" panose="02010609060101010101" pitchFamily="49" charset="-122"/>
              <a:cs typeface="+mn-cs"/>
            </a:endParaRPr>
          </a:p>
        </p:txBody>
      </p:sp>
      <p:sp>
        <p:nvSpPr>
          <p:cNvPr id="136194" name="矩形 2"/>
          <p:cNvSpPr/>
          <p:nvPr/>
        </p:nvSpPr>
        <p:spPr>
          <a:xfrm>
            <a:off x="741363" y="1360488"/>
            <a:ext cx="10804525" cy="1473200"/>
          </a:xfrm>
          <a:prstGeom prst="rect">
            <a:avLst/>
          </a:prstGeom>
          <a:noFill/>
          <a:ln w="9525">
            <a:noFill/>
          </a:ln>
        </p:spPr>
        <p:txBody>
          <a:bodyPr anchor="t">
            <a:spAutoFit/>
          </a:bodyPr>
          <a:p>
            <a:pPr fontAlgn="base">
              <a:lnSpc>
                <a:spcPct val="120000"/>
              </a:lnSpc>
            </a:pPr>
            <a:r>
              <a:rPr lang="en-US" altLang="zh-CN" sz="3735" b="1" strike="noStrike" noProof="1" dirty="0">
                <a:latin typeface="楷体" panose="02010609060101010101" pitchFamily="49" charset="-122"/>
                <a:ea typeface="楷体" panose="02010609060101010101" pitchFamily="49" charset="-122"/>
                <a:cs typeface="+mn-cs"/>
              </a:rPr>
              <a:t>5.</a:t>
            </a:r>
            <a:r>
              <a:rPr lang="zh-CN" altLang="en-US" sz="3735" b="1" strike="noStrike" noProof="1" dirty="0">
                <a:latin typeface="楷体" panose="02010609060101010101" pitchFamily="49" charset="-122"/>
                <a:ea typeface="楷体" panose="02010609060101010101" pitchFamily="49" charset="-122"/>
                <a:cs typeface="+mn-cs"/>
              </a:rPr>
              <a:t>那航船，就像一条大白鱼背着一群孩子在浪花里蹿，</a:t>
            </a:r>
            <a:r>
              <a:rPr lang="en-US" altLang="zh-CN" sz="3735" b="1" strike="noStrike" noProof="1" dirty="0">
                <a:latin typeface="楷体" panose="02010609060101010101" pitchFamily="49" charset="-122"/>
                <a:ea typeface="楷体" panose="02010609060101010101" pitchFamily="49" charset="-122"/>
                <a:cs typeface="+mn-cs"/>
              </a:rPr>
              <a:t>……</a:t>
            </a:r>
            <a:endParaRPr lang="zh-CN" altLang="en-US" sz="3735" b="1" strike="noStrike" noProof="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a:spLocks noChangeArrowheads="1"/>
          </p:cNvSpPr>
          <p:nvPr/>
        </p:nvSpPr>
        <p:spPr bwMode="auto">
          <a:xfrm>
            <a:off x="768350" y="1614488"/>
            <a:ext cx="10923588" cy="285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base" latinLnBrk="0" hangingPunct="1">
              <a:lnSpc>
                <a:spcPct val="120000"/>
              </a:lnSpc>
              <a:spcBef>
                <a:spcPts val="60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五、</a:t>
            </a:r>
            <a:r>
              <a:rPr kumimoji="0" lang="en-US" altLang="zh-CN" sz="3735" b="1" i="0" u="none" strike="noStrike" kern="1200" cap="none" spc="0" normalizeH="0" baseline="0" noProof="0" dirty="0">
                <a:ln>
                  <a:noFill/>
                </a:ln>
                <a:solidFill>
                  <a:schemeClr val="tx1"/>
                </a:solidFill>
                <a:effectLst/>
                <a:uLnTx/>
                <a:uFillTx/>
                <a:latin typeface="+mj-ea"/>
                <a:ea typeface="+mj-ea"/>
                <a:cs typeface="+mn-cs"/>
                <a:sym typeface="+mn-ea"/>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社戏</a:t>
            </a:r>
            <a:r>
              <a:rPr kumimoji="0" lang="en-US" altLang="zh-CN" sz="3735" b="1" i="0" u="none" strike="noStrike" kern="1200" cap="none" spc="0" normalizeH="0" baseline="0" noProof="0" dirty="0">
                <a:ln>
                  <a:noFill/>
                </a:ln>
                <a:solidFill>
                  <a:schemeClr val="tx1"/>
                </a:solidFill>
                <a:effectLst/>
                <a:uLnTx/>
                <a:uFillTx/>
                <a:latin typeface="+mj-ea"/>
                <a:ea typeface="+mj-ea"/>
                <a:cs typeface="+mn-cs"/>
                <a:sym typeface="+mn-ea"/>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原文开头部分写的是“我”成年后在剧场看中国戏的两段经历。课后阅读这些文字，体会一下，作者通过写不同的看戏经历，表达了一种怎样的情思？</a:t>
            </a:r>
            <a:endParaRPr kumimoji="0" lang="en-US" altLang="zh-CN"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Tree>
  </p:cSld>
  <p:clrMapOvr>
    <a:masterClrMapping/>
  </p:clrMapOvr>
  <p:transition spd="slow">
    <p:random/>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8241" name="文本框 32"/>
          <p:cNvSpPr txBox="1"/>
          <p:nvPr/>
        </p:nvSpPr>
        <p:spPr>
          <a:xfrm>
            <a:off x="5967413" y="3900488"/>
            <a:ext cx="608013" cy="193675"/>
          </a:xfrm>
          <a:prstGeom prst="rect">
            <a:avLst/>
          </a:prstGeom>
          <a:noFill/>
          <a:ln w="9525">
            <a:noFill/>
          </a:ln>
        </p:spPr>
        <p:txBody>
          <a:bodyPr wrap="none" anchor="t">
            <a:spAutoFit/>
          </a:bodyPr>
          <a:p>
            <a:pPr eaLnBrk="0" hangingPunct="0"/>
            <a:r>
              <a:rPr lang="zh-CN" altLang="en-US"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42" name="文本框 34"/>
          <p:cNvSpPr txBox="1"/>
          <p:nvPr/>
        </p:nvSpPr>
        <p:spPr>
          <a:xfrm rot="-280097">
            <a:off x="10755313" y="21701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43" name="文本框 36"/>
          <p:cNvSpPr txBox="1"/>
          <p:nvPr/>
        </p:nvSpPr>
        <p:spPr>
          <a:xfrm rot="-5350866">
            <a:off x="7804150" y="17462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44" name="文本框 37"/>
          <p:cNvSpPr txBox="1"/>
          <p:nvPr/>
        </p:nvSpPr>
        <p:spPr>
          <a:xfrm rot="-4150866">
            <a:off x="7095331" y="22836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45" name="文本框 45"/>
          <p:cNvSpPr txBox="1"/>
          <p:nvPr/>
        </p:nvSpPr>
        <p:spPr>
          <a:xfrm rot="-5350866">
            <a:off x="8559800" y="1784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46" name="文本框 46"/>
          <p:cNvSpPr txBox="1"/>
          <p:nvPr/>
        </p:nvSpPr>
        <p:spPr>
          <a:xfrm rot="-424911">
            <a:off x="9423400" y="20939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47" name="文本框 47"/>
          <p:cNvSpPr txBox="1"/>
          <p:nvPr/>
        </p:nvSpPr>
        <p:spPr>
          <a:xfrm rot="-4150866">
            <a:off x="10205244" y="3329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48" name="文本框 49"/>
          <p:cNvSpPr txBox="1"/>
          <p:nvPr/>
        </p:nvSpPr>
        <p:spPr>
          <a:xfrm rot="657351">
            <a:off x="10890250" y="1576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49" name="文本框 50"/>
          <p:cNvSpPr txBox="1"/>
          <p:nvPr/>
        </p:nvSpPr>
        <p:spPr>
          <a:xfrm rot="1480325">
            <a:off x="9855200" y="16589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0" name="文本框 51"/>
          <p:cNvSpPr txBox="1"/>
          <p:nvPr/>
        </p:nvSpPr>
        <p:spPr>
          <a:xfrm rot="-5350866">
            <a:off x="11141869" y="3604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1" name="文本框 32"/>
          <p:cNvSpPr txBox="1"/>
          <p:nvPr/>
        </p:nvSpPr>
        <p:spPr>
          <a:xfrm>
            <a:off x="4349750" y="47482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2" name="文本框 34"/>
          <p:cNvSpPr txBox="1"/>
          <p:nvPr/>
        </p:nvSpPr>
        <p:spPr>
          <a:xfrm rot="4149897">
            <a:off x="5941219" y="4652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3" name="文本框 36"/>
          <p:cNvSpPr txBox="1"/>
          <p:nvPr/>
        </p:nvSpPr>
        <p:spPr>
          <a:xfrm rot="-1380000">
            <a:off x="5200650" y="17351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4" name="文本框 37"/>
          <p:cNvSpPr txBox="1"/>
          <p:nvPr/>
        </p:nvSpPr>
        <p:spPr>
          <a:xfrm rot="-180000">
            <a:off x="5507038" y="27384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5" name="文本框 45"/>
          <p:cNvSpPr txBox="1"/>
          <p:nvPr/>
        </p:nvSpPr>
        <p:spPr>
          <a:xfrm rot="-1380000">
            <a:off x="5948363" y="176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6" name="文本框 46"/>
          <p:cNvSpPr txBox="1"/>
          <p:nvPr/>
        </p:nvSpPr>
        <p:spPr>
          <a:xfrm rot="-1380000">
            <a:off x="6440488" y="2051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7" name="文本框 47"/>
          <p:cNvSpPr txBox="1"/>
          <p:nvPr/>
        </p:nvSpPr>
        <p:spPr>
          <a:xfrm rot="-180000">
            <a:off x="6751638" y="29797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8" name="文本框 49"/>
          <p:cNvSpPr txBox="1"/>
          <p:nvPr/>
        </p:nvSpPr>
        <p:spPr>
          <a:xfrm rot="-5350866">
            <a:off x="8413750" y="281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59" name="文本框 50"/>
          <p:cNvSpPr txBox="1"/>
          <p:nvPr/>
        </p:nvSpPr>
        <p:spPr>
          <a:xfrm rot="-170103">
            <a:off x="7453313" y="3454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0" name="文本框 51"/>
          <p:cNvSpPr txBox="1"/>
          <p:nvPr/>
        </p:nvSpPr>
        <p:spPr>
          <a:xfrm rot="-5350866">
            <a:off x="7785100" y="45720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1" name="文本框 32"/>
          <p:cNvSpPr txBox="1"/>
          <p:nvPr/>
        </p:nvSpPr>
        <p:spPr>
          <a:xfrm rot="1209897">
            <a:off x="1516063" y="5167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2" name="文本框 34"/>
          <p:cNvSpPr txBox="1"/>
          <p:nvPr/>
        </p:nvSpPr>
        <p:spPr>
          <a:xfrm rot="4149897">
            <a:off x="2854325"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3" name="文本框 36"/>
          <p:cNvSpPr txBox="1"/>
          <p:nvPr/>
        </p:nvSpPr>
        <p:spPr>
          <a:xfrm rot="-1380000">
            <a:off x="2139950" y="43053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4" name="文本框 37"/>
          <p:cNvSpPr txBox="1"/>
          <p:nvPr/>
        </p:nvSpPr>
        <p:spPr>
          <a:xfrm rot="1029897">
            <a:off x="3314700" y="36718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5" name="文本框 45"/>
          <p:cNvSpPr txBox="1"/>
          <p:nvPr/>
        </p:nvSpPr>
        <p:spPr>
          <a:xfrm rot="-1380000">
            <a:off x="4216400" y="4195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6" name="文本框 46"/>
          <p:cNvSpPr txBox="1"/>
          <p:nvPr/>
        </p:nvSpPr>
        <p:spPr>
          <a:xfrm rot="-170103">
            <a:off x="1049338" y="20399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7" name="文本框 47"/>
          <p:cNvSpPr txBox="1"/>
          <p:nvPr/>
        </p:nvSpPr>
        <p:spPr>
          <a:xfrm rot="1029897">
            <a:off x="1104900" y="45339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8" name="文本框 49"/>
          <p:cNvSpPr txBox="1"/>
          <p:nvPr/>
        </p:nvSpPr>
        <p:spPr>
          <a:xfrm rot="-170103">
            <a:off x="4013200" y="5116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69" name="文本框 50"/>
          <p:cNvSpPr txBox="1"/>
          <p:nvPr/>
        </p:nvSpPr>
        <p:spPr>
          <a:xfrm rot="-170103">
            <a:off x="5543550" y="42275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0" name="文本框 51"/>
          <p:cNvSpPr txBox="1"/>
          <p:nvPr/>
        </p:nvSpPr>
        <p:spPr>
          <a:xfrm rot="-170103">
            <a:off x="5765800" y="52387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1" name="文本框 32"/>
          <p:cNvSpPr txBox="1"/>
          <p:nvPr/>
        </p:nvSpPr>
        <p:spPr>
          <a:xfrm rot="-5070842">
            <a:off x="410369" y="2702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2" name="文本框 34"/>
          <p:cNvSpPr txBox="1"/>
          <p:nvPr/>
        </p:nvSpPr>
        <p:spPr>
          <a:xfrm rot="4149897">
            <a:off x="1784350" y="2876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3" name="文本框 36"/>
          <p:cNvSpPr txBox="1"/>
          <p:nvPr/>
        </p:nvSpPr>
        <p:spPr>
          <a:xfrm rot="-170103">
            <a:off x="430213" y="1782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4" name="文本框 37"/>
          <p:cNvSpPr txBox="1"/>
          <p:nvPr/>
        </p:nvSpPr>
        <p:spPr>
          <a:xfrm rot="1029897">
            <a:off x="1784350" y="2246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5" name="文本框 45"/>
          <p:cNvSpPr txBox="1"/>
          <p:nvPr/>
        </p:nvSpPr>
        <p:spPr>
          <a:xfrm rot="-1380000">
            <a:off x="282416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6" name="文本框 46"/>
          <p:cNvSpPr txBox="1"/>
          <p:nvPr/>
        </p:nvSpPr>
        <p:spPr>
          <a:xfrm rot="-1380000">
            <a:off x="3582988" y="17541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7" name="文本框 47"/>
          <p:cNvSpPr txBox="1"/>
          <p:nvPr/>
        </p:nvSpPr>
        <p:spPr>
          <a:xfrm rot="-180000">
            <a:off x="3221038" y="25066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8" name="文本框 49"/>
          <p:cNvSpPr txBox="1"/>
          <p:nvPr/>
        </p:nvSpPr>
        <p:spPr>
          <a:xfrm rot="-1380000">
            <a:off x="4368800" y="2051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79" name="文本框 50"/>
          <p:cNvSpPr txBox="1"/>
          <p:nvPr/>
        </p:nvSpPr>
        <p:spPr>
          <a:xfrm rot="-1380000">
            <a:off x="3798888" y="2825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0" name="文本框 51"/>
          <p:cNvSpPr txBox="1"/>
          <p:nvPr/>
        </p:nvSpPr>
        <p:spPr>
          <a:xfrm rot="-1380000">
            <a:off x="4646613" y="30083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1" name="文本框 32"/>
          <p:cNvSpPr txBox="1"/>
          <p:nvPr/>
        </p:nvSpPr>
        <p:spPr>
          <a:xfrm rot="1209897">
            <a:off x="6819900" y="47180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2" name="文本框 34"/>
          <p:cNvSpPr txBox="1"/>
          <p:nvPr/>
        </p:nvSpPr>
        <p:spPr>
          <a:xfrm rot="-1030866">
            <a:off x="8418513" y="519271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3" name="文本框 36"/>
          <p:cNvSpPr txBox="1"/>
          <p:nvPr/>
        </p:nvSpPr>
        <p:spPr>
          <a:xfrm rot="368503">
            <a:off x="7697788" y="38115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4" name="文本框 37"/>
          <p:cNvSpPr txBox="1"/>
          <p:nvPr/>
        </p:nvSpPr>
        <p:spPr>
          <a:xfrm rot="829244">
            <a:off x="7046913" y="5297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5" name="文本框 45"/>
          <p:cNvSpPr txBox="1"/>
          <p:nvPr/>
        </p:nvSpPr>
        <p:spPr>
          <a:xfrm rot="-4502722">
            <a:off x="9029700" y="33274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6" name="文本框 46"/>
          <p:cNvSpPr txBox="1"/>
          <p:nvPr/>
        </p:nvSpPr>
        <p:spPr>
          <a:xfrm rot="2702238">
            <a:off x="10090150" y="4083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7" name="文本框 47"/>
          <p:cNvSpPr txBox="1"/>
          <p:nvPr/>
        </p:nvSpPr>
        <p:spPr>
          <a:xfrm rot="-3456638">
            <a:off x="8976519" y="45251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8" name="文本框 49"/>
          <p:cNvSpPr txBox="1"/>
          <p:nvPr/>
        </p:nvSpPr>
        <p:spPr>
          <a:xfrm rot="-3180423">
            <a:off x="10798969" y="434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89" name="文本框 50"/>
          <p:cNvSpPr txBox="1"/>
          <p:nvPr/>
        </p:nvSpPr>
        <p:spPr>
          <a:xfrm rot="-3640556">
            <a:off x="9645650" y="4781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0" name="文本框 51"/>
          <p:cNvSpPr txBox="1"/>
          <p:nvPr/>
        </p:nvSpPr>
        <p:spPr>
          <a:xfrm rot="1549510">
            <a:off x="10706100" y="32019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1" name="文本框 32"/>
          <p:cNvSpPr txBox="1"/>
          <p:nvPr/>
        </p:nvSpPr>
        <p:spPr>
          <a:xfrm rot="4190103">
            <a:off x="5717381" y="33424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2" name="文本框 34"/>
          <p:cNvSpPr txBox="1"/>
          <p:nvPr/>
        </p:nvSpPr>
        <p:spPr>
          <a:xfrm rot="8340000">
            <a:off x="6564313" y="418465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3" name="文本框 36"/>
          <p:cNvSpPr txBox="1"/>
          <p:nvPr/>
        </p:nvSpPr>
        <p:spPr>
          <a:xfrm rot="-1160763">
            <a:off x="7697788" y="233521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4" name="文本框 37"/>
          <p:cNvSpPr txBox="1"/>
          <p:nvPr/>
        </p:nvSpPr>
        <p:spPr>
          <a:xfrm rot="39237">
            <a:off x="7532688" y="30305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5" name="文本框 45"/>
          <p:cNvSpPr txBox="1"/>
          <p:nvPr/>
        </p:nvSpPr>
        <p:spPr>
          <a:xfrm rot="-1160763">
            <a:off x="8445500" y="23637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6" name="文本框 46"/>
          <p:cNvSpPr txBox="1"/>
          <p:nvPr/>
        </p:nvSpPr>
        <p:spPr>
          <a:xfrm rot="-1160763">
            <a:off x="8939213" y="26495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7" name="文本框 47"/>
          <p:cNvSpPr txBox="1"/>
          <p:nvPr/>
        </p:nvSpPr>
        <p:spPr>
          <a:xfrm rot="39237">
            <a:off x="9580563" y="3276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8" name="文本框 49"/>
          <p:cNvSpPr txBox="1"/>
          <p:nvPr/>
        </p:nvSpPr>
        <p:spPr>
          <a:xfrm rot="-1160763">
            <a:off x="10694988" y="27559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299" name="文本框 50"/>
          <p:cNvSpPr txBox="1"/>
          <p:nvPr/>
        </p:nvSpPr>
        <p:spPr>
          <a:xfrm rot="-1160763">
            <a:off x="9983788" y="2578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0" name="文本框 51"/>
          <p:cNvSpPr txBox="1"/>
          <p:nvPr/>
        </p:nvSpPr>
        <p:spPr>
          <a:xfrm rot="-1160763">
            <a:off x="10618788" y="3725863"/>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1" name="文本框 32"/>
          <p:cNvSpPr txBox="1"/>
          <p:nvPr/>
        </p:nvSpPr>
        <p:spPr>
          <a:xfrm rot="4190103">
            <a:off x="3683000" y="4451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2" name="文本框 34"/>
          <p:cNvSpPr txBox="1"/>
          <p:nvPr/>
        </p:nvSpPr>
        <p:spPr>
          <a:xfrm rot="8340000">
            <a:off x="5232400" y="375443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3" name="文本框 36"/>
          <p:cNvSpPr txBox="1"/>
          <p:nvPr/>
        </p:nvSpPr>
        <p:spPr>
          <a:xfrm rot="2810103">
            <a:off x="5073650" y="23050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4" name="文本框 37"/>
          <p:cNvSpPr txBox="1"/>
          <p:nvPr/>
        </p:nvSpPr>
        <p:spPr>
          <a:xfrm rot="4010103">
            <a:off x="5073650" y="302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5" name="文本框 45"/>
          <p:cNvSpPr txBox="1"/>
          <p:nvPr/>
        </p:nvSpPr>
        <p:spPr>
          <a:xfrm rot="2810103">
            <a:off x="5829300" y="23431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6" name="文本框 46"/>
          <p:cNvSpPr txBox="1"/>
          <p:nvPr/>
        </p:nvSpPr>
        <p:spPr>
          <a:xfrm rot="2810103">
            <a:off x="6318250" y="2622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7" name="文本框 47"/>
          <p:cNvSpPr txBox="1"/>
          <p:nvPr/>
        </p:nvSpPr>
        <p:spPr>
          <a:xfrm rot="4010103">
            <a:off x="6318250" y="33464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8" name="文本框 49"/>
          <p:cNvSpPr txBox="1"/>
          <p:nvPr/>
        </p:nvSpPr>
        <p:spPr>
          <a:xfrm rot="-1160763">
            <a:off x="8299450" y="3392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09" name="文本框 50"/>
          <p:cNvSpPr txBox="1"/>
          <p:nvPr/>
        </p:nvSpPr>
        <p:spPr>
          <a:xfrm rot="4020000">
            <a:off x="6944519" y="34964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0" name="文本框 51"/>
          <p:cNvSpPr txBox="1"/>
          <p:nvPr/>
        </p:nvSpPr>
        <p:spPr>
          <a:xfrm rot="-1160763">
            <a:off x="7466013" y="42926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1" name="文本框 32"/>
          <p:cNvSpPr txBox="1"/>
          <p:nvPr/>
        </p:nvSpPr>
        <p:spPr>
          <a:xfrm rot="5400000">
            <a:off x="1512888" y="4298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2" name="文本框 34"/>
          <p:cNvSpPr txBox="1"/>
          <p:nvPr/>
        </p:nvSpPr>
        <p:spPr>
          <a:xfrm rot="8340000">
            <a:off x="2508250" y="47371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3" name="文本框 36"/>
          <p:cNvSpPr txBox="1"/>
          <p:nvPr/>
        </p:nvSpPr>
        <p:spPr>
          <a:xfrm rot="2810103">
            <a:off x="2472531" y="3629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4" name="文本框 37"/>
          <p:cNvSpPr txBox="1"/>
          <p:nvPr/>
        </p:nvSpPr>
        <p:spPr>
          <a:xfrm rot="5220000">
            <a:off x="3060700" y="40195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5" name="文本框 45"/>
          <p:cNvSpPr txBox="1"/>
          <p:nvPr/>
        </p:nvSpPr>
        <p:spPr>
          <a:xfrm rot="2810103">
            <a:off x="3731419" y="364886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6" name="文本框 46"/>
          <p:cNvSpPr txBox="1"/>
          <p:nvPr/>
        </p:nvSpPr>
        <p:spPr>
          <a:xfrm rot="4020000">
            <a:off x="934244" y="2618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7" name="文本框 47"/>
          <p:cNvSpPr txBox="1"/>
          <p:nvPr/>
        </p:nvSpPr>
        <p:spPr>
          <a:xfrm rot="5220000">
            <a:off x="918369" y="38457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8" name="文本框 49"/>
          <p:cNvSpPr txBox="1"/>
          <p:nvPr/>
        </p:nvSpPr>
        <p:spPr>
          <a:xfrm rot="4020000">
            <a:off x="3282950" y="4984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19" name="文本框 50"/>
          <p:cNvSpPr txBox="1"/>
          <p:nvPr/>
        </p:nvSpPr>
        <p:spPr>
          <a:xfrm rot="4020000">
            <a:off x="4927600" y="4483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0" name="文本框 51"/>
          <p:cNvSpPr txBox="1"/>
          <p:nvPr/>
        </p:nvSpPr>
        <p:spPr>
          <a:xfrm rot="4020000">
            <a:off x="5422900" y="4768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1" name="文本框 32"/>
          <p:cNvSpPr txBox="1"/>
          <p:nvPr/>
        </p:nvSpPr>
        <p:spPr>
          <a:xfrm rot="-880739">
            <a:off x="685800" y="33528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2" name="文本框 34"/>
          <p:cNvSpPr txBox="1"/>
          <p:nvPr/>
        </p:nvSpPr>
        <p:spPr>
          <a:xfrm rot="8340000">
            <a:off x="1671638" y="345598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3" name="文本框 36"/>
          <p:cNvSpPr txBox="1"/>
          <p:nvPr/>
        </p:nvSpPr>
        <p:spPr>
          <a:xfrm rot="4020000">
            <a:off x="2222500" y="20129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4" name="文本框 37"/>
          <p:cNvSpPr txBox="1"/>
          <p:nvPr/>
        </p:nvSpPr>
        <p:spPr>
          <a:xfrm rot="5220000">
            <a:off x="2222500" y="27368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5" name="文本框 45"/>
          <p:cNvSpPr txBox="1"/>
          <p:nvPr/>
        </p:nvSpPr>
        <p:spPr>
          <a:xfrm rot="2810103">
            <a:off x="2965450" y="2038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6" name="文本框 46"/>
          <p:cNvSpPr txBox="1"/>
          <p:nvPr/>
        </p:nvSpPr>
        <p:spPr>
          <a:xfrm rot="2810103">
            <a:off x="3460750" y="232410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7" name="文本框 47"/>
          <p:cNvSpPr txBox="1"/>
          <p:nvPr/>
        </p:nvSpPr>
        <p:spPr>
          <a:xfrm rot="4010103">
            <a:off x="3094831" y="30710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8" name="文本框 49"/>
          <p:cNvSpPr txBox="1"/>
          <p:nvPr/>
        </p:nvSpPr>
        <p:spPr>
          <a:xfrm rot="2810103">
            <a:off x="4237831" y="26138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29" name="文本框 50"/>
          <p:cNvSpPr txBox="1"/>
          <p:nvPr/>
        </p:nvSpPr>
        <p:spPr>
          <a:xfrm rot="2810103">
            <a:off x="4091781" y="32027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0" name="文本框 51"/>
          <p:cNvSpPr txBox="1"/>
          <p:nvPr/>
        </p:nvSpPr>
        <p:spPr>
          <a:xfrm rot="2810103">
            <a:off x="4575969" y="3477419"/>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1" name="文本框 32"/>
          <p:cNvSpPr txBox="1"/>
          <p:nvPr/>
        </p:nvSpPr>
        <p:spPr>
          <a:xfrm rot="5400000">
            <a:off x="6326981" y="4904581"/>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2" name="文本框 34"/>
          <p:cNvSpPr txBox="1"/>
          <p:nvPr/>
        </p:nvSpPr>
        <p:spPr>
          <a:xfrm rot="3159237">
            <a:off x="7756525" y="53403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3" name="文本框 36"/>
          <p:cNvSpPr txBox="1"/>
          <p:nvPr/>
        </p:nvSpPr>
        <p:spPr>
          <a:xfrm rot="-1160763">
            <a:off x="8316913" y="39004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4" name="文本框 37"/>
          <p:cNvSpPr txBox="1"/>
          <p:nvPr/>
        </p:nvSpPr>
        <p:spPr>
          <a:xfrm rot="39237">
            <a:off x="8316913" y="46243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5" name="文本框 45"/>
          <p:cNvSpPr txBox="1"/>
          <p:nvPr/>
        </p:nvSpPr>
        <p:spPr>
          <a:xfrm rot="-1160763">
            <a:off x="9063038" y="39306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6" name="文本框 46"/>
          <p:cNvSpPr txBox="1"/>
          <p:nvPr/>
        </p:nvSpPr>
        <p:spPr>
          <a:xfrm rot="-1160763">
            <a:off x="9556750" y="4216400"/>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7" name="文本框 47"/>
          <p:cNvSpPr txBox="1"/>
          <p:nvPr/>
        </p:nvSpPr>
        <p:spPr>
          <a:xfrm rot="39237">
            <a:off x="9139238" y="4973638"/>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8" name="文本框 49"/>
          <p:cNvSpPr txBox="1"/>
          <p:nvPr/>
        </p:nvSpPr>
        <p:spPr>
          <a:xfrm rot="-1160763">
            <a:off x="10250488" y="4603750"/>
            <a:ext cx="609600"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39" name="文本框 50"/>
          <p:cNvSpPr txBox="1"/>
          <p:nvPr/>
        </p:nvSpPr>
        <p:spPr>
          <a:xfrm rot="-1160763">
            <a:off x="10190163" y="5094288"/>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138340" name="文本框 51"/>
          <p:cNvSpPr txBox="1"/>
          <p:nvPr/>
        </p:nvSpPr>
        <p:spPr>
          <a:xfrm rot="-1160763">
            <a:off x="9040813" y="1528763"/>
            <a:ext cx="608013" cy="193675"/>
          </a:xfrm>
          <a:prstGeom prst="rect">
            <a:avLst/>
          </a:prstGeom>
          <a:noFill/>
          <a:ln w="9525">
            <a:noFill/>
          </a:ln>
        </p:spPr>
        <p:txBody>
          <a:bodyPr wrap="none" anchor="t">
            <a:spAutoFit/>
          </a:bodyPr>
          <a:p>
            <a:pPr eaLnBrk="0" hangingPunct="0"/>
            <a:r>
              <a:rPr lang="zh-CN" altLang="zh-CN" sz="665" noProof="1" dirty="0">
                <a:solidFill>
                  <a:srgbClr val="FFFFFF"/>
                </a:solidFill>
                <a:latin typeface="Arial" panose="020B0604020202020204" pitchFamily="34" charset="0"/>
                <a:ea typeface="宋体" panose="02010600030101010101" pitchFamily="2" charset="-122"/>
                <a:cs typeface="+mn-cs"/>
              </a:rPr>
              <a:t>状元成才路</a:t>
            </a:r>
            <a:endParaRPr lang="zh-CN" altLang="zh-CN" sz="665" noProof="1" dirty="0">
              <a:solidFill>
                <a:srgbClr val="FFFFFF"/>
              </a:solidFill>
              <a:latin typeface="Arial" panose="020B0604020202020204" pitchFamily="34" charset="0"/>
              <a:ea typeface="宋体" panose="02010600030101010101" pitchFamily="2" charset="-122"/>
            </a:endParaRPr>
          </a:p>
        </p:txBody>
      </p:sp>
      <p:sp>
        <p:nvSpPr>
          <p:cNvPr id="2" name="矩形 1"/>
          <p:cNvSpPr/>
          <p:nvPr/>
        </p:nvSpPr>
        <p:spPr>
          <a:xfrm>
            <a:off x="684213" y="1090613"/>
            <a:ext cx="10823575" cy="3620770"/>
          </a:xfrm>
          <a:prstGeom prst="rect">
            <a:avLst/>
          </a:prstGeom>
          <a:noFill/>
          <a:ln w="9525">
            <a:noFill/>
          </a:ln>
        </p:spPr>
        <p:txBody>
          <a:bodyPr anchor="t">
            <a:spAutoFit/>
          </a:bodyPr>
          <a:p>
            <a:pPr fontAlgn="base">
              <a:lnSpc>
                <a:spcPct val="120000"/>
              </a:lnSpc>
              <a:spcBef>
                <a:spcPts val="600"/>
              </a:spcBef>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参考答案：</a:t>
            </a:r>
            <a:endParaRPr lang="en-US" altLang="zh-CN" sz="3735" b="1" strike="noStrike" noProof="1" dirty="0">
              <a:solidFill>
                <a:srgbClr val="0000FF"/>
              </a:solidFill>
              <a:latin typeface="楷体" panose="02010609060101010101" pitchFamily="49" charset="-122"/>
              <a:ea typeface="楷体" panose="02010609060101010101" pitchFamily="49" charset="-122"/>
            </a:endParaRPr>
          </a:p>
          <a:p>
            <a:pPr fontAlgn="base">
              <a:lnSpc>
                <a:spcPct val="120000"/>
              </a:lnSpc>
              <a:spcBef>
                <a:spcPts val="600"/>
              </a:spcBef>
            </a:pP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    形成</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鲜明对比</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，两次看京戏，环境拥挤，人与人</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关系冷漠</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心情窝囊压抑</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，表现了</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厌烦和倦怠</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；而</a:t>
            </a:r>
            <a:r>
              <a:rPr lang="zh-CN" altLang="en-US" sz="3735" b="1" strike="noStrike" noProof="1" dirty="0">
                <a:solidFill>
                  <a:srgbClr val="FF0000"/>
                </a:solidFill>
                <a:latin typeface="楷体" panose="02010609060101010101" pitchFamily="49" charset="-122"/>
                <a:ea typeface="楷体" panose="02010609060101010101" pitchFamily="49" charset="-122"/>
                <a:cs typeface="+mn-cs"/>
              </a:rPr>
              <a:t>看社戏时景色美丽醉人，人们淳朴善良，表达对劳动人民的热爱和对美好生活的向往</a:t>
            </a:r>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a:t>
            </a:r>
            <a:endParaRPr lang="zh-CN" altLang="en-US" sz="3735" b="1" strike="noStrike" noProof="1" dirty="0">
              <a:solidFill>
                <a:srgbClr val="0000FF"/>
              </a:solidFill>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7889" name="矩形 1"/>
          <p:cNvSpPr/>
          <p:nvPr/>
        </p:nvSpPr>
        <p:spPr>
          <a:xfrm>
            <a:off x="1089025" y="1130300"/>
            <a:ext cx="5618163" cy="666750"/>
          </a:xfrm>
          <a:prstGeom prst="rect">
            <a:avLst/>
          </a:prstGeom>
          <a:noFill/>
          <a:ln w="9525">
            <a:noFill/>
          </a:ln>
        </p:spPr>
        <p:txBody>
          <a:bodyPr wrap="square" anchor="t">
            <a:spAutoFit/>
          </a:bodyPr>
          <a:p>
            <a:pPr fontAlgn="base"/>
            <a:r>
              <a:rPr lang="zh-CN" altLang="en-US" sz="3735" b="1" strike="noStrike" noProof="1" dirty="0">
                <a:solidFill>
                  <a:srgbClr val="0000FF"/>
                </a:solidFill>
                <a:latin typeface="楷体" panose="02010609060101010101" pitchFamily="49" charset="-122"/>
                <a:ea typeface="楷体" panose="02010609060101010101" pitchFamily="49" charset="-122"/>
                <a:cs typeface="+mn-cs"/>
              </a:rPr>
              <a:t>◆多音字</a:t>
            </a:r>
            <a:endParaRPr lang="en-US" altLang="zh-CN" sz="1865" b="1" strike="noStrike" noProof="1" dirty="0">
              <a:solidFill>
                <a:srgbClr val="F2F2F2"/>
              </a:solidFill>
              <a:latin typeface="楷体" panose="02010609060101010101" pitchFamily="49" charset="-122"/>
              <a:ea typeface="楷体" panose="02010609060101010101" pitchFamily="49" charset="-122"/>
            </a:endParaRPr>
          </a:p>
        </p:txBody>
      </p:sp>
      <p:sp>
        <p:nvSpPr>
          <p:cNvPr id="3" name="矩形 2"/>
          <p:cNvSpPr>
            <a:spLocks noChangeArrowheads="1"/>
          </p:cNvSpPr>
          <p:nvPr/>
        </p:nvSpPr>
        <p:spPr bwMode="auto">
          <a:xfrm>
            <a:off x="1574800" y="2089150"/>
            <a:ext cx="4475163"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）归省</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）省心</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4" name="矩形 3"/>
          <p:cNvSpPr>
            <a:spLocks noChangeArrowheads="1"/>
          </p:cNvSpPr>
          <p:nvPr/>
        </p:nvSpPr>
        <p:spPr bwMode="auto">
          <a:xfrm>
            <a:off x="6515100" y="1601788"/>
            <a:ext cx="428466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）一哄而散</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）哄骗</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    ）哄笑</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7" name="矩形 6"/>
          <p:cNvSpPr>
            <a:spLocks noChangeArrowheads="1"/>
          </p:cNvSpPr>
          <p:nvPr/>
        </p:nvSpPr>
        <p:spPr bwMode="auto">
          <a:xfrm>
            <a:off x="846138" y="2665413"/>
            <a:ext cx="660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省</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8" name="左大括号 7"/>
          <p:cNvSpPr/>
          <p:nvPr/>
        </p:nvSpPr>
        <p:spPr>
          <a:xfrm>
            <a:off x="1462088" y="2630488"/>
            <a:ext cx="330200" cy="1022350"/>
          </a:xfrm>
          <a:prstGeom prst="leftBrace">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735" b="0" i="0" u="none" strike="noStrike" kern="1200" cap="none" spc="0" normalizeH="0" baseline="0" noProof="0">
              <a:ln>
                <a:noFill/>
              </a:ln>
              <a:solidFill>
                <a:schemeClr val="tx1"/>
              </a:solidFill>
              <a:effectLst/>
              <a:uLnTx/>
              <a:uFillTx/>
              <a:latin typeface="+mj-ea"/>
              <a:ea typeface="+mj-ea"/>
              <a:cs typeface="+mn-cs"/>
            </a:endParaRPr>
          </a:p>
        </p:txBody>
      </p:sp>
      <p:sp>
        <p:nvSpPr>
          <p:cNvPr id="9" name="矩形 8"/>
          <p:cNvSpPr>
            <a:spLocks noChangeArrowheads="1"/>
          </p:cNvSpPr>
          <p:nvPr/>
        </p:nvSpPr>
        <p:spPr bwMode="auto">
          <a:xfrm>
            <a:off x="5729288" y="2635250"/>
            <a:ext cx="660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rPr>
              <a:t>哄</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12" name="左大括号 11"/>
          <p:cNvSpPr/>
          <p:nvPr/>
        </p:nvSpPr>
        <p:spPr>
          <a:xfrm>
            <a:off x="6375400" y="2146300"/>
            <a:ext cx="331788" cy="1992313"/>
          </a:xfrm>
          <a:prstGeom prst="leftBrace">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 name="矩形 1"/>
          <p:cNvSpPr/>
          <p:nvPr/>
        </p:nvSpPr>
        <p:spPr>
          <a:xfrm>
            <a:off x="2170113" y="2281238"/>
            <a:ext cx="1139825" cy="666750"/>
          </a:xfrm>
          <a:prstGeom prst="rect">
            <a:avLst/>
          </a:prstGeom>
          <a:noFill/>
          <a:ln w="9525">
            <a:noFill/>
          </a:ln>
        </p:spPr>
        <p:txBody>
          <a:bodyPr wrap="none" anchor="t">
            <a:spAutoFit/>
          </a:bodyPr>
          <a:p>
            <a:pPr fontAlgn="base"/>
            <a:r>
              <a:rPr lang="en-US" altLang="zh-CN" sz="3735" b="1" strike="noStrike" noProof="1" dirty="0">
                <a:solidFill>
                  <a:srgbClr val="FF0000"/>
                </a:solidFill>
                <a:latin typeface="宋体" panose="02010600030101010101" pitchFamily="2" charset="-122"/>
                <a:ea typeface="宋体" panose="02010600030101010101" pitchFamily="2" charset="-122"/>
                <a:cs typeface="+mn-cs"/>
              </a:rPr>
              <a:t>xǐnɡ</a:t>
            </a:r>
            <a:endParaRPr lang="zh-CN" altLang="en-US" sz="3735" strike="noStrike" noProof="1" dirty="0">
              <a:solidFill>
                <a:srgbClr val="FF0000"/>
              </a:solidFill>
              <a:latin typeface="宋体" panose="02010600030101010101" pitchFamily="2" charset="-122"/>
              <a:ea typeface="宋体" panose="02010600030101010101" pitchFamily="2" charset="-122"/>
            </a:endParaRPr>
          </a:p>
        </p:txBody>
      </p:sp>
      <p:sp>
        <p:nvSpPr>
          <p:cNvPr id="5" name="矩形 4"/>
          <p:cNvSpPr/>
          <p:nvPr/>
        </p:nvSpPr>
        <p:spPr>
          <a:xfrm>
            <a:off x="2082800" y="3224213"/>
            <a:ext cx="1379538" cy="665163"/>
          </a:xfrm>
          <a:prstGeom prst="rect">
            <a:avLst/>
          </a:prstGeom>
          <a:noFill/>
          <a:ln w="9525">
            <a:noFill/>
          </a:ln>
        </p:spPr>
        <p:txBody>
          <a:bodyPr wrap="none" anchor="t">
            <a:spAutoFit/>
          </a:bodyPr>
          <a:p>
            <a:pPr fontAlgn="base"/>
            <a:r>
              <a:rPr lang="en-US" altLang="zh-CN" sz="3735" b="1" strike="noStrike" noProof="1" dirty="0">
                <a:solidFill>
                  <a:srgbClr val="FF0000"/>
                </a:solidFill>
                <a:latin typeface="宋体" panose="02010600030101010101" pitchFamily="2" charset="-122"/>
                <a:ea typeface="宋体" panose="02010600030101010101" pitchFamily="2" charset="-122"/>
                <a:cs typeface="+mn-cs"/>
              </a:rPr>
              <a:t>shěnɡ</a:t>
            </a:r>
            <a:endParaRPr lang="zh-CN" altLang="en-US" sz="3735" strike="noStrike" noProof="1" dirty="0">
              <a:solidFill>
                <a:srgbClr val="FF0000"/>
              </a:solidFill>
              <a:latin typeface="宋体" panose="02010600030101010101" pitchFamily="2" charset="-122"/>
              <a:ea typeface="宋体" panose="02010600030101010101" pitchFamily="2" charset="-122"/>
            </a:endParaRPr>
          </a:p>
        </p:txBody>
      </p:sp>
      <p:sp>
        <p:nvSpPr>
          <p:cNvPr id="6" name="矩形 5"/>
          <p:cNvSpPr/>
          <p:nvPr/>
        </p:nvSpPr>
        <p:spPr>
          <a:xfrm>
            <a:off x="7062788" y="1797050"/>
            <a:ext cx="1141413" cy="666750"/>
          </a:xfrm>
          <a:prstGeom prst="rect">
            <a:avLst/>
          </a:prstGeom>
          <a:noFill/>
          <a:ln w="9525">
            <a:noFill/>
          </a:ln>
        </p:spPr>
        <p:txBody>
          <a:bodyPr wrap="none" anchor="t">
            <a:spAutoFit/>
          </a:bodyPr>
          <a:p>
            <a:pPr fontAlgn="base"/>
            <a:r>
              <a:rPr lang="en-US" altLang="zh-CN" sz="3735" b="1" strike="noStrike" noProof="1" dirty="0">
                <a:solidFill>
                  <a:srgbClr val="FF0000"/>
                </a:solidFill>
                <a:latin typeface="宋体" panose="02010600030101010101" pitchFamily="2" charset="-122"/>
                <a:ea typeface="宋体" panose="02010600030101010101" pitchFamily="2" charset="-122"/>
                <a:cs typeface="+mn-cs"/>
              </a:rPr>
              <a:t>hònɡ</a:t>
            </a:r>
            <a:endParaRPr lang="zh-CN" altLang="en-US" sz="3735" strike="noStrike" noProof="1" dirty="0">
              <a:solidFill>
                <a:srgbClr val="FF0000"/>
              </a:solidFill>
              <a:latin typeface="宋体" panose="02010600030101010101" pitchFamily="2" charset="-122"/>
              <a:ea typeface="宋体" panose="02010600030101010101" pitchFamily="2" charset="-122"/>
            </a:endParaRPr>
          </a:p>
        </p:txBody>
      </p:sp>
      <p:sp>
        <p:nvSpPr>
          <p:cNvPr id="15" name="矩形 14"/>
          <p:cNvSpPr/>
          <p:nvPr/>
        </p:nvSpPr>
        <p:spPr>
          <a:xfrm>
            <a:off x="7062788" y="2819400"/>
            <a:ext cx="1141413" cy="666750"/>
          </a:xfrm>
          <a:prstGeom prst="rect">
            <a:avLst/>
          </a:prstGeom>
          <a:noFill/>
          <a:ln w="9525">
            <a:noFill/>
          </a:ln>
        </p:spPr>
        <p:txBody>
          <a:bodyPr wrap="none" anchor="t">
            <a:spAutoFit/>
          </a:bodyPr>
          <a:p>
            <a:pPr fontAlgn="base"/>
            <a:r>
              <a:rPr lang="en-US" altLang="zh-CN" sz="3735" b="1" strike="noStrike" noProof="1" dirty="0">
                <a:solidFill>
                  <a:srgbClr val="FF0000"/>
                </a:solidFill>
                <a:latin typeface="宋体" panose="02010600030101010101" pitchFamily="2" charset="-122"/>
                <a:ea typeface="宋体" panose="02010600030101010101" pitchFamily="2" charset="-122"/>
                <a:cs typeface="+mn-cs"/>
              </a:rPr>
              <a:t>hǒnɡ</a:t>
            </a:r>
            <a:endParaRPr lang="zh-CN" altLang="en-US" sz="3735" strike="noStrike" noProof="1" dirty="0">
              <a:solidFill>
                <a:srgbClr val="FF0000"/>
              </a:solidFill>
              <a:latin typeface="宋体" panose="02010600030101010101" pitchFamily="2" charset="-122"/>
              <a:ea typeface="宋体" panose="02010600030101010101" pitchFamily="2" charset="-122"/>
            </a:endParaRPr>
          </a:p>
        </p:txBody>
      </p:sp>
      <p:sp>
        <p:nvSpPr>
          <p:cNvPr id="16" name="矩形 15"/>
          <p:cNvSpPr/>
          <p:nvPr/>
        </p:nvSpPr>
        <p:spPr>
          <a:xfrm>
            <a:off x="7034213" y="3759200"/>
            <a:ext cx="1336675" cy="666750"/>
          </a:xfrm>
          <a:prstGeom prst="rect">
            <a:avLst/>
          </a:prstGeom>
          <a:noFill/>
          <a:ln w="9525">
            <a:noFill/>
          </a:ln>
        </p:spPr>
        <p:txBody>
          <a:bodyPr anchor="t">
            <a:spAutoFit/>
          </a:bodyPr>
          <a:p>
            <a:pPr fontAlgn="base"/>
            <a:r>
              <a:rPr lang="en-US" altLang="zh-CN" sz="3735" b="1" strike="noStrike" noProof="1" dirty="0">
                <a:solidFill>
                  <a:srgbClr val="FF0000"/>
                </a:solidFill>
                <a:latin typeface="宋体" panose="02010600030101010101" pitchFamily="2" charset="-122"/>
                <a:ea typeface="宋体" panose="02010600030101010101" pitchFamily="2" charset="-122"/>
                <a:cs typeface="+mn-cs"/>
              </a:rPr>
              <a:t>hōnɡ</a:t>
            </a:r>
            <a:endParaRPr lang="zh-CN" altLang="en-US" sz="3735" strike="noStrike" noProof="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bldLvl="0" animBg="1"/>
      <p:bldP spid="9" grpId="0"/>
      <p:bldP spid="12" grpId="0" bldLvl="0" animBg="1"/>
      <p:bldP spid="2" grpId="0"/>
      <p:bldP spid="5" grpId="0"/>
      <p:bldP spid="6"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534988" y="307975"/>
            <a:ext cx="10260012" cy="706438"/>
          </a:xfrm>
          <a:prstGeom prst="rect">
            <a:avLst/>
          </a:prstGeom>
          <a:noFill/>
          <a:ln w="9525">
            <a:noFill/>
          </a:ln>
        </p:spPr>
        <p:txBody>
          <a:bodyPr anchor="t">
            <a:spAutoFit/>
          </a:bodyPr>
          <a:p>
            <a:r>
              <a:rPr lang="zh-CN" altLang="en-US" sz="4000" dirty="0">
                <a:solidFill>
                  <a:srgbClr val="FF0000"/>
                </a:solidFill>
                <a:latin typeface="Arial" panose="020B0604020202020204" pitchFamily="34" charset="0"/>
                <a:ea typeface="黑体" panose="02010609060101010101" pitchFamily="49" charset="-122"/>
              </a:rPr>
              <a:t>情节把握：课文具体写了几件事？详略如何？</a:t>
            </a:r>
            <a:endParaRPr lang="zh-CN" altLang="en-US" sz="4000" dirty="0">
              <a:solidFill>
                <a:srgbClr val="FF0000"/>
              </a:solidFill>
              <a:latin typeface="Arial" panose="020B0604020202020204" pitchFamily="34" charset="0"/>
              <a:ea typeface="黑体" panose="02010609060101010101" pitchFamily="49" charset="-122"/>
            </a:endParaRPr>
          </a:p>
        </p:txBody>
      </p:sp>
      <p:sp>
        <p:nvSpPr>
          <p:cNvPr id="3" name="文本框 2"/>
          <p:cNvSpPr txBox="1"/>
          <p:nvPr/>
        </p:nvSpPr>
        <p:spPr>
          <a:xfrm>
            <a:off x="1131888" y="1014413"/>
            <a:ext cx="4926012" cy="6000750"/>
          </a:xfrm>
          <a:prstGeom prst="rect">
            <a:avLst/>
          </a:prstGeom>
          <a:noFill/>
          <a:ln w="9525">
            <a:noFill/>
          </a:ln>
        </p:spPr>
        <p:txBody>
          <a:bodyPr anchor="t">
            <a:spAutoFit/>
          </a:bodyPr>
          <a:p>
            <a:pPr algn="r">
              <a:lnSpc>
                <a:spcPct val="120000"/>
              </a:lnSpc>
            </a:pPr>
            <a:r>
              <a:rPr lang="zh-CN" altLang="en-US" sz="4000" b="1" dirty="0">
                <a:solidFill>
                  <a:srgbClr val="000000"/>
                </a:solidFill>
                <a:latin typeface="楷体" panose="02010609060101010101" pitchFamily="49" charset="-122"/>
                <a:ea typeface="楷体" panose="02010609060101010101" pitchFamily="49" charset="-122"/>
                <a:sym typeface="宋体" panose="02010600030101010101" pitchFamily="2" charset="-122"/>
              </a:rPr>
              <a:t>随母归省</a:t>
            </a:r>
            <a:endParaRPr lang="zh-CN" altLang="en-US" sz="4000" b="1" dirty="0">
              <a:solidFill>
                <a:srgbClr val="FF0000"/>
              </a:solidFill>
              <a:latin typeface="楷体" panose="02010609060101010101" pitchFamily="49" charset="-122"/>
              <a:ea typeface="楷体" panose="02010609060101010101" pitchFamily="49" charset="-122"/>
            </a:endParaRPr>
          </a:p>
          <a:p>
            <a:pPr algn="r">
              <a:lnSpc>
                <a:spcPct val="120000"/>
              </a:lnSpc>
            </a:pPr>
            <a:r>
              <a:rPr lang="zh-CN" altLang="en-US" sz="4000" b="1" dirty="0">
                <a:solidFill>
                  <a:srgbClr val="000000"/>
                </a:solidFill>
                <a:latin typeface="楷体" panose="02010609060101010101" pitchFamily="49" charset="-122"/>
                <a:ea typeface="楷体" panose="02010609060101010101" pitchFamily="49" charset="-122"/>
                <a:sym typeface="宋体" panose="02010600030101010101" pitchFamily="2" charset="-122"/>
              </a:rPr>
              <a:t>钓虾放牛</a:t>
            </a:r>
            <a:r>
              <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rPr>
              <a:t>的乡间生活</a:t>
            </a:r>
            <a:endParaRPr lang="zh-CN" altLang="en-US" sz="4000" b="1" dirty="0">
              <a:solidFill>
                <a:srgbClr val="FF0000"/>
              </a:solidFill>
              <a:latin typeface="楷体" panose="02010609060101010101" pitchFamily="49" charset="-122"/>
              <a:ea typeface="楷体" panose="02010609060101010101" pitchFamily="49" charset="-122"/>
            </a:endParaRPr>
          </a:p>
          <a:p>
            <a:pPr algn="r">
              <a:lnSpc>
                <a:spcPct val="120000"/>
              </a:lnSpc>
            </a:pPr>
            <a:r>
              <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rPr>
              <a:t>看社</a:t>
            </a:r>
            <a:r>
              <a:rPr lang="zh-CN" altLang="en-US" sz="4000" b="1" dirty="0">
                <a:solidFill>
                  <a:srgbClr val="000000"/>
                </a:solidFill>
                <a:latin typeface="楷体" panose="02010609060101010101" pitchFamily="49" charset="-122"/>
                <a:ea typeface="楷体" panose="02010609060101010101" pitchFamily="49" charset="-122"/>
                <a:sym typeface="宋体" panose="02010600030101010101" pitchFamily="2" charset="-122"/>
              </a:rPr>
              <a:t>戏前</a:t>
            </a:r>
            <a:r>
              <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rPr>
              <a:t>的</a:t>
            </a:r>
            <a:r>
              <a:rPr lang="zh-CN" altLang="en-US" sz="4000" b="1" dirty="0">
                <a:solidFill>
                  <a:srgbClr val="000000"/>
                </a:solidFill>
                <a:latin typeface="楷体" panose="02010609060101010101" pitchFamily="49" charset="-122"/>
                <a:ea typeface="楷体" panose="02010609060101010101" pitchFamily="49" charset="-122"/>
                <a:sym typeface="宋体" panose="02010600030101010101" pitchFamily="2" charset="-122"/>
              </a:rPr>
              <a:t>波折</a:t>
            </a:r>
            <a:endParaRPr lang="zh-CN" altLang="en-US" sz="4000" b="1" dirty="0">
              <a:latin typeface="楷体" panose="02010609060101010101" pitchFamily="49" charset="-122"/>
              <a:ea typeface="楷体" panose="02010609060101010101" pitchFamily="49" charset="-122"/>
            </a:endParaRPr>
          </a:p>
          <a:p>
            <a:pPr algn="r">
              <a:lnSpc>
                <a:spcPct val="120000"/>
              </a:lnSpc>
            </a:pPr>
            <a:r>
              <a:rPr lang="zh-CN" altLang="en-US" sz="4000" b="1" dirty="0">
                <a:solidFill>
                  <a:srgbClr val="000000"/>
                </a:solidFill>
                <a:latin typeface="楷体" panose="02010609060101010101" pitchFamily="49" charset="-122"/>
                <a:ea typeface="楷体" panose="02010609060101010101" pitchFamily="49" charset="-122"/>
                <a:sym typeface="宋体" panose="02010600030101010101" pitchFamily="2" charset="-122"/>
              </a:rPr>
              <a:t>夏夜行船</a:t>
            </a:r>
            <a:endParaRPr lang="zh-CN" altLang="en-US" sz="4000" b="1" dirty="0">
              <a:latin typeface="楷体" panose="02010609060101010101" pitchFamily="49" charset="-122"/>
              <a:ea typeface="楷体" panose="02010609060101010101" pitchFamily="49" charset="-122"/>
            </a:endParaRPr>
          </a:p>
          <a:p>
            <a:pPr algn="r">
              <a:lnSpc>
                <a:spcPct val="120000"/>
              </a:lnSpc>
            </a:pPr>
            <a:r>
              <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rPr>
              <a:t>船头看戏</a:t>
            </a:r>
            <a:endParaRPr lang="zh-CN" altLang="en-US" sz="4000" b="1" dirty="0">
              <a:solidFill>
                <a:srgbClr val="FF0000"/>
              </a:solidFill>
              <a:latin typeface="楷体" panose="02010609060101010101" pitchFamily="49" charset="-122"/>
              <a:ea typeface="楷体" panose="02010609060101010101" pitchFamily="49" charset="-122"/>
            </a:endParaRPr>
          </a:p>
          <a:p>
            <a:pPr algn="r">
              <a:lnSpc>
                <a:spcPct val="120000"/>
              </a:lnSpc>
            </a:pPr>
            <a:r>
              <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rPr>
              <a:t>月夜</a:t>
            </a:r>
            <a:r>
              <a:rPr lang="zh-CN" altLang="en-US" sz="4000" b="1" dirty="0">
                <a:solidFill>
                  <a:srgbClr val="000000"/>
                </a:solidFill>
                <a:latin typeface="楷体" panose="02010609060101010101" pitchFamily="49" charset="-122"/>
                <a:ea typeface="楷体" panose="02010609060101010101" pitchFamily="49" charset="-122"/>
                <a:sym typeface="宋体" panose="02010600030101010101" pitchFamily="2" charset="-122"/>
              </a:rPr>
              <a:t>归航</a:t>
            </a:r>
            <a:endParaRPr lang="zh-CN" altLang="en-US" sz="4000" b="1" dirty="0">
              <a:solidFill>
                <a:srgbClr val="000000"/>
              </a:solidFill>
              <a:latin typeface="楷体" panose="02010609060101010101" pitchFamily="49" charset="-122"/>
              <a:ea typeface="楷体" panose="02010609060101010101" pitchFamily="49" charset="-122"/>
              <a:sym typeface="宋体" panose="02010600030101010101" pitchFamily="2" charset="-122"/>
            </a:endParaRPr>
          </a:p>
          <a:p>
            <a:pPr algn="r">
              <a:lnSpc>
                <a:spcPct val="120000"/>
              </a:lnSpc>
            </a:pPr>
            <a:r>
              <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rPr>
              <a:t>偷豆趣味</a:t>
            </a:r>
            <a:endParaRPr lang="zh-CN" altLang="en-US" sz="4000" b="1" dirty="0">
              <a:solidFill>
                <a:srgbClr val="FF0000"/>
              </a:solidFill>
              <a:latin typeface="楷体" panose="02010609060101010101" pitchFamily="49" charset="-122"/>
              <a:ea typeface="楷体" panose="02010609060101010101" pitchFamily="49" charset="-122"/>
            </a:endParaRPr>
          </a:p>
          <a:p>
            <a:pPr algn="r">
              <a:lnSpc>
                <a:spcPct val="120000"/>
              </a:lnSpc>
            </a:pPr>
            <a:r>
              <a:rPr lang="zh-CN" altLang="en-US" sz="4000" b="1" dirty="0">
                <a:solidFill>
                  <a:srgbClr val="000000"/>
                </a:solidFill>
                <a:latin typeface="楷体" panose="02010609060101010101" pitchFamily="49" charset="-122"/>
                <a:ea typeface="楷体" panose="02010609060101010101" pitchFamily="49" charset="-122"/>
                <a:sym typeface="宋体" panose="02010600030101010101" pitchFamily="2" charset="-122"/>
              </a:rPr>
              <a:t>六一送豆</a:t>
            </a:r>
            <a:endParaRPr lang="zh-CN" altLang="en-US" sz="4000" b="1" dirty="0">
              <a:latin typeface="楷体" panose="02010609060101010101" pitchFamily="49" charset="-122"/>
              <a:ea typeface="楷体" panose="02010609060101010101" pitchFamily="49" charset="-122"/>
            </a:endParaRPr>
          </a:p>
        </p:txBody>
      </p:sp>
      <p:sp>
        <p:nvSpPr>
          <p:cNvPr id="6" name="文本框 5"/>
          <p:cNvSpPr txBox="1"/>
          <p:nvPr/>
        </p:nvSpPr>
        <p:spPr>
          <a:xfrm>
            <a:off x="9931400" y="2138363"/>
            <a:ext cx="863600" cy="911225"/>
          </a:xfrm>
          <a:prstGeom prst="rect">
            <a:avLst/>
          </a:prstGeom>
          <a:noFill/>
          <a:ln w="9525">
            <a:noFill/>
          </a:ln>
        </p:spPr>
        <p:txBody>
          <a:bodyPr anchor="t">
            <a:spAutoFit/>
          </a:bodyPr>
          <a:p>
            <a:r>
              <a:rPr lang="zh-CN" altLang="en-US" sz="5335" b="1" noProof="1" dirty="0">
                <a:solidFill>
                  <a:srgbClr val="0000FF"/>
                </a:solidFill>
                <a:latin typeface="Arial" panose="020B0604020202020204" pitchFamily="34" charset="0"/>
                <a:ea typeface="黑体" panose="02010609060101010101" pitchFamily="49" charset="-122"/>
                <a:cs typeface="+mn-cs"/>
              </a:rPr>
              <a:t>详</a:t>
            </a:r>
            <a:endParaRPr lang="zh-CN" altLang="en-US" sz="5335" b="1" noProof="1" dirty="0">
              <a:solidFill>
                <a:srgbClr val="0000FF"/>
              </a:solidFill>
              <a:latin typeface="Arial" panose="020B0604020202020204" pitchFamily="34" charset="0"/>
              <a:ea typeface="黑体" panose="02010609060101010101" pitchFamily="49" charset="-122"/>
            </a:endParaRPr>
          </a:p>
        </p:txBody>
      </p:sp>
      <p:sp>
        <p:nvSpPr>
          <p:cNvPr id="7" name="文本框 6"/>
          <p:cNvSpPr txBox="1"/>
          <p:nvPr/>
        </p:nvSpPr>
        <p:spPr>
          <a:xfrm>
            <a:off x="9931400" y="4127500"/>
            <a:ext cx="863600" cy="912813"/>
          </a:xfrm>
          <a:prstGeom prst="rect">
            <a:avLst/>
          </a:prstGeom>
          <a:noFill/>
          <a:ln w="9525">
            <a:noFill/>
          </a:ln>
        </p:spPr>
        <p:txBody>
          <a:bodyPr anchor="t">
            <a:spAutoFit/>
          </a:bodyPr>
          <a:p>
            <a:r>
              <a:rPr lang="zh-CN" altLang="en-US" sz="5335" b="1" noProof="1" dirty="0">
                <a:solidFill>
                  <a:srgbClr val="0000FF"/>
                </a:solidFill>
                <a:latin typeface="Arial" panose="020B0604020202020204" pitchFamily="34" charset="0"/>
                <a:ea typeface="黑体" panose="02010609060101010101" pitchFamily="49" charset="-122"/>
                <a:cs typeface="+mn-cs"/>
              </a:rPr>
              <a:t>略</a:t>
            </a:r>
            <a:endParaRPr lang="zh-CN" altLang="en-US" sz="5335" b="1" noProof="1" dirty="0">
              <a:solidFill>
                <a:srgbClr val="0000FF"/>
              </a:solidFill>
              <a:latin typeface="Arial" panose="020B0604020202020204" pitchFamily="34" charset="0"/>
              <a:ea typeface="黑体" panose="02010609060101010101" pitchFamily="49" charset="-122"/>
            </a:endParaRPr>
          </a:p>
        </p:txBody>
      </p:sp>
      <p:cxnSp>
        <p:nvCxnSpPr>
          <p:cNvPr id="8" name="直接箭头连接符 7"/>
          <p:cNvCxnSpPr/>
          <p:nvPr/>
        </p:nvCxnSpPr>
        <p:spPr>
          <a:xfrm>
            <a:off x="5970588" y="1531938"/>
            <a:ext cx="3960813" cy="2962275"/>
          </a:xfrm>
          <a:prstGeom prst="straightConnector1">
            <a:avLst/>
          </a:prstGeom>
          <a:ln w="28575"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5842000" y="2425700"/>
            <a:ext cx="3910013" cy="2173288"/>
          </a:xfrm>
          <a:prstGeom prst="straightConnector1">
            <a:avLst/>
          </a:prstGeom>
          <a:ln w="28575"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5842000" y="2509838"/>
            <a:ext cx="3849688" cy="4667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5970588" y="2730500"/>
            <a:ext cx="3529013" cy="9159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5908675" y="2900363"/>
            <a:ext cx="3692525" cy="1489075"/>
          </a:xfrm>
          <a:prstGeom prst="straightConnector1">
            <a:avLst/>
          </a:prstGeom>
          <a:ln w="2857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5908675" y="3051175"/>
            <a:ext cx="4197350" cy="198913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5908675" y="3049588"/>
            <a:ext cx="4545013" cy="274796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5734050" y="3092450"/>
            <a:ext cx="4816475" cy="357346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linds(horizontal)">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649288" y="1087438"/>
            <a:ext cx="9979025" cy="706437"/>
          </a:xfrm>
          <a:prstGeom prst="rect">
            <a:avLst/>
          </a:prstGeom>
          <a:noFill/>
          <a:ln w="9525">
            <a:noFill/>
          </a:ln>
        </p:spPr>
        <p:txBody>
          <a:bodyPr anchor="t">
            <a:spAutoFit/>
          </a:bodyPr>
          <a:p>
            <a:r>
              <a:rPr lang="zh-CN" altLang="en-US" sz="4000" dirty="0">
                <a:solidFill>
                  <a:srgbClr val="FF0000"/>
                </a:solidFill>
                <a:latin typeface="Arial" panose="020B0604020202020204" pitchFamily="34" charset="0"/>
                <a:ea typeface="黑体" panose="02010609060101010101" pitchFamily="49" charset="-122"/>
              </a:rPr>
              <a:t>为什么有的情节详写，有的情节略写？</a:t>
            </a:r>
            <a:endParaRPr lang="zh-CN" altLang="en-US" sz="4000" dirty="0">
              <a:solidFill>
                <a:srgbClr val="FF0000"/>
              </a:solidFill>
              <a:latin typeface="Arial" panose="020B0604020202020204" pitchFamily="34" charset="0"/>
              <a:ea typeface="黑体" panose="02010609060101010101" pitchFamily="49" charset="-122"/>
            </a:endParaRPr>
          </a:p>
        </p:txBody>
      </p:sp>
      <p:sp>
        <p:nvSpPr>
          <p:cNvPr id="3" name="文本框 2"/>
          <p:cNvSpPr txBox="1"/>
          <p:nvPr/>
        </p:nvSpPr>
        <p:spPr>
          <a:xfrm>
            <a:off x="331788" y="1973263"/>
            <a:ext cx="11499850" cy="2860675"/>
          </a:xfrm>
          <a:prstGeom prst="rect">
            <a:avLst/>
          </a:prstGeom>
          <a:noFill/>
          <a:ln w="9525">
            <a:noFill/>
          </a:ln>
        </p:spPr>
        <p:txBody>
          <a:bodyPr anchor="t">
            <a:spAutoFit/>
          </a:bodyPr>
          <a:p>
            <a:pPr>
              <a:lnSpc>
                <a:spcPct val="150000"/>
              </a:lnSpc>
            </a:pPr>
            <a:r>
              <a:rPr lang="zh-CN" altLang="en-US" sz="4000" b="1" dirty="0">
                <a:latin typeface="楷体" panose="02010609060101010101" pitchFamily="49" charset="-122"/>
                <a:ea typeface="楷体" panose="02010609060101010101" pitchFamily="49" charset="-122"/>
              </a:rPr>
              <a:t>    看社戏是主要内容，看社戏前的波折、夜航去看社戏途中、看社戏后归航偷豆等情节详写，其他情节与看社戏关系不大，则略写。</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anose="020B0604020202020204" pitchFamily="34" charset="0"/>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anose="020B0604020202020204" pitchFamily="34" charset="0"/>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10894</Words>
  <Application>WPS 演示</Application>
  <PresentationFormat>全屏显示(4:3)</PresentationFormat>
  <Paragraphs>2068</Paragraphs>
  <Slides>63</Slides>
  <Notes>0</Notes>
  <HiddenSlides>0</HiddenSlides>
  <MMClips>0</MMClips>
  <ScaleCrop>false</ScaleCrop>
  <HeadingPairs>
    <vt:vector size="6" baseType="variant">
      <vt:variant>
        <vt:lpstr>已用的字体</vt:lpstr>
      </vt:variant>
      <vt:variant>
        <vt:i4>13</vt:i4>
      </vt:variant>
      <vt:variant>
        <vt:lpstr>主题</vt:lpstr>
      </vt:variant>
      <vt:variant>
        <vt:i4>12</vt:i4>
      </vt:variant>
      <vt:variant>
        <vt:lpstr>幻灯片标题</vt:lpstr>
      </vt:variant>
      <vt:variant>
        <vt:i4>63</vt:i4>
      </vt:variant>
    </vt:vector>
  </HeadingPairs>
  <TitlesOfParts>
    <vt:vector size="88" baseType="lpstr">
      <vt:lpstr>Arial</vt:lpstr>
      <vt:lpstr>宋体</vt:lpstr>
      <vt:lpstr>Wingdings</vt:lpstr>
      <vt:lpstr>Times New Roman</vt:lpstr>
      <vt:lpstr>方正大黑_GBK</vt:lpstr>
      <vt:lpstr>黑体</vt:lpstr>
      <vt:lpstr>Calibri</vt:lpstr>
      <vt:lpstr>楷体_GB2312</vt:lpstr>
      <vt:lpstr>楷体</vt:lpstr>
      <vt:lpstr>新宋体</vt:lpstr>
      <vt:lpstr>微软雅黑</vt:lpstr>
      <vt:lpstr>Arial Unicode MS</vt:lpstr>
      <vt:lpstr>华文行楷</vt:lpstr>
      <vt:lpstr>自定义设计方案</vt:lpstr>
      <vt:lpstr>1_默认设计模板</vt:lpstr>
      <vt:lpstr>1_自定义设计方案</vt:lpstr>
      <vt:lpstr>2_自定义设计方案</vt:lpstr>
      <vt:lpstr>3_自定义设计方案</vt:lpstr>
      <vt:lpstr>4_自定义设计方案</vt:lpstr>
      <vt:lpstr>5_自定义设计方案</vt:lpstr>
      <vt:lpstr>6_自定义设计方案</vt:lpstr>
      <vt:lpstr>7_自定义设计方案</vt:lpstr>
      <vt:lpstr>8_自定义设计方案</vt:lpstr>
      <vt:lpstr>9_自定义设计方案</vt:lpstr>
      <vt:lpstr>10_自定义设计方案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社戏</dc:title>
  <dc:creator>黄红政</dc:creator>
  <cp:lastModifiedBy>Administrator</cp:lastModifiedBy>
  <cp:revision>361</cp:revision>
  <dcterms:created xsi:type="dcterms:W3CDTF">2016-01-14T05:53:00Z</dcterms:created>
  <dcterms:modified xsi:type="dcterms:W3CDTF">2019-02-25T02:35:09Z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