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2" r:id="rId2"/>
    <p:sldId id="257" r:id="rId3"/>
    <p:sldId id="258" r:id="rId4"/>
    <p:sldId id="298" r:id="rId5"/>
    <p:sldId id="260" r:id="rId6"/>
    <p:sldId id="284" r:id="rId7"/>
    <p:sldId id="267" r:id="rId8"/>
    <p:sldId id="295" r:id="rId9"/>
    <p:sldId id="285" r:id="rId10"/>
    <p:sldId id="292" r:id="rId11"/>
    <p:sldId id="301" r:id="rId12"/>
    <p:sldId id="264" r:id="rId13"/>
    <p:sldId id="304" r:id="rId14"/>
    <p:sldId id="302" r:id="rId15"/>
    <p:sldId id="303" r:id="rId16"/>
    <p:sldId id="277" r:id="rId17"/>
    <p:sldId id="259" r:id="rId18"/>
    <p:sldId id="286" r:id="rId19"/>
    <p:sldId id="278" r:id="rId20"/>
    <p:sldId id="271" r:id="rId21"/>
    <p:sldId id="300" r:id="rId22"/>
    <p:sldId id="279" r:id="rId23"/>
    <p:sldId id="272" r:id="rId24"/>
    <p:sldId id="287" r:id="rId25"/>
    <p:sldId id="288" r:id="rId26"/>
    <p:sldId id="276" r:id="rId27"/>
    <p:sldId id="281" r:id="rId28"/>
    <p:sldId id="291" r:id="rId29"/>
    <p:sldId id="293" r:id="rId30"/>
    <p:sldId id="294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2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Rectangle 69"/>
          <p:cNvSpPr/>
          <p:nvPr/>
        </p:nvSpPr>
        <p:spPr>
          <a:xfrm>
            <a:off x="733286" y="1002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828486" y="28282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9665" y="64012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66397" y="6397872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95884" y="2060848"/>
            <a:ext cx="8382000" cy="265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9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ea"/>
                <a:ea typeface="+mj-ea"/>
              </a:rPr>
              <a:t>记承天寺夜游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7200" dirty="0">
                <a:solidFill>
                  <a:srgbClr val="000000"/>
                </a:solidFill>
                <a:latin typeface="+mj-ea"/>
                <a:ea typeface="+mj-ea"/>
              </a:rPr>
              <a:t>苏轼</a:t>
            </a:r>
          </a:p>
        </p:txBody>
      </p:sp>
    </p:spTree>
    <p:extLst>
      <p:ext uri="{BB962C8B-B14F-4D97-AF65-F5344CB8AC3E}">
        <p14:creationId xmlns:p14="http://schemas.microsoft.com/office/powerpoint/2010/main" val="393079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899592" y="1124744"/>
            <a:ext cx="7632848" cy="86409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何夜无月？何处无竹柏？但少闲人如吾两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人耳</a:t>
            </a:r>
            <a:r>
              <a:rPr lang="zh-CN" altLang="en-US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  <a:p>
            <a:pPr marL="0" indent="0">
              <a:buFont typeface="Wingdings 2" pitchFamily="18" charset="2"/>
              <a:buNone/>
            </a:pPr>
            <a:endParaRPr lang="en-US" altLang="zh-CN" sz="2600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sz="26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971600" y="2492896"/>
            <a:ext cx="7160736" cy="13641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哪一个夜晚没有月光？（又有）哪个地方没有竹子和柏树呢？只是缺少像我们两个这样清闲的人罢了。</a:t>
            </a: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68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755576" y="1268760"/>
            <a:ext cx="7776864" cy="4680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72A376"/>
              </a:buClr>
              <a:buFont typeface="Wingdings 2" pitchFamily="18" charset="2"/>
              <a:buNone/>
            </a:pPr>
            <a:r>
              <a:rPr lang="zh-CN" altLang="en-US" sz="2600" dirty="0" smtClean="0">
                <a:solidFill>
                  <a:srgbClr val="FF0000"/>
                </a:solidFill>
                <a:latin typeface="宋体" pitchFamily="2" charset="-122"/>
              </a:rPr>
              <a:t>    元丰六年十月十二日夜晚，（我）脱下衣服准备睡觉时，恰好看见月光照在门上，（于是我就）高兴地起床出门散步</a:t>
            </a:r>
            <a:r>
              <a:rPr lang="zh-CN" altLang="en-US" sz="2600" dirty="0">
                <a:solidFill>
                  <a:srgbClr val="FF0000"/>
                </a:solidFill>
                <a:latin typeface="宋体" pitchFamily="2" charset="-122"/>
              </a:rPr>
              <a:t>。想到没有和我一起游乐的人，于是（我）前往承天寺寻找张怀民。怀民也没有睡，我们便一同在庭院中散步。</a:t>
            </a:r>
          </a:p>
          <a:p>
            <a:pPr marL="0" indent="0">
              <a:buClr>
                <a:srgbClr val="72A376"/>
              </a:buClr>
              <a:buFont typeface="Wingdings 2" pitchFamily="18" charset="2"/>
              <a:buNone/>
            </a:pPr>
            <a:r>
              <a:rPr lang="zh-CN" altLang="en-US" sz="2600" dirty="0" smtClean="0">
                <a:solidFill>
                  <a:srgbClr val="FF0000"/>
                </a:solidFill>
                <a:latin typeface="宋体" pitchFamily="2" charset="-122"/>
              </a:rPr>
              <a:t>    月</a:t>
            </a:r>
            <a:r>
              <a:rPr lang="zh-CN" altLang="en-US" sz="2600" dirty="0">
                <a:solidFill>
                  <a:srgbClr val="FF0000"/>
                </a:solidFill>
                <a:latin typeface="宋体" pitchFamily="2" charset="-122"/>
              </a:rPr>
              <a:t>光照在庭院里像积满了清水一样澄澈透明，水中的水藻、荇菜纵横交错，原来是竹子和柏树的影子。</a:t>
            </a:r>
          </a:p>
          <a:p>
            <a:pPr marL="0" indent="0">
              <a:buClr>
                <a:srgbClr val="72A376"/>
              </a:buClr>
              <a:buFont typeface="Wingdings 2" pitchFamily="18" charset="2"/>
              <a:buNone/>
            </a:pPr>
            <a:r>
              <a:rPr lang="zh-CN" altLang="en-US" sz="2600" dirty="0" smtClean="0">
                <a:solidFill>
                  <a:srgbClr val="FF0000"/>
                </a:solidFill>
                <a:latin typeface="宋体" pitchFamily="2" charset="-122"/>
              </a:rPr>
              <a:t>    哪</a:t>
            </a:r>
            <a:r>
              <a:rPr lang="zh-CN" altLang="en-US" sz="2600" dirty="0">
                <a:solidFill>
                  <a:srgbClr val="FF0000"/>
                </a:solidFill>
                <a:latin typeface="宋体" pitchFamily="2" charset="-122"/>
              </a:rPr>
              <a:t>一个夜晚没有月光？（又有）哪个地方没有竹子和柏树呢？只是缺少像我们两个这样清闲的人罢了。</a:t>
            </a:r>
          </a:p>
          <a:p>
            <a:pPr marL="0" indent="0">
              <a:buClr>
                <a:srgbClr val="72A376"/>
              </a:buClr>
              <a:buFont typeface="Wingdings 2" pitchFamily="18" charset="2"/>
              <a:buNone/>
            </a:pPr>
            <a:endParaRPr lang="en-US" altLang="zh-CN" sz="2600" dirty="0" smtClean="0">
              <a:solidFill>
                <a:srgbClr val="FF0000"/>
              </a:solidFill>
              <a:latin typeface="宋体" pitchFamily="2" charset="-122"/>
            </a:endParaRPr>
          </a:p>
          <a:p>
            <a:pPr marL="0" indent="0">
              <a:buClr>
                <a:srgbClr val="72A376"/>
              </a:buClr>
              <a:buFont typeface="Wingdings 2" pitchFamily="18" charset="2"/>
              <a:buNone/>
            </a:pPr>
            <a:endParaRPr lang="en-US" altLang="zh-CN" sz="2600" dirty="0" smtClean="0">
              <a:solidFill>
                <a:srgbClr val="FF0000"/>
              </a:solidFill>
              <a:latin typeface="宋体" pitchFamily="2" charset="-122"/>
            </a:endParaRPr>
          </a:p>
          <a:p>
            <a:pPr marL="0" indent="0">
              <a:buClr>
                <a:srgbClr val="72A376"/>
              </a:buClr>
              <a:buFont typeface="Wingdings 2" pitchFamily="18" charset="2"/>
              <a:buNone/>
            </a:pPr>
            <a:endParaRPr lang="en-US" altLang="zh-CN" dirty="0" smtClean="0">
              <a:solidFill>
                <a:srgbClr val="676A55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Clr>
                <a:srgbClr val="72A376"/>
              </a:buClr>
              <a:buFont typeface="Wingdings 2" pitchFamily="18" charset="2"/>
              <a:buNone/>
            </a:pPr>
            <a:endParaRPr lang="en-US" altLang="zh-CN" dirty="0" smtClean="0">
              <a:solidFill>
                <a:srgbClr val="676A55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Clr>
                <a:srgbClr val="72A376"/>
              </a:buClr>
              <a:buFont typeface="Wingdings 2" pitchFamily="18" charset="2"/>
              <a:buNone/>
            </a:pPr>
            <a:endParaRPr lang="en-US" altLang="zh-CN" dirty="0" smtClean="0">
              <a:solidFill>
                <a:srgbClr val="676A55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3635896" y="374273"/>
            <a:ext cx="1728192" cy="6926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zh-CN" altLang="en-US" sz="4400" dirty="0" smtClean="0">
                <a:solidFill>
                  <a:prstClr val="black"/>
                </a:solidFill>
              </a:rPr>
              <a:t>译文</a:t>
            </a:r>
            <a:endParaRPr lang="zh-CN" altLang="en-US" sz="4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1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899592" y="1052736"/>
            <a:ext cx="3384376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元丰六年十月十二日夜，解衣欲睡，月色入户，欣然起行。念无与为乐者，遂至承天寺寻张怀民。怀民亦未寝，相与步于中庭。</a:t>
            </a: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庭下如积水空明，水中藻荇交横，盖竹柏影也。</a:t>
            </a: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何夜无月？何处无竹柏？但少闲人如吾两人者耳。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81035" y="1727775"/>
            <a:ext cx="2100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①寻伴夜游；</a:t>
            </a:r>
            <a:endParaRPr lang="en-US" altLang="zh-CN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5925051" y="381657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②庭院月色；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5940152" y="516335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③月下感叹。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81117" y="2189440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（叙事） </a:t>
            </a:r>
            <a:endParaRPr lang="zh-CN" altLang="en-US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5883" y="4248623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（描写） </a:t>
            </a:r>
            <a:endParaRPr lang="zh-CN" altLang="en-US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56176" y="5595399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（抒情） </a:t>
            </a:r>
            <a:endParaRPr lang="zh-CN" altLang="en-US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575163" y="1958607"/>
            <a:ext cx="1080120" cy="46166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590021" y="5229200"/>
            <a:ext cx="1080120" cy="46166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4575163" y="4002414"/>
            <a:ext cx="1080120" cy="461665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3568" y="-1519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+mj-lt"/>
                <a:ea typeface="+mj-ea"/>
                <a:cs typeface="+mj-cs"/>
              </a:rPr>
              <a:t>概括三个层次内容</a:t>
            </a:r>
            <a:endParaRPr lang="zh-CN" altLang="en-US" sz="36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7660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2627784" y="2708920"/>
            <a:ext cx="3744416" cy="69269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zh-CN" altLang="en-US" sz="4400" dirty="0" smtClean="0">
                <a:solidFill>
                  <a:srgbClr val="FF0000"/>
                </a:solidFill>
              </a:rPr>
              <a:t>第二课时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1728192" cy="692696"/>
          </a:xfrm>
        </p:spPr>
        <p:txBody>
          <a:bodyPr>
            <a:noAutofit/>
          </a:bodyPr>
          <a:lstStyle/>
          <a:p>
            <a:r>
              <a:rPr lang="zh-CN" altLang="en-US" sz="4400" dirty="0" smtClean="0">
                <a:solidFill>
                  <a:schemeClr val="tx1"/>
                </a:solidFill>
              </a:rPr>
              <a:t>小测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808" y="908720"/>
            <a:ext cx="8085584" cy="5949280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．本文选自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《________》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，作者是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1037—1101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，字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，号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_________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，眉州眉山人</a:t>
            </a:r>
            <a:r>
              <a:rPr lang="zh-CN" altLang="en-US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（朝代）著名 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。“一门父子三词客”，他与其父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，其弟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合称“三苏”，同为“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____________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”之列</a:t>
            </a:r>
            <a:r>
              <a:rPr lang="zh-CN" altLang="en-US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70000"/>
              </a:lnSpc>
              <a:buNone/>
            </a:pPr>
            <a:endParaRPr lang="zh-CN" altLang="en-US" sz="9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68580" indent="0">
              <a:lnSpc>
                <a:spcPct val="170000"/>
              </a:lnSpc>
              <a:buNone/>
            </a:pP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．给下列加粗字注音。</a:t>
            </a: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遂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至（     ）      未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寝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       相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 </a:t>
            </a: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藻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荇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      交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横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       竹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柏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</a:t>
            </a: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422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539552" y="1169387"/>
            <a:ext cx="8136904" cy="477989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Clr>
                <a:srgbClr val="72A376"/>
              </a:buClr>
              <a:buFont typeface="Wingdings 2" pitchFamily="18" charset="2"/>
              <a:buNone/>
            </a:pPr>
            <a:r>
              <a:rPr lang="en-US" altLang="zh-CN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dirty="0" smtClean="0">
                <a:solidFill>
                  <a:srgbClr val="676A55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解释下列加粗词语。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  <a:buClr>
                <a:srgbClr val="72A376"/>
              </a:buClr>
            </a:pP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月色入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户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）        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欣然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起行（      ）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  <a:buClr>
                <a:srgbClr val="72A376"/>
              </a:buClr>
            </a:pP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念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无与为乐者（   ）   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遂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至承天寺寻张怀民（     ）</a:t>
            </a:r>
            <a:r>
              <a:rPr lang="en-US" altLang="zh-CN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                 </a:t>
            </a:r>
          </a:p>
          <a:p>
            <a:pPr>
              <a:lnSpc>
                <a:spcPct val="170000"/>
              </a:lnSpc>
              <a:buClr>
                <a:srgbClr val="72A376"/>
              </a:buClr>
            </a:pP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怀民亦未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寝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）    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相与步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于中庭（    ）（    ）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  <a:buClr>
                <a:srgbClr val="72A376"/>
              </a:buClr>
            </a:pP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如积水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空明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   ）水中藻荇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交横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   ）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  <a:buClr>
                <a:srgbClr val="72A376"/>
              </a:buClr>
            </a:pP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盖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竹柏影也（                   ） 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  <a:buClr>
                <a:srgbClr val="72A376"/>
              </a:buClr>
            </a:pP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但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少闲人如吾两人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耳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）（    ）</a:t>
            </a:r>
          </a:p>
          <a:p>
            <a:pPr>
              <a:buClr>
                <a:srgbClr val="72A376"/>
              </a:buClr>
            </a:pPr>
            <a:endParaRPr lang="zh-CN" altLang="en-US" dirty="0">
              <a:solidFill>
                <a:srgbClr val="676A55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74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7384"/>
            <a:ext cx="9433048" cy="688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808" y="2564904"/>
            <a:ext cx="3024336" cy="1143000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寻伴夜游</a:t>
            </a:r>
            <a:endParaRPr lang="zh-CN" altLang="en-US" sz="5400" dirty="0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39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755576" y="836712"/>
            <a:ext cx="7488832" cy="936104"/>
          </a:xfrm>
        </p:spPr>
        <p:txBody>
          <a:bodyPr>
            <a:normAutofit lnSpcReduction="10000"/>
          </a:bodyPr>
          <a:lstStyle/>
          <a:p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68580" indent="0">
              <a:buNone/>
            </a:pPr>
            <a:r>
              <a:rPr lang="en-US" altLang="zh-CN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、苏轼为何夜游承天寺？</a:t>
            </a:r>
          </a:p>
        </p:txBody>
      </p:sp>
      <p:sp>
        <p:nvSpPr>
          <p:cNvPr id="9" name="矩形 8"/>
          <p:cNvSpPr/>
          <p:nvPr/>
        </p:nvSpPr>
        <p:spPr>
          <a:xfrm>
            <a:off x="1951836" y="-151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+mj-lt"/>
                <a:ea typeface="+mj-ea"/>
                <a:cs typeface="+mj-cs"/>
              </a:rPr>
              <a:t>思考</a:t>
            </a:r>
            <a:endParaRPr lang="zh-CN" altLang="en-US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4" y="2298821"/>
            <a:ext cx="7056784" cy="12741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①自己被贬，心情郁闷不平，想出去走走。</a:t>
            </a:r>
            <a:endParaRPr lang="en-US" altLang="zh-CN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②因为月色很美，想起一同贬官到黄州的好友，想一同赏月。</a:t>
            </a:r>
          </a:p>
        </p:txBody>
      </p:sp>
    </p:spTree>
    <p:extLst>
      <p:ext uri="{BB962C8B-B14F-4D97-AF65-F5344CB8AC3E}">
        <p14:creationId xmlns:p14="http://schemas.microsoft.com/office/powerpoint/2010/main" val="23596378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4"/>
          <p:cNvSpPr txBox="1">
            <a:spLocks/>
          </p:cNvSpPr>
          <p:nvPr/>
        </p:nvSpPr>
        <p:spPr>
          <a:xfrm>
            <a:off x="755576" y="980729"/>
            <a:ext cx="7488832" cy="936104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68580" indent="0">
              <a:buFont typeface="Wingdings 2" pitchFamily="18" charset="2"/>
              <a:buNone/>
            </a:pPr>
            <a:r>
              <a:rPr lang="en-US" altLang="zh-CN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、苏轼的朋友很多，为何独寻</a:t>
            </a: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张怀民</a:t>
            </a: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899592" y="2494403"/>
            <a:ext cx="7056784" cy="245605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“遂至承天寺”，可看出作者去寻张怀民是不假思索的，表明他与怀民的感情很好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。通过“相与步于中庭”表现得极为充分。</a:t>
            </a:r>
            <a:endParaRPr lang="en-US" altLang="zh-CN" sz="24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怀民亦未寝”显示出两个人“心有灵犀”，两人有相同的处境，相同的志趣，且都是被贬黄州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但少闲人如吾二人耳”</a:t>
            </a:r>
            <a:r>
              <a:rPr lang="zh-CN" altLang="en-US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，直接表明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了志同道合。</a:t>
            </a:r>
          </a:p>
        </p:txBody>
      </p:sp>
    </p:spTree>
    <p:extLst>
      <p:ext uri="{BB962C8B-B14F-4D97-AF65-F5344CB8AC3E}">
        <p14:creationId xmlns:p14="http://schemas.microsoft.com/office/powerpoint/2010/main" val="200428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0"/>
            <a:ext cx="93726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3059832" y="2636912"/>
            <a:ext cx="30963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5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庭院月色</a:t>
            </a:r>
            <a:endParaRPr lang="zh-CN" altLang="en-US" sz="5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3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-450304"/>
            <a:ext cx="3456384" cy="1143000"/>
          </a:xfrm>
        </p:spPr>
        <p:txBody>
          <a:bodyPr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人生简历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868" y="548680"/>
            <a:ext cx="4752527" cy="1296144"/>
          </a:xfrm>
        </p:spPr>
        <p:txBody>
          <a:bodyPr>
            <a:normAutofit/>
          </a:bodyPr>
          <a:lstStyle/>
          <a:p>
            <a:endParaRPr lang="zh-CN" altLang="en-US" sz="2200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21</a:t>
            </a:r>
            <a:r>
              <a:rPr lang="zh-CN" altLang="en-US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岁高中进士：“奋励有当世志”，“致君尧舜，此事何难”。</a:t>
            </a:r>
          </a:p>
          <a:p>
            <a:pPr marL="68580" indent="0">
              <a:buNone/>
            </a:pPr>
            <a:endParaRPr lang="zh-CN" altLang="en-US" sz="2200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472" y="1547047"/>
            <a:ext cx="3384000" cy="4834281"/>
          </a:xfrm>
          <a:prstGeom prst="ellipse">
            <a:avLst/>
          </a:prstGeom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内容占位符 2"/>
          <p:cNvSpPr txBox="1">
            <a:spLocks/>
          </p:cNvSpPr>
          <p:nvPr/>
        </p:nvSpPr>
        <p:spPr>
          <a:xfrm>
            <a:off x="351868" y="1628800"/>
            <a:ext cx="4752527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None/>
            </a:pPr>
            <a:endParaRPr lang="zh-CN" altLang="en-US" sz="2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38</a:t>
            </a:r>
            <a:r>
              <a:rPr lang="zh-CN" altLang="en-US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岁任密州太守：“会挽雕弓如满月，西北望，射天狼”。</a:t>
            </a:r>
          </a:p>
          <a:p>
            <a:endParaRPr lang="zh-CN" altLang="en-US" sz="2200" dirty="0"/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351868" y="4797152"/>
            <a:ext cx="4752527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2" pitchFamily="18" charset="2"/>
              <a:buNone/>
            </a:pPr>
            <a:endParaRPr lang="zh-CN" altLang="en-US" sz="2200" dirty="0" smtClean="0"/>
          </a:p>
          <a:p>
            <a:r>
              <a:rPr lang="en-US" altLang="zh-CN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44</a:t>
            </a:r>
            <a:r>
              <a:rPr lang="zh-CN" altLang="en-US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岁（元丰三年）出狱后被贬为黄州团练副使。</a:t>
            </a:r>
            <a:endParaRPr lang="en-US" altLang="zh-CN" sz="2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……</a:t>
            </a:r>
            <a:endParaRPr lang="zh-CN" altLang="en-US" sz="2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200" dirty="0"/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351868" y="2708920"/>
            <a:ext cx="4752527" cy="10578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200" dirty="0" smtClean="0"/>
          </a:p>
          <a:p>
            <a:r>
              <a:rPr lang="en-US" altLang="zh-CN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40</a:t>
            </a:r>
            <a:r>
              <a:rPr lang="zh-CN" altLang="en-US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岁任徐州太守：治理水患，力挽狂澜。</a:t>
            </a:r>
          </a:p>
          <a:p>
            <a:endParaRPr lang="zh-CN" altLang="en-US" sz="2200" dirty="0"/>
          </a:p>
          <a:p>
            <a:pPr marL="68580" indent="0">
              <a:buNone/>
            </a:pPr>
            <a:endParaRPr lang="zh-CN" altLang="en-US" sz="2200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351868" y="3717032"/>
            <a:ext cx="4752527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43</a:t>
            </a:r>
            <a:r>
              <a:rPr lang="zh-CN" altLang="en-US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岁（元丰二年）任湖州太守。同年，因</a:t>
            </a:r>
            <a:r>
              <a:rPr lang="zh-CN" altLang="en-US" sz="2200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“乌台诗案”</a:t>
            </a:r>
            <a:r>
              <a:rPr lang="zh-CN" altLang="en-US" sz="2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被捕入狱。</a:t>
            </a:r>
          </a:p>
          <a:p>
            <a:pPr marL="68580" indent="0">
              <a:buNone/>
            </a:pP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496900" y="2113986"/>
            <a:ext cx="738664" cy="35992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/>
              <a:t>担任</a:t>
            </a:r>
            <a:r>
              <a:rPr lang="en-US" altLang="zh-CN" sz="3600" dirty="0" smtClean="0">
                <a:solidFill>
                  <a:srgbClr val="FF0000"/>
                </a:solidFill>
              </a:rPr>
              <a:t>30</a:t>
            </a:r>
            <a:r>
              <a:rPr lang="zh-CN" altLang="en-US" sz="3600" dirty="0" smtClean="0">
                <a:solidFill>
                  <a:srgbClr val="FF0000"/>
                </a:solidFill>
              </a:rPr>
              <a:t>个</a:t>
            </a:r>
            <a:r>
              <a:rPr lang="zh-CN" altLang="en-US" sz="3600" dirty="0" smtClean="0"/>
              <a:t>官职</a:t>
            </a:r>
            <a:endParaRPr lang="zh-CN" altLang="en-US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6704812" y="2113986"/>
            <a:ext cx="738664" cy="2519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/>
              <a:t>遭贬</a:t>
            </a:r>
            <a:r>
              <a:rPr lang="en-US" altLang="zh-CN" sz="3600" dirty="0" smtClean="0">
                <a:solidFill>
                  <a:srgbClr val="FF0000"/>
                </a:solidFill>
              </a:rPr>
              <a:t>17</a:t>
            </a:r>
            <a:r>
              <a:rPr lang="zh-CN" altLang="en-US" sz="3600" dirty="0" smtClean="0">
                <a:solidFill>
                  <a:srgbClr val="FF0000"/>
                </a:solidFill>
              </a:rPr>
              <a:t>次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40716" y="2112846"/>
            <a:ext cx="738664" cy="3600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/>
              <a:t>坐过</a:t>
            </a:r>
            <a:r>
              <a:rPr lang="en-US" altLang="zh-CN" sz="3600" dirty="0" smtClean="0">
                <a:solidFill>
                  <a:srgbClr val="FF0000"/>
                </a:solidFill>
              </a:rPr>
              <a:t>130</a:t>
            </a:r>
            <a:r>
              <a:rPr lang="zh-CN" altLang="en-US" sz="3600" dirty="0" smtClean="0">
                <a:solidFill>
                  <a:srgbClr val="FF0000"/>
                </a:solidFill>
              </a:rPr>
              <a:t>天</a:t>
            </a:r>
            <a:r>
              <a:rPr lang="zh-CN" altLang="en-US" sz="3600" dirty="0" smtClean="0"/>
              <a:t>监牢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5796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5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466" y="-171400"/>
            <a:ext cx="3744534" cy="854968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1"/>
                </a:solidFill>
              </a:rPr>
              <a:t>赏美景，品意境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474" y="2879014"/>
            <a:ext cx="8424936" cy="5760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68580" indent="0">
              <a:buNone/>
            </a:pP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“庭下如积水空明，水中藻荇交横，盖竹柏影也。”</a:t>
            </a:r>
            <a:endParaRPr lang="en-US" altLang="zh-CN" sz="2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8754" y="3455078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zh-CN" altLang="en-US" sz="2400" dirty="0">
                <a:solidFill>
                  <a:srgbClr val="3E3D2D"/>
                </a:solidFill>
                <a:latin typeface="黑体" pitchFamily="49" charset="-122"/>
                <a:ea typeface="黑体" pitchFamily="49" charset="-122"/>
              </a:rPr>
              <a:t>庭下（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月色</a:t>
            </a:r>
            <a:r>
              <a:rPr lang="zh-CN" altLang="en-US" sz="2400" dirty="0">
                <a:solidFill>
                  <a:srgbClr val="3E3D2D"/>
                </a:solidFill>
                <a:latin typeface="黑体" pitchFamily="49" charset="-122"/>
                <a:ea typeface="黑体" pitchFamily="49" charset="-122"/>
              </a:rPr>
              <a:t>）如积水</a:t>
            </a: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空明</a:t>
            </a:r>
            <a:r>
              <a:rPr lang="zh-CN" altLang="en-US" sz="2400" dirty="0">
                <a:solidFill>
                  <a:srgbClr val="3E3D2D"/>
                </a:solidFill>
                <a:latin typeface="黑体" pitchFamily="49" charset="-122"/>
                <a:ea typeface="黑体" pitchFamily="49" charset="-122"/>
              </a:rPr>
              <a:t>，水中藻荇交横，盖竹柏影也。</a:t>
            </a:r>
          </a:p>
        </p:txBody>
      </p:sp>
      <p:sp>
        <p:nvSpPr>
          <p:cNvPr id="5" name="上下箭头 4"/>
          <p:cNvSpPr/>
          <p:nvPr/>
        </p:nvSpPr>
        <p:spPr>
          <a:xfrm>
            <a:off x="3557066" y="4132767"/>
            <a:ext cx="216024" cy="69046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上下箭头 5"/>
          <p:cNvSpPr/>
          <p:nvPr/>
        </p:nvSpPr>
        <p:spPr>
          <a:xfrm>
            <a:off x="5645298" y="4132767"/>
            <a:ext cx="216024" cy="69046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上下箭头 6"/>
          <p:cNvSpPr/>
          <p:nvPr/>
        </p:nvSpPr>
        <p:spPr>
          <a:xfrm>
            <a:off x="7301482" y="4103150"/>
            <a:ext cx="216024" cy="69046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3382" y="486562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月色之明</a:t>
            </a:r>
            <a:endParaRPr lang="zh-CN" altLang="en-US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5424" y="489523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月色之清</a:t>
            </a:r>
            <a:endParaRPr lang="zh-CN" altLang="en-US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49806" y="489523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月色之浓</a:t>
            </a:r>
            <a:endParaRPr lang="zh-CN" altLang="en-US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053010" y="4031142"/>
            <a:ext cx="115212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85258" y="4042205"/>
            <a:ext cx="115212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749806" y="4031142"/>
            <a:ext cx="141577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内容占位符 4"/>
          <p:cNvSpPr txBox="1">
            <a:spLocks/>
          </p:cNvSpPr>
          <p:nvPr/>
        </p:nvSpPr>
        <p:spPr>
          <a:xfrm>
            <a:off x="323528" y="692696"/>
            <a:ext cx="8064896" cy="1512168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2A376"/>
              </a:buClr>
            </a:pPr>
            <a:endParaRPr lang="en-US" altLang="zh-CN" dirty="0" smtClean="0">
              <a:solidFill>
                <a:srgbClr val="676A55"/>
              </a:solidFill>
              <a:latin typeface="黑体" pitchFamily="49" charset="-122"/>
              <a:ea typeface="黑体" pitchFamily="49" charset="-122"/>
            </a:endParaRPr>
          </a:p>
          <a:p>
            <a:pPr marL="68580" indent="0">
              <a:buClr>
                <a:srgbClr val="72A376"/>
              </a:buClr>
              <a:buNone/>
            </a:pPr>
            <a:r>
              <a:rPr lang="en-US" altLang="zh-CN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、全句无一字写“月”，又无一字不在写“月”。请问，月亮都藏在哪些字词里？</a:t>
            </a:r>
            <a:endParaRPr lang="zh-CN" altLang="en-US" sz="2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57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9" grpId="0"/>
      <p:bldP spid="10" grpId="0"/>
      <p:bldP spid="11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4"/>
          <p:cNvSpPr txBox="1">
            <a:spLocks/>
          </p:cNvSpPr>
          <p:nvPr/>
        </p:nvSpPr>
        <p:spPr>
          <a:xfrm>
            <a:off x="251520" y="404664"/>
            <a:ext cx="8064896" cy="1874294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2A376"/>
              </a:buClr>
            </a:pPr>
            <a:endParaRPr lang="en-US" altLang="zh-CN" dirty="0" smtClean="0">
              <a:solidFill>
                <a:srgbClr val="676A55"/>
              </a:solidFill>
              <a:latin typeface="黑体" pitchFamily="49" charset="-122"/>
              <a:ea typeface="黑体" pitchFamily="49" charset="-122"/>
            </a:endParaRPr>
          </a:p>
          <a:p>
            <a:pPr marL="68580" indent="0">
              <a:buClr>
                <a:srgbClr val="72A376"/>
              </a:buClr>
              <a:buFont typeface="Wingdings 2" pitchFamily="18" charset="2"/>
              <a:buNone/>
            </a:pPr>
            <a:r>
              <a:rPr lang="en-US" altLang="zh-CN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、作者仅用</a:t>
            </a:r>
            <a:r>
              <a:rPr lang="en-US" altLang="zh-CN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个字就为我们创造出一个充满诗情画意的意境，这主要得益于作者怎样的写作技巧？</a:t>
            </a:r>
            <a:endParaRPr lang="zh-CN" altLang="en-US" sz="2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384188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写作技巧</a:t>
            </a:r>
          </a:p>
        </p:txBody>
      </p:sp>
      <p:sp>
        <p:nvSpPr>
          <p:cNvPr id="5" name="矩形 4"/>
          <p:cNvSpPr/>
          <p:nvPr/>
        </p:nvSpPr>
        <p:spPr>
          <a:xfrm>
            <a:off x="2267744" y="26369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比喻传神</a:t>
            </a:r>
            <a:endParaRPr lang="zh-CN" altLang="en-US" sz="2400" b="1" dirty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4941168"/>
            <a:ext cx="18829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虚实</a:t>
            </a:r>
            <a:r>
              <a:rPr lang="zh-CN" altLang="en-US" sz="2400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结合</a:t>
            </a:r>
            <a:endParaRPr lang="zh-CN" altLang="en-US" sz="2400" dirty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744" y="3606115"/>
            <a:ext cx="23391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正面描写</a:t>
            </a:r>
            <a:r>
              <a:rPr lang="zh-CN" altLang="en-US" sz="2400" b="1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与</a:t>
            </a:r>
            <a:endParaRPr lang="en-US" altLang="zh-CN" sz="2400" b="1" dirty="0" smtClean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侧面烘托相结合</a:t>
            </a:r>
            <a:endParaRPr lang="zh-CN" altLang="en-US" sz="2400" b="1" dirty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979712" y="2708920"/>
            <a:ext cx="360000" cy="273600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4115" y="2492896"/>
            <a:ext cx="60324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“积水空明”比喻庭院中月光的清澈透明。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“藻荇交横”比喻月下美丽的竹柏倒影。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3968" y="3606115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“积水空明”是就月光本身而言，</a:t>
            </a:r>
            <a:endParaRPr lang="zh-CN" altLang="en-US" sz="240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“藻荇交横</a:t>
            </a:r>
            <a:r>
              <a:rPr lang="zh-CN" altLang="en-US" sz="240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”以竹柏倒影来烘托月光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707904" y="4830251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月光和松柏是实物，实写；</a:t>
            </a:r>
            <a:endParaRPr lang="en-US" altLang="zh-CN" sz="2400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积水和藻荇是虚象，虚写。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626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9865096" cy="690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99792" y="2708920"/>
            <a:ext cx="3096344" cy="1143000"/>
          </a:xfrm>
        </p:spPr>
        <p:txBody>
          <a:bodyPr>
            <a:noAutofit/>
          </a:bodyPr>
          <a:lstStyle/>
          <a:p>
            <a:r>
              <a:rPr lang="zh-CN" altLang="en-US" sz="5400" dirty="0" smtClean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月下感叹</a:t>
            </a:r>
            <a:endParaRPr lang="zh-CN" altLang="en-US" sz="5400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61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83568" y="-459432"/>
            <a:ext cx="4464496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3200" b="1" dirty="0" smtClean="0">
                <a:solidFill>
                  <a:schemeClr val="tx1"/>
                </a:solidFill>
              </a:rPr>
              <a:t>话“闲人”，悟主题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980728"/>
            <a:ext cx="885370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、短文围绕“闲”字落笔，这个 “闲”究竟是什么意思？</a:t>
            </a:r>
            <a:endParaRPr lang="en-US" altLang="zh-CN" sz="26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zh-CN" altLang="en-US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文中哪些地方体现了“闲”？</a:t>
            </a:r>
            <a:endParaRPr lang="en-US" altLang="zh-CN" sz="26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2132856"/>
            <a:ext cx="7643866" cy="40811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入“夜”即“解衣欲睡”，见“月色入户”便“欣然起行”，只因“念无与为乐者”就夜至 “承天寺寻张怀民”，是闲人之举；</a:t>
            </a:r>
            <a:endParaRPr lang="en-US" altLang="zh-CN" sz="2400" dirty="0" smtClean="0">
              <a:solidFill>
                <a:srgbClr val="FF0000"/>
              </a:solidFill>
              <a:latin typeface="+mn-ea"/>
            </a:endParaRPr>
          </a:p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endParaRPr lang="en-US" altLang="zh-CN" sz="2400" dirty="0" smtClean="0">
              <a:solidFill>
                <a:srgbClr val="FF0000"/>
              </a:solidFill>
              <a:latin typeface="+mn-ea"/>
            </a:endParaRPr>
          </a:p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怀民“亦未寝” ，在夜深人静之时兴致盎然地与作者“步于中庭”，可见张怀民也是一个 “闲人”；</a:t>
            </a:r>
            <a:endParaRPr lang="en-US" altLang="zh-CN" sz="2400" dirty="0" smtClean="0">
              <a:solidFill>
                <a:srgbClr val="FF0000"/>
              </a:solidFill>
              <a:latin typeface="+mn-ea"/>
            </a:endParaRPr>
          </a:p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endParaRPr lang="en-US" altLang="zh-CN" sz="2400" dirty="0" smtClean="0">
              <a:solidFill>
                <a:srgbClr val="FF0000"/>
              </a:solidFill>
              <a:latin typeface="+mn-ea"/>
            </a:endParaRPr>
          </a:p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月照庭院，树影摇曳，本是寻常的景观，然而在他们的眼中却充满诗情画意，只有“闲人”才会有“闲情”观察得这样仔细，看得那样清楚。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0922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980728"/>
            <a:ext cx="860444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600" dirty="0" smtClean="0">
                <a:solidFill>
                  <a:srgbClr val="3E3D2D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600" dirty="0" smtClean="0">
                <a:solidFill>
                  <a:srgbClr val="3E3D2D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作者称两人为闲人，含蓄地表达了作者怎样的</a:t>
            </a:r>
            <a:r>
              <a:rPr lang="zh-CN" altLang="en-US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心境</a:t>
            </a:r>
            <a:r>
              <a:rPr lang="zh-CN" altLang="en-US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？</a:t>
            </a:r>
          </a:p>
        </p:txBody>
      </p:sp>
      <p:sp>
        <p:nvSpPr>
          <p:cNvPr id="3" name="矩形 2"/>
          <p:cNvSpPr/>
          <p:nvPr/>
        </p:nvSpPr>
        <p:spPr>
          <a:xfrm>
            <a:off x="428596" y="2000240"/>
            <a:ext cx="850112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①虽有远大抱负，却抑郁不得志的人，即政治生活清闲之人。</a:t>
            </a:r>
            <a:endParaRPr lang="en-US" altLang="zh-CN" sz="2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 lvl="0"/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②闲情逸致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的人。</a:t>
            </a:r>
          </a:p>
        </p:txBody>
      </p:sp>
      <p:sp>
        <p:nvSpPr>
          <p:cNvPr id="4" name="矩形 3"/>
          <p:cNvSpPr/>
          <p:nvPr/>
        </p:nvSpPr>
        <p:spPr>
          <a:xfrm>
            <a:off x="857224" y="3717032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作者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以闲人自居，也以闲人自傲，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自豪和自慰的意味，但较多的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还是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作者自嘲的意味和贬谪的悲凉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心境。</a:t>
            </a:r>
            <a:endParaRPr lang="zh-CN" altLang="en-US" sz="24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28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071546"/>
            <a:ext cx="712879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dirty="0" smtClean="0">
                <a:solidFill>
                  <a:srgbClr val="3E3D2D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600" dirty="0">
                <a:solidFill>
                  <a:srgbClr val="3E3D2D"/>
                </a:solidFill>
                <a:latin typeface="黑体" pitchFamily="49" charset="-122"/>
                <a:ea typeface="黑体" pitchFamily="49" charset="-122"/>
              </a:rPr>
              <a:t>、透过这空明的月色，你看到了一个有着怎样人生态度的苏东坡？</a:t>
            </a:r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369710" y="3015762"/>
            <a:ext cx="541686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积极向上；从容面对苦难；豁达乐观等</a:t>
            </a:r>
          </a:p>
        </p:txBody>
      </p:sp>
    </p:spTree>
    <p:extLst>
      <p:ext uri="{BB962C8B-B14F-4D97-AF65-F5344CB8AC3E}">
        <p14:creationId xmlns:p14="http://schemas.microsoft.com/office/powerpoint/2010/main" val="200428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492" y="1745451"/>
            <a:ext cx="6777317" cy="4923909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材料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：柳宗元被贬到柳州，仍然在乎山水，题词写诗，最终被后人称赞为“唐宋八大家”之一。 </a:t>
            </a:r>
          </a:p>
          <a:p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材料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：欧阳修，即使被贬到滁州，但仍与百姓同乐，写下“醉翁之意不在酒，在乎山水之间也”的名句。</a:t>
            </a:r>
          </a:p>
          <a:p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材料</a:t>
            </a:r>
            <a:r>
              <a:rPr lang="en-US" altLang="zh-CN" dirty="0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+mn-ea"/>
              </a:rPr>
              <a:t>：范仲淹，驰骋沙场的时候就很乐观，在变法中被贬后，居于偏僻之地，但仍然保持着他积极的人生态度，挥笔写下“先天下之忧而忧，后天下之乐而乐”的句子。 </a:t>
            </a:r>
          </a:p>
        </p:txBody>
      </p:sp>
      <p:sp>
        <p:nvSpPr>
          <p:cNvPr id="4" name="矩形 3"/>
          <p:cNvSpPr/>
          <p:nvPr/>
        </p:nvSpPr>
        <p:spPr>
          <a:xfrm>
            <a:off x="1547664" y="-27385"/>
            <a:ext cx="2304256" cy="6463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3600" dirty="0" smtClean="0">
                <a:latin typeface="+mj-lt"/>
                <a:ea typeface="+mj-ea"/>
                <a:cs typeface="+mj-cs"/>
              </a:rPr>
              <a:t>知识拓展</a:t>
            </a:r>
            <a:endParaRPr lang="zh-CN" altLang="en-US" sz="36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950814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988840"/>
            <a:ext cx="7704856" cy="4131821"/>
          </a:xfrm>
        </p:spPr>
        <p:txBody>
          <a:bodyPr/>
          <a:lstStyle/>
          <a:p>
            <a:r>
              <a:rPr lang="zh-CN" altLang="en-US" sz="2600" dirty="0">
                <a:solidFill>
                  <a:schemeClr val="tx1"/>
                </a:solidFill>
                <a:latin typeface="+mn-ea"/>
              </a:rPr>
              <a:t>作者以诗一样的笔触描绘了月色之美，创造了一个清冷皎洁的意境，同时也流露出遭贬谪的生涯中自我排遣的特殊复杂的心情。</a:t>
            </a:r>
            <a:endParaRPr lang="en-US" altLang="zh-CN" sz="2600" dirty="0">
              <a:solidFill>
                <a:schemeClr val="tx1"/>
              </a:solidFill>
              <a:latin typeface="+mn-ea"/>
            </a:endParaRPr>
          </a:p>
          <a:p>
            <a:endParaRPr lang="en-US" altLang="zh-CN" sz="2600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2600" dirty="0">
                <a:solidFill>
                  <a:schemeClr val="tx1"/>
                </a:solidFill>
                <a:latin typeface="+mn-ea"/>
              </a:rPr>
              <a:t>全文仅８４个字，却使记叙、抒情水乳交融。它好像一首清冷的月光曲，每一个音符都闪耀着银色的寒光，都倾诉着作者悲凉但又豁达的情怀</a:t>
            </a:r>
            <a:r>
              <a:rPr lang="zh-CN" altLang="en-US" sz="26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600" dirty="0">
              <a:solidFill>
                <a:schemeClr val="tx1"/>
              </a:solidFill>
              <a:latin typeface="+mn-ea"/>
            </a:endParaRP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51720" y="-27384"/>
            <a:ext cx="1107996" cy="64633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3600" dirty="0">
                <a:latin typeface="+mj-lt"/>
                <a:ea typeface="+mj-ea"/>
                <a:cs typeface="+mj-cs"/>
              </a:rPr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266090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3"/>
          <p:cNvSpPr txBox="1">
            <a:spLocks/>
          </p:cNvSpPr>
          <p:nvPr/>
        </p:nvSpPr>
        <p:spPr>
          <a:xfrm>
            <a:off x="755576" y="2682551"/>
            <a:ext cx="7776864" cy="35640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b="1" dirty="0" smtClean="0">
              <a:latin typeface="+mn-ea"/>
            </a:endParaRPr>
          </a:p>
          <a:p>
            <a:pPr marL="68580" indent="0">
              <a:buClr>
                <a:srgbClr val="94C600"/>
              </a:buClr>
              <a:buFont typeface="Wingdings 2" pitchFamily="18" charset="2"/>
              <a:buNone/>
            </a:pPr>
            <a:r>
              <a:rPr lang="zh-CN" altLang="en-US" b="1" dirty="0">
                <a:solidFill>
                  <a:srgbClr val="3E3D2D"/>
                </a:solidFill>
                <a:latin typeface="+mn-ea"/>
              </a:rPr>
              <a:t>写作背景： </a:t>
            </a:r>
            <a:endParaRPr lang="en-US" altLang="zh-CN" b="1" dirty="0">
              <a:solidFill>
                <a:srgbClr val="3E3D2D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元丰二月七日，御史李定等摘出苏轼有关于对王安石新法的诗句，说他以诗谤新法，并将他逮捕入狱，这就是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“乌台诗案” 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（乌台，指当时的御史府）。十二月苏轼获救出狱，被贬到黄州，担任团练副使，但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不得“签书公事”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，也就是说做着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有职无权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的闲官。近乎流放，心情抑郁。但他没有沉溺于感情的深渊中，而是积极寻求解脱。）</a:t>
            </a:r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598326"/>
            <a:ext cx="7488832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zh-CN" altLang="en-US" sz="2400" b="1" dirty="0">
                <a:solidFill>
                  <a:srgbClr val="3E3D2D"/>
                </a:solidFill>
                <a:latin typeface="+mn-ea"/>
              </a:rPr>
              <a:t>张怀民</a:t>
            </a:r>
            <a:r>
              <a:rPr lang="zh-CN" altLang="en-US" sz="2400" b="1" dirty="0" smtClean="0">
                <a:solidFill>
                  <a:srgbClr val="3E3D2D"/>
                </a:solidFill>
                <a:latin typeface="+mn-ea"/>
              </a:rPr>
              <a:t>：</a:t>
            </a:r>
            <a:endParaRPr lang="en-US" altLang="zh-CN" sz="2400" b="1" dirty="0" smtClean="0">
              <a:solidFill>
                <a:srgbClr val="3E3D2D"/>
              </a:solidFill>
              <a:latin typeface="+mn-ea"/>
            </a:endParaRPr>
          </a:p>
          <a:p>
            <a:pPr marL="342900" lvl="0" indent="-274320">
              <a:spcBef>
                <a:spcPct val="20000"/>
              </a:spcBef>
              <a:buClr>
                <a:srgbClr val="94C600"/>
              </a:buClr>
              <a:buSzPct val="76000"/>
              <a:buFont typeface="Wingdings 2" pitchFamily="18" charset="2"/>
              <a:buChar char=""/>
            </a:pPr>
            <a:r>
              <a:rPr lang="zh-CN" altLang="en-US" sz="2400" dirty="0">
                <a:latin typeface="+mn-ea"/>
              </a:rPr>
              <a:t>元丰六年被贬谪黄州，初寓居承天寺，张怀民虽屈居主簿之类的小官，但心胸坦然，绝不挂怀贬谪之事，公务之余，以山水怡情悦性，处逆境而无悲戚之容，是位品格超逸的人。</a:t>
            </a:r>
            <a:endParaRPr lang="en-US" altLang="zh-CN" sz="2400" dirty="0">
              <a:latin typeface="+mn-ea"/>
            </a:endParaRPr>
          </a:p>
        </p:txBody>
      </p:sp>
      <p:sp>
        <p:nvSpPr>
          <p:cNvPr id="4" name="动作按钮: 后退或前一项 3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28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动作按钮: 后退或前一项 3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683568" y="1745451"/>
            <a:ext cx="7488832" cy="4347845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2" pitchFamily="18" charset="2"/>
              <a:buNone/>
            </a:pPr>
            <a:r>
              <a:rPr lang="zh-CN" altLang="en-US" b="1" dirty="0">
                <a:solidFill>
                  <a:srgbClr val="3E3D2D"/>
                </a:solidFill>
                <a:latin typeface="+mn-ea"/>
              </a:rPr>
              <a:t>背景链接：</a:t>
            </a:r>
            <a:endParaRPr lang="en-US" altLang="zh-CN" b="1" dirty="0">
              <a:solidFill>
                <a:srgbClr val="3E3D2D"/>
              </a:solidFill>
              <a:latin typeface="+mn-ea"/>
            </a:endParaRPr>
          </a:p>
          <a:p>
            <a:r>
              <a:rPr lang="zh-CN" altLang="en-US" dirty="0" smtClean="0">
                <a:solidFill>
                  <a:schemeClr val="tx1"/>
                </a:solidFill>
                <a:latin typeface="+mn-ea"/>
              </a:rPr>
              <a:t>写本文之时，苏轼在黄州贬所已近四年，但苏轼的心胸却“很坦然”。累遭贬谪，仍然乐观，旷达。并不“悲伤憔悴”。另一方面，他有志用此，并不甘愿做“闲人”。</a:t>
            </a:r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因贬得“闲”，便“自放于山水之间”，虽在赏明月，观竹柏，自乐其乐，但并不得意，因此他的自适也包含了失意情怀的自我排遣。</a:t>
            </a:r>
            <a:endParaRPr lang="zh-CN" altLang="en-US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688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-450304"/>
            <a:ext cx="3744416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测一测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7808" y="908720"/>
            <a:ext cx="8085584" cy="5949280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．本文选自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《________》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，作者是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1037—1101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，字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，号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_________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，眉州眉山人</a:t>
            </a:r>
            <a:r>
              <a:rPr lang="zh-CN" altLang="en-US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（朝代）著名 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。“一门父子三词客”，他与其父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 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，其弟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合称“三苏”，同为“</a:t>
            </a: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____________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”之列</a:t>
            </a:r>
            <a:r>
              <a:rPr lang="zh-CN" altLang="en-US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70000"/>
              </a:lnSpc>
              <a:buNone/>
            </a:pPr>
            <a:endParaRPr lang="zh-CN" altLang="en-US" sz="9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68580" indent="0">
              <a:lnSpc>
                <a:spcPct val="170000"/>
              </a:lnSpc>
              <a:buNone/>
            </a:pPr>
            <a:r>
              <a:rPr lang="en-US" altLang="zh-CN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．给下列加粗字注音。</a:t>
            </a: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遂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至（     ）      未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寝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       相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 </a:t>
            </a: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藻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荇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      交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横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       竹</a:t>
            </a:r>
            <a:r>
              <a:rPr lang="zh-CN" altLang="en-US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柏</a:t>
            </a:r>
            <a:r>
              <a:rPr lang="zh-CN" altLang="en-US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）</a:t>
            </a:r>
            <a:endParaRPr lang="en-US" altLang="zh-CN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</a:pP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55776" y="1060237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苏轼文集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7256" y="107159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苏轼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7624" y="1743199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子瞻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71800" y="1743199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东坡居士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1800" y="298131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苏辙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13376" y="2981311"/>
            <a:ext cx="1919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唐宋八大家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68760" y="2391271"/>
            <a:ext cx="1133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文学家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44208" y="177281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北宋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79119" y="298131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苏洵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43808" y="2391271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书画家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40352" y="594928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bǎi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3688" y="522920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suì</a:t>
            </a:r>
            <a:r>
              <a:rPr lang="en-US" altLang="zh-CN" sz="24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008" y="594176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héng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688" y="594928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xìng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12360" y="5229200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yǔ</a:t>
            </a:r>
            <a:r>
              <a:rPr lang="en-US" altLang="zh-CN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4008" y="5271591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qǐn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689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917575" y="836613"/>
            <a:ext cx="8226425" cy="1008062"/>
          </a:xfrm>
          <a:prstGeom prst="rect">
            <a:avLst/>
          </a:prstGeom>
          <a:ln/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夜游过程中，作者的心情有怎样的变化？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0" y="2046288"/>
            <a:ext cx="3581400" cy="2895600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smtClean="0"/>
              <a:t>“</a:t>
            </a:r>
            <a:r>
              <a:rPr lang="zh-CN" altLang="en-US" b="1" smtClean="0"/>
              <a:t>欣然”</a:t>
            </a:r>
          </a:p>
          <a:p>
            <a:r>
              <a:rPr lang="zh-CN" altLang="en-US" b="1" smtClean="0"/>
              <a:t>“念无与为乐者” “遂”、“寻”</a:t>
            </a:r>
          </a:p>
          <a:p>
            <a:r>
              <a:rPr lang="zh-CN" altLang="en-US" b="1" smtClean="0"/>
              <a:t> “怀民亦未寝”</a:t>
            </a:r>
          </a:p>
          <a:p>
            <a:r>
              <a:rPr lang="zh-CN" altLang="en-US" b="1" smtClean="0"/>
              <a:t>“相与步于中庭</a:t>
            </a:r>
            <a:r>
              <a:rPr lang="zh-CN" altLang="en-US" smtClean="0"/>
              <a:t>” </a:t>
            </a:r>
          </a:p>
          <a:p>
            <a:pPr>
              <a:buFontTx/>
              <a:buNone/>
            </a:pPr>
            <a:endParaRPr lang="zh-CN" altLang="en-US" smtClean="0"/>
          </a:p>
          <a:p>
            <a:endParaRPr lang="zh-CN" altLang="en-US" smtClean="0"/>
          </a:p>
          <a:p>
            <a:endParaRPr lang="zh-CN" altLang="en-US" smtClean="0"/>
          </a:p>
          <a:p>
            <a:endParaRPr lang="en-US" altLang="zh-CN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724400" y="1986630"/>
            <a:ext cx="4038600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欣喜之情</a:t>
            </a: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有点遗憾</a:t>
            </a: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不假思索中有点激动</a:t>
            </a: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心有灵犀的喜悦</a:t>
            </a: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</a:rPr>
              <a:t>从容  闲适</a:t>
            </a:r>
            <a:endParaRPr kumimoji="1" lang="zh-CN" altLang="en-US" sz="20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115616" y="4953000"/>
            <a:ext cx="73152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FontTx/>
              <a:buBlip>
                <a:blip r:embed="rId2"/>
              </a:buBlip>
            </a:pPr>
            <a:r>
              <a:rPr kumimoji="1" lang="en-US" altLang="zh-CN" sz="3200" b="1" dirty="0">
                <a:solidFill>
                  <a:srgbClr val="FF3300"/>
                </a:solidFill>
                <a:latin typeface="Times New Roman" pitchFamily="18" charset="0"/>
              </a:rPr>
              <a:t>“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itchFamily="18" charset="0"/>
              </a:rPr>
              <a:t>闲人”：</a:t>
            </a:r>
            <a:r>
              <a:rPr kumimoji="1" lang="zh-CN" altLang="en-US" sz="3200" b="1" dirty="0">
                <a:solidFill>
                  <a:srgbClr val="FF3300"/>
                </a:solidFill>
                <a:latin typeface="宋体" pitchFamily="2" charset="-122"/>
              </a:rPr>
              <a:t>赏月的欣喜，漫步的悠闲、贬谪的落寞、自我排遣的达观。</a:t>
            </a:r>
          </a:p>
        </p:txBody>
      </p:sp>
    </p:spTree>
    <p:extLst>
      <p:ext uri="{BB962C8B-B14F-4D97-AF65-F5344CB8AC3E}">
        <p14:creationId xmlns:p14="http://schemas.microsoft.com/office/powerpoint/2010/main" val="421457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539552" y="1169387"/>
            <a:ext cx="8136904" cy="477989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Wingdings 2" pitchFamily="18" charset="2"/>
              <a:buNone/>
            </a:pPr>
            <a:r>
              <a:rPr lang="en-US" altLang="zh-CN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解释下列加粗词语。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月色入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户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）        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欣然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起行（      ）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念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无与为乐者（   ）   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遂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至承天寺寻张怀民（     ）</a:t>
            </a:r>
            <a:r>
              <a:rPr lang="en-US" altLang="zh-CN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                 </a:t>
            </a:r>
          </a:p>
          <a:p>
            <a:pPr>
              <a:lnSpc>
                <a:spcPct val="17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怀民亦未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寝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）    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相与步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于中庭（    ）（    ）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如积水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空明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   ）水中藻荇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交横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    ）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盖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竹柏影也（                   ） </a:t>
            </a:r>
            <a:endParaRPr lang="en-US" altLang="zh-CN" sz="22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但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少闲人如吾两人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耳</a:t>
            </a:r>
            <a:r>
              <a:rPr lang="zh-CN" altLang="en-US" sz="2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（    ）（    ）</a:t>
            </a:r>
          </a:p>
          <a:p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1944269"/>
            <a:ext cx="1225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高兴地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27418" y="2562727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于是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868144" y="321297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68144" y="3831431"/>
            <a:ext cx="1423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纵横交错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32534" y="4479503"/>
            <a:ext cx="329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表示推测，原来是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50" y="3861048"/>
            <a:ext cx="1584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清澈透明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55776" y="321332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睡觉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43808" y="2562727"/>
            <a:ext cx="513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想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4" y="194427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门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20272" y="321297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散步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00256" y="5095523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罢了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43306" y="5110475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只是</a:t>
            </a:r>
          </a:p>
        </p:txBody>
      </p:sp>
    </p:spTree>
    <p:extLst>
      <p:ext uri="{BB962C8B-B14F-4D97-AF65-F5344CB8AC3E}">
        <p14:creationId xmlns:p14="http://schemas.microsoft.com/office/powerpoint/2010/main" val="339490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276872"/>
            <a:ext cx="8280920" cy="30963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元丰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六年十月十二日夜解衣欲睡月色入户欣然起行念无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与为乐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者遂至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承天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寺寻张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怀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民怀民亦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未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寝相与步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于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中庭庭下如积水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空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明水中藻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荇交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横盖竹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柏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影也何夜无月何处无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竹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柏但少闲人如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吾两人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耳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32563" y="-1519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+mj-lt"/>
                <a:ea typeface="+mj-ea"/>
                <a:cs typeface="+mj-cs"/>
              </a:rPr>
              <a:t>读出</a:t>
            </a:r>
            <a:r>
              <a:rPr lang="zh-CN" altLang="zh-CN" sz="3600" dirty="0">
                <a:latin typeface="+mj-lt"/>
                <a:ea typeface="+mj-ea"/>
                <a:cs typeface="+mj-cs"/>
              </a:rPr>
              <a:t>停顿</a:t>
            </a:r>
            <a:endParaRPr lang="zh-CN" altLang="en-US" sz="36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455617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>
            <a:spLocks/>
          </p:cNvSpPr>
          <p:nvPr/>
        </p:nvSpPr>
        <p:spPr>
          <a:xfrm>
            <a:off x="323528" y="1700808"/>
            <a:ext cx="8280920" cy="492390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元丰六年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十月十二日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夜，解衣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欲睡，月色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入户，欣然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起行。念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无与为乐者，遂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至承天寺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寻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张怀民。怀民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亦未寝，相与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步于中庭。</a:t>
            </a:r>
          </a:p>
          <a:p>
            <a:pPr marL="0" indent="0">
              <a:buFont typeface="Wingdings 2" pitchFamily="18" charset="2"/>
              <a:buNone/>
            </a:pPr>
            <a:endParaRPr lang="zh-CN" altLang="en-US" sz="2600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r>
              <a:rPr lang="zh-CN" altLang="en-US" sz="26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庭下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如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积水空明，水中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藻荇交横，盖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竹柏影也。</a:t>
            </a:r>
          </a:p>
          <a:p>
            <a:pPr marL="0" indent="0">
              <a:buFont typeface="Wingdings 2" pitchFamily="18" charset="2"/>
              <a:buNone/>
            </a:pPr>
            <a:endParaRPr lang="zh-CN" altLang="en-US" sz="2600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r>
              <a:rPr lang="zh-CN" altLang="en-US" sz="26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何夜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无月？何处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无竹柏？但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少闲人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如吾两人耳</a:t>
            </a:r>
            <a:r>
              <a:rPr lang="zh-CN" altLang="en-US" sz="26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6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28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9"/>
            <a:ext cx="8640960" cy="9361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元丰六年十月十二日夜，解衣欲睡，月色入户，欣然起行。</a:t>
            </a:r>
            <a:endParaRPr lang="en-US" altLang="zh-CN" sz="26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sz="2600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sz="2600" dirty="0">
              <a:latin typeface="黑体" pitchFamily="49" charset="-122"/>
              <a:ea typeface="黑体" pitchFamily="49" charset="-122"/>
            </a:endParaRPr>
          </a:p>
          <a:p>
            <a:pPr marL="0" indent="0">
              <a:buNone/>
            </a:pPr>
            <a:endParaRPr lang="en-US" altLang="zh-CN" sz="26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0555" y="-1519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+mj-lt"/>
                <a:ea typeface="+mj-ea"/>
                <a:cs typeface="+mj-cs"/>
              </a:rPr>
              <a:t>通译全文</a:t>
            </a:r>
            <a:endParaRPr lang="zh-CN" altLang="en-US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900758" y="2132856"/>
            <a:ext cx="691160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zh-CN" altLang="en-US" sz="2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解衣欲睡：省略句，省略了主语“余”，我。</a:t>
            </a:r>
            <a:endParaRPr lang="en-US" altLang="zh-CN" sz="260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971600" y="3144981"/>
            <a:ext cx="7160736" cy="13641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zh-CN" altLang="en-US" sz="2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元丰六年十月十二日夜晚，（我）脱下衣服准备睡觉时，恰好看见月光照在门上，（于是我就）高兴地起床出门散步。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10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533097" y="1196752"/>
            <a:ext cx="7560840" cy="93610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 pitchFamily="18" charset="2"/>
              <a:buNone/>
            </a:pPr>
            <a:r>
              <a:rPr lang="zh-CN" altLang="en-US" sz="2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念无与为乐者，遂至承天寺寻张怀民。怀民亦未寝，相与步于中庭。</a:t>
            </a:r>
            <a:endParaRPr lang="en-US" altLang="zh-CN" sz="26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504056" y="2265807"/>
            <a:ext cx="8604448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念无与为乐者：省略句，省略了介词“与”的宾语“吾”</a:t>
            </a:r>
            <a:r>
              <a:rPr lang="zh-CN" altLang="en-US" sz="2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60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39552" y="3633958"/>
            <a:ext cx="8136904" cy="13641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想到没有和我一起游乐的人，于是（我）前往承天寺寻找张怀民。怀民也没有睡，我们便一同在庭院中散步。</a:t>
            </a: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2841870"/>
            <a:ext cx="79928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相与步于中庭：状语后置句，相与于中庭步。</a:t>
            </a:r>
            <a:endParaRPr lang="en-US" altLang="zh-CN" sz="26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766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899592" y="1124744"/>
            <a:ext cx="7128792" cy="648071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庭下如积水空明，水中藻荇交横，盖竹柏影也。</a:t>
            </a:r>
            <a:endParaRPr lang="en-US" altLang="zh-CN" sz="28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900758" y="1772816"/>
            <a:ext cx="691160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盖竹柏影也：“</a:t>
            </a:r>
            <a:r>
              <a:rPr lang="en-US" altLang="zh-CN" sz="2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也”表判断。</a:t>
            </a: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971600" y="2708920"/>
            <a:ext cx="7160736" cy="13641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月光照在庭院里像积满了清水一样澄澈透明，水中的水藻、荇菜纵横交错，原来是竹子和柏树的影子。</a:t>
            </a: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0" indent="0">
              <a:buFont typeface="Wingdings 2" pitchFamily="18" charset="2"/>
              <a:buNone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28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奥斯汀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</TotalTime>
  <Words>2319</Words>
  <Application>Microsoft Office PowerPoint</Application>
  <PresentationFormat>全屏显示(4:3)</PresentationFormat>
  <Paragraphs>192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奥斯汀</vt:lpstr>
      <vt:lpstr>PowerPoint 演示文稿</vt:lpstr>
      <vt:lpstr>人生简历</vt:lpstr>
      <vt:lpstr>测一测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小测</vt:lpstr>
      <vt:lpstr>PowerPoint 演示文稿</vt:lpstr>
      <vt:lpstr>寻伴夜游</vt:lpstr>
      <vt:lpstr>PowerPoint 演示文稿</vt:lpstr>
      <vt:lpstr>PowerPoint 演示文稿</vt:lpstr>
      <vt:lpstr>PowerPoint 演示文稿</vt:lpstr>
      <vt:lpstr>赏美景，品意境</vt:lpstr>
      <vt:lpstr>PowerPoint 演示文稿</vt:lpstr>
      <vt:lpstr>月下感叹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jun</cp:lastModifiedBy>
  <cp:revision>77</cp:revision>
  <dcterms:modified xsi:type="dcterms:W3CDTF">2016-10-23T13:25:17Z</dcterms:modified>
</cp:coreProperties>
</file>