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  <p:sldMasterId id="2147483696" r:id="rId3"/>
    <p:sldMasterId id="2147483708" r:id="rId4"/>
  </p:sldMasterIdLst>
  <p:sldIdLst>
    <p:sldId id="348" r:id="rId5"/>
    <p:sldId id="274" r:id="rId6"/>
    <p:sldId id="276" r:id="rId7"/>
    <p:sldId id="374" r:id="rId8"/>
    <p:sldId id="373" r:id="rId9"/>
    <p:sldId id="359" r:id="rId10"/>
    <p:sldId id="376" r:id="rId11"/>
    <p:sldId id="260" r:id="rId12"/>
    <p:sldId id="261" r:id="rId13"/>
    <p:sldId id="349" r:id="rId14"/>
    <p:sldId id="377" r:id="rId15"/>
    <p:sldId id="356" r:id="rId16"/>
    <p:sldId id="361" r:id="rId17"/>
    <p:sldId id="362" r:id="rId18"/>
    <p:sldId id="262" r:id="rId19"/>
    <p:sldId id="263" r:id="rId20"/>
    <p:sldId id="264" r:id="rId21"/>
    <p:sldId id="265" r:id="rId22"/>
    <p:sldId id="266" r:id="rId23"/>
    <p:sldId id="267" r:id="rId24"/>
    <p:sldId id="268" r:id="rId25"/>
    <p:sldId id="360" r:id="rId26"/>
    <p:sldId id="269" r:id="rId27"/>
    <p:sldId id="270" r:id="rId28"/>
    <p:sldId id="363" r:id="rId29"/>
    <p:sldId id="366" r:id="rId30"/>
    <p:sldId id="367" r:id="rId31"/>
    <p:sldId id="368" r:id="rId32"/>
    <p:sldId id="271" r:id="rId33"/>
    <p:sldId id="272" r:id="rId34"/>
    <p:sldId id="273" r:id="rId35"/>
    <p:sldId id="369" r:id="rId36"/>
    <p:sldId id="378" r:id="rId37"/>
    <p:sldId id="304" r:id="rId38"/>
    <p:sldId id="318" r:id="rId39"/>
    <p:sldId id="321" r:id="rId4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140" y="19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/>
          <p:cNvSpPr>
            <a:spLocks noChangeArrowheads="1"/>
          </p:cNvSpPr>
          <p:nvPr/>
        </p:nvSpPr>
        <p:spPr bwMode="auto">
          <a:xfrm>
            <a:off x="609600" y="1219200"/>
            <a:ext cx="79248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zh-CN" altLang="en-US" sz="2400">
              <a:solidFill>
                <a:srgbClr val="000000"/>
              </a:solidFill>
              <a:latin typeface="Times New Roman" pitchFamily="18" charset="0"/>
              <a:ea typeface="PMingLiU" pitchFamily="18" charset="-120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1981200" y="3962400"/>
            <a:ext cx="6511925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zh-CN" altLang="en-US" sz="2400">
              <a:solidFill>
                <a:srgbClr val="000000"/>
              </a:solidFill>
              <a:latin typeface="Times New Roman" pitchFamily="18" charset="0"/>
              <a:ea typeface="PMingLiU" pitchFamily="18" charset="-120"/>
            </a:endParaRPr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1524000"/>
            <a:ext cx="7623175" cy="1752600"/>
          </a:xfrm>
        </p:spPr>
        <p:txBody>
          <a:bodyPr/>
          <a:lstStyle>
            <a:lvl1pPr>
              <a:defRPr sz="5000"/>
            </a:lvl1pPr>
          </a:lstStyle>
          <a:p>
            <a:r>
              <a:rPr lang="zh-CN" altLang="en-US" smtClean="0"/>
              <a:t>单击此处编辑母版标题样式</a:t>
            </a:r>
            <a:endParaRPr lang="en-US" altLang="zh-CN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81200" y="3962400"/>
            <a:ext cx="65532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800"/>
            </a:lvl1pPr>
          </a:lstStyle>
          <a:p>
            <a:r>
              <a:rPr lang="zh-CN" altLang="en-US" smtClean="0"/>
              <a:t>单击此处编辑母版副标题样式</a:t>
            </a:r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CD8773-3A4C-4899-9E94-BF827FEF838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0733901"/>
      </p:ext>
    </p:extLst>
  </p:cSld>
  <p:clrMapOvr>
    <a:masterClrMapping/>
  </p:clrMapOvr>
  <p:transition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90AA87-3085-4B68-8FB7-6FB064F3D3A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2577367"/>
      </p:ext>
    </p:extLst>
  </p:cSld>
  <p:clrMapOvr>
    <a:masterClrMapping/>
  </p:clrMapOvr>
  <p:transition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CE0F37-0AA3-46EC-9935-086450AE2AE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486952"/>
      </p:ext>
    </p:extLst>
  </p:cSld>
  <p:clrMapOvr>
    <a:masterClrMapping/>
  </p:clrMapOvr>
  <p:transition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55114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160CCD-0F85-48A0-A7F0-EF3282DA6815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26233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1D9C7C-985D-4B1E-99CF-FC027C853997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24603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D16BF5-B4BF-43A1-9EE8-A3417696645D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67602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A908AB-3664-4378-AE24-DD8F6AC60ABA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650678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9423A5-E0EB-4B30-835D-3571F33827B8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217609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F95137-1E17-43EE-8B7B-0CD35D313D4E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038702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E92B27-BB41-49C6-942A-2BDC9CC14A12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94131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20BAC9-AE64-452C-9B2B-4C7D4959EA0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2602049"/>
      </p:ext>
    </p:extLst>
  </p:cSld>
  <p:clrMapOvr>
    <a:masterClrMapping/>
  </p:clrMapOvr>
  <p:transition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65B248-C38B-4E70-9EA5-BFA32A4998A1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909168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46BCAA-2606-4687-8C31-E6EF3E85E7A1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637788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120435-AEE1-40FB-8766-60342F0BC9ED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570635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1E781D-68FC-4A76-82A5-A260E73F73F1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295779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27CD8773-3A4C-4899-9E94-BF827FEF8380}" type="slidenum">
              <a:rPr lang="en-US" altLang="zh-CN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20BAC9-AE64-452C-9B2B-4C7D4959EA02}" type="slidenum">
              <a:rPr lang="en-US" altLang="zh-CN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B8490A-0BC7-4A71-835C-90CEFA16F05F}" type="slidenum">
              <a:rPr lang="en-US" altLang="zh-CN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93E06-F17F-466A-A31C-11FB4BFAE1D2}" type="slidenum">
              <a:rPr lang="en-US" altLang="zh-CN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0D2171-1791-47E2-A525-874E55CEB8B0}" type="slidenum">
              <a:rPr lang="en-US" altLang="zh-CN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B727BF8-807F-47CA-A021-6DDDCB736705}" type="slidenum">
              <a:rPr lang="en-US" altLang="zh-CN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B8490A-0BC7-4A71-835C-90CEFA16F05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1631460"/>
      </p:ext>
    </p:extLst>
  </p:cSld>
  <p:clrMapOvr>
    <a:masterClrMapping/>
  </p:clrMapOvr>
  <p:transition>
    <p:random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8A7A943-AD22-4B69-84EF-54A1F3F644B8}" type="slidenum">
              <a:rPr lang="en-US" altLang="zh-CN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1E84A4C-5491-42BA-B7D6-49542529B8D9}" type="slidenum">
              <a:rPr lang="en-US" altLang="zh-CN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7120177-17C0-4F3E-B5C2-CF334164772F}" type="slidenum">
              <a:rPr lang="en-US" altLang="zh-CN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90AA87-3085-4B68-8FB7-6FB064F3D3A6}" type="slidenum">
              <a:rPr lang="en-US" altLang="zh-CN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CE0F37-0AA3-46EC-9935-086450AE2AE0}" type="slidenum">
              <a:rPr lang="en-US" altLang="zh-CN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96686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676401"/>
            <a:ext cx="7772400" cy="1538286"/>
          </a:xfrm>
        </p:spPr>
        <p:txBody>
          <a:bodyPr anchor="b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14686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7CD8773-3A4C-4899-9E94-BF827FEF8380}" type="slidenum">
              <a:rPr lang="en-US" altLang="zh-CN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73152" y="6400800"/>
            <a:ext cx="3200400" cy="283800"/>
          </a:xfrm>
        </p:spPr>
        <p:txBody>
          <a:bodyPr/>
          <a:lstStyle/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330952" y="6400800"/>
            <a:ext cx="3733800" cy="283800"/>
          </a:xfrm>
        </p:spPr>
        <p:txBody>
          <a:bodyPr/>
          <a:lstStyle/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20BAC9-AE64-452C-9B2B-4C7D4959EA02}" type="slidenum">
              <a:rPr lang="en-US" altLang="zh-CN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43248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143248"/>
            <a:ext cx="7772400" cy="1362075"/>
          </a:xfrm>
        </p:spPr>
        <p:txBody>
          <a:bodyPr anchor="t"/>
          <a:lstStyle>
            <a:lvl1pPr algn="ctr">
              <a:defRPr sz="4000" b="0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1643061"/>
            <a:ext cx="77724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B8490A-0BC7-4A71-835C-90CEFA16F05F}" type="slidenum">
              <a:rPr lang="en-US" altLang="zh-CN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93E06-F17F-466A-A31C-11FB4BFAE1D2}" type="slidenum">
              <a:rPr lang="en-US" altLang="zh-CN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0D2171-1791-47E2-A525-874E55CEB8B0}" type="slidenum">
              <a:rPr lang="en-US" altLang="zh-CN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B93E06-F17F-466A-A31C-11FB4BFAE1D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2868721"/>
      </p:ext>
    </p:extLst>
  </p:cSld>
  <p:clrMapOvr>
    <a:masterClrMapping/>
  </p:clrMapOvr>
  <p:transition>
    <p:random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B727BF8-807F-47CA-A021-6DDDCB736705}" type="slidenum">
              <a:rPr lang="en-US" altLang="zh-CN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8A7A943-AD22-4B69-84EF-54A1F3F644B8}" type="slidenum">
              <a:rPr lang="en-US" altLang="zh-CN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786050" y="1053546"/>
            <a:ext cx="59040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86050" y="228600"/>
            <a:ext cx="5900752" cy="842946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86050" y="1142984"/>
            <a:ext cx="5900750" cy="51435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142984"/>
            <a:ext cx="2257408" cy="5143536"/>
          </a:xfrm>
        </p:spPr>
        <p:txBody>
          <a:bodyPr anchor="ctr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1E84A4C-5491-42BA-B7D6-49542529B8D9}" type="slidenum">
              <a:rPr lang="en-US" altLang="zh-CN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6400800" cy="685800"/>
          </a:xfrm>
        </p:spPr>
        <p:txBody>
          <a:bodyPr anchor="ctr"/>
          <a:lstStyle>
            <a:lvl1pPr algn="l">
              <a:defRPr sz="2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01552" y="1143000"/>
            <a:ext cx="7223248" cy="3980172"/>
          </a:xfrm>
          <a:prstGeom prst="roundRect">
            <a:avLst>
              <a:gd name="adj" fmla="val 18278"/>
            </a:avLst>
          </a:prstGeom>
          <a:solidFill>
            <a:schemeClr val="accent1">
              <a:tint val="40000"/>
            </a:schemeClr>
          </a:solidFill>
          <a:ln w="50800" cap="rnd">
            <a:gradFill flip="none" rotWithShape="1">
              <a:gsLst>
                <a:gs pos="0">
                  <a:schemeClr val="accent1">
                    <a:shade val="50000"/>
                  </a:schemeClr>
                </a:gs>
                <a:gs pos="20000">
                  <a:schemeClr val="accent2">
                    <a:shade val="50000"/>
                  </a:schemeClr>
                </a:gs>
                <a:gs pos="40000">
                  <a:schemeClr val="accent3">
                    <a:shade val="50000"/>
                  </a:schemeClr>
                </a:gs>
                <a:gs pos="60000">
                  <a:schemeClr val="accent4">
                    <a:shade val="50000"/>
                  </a:schemeClr>
                </a:gs>
                <a:gs pos="80000">
                  <a:schemeClr val="accent5">
                    <a:shade val="50000"/>
                  </a:schemeClr>
                </a:gs>
                <a:gs pos="100000">
                  <a:schemeClr val="accent6">
                    <a:shade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round/>
          </a:ln>
          <a:effectLst>
            <a:outerShdw blurRad="50800" dist="38100" dir="5400000" algn="tl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62200" y="5410200"/>
            <a:ext cx="5657888" cy="804862"/>
          </a:xfrm>
        </p:spPr>
        <p:txBody>
          <a:bodyPr anchor="ctr"/>
          <a:lstStyle>
            <a:lvl1pPr marL="0" indent="0" algn="r">
              <a:buNone/>
              <a:defRPr sz="1200" b="0"/>
            </a:lvl1pPr>
            <a:lvl2pPr marL="457200" indent="0" algn="r">
              <a:buNone/>
              <a:defRPr sz="1200" b="0"/>
            </a:lvl2pPr>
            <a:lvl3pPr marL="914400" indent="0" algn="r">
              <a:buNone/>
              <a:defRPr sz="1200" b="0"/>
            </a:lvl3pPr>
            <a:lvl4pPr marL="1371600" indent="0" algn="r">
              <a:buNone/>
              <a:defRPr sz="1200" b="0"/>
            </a:lvl4pPr>
            <a:lvl5pPr marL="1828800" indent="0" algn="r">
              <a:buNone/>
              <a:defRPr sz="1200" b="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7120177-17C0-4F3E-B5C2-CF334164772F}" type="slidenum">
              <a:rPr lang="en-US" altLang="zh-CN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90AA87-3085-4B68-8FB7-6FB064F3D3A6}" type="slidenum">
              <a:rPr lang="en-US" altLang="zh-CN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011882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011882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CE0F37-0AA3-46EC-9935-086450AE2AE0}" type="slidenum">
              <a:rPr lang="en-US" altLang="zh-CN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0D2171-1791-47E2-A525-874E55CEB8B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1023283"/>
      </p:ext>
    </p:extLst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727BF8-807F-47CA-A021-6DDDCB736705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330347"/>
      </p:ext>
    </p:extLst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A7A943-AD22-4B69-84EF-54A1F3F644B8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9428202"/>
      </p:ext>
    </p:extLst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E84A4C-5491-42BA-B7D6-49542529B8D9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5775182"/>
      </p:ext>
    </p:extLst>
  </p:cSld>
  <p:clrMapOvr>
    <a:masterClrMapping/>
  </p:clrMapOvr>
  <p:transition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120177-17C0-4F3E-B5C2-CF334164772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2425523"/>
      </p:ext>
    </p:extLst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单击此处编辑母版文本样式</a:t>
            </a:r>
          </a:p>
          <a:p>
            <a:pPr lvl="1"/>
            <a:r>
              <a:rPr lang="en-US" altLang="zh-CN" smtClean="0"/>
              <a:t>第二级</a:t>
            </a:r>
          </a:p>
          <a:p>
            <a:pPr lvl="2"/>
            <a:r>
              <a:rPr lang="en-US" altLang="zh-CN" smtClean="0"/>
              <a:t>第三级</a:t>
            </a:r>
          </a:p>
          <a:p>
            <a:pPr lvl="3"/>
            <a:r>
              <a:rPr lang="en-US" altLang="zh-CN" smtClean="0"/>
              <a:t>第四级</a:t>
            </a:r>
          </a:p>
          <a:p>
            <a:pPr lvl="4"/>
            <a:r>
              <a:rPr lang="en-US" altLang="zh-CN" smtClean="0"/>
              <a:t>第五级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>
                <a:latin typeface="+mj-lt"/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kumimoji="0" sz="1200">
                <a:latin typeface="+mj-lt"/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>
                <a:latin typeface="+mj-lt"/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C496710-1048-43AF-AA4B-B8C0C3166E02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127" name="Freeform 7"/>
          <p:cNvSpPr>
            <a:spLocks noChangeArrowheads="1"/>
          </p:cNvSpPr>
          <p:nvPr/>
        </p:nvSpPr>
        <p:spPr bwMode="auto">
          <a:xfrm>
            <a:off x="381000" y="228600"/>
            <a:ext cx="8229600" cy="6096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1905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zh-CN" altLang="en-US" sz="2400">
              <a:solidFill>
                <a:srgbClr val="000000"/>
              </a:solidFill>
              <a:latin typeface="Times New Roman" pitchFamily="18" charset="0"/>
              <a:ea typeface="PMingLiU" pitchFamily="18" charset="-120"/>
            </a:endParaRPr>
          </a:p>
        </p:txBody>
      </p:sp>
      <p:sp>
        <p:nvSpPr>
          <p:cNvPr id="5128" name="Line 8"/>
          <p:cNvSpPr>
            <a:spLocks noChangeShapeType="1"/>
          </p:cNvSpPr>
          <p:nvPr/>
        </p:nvSpPr>
        <p:spPr bwMode="auto">
          <a:xfrm>
            <a:off x="457200" y="617220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zh-CN" altLang="en-US" sz="2400">
              <a:solidFill>
                <a:srgbClr val="000000"/>
              </a:solidFill>
              <a:latin typeface="Times New Roman" pitchFamily="18" charset="0"/>
              <a:ea typeface="PMingLiU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3961017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721" r:id="rId12"/>
  </p:sldLayoutIdLst>
  <p:transition>
    <p:random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宋体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宋体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宋体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宋体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宋体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宋体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宋体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600">
          <a:solidFill>
            <a:schemeClr val="tx1"/>
          </a:solidFill>
          <a:latin typeface="+mn-lt"/>
          <a:ea typeface="+mn-ea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200">
          <a:solidFill>
            <a:schemeClr val="tx1"/>
          </a:solidFill>
          <a:latin typeface="+mn-lt"/>
          <a:ea typeface="+mn-ea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 sz="2000">
          <a:solidFill>
            <a:schemeClr val="tx1"/>
          </a:solidFill>
          <a:latin typeface="+mn-lt"/>
          <a:ea typeface="+mn-ea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138363" indent="-339725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595563" indent="-339725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052763" indent="-339725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509963" indent="-339725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3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153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31539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1539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1539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14C27B8-0E90-44C6-BDDC-4B6B6DCEFCCD}" type="slidenum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46843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2C6EE5A-45B3-453F-BAB9-C22C67A9F8D7}" type="datetimeFigureOut">
              <a:rPr lang="zh-CN" altLang="en-US" smtClean="0"/>
              <a:t>2018/5/15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3E880DE3-264B-4F29-A291-0FD8872267F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>
    <p:random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78000"/>
            <a:ext cx="9144000" cy="180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68632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3800"/>
          </a:xfrm>
          <a:prstGeom prst="rect">
            <a:avLst/>
          </a:prstGeom>
        </p:spPr>
        <p:txBody>
          <a:bodyPr vert="horz" rtlCol="0" anchor="b"/>
          <a:lstStyle>
            <a:lvl1pPr algn="l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3800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3464"/>
          </a:xfrm>
          <a:prstGeom prst="rect">
            <a:avLst/>
          </a:prstGeom>
          <a:noFill/>
        </p:spPr>
        <p:txBody>
          <a:bodyPr vert="horz" lIns="45720" rIns="45720" rtlCol="0" anchor="ctr"/>
          <a:lstStyle>
            <a:lvl1pPr algn="ctr" eaLnBrk="1" latinLnBrk="0" hangingPunct="1">
              <a:defRPr kumimoji="0" sz="1100" b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C496710-1048-43AF-AA4B-B8C0C3166E02}" type="slidenum">
              <a:rPr lang="en-US" altLang="zh-CN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108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>
    <p:random/>
  </p:transition>
  <p:timing>
    <p:tnLst>
      <p:par>
        <p:cTn id="1" dur="indefinite" restart="never" nodeType="tmRoot"/>
      </p:par>
    </p:tnLst>
  </p:timing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ß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Þ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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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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24.xml"/><Relationship Id="rId1" Type="http://schemas.openxmlformats.org/officeDocument/2006/relationships/audio" Target="file:///H:\&#24039;&#29992;&#35838;&#26412;&#32032;&#26448;%20%20%20&#20316;&#25991;&#21035;&#26377;&#27934;&#22825;123\&#24367;&#24367;&#30340;&#26376;&#20142;..mp3" TargetMode="External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5300" name="WordArt 4"/>
          <p:cNvSpPr>
            <a:spLocks noChangeArrowheads="1" noChangeShapeType="1" noTextEdit="1"/>
          </p:cNvSpPr>
          <p:nvPr/>
        </p:nvSpPr>
        <p:spPr bwMode="auto">
          <a:xfrm>
            <a:off x="1439280" y="1988840"/>
            <a:ext cx="6265440" cy="119811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66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隶书"/>
                <a:ea typeface="隶书"/>
              </a:rPr>
              <a:t>  </a:t>
            </a:r>
            <a:r>
              <a:rPr lang="zh-CN" altLang="en-US" sz="6600" kern="1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隶书"/>
                <a:ea typeface="隶书"/>
              </a:rPr>
              <a:t>巧妇有“</a:t>
            </a:r>
            <a:r>
              <a:rPr lang="zh-CN" altLang="en-US" sz="66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隶书"/>
                <a:ea typeface="隶书"/>
              </a:rPr>
              <a:t>米</a:t>
            </a:r>
            <a:r>
              <a:rPr lang="zh-CN" altLang="en-US" sz="6600" kern="1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隶书"/>
                <a:ea typeface="隶书"/>
              </a:rPr>
              <a:t>”</a:t>
            </a:r>
            <a:endParaRPr lang="zh-CN" altLang="en-US" sz="6600" kern="1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隶书"/>
              <a:ea typeface="隶书"/>
            </a:endParaRPr>
          </a:p>
        </p:txBody>
      </p:sp>
      <p:sp>
        <p:nvSpPr>
          <p:cNvPr id="55301" name="Text Box 5"/>
          <p:cNvSpPr txBox="1">
            <a:spLocks noChangeArrowheads="1"/>
          </p:cNvSpPr>
          <p:nvPr/>
        </p:nvSpPr>
        <p:spPr bwMode="auto">
          <a:xfrm>
            <a:off x="5435600" y="6021388"/>
            <a:ext cx="34575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itchFamily="18" charset="0"/>
              </a:rPr>
              <a:t>  </a:t>
            </a:r>
            <a:endParaRPr lang="zh-CN" altLang="en-US" sz="2400" b="1">
              <a:solidFill>
                <a:srgbClr val="FF00FF"/>
              </a:solidFill>
              <a:latin typeface="Times New Roman" pitchFamily="18" charset="0"/>
            </a:endParaRPr>
          </a:p>
        </p:txBody>
      </p:sp>
      <p:pic>
        <p:nvPicPr>
          <p:cNvPr id="55302" name="弯弯的月亮.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532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779912" y="4581128"/>
            <a:ext cx="37445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FF00"/>
                </a:solidFill>
              </a:rPr>
              <a:t>----</a:t>
            </a:r>
            <a:r>
              <a:rPr lang="zh-CN" altLang="en-US" sz="3200" b="1" dirty="0" smtClean="0">
                <a:solidFill>
                  <a:srgbClr val="FFFF00"/>
                </a:solidFill>
              </a:rPr>
              <a:t>课内素材活用</a:t>
            </a:r>
            <a:endParaRPr lang="zh-CN" altLang="en-US" sz="32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052325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6811" fill="hold"/>
                                        <p:tgtEl>
                                          <p:spTgt spid="5530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530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0210" name="Text Box 2"/>
          <p:cNvSpPr txBox="1">
            <a:spLocks noChangeArrowheads="1"/>
          </p:cNvSpPr>
          <p:nvPr/>
        </p:nvSpPr>
        <p:spPr bwMode="auto">
          <a:xfrm>
            <a:off x="501650" y="981075"/>
            <a:ext cx="8642350" cy="399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dirty="0">
                <a:solidFill>
                  <a:srgbClr val="000000"/>
                </a:solidFill>
                <a:ea typeface="黑体" pitchFamily="49" charset="-122"/>
              </a:rPr>
              <a:t>“语文是那巍巍昆仑，是那</a:t>
            </a:r>
            <a:r>
              <a:rPr lang="zh-CN" altLang="en-US" sz="3200" dirty="0">
                <a:solidFill>
                  <a:srgbClr val="FF9900"/>
                </a:solidFill>
                <a:ea typeface="黑体" pitchFamily="49" charset="-122"/>
              </a:rPr>
              <a:t>草叶上久久不肯滴落的露珠</a:t>
            </a:r>
            <a:r>
              <a:rPr lang="zh-CN" altLang="en-US" sz="3200" dirty="0">
                <a:solidFill>
                  <a:srgbClr val="000000"/>
                </a:solidFill>
                <a:ea typeface="黑体" pitchFamily="49" charset="-122"/>
              </a:rPr>
              <a:t>，</a:t>
            </a:r>
            <a:r>
              <a:rPr lang="zh-CN" altLang="en-US" sz="3200" dirty="0">
                <a:solidFill>
                  <a:srgbClr val="FF9900"/>
                </a:solidFill>
                <a:ea typeface="黑体" pitchFamily="49" charset="-122"/>
              </a:rPr>
              <a:t>是古城旧都中国色天香的牡丹</a:t>
            </a:r>
            <a:r>
              <a:rPr lang="zh-CN" altLang="en-US" sz="3200" dirty="0">
                <a:solidFill>
                  <a:srgbClr val="000000"/>
                </a:solidFill>
                <a:ea typeface="黑体" pitchFamily="49" charset="-122"/>
              </a:rPr>
              <a:t>；语文是那</a:t>
            </a:r>
            <a:r>
              <a:rPr lang="zh-CN" altLang="en-US" sz="3200" dirty="0">
                <a:solidFill>
                  <a:srgbClr val="FF9900"/>
                </a:solidFill>
                <a:ea typeface="黑体" pitchFamily="49" charset="-122"/>
              </a:rPr>
              <a:t>无声的冷月</a:t>
            </a:r>
            <a:r>
              <a:rPr lang="zh-CN" altLang="en-US" sz="3200" dirty="0">
                <a:solidFill>
                  <a:srgbClr val="000000"/>
                </a:solidFill>
                <a:ea typeface="黑体" pitchFamily="49" charset="-122"/>
              </a:rPr>
              <a:t>，是那</a:t>
            </a:r>
            <a:r>
              <a:rPr lang="zh-CN" altLang="en-US" sz="3200" dirty="0">
                <a:solidFill>
                  <a:srgbClr val="FF9900"/>
                </a:solidFill>
                <a:ea typeface="黑体" pitchFamily="49" charset="-122"/>
              </a:rPr>
              <a:t>静谧的荷塘</a:t>
            </a:r>
            <a:r>
              <a:rPr lang="zh-CN" altLang="en-US" sz="3200" dirty="0">
                <a:solidFill>
                  <a:srgbClr val="000000"/>
                </a:solidFill>
                <a:ea typeface="黑体" pitchFamily="49" charset="-122"/>
              </a:rPr>
              <a:t>，是</a:t>
            </a:r>
            <a:r>
              <a:rPr lang="zh-CN" altLang="en-US" sz="3200" dirty="0">
                <a:solidFill>
                  <a:srgbClr val="FF9900"/>
                </a:solidFill>
                <a:ea typeface="黑体" pitchFamily="49" charset="-122"/>
              </a:rPr>
              <a:t>秦皇岛外滔天白浪里的打鱼船</a:t>
            </a:r>
            <a:r>
              <a:rPr lang="zh-CN" altLang="en-US" sz="3200" dirty="0">
                <a:solidFill>
                  <a:srgbClr val="000000"/>
                </a:solidFill>
                <a:ea typeface="黑体" pitchFamily="49" charset="-122"/>
              </a:rPr>
              <a:t>，是那</a:t>
            </a:r>
            <a:r>
              <a:rPr lang="zh-CN" altLang="en-US" sz="3200" dirty="0">
                <a:solidFill>
                  <a:srgbClr val="FF9900"/>
                </a:solidFill>
                <a:ea typeface="黑体" pitchFamily="49" charset="-122"/>
              </a:rPr>
              <a:t>青天里的一行白鹭</a:t>
            </a:r>
            <a:r>
              <a:rPr lang="zh-CN" altLang="en-US" sz="3200" dirty="0">
                <a:solidFill>
                  <a:srgbClr val="000000"/>
                </a:solidFill>
                <a:ea typeface="黑体" pitchFamily="49" charset="-122"/>
              </a:rPr>
              <a:t>，是那</a:t>
            </a:r>
            <a:r>
              <a:rPr lang="zh-CN" altLang="en-US" sz="3200" dirty="0">
                <a:solidFill>
                  <a:srgbClr val="FF9900"/>
                </a:solidFill>
                <a:ea typeface="黑体" pitchFamily="49" charset="-122"/>
              </a:rPr>
              <a:t>沉舟侧畔的万点白帆</a:t>
            </a:r>
            <a:r>
              <a:rPr lang="zh-CN" altLang="en-US" sz="3200" dirty="0">
                <a:solidFill>
                  <a:srgbClr val="000000"/>
                </a:solidFill>
                <a:ea typeface="黑体" pitchFamily="49" charset="-122"/>
              </a:rPr>
              <a:t>，是那</a:t>
            </a:r>
            <a:r>
              <a:rPr lang="zh-CN" altLang="en-US" sz="3200" dirty="0">
                <a:solidFill>
                  <a:srgbClr val="FF9900"/>
                </a:solidFill>
                <a:ea typeface="黑体" pitchFamily="49" charset="-122"/>
              </a:rPr>
              <a:t>山重水复后的柳暗花明</a:t>
            </a:r>
            <a:r>
              <a:rPr lang="zh-CN" altLang="en-US" sz="3200" dirty="0">
                <a:solidFill>
                  <a:srgbClr val="000000"/>
                </a:solidFill>
                <a:ea typeface="黑体" pitchFamily="49" charset="-122"/>
              </a:rPr>
              <a:t>。潜过了</a:t>
            </a:r>
            <a:r>
              <a:rPr lang="zh-CN" altLang="en-US" sz="3200" dirty="0">
                <a:solidFill>
                  <a:srgbClr val="FF9900"/>
                </a:solidFill>
                <a:ea typeface="黑体" pitchFamily="49" charset="-122"/>
              </a:rPr>
              <a:t>落满雪梨花</a:t>
            </a:r>
            <a:r>
              <a:rPr lang="zh-CN" altLang="en-US" sz="3200" dirty="0">
                <a:solidFill>
                  <a:srgbClr val="000000"/>
                </a:solidFill>
                <a:ea typeface="黑体" pitchFamily="49" charset="-122"/>
              </a:rPr>
              <a:t>的大自然，</a:t>
            </a:r>
            <a:r>
              <a:rPr lang="zh-CN" altLang="en-US" sz="3200" dirty="0">
                <a:solidFill>
                  <a:srgbClr val="FF9900"/>
                </a:solidFill>
                <a:ea typeface="黑体" pitchFamily="49" charset="-122"/>
              </a:rPr>
              <a:t>让我们乘着“刚朵拉”到生活中寻找它的答案</a:t>
            </a:r>
            <a:r>
              <a:rPr lang="zh-CN" altLang="en-US" sz="3200" dirty="0">
                <a:solidFill>
                  <a:srgbClr val="000000"/>
                </a:solidFill>
                <a:ea typeface="黑体" pitchFamily="49" charset="-122"/>
              </a:rPr>
              <a:t>。”（江苏考生高考满分作文</a:t>
            </a:r>
            <a:r>
              <a:rPr lang="en-US" altLang="zh-CN" sz="3200" dirty="0">
                <a:solidFill>
                  <a:srgbClr val="000000"/>
                </a:solidFill>
                <a:ea typeface="黑体" pitchFamily="49" charset="-122"/>
              </a:rPr>
              <a:t>《</a:t>
            </a:r>
            <a:r>
              <a:rPr lang="zh-CN" altLang="en-US" sz="3200" dirty="0">
                <a:solidFill>
                  <a:srgbClr val="000000"/>
                </a:solidFill>
                <a:ea typeface="黑体" pitchFamily="49" charset="-122"/>
              </a:rPr>
              <a:t>冷香飞上语文</a:t>
            </a:r>
            <a:r>
              <a:rPr lang="en-US" altLang="zh-CN" sz="3200" dirty="0">
                <a:solidFill>
                  <a:srgbClr val="000000"/>
                </a:solidFill>
                <a:ea typeface="黑体" pitchFamily="49" charset="-122"/>
              </a:rPr>
              <a:t>》</a:t>
            </a:r>
            <a:r>
              <a:rPr lang="zh-CN" altLang="en-US" sz="3200" dirty="0">
                <a:solidFill>
                  <a:srgbClr val="000000"/>
                </a:solidFill>
                <a:ea typeface="黑体" pitchFamily="49" charset="-122"/>
              </a:rPr>
              <a:t>）</a:t>
            </a:r>
          </a:p>
        </p:txBody>
      </p:sp>
      <p:sp>
        <p:nvSpPr>
          <p:cNvPr id="4190211" name="AutoShape 3"/>
          <p:cNvSpPr>
            <a:spLocks noChangeArrowheads="1"/>
          </p:cNvSpPr>
          <p:nvPr/>
        </p:nvSpPr>
        <p:spPr bwMode="auto">
          <a:xfrm>
            <a:off x="5580063" y="765175"/>
            <a:ext cx="2808287" cy="358775"/>
          </a:xfrm>
          <a:prstGeom prst="wedgeRectCallout">
            <a:avLst>
              <a:gd name="adj1" fmla="val -43750"/>
              <a:gd name="adj2" fmla="val 7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</a:rPr>
              <a:t>惠特曼</a:t>
            </a:r>
            <a:r>
              <a:rPr lang="en-US" altLang="zh-CN">
                <a:solidFill>
                  <a:srgbClr val="000000"/>
                </a:solidFill>
              </a:rPr>
              <a:t>《</a:t>
            </a:r>
            <a:r>
              <a:rPr lang="zh-CN" altLang="en-US">
                <a:solidFill>
                  <a:srgbClr val="000000"/>
                </a:solidFill>
              </a:rPr>
              <a:t>草叶集</a:t>
            </a:r>
            <a:r>
              <a:rPr lang="en-US" altLang="zh-CN">
                <a:solidFill>
                  <a:srgbClr val="000000"/>
                </a:solidFill>
              </a:rPr>
              <a:t>》</a:t>
            </a:r>
          </a:p>
        </p:txBody>
      </p:sp>
      <p:sp>
        <p:nvSpPr>
          <p:cNvPr id="4190212" name="AutoShape 4"/>
          <p:cNvSpPr>
            <a:spLocks noChangeArrowheads="1"/>
          </p:cNvSpPr>
          <p:nvPr/>
        </p:nvSpPr>
        <p:spPr bwMode="auto">
          <a:xfrm>
            <a:off x="2195513" y="1484313"/>
            <a:ext cx="2089150" cy="431800"/>
          </a:xfrm>
          <a:prstGeom prst="wedgeRectCallout">
            <a:avLst>
              <a:gd name="adj1" fmla="val -52278"/>
              <a:gd name="adj2" fmla="val 12610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000000"/>
                </a:solidFill>
              </a:rPr>
              <a:t>姜夔</a:t>
            </a:r>
            <a:r>
              <a:rPr lang="en-US" altLang="zh-CN" dirty="0">
                <a:solidFill>
                  <a:srgbClr val="000000"/>
                </a:solidFill>
              </a:rPr>
              <a:t>《</a:t>
            </a:r>
            <a:r>
              <a:rPr lang="zh-CN" altLang="en-US" dirty="0">
                <a:solidFill>
                  <a:srgbClr val="000000"/>
                </a:solidFill>
              </a:rPr>
              <a:t>扬州慢</a:t>
            </a:r>
            <a:r>
              <a:rPr lang="en-US" altLang="zh-CN" dirty="0">
                <a:solidFill>
                  <a:srgbClr val="000000"/>
                </a:solidFill>
              </a:rPr>
              <a:t>》</a:t>
            </a:r>
          </a:p>
        </p:txBody>
      </p:sp>
      <p:sp>
        <p:nvSpPr>
          <p:cNvPr id="4190213" name="AutoShape 5"/>
          <p:cNvSpPr>
            <a:spLocks noChangeArrowheads="1"/>
          </p:cNvSpPr>
          <p:nvPr/>
        </p:nvSpPr>
        <p:spPr bwMode="auto">
          <a:xfrm>
            <a:off x="5796136" y="1484313"/>
            <a:ext cx="3024188" cy="431800"/>
          </a:xfrm>
          <a:prstGeom prst="wedgeRectCallout">
            <a:avLst>
              <a:gd name="adj1" fmla="val -46116"/>
              <a:gd name="adj2" fmla="val 7977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</a:rPr>
              <a:t>朱自清</a:t>
            </a:r>
            <a:r>
              <a:rPr lang="en-US" altLang="zh-CN">
                <a:solidFill>
                  <a:srgbClr val="000000"/>
                </a:solidFill>
              </a:rPr>
              <a:t>《</a:t>
            </a:r>
            <a:r>
              <a:rPr lang="zh-CN" altLang="en-US">
                <a:solidFill>
                  <a:srgbClr val="000000"/>
                </a:solidFill>
              </a:rPr>
              <a:t>荷塘月色</a:t>
            </a:r>
            <a:r>
              <a:rPr lang="en-US" altLang="zh-CN">
                <a:solidFill>
                  <a:srgbClr val="000000"/>
                </a:solidFill>
              </a:rPr>
              <a:t>》</a:t>
            </a:r>
          </a:p>
        </p:txBody>
      </p:sp>
      <p:sp>
        <p:nvSpPr>
          <p:cNvPr id="4190214" name="AutoShape 6"/>
          <p:cNvSpPr>
            <a:spLocks noChangeArrowheads="1"/>
          </p:cNvSpPr>
          <p:nvPr/>
        </p:nvSpPr>
        <p:spPr bwMode="auto">
          <a:xfrm>
            <a:off x="2916238" y="2133600"/>
            <a:ext cx="3097212" cy="360363"/>
          </a:xfrm>
          <a:prstGeom prst="wedgeRectCallout">
            <a:avLst>
              <a:gd name="adj1" fmla="val -43185"/>
              <a:gd name="adj2" fmla="val 8964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</a:rPr>
              <a:t>毛泽东</a:t>
            </a:r>
            <a:r>
              <a:rPr lang="en-US" altLang="zh-CN">
                <a:solidFill>
                  <a:srgbClr val="000000"/>
                </a:solidFill>
              </a:rPr>
              <a:t>《</a:t>
            </a:r>
            <a:r>
              <a:rPr lang="zh-CN" altLang="en-US">
                <a:solidFill>
                  <a:srgbClr val="000000"/>
                </a:solidFill>
              </a:rPr>
              <a:t>浪淘沙</a:t>
            </a:r>
            <a:r>
              <a:rPr lang="en-US" altLang="zh-CN">
                <a:solidFill>
                  <a:srgbClr val="000000"/>
                </a:solidFill>
              </a:rPr>
              <a:t>·</a:t>
            </a:r>
            <a:r>
              <a:rPr lang="zh-CN" altLang="en-US">
                <a:solidFill>
                  <a:srgbClr val="000000"/>
                </a:solidFill>
              </a:rPr>
              <a:t>北戴河</a:t>
            </a:r>
            <a:r>
              <a:rPr lang="en-US" altLang="zh-CN">
                <a:solidFill>
                  <a:srgbClr val="000000"/>
                </a:solidFill>
              </a:rPr>
              <a:t>》</a:t>
            </a:r>
          </a:p>
        </p:txBody>
      </p:sp>
      <p:sp>
        <p:nvSpPr>
          <p:cNvPr id="4190215" name="AutoShape 7"/>
          <p:cNvSpPr>
            <a:spLocks noChangeArrowheads="1"/>
          </p:cNvSpPr>
          <p:nvPr/>
        </p:nvSpPr>
        <p:spPr bwMode="auto">
          <a:xfrm>
            <a:off x="7524750" y="2205038"/>
            <a:ext cx="2089150" cy="431800"/>
          </a:xfrm>
          <a:prstGeom prst="wedgeRectCallout">
            <a:avLst>
              <a:gd name="adj1" fmla="val -40352"/>
              <a:gd name="adj2" fmla="val 6985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</a:rPr>
              <a:t>杜甫</a:t>
            </a:r>
            <a:r>
              <a:rPr lang="en-US" altLang="zh-CN">
                <a:solidFill>
                  <a:srgbClr val="000000"/>
                </a:solidFill>
              </a:rPr>
              <a:t>《</a:t>
            </a:r>
            <a:r>
              <a:rPr lang="zh-CN" altLang="en-US">
                <a:solidFill>
                  <a:srgbClr val="000000"/>
                </a:solidFill>
              </a:rPr>
              <a:t>绝句</a:t>
            </a:r>
            <a:r>
              <a:rPr lang="en-US" altLang="zh-CN">
                <a:solidFill>
                  <a:srgbClr val="000000"/>
                </a:solidFill>
              </a:rPr>
              <a:t>》</a:t>
            </a:r>
          </a:p>
        </p:txBody>
      </p:sp>
      <p:sp>
        <p:nvSpPr>
          <p:cNvPr id="4190216" name="AutoShape 8"/>
          <p:cNvSpPr>
            <a:spLocks noChangeArrowheads="1"/>
          </p:cNvSpPr>
          <p:nvPr/>
        </p:nvSpPr>
        <p:spPr bwMode="auto">
          <a:xfrm>
            <a:off x="611188" y="2852738"/>
            <a:ext cx="3673475" cy="431800"/>
          </a:xfrm>
          <a:prstGeom prst="wedgeRectCallout">
            <a:avLst>
              <a:gd name="adj1" fmla="val 58426"/>
              <a:gd name="adj2" fmla="val 3345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</a:rPr>
              <a:t>刘禹锡</a:t>
            </a:r>
            <a:r>
              <a:rPr lang="en-US" altLang="zh-CN">
                <a:solidFill>
                  <a:srgbClr val="000000"/>
                </a:solidFill>
              </a:rPr>
              <a:t>《</a:t>
            </a:r>
            <a:r>
              <a:rPr lang="zh-CN" altLang="en-US">
                <a:solidFill>
                  <a:srgbClr val="000000"/>
                </a:solidFill>
              </a:rPr>
              <a:t>酬乐天扬州初逢席上见赠</a:t>
            </a:r>
            <a:r>
              <a:rPr lang="en-US" altLang="zh-CN">
                <a:solidFill>
                  <a:srgbClr val="000000"/>
                </a:solidFill>
              </a:rPr>
              <a:t>》 </a:t>
            </a:r>
          </a:p>
        </p:txBody>
      </p:sp>
      <p:sp>
        <p:nvSpPr>
          <p:cNvPr id="4190217" name="AutoShape 9"/>
          <p:cNvSpPr>
            <a:spLocks noChangeArrowheads="1"/>
          </p:cNvSpPr>
          <p:nvPr/>
        </p:nvSpPr>
        <p:spPr bwMode="auto">
          <a:xfrm>
            <a:off x="3419475" y="3213100"/>
            <a:ext cx="2305050" cy="360363"/>
          </a:xfrm>
          <a:prstGeom prst="wedgeRectCallout">
            <a:avLst>
              <a:gd name="adj1" fmla="val -101102"/>
              <a:gd name="adj2" fmla="val 12973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</a:rPr>
              <a:t>陆游</a:t>
            </a:r>
            <a:r>
              <a:rPr lang="en-US" altLang="zh-CN">
                <a:solidFill>
                  <a:srgbClr val="000000"/>
                </a:solidFill>
              </a:rPr>
              <a:t>《</a:t>
            </a:r>
            <a:r>
              <a:rPr lang="zh-CN" altLang="en-US">
                <a:solidFill>
                  <a:srgbClr val="000000"/>
                </a:solidFill>
              </a:rPr>
              <a:t>游山西村</a:t>
            </a:r>
            <a:r>
              <a:rPr lang="en-US" altLang="zh-CN">
                <a:solidFill>
                  <a:srgbClr val="000000"/>
                </a:solidFill>
              </a:rPr>
              <a:t>》</a:t>
            </a:r>
          </a:p>
        </p:txBody>
      </p:sp>
      <p:sp>
        <p:nvSpPr>
          <p:cNvPr id="4190218" name="AutoShape 10"/>
          <p:cNvSpPr>
            <a:spLocks noChangeArrowheads="1"/>
          </p:cNvSpPr>
          <p:nvPr/>
        </p:nvSpPr>
        <p:spPr bwMode="auto">
          <a:xfrm>
            <a:off x="5749922" y="3122437"/>
            <a:ext cx="2519362" cy="358775"/>
          </a:xfrm>
          <a:prstGeom prst="wedgeRectCallout">
            <a:avLst>
              <a:gd name="adj1" fmla="val -44079"/>
              <a:gd name="adj2" fmla="val 7787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</a:rPr>
              <a:t>杜牧</a:t>
            </a:r>
            <a:r>
              <a:rPr lang="en-US" altLang="zh-CN">
                <a:solidFill>
                  <a:srgbClr val="000000"/>
                </a:solidFill>
              </a:rPr>
              <a:t>《</a:t>
            </a:r>
            <a:r>
              <a:rPr lang="zh-CN" altLang="en-US">
                <a:solidFill>
                  <a:srgbClr val="000000"/>
                </a:solidFill>
              </a:rPr>
              <a:t>鹭鸶</a:t>
            </a:r>
            <a:r>
              <a:rPr lang="en-US" altLang="zh-CN">
                <a:solidFill>
                  <a:srgbClr val="000000"/>
                </a:solidFill>
              </a:rPr>
              <a:t>》</a:t>
            </a:r>
          </a:p>
        </p:txBody>
      </p:sp>
      <p:sp>
        <p:nvSpPr>
          <p:cNvPr id="4190219" name="AutoShape 11"/>
          <p:cNvSpPr>
            <a:spLocks noChangeArrowheads="1"/>
          </p:cNvSpPr>
          <p:nvPr/>
        </p:nvSpPr>
        <p:spPr bwMode="auto">
          <a:xfrm>
            <a:off x="6264275" y="4076700"/>
            <a:ext cx="2879725" cy="360363"/>
          </a:xfrm>
          <a:prstGeom prst="wedgeRectCallout">
            <a:avLst>
              <a:gd name="adj1" fmla="val -75028"/>
              <a:gd name="adj2" fmla="val -682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</a:rPr>
              <a:t>朱自清</a:t>
            </a:r>
            <a:r>
              <a:rPr lang="en-US" altLang="zh-CN">
                <a:solidFill>
                  <a:srgbClr val="000000"/>
                </a:solidFill>
              </a:rPr>
              <a:t>《</a:t>
            </a:r>
            <a:r>
              <a:rPr lang="zh-CN" altLang="en-US">
                <a:solidFill>
                  <a:srgbClr val="000000"/>
                </a:solidFill>
              </a:rPr>
              <a:t>威尼斯</a:t>
            </a:r>
            <a:r>
              <a:rPr lang="en-US" altLang="zh-CN">
                <a:solidFill>
                  <a:srgbClr val="000000"/>
                </a:solidFill>
              </a:rPr>
              <a:t>》</a:t>
            </a:r>
          </a:p>
        </p:txBody>
      </p:sp>
    </p:spTree>
    <p:extLst>
      <p:ext uri="{BB962C8B-B14F-4D97-AF65-F5344CB8AC3E}">
        <p14:creationId xmlns:p14="http://schemas.microsoft.com/office/powerpoint/2010/main" val="2953728466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0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0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0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0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90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90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0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90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90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0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90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90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0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90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90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0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190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190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0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190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190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0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190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190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0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190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190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0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190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190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0210" grpId="0"/>
      <p:bldP spid="4190211" grpId="0" animBg="1"/>
      <p:bldP spid="4190212" grpId="0" animBg="1"/>
      <p:bldP spid="4190213" grpId="0" animBg="1"/>
      <p:bldP spid="4190214" grpId="0" animBg="1"/>
      <p:bldP spid="4190215" grpId="0" animBg="1"/>
      <p:bldP spid="4190216" grpId="0" animBg="1"/>
      <p:bldP spid="4190217" grpId="0" animBg="1"/>
      <p:bldP spid="4190218" grpId="0" animBg="1"/>
      <p:bldP spid="41902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1263" y="4105275"/>
            <a:ext cx="4129087" cy="2763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463" y="4037013"/>
            <a:ext cx="4416426" cy="282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3"/>
          <p:cNvSpPr>
            <a:spLocks noGrp="1" noRot="1" noChangeArrowheads="1"/>
          </p:cNvSpPr>
          <p:nvPr>
            <p:ph idx="4294967295"/>
          </p:nvPr>
        </p:nvSpPr>
        <p:spPr>
          <a:xfrm>
            <a:off x="323528" y="692696"/>
            <a:ext cx="8540750" cy="2735263"/>
          </a:xfrm>
        </p:spPr>
        <p:txBody>
          <a:bodyPr/>
          <a:lstStyle/>
          <a:p>
            <a:r>
              <a:rPr lang="zh-CN" altLang="en-US" sz="4000" b="1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    当</a:t>
            </a:r>
            <a:r>
              <a:rPr lang="zh-CN" altLang="en-US" sz="4000" b="1" dirty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江南的</a:t>
            </a:r>
            <a:r>
              <a:rPr lang="zh-CN" altLang="en-US" sz="40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细雨霏霏</a:t>
            </a:r>
            <a:r>
              <a:rPr lang="zh-CN" altLang="en-US" sz="4000" b="1" dirty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飘洒，</a:t>
            </a:r>
            <a:r>
              <a:rPr lang="zh-CN" altLang="en-US" sz="40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秦淮两岸</a:t>
            </a:r>
            <a:r>
              <a:rPr lang="zh-CN" altLang="en-US" sz="4000" b="1" dirty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香拥翠绕，是谁</a:t>
            </a:r>
            <a:r>
              <a:rPr lang="zh-CN" altLang="en-US" sz="40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轻舞罗扇扑流萤</a:t>
            </a:r>
            <a:r>
              <a:rPr lang="zh-CN" altLang="en-US" sz="4000" b="1" dirty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，黯然伤怀于</a:t>
            </a:r>
            <a:r>
              <a:rPr lang="zh-CN" altLang="en-US" sz="40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碧水秋云间的舴艋小舟</a:t>
            </a:r>
            <a:r>
              <a:rPr lang="zh-CN" altLang="en-US" sz="4000" b="1" dirty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？当</a:t>
            </a:r>
            <a:r>
              <a:rPr lang="zh-CN" altLang="en-US" sz="40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渭城的轻尘</a:t>
            </a:r>
            <a:r>
              <a:rPr lang="zh-CN" altLang="en-US" sz="4000" b="1" dirty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沾上衣襟，</a:t>
            </a:r>
            <a:r>
              <a:rPr lang="zh-CN" altLang="en-US" sz="40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塞外的羌笛</a:t>
            </a:r>
            <a:r>
              <a:rPr lang="zh-CN" altLang="en-US" sz="4000" b="1" dirty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悠悠吹响，又是谁身</a:t>
            </a:r>
            <a:r>
              <a:rPr lang="zh-CN" altLang="en-US" sz="40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披蓑笠</a:t>
            </a:r>
            <a:r>
              <a:rPr lang="zh-CN" altLang="en-US" sz="4000" b="1" dirty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狂歌</a:t>
            </a:r>
            <a:r>
              <a:rPr lang="zh-CN" altLang="en-US" sz="40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大江东去</a:t>
            </a:r>
            <a:r>
              <a:rPr lang="zh-CN" altLang="en-US" sz="4000" b="1" dirty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，</a:t>
            </a:r>
            <a:r>
              <a:rPr lang="zh-CN" altLang="en-US" sz="40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挑灯醉看</a:t>
            </a:r>
            <a:r>
              <a:rPr lang="zh-CN" altLang="en-US" sz="4000" b="1" dirty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吴钩犹利</a:t>
            </a:r>
            <a:r>
              <a:rPr lang="zh-CN" altLang="en-US" sz="4000" b="1" dirty="0" smtClean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？</a:t>
            </a:r>
            <a:endParaRPr lang="en-US" altLang="zh-CN" sz="4000" b="1" dirty="0" smtClean="0">
              <a:solidFill>
                <a:srgbClr val="000000"/>
              </a:solidFill>
              <a:latin typeface="隶书" pitchFamily="49" charset="-122"/>
              <a:ea typeface="隶书" pitchFamily="49" charset="-122"/>
            </a:endParaRPr>
          </a:p>
          <a:p>
            <a:endParaRPr lang="en-US" altLang="zh-CN" sz="4000" b="1" dirty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303666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5138" name="Rectangle 3"/>
          <p:cNvSpPr>
            <a:spLocks noGrp="1" noRot="1" noChangeArrowheads="1"/>
          </p:cNvSpPr>
          <p:nvPr>
            <p:ph idx="4294967295"/>
          </p:nvPr>
        </p:nvSpPr>
        <p:spPr>
          <a:xfrm>
            <a:off x="323528" y="116632"/>
            <a:ext cx="8820472" cy="6336704"/>
          </a:xfrm>
        </p:spPr>
        <p:txBody>
          <a:bodyPr>
            <a:normAutofit/>
          </a:bodyPr>
          <a:lstStyle/>
          <a:p>
            <a:endParaRPr lang="en-US" altLang="zh-CN" sz="2800" b="1" dirty="0">
              <a:solidFill>
                <a:srgbClr val="000000"/>
              </a:solidFill>
              <a:latin typeface="华文中宋" pitchFamily="2" charset="-122"/>
              <a:ea typeface="华文中宋" pitchFamily="2" charset="-122"/>
            </a:endParaRPr>
          </a:p>
          <a:p>
            <a:pPr marL="0" indent="0">
              <a:buNone/>
            </a:pPr>
            <a:r>
              <a:rPr lang="en-US" altLang="zh-CN" sz="2800" b="1" dirty="0" smtClean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1</a:t>
            </a:r>
            <a:r>
              <a:rPr lang="zh-CN" altLang="en-US" sz="2800" b="1" dirty="0" smtClean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、昔</a:t>
            </a:r>
            <a:r>
              <a:rPr lang="zh-CN" altLang="en-US" sz="2800" b="1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我往矣，杨柳依依；今我来思，雨雪霏霏。（</a:t>
            </a:r>
            <a:r>
              <a:rPr lang="en-US" altLang="zh-CN" sz="2800" b="1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《</a:t>
            </a:r>
            <a:r>
              <a:rPr lang="zh-CN" altLang="en-US" sz="2800" b="1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诗经</a:t>
            </a:r>
            <a:r>
              <a:rPr lang="en-US" altLang="zh-CN" sz="2800" b="1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》</a:t>
            </a:r>
            <a:r>
              <a:rPr lang="zh-CN" altLang="en-US" sz="2800" b="1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） </a:t>
            </a:r>
            <a:endParaRPr lang="en-US" altLang="zh-CN" sz="2800" b="1" dirty="0" smtClean="0">
              <a:solidFill>
                <a:srgbClr val="000000"/>
              </a:solidFill>
              <a:latin typeface="华文中宋" pitchFamily="2" charset="-122"/>
              <a:ea typeface="华文中宋" pitchFamily="2" charset="-122"/>
            </a:endParaRPr>
          </a:p>
          <a:p>
            <a:pPr marL="0" indent="0">
              <a:buNone/>
            </a:pPr>
            <a:r>
              <a:rPr lang="en-US" altLang="zh-CN" sz="2800" b="1" dirty="0" smtClean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2</a:t>
            </a:r>
            <a:r>
              <a:rPr lang="zh-CN" altLang="en-US" sz="2800" b="1" dirty="0" smtClean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、烟</a:t>
            </a:r>
            <a:r>
              <a:rPr lang="zh-CN" altLang="en-US" sz="2800" b="1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笼寒水月笼纱，夜泊秦淮近酒家。杜牧</a:t>
            </a:r>
          </a:p>
          <a:p>
            <a:pPr marL="0" indent="0">
              <a:buNone/>
            </a:pPr>
            <a:r>
              <a:rPr lang="en-US" altLang="zh-CN" sz="2800" b="1" dirty="0" smtClean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3</a:t>
            </a:r>
            <a:r>
              <a:rPr lang="zh-CN" altLang="en-US" sz="2800" b="1" dirty="0" smtClean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、银</a:t>
            </a:r>
            <a:r>
              <a:rPr lang="zh-CN" altLang="en-US" sz="2800" b="1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烛秋光冷画屏，轻罗小扇扑流萤。杜牧 </a:t>
            </a:r>
          </a:p>
          <a:p>
            <a:pPr marL="0" indent="0">
              <a:buNone/>
            </a:pPr>
            <a:r>
              <a:rPr lang="en-US" altLang="zh-CN" sz="2800" b="1" dirty="0" smtClean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4</a:t>
            </a:r>
            <a:r>
              <a:rPr lang="zh-CN" altLang="en-US" sz="2800" b="1" dirty="0" smtClean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、落</a:t>
            </a:r>
            <a:r>
              <a:rPr lang="zh-CN" altLang="en-US" sz="2800" b="1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霞与孤鹜齐飞，秋水共长天一色。王勃</a:t>
            </a:r>
          </a:p>
          <a:p>
            <a:pPr marL="0" indent="0">
              <a:buNone/>
            </a:pPr>
            <a:r>
              <a:rPr lang="en-US" altLang="zh-CN" sz="2800" b="1" dirty="0" smtClean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5</a:t>
            </a:r>
            <a:r>
              <a:rPr lang="zh-CN" altLang="en-US" sz="2800" b="1" dirty="0" smtClean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、只</a:t>
            </a:r>
            <a:r>
              <a:rPr lang="zh-CN" altLang="en-US" sz="2800" b="1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恐双溪舴艋舟，载不动许多愁。李清</a:t>
            </a:r>
            <a:r>
              <a:rPr lang="zh-CN" altLang="en-US" sz="2800" b="1" dirty="0" smtClean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照</a:t>
            </a:r>
            <a:endParaRPr lang="en-US" altLang="zh-CN" sz="2800" b="1" dirty="0" smtClean="0">
              <a:solidFill>
                <a:srgbClr val="000000"/>
              </a:solidFill>
              <a:latin typeface="华文中宋" pitchFamily="2" charset="-122"/>
              <a:ea typeface="华文中宋" pitchFamily="2" charset="-122"/>
            </a:endParaRPr>
          </a:p>
          <a:p>
            <a:pPr marL="0" indent="0">
              <a:buNone/>
            </a:pPr>
            <a:r>
              <a:rPr lang="en-US" altLang="zh-CN" sz="2800" b="1" dirty="0" smtClean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6</a:t>
            </a:r>
            <a:r>
              <a:rPr lang="zh-CN" altLang="en-US" sz="2800" b="1" dirty="0" smtClean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、渭</a:t>
            </a:r>
            <a:r>
              <a:rPr lang="zh-CN" altLang="en-US" sz="2800" b="1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城朝雨浥轻尘，客舍青青柳色新。王维</a:t>
            </a:r>
          </a:p>
          <a:p>
            <a:pPr marL="0" indent="0">
              <a:buNone/>
            </a:pPr>
            <a:r>
              <a:rPr lang="en-US" altLang="zh-CN" sz="2800" b="1" dirty="0" smtClean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7</a:t>
            </a:r>
            <a:r>
              <a:rPr lang="zh-CN" altLang="en-US" sz="2800" b="1" dirty="0" smtClean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、羌笛</a:t>
            </a:r>
            <a:r>
              <a:rPr lang="zh-CN" altLang="en-US" sz="2800" b="1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何须怨杨柳，春风不度玉门关。 王之涣</a:t>
            </a:r>
          </a:p>
          <a:p>
            <a:pPr marL="0" indent="0">
              <a:buNone/>
            </a:pPr>
            <a:r>
              <a:rPr lang="en-US" altLang="zh-CN" sz="2800" b="1" dirty="0" smtClean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8</a:t>
            </a:r>
            <a:r>
              <a:rPr lang="zh-CN" altLang="en-US" sz="2800" b="1" dirty="0" smtClean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、孤</a:t>
            </a:r>
            <a:r>
              <a:rPr lang="zh-CN" altLang="en-US" sz="2800" b="1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舟蓑笠翁，独钓寒江雪。</a:t>
            </a:r>
            <a:r>
              <a:rPr lang="zh-CN" altLang="en-US" sz="2800" b="1" dirty="0" smtClean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柳宗元</a:t>
            </a:r>
            <a:endParaRPr lang="en-US" altLang="zh-CN" sz="2800" b="1" dirty="0" smtClean="0">
              <a:solidFill>
                <a:srgbClr val="000000"/>
              </a:solidFill>
              <a:latin typeface="华文中宋" pitchFamily="2" charset="-122"/>
              <a:ea typeface="华文中宋" pitchFamily="2" charset="-122"/>
            </a:endParaRPr>
          </a:p>
          <a:p>
            <a:pPr marL="0" indent="0">
              <a:buNone/>
            </a:pPr>
            <a:r>
              <a:rPr lang="en-US" altLang="zh-CN" sz="2800" b="1" dirty="0" smtClean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9</a:t>
            </a:r>
            <a:r>
              <a:rPr lang="zh-CN" altLang="en-US" sz="2800" b="1" dirty="0" smtClean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、大江东去</a:t>
            </a:r>
            <a:r>
              <a:rPr lang="zh-CN" altLang="en-US" sz="2800" b="1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，浪淘尽、千古风流人物</a:t>
            </a:r>
            <a:r>
              <a:rPr lang="zh-CN" altLang="en-US" sz="2800" b="1" dirty="0" smtClean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。苏轼</a:t>
            </a:r>
            <a:endParaRPr lang="en-US" altLang="zh-CN" sz="2800" b="1" dirty="0" smtClean="0">
              <a:solidFill>
                <a:srgbClr val="000000"/>
              </a:solidFill>
              <a:latin typeface="华文中宋" pitchFamily="2" charset="-122"/>
              <a:ea typeface="华文中宋" pitchFamily="2" charset="-122"/>
            </a:endParaRPr>
          </a:p>
          <a:p>
            <a:pPr marL="0" indent="0">
              <a:buNone/>
            </a:pPr>
            <a:r>
              <a:rPr lang="en-US" altLang="zh-CN" sz="2800" b="1" dirty="0" smtClean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10</a:t>
            </a:r>
            <a:r>
              <a:rPr lang="zh-CN" altLang="en-US" sz="2800" b="1" dirty="0" smtClean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、醉</a:t>
            </a:r>
            <a:r>
              <a:rPr lang="zh-CN" altLang="en-US" sz="2800" b="1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里挑灯看剑，梦回吹角连营。辛弃疾</a:t>
            </a:r>
          </a:p>
        </p:txBody>
      </p:sp>
    </p:spTree>
    <p:extLst>
      <p:ext uri="{BB962C8B-B14F-4D97-AF65-F5344CB8AC3E}">
        <p14:creationId xmlns:p14="http://schemas.microsoft.com/office/powerpoint/2010/main" val="1254626694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51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51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3151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51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3151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3151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3151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51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43151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51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3151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51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43151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513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431513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513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431513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513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431513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513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31513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31513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31513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31513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17881" y="1628800"/>
            <a:ext cx="30684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一、浅</a:t>
            </a:r>
            <a:r>
              <a:rPr lang="zh-CN" altLang="en-US" sz="3200" b="1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者偷其</a:t>
            </a:r>
            <a:r>
              <a:rPr lang="zh-CN" altLang="en-US" sz="3200" b="1" dirty="0" smtClean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字</a:t>
            </a:r>
            <a:endParaRPr lang="zh-CN" altLang="en-US" sz="3200" dirty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770913" y="2636912"/>
            <a:ext cx="3068469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3200" b="1" dirty="0" smtClean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二、中</a:t>
            </a:r>
            <a:r>
              <a:rPr lang="zh-CN" altLang="en-US" sz="3200" b="1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者偷其</a:t>
            </a:r>
            <a:r>
              <a:rPr lang="zh-CN" altLang="en-US" sz="3200" b="1" dirty="0" smtClean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义</a:t>
            </a:r>
            <a:endParaRPr lang="zh-CN" altLang="en-US" sz="3200" dirty="0">
              <a:solidFill>
                <a:srgbClr val="000000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798832" y="3645024"/>
            <a:ext cx="30684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三、深</a:t>
            </a:r>
            <a:r>
              <a:rPr lang="zh-CN" altLang="en-US" sz="3200" b="1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者偷其</a:t>
            </a:r>
            <a:r>
              <a:rPr lang="zh-CN" altLang="en-US" sz="3200" b="1" dirty="0" smtClean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气</a:t>
            </a:r>
            <a:endParaRPr lang="zh-CN" altLang="en-US" sz="3200" dirty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555776" y="548680"/>
            <a:ext cx="30243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引用三层次</a:t>
            </a:r>
          </a:p>
        </p:txBody>
      </p:sp>
    </p:spTree>
    <p:extLst>
      <p:ext uri="{BB962C8B-B14F-4D97-AF65-F5344CB8AC3E}">
        <p14:creationId xmlns:p14="http://schemas.microsoft.com/office/powerpoint/2010/main" val="3159049067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11043" name="Picture 4" descr="背景—知音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48025"/>
            <a:ext cx="9144000" cy="360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389608" y="836712"/>
            <a:ext cx="856932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sz="4400" b="1" dirty="0">
                <a:solidFill>
                  <a:srgbClr val="FF3300"/>
                </a:solidFill>
                <a:ea typeface="华文新魏" pitchFamily="2" charset="-122"/>
              </a:rPr>
              <a:t>第二招：挖掘人物故事出新意</a:t>
            </a:r>
          </a:p>
        </p:txBody>
      </p:sp>
    </p:spTree>
    <p:extLst>
      <p:ext uri="{BB962C8B-B14F-4D97-AF65-F5344CB8AC3E}">
        <p14:creationId xmlns:p14="http://schemas.microsoft.com/office/powerpoint/2010/main" val="1516708344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154145" y="1268760"/>
            <a:ext cx="8785225" cy="3170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zh-CN" sz="4000" b="1" dirty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   </a:t>
            </a:r>
            <a:r>
              <a:rPr lang="zh-CN" altLang="zh-CN" sz="3200" b="1" dirty="0">
                <a:solidFill>
                  <a:srgbClr val="FF3300"/>
                </a:solidFill>
                <a:latin typeface="华文隶书" pitchFamily="2" charset="-122"/>
                <a:ea typeface="华文隶书" pitchFamily="2" charset="-122"/>
              </a:rPr>
              <a:t>《</a:t>
            </a:r>
            <a:r>
              <a:rPr lang="zh-CN" sz="3200" b="1" dirty="0">
                <a:solidFill>
                  <a:srgbClr val="FF3300"/>
                </a:solidFill>
                <a:latin typeface="华文隶书" pitchFamily="2" charset="-122"/>
                <a:ea typeface="华文隶书" pitchFamily="2" charset="-122"/>
              </a:rPr>
              <a:t>鸿门宴</a:t>
            </a:r>
            <a:r>
              <a:rPr lang="zh-CN" altLang="zh-CN" sz="3200" b="1" dirty="0">
                <a:solidFill>
                  <a:srgbClr val="FF3300"/>
                </a:solidFill>
                <a:latin typeface="华文隶书" pitchFamily="2" charset="-122"/>
                <a:ea typeface="华文隶书" pitchFamily="2" charset="-122"/>
              </a:rPr>
              <a:t>》</a:t>
            </a:r>
            <a:r>
              <a:rPr lang="zh-CN" sz="3200" b="1" dirty="0">
                <a:solidFill>
                  <a:srgbClr val="FF3300"/>
                </a:solidFill>
                <a:latin typeface="华文隶书" pitchFamily="2" charset="-122"/>
                <a:ea typeface="华文隶书" pitchFamily="2" charset="-122"/>
              </a:rPr>
              <a:t>作文素材的挖掘：</a:t>
            </a:r>
          </a:p>
          <a:p>
            <a:r>
              <a:rPr lang="zh-CN" sz="3200" b="1" dirty="0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   </a:t>
            </a:r>
            <a:r>
              <a:rPr lang="zh-CN" altLang="zh-CN" sz="3200" b="1" dirty="0">
                <a:solidFill>
                  <a:srgbClr val="7030A0"/>
                </a:solidFill>
                <a:latin typeface="华文中宋" pitchFamily="2" charset="-122"/>
                <a:ea typeface="华文中宋" pitchFamily="2" charset="-122"/>
              </a:rPr>
              <a:t>1</a:t>
            </a:r>
            <a:r>
              <a:rPr lang="zh-CN" sz="3200" b="1" dirty="0">
                <a:solidFill>
                  <a:srgbClr val="7030A0"/>
                </a:solidFill>
                <a:latin typeface="华文中宋" pitchFamily="2" charset="-122"/>
                <a:ea typeface="华文中宋" pitchFamily="2" charset="-122"/>
              </a:rPr>
              <a:t>、项羽拥有大军四十万，实力强大，士气正旺，颇为</a:t>
            </a:r>
            <a:r>
              <a:rPr lang="zh-CN" sz="3200" b="1" dirty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自负</a:t>
            </a:r>
            <a:r>
              <a:rPr lang="zh-CN" altLang="zh-CN" sz="3200" b="1" dirty="0">
                <a:solidFill>
                  <a:srgbClr val="7030A0"/>
                </a:solidFill>
                <a:latin typeface="华文中宋" pitchFamily="2" charset="-122"/>
                <a:ea typeface="华文中宋" pitchFamily="2" charset="-122"/>
              </a:rPr>
              <a:t>,</a:t>
            </a:r>
            <a:r>
              <a:rPr lang="zh-CN" sz="3200" b="1" dirty="0">
                <a:solidFill>
                  <a:srgbClr val="7030A0"/>
                </a:solidFill>
                <a:latin typeface="华文中宋" pitchFamily="2" charset="-122"/>
                <a:ea typeface="华文中宋" pitchFamily="2" charset="-122"/>
              </a:rPr>
              <a:t>以为刘邦在自己的掌控之中，鸿门宴上坦然接受刘邦恭卑的谢罪，</a:t>
            </a:r>
            <a:r>
              <a:rPr lang="zh-CN" sz="3200" b="1" dirty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放虎归山</a:t>
            </a:r>
            <a:r>
              <a:rPr lang="zh-CN" altLang="zh-CN" sz="3200" b="1" dirty="0">
                <a:solidFill>
                  <a:srgbClr val="7030A0"/>
                </a:solidFill>
                <a:latin typeface="华文中宋" pitchFamily="2" charset="-122"/>
                <a:ea typeface="华文中宋" pitchFamily="2" charset="-122"/>
              </a:rPr>
              <a:t>, </a:t>
            </a:r>
            <a:r>
              <a:rPr lang="zh-CN" sz="3200" b="1" dirty="0">
                <a:solidFill>
                  <a:srgbClr val="7030A0"/>
                </a:solidFill>
                <a:latin typeface="华文中宋" pitchFamily="2" charset="-122"/>
                <a:ea typeface="华文中宋" pitchFamily="2" charset="-122"/>
              </a:rPr>
              <a:t>为自己的悲剧埋下了祸根。</a:t>
            </a:r>
          </a:p>
          <a:p>
            <a:r>
              <a:rPr lang="zh-CN" sz="3200" b="1" dirty="0">
                <a:solidFill>
                  <a:srgbClr val="7030A0"/>
                </a:solidFill>
                <a:latin typeface="楷体_GB2312" pitchFamily="1" charset="-122"/>
                <a:ea typeface="楷体_GB2312" pitchFamily="1" charset="-122"/>
              </a:rPr>
              <a:t>    这则材料可论证什么观点？</a:t>
            </a:r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323514" y="404664"/>
            <a:ext cx="87852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sz="4000" b="1" dirty="0">
                <a:latin typeface="楷体_GB2312" pitchFamily="1" charset="-122"/>
                <a:ea typeface="楷体_GB2312" pitchFamily="1" charset="-122"/>
              </a:rPr>
              <a:t>（一）一材多用，选准角度。</a:t>
            </a:r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354455" y="4509120"/>
            <a:ext cx="8208963" cy="180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zh-CN" sz="2800" b="1" dirty="0">
                <a:latin typeface="黑体" pitchFamily="49" charset="-122"/>
                <a:ea typeface="黑体" pitchFamily="49" charset="-122"/>
              </a:rPr>
              <a:t>①</a:t>
            </a:r>
            <a:r>
              <a:rPr lang="zh-CN" sz="2800" b="1" dirty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轻敌</a:t>
            </a:r>
            <a:r>
              <a:rPr lang="zh-CN" sz="2800" b="1" dirty="0">
                <a:latin typeface="黑体" pitchFamily="49" charset="-122"/>
                <a:ea typeface="黑体" pitchFamily="49" charset="-122"/>
              </a:rPr>
              <a:t>思想要不得，在任何时刻都不要忽略了</a:t>
            </a:r>
            <a:r>
              <a:rPr lang="zh-CN" sz="2800" b="1" dirty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对手</a:t>
            </a:r>
            <a:r>
              <a:rPr lang="zh-CN" sz="2800" b="1" dirty="0">
                <a:latin typeface="黑体" pitchFamily="49" charset="-122"/>
                <a:ea typeface="黑体" pitchFamily="49" charset="-122"/>
              </a:rPr>
              <a:t>的存在 ；</a:t>
            </a:r>
          </a:p>
          <a:p>
            <a:r>
              <a:rPr lang="zh-CN" sz="2800" b="1" dirty="0">
                <a:latin typeface="黑体" pitchFamily="49" charset="-122"/>
                <a:ea typeface="黑体" pitchFamily="49" charset="-122"/>
              </a:rPr>
              <a:t>②人不能过于傲慢</a:t>
            </a:r>
            <a:r>
              <a:rPr lang="zh-CN" sz="2800" b="1" dirty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自负</a:t>
            </a:r>
            <a:r>
              <a:rPr lang="zh-CN" sz="2800" b="1" dirty="0">
                <a:latin typeface="黑体" pitchFamily="49" charset="-122"/>
                <a:ea typeface="黑体" pitchFamily="49" charset="-122"/>
              </a:rPr>
              <a:t> ；</a:t>
            </a:r>
          </a:p>
          <a:p>
            <a:r>
              <a:rPr lang="zh-CN" sz="2800" b="1" dirty="0">
                <a:latin typeface="黑体" pitchFamily="49" charset="-122"/>
                <a:ea typeface="黑体" pitchFamily="49" charset="-122"/>
              </a:rPr>
              <a:t>③</a:t>
            </a:r>
            <a:r>
              <a:rPr lang="zh-CN" sz="2800" b="1" dirty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机遇</a:t>
            </a:r>
            <a:r>
              <a:rPr lang="zh-CN" sz="2800" b="1" dirty="0">
                <a:latin typeface="黑体" pitchFamily="49" charset="-122"/>
                <a:ea typeface="黑体" pitchFamily="49" charset="-122"/>
              </a:rPr>
              <a:t>不等人</a:t>
            </a:r>
            <a:r>
              <a:rPr lang="zh-CN" altLang="zh-CN" sz="2800" b="1" dirty="0">
                <a:latin typeface="黑体" pitchFamily="49" charset="-122"/>
                <a:ea typeface="黑体" pitchFamily="49" charset="-122"/>
              </a:rPr>
              <a:t>,</a:t>
            </a:r>
            <a:r>
              <a:rPr lang="zh-CN" sz="2800" b="1" dirty="0">
                <a:latin typeface="黑体" pitchFamily="49" charset="-122"/>
                <a:ea typeface="黑体" pitchFamily="49" charset="-122"/>
              </a:rPr>
              <a:t>成功要把握机遇。</a:t>
            </a:r>
          </a:p>
        </p:txBody>
      </p:sp>
    </p:spTree>
    <p:extLst>
      <p:ext uri="{BB962C8B-B14F-4D97-AF65-F5344CB8AC3E}">
        <p14:creationId xmlns:p14="http://schemas.microsoft.com/office/powerpoint/2010/main" val="1887369755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autoUpdateAnimBg="0"/>
      <p:bldP spid="9221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157684" y="980727"/>
            <a:ext cx="8785225" cy="2062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zh-CN" sz="3200" b="1" dirty="0" smtClean="0">
                <a:solidFill>
                  <a:srgbClr val="7030A0"/>
                </a:solidFill>
                <a:latin typeface="楷体_GB2312" pitchFamily="1" charset="-122"/>
                <a:ea typeface="楷体_GB2312" pitchFamily="1" charset="-122"/>
              </a:rPr>
              <a:t>2</a:t>
            </a:r>
            <a:r>
              <a:rPr lang="zh-CN" sz="3200" b="1" dirty="0">
                <a:solidFill>
                  <a:srgbClr val="7030A0"/>
                </a:solidFill>
                <a:latin typeface="楷体_GB2312" pitchFamily="1" charset="-122"/>
                <a:ea typeface="楷体_GB2312" pitchFamily="1" charset="-122"/>
              </a:rPr>
              <a:t>、</a:t>
            </a:r>
            <a:r>
              <a:rPr lang="zh-CN" sz="3200" b="1" dirty="0">
                <a:solidFill>
                  <a:srgbClr val="7030A0"/>
                </a:solidFill>
                <a:latin typeface="华文中宋" pitchFamily="2" charset="-122"/>
                <a:ea typeface="华文中宋" pitchFamily="2" charset="-122"/>
              </a:rPr>
              <a:t>项羽兴兵四十万，威逼刘邦十万军众。刘邦</a:t>
            </a:r>
            <a:r>
              <a:rPr lang="zh-CN" sz="3200" b="1" dirty="0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隐忍</a:t>
            </a:r>
            <a:r>
              <a:rPr lang="zh-CN" sz="3200" b="1" dirty="0">
                <a:solidFill>
                  <a:srgbClr val="7030A0"/>
                </a:solidFill>
                <a:latin typeface="华文中宋" pitchFamily="2" charset="-122"/>
                <a:ea typeface="华文中宋" pitchFamily="2" charset="-122"/>
              </a:rPr>
              <a:t>以行，往项羽驻地赴宴，凭借张良的</a:t>
            </a:r>
            <a:r>
              <a:rPr lang="zh-CN" sz="3200" b="1" dirty="0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智谋</a:t>
            </a:r>
            <a:r>
              <a:rPr lang="zh-CN" sz="3200" b="1" dirty="0">
                <a:solidFill>
                  <a:srgbClr val="7030A0"/>
                </a:solidFill>
                <a:latin typeface="华文中宋" pitchFamily="2" charset="-122"/>
                <a:ea typeface="华文中宋" pitchFamily="2" charset="-122"/>
              </a:rPr>
              <a:t>和自己的</a:t>
            </a:r>
            <a:r>
              <a:rPr lang="zh-CN" sz="3200" b="1" dirty="0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勇敢</a:t>
            </a:r>
            <a:r>
              <a:rPr lang="zh-CN" sz="3200" b="1" dirty="0">
                <a:solidFill>
                  <a:schemeClr val="accent2"/>
                </a:solidFill>
                <a:latin typeface="华文中宋" pitchFamily="2" charset="-122"/>
                <a:ea typeface="华文中宋" pitchFamily="2" charset="-122"/>
              </a:rPr>
              <a:t>，</a:t>
            </a:r>
            <a:r>
              <a:rPr lang="zh-CN" sz="3200" b="1" dirty="0">
                <a:solidFill>
                  <a:srgbClr val="7030A0"/>
                </a:solidFill>
                <a:latin typeface="华文中宋" pitchFamily="2" charset="-122"/>
                <a:ea typeface="华文中宋" pitchFamily="2" charset="-122"/>
              </a:rPr>
              <a:t>得以脱险</a:t>
            </a:r>
            <a:r>
              <a:rPr lang="zh-CN" sz="3200" b="1" dirty="0">
                <a:solidFill>
                  <a:schemeClr val="accent2"/>
                </a:solidFill>
                <a:latin typeface="华文中宋" pitchFamily="2" charset="-122"/>
                <a:ea typeface="华文中宋" pitchFamily="2" charset="-122"/>
              </a:rPr>
              <a:t>。</a:t>
            </a:r>
          </a:p>
          <a:p>
            <a:r>
              <a:rPr lang="zh-CN" sz="3200" b="1" dirty="0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   </a:t>
            </a:r>
            <a:r>
              <a:rPr lang="zh-CN" sz="3200" b="1" dirty="0" smtClean="0">
                <a:solidFill>
                  <a:srgbClr val="7030A0"/>
                </a:solidFill>
                <a:latin typeface="楷体_GB2312" pitchFamily="1" charset="-122"/>
                <a:ea typeface="楷体_GB2312" pitchFamily="1" charset="-122"/>
              </a:rPr>
              <a:t>这</a:t>
            </a:r>
            <a:r>
              <a:rPr lang="zh-CN" sz="3200" b="1" dirty="0">
                <a:solidFill>
                  <a:srgbClr val="7030A0"/>
                </a:solidFill>
                <a:latin typeface="楷体_GB2312" pitchFamily="1" charset="-122"/>
                <a:ea typeface="楷体_GB2312" pitchFamily="1" charset="-122"/>
              </a:rPr>
              <a:t>则材料可论证什么观点？</a:t>
            </a:r>
          </a:p>
        </p:txBody>
      </p:sp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8604250" y="6246813"/>
            <a:ext cx="18415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endParaRPr lang="zh-CN" altLang="zh-CN" sz="1200"/>
          </a:p>
        </p:txBody>
      </p:sp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8604250" y="6237288"/>
            <a:ext cx="18415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endParaRPr lang="zh-CN" altLang="zh-CN" sz="1200"/>
          </a:p>
        </p:txBody>
      </p:sp>
      <p:sp>
        <p:nvSpPr>
          <p:cNvPr id="10247" name="Text Box 7"/>
          <p:cNvSpPr txBox="1">
            <a:spLocks noChangeArrowheads="1"/>
          </p:cNvSpPr>
          <p:nvPr/>
        </p:nvSpPr>
        <p:spPr bwMode="auto">
          <a:xfrm>
            <a:off x="157684" y="3861048"/>
            <a:ext cx="8424863" cy="180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zh-CN" sz="2800" b="1" dirty="0">
                <a:latin typeface="黑体" pitchFamily="49" charset="-122"/>
                <a:ea typeface="黑体" pitchFamily="49" charset="-122"/>
              </a:rPr>
              <a:t>①</a:t>
            </a:r>
            <a:r>
              <a:rPr lang="zh-CN" altLang="zh-CN" sz="2800" b="1" dirty="0">
                <a:latin typeface="Arial"/>
                <a:ea typeface="黑体" pitchFamily="49" charset="-122"/>
              </a:rPr>
              <a:t>“</a:t>
            </a:r>
            <a:r>
              <a:rPr lang="zh-CN" sz="2800" b="1" dirty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忍</a:t>
            </a:r>
            <a:r>
              <a:rPr lang="zh-CN" sz="2800" b="1" dirty="0">
                <a:latin typeface="Arial"/>
                <a:ea typeface="黑体" pitchFamily="49" charset="-122"/>
              </a:rPr>
              <a:t>”</a:t>
            </a:r>
            <a:r>
              <a:rPr lang="zh-CN" sz="2800" b="1" dirty="0">
                <a:latin typeface="黑体" pitchFamily="49" charset="-122"/>
                <a:ea typeface="黑体" pitchFamily="49" charset="-122"/>
              </a:rPr>
              <a:t>是一种勇气，更是一种智慧； </a:t>
            </a:r>
          </a:p>
          <a:p>
            <a:r>
              <a:rPr lang="zh-CN" sz="2800" b="1" dirty="0">
                <a:latin typeface="黑体" pitchFamily="49" charset="-122"/>
                <a:ea typeface="黑体" pitchFamily="49" charset="-122"/>
              </a:rPr>
              <a:t>②要善于</a:t>
            </a:r>
            <a:r>
              <a:rPr lang="zh-CN" sz="2800" b="1" dirty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审时度势</a:t>
            </a:r>
            <a:r>
              <a:rPr lang="zh-CN" sz="2800" b="1" dirty="0">
                <a:latin typeface="黑体" pitchFamily="49" charset="-122"/>
                <a:ea typeface="黑体" pitchFamily="49" charset="-122"/>
              </a:rPr>
              <a:t>，把握机会 ；</a:t>
            </a:r>
          </a:p>
          <a:p>
            <a:r>
              <a:rPr lang="zh-CN" sz="2800" b="1" dirty="0">
                <a:latin typeface="黑体" pitchFamily="49" charset="-122"/>
                <a:ea typeface="黑体" pitchFamily="49" charset="-122"/>
              </a:rPr>
              <a:t>③</a:t>
            </a:r>
            <a:r>
              <a:rPr lang="zh-CN" sz="2800" b="1" dirty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识时务</a:t>
            </a:r>
            <a:r>
              <a:rPr lang="zh-CN" sz="2800" b="1" dirty="0">
                <a:latin typeface="黑体" pitchFamily="49" charset="-122"/>
                <a:ea typeface="黑体" pitchFamily="49" charset="-122"/>
              </a:rPr>
              <a:t>者方为真正的俊杰 ；</a:t>
            </a:r>
          </a:p>
          <a:p>
            <a:r>
              <a:rPr lang="zh-CN" altLang="zh-CN" sz="2800" b="1" dirty="0">
                <a:latin typeface="Arial"/>
                <a:ea typeface="黑体" pitchFamily="49" charset="-122"/>
              </a:rPr>
              <a:t>……</a:t>
            </a:r>
            <a:endParaRPr lang="zh-CN" altLang="zh-CN" sz="2800" b="1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75389825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7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179388" y="836712"/>
            <a:ext cx="8785225" cy="5078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ea typeface="黑体" pitchFamily="49" charset="-122"/>
              </a:rPr>
              <a:t>3、赏析成功范例：</a:t>
            </a:r>
            <a:r>
              <a:rPr lang="zh-CN" altLang="en-US" sz="3600" b="1" dirty="0">
                <a:solidFill>
                  <a:srgbClr val="FF0000"/>
                </a:solidFill>
                <a:ea typeface="黑体" pitchFamily="49" charset="-122"/>
              </a:rPr>
              <a:t>      </a:t>
            </a:r>
          </a:p>
          <a:p>
            <a:pPr algn="ctr"/>
            <a:r>
              <a:rPr lang="zh-CN" altLang="en-US" sz="3600" b="1" dirty="0">
                <a:solidFill>
                  <a:srgbClr val="FF3300"/>
                </a:solidFill>
                <a:ea typeface="黑体" pitchFamily="49" charset="-122"/>
              </a:rPr>
              <a:t> 美人之</a:t>
            </a:r>
            <a:r>
              <a:rPr lang="zh-CN" altLang="en-US" sz="3600" b="1" dirty="0" smtClean="0">
                <a:solidFill>
                  <a:srgbClr val="FF3300"/>
                </a:solidFill>
                <a:ea typeface="黑体" pitchFamily="49" charset="-122"/>
              </a:rPr>
              <a:t>美</a:t>
            </a:r>
            <a:r>
              <a:rPr lang="zh-CN" altLang="en-US" sz="2800" b="1" dirty="0" smtClean="0">
                <a:latin typeface="楷体_GB2312" pitchFamily="1" charset="-122"/>
                <a:ea typeface="楷体_GB2312" pitchFamily="1" charset="-122"/>
              </a:rPr>
              <a:t>    </a:t>
            </a:r>
            <a:endParaRPr lang="en-US" altLang="zh-CN" sz="2800" b="1" dirty="0" smtClean="0">
              <a:latin typeface="楷体_GB2312" pitchFamily="1" charset="-122"/>
              <a:ea typeface="楷体_GB2312" pitchFamily="1" charset="-122"/>
            </a:endParaRPr>
          </a:p>
          <a:p>
            <a:r>
              <a:rPr lang="en-US" altLang="zh-CN" sz="2800" b="1" dirty="0">
                <a:latin typeface="楷体_GB2312" pitchFamily="1" charset="-122"/>
                <a:ea typeface="楷体_GB2312" pitchFamily="1" charset="-122"/>
              </a:rPr>
              <a:t> </a:t>
            </a:r>
            <a:r>
              <a:rPr lang="en-US" altLang="zh-CN" sz="2800" b="1" dirty="0" smtClean="0">
                <a:latin typeface="楷体_GB2312" pitchFamily="1" charset="-122"/>
                <a:ea typeface="楷体_GB2312" pitchFamily="1" charset="-122"/>
              </a:rPr>
              <a:t>   </a:t>
            </a:r>
            <a:r>
              <a:rPr lang="zh-CN" altLang="en-US" sz="2800" b="1" dirty="0" smtClean="0">
                <a:latin typeface="华文中宋" pitchFamily="2" charset="-122"/>
                <a:ea typeface="华文中宋" pitchFamily="2" charset="-122"/>
              </a:rPr>
              <a:t>楚</a:t>
            </a:r>
            <a:r>
              <a:rPr lang="zh-CN" altLang="en-US" sz="2800" b="1" dirty="0">
                <a:latin typeface="华文中宋" pitchFamily="2" charset="-122"/>
                <a:ea typeface="华文中宋" pitchFamily="2" charset="-122"/>
              </a:rPr>
              <a:t>汉之争，项羽年少成名，武功盖世，刘邦却只是一介亭长，武功平平。然而最后的结果却出人意料：刘邦成就霸业，项羽自刎江边。</a:t>
            </a:r>
            <a:r>
              <a:rPr lang="zh-CN" altLang="en-US" sz="2800" b="1" dirty="0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我想刘邦的成功就在于他懂得“美人之美”</a:t>
            </a:r>
            <a:r>
              <a:rPr lang="zh-CN" altLang="en-US" sz="2800" b="1" dirty="0">
                <a:latin typeface="华文中宋" pitchFamily="2" charset="-122"/>
                <a:ea typeface="华文中宋" pitchFamily="2" charset="-122"/>
              </a:rPr>
              <a:t>，论才能他比不上萧何张良韩信任何一人，</a:t>
            </a:r>
            <a:r>
              <a:rPr lang="zh-CN" altLang="en-US" sz="2800" b="1" dirty="0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但他却知道如何赞美别人的长处</a:t>
            </a:r>
            <a:r>
              <a:rPr lang="zh-CN" altLang="en-US" sz="2800" b="1" dirty="0">
                <a:latin typeface="华文中宋" pitchFamily="2" charset="-122"/>
                <a:ea typeface="华文中宋" pitchFamily="2" charset="-122"/>
              </a:rPr>
              <a:t>，让英雄为自己卖命。</a:t>
            </a:r>
            <a:r>
              <a:rPr lang="zh-CN" altLang="en-US" sz="2800" b="1" dirty="0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反观项羽，</a:t>
            </a:r>
            <a:r>
              <a:rPr lang="zh-CN" altLang="en-US" sz="2800" b="1" dirty="0">
                <a:latin typeface="华文中宋" pitchFamily="2" charset="-122"/>
                <a:ea typeface="华文中宋" pitchFamily="2" charset="-122"/>
              </a:rPr>
              <a:t>他的自傲为他筑起了一道墙，阻隔了所有改变的机会，这使他只有大将之才却无帝王之风，最终无颜会见江东父老。</a:t>
            </a:r>
            <a:r>
              <a:rPr lang="zh-CN" altLang="en-US" sz="2800" b="1" dirty="0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同一场竞争，不同的态度，带来了截然相反的结果。</a:t>
            </a:r>
          </a:p>
        </p:txBody>
      </p:sp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8604250" y="6246813"/>
            <a:ext cx="18415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endParaRPr lang="zh-CN" altLang="zh-CN" sz="1200"/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8604250" y="6237288"/>
            <a:ext cx="18415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endParaRPr lang="zh-CN" altLang="zh-CN" sz="1200"/>
          </a:p>
        </p:txBody>
      </p:sp>
    </p:spTree>
    <p:extLst>
      <p:ext uri="{BB962C8B-B14F-4D97-AF65-F5344CB8AC3E}">
        <p14:creationId xmlns:p14="http://schemas.microsoft.com/office/powerpoint/2010/main" val="628169474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240472" y="260648"/>
            <a:ext cx="8785225" cy="167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zh-CN" sz="4000" b="1" dirty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   </a:t>
            </a:r>
            <a:r>
              <a:rPr lang="zh-CN" altLang="zh-CN" sz="3200" b="1" dirty="0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4</a:t>
            </a:r>
            <a:r>
              <a:rPr lang="zh-CN" sz="3200" b="1" dirty="0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、</a:t>
            </a:r>
            <a:r>
              <a:rPr lang="zh-CN" sz="3200" b="1" dirty="0">
                <a:solidFill>
                  <a:srgbClr val="7030A0"/>
                </a:solidFill>
                <a:latin typeface="楷体_GB2312" pitchFamily="1" charset="-122"/>
                <a:ea typeface="楷体_GB2312" pitchFamily="1" charset="-122"/>
              </a:rPr>
              <a:t>运用</a:t>
            </a:r>
            <a:r>
              <a:rPr lang="zh-CN" altLang="zh-CN" sz="3200" b="1" dirty="0">
                <a:solidFill>
                  <a:srgbClr val="7030A0"/>
                </a:solidFill>
                <a:latin typeface="楷体_GB2312" pitchFamily="1" charset="-122"/>
                <a:ea typeface="楷体_GB2312" pitchFamily="1" charset="-122"/>
              </a:rPr>
              <a:t>《</a:t>
            </a:r>
            <a:r>
              <a:rPr lang="zh-CN" sz="3200" b="1" dirty="0">
                <a:solidFill>
                  <a:srgbClr val="7030A0"/>
                </a:solidFill>
                <a:latin typeface="楷体_GB2312" pitchFamily="1" charset="-122"/>
                <a:ea typeface="楷体_GB2312" pitchFamily="1" charset="-122"/>
              </a:rPr>
              <a:t>鸿门宴</a:t>
            </a:r>
            <a:r>
              <a:rPr lang="zh-CN" altLang="zh-CN" sz="3200" b="1" dirty="0">
                <a:solidFill>
                  <a:srgbClr val="7030A0"/>
                </a:solidFill>
                <a:latin typeface="楷体_GB2312" pitchFamily="1" charset="-122"/>
                <a:ea typeface="楷体_GB2312" pitchFamily="1" charset="-122"/>
              </a:rPr>
              <a:t>》</a:t>
            </a:r>
            <a:r>
              <a:rPr lang="zh-CN" sz="3200" b="1" dirty="0">
                <a:solidFill>
                  <a:srgbClr val="7030A0"/>
                </a:solidFill>
                <a:latin typeface="楷体_GB2312" pitchFamily="1" charset="-122"/>
                <a:ea typeface="楷体_GB2312" pitchFamily="1" charset="-122"/>
              </a:rPr>
              <a:t>的素材，以刘、项两个集团进行对比，写一段话，从正反两个角度论述</a:t>
            </a:r>
            <a:r>
              <a:rPr lang="zh-CN" sz="3200" b="1" dirty="0">
                <a:solidFill>
                  <a:srgbClr val="FF3300"/>
                </a:solidFill>
                <a:latin typeface="Arial"/>
                <a:ea typeface="楷体_GB2312" pitchFamily="1" charset="-122"/>
              </a:rPr>
              <a:t>“</a:t>
            </a:r>
            <a:r>
              <a:rPr lang="zh-CN" sz="3200" b="1" dirty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团队的力量是巨大的</a:t>
            </a:r>
            <a:r>
              <a:rPr lang="zh-CN" sz="3200" b="1" dirty="0">
                <a:solidFill>
                  <a:srgbClr val="FF3300"/>
                </a:solidFill>
                <a:latin typeface="Arial"/>
                <a:ea typeface="楷体_GB2312" pitchFamily="1" charset="-122"/>
              </a:rPr>
              <a:t>”</a:t>
            </a:r>
            <a:r>
              <a:rPr lang="zh-CN" sz="3200" b="1" dirty="0">
                <a:solidFill>
                  <a:srgbClr val="7030A0"/>
                </a:solidFill>
                <a:latin typeface="楷体_GB2312" pitchFamily="1" charset="-122"/>
                <a:ea typeface="楷体_GB2312" pitchFamily="1" charset="-122"/>
              </a:rPr>
              <a:t>这一观点</a:t>
            </a:r>
            <a:r>
              <a:rPr lang="zh-CN" sz="3200" b="1" dirty="0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。</a:t>
            </a:r>
          </a:p>
        </p:txBody>
      </p: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8604250" y="6246813"/>
            <a:ext cx="18415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endParaRPr lang="zh-CN" altLang="zh-CN" sz="1200"/>
          </a:p>
        </p:txBody>
      </p:sp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237913" y="2564904"/>
            <a:ext cx="8642350" cy="3081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zh-CN" sz="2800" b="1" dirty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sz="2800" b="1" dirty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示例：</a:t>
            </a:r>
            <a:r>
              <a:rPr lang="zh-CN" sz="2800" b="1" dirty="0">
                <a:latin typeface="黑体" pitchFamily="49" charset="-122"/>
                <a:ea typeface="黑体" pitchFamily="49" charset="-122"/>
              </a:rPr>
              <a:t>刘邦之所以成就千秋大业，那是因为他拥有一个优秀的团队。张良的智慧，樊哙的勇猛，刘邦的隐忍，</a:t>
            </a:r>
            <a:r>
              <a:rPr lang="zh-CN" sz="2800" b="1" dirty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组成了一支力挽狂澜绝处逢生的力量。</a:t>
            </a:r>
            <a:r>
              <a:rPr lang="zh-CN" sz="2800" b="1" dirty="0">
                <a:latin typeface="黑体" pitchFamily="49" charset="-122"/>
                <a:ea typeface="黑体" pitchFamily="49" charset="-122"/>
              </a:rPr>
              <a:t>然而项羽的团队人心涣散，项伯夜会刘邦，项羽优柔寡断，范增怒言相斥，四面楚歌的结局已露端倪。</a:t>
            </a:r>
            <a:r>
              <a:rPr lang="zh-CN" sz="2800" b="1" dirty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团队的力量可以决定个人命运，甚至可以决定历史的走向。</a:t>
            </a:r>
          </a:p>
        </p:txBody>
      </p:sp>
    </p:spTree>
    <p:extLst>
      <p:ext uri="{BB962C8B-B14F-4D97-AF65-F5344CB8AC3E}">
        <p14:creationId xmlns:p14="http://schemas.microsoft.com/office/powerpoint/2010/main" val="4267498048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4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179388" y="836712"/>
            <a:ext cx="8856662" cy="54476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zh-CN" sz="2800" b="1" dirty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 </a:t>
            </a:r>
            <a:r>
              <a:rPr lang="zh-CN" altLang="zh-CN" sz="4000" b="1" dirty="0">
                <a:solidFill>
                  <a:srgbClr val="FF3300"/>
                </a:solidFill>
                <a:latin typeface="华文隶书" pitchFamily="2" charset="-122"/>
                <a:ea typeface="华文隶书" pitchFamily="2" charset="-122"/>
              </a:rPr>
              <a:t>5</a:t>
            </a:r>
            <a:r>
              <a:rPr lang="zh-CN" sz="4000" b="1" dirty="0">
                <a:solidFill>
                  <a:srgbClr val="FF3300"/>
                </a:solidFill>
                <a:latin typeface="华文隶书" pitchFamily="2" charset="-122"/>
                <a:ea typeface="华文隶书" pitchFamily="2" charset="-122"/>
              </a:rPr>
              <a:t>、</a:t>
            </a:r>
            <a:r>
              <a:rPr lang="zh-CN" altLang="zh-CN" sz="4000" b="1" dirty="0">
                <a:solidFill>
                  <a:srgbClr val="FF3300"/>
                </a:solidFill>
                <a:latin typeface="华文隶书" pitchFamily="2" charset="-122"/>
                <a:ea typeface="华文隶书" pitchFamily="2" charset="-122"/>
              </a:rPr>
              <a:t>《</a:t>
            </a:r>
            <a:r>
              <a:rPr lang="zh-CN" sz="4000" b="1" dirty="0">
                <a:solidFill>
                  <a:srgbClr val="FF3300"/>
                </a:solidFill>
                <a:latin typeface="华文隶书" pitchFamily="2" charset="-122"/>
                <a:ea typeface="华文隶书" pitchFamily="2" charset="-122"/>
              </a:rPr>
              <a:t>鸿门宴</a:t>
            </a:r>
            <a:r>
              <a:rPr lang="zh-CN" altLang="zh-CN" sz="4000" b="1" dirty="0">
                <a:solidFill>
                  <a:srgbClr val="FF3300"/>
                </a:solidFill>
                <a:latin typeface="华文隶书" pitchFamily="2" charset="-122"/>
                <a:ea typeface="华文隶书" pitchFamily="2" charset="-122"/>
              </a:rPr>
              <a:t>》</a:t>
            </a:r>
            <a:r>
              <a:rPr lang="zh-CN" sz="4000" b="1" dirty="0">
                <a:solidFill>
                  <a:srgbClr val="FF3300"/>
                </a:solidFill>
                <a:latin typeface="华文隶书" pitchFamily="2" charset="-122"/>
                <a:ea typeface="华文隶书" pitchFamily="2" charset="-122"/>
              </a:rPr>
              <a:t>作文素材挖掘小结：</a:t>
            </a:r>
          </a:p>
          <a:p>
            <a:r>
              <a:rPr lang="zh-CN" altLang="en-US" sz="2800" b="1" dirty="0" smtClean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（</a:t>
            </a:r>
            <a:r>
              <a:rPr lang="zh-CN" altLang="zh-CN" sz="2800" b="1" dirty="0" smtClean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1</a:t>
            </a:r>
            <a:r>
              <a:rPr lang="zh-CN" altLang="en-US" sz="2800" b="1" dirty="0" smtClean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）</a:t>
            </a:r>
            <a:r>
              <a:rPr lang="zh-CN" altLang="zh-CN" sz="2800" b="1" dirty="0" smtClean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. </a:t>
            </a:r>
            <a:r>
              <a:rPr lang="zh-CN" sz="2800" b="1" dirty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名言</a:t>
            </a:r>
            <a:r>
              <a:rPr lang="zh-CN" altLang="zh-CN" sz="2800" b="1" dirty="0">
                <a:solidFill>
                  <a:srgbClr val="FF3300"/>
                </a:solidFill>
                <a:latin typeface="Arial"/>
                <a:ea typeface="楷体_GB2312" pitchFamily="1" charset="-122"/>
              </a:rPr>
              <a:t>——</a:t>
            </a:r>
            <a:r>
              <a:rPr lang="zh-CN" sz="2800" b="1" dirty="0">
                <a:solidFill>
                  <a:srgbClr val="7030A0"/>
                </a:solidFill>
                <a:latin typeface="楷体_GB2312" pitchFamily="1" charset="-122"/>
                <a:ea typeface="楷体_GB2312" pitchFamily="1" charset="-122"/>
              </a:rPr>
              <a:t>项庄舞剑意在沛公；大礼不辞小让</a:t>
            </a:r>
            <a:r>
              <a:rPr lang="zh-CN" altLang="zh-CN" sz="2800" b="1" dirty="0">
                <a:solidFill>
                  <a:srgbClr val="7030A0"/>
                </a:solidFill>
                <a:latin typeface="Arial"/>
                <a:ea typeface="楷体_GB2312" pitchFamily="1" charset="-122"/>
              </a:rPr>
              <a:t>……</a:t>
            </a:r>
            <a:endParaRPr lang="zh-CN" altLang="zh-CN" sz="2800" b="1" dirty="0">
              <a:solidFill>
                <a:srgbClr val="7030A0"/>
              </a:solidFill>
              <a:latin typeface="楷体_GB2312" pitchFamily="1" charset="-122"/>
              <a:ea typeface="楷体_GB2312" pitchFamily="1" charset="-122"/>
            </a:endParaRPr>
          </a:p>
          <a:p>
            <a:r>
              <a:rPr lang="zh-CN" altLang="en-US" sz="2800" b="1" dirty="0" smtClean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（</a:t>
            </a:r>
            <a:r>
              <a:rPr lang="zh-CN" altLang="zh-CN" sz="2800" b="1" dirty="0" smtClean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2</a:t>
            </a:r>
            <a:r>
              <a:rPr lang="zh-CN" altLang="en-US" sz="2800" b="1" dirty="0" smtClean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）</a:t>
            </a:r>
            <a:r>
              <a:rPr lang="zh-CN" altLang="zh-CN" sz="2800" b="1" dirty="0" smtClean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. </a:t>
            </a:r>
            <a:r>
              <a:rPr lang="zh-CN" sz="2800" b="1" dirty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人物</a:t>
            </a:r>
            <a:r>
              <a:rPr lang="zh-CN" altLang="zh-CN" sz="2800" b="1" dirty="0">
                <a:solidFill>
                  <a:srgbClr val="FF3300"/>
                </a:solidFill>
                <a:latin typeface="Arial"/>
                <a:ea typeface="楷体_GB2312" pitchFamily="1" charset="-122"/>
              </a:rPr>
              <a:t>——</a:t>
            </a:r>
            <a:r>
              <a:rPr lang="zh-CN" sz="2800" b="1" dirty="0">
                <a:solidFill>
                  <a:srgbClr val="7030A0"/>
                </a:solidFill>
                <a:latin typeface="楷体_GB2312" pitchFamily="1" charset="-122"/>
                <a:ea typeface="楷体_GB2312" pitchFamily="1" charset="-122"/>
              </a:rPr>
              <a:t>项羽、刘邦外，项伯知恩图报、好心办坏事，曹无伤利迷心窍</a:t>
            </a:r>
            <a:r>
              <a:rPr lang="zh-CN" altLang="zh-CN" sz="2800" b="1" dirty="0">
                <a:solidFill>
                  <a:srgbClr val="7030A0"/>
                </a:solidFill>
                <a:latin typeface="Arial"/>
                <a:ea typeface="楷体_GB2312" pitchFamily="1" charset="-122"/>
              </a:rPr>
              <a:t>……</a:t>
            </a:r>
            <a:endParaRPr lang="zh-CN" altLang="zh-CN" sz="2800" b="1" dirty="0">
              <a:solidFill>
                <a:srgbClr val="7030A0"/>
              </a:solidFill>
              <a:latin typeface="楷体_GB2312" pitchFamily="1" charset="-122"/>
              <a:ea typeface="楷体_GB2312" pitchFamily="1" charset="-122"/>
            </a:endParaRPr>
          </a:p>
          <a:p>
            <a:r>
              <a:rPr lang="zh-CN" altLang="en-US" sz="2800" b="1" dirty="0" smtClean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（</a:t>
            </a:r>
            <a:r>
              <a:rPr lang="zh-CN" altLang="zh-CN" sz="2800" b="1" dirty="0" smtClean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3</a:t>
            </a:r>
            <a:r>
              <a:rPr lang="zh-CN" altLang="en-US" sz="2800" b="1" dirty="0" smtClean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）</a:t>
            </a:r>
            <a:r>
              <a:rPr lang="zh-CN" altLang="zh-CN" sz="2800" b="1" dirty="0" smtClean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. </a:t>
            </a:r>
            <a:r>
              <a:rPr lang="zh-CN" sz="2800" b="1" dirty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情节</a:t>
            </a:r>
            <a:r>
              <a:rPr lang="zh-CN" altLang="zh-CN" sz="2800" b="1" dirty="0">
                <a:solidFill>
                  <a:srgbClr val="FF3300"/>
                </a:solidFill>
                <a:latin typeface="Arial"/>
                <a:ea typeface="楷体_GB2312" pitchFamily="1" charset="-122"/>
              </a:rPr>
              <a:t>——</a:t>
            </a:r>
            <a:r>
              <a:rPr lang="zh-CN" sz="2800" b="1" dirty="0">
                <a:solidFill>
                  <a:srgbClr val="7030A0"/>
                </a:solidFill>
                <a:latin typeface="楷体_GB2312" pitchFamily="1" charset="-122"/>
                <a:ea typeface="楷体_GB2312" pitchFamily="1" charset="-122"/>
              </a:rPr>
              <a:t>项羽集团，一盘散沙；刘邦集团，团结一心。</a:t>
            </a:r>
          </a:p>
          <a:p>
            <a:r>
              <a:rPr lang="zh-CN" altLang="en-US" sz="2800" b="1" dirty="0" smtClean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（</a:t>
            </a:r>
            <a:r>
              <a:rPr lang="zh-CN" altLang="zh-CN" sz="2800" b="1" dirty="0" smtClean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4</a:t>
            </a:r>
            <a:r>
              <a:rPr lang="zh-CN" altLang="en-US" sz="2800" b="1" dirty="0" smtClean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）</a:t>
            </a:r>
            <a:r>
              <a:rPr lang="zh-CN" altLang="zh-CN" sz="2800" b="1" dirty="0" smtClean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. </a:t>
            </a:r>
            <a:r>
              <a:rPr lang="zh-CN" sz="2800" b="1" dirty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事件</a:t>
            </a:r>
            <a:r>
              <a:rPr lang="zh-CN" altLang="zh-CN" sz="2800" b="1" dirty="0">
                <a:solidFill>
                  <a:srgbClr val="FF3300"/>
                </a:solidFill>
                <a:latin typeface="Arial"/>
                <a:ea typeface="楷体_GB2312" pitchFamily="1" charset="-122"/>
              </a:rPr>
              <a:t>——</a:t>
            </a:r>
            <a:r>
              <a:rPr lang="zh-CN" sz="2800" b="1" dirty="0">
                <a:solidFill>
                  <a:srgbClr val="7030A0"/>
                </a:solidFill>
                <a:latin typeface="楷体_GB2312" pitchFamily="1" charset="-122"/>
                <a:ea typeface="楷体_GB2312" pitchFamily="1" charset="-122"/>
              </a:rPr>
              <a:t>刘邦卑词谢罪，项羽坦率说出告密者，曹无伤被诛。</a:t>
            </a:r>
          </a:p>
          <a:p>
            <a:r>
              <a:rPr lang="zh-CN" altLang="en-US" sz="2800" b="1" dirty="0" smtClean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（</a:t>
            </a:r>
            <a:r>
              <a:rPr lang="zh-CN" altLang="zh-CN" sz="2800" b="1" dirty="0" smtClean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5</a:t>
            </a:r>
            <a:r>
              <a:rPr lang="zh-CN" altLang="en-US" sz="2800" b="1" dirty="0" smtClean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）</a:t>
            </a:r>
            <a:r>
              <a:rPr lang="zh-CN" altLang="zh-CN" sz="2800" b="1" dirty="0" smtClean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.</a:t>
            </a:r>
            <a:r>
              <a:rPr lang="en-US" altLang="zh-CN" sz="2800" b="1" dirty="0" smtClean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 </a:t>
            </a:r>
            <a:r>
              <a:rPr lang="zh-CN" sz="2800" b="1" dirty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拓展</a:t>
            </a:r>
            <a:r>
              <a:rPr lang="zh-CN" altLang="zh-CN" sz="2800" b="1" dirty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——</a:t>
            </a:r>
            <a:r>
              <a:rPr lang="zh-CN" sz="2800" b="1" dirty="0">
                <a:solidFill>
                  <a:srgbClr val="7030A0"/>
                </a:solidFill>
                <a:latin typeface="楷体_GB2312" pitchFamily="1" charset="-122"/>
                <a:ea typeface="楷体_GB2312" pitchFamily="1" charset="-122"/>
              </a:rPr>
              <a:t>李清照</a:t>
            </a:r>
            <a:r>
              <a:rPr lang="zh-CN" altLang="zh-CN" sz="2800" b="1" dirty="0">
                <a:solidFill>
                  <a:srgbClr val="7030A0"/>
                </a:solidFill>
                <a:latin typeface="楷体_GB2312" pitchFamily="1" charset="-122"/>
                <a:ea typeface="楷体_GB2312" pitchFamily="1" charset="-122"/>
              </a:rPr>
              <a:t>《</a:t>
            </a:r>
            <a:r>
              <a:rPr lang="zh-CN" sz="2800" b="1" dirty="0">
                <a:solidFill>
                  <a:srgbClr val="7030A0"/>
                </a:solidFill>
                <a:latin typeface="楷体_GB2312" pitchFamily="1" charset="-122"/>
                <a:ea typeface="楷体_GB2312" pitchFamily="1" charset="-122"/>
              </a:rPr>
              <a:t>夏日绝句</a:t>
            </a:r>
            <a:r>
              <a:rPr lang="zh-CN" altLang="zh-CN" sz="2800" b="1" dirty="0">
                <a:solidFill>
                  <a:srgbClr val="7030A0"/>
                </a:solidFill>
                <a:latin typeface="楷体_GB2312" pitchFamily="1" charset="-122"/>
                <a:ea typeface="楷体_GB2312" pitchFamily="1" charset="-122"/>
              </a:rPr>
              <a:t>》</a:t>
            </a:r>
            <a:r>
              <a:rPr lang="zh-CN" sz="2800" b="1" dirty="0">
                <a:solidFill>
                  <a:srgbClr val="7030A0"/>
                </a:solidFill>
                <a:latin typeface="楷体_GB2312" pitchFamily="1" charset="-122"/>
                <a:ea typeface="楷体_GB2312" pitchFamily="1" charset="-122"/>
              </a:rPr>
              <a:t>、杜牧</a:t>
            </a:r>
            <a:r>
              <a:rPr lang="zh-CN" altLang="zh-CN" sz="2800" b="1" dirty="0">
                <a:solidFill>
                  <a:srgbClr val="7030A0"/>
                </a:solidFill>
                <a:latin typeface="楷体_GB2312" pitchFamily="1" charset="-122"/>
                <a:ea typeface="楷体_GB2312" pitchFamily="1" charset="-122"/>
              </a:rPr>
              <a:t>《</a:t>
            </a:r>
            <a:r>
              <a:rPr lang="zh-CN" sz="2800" b="1" dirty="0">
                <a:solidFill>
                  <a:srgbClr val="7030A0"/>
                </a:solidFill>
                <a:latin typeface="楷体_GB2312" pitchFamily="1" charset="-122"/>
                <a:ea typeface="楷体_GB2312" pitchFamily="1" charset="-122"/>
              </a:rPr>
              <a:t>题乌江亭</a:t>
            </a:r>
            <a:r>
              <a:rPr lang="zh-CN" altLang="zh-CN" sz="2800" b="1" dirty="0">
                <a:solidFill>
                  <a:srgbClr val="7030A0"/>
                </a:solidFill>
                <a:latin typeface="楷体_GB2312" pitchFamily="1" charset="-122"/>
                <a:ea typeface="楷体_GB2312" pitchFamily="1" charset="-122"/>
              </a:rPr>
              <a:t>》</a:t>
            </a:r>
            <a:r>
              <a:rPr lang="zh-CN" sz="2800" b="1" dirty="0">
                <a:solidFill>
                  <a:srgbClr val="7030A0"/>
                </a:solidFill>
                <a:latin typeface="楷体_GB2312" pitchFamily="1" charset="-122"/>
                <a:ea typeface="楷体_GB2312" pitchFamily="1" charset="-122"/>
              </a:rPr>
              <a:t>、王安石</a:t>
            </a:r>
            <a:r>
              <a:rPr lang="zh-CN" altLang="zh-CN" sz="2800" b="1" dirty="0">
                <a:solidFill>
                  <a:srgbClr val="7030A0"/>
                </a:solidFill>
                <a:latin typeface="楷体_GB2312" pitchFamily="1" charset="-122"/>
                <a:ea typeface="楷体_GB2312" pitchFamily="1" charset="-122"/>
              </a:rPr>
              <a:t>《</a:t>
            </a:r>
            <a:r>
              <a:rPr lang="zh-CN" sz="2800" b="1" dirty="0">
                <a:solidFill>
                  <a:srgbClr val="7030A0"/>
                </a:solidFill>
                <a:latin typeface="楷体_GB2312" pitchFamily="1" charset="-122"/>
                <a:ea typeface="楷体_GB2312" pitchFamily="1" charset="-122"/>
              </a:rPr>
              <a:t>乌江亭</a:t>
            </a:r>
            <a:r>
              <a:rPr lang="zh-CN" altLang="zh-CN" sz="2800" b="1" dirty="0">
                <a:solidFill>
                  <a:srgbClr val="7030A0"/>
                </a:solidFill>
                <a:latin typeface="楷体_GB2312" pitchFamily="1" charset="-122"/>
                <a:ea typeface="楷体_GB2312" pitchFamily="1" charset="-122"/>
              </a:rPr>
              <a:t>》</a:t>
            </a:r>
            <a:r>
              <a:rPr lang="zh-CN" sz="2800" b="1" dirty="0">
                <a:solidFill>
                  <a:srgbClr val="7030A0"/>
                </a:solidFill>
                <a:latin typeface="楷体_GB2312" pitchFamily="1" charset="-122"/>
                <a:ea typeface="楷体_GB2312" pitchFamily="1" charset="-122"/>
              </a:rPr>
              <a:t>等</a:t>
            </a:r>
          </a:p>
          <a:p>
            <a:r>
              <a:rPr lang="zh-CN" altLang="zh-CN" sz="2800" b="1" dirty="0">
                <a:solidFill>
                  <a:srgbClr val="7030A0"/>
                </a:solidFill>
                <a:latin typeface="楷体_GB2312" pitchFamily="1" charset="-122"/>
                <a:ea typeface="楷体_GB2312" pitchFamily="1" charset="-122"/>
              </a:rPr>
              <a:t>……</a:t>
            </a:r>
          </a:p>
        </p:txBody>
      </p:sp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8604250" y="6246813"/>
            <a:ext cx="18415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endParaRPr lang="zh-CN" altLang="zh-CN" sz="1200"/>
          </a:p>
        </p:txBody>
      </p:sp>
      <p:sp>
        <p:nvSpPr>
          <p:cNvPr id="13318" name="Text Box 6"/>
          <p:cNvSpPr txBox="1">
            <a:spLocks noChangeArrowheads="1"/>
          </p:cNvSpPr>
          <p:nvPr/>
        </p:nvSpPr>
        <p:spPr bwMode="auto">
          <a:xfrm>
            <a:off x="8604250" y="6237288"/>
            <a:ext cx="18415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endParaRPr lang="zh-CN" altLang="zh-CN" sz="1200"/>
          </a:p>
        </p:txBody>
      </p:sp>
    </p:spTree>
    <p:extLst>
      <p:ext uri="{BB962C8B-B14F-4D97-AF65-F5344CB8AC3E}">
        <p14:creationId xmlns:p14="http://schemas.microsoft.com/office/powerpoint/2010/main" val="4196100021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333375"/>
            <a:ext cx="9144000" cy="6524625"/>
          </a:xfrm>
        </p:spPr>
        <p:txBody>
          <a:bodyPr/>
          <a:lstStyle/>
          <a:p>
            <a:pPr eaLnBrk="1" hangingPunct="1"/>
            <a:r>
              <a:rPr lang="zh-CN" altLang="en-US" sz="3800" b="1" dirty="0" smtClean="0">
                <a:latin typeface="华文细黑" pitchFamily="2" charset="-122"/>
                <a:ea typeface="华文细黑" pitchFamily="2" charset="-122"/>
              </a:rPr>
              <a:t>材料</a:t>
            </a:r>
            <a:r>
              <a:rPr lang="en-US" altLang="zh-CN" sz="3800" b="1" dirty="0" smtClean="0">
                <a:latin typeface="华文细黑" pitchFamily="2" charset="-122"/>
                <a:ea typeface="华文细黑" pitchFamily="2" charset="-122"/>
              </a:rPr>
              <a:t>:2</a:t>
            </a:r>
            <a:r>
              <a:rPr lang="zh-CN" altLang="en-US" sz="3800" b="1" dirty="0" smtClean="0">
                <a:latin typeface="华文细黑" pitchFamily="2" charset="-122"/>
                <a:ea typeface="华文细黑" pitchFamily="2" charset="-122"/>
              </a:rPr>
              <a:t>个鸡蛋，一些韭菜</a:t>
            </a:r>
          </a:p>
          <a:p>
            <a:pPr eaLnBrk="1" hangingPunct="1"/>
            <a:endParaRPr lang="zh-CN" altLang="en-US" sz="3800" b="1" dirty="0" smtClean="0">
              <a:latin typeface="华文细黑" pitchFamily="2" charset="-122"/>
              <a:ea typeface="华文细黑" pitchFamily="2" charset="-122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zh-CN" altLang="en-US" sz="3800" b="1" dirty="0" smtClean="0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“两个黄鹂鸣翠柳”</a:t>
            </a:r>
            <a:r>
              <a:rPr lang="zh-CN" altLang="en-US" sz="3800" b="1" dirty="0" smtClean="0">
                <a:latin typeface="华文细黑" pitchFamily="2" charset="-122"/>
                <a:ea typeface="华文细黑" pitchFamily="2" charset="-122"/>
              </a:rPr>
              <a:t> ：</a:t>
            </a:r>
            <a:r>
              <a:rPr lang="zh-CN" altLang="en-US" b="1" dirty="0" smtClean="0">
                <a:latin typeface="楷体_GB2312" pitchFamily="1" charset="-122"/>
                <a:ea typeface="楷体_GB2312" pitchFamily="1" charset="-122"/>
              </a:rPr>
              <a:t>韭菜叶配一对鸡蛋黄；</a:t>
            </a:r>
            <a:r>
              <a:rPr lang="zh-CN" altLang="en-US" sz="2600" b="1" dirty="0" smtClean="0">
                <a:latin typeface="楷体_GB2312" pitchFamily="1" charset="-122"/>
                <a:ea typeface="楷体_GB2312" pitchFamily="1" charset="-122"/>
              </a:rPr>
              <a:t> 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3800" b="1" dirty="0" smtClean="0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“一行白鹭上青天”</a:t>
            </a:r>
            <a:r>
              <a:rPr lang="zh-CN" altLang="en-US" sz="3800" b="1" dirty="0" smtClean="0">
                <a:latin typeface="华文细黑" pitchFamily="2" charset="-122"/>
                <a:ea typeface="华文细黑" pitchFamily="2" charset="-122"/>
              </a:rPr>
              <a:t>：</a:t>
            </a:r>
            <a:r>
              <a:rPr lang="zh-CN" altLang="en-US" sz="3400" b="1" dirty="0" smtClean="0">
                <a:latin typeface="楷体_GB2312" pitchFamily="1" charset="-122"/>
                <a:ea typeface="楷体_GB2312" pitchFamily="1" charset="-122"/>
              </a:rPr>
              <a:t>清炒韭菜</a:t>
            </a:r>
            <a:r>
              <a:rPr lang="en-US" altLang="zh-CN" sz="3800" b="1" dirty="0" smtClean="0">
                <a:latin typeface="华文细黑" pitchFamily="2" charset="-122"/>
                <a:ea typeface="华文细黑" pitchFamily="2" charset="-122"/>
              </a:rPr>
              <a:t> 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3800" b="1" dirty="0" smtClean="0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“窗含西岭千秋雪”</a:t>
            </a:r>
            <a:r>
              <a:rPr lang="zh-CN" altLang="en-US" sz="3800" b="1" dirty="0" smtClean="0">
                <a:latin typeface="华文细黑" pitchFamily="2" charset="-122"/>
                <a:ea typeface="华文细黑" pitchFamily="2" charset="-122"/>
              </a:rPr>
              <a:t>：</a:t>
            </a:r>
            <a:r>
              <a:rPr lang="zh-CN" altLang="en-US" sz="3400" b="1" dirty="0" smtClean="0">
                <a:latin typeface="楷体_GB2312" pitchFamily="1" charset="-122"/>
                <a:ea typeface="楷体_GB2312" pitchFamily="1" charset="-122"/>
              </a:rPr>
              <a:t>清炒蛋白</a:t>
            </a:r>
            <a:r>
              <a:rPr lang="zh-CN" altLang="en-US" sz="3400" b="1" dirty="0" smtClean="0">
                <a:latin typeface="华文细黑" pitchFamily="2" charset="-122"/>
                <a:ea typeface="华文细黑" pitchFamily="2" charset="-122"/>
              </a:rPr>
              <a:t>；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3800" b="1" dirty="0" smtClean="0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“门泊东吴万里船”</a:t>
            </a:r>
            <a:r>
              <a:rPr lang="zh-CN" altLang="en-US" sz="3800" b="1" dirty="0" smtClean="0">
                <a:latin typeface="华文细黑" pitchFamily="2" charset="-122"/>
                <a:ea typeface="华文细黑" pitchFamily="2" charset="-122"/>
              </a:rPr>
              <a:t>：</a:t>
            </a:r>
            <a:r>
              <a:rPr lang="zh-CN" altLang="en-US" sz="3400" b="1" dirty="0" smtClean="0">
                <a:latin typeface="楷体_GB2312" pitchFamily="1" charset="-122"/>
                <a:ea typeface="楷体_GB2312" pitchFamily="1" charset="-122"/>
              </a:rPr>
              <a:t>在炒完菜的锅里放半瓢水，扔几粒盐巴清煮鸡蛋壳。</a:t>
            </a:r>
          </a:p>
        </p:txBody>
      </p:sp>
    </p:spTree>
    <p:extLst>
      <p:ext uri="{BB962C8B-B14F-4D97-AF65-F5344CB8AC3E}">
        <p14:creationId xmlns:p14="http://schemas.microsoft.com/office/powerpoint/2010/main" val="3512968326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8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8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8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389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 uiExpan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161925" y="1787332"/>
            <a:ext cx="8964612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zh-CN" sz="3200" b="1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    6</a:t>
            </a:r>
            <a:r>
              <a:rPr lang="zh-CN" sz="3200" b="1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、写一段话，以</a:t>
            </a:r>
            <a:r>
              <a:rPr lang="zh-CN" altLang="zh-CN" sz="3200" b="1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《</a:t>
            </a:r>
            <a:r>
              <a:rPr lang="zh-CN" sz="3200" b="1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项链</a:t>
            </a:r>
            <a:r>
              <a:rPr lang="zh-CN" altLang="zh-CN" sz="3200" b="1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》</a:t>
            </a:r>
            <a:r>
              <a:rPr lang="zh-CN" sz="3200" b="1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主人公玛蒂尔德的故事为素材，论述</a:t>
            </a:r>
            <a:r>
              <a:rPr lang="zh-CN" sz="3200" b="1" dirty="0">
                <a:solidFill>
                  <a:srgbClr val="002060"/>
                </a:solidFill>
                <a:latin typeface="华文中宋" pitchFamily="2" charset="-122"/>
                <a:ea typeface="华文中宋" pitchFamily="2" charset="-122"/>
              </a:rPr>
              <a:t>“脚踏实地走好自己的路”“诚信”“选择”</a:t>
            </a:r>
            <a:r>
              <a:rPr lang="zh-CN" sz="3200" b="1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等三个话题中的一个话题</a:t>
            </a:r>
            <a:r>
              <a:rPr lang="zh-CN" sz="3200" b="1" dirty="0">
                <a:solidFill>
                  <a:schemeClr val="accent2"/>
                </a:solidFill>
                <a:latin typeface="华文中宋" pitchFamily="2" charset="-122"/>
                <a:ea typeface="华文中宋" pitchFamily="2" charset="-122"/>
              </a:rPr>
              <a:t>。</a:t>
            </a:r>
          </a:p>
        </p:txBody>
      </p:sp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8604250" y="6246813"/>
            <a:ext cx="18415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endParaRPr lang="zh-CN" altLang="zh-CN" sz="1200"/>
          </a:p>
        </p:txBody>
      </p:sp>
      <p:sp>
        <p:nvSpPr>
          <p:cNvPr id="14342" name="Text Box 6"/>
          <p:cNvSpPr txBox="1">
            <a:spLocks noChangeArrowheads="1"/>
          </p:cNvSpPr>
          <p:nvPr/>
        </p:nvSpPr>
        <p:spPr bwMode="auto">
          <a:xfrm>
            <a:off x="8604250" y="6237288"/>
            <a:ext cx="18415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endParaRPr lang="zh-CN" altLang="zh-CN" sz="1200"/>
          </a:p>
        </p:txBody>
      </p:sp>
      <p:sp>
        <p:nvSpPr>
          <p:cNvPr id="14343" name="Text Box 7"/>
          <p:cNvSpPr txBox="1">
            <a:spLocks noChangeArrowheads="1"/>
          </p:cNvSpPr>
          <p:nvPr/>
        </p:nvSpPr>
        <p:spPr bwMode="auto">
          <a:xfrm>
            <a:off x="179387" y="3356992"/>
            <a:ext cx="8713787" cy="337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zh-CN" sz="2400" b="1" dirty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zh-CN" sz="2400" b="1" dirty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示例</a:t>
            </a:r>
            <a:r>
              <a:rPr lang="zh-CN" sz="2400" b="1" dirty="0">
                <a:latin typeface="黑体" pitchFamily="49" charset="-122"/>
                <a:ea typeface="黑体" pitchFamily="49" charset="-122"/>
              </a:rPr>
              <a:t>：玛蒂尔德本应脚踏实地走自己的路，过着普通平凡的幸福生活，然而她却</a:t>
            </a:r>
            <a:r>
              <a:rPr lang="zh-CN" sz="2400" b="1" dirty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过分爱慕虚荣</a:t>
            </a:r>
            <a:r>
              <a:rPr lang="zh-CN" sz="2400" b="1" dirty="0">
                <a:latin typeface="黑体" pitchFamily="49" charset="-122"/>
                <a:ea typeface="黑体" pitchFamily="49" charset="-122"/>
              </a:rPr>
              <a:t>，弄巧成拙，一失足成千古恨，赔上了十年的艰辛。</a:t>
            </a:r>
          </a:p>
          <a:p>
            <a:r>
              <a:rPr lang="zh-CN" sz="2400" b="1" dirty="0">
                <a:latin typeface="黑体" pitchFamily="49" charset="-122"/>
                <a:ea typeface="黑体" pitchFamily="49" charset="-122"/>
              </a:rPr>
              <a:t>    玛蒂尔德遭受失项链、赔项链的打击，毅然决定过艰苦的生活，没有抱怨，没有堕落，</a:t>
            </a:r>
            <a:r>
              <a:rPr lang="zh-CN" sz="2400" b="1" dirty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用勤劳偿还债务，诚实守信</a:t>
            </a:r>
            <a:r>
              <a:rPr lang="zh-CN" sz="2400" b="1" dirty="0">
                <a:latin typeface="黑体" pitchFamily="49" charset="-122"/>
                <a:ea typeface="黑体" pitchFamily="49" charset="-122"/>
              </a:rPr>
              <a:t>，值得肯定。</a:t>
            </a:r>
          </a:p>
          <a:p>
            <a:r>
              <a:rPr lang="zh-CN" sz="2400" b="1" dirty="0">
                <a:latin typeface="黑体" pitchFamily="49" charset="-122"/>
                <a:ea typeface="黑体" pitchFamily="49" charset="-122"/>
              </a:rPr>
              <a:t>    玛蒂尔德在失去项链后将</a:t>
            </a:r>
            <a:r>
              <a:rPr lang="zh-CN" sz="2400" b="1" dirty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面临选择，还不还项链？怎么还？</a:t>
            </a:r>
            <a:r>
              <a:rPr lang="zh-CN" sz="2400" b="1" dirty="0">
                <a:latin typeface="黑体" pitchFamily="49" charset="-122"/>
                <a:ea typeface="黑体" pitchFamily="49" charset="-122"/>
              </a:rPr>
              <a:t>是靠歪门邪道去获取不当钱财，还是靠勤劳过穷人的生活积攒每一分钱？</a:t>
            </a:r>
            <a:r>
              <a:rPr lang="zh-CN" sz="2400" b="1" dirty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她选择了后者</a:t>
            </a:r>
            <a:r>
              <a:rPr lang="zh-CN" sz="2400" b="1" dirty="0">
                <a:latin typeface="黑体" pitchFamily="49" charset="-122"/>
                <a:ea typeface="黑体" pitchFamily="49" charset="-122"/>
              </a:rPr>
              <a:t>。</a:t>
            </a:r>
          </a:p>
        </p:txBody>
      </p:sp>
      <p:sp>
        <p:nvSpPr>
          <p:cNvPr id="3" name="矩形 2"/>
          <p:cNvSpPr/>
          <p:nvPr/>
        </p:nvSpPr>
        <p:spPr>
          <a:xfrm flipH="1">
            <a:off x="683568" y="548680"/>
            <a:ext cx="2778626" cy="923330"/>
          </a:xfrm>
          <a:prstGeom prst="rect">
            <a:avLst/>
          </a:prstGeom>
          <a:solidFill>
            <a:srgbClr val="996600"/>
          </a:solidFill>
          <a:ln>
            <a:solidFill>
              <a:srgbClr val="99660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slope"/>
            </a:sp3d>
          </a:bodyPr>
          <a:lstStyle/>
          <a:p>
            <a:pPr algn="ctr"/>
            <a:r>
              <a:rPr lang="zh-CN" altLang="en-US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练一练</a:t>
            </a:r>
            <a:endParaRPr lang="zh-CN" altLang="en-US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87793616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3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395288" y="115888"/>
            <a:ext cx="8208962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sz="4400" b="1">
                <a:solidFill>
                  <a:srgbClr val="FF3300"/>
                </a:solidFill>
                <a:ea typeface="华文新魏" pitchFamily="2" charset="-122"/>
              </a:rPr>
              <a:t>第二招：挖掘人物故事出新意</a:t>
            </a:r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179388" y="1484313"/>
            <a:ext cx="8785225" cy="4647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ea typeface="黑体" pitchFamily="49" charset="-122"/>
              </a:rPr>
              <a:t>1、赏析成功范例</a:t>
            </a:r>
            <a:r>
              <a:rPr lang="zh-CN" altLang="en-US" sz="2800" b="1" dirty="0">
                <a:solidFill>
                  <a:schemeClr val="accent2"/>
                </a:solidFill>
                <a:ea typeface="黑体" pitchFamily="49" charset="-122"/>
              </a:rPr>
              <a:t>：</a:t>
            </a:r>
            <a:r>
              <a:rPr lang="zh-CN" altLang="en-US" sz="3600" b="1" dirty="0">
                <a:solidFill>
                  <a:srgbClr val="FF3300"/>
                </a:solidFill>
                <a:ea typeface="黑体" pitchFamily="49" charset="-122"/>
              </a:rPr>
              <a:t> </a:t>
            </a:r>
          </a:p>
          <a:p>
            <a:pPr algn="ctr"/>
            <a:r>
              <a:rPr lang="zh-CN" altLang="en-US" sz="3600" b="1" dirty="0">
                <a:solidFill>
                  <a:srgbClr val="FF3300"/>
                </a:solidFill>
                <a:ea typeface="黑体" pitchFamily="49" charset="-122"/>
              </a:rPr>
              <a:t>走好自己的</a:t>
            </a:r>
            <a:r>
              <a:rPr lang="zh-CN" altLang="en-US" sz="3600" b="1" dirty="0" smtClean="0">
                <a:solidFill>
                  <a:srgbClr val="FF3300"/>
                </a:solidFill>
                <a:ea typeface="黑体" pitchFamily="49" charset="-122"/>
              </a:rPr>
              <a:t>路</a:t>
            </a:r>
            <a:endParaRPr lang="en-US" altLang="zh-CN" sz="3600" b="1" dirty="0" smtClean="0">
              <a:solidFill>
                <a:srgbClr val="FF3300"/>
              </a:solidFill>
              <a:ea typeface="黑体" pitchFamily="49" charset="-122"/>
            </a:endParaRPr>
          </a:p>
          <a:p>
            <a:r>
              <a:rPr lang="zh-CN" altLang="en-US" sz="2800" b="1" dirty="0" smtClean="0">
                <a:solidFill>
                  <a:srgbClr val="7030A0"/>
                </a:solidFill>
                <a:latin typeface="楷体_GB2312" pitchFamily="1" charset="-122"/>
                <a:ea typeface="楷体_GB2312" pitchFamily="1" charset="-122"/>
              </a:rPr>
              <a:t>    </a:t>
            </a:r>
            <a:r>
              <a:rPr lang="zh-CN" altLang="en-US" sz="2800" b="1" dirty="0">
                <a:solidFill>
                  <a:srgbClr val="7030A0"/>
                </a:solidFill>
                <a:latin typeface="华文中宋" pitchFamily="2" charset="-122"/>
                <a:ea typeface="华文中宋" pitchFamily="2" charset="-122"/>
              </a:rPr>
              <a:t>正是因为</a:t>
            </a:r>
            <a:r>
              <a:rPr lang="zh-CN" altLang="en-US" sz="2800" b="1" dirty="0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认清自己去更好地走好自己的路</a:t>
            </a:r>
            <a:r>
              <a:rPr lang="zh-CN" altLang="en-US" sz="2800" b="1" dirty="0" smtClean="0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，</a:t>
            </a:r>
            <a:r>
              <a:rPr lang="zh-CN" altLang="en-US" sz="2800" b="1" u="sng" dirty="0" smtClean="0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      </a:t>
            </a:r>
            <a:r>
              <a:rPr lang="zh-CN" altLang="en-US" sz="2800" b="1" dirty="0" smtClean="0">
                <a:solidFill>
                  <a:srgbClr val="7030A0"/>
                </a:solidFill>
                <a:latin typeface="华文中宋" pitchFamily="2" charset="-122"/>
                <a:ea typeface="华文中宋" pitchFamily="2" charset="-122"/>
              </a:rPr>
              <a:t>放弃</a:t>
            </a:r>
            <a:r>
              <a:rPr lang="zh-CN" altLang="en-US" sz="2800" b="1" dirty="0">
                <a:solidFill>
                  <a:srgbClr val="7030A0"/>
                </a:solidFill>
                <a:latin typeface="华文中宋" pitchFamily="2" charset="-122"/>
                <a:ea typeface="华文中宋" pitchFamily="2" charset="-122"/>
              </a:rPr>
              <a:t>“高力士脱靴，贵妃研墨”纸醉金迷的生活，“一生好入名山游”</a:t>
            </a:r>
            <a:r>
              <a:rPr lang="zh-CN" altLang="en-US" sz="2800" b="1" dirty="0" smtClean="0">
                <a:solidFill>
                  <a:srgbClr val="7030A0"/>
                </a:solidFill>
                <a:latin typeface="华文中宋" pitchFamily="2" charset="-122"/>
                <a:ea typeface="华文中宋" pitchFamily="2" charset="-122"/>
              </a:rPr>
              <a:t>；</a:t>
            </a:r>
            <a:r>
              <a:rPr lang="zh-CN" altLang="en-US" sz="2800" b="1" u="sng" dirty="0" smtClean="0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       </a:t>
            </a:r>
            <a:r>
              <a:rPr lang="zh-CN" altLang="en-US" sz="2800" b="1" dirty="0" smtClean="0">
                <a:solidFill>
                  <a:srgbClr val="7030A0"/>
                </a:solidFill>
                <a:latin typeface="华文中宋" pitchFamily="2" charset="-122"/>
                <a:ea typeface="华文中宋" pitchFamily="2" charset="-122"/>
              </a:rPr>
              <a:t>弃</a:t>
            </a:r>
            <a:r>
              <a:rPr lang="zh-CN" altLang="en-US" sz="2800" b="1" dirty="0">
                <a:solidFill>
                  <a:srgbClr val="7030A0"/>
                </a:solidFill>
                <a:latin typeface="华文中宋" pitchFamily="2" charset="-122"/>
                <a:ea typeface="华文中宋" pitchFamily="2" charset="-122"/>
              </a:rPr>
              <a:t>医从文，“横眉冷对千夫指，俯首甘为孺子牛”</a:t>
            </a:r>
            <a:r>
              <a:rPr lang="zh-CN" altLang="en-US" sz="2800" b="1" dirty="0" smtClean="0">
                <a:solidFill>
                  <a:srgbClr val="7030A0"/>
                </a:solidFill>
                <a:latin typeface="华文中宋" pitchFamily="2" charset="-122"/>
                <a:ea typeface="华文中宋" pitchFamily="2" charset="-122"/>
              </a:rPr>
              <a:t>；</a:t>
            </a:r>
            <a:r>
              <a:rPr lang="zh-CN" altLang="en-US" sz="2800" b="1" u="sng" dirty="0" smtClean="0">
                <a:solidFill>
                  <a:srgbClr val="7030A0"/>
                </a:solidFill>
                <a:latin typeface="华文中宋" pitchFamily="2" charset="-122"/>
                <a:ea typeface="华文中宋" pitchFamily="2" charset="-122"/>
              </a:rPr>
              <a:t>       </a:t>
            </a:r>
            <a:r>
              <a:rPr lang="zh-CN" altLang="en-US" sz="2800" b="1" dirty="0" smtClean="0">
                <a:solidFill>
                  <a:srgbClr val="7030A0"/>
                </a:solidFill>
                <a:latin typeface="华文中宋" pitchFamily="2" charset="-122"/>
                <a:ea typeface="华文中宋" pitchFamily="2" charset="-122"/>
              </a:rPr>
              <a:t>弃</a:t>
            </a:r>
            <a:r>
              <a:rPr lang="zh-CN" altLang="en-US" sz="2800" b="1" dirty="0">
                <a:solidFill>
                  <a:srgbClr val="7030A0"/>
                </a:solidFill>
                <a:latin typeface="华文中宋" pitchFamily="2" charset="-122"/>
                <a:ea typeface="华文中宋" pitchFamily="2" charset="-122"/>
              </a:rPr>
              <a:t>商从文，“大侠气魄惊天地、泣鬼神</a:t>
            </a:r>
            <a:r>
              <a:rPr lang="zh-CN" altLang="en-US" sz="2800" b="1" dirty="0" smtClean="0">
                <a:solidFill>
                  <a:srgbClr val="7030A0"/>
                </a:solidFill>
                <a:latin typeface="华文中宋" pitchFamily="2" charset="-122"/>
                <a:ea typeface="华文中宋" pitchFamily="2" charset="-122"/>
              </a:rPr>
              <a:t>”；</a:t>
            </a:r>
            <a:r>
              <a:rPr lang="zh-CN" altLang="en-US" sz="2800" b="1" u="sng" dirty="0" smtClean="0">
                <a:solidFill>
                  <a:srgbClr val="7030A0"/>
                </a:solidFill>
                <a:latin typeface="华文中宋" pitchFamily="2" charset="-122"/>
                <a:ea typeface="华文中宋" pitchFamily="2" charset="-122"/>
              </a:rPr>
              <a:t>          </a:t>
            </a:r>
            <a:r>
              <a:rPr lang="zh-CN" altLang="en-US" sz="2800" b="1" dirty="0" smtClean="0">
                <a:solidFill>
                  <a:srgbClr val="7030A0"/>
                </a:solidFill>
                <a:latin typeface="华文中宋" pitchFamily="2" charset="-122"/>
                <a:ea typeface="华文中宋" pitchFamily="2" charset="-122"/>
              </a:rPr>
              <a:t>弃</a:t>
            </a:r>
            <a:r>
              <a:rPr lang="zh-CN" altLang="en-US" sz="2800" b="1" dirty="0">
                <a:solidFill>
                  <a:srgbClr val="7030A0"/>
                </a:solidFill>
                <a:latin typeface="华文中宋" pitchFamily="2" charset="-122"/>
                <a:ea typeface="华文中宋" pitchFamily="2" charset="-122"/>
              </a:rPr>
              <a:t>文从理，成为国人至敬的“导弹之父”</a:t>
            </a:r>
            <a:r>
              <a:rPr lang="zh-CN" altLang="en-US" sz="2800" b="1" dirty="0">
                <a:solidFill>
                  <a:schemeClr val="accent2"/>
                </a:solidFill>
                <a:latin typeface="华文中宋" pitchFamily="2" charset="-122"/>
                <a:ea typeface="华文中宋" pitchFamily="2" charset="-122"/>
              </a:rPr>
              <a:t>……</a:t>
            </a:r>
            <a:r>
              <a:rPr lang="zh-CN" altLang="en-US" sz="2800" b="1" dirty="0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认清自己才能更好走好自己的路</a:t>
            </a:r>
            <a:r>
              <a:rPr lang="zh-CN" altLang="en-US" sz="2800" b="1" dirty="0">
                <a:solidFill>
                  <a:schemeClr val="accent2"/>
                </a:solidFill>
                <a:latin typeface="华文中宋" pitchFamily="2" charset="-122"/>
                <a:ea typeface="华文中宋" pitchFamily="2" charset="-122"/>
              </a:rPr>
              <a:t>，</a:t>
            </a:r>
            <a:r>
              <a:rPr lang="zh-CN" altLang="en-US" sz="2800" b="1" dirty="0">
                <a:solidFill>
                  <a:srgbClr val="7030A0"/>
                </a:solidFill>
                <a:latin typeface="华文中宋" pitchFamily="2" charset="-122"/>
                <a:ea typeface="华文中宋" pitchFamily="2" charset="-122"/>
              </a:rPr>
              <a:t>披荆斩棘，“三百六十行，行行出状元”才能拥有“一夫当关，万夫莫开”的气魄。</a:t>
            </a:r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179388" y="836613"/>
            <a:ext cx="87852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sz="4000" b="1">
                <a:latin typeface="楷体_GB2312" pitchFamily="1" charset="-122"/>
                <a:ea typeface="楷体_GB2312" pitchFamily="1" charset="-122"/>
              </a:rPr>
              <a:t>（二）多材一用，铺陈论述。</a:t>
            </a:r>
          </a:p>
        </p:txBody>
      </p:sp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8604250" y="6246813"/>
            <a:ext cx="18415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endParaRPr lang="zh-CN" altLang="zh-CN" sz="1200"/>
          </a:p>
        </p:txBody>
      </p:sp>
      <p:sp>
        <p:nvSpPr>
          <p:cNvPr id="3" name="TextBox 2"/>
          <p:cNvSpPr txBox="1"/>
          <p:nvPr/>
        </p:nvSpPr>
        <p:spPr>
          <a:xfrm>
            <a:off x="7535028" y="2564904"/>
            <a:ext cx="1080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李白</a:t>
            </a:r>
            <a:endParaRPr lang="zh-CN" altLang="en-US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2701570" y="3429000"/>
            <a:ext cx="1008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鲁迅</a:t>
            </a:r>
            <a:endParaRPr lang="zh-CN" altLang="en-US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3419872" y="3817307"/>
            <a:ext cx="1008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金庸</a:t>
            </a:r>
            <a:endParaRPr lang="zh-CN" altLang="en-US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2694883" y="4293096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钱学森 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13224181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autoUpdateAnimBg="0"/>
      <p:bldP spid="3" grpId="0"/>
      <p:bldP spid="5" grpId="0"/>
      <p:bldP spid="6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78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sz="4000" b="1" dirty="0">
                <a:solidFill>
                  <a:srgbClr val="FF0000"/>
                </a:solidFill>
                <a:ea typeface="黑体" pitchFamily="49" charset="-122"/>
              </a:rPr>
              <a:t>      </a:t>
            </a:r>
            <a:r>
              <a:rPr lang="zh-CN" altLang="en-US" sz="4000" b="1" dirty="0" smtClean="0">
                <a:solidFill>
                  <a:srgbClr val="FF0000"/>
                </a:solidFill>
                <a:ea typeface="黑体" pitchFamily="49" charset="-122"/>
              </a:rPr>
              <a:t> 整合</a:t>
            </a:r>
            <a:r>
              <a:rPr lang="zh-CN" altLang="en-US" sz="4000" b="1" dirty="0">
                <a:solidFill>
                  <a:srgbClr val="FF0000"/>
                </a:solidFill>
                <a:ea typeface="黑体" pitchFamily="49" charset="-122"/>
              </a:rPr>
              <a:t>归纳相似性课文，提炼话题与立意。</a:t>
            </a:r>
          </a:p>
        </p:txBody>
      </p:sp>
      <p:sp>
        <p:nvSpPr>
          <p:cNvPr id="42178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7544" y="1772816"/>
            <a:ext cx="8229600" cy="1336675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zh-CN" sz="2800" b="1" dirty="0">
                <a:ea typeface="黑体" pitchFamily="49" charset="-122"/>
              </a:rPr>
              <a:t>《</a:t>
            </a:r>
            <a:r>
              <a:rPr lang="zh-CN" altLang="en-US" sz="2800" b="1" dirty="0">
                <a:ea typeface="黑体" pitchFamily="49" charset="-122"/>
              </a:rPr>
              <a:t>长亭送别</a:t>
            </a:r>
            <a:r>
              <a:rPr lang="en-US" altLang="zh-CN" sz="2800" b="1" dirty="0">
                <a:ea typeface="黑体" pitchFamily="49" charset="-122"/>
              </a:rPr>
              <a:t>》</a:t>
            </a:r>
            <a:r>
              <a:rPr lang="zh-CN" altLang="en-US" sz="2800" b="1" dirty="0">
                <a:ea typeface="黑体" pitchFamily="49" charset="-122"/>
              </a:rPr>
              <a:t>是一篇表现崔莺莺蔑视功名利禄，追求真爱的以爱情为主题的文章，你能否从学过的高中课本中再找出几篇？</a:t>
            </a:r>
          </a:p>
        </p:txBody>
      </p:sp>
      <p:sp>
        <p:nvSpPr>
          <p:cNvPr id="4217860" name="Text Box 4"/>
          <p:cNvSpPr txBox="1">
            <a:spLocks noChangeArrowheads="1"/>
          </p:cNvSpPr>
          <p:nvPr/>
        </p:nvSpPr>
        <p:spPr bwMode="auto">
          <a:xfrm>
            <a:off x="683568" y="2996952"/>
            <a:ext cx="8208962" cy="301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000000"/>
                </a:solidFill>
                <a:ea typeface="黑体" pitchFamily="49" charset="-122"/>
              </a:rPr>
              <a:t>找出了下列篇目：</a:t>
            </a:r>
            <a:r>
              <a:rPr lang="en-US" altLang="zh-CN" sz="3200" dirty="0">
                <a:solidFill>
                  <a:srgbClr val="000000"/>
                </a:solidFill>
                <a:ea typeface="黑体" pitchFamily="49" charset="-122"/>
              </a:rPr>
              <a:t>《</a:t>
            </a:r>
            <a:r>
              <a:rPr lang="zh-CN" altLang="en-US" sz="3200" dirty="0">
                <a:solidFill>
                  <a:srgbClr val="000000"/>
                </a:solidFill>
                <a:ea typeface="黑体" pitchFamily="49" charset="-122"/>
              </a:rPr>
              <a:t>诗经</a:t>
            </a:r>
            <a:r>
              <a:rPr lang="en-US" altLang="zh-CN" sz="3200" dirty="0">
                <a:solidFill>
                  <a:srgbClr val="000000"/>
                </a:solidFill>
                <a:ea typeface="黑体" pitchFamily="49" charset="-122"/>
              </a:rPr>
              <a:t>·</a:t>
            </a:r>
            <a:r>
              <a:rPr lang="zh-CN" altLang="en-US" sz="3200" dirty="0">
                <a:solidFill>
                  <a:srgbClr val="000000"/>
                </a:solidFill>
                <a:ea typeface="黑体" pitchFamily="49" charset="-122"/>
              </a:rPr>
              <a:t>卫风</a:t>
            </a:r>
            <a:r>
              <a:rPr lang="en-US" altLang="zh-CN" sz="3200" dirty="0">
                <a:solidFill>
                  <a:srgbClr val="000000"/>
                </a:solidFill>
                <a:ea typeface="黑体" pitchFamily="49" charset="-122"/>
              </a:rPr>
              <a:t>·</a:t>
            </a:r>
            <a:r>
              <a:rPr lang="zh-CN" altLang="en-US" sz="3200" dirty="0">
                <a:solidFill>
                  <a:srgbClr val="000000"/>
                </a:solidFill>
                <a:ea typeface="黑体" pitchFamily="49" charset="-122"/>
              </a:rPr>
              <a:t>氓</a:t>
            </a:r>
            <a:r>
              <a:rPr lang="en-US" altLang="zh-CN" sz="3200" dirty="0">
                <a:solidFill>
                  <a:srgbClr val="000000"/>
                </a:solidFill>
                <a:ea typeface="黑体" pitchFamily="49" charset="-122"/>
              </a:rPr>
              <a:t>》</a:t>
            </a:r>
            <a:r>
              <a:rPr lang="zh-CN" altLang="en-US" sz="3200" dirty="0">
                <a:solidFill>
                  <a:srgbClr val="000000"/>
                </a:solidFill>
                <a:ea typeface="黑体" pitchFamily="49" charset="-122"/>
              </a:rPr>
              <a:t>、</a:t>
            </a:r>
            <a:r>
              <a:rPr lang="en-US" altLang="zh-CN" sz="3200" dirty="0">
                <a:solidFill>
                  <a:srgbClr val="000000"/>
                </a:solidFill>
                <a:ea typeface="黑体" pitchFamily="49" charset="-122"/>
              </a:rPr>
              <a:t>《</a:t>
            </a:r>
            <a:r>
              <a:rPr lang="zh-CN" altLang="en-US" sz="3200" dirty="0">
                <a:solidFill>
                  <a:srgbClr val="000000"/>
                </a:solidFill>
                <a:ea typeface="黑体" pitchFamily="49" charset="-122"/>
              </a:rPr>
              <a:t>诗经</a:t>
            </a:r>
            <a:r>
              <a:rPr lang="en-US" altLang="zh-CN" sz="3200" dirty="0">
                <a:solidFill>
                  <a:srgbClr val="000000"/>
                </a:solidFill>
                <a:ea typeface="黑体" pitchFamily="49" charset="-122"/>
              </a:rPr>
              <a:t>·</a:t>
            </a:r>
            <a:r>
              <a:rPr lang="zh-CN" altLang="en-US" sz="3200" dirty="0">
                <a:solidFill>
                  <a:srgbClr val="000000"/>
                </a:solidFill>
                <a:ea typeface="黑体" pitchFamily="49" charset="-122"/>
              </a:rPr>
              <a:t>邶风</a:t>
            </a:r>
            <a:r>
              <a:rPr lang="en-US" altLang="zh-CN" sz="3200" dirty="0">
                <a:solidFill>
                  <a:srgbClr val="000000"/>
                </a:solidFill>
                <a:ea typeface="黑体" pitchFamily="49" charset="-122"/>
              </a:rPr>
              <a:t>·</a:t>
            </a:r>
            <a:r>
              <a:rPr lang="zh-CN" altLang="en-US" sz="3200" dirty="0">
                <a:solidFill>
                  <a:srgbClr val="000000"/>
                </a:solidFill>
                <a:ea typeface="黑体" pitchFamily="49" charset="-122"/>
              </a:rPr>
              <a:t>静女</a:t>
            </a:r>
            <a:r>
              <a:rPr lang="en-US" altLang="zh-CN" sz="3200" dirty="0">
                <a:solidFill>
                  <a:srgbClr val="000000"/>
                </a:solidFill>
                <a:ea typeface="黑体" pitchFamily="49" charset="-122"/>
              </a:rPr>
              <a:t>》《</a:t>
            </a:r>
            <a:r>
              <a:rPr lang="zh-CN" altLang="en-US" sz="3200" dirty="0">
                <a:solidFill>
                  <a:srgbClr val="000000"/>
                </a:solidFill>
                <a:ea typeface="黑体" pitchFamily="49" charset="-122"/>
              </a:rPr>
              <a:t>孔雀东南飞</a:t>
            </a:r>
            <a:r>
              <a:rPr lang="en-US" altLang="zh-CN" sz="3200" dirty="0">
                <a:solidFill>
                  <a:srgbClr val="000000"/>
                </a:solidFill>
                <a:ea typeface="黑体" pitchFamily="49" charset="-122"/>
              </a:rPr>
              <a:t>》</a:t>
            </a:r>
            <a:r>
              <a:rPr lang="zh-CN" altLang="en-US" sz="3200" dirty="0">
                <a:solidFill>
                  <a:srgbClr val="000000"/>
                </a:solidFill>
                <a:ea typeface="黑体" pitchFamily="49" charset="-122"/>
              </a:rPr>
              <a:t>、</a:t>
            </a:r>
            <a:r>
              <a:rPr lang="en-US" altLang="zh-CN" sz="3200" dirty="0">
                <a:solidFill>
                  <a:srgbClr val="000000"/>
                </a:solidFill>
                <a:ea typeface="黑体" pitchFamily="49" charset="-122"/>
              </a:rPr>
              <a:t>《</a:t>
            </a:r>
            <a:r>
              <a:rPr lang="zh-CN" altLang="en-US" sz="3200" dirty="0">
                <a:solidFill>
                  <a:srgbClr val="000000"/>
                </a:solidFill>
                <a:ea typeface="黑体" pitchFamily="49" charset="-122"/>
              </a:rPr>
              <a:t>迢迢牵牛星</a:t>
            </a:r>
            <a:r>
              <a:rPr lang="en-US" altLang="zh-CN" sz="3200" dirty="0">
                <a:solidFill>
                  <a:srgbClr val="000000"/>
                </a:solidFill>
                <a:ea typeface="黑体" pitchFamily="49" charset="-122"/>
              </a:rPr>
              <a:t>》</a:t>
            </a:r>
            <a:r>
              <a:rPr lang="zh-CN" altLang="en-US" sz="3200" dirty="0">
                <a:solidFill>
                  <a:srgbClr val="000000"/>
                </a:solidFill>
                <a:ea typeface="黑体" pitchFamily="49" charset="-122"/>
              </a:rPr>
              <a:t>、</a:t>
            </a:r>
            <a:r>
              <a:rPr lang="en-US" altLang="zh-CN" sz="3200" dirty="0">
                <a:solidFill>
                  <a:srgbClr val="000000"/>
                </a:solidFill>
                <a:ea typeface="黑体" pitchFamily="49" charset="-122"/>
              </a:rPr>
              <a:t>《</a:t>
            </a:r>
            <a:r>
              <a:rPr lang="zh-CN" altLang="en-US" sz="3200" dirty="0">
                <a:solidFill>
                  <a:srgbClr val="000000"/>
                </a:solidFill>
                <a:ea typeface="黑体" pitchFamily="49" charset="-122"/>
              </a:rPr>
              <a:t>鹊桥仙</a:t>
            </a:r>
            <a:r>
              <a:rPr lang="en-US" altLang="zh-CN" sz="3200" dirty="0">
                <a:solidFill>
                  <a:srgbClr val="000000"/>
                </a:solidFill>
                <a:ea typeface="黑体" pitchFamily="49" charset="-122"/>
              </a:rPr>
              <a:t>》</a:t>
            </a:r>
            <a:r>
              <a:rPr lang="zh-CN" altLang="en-US" sz="3200" dirty="0">
                <a:solidFill>
                  <a:srgbClr val="000000"/>
                </a:solidFill>
                <a:ea typeface="黑体" pitchFamily="49" charset="-122"/>
              </a:rPr>
              <a:t>、</a:t>
            </a:r>
            <a:r>
              <a:rPr lang="en-US" altLang="zh-CN" sz="3200" dirty="0">
                <a:solidFill>
                  <a:srgbClr val="000000"/>
                </a:solidFill>
                <a:ea typeface="黑体" pitchFamily="49" charset="-122"/>
              </a:rPr>
              <a:t>《</a:t>
            </a:r>
            <a:r>
              <a:rPr lang="zh-CN" altLang="en-US" sz="3200" dirty="0">
                <a:solidFill>
                  <a:srgbClr val="000000"/>
                </a:solidFill>
                <a:ea typeface="黑体" pitchFamily="49" charset="-122"/>
              </a:rPr>
              <a:t>雨霖铃</a:t>
            </a:r>
            <a:r>
              <a:rPr lang="en-US" altLang="zh-CN" sz="3200" dirty="0">
                <a:solidFill>
                  <a:srgbClr val="000000"/>
                </a:solidFill>
                <a:ea typeface="黑体" pitchFamily="49" charset="-122"/>
              </a:rPr>
              <a:t>》</a:t>
            </a:r>
            <a:r>
              <a:rPr lang="zh-CN" altLang="en-US" sz="3200" dirty="0">
                <a:solidFill>
                  <a:srgbClr val="000000"/>
                </a:solidFill>
                <a:ea typeface="黑体" pitchFamily="49" charset="-122"/>
              </a:rPr>
              <a:t>、</a:t>
            </a:r>
            <a:r>
              <a:rPr lang="en-US" altLang="zh-CN" sz="3200" dirty="0">
                <a:solidFill>
                  <a:srgbClr val="000000"/>
                </a:solidFill>
                <a:ea typeface="黑体" pitchFamily="49" charset="-122"/>
              </a:rPr>
              <a:t>《</a:t>
            </a:r>
            <a:r>
              <a:rPr lang="zh-CN" altLang="en-US" sz="3200" dirty="0">
                <a:solidFill>
                  <a:srgbClr val="000000"/>
                </a:solidFill>
                <a:ea typeface="黑体" pitchFamily="49" charset="-122"/>
              </a:rPr>
              <a:t>琵琶行</a:t>
            </a:r>
            <a:r>
              <a:rPr lang="en-US" altLang="zh-CN" sz="3200" dirty="0">
                <a:solidFill>
                  <a:srgbClr val="000000"/>
                </a:solidFill>
                <a:ea typeface="黑体" pitchFamily="49" charset="-122"/>
              </a:rPr>
              <a:t>》</a:t>
            </a:r>
            <a:r>
              <a:rPr lang="zh-CN" altLang="en-US" sz="3200" dirty="0">
                <a:solidFill>
                  <a:srgbClr val="000000"/>
                </a:solidFill>
                <a:ea typeface="黑体" pitchFamily="49" charset="-122"/>
              </a:rPr>
              <a:t>、</a:t>
            </a:r>
            <a:r>
              <a:rPr lang="en-US" altLang="zh-CN" sz="3200" dirty="0">
                <a:solidFill>
                  <a:srgbClr val="000000"/>
                </a:solidFill>
                <a:ea typeface="黑体" pitchFamily="49" charset="-122"/>
              </a:rPr>
              <a:t>《</a:t>
            </a:r>
            <a:r>
              <a:rPr lang="zh-CN" altLang="en-US" sz="3200" dirty="0">
                <a:solidFill>
                  <a:srgbClr val="000000"/>
                </a:solidFill>
                <a:ea typeface="黑体" pitchFamily="49" charset="-122"/>
              </a:rPr>
              <a:t>一剪梅</a:t>
            </a:r>
            <a:r>
              <a:rPr lang="en-US" altLang="zh-CN" sz="3200" dirty="0">
                <a:solidFill>
                  <a:srgbClr val="000000"/>
                </a:solidFill>
                <a:ea typeface="黑体" pitchFamily="49" charset="-122"/>
              </a:rPr>
              <a:t>》</a:t>
            </a:r>
            <a:r>
              <a:rPr lang="zh-CN" altLang="en-US" sz="3200" dirty="0">
                <a:solidFill>
                  <a:srgbClr val="000000"/>
                </a:solidFill>
                <a:ea typeface="黑体" pitchFamily="49" charset="-122"/>
              </a:rPr>
              <a:t>、</a:t>
            </a:r>
            <a:r>
              <a:rPr lang="en-US" altLang="zh-CN" sz="3200" dirty="0">
                <a:solidFill>
                  <a:srgbClr val="000000"/>
                </a:solidFill>
                <a:ea typeface="黑体" pitchFamily="49" charset="-122"/>
              </a:rPr>
              <a:t>《</a:t>
            </a:r>
            <a:r>
              <a:rPr lang="zh-CN" altLang="en-US" sz="3200" dirty="0">
                <a:solidFill>
                  <a:srgbClr val="000000"/>
                </a:solidFill>
                <a:ea typeface="黑体" pitchFamily="49" charset="-122"/>
              </a:rPr>
              <a:t>十年生死两茫茫</a:t>
            </a:r>
            <a:r>
              <a:rPr lang="en-US" altLang="zh-CN" sz="3200" dirty="0">
                <a:solidFill>
                  <a:srgbClr val="000000"/>
                </a:solidFill>
                <a:ea typeface="黑体" pitchFamily="49" charset="-122"/>
              </a:rPr>
              <a:t>》</a:t>
            </a:r>
            <a:r>
              <a:rPr lang="zh-CN" altLang="en-US" sz="3200" dirty="0">
                <a:solidFill>
                  <a:srgbClr val="000000"/>
                </a:solidFill>
                <a:ea typeface="黑体" pitchFamily="49" charset="-122"/>
              </a:rPr>
              <a:t>、</a:t>
            </a:r>
            <a:r>
              <a:rPr lang="en-US" altLang="zh-CN" sz="3200" dirty="0">
                <a:solidFill>
                  <a:srgbClr val="000000"/>
                </a:solidFill>
                <a:ea typeface="黑体" pitchFamily="49" charset="-122"/>
              </a:rPr>
              <a:t>《</a:t>
            </a:r>
            <a:r>
              <a:rPr lang="zh-CN" altLang="en-US" sz="3200" dirty="0">
                <a:solidFill>
                  <a:srgbClr val="000000"/>
                </a:solidFill>
                <a:ea typeface="黑体" pitchFamily="49" charset="-122"/>
              </a:rPr>
              <a:t>雷雨</a:t>
            </a:r>
            <a:r>
              <a:rPr lang="en-US" altLang="zh-CN" sz="3200" dirty="0">
                <a:solidFill>
                  <a:srgbClr val="000000"/>
                </a:solidFill>
                <a:ea typeface="黑体" pitchFamily="49" charset="-122"/>
              </a:rPr>
              <a:t>》</a:t>
            </a:r>
            <a:r>
              <a:rPr lang="zh-CN" altLang="en-US" sz="3200" dirty="0">
                <a:solidFill>
                  <a:srgbClr val="000000"/>
                </a:solidFill>
                <a:ea typeface="黑体" pitchFamily="49" charset="-122"/>
              </a:rPr>
              <a:t>、</a:t>
            </a:r>
            <a:r>
              <a:rPr lang="en-US" altLang="zh-CN" sz="3200" dirty="0">
                <a:solidFill>
                  <a:srgbClr val="000000"/>
                </a:solidFill>
                <a:ea typeface="黑体" pitchFamily="49" charset="-122"/>
              </a:rPr>
              <a:t>《</a:t>
            </a:r>
            <a:r>
              <a:rPr lang="zh-CN" altLang="en-US" sz="3200" dirty="0">
                <a:solidFill>
                  <a:srgbClr val="000000"/>
                </a:solidFill>
                <a:ea typeface="黑体" pitchFamily="49" charset="-122"/>
              </a:rPr>
              <a:t>杜十娘怒沉百宝箱</a:t>
            </a:r>
            <a:r>
              <a:rPr lang="en-US" altLang="zh-CN" sz="3200" dirty="0">
                <a:solidFill>
                  <a:srgbClr val="000000"/>
                </a:solidFill>
                <a:ea typeface="黑体" pitchFamily="49" charset="-122"/>
              </a:rPr>
              <a:t>》</a:t>
            </a:r>
            <a:r>
              <a:rPr lang="zh-CN" altLang="en-US" sz="3200" dirty="0">
                <a:solidFill>
                  <a:srgbClr val="000000"/>
                </a:solidFill>
                <a:ea typeface="黑体" pitchFamily="49" charset="-122"/>
              </a:rPr>
              <a:t>、</a:t>
            </a:r>
            <a:r>
              <a:rPr lang="en-US" altLang="zh-CN" sz="3200" dirty="0">
                <a:solidFill>
                  <a:srgbClr val="000000"/>
                </a:solidFill>
                <a:ea typeface="黑体" pitchFamily="49" charset="-122"/>
              </a:rPr>
              <a:t>《</a:t>
            </a:r>
            <a:r>
              <a:rPr lang="zh-CN" altLang="en-US" sz="3200" dirty="0">
                <a:solidFill>
                  <a:srgbClr val="000000"/>
                </a:solidFill>
                <a:ea typeface="黑体" pitchFamily="49" charset="-122"/>
              </a:rPr>
              <a:t>罗密欧与朱丽叶</a:t>
            </a:r>
            <a:r>
              <a:rPr lang="en-US" altLang="zh-CN" sz="3200" dirty="0">
                <a:solidFill>
                  <a:srgbClr val="000000"/>
                </a:solidFill>
                <a:ea typeface="黑体" pitchFamily="49" charset="-122"/>
              </a:rPr>
              <a:t>》</a:t>
            </a:r>
            <a:r>
              <a:rPr lang="zh-CN" altLang="en-US" sz="3200" dirty="0">
                <a:solidFill>
                  <a:srgbClr val="000000"/>
                </a:solidFill>
                <a:ea typeface="黑体" pitchFamily="49" charset="-122"/>
              </a:rPr>
              <a:t>、</a:t>
            </a:r>
            <a:r>
              <a:rPr lang="en-US" altLang="zh-CN" sz="3200" dirty="0">
                <a:solidFill>
                  <a:srgbClr val="000000"/>
                </a:solidFill>
                <a:ea typeface="黑体" pitchFamily="49" charset="-122"/>
              </a:rPr>
              <a:t>《</a:t>
            </a:r>
            <a:r>
              <a:rPr lang="zh-CN" altLang="en-US" sz="3200" dirty="0">
                <a:solidFill>
                  <a:srgbClr val="000000"/>
                </a:solidFill>
                <a:ea typeface="黑体" pitchFamily="49" charset="-122"/>
              </a:rPr>
              <a:t>边城</a:t>
            </a:r>
            <a:r>
              <a:rPr lang="en-US" altLang="zh-CN" sz="3200" dirty="0">
                <a:solidFill>
                  <a:srgbClr val="000000"/>
                </a:solidFill>
                <a:ea typeface="黑体" pitchFamily="49" charset="-122"/>
              </a:rPr>
              <a:t>》</a:t>
            </a:r>
            <a:r>
              <a:rPr lang="zh-CN" altLang="en-US" sz="3200" dirty="0">
                <a:solidFill>
                  <a:srgbClr val="000000"/>
                </a:solidFill>
                <a:ea typeface="黑体" pitchFamily="49" charset="-122"/>
              </a:rPr>
              <a:t>等。</a:t>
            </a:r>
          </a:p>
        </p:txBody>
      </p:sp>
    </p:spTree>
    <p:extLst>
      <p:ext uri="{BB962C8B-B14F-4D97-AF65-F5344CB8AC3E}">
        <p14:creationId xmlns:p14="http://schemas.microsoft.com/office/powerpoint/2010/main" val="3163027932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7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217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78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2178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7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4217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17858" grpId="0"/>
      <p:bldP spid="4217859" grpId="0" build="p"/>
      <p:bldP spid="421786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179388" y="188913"/>
            <a:ext cx="8785225" cy="173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zh-CN" sz="3600" b="1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       2</a:t>
            </a:r>
            <a:r>
              <a:rPr lang="zh-CN" sz="3600" b="1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、写一段话，以</a:t>
            </a:r>
            <a:r>
              <a:rPr lang="zh-CN" sz="3600" b="1" dirty="0">
                <a:solidFill>
                  <a:srgbClr val="7030A0"/>
                </a:solidFill>
                <a:latin typeface="Arial"/>
                <a:ea typeface="华文新魏" pitchFamily="2" charset="-122"/>
              </a:rPr>
              <a:t>“</a:t>
            </a:r>
            <a:r>
              <a:rPr lang="zh-CN" sz="3600" b="1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人要活出自己的精彩</a:t>
            </a:r>
            <a:r>
              <a:rPr lang="zh-CN" sz="3600" b="1" dirty="0">
                <a:solidFill>
                  <a:srgbClr val="7030A0"/>
                </a:solidFill>
                <a:latin typeface="Arial"/>
                <a:ea typeface="华文新魏" pitchFamily="2" charset="-122"/>
              </a:rPr>
              <a:t>”</a:t>
            </a:r>
            <a:r>
              <a:rPr lang="zh-CN" sz="3600" b="1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为中心论点，从学过的课文中选取典型事例进行论述。</a:t>
            </a:r>
          </a:p>
        </p:txBody>
      </p:sp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8604250" y="6246813"/>
            <a:ext cx="18415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endParaRPr lang="zh-CN" altLang="zh-CN" sz="1200"/>
          </a:p>
        </p:txBody>
      </p:sp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179388" y="2133600"/>
            <a:ext cx="8785225" cy="3539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zh-CN" sz="2800" b="1" dirty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zh-CN" sz="2800" b="1" dirty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示例：</a:t>
            </a:r>
            <a:r>
              <a:rPr lang="zh-CN" sz="2800" b="1" dirty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人要活出自己的精彩</a:t>
            </a:r>
            <a:r>
              <a:rPr lang="zh-CN" sz="2800" b="1" dirty="0" smtClean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。</a:t>
            </a:r>
            <a:r>
              <a:rPr lang="en-US" altLang="zh-CN" sz="2800" b="1" u="sng" dirty="0" smtClean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      </a:t>
            </a:r>
            <a:r>
              <a:rPr lang="zh-CN" sz="2800" b="1" dirty="0" smtClean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不</a:t>
            </a:r>
            <a:r>
              <a:rPr lang="zh-CN" sz="2800" b="1" dirty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为权贵折腰，毅然放弃纸醉金迷的宫廷生活，换来了自由奔放，潇洒精彩的一生</a:t>
            </a:r>
            <a:r>
              <a:rPr lang="zh-CN" sz="2800" b="1" dirty="0" smtClean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。</a:t>
            </a:r>
            <a:r>
              <a:rPr lang="en-US" altLang="zh-CN" sz="2800" b="1" u="sng" dirty="0" smtClean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      </a:t>
            </a:r>
            <a:r>
              <a:rPr lang="zh-CN" sz="2800" b="1" dirty="0" smtClean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不为五斗米折腰</a:t>
            </a:r>
            <a:r>
              <a:rPr lang="zh-CN" sz="2800" b="1" dirty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，宁愿躬身于田间，握锄持酒，演绎他悠悠南山中，采菊东篱下的自我精彩</a:t>
            </a:r>
            <a:r>
              <a:rPr lang="zh-CN" sz="2800" b="1" dirty="0" smtClean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。</a:t>
            </a:r>
            <a:r>
              <a:rPr lang="en-US" altLang="zh-CN" sz="2800" b="1" u="sng" dirty="0" smtClean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           </a:t>
            </a:r>
            <a:r>
              <a:rPr lang="en-US" altLang="zh-CN" sz="2800" b="1" dirty="0" smtClean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             </a:t>
            </a:r>
          </a:p>
          <a:p>
            <a:r>
              <a:rPr lang="en-US" altLang="zh-CN" sz="2800" b="1" u="sng" dirty="0" smtClean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      </a:t>
            </a:r>
            <a:r>
              <a:rPr lang="zh-CN" sz="2800" b="1" dirty="0" smtClean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面对</a:t>
            </a:r>
            <a:r>
              <a:rPr lang="zh-CN" sz="2800" b="1" dirty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挫折和灾难，在寂静的地坛公园里思索生命，在轮椅上创造他精彩的人生</a:t>
            </a:r>
            <a:r>
              <a:rPr lang="zh-CN" sz="2800" b="1" dirty="0" smtClean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。</a:t>
            </a:r>
            <a:r>
              <a:rPr lang="en-US" altLang="zh-CN" sz="2800" b="1" u="sng" dirty="0" smtClean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          </a:t>
            </a:r>
            <a:r>
              <a:rPr lang="zh-CN" sz="2800" b="1" dirty="0" smtClean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以</a:t>
            </a:r>
            <a:r>
              <a:rPr lang="zh-CN" sz="2800" b="1" dirty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惊人的毅力面对困境，接受生命的挑战，在黑暗和无声的世界中找到了人生的光明，让全世界为她喝彩。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436096" y="2133600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 dirty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李太白</a:t>
            </a:r>
            <a:endParaRPr lang="zh-CN" altLang="en-US" sz="2800" dirty="0"/>
          </a:p>
        </p:txBody>
      </p:sp>
      <p:sp>
        <p:nvSpPr>
          <p:cNvPr id="3" name="TextBox 2"/>
          <p:cNvSpPr txBox="1"/>
          <p:nvPr/>
        </p:nvSpPr>
        <p:spPr>
          <a:xfrm>
            <a:off x="2267744" y="2924944"/>
            <a:ext cx="13388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 dirty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陶渊明</a:t>
            </a:r>
            <a:endParaRPr lang="zh-CN" alt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177379" y="3804733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 dirty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史铁生</a:t>
            </a:r>
            <a:endParaRPr lang="zh-CN" altLang="en-US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4932040" y="4221088"/>
            <a:ext cx="18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 dirty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海伦</a:t>
            </a:r>
            <a:r>
              <a:rPr lang="zh-CN" altLang="zh-CN" sz="2800" b="1" dirty="0">
                <a:solidFill>
                  <a:srgbClr val="FF3300"/>
                </a:solidFill>
                <a:latin typeface="Arial"/>
                <a:ea typeface="黑体" pitchFamily="49" charset="-122"/>
              </a:rPr>
              <a:t>•</a:t>
            </a:r>
            <a:r>
              <a:rPr lang="zh-CN" altLang="zh-CN" sz="2800" b="1" dirty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凯勒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249403737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 autoUpdateAnimBg="0"/>
      <p:bldP spid="2" grpId="0"/>
      <p:bldP spid="3" grpId="0"/>
      <p:bldP spid="4" grpId="0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395288" y="188913"/>
            <a:ext cx="8424862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sz="4400" b="1" dirty="0">
                <a:solidFill>
                  <a:srgbClr val="FF3300"/>
                </a:solidFill>
                <a:ea typeface="华文新魏" pitchFamily="2" charset="-122"/>
              </a:rPr>
              <a:t>第三招：巧用课文素材理结构</a:t>
            </a:r>
          </a:p>
        </p:txBody>
      </p:sp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1619672" y="1196752"/>
            <a:ext cx="867727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sz="3200" b="1" dirty="0">
                <a:solidFill>
                  <a:srgbClr val="002060"/>
                </a:solidFill>
                <a:latin typeface="华文中宋" pitchFamily="2" charset="-122"/>
                <a:ea typeface="华文中宋" pitchFamily="2" charset="-122"/>
              </a:rPr>
              <a:t>围绕中心，巧妙构思，提纲挈领。</a:t>
            </a:r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8604250" y="6246813"/>
            <a:ext cx="18415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endParaRPr lang="zh-CN" altLang="zh-CN" sz="1200"/>
          </a:p>
        </p:txBody>
      </p:sp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8604250" y="6237288"/>
            <a:ext cx="18415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endParaRPr lang="zh-CN" altLang="zh-CN" sz="1200"/>
          </a:p>
        </p:txBody>
      </p:sp>
      <p:pic>
        <p:nvPicPr>
          <p:cNvPr id="6" name="Picture 4" descr="背景—知音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48025"/>
            <a:ext cx="9144000" cy="360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88603380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504056"/>
          </a:xfrm>
        </p:spPr>
        <p:txBody>
          <a:bodyPr>
            <a:normAutofit fontScale="90000"/>
          </a:bodyPr>
          <a:lstStyle/>
          <a:p>
            <a:r>
              <a:rPr lang="zh-CN" altLang="en-US" b="1" dirty="0"/>
              <a:t>琵琶行之父母有情</a:t>
            </a:r>
            <a:r>
              <a:rPr lang="en-US" altLang="zh-CN" dirty="0"/>
              <a:t/>
            </a:r>
            <a:br>
              <a:rPr lang="en-US" altLang="zh-CN" dirty="0"/>
            </a:br>
            <a:endParaRPr lang="zh-CN" altLang="en-US" dirty="0"/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0632" y="764704"/>
            <a:ext cx="8928992" cy="5521816"/>
          </a:xfrm>
        </p:spPr>
        <p:txBody>
          <a:bodyPr>
            <a:normAutofit fontScale="92500" lnSpcReduction="2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Simsun"/>
              </a:rPr>
              <a:t>  “</a:t>
            </a:r>
            <a:r>
              <a:rPr lang="zh-CN" altLang="en-US" u="sng" dirty="0" smtClean="0">
                <a:solidFill>
                  <a:srgbClr val="000000"/>
                </a:solidFill>
                <a:latin typeface="Simsun"/>
              </a:rPr>
              <a:t>                                </a:t>
            </a:r>
            <a:r>
              <a:rPr lang="zh-CN" altLang="en-US" dirty="0" smtClean="0">
                <a:solidFill>
                  <a:srgbClr val="000000"/>
                </a:solidFill>
                <a:latin typeface="Simsun"/>
              </a:rPr>
              <a:t>”</a:t>
            </a:r>
          </a:p>
          <a:p>
            <a:r>
              <a:rPr lang="zh-CN" altLang="en-US" dirty="0">
                <a:solidFill>
                  <a:srgbClr val="000000"/>
                </a:solidFill>
                <a:latin typeface="Simsun"/>
              </a:rPr>
              <a:t>　　</a:t>
            </a:r>
            <a:r>
              <a:rPr lang="zh-CN" altLang="en-US" b="1" dirty="0" smtClean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孩子</a:t>
            </a:r>
            <a:r>
              <a:rPr lang="zh-CN" altLang="en-US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是父母爱的结晶，是由爱情转为亲情的结点。于是，我的爸妈便将我视作上帝赐予他们的天使。在母亲的肚子宫殿里，我开始了家庭教育的第一课。听轻音乐，做有氧体操，嘿嘿，都是我的必修课。在温暖亲切的环境下，我快乐地成长着。</a:t>
            </a:r>
          </a:p>
          <a:p>
            <a:r>
              <a:rPr lang="zh-CN" altLang="en-US" dirty="0">
                <a:solidFill>
                  <a:srgbClr val="000000"/>
                </a:solidFill>
                <a:latin typeface="Simsun"/>
              </a:rPr>
              <a:t>　</a:t>
            </a:r>
            <a:r>
              <a:rPr lang="zh-CN" altLang="en-US" dirty="0" smtClean="0">
                <a:solidFill>
                  <a:srgbClr val="000000"/>
                </a:solidFill>
                <a:latin typeface="Simsun"/>
              </a:rPr>
              <a:t> “</a:t>
            </a:r>
            <a:r>
              <a:rPr lang="zh-CN" altLang="en-US" u="sng" dirty="0" smtClean="0">
                <a:solidFill>
                  <a:srgbClr val="000000"/>
                </a:solidFill>
                <a:latin typeface="Simsun"/>
              </a:rPr>
              <a:t>                                        </a:t>
            </a:r>
            <a:r>
              <a:rPr lang="zh-CN" altLang="en-US" dirty="0" smtClean="0">
                <a:solidFill>
                  <a:srgbClr val="000000"/>
                </a:solidFill>
                <a:latin typeface="Simsun"/>
              </a:rPr>
              <a:t>”</a:t>
            </a:r>
            <a:endParaRPr lang="zh-CN" altLang="en-US" dirty="0">
              <a:solidFill>
                <a:srgbClr val="000000"/>
              </a:solidFill>
              <a:latin typeface="Simsun"/>
            </a:endParaRPr>
          </a:p>
          <a:p>
            <a:r>
              <a:rPr lang="zh-CN" altLang="en-US" dirty="0">
                <a:solidFill>
                  <a:srgbClr val="000000"/>
                </a:solidFill>
                <a:latin typeface="Simsun"/>
              </a:rPr>
              <a:t>　　</a:t>
            </a:r>
            <a:r>
              <a:rPr lang="zh-CN" altLang="en-US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望女成凤。严父慈母在我的童年是两个互补的角色，厉声训斥我的父亲在教导我的时候，总有母亲和声细语的安慰，这便是成功所在。童年，我学的东西扎实牢固，这是父亲的功劳；我心灵善良而不娇气，这便是妈妈的疼爱有加了。绝不作温室花朵，也绝不堕落消极。</a:t>
            </a:r>
          </a:p>
          <a:p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331640" y="692696"/>
            <a:ext cx="64807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转轴</a:t>
            </a:r>
            <a:r>
              <a:rPr lang="zh-CN" altLang="en-US" sz="2800" b="1" dirty="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拨弦三两声，未成曲调先有情</a:t>
            </a:r>
            <a:r>
              <a:rPr lang="zh-CN" altLang="en-US" sz="2800" b="1" dirty="0" smtClean="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。</a:t>
            </a:r>
            <a:endParaRPr lang="zh-CN" altLang="en-US" sz="2800" b="1" dirty="0">
              <a:solidFill>
                <a:srgbClr val="C000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15616" y="3068960"/>
            <a:ext cx="712879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大弦嘈嘈如急雨，小弦切切如私语。嘈嘈切切错杂‘谈’，大珠小珠落玉盘。</a:t>
            </a:r>
          </a:p>
        </p:txBody>
      </p:sp>
    </p:spTree>
    <p:extLst>
      <p:ext uri="{BB962C8B-B14F-4D97-AF65-F5344CB8AC3E}">
        <p14:creationId xmlns:p14="http://schemas.microsoft.com/office/powerpoint/2010/main" val="628536409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496" y="188640"/>
            <a:ext cx="9108504" cy="6552728"/>
          </a:xfrm>
        </p:spPr>
        <p:txBody>
          <a:bodyPr>
            <a:normAutofit fontScale="92500" lnSpcReduction="2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Simsun"/>
              </a:rPr>
              <a:t>  </a:t>
            </a:r>
            <a:r>
              <a:rPr lang="zh-CN" altLang="en-US" u="sng" dirty="0" smtClean="0">
                <a:solidFill>
                  <a:srgbClr val="000000"/>
                </a:solidFill>
                <a:latin typeface="Simsun"/>
              </a:rPr>
              <a:t>“                  ”</a:t>
            </a:r>
            <a:endParaRPr lang="zh-CN" altLang="en-US" u="sng" dirty="0">
              <a:solidFill>
                <a:srgbClr val="000000"/>
              </a:solidFill>
              <a:latin typeface="Simsun"/>
            </a:endParaRPr>
          </a:p>
          <a:p>
            <a:r>
              <a:rPr lang="zh-CN" altLang="en-US" dirty="0">
                <a:solidFill>
                  <a:srgbClr val="000000"/>
                </a:solidFill>
                <a:latin typeface="Simsun"/>
              </a:rPr>
              <a:t>　</a:t>
            </a:r>
            <a:r>
              <a:rPr lang="zh-CN" altLang="en-US" dirty="0" smtClean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  </a:t>
            </a:r>
            <a:r>
              <a:rPr lang="zh-CN" altLang="en-US" b="1" dirty="0" smtClean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上学</a:t>
            </a:r>
            <a:r>
              <a:rPr lang="zh-CN" altLang="en-US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后，爸妈便对我松了一点，不再成天限制我的活动。为了缓解学习的压力，爸妈喜欢在周末带我到郊外踏青。那段日子始终印在我的脑海，因为美好，因为不再重演。记得，花儿总是开着的，草儿总是绿油油的，风儿总是和煦的，鸟儿总是快活的，像我的心情。</a:t>
            </a:r>
          </a:p>
          <a:p>
            <a:r>
              <a:rPr lang="zh-CN" altLang="en-US" dirty="0">
                <a:solidFill>
                  <a:srgbClr val="000000"/>
                </a:solidFill>
                <a:latin typeface="Simsun"/>
              </a:rPr>
              <a:t>   </a:t>
            </a:r>
            <a:r>
              <a:rPr lang="zh-CN" altLang="en-US" dirty="0" smtClean="0">
                <a:solidFill>
                  <a:srgbClr val="000000"/>
                </a:solidFill>
                <a:latin typeface="Simsun"/>
              </a:rPr>
              <a:t>“</a:t>
            </a:r>
            <a:r>
              <a:rPr lang="zh-CN" altLang="en-US" u="sng" dirty="0" smtClean="0">
                <a:solidFill>
                  <a:srgbClr val="000000"/>
                </a:solidFill>
                <a:latin typeface="Simsun"/>
              </a:rPr>
              <a:t>                                      </a:t>
            </a:r>
            <a:endParaRPr lang="en-US" altLang="zh-CN" u="sng" dirty="0" smtClean="0">
              <a:solidFill>
                <a:srgbClr val="000000"/>
              </a:solidFill>
              <a:latin typeface="Simsun"/>
            </a:endParaRPr>
          </a:p>
          <a:p>
            <a:r>
              <a:rPr lang="en-US" altLang="zh-CN" u="sng" dirty="0">
                <a:solidFill>
                  <a:srgbClr val="000000"/>
                </a:solidFill>
                <a:latin typeface="Simsun"/>
              </a:rPr>
              <a:t> </a:t>
            </a:r>
            <a:r>
              <a:rPr lang="en-US" altLang="zh-CN" u="sng" dirty="0" smtClean="0">
                <a:solidFill>
                  <a:srgbClr val="000000"/>
                </a:solidFill>
                <a:latin typeface="Simsun"/>
              </a:rPr>
              <a:t>                                        </a:t>
            </a:r>
            <a:r>
              <a:rPr lang="zh-CN" altLang="en-US" dirty="0" smtClean="0">
                <a:solidFill>
                  <a:srgbClr val="000000"/>
                </a:solidFill>
                <a:latin typeface="Simsun"/>
              </a:rPr>
              <a:t>”</a:t>
            </a:r>
            <a:endParaRPr lang="zh-CN" altLang="en-US" dirty="0">
              <a:solidFill>
                <a:srgbClr val="000000"/>
              </a:solidFill>
              <a:latin typeface="Simsun"/>
            </a:endParaRPr>
          </a:p>
          <a:p>
            <a:r>
              <a:rPr lang="zh-CN" altLang="en-US" dirty="0">
                <a:solidFill>
                  <a:srgbClr val="000000"/>
                </a:solidFill>
                <a:latin typeface="Simsun"/>
              </a:rPr>
              <a:t>　　</a:t>
            </a:r>
            <a:r>
              <a:rPr lang="zh-CN" altLang="en-US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当叛逆之神降临时，我不再乖巧地讨父母的欢心，总是觉得自己已经长大，不再需要陈词滥调的叮咛和唠叨。喜欢奇装异服，喜欢顶嘴，家里的气氛有些凝重。回想起来，我似乎要走上一条错路了。要多谢我的父亲，那副严厉的面孔突然换成了和蔼和耐心。他一步步地引导我，从不揭我的短，也不重复说教，黑色的日子就在无声中过去了。</a:t>
            </a:r>
          </a:p>
          <a:p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403648" y="97468"/>
            <a:ext cx="30243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间关莺语花底滑。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389167" y="2898358"/>
            <a:ext cx="709852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冰泉冷涩弦凝绝，凝绝不通声暂歇。别有幽愁暗恨生，此时无声胜有声。</a:t>
            </a:r>
          </a:p>
        </p:txBody>
      </p:sp>
    </p:spTree>
    <p:extLst>
      <p:ext uri="{BB962C8B-B14F-4D97-AF65-F5344CB8AC3E}">
        <p14:creationId xmlns:p14="http://schemas.microsoft.com/office/powerpoint/2010/main" val="392990370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32"/>
            <a:ext cx="9144000" cy="6741368"/>
          </a:xfrm>
        </p:spPr>
        <p:txBody>
          <a:bodyPr>
            <a:normAutofit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Simsun"/>
              </a:rPr>
              <a:t>  </a:t>
            </a:r>
            <a:r>
              <a:rPr lang="zh-CN" altLang="en-US" u="sng" dirty="0" smtClean="0">
                <a:solidFill>
                  <a:srgbClr val="000000"/>
                </a:solidFill>
                <a:latin typeface="Simsun"/>
              </a:rPr>
              <a:t>“                            ”</a:t>
            </a:r>
            <a:endParaRPr lang="zh-CN" altLang="en-US" u="sng" dirty="0">
              <a:solidFill>
                <a:srgbClr val="000000"/>
              </a:solidFill>
              <a:latin typeface="Simsun"/>
            </a:endParaRPr>
          </a:p>
          <a:p>
            <a:r>
              <a:rPr lang="zh-CN" altLang="en-US" dirty="0">
                <a:solidFill>
                  <a:srgbClr val="000000"/>
                </a:solidFill>
                <a:latin typeface="Simsun"/>
              </a:rPr>
              <a:t>　　</a:t>
            </a:r>
            <a:r>
              <a:rPr lang="zh-CN" altLang="en-US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终于把我拉扯大了。即将离开父母的我有些悲壮的感觉。爸妈老了，我发现他们鬓上的白丝；爸妈笑了，当我发现他们满足的欣慰的目光，我突然哭了，爸妈的爱和他们的言行早已铭刻我心。最后，爸爸说：“孩子，以后的路只能自己去走了。自己好好把握啊！”</a:t>
            </a:r>
          </a:p>
          <a:p>
            <a:r>
              <a:rPr lang="zh-CN" altLang="en-US" dirty="0">
                <a:solidFill>
                  <a:srgbClr val="000000"/>
                </a:solidFill>
                <a:latin typeface="Simsun"/>
              </a:rPr>
              <a:t>　　</a:t>
            </a:r>
            <a:r>
              <a:rPr lang="zh-CN" altLang="en-US" u="sng" dirty="0" smtClean="0">
                <a:solidFill>
                  <a:srgbClr val="000000"/>
                </a:solidFill>
                <a:latin typeface="Simsun"/>
              </a:rPr>
              <a:t>“                                 ”</a:t>
            </a:r>
            <a:endParaRPr lang="zh-CN" altLang="en-US" u="sng" dirty="0">
              <a:solidFill>
                <a:srgbClr val="000000"/>
              </a:solidFill>
              <a:latin typeface="Simsun"/>
            </a:endParaRPr>
          </a:p>
          <a:p>
            <a:r>
              <a:rPr lang="zh-CN" altLang="en-US" dirty="0">
                <a:solidFill>
                  <a:srgbClr val="000000"/>
                </a:solidFill>
                <a:latin typeface="Simsun"/>
              </a:rPr>
              <a:t>　　</a:t>
            </a:r>
            <a:r>
              <a:rPr lang="zh-CN" altLang="en-US" dirty="0">
                <a:solidFill>
                  <a:srgbClr val="000000"/>
                </a:solidFill>
                <a:latin typeface="华文隶书" pitchFamily="2" charset="-122"/>
                <a:ea typeface="华文隶书" pitchFamily="2" charset="-122"/>
              </a:rPr>
              <a:t>我要感谢父亲母亲的教导，他们是最普通的父母，却是我永远敬仰的明星。他们为我照亮了前方的路，引导我走向光明的未来。</a:t>
            </a:r>
          </a:p>
          <a:p>
            <a:r>
              <a:rPr lang="zh-CN" altLang="en-US" dirty="0">
                <a:solidFill>
                  <a:srgbClr val="000000"/>
                </a:solidFill>
                <a:latin typeface="华文隶书" pitchFamily="2" charset="-122"/>
                <a:ea typeface="华文隶书" pitchFamily="2" charset="-122"/>
              </a:rPr>
              <a:t>　　谢谢！这是我唯一能说的话了。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87624" y="162925"/>
            <a:ext cx="56166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曲终收拨当心画，四弦一声如裂帛。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619672" y="3717032"/>
            <a:ext cx="63367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座中泣下谁最多，‘掌上明珠双眸湿’。</a:t>
            </a:r>
          </a:p>
        </p:txBody>
      </p:sp>
    </p:spTree>
    <p:extLst>
      <p:ext uri="{BB962C8B-B14F-4D97-AF65-F5344CB8AC3E}">
        <p14:creationId xmlns:p14="http://schemas.microsoft.com/office/powerpoint/2010/main" val="3665207484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953864"/>
          </a:xfrm>
        </p:spPr>
        <p:txBody>
          <a:bodyPr/>
          <a:lstStyle/>
          <a:p>
            <a:r>
              <a:rPr lang="zh-CN" altLang="en-US" dirty="0">
                <a:solidFill>
                  <a:srgbClr val="000000"/>
                </a:solidFill>
                <a:latin typeface="Simsun"/>
              </a:rPr>
              <a:t>（评析</a:t>
            </a:r>
            <a:r>
              <a:rPr lang="zh-CN" altLang="en-US" dirty="0" smtClean="0">
                <a:solidFill>
                  <a:srgbClr val="000000"/>
                </a:solidFill>
                <a:latin typeface="Simsun"/>
              </a:rPr>
              <a:t>）</a:t>
            </a:r>
            <a:endParaRPr lang="en-US" altLang="zh-CN" dirty="0" smtClean="0">
              <a:solidFill>
                <a:srgbClr val="000000"/>
              </a:solidFill>
              <a:latin typeface="Simsun"/>
            </a:endParaRPr>
          </a:p>
          <a:p>
            <a:r>
              <a:rPr lang="en-US" altLang="zh-CN" dirty="0">
                <a:solidFill>
                  <a:srgbClr val="000000"/>
                </a:solidFill>
                <a:latin typeface="Simsun"/>
                <a:ea typeface="华文行楷" pitchFamily="2" charset="-122"/>
              </a:rPr>
              <a:t> </a:t>
            </a:r>
            <a:r>
              <a:rPr lang="en-US" altLang="zh-CN" dirty="0" smtClean="0">
                <a:solidFill>
                  <a:srgbClr val="000000"/>
                </a:solidFill>
                <a:latin typeface="Simsun"/>
                <a:ea typeface="华文行楷" pitchFamily="2" charset="-122"/>
              </a:rPr>
              <a:t>   </a:t>
            </a:r>
            <a:r>
              <a:rPr lang="zh-CN" altLang="en-US" dirty="0" smtClean="0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思路</a:t>
            </a:r>
            <a:r>
              <a:rPr lang="zh-CN" altLang="en-US" dirty="0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清晰结构巧妙</a:t>
            </a:r>
          </a:p>
          <a:p>
            <a:r>
              <a:rPr lang="zh-CN" altLang="en-US" dirty="0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　　在考场上有限的时间里面能写出这样优秀的文章，不由得为作者深厚的功力而折服：作者巧妙地运用白居易</a:t>
            </a:r>
            <a:r>
              <a:rPr lang="en-US" altLang="zh-CN" dirty="0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《</a:t>
            </a:r>
            <a:r>
              <a:rPr lang="zh-CN" altLang="en-US" dirty="0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琵琶行</a:t>
            </a:r>
            <a:r>
              <a:rPr lang="en-US" altLang="zh-CN" dirty="0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》</a:t>
            </a:r>
            <a:r>
              <a:rPr lang="zh-CN" altLang="en-US" dirty="0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中的诗句，将自己的成长历程与之相对应，从出生的艰辛到成长中的叛逆到理解了父母的良苦用心，全文思路清晰，结构巧妙，堪称佳作。</a:t>
            </a:r>
          </a:p>
          <a:p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77678381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827088" y="188913"/>
            <a:ext cx="2955925" cy="833437"/>
          </a:xfrm>
          <a:prstGeom prst="rect">
            <a:avLst/>
          </a:prstGeom>
          <a:noFill/>
          <a:ln w="9525" cmpd="sng">
            <a:solidFill>
              <a:srgbClr val="FF00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4800" b="1">
                <a:solidFill>
                  <a:srgbClr val="0000FF"/>
                </a:solidFill>
                <a:ea typeface="隶书" pitchFamily="1" charset="-122"/>
              </a:rPr>
              <a:t>温馨提示</a:t>
            </a:r>
          </a:p>
        </p:txBody>
      </p:sp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395288" y="1196975"/>
            <a:ext cx="8748712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3600" b="1" dirty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3600" b="1" dirty="0">
                <a:latin typeface="黑体" pitchFamily="49" charset="-122"/>
                <a:ea typeface="黑体" pitchFamily="49" charset="-122"/>
              </a:rPr>
              <a:t>、选用课文素材，要选得恰当，用得自然，不能生搬硬套、为用而用。</a:t>
            </a:r>
          </a:p>
        </p:txBody>
      </p: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468313" y="2781300"/>
            <a:ext cx="8675687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3600" b="1" dirty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3600" b="1" dirty="0">
                <a:latin typeface="黑体" pitchFamily="49" charset="-122"/>
                <a:ea typeface="黑体" pitchFamily="49" charset="-122"/>
              </a:rPr>
              <a:t>、选用课文素材，要选准角度，突出中心，正确取舍</a:t>
            </a:r>
            <a:r>
              <a:rPr lang="en-US" sz="3600" b="1" dirty="0">
                <a:latin typeface="黑体" pitchFamily="49" charset="-122"/>
                <a:ea typeface="黑体" pitchFamily="49" charset="-122"/>
              </a:rPr>
              <a:t>。</a:t>
            </a:r>
          </a:p>
        </p:txBody>
      </p:sp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468313" y="4292600"/>
            <a:ext cx="8675687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 dirty="0">
                <a:latin typeface="黑体" pitchFamily="49" charset="-122"/>
                <a:ea typeface="黑体" pitchFamily="49" charset="-122"/>
              </a:rPr>
              <a:t>3、注意</a:t>
            </a:r>
            <a:r>
              <a:rPr lang="en-US" sz="3600" b="1" dirty="0" err="1">
                <a:latin typeface="黑体" pitchFamily="49" charset="-122"/>
                <a:ea typeface="黑体" pitchFamily="49" charset="-122"/>
              </a:rPr>
              <a:t>课文素材</a:t>
            </a:r>
            <a:r>
              <a:rPr lang="zh-CN" altLang="en-US" sz="3600" b="1" dirty="0">
                <a:latin typeface="黑体" pitchFamily="49" charset="-122"/>
                <a:ea typeface="黑体" pitchFamily="49" charset="-122"/>
              </a:rPr>
              <a:t>与生活素材相结合</a:t>
            </a:r>
            <a:r>
              <a:rPr lang="en-US" sz="3600" b="1" dirty="0"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en-US" sz="3600" b="1" dirty="0">
                <a:latin typeface="黑体" pitchFamily="49" charset="-122"/>
                <a:ea typeface="黑体" pitchFamily="49" charset="-122"/>
              </a:rPr>
              <a:t>力求典型、深刻</a:t>
            </a:r>
            <a:r>
              <a:rPr lang="en-US" sz="3600" b="1" dirty="0">
                <a:latin typeface="黑体" pitchFamily="49" charset="-122"/>
                <a:ea typeface="黑体" pitchFamily="49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73006976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autoUpdateAnimBg="0"/>
      <p:bldP spid="18436" grpId="0"/>
      <p:bldP spid="1843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250825" y="1341438"/>
            <a:ext cx="8497888" cy="412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PMingLiU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PMingLiU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PMingLiU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PMingLiU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PMingLiU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PMingLiU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PMingLiU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PMingLiU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PMingLiU" pitchFamily="18" charset="-120"/>
              </a:defRPr>
            </a:lvl9pPr>
          </a:lstStyle>
          <a:p>
            <a:pPr>
              <a:buFont typeface="Arial" pitchFamily="34" charset="0"/>
              <a:buNone/>
            </a:pPr>
            <a:r>
              <a:rPr kumimoji="0" lang="zh-CN" altLang="en-US" sz="3300" b="1" dirty="0">
                <a:latin typeface="Arial" pitchFamily="34" charset="0"/>
                <a:ea typeface="宋体" pitchFamily="2" charset="-122"/>
              </a:rPr>
              <a:t>①从</a:t>
            </a:r>
            <a:r>
              <a:rPr kumimoji="0" lang="zh-CN" altLang="en-US" sz="3300" b="1" dirty="0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各科教材</a:t>
            </a:r>
            <a:r>
              <a:rPr kumimoji="0" lang="zh-CN" altLang="en-US" sz="3300" b="1" dirty="0">
                <a:latin typeface="Arial" pitchFamily="34" charset="0"/>
                <a:ea typeface="宋体" pitchFamily="2" charset="-122"/>
              </a:rPr>
              <a:t>中</a:t>
            </a:r>
            <a:r>
              <a:rPr kumimoji="0" lang="zh-CN" altLang="en-US" sz="3300" b="1" dirty="0" smtClean="0">
                <a:latin typeface="Arial" pitchFamily="34" charset="0"/>
                <a:ea typeface="宋体" pitchFamily="2" charset="-122"/>
              </a:rPr>
              <a:t>。</a:t>
            </a:r>
            <a:endParaRPr kumimoji="0" lang="zh-CN" altLang="en-US" sz="3300" b="1" dirty="0">
              <a:latin typeface="Arial" pitchFamily="34" charset="0"/>
              <a:ea typeface="宋体" pitchFamily="2" charset="-122"/>
            </a:endParaRPr>
          </a:p>
          <a:p>
            <a:pPr>
              <a:buFont typeface="Arial" pitchFamily="34" charset="0"/>
              <a:buNone/>
            </a:pPr>
            <a:r>
              <a:rPr kumimoji="0" lang="zh-CN" altLang="en-US" sz="3300" b="1" dirty="0">
                <a:latin typeface="Arial" pitchFamily="34" charset="0"/>
                <a:ea typeface="宋体" pitchFamily="2" charset="-122"/>
              </a:rPr>
              <a:t>②从自己的</a:t>
            </a:r>
            <a:r>
              <a:rPr kumimoji="0" lang="zh-CN" altLang="en-US" sz="3300" b="1" dirty="0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生活经历</a:t>
            </a:r>
            <a:r>
              <a:rPr kumimoji="0" lang="zh-CN" altLang="en-US" sz="3300" b="1" dirty="0">
                <a:latin typeface="Arial" pitchFamily="34" charset="0"/>
                <a:ea typeface="宋体" pitchFamily="2" charset="-122"/>
              </a:rPr>
              <a:t>中找</a:t>
            </a:r>
            <a:r>
              <a:rPr kumimoji="0" lang="zh-CN" altLang="en-US" sz="3300" b="1" dirty="0" smtClean="0">
                <a:latin typeface="Arial" pitchFamily="34" charset="0"/>
                <a:ea typeface="宋体" pitchFamily="2" charset="-122"/>
              </a:rPr>
              <a:t>。</a:t>
            </a:r>
            <a:endParaRPr kumimoji="0" lang="zh-CN" altLang="en-US" sz="3300" b="1" dirty="0">
              <a:latin typeface="Arial" pitchFamily="34" charset="0"/>
              <a:ea typeface="宋体" pitchFamily="2" charset="-122"/>
            </a:endParaRPr>
          </a:p>
          <a:p>
            <a:pPr>
              <a:buFont typeface="Arial" pitchFamily="34" charset="0"/>
              <a:buNone/>
            </a:pPr>
            <a:r>
              <a:rPr kumimoji="0" lang="zh-CN" altLang="en-US" sz="3300" b="1" dirty="0">
                <a:latin typeface="Arial" pitchFamily="34" charset="0"/>
                <a:ea typeface="宋体" pitchFamily="2" charset="-122"/>
              </a:rPr>
              <a:t>③从平时的</a:t>
            </a:r>
            <a:r>
              <a:rPr kumimoji="0" lang="zh-CN" altLang="en-US" sz="3300" b="1" dirty="0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阅读</a:t>
            </a:r>
            <a:r>
              <a:rPr kumimoji="0" lang="zh-CN" altLang="en-US" sz="3300" b="1" dirty="0">
                <a:latin typeface="Arial" pitchFamily="34" charset="0"/>
                <a:ea typeface="宋体" pitchFamily="2" charset="-122"/>
              </a:rPr>
              <a:t>中找。历史典故、名人逸事都可以通过阅读获得</a:t>
            </a:r>
            <a:r>
              <a:rPr kumimoji="0" lang="zh-CN" altLang="en-US" sz="3300" b="1" dirty="0" smtClean="0">
                <a:latin typeface="Arial" pitchFamily="34" charset="0"/>
                <a:ea typeface="宋体" pitchFamily="2" charset="-122"/>
              </a:rPr>
              <a:t>。</a:t>
            </a:r>
            <a:endParaRPr kumimoji="0" lang="zh-CN" altLang="en-US" sz="3300" b="1" dirty="0">
              <a:latin typeface="Arial" pitchFamily="34" charset="0"/>
              <a:ea typeface="宋体" pitchFamily="2" charset="-122"/>
            </a:endParaRPr>
          </a:p>
          <a:p>
            <a:pPr>
              <a:buFont typeface="Arial" pitchFamily="34" charset="0"/>
              <a:buNone/>
            </a:pPr>
            <a:r>
              <a:rPr kumimoji="0" lang="zh-CN" altLang="en-US" sz="3300" b="1" dirty="0">
                <a:latin typeface="Arial" pitchFamily="34" charset="0"/>
                <a:ea typeface="宋体" pitchFamily="2" charset="-122"/>
              </a:rPr>
              <a:t>④从语言复习</a:t>
            </a:r>
            <a:r>
              <a:rPr kumimoji="0" lang="zh-CN" altLang="en-US" sz="3300" b="1" dirty="0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资料</a:t>
            </a:r>
            <a:r>
              <a:rPr kumimoji="0" lang="zh-CN" altLang="en-US" sz="3300" b="1" dirty="0">
                <a:latin typeface="Arial" pitchFamily="34" charset="0"/>
                <a:ea typeface="宋体" pitchFamily="2" charset="-122"/>
              </a:rPr>
              <a:t>中找：文言文阅读、现代文阅读、作文材料等</a:t>
            </a:r>
            <a:r>
              <a:rPr kumimoji="0" lang="zh-CN" altLang="en-US" sz="3300" b="1" dirty="0" smtClean="0">
                <a:latin typeface="Arial" pitchFamily="34" charset="0"/>
                <a:ea typeface="宋体" pitchFamily="2" charset="-122"/>
              </a:rPr>
              <a:t>。</a:t>
            </a:r>
            <a:endParaRPr kumimoji="0" lang="zh-CN" altLang="en-US" sz="3300" b="1" dirty="0">
              <a:latin typeface="Arial" pitchFamily="34" charset="0"/>
              <a:ea typeface="宋体" pitchFamily="2" charset="-122"/>
            </a:endParaRPr>
          </a:p>
          <a:p>
            <a:pPr>
              <a:buFont typeface="Arial" pitchFamily="34" charset="0"/>
              <a:buNone/>
            </a:pPr>
            <a:r>
              <a:rPr kumimoji="0" lang="zh-CN" altLang="en-US" sz="3300" b="1" dirty="0">
                <a:latin typeface="Arial" pitchFamily="34" charset="0"/>
                <a:ea typeface="宋体" pitchFamily="2" charset="-122"/>
              </a:rPr>
              <a:t>⑤除此之外，</a:t>
            </a:r>
            <a:r>
              <a:rPr kumimoji="0" lang="zh-CN" altLang="en-US" sz="3300" b="1" dirty="0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网络、电视</a:t>
            </a:r>
            <a:r>
              <a:rPr kumimoji="0" lang="zh-CN" altLang="en-US" sz="3300" b="1" dirty="0">
                <a:latin typeface="Arial" pitchFamily="34" charset="0"/>
                <a:ea typeface="宋体" pitchFamily="2" charset="-122"/>
              </a:rPr>
              <a:t>，甚至手机</a:t>
            </a:r>
            <a:r>
              <a:rPr kumimoji="0" lang="zh-CN" altLang="en-US" sz="3300" b="1" dirty="0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短信</a:t>
            </a:r>
            <a:r>
              <a:rPr kumimoji="0" lang="zh-CN" altLang="en-US" sz="3300" b="1" dirty="0">
                <a:latin typeface="Arial" pitchFamily="34" charset="0"/>
                <a:ea typeface="宋体" pitchFamily="2" charset="-122"/>
              </a:rPr>
              <a:t>等都是写作材料的来源之处。</a:t>
            </a:r>
          </a:p>
        </p:txBody>
      </p:sp>
      <p:pic>
        <p:nvPicPr>
          <p:cNvPr id="9219" name="Picture 3" descr="BD00028_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227763" y="260350"/>
            <a:ext cx="862012" cy="844550"/>
          </a:xfrm>
          <a:noFill/>
        </p:spPr>
      </p:pic>
      <p:sp>
        <p:nvSpPr>
          <p:cNvPr id="39940" name="AutoShape 4"/>
          <p:cNvSpPr>
            <a:spLocks noChangeArrowheads="1"/>
          </p:cNvSpPr>
          <p:nvPr/>
        </p:nvSpPr>
        <p:spPr bwMode="auto">
          <a:xfrm>
            <a:off x="611188" y="0"/>
            <a:ext cx="5256212" cy="1439863"/>
          </a:xfrm>
          <a:prstGeom prst="cloudCallout">
            <a:avLst>
              <a:gd name="adj1" fmla="val 27139"/>
              <a:gd name="adj2" fmla="val 5463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 eaLnBrk="0" hangingPunct="0">
              <a:buFont typeface="Arial" pitchFamily="34" charset="0"/>
              <a:buNone/>
            </a:pPr>
            <a:r>
              <a:rPr kumimoji="0" lang="zh-CN" altLang="en-US" sz="3400" b="1" dirty="0" smtClean="0">
                <a:solidFill>
                  <a:srgbClr val="FF3300"/>
                </a:solidFill>
                <a:latin typeface="Arial" pitchFamily="34" charset="0"/>
                <a:ea typeface="华文行楷" pitchFamily="2" charset="-122"/>
              </a:rPr>
              <a:t>考场作文</a:t>
            </a:r>
            <a:r>
              <a:rPr kumimoji="0" lang="zh-CN" altLang="en-US" sz="3400" b="1" dirty="0">
                <a:solidFill>
                  <a:srgbClr val="FF3300"/>
                </a:solidFill>
                <a:latin typeface="Arial" pitchFamily="34" charset="0"/>
                <a:ea typeface="华文行楷" pitchFamily="2" charset="-122"/>
              </a:rPr>
              <a:t>的材料哪里找？</a:t>
            </a:r>
          </a:p>
        </p:txBody>
      </p:sp>
      <p:sp>
        <p:nvSpPr>
          <p:cNvPr id="9221" name="Rectangle 5"/>
          <p:cNvSpPr>
            <a:spLocks noChangeArrowheads="1"/>
          </p:cNvSpPr>
          <p:nvPr/>
        </p:nvSpPr>
        <p:spPr bwMode="auto">
          <a:xfrm>
            <a:off x="250825" y="5589588"/>
            <a:ext cx="8353425" cy="1076325"/>
          </a:xfrm>
          <a:prstGeom prst="rect">
            <a:avLst/>
          </a:prstGeom>
          <a:noFill/>
          <a:ln w="9525">
            <a:solidFill>
              <a:srgbClr val="FF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itchFamily="34" charset="0"/>
              <a:buNone/>
            </a:pPr>
            <a:r>
              <a:rPr kumimoji="0" lang="zh-CN" altLang="en-US" sz="3200" b="1" dirty="0">
                <a:solidFill>
                  <a:srgbClr val="FF3300"/>
                </a:solidFill>
                <a:latin typeface="华文琥珀" pitchFamily="2" charset="-122"/>
                <a:ea typeface="华文琥珀" pitchFamily="2" charset="-122"/>
              </a:rPr>
              <a:t>我们不是缺乏写作材料，我们缺乏的是发现材料的眼力。</a:t>
            </a:r>
          </a:p>
        </p:txBody>
      </p:sp>
    </p:spTree>
    <p:extLst>
      <p:ext uri="{BB962C8B-B14F-4D97-AF65-F5344CB8AC3E}">
        <p14:creationId xmlns:p14="http://schemas.microsoft.com/office/powerpoint/2010/main" val="4204031640"/>
      </p:ext>
    </p:extLst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9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92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92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92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92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2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21" grpId="0" animBg="1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2"/>
          <p:cNvSpPr txBox="1">
            <a:spLocks noChangeArrowheads="1"/>
          </p:cNvSpPr>
          <p:nvPr/>
        </p:nvSpPr>
        <p:spPr bwMode="auto">
          <a:xfrm>
            <a:off x="827088" y="836613"/>
            <a:ext cx="7632700" cy="82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4800" b="1" dirty="0">
                <a:solidFill>
                  <a:srgbClr val="FF0066"/>
                </a:solidFill>
              </a:rPr>
              <a:t>课文素材</a:t>
            </a:r>
            <a:r>
              <a:rPr lang="zh-CN" sz="4800" b="1" dirty="0" smtClean="0">
                <a:solidFill>
                  <a:srgbClr val="FF0066"/>
                </a:solidFill>
              </a:rPr>
              <a:t>与考</a:t>
            </a:r>
            <a:r>
              <a:rPr lang="zh-CN" altLang="en-US" sz="4800" b="1" dirty="0" smtClean="0">
                <a:solidFill>
                  <a:srgbClr val="FF0066"/>
                </a:solidFill>
              </a:rPr>
              <a:t>场</a:t>
            </a:r>
            <a:r>
              <a:rPr lang="zh-CN" sz="4800" b="1" dirty="0" smtClean="0">
                <a:solidFill>
                  <a:srgbClr val="FF0066"/>
                </a:solidFill>
              </a:rPr>
              <a:t>作文</a:t>
            </a:r>
            <a:r>
              <a:rPr lang="zh-CN" sz="4800" b="1" dirty="0">
                <a:solidFill>
                  <a:srgbClr val="FF0066"/>
                </a:solidFill>
              </a:rPr>
              <a:t>的融合</a:t>
            </a:r>
            <a:endParaRPr lang="zh-CN" sz="4800" b="1" dirty="0">
              <a:solidFill>
                <a:srgbClr val="FF0000"/>
              </a:solidFill>
              <a:ea typeface="黑体" pitchFamily="49" charset="-122"/>
            </a:endParaRPr>
          </a:p>
        </p:txBody>
      </p:sp>
      <p:sp>
        <p:nvSpPr>
          <p:cNvPr id="19459" name="Line 3"/>
          <p:cNvSpPr>
            <a:spLocks noChangeShapeType="1"/>
          </p:cNvSpPr>
          <p:nvPr/>
        </p:nvSpPr>
        <p:spPr bwMode="auto">
          <a:xfrm>
            <a:off x="7380288" y="1700213"/>
            <a:ext cx="0" cy="719137"/>
          </a:xfrm>
          <a:prstGeom prst="line">
            <a:avLst/>
          </a:prstGeom>
          <a:noFill/>
          <a:ln w="38100" cmpd="sng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2843213" y="2420938"/>
            <a:ext cx="33115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3200" b="1" dirty="0">
                <a:solidFill>
                  <a:srgbClr val="6600FF"/>
                </a:solidFill>
                <a:ea typeface="黑体" pitchFamily="49" charset="-122"/>
              </a:rPr>
              <a:t>挖掘人物故事</a:t>
            </a:r>
          </a:p>
        </p:txBody>
      </p:sp>
      <p:sp>
        <p:nvSpPr>
          <p:cNvPr id="19461" name="Line 5"/>
          <p:cNvSpPr>
            <a:spLocks noChangeShapeType="1"/>
          </p:cNvSpPr>
          <p:nvPr/>
        </p:nvSpPr>
        <p:spPr bwMode="auto">
          <a:xfrm>
            <a:off x="4284663" y="1700213"/>
            <a:ext cx="0" cy="719137"/>
          </a:xfrm>
          <a:prstGeom prst="line">
            <a:avLst/>
          </a:prstGeom>
          <a:noFill/>
          <a:ln w="38100" cmpd="sng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2" name="Text Box 6"/>
          <p:cNvSpPr txBox="1">
            <a:spLocks noChangeArrowheads="1"/>
          </p:cNvSpPr>
          <p:nvPr/>
        </p:nvSpPr>
        <p:spPr bwMode="auto">
          <a:xfrm>
            <a:off x="250825" y="2420938"/>
            <a:ext cx="2665413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3200" b="1">
                <a:solidFill>
                  <a:srgbClr val="6600FF"/>
                </a:solidFill>
                <a:ea typeface="黑体" pitchFamily="49" charset="-122"/>
              </a:rPr>
              <a:t>融入诗词名句</a:t>
            </a:r>
          </a:p>
        </p:txBody>
      </p:sp>
      <p:sp>
        <p:nvSpPr>
          <p:cNvPr id="19463" name="Text Box 7"/>
          <p:cNvSpPr txBox="1">
            <a:spLocks noChangeArrowheads="1"/>
          </p:cNvSpPr>
          <p:nvPr/>
        </p:nvSpPr>
        <p:spPr bwMode="auto">
          <a:xfrm>
            <a:off x="6156325" y="2420938"/>
            <a:ext cx="2519363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3200" b="1" dirty="0">
                <a:solidFill>
                  <a:srgbClr val="6600FF"/>
                </a:solidFill>
                <a:ea typeface="黑体" pitchFamily="49" charset="-122"/>
              </a:rPr>
              <a:t>巧用理结构</a:t>
            </a:r>
          </a:p>
        </p:txBody>
      </p:sp>
      <p:sp>
        <p:nvSpPr>
          <p:cNvPr id="19464" name="Line 8"/>
          <p:cNvSpPr>
            <a:spLocks noChangeShapeType="1"/>
          </p:cNvSpPr>
          <p:nvPr/>
        </p:nvSpPr>
        <p:spPr bwMode="auto">
          <a:xfrm>
            <a:off x="1835150" y="1684338"/>
            <a:ext cx="0" cy="720725"/>
          </a:xfrm>
          <a:prstGeom prst="line">
            <a:avLst/>
          </a:prstGeom>
          <a:noFill/>
          <a:ln w="38100" cmpd="sng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5" name="Rectangle 9"/>
          <p:cNvSpPr>
            <a:spLocks noChangeArrowheads="1"/>
          </p:cNvSpPr>
          <p:nvPr/>
        </p:nvSpPr>
        <p:spPr bwMode="auto">
          <a:xfrm>
            <a:off x="2627313" y="3429000"/>
            <a:ext cx="3851275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sz="2800" b="1">
                <a:solidFill>
                  <a:srgbClr val="6600FF"/>
                </a:solidFill>
                <a:ea typeface="黑体" pitchFamily="49" charset="-122"/>
              </a:rPr>
              <a:t>一材多用，选准角度；多材一用，铺陈论述。</a:t>
            </a:r>
          </a:p>
        </p:txBody>
      </p:sp>
      <p:sp>
        <p:nvSpPr>
          <p:cNvPr id="19466" name="Rectangle 10"/>
          <p:cNvSpPr>
            <a:spLocks noChangeArrowheads="1"/>
          </p:cNvSpPr>
          <p:nvPr/>
        </p:nvSpPr>
        <p:spPr bwMode="auto">
          <a:xfrm>
            <a:off x="539750" y="3357563"/>
            <a:ext cx="230505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sz="3200" b="1">
                <a:solidFill>
                  <a:srgbClr val="6600FF"/>
                </a:solidFill>
                <a:ea typeface="黑体" pitchFamily="49" charset="-122"/>
              </a:rPr>
              <a:t>直接引用；巧妙化用</a:t>
            </a:r>
          </a:p>
        </p:txBody>
      </p:sp>
      <p:sp>
        <p:nvSpPr>
          <p:cNvPr id="19467" name="Text Box 11"/>
          <p:cNvSpPr txBox="1">
            <a:spLocks noChangeArrowheads="1"/>
          </p:cNvSpPr>
          <p:nvPr/>
        </p:nvSpPr>
        <p:spPr bwMode="auto">
          <a:xfrm>
            <a:off x="6084888" y="3357563"/>
            <a:ext cx="2663825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sz="3200" b="1">
                <a:solidFill>
                  <a:srgbClr val="6600FF"/>
                </a:solidFill>
                <a:ea typeface="黑体" pitchFamily="49" charset="-122"/>
              </a:rPr>
              <a:t>   </a:t>
            </a:r>
            <a:r>
              <a:rPr lang="zh-CN" sz="3200" b="1">
                <a:solidFill>
                  <a:srgbClr val="6600FF"/>
                </a:solidFill>
                <a:ea typeface="黑体" pitchFamily="49" charset="-122"/>
              </a:rPr>
              <a:t>整体构思；</a:t>
            </a:r>
          </a:p>
          <a:p>
            <a:pPr algn="ctr"/>
            <a:r>
              <a:rPr lang="zh-CN" sz="3200" b="1">
                <a:solidFill>
                  <a:srgbClr val="6600FF"/>
                </a:solidFill>
                <a:ea typeface="黑体" pitchFamily="49" charset="-122"/>
              </a:rPr>
              <a:t>提纲挈领</a:t>
            </a:r>
          </a:p>
        </p:txBody>
      </p:sp>
      <p:sp>
        <p:nvSpPr>
          <p:cNvPr id="19468" name="Text Box 12"/>
          <p:cNvSpPr txBox="1">
            <a:spLocks noChangeArrowheads="1"/>
          </p:cNvSpPr>
          <p:nvPr/>
        </p:nvSpPr>
        <p:spPr bwMode="auto">
          <a:xfrm>
            <a:off x="395288" y="4868863"/>
            <a:ext cx="8307387" cy="650875"/>
          </a:xfrm>
          <a:prstGeom prst="rect">
            <a:avLst/>
          </a:prstGeom>
          <a:noFill/>
          <a:ln w="9525" cmpd="sng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sz="3600" b="1">
                <a:ea typeface="黑体" pitchFamily="49" charset="-122"/>
              </a:rPr>
              <a:t>用得准确         用得精彩       用得巧妙</a:t>
            </a:r>
          </a:p>
        </p:txBody>
      </p:sp>
      <p:sp>
        <p:nvSpPr>
          <p:cNvPr id="19469" name="Text Box 13"/>
          <p:cNvSpPr txBox="1">
            <a:spLocks noChangeArrowheads="1"/>
          </p:cNvSpPr>
          <p:nvPr/>
        </p:nvSpPr>
        <p:spPr bwMode="auto">
          <a:xfrm>
            <a:off x="107950" y="115888"/>
            <a:ext cx="2379663" cy="711200"/>
          </a:xfrm>
          <a:prstGeom prst="rect">
            <a:avLst/>
          </a:prstGeom>
          <a:noFill/>
          <a:ln w="9525" cmpd="sng">
            <a:solidFill>
              <a:srgbClr val="FF00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4000" b="1">
                <a:solidFill>
                  <a:srgbClr val="0000FF"/>
                </a:solidFill>
                <a:ea typeface="隶书" pitchFamily="1" charset="-122"/>
              </a:rPr>
              <a:t>课堂小结</a:t>
            </a:r>
          </a:p>
        </p:txBody>
      </p:sp>
    </p:spTree>
    <p:extLst>
      <p:ext uri="{BB962C8B-B14F-4D97-AF65-F5344CB8AC3E}">
        <p14:creationId xmlns:p14="http://schemas.microsoft.com/office/powerpoint/2010/main" val="2273458871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10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animBg="1"/>
      <p:bldP spid="19460" grpId="0" autoUpdateAnimBg="0"/>
      <p:bldP spid="19461" grpId="0" animBg="1"/>
      <p:bldP spid="19462" grpId="0" autoUpdateAnimBg="0"/>
      <p:bldP spid="19463" grpId="0" autoUpdateAnimBg="0"/>
      <p:bldP spid="19464" grpId="0" animBg="1"/>
      <p:bldP spid="19465" grpId="0" autoUpdateAnimBg="0"/>
      <p:bldP spid="19466" grpId="0" autoUpdateAnimBg="0"/>
      <p:bldP spid="19467" grpId="0" autoUpdateAnimBg="0"/>
      <p:bldP spid="19468" grpId="0" animBg="1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2"/>
          <p:cNvSpPr txBox="1">
            <a:spLocks noChangeArrowheads="1"/>
          </p:cNvSpPr>
          <p:nvPr/>
        </p:nvSpPr>
        <p:spPr bwMode="auto">
          <a:xfrm>
            <a:off x="592138" y="266700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endParaRPr lang="zh-CN" altLang="zh-CN"/>
          </a:p>
        </p:txBody>
      </p:sp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323850" y="476250"/>
            <a:ext cx="2303463" cy="650875"/>
          </a:xfrm>
          <a:prstGeom prst="rect">
            <a:avLst/>
          </a:prstGeom>
          <a:noFill/>
          <a:ln w="9525" cmpd="sng">
            <a:solidFill>
              <a:srgbClr val="FF00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3600" b="1">
                <a:solidFill>
                  <a:srgbClr val="0000FF"/>
                </a:solidFill>
                <a:ea typeface="隶书" pitchFamily="1" charset="-122"/>
              </a:rPr>
              <a:t>课外作业</a:t>
            </a:r>
          </a:p>
        </p:txBody>
      </p:sp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250825" y="1125538"/>
            <a:ext cx="8642350" cy="50167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 dirty="0">
                <a:latin typeface="楷体_GB2312" pitchFamily="1" charset="-122"/>
                <a:ea typeface="楷体_GB2312" pitchFamily="1" charset="-122"/>
              </a:rPr>
              <a:t>    </a:t>
            </a:r>
            <a:r>
              <a:rPr lang="zh-CN" altLang="en-US" sz="3200" b="1" dirty="0">
                <a:latin typeface="华文中宋" pitchFamily="2" charset="-122"/>
                <a:ea typeface="华文中宋" pitchFamily="2" charset="-122"/>
              </a:rPr>
              <a:t>半个多世纪前，我国著名教育家陶行知非常崇拜并常用来教育学生的一句名言是：“假如你有两块面包，你得用一块去换一朵水仙花。”这句话是伊斯兰教创始人穆罕默德说的。</a:t>
            </a:r>
          </a:p>
          <a:p>
            <a:r>
              <a:rPr lang="zh-CN" altLang="en-US" sz="3200" b="1" dirty="0">
                <a:solidFill>
                  <a:schemeClr val="accent2"/>
                </a:solidFill>
                <a:latin typeface="华文中宋" pitchFamily="2" charset="-122"/>
                <a:ea typeface="华文中宋" pitchFamily="2" charset="-122"/>
              </a:rPr>
              <a:t>     </a:t>
            </a:r>
            <a:r>
              <a:rPr lang="zh-CN" altLang="en-US" sz="3200" b="1" dirty="0" smtClean="0">
                <a:solidFill>
                  <a:schemeClr val="accent2"/>
                </a:solidFill>
                <a:latin typeface="华文中宋" pitchFamily="2" charset="-122"/>
                <a:ea typeface="华文中宋" pitchFamily="2" charset="-122"/>
              </a:rPr>
              <a:t> 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你</a:t>
            </a:r>
            <a:r>
              <a:rPr lang="zh-CN" altLang="en-US" sz="3200" b="1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心中有水仙花吗？当你的心中泛起一片“水仙花”的葱绿与鹅黄时，你会有一种特别愉快，特别舒畅的感觉吗？</a:t>
            </a:r>
          </a:p>
          <a:p>
            <a:r>
              <a:rPr lang="zh-CN" altLang="en-US" sz="3200" b="1" dirty="0">
                <a:latin typeface="华文中宋" pitchFamily="2" charset="-122"/>
                <a:ea typeface="华文中宋" pitchFamily="2" charset="-122"/>
              </a:rPr>
              <a:t>    </a:t>
            </a:r>
            <a:r>
              <a:rPr lang="zh-CN" altLang="en-US" sz="3200" b="1" dirty="0" smtClean="0">
                <a:latin typeface="华文中宋" pitchFamily="2" charset="-122"/>
                <a:ea typeface="华文中宋" pitchFamily="2" charset="-122"/>
              </a:rPr>
              <a:t>  以上</a:t>
            </a:r>
            <a:r>
              <a:rPr lang="zh-CN" altLang="en-US" sz="3200" b="1" dirty="0">
                <a:latin typeface="华文中宋" pitchFamily="2" charset="-122"/>
                <a:ea typeface="华文中宋" pitchFamily="2" charset="-122"/>
              </a:rPr>
              <a:t>材料引发你什么感想，可以选择一个侧面,一个角度构思作文，文体不限，</a:t>
            </a:r>
            <a:r>
              <a:rPr lang="zh-CN" altLang="en-US" sz="3200" b="1" dirty="0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但必须将课文素材融入作文，</a:t>
            </a:r>
            <a:r>
              <a:rPr lang="en-US" sz="3200" b="1" dirty="0">
                <a:latin typeface="华文中宋" pitchFamily="2" charset="-122"/>
                <a:ea typeface="华文中宋" pitchFamily="2" charset="-122"/>
              </a:rPr>
              <a:t>不少于800</a:t>
            </a:r>
            <a:r>
              <a:rPr lang="zh-CN" altLang="en-US" sz="3200" b="1" dirty="0">
                <a:latin typeface="华文中宋" pitchFamily="2" charset="-122"/>
                <a:ea typeface="华文中宋" pitchFamily="2" charset="-122"/>
              </a:rPr>
              <a:t>字。</a:t>
            </a:r>
          </a:p>
        </p:txBody>
      </p:sp>
    </p:spTree>
    <p:extLst>
      <p:ext uri="{BB962C8B-B14F-4D97-AF65-F5344CB8AC3E}">
        <p14:creationId xmlns:p14="http://schemas.microsoft.com/office/powerpoint/2010/main" val="2268131815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5" t="45486" r="-459" b="-4294"/>
          <a:stretch>
            <a:fillRect/>
          </a:stretch>
        </p:blipFill>
        <p:spPr bwMode="auto">
          <a:xfrm>
            <a:off x="0" y="0"/>
            <a:ext cx="9185275" cy="7704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54" name="图片 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4338" y="2992438"/>
            <a:ext cx="1271587" cy="2103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2688647" y="1988841"/>
            <a:ext cx="3695242" cy="1863228"/>
          </a:xfrm>
          <a:prstGeom prst="rect">
            <a:avLst/>
          </a:prstGeom>
          <a:noFill/>
          <a:effectLst>
            <a:reflection blurRad="6350" stA="50000" endA="300" endPos="90000" dist="50800" dir="5400000" sy="-100000" algn="bl" rotWithShape="0"/>
          </a:effectLst>
        </p:spPr>
        <p:txBody>
          <a:bodyPr wrap="none" lIns="91440" tIns="45720" rIns="91440" bIns="45720">
            <a:prstTxWarp prst="textCanDown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50" dirty="0" smtClean="0">
                <a:ln w="11430"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谢谢大家！</a:t>
            </a:r>
            <a:endParaRPr lang="zh-CN" altLang="en-US" sz="5400" b="1" cap="none" spc="50" dirty="0">
              <a:ln w="11430">
                <a:solidFill>
                  <a:srgbClr val="C00000"/>
                </a:solidFill>
              </a:ln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0966637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1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052736"/>
            <a:ext cx="2897125" cy="322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05473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0018" name="Text Box 2"/>
          <p:cNvSpPr txBox="1">
            <a:spLocks noChangeArrowheads="1"/>
          </p:cNvSpPr>
          <p:nvPr/>
        </p:nvSpPr>
        <p:spPr bwMode="auto">
          <a:xfrm>
            <a:off x="457200" y="609600"/>
            <a:ext cx="84582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>
              <a:spcBef>
                <a:spcPct val="50000"/>
              </a:spcBef>
            </a:pPr>
            <a:endParaRPr lang="zh-CN" altLang="zh-CN" sz="3600"/>
          </a:p>
        </p:txBody>
      </p:sp>
      <p:sp>
        <p:nvSpPr>
          <p:cNvPr id="49155" name="Text Box 3"/>
          <p:cNvSpPr txBox="1">
            <a:spLocks noChangeArrowheads="1"/>
          </p:cNvSpPr>
          <p:nvPr/>
        </p:nvSpPr>
        <p:spPr bwMode="auto">
          <a:xfrm>
            <a:off x="468313" y="1052513"/>
            <a:ext cx="8305800" cy="22367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/>
              <a:t>“</a:t>
            </a:r>
            <a:r>
              <a:rPr lang="zh-CN" altLang="en-US" sz="2800"/>
              <a:t>老当亦壮，宁移白首之心；穷且益坚，不坠青云之志。”初唐四杰之一的王勃，可谓：“时运不济，命途多舛，”</a:t>
            </a:r>
            <a:r>
              <a:rPr lang="zh-CN" altLang="en-US" sz="2800">
                <a:solidFill>
                  <a:schemeClr val="tx2"/>
                </a:solidFill>
              </a:rPr>
              <a:t>然而直面挫折，他却能达人知命，笑看人生。试想，如果没有王勃开朗阔达的胸襟，哪能有他吟放出“海内存知己，天涯若比邻”的千古绝唱？</a:t>
            </a:r>
            <a:r>
              <a:rPr lang="zh-CN" altLang="en-US" b="0">
                <a:solidFill>
                  <a:schemeClr val="tx2"/>
                </a:solidFill>
              </a:rPr>
              <a:t> </a:t>
            </a:r>
          </a:p>
        </p:txBody>
      </p:sp>
      <p:sp>
        <p:nvSpPr>
          <p:cNvPr id="49156" name="Text Box 4"/>
          <p:cNvSpPr txBox="1">
            <a:spLocks noChangeArrowheads="1"/>
          </p:cNvSpPr>
          <p:nvPr/>
        </p:nvSpPr>
        <p:spPr bwMode="auto">
          <a:xfrm>
            <a:off x="323850" y="3933825"/>
            <a:ext cx="8458200" cy="22367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chemeClr val="tx2"/>
                </a:solidFill>
              </a:rPr>
              <a:t>“</a:t>
            </a:r>
            <a:r>
              <a:rPr lang="zh-CN" altLang="en-US" sz="2800">
                <a:solidFill>
                  <a:schemeClr val="tx2"/>
                </a:solidFill>
              </a:rPr>
              <a:t>安能摧眉折腰事权贵，使我不得开心颜”的浪漫诗仙李白，在遭遇仕途不顺的挫折后，他沉寂了吗？消沉了吗？没有。“长安市上酒家眠，”笑对痛苦，面对挫折他拂袖而去，遍访名山，终于成就了他千古飘逸的浪漫情怀！</a:t>
            </a:r>
            <a:r>
              <a:rPr lang="zh-CN" altLang="en-US" sz="2800"/>
              <a:t> </a:t>
            </a:r>
            <a:endParaRPr lang="zh-CN" altLang="en-US" b="0">
              <a:solidFill>
                <a:srgbClr val="000000"/>
              </a:solidFill>
            </a:endParaRPr>
          </a:p>
        </p:txBody>
      </p:sp>
      <p:sp>
        <p:nvSpPr>
          <p:cNvPr id="4310021" name="Text Box 5"/>
          <p:cNvSpPr txBox="1">
            <a:spLocks noChangeArrowheads="1"/>
          </p:cNvSpPr>
          <p:nvPr/>
        </p:nvSpPr>
        <p:spPr bwMode="auto">
          <a:xfrm>
            <a:off x="900113" y="0"/>
            <a:ext cx="5761037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0" lang="zh-CN" altLang="en-US" sz="4400">
                <a:solidFill>
                  <a:schemeClr val="tx2"/>
                </a:solidFill>
                <a:latin typeface="Arial" pitchFamily="34" charset="0"/>
                <a:ea typeface="隶书" pitchFamily="49" charset="-122"/>
              </a:rPr>
              <a:t>找找特点</a:t>
            </a:r>
          </a:p>
        </p:txBody>
      </p:sp>
    </p:spTree>
    <p:extLst>
      <p:ext uri="{BB962C8B-B14F-4D97-AF65-F5344CB8AC3E}">
        <p14:creationId xmlns:p14="http://schemas.microsoft.com/office/powerpoint/2010/main" val="1069013275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5" grpId="0" animBg="1" autoUpdateAnimBg="0"/>
      <p:bldP spid="49156" grpId="0" animBg="1" autoUpdateAnimBg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53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44475"/>
            <a:ext cx="8686800" cy="1431925"/>
          </a:xfrm>
        </p:spPr>
        <p:txBody>
          <a:bodyPr/>
          <a:lstStyle/>
          <a:p>
            <a:pPr algn="l"/>
            <a:r>
              <a:rPr lang="zh-CN" altLang="en-US" sz="4000">
                <a:solidFill>
                  <a:srgbClr val="FF0000"/>
                </a:solidFill>
                <a:ea typeface="黑体" pitchFamily="49" charset="-122"/>
              </a:rPr>
              <a:t>示例：</a:t>
            </a:r>
            <a:r>
              <a:rPr lang="zh-CN" altLang="en-US" sz="4000">
                <a:ea typeface="黑体" pitchFamily="49" charset="-122"/>
              </a:rPr>
              <a:t/>
            </a:r>
            <a:br>
              <a:rPr lang="zh-CN" altLang="en-US" sz="4000">
                <a:ea typeface="黑体" pitchFamily="49" charset="-122"/>
              </a:rPr>
            </a:br>
            <a:r>
              <a:rPr lang="zh-CN" altLang="en-US" sz="3600">
                <a:ea typeface="黑体" pitchFamily="49" charset="-122"/>
              </a:rPr>
              <a:t>学生作文</a:t>
            </a:r>
            <a:r>
              <a:rPr lang="en-US" altLang="zh-CN" sz="3600">
                <a:ea typeface="黑体" pitchFamily="49" charset="-122"/>
              </a:rPr>
              <a:t>《</a:t>
            </a:r>
            <a:r>
              <a:rPr lang="zh-CN" altLang="en-US" sz="3600">
                <a:ea typeface="黑体" pitchFamily="49" charset="-122"/>
              </a:rPr>
              <a:t>世界因多彩而精彩</a:t>
            </a:r>
            <a:r>
              <a:rPr lang="en-US" altLang="zh-CN" sz="3600">
                <a:ea typeface="黑体" pitchFamily="49" charset="-122"/>
              </a:rPr>
              <a:t>》</a:t>
            </a:r>
            <a:r>
              <a:rPr lang="zh-CN" altLang="en-US" sz="3600">
                <a:ea typeface="黑体" pitchFamily="49" charset="-122"/>
              </a:rPr>
              <a:t>的开头：</a:t>
            </a:r>
            <a:r>
              <a:rPr lang="zh-CN" altLang="en-US" sz="4000"/>
              <a:t> </a:t>
            </a:r>
          </a:p>
        </p:txBody>
      </p:sp>
      <p:sp>
        <p:nvSpPr>
          <p:cNvPr id="41953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916113"/>
            <a:ext cx="8229600" cy="4495800"/>
          </a:xfrm>
        </p:spPr>
        <p:txBody>
          <a:bodyPr/>
          <a:lstStyle/>
          <a:p>
            <a:r>
              <a:rPr lang="zh-CN" altLang="en-US" sz="3600">
                <a:ea typeface="黑体" pitchFamily="49" charset="-122"/>
              </a:rPr>
              <a:t>“‘轻轻地我走了，正如我轻轻的来。’吟咏着</a:t>
            </a:r>
            <a:r>
              <a:rPr lang="zh-CN" altLang="en-US" sz="3600">
                <a:solidFill>
                  <a:srgbClr val="FF0000"/>
                </a:solidFill>
                <a:ea typeface="黑体" pitchFamily="49" charset="-122"/>
              </a:rPr>
              <a:t>徐志摩</a:t>
            </a:r>
            <a:r>
              <a:rPr lang="zh-CN" altLang="en-US" sz="3600">
                <a:ea typeface="黑体" pitchFamily="49" charset="-122"/>
              </a:rPr>
              <a:t>的佳句，我轻轻掀开文学神秘的面纱。</a:t>
            </a:r>
            <a:r>
              <a:rPr lang="zh-CN" altLang="en-US" sz="3600">
                <a:solidFill>
                  <a:srgbClr val="FF0000"/>
                </a:solidFill>
                <a:ea typeface="黑体" pitchFamily="49" charset="-122"/>
              </a:rPr>
              <a:t>李白</a:t>
            </a:r>
            <a:r>
              <a:rPr lang="zh-CN" altLang="en-US" sz="3600">
                <a:ea typeface="黑体" pitchFamily="49" charset="-122"/>
              </a:rPr>
              <a:t>‘长风破浪会有时，直挂云帆济沧海’的豪放，</a:t>
            </a:r>
            <a:r>
              <a:rPr lang="zh-CN" altLang="en-US" sz="3600">
                <a:solidFill>
                  <a:srgbClr val="FF0000"/>
                </a:solidFill>
                <a:ea typeface="黑体" pitchFamily="49" charset="-122"/>
              </a:rPr>
              <a:t>李商隐</a:t>
            </a:r>
            <a:r>
              <a:rPr lang="zh-CN" altLang="en-US" sz="3600">
                <a:ea typeface="黑体" pitchFamily="49" charset="-122"/>
              </a:rPr>
              <a:t>‘留得残荷听雨声’的低沉，</a:t>
            </a:r>
            <a:r>
              <a:rPr lang="zh-CN" altLang="en-US" sz="3600">
                <a:solidFill>
                  <a:srgbClr val="FF0000"/>
                </a:solidFill>
                <a:ea typeface="黑体" pitchFamily="49" charset="-122"/>
              </a:rPr>
              <a:t>苏轼</a:t>
            </a:r>
            <a:r>
              <a:rPr lang="zh-CN" altLang="en-US" sz="3600">
                <a:ea typeface="黑体" pitchFamily="49" charset="-122"/>
              </a:rPr>
              <a:t>‘大江东去，浪淘尽，千古风流人物’的旷达，</a:t>
            </a:r>
            <a:r>
              <a:rPr lang="zh-CN" altLang="en-US" sz="3600">
                <a:solidFill>
                  <a:srgbClr val="FF0000"/>
                </a:solidFill>
                <a:ea typeface="黑体" pitchFamily="49" charset="-122"/>
              </a:rPr>
              <a:t>柳永</a:t>
            </a:r>
            <a:r>
              <a:rPr lang="zh-CN" altLang="en-US" sz="3600">
                <a:ea typeface="黑体" pitchFamily="49" charset="-122"/>
              </a:rPr>
              <a:t>‘杨柳岸晓风残月’的婉约，各有千秋。”</a:t>
            </a:r>
          </a:p>
        </p:txBody>
      </p:sp>
    </p:spTree>
    <p:extLst>
      <p:ext uri="{BB962C8B-B14F-4D97-AF65-F5344CB8AC3E}">
        <p14:creationId xmlns:p14="http://schemas.microsoft.com/office/powerpoint/2010/main" val="2434586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4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686800" cy="1143000"/>
          </a:xfrm>
        </p:spPr>
        <p:txBody>
          <a:bodyPr/>
          <a:lstStyle/>
          <a:p>
            <a:pPr algn="l"/>
            <a:r>
              <a:rPr lang="zh-CN" altLang="en-US" sz="4000" dirty="0">
                <a:solidFill>
                  <a:srgbClr val="FF33CC"/>
                </a:solidFill>
                <a:latin typeface="黑体" pitchFamily="49" charset="-122"/>
                <a:ea typeface="黑体" pitchFamily="49" charset="-122"/>
              </a:rPr>
              <a:t>例：</a:t>
            </a:r>
            <a:r>
              <a:rPr lang="zh-CN" altLang="en-US" sz="4000" dirty="0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4000" dirty="0" smtClean="0">
                <a:solidFill>
                  <a:srgbClr val="FF33CC"/>
                </a:solidFill>
                <a:latin typeface="黑体" pitchFamily="49" charset="-122"/>
                <a:ea typeface="黑体" pitchFamily="49" charset="-122"/>
              </a:rPr>
              <a:t>作文</a:t>
            </a:r>
            <a:r>
              <a:rPr lang="zh-CN" altLang="en-US" sz="4000" dirty="0">
                <a:solidFill>
                  <a:srgbClr val="FF33CC"/>
                </a:solidFill>
                <a:latin typeface="黑体" pitchFamily="49" charset="-122"/>
                <a:ea typeface="黑体" pitchFamily="49" charset="-122"/>
              </a:rPr>
              <a:t>中</a:t>
            </a:r>
            <a:r>
              <a:rPr lang="zh-CN" altLang="en-US" sz="4000" dirty="0">
                <a:solidFill>
                  <a:srgbClr val="FF33CC"/>
                </a:solidFill>
                <a:ea typeface="黑体" pitchFamily="49" charset="-122"/>
              </a:rPr>
              <a:t>巧用课本语言作作文素材，让作文出彩的开头</a:t>
            </a:r>
          </a:p>
        </p:txBody>
      </p:sp>
      <p:sp>
        <p:nvSpPr>
          <p:cNvPr id="41984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41438"/>
            <a:ext cx="8229600" cy="4754562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zh-CN" altLang="en-US" sz="2800" dirty="0">
                <a:latin typeface="Arial"/>
                <a:ea typeface="黑体" pitchFamily="49" charset="-122"/>
              </a:rPr>
              <a:t>“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我们没有</a:t>
            </a:r>
            <a:r>
              <a:rPr lang="zh-CN" altLang="en-US" sz="2800" dirty="0">
                <a:solidFill>
                  <a:srgbClr val="FF9900"/>
                </a:solidFill>
                <a:latin typeface="Arial"/>
                <a:ea typeface="黑体" pitchFamily="49" charset="-122"/>
              </a:rPr>
              <a:t>‘</a:t>
            </a:r>
            <a:r>
              <a:rPr lang="zh-CN" altLang="en-US" sz="2800" dirty="0">
                <a:solidFill>
                  <a:srgbClr val="FF9900"/>
                </a:solidFill>
                <a:latin typeface="黑体" pitchFamily="49" charset="-122"/>
                <a:ea typeface="黑体" pitchFamily="49" charset="-122"/>
              </a:rPr>
              <a:t>惊涛拍案，卷起千堆雪</a:t>
            </a:r>
            <a:r>
              <a:rPr lang="zh-CN" altLang="en-US" sz="2800" dirty="0">
                <a:solidFill>
                  <a:srgbClr val="FF9900"/>
                </a:solidFill>
                <a:latin typeface="Arial"/>
                <a:ea typeface="黑体" pitchFamily="49" charset="-122"/>
              </a:rPr>
              <a:t>’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的戎马豪情；没有</a:t>
            </a:r>
            <a:r>
              <a:rPr lang="zh-CN" altLang="en-US" sz="2800" dirty="0">
                <a:solidFill>
                  <a:srgbClr val="FF9900"/>
                </a:solidFill>
                <a:latin typeface="Arial"/>
                <a:ea typeface="黑体" pitchFamily="49" charset="-122"/>
              </a:rPr>
              <a:t>‘</a:t>
            </a:r>
            <a:r>
              <a:rPr lang="zh-CN" altLang="en-US" sz="2800" dirty="0">
                <a:solidFill>
                  <a:srgbClr val="FF9900"/>
                </a:solidFill>
                <a:latin typeface="黑体" pitchFamily="49" charset="-122"/>
                <a:ea typeface="黑体" pitchFamily="49" charset="-122"/>
              </a:rPr>
              <a:t>安能摧眉折腰事权贵，使我不得开心颜</a:t>
            </a:r>
            <a:r>
              <a:rPr lang="zh-CN" altLang="en-US" sz="2800" dirty="0">
                <a:solidFill>
                  <a:srgbClr val="FF9900"/>
                </a:solidFill>
                <a:latin typeface="Arial"/>
                <a:ea typeface="黑体" pitchFamily="49" charset="-122"/>
              </a:rPr>
              <a:t>’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的豁达；没有</a:t>
            </a:r>
            <a:r>
              <a:rPr lang="zh-CN" altLang="en-US" sz="2800" dirty="0">
                <a:solidFill>
                  <a:srgbClr val="FF9900"/>
                </a:solidFill>
                <a:latin typeface="Arial"/>
                <a:ea typeface="黑体" pitchFamily="49" charset="-122"/>
              </a:rPr>
              <a:t>‘</a:t>
            </a:r>
            <a:r>
              <a:rPr lang="zh-CN" altLang="en-US" sz="2800" dirty="0">
                <a:solidFill>
                  <a:srgbClr val="FF9900"/>
                </a:solidFill>
                <a:latin typeface="黑体" pitchFamily="49" charset="-122"/>
                <a:ea typeface="黑体" pitchFamily="49" charset="-122"/>
              </a:rPr>
              <a:t>今宵酒醒何处，杨柳岸晓风残月</a:t>
            </a:r>
            <a:r>
              <a:rPr lang="zh-CN" altLang="en-US" sz="2800" dirty="0">
                <a:solidFill>
                  <a:srgbClr val="FF9900"/>
                </a:solidFill>
                <a:latin typeface="Arial"/>
                <a:ea typeface="黑体" pitchFamily="49" charset="-122"/>
              </a:rPr>
              <a:t>’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的愁情</a:t>
            </a:r>
            <a:r>
              <a:rPr lang="en-US" altLang="zh-CN" sz="2800" dirty="0">
                <a:latin typeface="Arial"/>
                <a:ea typeface="黑体" pitchFamily="49" charset="-122"/>
              </a:rPr>
              <a:t>……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但我们有</a:t>
            </a:r>
            <a:r>
              <a:rPr lang="zh-CN" altLang="en-US" sz="2800" dirty="0">
                <a:solidFill>
                  <a:srgbClr val="FF9900"/>
                </a:solidFill>
                <a:latin typeface="Arial"/>
                <a:ea typeface="黑体" pitchFamily="49" charset="-122"/>
              </a:rPr>
              <a:t>‘</a:t>
            </a:r>
            <a:r>
              <a:rPr lang="zh-CN" altLang="en-US" sz="2800" dirty="0">
                <a:solidFill>
                  <a:srgbClr val="FF9900"/>
                </a:solidFill>
                <a:latin typeface="黑体" pitchFamily="49" charset="-122"/>
                <a:ea typeface="黑体" pitchFamily="49" charset="-122"/>
              </a:rPr>
              <a:t>书生意气，挥斥方遒</a:t>
            </a:r>
            <a:r>
              <a:rPr lang="zh-CN" altLang="en-US" sz="2800" dirty="0">
                <a:solidFill>
                  <a:srgbClr val="FF9900"/>
                </a:solidFill>
                <a:latin typeface="Arial"/>
                <a:ea typeface="黑体" pitchFamily="49" charset="-122"/>
              </a:rPr>
              <a:t>’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的壮志。春的播种是为了秋的收获，是的，分数的背后需要一份坚定不移的信念。</a:t>
            </a:r>
            <a:r>
              <a:rPr lang="zh-CN" altLang="en-US" sz="2800" dirty="0">
                <a:latin typeface="Arial"/>
                <a:ea typeface="黑体" pitchFamily="49" charset="-122"/>
              </a:rPr>
              <a:t>”</a:t>
            </a:r>
            <a:endParaRPr lang="zh-CN" altLang="en-US" sz="2800" dirty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800" dirty="0">
                <a:latin typeface="Arial"/>
                <a:ea typeface="黑体" pitchFamily="49" charset="-122"/>
              </a:rPr>
              <a:t>“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我不知道李白的考场诗文是否也能</a:t>
            </a:r>
            <a:r>
              <a:rPr lang="zh-CN" altLang="en-US" sz="2800" dirty="0">
                <a:solidFill>
                  <a:srgbClr val="FF9900"/>
                </a:solidFill>
                <a:latin typeface="Arial"/>
                <a:ea typeface="黑体" pitchFamily="49" charset="-122"/>
              </a:rPr>
              <a:t>‘</a:t>
            </a:r>
            <a:r>
              <a:rPr lang="zh-CN" altLang="en-US" sz="2800" dirty="0">
                <a:solidFill>
                  <a:srgbClr val="FF9900"/>
                </a:solidFill>
                <a:latin typeface="黑体" pitchFamily="49" charset="-122"/>
                <a:ea typeface="黑体" pitchFamily="49" charset="-122"/>
              </a:rPr>
              <a:t>飞流直下三千尺</a:t>
            </a:r>
            <a:r>
              <a:rPr lang="zh-CN" altLang="en-US" sz="2800" dirty="0">
                <a:solidFill>
                  <a:srgbClr val="FF9900"/>
                </a:solidFill>
                <a:latin typeface="Arial"/>
                <a:ea typeface="黑体" pitchFamily="49" charset="-122"/>
              </a:rPr>
              <a:t>’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飘逸与壮阔；杜甫的考场诗文是否也会有</a:t>
            </a:r>
            <a:r>
              <a:rPr lang="zh-CN" altLang="en-US" sz="2800" dirty="0">
                <a:solidFill>
                  <a:srgbClr val="FF9900"/>
                </a:solidFill>
                <a:latin typeface="Arial"/>
                <a:ea typeface="黑体" pitchFamily="49" charset="-122"/>
              </a:rPr>
              <a:t>‘</a:t>
            </a:r>
            <a:r>
              <a:rPr lang="zh-CN" altLang="en-US" sz="2800" dirty="0">
                <a:solidFill>
                  <a:srgbClr val="FF9900"/>
                </a:solidFill>
                <a:latin typeface="黑体" pitchFamily="49" charset="-122"/>
                <a:ea typeface="黑体" pitchFamily="49" charset="-122"/>
              </a:rPr>
              <a:t>牵衣顿足拦道哭</a:t>
            </a:r>
            <a:r>
              <a:rPr lang="zh-CN" altLang="en-US" sz="2800" dirty="0">
                <a:solidFill>
                  <a:srgbClr val="FF9900"/>
                </a:solidFill>
                <a:latin typeface="Arial"/>
                <a:ea typeface="黑体" pitchFamily="49" charset="-122"/>
              </a:rPr>
              <a:t>’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的抑郁和顿挫；苏轼考试中是否会写下</a:t>
            </a:r>
            <a:r>
              <a:rPr lang="zh-CN" altLang="en-US" sz="2800" dirty="0">
                <a:solidFill>
                  <a:srgbClr val="FF9900"/>
                </a:solidFill>
                <a:latin typeface="Arial"/>
                <a:ea typeface="黑体" pitchFamily="49" charset="-122"/>
              </a:rPr>
              <a:t>‘</a:t>
            </a:r>
            <a:r>
              <a:rPr lang="zh-CN" altLang="en-US" sz="2800" dirty="0">
                <a:solidFill>
                  <a:srgbClr val="FF9900"/>
                </a:solidFill>
                <a:latin typeface="黑体" pitchFamily="49" charset="-122"/>
                <a:ea typeface="黑体" pitchFamily="49" charset="-122"/>
              </a:rPr>
              <a:t>大江东去</a:t>
            </a:r>
            <a:r>
              <a:rPr lang="zh-CN" altLang="en-US" sz="2800" dirty="0">
                <a:solidFill>
                  <a:srgbClr val="FF9900"/>
                </a:solidFill>
                <a:latin typeface="Arial"/>
                <a:ea typeface="黑体" pitchFamily="49" charset="-122"/>
              </a:rPr>
              <a:t>’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的豪迈与豁达；而柳永考试中是否会想到</a:t>
            </a:r>
            <a:r>
              <a:rPr lang="zh-CN" altLang="en-US" sz="2800" dirty="0">
                <a:solidFill>
                  <a:srgbClr val="FF9900"/>
                </a:solidFill>
                <a:latin typeface="Arial"/>
                <a:ea typeface="黑体" pitchFamily="49" charset="-122"/>
              </a:rPr>
              <a:t>‘</a:t>
            </a:r>
            <a:r>
              <a:rPr lang="zh-CN" altLang="en-US" sz="2800" dirty="0">
                <a:solidFill>
                  <a:srgbClr val="FF9900"/>
                </a:solidFill>
                <a:latin typeface="黑体" pitchFamily="49" charset="-122"/>
                <a:ea typeface="黑体" pitchFamily="49" charset="-122"/>
              </a:rPr>
              <a:t>杨柳岸晓风残月</a:t>
            </a:r>
            <a:r>
              <a:rPr lang="zh-CN" altLang="en-US" sz="2800" dirty="0">
                <a:solidFill>
                  <a:srgbClr val="FF9900"/>
                </a:solidFill>
                <a:latin typeface="Arial"/>
                <a:ea typeface="黑体" pitchFamily="49" charset="-122"/>
              </a:rPr>
              <a:t>’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的凄婉迷情。我只知道，在人生之中，分数不能完全反映能力，而有的只是</a:t>
            </a:r>
            <a:r>
              <a:rPr lang="en-US" altLang="zh-CN" sz="2800" dirty="0">
                <a:latin typeface="Arial"/>
                <a:ea typeface="黑体" pitchFamily="49" charset="-122"/>
              </a:rPr>
              <a:t>——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分数诚可贵，能力价更高。</a:t>
            </a:r>
            <a:r>
              <a:rPr lang="zh-CN" altLang="en-US" sz="2800" dirty="0">
                <a:latin typeface="Arial"/>
                <a:ea typeface="黑体" pitchFamily="49" charset="-122"/>
              </a:rPr>
              <a:t>”</a:t>
            </a:r>
            <a:endParaRPr lang="zh-CN" altLang="en-US" sz="2800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72493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98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4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1984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4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41984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402" grpId="0"/>
      <p:bldP spid="419840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1263" y="4105275"/>
            <a:ext cx="4129087" cy="2763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463" y="4037013"/>
            <a:ext cx="4416426" cy="282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1116013" y="537785"/>
            <a:ext cx="6955750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solidFill>
                  <a:srgbClr val="FF3300"/>
                </a:solidFill>
                <a:ea typeface="华文新魏" pitchFamily="2" charset="-122"/>
              </a:rPr>
              <a:t>教材</a:t>
            </a:r>
            <a:r>
              <a:rPr lang="zh-CN" sz="4400" b="1" dirty="0" smtClean="0">
                <a:solidFill>
                  <a:srgbClr val="FF3300"/>
                </a:solidFill>
                <a:ea typeface="华文新魏" pitchFamily="2" charset="-122"/>
              </a:rPr>
              <a:t>中</a:t>
            </a:r>
            <a:r>
              <a:rPr lang="zh-CN" sz="4400" b="1" dirty="0">
                <a:solidFill>
                  <a:srgbClr val="FF3300"/>
                </a:solidFill>
                <a:ea typeface="华文新魏" pitchFamily="2" charset="-122"/>
              </a:rPr>
              <a:t>的作文素材有哪些？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63525" y="1722438"/>
            <a:ext cx="88201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zh-CN" sz="4000" b="1" dirty="0">
                <a:latin typeface="楷体_GB2312" pitchFamily="1" charset="-122"/>
                <a:ea typeface="楷体_GB2312" pitchFamily="1" charset="-122"/>
              </a:rPr>
              <a:t>1</a:t>
            </a:r>
            <a:r>
              <a:rPr lang="zh-CN" sz="4000" b="1" dirty="0">
                <a:latin typeface="楷体_GB2312" pitchFamily="1" charset="-122"/>
                <a:ea typeface="楷体_GB2312" pitchFamily="1" charset="-122"/>
              </a:rPr>
              <a:t>、诗词歌赋、</a:t>
            </a:r>
            <a:r>
              <a:rPr lang="zh-CN" sz="4000" b="1" dirty="0">
                <a:solidFill>
                  <a:srgbClr val="0070C0"/>
                </a:solidFill>
                <a:latin typeface="楷体_GB2312" pitchFamily="1" charset="-122"/>
                <a:ea typeface="楷体_GB2312" pitchFamily="1" charset="-122"/>
              </a:rPr>
              <a:t>名言名句</a:t>
            </a:r>
            <a:r>
              <a:rPr lang="zh-CN" sz="4000" b="1" dirty="0">
                <a:latin typeface="楷体_GB2312" pitchFamily="1" charset="-122"/>
                <a:ea typeface="楷体_GB2312" pitchFamily="1" charset="-122"/>
              </a:rPr>
              <a:t>、典故成语。</a:t>
            </a: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250825" y="2547938"/>
            <a:ext cx="8351838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zh-CN" sz="4000" b="1" dirty="0">
                <a:latin typeface="楷体_GB2312" pitchFamily="1" charset="-122"/>
                <a:ea typeface="楷体_GB2312" pitchFamily="1" charset="-122"/>
              </a:rPr>
              <a:t>2</a:t>
            </a:r>
            <a:r>
              <a:rPr lang="zh-CN" sz="4000" b="1" dirty="0">
                <a:latin typeface="楷体_GB2312" pitchFamily="1" charset="-122"/>
                <a:ea typeface="楷体_GB2312" pitchFamily="1" charset="-122"/>
              </a:rPr>
              <a:t>、</a:t>
            </a:r>
            <a:r>
              <a:rPr lang="zh-CN" sz="4000" b="1" dirty="0">
                <a:solidFill>
                  <a:srgbClr val="0070C0"/>
                </a:solidFill>
                <a:latin typeface="楷体_GB2312" pitchFamily="1" charset="-122"/>
                <a:ea typeface="楷体_GB2312" pitchFamily="1" charset="-122"/>
              </a:rPr>
              <a:t>课文</a:t>
            </a:r>
            <a:r>
              <a:rPr lang="zh-CN" sz="4000" b="1" dirty="0">
                <a:latin typeface="楷体_GB2312" pitchFamily="1" charset="-122"/>
                <a:ea typeface="楷体_GB2312" pitchFamily="1" charset="-122"/>
              </a:rPr>
              <a:t>中的人物形象、历史事件、</a:t>
            </a:r>
          </a:p>
          <a:p>
            <a:r>
              <a:rPr lang="zh-CN" sz="4000" b="1" dirty="0">
                <a:latin typeface="楷体_GB2312" pitchFamily="1" charset="-122"/>
                <a:ea typeface="楷体_GB2312" pitchFamily="1" charset="-122"/>
              </a:rPr>
              <a:t>   故事情节、典型环境。</a:t>
            </a: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263525" y="3844749"/>
            <a:ext cx="81375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zh-CN" sz="4000" b="1" dirty="0">
                <a:latin typeface="楷体_GB2312" pitchFamily="1" charset="-122"/>
                <a:ea typeface="楷体_GB2312" pitchFamily="1" charset="-122"/>
              </a:rPr>
              <a:t>3</a:t>
            </a:r>
            <a:r>
              <a:rPr lang="zh-CN" sz="4000" b="1" dirty="0">
                <a:latin typeface="楷体_GB2312" pitchFamily="1" charset="-122"/>
                <a:ea typeface="楷体_GB2312" pitchFamily="1" charset="-122"/>
              </a:rPr>
              <a:t>、</a:t>
            </a:r>
            <a:r>
              <a:rPr lang="zh-CN" sz="4000" b="1" dirty="0">
                <a:solidFill>
                  <a:srgbClr val="0070C0"/>
                </a:solidFill>
                <a:latin typeface="楷体_GB2312" pitchFamily="1" charset="-122"/>
                <a:ea typeface="楷体_GB2312" pitchFamily="1" charset="-122"/>
              </a:rPr>
              <a:t>作者</a:t>
            </a:r>
            <a:r>
              <a:rPr lang="zh-CN" sz="4000" b="1" dirty="0">
                <a:latin typeface="楷体_GB2312" pitchFamily="1" charset="-122"/>
                <a:ea typeface="楷体_GB2312" pitchFamily="1" charset="-122"/>
              </a:rPr>
              <a:t>的生平经历、典型事迹。</a:t>
            </a:r>
          </a:p>
        </p:txBody>
      </p:sp>
    </p:spTree>
    <p:extLst>
      <p:ext uri="{BB962C8B-B14F-4D97-AF65-F5344CB8AC3E}">
        <p14:creationId xmlns:p14="http://schemas.microsoft.com/office/powerpoint/2010/main" val="343450706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9688"/>
            <a:ext cx="9190038" cy="689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内容占位符 2"/>
          <p:cNvSpPr txBox="1">
            <a:spLocks/>
          </p:cNvSpPr>
          <p:nvPr/>
        </p:nvSpPr>
        <p:spPr>
          <a:xfrm>
            <a:off x="722266" y="620688"/>
            <a:ext cx="7745505" cy="3877815"/>
          </a:xfrm>
          <a:prstGeom prst="rect">
            <a:avLst/>
          </a:prstGeom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algn="ctr">
              <a:buFont typeface="Wingdings" pitchFamily="2" charset="2"/>
              <a:buNone/>
            </a:pPr>
            <a:r>
              <a:rPr lang="zh-CN" altLang="en-US" sz="8800" dirty="0" smtClean="0"/>
              <a:t> </a:t>
            </a:r>
            <a:r>
              <a:rPr lang="zh-CN" altLang="en-US" sz="8800" b="1" dirty="0" smtClean="0">
                <a:latin typeface="方正粗倩简体" pitchFamily="65" charset="-122"/>
                <a:ea typeface="方正粗倩简体" pitchFamily="65" charset="-122"/>
              </a:rPr>
              <a:t>材不在多</a:t>
            </a:r>
            <a:endParaRPr lang="en-US" altLang="zh-CN" sz="8800" b="1" dirty="0" smtClean="0">
              <a:latin typeface="方正粗倩简体" pitchFamily="65" charset="-122"/>
              <a:ea typeface="方正粗倩简体" pitchFamily="65" charset="-122"/>
            </a:endParaRPr>
          </a:p>
          <a:p>
            <a:pPr algn="ctr">
              <a:buFont typeface="Wingdings" pitchFamily="2" charset="2"/>
              <a:buNone/>
            </a:pPr>
            <a:r>
              <a:rPr lang="zh-CN" altLang="en-US" sz="8800" b="1" dirty="0" smtClean="0">
                <a:latin typeface="方正粗倩简体" pitchFamily="65" charset="-122"/>
                <a:ea typeface="方正粗倩简体" pitchFamily="65" charset="-122"/>
              </a:rPr>
              <a:t>会用则灵</a:t>
            </a:r>
            <a:endParaRPr lang="en-US" altLang="zh-CN" sz="8800" b="1" dirty="0" smtClean="0">
              <a:latin typeface="方正粗倩简体" pitchFamily="65" charset="-122"/>
              <a:ea typeface="方正粗倩简体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4084628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zh-CN" sz="4400" b="1" dirty="0">
                <a:solidFill>
                  <a:srgbClr val="FF0000"/>
                </a:solidFill>
                <a:ea typeface="黑体" pitchFamily="49" charset="-122"/>
              </a:rPr>
              <a:t>课文素材融入作文有三招</a:t>
            </a:r>
            <a:endParaRPr lang="zh-CN" altLang="en-US" b="1" dirty="0"/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683567" y="3116705"/>
            <a:ext cx="8569325" cy="144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sz="4400" b="1" dirty="0">
                <a:solidFill>
                  <a:srgbClr val="FF3300"/>
                </a:solidFill>
                <a:ea typeface="华文新魏" pitchFamily="2" charset="-122"/>
              </a:rPr>
              <a:t>第二招：挖掘人物故事出</a:t>
            </a:r>
            <a:r>
              <a:rPr lang="zh-CN" sz="4400" b="1" dirty="0" smtClean="0">
                <a:solidFill>
                  <a:srgbClr val="FF3300"/>
                </a:solidFill>
                <a:ea typeface="华文新魏" pitchFamily="2" charset="-122"/>
              </a:rPr>
              <a:t>新意</a:t>
            </a:r>
            <a:endParaRPr lang="en-US" altLang="zh-CN" sz="4400" b="1" dirty="0" smtClean="0">
              <a:solidFill>
                <a:srgbClr val="FF3300"/>
              </a:solidFill>
              <a:ea typeface="华文新魏" pitchFamily="2" charset="-122"/>
            </a:endParaRPr>
          </a:p>
          <a:p>
            <a:r>
              <a:rPr lang="zh-CN" altLang="en-US" sz="4400" b="1" dirty="0" smtClean="0">
                <a:solidFill>
                  <a:srgbClr val="FF3300"/>
                </a:solidFill>
                <a:ea typeface="华文新魏" pitchFamily="2" charset="-122"/>
              </a:rPr>
              <a:t>（选材）</a:t>
            </a:r>
            <a:endParaRPr lang="zh-CN" altLang="zh-CN" sz="4400" b="1" dirty="0">
              <a:solidFill>
                <a:srgbClr val="FF3300"/>
              </a:solidFill>
              <a:ea typeface="华文新魏" pitchFamily="2" charset="-122"/>
            </a:endParaRPr>
          </a:p>
        </p:txBody>
      </p:sp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683567" y="4563255"/>
            <a:ext cx="8424862" cy="144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sz="4400" b="1" dirty="0">
                <a:solidFill>
                  <a:srgbClr val="FF3300"/>
                </a:solidFill>
                <a:ea typeface="华文新魏" pitchFamily="2" charset="-122"/>
              </a:rPr>
              <a:t>第三招：巧用课文素材理</a:t>
            </a:r>
            <a:r>
              <a:rPr lang="zh-CN" sz="4400" b="1" dirty="0" smtClean="0">
                <a:solidFill>
                  <a:srgbClr val="FF3300"/>
                </a:solidFill>
                <a:ea typeface="华文新魏" pitchFamily="2" charset="-122"/>
              </a:rPr>
              <a:t>结构</a:t>
            </a:r>
            <a:r>
              <a:rPr lang="zh-CN" altLang="en-US" sz="4400" b="1" dirty="0" smtClean="0">
                <a:solidFill>
                  <a:srgbClr val="FF3300"/>
                </a:solidFill>
                <a:ea typeface="华文新魏" pitchFamily="2" charset="-122"/>
              </a:rPr>
              <a:t>（结构）</a:t>
            </a:r>
            <a:endParaRPr lang="zh-CN" sz="4400" b="1" dirty="0">
              <a:solidFill>
                <a:srgbClr val="FF3300"/>
              </a:solidFill>
              <a:ea typeface="华文新魏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00925" y="1843263"/>
            <a:ext cx="7560840" cy="1446550"/>
          </a:xfrm>
          <a:prstGeom prst="rect">
            <a:avLst/>
          </a:prstGeo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400" b="1">
                <a:solidFill>
                  <a:srgbClr val="FF3300"/>
                </a:solidFill>
                <a:ea typeface="华文新魏" pitchFamily="2" charset="-122"/>
              </a:defRPr>
            </a:lvl1pPr>
          </a:lstStyle>
          <a:p>
            <a:r>
              <a:rPr lang="zh-CN" altLang="zh-CN" dirty="0"/>
              <a:t>第一招：融入诗词名句增</a:t>
            </a:r>
            <a:r>
              <a:rPr lang="zh-CN" altLang="zh-CN" dirty="0" smtClean="0"/>
              <a:t>文采</a:t>
            </a:r>
            <a:r>
              <a:rPr lang="zh-CN" altLang="en-US" dirty="0" smtClean="0"/>
              <a:t>（语言）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269952487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753" y="3066341"/>
            <a:ext cx="1088373" cy="3242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4" descr="C:\Users\admin\Desktop\5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76" r="32391" b="15921"/>
          <a:stretch>
            <a:fillRect/>
          </a:stretch>
        </p:blipFill>
        <p:spPr bwMode="auto">
          <a:xfrm>
            <a:off x="-19052" y="2780656"/>
            <a:ext cx="4700009" cy="4075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图片 22" descr="1234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6320" y="-26981"/>
            <a:ext cx="2127923" cy="3872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3"/>
          <p:cNvSpPr txBox="1">
            <a:spLocks noRot="1" noChangeArrowheads="1"/>
          </p:cNvSpPr>
          <p:nvPr/>
        </p:nvSpPr>
        <p:spPr bwMode="auto">
          <a:xfrm>
            <a:off x="637048" y="1344172"/>
            <a:ext cx="7777236" cy="792163"/>
          </a:xfrm>
          <a:prstGeom prst="rect">
            <a:avLst/>
          </a:prstGeom>
          <a:solidFill>
            <a:srgbClr val="33CC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q"/>
              <a:defRPr sz="2600">
                <a:solidFill>
                  <a:schemeClr val="tx1"/>
                </a:solidFill>
                <a:latin typeface="+mn-lt"/>
                <a:ea typeface="+mn-ea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200">
                <a:solidFill>
                  <a:schemeClr val="tx1"/>
                </a:solidFill>
                <a:latin typeface="+mn-lt"/>
                <a:ea typeface="+mn-ea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q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138363" indent="-33972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595563" indent="-33972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052763" indent="-33972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509963" indent="-33972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r>
              <a:rPr lang="zh-CN" altLang="zh-CN" sz="4000" b="1" dirty="0" smtClean="0">
                <a:solidFill>
                  <a:srgbClr val="FF3300"/>
                </a:solidFill>
                <a:ea typeface="华文新魏" pitchFamily="2" charset="-122"/>
              </a:rPr>
              <a:t>第一招：融入诗词名句增文采</a:t>
            </a:r>
            <a:endParaRPr lang="zh-CN" altLang="zh-CN" sz="4000" b="1" dirty="0">
              <a:solidFill>
                <a:srgbClr val="FF3300"/>
              </a:solidFill>
              <a:ea typeface="华文新魏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35608999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0" y="3357563"/>
            <a:ext cx="8934450" cy="3108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zh-CN" sz="2800" b="1" dirty="0">
                <a:latin typeface="楷体_GB2312" pitchFamily="1" charset="-122"/>
                <a:ea typeface="楷体_GB2312" pitchFamily="1" charset="-122"/>
              </a:rPr>
              <a:t>   </a:t>
            </a:r>
            <a:r>
              <a:rPr lang="zh-CN" altLang="zh-CN" sz="2800" b="1" dirty="0" smtClean="0">
                <a:latin typeface="楷体_GB2312" pitchFamily="1" charset="-122"/>
                <a:ea typeface="楷体_GB2312" pitchFamily="1" charset="-122"/>
              </a:rPr>
              <a:t> </a:t>
            </a:r>
            <a:r>
              <a:rPr lang="zh-CN" sz="2800" b="1" dirty="0">
                <a:latin typeface="楷体_GB2312" pitchFamily="1" charset="-122"/>
                <a:ea typeface="楷体_GB2312" pitchFamily="1" charset="-122"/>
              </a:rPr>
              <a:t>在唐朝，我可以接触到高吟</a:t>
            </a:r>
            <a:r>
              <a:rPr lang="zh-CN" sz="2800" b="1" u="sng" dirty="0" smtClean="0">
                <a:latin typeface="Arial"/>
                <a:ea typeface="楷体_GB2312" pitchFamily="1" charset="-122"/>
              </a:rPr>
              <a:t>“</a:t>
            </a:r>
            <a:r>
              <a:rPr lang="en-US" altLang="zh-CN" sz="2800" b="1" u="sng" dirty="0" smtClean="0">
                <a:latin typeface="Arial"/>
                <a:ea typeface="楷体_GB2312" pitchFamily="1" charset="-122"/>
              </a:rPr>
              <a:t>                            </a:t>
            </a:r>
            <a:r>
              <a:rPr lang="zh-CN" sz="2800" b="1" u="sng" dirty="0" smtClean="0">
                <a:latin typeface="Arial"/>
                <a:ea typeface="楷体_GB2312" pitchFamily="1" charset="-122"/>
              </a:rPr>
              <a:t>”</a:t>
            </a:r>
            <a:r>
              <a:rPr lang="zh-CN" sz="2800" b="1" dirty="0">
                <a:latin typeface="楷体_GB2312" pitchFamily="1" charset="-122"/>
                <a:ea typeface="楷体_GB2312" pitchFamily="1" charset="-122"/>
              </a:rPr>
              <a:t>的陈子昂，</a:t>
            </a:r>
            <a:r>
              <a:rPr lang="zh-CN" sz="2800" b="1" dirty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感受他的悲愤</a:t>
            </a:r>
            <a:r>
              <a:rPr lang="zh-CN" sz="2800" b="1" dirty="0">
                <a:latin typeface="楷体_GB2312" pitchFamily="1" charset="-122"/>
                <a:ea typeface="楷体_GB2312" pitchFamily="1" charset="-122"/>
              </a:rPr>
              <a:t>；我可以接触到畅言</a:t>
            </a:r>
            <a:r>
              <a:rPr lang="zh-CN" sz="2800" b="1" dirty="0">
                <a:latin typeface="Arial"/>
                <a:ea typeface="楷体_GB2312" pitchFamily="1" charset="-122"/>
              </a:rPr>
              <a:t>“</a:t>
            </a:r>
            <a:r>
              <a:rPr lang="zh-CN" sz="2800" b="1" dirty="0">
                <a:latin typeface="楷体_GB2312" pitchFamily="1" charset="-122"/>
                <a:ea typeface="楷体_GB2312" pitchFamily="1" charset="-122"/>
              </a:rPr>
              <a:t>阁中帝子今何在，槛外长江空自流</a:t>
            </a:r>
            <a:r>
              <a:rPr lang="zh-CN" sz="2800" b="1" dirty="0">
                <a:latin typeface="Arial"/>
                <a:ea typeface="楷体_GB2312" pitchFamily="1" charset="-122"/>
              </a:rPr>
              <a:t>”</a:t>
            </a:r>
            <a:r>
              <a:rPr lang="zh-CN" sz="2800" b="1" dirty="0" smtClean="0">
                <a:latin typeface="楷体_GB2312" pitchFamily="1" charset="-122"/>
                <a:ea typeface="楷体_GB2312" pitchFamily="1" charset="-122"/>
              </a:rPr>
              <a:t>的</a:t>
            </a:r>
            <a:r>
              <a:rPr lang="en-US" altLang="zh-CN" sz="2800" b="1" dirty="0" smtClean="0">
                <a:latin typeface="楷体_GB2312" pitchFamily="1" charset="-122"/>
                <a:ea typeface="楷体_GB2312" pitchFamily="1" charset="-122"/>
              </a:rPr>
              <a:t> </a:t>
            </a:r>
            <a:r>
              <a:rPr lang="en-US" altLang="zh-CN" sz="2800" b="1" u="sng" dirty="0" smtClean="0">
                <a:latin typeface="楷体_GB2312" pitchFamily="1" charset="-122"/>
                <a:ea typeface="楷体_GB2312" pitchFamily="1" charset="-122"/>
              </a:rPr>
              <a:t>    </a:t>
            </a:r>
            <a:r>
              <a:rPr lang="zh-CN" sz="2800" b="1" dirty="0" smtClean="0">
                <a:latin typeface="楷体_GB2312" pitchFamily="1" charset="-122"/>
                <a:ea typeface="楷体_GB2312" pitchFamily="1" charset="-122"/>
              </a:rPr>
              <a:t>，</a:t>
            </a:r>
            <a:r>
              <a:rPr lang="zh-CN" sz="2800" b="1" dirty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感受他的才气</a:t>
            </a:r>
            <a:r>
              <a:rPr lang="zh-CN" sz="2800" b="1" dirty="0">
                <a:latin typeface="楷体_GB2312" pitchFamily="1" charset="-122"/>
                <a:ea typeface="楷体_GB2312" pitchFamily="1" charset="-122"/>
              </a:rPr>
              <a:t>；我可以接触到</a:t>
            </a:r>
            <a:r>
              <a:rPr lang="zh-CN" altLang="zh-CN" sz="2800" b="1" u="sng" dirty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_                              _</a:t>
            </a:r>
          </a:p>
          <a:p>
            <a:r>
              <a:rPr lang="zh-CN" altLang="zh-CN" sz="2800" b="1" u="sng" dirty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_                                            _</a:t>
            </a:r>
            <a:r>
              <a:rPr lang="zh-CN" sz="2800" b="1" dirty="0">
                <a:latin typeface="楷体_GB2312" pitchFamily="1" charset="-122"/>
                <a:ea typeface="楷体_GB2312" pitchFamily="1" charset="-122"/>
              </a:rPr>
              <a:t>。</a:t>
            </a:r>
            <a:endParaRPr lang="zh-CN" sz="2800" b="1" u="sng" dirty="0">
              <a:solidFill>
                <a:srgbClr val="FF3300"/>
              </a:solidFill>
              <a:latin typeface="楷体_GB2312" pitchFamily="1" charset="-122"/>
              <a:ea typeface="楷体_GB2312" pitchFamily="1" charset="-122"/>
            </a:endParaRPr>
          </a:p>
          <a:p>
            <a:r>
              <a:rPr lang="zh-CN" sz="2800" b="1" dirty="0">
                <a:latin typeface="楷体_GB2312" pitchFamily="1" charset="-122"/>
                <a:ea typeface="楷体_GB2312" pitchFamily="1" charset="-122"/>
              </a:rPr>
              <a:t>                      </a:t>
            </a:r>
          </a:p>
          <a:p>
            <a:r>
              <a:rPr lang="zh-CN" sz="2800" b="1" dirty="0">
                <a:latin typeface="楷体_GB2312" pitchFamily="1" charset="-122"/>
                <a:ea typeface="楷体_GB2312" pitchFamily="1" charset="-122"/>
              </a:rPr>
              <a:t>                         </a:t>
            </a:r>
            <a:r>
              <a:rPr lang="zh-CN" altLang="zh-CN" sz="2800" b="1" dirty="0">
                <a:latin typeface="Arial"/>
                <a:ea typeface="楷体_GB2312" pitchFamily="1" charset="-122"/>
              </a:rPr>
              <a:t>——</a:t>
            </a:r>
            <a:r>
              <a:rPr lang="zh-CN" altLang="zh-CN" sz="2800" b="1" dirty="0">
                <a:latin typeface="楷体_GB2312" pitchFamily="1" charset="-122"/>
                <a:ea typeface="楷体_GB2312" pitchFamily="1" charset="-122"/>
              </a:rPr>
              <a:t>《</a:t>
            </a:r>
            <a:r>
              <a:rPr lang="zh-CN" sz="2800" b="1" dirty="0">
                <a:latin typeface="楷体_GB2312" pitchFamily="1" charset="-122"/>
                <a:ea typeface="楷体_GB2312" pitchFamily="1" charset="-122"/>
              </a:rPr>
              <a:t>我想生活在唐朝</a:t>
            </a:r>
            <a:r>
              <a:rPr lang="zh-CN" sz="2800" dirty="0"/>
              <a:t> </a:t>
            </a:r>
            <a:r>
              <a:rPr lang="zh-CN" altLang="zh-CN" sz="2800" b="1" dirty="0">
                <a:latin typeface="楷体_GB2312" pitchFamily="1" charset="-122"/>
                <a:ea typeface="楷体_GB2312" pitchFamily="1" charset="-122"/>
              </a:rPr>
              <a:t>》</a:t>
            </a:r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0" y="404664"/>
            <a:ext cx="9540552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sz="4000" b="1" dirty="0">
                <a:latin typeface="楷体_GB2312" pitchFamily="1" charset="-122"/>
                <a:ea typeface="楷体_GB2312" pitchFamily="1" charset="-122"/>
              </a:rPr>
              <a:t>（一）直接引用</a:t>
            </a:r>
            <a:r>
              <a:rPr lang="zh-CN" sz="4000" b="1" dirty="0">
                <a:solidFill>
                  <a:srgbClr val="3333FF"/>
                </a:solidFill>
                <a:latin typeface="楷体_GB2312" pitchFamily="1" charset="-122"/>
                <a:ea typeface="楷体_GB2312" pitchFamily="1" charset="-122"/>
              </a:rPr>
              <a:t>：</a:t>
            </a:r>
            <a:r>
              <a:rPr lang="zh-CN" sz="3200" b="1" dirty="0">
                <a:solidFill>
                  <a:srgbClr val="FF3300"/>
                </a:solidFill>
                <a:latin typeface="Arial"/>
                <a:ea typeface="楷体_GB2312" pitchFamily="1" charset="-122"/>
              </a:rPr>
              <a:t>“</a:t>
            </a:r>
            <a:r>
              <a:rPr lang="zh-CN" sz="3200" b="1" dirty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诗词</a:t>
            </a:r>
            <a:r>
              <a:rPr lang="zh-CN" altLang="zh-CN" sz="3200" b="1" dirty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+</a:t>
            </a:r>
            <a:r>
              <a:rPr lang="zh-CN" sz="3200" b="1" dirty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阐述</a:t>
            </a:r>
            <a:r>
              <a:rPr lang="zh-CN" sz="3200" b="1" dirty="0">
                <a:solidFill>
                  <a:srgbClr val="FF3300"/>
                </a:solidFill>
                <a:latin typeface="Arial"/>
                <a:ea typeface="楷体_GB2312" pitchFamily="1" charset="-122"/>
              </a:rPr>
              <a:t>”</a:t>
            </a:r>
            <a:r>
              <a:rPr lang="zh-CN" sz="3200" b="1" dirty="0" smtClean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，</a:t>
            </a:r>
            <a:endParaRPr lang="en-US" altLang="zh-CN" sz="3200" b="1" dirty="0" smtClean="0">
              <a:solidFill>
                <a:srgbClr val="FF3300"/>
              </a:solidFill>
              <a:latin typeface="楷体_GB2312" pitchFamily="1" charset="-122"/>
              <a:ea typeface="楷体_GB2312" pitchFamily="1" charset="-122"/>
            </a:endParaRPr>
          </a:p>
          <a:p>
            <a:r>
              <a:rPr lang="en-US" altLang="zh-CN" sz="3200" b="1" dirty="0">
                <a:solidFill>
                  <a:srgbClr val="FF3300"/>
                </a:solidFill>
                <a:ea typeface="楷体_GB2312" pitchFamily="1" charset="-122"/>
              </a:rPr>
              <a:t> </a:t>
            </a:r>
            <a:r>
              <a:rPr lang="en-US" altLang="zh-CN" sz="3200" b="1" dirty="0" smtClean="0">
                <a:solidFill>
                  <a:srgbClr val="FF3300"/>
                </a:solidFill>
                <a:ea typeface="楷体_GB2312" pitchFamily="1" charset="-122"/>
              </a:rPr>
              <a:t>                                         </a:t>
            </a:r>
            <a:r>
              <a:rPr lang="zh-CN" sz="2800" b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围绕</a:t>
            </a:r>
            <a:r>
              <a:rPr lang="zh-CN" sz="2800" b="1" dirty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话题，排比成文</a:t>
            </a:r>
            <a:r>
              <a:rPr lang="zh-CN" b="1" dirty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zh-CN" sz="4000" b="1" dirty="0">
                <a:latin typeface="楷体_GB2312" pitchFamily="1" charset="-122"/>
                <a:ea typeface="楷体_GB2312" pitchFamily="1" charset="-122"/>
              </a:rPr>
              <a:t>。      </a:t>
            </a:r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8604250" y="6246813"/>
            <a:ext cx="18415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endParaRPr lang="zh-CN" altLang="zh-CN" sz="1200"/>
          </a:p>
        </p:txBody>
      </p:sp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8604250" y="6237288"/>
            <a:ext cx="18415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endParaRPr lang="zh-CN" altLang="zh-CN" sz="1200"/>
          </a:p>
        </p:txBody>
      </p:sp>
      <p:sp>
        <p:nvSpPr>
          <p:cNvPr id="7175" name="Text Box 7"/>
          <p:cNvSpPr txBox="1">
            <a:spLocks noChangeArrowheads="1"/>
          </p:cNvSpPr>
          <p:nvPr/>
        </p:nvSpPr>
        <p:spPr bwMode="auto">
          <a:xfrm>
            <a:off x="395288" y="4659433"/>
            <a:ext cx="7993136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FF3300"/>
                </a:solidFill>
              </a:rPr>
              <a:t>                      </a:t>
            </a:r>
            <a:r>
              <a:rPr lang="zh-CN" sz="2800" b="1" dirty="0" smtClean="0">
                <a:solidFill>
                  <a:srgbClr val="FF3300"/>
                </a:solidFill>
              </a:rPr>
              <a:t>高歌</a:t>
            </a:r>
            <a:r>
              <a:rPr lang="zh-CN" sz="2800" b="1" dirty="0">
                <a:solidFill>
                  <a:srgbClr val="FF3300"/>
                </a:solidFill>
              </a:rPr>
              <a:t>“春风得意马蹄疾，一日</a:t>
            </a:r>
            <a:r>
              <a:rPr lang="zh-CN" sz="2800" b="1" dirty="0" smtClean="0">
                <a:solidFill>
                  <a:srgbClr val="FF3300"/>
                </a:solidFill>
              </a:rPr>
              <a:t>看</a:t>
            </a:r>
            <a:endParaRPr lang="en-US" altLang="zh-CN" sz="2800" b="1" dirty="0" smtClean="0">
              <a:solidFill>
                <a:srgbClr val="FF3300"/>
              </a:solidFill>
            </a:endParaRPr>
          </a:p>
          <a:p>
            <a:r>
              <a:rPr lang="zh-CN" sz="2800" b="1" dirty="0" smtClean="0">
                <a:solidFill>
                  <a:srgbClr val="FF3300"/>
                </a:solidFill>
              </a:rPr>
              <a:t>尽长安</a:t>
            </a:r>
            <a:r>
              <a:rPr lang="zh-CN" sz="2800" b="1" dirty="0">
                <a:solidFill>
                  <a:srgbClr val="FF3300"/>
                </a:solidFill>
              </a:rPr>
              <a:t>花”的孟郊，感受他登科后</a:t>
            </a:r>
            <a:r>
              <a:rPr lang="zh-CN" sz="2800" b="1" dirty="0" smtClean="0">
                <a:solidFill>
                  <a:srgbClr val="FF3300"/>
                </a:solidFill>
              </a:rPr>
              <a:t>的</a:t>
            </a:r>
            <a:endParaRPr lang="zh-CN" sz="2800" b="1" dirty="0">
              <a:solidFill>
                <a:schemeClr val="accent2"/>
              </a:solidFill>
            </a:endParaRPr>
          </a:p>
        </p:txBody>
      </p:sp>
      <p:sp>
        <p:nvSpPr>
          <p:cNvPr id="7176" name="Text Box 8"/>
          <p:cNvSpPr txBox="1">
            <a:spLocks noChangeArrowheads="1"/>
          </p:cNvSpPr>
          <p:nvPr/>
        </p:nvSpPr>
        <p:spPr bwMode="auto">
          <a:xfrm>
            <a:off x="250825" y="2349500"/>
            <a:ext cx="8642350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zh-CN" sz="2800" b="1" dirty="0">
                <a:solidFill>
                  <a:schemeClr val="accent2"/>
                </a:solidFill>
                <a:ea typeface="黑体" pitchFamily="49" charset="-122"/>
              </a:rPr>
              <a:t>       </a:t>
            </a:r>
            <a:r>
              <a:rPr lang="zh-CN" sz="2800" b="1" dirty="0" smtClean="0">
                <a:solidFill>
                  <a:schemeClr val="accent2"/>
                </a:solidFill>
                <a:ea typeface="黑体" pitchFamily="49" charset="-122"/>
              </a:rPr>
              <a:t>请</a:t>
            </a:r>
            <a:r>
              <a:rPr lang="zh-CN" sz="2800" b="1" dirty="0">
                <a:solidFill>
                  <a:schemeClr val="accent2"/>
                </a:solidFill>
                <a:ea typeface="黑体" pitchFamily="49" charset="-122"/>
              </a:rPr>
              <a:t>你仿照横线处前面的句子，引用学过的唐诗，在横线上填上恰当的内容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250805" y="3357563"/>
            <a:ext cx="36423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 dirty="0">
                <a:solidFill>
                  <a:srgbClr val="996600"/>
                </a:solidFill>
                <a:latin typeface="黑体" pitchFamily="49" charset="-122"/>
                <a:ea typeface="黑体" pitchFamily="49" charset="-122"/>
              </a:rPr>
              <a:t>前不见古人，后不见来者</a:t>
            </a:r>
            <a:endParaRPr lang="zh-CN" altLang="en-US" sz="2400" dirty="0">
              <a:solidFill>
                <a:srgbClr val="9966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76056" y="4206261"/>
            <a:ext cx="1008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996600"/>
                </a:solidFill>
              </a:rPr>
              <a:t>王勃</a:t>
            </a:r>
            <a:endParaRPr lang="zh-CN" altLang="en-US" sz="2800" b="1" dirty="0">
              <a:solidFill>
                <a:srgbClr val="9966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300192" y="5136487"/>
            <a:ext cx="2088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 dirty="0">
                <a:solidFill>
                  <a:schemeClr val="accent2"/>
                </a:solidFill>
              </a:rPr>
              <a:t>得意和轻狂</a:t>
            </a:r>
          </a:p>
        </p:txBody>
      </p:sp>
    </p:spTree>
    <p:extLst>
      <p:ext uri="{BB962C8B-B14F-4D97-AF65-F5344CB8AC3E}">
        <p14:creationId xmlns:p14="http://schemas.microsoft.com/office/powerpoint/2010/main" val="2178189227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autoUpdateAnimBg="0"/>
      <p:bldP spid="7172" grpId="0" autoUpdateAnimBg="0"/>
      <p:bldP spid="7175" grpId="0"/>
      <p:bldP spid="7176" grpId="0" autoUpdateAnimBg="0"/>
      <p:bldP spid="3" grpId="0"/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2"/>
          <p:cNvSpPr txBox="1">
            <a:spLocks noChangeArrowheads="1"/>
          </p:cNvSpPr>
          <p:nvPr/>
        </p:nvSpPr>
        <p:spPr bwMode="auto">
          <a:xfrm>
            <a:off x="447675" y="1633538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endParaRPr lang="zh-CN" altLang="zh-CN"/>
          </a:p>
        </p:txBody>
      </p:sp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1311275" y="321786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endParaRPr lang="zh-CN" altLang="zh-CN"/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250825" y="3141663"/>
            <a:ext cx="8893175" cy="3046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 dirty="0">
                <a:latin typeface="楷体_GB2312" pitchFamily="1" charset="-122"/>
                <a:ea typeface="楷体_GB2312" pitchFamily="1" charset="-122"/>
              </a:rPr>
              <a:t>我心目中的大自然，美好而宁静。</a:t>
            </a:r>
          </a:p>
          <a:p>
            <a:r>
              <a:rPr lang="zh-CN" altLang="en-US" sz="3200" b="1" dirty="0">
                <a:latin typeface="楷体_GB2312" pitchFamily="1" charset="-122"/>
                <a:ea typeface="楷体_GB2312" pitchFamily="1" charset="-122"/>
              </a:rPr>
              <a:t>那里会</a:t>
            </a:r>
            <a:r>
              <a:rPr lang="zh-CN" altLang="en-US" sz="3200" b="1" dirty="0" smtClean="0">
                <a:latin typeface="楷体_GB2312" pitchFamily="1" charset="-122"/>
                <a:ea typeface="楷体_GB2312" pitchFamily="1" charset="-122"/>
              </a:rPr>
              <a:t>有</a:t>
            </a:r>
            <a:r>
              <a:rPr lang="zh-CN" altLang="en-US" sz="3200" b="1" u="sng" dirty="0" smtClean="0">
                <a:latin typeface="楷体_GB2312" pitchFamily="1" charset="-122"/>
                <a:ea typeface="楷体_GB2312" pitchFamily="1" charset="-122"/>
              </a:rPr>
              <a:t>       </a:t>
            </a:r>
            <a:r>
              <a:rPr lang="zh-CN" altLang="en-US" sz="3200" b="1" dirty="0" smtClean="0">
                <a:latin typeface="楷体_GB2312" pitchFamily="1" charset="-122"/>
                <a:ea typeface="楷体_GB2312" pitchFamily="1" charset="-122"/>
              </a:rPr>
              <a:t>的</a:t>
            </a:r>
            <a:r>
              <a:rPr lang="zh-CN" altLang="en-US" sz="3200" b="1" dirty="0">
                <a:latin typeface="楷体_GB2312" pitchFamily="1" charset="-122"/>
                <a:ea typeface="楷体_GB2312" pitchFamily="1" charset="-122"/>
              </a:rPr>
              <a:t>芳草鲜美，落英缤纷；</a:t>
            </a:r>
          </a:p>
          <a:p>
            <a:r>
              <a:rPr lang="zh-CN" altLang="en-US" sz="3200" b="1" dirty="0">
                <a:latin typeface="楷体_GB2312" pitchFamily="1" charset="-122"/>
                <a:ea typeface="楷体_GB2312" pitchFamily="1" charset="-122"/>
              </a:rPr>
              <a:t>那里会有江上之清风</a:t>
            </a:r>
            <a:r>
              <a:rPr lang="zh-CN" altLang="en-US" sz="3200" b="1" dirty="0" smtClean="0">
                <a:latin typeface="楷体_GB2312" pitchFamily="1" charset="-122"/>
                <a:ea typeface="楷体_GB2312" pitchFamily="1" charset="-122"/>
              </a:rPr>
              <a:t>与</a:t>
            </a:r>
            <a:r>
              <a:rPr lang="zh-CN" altLang="en-US" sz="3200" b="1" u="sng" dirty="0" smtClean="0">
                <a:latin typeface="楷体_GB2312" pitchFamily="1" charset="-122"/>
                <a:ea typeface="楷体_GB2312" pitchFamily="1" charset="-122"/>
              </a:rPr>
              <a:t>          </a:t>
            </a:r>
            <a:r>
              <a:rPr lang="zh-CN" altLang="en-US" sz="3200" b="1" dirty="0" smtClean="0">
                <a:latin typeface="楷体_GB2312" pitchFamily="1" charset="-122"/>
                <a:ea typeface="楷体_GB2312" pitchFamily="1" charset="-122"/>
              </a:rPr>
              <a:t>；</a:t>
            </a:r>
            <a:endParaRPr lang="zh-CN" altLang="en-US" sz="3200" b="1" dirty="0">
              <a:latin typeface="楷体_GB2312" pitchFamily="1" charset="-122"/>
              <a:ea typeface="楷体_GB2312" pitchFamily="1" charset="-122"/>
            </a:endParaRPr>
          </a:p>
          <a:p>
            <a:r>
              <a:rPr lang="en-US" sz="3200" b="1" dirty="0">
                <a:latin typeface="黑体" pitchFamily="49" charset="-122"/>
                <a:ea typeface="黑体" pitchFamily="49" charset="-122"/>
              </a:rPr>
              <a:t>________________________</a:t>
            </a:r>
            <a:r>
              <a:rPr lang="en-US" b="1" dirty="0"/>
              <a:t>______</a:t>
            </a:r>
            <a:r>
              <a:rPr lang="en-US" sz="3200" b="1" dirty="0">
                <a:latin typeface="黑体" pitchFamily="49" charset="-122"/>
                <a:ea typeface="黑体" pitchFamily="49" charset="-122"/>
              </a:rPr>
              <a:t>_____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；</a:t>
            </a:r>
          </a:p>
          <a:p>
            <a:r>
              <a:rPr lang="en-US" sz="3200" b="1" dirty="0">
                <a:latin typeface="黑体" pitchFamily="49" charset="-122"/>
                <a:ea typeface="黑体" pitchFamily="49" charset="-122"/>
              </a:rPr>
              <a:t>_________________________</a:t>
            </a:r>
            <a:r>
              <a:rPr lang="en-US" b="1" dirty="0"/>
              <a:t>_________</a:t>
            </a:r>
            <a:r>
              <a:rPr lang="en-US" sz="3200" b="1" dirty="0">
                <a:latin typeface="黑体" pitchFamily="49" charset="-122"/>
                <a:ea typeface="黑体" pitchFamily="49" charset="-122"/>
              </a:rPr>
              <a:t>__</a:t>
            </a:r>
            <a:r>
              <a:rPr lang="zh-CN" altLang="en-US" sz="3200" b="1" dirty="0">
                <a:latin typeface="楷体_GB2312" pitchFamily="1" charset="-122"/>
                <a:ea typeface="楷体_GB2312" pitchFamily="1" charset="-122"/>
              </a:rPr>
              <a:t>。</a:t>
            </a:r>
          </a:p>
          <a:p>
            <a:r>
              <a:rPr lang="zh-CN" altLang="en-US" sz="3200" b="1" dirty="0">
                <a:latin typeface="楷体_GB2312" pitchFamily="1" charset="-122"/>
                <a:ea typeface="楷体_GB2312" pitchFamily="1" charset="-122"/>
              </a:rPr>
              <a:t>我疲惫的心灵啊，想要在这样的大自然中憩息。</a:t>
            </a:r>
          </a:p>
        </p:txBody>
      </p:sp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827088" y="2492375"/>
            <a:ext cx="61214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FF0000"/>
                </a:solidFill>
                <a:ea typeface="楷体_GB2312" pitchFamily="1" charset="-122"/>
              </a:rPr>
              <a:t>让心灵在大自然中憩息</a:t>
            </a:r>
            <a:endParaRPr lang="en-US" sz="4000" b="1" dirty="0">
              <a:solidFill>
                <a:srgbClr val="FF0000"/>
              </a:solidFill>
              <a:ea typeface="楷体_GB2312" pitchFamily="1" charset="-122"/>
            </a:endParaRPr>
          </a:p>
        </p:txBody>
      </p:sp>
      <p:sp>
        <p:nvSpPr>
          <p:cNvPr id="8199" name="Text Box 7"/>
          <p:cNvSpPr txBox="1">
            <a:spLocks noChangeArrowheads="1"/>
          </p:cNvSpPr>
          <p:nvPr/>
        </p:nvSpPr>
        <p:spPr bwMode="auto">
          <a:xfrm>
            <a:off x="250825" y="479304"/>
            <a:ext cx="87852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sz="3200" b="1" dirty="0">
                <a:latin typeface="黑体" pitchFamily="49" charset="-122"/>
                <a:ea typeface="黑体" pitchFamily="49" charset="-122"/>
              </a:rPr>
              <a:t>（二）巧妙化用</a:t>
            </a:r>
            <a:r>
              <a:rPr lang="zh-CN" sz="3200" b="1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：有机融入，演绎意境</a:t>
            </a:r>
            <a:r>
              <a:rPr lang="zh-CN" sz="3200" b="1" dirty="0">
                <a:latin typeface="黑体" pitchFamily="49" charset="-122"/>
                <a:ea typeface="黑体" pitchFamily="49" charset="-122"/>
              </a:rPr>
              <a:t> 。</a:t>
            </a:r>
          </a:p>
        </p:txBody>
      </p:sp>
      <p:sp>
        <p:nvSpPr>
          <p:cNvPr id="8200" name="Text Box 8"/>
          <p:cNvSpPr txBox="1">
            <a:spLocks noChangeArrowheads="1"/>
          </p:cNvSpPr>
          <p:nvPr/>
        </p:nvSpPr>
        <p:spPr bwMode="auto">
          <a:xfrm>
            <a:off x="234950" y="5084763"/>
            <a:ext cx="76327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sz="2800" b="1" dirty="0">
                <a:solidFill>
                  <a:srgbClr val="FF0066"/>
                </a:solidFill>
                <a:ea typeface="黑体" pitchFamily="49" charset="-122"/>
              </a:rPr>
              <a:t>那里会有明月在松间映照</a:t>
            </a:r>
            <a:r>
              <a:rPr lang="zh-CN" sz="2800" b="1" dirty="0" smtClean="0">
                <a:solidFill>
                  <a:srgbClr val="FF0066"/>
                </a:solidFill>
                <a:ea typeface="黑体" pitchFamily="49" charset="-122"/>
              </a:rPr>
              <a:t>，</a:t>
            </a:r>
            <a:r>
              <a:rPr lang="en-US" altLang="zh-CN" sz="2800" b="1" dirty="0" smtClean="0">
                <a:solidFill>
                  <a:srgbClr val="FF0066"/>
                </a:solidFill>
                <a:ea typeface="黑体" pitchFamily="49" charset="-122"/>
              </a:rPr>
              <a:t>                           </a:t>
            </a:r>
            <a:r>
              <a:rPr lang="zh-CN" sz="2800" b="1" dirty="0" smtClean="0">
                <a:solidFill>
                  <a:srgbClr val="FF0066"/>
                </a:solidFill>
                <a:ea typeface="黑体" pitchFamily="49" charset="-122"/>
              </a:rPr>
              <a:t>；</a:t>
            </a:r>
            <a:endParaRPr lang="zh-CN" sz="2800" b="1" dirty="0">
              <a:solidFill>
                <a:srgbClr val="FF0066"/>
              </a:solidFill>
              <a:ea typeface="黑体" pitchFamily="49" charset="-122"/>
            </a:endParaRPr>
          </a:p>
        </p:txBody>
      </p:sp>
      <p:sp>
        <p:nvSpPr>
          <p:cNvPr id="8201" name="Text Box 9"/>
          <p:cNvSpPr txBox="1">
            <a:spLocks noChangeArrowheads="1"/>
          </p:cNvSpPr>
          <p:nvPr/>
        </p:nvSpPr>
        <p:spPr bwMode="auto">
          <a:xfrm>
            <a:off x="307975" y="4579938"/>
            <a:ext cx="74168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sz="2800" b="1" dirty="0">
                <a:solidFill>
                  <a:srgbClr val="FF0066"/>
                </a:solidFill>
                <a:ea typeface="黑体" pitchFamily="49" charset="-122"/>
              </a:rPr>
              <a:t>那里会</a:t>
            </a:r>
            <a:r>
              <a:rPr lang="zh-CN" sz="2800" b="1" dirty="0" smtClean="0">
                <a:solidFill>
                  <a:srgbClr val="FF0066"/>
                </a:solidFill>
                <a:ea typeface="黑体" pitchFamily="49" charset="-122"/>
              </a:rPr>
              <a:t>有</a:t>
            </a:r>
            <a:r>
              <a:rPr lang="en-US" altLang="zh-CN" sz="2800" b="1" u="sng" dirty="0" smtClean="0">
                <a:solidFill>
                  <a:srgbClr val="FF0066"/>
                </a:solidFill>
                <a:ea typeface="黑体" pitchFamily="49" charset="-122"/>
              </a:rPr>
              <a:t>                       </a:t>
            </a:r>
            <a:r>
              <a:rPr lang="zh-CN" sz="2800" b="1" dirty="0" smtClean="0">
                <a:solidFill>
                  <a:srgbClr val="FF0066"/>
                </a:solidFill>
                <a:ea typeface="黑体" pitchFamily="49" charset="-122"/>
              </a:rPr>
              <a:t>，</a:t>
            </a:r>
            <a:r>
              <a:rPr lang="zh-CN" sz="2800" b="1" dirty="0">
                <a:solidFill>
                  <a:srgbClr val="FF0066"/>
                </a:solidFill>
                <a:ea typeface="黑体" pitchFamily="49" charset="-122"/>
              </a:rPr>
              <a:t>如同夕阳中的新娘；</a:t>
            </a:r>
          </a:p>
        </p:txBody>
      </p:sp>
      <p:sp>
        <p:nvSpPr>
          <p:cNvPr id="8202" name="Text Box 10"/>
          <p:cNvSpPr txBox="1">
            <a:spLocks noChangeArrowheads="1"/>
          </p:cNvSpPr>
          <p:nvPr/>
        </p:nvSpPr>
        <p:spPr bwMode="auto">
          <a:xfrm>
            <a:off x="179388" y="1700213"/>
            <a:ext cx="8642350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800" b="1" dirty="0" smtClean="0">
                <a:solidFill>
                  <a:schemeClr val="accent2"/>
                </a:solidFill>
                <a:ea typeface="黑体" pitchFamily="49" charset="-122"/>
              </a:rPr>
              <a:t>       </a:t>
            </a:r>
            <a:r>
              <a:rPr lang="zh-CN" sz="2800" b="1" dirty="0" smtClean="0">
                <a:solidFill>
                  <a:schemeClr val="accent2"/>
                </a:solidFill>
                <a:ea typeface="黑体" pitchFamily="49" charset="-122"/>
              </a:rPr>
              <a:t>仿照</a:t>
            </a:r>
            <a:r>
              <a:rPr lang="zh-CN" sz="2800" b="1" dirty="0">
                <a:solidFill>
                  <a:schemeClr val="accent2"/>
                </a:solidFill>
                <a:ea typeface="黑体" pitchFamily="49" charset="-122"/>
              </a:rPr>
              <a:t>横线处前面的句子，化用诗词名句，在横线上填上恰当的内容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979712" y="3697333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华文行楷" pitchFamily="2" charset="-122"/>
                <a:ea typeface="华文行楷" pitchFamily="2" charset="-122"/>
              </a:rPr>
              <a:t>桃花源</a:t>
            </a:r>
            <a:endParaRPr lang="zh-CN" altLang="en-US" sz="2800" dirty="0">
              <a:solidFill>
                <a:srgbClr val="C000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00563" y="4222995"/>
            <a:ext cx="21596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华文行楷" pitchFamily="2" charset="-122"/>
                <a:ea typeface="华文行楷" pitchFamily="2" charset="-122"/>
              </a:rPr>
              <a:t>山间之明月</a:t>
            </a:r>
            <a:endParaRPr lang="zh-CN" altLang="en-US" sz="2800" dirty="0">
              <a:solidFill>
                <a:srgbClr val="C000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830488" y="4554339"/>
            <a:ext cx="2088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 dirty="0">
                <a:solidFill>
                  <a:srgbClr val="C00000"/>
                </a:solidFill>
                <a:latin typeface="华文行楷" pitchFamily="2" charset="-122"/>
                <a:ea typeface="华文行楷" pitchFamily="2" charset="-122"/>
              </a:rPr>
              <a:t>河畔</a:t>
            </a:r>
            <a:r>
              <a:rPr lang="zh-CN" altLang="zh-CN" sz="2800" b="1" dirty="0" smtClean="0">
                <a:solidFill>
                  <a:srgbClr val="C00000"/>
                </a:solidFill>
                <a:latin typeface="华文行楷" pitchFamily="2" charset="-122"/>
                <a:ea typeface="华文行楷" pitchFamily="2" charset="-122"/>
              </a:rPr>
              <a:t>的金柳</a:t>
            </a:r>
            <a:endParaRPr lang="zh-CN" altLang="en-US" sz="2800" dirty="0">
              <a:solidFill>
                <a:srgbClr val="C000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355976" y="5099050"/>
            <a:ext cx="2808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 dirty="0">
                <a:solidFill>
                  <a:srgbClr val="C00000"/>
                </a:solidFill>
                <a:latin typeface="华文行楷" pitchFamily="2" charset="-122"/>
                <a:ea typeface="华文行楷" pitchFamily="2" charset="-122"/>
              </a:rPr>
              <a:t>清泉从石上流过</a:t>
            </a:r>
            <a:endParaRPr lang="zh-CN" altLang="en-US" sz="2800" dirty="0">
              <a:solidFill>
                <a:srgbClr val="C00000"/>
              </a:solidFill>
              <a:latin typeface="华文行楷" pitchFamily="2" charset="-122"/>
              <a:ea typeface="华文行楷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79976269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0" grpId="0" autoUpdateAnimBg="0"/>
      <p:bldP spid="8201" grpId="0" autoUpdateAnimBg="0"/>
      <p:bldP spid="3" grpId="0"/>
      <p:bldP spid="5" grpId="0"/>
      <p:bldP spid="7" grpId="0"/>
      <p:bldP spid="9" grpId="0"/>
    </p:bldLst>
  </p:timing>
</p:sld>
</file>

<file path=ppt/theme/_rels/them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theme/theme1.xml><?xml version="1.0" encoding="utf-8"?>
<a:theme xmlns:a="http://schemas.openxmlformats.org/drawingml/2006/main" name="作文材料运用 ">
  <a:themeElements>
    <a:clrScheme name="柳永词二首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柳永词二首">
      <a:majorFont>
        <a:latin typeface="Garamond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PMingLiU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PMingLiU" pitchFamily="18" charset="-120"/>
          </a:defRPr>
        </a:defPPr>
      </a:lstStyle>
    </a:lnDef>
  </a:objectDefaults>
  <a:extraClrSchemeLst>
    <a:extraClrScheme>
      <a:clrScheme name="柳永词二首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柳永词二首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柳永词二首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柳永词二首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柳永词二首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柳永词二首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柳永词二首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柳永词二首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柳永词二首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精装书">
  <a:themeElements>
    <a:clrScheme name="活力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精装书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精装书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暗香扑面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2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918</TotalTime>
  <Words>2806</Words>
  <Application>Microsoft Office PowerPoint</Application>
  <PresentationFormat>全屏显示(4:3)</PresentationFormat>
  <Paragraphs>185</Paragraphs>
  <Slides>36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4</vt:i4>
      </vt:variant>
      <vt:variant>
        <vt:lpstr>幻灯片标题</vt:lpstr>
      </vt:variant>
      <vt:variant>
        <vt:i4>36</vt:i4>
      </vt:variant>
    </vt:vector>
  </HeadingPairs>
  <TitlesOfParts>
    <vt:vector size="40" baseType="lpstr">
      <vt:lpstr>作文材料运用 </vt:lpstr>
      <vt:lpstr>默认设计模板</vt:lpstr>
      <vt:lpstr>精装书</vt:lpstr>
      <vt:lpstr>暗香扑面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课文素材融入作文有三招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   整合归纳相似性课文，提炼话题与立意。</vt:lpstr>
      <vt:lpstr>PowerPoint 演示文稿</vt:lpstr>
      <vt:lpstr>PowerPoint 演示文稿</vt:lpstr>
      <vt:lpstr>琵琶行之父母有情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示例： 学生作文《世界因多彩而精彩》的开头： </vt:lpstr>
      <vt:lpstr>例： 作文中巧用课本语言作作文素材，让作文出彩的开头</vt:lpstr>
    </vt:vector>
  </TitlesOfParts>
  <Company>Www.SangSan.Cn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JSH</dc:creator>
  <cp:lastModifiedBy>USER-</cp:lastModifiedBy>
  <cp:revision>51</cp:revision>
  <dcterms:created xsi:type="dcterms:W3CDTF">2018-03-31T14:15:28Z</dcterms:created>
  <dcterms:modified xsi:type="dcterms:W3CDTF">2018-05-15T01:33:59Z</dcterms:modified>
</cp:coreProperties>
</file>