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9" r:id="rId3"/>
    <p:sldId id="293" r:id="rId5"/>
    <p:sldId id="313" r:id="rId6"/>
    <p:sldId id="314" r:id="rId7"/>
    <p:sldId id="312" r:id="rId8"/>
    <p:sldId id="315" r:id="rId9"/>
    <p:sldId id="316" r:id="rId10"/>
    <p:sldId id="320" r:id="rId11"/>
    <p:sldId id="317" r:id="rId12"/>
    <p:sldId id="318" r:id="rId13"/>
  </p:sldIdLst>
  <p:sldSz cx="12192000" cy="6858000"/>
  <p:notesSz cx="7103745" cy="10234295"/>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52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360D8E64-001A-4C24-93C1-DA8F546DBA31}" type="datetimeFigureOut">
              <a:rPr lang="zh-CN" altLang="en-US"/>
            </a:fld>
            <a:endParaRPr lang="zh-CN" altLang="en-US"/>
          </a:p>
        </p:txBody>
      </p:sp>
      <p:sp>
        <p:nvSpPr>
          <p:cNvPr id="4" name="幻灯片图像占位符 3"/>
          <p:cNvSpPr>
            <a:spLocks noGrp="1" noRot="1" noChangeAspect="1"/>
          </p:cNvSpPr>
          <p:nvPr>
            <p:ph type="sldImg" idx="2"/>
          </p:nvPr>
        </p:nvSpPr>
        <p:spPr>
          <a:xfrm>
            <a:off x="481013" y="1279525"/>
            <a:ext cx="6140450" cy="34544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4313" y="9720263"/>
            <a:ext cx="3078162" cy="51435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666185-BF61-4530-8BC6-09B18C171B44}"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p:cNvSpPr>
          <p:nvPr>
            <p:ph type="sldImg" idx="2"/>
          </p:nvPr>
        </p:nvSpPr>
        <p:spPr bwMode="auto">
          <a:noFill/>
          <a:ln>
            <a:solidFill>
              <a:srgbClr val="000000"/>
            </a:solidFill>
            <a:miter lim="800000"/>
          </a:ln>
        </p:spPr>
      </p:sp>
      <p:sp>
        <p:nvSpPr>
          <p:cNvPr id="17410" name="文本占位符 2"/>
          <p:cNvSpPr>
            <a:spLocks noGrp="1"/>
          </p:cNvSpPr>
          <p:nvPr>
            <p:ph type="body" idx="3"/>
          </p:nvPr>
        </p:nvSpPr>
        <p:spPr bwMode="auto">
          <a:noFill/>
        </p:spPr>
        <p:txBody>
          <a:bodyPr wrap="square" numCol="1" anchor="t" anchorCtr="0" compatLnSpc="1"/>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36E6CBF-44C3-425E-A321-D3D96080D347}"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DC425C-4EE6-46BA-9EFC-78CB10098B46}" type="slidenum">
              <a:rPr lang="zh-CN" altLang="en-US"/>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3"/>
          <p:cNvSpPr>
            <a:spLocks noGrp="1"/>
          </p:cNvSpPr>
          <p:nvPr>
            <p:ph type="dt" sz="half" idx="10"/>
          </p:nvPr>
        </p:nvSpPr>
        <p:spPr/>
        <p:txBody>
          <a:bodyPr/>
          <a:lstStyle>
            <a:lvl1pPr>
              <a:defRPr/>
            </a:lvl1pPr>
          </a:lstStyle>
          <a:p>
            <a:pPr>
              <a:defRPr/>
            </a:pPr>
            <a:fld id="{3F7D4041-54C7-43F6-88DA-62C563354719}"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361D7F1-8246-4065-833F-17DA71A8CCE1}" type="slidenum">
              <a:rPr lang="zh-CN" altLang="en-US"/>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1600200"/>
            <a:ext cx="10972800" cy="4525963"/>
          </a:xfrm>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fontAlgn="base">
              <a:defRPr noProof="1"/>
            </a:lvl1pPr>
          </a:lstStyle>
          <a:p>
            <a:pPr>
              <a:defRPr/>
            </a:pPr>
            <a:endParaRPr lang="zh-CN" altLang="en-US"/>
          </a:p>
        </p:txBody>
      </p:sp>
      <p:sp>
        <p:nvSpPr>
          <p:cNvPr id="5" name="页脚占位符 4"/>
          <p:cNvSpPr>
            <a:spLocks noGrp="1"/>
          </p:cNvSpPr>
          <p:nvPr>
            <p:ph type="ftr" sz="quarter" idx="11"/>
          </p:nvPr>
        </p:nvSpPr>
        <p:spPr/>
        <p:txBody>
          <a:bodyPr/>
          <a:lstStyle>
            <a:lvl1pPr fontAlgn="base">
              <a:defRPr noProof="1"/>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defRPr noProof="1" dirty="0">
                <a:latin typeface="Arial" panose="020B0604020202020204" pitchFamily="34" charset="0"/>
                <a:cs typeface="宋体" panose="02010600030101010101" pitchFamily="2" charset="-122"/>
              </a:defRPr>
            </a:lvl1pPr>
          </a:lstStyle>
          <a:p>
            <a:pPr>
              <a:defRPr/>
            </a:pPr>
            <a:fld id="{CCEA9775-CF23-425D-8382-D3FC07CF5BE7}" type="slidenum">
              <a:rPr lang="zh-CN" altLang="en-US"/>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FAA30A5-31A4-4588-89EB-82EAFEAA72D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10A9594-4A96-4A94-8090-8577A0A8DDEB}" type="slidenum">
              <a:rPr lang="zh-CN" altLang="en-US"/>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BF42ED15-775F-431B-BC49-4923EEBF6B0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8B98D41-30B2-4770-9DF2-FE94B8E55BF4}" type="slidenum">
              <a:rPr lang="zh-CN" altLang="en-US"/>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A10B18B4-9CE8-44EB-B474-2A7C2C8B381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31E1C09-BD0C-48B8-9BE5-1F99C078AB4B}" type="slidenum">
              <a:rPr lang="zh-CN" altLang="en-US"/>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9D75821-E59A-4934-BA48-6F99C42AEAB1}"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B2C9FB3-CDC2-4532-9CBA-389D3BF28806}" type="slidenum">
              <a:rPr lang="zh-CN" altLang="en-US"/>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DDF6E0A-11AA-4979-916B-2C0281339FB9}"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B4705B3-B630-4D30-AEF9-31846B475AAF}" type="slidenum">
              <a:rPr lang="zh-CN" altLang="en-US"/>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CD02E54-ABA9-4D46-8EAD-227ED91B4F9D}"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589ED0F-9D45-4C95-8C25-8949B69C258A}" type="slidenum">
              <a:rPr lang="zh-CN" altLang="en-US"/>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B3388124-33D8-44E4-B3E6-99334D52489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9C69A3D-AA01-4FBD-9EE3-2F327B39770C}" type="slidenum">
              <a:rPr lang="zh-CN" altLang="en-US"/>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52AD7E9-F40B-4F84-B6A1-A340DA7AF3A5}"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4EC0748-FE73-4530-A179-30CAB150A8B7}" type="slidenum">
              <a:rPr lang="zh-CN" altLang="en-US"/>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447EDF8B-0936-4FBA-B756-52E872CD1B87}"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E6CAAE1A-EFC1-40F4-84A0-8AAC3ED5BE75}"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525" y="0"/>
            <a:ext cx="12226290" cy="6858000"/>
          </a:xfrm>
          <a:prstGeom prst="rect">
            <a:avLst/>
          </a:prstGeom>
          <a:effectLst>
            <a:reflection stA="25000" endPos="65000" dist="50800" dir="5400000" sy="-100000" algn="bl" rotWithShape="0"/>
          </a:effectLst>
        </p:spPr>
      </p:pic>
      <p:sp>
        <p:nvSpPr>
          <p:cNvPr id="16387" name="WordArt 14"/>
          <p:cNvSpPr>
            <a:spLocks noTextEdit="1"/>
          </p:cNvSpPr>
          <p:nvPr/>
        </p:nvSpPr>
        <p:spPr bwMode="auto">
          <a:xfrm rot="5400000">
            <a:off x="5918200" y="1638300"/>
            <a:ext cx="4419600" cy="2057400"/>
          </a:xfrm>
          <a:prstGeom prst="rect">
            <a:avLst/>
          </a:prstGeom>
        </p:spPr>
        <p:txBody>
          <a:bodyPr vert="eaVert" wrap="none" fromWordArt="1">
            <a:prstTxWarp prst="textPlain">
              <a:avLst>
                <a:gd name="adj" fmla="val 50000"/>
              </a:avLst>
            </a:prstTxWarp>
          </a:bodyPr>
          <a:lstStyle/>
          <a:p>
            <a:pPr algn="ctr" fontAlgn="auto"/>
            <a:r>
              <a:rPr lang="zh-CN" altLang="en-US" sz="6000" b="1" kern="10">
                <a:ln w="38100">
                  <a:solidFill>
                    <a:srgbClr val="FFFFFF"/>
                  </a:solidFill>
                  <a:miter lim="800000"/>
                </a:ln>
                <a:gradFill rotWithShape="1">
                  <a:gsLst>
                    <a:gs pos="0">
                      <a:srgbClr val="505050"/>
                    </a:gs>
                    <a:gs pos="49001">
                      <a:srgbClr val="595959"/>
                    </a:gs>
                    <a:gs pos="50000">
                      <a:srgbClr val="000000"/>
                    </a:gs>
                    <a:gs pos="95000">
                      <a:srgbClr val="000000"/>
                    </a:gs>
                    <a:gs pos="100000">
                      <a:srgbClr val="000000"/>
                    </a:gs>
                  </a:gsLst>
                  <a:lin ang="5400000"/>
                </a:gradFill>
                <a:ea typeface="华文行楷" panose="02010800040101010101" charset="-122"/>
              </a:rPr>
              <a:t>台阶</a:t>
            </a:r>
            <a:endParaRPr lang="zh-CN" altLang="en-US" sz="6000" b="1" kern="10">
              <a:ln w="38100">
                <a:solidFill>
                  <a:srgbClr val="FFFFFF"/>
                </a:solidFill>
                <a:miter lim="800000"/>
              </a:ln>
              <a:gradFill rotWithShape="1">
                <a:gsLst>
                  <a:gs pos="0">
                    <a:srgbClr val="505050"/>
                  </a:gs>
                  <a:gs pos="49001">
                    <a:srgbClr val="595959"/>
                  </a:gs>
                  <a:gs pos="50000">
                    <a:srgbClr val="000000"/>
                  </a:gs>
                  <a:gs pos="95000">
                    <a:srgbClr val="000000"/>
                  </a:gs>
                  <a:gs pos="100000">
                    <a:srgbClr val="000000"/>
                  </a:gs>
                </a:gsLst>
                <a:lin ang="5400000"/>
              </a:gradFill>
              <a:ea typeface="华文行楷" panose="02010800040101010101" charset="-122"/>
            </a:endParaRPr>
          </a:p>
        </p:txBody>
      </p:sp>
      <p:sp>
        <p:nvSpPr>
          <p:cNvPr id="92175" name="Text Box 15"/>
          <p:cNvSpPr txBox="1">
            <a:spLocks noChangeArrowheads="1"/>
          </p:cNvSpPr>
          <p:nvPr/>
        </p:nvSpPr>
        <p:spPr bwMode="auto">
          <a:xfrm>
            <a:off x="5300355" y="4135755"/>
            <a:ext cx="1162050" cy="2590800"/>
          </a:xfrm>
          <a:prstGeom prst="rect">
            <a:avLst/>
          </a:prstGeom>
          <a:noFill/>
          <a:ln>
            <a:noFill/>
          </a:ln>
          <a:effectLst/>
        </p:spPr>
        <p:txBody>
          <a:bodyPr vert="eaVert">
            <a:spAutoFit/>
          </a:bodyPr>
          <a:lstStyle/>
          <a:p>
            <a:pPr>
              <a:spcBef>
                <a:spcPct val="50000"/>
              </a:spcBef>
              <a:defRPr/>
            </a:pPr>
            <a:r>
              <a:rPr kumimoji="1" lang="zh-CN" altLang="en-US" sz="6000" b="1" dirty="0">
                <a:ln w="28575" cmpd="sng">
                  <a:solidFill>
                    <a:schemeClr val="bg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anose="02020603050405020304" pitchFamily="18" charset="0"/>
                <a:ea typeface="华文行楷" panose="02010800040101010101" charset="-122"/>
              </a:rPr>
              <a:t>李森祥</a:t>
            </a:r>
            <a:endParaRPr kumimoji="1" lang="zh-CN" altLang="en-US" sz="6000" b="1" dirty="0">
              <a:ln w="28575" cmpd="sng">
                <a:solidFill>
                  <a:schemeClr val="bg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anose="02020603050405020304" pitchFamily="18" charset="0"/>
              <a:ea typeface="华文行楷"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strips(downRight)">
                                      <p:cBhvr>
                                        <p:cTn id="7" dur="500"/>
                                        <p:tgtEl>
                                          <p:spTgt spid="16387"/>
                                        </p:tgtEl>
                                      </p:cBhvr>
                                    </p:animEffect>
                                  </p:childTnLst>
                                </p:cTn>
                              </p:par>
                            </p:childTnLst>
                          </p:cTn>
                        </p:par>
                        <p:par>
                          <p:cTn id="8" fill="hold">
                            <p:stCondLst>
                              <p:cond delay="500"/>
                            </p:stCondLst>
                            <p:childTnLst>
                              <p:par>
                                <p:cTn id="9" presetID="17" presetClass="entr" presetSubtype="1" fill="hold" nodeType="afterEffect">
                                  <p:stCondLst>
                                    <p:cond delay="0"/>
                                  </p:stCondLst>
                                  <p:childTnLst>
                                    <p:set>
                                      <p:cBhvr>
                                        <p:cTn id="10" dur="1" fill="hold">
                                          <p:stCondLst>
                                            <p:cond delay="0"/>
                                          </p:stCondLst>
                                        </p:cTn>
                                        <p:tgtEl>
                                          <p:spTgt spid="92175"/>
                                        </p:tgtEl>
                                        <p:attrNameLst>
                                          <p:attrName>style.visibility</p:attrName>
                                        </p:attrNameLst>
                                      </p:cBhvr>
                                      <p:to>
                                        <p:strVal val="visible"/>
                                      </p:to>
                                    </p:set>
                                    <p:anim calcmode="lin" valueType="num">
                                      <p:cBhvr>
                                        <p:cTn id="11" dur="500" fill="hold"/>
                                        <p:tgtEl>
                                          <p:spTgt spid="92175"/>
                                        </p:tgtEl>
                                        <p:attrNameLst>
                                          <p:attrName>ppt_x</p:attrName>
                                        </p:attrNameLst>
                                      </p:cBhvr>
                                      <p:tavLst>
                                        <p:tav tm="0">
                                          <p:val>
                                            <p:strVal val="#ppt_x"/>
                                          </p:val>
                                        </p:tav>
                                        <p:tav tm="100000">
                                          <p:val>
                                            <p:strVal val="#ppt_x"/>
                                          </p:val>
                                        </p:tav>
                                      </p:tavLst>
                                    </p:anim>
                                    <p:anim calcmode="lin" valueType="num">
                                      <p:cBhvr>
                                        <p:cTn id="12" dur="500" fill="hold"/>
                                        <p:tgtEl>
                                          <p:spTgt spid="92175"/>
                                        </p:tgtEl>
                                        <p:attrNameLst>
                                          <p:attrName>ppt_y</p:attrName>
                                        </p:attrNameLst>
                                      </p:cBhvr>
                                      <p:tavLst>
                                        <p:tav tm="0">
                                          <p:val>
                                            <p:strVal val="#ppt_y-#ppt_h/2"/>
                                          </p:val>
                                        </p:tav>
                                        <p:tav tm="100000">
                                          <p:val>
                                            <p:strVal val="#ppt_y"/>
                                          </p:val>
                                        </p:tav>
                                      </p:tavLst>
                                    </p:anim>
                                    <p:anim calcmode="lin" valueType="num">
                                      <p:cBhvr>
                                        <p:cTn id="13" dur="500" fill="hold"/>
                                        <p:tgtEl>
                                          <p:spTgt spid="92175"/>
                                        </p:tgtEl>
                                        <p:attrNameLst>
                                          <p:attrName>ppt_w</p:attrName>
                                        </p:attrNameLst>
                                      </p:cBhvr>
                                      <p:tavLst>
                                        <p:tav tm="0">
                                          <p:val>
                                            <p:strVal val="#ppt_w"/>
                                          </p:val>
                                        </p:tav>
                                        <p:tav tm="100000">
                                          <p:val>
                                            <p:strVal val="#ppt_w"/>
                                          </p:val>
                                        </p:tav>
                                      </p:tavLst>
                                    </p:anim>
                                    <p:anim calcmode="lin" valueType="num">
                                      <p:cBhvr>
                                        <p:cTn id="14" dur="500" fill="hold"/>
                                        <p:tgtEl>
                                          <p:spTgt spid="921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99440" y="1579880"/>
            <a:ext cx="10993120" cy="3362960"/>
          </a:xfrm>
        </p:spPr>
        <p:txBody>
          <a:bodyPr rtlCol="0">
            <a:normAutofit/>
          </a:bodyPr>
          <a:lstStyle/>
          <a:p>
            <a:pPr algn="l" fontAlgn="auto">
              <a:spcAft>
                <a:spcPts val="0"/>
              </a:spcAft>
              <a:defRPr/>
            </a:pPr>
            <a:r>
              <a:rPr b="1">
                <a:latin typeface="宋体" panose="02010600030101010101" pitchFamily="2" charset="-122"/>
              </a:rPr>
              <a:t>小说就这样塑造了一位让人觉得凄楚辛酸的又让感到豪迈壮烈的父亲。 </a:t>
            </a:r>
            <a:endParaRPr b="1">
              <a:latin typeface="宋体" panose="02010600030101010101" pitchFamily="2"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68400" y="1122363"/>
            <a:ext cx="9896475" cy="2387600"/>
          </a:xfrm>
        </p:spPr>
        <p:txBody>
          <a:bodyPr rtlCol="0">
            <a:normAutofit fontScale="90000"/>
          </a:bodyPr>
          <a:lstStyle/>
          <a:p>
            <a:pPr algn="l" fontAlgn="auto">
              <a:spcAft>
                <a:spcPts val="0"/>
              </a:spcAft>
              <a:defRPr/>
            </a:pPr>
            <a:r>
              <a:rPr lang="en-US" altLang="zh-CN" b="1">
                <a:latin typeface="宋体" panose="02010600030101010101" pitchFamily="2" charset="-122"/>
              </a:rPr>
              <a:t>   </a:t>
            </a:r>
            <a:r>
              <a:rPr lang="zh-CN" altLang="en-US" b="1">
                <a:latin typeface="宋体" panose="02010600030101010101" pitchFamily="2" charset="-122"/>
              </a:rPr>
              <a:t>作者简介：</a:t>
            </a:r>
            <a:r>
              <a:rPr lang="en-US" altLang="zh-CN" b="1">
                <a:latin typeface="宋体" panose="02010600030101010101" pitchFamily="2" charset="-122"/>
              </a:rPr>
              <a:t> 李森祥，浙江人。当代作家，浙江省作协的专业作家。 </a:t>
            </a:r>
            <a:endParaRPr lang="en-US" altLang="zh-CN" b="1">
              <a:latin typeface="宋体" panose="0201060003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68400" y="406400"/>
            <a:ext cx="10154920" cy="5511800"/>
          </a:xfrm>
        </p:spPr>
        <p:txBody>
          <a:bodyPr rtlCol="0">
            <a:normAutofit fontScale="90000"/>
          </a:bodyPr>
          <a:lstStyle/>
          <a:p>
            <a:pPr algn="l" fontAlgn="auto">
              <a:spcAft>
                <a:spcPts val="0"/>
              </a:spcAft>
              <a:defRPr/>
            </a:pPr>
            <a:r>
              <a:rPr lang="en-US" altLang="zh-CN" b="1">
                <a:latin typeface="宋体" panose="02010600030101010101" pitchFamily="2" charset="-122"/>
              </a:rPr>
              <a:t>   </a:t>
            </a:r>
            <a:r>
              <a:rPr b="1">
                <a:latin typeface="宋体" panose="02010600030101010101" pitchFamily="2" charset="-122"/>
              </a:rPr>
              <a:t>《台阶》以“农民的儿子”作为故事的叙述者，叙述了“父亲”为盖新屋而拼命苦干的一生，表现农民艰难困苦的生存状态和他们为改变现状而不懈努力的精神，作品兼有崇敬和怜悯双重感情色彩。 </a:t>
            </a:r>
            <a:endParaRPr b="1">
              <a:latin typeface="宋体" panose="02010600030101010101"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318510" y="1743075"/>
            <a:ext cx="5554980" cy="1925955"/>
          </a:xfrm>
        </p:spPr>
        <p:txBody>
          <a:bodyPr rtlCol="0">
            <a:normAutofit/>
          </a:bodyPr>
          <a:lstStyle/>
          <a:p>
            <a:pPr algn="l" fontAlgn="auto">
              <a:spcAft>
                <a:spcPts val="0"/>
              </a:spcAft>
              <a:defRPr/>
            </a:pPr>
            <a:r>
              <a:rPr lang="zh-CN" b="1">
                <a:latin typeface="宋体" panose="02010600030101010101" pitchFamily="2" charset="-122"/>
              </a:rPr>
              <a:t>赏析重点：</a:t>
            </a:r>
            <a:br>
              <a:rPr lang="zh-CN" b="1">
                <a:latin typeface="宋体" panose="02010600030101010101" pitchFamily="2" charset="-122"/>
              </a:rPr>
            </a:br>
            <a:r>
              <a:rPr b="1">
                <a:latin typeface="宋体" panose="02010600030101010101" pitchFamily="2" charset="-122"/>
              </a:rPr>
              <a:t>人物 细节 </a:t>
            </a:r>
            <a:endParaRPr b="1">
              <a:latin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68400" y="1409065"/>
            <a:ext cx="10258425" cy="3000375"/>
          </a:xfrm>
        </p:spPr>
        <p:txBody>
          <a:bodyPr rtlCol="0">
            <a:normAutofit fontScale="90000"/>
          </a:bodyPr>
          <a:lstStyle/>
          <a:p>
            <a:pPr algn="l" fontAlgn="auto">
              <a:spcAft>
                <a:spcPts val="0"/>
              </a:spcAft>
              <a:defRPr/>
            </a:pPr>
            <a:r>
              <a:rPr lang="zh-CN" altLang="en-US" b="1">
                <a:latin typeface="宋体" panose="02010600030101010101" pitchFamily="2" charset="-122"/>
              </a:rPr>
              <a:t>一、</a:t>
            </a:r>
            <a:r>
              <a:rPr lang="en-US" altLang="zh-CN" b="1">
                <a:latin typeface="宋体" panose="02010600030101010101" pitchFamily="2" charset="-122"/>
              </a:rPr>
              <a:t>品析人物</a:t>
            </a:r>
            <a:br>
              <a:rPr lang="zh-CN" altLang="en-US" b="1">
                <a:latin typeface="宋体" panose="02010600030101010101" pitchFamily="2" charset="-122"/>
              </a:rPr>
            </a:br>
            <a:r>
              <a:rPr b="1">
                <a:latin typeface="宋体" panose="02010600030101010101" pitchFamily="2" charset="-122"/>
              </a:rPr>
              <a:t>用一句话概说“父亲”是个什么样的人，句中要用上一个四字短语。</a:t>
            </a:r>
            <a:endParaRPr b="1">
              <a:latin typeface="宋体"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57580" y="482600"/>
            <a:ext cx="10521315" cy="1076960"/>
          </a:xfrm>
        </p:spPr>
        <p:txBody>
          <a:bodyPr rtlCol="0">
            <a:normAutofit/>
          </a:bodyPr>
          <a:lstStyle/>
          <a:p>
            <a:pPr algn="l" fontAlgn="auto">
              <a:spcAft>
                <a:spcPts val="0"/>
              </a:spcAft>
              <a:defRPr/>
            </a:pPr>
            <a:r>
              <a:rPr sz="3200" b="1">
                <a:latin typeface="宋体" panose="02010600030101010101" pitchFamily="2" charset="-122"/>
              </a:rPr>
              <a:t>一位体壮如牛、吃苦耐劳、要自立于受人尊重行列的父亲。 </a:t>
            </a:r>
            <a:r>
              <a:rPr b="1">
                <a:latin typeface="宋体" panose="02010600030101010101" pitchFamily="2" charset="-122"/>
              </a:rPr>
              <a:t> </a:t>
            </a:r>
            <a:endParaRPr b="1">
              <a:latin typeface="宋体" panose="02010600030101010101" pitchFamily="2" charset="-122"/>
            </a:endParaRPr>
          </a:p>
        </p:txBody>
      </p:sp>
      <p:sp>
        <p:nvSpPr>
          <p:cNvPr id="3" name="标题 1"/>
          <p:cNvSpPr>
            <a:spLocks noGrp="1"/>
          </p:cNvSpPr>
          <p:nvPr/>
        </p:nvSpPr>
        <p:spPr>
          <a:xfrm>
            <a:off x="957580" y="1524000"/>
            <a:ext cx="10521315" cy="1076960"/>
          </a:xfrm>
          <a:prstGeom prst="rect">
            <a:avLst/>
          </a:prstGeom>
          <a:noFill/>
          <a:ln w="9525">
            <a:noFill/>
            <a:miter lim="800000"/>
          </a:ln>
        </p:spPr>
        <p:txBody>
          <a:bodyPr vert="horz" wrap="square" lIns="91440" tIns="45720" rIns="91440" bIns="45720" numCol="1" rtlCol="0" anchor="b" anchorCtr="0" compatLnSpc="1">
            <a:normAutofit/>
          </a:bodyPr>
          <a:lstStyle>
            <a:lvl1pPr algn="ctr" rtl="0" fontAlgn="base">
              <a:lnSpc>
                <a:spcPct val="90000"/>
              </a:lnSpc>
              <a:spcBef>
                <a:spcPct val="0"/>
              </a:spcBef>
              <a:spcAft>
                <a:spcPct val="0"/>
              </a:spcAft>
              <a:defRPr sz="60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fontAlgn="auto">
              <a:spcAft>
                <a:spcPts val="0"/>
              </a:spcAft>
              <a:defRPr/>
            </a:pPr>
            <a:r>
              <a:rPr sz="3200" b="1">
                <a:latin typeface="宋体" panose="02010600030101010101" pitchFamily="2" charset="-122"/>
              </a:rPr>
              <a:t>一位老实厚道、低眉顺眼、含辛茹苦一辈子的父亲。  </a:t>
            </a:r>
            <a:r>
              <a:rPr b="1">
                <a:latin typeface="宋体" panose="02010600030101010101" pitchFamily="2" charset="-122"/>
              </a:rPr>
              <a:t> </a:t>
            </a:r>
            <a:endParaRPr b="1">
              <a:latin typeface="宋体" panose="02010600030101010101" pitchFamily="2" charset="-122"/>
            </a:endParaRPr>
          </a:p>
        </p:txBody>
      </p:sp>
      <p:sp>
        <p:nvSpPr>
          <p:cNvPr id="6" name="标题 1"/>
          <p:cNvSpPr>
            <a:spLocks noGrp="1"/>
          </p:cNvSpPr>
          <p:nvPr/>
        </p:nvSpPr>
        <p:spPr>
          <a:xfrm>
            <a:off x="957580" y="4556760"/>
            <a:ext cx="10521315" cy="1076960"/>
          </a:xfrm>
          <a:prstGeom prst="rect">
            <a:avLst/>
          </a:prstGeom>
          <a:noFill/>
          <a:ln w="9525">
            <a:noFill/>
            <a:miter lim="800000"/>
          </a:ln>
        </p:spPr>
        <p:txBody>
          <a:bodyPr vert="horz" wrap="square" lIns="91440" tIns="45720" rIns="91440" bIns="45720" numCol="1" rtlCol="0" anchor="b" anchorCtr="0" compatLnSpc="1">
            <a:normAutofit/>
          </a:bodyPr>
          <a:lstStyle>
            <a:lvl1pPr algn="ctr" rtl="0" fontAlgn="base">
              <a:lnSpc>
                <a:spcPct val="90000"/>
              </a:lnSpc>
              <a:spcBef>
                <a:spcPct val="0"/>
              </a:spcBef>
              <a:spcAft>
                <a:spcPct val="0"/>
              </a:spcAft>
              <a:defRPr sz="60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fontAlgn="auto">
              <a:spcAft>
                <a:spcPts val="0"/>
              </a:spcAft>
              <a:defRPr/>
            </a:pPr>
            <a:r>
              <a:rPr sz="3200" b="1">
                <a:latin typeface="宋体" panose="02010600030101010101" pitchFamily="2" charset="-122"/>
              </a:rPr>
              <a:t>一位不甘低人一等、在坚忍不拔的奋斗中老去的父亲。  </a:t>
            </a:r>
            <a:r>
              <a:rPr b="1">
                <a:latin typeface="宋体" panose="02010600030101010101" pitchFamily="2" charset="-122"/>
              </a:rPr>
              <a:t> </a:t>
            </a:r>
            <a:endParaRPr b="1">
              <a:latin typeface="宋体" panose="02010600030101010101" pitchFamily="2" charset="-122"/>
            </a:endParaRPr>
          </a:p>
        </p:txBody>
      </p:sp>
      <p:sp>
        <p:nvSpPr>
          <p:cNvPr id="7" name="标题 1"/>
          <p:cNvSpPr>
            <a:spLocks noGrp="1"/>
          </p:cNvSpPr>
          <p:nvPr/>
        </p:nvSpPr>
        <p:spPr>
          <a:xfrm>
            <a:off x="957580" y="3632200"/>
            <a:ext cx="10521315" cy="1076960"/>
          </a:xfrm>
          <a:prstGeom prst="rect">
            <a:avLst/>
          </a:prstGeom>
          <a:noFill/>
          <a:ln w="9525">
            <a:noFill/>
            <a:miter lim="800000"/>
          </a:ln>
        </p:spPr>
        <p:txBody>
          <a:bodyPr vert="horz" wrap="square" lIns="91440" tIns="45720" rIns="91440" bIns="45720" numCol="1" rtlCol="0" anchor="b" anchorCtr="0" compatLnSpc="1">
            <a:normAutofit/>
          </a:bodyPr>
          <a:lstStyle>
            <a:lvl1pPr algn="ctr" rtl="0" fontAlgn="base">
              <a:lnSpc>
                <a:spcPct val="90000"/>
              </a:lnSpc>
              <a:spcBef>
                <a:spcPct val="0"/>
              </a:spcBef>
              <a:spcAft>
                <a:spcPct val="0"/>
              </a:spcAft>
              <a:defRPr sz="60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fontAlgn="auto">
              <a:spcAft>
                <a:spcPts val="0"/>
              </a:spcAft>
              <a:defRPr/>
            </a:pPr>
            <a:r>
              <a:rPr sz="3200" b="1">
                <a:latin typeface="宋体" panose="02010600030101010101" pitchFamily="2" charset="-122"/>
              </a:rPr>
              <a:t>一位在漫长的准备之中积铢累寸，终于如愿以偿的父亲。   </a:t>
            </a:r>
            <a:r>
              <a:rPr b="1">
                <a:latin typeface="宋体" panose="02010600030101010101" pitchFamily="2" charset="-122"/>
              </a:rPr>
              <a:t> </a:t>
            </a:r>
            <a:endParaRPr b="1">
              <a:latin typeface="宋体" panose="02010600030101010101" pitchFamily="2" charset="-122"/>
            </a:endParaRPr>
          </a:p>
        </p:txBody>
      </p:sp>
      <p:sp>
        <p:nvSpPr>
          <p:cNvPr id="8" name="标题 1"/>
          <p:cNvSpPr>
            <a:spLocks noGrp="1"/>
          </p:cNvSpPr>
          <p:nvPr/>
        </p:nvSpPr>
        <p:spPr>
          <a:xfrm>
            <a:off x="957580" y="2621280"/>
            <a:ext cx="10521315" cy="1076960"/>
          </a:xfrm>
          <a:prstGeom prst="rect">
            <a:avLst/>
          </a:prstGeom>
          <a:noFill/>
          <a:ln w="9525">
            <a:noFill/>
            <a:miter lim="800000"/>
          </a:ln>
        </p:spPr>
        <p:txBody>
          <a:bodyPr vert="horz" wrap="square" lIns="91440" tIns="45720" rIns="91440" bIns="45720" numCol="1" rtlCol="0" anchor="b" anchorCtr="0" compatLnSpc="1">
            <a:normAutofit/>
          </a:bodyPr>
          <a:lstStyle>
            <a:lvl1pPr algn="ctr" rtl="0" fontAlgn="base">
              <a:lnSpc>
                <a:spcPct val="90000"/>
              </a:lnSpc>
              <a:spcBef>
                <a:spcPct val="0"/>
              </a:spcBef>
              <a:spcAft>
                <a:spcPct val="0"/>
              </a:spcAft>
              <a:defRPr sz="60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fontAlgn="auto">
              <a:spcAft>
                <a:spcPts val="0"/>
              </a:spcAft>
              <a:defRPr/>
            </a:pPr>
            <a:r>
              <a:rPr sz="3200" b="1">
                <a:latin typeface="宋体" panose="02010600030101010101" pitchFamily="2" charset="-122"/>
              </a:rPr>
              <a:t>一位俭朴谦卑、沉默寡言、不怕千辛万苦的父亲。   </a:t>
            </a:r>
            <a:r>
              <a:rPr b="1">
                <a:latin typeface="宋体" panose="02010600030101010101" pitchFamily="2" charset="-122"/>
              </a:rPr>
              <a:t> </a:t>
            </a:r>
            <a:endParaRPr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7"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81735" y="-28575"/>
            <a:ext cx="10156190" cy="5586095"/>
          </a:xfrm>
        </p:spPr>
        <p:txBody>
          <a:bodyPr rtlCol="0">
            <a:normAutofit/>
          </a:bodyPr>
          <a:lstStyle/>
          <a:p>
            <a:pPr algn="l" fontAlgn="auto">
              <a:spcAft>
                <a:spcPts val="0"/>
              </a:spcAft>
              <a:defRPr/>
            </a:pPr>
            <a:r>
              <a:rPr lang="en-US" sz="3200" b="1">
                <a:latin typeface="宋体" panose="02010600030101010101" pitchFamily="2" charset="-122"/>
              </a:rPr>
              <a:t>  </a:t>
            </a:r>
            <a:r>
              <a:rPr lang="zh-CN" altLang="en-US" sz="4800" b="1">
                <a:latin typeface="宋体" panose="02010600030101010101" pitchFamily="2" charset="-122"/>
              </a:rPr>
              <a:t>识记字词：</a:t>
            </a:r>
            <a:br>
              <a:rPr lang="en-US" sz="3200" b="1">
                <a:latin typeface="宋体" panose="02010600030101010101" pitchFamily="2" charset="-122"/>
              </a:rPr>
            </a:br>
            <a:r>
              <a:rPr lang="en-US" sz="3200" b="1">
                <a:latin typeface="宋体" panose="02010600030101010101" pitchFamily="2" charset="-122"/>
              </a:rPr>
              <a:t>     </a:t>
            </a:r>
            <a:r>
              <a:rPr sz="4000" b="1">
                <a:latin typeface="宋体" panose="02010600030101010101" pitchFamily="2" charset="-122"/>
              </a:rPr>
              <a:t>一颗颗硬币大的小凹凼 </a:t>
            </a:r>
            <a:br>
              <a:rPr sz="4000" b="1">
                <a:latin typeface="宋体" panose="02010600030101010101" pitchFamily="2" charset="-122"/>
              </a:rPr>
            </a:br>
            <a:r>
              <a:rPr sz="4000" b="1">
                <a:latin typeface="宋体" panose="02010600030101010101" pitchFamily="2" charset="-122"/>
              </a:rPr>
              <a:t>　　我流着一大串涎水 </a:t>
            </a:r>
            <a:br>
              <a:rPr sz="4000" b="1">
                <a:latin typeface="宋体" panose="02010600030101010101" pitchFamily="2" charset="-122"/>
              </a:rPr>
            </a:br>
            <a:r>
              <a:rPr sz="4000" b="1">
                <a:latin typeface="宋体" panose="02010600030101010101" pitchFamily="2" charset="-122"/>
              </a:rPr>
              <a:t>　　沟里嵌着沙子和泥土 </a:t>
            </a:r>
            <a:br>
              <a:rPr sz="4000" b="1">
                <a:latin typeface="宋体" panose="02010600030101010101" pitchFamily="2" charset="-122"/>
              </a:rPr>
            </a:br>
            <a:r>
              <a:rPr sz="4000" b="1">
                <a:latin typeface="宋体" panose="02010600030101010101" pitchFamily="2" charset="-122"/>
              </a:rPr>
              <a:t>　　烟枪的铜盏对着青石板嘎嘎地敲一敲 </a:t>
            </a:r>
            <a:br>
              <a:rPr sz="4000" b="1">
                <a:latin typeface="宋体" panose="02010600030101010101" pitchFamily="2" charset="-122"/>
              </a:rPr>
            </a:br>
            <a:r>
              <a:rPr sz="4000" b="1">
                <a:latin typeface="宋体" panose="02010600030101010101" pitchFamily="2" charset="-122"/>
              </a:rPr>
              <a:t>　　身上淌着一片大汗，顾不得揩一把 </a:t>
            </a:r>
            <a:br>
              <a:rPr sz="4000" b="1">
                <a:latin typeface="宋体" panose="02010600030101010101" pitchFamily="2" charset="-122"/>
              </a:rPr>
            </a:br>
            <a:r>
              <a:rPr sz="4000" b="1">
                <a:latin typeface="宋体" panose="02010600030101010101" pitchFamily="2" charset="-122"/>
              </a:rPr>
              <a:t>　　黏性很强的黄泥掺上一些石灰水 </a:t>
            </a:r>
            <a:br>
              <a:rPr sz="4000" b="1">
                <a:latin typeface="宋体" panose="02010600030101010101" pitchFamily="2" charset="-122"/>
              </a:rPr>
            </a:br>
            <a:r>
              <a:rPr sz="4000" b="1">
                <a:latin typeface="宋体" panose="02010600030101010101" pitchFamily="2" charset="-122"/>
              </a:rPr>
              <a:t>　　他就憋住了不磕 </a:t>
            </a:r>
            <a:br>
              <a:rPr sz="4000" b="1">
                <a:latin typeface="宋体" panose="02010600030101010101" pitchFamily="2" charset="-122"/>
              </a:rPr>
            </a:br>
            <a:r>
              <a:rPr sz="4000" b="1">
                <a:latin typeface="宋体" panose="02010600030101010101" pitchFamily="2" charset="-122"/>
              </a:rPr>
              <a:t>　　硌了一硌</a:t>
            </a:r>
            <a:r>
              <a:rPr sz="3200" b="1">
                <a:latin typeface="宋体" panose="02010600030101010101" pitchFamily="2" charset="-122"/>
              </a:rPr>
              <a:t> </a:t>
            </a:r>
            <a:r>
              <a:rPr b="1">
                <a:latin typeface="宋体" panose="02010600030101010101" pitchFamily="2" charset="-122"/>
              </a:rPr>
              <a:t> </a:t>
            </a:r>
            <a:endParaRPr b="1">
              <a:latin typeface="宋体" panose="0201060003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93495" y="1203325"/>
            <a:ext cx="10461625" cy="3262630"/>
          </a:xfrm>
        </p:spPr>
        <p:txBody>
          <a:bodyPr rtlCol="0">
            <a:normAutofit fontScale="90000"/>
          </a:bodyPr>
          <a:lstStyle/>
          <a:p>
            <a:pPr algn="l" fontAlgn="auto">
              <a:spcAft>
                <a:spcPts val="0"/>
              </a:spcAft>
              <a:defRPr/>
            </a:pPr>
            <a:r>
              <a:rPr lang="zh-CN" b="1">
                <a:latin typeface="宋体" panose="02010600030101010101" pitchFamily="2" charset="-122"/>
              </a:rPr>
              <a:t>二、赏析</a:t>
            </a:r>
            <a:r>
              <a:rPr b="1">
                <a:latin typeface="宋体" panose="02010600030101010101" pitchFamily="2" charset="-122"/>
              </a:rPr>
              <a:t>细节</a:t>
            </a:r>
            <a:br>
              <a:rPr b="1">
                <a:latin typeface="宋体" panose="02010600030101010101" pitchFamily="2" charset="-122"/>
              </a:rPr>
            </a:br>
            <a:r>
              <a:rPr b="1">
                <a:latin typeface="宋体" panose="02010600030101010101" pitchFamily="2" charset="-122"/>
              </a:rPr>
              <a:t>研读课文第9段到第16段，赏析细节描写的表现力，赏析小说表现人物的技巧和手法。 </a:t>
            </a:r>
            <a:endParaRPr b="1">
              <a:latin typeface="宋体" panose="0201060003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63270" y="621665"/>
            <a:ext cx="3481070" cy="1022350"/>
          </a:xfrm>
        </p:spPr>
        <p:txBody>
          <a:bodyPr rtlCol="0">
            <a:normAutofit fontScale="90000"/>
          </a:bodyPr>
          <a:lstStyle/>
          <a:p>
            <a:pPr algn="ctr" fontAlgn="auto">
              <a:spcAft>
                <a:spcPts val="0"/>
              </a:spcAft>
              <a:defRPr/>
            </a:pPr>
            <a:r>
              <a:rPr lang="en-US" b="1">
                <a:latin typeface="宋体" panose="02010600030101010101" pitchFamily="2" charset="-122"/>
              </a:rPr>
              <a:t>  </a:t>
            </a:r>
            <a:br>
              <a:rPr lang="en-US" b="1">
                <a:latin typeface="宋体" panose="02010600030101010101" pitchFamily="2" charset="-122"/>
              </a:rPr>
            </a:br>
            <a:r>
              <a:rPr lang="en-US" b="1">
                <a:latin typeface="宋体" panose="02010600030101010101" pitchFamily="2" charset="-122"/>
              </a:rPr>
              <a:t>  </a:t>
            </a:r>
            <a:r>
              <a:rPr lang="en-US" sz="4800" b="1">
                <a:latin typeface="宋体" panose="02010600030101010101" pitchFamily="2" charset="-122"/>
              </a:rPr>
              <a:t> </a:t>
            </a:r>
            <a:r>
              <a:rPr sz="4800" b="1">
                <a:latin typeface="宋体" panose="02010600030101010101" pitchFamily="2" charset="-122"/>
              </a:rPr>
              <a:t>　　 </a:t>
            </a:r>
            <a:br>
              <a:rPr sz="4800" b="1">
                <a:latin typeface="宋体" panose="02010600030101010101" pitchFamily="2" charset="-122"/>
              </a:rPr>
            </a:br>
            <a:r>
              <a:rPr sz="4800" b="1">
                <a:latin typeface="宋体" panose="02010600030101010101" pitchFamily="2" charset="-122"/>
              </a:rPr>
              <a:t>　　 </a:t>
            </a:r>
            <a:br>
              <a:rPr sz="4800" b="1">
                <a:latin typeface="宋体" panose="02010600030101010101" pitchFamily="2" charset="-122"/>
              </a:rPr>
            </a:br>
            <a:r>
              <a:rPr sz="4800" b="1">
                <a:latin typeface="宋体" panose="02010600030101010101" pitchFamily="2" charset="-122"/>
              </a:rPr>
              <a:t>　　 </a:t>
            </a:r>
            <a:br>
              <a:rPr sz="4800" b="1">
                <a:latin typeface="宋体" panose="02010600030101010101" pitchFamily="2" charset="-122"/>
              </a:rPr>
            </a:br>
            <a:r>
              <a:rPr sz="4800" b="1">
                <a:latin typeface="宋体" panose="02010600030101010101" pitchFamily="2" charset="-122"/>
              </a:rPr>
              <a:t>　　</a:t>
            </a:r>
            <a:br>
              <a:rPr sz="4800" b="1">
                <a:latin typeface="宋体" panose="02010600030101010101" pitchFamily="2" charset="-122"/>
              </a:rPr>
            </a:br>
            <a:r>
              <a:rPr sz="4800" b="1">
                <a:latin typeface="宋体" panose="02010600030101010101" pitchFamily="2" charset="-122"/>
              </a:rPr>
              <a:t>　　 </a:t>
            </a:r>
            <a:br>
              <a:rPr sz="4800" b="1">
                <a:latin typeface="宋体" panose="02010600030101010101" pitchFamily="2" charset="-122"/>
              </a:rPr>
            </a:br>
            <a:r>
              <a:rPr lang="zh-CN" sz="4800" b="1">
                <a:latin typeface="宋体" panose="02010600030101010101" pitchFamily="2" charset="-122"/>
              </a:rPr>
              <a:t>小结：</a:t>
            </a:r>
            <a:endParaRPr lang="zh-CN" sz="4800" b="1">
              <a:latin typeface="宋体" panose="02010600030101010101" pitchFamily="2" charset="-122"/>
            </a:endParaRPr>
          </a:p>
        </p:txBody>
      </p:sp>
      <p:sp>
        <p:nvSpPr>
          <p:cNvPr id="3" name="文本框 2"/>
          <p:cNvSpPr txBox="1"/>
          <p:nvPr/>
        </p:nvSpPr>
        <p:spPr>
          <a:xfrm>
            <a:off x="3829685" y="808355"/>
            <a:ext cx="3054350" cy="1097280"/>
          </a:xfrm>
          <a:prstGeom prst="rect">
            <a:avLst/>
          </a:prstGeom>
          <a:noFill/>
        </p:spPr>
        <p:txBody>
          <a:bodyPr wrap="none" rtlCol="0">
            <a:spAutoFit/>
          </a:bodyPr>
          <a:p>
            <a:pPr algn="l"/>
            <a:r>
              <a:rPr lang="en-US" sz="4800" b="1">
                <a:latin typeface="宋体" panose="02010600030101010101" pitchFamily="2" charset="-122"/>
                <a:sym typeface="+mn-ea"/>
              </a:rPr>
              <a:t> </a:t>
            </a:r>
            <a:r>
              <a:rPr sz="4800" b="1">
                <a:latin typeface="宋体" panose="02010600030101010101" pitchFamily="2" charset="-122"/>
                <a:sym typeface="+mn-ea"/>
              </a:rPr>
              <a:t>一线串珠</a:t>
            </a:r>
            <a:r>
              <a:rPr b="1">
                <a:latin typeface="宋体" panose="02010600030101010101" pitchFamily="2" charset="-122"/>
                <a:sym typeface="+mn-ea"/>
              </a:rPr>
              <a:t> </a:t>
            </a:r>
            <a:br>
              <a:rPr b="1">
                <a:latin typeface="宋体" panose="02010600030101010101" pitchFamily="2" charset="-122"/>
                <a:sym typeface="+mn-ea"/>
              </a:rPr>
            </a:br>
            <a:endParaRPr lang="zh-CN" altLang="en-US"/>
          </a:p>
        </p:txBody>
      </p:sp>
      <p:sp>
        <p:nvSpPr>
          <p:cNvPr id="5" name="文本框 4"/>
          <p:cNvSpPr txBox="1"/>
          <p:nvPr/>
        </p:nvSpPr>
        <p:spPr>
          <a:xfrm>
            <a:off x="4097655" y="5518150"/>
            <a:ext cx="2646680" cy="1371600"/>
          </a:xfrm>
          <a:prstGeom prst="rect">
            <a:avLst/>
          </a:prstGeom>
          <a:noFill/>
        </p:spPr>
        <p:txBody>
          <a:bodyPr wrap="square" rtlCol="0" anchor="t">
            <a:spAutoFit/>
          </a:bodyPr>
          <a:p>
            <a:pPr algn="l" defTabSz="914400"/>
            <a:r>
              <a:rPr sz="4800" b="1">
                <a:latin typeface="宋体" panose="02010600030101010101" pitchFamily="2" charset="-122"/>
                <a:sym typeface="+mn-ea"/>
              </a:rPr>
              <a:t>情在文中</a:t>
            </a:r>
            <a:endParaRPr sz="4800" b="1">
              <a:latin typeface="宋体" panose="02010600030101010101" pitchFamily="2" charset="-122"/>
            </a:endParaRPr>
          </a:p>
          <a:p>
            <a:pPr algn="l" defTabSz="914400"/>
            <a:r>
              <a:rPr sz="1800" b="1">
                <a:latin typeface="宋体" panose="02010600030101010101" pitchFamily="2" charset="-122"/>
                <a:ea typeface="+mn-ea"/>
                <a:sym typeface="+mn-ea"/>
              </a:rPr>
              <a:t> </a:t>
            </a:r>
            <a:br>
              <a:rPr sz="1800" b="1">
                <a:latin typeface="宋体" panose="02010600030101010101" pitchFamily="2" charset="-122"/>
                <a:ea typeface="+mn-ea"/>
                <a:sym typeface="+mn-ea"/>
              </a:rPr>
            </a:br>
            <a:endParaRPr lang="zh-CN" altLang="en-US"/>
          </a:p>
        </p:txBody>
      </p:sp>
      <p:sp>
        <p:nvSpPr>
          <p:cNvPr id="6" name="文本框 5"/>
          <p:cNvSpPr txBox="1"/>
          <p:nvPr/>
        </p:nvSpPr>
        <p:spPr>
          <a:xfrm>
            <a:off x="4119245" y="1644015"/>
            <a:ext cx="2631440" cy="822960"/>
          </a:xfrm>
          <a:prstGeom prst="rect">
            <a:avLst/>
          </a:prstGeom>
          <a:noFill/>
        </p:spPr>
        <p:txBody>
          <a:bodyPr wrap="none" rtlCol="0" anchor="t">
            <a:spAutoFit/>
          </a:bodyPr>
          <a:p>
            <a:pPr algn="l"/>
            <a:r>
              <a:rPr sz="4800" b="1">
                <a:latin typeface="宋体" panose="02010600030101010101" pitchFamily="2" charset="-122"/>
                <a:ea typeface="+mn-ea"/>
                <a:sym typeface="+mn-ea"/>
              </a:rPr>
              <a:t>概写细写</a:t>
            </a:r>
            <a:endParaRPr lang="zh-CN" altLang="en-US"/>
          </a:p>
        </p:txBody>
      </p:sp>
      <p:sp>
        <p:nvSpPr>
          <p:cNvPr id="8" name="文本框 7"/>
          <p:cNvSpPr txBox="1"/>
          <p:nvPr/>
        </p:nvSpPr>
        <p:spPr>
          <a:xfrm>
            <a:off x="4119245" y="3872230"/>
            <a:ext cx="2938780" cy="822960"/>
          </a:xfrm>
          <a:prstGeom prst="rect">
            <a:avLst/>
          </a:prstGeom>
          <a:noFill/>
        </p:spPr>
        <p:txBody>
          <a:bodyPr wrap="none" rtlCol="0" anchor="t">
            <a:spAutoFit/>
          </a:bodyPr>
          <a:p>
            <a:pPr algn="l"/>
            <a:r>
              <a:rPr sz="4800" b="1">
                <a:latin typeface="宋体" panose="02010600030101010101" pitchFamily="2" charset="-122"/>
                <a:ea typeface="+mn-ea"/>
                <a:sym typeface="+mn-ea"/>
              </a:rPr>
              <a:t>侧面烘托 </a:t>
            </a:r>
            <a:endParaRPr sz="4800" b="1">
              <a:latin typeface="宋体" panose="02010600030101010101" pitchFamily="2" charset="-122"/>
              <a:ea typeface="+mn-ea"/>
              <a:sym typeface="+mn-ea"/>
            </a:endParaRPr>
          </a:p>
        </p:txBody>
      </p:sp>
      <p:sp>
        <p:nvSpPr>
          <p:cNvPr id="9" name="文本框 8"/>
          <p:cNvSpPr txBox="1"/>
          <p:nvPr/>
        </p:nvSpPr>
        <p:spPr>
          <a:xfrm>
            <a:off x="4119245" y="3154680"/>
            <a:ext cx="2631440" cy="822960"/>
          </a:xfrm>
          <a:prstGeom prst="rect">
            <a:avLst/>
          </a:prstGeom>
          <a:noFill/>
        </p:spPr>
        <p:txBody>
          <a:bodyPr wrap="none" rtlCol="0" anchor="t">
            <a:spAutoFit/>
          </a:bodyPr>
          <a:p>
            <a:pPr algn="l"/>
            <a:r>
              <a:rPr sz="4800" b="1">
                <a:latin typeface="宋体" panose="02010600030101010101" pitchFamily="2" charset="-122"/>
                <a:sym typeface="+mn-ea"/>
              </a:rPr>
              <a:t>以景衬人</a:t>
            </a:r>
            <a:endParaRPr lang="zh-CN" altLang="en-US"/>
          </a:p>
        </p:txBody>
      </p:sp>
      <p:sp>
        <p:nvSpPr>
          <p:cNvPr id="10" name="文本框 9"/>
          <p:cNvSpPr txBox="1"/>
          <p:nvPr/>
        </p:nvSpPr>
        <p:spPr>
          <a:xfrm>
            <a:off x="4119245" y="2466975"/>
            <a:ext cx="2631440" cy="822960"/>
          </a:xfrm>
          <a:prstGeom prst="rect">
            <a:avLst/>
          </a:prstGeom>
          <a:noFill/>
        </p:spPr>
        <p:txBody>
          <a:bodyPr wrap="none" rtlCol="0" anchor="t">
            <a:spAutoFit/>
          </a:bodyPr>
          <a:p>
            <a:pPr algn="l"/>
            <a:r>
              <a:rPr sz="4800" b="1">
                <a:latin typeface="宋体" panose="02010600030101010101" pitchFamily="2" charset="-122"/>
                <a:sym typeface="+mn-ea"/>
              </a:rPr>
              <a:t>巧用数字</a:t>
            </a:r>
            <a:endParaRPr lang="zh-CN" altLang="en-US"/>
          </a:p>
        </p:txBody>
      </p:sp>
      <p:sp>
        <p:nvSpPr>
          <p:cNvPr id="11" name="文本框 10"/>
          <p:cNvSpPr txBox="1"/>
          <p:nvPr/>
        </p:nvSpPr>
        <p:spPr>
          <a:xfrm>
            <a:off x="4119245" y="4695190"/>
            <a:ext cx="2631440" cy="822960"/>
          </a:xfrm>
          <a:prstGeom prst="rect">
            <a:avLst/>
          </a:prstGeom>
          <a:noFill/>
        </p:spPr>
        <p:txBody>
          <a:bodyPr wrap="none" rtlCol="0" anchor="t">
            <a:spAutoFit/>
          </a:bodyPr>
          <a:p>
            <a:pPr algn="l"/>
            <a:r>
              <a:rPr sz="4800" b="1">
                <a:latin typeface="宋体" panose="02010600030101010101" pitchFamily="2" charset="-122"/>
                <a:sym typeface="+mn-ea"/>
              </a:rPr>
              <a:t>妙用照应</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0" grpId="0"/>
      <p:bldP spid="9" grpId="0"/>
      <p:bldP spid="8" grpId="0"/>
      <p:bldP spid="11"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582</Words>
  <Application>WPS 演示</Application>
  <PresentationFormat>自定义</PresentationFormat>
  <Paragraphs>45</Paragraphs>
  <Slides>10</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10</vt:i4>
      </vt:variant>
    </vt:vector>
  </HeadingPairs>
  <TitlesOfParts>
    <vt:vector size="20" baseType="lpstr">
      <vt:lpstr>Arial</vt:lpstr>
      <vt:lpstr>宋体</vt:lpstr>
      <vt:lpstr>Wingdings</vt:lpstr>
      <vt:lpstr>Calibri Light</vt:lpstr>
      <vt:lpstr>华文行楷</vt:lpstr>
      <vt:lpstr>Times New Roman</vt:lpstr>
      <vt:lpstr>微软雅黑</vt:lpstr>
      <vt:lpstr>Calibri</vt:lpstr>
      <vt:lpstr>Arial Unicode MS</vt:lpstr>
      <vt:lpstr>Office 主题</vt:lpstr>
      <vt:lpstr>PowerPoint 演示文稿</vt:lpstr>
      <vt:lpstr>   作者简介： 李森祥，浙江人。当代作家，浙江省作协的专业作家。 </vt:lpstr>
      <vt:lpstr>   《台阶》以“农民的儿子”作为故事的叙述者，叙述了“父亲”为盖新屋而拼命苦干的一生，表现农民艰难困苦的生存状态和他们为改变现状而不懈努力的精神，作品兼有崇敬和怜悯双重感情色彩。 </vt:lpstr>
      <vt:lpstr>赏析重点： 人物 细节 </vt:lpstr>
      <vt:lpstr>一、品析人物 用一句话概说“父亲”是个什么样的人，句中要用上一个四字短语。</vt:lpstr>
      <vt:lpstr>一位体壮如牛、吃苦耐劳、要自立于受人尊重行列的父亲。  </vt:lpstr>
      <vt:lpstr>      识记字词：      一颗颗硬币大的小凹凼  　　我流着一大串涎水  　　沟里嵌着沙子和泥土  　　烟枪的铜盏对着青石板嘎嘎地敲一敲  　　身上淌着一片大汗，顾不得揩一把  　　黏性很强的黄泥掺上一些石灰水  　　他就憋住了不磕  　　硌了一硌  </vt:lpstr>
      <vt:lpstr>二、赏析细节 研读课文第9段到第16段，赏析细节描写的表现力，赏析小说表现人物的技巧和手法。 </vt:lpstr>
      <vt:lpstr>      　　  　　  　　  　　 　　  小结：</vt:lpstr>
      <vt:lpstr>小说就这样塑造了一位让人觉得凄楚辛酸的又让感到豪迈壮烈的父亲。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63</cp:revision>
  <dcterms:created xsi:type="dcterms:W3CDTF">2017-03-05T02:55:00Z</dcterms:created>
  <dcterms:modified xsi:type="dcterms:W3CDTF">2017-04-05T22:40:43Z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