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ink/ink1.xml" ContentType="application/inkml+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Lst>
  <p:notesMasterIdLst>
    <p:notesMasterId r:id="rId4"/>
  </p:notesMasterIdLst>
  <p:sldIdLst>
    <p:sldId id="410" r:id="rId5"/>
    <p:sldId id="783" r:id="rId6"/>
    <p:sldId id="414" r:id="rId7"/>
    <p:sldId id="722" r:id="rId8"/>
    <p:sldId id="723" r:id="rId9"/>
    <p:sldId id="724" r:id="rId10"/>
    <p:sldId id="725" r:id="rId11"/>
    <p:sldId id="726" r:id="rId12"/>
    <p:sldId id="727" r:id="rId13"/>
    <p:sldId id="728" r:id="rId14"/>
    <p:sldId id="729" r:id="rId15"/>
    <p:sldId id="730" r:id="rId16"/>
    <p:sldId id="731" r:id="rId17"/>
    <p:sldId id="732" r:id="rId18"/>
    <p:sldId id="733" r:id="rId19"/>
    <p:sldId id="734" r:id="rId20"/>
    <p:sldId id="735" r:id="rId21"/>
    <p:sldId id="736" r:id="rId22"/>
    <p:sldId id="737" r:id="rId23"/>
    <p:sldId id="738" r:id="rId24"/>
    <p:sldId id="739" r:id="rId25"/>
    <p:sldId id="740" r:id="rId26"/>
    <p:sldId id="741" r:id="rId27"/>
    <p:sldId id="742" r:id="rId28"/>
    <p:sldId id="743" r:id="rId29"/>
    <p:sldId id="744" r:id="rId30"/>
    <p:sldId id="745" r:id="rId31"/>
    <p:sldId id="746" r:id="rId32"/>
    <p:sldId id="747" r:id="rId33"/>
    <p:sldId id="748" r:id="rId34"/>
    <p:sldId id="749" r:id="rId35"/>
    <p:sldId id="750" r:id="rId36"/>
    <p:sldId id="751" r:id="rId37"/>
    <p:sldId id="752" r:id="rId38"/>
    <p:sldId id="753" r:id="rId39"/>
    <p:sldId id="754" r:id="rId40"/>
    <p:sldId id="755" r:id="rId41"/>
    <p:sldId id="756" r:id="rId42"/>
    <p:sldId id="757" r:id="rId43"/>
    <p:sldId id="758" r:id="rId44"/>
    <p:sldId id="759" r:id="rId45"/>
    <p:sldId id="760" r:id="rId46"/>
    <p:sldId id="761" r:id="rId47"/>
    <p:sldId id="762" r:id="rId48"/>
    <p:sldId id="763" r:id="rId49"/>
    <p:sldId id="764" r:id="rId50"/>
    <p:sldId id="765" r:id="rId51"/>
    <p:sldId id="766" r:id="rId52"/>
    <p:sldId id="767" r:id="rId53"/>
    <p:sldId id="768" r:id="rId54"/>
    <p:sldId id="769" r:id="rId55"/>
    <p:sldId id="770" r:id="rId56"/>
    <p:sldId id="771" r:id="rId57"/>
    <p:sldId id="772" r:id="rId58"/>
    <p:sldId id="773" r:id="rId59"/>
    <p:sldId id="774" r:id="rId60"/>
    <p:sldId id="775" r:id="rId61"/>
    <p:sldId id="776" r:id="rId62"/>
    <p:sldId id="777" r:id="rId63"/>
    <p:sldId id="778" r:id="rId64"/>
    <p:sldId id="779" r:id="rId65"/>
    <p:sldId id="780" r:id="rId66"/>
    <p:sldId id="781" r:id="rId67"/>
    <p:sldId id="782" r:id="rId68"/>
  </p:sldIdLst>
  <p:sldSz cx="9144000" cy="6858000" type="screen4x3"/>
  <p:notesSz cx="6858000" cy="9144000"/>
  <p:custDataLst>
    <p:tags r:id="rId6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7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幸全" initials="幸全"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534" y="78"/>
      </p:cViewPr>
      <p:guideLst>
        <p:guide orient="horz" pos="2160"/>
        <p:guide pos="287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notesMaster" Target="notesMasters/notes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slide" Target="slides/slide51.xml" /><Relationship Id="rId56" Type="http://schemas.openxmlformats.org/officeDocument/2006/relationships/slide" Target="slides/slide52.xml" /><Relationship Id="rId57" Type="http://schemas.openxmlformats.org/officeDocument/2006/relationships/slide" Target="slides/slide53.xml" /><Relationship Id="rId58" Type="http://schemas.openxmlformats.org/officeDocument/2006/relationships/slide" Target="slides/slide54.xml" /><Relationship Id="rId59" Type="http://schemas.openxmlformats.org/officeDocument/2006/relationships/slide" Target="slides/slide55.xml" /><Relationship Id="rId6" Type="http://schemas.openxmlformats.org/officeDocument/2006/relationships/slide" Target="slides/slide2.xml" /><Relationship Id="rId60" Type="http://schemas.openxmlformats.org/officeDocument/2006/relationships/slide" Target="slides/slide56.xml" /><Relationship Id="rId61" Type="http://schemas.openxmlformats.org/officeDocument/2006/relationships/slide" Target="slides/slide57.xml" /><Relationship Id="rId62" Type="http://schemas.openxmlformats.org/officeDocument/2006/relationships/slide" Target="slides/slide58.xml" /><Relationship Id="rId63" Type="http://schemas.openxmlformats.org/officeDocument/2006/relationships/slide" Target="slides/slide59.xml" /><Relationship Id="rId64" Type="http://schemas.openxmlformats.org/officeDocument/2006/relationships/slide" Target="slides/slide60.xml" /><Relationship Id="rId65" Type="http://schemas.openxmlformats.org/officeDocument/2006/relationships/slide" Target="slides/slide61.xml" /><Relationship Id="rId66" Type="http://schemas.openxmlformats.org/officeDocument/2006/relationships/slide" Target="slides/slide62.xml" /><Relationship Id="rId67" Type="http://schemas.openxmlformats.org/officeDocument/2006/relationships/slide" Target="slides/slide63.xml" /><Relationship Id="rId68" Type="http://schemas.openxmlformats.org/officeDocument/2006/relationships/slide" Target="slides/slide64.xml" /><Relationship Id="rId69" Type="http://schemas.openxmlformats.org/officeDocument/2006/relationships/tags" Target="tags/tag249.xml" /><Relationship Id="rId7" Type="http://schemas.openxmlformats.org/officeDocument/2006/relationships/slide" Target="slides/slide3.xml" /><Relationship Id="rId70" Type="http://schemas.openxmlformats.org/officeDocument/2006/relationships/presProps" Target="presProps.xml" /><Relationship Id="rId71" Type="http://schemas.openxmlformats.org/officeDocument/2006/relationships/viewProps" Target="viewProps.xml" /><Relationship Id="rId72" Type="http://schemas.openxmlformats.org/officeDocument/2006/relationships/theme" Target="theme/theme1.xml" /><Relationship Id="rId73" Type="http://schemas.openxmlformats.org/officeDocument/2006/relationships/tableStyles" Target="tableStyles.xml" /><Relationship Id="rId8" Type="http://schemas.openxmlformats.org/officeDocument/2006/relationships/slide" Target="slides/slide4.xml" /><Relationship Id="rId9" Type="http://schemas.openxmlformats.org/officeDocument/2006/relationships/slide" Target="slides/slide5.xml" /></Relationships>
</file>

<file path=ppt/ink/ink1.xml><?xml version="1.0" encoding="utf-8"?>
<inkml:ink xmlns:inkml="http://www.w3.org/2003/InkML">
  <inkml:definitions>
    <inkml:context xml:id="ctx0">
      <inkml:inkSource xml:id="inkSrc0">
        <inkml:traceFormat>
          <inkml:channel name="X" type="integer" min="0" max="0" units="cm"/>
          <inkml:channel name="Y" type="integer" min="0" max="0" units="cm"/>
        </inkml:traceFormat>
        <inkml:channelProperties>
          <inkml:channelProperty channel="X" name="resolution" value="28.34646" units="1/cm"/>
          <inkml:channelProperty channel="Y" name="resolution" value="28.34646" units="1/cm"/>
        </inkml:channelProperties>
      </inkml:inkSource>
      <inkml:timestamp xml:id="ts0" timeString="2021-08-26T22:30:49.0000000"/>
    </inkml:context>
    <inkml:brush xml:id="br0">
      <inkml:brushProperty name="width" value="0.05292" units="cm"/>
      <inkml:brushProperty name="height" value="0.05292" units="cm"/>
      <inkml:brushProperty name="color" value="#FF0000"/>
    </inkml:brush>
  </inkml:definitions>
  <inkml:trace contextRef="#ctx0" brushRef="#br0">566 477,'71'0,"-19"0,1 0,18 0,-1 0,1 0,-1 0,1 0,17 0,-35 0,18 0,-18 0,-1 0,1 0,0 0,0 0,0 0,0 0,0 0,0 0,0 0,17 0,-17 0,18 0,-1 0,-17 0,35 0,0 0,36 0,-36 0,18 0,-53 18,-36 34,-52 1,0 0,0 0,17 0,18 0,-18 0,18-1,-17 1,17 0,0 18,-18-1,18-17,-18 53,1-36,-1 1,0 17,18-35,0 0,0-1,-17 1,-1 0,18 18,0-1,0-17,71-35,-18-18,0-18,17 18,18 0,-35-18,0 18,0 0,18-17,-1-1,-17 18,0 0,35-18,-35 18,0 0,17 0,19 0,-37 0,19 0,-18-17,17 17,-17 0,0 0,0 0,0-18,0 18,0-17,17 17,-17 0,0 0,0 0,0 0,0 0,17 0</inkml:trace>
</inkml:ink>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2021/8/27</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5529863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54.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56.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57.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61.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62.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64.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88065" name="幻灯片图像占位符 1"/>
          <p:cNvSpPr>
            <a:spLocks noGrp="1" noRot="1" noChangeAspect="1" noTextEdit="1"/>
          </p:cNvSpPr>
          <p:nvPr>
            <p:ph type="sldImg"/>
          </p:nvPr>
        </p:nvSpPr>
        <p:spPr>
          <a:ln>
            <a:solidFill>
              <a:srgbClr val="000000"/>
            </a:solidFill>
            <a:miter/>
          </a:ln>
        </p:spPr>
      </p:sp>
      <p:sp>
        <p:nvSpPr>
          <p:cNvPr id="88066"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88067" name="灯片编号占位符 3"/>
          <p:cNvSpPr>
            <a:spLocks noGrp="1"/>
          </p:cNvSpPr>
          <p:nvPr>
            <p:ph type="sldNum" sz="quarter" idx="10"/>
          </p:nvPr>
        </p:nvSpPr>
        <p:spPr>
          <a:xfrm>
            <a:off x="4024313" y="9720263"/>
            <a:ext cx="3078162" cy="51435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rPr>
              <a:t>6</a:t>
            </a:fld>
            <a:endParaRPr lang="zh-CN" altLang="en-US" sz="1200">
              <a:latin typeface="Calibri"/>
            </a:endParaRPr>
          </a:p>
        </p:txBody>
      </p:sp>
    </p:spTree>
    <p:extLst>
      <p:ext uri="{BB962C8B-B14F-4D97-AF65-F5344CB8AC3E}">
        <p14:creationId xmlns:p14="http://schemas.microsoft.com/office/powerpoint/2010/main" val="231877734"/>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2401" name="幻灯片图像占位符 1"/>
          <p:cNvSpPr>
            <a:spLocks noGrp="1" noRot="1" noChangeAspect="1" noTextEdit="1"/>
          </p:cNvSpPr>
          <p:nvPr>
            <p:ph type="sldImg"/>
          </p:nvPr>
        </p:nvSpPr>
        <p:spPr>
          <a:ln>
            <a:solidFill>
              <a:srgbClr val="000000"/>
            </a:solidFill>
            <a:miter/>
          </a:ln>
        </p:spPr>
      </p:sp>
      <p:sp>
        <p:nvSpPr>
          <p:cNvPr id="102402"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02403" name="灯片编号占位符 3"/>
          <p:cNvSpPr>
            <a:spLocks noGrp="1"/>
          </p:cNvSpPr>
          <p:nvPr>
            <p:ph type="sldNum" sz="quarter" idx="10"/>
          </p:nvPr>
        </p:nvSpPr>
        <p:spPr>
          <a:xfrm>
            <a:off x="4024313" y="9720263"/>
            <a:ext cx="3078162" cy="51435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rPr>
              <a:t>44</a:t>
            </a:fld>
            <a:endParaRPr lang="zh-CN" altLang="en-US" sz="1200">
              <a:latin typeface="Calibri"/>
            </a:endParaRPr>
          </a:p>
        </p:txBody>
      </p:sp>
    </p:spTree>
    <p:extLst>
      <p:ext uri="{BB962C8B-B14F-4D97-AF65-F5344CB8AC3E}">
        <p14:creationId xmlns:p14="http://schemas.microsoft.com/office/powerpoint/2010/main" val="520866491"/>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17761" name="幻灯片图像占位符 1"/>
          <p:cNvSpPr>
            <a:spLocks noGrp="1" noRot="1" noChangeAspect="1" noTextEdit="1"/>
          </p:cNvSpPr>
          <p:nvPr>
            <p:ph type="sldImg"/>
          </p:nvPr>
        </p:nvSpPr>
        <p:spPr>
          <a:ln>
            <a:solidFill>
              <a:srgbClr val="000000"/>
            </a:solidFill>
            <a:miter/>
          </a:ln>
        </p:spPr>
      </p:sp>
      <p:sp>
        <p:nvSpPr>
          <p:cNvPr id="117762"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17763" name="灯片编号占位符 3"/>
          <p:cNvSpPr>
            <a:spLocks noGrp="1"/>
          </p:cNvSpPr>
          <p:nvPr>
            <p:ph type="sldNum" sz="quarter" idx="10"/>
          </p:nvPr>
        </p:nvSpPr>
        <p:spPr>
          <a:xfrm>
            <a:off x="4024313" y="9720263"/>
            <a:ext cx="3078162" cy="51435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rPr>
              <a:t>54</a:t>
            </a:fld>
            <a:endParaRPr lang="zh-CN" altLang="en-US" sz="1200">
              <a:latin typeface="Calibri"/>
            </a:endParaRPr>
          </a:p>
        </p:txBody>
      </p:sp>
    </p:spTree>
    <p:extLst>
      <p:ext uri="{BB962C8B-B14F-4D97-AF65-F5344CB8AC3E}">
        <p14:creationId xmlns:p14="http://schemas.microsoft.com/office/powerpoint/2010/main" val="3987139485"/>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20833" name="Rectangle 7"/>
          <p:cNvSpPr txBox="1">
            <a:spLocks noGrp="1"/>
          </p:cNvSpPr>
          <p:nvPr>
            <p:ph type="sldNum" sz="quarter"/>
          </p:nvPr>
        </p:nvSpPr>
        <p:spPr>
          <a:xfrm>
            <a:off x="3886200" y="8686800"/>
            <a:ext cx="2971800" cy="457200"/>
          </a:xfrm>
          <a:prstGeom prst="rect">
            <a:avLst/>
          </a:prstGeom>
          <a:noFill/>
          <a:ln w="9525">
            <a:noFill/>
          </a:ln>
        </p:spPr>
        <p:txBody>
          <a:bodyPr vert="horz" wrap="square" lIns="91440" tIns="45720" rIns="91440" bIns="45720" anchor="b"/>
          <a:lstStyle/>
          <a:p>
            <a:pPr lvl="0" algn="r"/>
            <a:fld id="{9A0DB2DC-4C9A-4742-B13C-FB6460FD3503}" type="slidenum">
              <a:rPr lang="en-US" altLang="zh-CN" sz="1200">
                <a:latin typeface="Times New Roman" panose="02020603050405020304" pitchFamily="18" charset="0"/>
              </a:rPr>
              <a:t>56</a:t>
            </a:fld>
            <a:endParaRPr lang="en-US" altLang="zh-CN" sz="1200">
              <a:latin typeface="Times New Roman" panose="02020603050405020304" pitchFamily="18" charset="0"/>
            </a:endParaRPr>
          </a:p>
        </p:txBody>
      </p:sp>
      <p:sp>
        <p:nvSpPr>
          <p:cNvPr id="120834" name="Rectangle 2"/>
          <p:cNvSpPr>
            <a:spLocks noGrp="1" noRot="1" noChangeAspect="1" noTextEdit="1"/>
          </p:cNvSpPr>
          <p:nvPr>
            <p:ph type="sldImg" idx="1"/>
          </p:nvPr>
        </p:nvSpPr>
        <p:spPr>
          <a:ln>
            <a:solidFill>
              <a:srgbClr val="000000"/>
            </a:solidFill>
          </a:ln>
        </p:spPr>
      </p:sp>
      <p:sp>
        <p:nvSpPr>
          <p:cNvPr id="120835" name="Rectangle 3"/>
          <p:cNvSpPr>
            <a:spLocks noGrp="1"/>
          </p:cNvSpPr>
          <p:nvPr>
            <p:ph type="body" idx="2"/>
          </p:nvPr>
        </p:nvSpPr>
        <p:spPr>
          <a:noFill/>
          <a:ln>
            <a:noFill/>
          </a:ln>
        </p:spPr>
        <p:txBody>
          <a:bodyPr wrap="square" lIns="91440" tIns="45720" rIns="91440" bIns="45720" anchor="t"/>
          <a:lstStyle/>
          <a:p>
            <a:pPr lvl="0" eaLnBrk="1" hangingPunct="1"/>
            <a:endParaRPr lang="zh-CN" altLang="zh-CN"/>
          </a:p>
        </p:txBody>
      </p:sp>
    </p:spTree>
    <p:extLst>
      <p:ext uri="{BB962C8B-B14F-4D97-AF65-F5344CB8AC3E}">
        <p14:creationId xmlns:p14="http://schemas.microsoft.com/office/powerpoint/2010/main" val="3138688260"/>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eaLnBrk="1" hangingPunct="1"/>
            <a:r>
              <a:rPr lang="en-US" altLang="zh-CN" b="1">
                <a:solidFill>
                  <a:srgbClr val="FF0000"/>
                </a:solidFill>
                <a:sym typeface="+mn-ea"/>
              </a:rPr>
              <a:t>1</a:t>
            </a:r>
            <a:r>
              <a:rPr lang="zh-CN" altLang="en-US" b="1">
                <a:solidFill>
                  <a:srgbClr val="FF0000"/>
                </a:solidFill>
                <a:sym typeface="+mn-ea"/>
              </a:rPr>
              <a:t>、省略号可以表示列举的省略，一般列举三项后才使用省略号。</a:t>
            </a:r>
            <a:endParaRPr lang="zh-CN" altLang="en-US" b="1">
              <a:solidFill>
                <a:srgbClr val="FF0000"/>
              </a:solidFill>
              <a:ea typeface="黑体" panose="02010609060101010101" pitchFamily="2" charset="-122"/>
            </a:endParaRPr>
          </a:p>
          <a:p>
            <a:pPr eaLnBrk="1" hangingPunct="1"/>
            <a:r>
              <a:rPr lang="en-US" altLang="zh-CN">
                <a:solidFill>
                  <a:srgbClr val="0000FF"/>
                </a:solidFill>
                <a:latin typeface="楷体" panose="02010609060101010101" pitchFamily="49" charset="-122"/>
                <a:ea typeface="楷体" panose="02010609060101010101" pitchFamily="49" charset="-122"/>
                <a:sym typeface="+mn-ea"/>
              </a:rPr>
              <a:t>【</a:t>
            </a:r>
            <a:r>
              <a:rPr lang="zh-CN" altLang="en-US">
                <a:solidFill>
                  <a:srgbClr val="0000FF"/>
                </a:solidFill>
                <a:latin typeface="楷体" panose="02010609060101010101" pitchFamily="49" charset="-122"/>
                <a:ea typeface="楷体" panose="02010609060101010101" pitchFamily="49" charset="-122"/>
                <a:sym typeface="+mn-ea"/>
              </a:rPr>
              <a:t>例</a:t>
            </a:r>
            <a:r>
              <a:rPr lang="en-US" altLang="zh-CN">
                <a:solidFill>
                  <a:srgbClr val="0000FF"/>
                </a:solidFill>
                <a:latin typeface="楷体" panose="02010609060101010101" pitchFamily="49" charset="-122"/>
                <a:ea typeface="楷体" panose="02010609060101010101" pitchFamily="49" charset="-122"/>
                <a:sym typeface="+mn-ea"/>
              </a:rPr>
              <a:t>】</a:t>
            </a:r>
            <a:r>
              <a:rPr lang="zh-CN" altLang="en-US">
                <a:solidFill>
                  <a:srgbClr val="0000FF"/>
                </a:solidFill>
                <a:latin typeface="楷体" panose="02010609060101010101" pitchFamily="49" charset="-122"/>
                <a:ea typeface="楷体" panose="02010609060101010101" pitchFamily="49" charset="-122"/>
                <a:sym typeface="+mn-ea"/>
              </a:rPr>
              <a:t>　归隐是旧时文人理想中的一种闲散生活</a:t>
            </a:r>
            <a:r>
              <a:rPr lang="en-US" altLang="zh-CN">
                <a:solidFill>
                  <a:srgbClr val="0000FF"/>
                </a:solidFill>
                <a:latin typeface="楷体" panose="02010609060101010101" pitchFamily="49" charset="-122"/>
                <a:ea typeface="楷体" panose="02010609060101010101" pitchFamily="49" charset="-122"/>
                <a:sym typeface="+mn-ea"/>
              </a:rPr>
              <a:t>——</a:t>
            </a:r>
            <a:r>
              <a:rPr lang="zh-CN" altLang="en-US">
                <a:solidFill>
                  <a:srgbClr val="0000FF"/>
                </a:solidFill>
                <a:latin typeface="楷体" panose="02010609060101010101" pitchFamily="49" charset="-122"/>
                <a:ea typeface="楷体" panose="02010609060101010101" pitchFamily="49" charset="-122"/>
                <a:sym typeface="+mn-ea"/>
              </a:rPr>
              <a:t>躬耕、沽酒、题诗、作画、对弈</a:t>
            </a:r>
            <a:r>
              <a:rPr lang="en-US" altLang="zh-CN">
                <a:solidFill>
                  <a:srgbClr val="0000FF"/>
                </a:solidFill>
                <a:latin typeface="楷体" panose="02010609060101010101" pitchFamily="49" charset="-122"/>
                <a:ea typeface="楷体" panose="02010609060101010101" pitchFamily="49" charset="-122"/>
                <a:sym typeface="+mn-ea"/>
              </a:rPr>
              <a:t>……</a:t>
            </a:r>
            <a:r>
              <a:rPr lang="zh-CN" altLang="en-US">
                <a:solidFill>
                  <a:srgbClr val="0000FF"/>
                </a:solidFill>
                <a:latin typeface="楷体" panose="02010609060101010101" pitchFamily="49" charset="-122"/>
                <a:ea typeface="楷体" panose="02010609060101010101" pitchFamily="49" charset="-122"/>
                <a:sym typeface="+mn-ea"/>
              </a:rPr>
              <a:t>但说起来容易做起来难，古往今来很少有人情愿过这种生活。</a:t>
            </a:r>
            <a:r>
              <a:rPr lang="en-US" altLang="zh-CN">
                <a:solidFill>
                  <a:srgbClr val="0000FF"/>
                </a:solidFill>
                <a:latin typeface="楷体" panose="02010609060101010101" pitchFamily="49" charset="-122"/>
                <a:ea typeface="楷体" panose="02010609060101010101" pitchFamily="49" charset="-122"/>
                <a:sym typeface="+mn-ea"/>
              </a:rPr>
              <a:t>(</a:t>
            </a:r>
            <a:r>
              <a:rPr lang="zh-CN" altLang="en-US">
                <a:solidFill>
                  <a:srgbClr val="0000FF"/>
                </a:solidFill>
                <a:latin typeface="楷体" panose="02010609060101010101" pitchFamily="49" charset="-122"/>
                <a:ea typeface="楷体" panose="02010609060101010101" pitchFamily="49" charset="-122"/>
                <a:sym typeface="+mn-ea"/>
              </a:rPr>
              <a:t>表示列举的省略</a:t>
            </a:r>
            <a:r>
              <a:rPr lang="en-US" altLang="zh-CN">
                <a:solidFill>
                  <a:srgbClr val="0000FF"/>
                </a:solidFill>
                <a:latin typeface="楷体" panose="02010609060101010101" pitchFamily="49" charset="-122"/>
                <a:ea typeface="楷体" panose="02010609060101010101" pitchFamily="49" charset="-122"/>
                <a:sym typeface="+mn-ea"/>
              </a:rPr>
              <a:t>)</a:t>
            </a:r>
            <a:endParaRPr lang="en-US" altLang="zh-CN">
              <a:solidFill>
                <a:srgbClr val="0000FF"/>
              </a:solidFill>
              <a:latin typeface="楷体" panose="02010609060101010101" pitchFamily="49" charset="-122"/>
              <a:ea typeface="楷体" panose="02010609060101010101" pitchFamily="49" charset="-122"/>
            </a:endParaRPr>
          </a:p>
          <a:p>
            <a:pPr eaLnBrk="1" hangingPunct="1"/>
            <a:endParaRPr lang="zh-CN" altLang="en-US">
              <a:latin typeface="楷体" panose="02010609060101010101" pitchFamily="49" charset="-122"/>
              <a:ea typeface="楷体" panose="02010609060101010101" pitchFamily="49" charset="-122"/>
            </a:endParaRPr>
          </a:p>
          <a:p>
            <a:pPr eaLnBrk="1" hangingPunct="1"/>
            <a:r>
              <a:rPr lang="en-US" altLang="zh-CN">
                <a:solidFill>
                  <a:srgbClr val="FF6600"/>
                </a:solidFill>
                <a:sym typeface="+mn-ea"/>
              </a:rPr>
              <a:t>2</a:t>
            </a:r>
            <a:r>
              <a:rPr lang="zh-CN" altLang="en-US">
                <a:solidFill>
                  <a:srgbClr val="FF6600"/>
                </a:solidFill>
                <a:sym typeface="+mn-ea"/>
              </a:rPr>
              <a:t>、省略号不能与</a:t>
            </a:r>
            <a:r>
              <a:rPr lang="zh-CN" altLang="en-US">
                <a:solidFill>
                  <a:srgbClr val="FF6600"/>
                </a:solidFill>
                <a:latin typeface="宋体" panose="02010600030101010101" pitchFamily="2" charset="-122"/>
                <a:sym typeface="+mn-ea"/>
              </a:rPr>
              <a:t>“</a:t>
            </a:r>
            <a:r>
              <a:rPr lang="zh-CN" altLang="en-US">
                <a:solidFill>
                  <a:srgbClr val="FF6600"/>
                </a:solidFill>
                <a:sym typeface="+mn-ea"/>
              </a:rPr>
              <a:t>等</a:t>
            </a:r>
            <a:r>
              <a:rPr lang="zh-CN" altLang="en-US">
                <a:solidFill>
                  <a:srgbClr val="FF6600"/>
                </a:solidFill>
                <a:latin typeface="宋体" panose="02010600030101010101" pitchFamily="2" charset="-122"/>
                <a:sym typeface="+mn-ea"/>
              </a:rPr>
              <a:t>”“</a:t>
            </a:r>
            <a:r>
              <a:rPr lang="zh-CN" altLang="en-US">
                <a:solidFill>
                  <a:srgbClr val="FF6600"/>
                </a:solidFill>
                <a:sym typeface="+mn-ea"/>
              </a:rPr>
              <a:t>等等</a:t>
            </a:r>
            <a:r>
              <a:rPr lang="zh-CN" altLang="en-US">
                <a:solidFill>
                  <a:srgbClr val="FF6600"/>
                </a:solidFill>
                <a:latin typeface="宋体" panose="02010600030101010101" pitchFamily="2" charset="-122"/>
                <a:sym typeface="+mn-ea"/>
              </a:rPr>
              <a:t>”</a:t>
            </a:r>
            <a:r>
              <a:rPr lang="zh-CN" altLang="en-US">
                <a:solidFill>
                  <a:srgbClr val="FF6600"/>
                </a:solidFill>
                <a:sym typeface="+mn-ea"/>
              </a:rPr>
              <a:t>同时使用。</a:t>
            </a:r>
            <a:endParaRPr lang="zh-CN" altLang="en-US">
              <a:solidFill>
                <a:srgbClr val="FF6600"/>
              </a:solidFill>
              <a:ea typeface="黑体" panose="02010609060101010101" pitchFamily="2" charset="-122"/>
            </a:endParaRPr>
          </a:p>
          <a:p>
            <a:pPr eaLnBrk="1" hangingPunct="1"/>
            <a:r>
              <a:rPr lang="en-US" altLang="zh-CN">
                <a:solidFill>
                  <a:schemeClr val="hlink"/>
                </a:solidFill>
                <a:latin typeface="楷体" panose="02010609060101010101" pitchFamily="49" charset="-122"/>
                <a:ea typeface="楷体" panose="02010609060101010101" pitchFamily="49" charset="-122"/>
                <a:sym typeface="+mn-ea"/>
              </a:rPr>
              <a:t>【</a:t>
            </a:r>
            <a:r>
              <a:rPr lang="zh-CN" altLang="en-US">
                <a:solidFill>
                  <a:schemeClr val="hlink"/>
                </a:solidFill>
                <a:latin typeface="楷体" panose="02010609060101010101" pitchFamily="49" charset="-122"/>
                <a:ea typeface="楷体" panose="02010609060101010101" pitchFamily="49" charset="-122"/>
                <a:sym typeface="+mn-ea"/>
              </a:rPr>
              <a:t>例</a:t>
            </a:r>
            <a:r>
              <a:rPr lang="en-US" altLang="zh-CN">
                <a:solidFill>
                  <a:schemeClr val="hlink"/>
                </a:solidFill>
                <a:latin typeface="楷体" panose="02010609060101010101" pitchFamily="49" charset="-122"/>
                <a:ea typeface="楷体" panose="02010609060101010101" pitchFamily="49" charset="-122"/>
                <a:sym typeface="+mn-ea"/>
              </a:rPr>
              <a:t>】</a:t>
            </a:r>
            <a:r>
              <a:rPr lang="zh-CN" altLang="en-US">
                <a:solidFill>
                  <a:schemeClr val="hlink"/>
                </a:solidFill>
                <a:latin typeface="楷体" panose="02010609060101010101" pitchFamily="49" charset="-122"/>
                <a:ea typeface="楷体" panose="02010609060101010101" pitchFamily="49" charset="-122"/>
                <a:sym typeface="+mn-ea"/>
              </a:rPr>
              <a:t>　前年年底，受虫害和寒流的影响，贵州省一些地区的果树死了不少，去年荔枝、龙眼、柑桔</a:t>
            </a:r>
            <a:r>
              <a:rPr lang="en-US" altLang="zh-CN">
                <a:solidFill>
                  <a:schemeClr val="hlink"/>
                </a:solidFill>
                <a:latin typeface="楷体" panose="02010609060101010101" pitchFamily="49" charset="-122"/>
                <a:ea typeface="楷体" panose="02010609060101010101" pitchFamily="49" charset="-122"/>
                <a:sym typeface="+mn-ea"/>
              </a:rPr>
              <a:t>……</a:t>
            </a:r>
            <a:r>
              <a:rPr lang="zh-CN" altLang="en-US">
                <a:solidFill>
                  <a:schemeClr val="hlink"/>
                </a:solidFill>
                <a:latin typeface="楷体" panose="02010609060101010101" pitchFamily="49" charset="-122"/>
                <a:ea typeface="楷体" panose="02010609060101010101" pitchFamily="49" charset="-122"/>
                <a:sym typeface="+mn-ea"/>
              </a:rPr>
              <a:t>等的产量都受到了较大影响。</a:t>
            </a:r>
            <a:r>
              <a:rPr lang="en-US" altLang="zh-CN">
                <a:solidFill>
                  <a:schemeClr val="hlink"/>
                </a:solidFill>
                <a:latin typeface="楷体" panose="02010609060101010101" pitchFamily="49" charset="-122"/>
                <a:ea typeface="楷体" panose="02010609060101010101" pitchFamily="49" charset="-122"/>
                <a:sym typeface="+mn-ea"/>
              </a:rPr>
              <a:t>(</a:t>
            </a:r>
            <a:r>
              <a:rPr lang="zh-CN" altLang="en-US">
                <a:solidFill>
                  <a:schemeClr val="hlink"/>
                </a:solidFill>
                <a:latin typeface="楷体" panose="02010609060101010101" pitchFamily="49" charset="-122"/>
                <a:ea typeface="楷体" panose="02010609060101010101" pitchFamily="49" charset="-122"/>
                <a:sym typeface="+mn-ea"/>
              </a:rPr>
              <a:t>省略号不能与“等”同时使用，“柑桔”后面的省略号应删去</a:t>
            </a:r>
            <a:r>
              <a:rPr lang="en-US" altLang="zh-CN">
                <a:solidFill>
                  <a:schemeClr val="hlink"/>
                </a:solidFill>
                <a:latin typeface="楷体" panose="02010609060101010101" pitchFamily="49" charset="-122"/>
                <a:ea typeface="楷体" panose="02010609060101010101" pitchFamily="49" charset="-122"/>
                <a:sym typeface="+mn-ea"/>
              </a:rPr>
              <a:t>)</a:t>
            </a:r>
            <a:endParaRPr lang="en-US" altLang="zh-CN">
              <a:solidFill>
                <a:schemeClr val="hlink"/>
              </a:solidFill>
              <a:latin typeface="楷体" panose="02010609060101010101" pitchFamily="49" charset="-122"/>
              <a:ea typeface="楷体" panose="02010609060101010101" pitchFamily="49" charset="-122"/>
            </a:endParaRPr>
          </a:p>
          <a:p>
            <a:pPr eaLnBrk="1" hangingPunct="1"/>
            <a:endParaRPr lang="zh-CN" altLang="en-US">
              <a:solidFill>
                <a:schemeClr val="hlink"/>
              </a:solidFill>
              <a:latin typeface="楷体" panose="02010609060101010101" pitchFamily="49" charset="-122"/>
              <a:ea typeface="楷体" panose="02010609060101010101" pitchFamily="49" charset="-122"/>
            </a:endParaRPr>
          </a:p>
          <a:p>
            <a:pPr eaLnBrk="1" hangingPunct="1">
              <a:buNone/>
            </a:pPr>
            <a:r>
              <a:rPr lang="zh-CN" altLang="en-US">
                <a:solidFill>
                  <a:srgbClr val="FF6600"/>
                </a:solidFill>
                <a:sym typeface="+mn-ea"/>
              </a:rPr>
              <a:t>省略号一般表示引文等方面的省略。省略号前若是句意完整的句子，句号、叹号和问号应保留，否则不用任何标点；省略号后除了后引号与后括号外，一般不用任何标点。</a:t>
            </a:r>
            <a:endParaRPr lang="zh-CN" altLang="en-US">
              <a:solidFill>
                <a:srgbClr val="FF6600"/>
              </a:solidFill>
            </a:endParaRPr>
          </a:p>
          <a:p>
            <a:pPr eaLnBrk="1" hangingPunct="1"/>
            <a:r>
              <a:rPr lang="en-US" altLang="zh-CN">
                <a:solidFill>
                  <a:schemeClr val="hlink"/>
                </a:solidFill>
                <a:latin typeface="楷体" panose="02010609060101010101" pitchFamily="49" charset="-122"/>
                <a:ea typeface="楷体" panose="02010609060101010101" pitchFamily="49" charset="-122"/>
                <a:sym typeface="+mn-ea"/>
              </a:rPr>
              <a:t>【</a:t>
            </a:r>
            <a:r>
              <a:rPr lang="zh-CN" altLang="en-US">
                <a:solidFill>
                  <a:schemeClr val="hlink"/>
                </a:solidFill>
                <a:latin typeface="楷体" panose="02010609060101010101" pitchFamily="49" charset="-122"/>
                <a:ea typeface="楷体" panose="02010609060101010101" pitchFamily="49" charset="-122"/>
                <a:sym typeface="+mn-ea"/>
              </a:rPr>
              <a:t>例</a:t>
            </a:r>
            <a:r>
              <a:rPr lang="en-US" altLang="zh-CN">
                <a:solidFill>
                  <a:schemeClr val="hlink"/>
                </a:solidFill>
                <a:latin typeface="楷体" panose="02010609060101010101" pitchFamily="49" charset="-122"/>
                <a:ea typeface="楷体" panose="02010609060101010101" pitchFamily="49" charset="-122"/>
                <a:sym typeface="+mn-ea"/>
              </a:rPr>
              <a:t>】</a:t>
            </a:r>
            <a:r>
              <a:rPr lang="zh-CN" altLang="en-US">
                <a:solidFill>
                  <a:schemeClr val="hlink"/>
                </a:solidFill>
                <a:latin typeface="楷体" panose="02010609060101010101" pitchFamily="49" charset="-122"/>
                <a:ea typeface="楷体" panose="02010609060101010101" pitchFamily="49" charset="-122"/>
                <a:sym typeface="+mn-ea"/>
              </a:rPr>
              <a:t>　她轻轻地哼起了</a:t>
            </a:r>
            <a:r>
              <a:rPr lang="en-US" altLang="zh-CN">
                <a:solidFill>
                  <a:schemeClr val="hlink"/>
                </a:solidFill>
                <a:latin typeface="楷体" panose="02010609060101010101" pitchFamily="49" charset="-122"/>
                <a:ea typeface="楷体" panose="02010609060101010101" pitchFamily="49" charset="-122"/>
                <a:sym typeface="+mn-ea"/>
              </a:rPr>
              <a:t>《</a:t>
            </a:r>
            <a:r>
              <a:rPr lang="zh-CN" altLang="en-US">
                <a:solidFill>
                  <a:schemeClr val="hlink"/>
                </a:solidFill>
                <a:latin typeface="楷体" panose="02010609060101010101" pitchFamily="49" charset="-122"/>
                <a:ea typeface="楷体" panose="02010609060101010101" pitchFamily="49" charset="-122"/>
                <a:sym typeface="+mn-ea"/>
              </a:rPr>
              <a:t>摇篮曲</a:t>
            </a:r>
            <a:r>
              <a:rPr lang="en-US" altLang="zh-CN">
                <a:solidFill>
                  <a:schemeClr val="hlink"/>
                </a:solidFill>
                <a:latin typeface="楷体" panose="02010609060101010101" pitchFamily="49" charset="-122"/>
                <a:ea typeface="楷体" panose="02010609060101010101" pitchFamily="49" charset="-122"/>
                <a:sym typeface="+mn-ea"/>
              </a:rPr>
              <a:t>》</a:t>
            </a:r>
            <a:r>
              <a:rPr lang="zh-CN" altLang="en-US">
                <a:solidFill>
                  <a:schemeClr val="hlink"/>
                </a:solidFill>
                <a:latin typeface="楷体" panose="02010609060101010101" pitchFamily="49" charset="-122"/>
                <a:ea typeface="楷体" panose="02010609060101010101" pitchFamily="49" charset="-122"/>
                <a:sym typeface="+mn-ea"/>
              </a:rPr>
              <a:t>：“月儿明，风儿静，树叶儿遮窗棂，啊</a:t>
            </a:r>
            <a:r>
              <a:rPr lang="en-US" altLang="zh-CN">
                <a:solidFill>
                  <a:schemeClr val="hlink"/>
                </a:solidFill>
                <a:latin typeface="楷体" panose="02010609060101010101" pitchFamily="49" charset="-122"/>
                <a:ea typeface="楷体" panose="02010609060101010101" pitchFamily="49" charset="-122"/>
                <a:sym typeface="+mn-ea"/>
              </a:rPr>
              <a:t>……”(</a:t>
            </a:r>
            <a:r>
              <a:rPr lang="zh-CN" altLang="en-US">
                <a:solidFill>
                  <a:schemeClr val="hlink"/>
                </a:solidFill>
                <a:latin typeface="楷体" panose="02010609060101010101" pitchFamily="49" charset="-122"/>
                <a:ea typeface="楷体" panose="02010609060101010101" pitchFamily="49" charset="-122"/>
                <a:sym typeface="+mn-ea"/>
              </a:rPr>
              <a:t>省略词语“啊”，省略号前不用任何标点</a:t>
            </a:r>
            <a:r>
              <a:rPr lang="en-US" altLang="zh-CN">
                <a:solidFill>
                  <a:schemeClr val="hlink"/>
                </a:solidFill>
                <a:latin typeface="楷体" panose="02010609060101010101" pitchFamily="49" charset="-122"/>
                <a:ea typeface="楷体" panose="02010609060101010101" pitchFamily="49" charset="-122"/>
                <a:sym typeface="+mn-ea"/>
              </a:rPr>
              <a:t>)</a:t>
            </a:r>
            <a:endParaRPr lang="en-US" altLang="zh-CN">
              <a:solidFill>
                <a:schemeClr val="hlink"/>
              </a:solidFill>
              <a:latin typeface="楷体" panose="02010609060101010101" pitchFamily="49" charset="-122"/>
              <a:ea typeface="楷体" panose="02010609060101010101" pitchFamily="49" charset="-122"/>
            </a:endParaRPr>
          </a:p>
          <a:p>
            <a:pPr eaLnBrk="1" hangingPunct="1"/>
            <a:r>
              <a:rPr lang="en-US" altLang="zh-CN">
                <a:solidFill>
                  <a:schemeClr val="hlink"/>
                </a:solidFill>
                <a:latin typeface="楷体" panose="02010609060101010101" pitchFamily="49" charset="-122"/>
                <a:ea typeface="楷体" panose="02010609060101010101" pitchFamily="49" charset="-122"/>
                <a:sym typeface="+mn-ea"/>
              </a:rPr>
              <a:t>【</a:t>
            </a:r>
            <a:r>
              <a:rPr lang="zh-CN" altLang="en-US">
                <a:solidFill>
                  <a:schemeClr val="hlink"/>
                </a:solidFill>
                <a:latin typeface="楷体" panose="02010609060101010101" pitchFamily="49" charset="-122"/>
                <a:ea typeface="楷体" panose="02010609060101010101" pitchFamily="49" charset="-122"/>
                <a:sym typeface="+mn-ea"/>
              </a:rPr>
              <a:t>例</a:t>
            </a:r>
            <a:r>
              <a:rPr lang="en-US" altLang="zh-CN">
                <a:solidFill>
                  <a:schemeClr val="hlink"/>
                </a:solidFill>
                <a:latin typeface="楷体" panose="02010609060101010101" pitchFamily="49" charset="-122"/>
                <a:ea typeface="楷体" panose="02010609060101010101" pitchFamily="49" charset="-122"/>
                <a:sym typeface="+mn-ea"/>
              </a:rPr>
              <a:t>】</a:t>
            </a:r>
            <a:r>
              <a:rPr lang="zh-CN" altLang="en-US">
                <a:solidFill>
                  <a:schemeClr val="hlink"/>
                </a:solidFill>
                <a:latin typeface="楷体" panose="02010609060101010101" pitchFamily="49" charset="-122"/>
                <a:ea typeface="楷体" panose="02010609060101010101" pitchFamily="49" charset="-122"/>
                <a:sym typeface="+mn-ea"/>
              </a:rPr>
              <a:t>　总而言之：我将不能常到百草园了。</a:t>
            </a:r>
            <a:r>
              <a:rPr lang="en-US" altLang="zh-CN">
                <a:solidFill>
                  <a:schemeClr val="hlink"/>
                </a:solidFill>
                <a:latin typeface="楷体" panose="02010609060101010101" pitchFamily="49" charset="-122"/>
                <a:ea typeface="楷体" panose="02010609060101010101" pitchFamily="49" charset="-122"/>
                <a:sym typeface="+mn-ea"/>
              </a:rPr>
              <a:t>Ade</a:t>
            </a:r>
            <a:r>
              <a:rPr lang="zh-CN" altLang="en-US">
                <a:solidFill>
                  <a:schemeClr val="hlink"/>
                </a:solidFill>
                <a:latin typeface="楷体" panose="02010609060101010101" pitchFamily="49" charset="-122"/>
                <a:ea typeface="楷体" panose="02010609060101010101" pitchFamily="49" charset="-122"/>
                <a:sym typeface="+mn-ea"/>
              </a:rPr>
              <a:t>，我的蟋蟀们！</a:t>
            </a:r>
            <a:r>
              <a:rPr lang="en-US" altLang="zh-CN">
                <a:solidFill>
                  <a:schemeClr val="hlink"/>
                </a:solidFill>
                <a:latin typeface="楷体" panose="02010609060101010101" pitchFamily="49" charset="-122"/>
                <a:ea typeface="楷体" panose="02010609060101010101" pitchFamily="49" charset="-122"/>
                <a:sym typeface="+mn-ea"/>
              </a:rPr>
              <a:t>Ade</a:t>
            </a:r>
            <a:r>
              <a:rPr lang="zh-CN" altLang="en-US">
                <a:solidFill>
                  <a:schemeClr val="hlink"/>
                </a:solidFill>
                <a:latin typeface="楷体" panose="02010609060101010101" pitchFamily="49" charset="-122"/>
                <a:ea typeface="楷体" panose="02010609060101010101" pitchFamily="49" charset="-122"/>
                <a:sym typeface="+mn-ea"/>
              </a:rPr>
              <a:t>，我的覆盆子们和木莲们！</a:t>
            </a:r>
            <a:r>
              <a:rPr lang="en-US" altLang="zh-CN">
                <a:solidFill>
                  <a:schemeClr val="hlink"/>
                </a:solidFill>
                <a:latin typeface="楷体" panose="02010609060101010101" pitchFamily="49" charset="-122"/>
                <a:ea typeface="楷体" panose="02010609060101010101" pitchFamily="49" charset="-122"/>
                <a:sym typeface="+mn-ea"/>
              </a:rPr>
              <a:t>……(</a:t>
            </a:r>
            <a:r>
              <a:rPr lang="zh-CN" altLang="en-US">
                <a:solidFill>
                  <a:schemeClr val="hlink"/>
                </a:solidFill>
                <a:latin typeface="楷体" panose="02010609060101010101" pitchFamily="49" charset="-122"/>
                <a:ea typeface="楷体" panose="02010609060101010101" pitchFamily="49" charset="-122"/>
                <a:sym typeface="+mn-ea"/>
              </a:rPr>
              <a:t>省略号前是句意完整的句子，叹号应保留</a:t>
            </a:r>
            <a:r>
              <a:rPr lang="en-US" altLang="zh-CN">
                <a:solidFill>
                  <a:schemeClr val="hlink"/>
                </a:solidFill>
                <a:latin typeface="楷体" panose="02010609060101010101" pitchFamily="49" charset="-122"/>
                <a:ea typeface="楷体" panose="02010609060101010101" pitchFamily="49" charset="-122"/>
                <a:sym typeface="+mn-ea"/>
              </a:rPr>
              <a:t>)</a:t>
            </a:r>
            <a:endParaRPr lang="en-US" altLang="zh-CN">
              <a:solidFill>
                <a:schemeClr val="hlink"/>
              </a:solidFill>
              <a:latin typeface="楷体" panose="02010609060101010101" pitchFamily="49" charset="-122"/>
              <a:ea typeface="楷体" panose="02010609060101010101" pitchFamily="49" charset="-122"/>
            </a:endParaRPr>
          </a:p>
          <a:p>
            <a:pPr eaLnBrk="1" hangingPunct="1"/>
            <a:r>
              <a:rPr lang="en-US" altLang="zh-CN" b="1">
                <a:solidFill>
                  <a:srgbClr val="FF0000"/>
                </a:solidFill>
                <a:sym typeface="+mn-ea"/>
              </a:rPr>
              <a:t>4</a:t>
            </a:r>
            <a:r>
              <a:rPr lang="zh-CN" altLang="en-US" b="1">
                <a:solidFill>
                  <a:srgbClr val="FF0000"/>
                </a:solidFill>
                <a:sym typeface="+mn-ea"/>
              </a:rPr>
              <a:t>、省略号表示声音的断断续续或语言的中断。</a:t>
            </a:r>
            <a:endParaRPr lang="zh-CN" altLang="en-US" b="1">
              <a:solidFill>
                <a:srgbClr val="FF0000"/>
              </a:solidFill>
              <a:ea typeface="黑体" panose="02010609060101010101" pitchFamily="2" charset="-122"/>
            </a:endParaRPr>
          </a:p>
          <a:p>
            <a:pPr eaLnBrk="1" hangingPunct="1"/>
            <a:r>
              <a:rPr lang="en-US" altLang="zh-CN">
                <a:solidFill>
                  <a:srgbClr val="0000FF"/>
                </a:solidFill>
                <a:latin typeface="楷体" panose="02010609060101010101" pitchFamily="49" charset="-122"/>
                <a:ea typeface="楷体" panose="02010609060101010101" pitchFamily="49" charset="-122"/>
                <a:sym typeface="+mn-ea"/>
              </a:rPr>
              <a:t>【</a:t>
            </a:r>
            <a:r>
              <a:rPr lang="zh-CN" altLang="en-US">
                <a:solidFill>
                  <a:srgbClr val="0000FF"/>
                </a:solidFill>
                <a:latin typeface="楷体" panose="02010609060101010101" pitchFamily="49" charset="-122"/>
                <a:ea typeface="楷体" panose="02010609060101010101" pitchFamily="49" charset="-122"/>
                <a:sym typeface="+mn-ea"/>
              </a:rPr>
              <a:t>例</a:t>
            </a:r>
            <a:r>
              <a:rPr lang="en-US" altLang="zh-CN">
                <a:solidFill>
                  <a:srgbClr val="0000FF"/>
                </a:solidFill>
                <a:latin typeface="楷体" panose="02010609060101010101" pitchFamily="49" charset="-122"/>
                <a:ea typeface="楷体" panose="02010609060101010101" pitchFamily="49" charset="-122"/>
                <a:sym typeface="+mn-ea"/>
              </a:rPr>
              <a:t>】</a:t>
            </a:r>
            <a:r>
              <a:rPr lang="zh-CN" altLang="en-US">
                <a:solidFill>
                  <a:srgbClr val="0000FF"/>
                </a:solidFill>
                <a:latin typeface="楷体" panose="02010609060101010101" pitchFamily="49" charset="-122"/>
                <a:ea typeface="楷体" panose="02010609060101010101" pitchFamily="49" charset="-122"/>
                <a:sym typeface="+mn-ea"/>
              </a:rPr>
              <a:t>　“我</a:t>
            </a:r>
            <a:r>
              <a:rPr lang="en-US" altLang="zh-CN">
                <a:solidFill>
                  <a:srgbClr val="0000FF"/>
                </a:solidFill>
                <a:latin typeface="楷体" panose="02010609060101010101" pitchFamily="49" charset="-122"/>
                <a:ea typeface="楷体" panose="02010609060101010101" pitchFamily="49" charset="-122"/>
                <a:sym typeface="+mn-ea"/>
              </a:rPr>
              <a:t>……</a:t>
            </a:r>
            <a:r>
              <a:rPr lang="zh-CN" altLang="en-US">
                <a:solidFill>
                  <a:srgbClr val="0000FF"/>
                </a:solidFill>
                <a:latin typeface="楷体" panose="02010609060101010101" pitchFamily="49" charset="-122"/>
                <a:ea typeface="楷体" panose="02010609060101010101" pitchFamily="49" charset="-122"/>
                <a:sym typeface="+mn-ea"/>
              </a:rPr>
              <a:t>对不起</a:t>
            </a:r>
            <a:r>
              <a:rPr lang="en-US" altLang="zh-CN">
                <a:solidFill>
                  <a:srgbClr val="0000FF"/>
                </a:solidFill>
                <a:latin typeface="楷体" panose="02010609060101010101" pitchFamily="49" charset="-122"/>
                <a:ea typeface="楷体" panose="02010609060101010101" pitchFamily="49" charset="-122"/>
                <a:sym typeface="+mn-ea"/>
              </a:rPr>
              <a:t>……</a:t>
            </a:r>
            <a:r>
              <a:rPr lang="zh-CN" altLang="en-US">
                <a:solidFill>
                  <a:srgbClr val="0000FF"/>
                </a:solidFill>
                <a:latin typeface="楷体" panose="02010609060101010101" pitchFamily="49" charset="-122"/>
                <a:ea typeface="楷体" panose="02010609060101010101" pitchFamily="49" charset="-122"/>
                <a:sym typeface="+mn-ea"/>
              </a:rPr>
              <a:t>大家，我</a:t>
            </a:r>
            <a:r>
              <a:rPr lang="en-US" altLang="zh-CN">
                <a:solidFill>
                  <a:srgbClr val="0000FF"/>
                </a:solidFill>
                <a:latin typeface="楷体" panose="02010609060101010101" pitchFamily="49" charset="-122"/>
                <a:ea typeface="楷体" panose="02010609060101010101" pitchFamily="49" charset="-122"/>
                <a:sym typeface="+mn-ea"/>
              </a:rPr>
              <a:t>……</a:t>
            </a:r>
            <a:r>
              <a:rPr lang="zh-CN" altLang="en-US">
                <a:solidFill>
                  <a:srgbClr val="0000FF"/>
                </a:solidFill>
                <a:latin typeface="楷体" panose="02010609060101010101" pitchFamily="49" charset="-122"/>
                <a:ea typeface="楷体" panose="02010609060101010101" pitchFamily="49" charset="-122"/>
                <a:sym typeface="+mn-ea"/>
              </a:rPr>
              <a:t>没有</a:t>
            </a:r>
            <a:r>
              <a:rPr lang="en-US" altLang="zh-CN">
                <a:solidFill>
                  <a:srgbClr val="0000FF"/>
                </a:solidFill>
                <a:latin typeface="楷体" panose="02010609060101010101" pitchFamily="49" charset="-122"/>
                <a:ea typeface="楷体" panose="02010609060101010101" pitchFamily="49" charset="-122"/>
                <a:sym typeface="+mn-ea"/>
              </a:rPr>
              <a:t>……</a:t>
            </a:r>
            <a:r>
              <a:rPr lang="zh-CN" altLang="en-US">
                <a:solidFill>
                  <a:srgbClr val="0000FF"/>
                </a:solidFill>
                <a:latin typeface="楷体" panose="02010609060101010101" pitchFamily="49" charset="-122"/>
                <a:ea typeface="楷体" panose="02010609060101010101" pitchFamily="49" charset="-122"/>
                <a:sym typeface="+mn-ea"/>
              </a:rPr>
              <a:t>完成</a:t>
            </a:r>
            <a:r>
              <a:rPr lang="en-US" altLang="zh-CN">
                <a:solidFill>
                  <a:srgbClr val="0000FF"/>
                </a:solidFill>
                <a:latin typeface="楷体" panose="02010609060101010101" pitchFamily="49" charset="-122"/>
                <a:ea typeface="楷体" panose="02010609060101010101" pitchFamily="49" charset="-122"/>
                <a:sym typeface="+mn-ea"/>
              </a:rPr>
              <a:t>……</a:t>
            </a:r>
            <a:r>
              <a:rPr lang="zh-CN" altLang="en-US">
                <a:solidFill>
                  <a:srgbClr val="0000FF"/>
                </a:solidFill>
                <a:latin typeface="楷体" panose="02010609060101010101" pitchFamily="49" charset="-122"/>
                <a:ea typeface="楷体" panose="02010609060101010101" pitchFamily="49" charset="-122"/>
                <a:sym typeface="+mn-ea"/>
              </a:rPr>
              <a:t>任务。”</a:t>
            </a:r>
            <a:r>
              <a:rPr lang="en-US" altLang="zh-CN">
                <a:solidFill>
                  <a:srgbClr val="0000FF"/>
                </a:solidFill>
                <a:latin typeface="楷体" panose="02010609060101010101" pitchFamily="49" charset="-122"/>
                <a:ea typeface="楷体" panose="02010609060101010101" pitchFamily="49" charset="-122"/>
                <a:sym typeface="+mn-ea"/>
              </a:rPr>
              <a:t>(</a:t>
            </a:r>
            <a:r>
              <a:rPr lang="zh-CN" altLang="en-US">
                <a:solidFill>
                  <a:srgbClr val="0000FF"/>
                </a:solidFill>
                <a:latin typeface="楷体" panose="02010609060101010101" pitchFamily="49" charset="-122"/>
                <a:ea typeface="楷体" panose="02010609060101010101" pitchFamily="49" charset="-122"/>
                <a:sym typeface="+mn-ea"/>
              </a:rPr>
              <a:t>表示声音的断断续续</a:t>
            </a:r>
            <a:r>
              <a:rPr lang="en-US" altLang="zh-CN">
                <a:solidFill>
                  <a:srgbClr val="0000FF"/>
                </a:solidFill>
                <a:latin typeface="楷体" panose="02010609060101010101" pitchFamily="49" charset="-122"/>
                <a:ea typeface="楷体" panose="02010609060101010101" pitchFamily="49" charset="-122"/>
                <a:sym typeface="+mn-ea"/>
              </a:rPr>
              <a:t>)</a:t>
            </a:r>
            <a:endParaRPr lang="en-US" altLang="zh-CN">
              <a:solidFill>
                <a:srgbClr val="0000FF"/>
              </a:solidFill>
              <a:latin typeface="楷体" panose="02010609060101010101" pitchFamily="49" charset="-122"/>
              <a:ea typeface="楷体" panose="02010609060101010101" pitchFamily="49" charset="-122"/>
            </a:endParaRPr>
          </a:p>
          <a:p>
            <a:pPr eaLnBrk="1" hangingPunct="1"/>
            <a:r>
              <a:rPr lang="en-US" altLang="zh-CN">
                <a:solidFill>
                  <a:srgbClr val="0000FF"/>
                </a:solidFill>
                <a:latin typeface="楷体" panose="02010609060101010101" pitchFamily="49" charset="-122"/>
                <a:ea typeface="楷体" panose="02010609060101010101" pitchFamily="49" charset="-122"/>
                <a:sym typeface="+mn-ea"/>
              </a:rPr>
              <a:t>【</a:t>
            </a:r>
            <a:r>
              <a:rPr lang="zh-CN" altLang="en-US">
                <a:solidFill>
                  <a:srgbClr val="0000FF"/>
                </a:solidFill>
                <a:latin typeface="楷体" panose="02010609060101010101" pitchFamily="49" charset="-122"/>
                <a:ea typeface="楷体" panose="02010609060101010101" pitchFamily="49" charset="-122"/>
                <a:sym typeface="+mn-ea"/>
              </a:rPr>
              <a:t>例</a:t>
            </a:r>
            <a:r>
              <a:rPr lang="en-US" altLang="zh-CN">
                <a:solidFill>
                  <a:srgbClr val="0000FF"/>
                </a:solidFill>
                <a:latin typeface="楷体" panose="02010609060101010101" pitchFamily="49" charset="-122"/>
                <a:ea typeface="楷体" panose="02010609060101010101" pitchFamily="49" charset="-122"/>
                <a:sym typeface="+mn-ea"/>
              </a:rPr>
              <a:t>】</a:t>
            </a:r>
            <a:r>
              <a:rPr lang="zh-CN" altLang="en-US">
                <a:solidFill>
                  <a:srgbClr val="0000FF"/>
                </a:solidFill>
                <a:latin typeface="楷体" panose="02010609060101010101" pitchFamily="49" charset="-122"/>
                <a:ea typeface="楷体" panose="02010609060101010101" pitchFamily="49" charset="-122"/>
                <a:sym typeface="+mn-ea"/>
              </a:rPr>
              <a:t>　“我并没有阔哩，我必须卖了这些，再去</a:t>
            </a:r>
            <a:r>
              <a:rPr lang="en-US" altLang="zh-CN">
                <a:solidFill>
                  <a:srgbClr val="0000FF"/>
                </a:solidFill>
                <a:latin typeface="楷体" panose="02010609060101010101" pitchFamily="49" charset="-122"/>
                <a:ea typeface="楷体" panose="02010609060101010101" pitchFamily="49" charset="-122"/>
                <a:sym typeface="+mn-ea"/>
              </a:rPr>
              <a:t>……”(</a:t>
            </a:r>
            <a:r>
              <a:rPr lang="zh-CN" altLang="en-US">
                <a:solidFill>
                  <a:srgbClr val="0000FF"/>
                </a:solidFill>
                <a:latin typeface="楷体" panose="02010609060101010101" pitchFamily="49" charset="-122"/>
                <a:ea typeface="楷体" panose="02010609060101010101" pitchFamily="49" charset="-122"/>
                <a:sym typeface="+mn-ea"/>
              </a:rPr>
              <a:t>表示语言的中断</a:t>
            </a:r>
            <a:r>
              <a:rPr lang="en-US" altLang="zh-CN">
                <a:solidFill>
                  <a:srgbClr val="0000FF"/>
                </a:solidFill>
                <a:latin typeface="楷体" panose="02010609060101010101" pitchFamily="49" charset="-122"/>
                <a:ea typeface="楷体" panose="02010609060101010101" pitchFamily="49" charset="-122"/>
                <a:sym typeface="+mn-ea"/>
              </a:rPr>
              <a:t>)</a:t>
            </a:r>
            <a:endParaRPr lang="en-US" altLang="zh-CN">
              <a:solidFill>
                <a:srgbClr val="0000FF"/>
              </a:solidFill>
              <a:latin typeface="楷体" panose="02010609060101010101" pitchFamily="49" charset="-122"/>
              <a:ea typeface="楷体" panose="02010609060101010101" pitchFamily="49" charset="-122"/>
            </a:endParaRPr>
          </a:p>
          <a:p>
            <a:endParaRPr lang="zh-CN" altLang="en-US"/>
          </a:p>
        </p:txBody>
      </p:sp>
    </p:spTree>
    <p:extLst>
      <p:ext uri="{BB962C8B-B14F-4D97-AF65-F5344CB8AC3E}">
        <p14:creationId xmlns:p14="http://schemas.microsoft.com/office/powerpoint/2010/main" val="4167050777"/>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25953" name="幻灯片图像占位符 1"/>
          <p:cNvSpPr>
            <a:spLocks noGrp="1" noRot="1" noChangeAspect="1" noTextEdit="1"/>
          </p:cNvSpPr>
          <p:nvPr>
            <p:ph type="sldImg"/>
          </p:nvPr>
        </p:nvSpPr>
        <p:spPr>
          <a:ln>
            <a:solidFill>
              <a:srgbClr val="000000"/>
            </a:solidFill>
            <a:miter/>
          </a:ln>
        </p:spPr>
      </p:sp>
      <p:sp>
        <p:nvSpPr>
          <p:cNvPr id="125954"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25955" name="灯片编号占位符 3"/>
          <p:cNvSpPr>
            <a:spLocks noGrp="1"/>
          </p:cNvSpPr>
          <p:nvPr>
            <p:ph type="sldNum" sz="quarter" idx="10"/>
          </p:nvPr>
        </p:nvSpPr>
        <p:spPr>
          <a:xfrm>
            <a:off x="4024313" y="9720263"/>
            <a:ext cx="3078162" cy="51435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rPr>
              <a:t>61</a:t>
            </a:fld>
            <a:endParaRPr lang="zh-CN" altLang="en-US" sz="1200">
              <a:latin typeface="Calibri"/>
            </a:endParaRPr>
          </a:p>
        </p:txBody>
      </p:sp>
    </p:spTree>
    <p:extLst>
      <p:ext uri="{BB962C8B-B14F-4D97-AF65-F5344CB8AC3E}">
        <p14:creationId xmlns:p14="http://schemas.microsoft.com/office/powerpoint/2010/main" val="1155185128"/>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28001" name="Rectangle 7"/>
          <p:cNvSpPr txBox="1">
            <a:spLocks noGrp="1"/>
          </p:cNvSpPr>
          <p:nvPr>
            <p:ph type="sldNum" sz="quarter"/>
          </p:nvPr>
        </p:nvSpPr>
        <p:spPr>
          <a:xfrm>
            <a:off x="3886200" y="8686800"/>
            <a:ext cx="2971800" cy="457200"/>
          </a:xfrm>
          <a:prstGeom prst="rect">
            <a:avLst/>
          </a:prstGeom>
          <a:noFill/>
          <a:ln w="9525">
            <a:noFill/>
          </a:ln>
        </p:spPr>
        <p:txBody>
          <a:bodyPr vert="horz" wrap="square" lIns="91440" tIns="45720" rIns="91440" bIns="45720" anchor="b"/>
          <a:lstStyle/>
          <a:p>
            <a:pPr lvl="0" algn="r"/>
            <a:fld id="{9A0DB2DC-4C9A-4742-B13C-FB6460FD3503}" type="slidenum">
              <a:rPr lang="en-US" altLang="zh-CN" sz="1200">
                <a:latin typeface="Times New Roman" panose="02020603050405020304" pitchFamily="18" charset="0"/>
              </a:rPr>
              <a:t>62</a:t>
            </a:fld>
            <a:endParaRPr lang="en-US" altLang="zh-CN" sz="1200">
              <a:latin typeface="Times New Roman" panose="02020603050405020304" pitchFamily="18" charset="0"/>
            </a:endParaRPr>
          </a:p>
        </p:txBody>
      </p:sp>
      <p:sp>
        <p:nvSpPr>
          <p:cNvPr id="128002" name="Rectangle 2"/>
          <p:cNvSpPr>
            <a:spLocks noGrp="1" noRot="1" noChangeAspect="1" noTextEdit="1"/>
          </p:cNvSpPr>
          <p:nvPr>
            <p:ph type="sldImg" idx="1"/>
          </p:nvPr>
        </p:nvSpPr>
        <p:spPr>
          <a:ln>
            <a:solidFill>
              <a:srgbClr val="000000"/>
            </a:solidFill>
          </a:ln>
        </p:spPr>
      </p:sp>
      <p:sp>
        <p:nvSpPr>
          <p:cNvPr id="128003" name="Rectangle 3"/>
          <p:cNvSpPr>
            <a:spLocks noGrp="1"/>
          </p:cNvSpPr>
          <p:nvPr>
            <p:ph type="body" idx="2"/>
          </p:nvPr>
        </p:nvSpPr>
        <p:spPr>
          <a:noFill/>
          <a:ln>
            <a:noFill/>
          </a:ln>
        </p:spPr>
        <p:txBody>
          <a:bodyPr wrap="square" lIns="91440" tIns="45720" rIns="91440" bIns="45720" anchor="t"/>
          <a:lstStyle/>
          <a:p>
            <a:pPr lvl="0" eaLnBrk="1" hangingPunct="1"/>
            <a:endParaRPr lang="zh-CN" altLang="zh-CN"/>
          </a:p>
        </p:txBody>
      </p:sp>
    </p:spTree>
    <p:extLst>
      <p:ext uri="{BB962C8B-B14F-4D97-AF65-F5344CB8AC3E}">
        <p14:creationId xmlns:p14="http://schemas.microsoft.com/office/powerpoint/2010/main" val="3697478497"/>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479030472"/>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1、海伦学会了用手指“说话”。（《海伦•凯勒》）</a:t>
            </a:r>
          </a:p>
          <a:p>
            <a:endParaRPr lang="zh-CN" altLang="en-US"/>
          </a:p>
          <a:p>
            <a:r>
              <a:rPr lang="zh-CN" altLang="en-US"/>
              <a:t>说明：在这里，并不是说手指真的会说话了，而是指海伦学会了摸读盲文和用盲文与他人交流。</a:t>
            </a:r>
          </a:p>
          <a:p>
            <a:endParaRPr lang="zh-CN" altLang="en-US"/>
          </a:p>
          <a:p>
            <a:r>
              <a:rPr lang="zh-CN" altLang="en-US"/>
              <a:t>2、她用这样动人的笔调描绘着他心中“看”到的世界。</a:t>
            </a:r>
          </a:p>
          <a:p>
            <a:endParaRPr lang="zh-CN" altLang="en-US"/>
          </a:p>
          <a:p>
            <a:r>
              <a:rPr lang="zh-CN" altLang="en-US"/>
              <a:t>（《海伦•凯勒》）</a:t>
            </a:r>
          </a:p>
          <a:p>
            <a:endParaRPr lang="zh-CN" altLang="en-US"/>
          </a:p>
          <a:p>
            <a:r>
              <a:rPr lang="zh-CN" altLang="en-US"/>
              <a:t>1、海伦学会了用手指“说话”。（《海伦•凯勒》）</a:t>
            </a:r>
          </a:p>
          <a:p>
            <a:endParaRPr lang="zh-CN" altLang="en-US"/>
          </a:p>
          <a:p>
            <a:r>
              <a:rPr lang="zh-CN" altLang="en-US"/>
              <a:t>说明：在这里，并不是说手指真的会说话了，而是指海伦学会了摸读盲文和用盲文与他人交流。</a:t>
            </a:r>
          </a:p>
          <a:p>
            <a:endParaRPr lang="zh-CN" altLang="en-US"/>
          </a:p>
          <a:p>
            <a:r>
              <a:rPr lang="zh-CN" altLang="en-US"/>
              <a:t>2、她用这样动人的笔调描绘着他心中“看”到的世界。（《海伦•凯勒》）</a:t>
            </a:r>
          </a:p>
          <a:p>
            <a:endParaRPr lang="zh-CN" altLang="en-US"/>
          </a:p>
          <a:p>
            <a:r>
              <a:rPr lang="zh-CN" altLang="en-US"/>
              <a:t>说明：这里的“看”并不是指真的用眼睛看到了什么，而是指海伦对外部世界的感受和想象。</a:t>
            </a:r>
          </a:p>
          <a:p>
            <a:endParaRPr lang="zh-CN" altLang="en-US"/>
          </a:p>
          <a:p>
            <a:r>
              <a:rPr lang="zh-CN" altLang="en-US"/>
              <a:t>3、那几只蝙蝠眼睛全被他蒙上了，都是“瞎子”呀。（《夜晚的实验》）</a:t>
            </a:r>
          </a:p>
          <a:p>
            <a:endParaRPr lang="zh-CN" altLang="en-US"/>
          </a:p>
          <a:p>
            <a:r>
              <a:rPr lang="zh-CN" altLang="en-US"/>
              <a:t>说明：“瞎子”本来的意思是指双目失明的人，在这里是指被蒙上眼睛的蝙蝠。</a:t>
            </a:r>
          </a:p>
          <a:p>
            <a:endParaRPr lang="zh-CN" altLang="en-US"/>
          </a:p>
          <a:p>
            <a:r>
              <a:rPr lang="zh-CN" altLang="en-US"/>
              <a:t>4、蝙蝠的耳朵又怎么能“穿透”黑夜，“听”到没有声音的物体呢。（《夜晚的实验》）</a:t>
            </a:r>
          </a:p>
          <a:p>
            <a:endParaRPr lang="zh-CN" altLang="en-US"/>
          </a:p>
          <a:p>
            <a:r>
              <a:rPr lang="zh-CN" altLang="en-US"/>
              <a:t>说明：耳朵怎么能“穿透”黑夜。怎么能“听”到物体呢。</a:t>
            </a:r>
          </a:p>
        </p:txBody>
      </p:sp>
    </p:spTree>
    <p:extLst>
      <p:ext uri="{BB962C8B-B14F-4D97-AF65-F5344CB8AC3E}">
        <p14:creationId xmlns:p14="http://schemas.microsoft.com/office/powerpoint/2010/main" val="1610433578"/>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90113" name="幻灯片图像占位符 1"/>
          <p:cNvSpPr>
            <a:spLocks noGrp="1" noRot="1" noChangeAspect="1" noTextEdit="1"/>
          </p:cNvSpPr>
          <p:nvPr>
            <p:ph type="sldImg"/>
          </p:nvPr>
        </p:nvSpPr>
        <p:spPr>
          <a:ln>
            <a:solidFill>
              <a:srgbClr val="000000"/>
            </a:solidFill>
            <a:miter/>
          </a:ln>
        </p:spPr>
      </p:sp>
      <p:sp>
        <p:nvSpPr>
          <p:cNvPr id="90114"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90115" name="灯片编号占位符 3"/>
          <p:cNvSpPr>
            <a:spLocks noGrp="1"/>
          </p:cNvSpPr>
          <p:nvPr>
            <p:ph type="sldNum" sz="quarter" idx="10"/>
          </p:nvPr>
        </p:nvSpPr>
        <p:spPr>
          <a:xfrm>
            <a:off x="4024313" y="9720263"/>
            <a:ext cx="3078162" cy="51435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rPr>
              <a:t>8</a:t>
            </a:fld>
            <a:endParaRPr lang="zh-CN" altLang="en-US" sz="1200">
              <a:latin typeface="Calibri"/>
            </a:endParaRPr>
          </a:p>
        </p:txBody>
      </p:sp>
    </p:spTree>
    <p:extLst>
      <p:ext uri="{BB962C8B-B14F-4D97-AF65-F5344CB8AC3E}">
        <p14:creationId xmlns:p14="http://schemas.microsoft.com/office/powerpoint/2010/main" val="2149687109"/>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97281" name="幻灯片图像占位符 1"/>
          <p:cNvSpPr>
            <a:spLocks noGrp="1" noRot="1" noChangeAspect="1" noTextEdit="1"/>
          </p:cNvSpPr>
          <p:nvPr>
            <p:ph type="sldImg"/>
          </p:nvPr>
        </p:nvSpPr>
        <p:spPr>
          <a:ln>
            <a:solidFill>
              <a:srgbClr val="000000"/>
            </a:solidFill>
            <a:miter/>
          </a:ln>
        </p:spPr>
      </p:sp>
      <p:sp>
        <p:nvSpPr>
          <p:cNvPr id="97282"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97283" name="灯片编号占位符 3"/>
          <p:cNvSpPr>
            <a:spLocks noGrp="1"/>
          </p:cNvSpPr>
          <p:nvPr>
            <p:ph type="sldNum" sz="quarter" idx="10"/>
          </p:nvPr>
        </p:nvSpPr>
        <p:spPr>
          <a:xfrm>
            <a:off x="4024313" y="9720263"/>
            <a:ext cx="3078162" cy="51435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rPr>
              <a:t>12</a:t>
            </a:fld>
            <a:endParaRPr lang="zh-CN" altLang="en-US" sz="1200">
              <a:latin typeface="Calibri"/>
            </a:endParaRPr>
          </a:p>
        </p:txBody>
      </p:sp>
    </p:spTree>
    <p:extLst>
      <p:ext uri="{BB962C8B-B14F-4D97-AF65-F5344CB8AC3E}">
        <p14:creationId xmlns:p14="http://schemas.microsoft.com/office/powerpoint/2010/main" val="1683996049"/>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12641" name="幻灯片图像占位符 1"/>
          <p:cNvSpPr>
            <a:spLocks noGrp="1" noRot="1" noChangeAspect="1" noTextEdit="1"/>
          </p:cNvSpPr>
          <p:nvPr>
            <p:ph type="sldImg"/>
          </p:nvPr>
        </p:nvSpPr>
        <p:spPr>
          <a:ln>
            <a:solidFill>
              <a:srgbClr val="000000"/>
            </a:solidFill>
            <a:miter/>
          </a:ln>
        </p:spPr>
      </p:sp>
      <p:sp>
        <p:nvSpPr>
          <p:cNvPr id="112642"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12643" name="灯片编号占位符 3"/>
          <p:cNvSpPr>
            <a:spLocks noGrp="1"/>
          </p:cNvSpPr>
          <p:nvPr>
            <p:ph type="sldNum" sz="quarter" idx="10"/>
          </p:nvPr>
        </p:nvSpPr>
        <p:spPr>
          <a:xfrm>
            <a:off x="4024313" y="9720263"/>
            <a:ext cx="3078162" cy="51435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rPr>
              <a:t>17</a:t>
            </a:fld>
            <a:endParaRPr lang="zh-CN" altLang="en-US" sz="1200">
              <a:latin typeface="Calibri"/>
            </a:endParaRPr>
          </a:p>
        </p:txBody>
      </p:sp>
    </p:spTree>
    <p:extLst>
      <p:ext uri="{BB962C8B-B14F-4D97-AF65-F5344CB8AC3E}">
        <p14:creationId xmlns:p14="http://schemas.microsoft.com/office/powerpoint/2010/main" val="3056714204"/>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08545" name="幻灯片图像占位符 1"/>
          <p:cNvSpPr>
            <a:spLocks noGrp="1" noRot="1" noChangeAspect="1" noTextEdit="1"/>
          </p:cNvSpPr>
          <p:nvPr>
            <p:ph type="sldImg"/>
          </p:nvPr>
        </p:nvSpPr>
        <p:spPr>
          <a:ln>
            <a:solidFill>
              <a:srgbClr val="000000"/>
            </a:solidFill>
            <a:miter/>
          </a:ln>
        </p:spPr>
      </p:sp>
      <p:sp>
        <p:nvSpPr>
          <p:cNvPr id="108546"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108547" name="灯片编号占位符 3"/>
          <p:cNvSpPr>
            <a:spLocks noGrp="1"/>
          </p:cNvSpPr>
          <p:nvPr>
            <p:ph type="sldNum" sz="quarter" idx="10"/>
          </p:nvPr>
        </p:nvSpPr>
        <p:spPr>
          <a:xfrm>
            <a:off x="4024313" y="9720263"/>
            <a:ext cx="3078162" cy="51435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rPr>
              <a:t>18</a:t>
            </a:fld>
            <a:endParaRPr lang="zh-CN" altLang="en-US" sz="1200">
              <a:latin typeface="Calibri"/>
            </a:endParaRPr>
          </a:p>
        </p:txBody>
      </p:sp>
    </p:spTree>
    <p:extLst>
      <p:ext uri="{BB962C8B-B14F-4D97-AF65-F5344CB8AC3E}">
        <p14:creationId xmlns:p14="http://schemas.microsoft.com/office/powerpoint/2010/main" val="135985448"/>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10593" name="Rectangle 7"/>
          <p:cNvSpPr txBox="1">
            <a:spLocks noGrp="1"/>
          </p:cNvSpPr>
          <p:nvPr>
            <p:ph type="sldNum" sz="quarter"/>
          </p:nvPr>
        </p:nvSpPr>
        <p:spPr>
          <a:xfrm>
            <a:off x="3886200" y="8686800"/>
            <a:ext cx="2971800" cy="457200"/>
          </a:xfrm>
          <a:prstGeom prst="rect">
            <a:avLst/>
          </a:prstGeom>
          <a:noFill/>
          <a:ln w="9525">
            <a:noFill/>
          </a:ln>
        </p:spPr>
        <p:txBody>
          <a:bodyPr vert="horz" wrap="square" lIns="91440" tIns="45720" rIns="91440" bIns="45720" anchor="b"/>
          <a:lstStyle/>
          <a:p>
            <a:pPr lvl="0" algn="r"/>
            <a:fld id="{9A0DB2DC-4C9A-4742-B13C-FB6460FD3503}" type="slidenum">
              <a:rPr lang="en-US" altLang="zh-CN" sz="1200">
                <a:latin typeface="Times New Roman" panose="02020603050405020304" pitchFamily="18" charset="0"/>
                <a:ea typeface="宋体" panose="02010600030101010101" pitchFamily="2" charset="-122"/>
              </a:rPr>
              <a:t>19</a:t>
            </a:fld>
            <a:endParaRPr lang="en-US" altLang="zh-CN" sz="1200">
              <a:latin typeface="Times New Roman" panose="02020603050405020304" pitchFamily="18" charset="0"/>
              <a:ea typeface="宋体" panose="02010600030101010101" pitchFamily="2" charset="-122"/>
            </a:endParaRPr>
          </a:p>
        </p:txBody>
      </p:sp>
      <p:sp>
        <p:nvSpPr>
          <p:cNvPr id="110594" name="Rectangle 2"/>
          <p:cNvSpPr>
            <a:spLocks noGrp="1" noRot="1" noChangeAspect="1" noTextEdit="1"/>
          </p:cNvSpPr>
          <p:nvPr>
            <p:ph type="sldImg" idx="1"/>
          </p:nvPr>
        </p:nvSpPr>
        <p:spPr>
          <a:ln>
            <a:solidFill>
              <a:srgbClr val="000000"/>
            </a:solidFill>
          </a:ln>
        </p:spPr>
      </p:sp>
      <p:sp>
        <p:nvSpPr>
          <p:cNvPr id="110595" name="Rectangle 3"/>
          <p:cNvSpPr>
            <a:spLocks noGrp="1"/>
          </p:cNvSpPr>
          <p:nvPr>
            <p:ph type="body" idx="2"/>
          </p:nvPr>
        </p:nvSpPr>
        <p:spPr>
          <a:noFill/>
          <a:ln>
            <a:noFill/>
          </a:ln>
        </p:spPr>
        <p:txBody>
          <a:bodyPr wrap="square" lIns="91440" tIns="45720" rIns="91440" bIns="45720" anchor="t"/>
          <a:lstStyle/>
          <a:p>
            <a:pPr lvl="0" eaLnBrk="1" hangingPunct="1"/>
            <a:endParaRPr lang="zh-CN" altLang="zh-CN"/>
          </a:p>
        </p:txBody>
      </p:sp>
    </p:spTree>
    <p:extLst>
      <p:ext uri="{BB962C8B-B14F-4D97-AF65-F5344CB8AC3E}">
        <p14:creationId xmlns:p14="http://schemas.microsoft.com/office/powerpoint/2010/main" val="4177672442"/>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eaLnBrk="1" hangingPunct="1"/>
            <a:r>
              <a:rPr lang="zh-CN" altLang="en-US">
                <a:solidFill>
                  <a:schemeClr val="hlink"/>
                </a:solidFill>
                <a:sym typeface="+mn-ea"/>
              </a:rPr>
              <a:t>注意事项</a:t>
            </a:r>
            <a:endParaRPr lang="zh-CN" altLang="en-US">
              <a:solidFill>
                <a:schemeClr val="hlink"/>
              </a:solidFill>
            </a:endParaRPr>
          </a:p>
          <a:p>
            <a:pPr eaLnBrk="1" hangingPunct="1"/>
            <a:r>
              <a:rPr lang="en-US" altLang="zh-CN">
                <a:solidFill>
                  <a:srgbClr val="FF0000"/>
                </a:solidFill>
                <a:sym typeface="+mn-ea"/>
              </a:rPr>
              <a:t>1</a:t>
            </a:r>
            <a:r>
              <a:rPr lang="zh-CN" altLang="en-US">
                <a:solidFill>
                  <a:srgbClr val="FF0000"/>
                </a:solidFill>
                <a:sym typeface="+mn-ea"/>
              </a:rPr>
              <a:t>、破折号前的标点，如果是句号或逗号，可不用。如果是问号或感叹号，则保留。</a:t>
            </a:r>
            <a:endParaRPr lang="zh-CN" altLang="en-US">
              <a:solidFill>
                <a:srgbClr val="000000"/>
              </a:solidFill>
              <a:ea typeface="黑体" panose="02010609060101010101" pitchFamily="2" charset="-122"/>
            </a:endParaRPr>
          </a:p>
          <a:p>
            <a:pPr eaLnBrk="1" hangingPunct="1"/>
            <a:r>
              <a:rPr lang="en-US" altLang="zh-CN">
                <a:solidFill>
                  <a:srgbClr val="000000"/>
                </a:solidFill>
                <a:ea typeface="黑体" panose="02010609060101010101" pitchFamily="2" charset="-122"/>
                <a:sym typeface="+mn-ea"/>
              </a:rPr>
              <a:t>【</a:t>
            </a:r>
            <a:r>
              <a:rPr lang="zh-CN" altLang="en-US">
                <a:solidFill>
                  <a:srgbClr val="000000"/>
                </a:solidFill>
                <a:ea typeface="黑体" panose="02010609060101010101" pitchFamily="2" charset="-122"/>
                <a:sym typeface="+mn-ea"/>
              </a:rPr>
              <a:t>例</a:t>
            </a:r>
            <a:r>
              <a:rPr lang="en-US" altLang="zh-CN">
                <a:solidFill>
                  <a:srgbClr val="000000"/>
                </a:solidFill>
                <a:ea typeface="黑体" panose="02010609060101010101" pitchFamily="2" charset="-122"/>
                <a:sym typeface="+mn-ea"/>
              </a:rPr>
              <a:t>】</a:t>
            </a:r>
            <a:r>
              <a:rPr lang="zh-CN" altLang="en-US">
                <a:solidFill>
                  <a:srgbClr val="000000"/>
                </a:solidFill>
                <a:sym typeface="+mn-ea"/>
              </a:rPr>
              <a:t>　人人都知道他是雷锋式的人物</a:t>
            </a:r>
            <a:r>
              <a:rPr lang="en-US" altLang="zh-CN">
                <a:solidFill>
                  <a:srgbClr val="000000"/>
                </a:solidFill>
                <a:latin typeface="Courier New" panose="02070309020205020404" pitchFamily="49" charset="0"/>
                <a:ea typeface="Times New Roman" panose="02020603050405020304" pitchFamily="18" charset="0"/>
                <a:sym typeface="+mn-ea"/>
              </a:rPr>
              <a:t>——</a:t>
            </a:r>
            <a:r>
              <a:rPr lang="zh-CN" altLang="en-US">
                <a:solidFill>
                  <a:srgbClr val="000000"/>
                </a:solidFill>
                <a:sym typeface="+mn-ea"/>
              </a:rPr>
              <a:t>心中只想着他人的好人。</a:t>
            </a:r>
            <a:endParaRPr lang="zh-CN" altLang="en-US">
              <a:solidFill>
                <a:srgbClr val="000000"/>
              </a:solidFill>
              <a:ea typeface="黑体" panose="02010609060101010101" pitchFamily="2" charset="-122"/>
            </a:endParaRPr>
          </a:p>
          <a:p>
            <a:pPr eaLnBrk="1" hangingPunct="1"/>
            <a:r>
              <a:rPr lang="en-US" altLang="zh-CN">
                <a:solidFill>
                  <a:srgbClr val="000000"/>
                </a:solidFill>
                <a:ea typeface="黑体" panose="02010609060101010101" pitchFamily="2" charset="-122"/>
                <a:sym typeface="+mn-ea"/>
              </a:rPr>
              <a:t>【</a:t>
            </a:r>
            <a:r>
              <a:rPr lang="zh-CN" altLang="en-US">
                <a:solidFill>
                  <a:srgbClr val="000000"/>
                </a:solidFill>
                <a:ea typeface="黑体" panose="02010609060101010101" pitchFamily="2" charset="-122"/>
                <a:sym typeface="+mn-ea"/>
              </a:rPr>
              <a:t>例</a:t>
            </a:r>
            <a:r>
              <a:rPr lang="en-US" altLang="zh-CN">
                <a:solidFill>
                  <a:srgbClr val="000000"/>
                </a:solidFill>
                <a:ea typeface="黑体" panose="02010609060101010101" pitchFamily="2" charset="-122"/>
                <a:sym typeface="+mn-ea"/>
              </a:rPr>
              <a:t>】</a:t>
            </a:r>
            <a:r>
              <a:rPr lang="zh-CN" altLang="en-US">
                <a:solidFill>
                  <a:srgbClr val="000000"/>
                </a:solidFill>
                <a:sym typeface="+mn-ea"/>
              </a:rPr>
              <a:t>　热爱书吧！</a:t>
            </a:r>
            <a:r>
              <a:rPr lang="en-US" altLang="zh-CN">
                <a:solidFill>
                  <a:srgbClr val="000000"/>
                </a:solidFill>
                <a:latin typeface="Courier New" panose="02070309020205020404" pitchFamily="49" charset="0"/>
                <a:ea typeface="Times New Roman" panose="02020603050405020304" pitchFamily="18" charset="0"/>
                <a:sym typeface="+mn-ea"/>
              </a:rPr>
              <a:t>——</a:t>
            </a:r>
            <a:r>
              <a:rPr lang="zh-CN" altLang="en-US">
                <a:solidFill>
                  <a:srgbClr val="000000"/>
                </a:solidFill>
                <a:sym typeface="+mn-ea"/>
              </a:rPr>
              <a:t>这是知识的源泉。</a:t>
            </a:r>
            <a:endParaRPr lang="zh-CN" altLang="en-US">
              <a:solidFill>
                <a:srgbClr val="000000"/>
              </a:solidFill>
            </a:endParaRPr>
          </a:p>
          <a:p>
            <a:pPr eaLnBrk="1" hangingPunct="1"/>
            <a:r>
              <a:rPr lang="en-US" altLang="zh-CN">
                <a:solidFill>
                  <a:srgbClr val="FF0000"/>
                </a:solidFill>
                <a:sym typeface="+mn-ea"/>
              </a:rPr>
              <a:t>2</a:t>
            </a:r>
            <a:r>
              <a:rPr lang="zh-CN" altLang="en-US">
                <a:solidFill>
                  <a:srgbClr val="FF0000"/>
                </a:solidFill>
                <a:sym typeface="+mn-ea"/>
              </a:rPr>
              <a:t>、破折号之前可以有点号，但破折号之后不能有点号。</a:t>
            </a:r>
            <a:endParaRPr lang="zh-CN" altLang="en-US">
              <a:solidFill>
                <a:srgbClr val="FF0000"/>
              </a:solidFill>
            </a:endParaRPr>
          </a:p>
          <a:p>
            <a:pPr eaLnBrk="1" hangingPunct="1"/>
            <a:r>
              <a:rPr lang="en-US" altLang="zh-CN">
                <a:solidFill>
                  <a:srgbClr val="FF0000"/>
                </a:solidFill>
                <a:sym typeface="+mn-ea"/>
              </a:rPr>
              <a:t>3</a:t>
            </a:r>
            <a:r>
              <a:rPr lang="zh-CN" altLang="en-US">
                <a:solidFill>
                  <a:srgbClr val="FF0000"/>
                </a:solidFill>
                <a:sym typeface="+mn-ea"/>
              </a:rPr>
              <a:t>、破折号与</a:t>
            </a:r>
            <a:r>
              <a:rPr lang="zh-CN" altLang="en-US">
                <a:solidFill>
                  <a:srgbClr val="FF0000"/>
                </a:solidFill>
                <a:latin typeface="宋体" panose="02010600030101010101" pitchFamily="2" charset="-122"/>
                <a:sym typeface="+mn-ea"/>
              </a:rPr>
              <a:t>“</a:t>
            </a:r>
            <a:r>
              <a:rPr lang="zh-CN" altLang="en-US">
                <a:solidFill>
                  <a:srgbClr val="FF0000"/>
                </a:solidFill>
                <a:sym typeface="+mn-ea"/>
              </a:rPr>
              <a:t>是</a:t>
            </a:r>
            <a:r>
              <a:rPr lang="zh-CN" altLang="en-US">
                <a:solidFill>
                  <a:srgbClr val="FF0000"/>
                </a:solidFill>
                <a:latin typeface="宋体" panose="02010600030101010101" pitchFamily="2" charset="-122"/>
                <a:sym typeface="+mn-ea"/>
              </a:rPr>
              <a:t>”“</a:t>
            </a:r>
            <a:r>
              <a:rPr lang="zh-CN" altLang="en-US">
                <a:solidFill>
                  <a:srgbClr val="FF0000"/>
                </a:solidFill>
                <a:sym typeface="+mn-ea"/>
              </a:rPr>
              <a:t>有</a:t>
            </a:r>
            <a:r>
              <a:rPr lang="zh-CN" altLang="en-US">
                <a:solidFill>
                  <a:srgbClr val="FF0000"/>
                </a:solidFill>
                <a:latin typeface="宋体" panose="02010600030101010101" pitchFamily="2" charset="-122"/>
                <a:sym typeface="+mn-ea"/>
              </a:rPr>
              <a:t>”</a:t>
            </a:r>
            <a:r>
              <a:rPr lang="zh-CN" altLang="en-US">
                <a:solidFill>
                  <a:srgbClr val="FF0000"/>
                </a:solidFill>
                <a:sym typeface="+mn-ea"/>
              </a:rPr>
              <a:t>等提示的词不能同时使用。</a:t>
            </a:r>
            <a:endParaRPr lang="zh-CN" altLang="en-US">
              <a:solidFill>
                <a:srgbClr val="FF0000"/>
              </a:solidFill>
              <a:ea typeface="Times New Roman" panose="02020603050405020304" pitchFamily="18" charset="0"/>
            </a:endParaRPr>
          </a:p>
          <a:p>
            <a:pPr eaLnBrk="1" hangingPunct="1"/>
            <a:r>
              <a:rPr lang="zh-CN" altLang="en-US">
                <a:solidFill>
                  <a:schemeClr val="hlink"/>
                </a:solidFill>
                <a:sym typeface="+mn-ea"/>
              </a:rPr>
              <a:t>破折号的基本用法</a:t>
            </a:r>
            <a:endParaRPr lang="zh-CN" altLang="en-US">
              <a:solidFill>
                <a:schemeClr val="hlink"/>
              </a:solidFill>
            </a:endParaRPr>
          </a:p>
          <a:p>
            <a:pPr eaLnBrk="1" hangingPunct="1"/>
            <a:r>
              <a:rPr lang="en-US" altLang="zh-CN">
                <a:solidFill>
                  <a:srgbClr val="FF0000"/>
                </a:solidFill>
                <a:sym typeface="+mn-ea"/>
              </a:rPr>
              <a:t>1</a:t>
            </a:r>
            <a:r>
              <a:rPr lang="zh-CN" altLang="en-US">
                <a:solidFill>
                  <a:srgbClr val="FF0000"/>
                </a:solidFill>
                <a:sym typeface="+mn-ea"/>
              </a:rPr>
              <a:t>、破折号表示行文中解释说明或的部分。两个破折号表示句中夹注。</a:t>
            </a:r>
            <a:endParaRPr lang="zh-CN" altLang="en-US">
              <a:solidFill>
                <a:srgbClr val="FF0000"/>
              </a:solidFill>
              <a:ea typeface="黑体" panose="02010609060101010101" pitchFamily="2" charset="-122"/>
            </a:endParaRPr>
          </a:p>
          <a:p>
            <a:pPr eaLnBrk="1" hangingPunct="1"/>
            <a:r>
              <a:rPr lang="en-US" altLang="zh-CN">
                <a:solidFill>
                  <a:srgbClr val="000000"/>
                </a:solidFill>
                <a:ea typeface="黑体" panose="02010609060101010101" pitchFamily="2" charset="-122"/>
                <a:sym typeface="+mn-ea"/>
              </a:rPr>
              <a:t>【</a:t>
            </a:r>
            <a:r>
              <a:rPr lang="zh-CN" altLang="en-US">
                <a:solidFill>
                  <a:srgbClr val="000000"/>
                </a:solidFill>
                <a:ea typeface="黑体" panose="02010609060101010101" pitchFamily="2" charset="-122"/>
                <a:sym typeface="+mn-ea"/>
              </a:rPr>
              <a:t>例</a:t>
            </a:r>
            <a:r>
              <a:rPr lang="en-US" altLang="zh-CN">
                <a:solidFill>
                  <a:srgbClr val="000000"/>
                </a:solidFill>
                <a:ea typeface="黑体" panose="02010609060101010101" pitchFamily="2" charset="-122"/>
                <a:sym typeface="+mn-ea"/>
              </a:rPr>
              <a:t>】</a:t>
            </a:r>
            <a:r>
              <a:rPr lang="zh-CN" altLang="en-US">
                <a:solidFill>
                  <a:srgbClr val="000000"/>
                </a:solidFill>
                <a:sym typeface="+mn-ea"/>
              </a:rPr>
              <a:t>　我国的四大发明</a:t>
            </a:r>
            <a:r>
              <a:rPr lang="en-US" altLang="zh-CN">
                <a:solidFill>
                  <a:srgbClr val="000000"/>
                </a:solidFill>
                <a:latin typeface="Courier New" panose="02070309020205020404" pitchFamily="49" charset="0"/>
                <a:ea typeface="Times New Roman" panose="02020603050405020304" pitchFamily="18" charset="0"/>
                <a:sym typeface="+mn-ea"/>
              </a:rPr>
              <a:t>——</a:t>
            </a:r>
            <a:r>
              <a:rPr lang="zh-CN" altLang="en-US">
                <a:solidFill>
                  <a:srgbClr val="000000"/>
                </a:solidFill>
                <a:sym typeface="+mn-ea"/>
              </a:rPr>
              <a:t>火药、指南针、印刷术、造纸术对世界历史的发展有伟大的贡献。</a:t>
            </a:r>
            <a:r>
              <a:rPr lang="en-US" altLang="zh-CN">
                <a:solidFill>
                  <a:srgbClr val="000000"/>
                </a:solidFill>
                <a:sym typeface="+mn-ea"/>
              </a:rPr>
              <a:t>(</a:t>
            </a:r>
            <a:r>
              <a:rPr lang="zh-CN" altLang="en-US">
                <a:solidFill>
                  <a:srgbClr val="000000"/>
                </a:solidFill>
                <a:sym typeface="+mn-ea"/>
              </a:rPr>
              <a:t>解释说明</a:t>
            </a:r>
            <a:r>
              <a:rPr lang="en-US" altLang="zh-CN">
                <a:solidFill>
                  <a:srgbClr val="000000"/>
                </a:solidFill>
                <a:sym typeface="+mn-ea"/>
              </a:rPr>
              <a:t>)</a:t>
            </a:r>
            <a:endParaRPr lang="en-US" altLang="zh-CN">
              <a:solidFill>
                <a:srgbClr val="000000"/>
              </a:solidFill>
              <a:ea typeface="黑体" panose="02010609060101010101" pitchFamily="2" charset="-122"/>
            </a:endParaRPr>
          </a:p>
          <a:p>
            <a:pPr eaLnBrk="1" hangingPunct="1"/>
            <a:r>
              <a:rPr lang="en-US" altLang="zh-CN">
                <a:solidFill>
                  <a:srgbClr val="000000"/>
                </a:solidFill>
                <a:ea typeface="黑体" panose="02010609060101010101" pitchFamily="2" charset="-122"/>
                <a:sym typeface="+mn-ea"/>
              </a:rPr>
              <a:t>【</a:t>
            </a:r>
            <a:r>
              <a:rPr lang="zh-CN" altLang="en-US">
                <a:solidFill>
                  <a:srgbClr val="000000"/>
                </a:solidFill>
                <a:ea typeface="黑体" panose="02010609060101010101" pitchFamily="2" charset="-122"/>
                <a:sym typeface="+mn-ea"/>
              </a:rPr>
              <a:t>例</a:t>
            </a:r>
            <a:r>
              <a:rPr lang="en-US" altLang="zh-CN">
                <a:solidFill>
                  <a:srgbClr val="000000"/>
                </a:solidFill>
                <a:ea typeface="黑体" panose="02010609060101010101" pitchFamily="2" charset="-122"/>
                <a:sym typeface="+mn-ea"/>
              </a:rPr>
              <a:t>】</a:t>
            </a:r>
            <a:r>
              <a:rPr lang="zh-CN" altLang="en-US">
                <a:solidFill>
                  <a:srgbClr val="000000"/>
                </a:solidFill>
                <a:sym typeface="+mn-ea"/>
              </a:rPr>
              <a:t>　灯光，不管是哪里的灯光，都可以给人</a:t>
            </a:r>
            <a:r>
              <a:rPr lang="en-US" altLang="zh-CN">
                <a:solidFill>
                  <a:srgbClr val="000000"/>
                </a:solidFill>
                <a:latin typeface="Courier New" panose="02070309020205020404" pitchFamily="49" charset="0"/>
                <a:ea typeface="Times New Roman" panose="02020603050405020304" pitchFamily="18" charset="0"/>
                <a:sym typeface="+mn-ea"/>
              </a:rPr>
              <a:t>——</a:t>
            </a:r>
            <a:r>
              <a:rPr lang="zh-CN" altLang="en-US">
                <a:solidFill>
                  <a:srgbClr val="000000"/>
                </a:solidFill>
                <a:sym typeface="+mn-ea"/>
              </a:rPr>
              <a:t>甚至像我这样一个异乡人</a:t>
            </a:r>
            <a:r>
              <a:rPr lang="en-US" altLang="zh-CN">
                <a:solidFill>
                  <a:srgbClr val="000000"/>
                </a:solidFill>
                <a:latin typeface="Courier New" panose="02070309020205020404" pitchFamily="49" charset="0"/>
                <a:ea typeface="Times New Roman" panose="02020603050405020304" pitchFamily="18" charset="0"/>
                <a:sym typeface="+mn-ea"/>
              </a:rPr>
              <a:t>——</a:t>
            </a:r>
            <a:r>
              <a:rPr lang="zh-CN" altLang="en-US">
                <a:solidFill>
                  <a:srgbClr val="000000"/>
                </a:solidFill>
                <a:sym typeface="+mn-ea"/>
              </a:rPr>
              <a:t>指路。</a:t>
            </a:r>
            <a:r>
              <a:rPr lang="en-US" altLang="zh-CN">
                <a:solidFill>
                  <a:srgbClr val="000000"/>
                </a:solidFill>
                <a:sym typeface="+mn-ea"/>
              </a:rPr>
              <a:t>(</a:t>
            </a:r>
            <a:r>
              <a:rPr lang="zh-CN" altLang="en-US">
                <a:solidFill>
                  <a:srgbClr val="000000"/>
                </a:solidFill>
                <a:sym typeface="+mn-ea"/>
              </a:rPr>
              <a:t>夹注</a:t>
            </a:r>
            <a:r>
              <a:rPr lang="en-US" altLang="zh-CN">
                <a:solidFill>
                  <a:srgbClr val="000000"/>
                </a:solidFill>
                <a:sym typeface="+mn-ea"/>
              </a:rPr>
              <a:t>)</a:t>
            </a:r>
            <a:endParaRPr lang="en-US" altLang="zh-CN">
              <a:solidFill>
                <a:srgbClr val="000000"/>
              </a:solidFill>
              <a:ea typeface="Times New Roman" panose="02020603050405020304" pitchFamily="18" charset="0"/>
            </a:endParaRPr>
          </a:p>
          <a:p>
            <a:pPr eaLnBrk="1" hangingPunct="1"/>
            <a:r>
              <a:rPr lang="en-US" altLang="zh-CN">
                <a:solidFill>
                  <a:srgbClr val="FF0000"/>
                </a:solidFill>
                <a:sym typeface="+mn-ea"/>
              </a:rPr>
              <a:t>2</a:t>
            </a:r>
            <a:r>
              <a:rPr lang="zh-CN" altLang="en-US">
                <a:solidFill>
                  <a:srgbClr val="FF0000"/>
                </a:solidFill>
                <a:sym typeface="+mn-ea"/>
              </a:rPr>
              <a:t>、破折号可以表示转折或话题转换。</a:t>
            </a:r>
            <a:endParaRPr lang="zh-CN" altLang="en-US">
              <a:solidFill>
                <a:srgbClr val="FF0000"/>
              </a:solidFill>
              <a:ea typeface="黑体" panose="02010609060101010101" pitchFamily="2" charset="-122"/>
            </a:endParaRPr>
          </a:p>
          <a:p>
            <a:pPr eaLnBrk="1" hangingPunct="1"/>
            <a:r>
              <a:rPr lang="en-US" altLang="zh-CN">
                <a:solidFill>
                  <a:srgbClr val="000000"/>
                </a:solidFill>
                <a:ea typeface="黑体" panose="02010609060101010101" pitchFamily="2" charset="-122"/>
                <a:sym typeface="+mn-ea"/>
              </a:rPr>
              <a:t>【</a:t>
            </a:r>
            <a:r>
              <a:rPr lang="zh-CN" altLang="en-US">
                <a:solidFill>
                  <a:srgbClr val="000000"/>
                </a:solidFill>
                <a:ea typeface="黑体" panose="02010609060101010101" pitchFamily="2" charset="-122"/>
                <a:sym typeface="+mn-ea"/>
              </a:rPr>
              <a:t>例</a:t>
            </a:r>
            <a:r>
              <a:rPr lang="en-US" altLang="zh-CN">
                <a:solidFill>
                  <a:srgbClr val="000000"/>
                </a:solidFill>
                <a:ea typeface="黑体" panose="02010609060101010101" pitchFamily="2" charset="-122"/>
                <a:sym typeface="+mn-ea"/>
              </a:rPr>
              <a:t>】</a:t>
            </a:r>
            <a:r>
              <a:rPr lang="zh-CN" altLang="en-US">
                <a:solidFill>
                  <a:srgbClr val="000000"/>
                </a:solidFill>
                <a:sym typeface="+mn-ea"/>
              </a:rPr>
              <a:t>　</a:t>
            </a:r>
            <a:r>
              <a:rPr lang="zh-CN" altLang="en-US">
                <a:solidFill>
                  <a:srgbClr val="000000"/>
                </a:solidFill>
                <a:latin typeface="宋体" panose="02010600030101010101" pitchFamily="2" charset="-122"/>
                <a:sym typeface="+mn-ea"/>
              </a:rPr>
              <a:t>“</a:t>
            </a:r>
            <a:r>
              <a:rPr lang="zh-CN" altLang="en-US">
                <a:solidFill>
                  <a:srgbClr val="000000"/>
                </a:solidFill>
                <a:sym typeface="+mn-ea"/>
              </a:rPr>
              <a:t>今天好热啊！</a:t>
            </a:r>
            <a:r>
              <a:rPr lang="en-US" altLang="zh-CN">
                <a:solidFill>
                  <a:srgbClr val="000000"/>
                </a:solidFill>
                <a:latin typeface="Courier New" panose="02070309020205020404" pitchFamily="49" charset="0"/>
                <a:ea typeface="Times New Roman" panose="02020603050405020304" pitchFamily="18" charset="0"/>
                <a:sym typeface="+mn-ea"/>
              </a:rPr>
              <a:t>——</a:t>
            </a:r>
            <a:r>
              <a:rPr lang="zh-CN" altLang="en-US">
                <a:solidFill>
                  <a:srgbClr val="000000"/>
                </a:solidFill>
                <a:sym typeface="+mn-ea"/>
              </a:rPr>
              <a:t>你什么时候去上海？</a:t>
            </a:r>
            <a:r>
              <a:rPr lang="zh-CN" altLang="en-US">
                <a:solidFill>
                  <a:srgbClr val="000000"/>
                </a:solidFill>
                <a:latin typeface="宋体" panose="02010600030101010101" pitchFamily="2" charset="-122"/>
                <a:sym typeface="+mn-ea"/>
              </a:rPr>
              <a:t>”</a:t>
            </a:r>
            <a:r>
              <a:rPr lang="en-US" altLang="zh-CN">
                <a:solidFill>
                  <a:srgbClr val="000000"/>
                </a:solidFill>
                <a:sym typeface="+mn-ea"/>
              </a:rPr>
              <a:t>(</a:t>
            </a:r>
            <a:r>
              <a:rPr lang="zh-CN" altLang="en-US">
                <a:solidFill>
                  <a:srgbClr val="000000"/>
                </a:solidFill>
                <a:sym typeface="+mn-ea"/>
              </a:rPr>
              <a:t>转换话题</a:t>
            </a:r>
            <a:r>
              <a:rPr lang="en-US" altLang="zh-CN">
                <a:solidFill>
                  <a:srgbClr val="000000"/>
                </a:solidFill>
                <a:sym typeface="+mn-ea"/>
              </a:rPr>
              <a:t>)</a:t>
            </a:r>
            <a:endParaRPr lang="en-US" altLang="zh-CN">
              <a:solidFill>
                <a:srgbClr val="000000"/>
              </a:solidFill>
            </a:endParaRPr>
          </a:p>
          <a:p>
            <a:pPr eaLnBrk="1" hangingPunct="1"/>
            <a:r>
              <a:rPr lang="en-US" altLang="zh-CN">
                <a:solidFill>
                  <a:srgbClr val="FF0000"/>
                </a:solidFill>
                <a:sym typeface="+mn-ea"/>
              </a:rPr>
              <a:t>3</a:t>
            </a:r>
            <a:r>
              <a:rPr lang="zh-CN" altLang="en-US">
                <a:solidFill>
                  <a:srgbClr val="FF0000"/>
                </a:solidFill>
                <a:sym typeface="+mn-ea"/>
              </a:rPr>
              <a:t>、破折号可以表说话声音的中断和延长。</a:t>
            </a:r>
            <a:endParaRPr lang="zh-CN" altLang="en-US">
              <a:solidFill>
                <a:srgbClr val="FF0000"/>
              </a:solidFill>
              <a:ea typeface="黑体" panose="02010609060101010101" pitchFamily="2" charset="-122"/>
            </a:endParaRPr>
          </a:p>
          <a:p>
            <a:pPr eaLnBrk="1" hangingPunct="1"/>
            <a:r>
              <a:rPr lang="en-US" altLang="zh-CN">
                <a:solidFill>
                  <a:srgbClr val="000000"/>
                </a:solidFill>
                <a:ea typeface="黑体" panose="02010609060101010101" pitchFamily="2" charset="-122"/>
                <a:sym typeface="+mn-ea"/>
              </a:rPr>
              <a:t>【</a:t>
            </a:r>
            <a:r>
              <a:rPr lang="zh-CN" altLang="en-US">
                <a:solidFill>
                  <a:srgbClr val="000000"/>
                </a:solidFill>
                <a:ea typeface="黑体" panose="02010609060101010101" pitchFamily="2" charset="-122"/>
                <a:sym typeface="+mn-ea"/>
              </a:rPr>
              <a:t>例</a:t>
            </a:r>
            <a:r>
              <a:rPr lang="en-US" altLang="zh-CN">
                <a:solidFill>
                  <a:srgbClr val="000000"/>
                </a:solidFill>
                <a:ea typeface="黑体" panose="02010609060101010101" pitchFamily="2" charset="-122"/>
                <a:sym typeface="+mn-ea"/>
              </a:rPr>
              <a:t>】</a:t>
            </a:r>
            <a:r>
              <a:rPr lang="zh-CN" altLang="en-US">
                <a:solidFill>
                  <a:srgbClr val="000000"/>
                </a:solidFill>
                <a:sym typeface="+mn-ea"/>
              </a:rPr>
              <a:t>　</a:t>
            </a:r>
            <a:r>
              <a:rPr lang="zh-CN" altLang="en-US">
                <a:solidFill>
                  <a:srgbClr val="000000"/>
                </a:solidFill>
                <a:latin typeface="宋体" panose="02010600030101010101" pitchFamily="2" charset="-122"/>
                <a:sym typeface="+mn-ea"/>
              </a:rPr>
              <a:t>“</a:t>
            </a:r>
            <a:r>
              <a:rPr lang="zh-CN" altLang="en-US">
                <a:solidFill>
                  <a:srgbClr val="000000"/>
                </a:solidFill>
                <a:sym typeface="+mn-ea"/>
              </a:rPr>
              <a:t>小林</a:t>
            </a:r>
            <a:r>
              <a:rPr lang="en-US" altLang="zh-CN">
                <a:solidFill>
                  <a:srgbClr val="000000"/>
                </a:solidFill>
                <a:latin typeface="Courier New" panose="02070309020205020404" pitchFamily="49" charset="0"/>
                <a:ea typeface="Times New Roman" panose="02020603050405020304" pitchFamily="18" charset="0"/>
                <a:sym typeface="+mn-ea"/>
              </a:rPr>
              <a:t>——</a:t>
            </a:r>
            <a:r>
              <a:rPr lang="zh-CN" altLang="en-US">
                <a:solidFill>
                  <a:srgbClr val="000000"/>
                </a:solidFill>
                <a:sym typeface="+mn-ea"/>
              </a:rPr>
              <a:t>，我来了！</a:t>
            </a:r>
            <a:r>
              <a:rPr lang="zh-CN" altLang="en-US">
                <a:solidFill>
                  <a:srgbClr val="000000"/>
                </a:solidFill>
                <a:latin typeface="宋体" panose="02010600030101010101" pitchFamily="2" charset="-122"/>
                <a:sym typeface="+mn-ea"/>
              </a:rPr>
              <a:t>”</a:t>
            </a:r>
            <a:r>
              <a:rPr lang="zh-CN" altLang="en-US">
                <a:solidFill>
                  <a:srgbClr val="000000"/>
                </a:solidFill>
                <a:sym typeface="+mn-ea"/>
              </a:rPr>
              <a:t>他大喊着。</a:t>
            </a:r>
            <a:r>
              <a:rPr lang="en-US" altLang="zh-CN">
                <a:solidFill>
                  <a:srgbClr val="000000"/>
                </a:solidFill>
                <a:sym typeface="+mn-ea"/>
              </a:rPr>
              <a:t>(</a:t>
            </a:r>
            <a:r>
              <a:rPr lang="zh-CN" altLang="en-US">
                <a:solidFill>
                  <a:srgbClr val="000000"/>
                </a:solidFill>
                <a:sym typeface="+mn-ea"/>
              </a:rPr>
              <a:t>表说话声音的延长</a:t>
            </a:r>
            <a:r>
              <a:rPr lang="en-US" altLang="zh-CN">
                <a:solidFill>
                  <a:srgbClr val="000000"/>
                </a:solidFill>
                <a:sym typeface="+mn-ea"/>
              </a:rPr>
              <a:t>)</a:t>
            </a:r>
            <a:endParaRPr lang="en-US" altLang="zh-CN">
              <a:solidFill>
                <a:srgbClr val="000000"/>
              </a:solidFill>
              <a:ea typeface="黑体" panose="02010609060101010101" pitchFamily="2" charset="-122"/>
            </a:endParaRPr>
          </a:p>
          <a:p>
            <a:pPr eaLnBrk="1" hangingPunct="1"/>
            <a:r>
              <a:rPr lang="en-US" altLang="zh-CN">
                <a:solidFill>
                  <a:srgbClr val="000000"/>
                </a:solidFill>
                <a:ea typeface="黑体" panose="02010609060101010101" pitchFamily="2" charset="-122"/>
                <a:sym typeface="+mn-ea"/>
              </a:rPr>
              <a:t>【</a:t>
            </a:r>
            <a:r>
              <a:rPr lang="zh-CN" altLang="en-US">
                <a:solidFill>
                  <a:srgbClr val="000000"/>
                </a:solidFill>
                <a:ea typeface="黑体" panose="02010609060101010101" pitchFamily="2" charset="-122"/>
                <a:sym typeface="+mn-ea"/>
              </a:rPr>
              <a:t>例</a:t>
            </a:r>
            <a:r>
              <a:rPr lang="en-US" altLang="zh-CN">
                <a:solidFill>
                  <a:srgbClr val="000000"/>
                </a:solidFill>
                <a:ea typeface="黑体" panose="02010609060101010101" pitchFamily="2" charset="-122"/>
                <a:sym typeface="+mn-ea"/>
              </a:rPr>
              <a:t>】</a:t>
            </a:r>
            <a:r>
              <a:rPr lang="zh-CN" altLang="en-US">
                <a:solidFill>
                  <a:srgbClr val="000000"/>
                </a:solidFill>
                <a:sym typeface="+mn-ea"/>
              </a:rPr>
              <a:t>　</a:t>
            </a:r>
            <a:r>
              <a:rPr lang="zh-CN" altLang="en-US">
                <a:solidFill>
                  <a:srgbClr val="000000"/>
                </a:solidFill>
                <a:latin typeface="宋体" panose="02010600030101010101" pitchFamily="2" charset="-122"/>
                <a:sym typeface="+mn-ea"/>
              </a:rPr>
              <a:t>“</a:t>
            </a:r>
            <a:r>
              <a:rPr lang="zh-CN" altLang="en-US">
                <a:solidFill>
                  <a:srgbClr val="000000"/>
                </a:solidFill>
                <a:sym typeface="+mn-ea"/>
              </a:rPr>
              <a:t>那个时候在无锡的人，我倒问过，可是</a:t>
            </a:r>
            <a:r>
              <a:rPr lang="en-US" altLang="zh-CN">
                <a:solidFill>
                  <a:srgbClr val="000000"/>
                </a:solidFill>
                <a:latin typeface="Courier New" panose="02070309020205020404" pitchFamily="49" charset="0"/>
                <a:ea typeface="Times New Roman" panose="02020603050405020304" pitchFamily="18" charset="0"/>
                <a:sym typeface="+mn-ea"/>
              </a:rPr>
              <a:t>——</a:t>
            </a:r>
            <a:r>
              <a:rPr lang="en-US" altLang="zh-CN">
                <a:solidFill>
                  <a:srgbClr val="000000"/>
                </a:solidFill>
                <a:latin typeface="宋体" panose="02010600030101010101" pitchFamily="2" charset="-122"/>
                <a:sym typeface="+mn-ea"/>
              </a:rPr>
              <a:t>”</a:t>
            </a:r>
            <a:r>
              <a:rPr lang="en-US" altLang="zh-CN">
                <a:solidFill>
                  <a:srgbClr val="000000"/>
                </a:solidFill>
                <a:sym typeface="+mn-ea"/>
              </a:rPr>
              <a:t>(</a:t>
            </a:r>
            <a:r>
              <a:rPr lang="zh-CN" altLang="en-US">
                <a:solidFill>
                  <a:srgbClr val="000000"/>
                </a:solidFill>
                <a:sym typeface="+mn-ea"/>
              </a:rPr>
              <a:t>表示说话中断</a:t>
            </a:r>
            <a:r>
              <a:rPr lang="en-US" altLang="zh-CN">
                <a:solidFill>
                  <a:srgbClr val="000000"/>
                </a:solidFill>
                <a:sym typeface="+mn-ea"/>
              </a:rPr>
              <a:t>)</a:t>
            </a:r>
            <a:endParaRPr lang="en-US" altLang="zh-CN">
              <a:solidFill>
                <a:srgbClr val="000000"/>
              </a:solidFill>
              <a:ea typeface="Times New Roman" panose="02020603050405020304" pitchFamily="18" charset="0"/>
            </a:endParaRPr>
          </a:p>
          <a:p>
            <a:pPr eaLnBrk="1" hangingPunct="1"/>
            <a:r>
              <a:rPr lang="zh-CN" altLang="en-US">
                <a:solidFill>
                  <a:srgbClr val="FF0000"/>
                </a:solidFill>
                <a:sym typeface="+mn-ea"/>
              </a:rPr>
              <a:t>、破折号中表示注释的用法容易和冒号中总说与分说的用法混淆，可从两个角度区别：</a:t>
            </a:r>
            <a:endParaRPr lang="zh-CN" altLang="en-US">
              <a:solidFill>
                <a:srgbClr val="FF0000"/>
              </a:solidFill>
            </a:endParaRPr>
          </a:p>
          <a:p>
            <a:pPr eaLnBrk="1" hangingPunct="1"/>
            <a:r>
              <a:rPr lang="zh-CN" altLang="en-US">
                <a:solidFill>
                  <a:srgbClr val="000000"/>
                </a:solidFill>
                <a:sym typeface="+mn-ea"/>
              </a:rPr>
              <a:t>一是分说部分是总说部分的分项叙述，应用冒号，如：</a:t>
            </a:r>
            <a:r>
              <a:rPr lang="zh-CN" altLang="en-US">
                <a:solidFill>
                  <a:srgbClr val="000000"/>
                </a:solidFill>
                <a:latin typeface="宋体" panose="02010600030101010101" pitchFamily="2" charset="-122"/>
                <a:sym typeface="+mn-ea"/>
              </a:rPr>
              <a:t>“</a:t>
            </a:r>
            <a:r>
              <a:rPr lang="zh-CN" altLang="en-US">
                <a:solidFill>
                  <a:srgbClr val="000000"/>
                </a:solidFill>
                <a:sym typeface="+mn-ea"/>
              </a:rPr>
              <a:t>今天晚上会有如下节目：舞蹈、独唱、二重唱、相声和杂技。</a:t>
            </a:r>
            <a:r>
              <a:rPr lang="zh-CN" altLang="en-US">
                <a:solidFill>
                  <a:srgbClr val="000000"/>
                </a:solidFill>
                <a:latin typeface="宋体" panose="02010600030101010101" pitchFamily="2" charset="-122"/>
                <a:sym typeface="+mn-ea"/>
              </a:rPr>
              <a:t>”</a:t>
            </a:r>
            <a:r>
              <a:rPr lang="zh-CN" altLang="en-US">
                <a:solidFill>
                  <a:srgbClr val="000000"/>
                </a:solidFill>
                <a:sym typeface="+mn-ea"/>
              </a:rPr>
              <a:t>如分说部分是对总说部分的注释，则应用破折号，如</a:t>
            </a:r>
            <a:r>
              <a:rPr lang="zh-CN" altLang="en-US">
                <a:solidFill>
                  <a:srgbClr val="000000"/>
                </a:solidFill>
                <a:latin typeface="宋体" panose="02010600030101010101" pitchFamily="2" charset="-122"/>
                <a:sym typeface="+mn-ea"/>
              </a:rPr>
              <a:t>“</a:t>
            </a:r>
            <a:r>
              <a:rPr lang="zh-CN" altLang="en-US">
                <a:solidFill>
                  <a:srgbClr val="000000"/>
                </a:solidFill>
                <a:sym typeface="+mn-ea"/>
              </a:rPr>
              <a:t>我国的四大发明</a:t>
            </a:r>
            <a:r>
              <a:rPr lang="en-US" altLang="zh-CN">
                <a:solidFill>
                  <a:srgbClr val="000000"/>
                </a:solidFill>
                <a:latin typeface="Courier New" panose="02070309020205020404" pitchFamily="49" charset="0"/>
                <a:ea typeface="Times New Roman" panose="02020603050405020304" pitchFamily="18" charset="0"/>
                <a:sym typeface="+mn-ea"/>
              </a:rPr>
              <a:t>——</a:t>
            </a:r>
            <a:r>
              <a:rPr lang="zh-CN" altLang="en-US">
                <a:solidFill>
                  <a:srgbClr val="000000"/>
                </a:solidFill>
                <a:sym typeface="+mn-ea"/>
              </a:rPr>
              <a:t>火药、印刷术、指南针、造纸术对世界历史的发展有伟大贡献</a:t>
            </a:r>
            <a:r>
              <a:rPr lang="zh-CN" altLang="en-US">
                <a:solidFill>
                  <a:srgbClr val="000000"/>
                </a:solidFill>
                <a:latin typeface="宋体" panose="02010600030101010101" pitchFamily="2" charset="-122"/>
                <a:sym typeface="+mn-ea"/>
              </a:rPr>
              <a:t>”</a:t>
            </a:r>
            <a:r>
              <a:rPr lang="zh-CN" altLang="en-US">
                <a:solidFill>
                  <a:srgbClr val="000000"/>
                </a:solidFill>
                <a:sym typeface="+mn-ea"/>
              </a:rPr>
              <a:t>。</a:t>
            </a:r>
            <a:endParaRPr lang="zh-CN" altLang="en-US">
              <a:solidFill>
                <a:srgbClr val="000000"/>
              </a:solidFill>
            </a:endParaRPr>
          </a:p>
          <a:p>
            <a:pPr eaLnBrk="1" hangingPunct="1"/>
            <a:r>
              <a:rPr lang="zh-CN" altLang="en-US">
                <a:solidFill>
                  <a:srgbClr val="000000"/>
                </a:solidFill>
                <a:sym typeface="+mn-ea"/>
              </a:rPr>
              <a:t>二是凡用破折号表示注释的，可以把注释删去，句子的内容与形式仍是完整的；用冒号表示总说分说的句子则不能把分说部分删去，否则句子表意不完整。</a:t>
            </a:r>
            <a:endParaRPr lang="zh-CN" altLang="en-US">
              <a:solidFill>
                <a:srgbClr val="000000"/>
              </a:solidFill>
              <a:ea typeface="Times New Roman" panose="02020603050405020304" pitchFamily="18" charset="0"/>
            </a:endParaRPr>
          </a:p>
          <a:p>
            <a:endParaRPr lang="zh-CN" altLang="en-US"/>
          </a:p>
        </p:txBody>
      </p:sp>
    </p:spTree>
    <p:extLst>
      <p:ext uri="{BB962C8B-B14F-4D97-AF65-F5344CB8AC3E}">
        <p14:creationId xmlns:p14="http://schemas.microsoft.com/office/powerpoint/2010/main" val="1763042159"/>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99329" name="幻灯片图像占位符 1"/>
          <p:cNvSpPr>
            <a:spLocks noGrp="1" noRot="1" noChangeAspect="1" noTextEdit="1"/>
          </p:cNvSpPr>
          <p:nvPr>
            <p:ph type="sldImg"/>
          </p:nvPr>
        </p:nvSpPr>
        <p:spPr>
          <a:ln>
            <a:solidFill>
              <a:srgbClr val="000000"/>
            </a:solidFill>
            <a:miter/>
          </a:ln>
        </p:spPr>
      </p:sp>
      <p:sp>
        <p:nvSpPr>
          <p:cNvPr id="99330"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99331" name="灯片编号占位符 3"/>
          <p:cNvSpPr>
            <a:spLocks noGrp="1"/>
          </p:cNvSpPr>
          <p:nvPr>
            <p:ph type="sldNum" sz="quarter" idx="10"/>
          </p:nvPr>
        </p:nvSpPr>
        <p:spPr>
          <a:xfrm>
            <a:off x="4024313" y="9720263"/>
            <a:ext cx="3078162" cy="514350"/>
          </a:xfrm>
          <a:prstGeom prst="rect">
            <a:avLst/>
          </a:prstGeom>
          <a:noFill/>
          <a:ln w="9525">
            <a:noFill/>
          </a:ln>
        </p:spPr>
        <p:txBody>
          <a:bodyPr vert="horz" wrap="square" lIns="91440" tIns="45720" rIns="91440" bIns="45720" anchor="b"/>
          <a:lstStyle/>
          <a:p>
            <a:pPr lvl="0" algn="r"/>
            <a:fld id="{9A0DB2DC-4C9A-4742-B13C-FB6460FD3503}" type="slidenum">
              <a:rPr lang="zh-CN" altLang="en-US" sz="1200">
                <a:latin typeface="Calibri"/>
              </a:rPr>
              <a:t>40</a:t>
            </a:fld>
            <a:endParaRPr lang="zh-CN" altLang="en-US" sz="1200">
              <a:latin typeface="Calibri"/>
            </a:endParaRPr>
          </a:p>
        </p:txBody>
      </p:sp>
    </p:spTree>
    <p:extLst>
      <p:ext uri="{BB962C8B-B14F-4D97-AF65-F5344CB8AC3E}">
        <p14:creationId xmlns:p14="http://schemas.microsoft.com/office/powerpoint/2010/main" val="63984854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08476"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9724" y="1981200"/>
            <a:ext cx="3808476"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a:endParaRPr lang="zh-CN" altLang="en-US">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a:endParaRPr lang="zh-CN" altLang="en-US">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endParaRPr lang="zh-CN" altLang="en-US">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a:endParaRPr lang="zh-CN" altLang="en-US">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2021/8/27</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459000" y="6314400"/>
            <a:ext cx="2025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2021/8/27</a:t>
            </a:fld>
            <a:endParaRPr lang="zh-CN" altLang="en-US"/>
          </a:p>
        </p:txBody>
      </p:sp>
      <p:sp>
        <p:nvSpPr>
          <p:cNvPr id="5" name="页脚占位符 4"/>
          <p:cNvSpPr>
            <a:spLocks noGrp="1"/>
          </p:cNvSpPr>
          <p:nvPr>
            <p:ph type="ftr" sz="quarter" idx="3"/>
            <p:custDataLst>
              <p:tags r:id="rId15"/>
            </p:custDataLst>
          </p:nvPr>
        </p:nvSpPr>
        <p:spPr>
          <a:xfrm>
            <a:off x="3087000" y="6314400"/>
            <a:ext cx="297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6658200" y="6314400"/>
            <a:ext cx="2025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6">
            <a:lumMod val="20000"/>
            <a:lumOff val="80000"/>
            <a:alpha val="43000"/>
          </a:schemeClr>
        </a:solidFill>
        <a:effectLst/>
      </p:bgPr>
    </p:bg>
    <p:spTree>
      <p:nvGrpSpPr>
        <p:cNvPr id="1" name=""/>
        <p:cNvGrpSpPr/>
        <p:nvPr/>
      </p:nvGrpSpPr>
      <p:grpSpPr>
        <a:xfrm>
          <a:off x="0" y="0"/>
          <a:ext cx="0" cy="0"/>
        </a:xfrm>
      </p:grpSpPr>
      <p:sp>
        <p:nvSpPr>
          <p:cNvPr id="1026" name="标题 1025"/>
          <p:cNvSpPr>
            <a:spLocks noGrp="1"/>
          </p:cNvSpPr>
          <p:nvPr>
            <p:ph type="title"/>
          </p:nvPr>
        </p:nvSpPr>
        <p:spPr>
          <a:xfrm>
            <a:off x="685800" y="609600"/>
            <a:ext cx="7772400" cy="1143000"/>
          </a:xfrm>
          <a:prstGeom prst="rect">
            <a:avLst/>
          </a:prstGeom>
          <a:noFill/>
          <a:ln w="9525">
            <a:noFill/>
          </a:ln>
        </p:spPr>
        <p:txBody>
          <a:bodyPr anchor="ctr"/>
          <a:lstStyle/>
          <a:p>
            <a:pPr lvl="0"/>
            <a:r>
              <a:rPr lang="zh-CN" altLang="en-US"/>
              <a:t>单击此处编辑母版标题样式</a:t>
            </a:r>
          </a:p>
        </p:txBody>
      </p:sp>
      <p:sp>
        <p:nvSpPr>
          <p:cNvPr id="1027" name="文本占位符 1026"/>
          <p:cNvSpPr>
            <a:spLocks noGrp="1"/>
          </p:cNvSpPr>
          <p:nvPr>
            <p:ph type="body" idx="1"/>
          </p:nvPr>
        </p:nvSpPr>
        <p:spPr>
          <a:xfrm>
            <a:off x="685800" y="1981200"/>
            <a:ext cx="7772400" cy="41148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b="0"/>
            </a:lvl1pPr>
          </a:lstStyle>
          <a:p>
            <a:pPr lvl="0"/>
            <a:endParaRPr lang="zh-CN" altLang="en-US">
              <a:latin typeface="Times New Roman" panose="02020603050405020304" pitchFamily="18" charset="0"/>
            </a:endParaRPr>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b="0"/>
            </a:lvl1pPr>
          </a:lstStyle>
          <a:p>
            <a:pPr lvl="0"/>
            <a:endParaRPr lang="zh-CN" altLang="en-US">
              <a:latin typeface="Times New Roman" panose="02020603050405020304" pitchFamily="18" charset="0"/>
            </a:endParaRPr>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b="0"/>
            </a:lvl1pPr>
          </a:lstStyle>
          <a:p>
            <a:pPr lvl="0"/>
            <a:fld id="{9A0DB2DC-4C9A-4742-B13C-FB6460FD3503}" type="slidenum">
              <a:rPr lang="zh-CN" altLang="en-US">
                <a:latin typeface="Times New Roman" panose="02020603050405020304" pitchFamily="18" charset="0"/>
              </a:rPr>
              <a:t>‹#›</a:t>
            </a:fld>
            <a:endParaRPr lang="zh-CN" altLang="en-US">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800" b="1"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63.xml" /><Relationship Id="rId3" Type="http://schemas.openxmlformats.org/officeDocument/2006/relationships/tags" Target="../tags/tag6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4.png" /><Relationship Id="rId3" Type="http://schemas.openxmlformats.org/officeDocument/2006/relationships/tags" Target="../tags/tag7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5.png" /><Relationship Id="rId3" Type="http://schemas.openxmlformats.org/officeDocument/2006/relationships/tags" Target="../tags/tag7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80.xml" /><Relationship Id="rId11" Type="http://schemas.openxmlformats.org/officeDocument/2006/relationships/tags" Target="../tags/tag81.xml" /><Relationship Id="rId2" Type="http://schemas.openxmlformats.org/officeDocument/2006/relationships/tags" Target="../tags/tag74.xml" /><Relationship Id="rId3" Type="http://schemas.openxmlformats.org/officeDocument/2006/relationships/tags" Target="../tags/tag75.xml" /><Relationship Id="rId4" Type="http://schemas.openxmlformats.org/officeDocument/2006/relationships/tags" Target="../tags/tag76.xml" /><Relationship Id="rId5" Type="http://schemas.openxmlformats.org/officeDocument/2006/relationships/tags" Target="../tags/tag77.xml" /><Relationship Id="rId6" Type="http://schemas.openxmlformats.org/officeDocument/2006/relationships/image" Target="../media/image6.png" /><Relationship Id="rId7" Type="http://schemas.openxmlformats.org/officeDocument/2006/relationships/tags" Target="../tags/tag78.xml" /><Relationship Id="rId8" Type="http://schemas.openxmlformats.org/officeDocument/2006/relationships/tags" Target="../tags/tag79.xml" /><Relationship Id="rId9" Type="http://schemas.openxmlformats.org/officeDocument/2006/relationships/image" Target="../media/image7.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tags" Target="../tags/tag68.xml" /><Relationship Id="rId8" Type="http://schemas.openxmlformats.org/officeDocument/2006/relationships/customXml" Target="../ink/ink1.xml" /><Relationship Id="rId9" Type="http://schemas.openxmlformats.org/officeDocument/2006/relationships/tags" Target="../tags/tag6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8.xml" /><Relationship Id="rId3" Type="http://schemas.openxmlformats.org/officeDocument/2006/relationships/image" Target="../media/image8.png" /><Relationship Id="rId4" Type="http://schemas.openxmlformats.org/officeDocument/2006/relationships/tags" Target="../tags/tag8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88.xml" /><Relationship Id="rId3" Type="http://schemas.openxmlformats.org/officeDocument/2006/relationships/tags" Target="../tags/tag8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image" Target="../media/image6.png" /><Relationship Id="rId7" Type="http://schemas.openxmlformats.org/officeDocument/2006/relationships/tags" Target="../tags/tag94.xml" /><Relationship Id="rId8" Type="http://schemas.openxmlformats.org/officeDocument/2006/relationships/tags" Target="../tags/tag9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103.xml" /><Relationship Id="rId2" Type="http://schemas.openxmlformats.org/officeDocument/2006/relationships/tags" Target="../tags/tag96.xml" /><Relationship Id="rId3" Type="http://schemas.openxmlformats.org/officeDocument/2006/relationships/tags" Target="../tags/tag97.xml" /><Relationship Id="rId4" Type="http://schemas.openxmlformats.org/officeDocument/2006/relationships/tags" Target="../tags/tag98.xml" /><Relationship Id="rId5" Type="http://schemas.openxmlformats.org/officeDocument/2006/relationships/tags" Target="../tags/tag99.xml" /><Relationship Id="rId6" Type="http://schemas.openxmlformats.org/officeDocument/2006/relationships/tags" Target="../tags/tag100.xml" /><Relationship Id="rId7" Type="http://schemas.openxmlformats.org/officeDocument/2006/relationships/tags" Target="../tags/tag101.xml" /><Relationship Id="rId8" Type="http://schemas.openxmlformats.org/officeDocument/2006/relationships/tags" Target="../tags/tag102.xml" /><Relationship Id="rId9" Type="http://schemas.openxmlformats.org/officeDocument/2006/relationships/image" Target="../media/image9.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111.xml" /><Relationship Id="rId2" Type="http://schemas.openxmlformats.org/officeDocument/2006/relationships/tags" Target="../tags/tag104.xml" /><Relationship Id="rId3" Type="http://schemas.openxmlformats.org/officeDocument/2006/relationships/tags" Target="../tags/tag105.xml" /><Relationship Id="rId4" Type="http://schemas.openxmlformats.org/officeDocument/2006/relationships/tags" Target="../tags/tag106.xml" /><Relationship Id="rId5" Type="http://schemas.openxmlformats.org/officeDocument/2006/relationships/tags" Target="../tags/tag107.xml" /><Relationship Id="rId6" Type="http://schemas.openxmlformats.org/officeDocument/2006/relationships/tags" Target="../tags/tag108.xml" /><Relationship Id="rId7" Type="http://schemas.openxmlformats.org/officeDocument/2006/relationships/tags" Target="../tags/tag109.xml" /><Relationship Id="rId8" Type="http://schemas.openxmlformats.org/officeDocument/2006/relationships/tags" Target="../tags/tag110.xml" /><Relationship Id="rId9" Type="http://schemas.openxmlformats.org/officeDocument/2006/relationships/image" Target="../media/image10.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tags" Target="../tags/tag116.xml" /><Relationship Id="rId7" Type="http://schemas.openxmlformats.org/officeDocument/2006/relationships/tags" Target="../tags/tag117.xml" /><Relationship Id="rId8" Type="http://schemas.openxmlformats.org/officeDocument/2006/relationships/tags" Target="../tags/tag118.xml" /><Relationship Id="rId9" Type="http://schemas.openxmlformats.org/officeDocument/2006/relationships/tags" Target="../tags/tag119.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tags" Target="../tags/tag126.xml" /><Relationship Id="rId9" Type="http://schemas.openxmlformats.org/officeDocument/2006/relationships/tags" Target="../tags/tag12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135.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image" Target="../media/image1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70.xml" /><Relationship Id="rId3" Type="http://schemas.openxmlformats.org/officeDocument/2006/relationships/tags" Target="../tags/tag7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143.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tags" Target="../tags/tag140.xml" /><Relationship Id="rId7" Type="http://schemas.openxmlformats.org/officeDocument/2006/relationships/tags" Target="../tags/tag141.xml" /><Relationship Id="rId8" Type="http://schemas.openxmlformats.org/officeDocument/2006/relationships/tags" Target="../tags/tag142.xml" /><Relationship Id="rId9" Type="http://schemas.openxmlformats.org/officeDocument/2006/relationships/image" Target="../media/image12.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151.xml" /><Relationship Id="rId2" Type="http://schemas.openxmlformats.org/officeDocument/2006/relationships/tags" Target="../tags/tag144.xml"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tags" Target="../tags/tag147.xml" /><Relationship Id="rId6" Type="http://schemas.openxmlformats.org/officeDocument/2006/relationships/tags" Target="../tags/tag148.xml" /><Relationship Id="rId7" Type="http://schemas.openxmlformats.org/officeDocument/2006/relationships/tags" Target="../tags/tag149.xml" /><Relationship Id="rId8" Type="http://schemas.openxmlformats.org/officeDocument/2006/relationships/tags" Target="../tags/tag150.xml" /><Relationship Id="rId9" Type="http://schemas.openxmlformats.org/officeDocument/2006/relationships/image" Target="../media/image13.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152.xml" /><Relationship Id="rId3" Type="http://schemas.openxmlformats.org/officeDocument/2006/relationships/tags" Target="../tags/tag153.xml" /><Relationship Id="rId4" Type="http://schemas.openxmlformats.org/officeDocument/2006/relationships/tags" Target="../tags/tag154.xml" /><Relationship Id="rId5" Type="http://schemas.openxmlformats.org/officeDocument/2006/relationships/tags" Target="../tags/tag155.xml" /><Relationship Id="rId6" Type="http://schemas.openxmlformats.org/officeDocument/2006/relationships/tags" Target="../tags/tag156.xml" /><Relationship Id="rId7" Type="http://schemas.openxmlformats.org/officeDocument/2006/relationships/tags" Target="../tags/tag157.xml" /><Relationship Id="rId8" Type="http://schemas.openxmlformats.org/officeDocument/2006/relationships/tags" Target="../tags/tag158.xml" /><Relationship Id="rId9" Type="http://schemas.openxmlformats.org/officeDocument/2006/relationships/tags" Target="../tags/tag159.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167.xml" /><Relationship Id="rId2" Type="http://schemas.openxmlformats.org/officeDocument/2006/relationships/tags" Target="../tags/tag160.xml" /><Relationship Id="rId3" Type="http://schemas.openxmlformats.org/officeDocument/2006/relationships/tags" Target="../tags/tag161.xml" /><Relationship Id="rId4" Type="http://schemas.openxmlformats.org/officeDocument/2006/relationships/tags" Target="../tags/tag162.xml" /><Relationship Id="rId5" Type="http://schemas.openxmlformats.org/officeDocument/2006/relationships/tags" Target="../tags/tag163.xml" /><Relationship Id="rId6" Type="http://schemas.openxmlformats.org/officeDocument/2006/relationships/tags" Target="../tags/tag164.xml" /><Relationship Id="rId7" Type="http://schemas.openxmlformats.org/officeDocument/2006/relationships/tags" Target="../tags/tag165.xml" /><Relationship Id="rId8" Type="http://schemas.openxmlformats.org/officeDocument/2006/relationships/tags" Target="../tags/tag166.xml" /><Relationship Id="rId9" Type="http://schemas.openxmlformats.org/officeDocument/2006/relationships/image" Target="../media/image14.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175.xml" /><Relationship Id="rId2" Type="http://schemas.openxmlformats.org/officeDocument/2006/relationships/tags" Target="../tags/tag168.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tags" Target="../tags/tag172.xml" /><Relationship Id="rId7" Type="http://schemas.openxmlformats.org/officeDocument/2006/relationships/tags" Target="../tags/tag173.xml" /><Relationship Id="rId8" Type="http://schemas.openxmlformats.org/officeDocument/2006/relationships/tags" Target="../tags/tag174.xml" /><Relationship Id="rId9" Type="http://schemas.openxmlformats.org/officeDocument/2006/relationships/image" Target="../media/image15.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177.xml"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tags" Target="../tags/tag181.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tags" Target="../tags/tag186.xml" /><Relationship Id="rId7" Type="http://schemas.openxmlformats.org/officeDocument/2006/relationships/tags" Target="../tags/tag18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196.xml" /><Relationship Id="rId2" Type="http://schemas.openxmlformats.org/officeDocument/2006/relationships/tags" Target="../tags/tag188.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tags" Target="../tags/tag192.xml" /><Relationship Id="rId7" Type="http://schemas.openxmlformats.org/officeDocument/2006/relationships/tags" Target="../tags/tag193.xml" /><Relationship Id="rId8" Type="http://schemas.openxmlformats.org/officeDocument/2006/relationships/tags" Target="../tags/tag194.xml" /><Relationship Id="rId9" Type="http://schemas.openxmlformats.org/officeDocument/2006/relationships/tags" Target="../tags/tag195.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5.png" /><Relationship Id="rId3" Type="http://schemas.openxmlformats.org/officeDocument/2006/relationships/tags" Target="../tags/tag19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9.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0.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6.png" /><Relationship Id="rId3" Type="http://schemas.openxmlformats.org/officeDocument/2006/relationships/tags" Target="../tags/tag198.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199.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07.xml" /><Relationship Id="rId2" Type="http://schemas.openxmlformats.org/officeDocument/2006/relationships/tags" Target="../tags/tag200.xml" /><Relationship Id="rId3" Type="http://schemas.openxmlformats.org/officeDocument/2006/relationships/tags" Target="../tags/tag201.xml" /><Relationship Id="rId4" Type="http://schemas.openxmlformats.org/officeDocument/2006/relationships/tags" Target="../tags/tag202.xml" /><Relationship Id="rId5" Type="http://schemas.openxmlformats.org/officeDocument/2006/relationships/tags" Target="../tags/tag203.xml" /><Relationship Id="rId6" Type="http://schemas.openxmlformats.org/officeDocument/2006/relationships/tags" Target="../tags/tag204.xml" /><Relationship Id="rId7" Type="http://schemas.openxmlformats.org/officeDocument/2006/relationships/tags" Target="../tags/tag205.xml" /><Relationship Id="rId8" Type="http://schemas.openxmlformats.org/officeDocument/2006/relationships/tags" Target="../tags/tag206.xml" /><Relationship Id="rId9" Type="http://schemas.openxmlformats.org/officeDocument/2006/relationships/image" Target="../media/image17.pn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15.xml" /><Relationship Id="rId2" Type="http://schemas.openxmlformats.org/officeDocument/2006/relationships/tags" Target="../tags/tag208.xml" /><Relationship Id="rId3" Type="http://schemas.openxmlformats.org/officeDocument/2006/relationships/tags" Target="../tags/tag209.xml" /><Relationship Id="rId4" Type="http://schemas.openxmlformats.org/officeDocument/2006/relationships/tags" Target="../tags/tag210.xml" /><Relationship Id="rId5" Type="http://schemas.openxmlformats.org/officeDocument/2006/relationships/tags" Target="../tags/tag211.xml" /><Relationship Id="rId6" Type="http://schemas.openxmlformats.org/officeDocument/2006/relationships/tags" Target="../tags/tag212.xml" /><Relationship Id="rId7" Type="http://schemas.openxmlformats.org/officeDocument/2006/relationships/tags" Target="../tags/tag213.xml" /><Relationship Id="rId8" Type="http://schemas.openxmlformats.org/officeDocument/2006/relationships/tags" Target="../tags/tag214.xml" /><Relationship Id="rId9" Type="http://schemas.openxmlformats.org/officeDocument/2006/relationships/image" Target="../media/image18.pn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23.xml" /><Relationship Id="rId2" Type="http://schemas.openxmlformats.org/officeDocument/2006/relationships/tags" Target="../tags/tag216.xml" /><Relationship Id="rId3" Type="http://schemas.openxmlformats.org/officeDocument/2006/relationships/tags" Target="../tags/tag217.xml" /><Relationship Id="rId4" Type="http://schemas.openxmlformats.org/officeDocument/2006/relationships/tags" Target="../tags/tag218.xml" /><Relationship Id="rId5" Type="http://schemas.openxmlformats.org/officeDocument/2006/relationships/tags" Target="../tags/tag219.xml" /><Relationship Id="rId6" Type="http://schemas.openxmlformats.org/officeDocument/2006/relationships/tags" Target="../tags/tag220.xml" /><Relationship Id="rId7" Type="http://schemas.openxmlformats.org/officeDocument/2006/relationships/tags" Target="../tags/tag221.xml" /><Relationship Id="rId8" Type="http://schemas.openxmlformats.org/officeDocument/2006/relationships/tags" Target="../tags/tag222.xml" /><Relationship Id="rId9" Type="http://schemas.openxmlformats.org/officeDocument/2006/relationships/image" Target="../media/image19.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31.xml" /><Relationship Id="rId2" Type="http://schemas.openxmlformats.org/officeDocument/2006/relationships/tags" Target="../tags/tag224.xml" /><Relationship Id="rId3" Type="http://schemas.openxmlformats.org/officeDocument/2006/relationships/tags" Target="../tags/tag225.xml" /><Relationship Id="rId4" Type="http://schemas.openxmlformats.org/officeDocument/2006/relationships/tags" Target="../tags/tag226.xml" /><Relationship Id="rId5" Type="http://schemas.openxmlformats.org/officeDocument/2006/relationships/tags" Target="../tags/tag227.xml" /><Relationship Id="rId6" Type="http://schemas.openxmlformats.org/officeDocument/2006/relationships/tags" Target="../tags/tag228.xml" /><Relationship Id="rId7" Type="http://schemas.openxmlformats.org/officeDocument/2006/relationships/tags" Target="../tags/tag229.xml" /><Relationship Id="rId8" Type="http://schemas.openxmlformats.org/officeDocument/2006/relationships/tags" Target="../tags/tag230.xml" /><Relationship Id="rId9" Type="http://schemas.openxmlformats.org/officeDocument/2006/relationships/image" Target="../media/image20.pn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38.xml" /><Relationship Id="rId2" Type="http://schemas.openxmlformats.org/officeDocument/2006/relationships/tags" Target="../tags/tag232.xml" /><Relationship Id="rId3" Type="http://schemas.openxmlformats.org/officeDocument/2006/relationships/tags" Target="../tags/tag233.xml" /><Relationship Id="rId4" Type="http://schemas.openxmlformats.org/officeDocument/2006/relationships/tags" Target="../tags/tag234.xml" /><Relationship Id="rId5" Type="http://schemas.openxmlformats.org/officeDocument/2006/relationships/tags" Target="../tags/tag235.xml" /><Relationship Id="rId6" Type="http://schemas.openxmlformats.org/officeDocument/2006/relationships/tags" Target="../tags/tag236.xml" /><Relationship Id="rId7" Type="http://schemas.openxmlformats.org/officeDocument/2006/relationships/image" Target="../media/image6.png" /><Relationship Id="rId8" Type="http://schemas.openxmlformats.org/officeDocument/2006/relationships/tags" Target="../tags/tag237.xml" /><Relationship Id="rId9" Type="http://schemas.openxmlformats.org/officeDocument/2006/relationships/image" Target="../media/image21.pn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39.xml" /><Relationship Id="rId3" Type="http://schemas.openxmlformats.org/officeDocument/2006/relationships/tags" Target="../tags/tag240.xml" /><Relationship Id="rId4" Type="http://schemas.openxmlformats.org/officeDocument/2006/relationships/tags" Target="../tags/tag241.xml" /><Relationship Id="rId5" Type="http://schemas.openxmlformats.org/officeDocument/2006/relationships/tags" Target="../tags/tag242.xml" /><Relationship Id="rId6" Type="http://schemas.openxmlformats.org/officeDocument/2006/relationships/tags" Target="../tags/tag243.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5.png" /><Relationship Id="rId3" Type="http://schemas.openxmlformats.org/officeDocument/2006/relationships/tags" Target="../tags/tag244.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1.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3.xml" /><Relationship Id="rId3" Type="http://schemas.openxmlformats.org/officeDocument/2006/relationships/image" Target="../media/image22.png" /><Relationship Id="rId4" Type="http://schemas.openxmlformats.org/officeDocument/2006/relationships/tags" Target="../tags/tag245.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5.png" /><Relationship Id="rId3" Type="http://schemas.openxmlformats.org/officeDocument/2006/relationships/tags" Target="../tags/tag24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4.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15.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3.png" /><Relationship Id="rId3" Type="http://schemas.openxmlformats.org/officeDocument/2006/relationships/tags" Target="../tags/tag247.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16.xml" /><Relationship Id="rId3" Type="http://schemas.openxmlformats.org/officeDocument/2006/relationships/image" Target="../media/image5.png" /><Relationship Id="rId4" Type="http://schemas.openxmlformats.org/officeDocument/2006/relationships/image" Target="../media/image24.png" /><Relationship Id="rId5" Type="http://schemas.openxmlformats.org/officeDocument/2006/relationships/image" Target="../media/image25.png" /><Relationship Id="rId6" Type="http://schemas.openxmlformats.org/officeDocument/2006/relationships/tags" Target="../tags/tag24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7347" name="矩形 51202"/>
          <p:cNvSpPr>
            <a:spLocks noTextEdit="1"/>
          </p:cNvSpPr>
          <p:nvPr>
            <p:custDataLst>
              <p:tags r:id="rId2"/>
            </p:custDataLst>
          </p:nvPr>
        </p:nvSpPr>
        <p:spPr>
          <a:xfrm>
            <a:off x="284672" y="2260121"/>
            <a:ext cx="8643669" cy="1467964"/>
          </a:xfrm>
          <a:prstGeom prst="rect">
            <a:avLst/>
          </a:prstGeom>
        </p:spPr>
        <p:txBody>
          <a:bodyPr wrap="none" fromWordArt="1">
            <a:prstTxWarp prst="textPlain">
              <a:avLst>
                <a:gd name="adj" fmla="val 50000"/>
              </a:avLst>
            </a:prstTxWarp>
            <a:normAutofit/>
          </a:bodyPr>
          <a:lstStyle/>
          <a:p>
            <a:pPr algn="ctr"/>
            <a:r>
              <a:rPr lang="zh-CN" altLang="en-US" sz="3600" b="1" smtClean="0">
                <a:gradFill rotWithShape="1">
                  <a:gsLst>
                    <a:gs pos="0">
                      <a:srgbClr val="FFFF00"/>
                    </a:gs>
                    <a:gs pos="100000">
                      <a:srgbClr val="FF0000"/>
                    </a:gs>
                  </a:gsLst>
                  <a:path path="rect">
                    <a:fillToRect l="50000" t="50000" r="50000" b="50000"/>
                  </a:path>
                </a:gradFill>
                <a:effectLst>
                  <a:outerShdw dist="35921" dir="2699999" algn="ctr" rotWithShape="0">
                    <a:srgbClr val="C0C0C0"/>
                  </a:outerShdw>
                </a:effectLst>
                <a:latin typeface="宋体" panose="02010600030101010101" pitchFamily="2" charset="-122"/>
                <a:ea typeface="宋体" panose="02010600030101010101" pitchFamily="2" charset="-122"/>
              </a:rPr>
              <a:t>标点符号（</a:t>
            </a:r>
            <a:r>
              <a:rPr lang="en-US" altLang="zh-CN" sz="3600" b="1" smtClean="0">
                <a:gradFill rotWithShape="1">
                  <a:gsLst>
                    <a:gs pos="0">
                      <a:srgbClr val="FFFF00"/>
                    </a:gs>
                    <a:gs pos="100000">
                      <a:srgbClr val="FF0000"/>
                    </a:gs>
                  </a:gsLst>
                  <a:path path="rect">
                    <a:fillToRect l="50000" t="50000" r="50000" b="50000"/>
                  </a:path>
                </a:gradFill>
                <a:effectLst>
                  <a:outerShdw dist="35921" dir="2699999" algn="ctr" rotWithShape="0">
                    <a:srgbClr val="C0C0C0"/>
                  </a:outerShdw>
                </a:effectLst>
                <a:latin typeface="宋体" panose="02010600030101010101" pitchFamily="2" charset="-122"/>
                <a:ea typeface="宋体" panose="02010600030101010101" pitchFamily="2" charset="-122"/>
              </a:rPr>
              <a:t>5</a:t>
            </a:r>
            <a:r>
              <a:rPr lang="zh-CN" altLang="en-US" sz="3600" b="1" smtClean="0">
                <a:gradFill rotWithShape="1">
                  <a:gsLst>
                    <a:gs pos="0">
                      <a:srgbClr val="FFFF00"/>
                    </a:gs>
                    <a:gs pos="100000">
                      <a:srgbClr val="FF0000"/>
                    </a:gs>
                  </a:gsLst>
                  <a:path path="rect">
                    <a:fillToRect l="50000" t="50000" r="50000" b="50000"/>
                  </a:path>
                </a:gradFill>
                <a:effectLst>
                  <a:outerShdw dist="35921" dir="2699999" algn="ctr" rotWithShape="0">
                    <a:srgbClr val="C0C0C0"/>
                  </a:outerShdw>
                </a:effectLst>
                <a:latin typeface="宋体" panose="02010600030101010101" pitchFamily="2" charset="-122"/>
                <a:ea typeface="宋体" panose="02010600030101010101" pitchFamily="2" charset="-122"/>
              </a:rPr>
              <a:t>大标号使用</a:t>
            </a:r>
            <a:r>
              <a:rPr lang="en-US" altLang="zh-CN" sz="3600" b="1" smtClean="0">
                <a:gradFill rotWithShape="1">
                  <a:gsLst>
                    <a:gs pos="0">
                      <a:srgbClr val="FFFF00"/>
                    </a:gs>
                    <a:gs pos="100000">
                      <a:srgbClr val="FF0000"/>
                    </a:gs>
                  </a:gsLst>
                  <a:path path="rect">
                    <a:fillToRect l="50000" t="50000" r="50000" b="50000"/>
                  </a:path>
                </a:gradFill>
                <a:effectLst>
                  <a:outerShdw dist="35921" dir="2699999" algn="ctr" rotWithShape="0">
                    <a:srgbClr val="C0C0C0"/>
                  </a:outerShdw>
                </a:effectLst>
                <a:latin typeface="宋体" panose="02010600030101010101" pitchFamily="2" charset="-122"/>
                <a:ea typeface="宋体" panose="02010600030101010101" pitchFamily="2" charset="-122"/>
              </a:rPr>
              <a:t>+</a:t>
            </a:r>
            <a:r>
              <a:rPr lang="zh-CN" altLang="en-US" sz="3600" b="1" smtClean="0">
                <a:gradFill rotWithShape="1">
                  <a:gsLst>
                    <a:gs pos="0">
                      <a:srgbClr val="FFFF00"/>
                    </a:gs>
                    <a:gs pos="100000">
                      <a:srgbClr val="FF0000"/>
                    </a:gs>
                  </a:gsLst>
                  <a:path path="rect">
                    <a:fillToRect l="50000" t="50000" r="50000" b="50000"/>
                  </a:path>
                </a:gradFill>
                <a:effectLst>
                  <a:outerShdw dist="35921" dir="2699999" algn="ctr" rotWithShape="0">
                    <a:srgbClr val="C0C0C0"/>
                  </a:outerShdw>
                </a:effectLst>
                <a:latin typeface="宋体" panose="02010600030101010101" pitchFamily="2" charset="-122"/>
                <a:ea typeface="宋体" panose="02010600030101010101" pitchFamily="2" charset="-122"/>
              </a:rPr>
              <a:t>作用）</a:t>
            </a:r>
            <a:endParaRPr lang="zh-CN" altLang="en-US" sz="3600" b="1">
              <a:gradFill rotWithShape="1">
                <a:gsLst>
                  <a:gs pos="0">
                    <a:srgbClr val="FFFF00"/>
                  </a:gs>
                  <a:gs pos="100000">
                    <a:srgbClr val="FF0000"/>
                  </a:gs>
                </a:gsLst>
                <a:path path="rect">
                  <a:fillToRect l="50000" t="50000" r="50000" b="50000"/>
                </a:path>
              </a:gradFill>
              <a:effectLst>
                <a:outerShdw dist="35921" dir="2699999" algn="ctr" rotWithShape="0">
                  <a:srgbClr val="C0C0C0"/>
                </a:outerShdw>
              </a:effectLst>
              <a:latin typeface="宋体" panose="02010600030101010101" pitchFamily="2" charset="-122"/>
              <a:ea typeface="宋体" panose="02010600030101010101" pitchFamily="2" charset="-122"/>
            </a:endParaRPr>
          </a:p>
        </p:txBody>
      </p:sp>
    </p:spTree>
    <p:custDataLst>
      <p:tags r:id="rId3"/>
    </p:custDataLst>
  </p:cSld>
  <p:clrMapOvr>
    <a:masterClrMapping/>
  </p:clrMapOvr>
  <p:transition>
    <p:blinds dir="vert"/>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61" name="Rectangle 2"/>
          <p:cNvSpPr>
            <a:spLocks noGrp="1"/>
          </p:cNvSpPr>
          <p:nvPr>
            <p:ph idx="1"/>
          </p:nvPr>
        </p:nvSpPr>
        <p:spPr>
          <a:xfrm>
            <a:off x="698768" y="1294590"/>
            <a:ext cx="7957000" cy="3619589"/>
          </a:xfrm>
        </p:spPr>
        <p:txBody>
          <a:bodyPr vert="horz" wrap="square" lIns="68579" tIns="34289" rIns="68579" bIns="34289" anchor="t"/>
          <a:lstStyle/>
          <a:p>
            <a:pPr eaLnBrk="1" hangingPunct="1">
              <a:spcBef>
                <a:spcPct val="0"/>
              </a:spcBef>
              <a:buNone/>
            </a:pPr>
            <a:r>
              <a:rPr lang="zh-CN" altLang="en-US" sz="2100" b="1">
                <a:solidFill>
                  <a:srgbClr val="FF0000"/>
                </a:solidFill>
                <a:latin typeface="黑体" panose="02010609060101010101" pitchFamily="2" charset="-122"/>
                <a:ea typeface="黑体" panose="02010609060101010101" pitchFamily="2" charset="-122"/>
              </a:rPr>
              <a:t>注意：</a:t>
            </a:r>
            <a:endParaRPr lang="zh-CN" altLang="en-US" sz="2100" b="1">
              <a:solidFill>
                <a:schemeClr val="tx2"/>
              </a:solidFill>
              <a:latin typeface="黑体" panose="02010609060101010101" pitchFamily="2" charset="-122"/>
              <a:ea typeface="黑体" panose="02010609060101010101" pitchFamily="2" charset="-122"/>
            </a:endParaRPr>
          </a:p>
          <a:p>
            <a:pPr eaLnBrk="1" hangingPunct="1">
              <a:spcBef>
                <a:spcPct val="0"/>
              </a:spcBef>
              <a:buNone/>
            </a:pPr>
            <a:r>
              <a:rPr lang="zh-CN" altLang="en-US" sz="2100" b="1">
                <a:solidFill>
                  <a:schemeClr val="tx2"/>
                </a:solidFill>
                <a:latin typeface="黑体" panose="02010609060101010101" pitchFamily="2" charset="-122"/>
                <a:ea typeface="黑体" panose="02010609060101010101" pitchFamily="2" charset="-122"/>
              </a:rPr>
              <a:t>    </a:t>
            </a:r>
            <a:r>
              <a:rPr lang="zh-CN" altLang="en-US" sz="2100" b="1">
                <a:solidFill>
                  <a:srgbClr val="0000FF"/>
                </a:solidFill>
                <a:latin typeface="黑体" panose="02010609060101010101" pitchFamily="2" charset="-122"/>
                <a:ea typeface="黑体" panose="02010609060101010101" pitchFamily="2" charset="-122"/>
              </a:rPr>
              <a:t>（</a:t>
            </a:r>
            <a:r>
              <a:rPr lang="en-US" altLang="zh-CN" sz="2100" b="1">
                <a:solidFill>
                  <a:srgbClr val="0000FF"/>
                </a:solidFill>
                <a:latin typeface="黑体" panose="02010609060101010101" pitchFamily="2" charset="-122"/>
                <a:ea typeface="黑体" panose="02010609060101010101" pitchFamily="2" charset="-122"/>
              </a:rPr>
              <a:t>1</a:t>
            </a:r>
            <a:r>
              <a:rPr lang="zh-CN" altLang="en-US" sz="2100" b="1">
                <a:solidFill>
                  <a:srgbClr val="0000FF"/>
                </a:solidFill>
                <a:latin typeface="黑体" panose="02010609060101010101" pitchFamily="2" charset="-122"/>
                <a:ea typeface="黑体" panose="02010609060101010101" pitchFamily="2" charset="-122"/>
              </a:rPr>
              <a:t>）引文之内又有引文时，外边的一层用双引号，里面一层用单引号；倘若单引号之内又有引文，那又要用双引号，依次类推</a:t>
            </a:r>
            <a:r>
              <a:rPr lang="zh-CN" altLang="en-US" sz="2100" b="1">
                <a:solidFill>
                  <a:srgbClr val="0000FF"/>
                </a:solidFill>
                <a:latin typeface="幼圆" panose="02010509060101010101" pitchFamily="49" charset="-122"/>
                <a:ea typeface="幼圆" panose="02010509060101010101" pitchFamily="49" charset="-122"/>
              </a:rPr>
              <a:t>。</a:t>
            </a:r>
            <a:r>
              <a:rPr lang="zh-CN" altLang="en-US" sz="2100" b="1">
                <a:solidFill>
                  <a:schemeClr val="tx1"/>
                </a:solidFill>
                <a:latin typeface="幼圆" panose="02010509060101010101" pitchFamily="49" charset="-122"/>
                <a:ea typeface="幼圆" panose="02010509060101010101" pitchFamily="49" charset="-122"/>
              </a:rPr>
              <a:t>（一位大娘）接着解释：“收豆子、红薯的时候，獾正肥哩。肉香、油多。俗话说‘八斤獾肉七斤油’啊。”</a:t>
            </a:r>
          </a:p>
          <a:p>
            <a:pPr eaLnBrk="1" hangingPunct="1">
              <a:spcBef>
                <a:spcPct val="0"/>
              </a:spcBef>
              <a:buNone/>
            </a:pPr>
            <a:r>
              <a:rPr lang="zh-CN" altLang="en-US" sz="2100">
                <a:solidFill>
                  <a:srgbClr val="0000FF"/>
                </a:solidFill>
                <a:latin typeface="Times New Roman" panose="02020603050405020304" pitchFamily="18" charset="0"/>
                <a:ea typeface="黑体" panose="02010609060101010101" pitchFamily="2" charset="-122"/>
              </a:rPr>
              <a:t>      </a:t>
            </a:r>
            <a:r>
              <a:rPr lang="zh-CN" altLang="en-US" sz="2100" b="1">
                <a:solidFill>
                  <a:srgbClr val="0000FF"/>
                </a:solidFill>
                <a:latin typeface="Times New Roman" panose="02020603050405020304" pitchFamily="18" charset="0"/>
                <a:ea typeface="黑体" panose="02010609060101010101" pitchFamily="2" charset="-122"/>
              </a:rPr>
              <a:t>（</a:t>
            </a:r>
            <a:r>
              <a:rPr lang="en-US" altLang="zh-CN" sz="2100" b="1">
                <a:solidFill>
                  <a:srgbClr val="0000FF"/>
                </a:solidFill>
                <a:latin typeface="Times New Roman" panose="02020603050405020304" pitchFamily="18" charset="0"/>
                <a:ea typeface="黑体" panose="02010609060101010101" pitchFamily="2" charset="-122"/>
              </a:rPr>
              <a:t>2</a:t>
            </a:r>
            <a:r>
              <a:rPr lang="zh-CN" altLang="en-US" sz="2100" b="1">
                <a:solidFill>
                  <a:srgbClr val="0000FF"/>
                </a:solidFill>
                <a:latin typeface="Times New Roman" panose="02020603050405020304" pitchFamily="18" charset="0"/>
                <a:ea typeface="黑体" panose="02010609060101010101" pitchFamily="2" charset="-122"/>
              </a:rPr>
              <a:t>）若引文连着好几段，每段开头都应该用一个前引号，直到最后一段的末了才用一个后引号。</a:t>
            </a:r>
            <a:endParaRPr lang="zh-CN" altLang="en-US" sz="2100" b="1">
              <a:solidFill>
                <a:srgbClr val="0000FF"/>
              </a:solidFill>
              <a:latin typeface="幼圆" panose="02010509060101010101" pitchFamily="49" charset="-122"/>
              <a:ea typeface="幼圆" panose="02010509060101010101" pitchFamily="49" charset="-122"/>
            </a:endParaRPr>
          </a:p>
          <a:p>
            <a:pPr eaLnBrk="1" hangingPunct="1">
              <a:spcBef>
                <a:spcPct val="0"/>
              </a:spcBef>
              <a:buNone/>
            </a:pPr>
            <a:endParaRPr lang="zh-CN" altLang="en-US" sz="2100" b="1">
              <a:solidFill>
                <a:srgbClr val="0000FF"/>
              </a:solidFill>
              <a:latin typeface="幼圆" panose="02010509060101010101" pitchFamily="49" charset="-122"/>
              <a:ea typeface="幼圆" panose="02010509060101010101" pitchFamily="49" charset="-122"/>
            </a:endParaRPr>
          </a:p>
        </p:txBody>
      </p:sp>
      <p:pic>
        <p:nvPicPr>
          <p:cNvPr id="93186" name="Picture 3"/>
          <p:cNvPicPr>
            <a:picLocks noChangeAspect="1"/>
          </p:cNvPicPr>
          <p:nvPr/>
        </p:nvPicPr>
        <p:blipFill>
          <a:blip r:embed="rId2"/>
          <a:stretch>
            <a:fillRect/>
          </a:stretch>
        </p:blipFill>
        <p:spPr>
          <a:xfrm>
            <a:off x="1143000" y="3795948"/>
            <a:ext cx="6858000" cy="1714500"/>
          </a:xfrm>
          <a:prstGeom prst="rect">
            <a:avLst/>
          </a:prstGeom>
          <a:noFill/>
          <a:ln w="9525">
            <a:noFill/>
          </a:ln>
        </p:spPr>
      </p:pic>
      <p:sp>
        <p:nvSpPr>
          <p:cNvPr id="93188" name="Text Box 5"/>
          <p:cNvSpPr txBox="1"/>
          <p:nvPr/>
        </p:nvSpPr>
        <p:spPr>
          <a:xfrm>
            <a:off x="4572000" y="3967398"/>
            <a:ext cx="400050" cy="645160"/>
          </a:xfrm>
          <a:prstGeom prst="rect">
            <a:avLst/>
          </a:prstGeom>
          <a:noFill/>
          <a:ln w="9525">
            <a:noFill/>
          </a:ln>
        </p:spPr>
        <p:txBody>
          <a:bodyPr anchor="t">
            <a:spAutoFit/>
          </a:bodyPr>
          <a:lstStyle/>
          <a:p>
            <a:pPr>
              <a:spcBef>
                <a:spcPct val="50000"/>
              </a:spcBef>
            </a:pPr>
            <a:r>
              <a:rPr lang="en-US" altLang="zh-CN" sz="3600" b="1">
                <a:solidFill>
                  <a:srgbClr val="F50B0B"/>
                </a:solidFill>
                <a:latin typeface="Times New Roman" panose="02020603050405020304" pitchFamily="18" charset="0"/>
                <a:ea typeface="宋体" panose="02010600030101010101" pitchFamily="2" charset="-122"/>
              </a:rPr>
              <a:t>“</a:t>
            </a:r>
          </a:p>
        </p:txBody>
      </p:sp>
      <p:sp>
        <p:nvSpPr>
          <p:cNvPr id="93190" name="Text Box 7"/>
          <p:cNvSpPr txBox="1"/>
          <p:nvPr/>
        </p:nvSpPr>
        <p:spPr>
          <a:xfrm>
            <a:off x="6343650" y="3977877"/>
            <a:ext cx="400050" cy="645160"/>
          </a:xfrm>
          <a:prstGeom prst="rect">
            <a:avLst/>
          </a:prstGeom>
          <a:noFill/>
          <a:ln w="9525">
            <a:noFill/>
          </a:ln>
        </p:spPr>
        <p:txBody>
          <a:bodyPr anchor="t">
            <a:spAutoFit/>
          </a:bodyPr>
          <a:lstStyle/>
          <a:p>
            <a:pPr>
              <a:spcBef>
                <a:spcPct val="50000"/>
              </a:spcBef>
            </a:pPr>
            <a:r>
              <a:rPr lang="en-US" altLang="zh-CN" sz="3600" b="1">
                <a:solidFill>
                  <a:srgbClr val="FF0066"/>
                </a:solidFill>
                <a:latin typeface="Times New Roman" panose="02020603050405020304" pitchFamily="18" charset="0"/>
                <a:ea typeface="宋体" panose="02010600030101010101" pitchFamily="2" charset="-122"/>
              </a:rPr>
              <a:t>‘</a:t>
            </a:r>
          </a:p>
        </p:txBody>
      </p:sp>
      <p:sp>
        <p:nvSpPr>
          <p:cNvPr id="93191" name="Text Box 8"/>
          <p:cNvSpPr txBox="1"/>
          <p:nvPr/>
        </p:nvSpPr>
        <p:spPr>
          <a:xfrm>
            <a:off x="1657350" y="4674791"/>
            <a:ext cx="400050" cy="645160"/>
          </a:xfrm>
          <a:prstGeom prst="rect">
            <a:avLst/>
          </a:prstGeom>
          <a:noFill/>
          <a:ln w="9525">
            <a:noFill/>
          </a:ln>
        </p:spPr>
        <p:txBody>
          <a:bodyPr anchor="t">
            <a:spAutoFit/>
          </a:bodyPr>
          <a:lstStyle/>
          <a:p>
            <a:pPr>
              <a:spcBef>
                <a:spcPct val="50000"/>
              </a:spcBef>
            </a:pPr>
            <a:r>
              <a:rPr lang="en-US" altLang="zh-CN" sz="3600" b="1">
                <a:solidFill>
                  <a:srgbClr val="FF0066"/>
                </a:solidFill>
                <a:latin typeface="Times New Roman" panose="02020603050405020304" pitchFamily="18" charset="0"/>
                <a:ea typeface="宋体" panose="02010600030101010101" pitchFamily="2" charset="-122"/>
              </a:rPr>
              <a:t>’</a:t>
            </a:r>
          </a:p>
        </p:txBody>
      </p:sp>
      <p:sp>
        <p:nvSpPr>
          <p:cNvPr id="93192" name="Text Box 9"/>
          <p:cNvSpPr txBox="1"/>
          <p:nvPr/>
        </p:nvSpPr>
        <p:spPr>
          <a:xfrm>
            <a:off x="2686050" y="4663678"/>
            <a:ext cx="400050" cy="645160"/>
          </a:xfrm>
          <a:prstGeom prst="rect">
            <a:avLst/>
          </a:prstGeom>
          <a:noFill/>
          <a:ln w="9525">
            <a:noFill/>
          </a:ln>
        </p:spPr>
        <p:txBody>
          <a:bodyPr anchor="t">
            <a:spAutoFit/>
          </a:bodyPr>
          <a:lstStyle/>
          <a:p>
            <a:pPr>
              <a:spcBef>
                <a:spcPct val="50000"/>
              </a:spcBef>
            </a:pPr>
            <a:r>
              <a:rPr lang="en-US" altLang="zh-CN" sz="3600" b="1">
                <a:solidFill>
                  <a:srgbClr val="FF0066"/>
                </a:solidFill>
                <a:latin typeface="Times New Roman" panose="02020603050405020304" pitchFamily="18" charset="0"/>
                <a:ea typeface="宋体" panose="02010600030101010101" pitchFamily="2" charset="-122"/>
              </a:rPr>
              <a:t>‘</a:t>
            </a:r>
          </a:p>
        </p:txBody>
      </p:sp>
      <p:sp>
        <p:nvSpPr>
          <p:cNvPr id="93193" name="Text Box 10"/>
          <p:cNvSpPr txBox="1"/>
          <p:nvPr/>
        </p:nvSpPr>
        <p:spPr>
          <a:xfrm>
            <a:off x="3314700" y="4674791"/>
            <a:ext cx="400050" cy="645160"/>
          </a:xfrm>
          <a:prstGeom prst="rect">
            <a:avLst/>
          </a:prstGeom>
          <a:noFill/>
          <a:ln w="9525">
            <a:noFill/>
          </a:ln>
        </p:spPr>
        <p:txBody>
          <a:bodyPr anchor="t">
            <a:spAutoFit/>
          </a:bodyPr>
          <a:lstStyle/>
          <a:p>
            <a:pPr>
              <a:spcBef>
                <a:spcPct val="50000"/>
              </a:spcBef>
            </a:pPr>
            <a:r>
              <a:rPr lang="en-US" altLang="zh-CN" sz="3600" b="1">
                <a:solidFill>
                  <a:srgbClr val="FF0066"/>
                </a:solidFill>
                <a:latin typeface="Times New Roman" panose="02020603050405020304" pitchFamily="18" charset="0"/>
                <a:ea typeface="宋体" panose="02010600030101010101" pitchFamily="2" charset="-122"/>
              </a:rPr>
              <a:t>’</a:t>
            </a:r>
          </a:p>
        </p:txBody>
      </p:sp>
      <p:sp>
        <p:nvSpPr>
          <p:cNvPr id="93195" name="Text Box 12"/>
          <p:cNvSpPr txBox="1"/>
          <p:nvPr/>
        </p:nvSpPr>
        <p:spPr>
          <a:xfrm>
            <a:off x="6172200" y="4663678"/>
            <a:ext cx="400050" cy="645160"/>
          </a:xfrm>
          <a:prstGeom prst="rect">
            <a:avLst/>
          </a:prstGeom>
          <a:noFill/>
          <a:ln w="9525">
            <a:noFill/>
          </a:ln>
        </p:spPr>
        <p:txBody>
          <a:bodyPr anchor="t">
            <a:spAutoFit/>
          </a:bodyPr>
          <a:lstStyle/>
          <a:p>
            <a:pPr>
              <a:spcBef>
                <a:spcPct val="50000"/>
              </a:spcBef>
            </a:pPr>
            <a:r>
              <a:rPr lang="en-US" altLang="zh-CN" sz="3600" b="1">
                <a:solidFill>
                  <a:srgbClr val="F50B0B"/>
                </a:solidFill>
                <a:latin typeface="Times New Roman" panose="02020603050405020304" pitchFamily="18" charset="0"/>
                <a:ea typeface="宋体" panose="02010600030101010101" pitchFamily="2" charset="-122"/>
              </a:rPr>
              <a:t>”</a:t>
            </a:r>
          </a:p>
        </p:txBody>
      </p:sp>
      <p:sp>
        <p:nvSpPr>
          <p:cNvPr id="2" name="文本框 1"/>
          <p:cNvSpPr txBox="1"/>
          <p:nvPr/>
        </p:nvSpPr>
        <p:spPr>
          <a:xfrm>
            <a:off x="4192608" y="4036314"/>
            <a:ext cx="527685" cy="506730"/>
          </a:xfrm>
          <a:prstGeom prst="rect">
            <a:avLst/>
          </a:prstGeom>
          <a:noFill/>
        </p:spPr>
        <p:txBody>
          <a:bodyPr wrap="none" rtlCol="0">
            <a:spAutoFit/>
          </a:bodyPr>
          <a:lstStyle/>
          <a:p>
            <a:r>
              <a:rPr lang="zh-CN" altLang="en-US" sz="2700" b="1"/>
              <a:t>：</a:t>
            </a:r>
          </a:p>
        </p:txBody>
      </p:sp>
      <p:sp>
        <p:nvSpPr>
          <p:cNvPr id="3" name="文本框 2"/>
          <p:cNvSpPr txBox="1"/>
          <p:nvPr/>
        </p:nvSpPr>
        <p:spPr>
          <a:xfrm>
            <a:off x="5780673" y="4036790"/>
            <a:ext cx="527685" cy="506730"/>
          </a:xfrm>
          <a:prstGeom prst="rect">
            <a:avLst/>
          </a:prstGeom>
          <a:noFill/>
        </p:spPr>
        <p:txBody>
          <a:bodyPr wrap="none" rtlCol="0">
            <a:spAutoFit/>
          </a:bodyPr>
          <a:lstStyle/>
          <a:p>
            <a:r>
              <a:rPr lang="zh-CN" altLang="en-US" sz="2700" b="1"/>
              <a:t>，</a:t>
            </a:r>
          </a:p>
        </p:txBody>
      </p:sp>
      <p:sp>
        <p:nvSpPr>
          <p:cNvPr id="4" name="文本框 3"/>
          <p:cNvSpPr txBox="1"/>
          <p:nvPr/>
        </p:nvSpPr>
        <p:spPr>
          <a:xfrm>
            <a:off x="5780673" y="4813199"/>
            <a:ext cx="527685" cy="506730"/>
          </a:xfrm>
          <a:prstGeom prst="rect">
            <a:avLst/>
          </a:prstGeom>
          <a:noFill/>
        </p:spPr>
        <p:txBody>
          <a:bodyPr wrap="none" rtlCol="0">
            <a:spAutoFit/>
          </a:bodyPr>
          <a:lstStyle/>
          <a:p>
            <a:r>
              <a:rPr lang="zh-CN" altLang="en-US" sz="2700" b="1"/>
              <a:t>？</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642" name="文本框 10"/>
          <p:cNvSpPr/>
          <p:nvPr/>
        </p:nvSpPr>
        <p:spPr>
          <a:xfrm>
            <a:off x="472678" y="1067991"/>
            <a:ext cx="1860947" cy="512445"/>
          </a:xfrm>
          <a:prstGeom prst="rect">
            <a:avLst/>
          </a:prstGeom>
          <a:noFill/>
          <a:ln w="9525">
            <a:noFill/>
          </a:ln>
        </p:spPr>
        <p:txBody>
          <a:bodyPr vert="horz" lIns="51428" tIns="25713" rIns="51428" bIns="25713" anchor="t">
            <a:spAutoFit/>
          </a:bodyPr>
          <a:lstStyle/>
          <a:p>
            <a:pPr>
              <a:buFontTx/>
              <a:buNone/>
            </a:pPr>
            <a:r>
              <a:rPr lang="zh-CN" altLang="en-US" sz="3000" b="1" baseline="0">
                <a:solidFill>
                  <a:srgbClr val="FF0000"/>
                </a:solidFill>
                <a:latin typeface="黑体" panose="02010609060101010101" pitchFamily="2" charset="-122"/>
                <a:ea typeface="黑体" panose="02010609060101010101" pitchFamily="2" charset="-122"/>
              </a:rPr>
              <a:t>课堂小结</a:t>
            </a:r>
            <a:endParaRPr lang="zh-CN" altLang="zh-CN" sz="1350">
              <a:latin typeface="Arial" panose="020b0604020202020204" pitchFamily="34" charset="0"/>
            </a:endParaRPr>
          </a:p>
        </p:txBody>
      </p:sp>
      <p:pic>
        <p:nvPicPr>
          <p:cNvPr id="2097202" name="图片 11"/>
          <p:cNvPicPr>
            <a:picLocks noChangeAspect="1"/>
          </p:cNvPicPr>
          <p:nvPr/>
        </p:nvPicPr>
        <p:blipFill>
          <a:blip r:embed="rId2"/>
          <a:stretch>
            <a:fillRect/>
          </a:stretch>
        </p:blipFill>
        <p:spPr>
          <a:xfrm>
            <a:off x="228600" y="2224088"/>
            <a:ext cx="2683669" cy="2491979"/>
          </a:xfrm>
          <a:prstGeom prst="rect">
            <a:avLst/>
          </a:prstGeom>
          <a:noFill/>
          <a:ln w="9525">
            <a:noFill/>
          </a:ln>
        </p:spPr>
      </p:pic>
      <p:sp>
        <p:nvSpPr>
          <p:cNvPr id="1050644" name="文本框 7"/>
          <p:cNvSpPr/>
          <p:nvPr/>
        </p:nvSpPr>
        <p:spPr>
          <a:xfrm>
            <a:off x="4848225" y="113110"/>
            <a:ext cx="1745456" cy="530225"/>
          </a:xfrm>
          <a:prstGeom prst="rect">
            <a:avLst/>
          </a:prstGeom>
          <a:noFill/>
          <a:ln w="9525" cap="flat" cmpd="sng">
            <a:solidFill>
              <a:srgbClr val="DED536">
                <a:alpha val="100000"/>
              </a:srgbClr>
            </a:solidFill>
            <a:prstDash val="solid"/>
            <a:miter/>
            <a:headEnd type="none" w="med" len="med"/>
            <a:tailEnd type="none" w="med" len="med"/>
          </a:ln>
        </p:spPr>
        <p:txBody>
          <a:bodyPr vert="horz" lIns="68580" tIns="34290" rIns="68580" bIns="34290" anchor="t">
            <a:spAutoFit/>
          </a:bodyPr>
          <a:lstStyle/>
          <a:p>
            <a:pPr algn="ctr">
              <a:buFontTx/>
              <a:buNone/>
            </a:pPr>
            <a:r>
              <a:rPr lang="en-US" altLang="en-US" sz="3000" b="1" baseline="0">
                <a:solidFill>
                  <a:srgbClr val="FF0000"/>
                </a:solidFill>
                <a:latin typeface="黑体" panose="02010609060101010101" pitchFamily="2" charset="-122"/>
                <a:ea typeface="黑体" panose="02010609060101010101" pitchFamily="2" charset="-122"/>
              </a:rPr>
              <a:t>总结</a:t>
            </a:r>
            <a:endParaRPr lang="zh-CN" altLang="zh-CN" sz="1350">
              <a:latin typeface="Arial" panose="020b0604020202020204" pitchFamily="34" charset="0"/>
            </a:endParaRPr>
          </a:p>
        </p:txBody>
      </p:sp>
      <p:sp>
        <p:nvSpPr>
          <p:cNvPr id="1050646" name="文本框 3"/>
          <p:cNvSpPr/>
          <p:nvPr/>
        </p:nvSpPr>
        <p:spPr>
          <a:xfrm>
            <a:off x="3039348" y="643255"/>
            <a:ext cx="5904309" cy="4500245"/>
          </a:xfrm>
          <a:prstGeom prst="rect">
            <a:avLst/>
          </a:prstGeom>
          <a:noFill/>
          <a:ln w="38100" cap="flat" cmpd="sng">
            <a:solidFill>
              <a:srgbClr val="DED536">
                <a:alpha val="100000"/>
              </a:srgbClr>
            </a:solidFill>
            <a:prstDash val="solid"/>
            <a:miter/>
            <a:headEnd type="none" w="med" len="med"/>
            <a:tailEnd type="none" w="med" len="med"/>
          </a:ln>
        </p:spPr>
        <p:txBody>
          <a:bodyPr vert="horz" lIns="68580" tIns="34290" rIns="68580" bIns="34290" anchor="t">
            <a:spAutoFit/>
          </a:bodyPr>
          <a:lstStyle/>
          <a:p>
            <a:pPr>
              <a:buFontTx/>
              <a:buNone/>
            </a:pPr>
            <a:r>
              <a:rPr lang="en-US" altLang="en-US" sz="2400" b="1" baseline="0">
                <a:solidFill>
                  <a:srgbClr val="FF0000"/>
                </a:solidFill>
                <a:latin typeface="黑体" panose="02010609060101010101" pitchFamily="2" charset="-122"/>
                <a:ea typeface="黑体" panose="02010609060101010101" pitchFamily="2" charset="-122"/>
              </a:rPr>
              <a:t>一、表示突出强调</a:t>
            </a:r>
            <a:endParaRPr lang="zh-CN" altLang="zh-CN" sz="2400" b="1">
              <a:solidFill>
                <a:srgbClr val="FF0000"/>
              </a:solidFill>
              <a:latin typeface="黑体" panose="02010609060101010101" pitchFamily="2" charset="-122"/>
              <a:ea typeface="黑体" panose="02010609060101010101" pitchFamily="2" charset="-122"/>
            </a:endParaRPr>
          </a:p>
          <a:p>
            <a:pPr>
              <a:buFontTx/>
              <a:buNone/>
            </a:pPr>
            <a:r>
              <a:rPr lang="en-US" altLang="en-US" sz="2400" b="1" baseline="0">
                <a:solidFill>
                  <a:srgbClr val="FF0000"/>
                </a:solidFill>
                <a:latin typeface="黑体" panose="02010609060101010101" pitchFamily="2" charset="-122"/>
                <a:ea typeface="黑体" panose="02010609060101010101" pitchFamily="2" charset="-122"/>
              </a:rPr>
              <a:t>二、表示特定称谓</a:t>
            </a:r>
            <a:endParaRPr lang="zh-CN" altLang="zh-CN" sz="2400" b="1">
              <a:solidFill>
                <a:srgbClr val="FF0000"/>
              </a:solidFill>
              <a:latin typeface="黑体" panose="02010609060101010101" pitchFamily="2" charset="-122"/>
              <a:ea typeface="黑体" panose="02010609060101010101" pitchFamily="2" charset="-122"/>
            </a:endParaRPr>
          </a:p>
          <a:p>
            <a:pPr>
              <a:buFontTx/>
              <a:buNone/>
            </a:pPr>
            <a:r>
              <a:rPr lang="en-US" altLang="en-US" sz="2400" b="1" baseline="0">
                <a:solidFill>
                  <a:srgbClr val="FF0000"/>
                </a:solidFill>
                <a:latin typeface="黑体" panose="02010609060101010101" pitchFamily="2" charset="-122"/>
                <a:ea typeface="黑体" panose="02010609060101010101" pitchFamily="2" charset="-122"/>
              </a:rPr>
              <a:t>三、有时用来引用成语、谚语、歇后语等</a:t>
            </a:r>
            <a:endParaRPr lang="zh-CN" altLang="zh-CN" sz="2400" b="1">
              <a:solidFill>
                <a:srgbClr val="FF0000"/>
              </a:solidFill>
              <a:latin typeface="黑体" panose="02010609060101010101" pitchFamily="2" charset="-122"/>
              <a:ea typeface="黑体" panose="02010609060101010101" pitchFamily="2" charset="-122"/>
            </a:endParaRPr>
          </a:p>
          <a:p>
            <a:pPr>
              <a:buFontTx/>
              <a:buNone/>
            </a:pPr>
            <a:r>
              <a:rPr lang="en-US" altLang="en-US" sz="2400" b="1" baseline="0">
                <a:latin typeface="黑体" panose="02010609060101010101" pitchFamily="2" charset="-122"/>
                <a:ea typeface="黑体" panose="02010609060101010101" pitchFamily="2" charset="-122"/>
              </a:rPr>
              <a:t>四、引中有引，外双里单</a:t>
            </a:r>
            <a:endParaRPr lang="zh-CN" altLang="zh-CN" sz="2400" b="1">
              <a:latin typeface="黑体" panose="02010609060101010101" pitchFamily="2" charset="-122"/>
              <a:ea typeface="黑体" panose="02010609060101010101" pitchFamily="2" charset="-122"/>
            </a:endParaRPr>
          </a:p>
          <a:p>
            <a:pPr>
              <a:buFontTx/>
              <a:buNone/>
            </a:pPr>
            <a:r>
              <a:rPr lang="en-US" altLang="en-US" sz="2400" b="1" baseline="0">
                <a:latin typeface="黑体" panose="02010609060101010101" pitchFamily="2" charset="-122"/>
                <a:ea typeface="黑体" panose="02010609060101010101" pitchFamily="2" charset="-122"/>
              </a:rPr>
              <a:t>五、转述不用引号，如果只把别人的话的大意说出，不照原样引述，不用引号。</a:t>
            </a:r>
          </a:p>
          <a:p>
            <a:pPr>
              <a:buFontTx/>
              <a:buNone/>
            </a:pPr>
            <a:r>
              <a:rPr lang="zh-CN" altLang="en-US" sz="2400" b="1" baseline="0">
                <a:latin typeface="黑体" panose="02010609060101010101" pitchFamily="2" charset="-122"/>
                <a:ea typeface="黑体" panose="02010609060101010101" pitchFamily="2" charset="-122"/>
              </a:rPr>
              <a:t>六、</a:t>
            </a:r>
            <a:r>
              <a:rPr lang="en-US" altLang="en-US" sz="2400" b="1" baseline="0">
                <a:latin typeface="黑体" panose="02010609060101010101" pitchFamily="2" charset="-122"/>
                <a:ea typeface="黑体" panose="02010609060101010101" pitchFamily="2" charset="-122"/>
              </a:rPr>
              <a:t>引用之语能独立</a:t>
            </a:r>
            <a:r>
              <a:rPr lang="zh-CN" altLang="en-US" sz="2400" b="1" baseline="0">
                <a:latin typeface="黑体" panose="02010609060101010101" pitchFamily="2" charset="-122"/>
                <a:ea typeface="黑体" panose="02010609060101010101" pitchFamily="2" charset="-122"/>
              </a:rPr>
              <a:t>成句</a:t>
            </a:r>
            <a:r>
              <a:rPr lang="en-US" altLang="en-US" sz="2400" b="1" baseline="0">
                <a:latin typeface="黑体" panose="02010609060101010101" pitchFamily="2" charset="-122"/>
                <a:ea typeface="黑体" panose="02010609060101010101" pitchFamily="2" charset="-122"/>
              </a:rPr>
              <a:t>，</a:t>
            </a:r>
            <a:r>
              <a:rPr lang="en-US" altLang="en-US" sz="2400" b="1">
                <a:latin typeface="黑体" panose="02010609060101010101" pitchFamily="2" charset="-122"/>
                <a:ea typeface="黑体" panose="02010609060101010101" pitchFamily="2" charset="-122"/>
                <a:sym typeface="+mn-ea"/>
              </a:rPr>
              <a:t>意思又完整，句末点号放在引号里面。</a:t>
            </a:r>
            <a:endParaRPr lang="zh-CN" altLang="zh-CN" sz="2400" b="1">
              <a:latin typeface="黑体" panose="02010609060101010101" pitchFamily="2" charset="-122"/>
              <a:ea typeface="黑体" panose="02010609060101010101" pitchFamily="2" charset="-122"/>
            </a:endParaRPr>
          </a:p>
          <a:p>
            <a:pPr>
              <a:buFontTx/>
              <a:buNone/>
            </a:pPr>
            <a:r>
              <a:rPr lang="zh-CN" altLang="en-US" sz="2400" b="1" baseline="0">
                <a:latin typeface="黑体" panose="02010609060101010101" pitchFamily="2" charset="-122"/>
                <a:ea typeface="黑体" panose="02010609060101010101" pitchFamily="2" charset="-122"/>
              </a:rPr>
              <a:t>七</a:t>
            </a:r>
            <a:r>
              <a:rPr lang="en-US" altLang="en-US" sz="2400" b="1" baseline="0">
                <a:latin typeface="黑体" panose="02010609060101010101" pitchFamily="2" charset="-122"/>
                <a:ea typeface="黑体" panose="02010609060101010101" pitchFamily="2" charset="-122"/>
              </a:rPr>
              <a:t>、</a:t>
            </a:r>
            <a:r>
              <a:rPr lang="en-US" altLang="en-US" sz="2400" b="1">
                <a:latin typeface="黑体" panose="02010609060101010101" pitchFamily="2" charset="-122"/>
                <a:ea typeface="黑体" panose="02010609060101010101" pitchFamily="2" charset="-122"/>
                <a:sym typeface="+mn-ea"/>
              </a:rPr>
              <a:t>引用之语未独立</a:t>
            </a:r>
            <a:r>
              <a:rPr lang="zh-CN" altLang="en-US" sz="2400" b="1">
                <a:latin typeface="黑体" panose="02010609060101010101" pitchFamily="2" charset="-122"/>
                <a:ea typeface="黑体" panose="02010609060101010101" pitchFamily="2" charset="-122"/>
                <a:sym typeface="+mn-ea"/>
              </a:rPr>
              <a:t>（</a:t>
            </a:r>
            <a:r>
              <a:rPr lang="en-US" altLang="en-US" sz="2400" b="1" baseline="0">
                <a:latin typeface="黑体" panose="02010609060101010101" pitchFamily="2" charset="-122"/>
                <a:ea typeface="黑体" panose="02010609060101010101" pitchFamily="2" charset="-122"/>
              </a:rPr>
              <a:t>间接、不完全引用</a:t>
            </a:r>
            <a:r>
              <a:rPr lang="zh-CN" altLang="en-US" sz="2400" b="1" baseline="0">
                <a:latin typeface="黑体" panose="02010609060101010101" pitchFamily="2" charset="-122"/>
                <a:ea typeface="黑体" panose="02010609060101010101" pitchFamily="2" charset="-122"/>
              </a:rPr>
              <a:t>）</a:t>
            </a:r>
            <a:r>
              <a:rPr lang="en-US" altLang="en-US" sz="2400" b="1" baseline="0">
                <a:latin typeface="黑体" panose="02010609060101010101" pitchFamily="2" charset="-122"/>
                <a:ea typeface="黑体" panose="02010609060101010101" pitchFamily="2" charset="-122"/>
              </a:rPr>
              <a:t>，点号放在引号之外或不用点号。</a:t>
            </a:r>
          </a:p>
          <a:p>
            <a:pPr>
              <a:buFontTx/>
              <a:buNone/>
            </a:pPr>
            <a:r>
              <a:rPr lang="zh-CN" altLang="en-US" sz="2400" b="1" noProof="0">
                <a:solidFill>
                  <a:srgbClr val="FF0000"/>
                </a:solidFill>
                <a:latin typeface="黑体" panose="02010609060101010101" pitchFamily="2" charset="-122"/>
                <a:ea typeface="黑体" panose="02010609060101010101" pitchFamily="2" charset="-122"/>
                <a:sym typeface="+mn-ea"/>
              </a:rPr>
              <a:t>八、表示讽刺、否定。</a:t>
            </a:r>
          </a:p>
          <a:p>
            <a:pPr>
              <a:buFontTx/>
              <a:buNone/>
            </a:pPr>
            <a:r>
              <a:rPr lang="zh-CN" altLang="en-US" sz="2400" b="1" noProof="0">
                <a:solidFill>
                  <a:schemeClr val="tx1"/>
                </a:solidFill>
                <a:latin typeface="黑体" panose="02010609060101010101" pitchFamily="2" charset="-122"/>
                <a:ea typeface="黑体" panose="02010609060101010101" pitchFamily="2" charset="-122"/>
                <a:sym typeface="+mn-ea"/>
              </a:rPr>
              <a:t>九、问号叹号有特权，永远站在引号里</a:t>
            </a:r>
          </a:p>
        </p:txBody>
      </p:sp>
      <p:sp>
        <p:nvSpPr>
          <p:cNvPr id="1050648" name="下箭头 8"/>
          <p:cNvSpPr/>
          <p:nvPr/>
        </p:nvSpPr>
        <p:spPr>
          <a:xfrm>
            <a:off x="5388769" y="5267325"/>
            <a:ext cx="297656" cy="297656"/>
          </a:xfrm>
          <a:prstGeom prst="downArrow">
            <a:avLst>
              <a:gd name="adj1" fmla="val 50000"/>
              <a:gd name="adj2" fmla="val 50000"/>
            </a:avLst>
          </a:prstGeom>
          <a:solidFill>
            <a:srgbClr val="BC1A20"/>
          </a:solidFill>
          <a:ln w="12700" cap="flat" cmpd="sng">
            <a:solidFill>
              <a:srgbClr val="891014">
                <a:alpha val="100000"/>
              </a:srgbClr>
            </a:solidFill>
            <a:prstDash val="solid"/>
            <a:miter/>
            <a:headEnd type="none" w="med" len="med"/>
            <a:tailEnd type="none" w="med" len="med"/>
          </a:ln>
        </p:spPr>
        <p:txBody>
          <a:bodyPr vert="horz" lIns="68580" tIns="34290" rIns="68580" bIns="34290" anchor="ctr"/>
          <a:lstStyle/>
          <a:p>
            <a:pPr algn="ctr">
              <a:buFontTx/>
              <a:buNone/>
            </a:pPr>
            <a:endParaRPr lang="en-US" altLang="en-US" sz="1350" baseline="0">
              <a:solidFill>
                <a:srgbClr val="FFFFFF"/>
              </a:solidFill>
              <a:latin typeface="Arial" panose="020b0604020202020204" pitchFamily="34" charset="0"/>
              <a:ea typeface="微软雅黑" panose="020b0503020204020204" pitchFamily="34" charset="-122"/>
            </a:endParaRPr>
          </a:p>
        </p:txBody>
      </p:sp>
      <p:sp>
        <p:nvSpPr>
          <p:cNvPr id="1050650" name="文本框 9"/>
          <p:cNvSpPr/>
          <p:nvPr/>
        </p:nvSpPr>
        <p:spPr>
          <a:xfrm>
            <a:off x="4664869" y="5564981"/>
            <a:ext cx="1744266" cy="391160"/>
          </a:xfrm>
          <a:prstGeom prst="rect">
            <a:avLst/>
          </a:prstGeom>
          <a:noFill/>
          <a:ln w="9525" cap="flat" cmpd="sng">
            <a:solidFill>
              <a:srgbClr val="E1AF2B">
                <a:alpha val="100000"/>
              </a:srgbClr>
            </a:solidFill>
            <a:prstDash val="solid"/>
            <a:miter/>
            <a:headEnd type="none" w="med" len="med"/>
            <a:tailEnd type="none" w="med" len="med"/>
          </a:ln>
        </p:spPr>
        <p:txBody>
          <a:bodyPr vert="horz" lIns="68580" tIns="34290" rIns="68580" bIns="34290" anchor="t">
            <a:spAutoFit/>
          </a:bodyPr>
          <a:lstStyle/>
          <a:p>
            <a:pPr algn="ctr">
              <a:buFontTx/>
              <a:buNone/>
            </a:pPr>
            <a:r>
              <a:rPr lang="en-US" altLang="en-US" sz="2100" b="1" baseline="0">
                <a:solidFill>
                  <a:srgbClr val="FF0000"/>
                </a:solidFill>
                <a:latin typeface="黑体" panose="02010609060101010101" pitchFamily="2" charset="-122"/>
                <a:ea typeface="黑体" panose="02010609060101010101" pitchFamily="2" charset="-122"/>
              </a:rPr>
              <a:t>口诀</a:t>
            </a:r>
            <a:endParaRPr lang="zh-CN" altLang="zh-CN" sz="1350">
              <a:latin typeface="Arial" panose="020b0604020202020204" pitchFamily="34" charset="0"/>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1050642"/>
                                        </p:tgtEl>
                                        <p:attrNameLst>
                                          <p:attrName>style.visibility</p:attrName>
                                        </p:attrNameLst>
                                      </p:cBhvr>
                                      <p:to>
                                        <p:strVal val="visible"/>
                                      </p:to>
                                    </p:set>
                                    <p:animEffect transition="in" filter="wipe(left)">
                                      <p:cBhvr>
                                        <p:cTn id="7" dur="500" fill="hold"/>
                                        <p:tgtEl>
                                          <p:spTgt spid="105064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3" presetClass="entr" presetSubtype="16" fill="hold" nodeType="clickEffect">
                                  <p:stCondLst>
                                    <p:cond delay="0"/>
                                  </p:stCondLst>
                                  <p:childTnLst>
                                    <p:set>
                                      <p:cBhvr>
                                        <p:cTn id="11" dur="1" fill="hold">
                                          <p:stCondLst>
                                            <p:cond delay="0"/>
                                          </p:stCondLst>
                                        </p:cTn>
                                        <p:tgtEl>
                                          <p:spTgt spid="2097202"/>
                                        </p:tgtEl>
                                        <p:attrNameLst>
                                          <p:attrName>style.visibility</p:attrName>
                                        </p:attrNameLst>
                                      </p:cBhvr>
                                      <p:to>
                                        <p:strVal val="visible"/>
                                      </p:to>
                                    </p:set>
                                    <p:animEffect transition="in" filter="plus(in)">
                                      <p:cBhvr>
                                        <p:cTn id="12" dur="2000" fill="hold"/>
                                        <p:tgtEl>
                                          <p:spTgt spid="209720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644"/>
                                        </p:tgtEl>
                                        <p:attrNameLst>
                                          <p:attrName>style.visibility</p:attrName>
                                        </p:attrNameLst>
                                      </p:cBhvr>
                                      <p:to>
                                        <p:strVal val="visible"/>
                                      </p:to>
                                    </p:set>
                                    <p:animEffect transition="in" filter="wheel(1)">
                                      <p:cBhvr>
                                        <p:cTn id="17" dur="2000" fill="hold"/>
                                        <p:tgtEl>
                                          <p:spTgt spid="1050644"/>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646"/>
                                        </p:tgtEl>
                                        <p:attrNameLst>
                                          <p:attrName>style.visibility</p:attrName>
                                        </p:attrNameLst>
                                      </p:cBhvr>
                                      <p:to>
                                        <p:strVal val="visible"/>
                                      </p:to>
                                    </p:set>
                                    <p:animEffect transition="in" filter="wheel(1)">
                                      <p:cBhvr>
                                        <p:cTn id="22" dur="2000" fill="hold"/>
                                        <p:tgtEl>
                                          <p:spTgt spid="1050646"/>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1050648"/>
                                        </p:tgtEl>
                                        <p:attrNameLst>
                                          <p:attrName>style.visibility</p:attrName>
                                        </p:attrNameLst>
                                      </p:cBhvr>
                                      <p:to>
                                        <p:strVal val="visible"/>
                                      </p:to>
                                    </p:set>
                                    <p:animEffect transition="in" filter="wheel(1)">
                                      <p:cBhvr>
                                        <p:cTn id="27" dur="2000" fill="hold"/>
                                        <p:tgtEl>
                                          <p:spTgt spid="1050648"/>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1" presetClass="entr" presetSubtype="1" fill="hold" nodeType="clickEffect">
                                  <p:stCondLst>
                                    <p:cond delay="0"/>
                                  </p:stCondLst>
                                  <p:childTnLst>
                                    <p:set>
                                      <p:cBhvr>
                                        <p:cTn id="31" dur="1" fill="hold">
                                          <p:stCondLst>
                                            <p:cond delay="0"/>
                                          </p:stCondLst>
                                        </p:cTn>
                                        <p:tgtEl>
                                          <p:spTgt spid="1050650"/>
                                        </p:tgtEl>
                                        <p:attrNameLst>
                                          <p:attrName>style.visibility</p:attrName>
                                        </p:attrNameLst>
                                      </p:cBhvr>
                                      <p:to>
                                        <p:strVal val="visible"/>
                                      </p:to>
                                    </p:set>
                                    <p:animEffect transition="in" filter="wheel(1)">
                                      <p:cBhvr>
                                        <p:cTn id="32" dur="2000" fill="hold"/>
                                        <p:tgtEl>
                                          <p:spTgt spid="1050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
          <p:cNvSpPr>
            <a:spLocks noChangeArrowheads="1"/>
          </p:cNvSpPr>
          <p:nvPr/>
        </p:nvSpPr>
        <p:spPr bwMode="auto">
          <a:xfrm>
            <a:off x="0" y="5837238"/>
            <a:ext cx="9144000" cy="173038"/>
          </a:xfrm>
          <a:prstGeom prst="rect">
            <a:avLst/>
          </a:prstGeom>
          <a:solidFill>
            <a:srgbClr val="0170C1"/>
          </a:solidFill>
          <a:ln>
            <a:noFill/>
          </a:ln>
        </p:spPr>
        <p:txBody>
          <a:bodyPr lIns="68570" tIns="34284" rIns="68570" bIns="34284"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b="1" i="0" u="none" strike="noStrike" kern="1200" cap="none" spc="0" normalizeH="0" baseline="0" noProof="0">
              <a:ln>
                <a:noFill/>
              </a:ln>
              <a:solidFill>
                <a:srgbClr val="FFFFFF"/>
              </a:solidFill>
              <a:effectLst/>
              <a:uLnTx/>
              <a:uFillTx/>
              <a:latin typeface="黑体" panose="02010609060101010101" pitchFamily="2" charset="-122"/>
              <a:ea typeface="黑体" panose="02010609060101010101" pitchFamily="2" charset="-122"/>
              <a:cs typeface="+mn-ea"/>
              <a:sym typeface="+mn-lt"/>
            </a:endParaRPr>
          </a:p>
        </p:txBody>
      </p:sp>
      <p:sp>
        <p:nvSpPr>
          <p:cNvPr id="86" name="文本框 10"/>
          <p:cNvSpPr txBox="1">
            <a:spLocks noChangeArrowheads="1"/>
          </p:cNvSpPr>
          <p:nvPr/>
        </p:nvSpPr>
        <p:spPr bwMode="auto">
          <a:xfrm>
            <a:off x="971550" y="954088"/>
            <a:ext cx="3509963" cy="344170"/>
          </a:xfrm>
          <a:prstGeom prst="rect">
            <a:avLst/>
          </a:prstGeom>
          <a:noFill/>
          <a:ln>
            <a:noFill/>
          </a:ln>
        </p:spPr>
        <p:txBody>
          <a:bodyPr lIns="68570" tIns="34284" rIns="68570" bIns="34284">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b="1"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ea"/>
                <a:sym typeface="+mn-lt"/>
              </a:rPr>
              <a:t>课堂练习</a:t>
            </a:r>
          </a:p>
        </p:txBody>
      </p:sp>
      <p:sp>
        <p:nvSpPr>
          <p:cNvPr id="4" name="文本框 3"/>
          <p:cNvSpPr txBox="1"/>
          <p:nvPr/>
        </p:nvSpPr>
        <p:spPr>
          <a:xfrm>
            <a:off x="363538" y="1524000"/>
            <a:ext cx="8593137" cy="968375"/>
          </a:xfrm>
          <a:prstGeom prst="rect">
            <a:avLst/>
          </a:prstGeom>
          <a:noFill/>
          <a:ln w="9525">
            <a:noFill/>
          </a:ln>
        </p:spPr>
        <p:txBody>
          <a:bodyPr anchor="t">
            <a:spAutoFit/>
          </a:bodyPr>
          <a:lstStyle/>
          <a:p>
            <a:r>
              <a:rPr lang="en-US" altLang="zh-CN" sz="19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1</a:t>
            </a:r>
            <a:r>
              <a:rPr lang="zh-CN" altLang="en-US" sz="19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、郭沫若在剧本里写婵娟骂宋玉：“你是没有骨气的文人！”上演时他自己在台下听，嫌这话不够味。有人提醒他把“是”改为“这”，“你这没骨气的文人” ！就够味。</a:t>
            </a:r>
            <a:endParaRPr lang="zh-CN" altLang="en-US" sz="1900" u="sng">
              <a:latin typeface="黑体" panose="02010609060101010101" pitchFamily="2" charset="-122"/>
              <a:ea typeface="黑体" panose="02010609060101010101" pitchFamily="2" charset="-122"/>
              <a:cs typeface="黑体" panose="02010609060101010101" pitchFamily="2" charset="-122"/>
            </a:endParaRPr>
          </a:p>
        </p:txBody>
      </p:sp>
      <p:sp>
        <p:nvSpPr>
          <p:cNvPr id="8" name="文本框 7"/>
          <p:cNvSpPr txBox="1"/>
          <p:nvPr/>
        </p:nvSpPr>
        <p:spPr>
          <a:xfrm>
            <a:off x="290513" y="2863850"/>
            <a:ext cx="8666163" cy="675640"/>
          </a:xfrm>
          <a:prstGeom prst="rect">
            <a:avLst/>
          </a:prstGeom>
          <a:noFill/>
        </p:spPr>
        <p:txBody>
          <a:bodyPr>
            <a:spAutoFit/>
          </a:bodyPr>
          <a:lstStyle/>
          <a:p>
            <a:pPr marR="0" defTabSz="914400" fontAlgn="auto">
              <a:spcBef>
                <a:spcPct val="0"/>
              </a:spcBef>
              <a:spcAft>
                <a:spcPct val="0"/>
              </a:spcAft>
              <a:buClrTx/>
              <a:buSzTx/>
              <a:buFontTx/>
              <a:defRPr/>
            </a:pPr>
            <a:r>
              <a:rPr kumimoji="0" lang="en-US" altLang="zh-CN" sz="1900" b="1" kern="1200" cap="none" spc="0" normalizeH="0" baseline="0" noProof="0">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2</a:t>
            </a:r>
            <a:r>
              <a:rPr kumimoji="0" lang="zh-CN" altLang="en-US" sz="1900" b="1" kern="1200" cap="none" spc="0" normalizeH="0" baseline="0" noProof="0">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、德国联邦司法部长表示：“连接德国与中国的不仅是经济合作，政治、文化方面我们也在不断靠近。“德中法制对话”活动有助于达到这一目的。”</a:t>
            </a:r>
            <a:endParaRPr kumimoji="0" lang="en-US" altLang="zh-CN" sz="1900" u="sng" kern="1200" cap="none" spc="0" normalizeH="0" baseline="0" noProof="0">
              <a:solidFill>
                <a:schemeClr val="accent5"/>
              </a:solidFill>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9" name="文本框 8"/>
          <p:cNvSpPr txBox="1"/>
          <p:nvPr/>
        </p:nvSpPr>
        <p:spPr>
          <a:xfrm>
            <a:off x="274638" y="3925888"/>
            <a:ext cx="8697912" cy="675640"/>
          </a:xfrm>
          <a:prstGeom prst="rect">
            <a:avLst/>
          </a:prstGeom>
          <a:noFill/>
          <a:ln w="9525">
            <a:noFill/>
          </a:ln>
        </p:spPr>
        <p:txBody>
          <a:bodyPr anchor="t">
            <a:spAutoFit/>
          </a:bodyPr>
          <a:lstStyle/>
          <a:p>
            <a:r>
              <a:rPr lang="en-US" altLang="zh-CN" sz="19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3</a:t>
            </a:r>
            <a:r>
              <a:rPr lang="zh-CN" altLang="en-US" sz="19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、小王的手机响了两下，是小丁发来的短信，邀他一起去逛江滩。他立即回复“现在没空，明天下午再说。”</a:t>
            </a:r>
            <a:endParaRPr lang="zh-CN" altLang="en-US" sz="1900" u="sng">
              <a:latin typeface="黑体" panose="02010609060101010101" pitchFamily="2" charset="-122"/>
              <a:ea typeface="黑体" panose="02010609060101010101" pitchFamily="2" charset="-122"/>
              <a:cs typeface="黑体" panose="02010609060101010101" pitchFamily="2" charset="-122"/>
            </a:endParaRPr>
          </a:p>
        </p:txBody>
      </p:sp>
      <p:sp>
        <p:nvSpPr>
          <p:cNvPr id="12" name="文本框 11"/>
          <p:cNvSpPr txBox="1"/>
          <p:nvPr/>
        </p:nvSpPr>
        <p:spPr>
          <a:xfrm>
            <a:off x="217488" y="4914900"/>
            <a:ext cx="8755062" cy="383540"/>
          </a:xfrm>
          <a:prstGeom prst="rect">
            <a:avLst/>
          </a:prstGeom>
          <a:noFill/>
          <a:ln w="9525">
            <a:noFill/>
          </a:ln>
        </p:spPr>
        <p:txBody>
          <a:bodyPr anchor="t">
            <a:spAutoFit/>
          </a:bodyPr>
          <a:lstStyle/>
          <a:p>
            <a:r>
              <a:rPr lang="en-US" altLang="zh-CN" sz="19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4</a:t>
            </a:r>
            <a:r>
              <a:rPr lang="zh-CN" altLang="en-US" sz="19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、老师说过</a:t>
            </a:r>
            <a:r>
              <a:rPr lang="en-US" altLang="zh-CN" sz="19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19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让我们组下课后把教室打扫干净，把门窗关好。”</a:t>
            </a:r>
            <a:endParaRPr lang="zh-CN" altLang="en-US" sz="1900">
              <a:latin typeface="黑体" panose="02010609060101010101" pitchFamily="2" charset="-122"/>
              <a:ea typeface="黑体" panose="02010609060101010101" pitchFamily="2" charset="-122"/>
              <a:cs typeface="黑体" panose="02010609060101010101" pitchFamily="2" charset="-122"/>
            </a:endParaRPr>
          </a:p>
        </p:txBody>
      </p:sp>
      <p:sp>
        <p:nvSpPr>
          <p:cNvPr id="13" name="文本框 12"/>
          <p:cNvSpPr txBox="1"/>
          <p:nvPr/>
        </p:nvSpPr>
        <p:spPr>
          <a:xfrm>
            <a:off x="558800" y="2414588"/>
            <a:ext cx="7546975" cy="383540"/>
          </a:xfrm>
          <a:prstGeom prst="rect">
            <a:avLst/>
          </a:prstGeom>
          <a:noFill/>
          <a:ln w="9525">
            <a:noFill/>
          </a:ln>
        </p:spPr>
        <p:txBody>
          <a:bodyPr anchor="t">
            <a:spAutoFit/>
          </a:bodyPr>
          <a:lstStyle/>
          <a:p>
            <a:r>
              <a:rPr lang="zh-CN" altLang="en-US" sz="1900" b="1" u="sng">
                <a:solidFill>
                  <a:srgbClr val="FF0000"/>
                </a:solidFill>
                <a:latin typeface="黑体" panose="02010609060101010101" pitchFamily="2" charset="-122"/>
                <a:ea typeface="黑体" panose="02010609060101010101" pitchFamily="2" charset="-122"/>
                <a:sym typeface="+mn-ea"/>
              </a:rPr>
              <a:t>问号叹号有特权，永远站在引号里</a:t>
            </a:r>
          </a:p>
        </p:txBody>
      </p:sp>
      <p:sp>
        <p:nvSpPr>
          <p:cNvPr id="14" name="文本框 13"/>
          <p:cNvSpPr txBox="1"/>
          <p:nvPr/>
        </p:nvSpPr>
        <p:spPr>
          <a:xfrm>
            <a:off x="420688" y="3557588"/>
            <a:ext cx="7742238" cy="383540"/>
          </a:xfrm>
          <a:prstGeom prst="rect">
            <a:avLst/>
          </a:prstGeom>
          <a:noFill/>
        </p:spPr>
        <p:txBody>
          <a:bodyPr>
            <a:spAutoFit/>
          </a:bodyPr>
          <a:lstStyle/>
          <a:p>
            <a:pPr marR="0" defTabSz="914400" fontAlgn="auto">
              <a:spcBef>
                <a:spcPct val="0"/>
              </a:spcBef>
              <a:spcAft>
                <a:spcPct val="0"/>
              </a:spcAft>
              <a:buClrTx/>
              <a:buSzTx/>
              <a:buFontTx/>
              <a:defRPr/>
            </a:pPr>
            <a:r>
              <a:rPr kumimoji="0" lang="zh-CN" altLang="en-US" sz="1900" b="1" u="sng" kern="1200" cap="none" spc="0" normalizeH="0" baseline="0">
                <a:solidFill>
                  <a:srgbClr val="FF0000"/>
                </a:solidFill>
                <a:latin typeface="黑体" panose="02010609060101010101" pitchFamily="2" charset="-122"/>
                <a:ea typeface="黑体" panose="02010609060101010101" pitchFamily="2" charset="-122"/>
                <a:cs typeface="+mn-cs"/>
                <a:sym typeface="+mn-ea"/>
              </a:rPr>
              <a:t>引中有引，外双里单。</a:t>
            </a:r>
          </a:p>
        </p:txBody>
      </p:sp>
      <p:sp>
        <p:nvSpPr>
          <p:cNvPr id="15" name="文本框 14"/>
          <p:cNvSpPr txBox="1"/>
          <p:nvPr/>
        </p:nvSpPr>
        <p:spPr>
          <a:xfrm>
            <a:off x="374650" y="4498975"/>
            <a:ext cx="6234113" cy="383540"/>
          </a:xfrm>
          <a:prstGeom prst="rect">
            <a:avLst/>
          </a:prstGeom>
          <a:noFill/>
          <a:ln w="9525">
            <a:noFill/>
          </a:ln>
        </p:spPr>
        <p:txBody>
          <a:bodyPr anchor="t">
            <a:spAutoFit/>
          </a:bodyPr>
          <a:lstStyle/>
          <a:p>
            <a:r>
              <a:rPr lang="zh-CN" altLang="en-US" sz="1900" b="1" u="sng">
                <a:solidFill>
                  <a:srgbClr val="FF0000"/>
                </a:solidFill>
                <a:latin typeface="黑体" panose="02010609060101010101" pitchFamily="2" charset="-122"/>
                <a:ea typeface="黑体" panose="02010609060101010101" pitchFamily="2" charset="-122"/>
                <a:sym typeface="+mn-ea"/>
              </a:rPr>
              <a:t>引用部分不独立，句末标点引号外</a:t>
            </a:r>
          </a:p>
        </p:txBody>
      </p:sp>
      <p:sp>
        <p:nvSpPr>
          <p:cNvPr id="16" name="文本框 15"/>
          <p:cNvSpPr txBox="1"/>
          <p:nvPr/>
        </p:nvSpPr>
        <p:spPr>
          <a:xfrm>
            <a:off x="420528" y="5276194"/>
            <a:ext cx="8228013" cy="383540"/>
          </a:xfrm>
          <a:prstGeom prst="rect">
            <a:avLst/>
          </a:prstGeom>
          <a:noFill/>
        </p:spPr>
        <p:txBody>
          <a:bodyPr>
            <a:spAutoFit/>
          </a:bodyPr>
          <a:lstStyle/>
          <a:p>
            <a:pPr marR="0" defTabSz="914400" fontAlgn="auto">
              <a:spcBef>
                <a:spcPct val="0"/>
              </a:spcBef>
              <a:spcAft>
                <a:spcPct val="0"/>
              </a:spcAft>
              <a:buClrTx/>
              <a:buSzTx/>
              <a:buFontTx/>
              <a:defRPr/>
            </a:pPr>
            <a:r>
              <a:rPr kumimoji="0" lang="zh-CN" altLang="en-US" sz="1900" b="1" u="sng" kern="1200" cap="none" spc="0" normalizeH="0" baseline="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引用之语是转述，有“说”也不用引号。</a:t>
            </a: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left)">
                                      <p:cBhvr>
                                        <p:cTn id="7" dur="500"/>
                                        <p:tgtEl>
                                          <p:spTgt spid="8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heel(1)">
                                      <p:cBhvr>
                                        <p:cTn id="12" dur="2000"/>
                                        <p:tgtEl>
                                          <p:spTgt spid="13"/>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heel(1)">
                                      <p:cBhvr>
                                        <p:cTn id="17" dur="2000"/>
                                        <p:tgtEl>
                                          <p:spTgt spid="14"/>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heel(1)">
                                      <p:cBhvr>
                                        <p:cTn id="22" dur="2000"/>
                                        <p:tgtEl>
                                          <p:spTgt spid="15"/>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13" grpId="0"/>
      <p:bldP spid="14" grpId="0"/>
      <p:bldP spid="15" grpId="0"/>
      <p:bldP spid="1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02285" y="635"/>
            <a:ext cx="8139430" cy="884555"/>
          </a:xfrm>
        </p:spPr>
        <p:txBody>
          <a:bodyPr/>
          <a:lstStyle/>
          <a:p>
            <a:r>
              <a:rPr lang="zh-CN" altLang="en-US"/>
              <a:t>习题演练</a:t>
            </a:r>
          </a:p>
        </p:txBody>
      </p:sp>
      <p:sp>
        <p:nvSpPr>
          <p:cNvPr id="3" name="内容占位符 2"/>
          <p:cNvSpPr>
            <a:spLocks noGrp="1"/>
          </p:cNvSpPr>
          <p:nvPr>
            <p:ph sz="half" idx="1"/>
          </p:nvPr>
        </p:nvSpPr>
        <p:spPr>
          <a:xfrm>
            <a:off x="0" y="534035"/>
            <a:ext cx="4679315" cy="6153150"/>
          </a:xfrm>
        </p:spPr>
        <p:txBody>
          <a:bodyPr>
            <a:noAutofit/>
          </a:bodyPr>
          <a:lstStyle/>
          <a:p>
            <a:r>
              <a:rPr lang="en-US" altLang="zh-CN" sz="2400" b="1">
                <a:latin typeface="黑体" panose="02010609060101010101" pitchFamily="2" charset="-122"/>
                <a:ea typeface="黑体" panose="02010609060101010101" pitchFamily="2" charset="-122"/>
                <a:cs typeface="黑体" panose="02010609060101010101" pitchFamily="2" charset="-122"/>
              </a:rPr>
              <a:t>6</a:t>
            </a:r>
            <a:r>
              <a:rPr sz="2400" b="1">
                <a:latin typeface="黑体" panose="02010609060101010101" pitchFamily="2" charset="-122"/>
                <a:ea typeface="黑体" panose="02010609060101010101" pitchFamily="2" charset="-122"/>
                <a:cs typeface="黑体" panose="02010609060101010101" pitchFamily="2" charset="-122"/>
              </a:rPr>
              <a:t>、</a:t>
            </a:r>
            <a:r>
              <a:rPr lang="zh-CN" altLang="en-US" sz="2400" b="1">
                <a:latin typeface="黑体" panose="02010609060101010101" pitchFamily="2" charset="-122"/>
                <a:ea typeface="黑体" panose="02010609060101010101" pitchFamily="2" charset="-122"/>
                <a:cs typeface="黑体" panose="02010609060101010101" pitchFamily="2" charset="-122"/>
              </a:rPr>
              <a:t>下列</a:t>
            </a: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引号</a:t>
            </a:r>
            <a:r>
              <a:rPr lang="zh-CN" altLang="en-US" sz="2400" b="1">
                <a:latin typeface="黑体" panose="02010609060101010101" pitchFamily="2" charset="-122"/>
                <a:ea typeface="黑体" panose="02010609060101010101" pitchFamily="2" charset="-122"/>
                <a:cs typeface="黑体" panose="02010609060101010101" pitchFamily="2" charset="-122"/>
              </a:rPr>
              <a:t>的运用与文中“语言本能”的引号，作用相同的一项是(　　)</a:t>
            </a:r>
          </a:p>
          <a:p>
            <a:r>
              <a:rPr lang="zh-CN" altLang="en-US" sz="2400" b="1">
                <a:latin typeface="黑体" panose="02010609060101010101" pitchFamily="2" charset="-122"/>
                <a:ea typeface="黑体" panose="02010609060101010101" pitchFamily="2" charset="-122"/>
                <a:cs typeface="黑体" panose="02010609060101010101" pitchFamily="2" charset="-122"/>
              </a:rPr>
              <a:t>他们认为，每个人都有一种“语言本能”，同时，语言有其自身的发展逻辑和演化规律，需尽量避免一些人为干预；另一方面，语言的立法者制定一些不切实际的规定，是因为他们对现代语言科学一窍不通，且这些规定严重低估了一般人的语言水平。 </a:t>
            </a:r>
          </a:p>
          <a:p>
            <a:endParaRPr lang="zh-CN" altLang="en-US" sz="2400" b="1">
              <a:latin typeface="黑体" panose="02010609060101010101" pitchFamily="2" charset="-122"/>
              <a:ea typeface="黑体" panose="02010609060101010101" pitchFamily="2" charset="-122"/>
              <a:cs typeface="黑体" panose="02010609060101010101" pitchFamily="2" charset="-122"/>
            </a:endParaRPr>
          </a:p>
        </p:txBody>
      </p:sp>
      <p:sp>
        <p:nvSpPr>
          <p:cNvPr id="4" name="内容占位符 3"/>
          <p:cNvSpPr>
            <a:spLocks noGrp="1"/>
          </p:cNvSpPr>
          <p:nvPr>
            <p:ph sz="half" idx="2"/>
          </p:nvPr>
        </p:nvSpPr>
        <p:spPr>
          <a:xfrm>
            <a:off x="4949033" y="92875"/>
            <a:ext cx="3962432" cy="4041680"/>
          </a:xfrm>
        </p:spPr>
        <p:txBody>
          <a:bodyPr>
            <a:noAutofit/>
          </a:bodyPr>
          <a:lstStyle/>
          <a:p>
            <a:r>
              <a:rPr lang="zh-CN" altLang="en-US" sz="2000" b="1">
                <a:latin typeface="黑体" panose="02010609060101010101" pitchFamily="2" charset="-122"/>
                <a:ea typeface="黑体" panose="02010609060101010101" pitchFamily="2" charset="-122"/>
                <a:cs typeface="黑体" panose="02010609060101010101" pitchFamily="2" charset="-122"/>
              </a:rPr>
              <a:t>A．《大学》里的“正心诚意”，意即行为背后的动机要与行为遵守的规范相一致。</a:t>
            </a:r>
          </a:p>
          <a:p>
            <a:r>
              <a:rPr lang="zh-CN" altLang="en-US" sz="2000" b="1">
                <a:latin typeface="黑体" panose="02010609060101010101" pitchFamily="2" charset="-122"/>
                <a:ea typeface="黑体" panose="02010609060101010101" pitchFamily="2" charset="-122"/>
                <a:cs typeface="黑体" panose="02010609060101010101" pitchFamily="2" charset="-122"/>
              </a:rPr>
              <a:t>B．清朝初年，统治者更重武力，不重视儒学，于是传统的“读书人”就备受打压。</a:t>
            </a:r>
          </a:p>
          <a:p>
            <a:r>
              <a:rPr lang="zh-CN" altLang="en-US" sz="2000" b="1">
                <a:latin typeface="黑体" panose="02010609060101010101" pitchFamily="2" charset="-122"/>
                <a:ea typeface="黑体" panose="02010609060101010101" pitchFamily="2" charset="-122"/>
                <a:cs typeface="黑体" panose="02010609060101010101" pitchFamily="2" charset="-122"/>
              </a:rPr>
              <a:t>C．云就像是天气的“招牌”，天上挂的是什么样的云，就将出现什么样的天气。</a:t>
            </a:r>
          </a:p>
          <a:p>
            <a:r>
              <a:rPr lang="zh-CN" altLang="en-US" sz="2000" b="1">
                <a:latin typeface="黑体" panose="02010609060101010101" pitchFamily="2" charset="-122"/>
                <a:ea typeface="黑体" panose="02010609060101010101" pitchFamily="2" charset="-122"/>
                <a:cs typeface="黑体" panose="02010609060101010101" pitchFamily="2" charset="-122"/>
              </a:rPr>
              <a:t>D．他平日里喜欢占小便宜，大多数人都认为，这样的“聪明人”还是少一点为好。</a:t>
            </a:r>
          </a:p>
        </p:txBody>
      </p:sp>
      <p:pic>
        <p:nvPicPr>
          <p:cNvPr id="5" name="图片 4" descr="31393938393834313b31393939353232383bb9b4d5fdc8b7"/>
          <p:cNvPicPr>
            <a:picLocks noChangeAspect="1"/>
          </p:cNvPicPr>
          <p:nvPr/>
        </p:nvPicPr>
        <p:blipFill>
          <a:blip r:embed="rId2"/>
          <a:stretch>
            <a:fillRect/>
          </a:stretch>
        </p:blipFill>
        <p:spPr>
          <a:xfrm>
            <a:off x="4949031" y="1411923"/>
            <a:ext cx="685800" cy="685800"/>
          </a:xfrm>
          <a:prstGeom prst="rect">
            <a:avLst/>
          </a:prstGeom>
        </p:spPr>
      </p:pic>
      <p:sp>
        <p:nvSpPr>
          <p:cNvPr id="6" name="矩形 5"/>
          <p:cNvSpPr/>
          <p:nvPr/>
        </p:nvSpPr>
        <p:spPr>
          <a:xfrm>
            <a:off x="4881404" y="5492433"/>
            <a:ext cx="4098131" cy="11944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350"/>
              <a:t>解析：选B。“语言本能”的引号，表示着重强调。A项，“正心诚意”，表示引用。B项，“读书人”，表示着重强调。C项，“招牌”，表示特殊含义。D项，“聪明人”，表示反语讽刺。故选B。</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4" name="矩形 3"/>
          <p:cNvSpPr/>
          <p:nvPr>
            <p:custDataLst>
              <p:tags r:id="rId3"/>
            </p:custDataLst>
          </p:nvPr>
        </p:nvSpPr>
        <p:spPr>
          <a:xfrm>
            <a:off x="456299" y="1885950"/>
            <a:ext cx="8230987" cy="3429000"/>
          </a:xfrm>
          <a:prstGeom prst="rect">
            <a:avLst/>
          </a:prstGeom>
          <a:solidFill>
            <a:schemeClr val="lt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1" lang="zh-CN" altLang="en-US" sz="12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5" name="文本框 14"/>
          <p:cNvSpPr txBox="1"/>
          <p:nvPr>
            <p:custDataLst>
              <p:tags r:id="rId4"/>
            </p:custDataLst>
          </p:nvPr>
        </p:nvSpPr>
        <p:spPr>
          <a:xfrm>
            <a:off x="0" y="1541780"/>
            <a:ext cx="2811145" cy="4227830"/>
          </a:xfrm>
          <a:prstGeom prst="rect">
            <a:avLst/>
          </a:prstGeom>
        </p:spPr>
        <p:style>
          <a:lnRef idx="2">
            <a:schemeClr val="accent4"/>
          </a:lnRef>
          <a:fillRef idx="1">
            <a:schemeClr val="lt1"/>
          </a:fillRef>
          <a:effectRef idx="0">
            <a:schemeClr val="accent4"/>
          </a:effectRef>
          <a:fontRef idx="minor">
            <a:schemeClr val="dk1"/>
          </a:fontRef>
        </p:style>
        <p:txBody>
          <a:bodyPr wrap="square" rtlCol="0" anchor="ctr" anchorCtr="0"/>
          <a:lstStyle/>
          <a:p>
            <a:pPr marL="457200" lvl="0" indent="-457200" algn="just">
              <a:lnSpc>
                <a:spcPct val="14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方正华隶简体" panose="03000509000000000000" charset="-122"/>
                <a:ea typeface="方正华隶简体" panose="03000509000000000000" charset="-122"/>
                <a:cs typeface="方正华隶简体" panose="03000509000000000000" charset="-122"/>
                <a:sym typeface="+mn-ea"/>
              </a:rPr>
              <a:t>1、表示</a:t>
            </a:r>
            <a:r>
              <a:rPr lang="zh-CN" altLang="en-US" b="1" spc="100">
                <a:solidFill>
                  <a:srgbClr val="FF0000"/>
                </a:solidFill>
                <a:latin typeface="方正华隶简体" panose="03000509000000000000" charset="-122"/>
                <a:ea typeface="方正华隶简体" panose="03000509000000000000" charset="-122"/>
                <a:cs typeface="方正华隶简体" panose="03000509000000000000" charset="-122"/>
                <a:sym typeface="+mn-ea"/>
              </a:rPr>
              <a:t>讽刺否定</a:t>
            </a:r>
            <a:endParaRPr lang="zh-CN" altLang="en-US" b="1" spc="100">
              <a:solidFill>
                <a:srgbClr val="002060"/>
              </a:solidFill>
              <a:latin typeface="方正华隶简体" panose="03000509000000000000" charset="-122"/>
              <a:ea typeface="方正华隶简体" panose="03000509000000000000" charset="-122"/>
              <a:cs typeface="方正华隶简体" panose="03000509000000000000" charset="-122"/>
              <a:sym typeface="+mn-ea"/>
            </a:endParaRPr>
          </a:p>
          <a:p>
            <a:pPr marL="457200" lvl="0" indent="-457200" algn="just">
              <a:lnSpc>
                <a:spcPct val="14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方正华隶简体" panose="03000509000000000000" charset="-122"/>
                <a:ea typeface="方正华隶简体" panose="03000509000000000000" charset="-122"/>
                <a:cs typeface="方正华隶简体" panose="03000509000000000000" charset="-122"/>
                <a:sym typeface="+mn-ea"/>
              </a:rPr>
              <a:t>2、表示</a:t>
            </a:r>
            <a:r>
              <a:rPr lang="zh-CN" altLang="en-US" b="1" spc="100">
                <a:solidFill>
                  <a:srgbClr val="FF0000"/>
                </a:solidFill>
                <a:latin typeface="方正华隶简体" panose="03000509000000000000" charset="-122"/>
                <a:ea typeface="方正华隶简体" panose="03000509000000000000" charset="-122"/>
                <a:cs typeface="方正华隶简体" panose="03000509000000000000" charset="-122"/>
                <a:sym typeface="+mn-ea"/>
              </a:rPr>
              <a:t>特定称谓</a:t>
            </a:r>
            <a:endParaRPr lang="zh-CN" altLang="en-US" b="1" spc="100">
              <a:solidFill>
                <a:srgbClr val="002060"/>
              </a:solidFill>
              <a:latin typeface="方正华隶简体" panose="03000509000000000000" charset="-122"/>
              <a:ea typeface="方正华隶简体" panose="03000509000000000000" charset="-122"/>
              <a:cs typeface="方正华隶简体" panose="03000509000000000000" charset="-122"/>
              <a:sym typeface="+mn-ea"/>
            </a:endParaRPr>
          </a:p>
          <a:p>
            <a:pPr marL="457200" lvl="0" indent="-457200" algn="just">
              <a:lnSpc>
                <a:spcPct val="14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方正华隶简体" panose="03000509000000000000" charset="-122"/>
                <a:ea typeface="方正华隶简体" panose="03000509000000000000" charset="-122"/>
                <a:cs typeface="方正华隶简体" panose="03000509000000000000" charset="-122"/>
                <a:sym typeface="+mn-ea"/>
              </a:rPr>
              <a:t>3、表示</a:t>
            </a:r>
            <a:r>
              <a:rPr lang="zh-CN" altLang="en-US" b="1" spc="100">
                <a:solidFill>
                  <a:srgbClr val="FF0000"/>
                </a:solidFill>
                <a:latin typeface="方正华隶简体" panose="03000509000000000000" charset="-122"/>
                <a:ea typeface="方正华隶简体" panose="03000509000000000000" charset="-122"/>
                <a:cs typeface="方正华隶简体" panose="03000509000000000000" charset="-122"/>
                <a:sym typeface="+mn-ea"/>
              </a:rPr>
              <a:t>特殊含义</a:t>
            </a:r>
            <a:endParaRPr lang="zh-CN" altLang="en-US" b="1" spc="100">
              <a:solidFill>
                <a:srgbClr val="002060"/>
              </a:solidFill>
              <a:latin typeface="方正华隶简体" panose="03000509000000000000" charset="-122"/>
              <a:ea typeface="方正华隶简体" panose="03000509000000000000" charset="-122"/>
              <a:cs typeface="方正华隶简体" panose="03000509000000000000" charset="-122"/>
              <a:sym typeface="+mn-ea"/>
            </a:endParaRPr>
          </a:p>
          <a:p>
            <a:pPr marL="457200" lvl="0" indent="-457200" algn="just">
              <a:lnSpc>
                <a:spcPct val="14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方正华隶简体" panose="03000509000000000000" charset="-122"/>
                <a:ea typeface="方正华隶简体" panose="03000509000000000000" charset="-122"/>
                <a:cs typeface="方正华隶简体" panose="03000509000000000000" charset="-122"/>
                <a:sym typeface="+mn-ea"/>
              </a:rPr>
              <a:t>4、表示</a:t>
            </a:r>
            <a:r>
              <a:rPr lang="zh-CN" altLang="en-US" b="1" spc="100">
                <a:solidFill>
                  <a:srgbClr val="FF0000"/>
                </a:solidFill>
                <a:latin typeface="方正华隶简体" panose="03000509000000000000" charset="-122"/>
                <a:ea typeface="方正华隶简体" panose="03000509000000000000" charset="-122"/>
                <a:cs typeface="方正华隶简体" panose="03000509000000000000" charset="-122"/>
                <a:sym typeface="+mn-ea"/>
              </a:rPr>
              <a:t>直接引用</a:t>
            </a:r>
            <a:endParaRPr lang="zh-CN" altLang="en-US" b="1" spc="100">
              <a:solidFill>
                <a:srgbClr val="002060"/>
              </a:solidFill>
              <a:latin typeface="方正华隶简体" panose="03000509000000000000" charset="-122"/>
              <a:ea typeface="方正华隶简体" panose="03000509000000000000" charset="-122"/>
              <a:cs typeface="方正华隶简体" panose="03000509000000000000" charset="-122"/>
              <a:sym typeface="+mn-ea"/>
            </a:endParaRPr>
          </a:p>
          <a:p>
            <a:pPr marL="457200" lvl="0" indent="-457200" algn="just">
              <a:lnSpc>
                <a:spcPct val="14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方正华隶简体" panose="03000509000000000000" charset="-122"/>
                <a:ea typeface="方正华隶简体" panose="03000509000000000000" charset="-122"/>
                <a:cs typeface="方正华隶简体" panose="03000509000000000000" charset="-122"/>
                <a:sym typeface="+mn-ea"/>
              </a:rPr>
              <a:t>5、表示</a:t>
            </a:r>
            <a:r>
              <a:rPr lang="zh-CN" altLang="en-US" b="1" spc="100">
                <a:solidFill>
                  <a:srgbClr val="FF0000"/>
                </a:solidFill>
                <a:latin typeface="方正华隶简体" panose="03000509000000000000" charset="-122"/>
                <a:ea typeface="方正华隶简体" panose="03000509000000000000" charset="-122"/>
                <a:cs typeface="方正华隶简体" panose="03000509000000000000" charset="-122"/>
                <a:sym typeface="+mn-ea"/>
              </a:rPr>
              <a:t>强调突出</a:t>
            </a:r>
          </a:p>
        </p:txBody>
      </p:sp>
      <p:sp>
        <p:nvSpPr>
          <p:cNvPr id="16" name="Title 6"/>
          <p:cNvSpPr txBox="1"/>
          <p:nvPr>
            <p:custDataLst>
              <p:tags r:id="rId5"/>
            </p:custDataLst>
          </p:nvPr>
        </p:nvSpPr>
        <p:spPr>
          <a:xfrm>
            <a:off x="456248" y="972026"/>
            <a:ext cx="8231029" cy="570548"/>
          </a:xfrm>
          <a:prstGeom prst="rect">
            <a:avLst/>
          </a:prstGeom>
          <a:noFill/>
          <a:ln w="3175">
            <a:noFill/>
            <a:prstDash val="dash"/>
          </a:ln>
        </p:spPr>
        <p:txBody>
          <a:bodyPr wrap="square" lIns="67500" tIns="35100" rIns="67500" bIns="351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solidFill>
                  <a:srgbClr val="FF0000"/>
                </a:solidFill>
                <a:effectLst/>
                <a:latin typeface="方正大黑简体" panose="02000000000000000000" charset="-122"/>
                <a:ea typeface="方正大黑简体" panose="02000000000000000000" charset="-122"/>
                <a:cs typeface="微软雅黑" panose="020b0503020204020204" pitchFamily="34" charset="-122"/>
              </a:rPr>
              <a:t>引号用法的练习</a:t>
            </a:r>
          </a:p>
        </p:txBody>
      </p:sp>
      <p:pic>
        <p:nvPicPr>
          <p:cNvPr id="2" name="图片 1"/>
          <p:cNvPicPr>
            <a:picLocks noChangeAspect="1"/>
          </p:cNvPicPr>
          <p:nvPr>
            <p:custDataLst>
              <p:tags r:id="rId7"/>
            </p:custDataLst>
          </p:nvPr>
        </p:nvPicPr>
        <p:blipFill>
          <a:blip r:embed="rId6">
            <a:clrChange>
              <a:clrFrom>
                <a:srgbClr val="FDFDFD">
                  <a:alpha val="100000"/>
                </a:srgbClr>
              </a:clrFrom>
              <a:clrTo>
                <a:srgbClr val="FDFDFD">
                  <a:alpha val="100000"/>
                  <a:alpha val="0"/>
                </a:srgbClr>
              </a:clrTo>
            </a:clrChange>
          </a:blip>
          <a:srcRect t="10930" b="11144"/>
          <a:stretch>
            <a:fillRect/>
          </a:stretch>
        </p:blipFill>
        <p:spPr>
          <a:xfrm>
            <a:off x="291465" y="1173004"/>
            <a:ext cx="2355056" cy="1376363"/>
          </a:xfrm>
          <a:prstGeom prst="rect">
            <a:avLst/>
          </a:prstGeom>
        </p:spPr>
      </p:pic>
      <p:sp>
        <p:nvSpPr>
          <p:cNvPr id="3" name="文本框 2"/>
          <p:cNvSpPr txBox="1"/>
          <p:nvPr>
            <p:custDataLst>
              <p:tags r:id="rId8"/>
            </p:custDataLst>
          </p:nvPr>
        </p:nvSpPr>
        <p:spPr>
          <a:xfrm>
            <a:off x="2810828" y="1702118"/>
            <a:ext cx="6066473" cy="4227195"/>
          </a:xfrm>
          <a:prstGeom prst="rect">
            <a:avLst/>
          </a:prstGeom>
        </p:spPr>
        <p:style>
          <a:lnRef idx="2">
            <a:schemeClr val="accent4"/>
          </a:lnRef>
          <a:fillRef idx="1">
            <a:schemeClr val="lt1"/>
          </a:fillRef>
          <a:effectRef idx="0">
            <a:schemeClr val="accent4"/>
          </a:effectRef>
          <a:fontRef idx="minor">
            <a:schemeClr val="dk1"/>
          </a:fontRef>
        </p:style>
        <p:txBody>
          <a:bodyPr wrap="square" rtlCol="0" anchor="ctr" anchorCtr="0"/>
          <a:lstStyle/>
          <a:p>
            <a:pPr lvl="0" indent="0" algn="just">
              <a:lnSpc>
                <a:spcPct val="90000"/>
              </a:lnSpc>
              <a:spcAft>
                <a:spcPts val="800"/>
              </a:spcAft>
              <a:buClr>
                <a:schemeClr val="tx1">
                  <a:lumMod val="75000"/>
                  <a:lumOff val="25000"/>
                </a:schemeClr>
              </a:buClr>
              <a:buFont typeface="Wingdings" panose="05000000000000000000" pitchFamily="2" charset="2"/>
              <a:buNone/>
            </a:pPr>
            <a:r>
              <a:rPr lang="en-US" altLang="zh-CN" b="1" spc="100">
                <a:latin typeface="黑体" panose="02010609060101010101" pitchFamily="2" charset="-122"/>
                <a:ea typeface="黑体" panose="02010609060101010101" pitchFamily="2" charset="-122"/>
                <a:cs typeface="黑体" panose="02010609060101010101" pitchFamily="2" charset="-122"/>
                <a:sym typeface="+mn-ea"/>
              </a:rPr>
              <a:t>     </a:t>
            </a:r>
            <a:r>
              <a:rPr lang="en-US" altLang="zh-CN"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 </a:t>
            </a:r>
            <a:r>
              <a:rPr lang="zh-CN" altLang="en-US"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为了塑造</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“原汁原味”</a:t>
            </a:r>
            <a:r>
              <a:rPr lang="zh-CN" altLang="en-US"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的中国“包宝宝”，石之予和华裔美术总监刘碧青走遍多伦多、旧金山、奥克兰等地的中国城，观摩华人妈妈的打扮以及买菜说话的动作，包括她们在公园打太极的样子。</a:t>
            </a:r>
            <a:endParaRPr lang="zh-CN" altLang="en-US" b="1" spc="100">
              <a:latin typeface="黑体" panose="02010609060101010101" pitchFamily="2" charset="-122"/>
              <a:ea typeface="黑体" panose="02010609060101010101" pitchFamily="2" charset="-122"/>
              <a:cs typeface="黑体" panose="02010609060101010101" pitchFamily="2" charset="-122"/>
              <a:sym typeface="+mn-ea"/>
            </a:endParaRPr>
          </a:p>
          <a:p>
            <a:pPr marL="457200" lvl="0" indent="-457200" algn="just">
              <a:lnSpc>
                <a:spcPct val="90000"/>
              </a:lnSpc>
              <a:spcAft>
                <a:spcPts val="800"/>
              </a:spcAft>
              <a:buClr>
                <a:schemeClr val="tx1">
                  <a:lumMod val="75000"/>
                  <a:lumOff val="25000"/>
                </a:schemeClr>
              </a:buClr>
              <a:buFont typeface="Wingdings" panose="05000000000000000000" pitchFamily="2" charset="2"/>
              <a:buChar char="u"/>
            </a:pPr>
            <a:r>
              <a:rPr lang="zh-CN" altLang="en-US" b="1" spc="100">
                <a:latin typeface="黑体" panose="02010609060101010101" pitchFamily="2" charset="-122"/>
                <a:ea typeface="黑体" panose="02010609060101010101" pitchFamily="2" charset="-122"/>
                <a:cs typeface="黑体" panose="02010609060101010101" pitchFamily="2" charset="-122"/>
                <a:sym typeface="+mn-ea"/>
              </a:rPr>
              <a:t>下列各句中的引号，和文中</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“原汁原味”</a:t>
            </a:r>
            <a:r>
              <a:rPr lang="zh-CN" altLang="en-US" b="1" spc="100">
                <a:latin typeface="黑体" panose="02010609060101010101" pitchFamily="2" charset="-122"/>
                <a:ea typeface="黑体" panose="02010609060101010101" pitchFamily="2" charset="-122"/>
                <a:cs typeface="黑体" panose="02010609060101010101" pitchFamily="2" charset="-122"/>
                <a:sym typeface="+mn-ea"/>
              </a:rPr>
              <a:t>引号作用相同的一项是（     ）</a:t>
            </a:r>
          </a:p>
          <a:p>
            <a:pPr marL="457200" lvl="0" indent="-457200" algn="just">
              <a:lnSpc>
                <a:spcPct val="90000"/>
              </a:lnSpc>
              <a:spcAft>
                <a:spcPts val="800"/>
              </a:spcAft>
              <a:buClr>
                <a:schemeClr val="tx1">
                  <a:lumMod val="75000"/>
                  <a:lumOff val="25000"/>
                </a:schemeClr>
              </a:buClr>
              <a:buFont typeface="Wingdings" panose="05000000000000000000" pitchFamily="2" charset="2"/>
              <a:buChar char="u"/>
            </a:pPr>
            <a:r>
              <a:rPr lang="zh-CN" altLang="en-US" b="1" spc="100">
                <a:latin typeface="黑体" panose="02010609060101010101" pitchFamily="2" charset="-122"/>
                <a:ea typeface="黑体" panose="02010609060101010101" pitchFamily="2" charset="-122"/>
                <a:cs typeface="黑体" panose="02010609060101010101" pitchFamily="2" charset="-122"/>
                <a:sym typeface="+mn-ea"/>
              </a:rPr>
              <a:t>A．冬天的土地上</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“白棉被”</a:t>
            </a:r>
            <a:r>
              <a:rPr lang="zh-CN" altLang="en-US" b="1" spc="100">
                <a:latin typeface="黑体" panose="02010609060101010101" pitchFamily="2" charset="-122"/>
                <a:ea typeface="黑体" panose="02010609060101010101" pitchFamily="2" charset="-122"/>
                <a:cs typeface="黑体" panose="02010609060101010101" pitchFamily="2" charset="-122"/>
                <a:sym typeface="+mn-ea"/>
              </a:rPr>
              <a:t>盖得越厚，春天麦子就长得越好。</a:t>
            </a:r>
          </a:p>
          <a:p>
            <a:pPr marL="457200" lvl="0" indent="-457200" algn="just">
              <a:lnSpc>
                <a:spcPct val="90000"/>
              </a:lnSpc>
              <a:spcAft>
                <a:spcPts val="800"/>
              </a:spcAft>
              <a:buClr>
                <a:schemeClr val="tx1">
                  <a:lumMod val="75000"/>
                  <a:lumOff val="25000"/>
                </a:schemeClr>
              </a:buClr>
              <a:buFont typeface="Wingdings" panose="05000000000000000000" pitchFamily="2" charset="2"/>
              <a:buChar char="u"/>
            </a:pPr>
            <a:r>
              <a:rPr lang="zh-CN" altLang="en-US" b="1" spc="100">
                <a:latin typeface="黑体" panose="02010609060101010101" pitchFamily="2" charset="-122"/>
                <a:ea typeface="黑体" panose="02010609060101010101" pitchFamily="2" charset="-122"/>
                <a:cs typeface="黑体" panose="02010609060101010101" pitchFamily="2" charset="-122"/>
                <a:sym typeface="+mn-ea"/>
              </a:rPr>
              <a:t>B．从山脚向上望，只见火把排成许多</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“之”</a:t>
            </a:r>
            <a:r>
              <a:rPr lang="zh-CN" altLang="en-US" b="1" spc="100">
                <a:latin typeface="黑体" panose="02010609060101010101" pitchFamily="2" charset="-122"/>
                <a:ea typeface="黑体" panose="02010609060101010101" pitchFamily="2" charset="-122"/>
                <a:cs typeface="黑体" panose="02010609060101010101" pitchFamily="2" charset="-122"/>
                <a:sym typeface="+mn-ea"/>
              </a:rPr>
              <a:t>字形，一直连到天上。</a:t>
            </a:r>
          </a:p>
          <a:p>
            <a:pPr marL="457200" lvl="0" indent="-457200" algn="just">
              <a:lnSpc>
                <a:spcPct val="90000"/>
              </a:lnSpc>
              <a:spcAft>
                <a:spcPts val="800"/>
              </a:spcAft>
              <a:buClr>
                <a:schemeClr val="tx1">
                  <a:lumMod val="75000"/>
                  <a:lumOff val="25000"/>
                </a:schemeClr>
              </a:buClr>
              <a:buFont typeface="Wingdings" panose="05000000000000000000" pitchFamily="2" charset="2"/>
              <a:buChar char="u"/>
            </a:pPr>
            <a:r>
              <a:rPr lang="zh-CN" altLang="en-US" b="1" spc="100">
                <a:latin typeface="黑体" panose="02010609060101010101" pitchFamily="2" charset="-122"/>
                <a:ea typeface="黑体" panose="02010609060101010101" pitchFamily="2" charset="-122"/>
                <a:cs typeface="黑体" panose="02010609060101010101" pitchFamily="2" charset="-122"/>
                <a:sym typeface="+mn-ea"/>
              </a:rPr>
              <a:t>C．适当地改善自己的生活，岂但</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“你管得着吗”</a:t>
            </a:r>
            <a:r>
              <a:rPr lang="zh-CN" altLang="en-US" b="1" spc="100">
                <a:latin typeface="黑体" panose="02010609060101010101" pitchFamily="2" charset="-122"/>
                <a:ea typeface="黑体" panose="02010609060101010101" pitchFamily="2" charset="-122"/>
                <a:cs typeface="黑体" panose="02010609060101010101" pitchFamily="2" charset="-122"/>
                <a:sym typeface="+mn-ea"/>
              </a:rPr>
              <a:t>，而且是顺乎天理，合乎人情的。</a:t>
            </a:r>
          </a:p>
          <a:p>
            <a:pPr marL="457200" lvl="0" indent="-457200" algn="just">
              <a:lnSpc>
                <a:spcPct val="90000"/>
              </a:lnSpc>
              <a:spcAft>
                <a:spcPts val="800"/>
              </a:spcAft>
              <a:buClr>
                <a:schemeClr val="tx1">
                  <a:lumMod val="75000"/>
                  <a:lumOff val="25000"/>
                </a:schemeClr>
              </a:buClr>
              <a:buFont typeface="Wingdings" panose="05000000000000000000" pitchFamily="2" charset="2"/>
              <a:buChar char="u"/>
            </a:pPr>
            <a:r>
              <a:rPr lang="zh-CN" altLang="en-US" b="1" spc="100">
                <a:latin typeface="黑体" panose="02010609060101010101" pitchFamily="2" charset="-122"/>
                <a:ea typeface="黑体" panose="02010609060101010101" pitchFamily="2" charset="-122"/>
                <a:cs typeface="黑体" panose="02010609060101010101" pitchFamily="2" charset="-122"/>
                <a:sym typeface="+mn-ea"/>
              </a:rPr>
              <a:t>D．人们从青蛙的眼睛得到启示，发明了</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“电子蛙眼”</a:t>
            </a:r>
            <a:r>
              <a:rPr lang="zh-CN" altLang="en-US" b="1" spc="100">
                <a:latin typeface="黑体" panose="02010609060101010101" pitchFamily="2" charset="-122"/>
                <a:ea typeface="黑体" panose="02010609060101010101" pitchFamily="2" charset="-122"/>
                <a:cs typeface="黑体" panose="02010609060101010101" pitchFamily="2" charset="-122"/>
                <a:sym typeface="+mn-ea"/>
              </a:rPr>
              <a:t>。</a:t>
            </a:r>
            <a:endPar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endParaRPr>
          </a:p>
        </p:txBody>
      </p:sp>
      <p:pic>
        <p:nvPicPr>
          <p:cNvPr id="5" name="图片 4"/>
          <p:cNvPicPr>
            <a:picLocks noChangeAspect="1"/>
          </p:cNvPicPr>
          <p:nvPr/>
        </p:nvPicPr>
        <p:blipFill>
          <a:blip r:embed="rId9"/>
          <a:stretch>
            <a:fillRect/>
          </a:stretch>
        </p:blipFill>
        <p:spPr>
          <a:xfrm>
            <a:off x="718185" y="4917758"/>
            <a:ext cx="1501616" cy="852011"/>
          </a:xfrm>
          <a:prstGeom prst="rect">
            <a:avLst/>
          </a:prstGeom>
        </p:spPr>
      </p:pic>
      <p:sp>
        <p:nvSpPr>
          <p:cNvPr id="60" name="文本框 59"/>
          <p:cNvSpPr txBox="1"/>
          <p:nvPr>
            <p:custDataLst>
              <p:tags r:id="rId10"/>
            </p:custDataLst>
          </p:nvPr>
        </p:nvSpPr>
        <p:spPr>
          <a:xfrm flipH="1">
            <a:off x="4646295" y="3115151"/>
            <a:ext cx="3664268" cy="627698"/>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b="1">
                <a:solidFill>
                  <a:srgbClr val="FF0000"/>
                </a:solidFill>
                <a:uFillTx/>
                <a:latin typeface="Arial" panose="020b0604020202020204" pitchFamily="34" charset="0"/>
                <a:sym typeface="Arial" panose="020b0604020202020204" pitchFamily="34" charset="0"/>
              </a:rPr>
              <a:t>表示语音的中断延长</a:t>
            </a: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4" name="矩形 3"/>
          <p:cNvSpPr/>
          <p:nvPr>
            <p:custDataLst>
              <p:tags r:id="rId3"/>
            </p:custDataLst>
          </p:nvPr>
        </p:nvSpPr>
        <p:spPr>
          <a:xfrm>
            <a:off x="456299" y="1885950"/>
            <a:ext cx="8230987" cy="3429000"/>
          </a:xfrm>
          <a:prstGeom prst="rect">
            <a:avLst/>
          </a:prstGeom>
          <a:solidFill>
            <a:schemeClr val="lt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1" lang="zh-CN" altLang="en-US" sz="12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6" name="Title 6"/>
          <p:cNvSpPr txBox="1"/>
          <p:nvPr>
            <p:custDataLst>
              <p:tags r:id="rId4"/>
            </p:custDataLst>
          </p:nvPr>
        </p:nvSpPr>
        <p:spPr>
          <a:xfrm>
            <a:off x="456248" y="972026"/>
            <a:ext cx="8231029" cy="570548"/>
          </a:xfrm>
          <a:prstGeom prst="rect">
            <a:avLst/>
          </a:prstGeom>
          <a:noFill/>
          <a:ln w="3175">
            <a:noFill/>
            <a:prstDash val="dash"/>
          </a:ln>
        </p:spPr>
        <p:txBody>
          <a:bodyPr wrap="square" lIns="67500" tIns="35100" rIns="67500" bIns="351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solidFill>
                  <a:srgbClr val="FF0000"/>
                </a:solidFill>
                <a:effectLst/>
                <a:latin typeface="方正大黑简体" panose="02000000000000000000" charset="-122"/>
                <a:ea typeface="方正大黑简体" panose="02000000000000000000" charset="-122"/>
                <a:cs typeface="微软雅黑" panose="020b0503020204020204" pitchFamily="34" charset="-122"/>
              </a:rPr>
              <a:t>引号用法的练习</a:t>
            </a:r>
          </a:p>
        </p:txBody>
      </p:sp>
      <p:sp>
        <p:nvSpPr>
          <p:cNvPr id="3" name="文本框 2"/>
          <p:cNvSpPr txBox="1"/>
          <p:nvPr>
            <p:custDataLst>
              <p:tags r:id="rId5"/>
            </p:custDataLst>
          </p:nvPr>
        </p:nvSpPr>
        <p:spPr>
          <a:xfrm>
            <a:off x="325755" y="1702435"/>
            <a:ext cx="8582025" cy="4227195"/>
          </a:xfrm>
          <a:prstGeom prst="rect">
            <a:avLst/>
          </a:prstGeom>
        </p:spPr>
        <p:style>
          <a:lnRef idx="2">
            <a:schemeClr val="accent4"/>
          </a:lnRef>
          <a:fillRef idx="1">
            <a:schemeClr val="lt1"/>
          </a:fillRef>
          <a:effectRef idx="0">
            <a:schemeClr val="accent4"/>
          </a:effectRef>
          <a:fontRef idx="minor">
            <a:schemeClr val="dk1"/>
          </a:fontRef>
        </p:style>
        <p:txBody>
          <a:bodyPr wrap="square" rtlCol="0" anchor="ctr" anchorCtr="0"/>
          <a:lstStyle/>
          <a:p>
            <a:pPr indent="0" algn="just">
              <a:lnSpc>
                <a:spcPct val="150000"/>
              </a:lnSpc>
              <a:spcAft>
                <a:spcPts val="800"/>
              </a:spcAft>
              <a:buClr>
                <a:schemeClr val="tx1">
                  <a:lumMod val="75000"/>
                  <a:lumOff val="25000"/>
                </a:schemeClr>
              </a:buClr>
              <a:buFont typeface="Wingdings" panose="05000000000000000000" pitchFamily="2" charset="2"/>
              <a:buNone/>
            </a:pPr>
            <a:r>
              <a:rPr lang="en-US" altLang="zh-CN" b="1" spc="100">
                <a:latin typeface="黑体" panose="02010609060101010101" pitchFamily="2" charset="-122"/>
                <a:ea typeface="黑体" panose="02010609060101010101" pitchFamily="2" charset="-122"/>
                <a:cs typeface="黑体" panose="02010609060101010101" pitchFamily="2" charset="-122"/>
                <a:sym typeface="+mn-ea"/>
              </a:rPr>
              <a:t>   </a:t>
            </a:r>
            <a:r>
              <a:rPr lang="zh-CN" altLang="en-US"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为了塑造</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“原汁原味”</a:t>
            </a:r>
            <a:r>
              <a:rPr lang="zh-CN" altLang="en-US"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的中国“包宝宝”，石之予和华裔美术总监刘碧青走遍多伦多、旧金山、奥克兰等地的中国城，观摩华人妈妈的打扮以及买菜说话的动作，包括她们在公园打太极的样子。</a:t>
            </a:r>
            <a:endParaRPr lang="zh-CN" altLang="en-US" b="1" spc="100">
              <a:latin typeface="黑体" panose="02010609060101010101" pitchFamily="2" charset="-122"/>
              <a:ea typeface="黑体" panose="02010609060101010101" pitchFamily="2" charset="-122"/>
              <a:cs typeface="黑体" panose="02010609060101010101" pitchFamily="2" charset="-122"/>
              <a:sym typeface="+mn-ea"/>
            </a:endParaRPr>
          </a:p>
          <a:p>
            <a:pPr marL="457200" indent="-457200" algn="just">
              <a:lnSpc>
                <a:spcPct val="150000"/>
              </a:lnSpc>
              <a:spcAft>
                <a:spcPts val="800"/>
              </a:spcAft>
              <a:buClr>
                <a:schemeClr val="tx1">
                  <a:lumMod val="75000"/>
                  <a:lumOff val="25000"/>
                </a:schemeClr>
              </a:buClr>
              <a:buFont typeface="Wingdings" panose="05000000000000000000" pitchFamily="2" charset="2"/>
              <a:buChar char="u"/>
            </a:pPr>
            <a:r>
              <a:rPr lang="zh-CN" altLang="en-US" b="1" spc="100">
                <a:latin typeface="黑体" panose="02010609060101010101" pitchFamily="2" charset="-122"/>
                <a:ea typeface="黑体" panose="02010609060101010101" pitchFamily="2" charset="-122"/>
                <a:cs typeface="黑体" panose="02010609060101010101" pitchFamily="2" charset="-122"/>
                <a:sym typeface="+mn-ea"/>
              </a:rPr>
              <a:t>下列各句中的引号，和文中</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“原汁原味”</a:t>
            </a:r>
            <a:r>
              <a:rPr lang="zh-CN" altLang="en-US" b="1" spc="100">
                <a:latin typeface="黑体" panose="02010609060101010101" pitchFamily="2" charset="-122"/>
                <a:ea typeface="黑体" panose="02010609060101010101" pitchFamily="2" charset="-122"/>
                <a:cs typeface="黑体" panose="02010609060101010101" pitchFamily="2" charset="-122"/>
                <a:sym typeface="+mn-ea"/>
              </a:rPr>
              <a:t>引号作用相同的一项是（     ）</a:t>
            </a:r>
          </a:p>
          <a:p>
            <a:pPr marL="457200" indent="-457200" algn="just">
              <a:lnSpc>
                <a:spcPct val="150000"/>
              </a:lnSpc>
              <a:spcAft>
                <a:spcPts val="800"/>
              </a:spcAft>
              <a:buClr>
                <a:schemeClr val="tx1">
                  <a:lumMod val="75000"/>
                  <a:lumOff val="25000"/>
                </a:schemeClr>
              </a:buClr>
              <a:buFont typeface="Wingdings" panose="05000000000000000000" pitchFamily="2" charset="2"/>
              <a:buChar char="u"/>
            </a:pPr>
            <a:r>
              <a:rPr lang="zh-CN" altLang="en-US" b="1" spc="100">
                <a:latin typeface="黑体" panose="02010609060101010101" pitchFamily="2" charset="-122"/>
                <a:ea typeface="黑体" panose="02010609060101010101" pitchFamily="2" charset="-122"/>
                <a:cs typeface="黑体" panose="02010609060101010101" pitchFamily="2" charset="-122"/>
                <a:sym typeface="+mn-ea"/>
              </a:rPr>
              <a:t>A．冬天的土地上</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“白棉被”</a:t>
            </a:r>
            <a:r>
              <a:rPr lang="zh-CN" altLang="en-US" b="1" spc="100">
                <a:latin typeface="黑体" panose="02010609060101010101" pitchFamily="2" charset="-122"/>
                <a:ea typeface="黑体" panose="02010609060101010101" pitchFamily="2" charset="-122"/>
                <a:cs typeface="黑体" panose="02010609060101010101" pitchFamily="2" charset="-122"/>
                <a:sym typeface="+mn-ea"/>
              </a:rPr>
              <a:t>盖得越厚，春天麦子就长得越好。</a:t>
            </a:r>
          </a:p>
          <a:p>
            <a:pPr marL="457200" indent="-457200" algn="just">
              <a:lnSpc>
                <a:spcPct val="150000"/>
              </a:lnSpc>
              <a:spcAft>
                <a:spcPts val="800"/>
              </a:spcAft>
              <a:buClr>
                <a:schemeClr val="tx1">
                  <a:lumMod val="75000"/>
                  <a:lumOff val="25000"/>
                </a:schemeClr>
              </a:buClr>
              <a:buFont typeface="Wingdings" panose="05000000000000000000" pitchFamily="2" charset="2"/>
              <a:buChar char="u"/>
            </a:pPr>
            <a:r>
              <a:rPr lang="zh-CN" altLang="en-US" b="1" spc="100">
                <a:latin typeface="黑体" panose="02010609060101010101" pitchFamily="2" charset="-122"/>
                <a:ea typeface="黑体" panose="02010609060101010101" pitchFamily="2" charset="-122"/>
                <a:cs typeface="黑体" panose="02010609060101010101" pitchFamily="2" charset="-122"/>
                <a:sym typeface="+mn-ea"/>
              </a:rPr>
              <a:t>B．从山脚向上望，只见火把排成许多</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“之”</a:t>
            </a:r>
            <a:r>
              <a:rPr lang="zh-CN" altLang="en-US" b="1" spc="100">
                <a:latin typeface="黑体" panose="02010609060101010101" pitchFamily="2" charset="-122"/>
                <a:ea typeface="黑体" panose="02010609060101010101" pitchFamily="2" charset="-122"/>
                <a:cs typeface="黑体" panose="02010609060101010101" pitchFamily="2" charset="-122"/>
                <a:sym typeface="+mn-ea"/>
              </a:rPr>
              <a:t>字形，一直连到天上。</a:t>
            </a:r>
          </a:p>
          <a:p>
            <a:pPr marL="457200" indent="-457200" algn="just">
              <a:lnSpc>
                <a:spcPct val="150000"/>
              </a:lnSpc>
              <a:spcAft>
                <a:spcPts val="800"/>
              </a:spcAft>
              <a:buClr>
                <a:schemeClr val="tx1">
                  <a:lumMod val="75000"/>
                  <a:lumOff val="25000"/>
                </a:schemeClr>
              </a:buClr>
              <a:buFont typeface="Wingdings" panose="05000000000000000000" pitchFamily="2" charset="2"/>
              <a:buChar char="u"/>
            </a:pPr>
            <a:r>
              <a:rPr lang="zh-CN" altLang="en-US" b="1" spc="100">
                <a:latin typeface="黑体" panose="02010609060101010101" pitchFamily="2" charset="-122"/>
                <a:ea typeface="黑体" panose="02010609060101010101" pitchFamily="2" charset="-122"/>
                <a:cs typeface="黑体" panose="02010609060101010101" pitchFamily="2" charset="-122"/>
                <a:sym typeface="+mn-ea"/>
              </a:rPr>
              <a:t>C．适当地改善自己的生活，岂但</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“你管得着吗”</a:t>
            </a:r>
            <a:r>
              <a:rPr lang="zh-CN" altLang="en-US" b="1" spc="100">
                <a:latin typeface="黑体" panose="02010609060101010101" pitchFamily="2" charset="-122"/>
                <a:ea typeface="黑体" panose="02010609060101010101" pitchFamily="2" charset="-122"/>
                <a:cs typeface="黑体" panose="02010609060101010101" pitchFamily="2" charset="-122"/>
                <a:sym typeface="+mn-ea"/>
              </a:rPr>
              <a:t>，而且是顺乎天理，合乎人情的。</a:t>
            </a:r>
          </a:p>
          <a:p>
            <a:pPr marL="457200" indent="-457200" algn="just">
              <a:lnSpc>
                <a:spcPct val="150000"/>
              </a:lnSpc>
              <a:spcAft>
                <a:spcPts val="800"/>
              </a:spcAft>
              <a:buClr>
                <a:schemeClr val="tx1">
                  <a:lumMod val="75000"/>
                  <a:lumOff val="25000"/>
                </a:schemeClr>
              </a:buClr>
              <a:buFont typeface="Wingdings" panose="05000000000000000000" pitchFamily="2" charset="2"/>
              <a:buChar char="u"/>
            </a:pPr>
            <a:r>
              <a:rPr lang="zh-CN" altLang="en-US" b="1" spc="100">
                <a:latin typeface="黑体" panose="02010609060101010101" pitchFamily="2" charset="-122"/>
                <a:ea typeface="黑体" panose="02010609060101010101" pitchFamily="2" charset="-122"/>
                <a:cs typeface="黑体" panose="02010609060101010101" pitchFamily="2" charset="-122"/>
                <a:sym typeface="+mn-ea"/>
              </a:rPr>
              <a:t>D．人们从青蛙的眼睛得到启示，发明了</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“电子蛙眼”</a:t>
            </a:r>
            <a:r>
              <a:rPr lang="zh-CN" altLang="en-US" b="1" spc="100">
                <a:latin typeface="黑体" panose="02010609060101010101" pitchFamily="2" charset="-122"/>
                <a:ea typeface="黑体" panose="02010609060101010101" pitchFamily="2" charset="-122"/>
                <a:cs typeface="黑体" panose="02010609060101010101" pitchFamily="2" charset="-122"/>
                <a:sym typeface="+mn-ea"/>
              </a:rPr>
              <a:t>。</a:t>
            </a:r>
            <a:endPar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100" name="文本框 99"/>
          <p:cNvSpPr txBox="1"/>
          <p:nvPr/>
        </p:nvSpPr>
        <p:spPr>
          <a:xfrm>
            <a:off x="3818573" y="3428048"/>
            <a:ext cx="4997291" cy="368300"/>
          </a:xfrm>
          <a:prstGeom prst="rect">
            <a:avLst/>
          </a:prstGeom>
          <a:noFill/>
          <a:ln w="9525">
            <a:noFill/>
          </a:ln>
        </p:spPr>
        <p:txBody>
          <a:bodyPr wrap="square">
            <a:spAutoFit/>
            <a:scene3d>
              <a:camera prst="orthographicFront"/>
              <a:lightRig rig="threePt" dir="t"/>
            </a:scene3d>
          </a:bodyPr>
          <a:lstStyle/>
          <a:p>
            <a:pPr indent="0" algn="ctr"/>
            <a:r>
              <a:rPr lang="zh-CN" b="1">
                <a:solidFill>
                  <a:srgbClr val="FF0000"/>
                </a:solidFill>
                <a:effectLst>
                  <a:outerShdw blurRad="38100" dist="19050" dir="2700000" algn="tl" rotWithShape="0">
                    <a:schemeClr val="dk1">
                      <a:alpha val="40000"/>
                    </a:schemeClr>
                  </a:outerShdw>
                </a:effectLst>
                <a:ea typeface="宋体" panose="02010600030101010101" pitchFamily="2" charset="-122"/>
              </a:rPr>
              <a:t>“白棉被”是比喻，引号表示特殊含义</a:t>
            </a:r>
            <a:endParaRPr lang="zh-CN" altLang="en-US" b="1">
              <a:solidFill>
                <a:srgbClr val="FF0000"/>
              </a:solidFill>
              <a:effectLst>
                <a:outerShdw blurRad="38100" dist="19050" dir="2700000" algn="tl" rotWithShape="0">
                  <a:schemeClr val="dk1">
                    <a:alpha val="40000"/>
                  </a:schemeClr>
                </a:outerShdw>
              </a:effectLst>
              <a:ea typeface="宋体" panose="02010600030101010101" pitchFamily="2" charset="-122"/>
            </a:endParaRPr>
          </a:p>
        </p:txBody>
      </p:sp>
      <p:sp>
        <p:nvSpPr>
          <p:cNvPr id="6" name="文本框 5"/>
          <p:cNvSpPr txBox="1"/>
          <p:nvPr/>
        </p:nvSpPr>
        <p:spPr>
          <a:xfrm>
            <a:off x="3818573" y="4378643"/>
            <a:ext cx="4997291" cy="368300"/>
          </a:xfrm>
          <a:prstGeom prst="rect">
            <a:avLst/>
          </a:prstGeom>
          <a:noFill/>
          <a:ln w="9525">
            <a:noFill/>
          </a:ln>
        </p:spPr>
        <p:txBody>
          <a:bodyPr wrap="square">
            <a:spAutoFit/>
            <a:scene3d>
              <a:camera prst="orthographicFront"/>
              <a:lightRig rig="threePt" dir="t"/>
            </a:scene3d>
          </a:bodyPr>
          <a:lstStyle/>
          <a:p>
            <a:pPr indent="0" algn="ctr"/>
            <a:r>
              <a:rPr lang="zh-CN" b="1">
                <a:solidFill>
                  <a:srgbClr val="FF0000"/>
                </a:solidFill>
                <a:effectLst>
                  <a:outerShdw blurRad="38100" dist="19050" dir="2700000" algn="tl" rotWithShape="0">
                    <a:schemeClr val="dk1">
                      <a:alpha val="40000"/>
                    </a:schemeClr>
                  </a:outerShdw>
                </a:effectLst>
                <a:ea typeface="宋体" panose="02010600030101010101" pitchFamily="2" charset="-122"/>
              </a:rPr>
              <a:t>表示强调论述对象</a:t>
            </a:r>
            <a:endParaRPr lang="zh-CN" altLang="en-US" b="1">
              <a:solidFill>
                <a:srgbClr val="FF0000"/>
              </a:solidFill>
              <a:effectLst>
                <a:outerShdw blurRad="38100" dist="19050" dir="2700000" algn="tl" rotWithShape="0">
                  <a:schemeClr val="dk1">
                    <a:alpha val="40000"/>
                  </a:schemeClr>
                </a:outerShdw>
              </a:effectLst>
              <a:ea typeface="宋体" panose="02010600030101010101" pitchFamily="2" charset="-122"/>
            </a:endParaRPr>
          </a:p>
        </p:txBody>
      </p:sp>
      <p:sp>
        <p:nvSpPr>
          <p:cNvPr id="7" name="文本框 6"/>
          <p:cNvSpPr txBox="1"/>
          <p:nvPr/>
        </p:nvSpPr>
        <p:spPr>
          <a:xfrm>
            <a:off x="3984784" y="4969669"/>
            <a:ext cx="4997291" cy="368300"/>
          </a:xfrm>
          <a:prstGeom prst="rect">
            <a:avLst/>
          </a:prstGeom>
          <a:noFill/>
          <a:ln w="9525">
            <a:noFill/>
          </a:ln>
        </p:spPr>
        <p:txBody>
          <a:bodyPr wrap="square">
            <a:spAutoFit/>
            <a:scene3d>
              <a:camera prst="orthographicFront"/>
              <a:lightRig rig="threePt" dir="t"/>
            </a:scene3d>
          </a:bodyPr>
          <a:lstStyle/>
          <a:p>
            <a:pPr indent="0" algn="ctr"/>
            <a:r>
              <a:rPr lang="zh-CN" b="1">
                <a:solidFill>
                  <a:srgbClr val="FF0000"/>
                </a:solidFill>
                <a:effectLst>
                  <a:outerShdw blurRad="38100" dist="19050" dir="2700000" algn="tl" rotWithShape="0">
                    <a:schemeClr val="dk1">
                      <a:alpha val="40000"/>
                    </a:schemeClr>
                  </a:outerShdw>
                </a:effectLst>
                <a:ea typeface="宋体" panose="02010600030101010101" pitchFamily="2" charset="-122"/>
              </a:rPr>
              <a:t>引用他人话语，表引用</a:t>
            </a:r>
            <a:endParaRPr lang="zh-CN" altLang="en-US" b="1">
              <a:solidFill>
                <a:srgbClr val="FF0000"/>
              </a:solidFill>
              <a:effectLst>
                <a:outerShdw blurRad="38100" dist="19050" dir="2700000" algn="tl" rotWithShape="0">
                  <a:schemeClr val="dk1">
                    <a:alpha val="40000"/>
                  </a:schemeClr>
                </a:outerShdw>
              </a:effectLst>
              <a:ea typeface="宋体" panose="02010600030101010101" pitchFamily="2" charset="-122"/>
            </a:endParaRPr>
          </a:p>
        </p:txBody>
      </p:sp>
      <p:sp>
        <p:nvSpPr>
          <p:cNvPr id="8" name="文本框 7"/>
          <p:cNvSpPr txBox="1"/>
          <p:nvPr/>
        </p:nvSpPr>
        <p:spPr>
          <a:xfrm>
            <a:off x="4613910" y="2692241"/>
            <a:ext cx="4368165" cy="368300"/>
          </a:xfrm>
          <a:prstGeom prst="rect">
            <a:avLst/>
          </a:prstGeom>
          <a:noFill/>
          <a:ln w="9525">
            <a:noFill/>
          </a:ln>
        </p:spPr>
        <p:txBody>
          <a:bodyPr wrap="square">
            <a:spAutoFit/>
            <a:scene3d>
              <a:camera prst="orthographicFront"/>
              <a:lightRig rig="threePt" dir="t"/>
            </a:scene3d>
          </a:bodyPr>
          <a:lstStyle/>
          <a:p>
            <a:pPr indent="0"/>
            <a:r>
              <a:rPr lang="zh-CN" b="1">
                <a:solidFill>
                  <a:srgbClr val="FF0000"/>
                </a:solidFill>
                <a:effectLst>
                  <a:outerShdw blurRad="38100" dist="19050" dir="2700000" algn="tl" rotWithShape="0">
                    <a:schemeClr val="dk1">
                      <a:alpha val="40000"/>
                    </a:schemeClr>
                  </a:outerShdw>
                </a:effectLst>
                <a:ea typeface="宋体" panose="02010600030101010101" pitchFamily="2" charset="-122"/>
              </a:rPr>
              <a:t>强调这是原原本本的中国味道，表示强调</a:t>
            </a:r>
            <a:endParaRPr lang="zh-CN" altLang="en-US" b="1">
              <a:solidFill>
                <a:srgbClr val="FF0000"/>
              </a:solidFill>
              <a:effectLst>
                <a:outerShdw blurRad="38100" dist="19050" dir="2700000" algn="tl" rotWithShape="0">
                  <a:schemeClr val="dk1">
                    <a:alpha val="40000"/>
                  </a:schemeClr>
                </a:outerShdw>
              </a:effectLst>
              <a:ea typeface="宋体" panose="02010600030101010101" pitchFamily="2" charset="-122"/>
            </a:endParaRPr>
          </a:p>
        </p:txBody>
      </p:sp>
      <p:sp>
        <p:nvSpPr>
          <p:cNvPr id="9" name="文本框 8"/>
          <p:cNvSpPr txBox="1"/>
          <p:nvPr/>
        </p:nvSpPr>
        <p:spPr>
          <a:xfrm>
            <a:off x="5899150" y="5559743"/>
            <a:ext cx="3347085" cy="368300"/>
          </a:xfrm>
          <a:prstGeom prst="rect">
            <a:avLst/>
          </a:prstGeom>
          <a:noFill/>
          <a:ln w="9525">
            <a:noFill/>
          </a:ln>
        </p:spPr>
        <p:txBody>
          <a:bodyPr wrap="square">
            <a:spAutoFit/>
            <a:scene3d>
              <a:camera prst="orthographicFront"/>
              <a:lightRig rig="threePt" dir="t"/>
            </a:scene3d>
          </a:bodyPr>
          <a:lstStyle/>
          <a:p>
            <a:pPr indent="0" algn="ctr"/>
            <a:r>
              <a:rPr lang="zh-CN" b="1">
                <a:solidFill>
                  <a:srgbClr val="FF0000"/>
                </a:solidFill>
                <a:effectLst>
                  <a:outerShdw blurRad="38100" dist="19050" dir="2700000" algn="tl" rotWithShape="0">
                    <a:schemeClr val="dk1">
                      <a:alpha val="40000"/>
                    </a:schemeClr>
                  </a:outerShdw>
                </a:effectLst>
                <a:ea typeface="宋体" panose="02010600030101010101" pitchFamily="2" charset="-122"/>
              </a:rPr>
              <a:t>特殊称谓</a:t>
            </a:r>
            <a:endParaRPr lang="zh-CN" altLang="en-US" b="1">
              <a:solidFill>
                <a:srgbClr val="FF0000"/>
              </a:solidFill>
              <a:effectLst>
                <a:outerShdw blurRad="38100" dist="19050" dir="2700000" algn="tl" rotWithShape="0">
                  <a:schemeClr val="dk1">
                    <a:alpha val="40000"/>
                  </a:schemeClr>
                </a:outerShdw>
              </a:effectLst>
              <a:ea typeface="宋体" panose="02010600030101010101" pitchFamily="2" charset="-122"/>
            </a:endParaRPr>
          </a:p>
        </p:txBody>
      </p:sp>
      <p:sp>
        <p:nvSpPr>
          <p:cNvPr id="10" name="同心圆 9"/>
          <p:cNvSpPr/>
          <p:nvPr/>
        </p:nvSpPr>
        <p:spPr>
          <a:xfrm>
            <a:off x="721519" y="4067810"/>
            <a:ext cx="498634" cy="499110"/>
          </a:xfrm>
          <a:prstGeom prst="donu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0000"/>
              </a:solidFill>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6" grpId="0"/>
      <p:bldP spid="7" grpId="0"/>
      <p:bldP spid="8" grpId="0"/>
      <p:bldP spid="9" grpId="0"/>
      <p:bldP spid="10"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矩形 11265"/>
          <p:cNvSpPr/>
          <p:nvPr/>
        </p:nvSpPr>
        <p:spPr>
          <a:xfrm>
            <a:off x="115570" y="854710"/>
            <a:ext cx="8912860" cy="5906770"/>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nSpc>
                <a:spcPts val="2400"/>
              </a:lnSpc>
              <a:spcBef>
                <a:spcPct val="0"/>
              </a:spcBef>
            </a:pPr>
            <a:r>
              <a:rPr lang="zh-CN" altLang="en-US" sz="2400">
                <a:solidFill>
                  <a:schemeClr val="tx1"/>
                </a:solidFill>
                <a:latin typeface="黑体" panose="02010609060101010101" pitchFamily="2" charset="-122"/>
                <a:ea typeface="黑体" panose="02010609060101010101" pitchFamily="2" charset="-122"/>
              </a:rPr>
              <a:t>【</a:t>
            </a:r>
            <a:r>
              <a:rPr lang="en-US" altLang="zh-CN" sz="2400">
                <a:solidFill>
                  <a:schemeClr val="tx1"/>
                </a:solidFill>
                <a:latin typeface="黑体" panose="02010609060101010101" pitchFamily="2" charset="-122"/>
                <a:ea typeface="黑体" panose="02010609060101010101" pitchFamily="2" charset="-122"/>
              </a:rPr>
              <a:t>2019</a:t>
            </a:r>
            <a:r>
              <a:rPr lang="zh-CN" altLang="en-US" sz="2400">
                <a:solidFill>
                  <a:schemeClr val="tx1"/>
                </a:solidFill>
                <a:latin typeface="黑体" panose="02010609060101010101" pitchFamily="2" charset="-122"/>
                <a:ea typeface="黑体" panose="02010609060101010101" pitchFamily="2" charset="-122"/>
              </a:rPr>
              <a:t>年全国</a:t>
            </a:r>
            <a:r>
              <a:rPr lang="en-US" altLang="zh-CN" sz="2400">
                <a:solidFill>
                  <a:schemeClr val="tx1"/>
                </a:solidFill>
                <a:latin typeface="黑体" panose="02010609060101010101" pitchFamily="2" charset="-122"/>
                <a:ea typeface="黑体" panose="02010609060101010101" pitchFamily="2" charset="-122"/>
              </a:rPr>
              <a:t>2</a:t>
            </a:r>
            <a:r>
              <a:rPr lang="zh-CN" altLang="en-US" sz="2400">
                <a:solidFill>
                  <a:schemeClr val="tx1"/>
                </a:solidFill>
                <a:latin typeface="黑体" panose="02010609060101010101" pitchFamily="2" charset="-122"/>
                <a:ea typeface="黑体" panose="02010609060101010101" pitchFamily="2" charset="-122"/>
              </a:rPr>
              <a:t>卷】</a:t>
            </a:r>
            <a:r>
              <a:rPr lang="en-US" altLang="zh-CN" sz="2400">
                <a:solidFill>
                  <a:schemeClr val="tx1"/>
                </a:solidFill>
                <a:latin typeface="黑体" panose="02010609060101010101" pitchFamily="2" charset="-122"/>
                <a:ea typeface="黑体" panose="02010609060101010101" pitchFamily="2" charset="-122"/>
              </a:rPr>
              <a:t>阅读下面的文字，完成17-19题。 </a:t>
            </a:r>
          </a:p>
          <a:p>
            <a:pPr>
              <a:lnSpc>
                <a:spcPts val="2600"/>
              </a:lnSpc>
              <a:spcBef>
                <a:spcPct val="0"/>
              </a:spcBef>
            </a:pPr>
            <a:r>
              <a:rPr lang="en-US" altLang="zh-CN" sz="2800">
                <a:solidFill>
                  <a:schemeClr val="tx1"/>
                </a:solidFill>
                <a:latin typeface="黑体" panose="02010609060101010101" pitchFamily="2" charset="-122"/>
                <a:ea typeface="黑体" panose="02010609060101010101" pitchFamily="2" charset="-122"/>
              </a:rPr>
              <a:t>   </a:t>
            </a:r>
            <a:r>
              <a:rPr lang="en-US" altLang="zh-CN" sz="2000">
                <a:solidFill>
                  <a:schemeClr val="tx1"/>
                </a:solidFill>
                <a:latin typeface="黑体" panose="02010609060101010101" pitchFamily="2" charset="-122"/>
                <a:ea typeface="黑体" panose="02010609060101010101" pitchFamily="2" charset="-122"/>
              </a:rPr>
              <a:t>作为中华文化的传统瑰宝，中国画的笔墨纸砚等工具材料和表现方式有着其他画种无法比拟的特殊性。为历代画家崇尚与传承，其伟大而完整的绘画体系，成就了一代代宗师。然而，也正是这千百</a:t>
            </a:r>
            <a:r>
              <a:rPr lang="zh-CN" altLang="en-US" sz="2000">
                <a:solidFill>
                  <a:schemeClr val="tx1"/>
                </a:solidFill>
                <a:latin typeface="黑体" panose="02010609060101010101" pitchFamily="2" charset="-122"/>
                <a:ea typeface="黑体" panose="02010609060101010101" pitchFamily="2" charset="-122"/>
              </a:rPr>
              <a:t>年</a:t>
            </a:r>
            <a:r>
              <a:rPr lang="en-US" altLang="zh-CN" sz="2000">
                <a:solidFill>
                  <a:schemeClr val="tx1"/>
                </a:solidFill>
                <a:latin typeface="黑体" panose="02010609060101010101" pitchFamily="2" charset="-122"/>
                <a:ea typeface="黑体" panose="02010609060101010101" pitchFamily="2" charset="-122"/>
              </a:rPr>
              <a:t>来逐渐趋于完美的绘画准则，让一些画家“长跪不起”，不敢轻易逾越雷池，仍在使用今日的笔墨纸张道说古人程式化的话语。</a:t>
            </a:r>
          </a:p>
          <a:p>
            <a:pPr>
              <a:lnSpc>
                <a:spcPct val="104000"/>
              </a:lnSpc>
              <a:spcBef>
                <a:spcPct val="0"/>
              </a:spcBef>
            </a:pPr>
            <a:r>
              <a:rPr lang="en-US" altLang="zh-CN" sz="2400" b="0">
                <a:solidFill>
                  <a:srgbClr val="FF0000"/>
                </a:solidFill>
                <a:latin typeface="黑体" panose="02010609060101010101" pitchFamily="2" charset="-122"/>
                <a:ea typeface="黑体" panose="02010609060101010101" pitchFamily="2" charset="-122"/>
              </a:rPr>
              <a:t>18．下列各句中的引号和文中“长跪不起”的引号，作用相同的一项是（  ）（3分）</a:t>
            </a:r>
          </a:p>
          <a:p>
            <a:pPr>
              <a:lnSpc>
                <a:spcPct val="104000"/>
              </a:lnSpc>
              <a:spcBef>
                <a:spcPct val="0"/>
              </a:spcBef>
            </a:pPr>
            <a:r>
              <a:rPr lang="en-US" altLang="zh-CN" sz="2400" b="0">
                <a:solidFill>
                  <a:srgbClr val="FF0000"/>
                </a:solidFill>
                <a:latin typeface="黑体" panose="02010609060101010101" pitchFamily="2" charset="-122"/>
                <a:ea typeface="黑体" panose="02010609060101010101" pitchFamily="2" charset="-122"/>
                <a:sym typeface="+mn-ea"/>
              </a:rPr>
              <a:t>A．我站在山脚抬头望去，只见无数火把排成许多“之”字形，一直向山顶延伸着。</a:t>
            </a:r>
          </a:p>
          <a:p>
            <a:pPr>
              <a:lnSpc>
                <a:spcPct val="104000"/>
              </a:lnSpc>
              <a:spcBef>
                <a:spcPct val="0"/>
              </a:spcBef>
            </a:pPr>
            <a:r>
              <a:rPr lang="en-US" altLang="zh-CN" sz="2400" b="0">
                <a:solidFill>
                  <a:srgbClr val="FF0000"/>
                </a:solidFill>
                <a:latin typeface="黑体" panose="02010609060101010101" pitchFamily="2" charset="-122"/>
                <a:ea typeface="黑体" panose="02010609060101010101" pitchFamily="2" charset="-122"/>
                <a:sym typeface="+mn-ea"/>
              </a:rPr>
              <a:t>B．父亲的话让我意识到，要打破我们父子之间这层令人悲哀的“厚壁障”太难了。</a:t>
            </a:r>
          </a:p>
          <a:p>
            <a:pPr>
              <a:lnSpc>
                <a:spcPct val="104000"/>
              </a:lnSpc>
              <a:spcBef>
                <a:spcPct val="0"/>
              </a:spcBef>
            </a:pPr>
            <a:r>
              <a:rPr lang="en-US" altLang="zh-CN" sz="2400" b="0">
                <a:solidFill>
                  <a:srgbClr val="FF0000"/>
                </a:solidFill>
                <a:latin typeface="黑体" panose="02010609060101010101" pitchFamily="2" charset="-122"/>
                <a:ea typeface="黑体" panose="02010609060101010101" pitchFamily="2" charset="-122"/>
                <a:sym typeface="+mn-ea"/>
              </a:rPr>
              <a:t>C．著名画家徐悲鸿笔下的马，正如有的评论家所说的那样，“形神兼备，充满生机”</a:t>
            </a:r>
          </a:p>
          <a:p>
            <a:pPr>
              <a:lnSpc>
                <a:spcPct val="104000"/>
              </a:lnSpc>
              <a:spcBef>
                <a:spcPct val="0"/>
              </a:spcBef>
            </a:pPr>
            <a:r>
              <a:rPr lang="en-US" altLang="zh-CN" sz="2400" b="0">
                <a:solidFill>
                  <a:srgbClr val="FF0000"/>
                </a:solidFill>
                <a:latin typeface="黑体" panose="02010609060101010101" pitchFamily="2" charset="-122"/>
                <a:ea typeface="黑体" panose="02010609060101010101" pitchFamily="2" charset="-122"/>
                <a:sym typeface="+mn-ea"/>
              </a:rPr>
              <a:t>D．他们的做法彻底撕掉了自己“文明”的面具，真相赤裸裸地展现在大家面前。</a:t>
            </a:r>
          </a:p>
        </p:txBody>
      </p:sp>
      <p:sp>
        <p:nvSpPr>
          <p:cNvPr id="7171" name="矩形 7170"/>
          <p:cNvSpPr/>
          <p:nvPr/>
        </p:nvSpPr>
        <p:spPr>
          <a:xfrm>
            <a:off x="197485" y="150495"/>
            <a:ext cx="3327400" cy="645160"/>
          </a:xfrm>
          <a:prstGeom prst="rect">
            <a:avLst/>
          </a:prstGeom>
          <a:solidFill>
            <a:srgbClr val="FFFF00"/>
          </a:solidFill>
          <a:ln w="9525">
            <a:solidFill>
              <a:srgbClr val="FF0000"/>
            </a:solidFill>
          </a:ln>
        </p:spPr>
        <p:txBody>
          <a:bodyPr wrap="square" anchor="t">
            <a:spAutoFit/>
          </a:bodyPr>
          <a:lstStyle/>
          <a:p>
            <a:pPr>
              <a:lnSpc>
                <a:spcPct val="90000"/>
              </a:lnSpc>
              <a:spcBef>
                <a:spcPct val="50000"/>
              </a:spcBef>
            </a:pPr>
            <a:r>
              <a:rPr lang="zh-CN" altLang="en-US" sz="4000">
                <a:solidFill>
                  <a:srgbClr val="FF0000"/>
                </a:solidFill>
                <a:latin typeface="黑体" panose="02010609060101010101" pitchFamily="2" charset="-122"/>
                <a:ea typeface="黑体" panose="02010609060101010101" pitchFamily="2" charset="-122"/>
              </a:rPr>
              <a:t>高考真题再现</a:t>
            </a:r>
          </a:p>
        </p:txBody>
      </p:sp>
      <p:sp>
        <p:nvSpPr>
          <p:cNvPr id="2" name="文本框 1"/>
          <p:cNvSpPr txBox="1"/>
          <p:nvPr/>
        </p:nvSpPr>
        <p:spPr>
          <a:xfrm>
            <a:off x="2994660" y="3930650"/>
            <a:ext cx="1612900" cy="521970"/>
          </a:xfrm>
          <a:prstGeom prst="rect">
            <a:avLst/>
          </a:prstGeom>
          <a:noFill/>
        </p:spPr>
        <p:txBody>
          <a:bodyPr wrap="none" rtlCol="0" anchor="t">
            <a:spAutoFit/>
          </a:bodyPr>
          <a:lstStyle/>
          <a:p>
            <a:r>
              <a:rPr lang="zh-CN" altLang="en-US" sz="2800"/>
              <a:t>突出强调</a:t>
            </a:r>
          </a:p>
        </p:txBody>
      </p:sp>
      <p:sp>
        <p:nvSpPr>
          <p:cNvPr id="3" name="文本框 2"/>
          <p:cNvSpPr txBox="1"/>
          <p:nvPr/>
        </p:nvSpPr>
        <p:spPr>
          <a:xfrm>
            <a:off x="2914015" y="4683125"/>
            <a:ext cx="1970405" cy="521970"/>
          </a:xfrm>
          <a:prstGeom prst="rect">
            <a:avLst/>
          </a:prstGeom>
          <a:noFill/>
        </p:spPr>
        <p:txBody>
          <a:bodyPr wrap="none" rtlCol="0" anchor="t">
            <a:spAutoFit/>
          </a:bodyPr>
          <a:lstStyle/>
          <a:p>
            <a:r>
              <a:rPr lang="zh-CN" altLang="en-US" sz="2800"/>
              <a:t>表特殊含义</a:t>
            </a:r>
          </a:p>
        </p:txBody>
      </p:sp>
      <p:sp>
        <p:nvSpPr>
          <p:cNvPr id="4" name="文本框 3"/>
          <p:cNvSpPr txBox="1"/>
          <p:nvPr/>
        </p:nvSpPr>
        <p:spPr>
          <a:xfrm>
            <a:off x="2914015" y="5454015"/>
            <a:ext cx="1970405" cy="521970"/>
          </a:xfrm>
          <a:prstGeom prst="rect">
            <a:avLst/>
          </a:prstGeom>
          <a:noFill/>
        </p:spPr>
        <p:txBody>
          <a:bodyPr wrap="none" rtlCol="0" anchor="t">
            <a:spAutoFit/>
          </a:bodyPr>
          <a:lstStyle/>
          <a:p>
            <a:r>
              <a:rPr lang="zh-CN" altLang="en-US" sz="2800"/>
              <a:t>表直接引用</a:t>
            </a:r>
          </a:p>
        </p:txBody>
      </p:sp>
      <p:sp>
        <p:nvSpPr>
          <p:cNvPr id="5" name="文本框 4"/>
          <p:cNvSpPr txBox="1"/>
          <p:nvPr/>
        </p:nvSpPr>
        <p:spPr>
          <a:xfrm>
            <a:off x="2358390" y="6239510"/>
            <a:ext cx="1255395" cy="521970"/>
          </a:xfrm>
          <a:prstGeom prst="rect">
            <a:avLst/>
          </a:prstGeom>
          <a:noFill/>
        </p:spPr>
        <p:txBody>
          <a:bodyPr wrap="none" rtlCol="0" anchor="t">
            <a:spAutoFit/>
          </a:bodyPr>
          <a:lstStyle/>
          <a:p>
            <a:r>
              <a:rPr lang="zh-CN" altLang="en-US" sz="2800"/>
              <a:t>表反讽</a:t>
            </a:r>
          </a:p>
        </p:txBody>
      </p:sp>
      <p:sp>
        <p:nvSpPr>
          <p:cNvPr id="6" name="文本框 5"/>
          <p:cNvSpPr txBox="1"/>
          <p:nvPr/>
        </p:nvSpPr>
        <p:spPr>
          <a:xfrm>
            <a:off x="1431290" y="3244850"/>
            <a:ext cx="205740" cy="368300"/>
          </a:xfrm>
          <a:prstGeom prst="rect">
            <a:avLst/>
          </a:prstGeom>
          <a:noFill/>
        </p:spPr>
        <p:txBody>
          <a:bodyPr wrap="square" rtlCol="0">
            <a:spAutoFit/>
          </a:bodyPr>
          <a:lstStyle/>
          <a:p>
            <a:r>
              <a:rPr lang="en-US" altLang="zh-CN"/>
              <a:t>B</a:t>
            </a: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
          <p:cNvSpPr>
            <a:spLocks noChangeArrowheads="1"/>
          </p:cNvSpPr>
          <p:nvPr/>
        </p:nvSpPr>
        <p:spPr bwMode="auto">
          <a:xfrm>
            <a:off x="0" y="5837238"/>
            <a:ext cx="9144000" cy="173038"/>
          </a:xfrm>
          <a:prstGeom prst="rect">
            <a:avLst/>
          </a:prstGeom>
          <a:solidFill>
            <a:srgbClr val="0170C1"/>
          </a:solidFill>
          <a:ln>
            <a:noFill/>
          </a:ln>
        </p:spPr>
        <p:txBody>
          <a:bodyPr lIns="68570" tIns="34284" rIns="68570" bIns="34284"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2" name="文本框 1"/>
          <p:cNvSpPr txBox="1"/>
          <p:nvPr/>
        </p:nvSpPr>
        <p:spPr>
          <a:xfrm>
            <a:off x="530632" y="714744"/>
            <a:ext cx="8081963" cy="460375"/>
          </a:xfrm>
          <a:prstGeom prst="rect">
            <a:avLst/>
          </a:prstGeom>
          <a:noFill/>
          <a:ln w="9525">
            <a:noFill/>
          </a:ln>
        </p:spPr>
        <p:txBody>
          <a:bodyPr anchor="t">
            <a:spAutoFit/>
          </a:bodyPr>
          <a:lstStyle/>
          <a:p>
            <a:r>
              <a:rPr lang="zh-CN" altLang="en-US" sz="2400" b="1" smtClean="0">
                <a:solidFill>
                  <a:srgbClr val="0000FF"/>
                </a:solidFill>
                <a:latin typeface="黑体" panose="02010609060101010101" pitchFamily="2" charset="-122"/>
                <a:ea typeface="黑体" panose="02010609060101010101" pitchFamily="2" charset="-122"/>
                <a:cs typeface="黑体" panose="02010609060101010101" pitchFamily="2" charset="-122"/>
              </a:rPr>
              <a:t>（</a:t>
            </a:r>
            <a:r>
              <a:rPr lang="en-US" altLang="zh-CN" sz="2400" b="1" smtClean="0">
                <a:solidFill>
                  <a:srgbClr val="0000FF"/>
                </a:solidFill>
                <a:latin typeface="黑体" panose="02010609060101010101" pitchFamily="2" charset="-122"/>
                <a:ea typeface="黑体" panose="02010609060101010101" pitchFamily="2" charset="-122"/>
                <a:cs typeface="黑体" panose="02010609060101010101" pitchFamily="2" charset="-122"/>
              </a:rPr>
              <a:t>1</a:t>
            </a:r>
            <a:r>
              <a:rPr lang="zh-CN" altLang="en-US" sz="2400" b="1" smtClean="0">
                <a:solidFill>
                  <a:srgbClr val="0000FF"/>
                </a:solidFill>
                <a:latin typeface="黑体" panose="02010609060101010101" pitchFamily="2" charset="-122"/>
                <a:ea typeface="黑体" panose="02010609060101010101" pitchFamily="2" charset="-122"/>
                <a:cs typeface="黑体" panose="02010609060101010101" pitchFamily="2" charset="-122"/>
              </a:rPr>
              <a:t>）表解释、说明、补充，</a:t>
            </a:r>
            <a:r>
              <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rPr>
              <a:t>时在结尾时中间。</a:t>
            </a:r>
          </a:p>
        </p:txBody>
      </p:sp>
      <p:sp>
        <p:nvSpPr>
          <p:cNvPr id="4" name="文本框 3"/>
          <p:cNvSpPr txBox="1"/>
          <p:nvPr/>
        </p:nvSpPr>
        <p:spPr>
          <a:xfrm>
            <a:off x="339090" y="1169670"/>
            <a:ext cx="8705850" cy="5631180"/>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kumimoji="0" lang="zh-CN" altLang="en-US" sz="2400" b="1" kern="1200" cap="none" spc="0" normalizeH="0" baseline="0" noProof="0" smtClean="0">
                <a:solidFill>
                  <a:srgbClr val="FF0000"/>
                </a:solidFill>
                <a:latin typeface="黑体" panose="02010609060101010101" pitchFamily="2" charset="-122"/>
                <a:ea typeface="黑体" panose="02010609060101010101" pitchFamily="2" charset="-122"/>
                <a:cs typeface="黑体" panose="02010609060101010101" pitchFamily="2" charset="-122"/>
              </a:rPr>
              <a:t>①</a:t>
            </a:r>
            <a:r>
              <a:rPr lang="zh-CN" altLang="en-US" sz="2400" b="1" smtClean="0">
                <a:solidFill>
                  <a:srgbClr val="FF0000"/>
                </a:solidFill>
                <a:latin typeface="黑体" panose="02010609060101010101" pitchFamily="2" charset="-122"/>
                <a:ea typeface="黑体" panose="02010609060101010101" pitchFamily="2" charset="-122"/>
                <a:cs typeface="黑体" panose="02010609060101010101" pitchFamily="2" charset="-122"/>
              </a:rPr>
              <a:t>引出对概念内涵的具体解释说明。</a:t>
            </a:r>
            <a:endPar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endParaRPr>
          </a:p>
          <a:p>
            <a:pPr marR="0" defTabSz="914400" fontAlgn="auto">
              <a:spcBef>
                <a:spcPct val="0"/>
              </a:spcBef>
              <a:spcAft>
                <a:spcPct val="0"/>
              </a:spcAft>
              <a:buClrTx/>
              <a:buSzTx/>
              <a:buFontTx/>
              <a:defRPr/>
            </a:pPr>
            <a:r>
              <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rPr>
              <a:t>例：迈进金黄色的大门，穿过宽阔的风门厅和衣帽厅，就到了大会堂建筑的枢纽部分——中央大厅</a:t>
            </a:r>
            <a:r>
              <a:rPr kumimoji="0" lang="zh-CN" altLang="en-US" sz="2400" b="1" kern="1200" cap="none" spc="0" normalizeH="0" baseline="0" noProof="0" smtClean="0">
                <a:latin typeface="黑体" panose="02010609060101010101" pitchFamily="2" charset="-122"/>
                <a:ea typeface="黑体" panose="02010609060101010101" pitchFamily="2" charset="-122"/>
                <a:cs typeface="黑体" panose="02010609060101010101" pitchFamily="2" charset="-122"/>
              </a:rPr>
              <a:t>。</a:t>
            </a:r>
          </a:p>
          <a:p>
            <a:pPr marR="0" defTabSz="914400" fontAlgn="auto">
              <a:spcBef>
                <a:spcPct val="0"/>
              </a:spcBef>
              <a:spcAft>
                <a:spcPct val="0"/>
              </a:spcAft>
              <a:buClrTx/>
              <a:buSzTx/>
              <a:buFontTx/>
              <a:defRPr/>
            </a:pPr>
            <a:r>
              <a:rPr kumimoji="0" lang="zh-CN" altLang="en-US" sz="2400" b="1" kern="1200" cap="none" spc="0" normalizeH="0" baseline="0" noProof="0">
                <a:solidFill>
                  <a:schemeClr val="tx1"/>
                </a:solidFill>
                <a:latin typeface="黑体" panose="02010609060101010101" pitchFamily="2" charset="-122"/>
                <a:ea typeface="黑体" panose="02010609060101010101" pitchFamily="2" charset="-122"/>
                <a:cs typeface="黑体" panose="02010609060101010101" pitchFamily="2" charset="-122"/>
              </a:rPr>
              <a:t>带工老板或者打杂的拿着一叠叠的名册，懒散地在正门口——好象火车站剪票处一般的木栅子前面。</a:t>
            </a:r>
          </a:p>
          <a:p>
            <a:pPr>
              <a:defRPr/>
            </a:pPr>
            <a:r>
              <a:rPr kumimoji="0" lang="zh-CN" altLang="en-US" sz="2400" b="1" kern="1200" cap="none" spc="0" normalizeH="0" baseline="0" noProof="0" smtClean="0">
                <a:solidFill>
                  <a:srgbClr val="FF0000"/>
                </a:solidFill>
                <a:latin typeface="黑体" panose="02010609060101010101" pitchFamily="2" charset="-122"/>
                <a:ea typeface="黑体" panose="02010609060101010101" pitchFamily="2" charset="-122"/>
                <a:cs typeface="黑体" panose="02010609060101010101" pitchFamily="2" charset="-122"/>
              </a:rPr>
              <a:t>②</a:t>
            </a:r>
            <a:r>
              <a:rPr lang="zh-CN" altLang="en-US" sz="2400" b="1" smtClean="0">
                <a:solidFill>
                  <a:srgbClr val="FF0000"/>
                </a:solidFill>
                <a:latin typeface="黑体" panose="02010609060101010101" pitchFamily="2" charset="-122"/>
                <a:ea typeface="黑体" panose="02010609060101010101" pitchFamily="2" charset="-122"/>
                <a:cs typeface="黑体" panose="02010609060101010101" pitchFamily="2" charset="-122"/>
              </a:rPr>
              <a:t>引出补充说明的话</a:t>
            </a:r>
            <a:r>
              <a:rPr kumimoji="0" lang="zh-CN" altLang="en-US" sz="2400" b="1" kern="1200" cap="none" spc="0" normalizeH="0" baseline="0" noProof="0" smtClean="0">
                <a:solidFill>
                  <a:srgbClr val="FF0000"/>
                </a:solidFill>
                <a:latin typeface="黑体" panose="02010609060101010101" pitchFamily="2" charset="-122"/>
                <a:ea typeface="黑体" panose="02010609060101010101" pitchFamily="2" charset="-122"/>
                <a:cs typeface="黑体" panose="02010609060101010101" pitchFamily="2" charset="-122"/>
              </a:rPr>
              <a:t>。</a:t>
            </a:r>
            <a:endPar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endParaRPr>
          </a:p>
          <a:p>
            <a:pPr>
              <a:defRPr/>
            </a:pPr>
            <a:r>
              <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rPr>
              <a:t>例：为了全国人民——当然包括自己在内——的幸福，我们每一个人都要兢兢业业努力工作</a:t>
            </a:r>
            <a:r>
              <a:rPr kumimoji="0" lang="zh-CN" altLang="en-US" sz="2400" b="1" kern="1200" cap="none" spc="0" normalizeH="0" baseline="0" noProof="0" smtClean="0">
                <a:latin typeface="黑体" panose="02010609060101010101" pitchFamily="2" charset="-122"/>
                <a:ea typeface="黑体" panose="02010609060101010101" pitchFamily="2" charset="-122"/>
                <a:cs typeface="黑体" panose="02010609060101010101" pitchFamily="2" charset="-122"/>
              </a:rPr>
              <a:t>。</a:t>
            </a:r>
            <a:endParaRPr kumimoji="0" lang="en-US" altLang="zh-CN" sz="2400" b="1" kern="1200" cap="none" spc="0" normalizeH="0" baseline="0" noProof="0" smtClean="0">
              <a:latin typeface="黑体" panose="02010609060101010101" pitchFamily="2" charset="-122"/>
              <a:ea typeface="黑体" panose="02010609060101010101" pitchFamily="2" charset="-122"/>
              <a:cs typeface="黑体" panose="02010609060101010101" pitchFamily="2" charset="-122"/>
            </a:endParaRPr>
          </a:p>
          <a:p>
            <a:pPr>
              <a:defRPr/>
            </a:pPr>
            <a:r>
              <a:rPr lang="zh-CN" altLang="zh-CN" sz="2400" b="1" smtClean="0">
                <a:solidFill>
                  <a:srgbClr val="FF0000"/>
                </a:solidFill>
                <a:latin typeface="黑体" panose="02010609060101010101" pitchFamily="2" charset="-122"/>
                <a:ea typeface="黑体" panose="02010609060101010101" pitchFamily="2" charset="-122"/>
                <a:cs typeface="黑体" panose="02010609060101010101" pitchFamily="2" charset="-122"/>
              </a:rPr>
              <a:t>③</a:t>
            </a:r>
            <a:r>
              <a:rPr lang="zh-CN" altLang="en-US" sz="2400" b="1" smtClean="0">
                <a:solidFill>
                  <a:srgbClr val="FF0000"/>
                </a:solidFill>
                <a:latin typeface="黑体" panose="02010609060101010101" pitchFamily="2" charset="-122"/>
                <a:ea typeface="黑体" panose="02010609060101010101" pitchFamily="2" charset="-122"/>
                <a:cs typeface="黑体" panose="02010609060101010101" pitchFamily="2" charset="-122"/>
              </a:rPr>
              <a:t>引出对事情原因的解释。</a:t>
            </a:r>
            <a:endParaRPr lang="en-US" altLang="zh-CN" sz="2400" b="1" smtClean="0">
              <a:solidFill>
                <a:srgbClr val="FF0000"/>
              </a:solidFill>
              <a:latin typeface="黑体" panose="02010609060101010101" pitchFamily="2" charset="-122"/>
              <a:ea typeface="黑体" panose="02010609060101010101" pitchFamily="2" charset="-122"/>
              <a:cs typeface="黑体" panose="02010609060101010101" pitchFamily="2" charset="-122"/>
            </a:endParaRPr>
          </a:p>
          <a:p>
            <a:pPr>
              <a:defRPr/>
            </a:pPr>
            <a:r>
              <a:rPr lang="zh-CN" altLang="en-US" sz="2400" b="1" smtClean="0">
                <a:latin typeface="黑体" panose="02010609060101010101" pitchFamily="2" charset="-122"/>
                <a:ea typeface="黑体" panose="02010609060101010101" pitchFamily="2" charset="-122"/>
                <a:cs typeface="黑体" panose="02010609060101010101" pitchFamily="2" charset="-122"/>
              </a:rPr>
              <a:t>例：“你买这本吧</a:t>
            </a:r>
            <a:r>
              <a:rPr lang="en-US" altLang="zh-CN" sz="2400" b="1" smtClean="0">
                <a:latin typeface="黑体" panose="02010609060101010101" pitchFamily="2" charset="-122"/>
                <a:ea typeface="黑体" panose="02010609060101010101" pitchFamily="2" charset="-122"/>
                <a:cs typeface="黑体" panose="02010609060101010101" pitchFamily="2" charset="-122"/>
              </a:rPr>
              <a:t>——</a:t>
            </a:r>
            <a:r>
              <a:rPr lang="zh-CN" altLang="en-US" sz="2400" b="1" smtClean="0">
                <a:latin typeface="黑体" panose="02010609060101010101" pitchFamily="2" charset="-122"/>
                <a:ea typeface="黑体" panose="02010609060101010101" pitchFamily="2" charset="-122"/>
                <a:cs typeface="黑体" panose="02010609060101010101" pitchFamily="2" charset="-122"/>
              </a:rPr>
              <a:t>这本比那本好。”</a:t>
            </a:r>
            <a:endParaRPr lang="en-US" altLang="zh-CN" sz="2400" b="1" smtClean="0">
              <a:latin typeface="黑体" panose="02010609060101010101" pitchFamily="2" charset="-122"/>
              <a:ea typeface="黑体" panose="02010609060101010101" pitchFamily="2" charset="-122"/>
              <a:cs typeface="黑体" panose="02010609060101010101" pitchFamily="2" charset="-122"/>
            </a:endParaRPr>
          </a:p>
          <a:p>
            <a:pPr>
              <a:defRPr/>
            </a:pPr>
            <a:r>
              <a:rPr lang="zh-CN" altLang="en-US" sz="2400" b="1" noProof="1" smtClean="0">
                <a:solidFill>
                  <a:srgbClr val="FF0000"/>
                </a:solidFill>
                <a:latin typeface="黑体" panose="02010609060101010101" pitchFamily="2" charset="-122"/>
                <a:ea typeface="黑体" panose="02010609060101010101" pitchFamily="2" charset="-122"/>
                <a:cs typeface="黑体" panose="02010609060101010101" pitchFamily="2" charset="-122"/>
              </a:rPr>
              <a:t>④引出总括性的说明，总结上文。</a:t>
            </a:r>
            <a:endParaRPr lang="en-US" altLang="zh-CN" sz="2400" b="1" noProof="1" smtClean="0">
              <a:solidFill>
                <a:srgbClr val="FF0000"/>
              </a:solidFill>
              <a:latin typeface="黑体" panose="02010609060101010101" pitchFamily="2" charset="-122"/>
              <a:ea typeface="黑体" panose="02010609060101010101" pitchFamily="2" charset="-122"/>
              <a:cs typeface="黑体" panose="02010609060101010101" pitchFamily="2" charset="-122"/>
            </a:endParaRPr>
          </a:p>
          <a:p>
            <a:pPr>
              <a:defRPr/>
            </a:pPr>
            <a:r>
              <a:rPr lang="zh-CN" altLang="en-US" sz="2400" b="1" noProof="1" smtClean="0">
                <a:latin typeface="黑体" panose="02010609060101010101" pitchFamily="2" charset="-122"/>
                <a:ea typeface="黑体" panose="02010609060101010101" pitchFamily="2" charset="-122"/>
                <a:cs typeface="黑体" panose="02010609060101010101" pitchFamily="2" charset="-122"/>
              </a:rPr>
              <a:t>例：</a:t>
            </a:r>
            <a:r>
              <a:rPr lang="zh-CN" altLang="en-US" sz="2400" b="1" smtClean="0">
                <a:latin typeface="黑体" panose="02010609060101010101" pitchFamily="2" charset="-122"/>
                <a:ea typeface="黑体" panose="02010609060101010101" pitchFamily="2" charset="-122"/>
                <a:cs typeface="黑体" panose="02010609060101010101" pitchFamily="2" charset="-122"/>
              </a:rPr>
              <a:t> </a:t>
            </a:r>
            <a:r>
              <a:rPr lang="en-US" altLang="zh-CN" sz="2400" b="1" smtClean="0">
                <a:latin typeface="黑体" panose="02010609060101010101" pitchFamily="2" charset="-122"/>
                <a:ea typeface="黑体" panose="02010609060101010101" pitchFamily="2" charset="-122"/>
                <a:cs typeface="黑体" panose="02010609060101010101" pitchFamily="2" charset="-122"/>
              </a:rPr>
              <a:t>——</a:t>
            </a:r>
            <a:r>
              <a:rPr lang="zh-CN" altLang="en-US" sz="2400" b="1" smtClean="0">
                <a:latin typeface="黑体" panose="02010609060101010101" pitchFamily="2" charset="-122"/>
                <a:ea typeface="黑体" panose="02010609060101010101" pitchFamily="2" charset="-122"/>
                <a:cs typeface="黑体" panose="02010609060101010101" pitchFamily="2" charset="-122"/>
              </a:rPr>
              <a:t>凡此种种，都可以说某些歌剧中缺乏革命浪漫主义的具体表现。</a:t>
            </a:r>
          </a:p>
          <a:p>
            <a:pPr>
              <a:defRPr/>
            </a:pPr>
            <a:r>
              <a:rPr lang="en-US" altLang="zh-CN" sz="2400" b="1" smtClean="0">
                <a:latin typeface="黑体" panose="02010609060101010101" pitchFamily="2" charset="-122"/>
                <a:ea typeface="黑体" panose="02010609060101010101" pitchFamily="2" charset="-122"/>
                <a:cs typeface="黑体" panose="02010609060101010101" pitchFamily="2" charset="-122"/>
              </a:rPr>
              <a:t>捣乱，失败，再捣乱，再失败，直至灭亡——这就是反动派对待人民事业的逻辑。</a:t>
            </a:r>
          </a:p>
        </p:txBody>
      </p:sp>
      <p:sp>
        <p:nvSpPr>
          <p:cNvPr id="6" name="文本框 1"/>
          <p:cNvSpPr txBox="1"/>
          <p:nvPr/>
        </p:nvSpPr>
        <p:spPr>
          <a:xfrm>
            <a:off x="976860" y="115962"/>
            <a:ext cx="7011988" cy="598805"/>
          </a:xfrm>
          <a:prstGeom prst="rect">
            <a:avLst/>
          </a:prstGeom>
          <a:noFill/>
          <a:ln w="9525">
            <a:noFill/>
          </a:ln>
        </p:spPr>
        <p:txBody>
          <a:bodyPr anchor="t">
            <a:spAutoFit/>
          </a:bodyPr>
          <a:lstStyle/>
          <a:p>
            <a:pPr algn="ctr"/>
            <a:r>
              <a:rPr lang="zh-CN" altLang="en-US" sz="3300" b="1">
                <a:solidFill>
                  <a:srgbClr val="FF6600"/>
                </a:solidFill>
                <a:latin typeface="隶书" panose="02010509060101010101" pitchFamily="49" charset="-122"/>
                <a:ea typeface="隶书" panose="02010509060101010101" pitchFamily="49" charset="-122"/>
                <a:cs typeface="+mj-cs"/>
              </a:rPr>
              <a:t>破折号</a:t>
            </a:r>
            <a:endParaRPr lang="zh-CN" altLang="en-US" sz="1900" b="1">
              <a:latin typeface="Calibri"/>
              <a:ea typeface="宋体" panose="02010600030101010101" pitchFamily="2" charset="-122"/>
            </a:endParaRPr>
          </a:p>
        </p:txBody>
      </p:sp>
    </p:spTree>
  </p:cSld>
  <p:clrMapOvr>
    <a:masterClrMapping/>
  </p:clrMapOvr>
  <p:transition>
    <p:comb dir="vert"/>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
          <p:cNvSpPr>
            <a:spLocks noChangeArrowheads="1"/>
          </p:cNvSpPr>
          <p:nvPr/>
        </p:nvSpPr>
        <p:spPr bwMode="auto">
          <a:xfrm>
            <a:off x="0" y="5837238"/>
            <a:ext cx="9144000" cy="173038"/>
          </a:xfrm>
          <a:prstGeom prst="rect">
            <a:avLst/>
          </a:prstGeom>
          <a:solidFill>
            <a:srgbClr val="0170C1"/>
          </a:solidFill>
          <a:ln>
            <a:noFill/>
          </a:ln>
        </p:spPr>
        <p:txBody>
          <a:bodyPr lIns="68570" tIns="34284" rIns="68570" bIns="34284"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FFFF"/>
              </a:solidFill>
              <a:effectLst/>
              <a:uLnTx/>
              <a:uFillTx/>
              <a:latin typeface="黑体" panose="02010609060101010101" pitchFamily="2" charset="-122"/>
              <a:ea typeface="黑体" panose="02010609060101010101" pitchFamily="2" charset="-122"/>
              <a:cs typeface="+mn-ea"/>
              <a:sym typeface="+mn-lt"/>
            </a:endParaRPr>
          </a:p>
        </p:txBody>
      </p:sp>
      <p:sp>
        <p:nvSpPr>
          <p:cNvPr id="4" name="文本框 3"/>
          <p:cNvSpPr txBox="1"/>
          <p:nvPr/>
        </p:nvSpPr>
        <p:spPr>
          <a:xfrm>
            <a:off x="553103" y="240964"/>
            <a:ext cx="7408862" cy="460375"/>
          </a:xfrm>
          <a:prstGeom prst="rect">
            <a:avLst/>
          </a:prstGeom>
        </p:spPr>
        <p:style>
          <a:lnRef idx="2">
            <a:schemeClr val="accent6"/>
          </a:lnRef>
          <a:fillRef idx="1">
            <a:schemeClr val="lt1"/>
          </a:fillRef>
          <a:effectRef idx="0">
            <a:schemeClr val="accent6"/>
          </a:effectRef>
          <a:fontRef idx="minor">
            <a:schemeClr val="dk1"/>
          </a:fontRef>
        </p:style>
        <p:txBody>
          <a:bodyPr anchor="t">
            <a:spAutoFit/>
          </a:bodyPr>
          <a:lstStyle/>
          <a:p>
            <a:r>
              <a:rPr lang="zh-CN" altLang="en-US" sz="2400" b="1" smtClean="0">
                <a:solidFill>
                  <a:srgbClr val="0000FF"/>
                </a:solidFill>
                <a:latin typeface="黑体" panose="02010609060101010101" pitchFamily="2" charset="-122"/>
                <a:ea typeface="黑体" panose="02010609060101010101" pitchFamily="2" charset="-122"/>
                <a:cs typeface="黑体" panose="02010609060101010101" pitchFamily="2" charset="-122"/>
              </a:rPr>
              <a:t>（</a:t>
            </a:r>
            <a:r>
              <a:rPr lang="en-US" altLang="zh-CN" sz="2400" b="1" smtClean="0">
                <a:solidFill>
                  <a:srgbClr val="0000FF"/>
                </a:solidFill>
                <a:latin typeface="黑体" panose="02010609060101010101" pitchFamily="2" charset="-122"/>
                <a:ea typeface="黑体" panose="02010609060101010101" pitchFamily="2" charset="-122"/>
                <a:cs typeface="黑体" panose="02010609060101010101" pitchFamily="2" charset="-122"/>
              </a:rPr>
              <a:t>2</a:t>
            </a:r>
            <a:r>
              <a:rPr lang="zh-CN" altLang="en-US" sz="2400" b="1" smtClean="0">
                <a:solidFill>
                  <a:srgbClr val="0000FF"/>
                </a:solidFill>
                <a:latin typeface="黑体" panose="02010609060101010101" pitchFamily="2" charset="-122"/>
                <a:ea typeface="黑体" panose="02010609060101010101" pitchFamily="2" charset="-122"/>
                <a:cs typeface="黑体" panose="02010609060101010101" pitchFamily="2" charset="-122"/>
              </a:rPr>
              <a:t>）表声</a:t>
            </a:r>
            <a:r>
              <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rPr>
              <a:t>音延长或语音较大的停顿中断。</a:t>
            </a:r>
          </a:p>
        </p:txBody>
      </p:sp>
      <p:sp>
        <p:nvSpPr>
          <p:cNvPr id="8" name="文本框 7"/>
          <p:cNvSpPr txBox="1"/>
          <p:nvPr/>
        </p:nvSpPr>
        <p:spPr>
          <a:xfrm>
            <a:off x="553103" y="708006"/>
            <a:ext cx="7659688" cy="2306955"/>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marR="0" defTabSz="914400" fontAlgn="auto">
              <a:spcBef>
                <a:spcPct val="0"/>
              </a:spcBef>
              <a:spcAft>
                <a:spcPct val="0"/>
              </a:spcAft>
              <a:buClrTx/>
              <a:buSzTx/>
              <a:buFontTx/>
              <a:defRPr/>
            </a:pPr>
            <a:r>
              <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rPr>
              <a:t>例：①“小林——，我来了!”他大喊着。</a:t>
            </a:r>
          </a:p>
          <a:p>
            <a:pPr marR="0" defTabSz="914400" fontAlgn="auto">
              <a:spcBef>
                <a:spcPct val="0"/>
              </a:spcBef>
              <a:spcAft>
                <a:spcPct val="0"/>
              </a:spcAft>
              <a:buClrTx/>
              <a:buSzTx/>
              <a:buFontTx/>
              <a:defRPr/>
            </a:pPr>
            <a:r>
              <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rPr>
              <a:t> 我们在天安门前深情地呼唤：“周——总——理——”</a:t>
            </a:r>
          </a:p>
          <a:p>
            <a:pPr marR="0" defTabSz="914400" fontAlgn="auto">
              <a:spcBef>
                <a:spcPct val="0"/>
              </a:spcBef>
              <a:spcAft>
                <a:spcPct val="0"/>
              </a:spcAft>
              <a:buClrTx/>
              <a:buSzTx/>
              <a:buFontTx/>
              <a:defRPr/>
            </a:pPr>
            <a:r>
              <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rPr>
              <a:t>（声音延长）</a:t>
            </a:r>
          </a:p>
          <a:p>
            <a:pPr marR="0" defTabSz="914400" fontAlgn="auto">
              <a:spcBef>
                <a:spcPct val="0"/>
              </a:spcBef>
              <a:spcAft>
                <a:spcPct val="0"/>
              </a:spcAft>
              <a:buClrTx/>
              <a:buSzTx/>
              <a:buFontTx/>
              <a:defRPr/>
            </a:pPr>
            <a:r>
              <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rPr>
              <a:t>②鲁大海：“你叫警察杀了矿上许多工人，你还——”</a:t>
            </a:r>
          </a:p>
          <a:p>
            <a:pPr marR="0" defTabSz="914400" fontAlgn="auto">
              <a:spcBef>
                <a:spcPct val="0"/>
              </a:spcBef>
              <a:spcAft>
                <a:spcPct val="0"/>
              </a:spcAft>
              <a:buClrTx/>
              <a:buSzTx/>
              <a:buFontTx/>
              <a:defRPr/>
            </a:pPr>
            <a:r>
              <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rPr>
              <a:t>周朴园：嗯，———我们想把她的坟墓修一修。</a:t>
            </a:r>
          </a:p>
          <a:p>
            <a:pPr marR="0" defTabSz="914400" fontAlgn="auto">
              <a:spcBef>
                <a:spcPct val="0"/>
              </a:spcBef>
              <a:spcAft>
                <a:spcPct val="0"/>
              </a:spcAft>
              <a:buClrTx/>
              <a:buSzTx/>
              <a:buFontTx/>
              <a:defRPr/>
            </a:pPr>
            <a:r>
              <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rPr>
              <a:t>(声音中断)</a:t>
            </a:r>
          </a:p>
        </p:txBody>
      </p:sp>
      <p:sp>
        <p:nvSpPr>
          <p:cNvPr id="9" name="文本框 8"/>
          <p:cNvSpPr txBox="1"/>
          <p:nvPr/>
        </p:nvSpPr>
        <p:spPr>
          <a:xfrm>
            <a:off x="729245" y="3454449"/>
            <a:ext cx="7685088" cy="460375"/>
          </a:xfrm>
          <a:prstGeom prst="rect">
            <a:avLst/>
          </a:prstGeom>
        </p:spPr>
        <p:style>
          <a:lnRef idx="2">
            <a:schemeClr val="accent6"/>
          </a:lnRef>
          <a:fillRef idx="1">
            <a:schemeClr val="lt1"/>
          </a:fillRef>
          <a:effectRef idx="0">
            <a:schemeClr val="accent6"/>
          </a:effectRef>
          <a:fontRef idx="minor">
            <a:schemeClr val="dk1"/>
          </a:fontRef>
        </p:style>
        <p:txBody>
          <a:bodyPr anchor="t">
            <a:spAutoFit/>
          </a:bodyPr>
          <a:lstStyle/>
          <a:p>
            <a:r>
              <a:rPr lang="zh-CN" altLang="en-US" sz="2400" b="1" smtClean="0">
                <a:solidFill>
                  <a:srgbClr val="0000FF"/>
                </a:solidFill>
                <a:latin typeface="黑体" panose="02010609060101010101" pitchFamily="2" charset="-122"/>
                <a:ea typeface="黑体" panose="02010609060101010101" pitchFamily="2" charset="-122"/>
                <a:cs typeface="黑体" panose="02010609060101010101" pitchFamily="2" charset="-122"/>
              </a:rPr>
              <a:t>（</a:t>
            </a:r>
            <a:r>
              <a:rPr lang="en-US" altLang="zh-CN" sz="2400" b="1" smtClean="0">
                <a:solidFill>
                  <a:srgbClr val="0000FF"/>
                </a:solidFill>
                <a:latin typeface="黑体" panose="02010609060101010101" pitchFamily="2" charset="-122"/>
                <a:ea typeface="黑体" panose="02010609060101010101" pitchFamily="2" charset="-122"/>
                <a:cs typeface="黑体" panose="02010609060101010101" pitchFamily="2" charset="-122"/>
              </a:rPr>
              <a:t>3</a:t>
            </a:r>
            <a:r>
              <a:rPr lang="zh-CN" altLang="en-US" sz="2400" b="1" smtClean="0">
                <a:solidFill>
                  <a:srgbClr val="0000FF"/>
                </a:solidFill>
                <a:latin typeface="黑体" panose="02010609060101010101" pitchFamily="2" charset="-122"/>
                <a:ea typeface="黑体" panose="02010609060101010101" pitchFamily="2" charset="-122"/>
                <a:cs typeface="黑体" panose="02010609060101010101" pitchFamily="2" charset="-122"/>
              </a:rPr>
              <a:t>）表话题转换</a:t>
            </a:r>
            <a:r>
              <a:rPr lang="en-US" altLang="zh-CN" sz="2400" b="1" smtClean="0">
                <a:solidFill>
                  <a:srgbClr val="0000FF"/>
                </a:solidFill>
                <a:latin typeface="黑体" panose="02010609060101010101" pitchFamily="2" charset="-122"/>
                <a:ea typeface="黑体" panose="02010609060101010101" pitchFamily="2" charset="-122"/>
                <a:cs typeface="黑体" panose="02010609060101010101" pitchFamily="2" charset="-122"/>
              </a:rPr>
              <a:t>/</a:t>
            </a:r>
            <a:r>
              <a:rPr lang="zh-CN" altLang="en-US" sz="2400" b="1" smtClean="0">
                <a:solidFill>
                  <a:srgbClr val="0000FF"/>
                </a:solidFill>
                <a:latin typeface="黑体" panose="02010609060101010101" pitchFamily="2" charset="-122"/>
                <a:ea typeface="黑体" panose="02010609060101010101" pitchFamily="2" charset="-122"/>
                <a:cs typeface="黑体" panose="02010609060101010101" pitchFamily="2" charset="-122"/>
              </a:rPr>
              <a:t>跳跃或意思</a:t>
            </a:r>
            <a:r>
              <a:rPr lang="zh-CN" altLang="zh-CN" sz="2400" b="1" smtClean="0">
                <a:solidFill>
                  <a:srgbClr val="0000FF"/>
                </a:solidFill>
                <a:latin typeface="黑体" panose="02010609060101010101" pitchFamily="2" charset="-122"/>
                <a:ea typeface="黑体" panose="02010609060101010101" pitchFamily="2" charset="-122"/>
                <a:cs typeface="黑体" panose="02010609060101010101" pitchFamily="2" charset="-122"/>
              </a:rPr>
              <a:t>转折</a:t>
            </a:r>
            <a:r>
              <a:rPr lang="zh-CN" altLang="en-US" sz="2400" b="1" smtClean="0">
                <a:solidFill>
                  <a:srgbClr val="0000FF"/>
                </a:solidFill>
                <a:latin typeface="黑体" panose="02010609060101010101" pitchFamily="2" charset="-122"/>
                <a:ea typeface="黑体" panose="02010609060101010101" pitchFamily="2" charset="-122"/>
                <a:cs typeface="黑体" panose="02010609060101010101" pitchFamily="2" charset="-122"/>
              </a:rPr>
              <a:t>。</a:t>
            </a:r>
            <a:endPar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endParaRPr>
          </a:p>
        </p:txBody>
      </p:sp>
      <p:sp>
        <p:nvSpPr>
          <p:cNvPr id="10" name="文本框 9"/>
          <p:cNvSpPr txBox="1"/>
          <p:nvPr/>
        </p:nvSpPr>
        <p:spPr>
          <a:xfrm>
            <a:off x="729245" y="3914506"/>
            <a:ext cx="7773988" cy="193802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defRPr/>
            </a:pPr>
            <a:r>
              <a:rPr lang="zh-CN" altLang="en-US" sz="2400" b="1" smtClean="0">
                <a:latin typeface="黑体" panose="02010609060101010101" pitchFamily="2" charset="-122"/>
                <a:ea typeface="黑体" panose="02010609060101010101" pitchFamily="2" charset="-122"/>
                <a:cs typeface="黑体" panose="02010609060101010101" pitchFamily="2" charset="-122"/>
              </a:rPr>
              <a:t>例：①“</a:t>
            </a:r>
            <a:r>
              <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rPr>
              <a:t>今天好热啊！——你什么时候去上海啊？”</a:t>
            </a:r>
          </a:p>
          <a:p>
            <a:pPr>
              <a:defRPr/>
            </a:pPr>
            <a:r>
              <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rPr>
              <a:t>(话题转换</a:t>
            </a:r>
            <a:r>
              <a:rPr lang="zh-CN" altLang="en-US" sz="2400" b="1" smtClean="0">
                <a:latin typeface="黑体" panose="02010609060101010101" pitchFamily="2" charset="-122"/>
                <a:ea typeface="黑体" panose="02010609060101010101" pitchFamily="2" charset="-122"/>
                <a:cs typeface="黑体" panose="02010609060101010101" pitchFamily="2" charset="-122"/>
              </a:rPr>
              <a:t>) </a:t>
            </a:r>
          </a:p>
          <a:p>
            <a:pPr>
              <a:defRPr/>
            </a:pPr>
            <a:r>
              <a:rPr lang="en-US" altLang="zh-CN" sz="2400" b="1" smtClean="0">
                <a:latin typeface="黑体" panose="02010609060101010101" pitchFamily="2" charset="-122"/>
                <a:ea typeface="黑体" panose="02010609060101010101" pitchFamily="2" charset="-122"/>
                <a:cs typeface="黑体" panose="02010609060101010101" pitchFamily="2" charset="-122"/>
              </a:rPr>
              <a:t>“好香的菜———听到风声了吗？”赵七爷说。</a:t>
            </a:r>
          </a:p>
          <a:p>
            <a:pPr>
              <a:defRPr/>
            </a:pPr>
            <a:r>
              <a:rPr lang="zh-CN" altLang="en-US" sz="2400" b="1" smtClean="0">
                <a:latin typeface="黑体" panose="02010609060101010101" pitchFamily="2" charset="-122"/>
                <a:ea typeface="黑体" panose="02010609060101010101" pitchFamily="2" charset="-122"/>
                <a:cs typeface="黑体" panose="02010609060101010101" pitchFamily="2" charset="-122"/>
              </a:rPr>
              <a:t>②到山上砍柴的记忆至今都是</a:t>
            </a:r>
            <a:r>
              <a:rPr lang="zh-CN" altLang="en-US" sz="2400" b="1" smtClean="0">
                <a:solidFill>
                  <a:srgbClr val="FF0000"/>
                </a:solidFill>
                <a:latin typeface="黑体" panose="02010609060101010101" pitchFamily="2" charset="-122"/>
                <a:ea typeface="黑体" panose="02010609060101010101" pitchFamily="2" charset="-122"/>
                <a:cs typeface="黑体" panose="02010609060101010101" pitchFamily="2" charset="-122"/>
              </a:rPr>
              <a:t>幸福而快乐</a:t>
            </a:r>
            <a:r>
              <a:rPr lang="zh-CN" altLang="en-US" sz="2400" b="1" smtClean="0">
                <a:latin typeface="黑体" panose="02010609060101010101" pitchFamily="2" charset="-122"/>
                <a:ea typeface="黑体" panose="02010609060101010101" pitchFamily="2" charset="-122"/>
                <a:cs typeface="黑体" panose="02010609060101010101" pitchFamily="2" charset="-122"/>
              </a:rPr>
              <a:t>的</a:t>
            </a:r>
            <a:r>
              <a:rPr lang="en-US" altLang="zh-CN" sz="2400" b="1" smtClean="0">
                <a:latin typeface="黑体" panose="02010609060101010101" pitchFamily="2" charset="-122"/>
                <a:ea typeface="黑体" panose="02010609060101010101" pitchFamily="2" charset="-122"/>
                <a:cs typeface="黑体" panose="02010609060101010101" pitchFamily="2" charset="-122"/>
              </a:rPr>
              <a:t>——</a:t>
            </a:r>
            <a:r>
              <a:rPr lang="zh-CN" altLang="en-US" sz="2400" b="1" smtClean="0">
                <a:latin typeface="黑体" panose="02010609060101010101" pitchFamily="2" charset="-122"/>
                <a:ea typeface="黑体" panose="02010609060101010101" pitchFamily="2" charset="-122"/>
                <a:cs typeface="黑体" panose="02010609060101010101" pitchFamily="2" charset="-122"/>
              </a:rPr>
              <a:t>尽管那是童年十分</a:t>
            </a:r>
            <a:r>
              <a:rPr lang="zh-CN" altLang="en-US" sz="2400" b="1" smtClean="0">
                <a:solidFill>
                  <a:srgbClr val="FF0000"/>
                </a:solidFill>
                <a:latin typeface="黑体" panose="02010609060101010101" pitchFamily="2" charset="-122"/>
                <a:ea typeface="黑体" panose="02010609060101010101" pitchFamily="2" charset="-122"/>
                <a:cs typeface="黑体" panose="02010609060101010101" pitchFamily="2" charset="-122"/>
              </a:rPr>
              <a:t>辛苦</a:t>
            </a:r>
            <a:r>
              <a:rPr lang="zh-CN" altLang="en-US" sz="2400" b="1" smtClean="0">
                <a:latin typeface="黑体" panose="02010609060101010101" pitchFamily="2" charset="-122"/>
                <a:ea typeface="黑体" panose="02010609060101010101" pitchFamily="2" charset="-122"/>
                <a:cs typeface="黑体" panose="02010609060101010101" pitchFamily="2" charset="-122"/>
              </a:rPr>
              <a:t>的一种劳作！（意思</a:t>
            </a:r>
            <a:r>
              <a:rPr lang="zh-CN" altLang="zh-CN" sz="2400" b="1" smtClean="0">
                <a:latin typeface="黑体" panose="02010609060101010101" pitchFamily="2" charset="-122"/>
                <a:ea typeface="黑体" panose="02010609060101010101" pitchFamily="2" charset="-122"/>
                <a:cs typeface="黑体" panose="02010609060101010101" pitchFamily="2" charset="-122"/>
              </a:rPr>
              <a:t>转折</a:t>
            </a:r>
            <a:r>
              <a:rPr lang="zh-CN" altLang="en-US" sz="2400" b="1" smtClean="0">
                <a:latin typeface="黑体" panose="02010609060101010101" pitchFamily="2" charset="-122"/>
                <a:ea typeface="黑体" panose="02010609060101010101" pitchFamily="2" charset="-122"/>
                <a:cs typeface="黑体" panose="02010609060101010101" pitchFamily="2" charset="-122"/>
              </a:rPr>
              <a:t>）</a:t>
            </a:r>
          </a:p>
        </p:txBody>
      </p:sp>
    </p:spTree>
  </p:cSld>
  <p:clrMapOvr>
    <a:masterClrMapping/>
  </p:clrMapOvr>
  <p:transition>
    <p:comb dir="vert"/>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2755" name="Rectangle 3"/>
          <p:cNvSpPr>
            <a:spLocks noGrp="1"/>
          </p:cNvSpPr>
          <p:nvPr>
            <p:ph idx="1"/>
          </p:nvPr>
        </p:nvSpPr>
        <p:spPr>
          <a:xfrm>
            <a:off x="0" y="0"/>
            <a:ext cx="9144635" cy="6858635"/>
          </a:xfrm>
        </p:spPr>
        <p:style>
          <a:lnRef idx="2">
            <a:schemeClr val="accent6"/>
          </a:lnRef>
          <a:fillRef idx="1">
            <a:schemeClr val="lt1"/>
          </a:fillRef>
          <a:effectRef idx="0">
            <a:schemeClr val="accent6"/>
          </a:effectRef>
          <a:fontRef idx="minor">
            <a:schemeClr val="dk1"/>
          </a:fontRef>
        </p:style>
        <p:txBody>
          <a:bodyPr vert="horz" wrap="square" lIns="68579" tIns="34289" rIns="68579" bIns="34289" anchor="t"/>
          <a:lstStyle/>
          <a:p>
            <a:pPr>
              <a:spcBef>
                <a:spcPct val="0"/>
              </a:spcBef>
              <a:buFontTx/>
              <a:defRPr/>
            </a:pPr>
            <a:r>
              <a:rPr kumimoji="0" lang="zh-CN" altLang="en-US" sz="2800" b="1" i="0" u="none" strike="noStrike" kern="1200" cap="none" spc="0" normalizeH="0" baseline="0" noProof="1" smtClean="0">
                <a:solidFill>
                  <a:srgbClr val="0000FF"/>
                </a:solidFill>
                <a:latin typeface="黑体" panose="02010609060101010101" pitchFamily="2" charset="-122"/>
                <a:ea typeface="黑体" panose="02010609060101010101" pitchFamily="2" charset="-122"/>
                <a:cs typeface="黑体" panose="02010609060101010101" pitchFamily="2" charset="-122"/>
              </a:rPr>
              <a:t>（</a:t>
            </a:r>
            <a:r>
              <a:rPr kumimoji="0" lang="en-US" altLang="zh-CN" sz="2800" b="1" i="0" u="none" strike="noStrike" kern="1200" cap="none" spc="0" normalizeH="0" baseline="0" noProof="1" smtClean="0">
                <a:solidFill>
                  <a:srgbClr val="0000FF"/>
                </a:solidFill>
                <a:latin typeface="黑体" panose="02010609060101010101" pitchFamily="2" charset="-122"/>
                <a:ea typeface="黑体" panose="02010609060101010101" pitchFamily="2" charset="-122"/>
                <a:cs typeface="黑体" panose="02010609060101010101" pitchFamily="2" charset="-122"/>
              </a:rPr>
              <a:t>4</a:t>
            </a:r>
            <a:r>
              <a:rPr kumimoji="0" lang="zh-CN" altLang="en-US" sz="2800" b="1" i="0" u="none" strike="noStrike" kern="1200" cap="none" spc="0" normalizeH="0" baseline="0" noProof="1" smtClean="0">
                <a:solidFill>
                  <a:srgbClr val="0000FF"/>
                </a:solidFill>
                <a:latin typeface="黑体" panose="02010609060101010101" pitchFamily="2" charset="-122"/>
                <a:ea typeface="黑体" panose="02010609060101010101" pitchFamily="2" charset="-122"/>
                <a:cs typeface="黑体" panose="02010609060101010101" pitchFamily="2" charset="-122"/>
              </a:rPr>
              <a:t>）</a:t>
            </a:r>
            <a:r>
              <a:rPr kumimoji="0" lang="zh-CN" altLang="en-US" sz="2800" b="1" i="0" u="none" strike="noStrike" kern="1200" cap="none" spc="0" normalizeH="0" baseline="0" noProof="1">
                <a:solidFill>
                  <a:srgbClr val="0000FF"/>
                </a:solidFill>
                <a:latin typeface="黑体" panose="02010609060101010101" pitchFamily="2" charset="-122"/>
                <a:ea typeface="黑体" panose="02010609060101010101" pitchFamily="2" charset="-122"/>
                <a:cs typeface="黑体" panose="02010609060101010101" pitchFamily="2" charset="-122"/>
              </a:rPr>
              <a:t>表意思递进（紧承</a:t>
            </a:r>
            <a:r>
              <a:rPr kumimoji="0" lang="zh-CN" altLang="en-US" sz="2800" b="1" i="0" u="none" strike="noStrike" kern="1200" cap="none" spc="0" normalizeH="0" baseline="0" noProof="1" smtClean="0">
                <a:solidFill>
                  <a:srgbClr val="0000FF"/>
                </a:solidFill>
                <a:latin typeface="黑体" panose="02010609060101010101" pitchFamily="2" charset="-122"/>
                <a:ea typeface="黑体" panose="02010609060101010101" pitchFamily="2" charset="-122"/>
                <a:cs typeface="黑体" panose="02010609060101010101" pitchFamily="2" charset="-122"/>
              </a:rPr>
              <a:t>）。</a:t>
            </a:r>
            <a:endParaRPr kumimoji="0" lang="en-US" altLang="zh-CN" sz="2800" b="1" i="0" u="none" strike="noStrike" kern="1200" cap="none" spc="0" normalizeH="0" baseline="0" noProof="1" smtClean="0">
              <a:solidFill>
                <a:srgbClr val="0000FF"/>
              </a:solidFill>
              <a:latin typeface="黑体" panose="02010609060101010101" pitchFamily="2" charset="-122"/>
              <a:ea typeface="黑体" panose="02010609060101010101" pitchFamily="2" charset="-122"/>
              <a:cs typeface="黑体" panose="02010609060101010101" pitchFamily="2" charset="-122"/>
            </a:endParaRPr>
          </a:p>
          <a:p>
            <a:pPr>
              <a:spcBef>
                <a:spcPct val="0"/>
              </a:spcBef>
              <a:buNone/>
              <a:defRPr/>
            </a:pPr>
            <a:r>
              <a:rPr lang="zh-CN" altLang="en-US" sz="2800" b="1" smtClean="0">
                <a:latin typeface="黑体" panose="02010609060101010101" pitchFamily="2" charset="-122"/>
                <a:ea typeface="黑体" panose="02010609060101010101" pitchFamily="2" charset="-122"/>
                <a:cs typeface="黑体" panose="02010609060101010101" pitchFamily="2" charset="-122"/>
              </a:rPr>
              <a:t>   例：①每年——特别是水灾、旱灾的时候，这些在日本厂里有门路的带工……</a:t>
            </a:r>
          </a:p>
          <a:p>
            <a:pPr marL="171450" indent="-171450" defTabSz="685800" fontAlgn="base">
              <a:lnSpc>
                <a:spcPct val="90000"/>
              </a:lnSpc>
              <a:spcBef>
                <a:spcPts val="750"/>
              </a:spcBef>
              <a:spcAft>
                <a:spcPct val="0"/>
              </a:spcAft>
              <a:buNone/>
            </a:pPr>
            <a:r>
              <a:rPr kumimoji="0" lang="zh-CN" altLang="en-US" sz="2800" b="1" i="0" u="none" strike="noStrike" kern="1200" cap="none" spc="0" normalizeH="0" baseline="0" noProof="1">
                <a:solidFill>
                  <a:schemeClr val="tx1"/>
                </a:solidFill>
                <a:latin typeface="黑体" panose="02010609060101010101" pitchFamily="2" charset="-122"/>
                <a:ea typeface="黑体" panose="02010609060101010101" pitchFamily="2" charset="-122"/>
                <a:cs typeface="黑体" panose="02010609060101010101" pitchFamily="2" charset="-122"/>
              </a:rPr>
              <a:t>　</a:t>
            </a:r>
            <a:r>
              <a:rPr lang="zh-CN" altLang="en-US" sz="2800" b="1" smtClean="0">
                <a:latin typeface="黑体" panose="02010609060101010101" pitchFamily="2" charset="-122"/>
                <a:ea typeface="黑体" panose="02010609060101010101" pitchFamily="2" charset="-122"/>
                <a:cs typeface="黑体" panose="02010609060101010101" pitchFamily="2" charset="-122"/>
              </a:rPr>
              <a:t> ②</a:t>
            </a:r>
            <a:r>
              <a:rPr lang="zh-CN" altLang="en-US" sz="2800" b="1" noProof="1" smtClean="0">
                <a:latin typeface="黑体" panose="02010609060101010101" pitchFamily="2" charset="-122"/>
                <a:ea typeface="黑体" panose="02010609060101010101" pitchFamily="2" charset="-122"/>
                <a:cs typeface="黑体" panose="02010609060101010101" pitchFamily="2" charset="-122"/>
              </a:rPr>
              <a:t>团</a:t>
            </a:r>
            <a:r>
              <a:rPr lang="zh-CN" altLang="en-US" sz="2800" b="1" noProof="1">
                <a:latin typeface="黑体" panose="02010609060101010101" pitchFamily="2" charset="-122"/>
                <a:ea typeface="黑体" panose="02010609060101010101" pitchFamily="2" charset="-122"/>
                <a:cs typeface="黑体" panose="02010609060101010101" pitchFamily="2" charset="-122"/>
              </a:rPr>
              <a:t>结</a:t>
            </a:r>
            <a:r>
              <a:rPr lang="en-US" altLang="zh-CN" sz="2800" b="1" noProof="1">
                <a:latin typeface="黑体" panose="02010609060101010101" pitchFamily="2" charset="-122"/>
                <a:ea typeface="黑体" panose="02010609060101010101" pitchFamily="2" charset="-122"/>
                <a:cs typeface="黑体" panose="02010609060101010101" pitchFamily="2" charset="-122"/>
              </a:rPr>
              <a:t>——</a:t>
            </a:r>
            <a:r>
              <a:rPr lang="zh-CN" altLang="en-US" sz="2800" b="1" noProof="1">
                <a:latin typeface="黑体" panose="02010609060101010101" pitchFamily="2" charset="-122"/>
                <a:ea typeface="黑体" panose="02010609060101010101" pitchFamily="2" charset="-122"/>
                <a:cs typeface="黑体" panose="02010609060101010101" pitchFamily="2" charset="-122"/>
              </a:rPr>
              <a:t>批评</a:t>
            </a:r>
            <a:r>
              <a:rPr lang="en-US" altLang="zh-CN" sz="2800" b="1" noProof="1">
                <a:latin typeface="黑体" panose="02010609060101010101" pitchFamily="2" charset="-122"/>
                <a:ea typeface="黑体" panose="02010609060101010101" pitchFamily="2" charset="-122"/>
                <a:cs typeface="黑体" panose="02010609060101010101" pitchFamily="2" charset="-122"/>
              </a:rPr>
              <a:t>——</a:t>
            </a:r>
            <a:r>
              <a:rPr lang="zh-CN" altLang="en-US" sz="2800" b="1" noProof="1">
                <a:latin typeface="黑体" panose="02010609060101010101" pitchFamily="2" charset="-122"/>
                <a:ea typeface="黑体" panose="02010609060101010101" pitchFamily="2" charset="-122"/>
                <a:cs typeface="黑体" panose="02010609060101010101" pitchFamily="2" charset="-122"/>
              </a:rPr>
              <a:t>团结</a:t>
            </a: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endParaRPr kumimoji="0" lang="en-US" altLang="zh-CN" sz="2800" b="1" i="0" u="none" strike="noStrike" kern="1200" cap="none" spc="0" normalizeH="0" baseline="0" noProof="1" smtClean="0">
              <a:solidFill>
                <a:srgbClr val="0000FF"/>
              </a:solidFill>
              <a:latin typeface="黑体" panose="02010609060101010101" pitchFamily="2" charset="-122"/>
              <a:ea typeface="黑体" panose="02010609060101010101" pitchFamily="2" charset="-122"/>
              <a:cs typeface="黑体" panose="02010609060101010101" pitchFamily="2" charset="-122"/>
            </a:endParaRP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800" b="1" i="0" u="none" strike="noStrike" kern="1200" cap="none" spc="0" normalizeH="0" baseline="0" noProof="1" smtClean="0">
                <a:solidFill>
                  <a:srgbClr val="0000FF"/>
                </a:solidFill>
                <a:latin typeface="黑体" panose="02010609060101010101" pitchFamily="2" charset="-122"/>
                <a:ea typeface="黑体" panose="02010609060101010101" pitchFamily="2" charset="-122"/>
                <a:cs typeface="黑体" panose="02010609060101010101" pitchFamily="2" charset="-122"/>
              </a:rPr>
              <a:t>（</a:t>
            </a:r>
            <a:r>
              <a:rPr kumimoji="0" lang="en-US" altLang="zh-CN" sz="2800" b="1" i="0" u="none" strike="noStrike" kern="1200" cap="none" spc="0" normalizeH="0" baseline="0" noProof="1" smtClean="0">
                <a:solidFill>
                  <a:srgbClr val="0000FF"/>
                </a:solidFill>
                <a:latin typeface="黑体" panose="02010609060101010101" pitchFamily="2" charset="-122"/>
                <a:ea typeface="黑体" panose="02010609060101010101" pitchFamily="2" charset="-122"/>
                <a:cs typeface="黑体" panose="02010609060101010101" pitchFamily="2" charset="-122"/>
              </a:rPr>
              <a:t>5</a:t>
            </a:r>
            <a:r>
              <a:rPr kumimoji="0" lang="zh-CN" altLang="en-US" sz="2800" b="1" i="0" u="none" strike="noStrike" kern="1200" cap="none" spc="0" normalizeH="0" baseline="0" noProof="1" smtClean="0">
                <a:solidFill>
                  <a:srgbClr val="0000FF"/>
                </a:solidFill>
                <a:latin typeface="黑体" panose="02010609060101010101" pitchFamily="2" charset="-122"/>
                <a:ea typeface="黑体" panose="02010609060101010101" pitchFamily="2" charset="-122"/>
                <a:cs typeface="黑体" panose="02010609060101010101" pitchFamily="2" charset="-122"/>
              </a:rPr>
              <a:t>）</a:t>
            </a:r>
            <a:r>
              <a:rPr kumimoji="0" lang="zh-CN" altLang="en-US" sz="2800" b="1" i="0" u="none" strike="noStrike" kern="1200" cap="none" spc="0" normalizeH="0" baseline="0" noProof="1">
                <a:solidFill>
                  <a:srgbClr val="0000FF"/>
                </a:solidFill>
                <a:latin typeface="黑体" panose="02010609060101010101" pitchFamily="2" charset="-122"/>
                <a:ea typeface="黑体" panose="02010609060101010101" pitchFamily="2" charset="-122"/>
                <a:cs typeface="黑体" panose="02010609060101010101" pitchFamily="2" charset="-122"/>
              </a:rPr>
              <a:t>表分项列举。</a:t>
            </a:r>
            <a:endParaRPr kumimoji="0" lang="zh-CN" altLang="en-US" sz="2800" b="1" i="0" u="none" strike="noStrike" kern="1200" cap="none" spc="0" normalizeH="0" baseline="0" noProof="1">
              <a:solidFill>
                <a:schemeClr val="accent1"/>
              </a:solidFill>
              <a:latin typeface="黑体" panose="02010609060101010101" pitchFamily="2" charset="-122"/>
              <a:ea typeface="黑体" panose="02010609060101010101" pitchFamily="2" charset="-122"/>
              <a:cs typeface="黑体" panose="02010609060101010101" pitchFamily="2" charset="-122"/>
            </a:endParaRP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en-US" altLang="zh-CN" sz="2800" b="1" i="0" u="none" strike="noStrike" kern="1200" cap="none" spc="0" normalizeH="0" baseline="0" noProof="1" smtClean="0">
                <a:solidFill>
                  <a:schemeClr val="tx1"/>
                </a:solidFill>
                <a:latin typeface="黑体" panose="02010609060101010101" pitchFamily="2" charset="-122"/>
                <a:ea typeface="黑体" panose="02010609060101010101" pitchFamily="2" charset="-122"/>
                <a:cs typeface="黑体" panose="02010609060101010101" pitchFamily="2" charset="-122"/>
              </a:rPr>
              <a:t>我国国民经济持续发展，总的形势是很好的。</a:t>
            </a: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en-US" altLang="zh-CN" sz="2800" b="1" i="0" u="none" strike="noStrike" kern="1200" cap="none" spc="0" normalizeH="0" baseline="0" noProof="1" smtClean="0">
                <a:solidFill>
                  <a:schemeClr val="tx1"/>
                </a:solidFill>
                <a:latin typeface="黑体" panose="02010609060101010101" pitchFamily="2" charset="-122"/>
                <a:ea typeface="黑体" panose="02010609060101010101" pitchFamily="2" charset="-122"/>
                <a:cs typeface="黑体" panose="02010609060101010101" pitchFamily="2" charset="-122"/>
              </a:rPr>
              <a:t>———国民经济实力……</a:t>
            </a: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en-US" altLang="zh-CN" sz="2800" b="1" i="0" u="none" strike="noStrike" kern="1200" cap="none" spc="0" normalizeH="0" baseline="0" noProof="1" smtClean="0">
                <a:solidFill>
                  <a:schemeClr val="tx1"/>
                </a:solidFill>
                <a:latin typeface="黑体" panose="02010609060101010101" pitchFamily="2" charset="-122"/>
                <a:ea typeface="黑体" panose="02010609060101010101" pitchFamily="2" charset="-122"/>
                <a:cs typeface="黑体" panose="02010609060101010101" pitchFamily="2" charset="-122"/>
              </a:rPr>
              <a:t>———国民经济重大比例……</a:t>
            </a: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en-US" altLang="zh-CN" sz="2800" b="1" i="0" u="none" strike="noStrike" kern="1200" cap="none" spc="0" normalizeH="0" baseline="0" noProof="1" smtClean="0">
                <a:solidFill>
                  <a:schemeClr val="tx1"/>
                </a:solidFill>
                <a:latin typeface="黑体" panose="02010609060101010101" pitchFamily="2" charset="-122"/>
                <a:ea typeface="黑体" panose="02010609060101010101" pitchFamily="2" charset="-122"/>
                <a:cs typeface="黑体" panose="02010609060101010101" pitchFamily="2" charset="-122"/>
              </a:rPr>
              <a:t>———城乡人民生活……</a:t>
            </a: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800" b="1" i="0" u="none" strike="noStrike" kern="1200" cap="none" spc="0" normalizeH="0" baseline="0" noProof="1" smtClean="0">
                <a:solidFill>
                  <a:srgbClr val="0000FF"/>
                </a:solidFill>
                <a:latin typeface="黑体" panose="02010609060101010101" pitchFamily="2" charset="-122"/>
                <a:ea typeface="黑体" panose="02010609060101010101" pitchFamily="2" charset="-122"/>
                <a:cs typeface="黑体" panose="02010609060101010101" pitchFamily="2" charset="-122"/>
              </a:rPr>
              <a:t>（</a:t>
            </a:r>
            <a:r>
              <a:rPr kumimoji="0" lang="en-US" altLang="zh-CN" sz="2800" b="1" i="0" u="none" strike="noStrike" kern="1200" cap="none" spc="0" normalizeH="0" baseline="0" noProof="1" smtClean="0">
                <a:solidFill>
                  <a:srgbClr val="0000FF"/>
                </a:solidFill>
                <a:latin typeface="黑体" panose="02010609060101010101" pitchFamily="2" charset="-122"/>
                <a:ea typeface="黑体" panose="02010609060101010101" pitchFamily="2" charset="-122"/>
                <a:cs typeface="黑体" panose="02010609060101010101" pitchFamily="2" charset="-122"/>
              </a:rPr>
              <a:t>6</a:t>
            </a:r>
            <a:r>
              <a:rPr kumimoji="0" lang="zh-CN" altLang="en-US" sz="2800" b="1" i="0" u="none" strike="noStrike" kern="1200" cap="none" spc="0" normalizeH="0" baseline="0" noProof="1" smtClean="0">
                <a:solidFill>
                  <a:srgbClr val="0000FF"/>
                </a:solidFill>
                <a:latin typeface="黑体" panose="02010609060101010101" pitchFamily="2" charset="-122"/>
                <a:ea typeface="黑体" panose="02010609060101010101" pitchFamily="2" charset="-122"/>
                <a:cs typeface="黑体" panose="02010609060101010101" pitchFamily="2" charset="-122"/>
              </a:rPr>
              <a:t>）</a:t>
            </a:r>
            <a:r>
              <a:rPr kumimoji="0" lang="zh-CN" altLang="en-US" sz="2800" b="1" i="0" u="none" strike="noStrike" kern="1200" cap="none" spc="0" normalizeH="0" baseline="0" noProof="1">
                <a:solidFill>
                  <a:srgbClr val="0000FF"/>
                </a:solidFill>
                <a:latin typeface="黑体" panose="02010609060101010101" pitchFamily="2" charset="-122"/>
                <a:ea typeface="黑体" panose="02010609060101010101" pitchFamily="2" charset="-122"/>
                <a:cs typeface="黑体" panose="02010609060101010101" pitchFamily="2" charset="-122"/>
              </a:rPr>
              <a:t>用在副标题前。</a:t>
            </a:r>
            <a:endParaRPr kumimoji="0" lang="zh-CN" altLang="en-US" sz="2800" b="1" i="0" u="none" strike="noStrike" kern="1200" cap="none" spc="0" normalizeH="0" baseline="0" noProof="1">
              <a:solidFill>
                <a:schemeClr val="tx1"/>
              </a:solidFill>
              <a:latin typeface="黑体" panose="02010609060101010101" pitchFamily="2" charset="-122"/>
              <a:ea typeface="黑体" panose="02010609060101010101" pitchFamily="2" charset="-122"/>
              <a:cs typeface="黑体" panose="02010609060101010101" pitchFamily="2" charset="-122"/>
            </a:endParaRP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800" b="1" i="0" u="none" strike="noStrike" kern="1200" cap="none" spc="0" normalizeH="0" baseline="0" noProof="1">
                <a:solidFill>
                  <a:schemeClr val="tx1"/>
                </a:solidFill>
                <a:latin typeface="黑体" panose="02010609060101010101" pitchFamily="2" charset="-122"/>
                <a:ea typeface="黑体" panose="02010609060101010101" pitchFamily="2" charset="-122"/>
                <a:cs typeface="黑体" panose="02010609060101010101" pitchFamily="2" charset="-122"/>
              </a:rPr>
              <a:t>        为了周总理的嘱托</a:t>
            </a: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800" b="1" i="0" u="none" strike="noStrike" kern="1200" cap="none" spc="0" normalizeH="0" baseline="0" noProof="1">
                <a:solidFill>
                  <a:schemeClr val="tx1"/>
                </a:solidFill>
                <a:latin typeface="黑体" panose="02010609060101010101" pitchFamily="2" charset="-122"/>
                <a:ea typeface="黑体" panose="02010609060101010101" pitchFamily="2" charset="-122"/>
                <a:cs typeface="黑体" panose="02010609060101010101" pitchFamily="2" charset="-122"/>
              </a:rPr>
              <a:t>     ——记农民科学家</a:t>
            </a:r>
            <a:r>
              <a:rPr kumimoji="0" lang="zh-CN" altLang="en-US" sz="2800" b="1" i="0" u="none" strike="noStrike" kern="1200" cap="none" spc="0" normalizeH="0" baseline="0" noProof="1" smtClean="0">
                <a:solidFill>
                  <a:schemeClr val="tx1"/>
                </a:solidFill>
                <a:latin typeface="黑体" panose="02010609060101010101" pitchFamily="2" charset="-122"/>
                <a:ea typeface="黑体" panose="02010609060101010101" pitchFamily="2" charset="-122"/>
                <a:cs typeface="黑体" panose="02010609060101010101" pitchFamily="2" charset="-122"/>
              </a:rPr>
              <a:t>吴吉昌</a:t>
            </a:r>
            <a:endParaRPr kumimoji="0" lang="zh-CN" altLang="en-US" sz="2800" b="1" i="0" u="none" strike="noStrike" kern="1200" cap="none" spc="0" normalizeH="0" baseline="0" noProof="1">
              <a:solidFill>
                <a:schemeClr val="tx1"/>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spd="med">
    <p:random/>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60" name="Picture 2" descr="20090423150919158&amp;pfm133&amp;"/>
          <p:cNvPicPr>
            <a:picLocks noChangeAspect="1"/>
          </p:cNvPicPr>
          <p:nvPr>
            <p:custDataLst>
              <p:tags r:id="rId4"/>
            </p:custDataLst>
          </p:nvPr>
        </p:nvPicPr>
        <p:blipFill>
          <a:blip r:embed="rId2">
            <a:extLst>
              <a:ext uri="{BEBA8EAE-BF5A-486C-A8C5-ECC9F3942E4B}">
                <a14:imgProps xmlns:a14="http://schemas.microsoft.com/office/drawing/2010/main">
                  <a14:imgLayer r:embed="rId3"/>
                </a14:imgProps>
              </a:ext>
            </a:extLst>
          </a:blip>
          <a:stretch>
            <a:fillRect/>
          </a:stretch>
        </p:blipFill>
        <p:spPr>
          <a:xfrm>
            <a:off x="605155" y="1534795"/>
            <a:ext cx="7454265" cy="4836795"/>
          </a:xfrm>
          <a:prstGeom prst="rect">
            <a:avLst/>
          </a:prstGeom>
          <a:noFill/>
          <a:ln w="9525">
            <a:noFill/>
          </a:ln>
        </p:spPr>
      </p:pic>
      <p:graphicFrame>
        <p:nvGraphicFramePr>
          <p:cNvPr id="2" name="表格 1"/>
          <p:cNvGraphicFramePr>
            <a:graphicFrameLocks noGrp="1"/>
          </p:cNvGraphicFramePr>
          <p:nvPr>
            <p:custDataLst>
              <p:tags r:id="rId5"/>
            </p:custDataLst>
          </p:nvPr>
        </p:nvGraphicFramePr>
        <p:xfrm>
          <a:off x="8059420" y="4343400"/>
          <a:ext cx="742950" cy="2016125"/>
        </p:xfrm>
        <a:graphic>
          <a:graphicData uri="http://schemas.openxmlformats.org/drawingml/2006/table">
            <a:tbl>
              <a:tblPr firstRow="1" bandRow="1">
                <a:tableStyleId>{5C22544A-7EE6-4342-B048-85BDC9FD1C3A}</a:tableStyleId>
              </a:tblPr>
              <a:tblGrid>
                <a:gridCol w="742950"/>
              </a:tblGrid>
              <a:tr h="701040">
                <a:tc>
                  <a:txBody>
                    <a:bodyPr vert="horz" wrap="square"/>
                    <a:lstStyle/>
                    <a:p>
                      <a:pPr>
                        <a:buNone/>
                      </a:pPr>
                      <a:r>
                        <a:rPr lang="zh-CN" altLang="en-US" sz="2000">
                          <a:latin typeface="黑体" panose="02010609060101010101" pitchFamily="2" charset="-122"/>
                          <a:ea typeface="黑体" panose="02010609060101010101" pitchFamily="2" charset="-122"/>
                        </a:rPr>
                        <a:t>分隔号</a:t>
                      </a:r>
                    </a:p>
                  </a:txBody>
                  <a:tcPr>
                    <a:solidFill>
                      <a:schemeClr val="accent5"/>
                    </a:solidFill>
                  </a:tcPr>
                </a:tc>
              </a:tr>
              <a:tr h="457200">
                <a:tc>
                  <a:txBody>
                    <a:bodyPr vert="horz" wrap="square"/>
                    <a:lstStyle/>
                    <a:p>
                      <a:pPr>
                        <a:buNone/>
                      </a:pPr>
                      <a:r>
                        <a:rPr lang="en-US" altLang="zh-CN"/>
                        <a:t>   /</a:t>
                      </a:r>
                    </a:p>
                  </a:txBody>
                  <a:tcPr>
                    <a:solidFill>
                      <a:schemeClr val="accent5">
                        <a:lumMod val="40000"/>
                        <a:lumOff val="60000"/>
                      </a:schemeClr>
                    </a:solidFill>
                  </a:tcPr>
                </a:tc>
              </a:tr>
              <a:tr h="857885">
                <a:tc>
                  <a:txBody>
                    <a:bodyPr vert="horz" wrap="square"/>
                    <a:lstStyle/>
                    <a:p>
                      <a:pPr>
                        <a:buNone/>
                      </a:pPr>
                      <a:r>
                        <a:rPr lang="zh-CN" altLang="en-US" sz="2000">
                          <a:latin typeface="黑体" panose="02010609060101010101" pitchFamily="2" charset="-122"/>
                          <a:ea typeface="黑体" panose="02010609060101010101" pitchFamily="2" charset="-122"/>
                        </a:rPr>
                        <a:t>占一格</a:t>
                      </a:r>
                    </a:p>
                  </a:txBody>
                  <a:tcPr>
                    <a:solidFill>
                      <a:schemeClr val="accent5">
                        <a:lumMod val="20000"/>
                        <a:lumOff val="80000"/>
                      </a:schemeClr>
                    </a:solidFill>
                  </a:tcPr>
                </a:tc>
              </a:tr>
            </a:tbl>
          </a:graphicData>
        </a:graphic>
      </p:graphicFrame>
      <p:sp>
        <p:nvSpPr>
          <p:cNvPr id="3" name="文本框 2"/>
          <p:cNvSpPr txBox="1"/>
          <p:nvPr>
            <p:custDataLst>
              <p:tags r:id="rId6"/>
            </p:custDataLst>
          </p:nvPr>
        </p:nvSpPr>
        <p:spPr>
          <a:xfrm>
            <a:off x="59055" y="0"/>
            <a:ext cx="5005705" cy="922020"/>
          </a:xfrm>
          <a:prstGeom prst="rect">
            <a:avLst/>
          </a:prstGeom>
          <a:solidFill>
            <a:srgbClr val="FFFF00"/>
          </a:solidFill>
          <a:ln>
            <a:solidFill>
              <a:srgbClr val="FF0000"/>
            </a:solidFill>
          </a:ln>
        </p:spPr>
        <p:txBody>
          <a:bodyPr wrap="none" rtlCol="0" anchor="t">
            <a:spAutoFit/>
          </a:bodyPr>
          <a:lstStyle/>
          <a:p>
            <a:r>
              <a:rPr lang="zh-CN" altLang="en-US" sz="5400">
                <a:solidFill>
                  <a:srgbClr val="FF0000"/>
                </a:solidFill>
                <a:ea typeface="黑体" panose="02010609060101010101" pitchFamily="2" charset="-122"/>
                <a:sym typeface="+mn-ea"/>
              </a:rPr>
              <a:t>标点符号的分类</a:t>
            </a:r>
          </a:p>
        </p:txBody>
      </p:sp>
      <p:sp>
        <p:nvSpPr>
          <p:cNvPr id="4" name="文本框 3"/>
          <p:cNvSpPr txBox="1"/>
          <p:nvPr>
            <p:custDataLst>
              <p:tags r:id="rId7"/>
            </p:custDataLst>
          </p:nvPr>
        </p:nvSpPr>
        <p:spPr>
          <a:xfrm>
            <a:off x="0" y="1012825"/>
            <a:ext cx="9117330" cy="706755"/>
          </a:xfrm>
          <a:prstGeom prst="rect">
            <a:avLst/>
          </a:prstGeom>
          <a:noFill/>
        </p:spPr>
        <p:txBody>
          <a:bodyPr wrap="none" rtlCol="0" anchor="t">
            <a:spAutoFit/>
          </a:bodyPr>
          <a:lstStyle/>
          <a:p>
            <a:pPr algn="l"/>
            <a:r>
              <a:rPr kumimoji="1" lang="zh-CN" altLang="en-US" sz="2000">
                <a:solidFill>
                  <a:srgbClr val="A50021"/>
                </a:solidFill>
                <a:latin typeface="黑体" panose="02010609060101010101" pitchFamily="2" charset="-122"/>
                <a:ea typeface="黑体" panose="02010609060101010101" pitchFamily="2" charset="-122"/>
                <a:cs typeface="Arial" panose="020b0604020202020204" pitchFamily="34" charset="0"/>
                <a:sym typeface="+mn-ea"/>
              </a:rPr>
              <a:t>点号主要是表示语言中的停顿和语气，</a:t>
            </a:r>
            <a:r>
              <a:rPr lang="zh-CN" altLang="en-US" sz="2000">
                <a:solidFill>
                  <a:srgbClr val="A50021"/>
                </a:solidFill>
                <a:latin typeface="黑体" panose="02010609060101010101" pitchFamily="2" charset="-122"/>
                <a:ea typeface="黑体" panose="02010609060101010101" pitchFamily="2" charset="-122"/>
                <a:sym typeface="+mn-ea"/>
              </a:rPr>
              <a:t>标号主要标明词语或句子的性质和作用。</a:t>
            </a:r>
            <a:endParaRPr lang="zh-CN" altLang="en-US" sz="2000" b="1">
              <a:solidFill>
                <a:srgbClr val="A50021"/>
              </a:solidFill>
              <a:latin typeface="黑体" panose="02010609060101010101" pitchFamily="2" charset="-122"/>
              <a:ea typeface="黑体" panose="02010609060101010101" pitchFamily="2" charset="-122"/>
            </a:endParaRPr>
          </a:p>
          <a:p>
            <a:endParaRPr lang="zh-CN" altLang="en-US" sz="2000">
              <a:latin typeface="黑体" panose="02010609060101010101" pitchFamily="2" charset="-122"/>
              <a:ea typeface="黑体" panose="02010609060101010101" pitchFamily="2" charset="-122"/>
            </a:endParaRPr>
          </a:p>
        </p:txBody>
      </p:sp>
      <p:contentPart p14:bwMode="auto" r:id="rId8">
        <p14:nvContentPartPr>
          <p14:cNvPr id="5" name="墨迹 4"/>
          <p14:cNvContentPartPr/>
          <p14:nvPr/>
        </p14:nvContentPartPr>
        <p14:xfrm>
          <a:off x="3594100" y="3028950"/>
          <a:ext cx="1416050" cy="558800"/>
        </p14:xfrm>
      </p:contentPart>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60"/>
                                        </p:tgtEl>
                                        <p:attrNameLst>
                                          <p:attrName>style.visibility</p:attrName>
                                        </p:attrNameLst>
                                      </p:cBhvr>
                                      <p:to>
                                        <p:strVal val="visible"/>
                                      </p:to>
                                    </p:set>
                                    <p:animEffect transition="in" filter="blinds(horizontal)">
                                      <p:cBhvr>
                                        <p:cTn id="7" dur="500"/>
                                        <p:tgtEl>
                                          <p:spTgt spid="2060"/>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1" name="Rectangle 3"/>
          <p:cNvSpPr>
            <a:spLocks noGrp="1"/>
          </p:cNvSpPr>
          <p:nvPr/>
        </p:nvSpPr>
        <p:spPr>
          <a:xfrm>
            <a:off x="321310" y="3430270"/>
            <a:ext cx="8360410" cy="5173345"/>
          </a:xfrm>
          <a:prstGeom prst="rect">
            <a:avLst/>
          </a:prstGeom>
          <a:noFill/>
          <a:ln w="9525">
            <a:noFill/>
          </a:ln>
        </p:spPr>
        <p:txBody>
          <a:bodyPr vert="horz" wrap="square" lIns="68579" tIns="34289" rIns="68579" bIns="34289" anchor="t"/>
          <a:lst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800"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eaLnBrk="1" fontAlgn="base" hangingPunct="1">
              <a:buNone/>
            </a:pPr>
            <a:r>
              <a:rPr lang="zh-CN" altLang="en-US" sz="2800" b="1" kern="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en-US" altLang="zh-CN" sz="2800" b="1" kern="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7</a:t>
            </a:r>
            <a:r>
              <a:rPr lang="zh-CN" altLang="en-US" sz="2800" b="1" kern="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）提示性标志</a:t>
            </a:r>
            <a:r>
              <a:rPr lang="zh-CN" altLang="en-US" sz="2800" b="1" kern="100">
                <a:solidFill>
                  <a:srgbClr val="00B0F0"/>
                </a:solidFill>
                <a:effectLst/>
                <a:latin typeface="黑体" panose="02010609060101010101" pitchFamily="2" charset="-122"/>
                <a:ea typeface="黑体" panose="02010609060101010101" pitchFamily="2" charset="-122"/>
                <a:cs typeface="黑体" panose="02010609060101010101" pitchFamily="2" charset="-122"/>
                <a:sym typeface="+mn-ea"/>
              </a:rPr>
              <a:t>“即”“就是”“是”“有”</a:t>
            </a:r>
            <a:r>
              <a:rPr lang="zh-CN" altLang="en-US" sz="2800" b="1" kern="100">
                <a:solidFill>
                  <a:srgbClr val="FF0000"/>
                </a:solidFill>
                <a:effectLst/>
                <a:latin typeface="黑体" panose="02010609060101010101" pitchFamily="2" charset="-122"/>
                <a:ea typeface="黑体" panose="02010609060101010101" pitchFamily="2" charset="-122"/>
                <a:cs typeface="黑体" panose="02010609060101010101" pitchFamily="2" charset="-122"/>
                <a:sym typeface="+mn-ea"/>
              </a:rPr>
              <a:t>等词语或</a:t>
            </a:r>
            <a:r>
              <a:rPr lang="zh-CN" altLang="en-US" sz="2800" b="1" kern="100">
                <a:solidFill>
                  <a:srgbClr val="00B0F0"/>
                </a:solidFill>
                <a:effectLst/>
                <a:latin typeface="黑体" panose="02010609060101010101" pitchFamily="2" charset="-122"/>
                <a:ea typeface="黑体" panose="02010609060101010101" pitchFamily="2" charset="-122"/>
                <a:cs typeface="黑体" panose="02010609060101010101" pitchFamily="2" charset="-122"/>
                <a:sym typeface="+mn-ea"/>
              </a:rPr>
              <a:t>括号</a:t>
            </a:r>
            <a:r>
              <a:rPr lang="zh-CN" altLang="en-US" sz="2800" b="1" kern="100">
                <a:solidFill>
                  <a:srgbClr val="FF0000"/>
                </a:solidFill>
                <a:effectLst/>
                <a:latin typeface="黑体" panose="02010609060101010101" pitchFamily="2" charset="-122"/>
                <a:ea typeface="黑体" panose="02010609060101010101" pitchFamily="2" charset="-122"/>
                <a:cs typeface="黑体" panose="02010609060101010101" pitchFamily="2" charset="-122"/>
                <a:sym typeface="+mn-ea"/>
              </a:rPr>
              <a:t>都表示解释说明，它们和破折号不能并用。</a:t>
            </a:r>
          </a:p>
          <a:p>
            <a:pPr marL="0" indent="0" eaLnBrk="1" fontAlgn="base" hangingPunct="1">
              <a:buNone/>
            </a:pPr>
            <a:endParaRPr lang="en-US" altLang="zh-CN" sz="2800" b="1" kern="100">
              <a:solidFill>
                <a:srgbClr val="FF0000"/>
              </a:solidFill>
              <a:latin typeface="黑体" panose="02010609060101010101" pitchFamily="2" charset="-122"/>
              <a:ea typeface="黑体" panose="02010609060101010101" pitchFamily="2" charset="-122"/>
              <a:cs typeface="黑体" panose="02010609060101010101" pitchFamily="2" charset="-122"/>
            </a:endParaRPr>
          </a:p>
          <a:p>
            <a:pPr marL="0" indent="0" eaLnBrk="1" fontAlgn="base" hangingPunct="1">
              <a:buNone/>
            </a:pPr>
            <a:r>
              <a:rPr lang="zh-CN" altLang="en-US" sz="2800" b="1" kern="100">
                <a:solidFill>
                  <a:srgbClr val="000000"/>
                </a:solidFill>
                <a:effectLst/>
                <a:latin typeface="黑体" panose="02010609060101010101" pitchFamily="2" charset="-122"/>
                <a:ea typeface="黑体" panose="02010609060101010101" pitchFamily="2" charset="-122"/>
                <a:cs typeface="黑体" panose="02010609060101010101" pitchFamily="2" charset="-122"/>
                <a:sym typeface="+mn-ea"/>
              </a:rPr>
              <a:t>据说这是稀世之宝</a:t>
            </a:r>
            <a:r>
              <a:rPr lang="en-US" altLang="zh-CN" sz="2800" b="1" kern="100">
                <a:solidFill>
                  <a:srgbClr val="FF0000"/>
                </a:solidFill>
                <a:effectLst/>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kern="100">
                <a:solidFill>
                  <a:srgbClr val="FF0000"/>
                </a:solidFill>
                <a:effectLst/>
                <a:latin typeface="黑体" panose="02010609060101010101" pitchFamily="2" charset="-122"/>
                <a:ea typeface="黑体" panose="02010609060101010101" pitchFamily="2" charset="-122"/>
                <a:cs typeface="黑体" panose="02010609060101010101" pitchFamily="2" charset="-122"/>
                <a:sym typeface="+mn-ea"/>
              </a:rPr>
              <a:t>即</a:t>
            </a:r>
            <a:r>
              <a:rPr lang="zh-CN" altLang="en-US" sz="2800" b="1" kern="100">
                <a:solidFill>
                  <a:srgbClr val="000000"/>
                </a:solidFill>
                <a:effectLst/>
                <a:latin typeface="黑体" panose="02010609060101010101" pitchFamily="2" charset="-122"/>
                <a:ea typeface="黑体" panose="02010609060101010101" pitchFamily="2" charset="-122"/>
                <a:cs typeface="黑体" panose="02010609060101010101" pitchFamily="2" charset="-122"/>
                <a:sym typeface="+mn-ea"/>
              </a:rPr>
              <a:t>一种难得的妇科良药。</a:t>
            </a:r>
            <a:endParaRPr lang="zh-CN" altLang="en-US" sz="2800" b="1" kern="100">
              <a:effectLst/>
              <a:latin typeface="黑体" panose="02010609060101010101" pitchFamily="2" charset="-122"/>
              <a:ea typeface="黑体" panose="02010609060101010101" pitchFamily="2" charset="-122"/>
              <a:cs typeface="黑体" panose="02010609060101010101" pitchFamily="2" charset="-122"/>
            </a:endParaRPr>
          </a:p>
          <a:p>
            <a:pPr marL="0" indent="0" eaLnBrk="1" fontAlgn="base" hangingPunct="1">
              <a:buNone/>
            </a:pPr>
            <a:r>
              <a:rPr lang="zh-CN" altLang="en-US" sz="2800" b="1" kern="100">
                <a:solidFill>
                  <a:srgbClr val="000000"/>
                </a:solidFill>
                <a:effectLst/>
                <a:latin typeface="黑体" panose="02010609060101010101" pitchFamily="2" charset="-122"/>
                <a:ea typeface="黑体" panose="02010609060101010101" pitchFamily="2" charset="-122"/>
                <a:cs typeface="黑体" panose="02010609060101010101" pitchFamily="2" charset="-122"/>
                <a:sym typeface="+mn-ea"/>
              </a:rPr>
              <a:t>世上有两种人</a:t>
            </a:r>
            <a:r>
              <a:rPr lang="en-US" altLang="zh-CN" sz="2800" b="1" kern="100">
                <a:solidFill>
                  <a:srgbClr val="FF0000"/>
                </a:solidFill>
                <a:effectLst/>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kern="100">
                <a:solidFill>
                  <a:srgbClr val="000000"/>
                </a:solidFill>
                <a:effectLst/>
                <a:latin typeface="黑体" panose="02010609060101010101" pitchFamily="2" charset="-122"/>
                <a:ea typeface="黑体" panose="02010609060101010101" pitchFamily="2" charset="-122"/>
                <a:cs typeface="黑体" panose="02010609060101010101" pitchFamily="2" charset="-122"/>
                <a:sym typeface="+mn-ea"/>
              </a:rPr>
              <a:t>品格高尚的君子和品格低劣的小人</a:t>
            </a:r>
            <a:r>
              <a:rPr lang="en-US" altLang="zh-CN" sz="2800" b="1" kern="100">
                <a:solidFill>
                  <a:srgbClr val="FF0000"/>
                </a:solidFill>
                <a:effectLst/>
                <a:latin typeface="黑体" panose="02010609060101010101" pitchFamily="2" charset="-122"/>
                <a:ea typeface="黑体" panose="02010609060101010101" pitchFamily="2" charset="-122"/>
                <a:cs typeface="黑体" panose="02010609060101010101" pitchFamily="2" charset="-122"/>
                <a:sym typeface="+mn-ea"/>
              </a:rPr>
              <a:t>)</a:t>
            </a:r>
            <a:r>
              <a:rPr lang="zh-CN" altLang="en-US" sz="2800" b="1" kern="100">
                <a:solidFill>
                  <a:srgbClr val="000000"/>
                </a:solidFill>
                <a:effectLst/>
                <a:latin typeface="黑体" panose="02010609060101010101" pitchFamily="2" charset="-122"/>
                <a:ea typeface="黑体" panose="02010609060101010101" pitchFamily="2" charset="-122"/>
                <a:cs typeface="黑体" panose="02010609060101010101" pitchFamily="2" charset="-122"/>
                <a:sym typeface="+mn-ea"/>
              </a:rPr>
              <a:t>，照理说，君子应受人尊敬，小人应遭到唾弃，但偏偏有人怕招麻烦，宁得罪君子，不得罪小人。</a:t>
            </a:r>
            <a:endParaRPr lang="zh-CN" altLang="en-US" sz="2800" b="1" kern="100">
              <a:solidFill>
                <a:srgbClr val="FF0000"/>
              </a:solidFill>
              <a:effectLst/>
              <a:latin typeface="黑体" panose="02010609060101010101" pitchFamily="2" charset="-122"/>
              <a:ea typeface="黑体" panose="02010609060101010101" pitchFamily="2" charset="-122"/>
              <a:cs typeface="黑体" panose="02010609060101010101" pitchFamily="2" charset="-122"/>
            </a:endParaRPr>
          </a:p>
          <a:p>
            <a:pPr marL="0" indent="0" eaLnBrk="1" fontAlgn="base" hangingPunct="1">
              <a:buNone/>
            </a:pPr>
            <a:endParaRPr lang="zh-CN" altLang="en-US" sz="1800" b="1">
              <a:latin typeface="黑体" panose="02010609060101010101" pitchFamily="2" charset="-122"/>
              <a:ea typeface="黑体" panose="02010609060101010101" pitchFamily="2" charset="-122"/>
              <a:cs typeface="黑体" panose="02010609060101010101" pitchFamily="2" charset="-122"/>
            </a:endParaRPr>
          </a:p>
          <a:p>
            <a:pPr marL="0" indent="0" eaLnBrk="1" fontAlgn="base" hangingPunct="1">
              <a:buNone/>
            </a:pPr>
            <a:endParaRPr lang="zh-CN" altLang="en-US" sz="1800" b="1" strike="noStrike" noProof="1">
              <a:latin typeface="黑体" panose="02010609060101010101" pitchFamily="2" charset="-122"/>
              <a:ea typeface="黑体" panose="02010609060101010101" pitchFamily="2" charset="-122"/>
              <a:cs typeface="黑体" panose="02010609060101010101" pitchFamily="2" charset="-122"/>
            </a:endParaRPr>
          </a:p>
        </p:txBody>
      </p:sp>
      <p:sp>
        <p:nvSpPr>
          <p:cNvPr id="2" name="文本框 1"/>
          <p:cNvSpPr txBox="1"/>
          <p:nvPr/>
        </p:nvSpPr>
        <p:spPr>
          <a:xfrm>
            <a:off x="-635" y="22860"/>
            <a:ext cx="9004935" cy="2503170"/>
          </a:xfrm>
          <a:prstGeom prst="rect">
            <a:avLst/>
          </a:prstGeom>
          <a:noFill/>
        </p:spPr>
        <p:txBody>
          <a:bodyPr wrap="square" rtlCol="0" anchor="t">
            <a:spAutoFit/>
          </a:bodyPr>
          <a:lstStyle/>
          <a:p>
            <a:pPr marL="342900" indent="-342900" algn="l" fontAlgn="base">
              <a:spcBef>
                <a:spcPct val="20000"/>
              </a:spcBef>
              <a:buFont typeface="Arial" panose="020b0604020202020204" pitchFamily="34" charset="0"/>
            </a:pPr>
            <a:r>
              <a:rPr lang="zh-CN" altLang="en-US" sz="2800">
                <a:solidFill>
                  <a:srgbClr val="FF0000"/>
                </a:solidFill>
                <a:latin typeface="Calibri"/>
                <a:ea typeface="微软雅黑" panose="020b0503020204020204" pitchFamily="34" charset="-122"/>
                <a:cs typeface="Arial" panose="020b0604020202020204" pitchFamily="34" charset="0"/>
                <a:sym typeface="+mn-ea"/>
              </a:rPr>
              <a:t>另外，破折号还用于连接歇后语，标明文章副标题和词、诗、文的作者和出处等用法。</a:t>
            </a:r>
            <a:endParaRPr lang="zh-CN" altLang="en-US">
              <a:solidFill>
                <a:srgbClr val="FF0000"/>
              </a:solidFill>
              <a:ea typeface="黑体" panose="02010609060101010101" pitchFamily="2" charset="-122"/>
            </a:endParaRPr>
          </a:p>
          <a:p>
            <a:pPr marL="342900" indent="-342900" algn="l" fontAlgn="base">
              <a:spcBef>
                <a:spcPct val="20000"/>
              </a:spcBef>
              <a:buFont typeface="Arial" panose="020b0604020202020204" pitchFamily="34" charset="0"/>
            </a:pPr>
            <a:r>
              <a:rPr lang="en-US" altLang="zh-CN" sz="2800">
                <a:solidFill>
                  <a:srgbClr val="000000"/>
                </a:solidFill>
                <a:latin typeface="Calibri"/>
                <a:ea typeface="黑体" panose="02010609060101010101" pitchFamily="2" charset="-122"/>
                <a:cs typeface="Arial" panose="020b0604020202020204" pitchFamily="34" charset="0"/>
                <a:sym typeface="+mn-ea"/>
              </a:rPr>
              <a:t>【</a:t>
            </a:r>
            <a:r>
              <a:rPr lang="zh-CN" altLang="en-US" sz="2800">
                <a:solidFill>
                  <a:srgbClr val="000000"/>
                </a:solidFill>
                <a:latin typeface="Calibri"/>
                <a:ea typeface="黑体" panose="02010609060101010101" pitchFamily="2" charset="-122"/>
                <a:cs typeface="Arial" panose="020b0604020202020204" pitchFamily="34" charset="0"/>
                <a:sym typeface="+mn-ea"/>
              </a:rPr>
              <a:t>例</a:t>
            </a:r>
            <a:r>
              <a:rPr lang="en-US" altLang="zh-CN" sz="2800">
                <a:solidFill>
                  <a:srgbClr val="000000"/>
                </a:solidFill>
                <a:latin typeface="Calibri"/>
                <a:ea typeface="黑体" panose="02010609060101010101" pitchFamily="2" charset="-122"/>
                <a:cs typeface="Arial" panose="020b0604020202020204" pitchFamily="34" charset="0"/>
                <a:sym typeface="+mn-ea"/>
              </a:rPr>
              <a:t>】</a:t>
            </a:r>
            <a:r>
              <a:rPr lang="zh-CN" altLang="en-US" sz="2800">
                <a:solidFill>
                  <a:srgbClr val="000000"/>
                </a:solidFill>
                <a:latin typeface="Calibri"/>
                <a:ea typeface="微软雅黑" panose="020b0503020204020204" pitchFamily="34" charset="-122"/>
                <a:cs typeface="Arial" panose="020b0604020202020204" pitchFamily="34" charset="0"/>
                <a:sym typeface="+mn-ea"/>
              </a:rPr>
              <a:t>　下雨天出太阳</a:t>
            </a:r>
            <a:r>
              <a:rPr lang="en-US" altLang="zh-CN" sz="2800">
                <a:solidFill>
                  <a:srgbClr val="000000"/>
                </a:solidFill>
                <a:latin typeface="Courier New" panose="02070309020205020404" pitchFamily="49" charset="0"/>
                <a:ea typeface="Times New Roman" panose="02020603050405020304" pitchFamily="18" charset="0"/>
                <a:cs typeface="Arial" panose="020b0604020202020204" pitchFamily="34" charset="0"/>
                <a:sym typeface="+mn-ea"/>
              </a:rPr>
              <a:t>——</a:t>
            </a:r>
            <a:r>
              <a:rPr lang="zh-CN" altLang="en-US" sz="2800">
                <a:solidFill>
                  <a:srgbClr val="000000"/>
                </a:solidFill>
                <a:latin typeface="Calibri"/>
                <a:ea typeface="微软雅黑" panose="020b0503020204020204" pitchFamily="34" charset="-122"/>
                <a:cs typeface="Arial" panose="020b0604020202020204" pitchFamily="34" charset="0"/>
                <a:sym typeface="+mn-ea"/>
              </a:rPr>
              <a:t>假晴</a:t>
            </a:r>
            <a:r>
              <a:rPr lang="en-US" altLang="zh-CN" sz="2800">
                <a:solidFill>
                  <a:srgbClr val="000000"/>
                </a:solidFill>
                <a:latin typeface="Calibri"/>
                <a:ea typeface="微软雅黑" panose="020b0503020204020204" pitchFamily="34" charset="-122"/>
                <a:cs typeface="Arial" panose="020b0604020202020204" pitchFamily="34" charset="0"/>
                <a:sym typeface="+mn-ea"/>
              </a:rPr>
              <a:t>(</a:t>
            </a:r>
            <a:r>
              <a:rPr lang="zh-CN" altLang="en-US" sz="2800">
                <a:solidFill>
                  <a:srgbClr val="000000"/>
                </a:solidFill>
                <a:latin typeface="Calibri"/>
                <a:ea typeface="微软雅黑" panose="020b0503020204020204" pitchFamily="34" charset="-122"/>
                <a:cs typeface="Arial" panose="020b0604020202020204" pitchFamily="34" charset="0"/>
                <a:sym typeface="+mn-ea"/>
              </a:rPr>
              <a:t>情</a:t>
            </a:r>
            <a:r>
              <a:rPr lang="en-US" altLang="zh-CN" sz="2800">
                <a:solidFill>
                  <a:srgbClr val="000000"/>
                </a:solidFill>
                <a:latin typeface="Calibri"/>
                <a:ea typeface="微软雅黑" panose="020b0503020204020204" pitchFamily="34" charset="-122"/>
                <a:cs typeface="Arial" panose="020b0604020202020204" pitchFamily="34" charset="0"/>
                <a:sym typeface="+mn-ea"/>
              </a:rPr>
              <a:t>)</a:t>
            </a:r>
            <a:endParaRPr lang="en-US" altLang="zh-CN">
              <a:solidFill>
                <a:srgbClr val="000000"/>
              </a:solidFill>
              <a:ea typeface="黑体" panose="02010609060101010101" pitchFamily="2" charset="-122"/>
            </a:endParaRPr>
          </a:p>
          <a:p>
            <a:pPr marL="342900" indent="-342900" algn="l" fontAlgn="base">
              <a:spcBef>
                <a:spcPct val="20000"/>
              </a:spcBef>
              <a:buFont typeface="Arial" panose="020b0604020202020204" pitchFamily="34" charset="0"/>
            </a:pPr>
            <a:r>
              <a:rPr lang="en-US" altLang="zh-CN" sz="2800">
                <a:solidFill>
                  <a:srgbClr val="000000"/>
                </a:solidFill>
                <a:latin typeface="Calibri"/>
                <a:ea typeface="黑体" panose="02010609060101010101" pitchFamily="2" charset="-122"/>
                <a:cs typeface="Arial" panose="020b0604020202020204" pitchFamily="34" charset="0"/>
                <a:sym typeface="+mn-ea"/>
              </a:rPr>
              <a:t>【</a:t>
            </a:r>
            <a:r>
              <a:rPr lang="zh-CN" altLang="en-US" sz="2800">
                <a:solidFill>
                  <a:srgbClr val="000000"/>
                </a:solidFill>
                <a:latin typeface="Calibri"/>
                <a:ea typeface="黑体" panose="02010609060101010101" pitchFamily="2" charset="-122"/>
                <a:cs typeface="Arial" panose="020b0604020202020204" pitchFamily="34" charset="0"/>
                <a:sym typeface="+mn-ea"/>
              </a:rPr>
              <a:t>例</a:t>
            </a:r>
            <a:r>
              <a:rPr lang="en-US" altLang="zh-CN" sz="2800">
                <a:solidFill>
                  <a:srgbClr val="000000"/>
                </a:solidFill>
                <a:latin typeface="Calibri"/>
                <a:ea typeface="黑体" panose="02010609060101010101" pitchFamily="2" charset="-122"/>
                <a:cs typeface="Arial" panose="020b0604020202020204" pitchFamily="34" charset="0"/>
                <a:sym typeface="+mn-ea"/>
              </a:rPr>
              <a:t>】</a:t>
            </a:r>
            <a:r>
              <a:rPr lang="zh-CN" altLang="en-US" sz="2800">
                <a:solidFill>
                  <a:srgbClr val="000000"/>
                </a:solidFill>
                <a:latin typeface="Calibri"/>
                <a:ea typeface="微软雅黑" panose="020b0503020204020204" pitchFamily="34" charset="-122"/>
                <a:cs typeface="Arial" panose="020b0604020202020204" pitchFamily="34" charset="0"/>
                <a:sym typeface="+mn-ea"/>
              </a:rPr>
              <a:t>　少壮不努力，老大徒伤悲。</a:t>
            </a:r>
            <a:endParaRPr lang="zh-CN" altLang="en-US">
              <a:solidFill>
                <a:srgbClr val="000000"/>
              </a:solidFill>
            </a:endParaRPr>
          </a:p>
          <a:p>
            <a:pPr marL="342900" indent="-342900" algn="r" fontAlgn="base">
              <a:spcBef>
                <a:spcPct val="20000"/>
              </a:spcBef>
              <a:buFont typeface="Arial" panose="020b0604020202020204" pitchFamily="34" charset="0"/>
            </a:pPr>
            <a:r>
              <a:rPr lang="en-US" altLang="zh-CN" sz="2800">
                <a:solidFill>
                  <a:srgbClr val="000000"/>
                </a:solidFill>
                <a:latin typeface="Courier New" panose="02070309020205020404" pitchFamily="49" charset="0"/>
                <a:ea typeface="Times New Roman" panose="02020603050405020304" pitchFamily="18" charset="0"/>
                <a:cs typeface="Arial" panose="020b0604020202020204" pitchFamily="34" charset="0"/>
                <a:sym typeface="+mn-ea"/>
              </a:rPr>
              <a:t>——</a:t>
            </a:r>
            <a:r>
              <a:rPr lang="en-US" altLang="zh-CN" sz="2800">
                <a:solidFill>
                  <a:srgbClr val="000000"/>
                </a:solidFill>
                <a:latin typeface="Calibri"/>
                <a:ea typeface="微软雅黑" panose="020b0503020204020204" pitchFamily="34" charset="-122"/>
                <a:cs typeface="Arial" panose="020b0604020202020204" pitchFamily="34" charset="0"/>
                <a:sym typeface="+mn-ea"/>
              </a:rPr>
              <a:t>《</a:t>
            </a:r>
            <a:r>
              <a:rPr lang="zh-CN" altLang="en-US" sz="2800">
                <a:solidFill>
                  <a:srgbClr val="000000"/>
                </a:solidFill>
                <a:latin typeface="Calibri"/>
                <a:ea typeface="微软雅黑" panose="020b0503020204020204" pitchFamily="34" charset="-122"/>
                <a:cs typeface="Arial" panose="020b0604020202020204" pitchFamily="34" charset="0"/>
                <a:sym typeface="+mn-ea"/>
              </a:rPr>
              <a:t>汉乐府</a:t>
            </a:r>
            <a:r>
              <a:rPr lang="en-US" altLang="zh-CN" sz="2800">
                <a:solidFill>
                  <a:srgbClr val="000000"/>
                </a:solidFill>
                <a:latin typeface="Courier New" panose="02070309020205020404" pitchFamily="49" charset="0"/>
                <a:ea typeface="Times New Roman" panose="02020603050405020304" pitchFamily="18" charset="0"/>
                <a:cs typeface="Arial" panose="020b0604020202020204" pitchFamily="34" charset="0"/>
                <a:sym typeface="+mn-ea"/>
              </a:rPr>
              <a:t>·</a:t>
            </a:r>
            <a:r>
              <a:rPr lang="zh-CN" altLang="en-US" sz="2800">
                <a:solidFill>
                  <a:srgbClr val="000000"/>
                </a:solidFill>
                <a:latin typeface="Calibri"/>
                <a:ea typeface="微软雅黑" panose="020b0503020204020204" pitchFamily="34" charset="-122"/>
                <a:cs typeface="Arial" panose="020b0604020202020204" pitchFamily="34" charset="0"/>
                <a:sym typeface="+mn-ea"/>
              </a:rPr>
              <a:t>长歌行</a:t>
            </a:r>
            <a:r>
              <a:rPr lang="en-US" altLang="zh-CN" sz="2800">
                <a:solidFill>
                  <a:srgbClr val="000000"/>
                </a:solidFill>
                <a:latin typeface="Calibri"/>
                <a:ea typeface="微软雅黑" panose="020b0503020204020204" pitchFamily="34" charset="-122"/>
                <a:cs typeface="Arial" panose="020b0604020202020204" pitchFamily="34" charset="0"/>
                <a:sym typeface="+mn-ea"/>
              </a:rPr>
              <a:t>》</a:t>
            </a:r>
            <a:endParaRPr lang="zh-CN" altLang="en-US"/>
          </a:p>
        </p:txBody>
      </p:sp>
      <p:sp>
        <p:nvSpPr>
          <p:cNvPr id="4" name="标题 3"/>
          <p:cNvSpPr>
            <a:spLocks noGrp="1"/>
          </p:cNvSpPr>
          <p:nvPr>
            <p:ph type="title"/>
          </p:nvPr>
        </p:nvSpPr>
        <p:spPr/>
        <p:txBody>
          <a:bodyPr/>
          <a:lstStyle/>
          <a:p>
            <a:endParaRPr lang="zh-CN" altLang="en-US"/>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0" y="635"/>
            <a:ext cx="9144000" cy="7847330"/>
          </a:xfrm>
          <a:prstGeom prst="rect">
            <a:avLst/>
          </a:prstGeom>
          <a:noFill/>
        </p:spPr>
        <p:txBody>
          <a:bodyPr wrap="square" rtlCol="0" anchor="t">
            <a:spAutoFit/>
          </a:bodyPr>
          <a:lstStyle/>
          <a:p>
            <a:pPr eaLnBrk="1" hangingPunct="1"/>
            <a:r>
              <a:rPr lang="zh-CN" altLang="en-US" sz="2400" b="1">
                <a:solidFill>
                  <a:schemeClr val="hlink"/>
                </a:solidFill>
                <a:latin typeface="黑体" panose="02010609060101010101" pitchFamily="2" charset="-122"/>
                <a:ea typeface="黑体" panose="02010609060101010101" pitchFamily="2" charset="-122"/>
                <a:cs typeface="黑体" panose="02010609060101010101" pitchFamily="2" charset="-122"/>
                <a:sym typeface="+mn-ea"/>
              </a:rPr>
              <a:t>注意事项</a:t>
            </a:r>
            <a:endParaRPr lang="zh-CN" altLang="en-US" sz="2400" b="1">
              <a:solidFill>
                <a:schemeClr val="hlink"/>
              </a:solidFill>
              <a:latin typeface="黑体" panose="02010609060101010101" pitchFamily="2" charset="-122"/>
              <a:ea typeface="黑体" panose="02010609060101010101" pitchFamily="2" charset="-122"/>
              <a:cs typeface="黑体" panose="02010609060101010101" pitchFamily="2" charset="-122"/>
            </a:endParaRPr>
          </a:p>
          <a:p>
            <a:pPr eaLnBrk="1" hangingPunct="1"/>
            <a:r>
              <a:rPr lang="en-US" altLang="zh-CN" sz="24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1</a:t>
            </a: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、破折号前的标点，如果是句号或逗号，可不用。如果是问号或感叹号，则保留。破折号之前可以有点号，破折号之后不能有点号。</a:t>
            </a:r>
          </a:p>
          <a:p>
            <a:pPr eaLnBrk="1" hangingPunct="1"/>
            <a:r>
              <a:rPr lang="en-US" altLang="zh-CN" sz="24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例</a:t>
            </a:r>
            <a:r>
              <a:rPr lang="en-US" altLang="zh-CN" sz="24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　人人都知道他是雷锋式的人物</a:t>
            </a:r>
            <a:r>
              <a:rPr lang="en-US" altLang="zh-CN" sz="24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心中只想着他人的好人。</a:t>
            </a:r>
            <a:endPar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endParaRPr>
          </a:p>
          <a:p>
            <a:pPr eaLnBrk="1" hangingPunct="1"/>
            <a:r>
              <a:rPr lang="en-US" altLang="zh-CN" sz="24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例</a:t>
            </a:r>
            <a:r>
              <a:rPr lang="en-US" altLang="zh-CN" sz="24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　热爱书吧</a:t>
            </a: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en-US" altLang="zh-CN" sz="24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这是知识的源泉。</a:t>
            </a:r>
            <a:endPar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endParaRPr>
          </a:p>
          <a:p>
            <a:endParaRPr lang="zh-CN" altLang="en-US" sz="2400" b="1">
              <a:latin typeface="黑体" panose="02010609060101010101" pitchFamily="2" charset="-122"/>
              <a:ea typeface="黑体" panose="02010609060101010101" pitchFamily="2" charset="-122"/>
              <a:cs typeface="黑体" panose="02010609060101010101" pitchFamily="2" charset="-122"/>
            </a:endParaRPr>
          </a:p>
          <a:p>
            <a:r>
              <a:rPr lang="zh-CN" altLang="en-US" sz="2400" b="1">
                <a:solidFill>
                  <a:srgbClr val="0070C0"/>
                </a:solidFill>
                <a:latin typeface="黑体" panose="02010609060101010101" pitchFamily="2" charset="-122"/>
                <a:ea typeface="黑体" panose="02010609060101010101" pitchFamily="2" charset="-122"/>
                <a:cs typeface="黑体" panose="02010609060101010101" pitchFamily="2" charset="-122"/>
              </a:rPr>
              <a:t>破折号中表示注释的用法容易和冒号中总说与分说的用法混淆，可从两个角度区别：</a:t>
            </a:r>
            <a:endParaRPr lang="zh-CN" altLang="en-US" sz="2400" b="1">
              <a:latin typeface="黑体" panose="02010609060101010101" pitchFamily="2" charset="-122"/>
              <a:ea typeface="黑体" panose="02010609060101010101" pitchFamily="2" charset="-122"/>
              <a:cs typeface="黑体" panose="02010609060101010101" pitchFamily="2" charset="-122"/>
            </a:endParaRPr>
          </a:p>
          <a:p>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一是分说部分是总说部分的分项叙述，应用冒号，</a:t>
            </a:r>
          </a:p>
          <a:p>
            <a:r>
              <a:rPr lang="zh-CN" altLang="en-US" sz="2400" b="1">
                <a:latin typeface="黑体" panose="02010609060101010101" pitchFamily="2" charset="-122"/>
                <a:ea typeface="黑体" panose="02010609060101010101" pitchFamily="2" charset="-122"/>
                <a:cs typeface="黑体" panose="02010609060101010101" pitchFamily="2" charset="-122"/>
              </a:rPr>
              <a:t>如：“今天晚上会有如下节目：舞蹈、独唱、二重唱、相声和杂</a:t>
            </a: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技。”</a:t>
            </a:r>
          </a:p>
          <a:p>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如分说部分是对总说部分的注释，则应用破折号，</a:t>
            </a:r>
          </a:p>
          <a:p>
            <a:r>
              <a:rPr lang="zh-CN" altLang="en-US" sz="2400" b="1">
                <a:latin typeface="黑体" panose="02010609060101010101" pitchFamily="2" charset="-122"/>
                <a:ea typeface="黑体" panose="02010609060101010101" pitchFamily="2" charset="-122"/>
                <a:cs typeface="黑体" panose="02010609060101010101" pitchFamily="2" charset="-122"/>
              </a:rPr>
              <a:t>如“我国的四大发明——火药、印刷术、指南针、造纸术对世界历史的发展有伟大贡献”。</a:t>
            </a:r>
          </a:p>
          <a:p>
            <a:endParaRPr lang="zh-CN" altLang="en-US" sz="2400" b="1">
              <a:latin typeface="黑体" panose="02010609060101010101" pitchFamily="2" charset="-122"/>
              <a:ea typeface="黑体" panose="02010609060101010101" pitchFamily="2" charset="-122"/>
              <a:cs typeface="黑体" panose="02010609060101010101" pitchFamily="2" charset="-122"/>
            </a:endParaRPr>
          </a:p>
          <a:p>
            <a:r>
              <a:rPr lang="zh-CN" altLang="en-US" sz="2400" b="1">
                <a:latin typeface="黑体" panose="02010609060101010101" pitchFamily="2" charset="-122"/>
                <a:ea typeface="黑体" panose="02010609060101010101" pitchFamily="2" charset="-122"/>
                <a:cs typeface="黑体" panose="02010609060101010101" pitchFamily="2" charset="-122"/>
              </a:rPr>
              <a:t>二是凡用破折号表示注释的，可以把注释删去，句子的内容与形式仍是完整的；用冒号表示总说分说的句子则不能把分说部分删去，否则句子表意不完整。</a:t>
            </a:r>
          </a:p>
          <a:p>
            <a:endParaRPr lang="zh-CN" altLang="en-US" sz="2400" b="1">
              <a:latin typeface="黑体" panose="02010609060101010101" pitchFamily="2" charset="-122"/>
              <a:ea typeface="黑体" panose="02010609060101010101" pitchFamily="2" charset="-122"/>
              <a:cs typeface="黑体" panose="02010609060101010101" pitchFamily="2" charset="-122"/>
            </a:endParaRPr>
          </a:p>
          <a:p>
            <a:endParaRPr lang="zh-CN" altLang="en-US" sz="2400" b="1">
              <a:latin typeface="黑体" panose="02010609060101010101" pitchFamily="2" charset="-122"/>
              <a:ea typeface="黑体" panose="02010609060101010101" pitchFamily="2" charset="-122"/>
              <a:cs typeface="黑体" panose="02010609060101010101" pitchFamily="2" charset="-122"/>
            </a:endParaRPr>
          </a:p>
          <a:p>
            <a:endParaRPr lang="zh-CN" altLang="en-US" sz="2400" b="1">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anim calcmode="lin" valueType="num">
                                      <p:cBhvr additive="base">
                                        <p:cTn id="25"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5" end="5"/>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
                                            <p:txEl>
                                              <p:pRg st="6" end="6"/>
                                            </p:txEl>
                                          </p:spTgt>
                                        </p:tgtEl>
                                        <p:attrNameLst>
                                          <p:attrName>style.visibility</p:attrName>
                                        </p:attrNameLst>
                                      </p:cBhvr>
                                      <p:to>
                                        <p:strVal val="visible"/>
                                      </p:to>
                                    </p:set>
                                    <p:anim calcmode="lin" valueType="num">
                                      <p:cBhvr additive="base">
                                        <p:cTn id="29"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6" end="6"/>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4">
                                            <p:txEl>
                                              <p:pRg st="7" end="7"/>
                                            </p:txEl>
                                          </p:spTgt>
                                        </p:tgtEl>
                                        <p:attrNameLst>
                                          <p:attrName>style.visibility</p:attrName>
                                        </p:attrNameLst>
                                      </p:cBhvr>
                                      <p:to>
                                        <p:strVal val="visible"/>
                                      </p:to>
                                    </p:set>
                                    <p:anim calcmode="lin" valueType="num">
                                      <p:cBhvr additive="base">
                                        <p:cTn id="33"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txEl>
                                              <p:pRg st="7" end="7"/>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4">
                                            <p:txEl>
                                              <p:pRg st="8" end="8"/>
                                            </p:txEl>
                                          </p:spTgt>
                                        </p:tgtEl>
                                        <p:attrNameLst>
                                          <p:attrName>style.visibility</p:attrName>
                                        </p:attrNameLst>
                                      </p:cBhvr>
                                      <p:to>
                                        <p:strVal val="visible"/>
                                      </p:to>
                                    </p:set>
                                    <p:anim calcmode="lin" valueType="num">
                                      <p:cBhvr additive="base">
                                        <p:cTn id="37"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8" end="8"/>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4">
                                            <p:txEl>
                                              <p:pRg st="9" end="9"/>
                                            </p:txEl>
                                          </p:spTgt>
                                        </p:tgtEl>
                                        <p:attrNameLst>
                                          <p:attrName>style.visibility</p:attrName>
                                        </p:attrNameLst>
                                      </p:cBhvr>
                                      <p:to>
                                        <p:strVal val="visible"/>
                                      </p:to>
                                    </p:set>
                                    <p:anim calcmode="lin" valueType="num">
                                      <p:cBhvr additive="base">
                                        <p:cTn id="41"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
                                            <p:txEl>
                                              <p:pRg st="9" end="9"/>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4">
                                            <p:txEl>
                                              <p:pRg st="11" end="11"/>
                                            </p:txEl>
                                          </p:spTgt>
                                        </p:tgtEl>
                                        <p:attrNameLst>
                                          <p:attrName>style.visibility</p:attrName>
                                        </p:attrNameLst>
                                      </p:cBhvr>
                                      <p:to>
                                        <p:strVal val="visible"/>
                                      </p:to>
                                    </p:set>
                                    <p:anim calcmode="lin" valueType="num">
                                      <p:cBhvr additive="base">
                                        <p:cTn id="45" dur="500" fill="hold"/>
                                        <p:tgtEl>
                                          <p:spTgt spid="4">
                                            <p:txEl>
                                              <p:pRg st="11" end="11"/>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4">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726" name="文本框 10"/>
          <p:cNvSpPr/>
          <p:nvPr/>
        </p:nvSpPr>
        <p:spPr>
          <a:xfrm>
            <a:off x="653654" y="1032272"/>
            <a:ext cx="2632472" cy="512445"/>
          </a:xfrm>
          <a:prstGeom prst="rect">
            <a:avLst/>
          </a:prstGeom>
          <a:noFill/>
          <a:ln w="9525">
            <a:noFill/>
          </a:ln>
        </p:spPr>
        <p:txBody>
          <a:bodyPr vert="horz" lIns="51428" tIns="25713" rIns="51428" bIns="25713" anchor="t">
            <a:spAutoFit/>
          </a:bodyPr>
          <a:lstStyle/>
          <a:p>
            <a:pPr>
              <a:buFontTx/>
              <a:buNone/>
            </a:pPr>
            <a:r>
              <a:rPr lang="zh-CN" altLang="en-US" sz="3000" b="1" baseline="0">
                <a:solidFill>
                  <a:srgbClr val="FF0000"/>
                </a:solidFill>
                <a:latin typeface="黑体" panose="02010609060101010101" pitchFamily="2" charset="-122"/>
                <a:ea typeface="黑体" panose="02010609060101010101" pitchFamily="2" charset="-122"/>
              </a:rPr>
              <a:t>课堂小结</a:t>
            </a:r>
            <a:endParaRPr lang="zh-CN" altLang="zh-CN" sz="1350">
              <a:latin typeface="Arial" panose="020b0604020202020204" pitchFamily="34" charset="0"/>
            </a:endParaRPr>
          </a:p>
        </p:txBody>
      </p:sp>
      <p:pic>
        <p:nvPicPr>
          <p:cNvPr id="2097206" name="图片 9"/>
          <p:cNvPicPr>
            <a:picLocks noChangeAspect="1"/>
          </p:cNvPicPr>
          <p:nvPr/>
        </p:nvPicPr>
        <p:blipFill>
          <a:blip r:embed="rId3"/>
          <a:stretch>
            <a:fillRect/>
          </a:stretch>
        </p:blipFill>
        <p:spPr>
          <a:xfrm>
            <a:off x="415529" y="2407444"/>
            <a:ext cx="2583656" cy="1828800"/>
          </a:xfrm>
          <a:prstGeom prst="rect">
            <a:avLst/>
          </a:prstGeom>
          <a:noFill/>
          <a:ln w="9525">
            <a:noFill/>
          </a:ln>
        </p:spPr>
      </p:pic>
      <p:sp>
        <p:nvSpPr>
          <p:cNvPr id="1050728" name="文本框 3"/>
          <p:cNvSpPr/>
          <p:nvPr/>
        </p:nvSpPr>
        <p:spPr>
          <a:xfrm>
            <a:off x="4791075" y="1326356"/>
            <a:ext cx="1198960" cy="530225"/>
          </a:xfrm>
          <a:prstGeom prst="rect">
            <a:avLst/>
          </a:prstGeom>
          <a:noFill/>
          <a:ln w="9525" cap="flat" cmpd="sng">
            <a:solidFill>
              <a:srgbClr val="DED536">
                <a:alpha val="100000"/>
              </a:srgbClr>
            </a:solidFill>
            <a:prstDash val="solid"/>
            <a:miter/>
            <a:headEnd type="none" w="med" len="med"/>
            <a:tailEnd type="none" w="med" len="med"/>
          </a:ln>
        </p:spPr>
        <p:txBody>
          <a:bodyPr vert="horz" lIns="68580" tIns="34290" rIns="68580" bIns="34290" anchor="t">
            <a:spAutoFit/>
          </a:bodyPr>
          <a:lstStyle/>
          <a:p>
            <a:pPr algn="ctr">
              <a:buFontTx/>
              <a:buNone/>
            </a:pPr>
            <a:r>
              <a:rPr lang="en-US" altLang="en-US" sz="3000" b="1" baseline="0">
                <a:solidFill>
                  <a:srgbClr val="FF0000"/>
                </a:solidFill>
                <a:latin typeface="黑体" panose="02010609060101010101" pitchFamily="2" charset="-122"/>
                <a:ea typeface="黑体" panose="02010609060101010101" pitchFamily="2" charset="-122"/>
              </a:rPr>
              <a:t>总结</a:t>
            </a:r>
            <a:endParaRPr lang="zh-CN" altLang="zh-CN" sz="1350">
              <a:latin typeface="Arial" panose="020b0604020202020204" pitchFamily="34" charset="0"/>
            </a:endParaRPr>
          </a:p>
        </p:txBody>
      </p:sp>
      <p:sp>
        <p:nvSpPr>
          <p:cNvPr id="1050730" name="文本框 4"/>
          <p:cNvSpPr/>
          <p:nvPr/>
        </p:nvSpPr>
        <p:spPr>
          <a:xfrm>
            <a:off x="3165872" y="2131219"/>
            <a:ext cx="5680472" cy="2376805"/>
          </a:xfrm>
          <a:prstGeom prst="rect">
            <a:avLst/>
          </a:prstGeom>
          <a:noFill/>
          <a:ln w="38100" cap="flat" cmpd="sng">
            <a:solidFill>
              <a:srgbClr val="DED536">
                <a:alpha val="100000"/>
              </a:srgbClr>
            </a:solidFill>
            <a:prstDash val="solid"/>
            <a:miter/>
            <a:headEnd type="none" w="med" len="med"/>
            <a:tailEnd type="none" w="med" len="med"/>
          </a:ln>
        </p:spPr>
        <p:txBody>
          <a:bodyPr vert="horz" lIns="68580" tIns="34290" rIns="68580" bIns="34290" anchor="t">
            <a:spAutoFit/>
          </a:bodyPr>
          <a:lstStyle/>
          <a:p>
            <a:pPr>
              <a:buFontTx/>
              <a:buNone/>
            </a:pPr>
            <a:r>
              <a:rPr lang="en-US" altLang="en-US" sz="3000" b="1" baseline="0">
                <a:latin typeface="黑体" panose="02010609060101010101" pitchFamily="2" charset="-122"/>
                <a:ea typeface="黑体" panose="02010609060101010101" pitchFamily="2" charset="-122"/>
              </a:rPr>
              <a:t>一、声音延长或中断</a:t>
            </a:r>
            <a:endParaRPr lang="zh-CN" altLang="zh-CN" sz="1350">
              <a:latin typeface="Arial" panose="020b0604020202020204" pitchFamily="34" charset="0"/>
            </a:endParaRPr>
          </a:p>
          <a:p>
            <a:pPr>
              <a:buFontTx/>
              <a:buNone/>
            </a:pPr>
            <a:r>
              <a:rPr lang="en-US" altLang="en-US" sz="3000" b="1" baseline="0">
                <a:latin typeface="黑体" panose="02010609060101010101" pitchFamily="2" charset="-122"/>
                <a:ea typeface="黑体" panose="02010609060101010101" pitchFamily="2" charset="-122"/>
              </a:rPr>
              <a:t>二、意思递进与转换</a:t>
            </a:r>
            <a:endParaRPr lang="zh-CN" altLang="zh-CN" sz="1350">
              <a:latin typeface="Arial" panose="020b0604020202020204" pitchFamily="34" charset="0"/>
            </a:endParaRPr>
          </a:p>
          <a:p>
            <a:pPr>
              <a:buFontTx/>
              <a:buNone/>
            </a:pPr>
            <a:r>
              <a:rPr lang="en-US" altLang="en-US" sz="3000" b="1" baseline="0">
                <a:latin typeface="黑体" panose="02010609060101010101" pitchFamily="2" charset="-122"/>
                <a:ea typeface="黑体" panose="02010609060101010101" pitchFamily="2" charset="-122"/>
              </a:rPr>
              <a:t>三、主要任务作解释，时在结尾时中间。</a:t>
            </a:r>
            <a:endParaRPr lang="zh-CN" altLang="zh-CN" sz="1350">
              <a:latin typeface="Arial" panose="020b0604020202020204" pitchFamily="34" charset="0"/>
            </a:endParaRPr>
          </a:p>
          <a:p>
            <a:pPr>
              <a:buFontTx/>
              <a:buNone/>
            </a:pPr>
            <a:r>
              <a:rPr lang="en-US" altLang="en-US" sz="3000" b="1" baseline="0">
                <a:latin typeface="黑体" panose="02010609060101010101" pitchFamily="2" charset="-122"/>
                <a:ea typeface="黑体" panose="02010609060101010101" pitchFamily="2" charset="-122"/>
              </a:rPr>
              <a:t>四、与“即”“就是”不套用</a:t>
            </a:r>
            <a:endParaRPr lang="zh-CN" altLang="zh-CN" sz="1350">
              <a:latin typeface="Arial" panose="020b0604020202020204" pitchFamily="34" charset="0"/>
            </a:endParaRPr>
          </a:p>
        </p:txBody>
      </p:sp>
      <p:sp>
        <p:nvSpPr>
          <p:cNvPr id="1050732" name="下箭头 7"/>
          <p:cNvSpPr/>
          <p:nvPr/>
        </p:nvSpPr>
        <p:spPr>
          <a:xfrm>
            <a:off x="5393531" y="4586288"/>
            <a:ext cx="389335" cy="595313"/>
          </a:xfrm>
          <a:prstGeom prst="downArrow">
            <a:avLst>
              <a:gd name="adj1" fmla="val 50000"/>
              <a:gd name="adj2" fmla="val 49984"/>
            </a:avLst>
          </a:prstGeom>
          <a:solidFill>
            <a:srgbClr val="BC1A20"/>
          </a:solidFill>
          <a:ln w="12700" cap="flat" cmpd="sng">
            <a:solidFill>
              <a:srgbClr val="891014">
                <a:alpha val="100000"/>
              </a:srgbClr>
            </a:solidFill>
            <a:prstDash val="solid"/>
            <a:miter/>
            <a:headEnd type="none" w="med" len="med"/>
            <a:tailEnd type="none" w="med" len="med"/>
          </a:ln>
        </p:spPr>
        <p:txBody>
          <a:bodyPr vert="horz" lIns="68580" tIns="34290" rIns="68580" bIns="34290" anchor="ctr"/>
          <a:lstStyle/>
          <a:p>
            <a:pPr algn="ctr">
              <a:buFontTx/>
              <a:buNone/>
            </a:pPr>
            <a:endParaRPr lang="en-US" altLang="en-US" sz="1350" baseline="0">
              <a:solidFill>
                <a:srgbClr val="FFFFFF"/>
              </a:solidFill>
              <a:latin typeface="Arial" panose="020b0604020202020204" pitchFamily="34" charset="0"/>
              <a:ea typeface="微软雅黑" panose="020b0503020204020204" pitchFamily="34" charset="-122"/>
            </a:endParaRPr>
          </a:p>
        </p:txBody>
      </p:sp>
      <p:sp>
        <p:nvSpPr>
          <p:cNvPr id="1050734" name="文本框 8"/>
          <p:cNvSpPr/>
          <p:nvPr/>
        </p:nvSpPr>
        <p:spPr>
          <a:xfrm>
            <a:off x="4791075" y="5182474"/>
            <a:ext cx="1763316" cy="483870"/>
          </a:xfrm>
          <a:prstGeom prst="rect">
            <a:avLst/>
          </a:prstGeom>
          <a:noFill/>
          <a:ln w="9525" cap="flat" cmpd="sng">
            <a:solidFill>
              <a:srgbClr val="E1AF2B">
                <a:alpha val="100000"/>
              </a:srgbClr>
            </a:solidFill>
            <a:prstDash val="solid"/>
            <a:miter/>
            <a:headEnd type="none" w="med" len="med"/>
            <a:tailEnd type="none" w="med" len="med"/>
          </a:ln>
        </p:spPr>
        <p:txBody>
          <a:bodyPr vert="horz" lIns="68580" tIns="34290" rIns="68580" bIns="34290" anchor="t">
            <a:spAutoFit/>
          </a:bodyPr>
          <a:lstStyle/>
          <a:p>
            <a:pPr algn="ctr">
              <a:buFontTx/>
              <a:buNone/>
            </a:pPr>
            <a:r>
              <a:rPr lang="en-US" altLang="en-US" sz="2700" b="1" baseline="0">
                <a:solidFill>
                  <a:srgbClr val="FF0000"/>
                </a:solidFill>
                <a:latin typeface="黑体" panose="02010609060101010101" pitchFamily="2" charset="-122"/>
                <a:ea typeface="黑体" panose="02010609060101010101" pitchFamily="2" charset="-122"/>
              </a:rPr>
              <a:t>口诀</a:t>
            </a:r>
            <a:endParaRPr lang="zh-CN" altLang="zh-CN" sz="1350">
              <a:latin typeface="Arial" panose="020b0604020202020204" pitchFamily="34" charset="0"/>
            </a:endParaRPr>
          </a:p>
        </p:txBody>
      </p:sp>
      <p:sp>
        <p:nvSpPr>
          <p:cNvPr id="2" name="文本框 1"/>
          <p:cNvSpPr txBox="1"/>
          <p:nvPr/>
        </p:nvSpPr>
        <p:spPr>
          <a:xfrm>
            <a:off x="2172970" y="5666105"/>
            <a:ext cx="6971030" cy="1038860"/>
          </a:xfrm>
          <a:prstGeom prst="rect">
            <a:avLst/>
          </a:prstGeom>
          <a:noFill/>
        </p:spPr>
        <p:txBody>
          <a:bodyPr wrap="square" rtlCol="0" anchor="t">
            <a:spAutoFit/>
          </a:bodyPr>
          <a:lstStyle/>
          <a:p>
            <a:pPr marL="342900" indent="-342900" algn="ctr" fontAlgn="base">
              <a:spcBef>
                <a:spcPct val="20000"/>
              </a:spcBef>
              <a:buFont typeface="Arial" panose="020b0604020202020204" pitchFamily="34" charset="0"/>
            </a:pPr>
            <a:r>
              <a:rPr lang="zh-CN" altLang="en-US" sz="2800">
                <a:solidFill>
                  <a:srgbClr val="FF0000"/>
                </a:solidFill>
                <a:latin typeface="Calibri"/>
                <a:ea typeface="微软雅黑" panose="020b0503020204020204" pitchFamily="34" charset="-122"/>
                <a:cs typeface="Arial" panose="020b0604020202020204" pitchFamily="34" charset="0"/>
                <a:sym typeface="+mn-ea"/>
              </a:rPr>
              <a:t>破折与提示，誓不共戴天</a:t>
            </a:r>
            <a:endParaRPr lang="zh-CN" altLang="en-US">
              <a:solidFill>
                <a:srgbClr val="FF0000"/>
              </a:solidFill>
            </a:endParaRPr>
          </a:p>
          <a:p>
            <a:pPr marL="342900" indent="-342900" algn="ctr" fontAlgn="base">
              <a:spcBef>
                <a:spcPct val="20000"/>
              </a:spcBef>
              <a:buFont typeface="Arial" panose="020b0604020202020204" pitchFamily="34" charset="0"/>
            </a:pPr>
            <a:r>
              <a:rPr lang="zh-CN" altLang="en-US" sz="2800">
                <a:solidFill>
                  <a:srgbClr val="FF0000"/>
                </a:solidFill>
                <a:latin typeface="Calibri"/>
                <a:ea typeface="微软雅黑" panose="020b0503020204020204" pitchFamily="34" charset="-122"/>
                <a:cs typeface="Arial" panose="020b0604020202020204" pitchFamily="34" charset="0"/>
                <a:sym typeface="+mn-ea"/>
              </a:rPr>
              <a:t>补转延引列中断，后面点号不能现</a:t>
            </a:r>
            <a:endParaRPr lang="zh-CN" altLang="en-US"/>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1050726"/>
                                        </p:tgtEl>
                                        <p:attrNameLst>
                                          <p:attrName>style.visibility</p:attrName>
                                        </p:attrNameLst>
                                      </p:cBhvr>
                                      <p:to>
                                        <p:strVal val="visible"/>
                                      </p:to>
                                    </p:set>
                                    <p:animEffect transition="in" filter="wipe(left)">
                                      <p:cBhvr>
                                        <p:cTn id="7" dur="500" fill="hold"/>
                                        <p:tgtEl>
                                          <p:spTgt spid="105072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3" presetClass="entr" presetSubtype="16" fill="hold" nodeType="clickEffect">
                                  <p:stCondLst>
                                    <p:cond delay="0"/>
                                  </p:stCondLst>
                                  <p:childTnLst>
                                    <p:set>
                                      <p:cBhvr>
                                        <p:cTn id="11" dur="1" fill="hold">
                                          <p:stCondLst>
                                            <p:cond delay="0"/>
                                          </p:stCondLst>
                                        </p:cTn>
                                        <p:tgtEl>
                                          <p:spTgt spid="2097206"/>
                                        </p:tgtEl>
                                        <p:attrNameLst>
                                          <p:attrName>style.visibility</p:attrName>
                                        </p:attrNameLst>
                                      </p:cBhvr>
                                      <p:to>
                                        <p:strVal val="visible"/>
                                      </p:to>
                                    </p:set>
                                    <p:animEffect transition="in" filter="plus(in)">
                                      <p:cBhvr>
                                        <p:cTn id="12" dur="2000" fill="hold"/>
                                        <p:tgtEl>
                                          <p:spTgt spid="2097206"/>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728"/>
                                        </p:tgtEl>
                                        <p:attrNameLst>
                                          <p:attrName>style.visibility</p:attrName>
                                        </p:attrNameLst>
                                      </p:cBhvr>
                                      <p:to>
                                        <p:strVal val="visible"/>
                                      </p:to>
                                    </p:set>
                                    <p:animEffect transition="in" filter="wheel(1)">
                                      <p:cBhvr>
                                        <p:cTn id="17" dur="2000" fill="hold"/>
                                        <p:tgtEl>
                                          <p:spTgt spid="1050728"/>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730"/>
                                        </p:tgtEl>
                                        <p:attrNameLst>
                                          <p:attrName>style.visibility</p:attrName>
                                        </p:attrNameLst>
                                      </p:cBhvr>
                                      <p:to>
                                        <p:strVal val="visible"/>
                                      </p:to>
                                    </p:set>
                                    <p:animEffect transition="in" filter="wheel(1)">
                                      <p:cBhvr>
                                        <p:cTn id="22" dur="2000" fill="hold"/>
                                        <p:tgtEl>
                                          <p:spTgt spid="1050730"/>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1050732"/>
                                        </p:tgtEl>
                                        <p:attrNameLst>
                                          <p:attrName>style.visibility</p:attrName>
                                        </p:attrNameLst>
                                      </p:cBhvr>
                                      <p:to>
                                        <p:strVal val="visible"/>
                                      </p:to>
                                    </p:set>
                                    <p:animEffect transition="in" filter="wheel(1)">
                                      <p:cBhvr>
                                        <p:cTn id="27" dur="2000" fill="hold"/>
                                        <p:tgtEl>
                                          <p:spTgt spid="1050732"/>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1" presetClass="entr" presetSubtype="1" fill="hold" nodeType="clickEffect">
                                  <p:stCondLst>
                                    <p:cond delay="0"/>
                                  </p:stCondLst>
                                  <p:childTnLst>
                                    <p:set>
                                      <p:cBhvr>
                                        <p:cTn id="31" dur="1" fill="hold">
                                          <p:stCondLst>
                                            <p:cond delay="0"/>
                                          </p:stCondLst>
                                        </p:cTn>
                                        <p:tgtEl>
                                          <p:spTgt spid="1050734"/>
                                        </p:tgtEl>
                                        <p:attrNameLst>
                                          <p:attrName>style.visibility</p:attrName>
                                        </p:attrNameLst>
                                      </p:cBhvr>
                                      <p:to>
                                        <p:strVal val="visible"/>
                                      </p:to>
                                    </p:set>
                                    <p:animEffect transition="in" filter="wheel(1)">
                                      <p:cBhvr>
                                        <p:cTn id="32" dur="2000" fill="hold"/>
                                        <p:tgtEl>
                                          <p:spTgt spid="10507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ctrTitle" idx="2"/>
            <p:custDataLst>
              <p:tags r:id="rId2"/>
            </p:custDataLst>
          </p:nvPr>
        </p:nvSpPr>
        <p:spPr>
          <a:xfrm>
            <a:off x="3215164" y="1502093"/>
            <a:ext cx="5319236" cy="1079659"/>
          </a:xfrm>
        </p:spPr>
        <p:txBody>
          <a:bodyPr>
            <a:normAutofit/>
            <a:scene3d>
              <a:camera prst="orthographicFront"/>
              <a:lightRig rig="threePt" dir="t"/>
            </a:scene3d>
          </a:bodyPr>
          <a:lstStyle/>
          <a:p>
            <a:pPr algn="ctr"/>
            <a:r>
              <a:rPr lang="zh-CN" altLang="en-US" sz="4950">
                <a:ln w="10160">
                  <a:solidFill>
                    <a:srgbClr val="FFFF00"/>
                  </a:solidFill>
                  <a:prstDash val="solid"/>
                </a:ln>
                <a:solidFill>
                  <a:srgbClr val="C00000"/>
                </a:solidFill>
                <a:effectLst>
                  <a:outerShdw blurRad="38100" dist="22860" dir="5400000" algn="tl" rotWithShape="0">
                    <a:srgbClr val="000000">
                      <a:alpha val="30000"/>
                    </a:srgbClr>
                  </a:outerShdw>
                </a:effectLst>
                <a:latin typeface="经典特黑简" panose="02010609010101010101" charset="-122"/>
                <a:ea typeface="经典特黑简" panose="02010609010101010101" charset="-122"/>
              </a:rPr>
              <a:t>破折号的用法</a:t>
            </a:r>
          </a:p>
        </p:txBody>
      </p:sp>
    </p:spTree>
    <p:custDataLst>
      <p:tags r:id="rId3"/>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4" name="矩形 3"/>
          <p:cNvSpPr/>
          <p:nvPr>
            <p:custDataLst>
              <p:tags r:id="rId3"/>
            </p:custDataLst>
          </p:nvPr>
        </p:nvSpPr>
        <p:spPr>
          <a:xfrm>
            <a:off x="456299" y="1885950"/>
            <a:ext cx="8230987" cy="3429000"/>
          </a:xfrm>
          <a:prstGeom prst="rect">
            <a:avLst/>
          </a:prstGeom>
          <a:solidFill>
            <a:schemeClr val="lt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1" lang="zh-CN" altLang="en-US" sz="12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5" name="文本框 14"/>
          <p:cNvSpPr txBox="1"/>
          <p:nvPr>
            <p:custDataLst>
              <p:tags r:id="rId4"/>
            </p:custDataLst>
          </p:nvPr>
        </p:nvSpPr>
        <p:spPr>
          <a:xfrm>
            <a:off x="799148" y="1886426"/>
            <a:ext cx="3911918" cy="3428524"/>
          </a:xfrm>
          <a:prstGeom prst="rect">
            <a:avLst/>
          </a:prstGeom>
          <a:noFill/>
        </p:spPr>
        <p:txBody>
          <a:bodyPr wrap="square" rtlCol="0" anchor="ctr" anchorCtr="0"/>
          <a:lstStyle/>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方正宋刻本秀楷简体" panose="02000000000000000000" charset="-122"/>
                <a:ea typeface="方正宋刻本秀楷简体" panose="02000000000000000000" charset="-122"/>
                <a:cs typeface="方正宋刻本秀楷简体" panose="02000000000000000000" charset="-122"/>
                <a:sym typeface="+mn-ea"/>
              </a:rPr>
              <a:t>1、引出总括性的说明</a:t>
            </a: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方正宋刻本秀楷简体" panose="02000000000000000000" charset="-122"/>
                <a:ea typeface="方正宋刻本秀楷简体" panose="02000000000000000000" charset="-122"/>
                <a:cs typeface="方正宋刻本秀楷简体" panose="02000000000000000000" charset="-122"/>
                <a:sym typeface="+mn-ea"/>
              </a:rPr>
              <a:t>2、表示突然转变话题</a:t>
            </a: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方正宋刻本秀楷简体" panose="02000000000000000000" charset="-122"/>
                <a:ea typeface="方正宋刻本秀楷简体" panose="02000000000000000000" charset="-122"/>
                <a:cs typeface="方正宋刻本秀楷简体" panose="02000000000000000000" charset="-122"/>
                <a:sym typeface="+mn-ea"/>
              </a:rPr>
              <a:t>3、突出语意转折</a:t>
            </a: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方正宋刻本秀楷简体" panose="02000000000000000000" charset="-122"/>
                <a:ea typeface="方正宋刻本秀楷简体" panose="02000000000000000000" charset="-122"/>
                <a:cs typeface="方正宋刻本秀楷简体" panose="02000000000000000000" charset="-122"/>
                <a:sym typeface="+mn-ea"/>
              </a:rPr>
              <a:t>4、表示声音延长</a:t>
            </a: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方正宋刻本秀楷简体" panose="02000000000000000000" charset="-122"/>
                <a:ea typeface="方正宋刻本秀楷简体" panose="02000000000000000000" charset="-122"/>
                <a:cs typeface="方正宋刻本秀楷简体" panose="02000000000000000000" charset="-122"/>
                <a:sym typeface="+mn-ea"/>
              </a:rPr>
              <a:t>5、表示解释说明</a:t>
            </a: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方正宋刻本秀楷简体" panose="02000000000000000000" charset="-122"/>
                <a:ea typeface="方正宋刻本秀楷简体" panose="02000000000000000000" charset="-122"/>
                <a:cs typeface="方正宋刻本秀楷简体" panose="02000000000000000000" charset="-122"/>
                <a:sym typeface="+mn-ea"/>
              </a:rPr>
              <a:t>6、表示补充说明</a:t>
            </a: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方正宋刻本秀楷简体" panose="02000000000000000000" charset="-122"/>
                <a:ea typeface="方正宋刻本秀楷简体" panose="02000000000000000000" charset="-122"/>
                <a:cs typeface="方正宋刻本秀楷简体" panose="02000000000000000000" charset="-122"/>
                <a:sym typeface="+mn-ea"/>
              </a:rPr>
              <a:t>7、引出对事情原因的解释</a:t>
            </a: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方正宋刻本秀楷简体" panose="02000000000000000000" charset="-122"/>
                <a:ea typeface="方正宋刻本秀楷简体" panose="02000000000000000000" charset="-122"/>
                <a:cs typeface="方正宋刻本秀楷简体" panose="02000000000000000000" charset="-122"/>
                <a:sym typeface="+mn-ea"/>
              </a:rPr>
              <a:t>8、表示递进</a:t>
            </a: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方正宋刻本秀楷简体" panose="02000000000000000000" charset="-122"/>
                <a:ea typeface="方正宋刻本秀楷简体" panose="02000000000000000000" charset="-122"/>
                <a:cs typeface="方正宋刻本秀楷简体" panose="02000000000000000000" charset="-122"/>
                <a:sym typeface="+mn-ea"/>
              </a:rPr>
              <a:t>9、表示事项的列举分承</a:t>
            </a: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方正宋刻本秀楷简体" panose="02000000000000000000" charset="-122"/>
                <a:ea typeface="方正宋刻本秀楷简体" panose="02000000000000000000" charset="-122"/>
                <a:cs typeface="方正宋刻本秀楷简体" panose="02000000000000000000" charset="-122"/>
                <a:sym typeface="+mn-ea"/>
              </a:rPr>
              <a:t>10、表示说话的中断或间隔</a:t>
            </a:r>
          </a:p>
        </p:txBody>
      </p:sp>
      <p:sp>
        <p:nvSpPr>
          <p:cNvPr id="16" name="Title 6"/>
          <p:cNvSpPr txBox="1"/>
          <p:nvPr>
            <p:custDataLst>
              <p:tags r:id="rId5"/>
            </p:custDataLst>
          </p:nvPr>
        </p:nvSpPr>
        <p:spPr>
          <a:xfrm>
            <a:off x="456248" y="972026"/>
            <a:ext cx="8231029" cy="570548"/>
          </a:xfrm>
          <a:prstGeom prst="rect">
            <a:avLst/>
          </a:prstGeom>
          <a:noFill/>
          <a:ln w="3175">
            <a:noFill/>
            <a:prstDash val="dash"/>
          </a:ln>
        </p:spPr>
        <p:txBody>
          <a:bodyPr wrap="square" lIns="67500" tIns="35100" rIns="67500" bIns="351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gradFill>
                  <a:gsLst>
                    <a:gs pos="0">
                      <a:srgbClr val="7B32B2"/>
                    </a:gs>
                    <a:gs pos="100000">
                      <a:srgbClr val="401A5D"/>
                    </a:gs>
                  </a:gsLst>
                  <a:lin scaled="0"/>
                </a:gradFill>
                <a:effectLst/>
                <a:latin typeface="方正大黑简体" panose="02000000000000000000" charset="-122"/>
                <a:ea typeface="方正大黑简体" panose="02000000000000000000" charset="-122"/>
                <a:cs typeface="微软雅黑" panose="020b0503020204020204" pitchFamily="34" charset="-122"/>
              </a:rPr>
              <a:t>破折号的用法</a:t>
            </a:r>
          </a:p>
        </p:txBody>
      </p:sp>
      <p:pic>
        <p:nvPicPr>
          <p:cNvPr id="2" name="图片 1"/>
          <p:cNvPicPr>
            <a:picLocks noChangeAspect="1"/>
          </p:cNvPicPr>
          <p:nvPr>
            <p:custDataLst>
              <p:tags r:id="rId7"/>
            </p:custDataLst>
          </p:nvPr>
        </p:nvPicPr>
        <p:blipFill>
          <a:blip r:embed="rId6">
            <a:clrChange>
              <a:clrFrom>
                <a:srgbClr val="FDFDFD">
                  <a:alpha val="100000"/>
                </a:srgbClr>
              </a:clrFrom>
              <a:clrTo>
                <a:srgbClr val="FDFDFD">
                  <a:alpha val="100000"/>
                  <a:alpha val="0"/>
                </a:srgbClr>
              </a:clrTo>
            </a:clrChange>
          </a:blip>
          <a:srcRect t="10930" b="11144"/>
          <a:stretch>
            <a:fillRect/>
          </a:stretch>
        </p:blipFill>
        <p:spPr>
          <a:xfrm>
            <a:off x="4840129" y="2562225"/>
            <a:ext cx="3554254" cy="2077403"/>
          </a:xfrm>
          <a:prstGeom prst="rect">
            <a:avLst/>
          </a:prstGeom>
        </p:spPr>
      </p:pic>
    </p:spTree>
    <p:custDataLst>
      <p:tags r:id="rId8"/>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1" name="Title 6"/>
          <p:cNvSpPr txBox="1"/>
          <p:nvPr>
            <p:custDataLst>
              <p:tags r:id="rId3"/>
            </p:custDataLst>
          </p:nvPr>
        </p:nvSpPr>
        <p:spPr>
          <a:xfrm>
            <a:off x="456248" y="958215"/>
            <a:ext cx="8231029" cy="584835"/>
          </a:xfrm>
          <a:prstGeom prst="rect">
            <a:avLst/>
          </a:prstGeom>
          <a:noFill/>
          <a:ln w="3175">
            <a:noFill/>
            <a:prstDash val="dash"/>
          </a:ln>
        </p:spPr>
        <p:txBody>
          <a:bodyPr wrap="square" lIns="67627" tIns="35242" rIns="67627" bIns="35242" anchor="b"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gradFill>
                  <a:gsLst>
                    <a:gs pos="0">
                      <a:srgbClr val="7B32B2"/>
                    </a:gs>
                    <a:gs pos="100000">
                      <a:srgbClr val="401A5D"/>
                    </a:gs>
                  </a:gsLst>
                  <a:lin scaled="0"/>
                </a:gradFill>
                <a:latin typeface="方正大黑简体" panose="02000000000000000000" charset="-122"/>
                <a:ea typeface="方正大黑简体" panose="02000000000000000000" charset="-122"/>
                <a:cs typeface="微软雅黑" panose="020b0503020204020204" pitchFamily="34" charset="-122"/>
                <a:sym typeface="+mn-ea"/>
              </a:rPr>
              <a:t>破折号的用法</a:t>
            </a:r>
          </a:p>
        </p:txBody>
      </p:sp>
      <p:sp>
        <p:nvSpPr>
          <p:cNvPr id="53" name="矩形: 圆角 52"/>
          <p:cNvSpPr/>
          <p:nvPr>
            <p:custDataLst>
              <p:tags r:id="rId4"/>
            </p:custDataLst>
          </p:nvPr>
        </p:nvSpPr>
        <p:spPr>
          <a:xfrm flipH="1">
            <a:off x="734378" y="1825466"/>
            <a:ext cx="5548313" cy="1083469"/>
          </a:xfrm>
          <a:prstGeom prst="roundRect">
            <a:avLst/>
          </a:prstGeom>
          <a:no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p:nvPr>
            <p:custDataLst>
              <p:tags r:id="rId5"/>
            </p:custDataLst>
          </p:nvPr>
        </p:nvSpPr>
        <p:spPr>
          <a:xfrm>
            <a:off x="315754" y="1818799"/>
            <a:ext cx="1232915" cy="1090304"/>
          </a:xfrm>
          <a:custGeom>
            <a:gdLst>
              <a:gd name="connsiteX0" fmla="*/ 234531 w 1601528"/>
              <a:gd name="connsiteY0" fmla="*/ 0 h 1407160"/>
              <a:gd name="connsiteX1" fmla="*/ 975020 w 1601528"/>
              <a:gd name="connsiteY1" fmla="*/ 0 h 1407160"/>
              <a:gd name="connsiteX2" fmla="*/ 1601528 w 1601528"/>
              <a:gd name="connsiteY2" fmla="*/ 1407160 h 1407160"/>
              <a:gd name="connsiteX3" fmla="*/ 234531 w 1601528"/>
              <a:gd name="connsiteY3" fmla="*/ 1407160 h 1407160"/>
              <a:gd name="connsiteX4" fmla="*/ 0 w 1601528"/>
              <a:gd name="connsiteY4" fmla="*/ 1172629 h 1407160"/>
              <a:gd name="connsiteX5" fmla="*/ 0 w 1601528"/>
              <a:gd name="connsiteY5" fmla="*/ 234531 h 1407160"/>
              <a:gd name="connsiteX6" fmla="*/ 234531 w 1601528"/>
              <a:gd name="connsiteY6" fmla="*/ 0 h 14071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528" h="1407160">
                <a:moveTo>
                  <a:pt x="234531" y="0"/>
                </a:moveTo>
                <a:lnTo>
                  <a:pt x="975020" y="0"/>
                </a:lnTo>
                <a:lnTo>
                  <a:pt x="1601528" y="1407160"/>
                </a:lnTo>
                <a:lnTo>
                  <a:pt x="234531" y="1407160"/>
                </a:lnTo>
                <a:cubicBezTo>
                  <a:pt x="105003" y="1407160"/>
                  <a:pt x="0" y="1302157"/>
                  <a:pt x="0" y="1172629"/>
                </a:cubicBezTo>
                <a:lnTo>
                  <a:pt x="0" y="234531"/>
                </a:lnTo>
                <a:cubicBezTo>
                  <a:pt x="0" y="105003"/>
                  <a:pt x="105003" y="0"/>
                  <a:pt x="234531" y="0"/>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59" name="文本框 58"/>
          <p:cNvSpPr txBox="1"/>
          <p:nvPr>
            <p:custDataLst>
              <p:tags r:id="rId6"/>
            </p:custDataLst>
          </p:nvPr>
        </p:nvSpPr>
        <p:spPr>
          <a:xfrm flipH="1">
            <a:off x="542449" y="3517583"/>
            <a:ext cx="5913120" cy="1344930"/>
          </a:xfrm>
          <a:prstGeom prst="rect">
            <a:avLst/>
          </a:prstGeom>
          <a:noFill/>
        </p:spPr>
        <p:txBody>
          <a:bodyPr wrap="square" lIns="68580" tIns="34290" rIns="68580" bIns="34290" rtlCol="0">
            <a:normAutofit/>
          </a:bodyPr>
          <a:lstStyle>
            <a:defPPr>
              <a:defRPr lang="zh-CN"/>
            </a:defPPr>
            <a:lvl1pPr fontAlgn="auto">
              <a:lnSpc>
                <a:spcPct val="130000"/>
              </a:lnSpc>
              <a:defRPr sz="1600" spc="150">
                <a:uFillTx/>
              </a:defRPr>
            </a:lvl1pPr>
          </a:lstStyle>
          <a:p>
            <a:pPr>
              <a:lnSpc>
                <a:spcPct val="120000"/>
              </a:lnSpc>
            </a:pPr>
            <a:r>
              <a:rPr lang="en-US" altLang="zh-CN" sz="2100">
                <a:solidFill>
                  <a:schemeClr val="dk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2100">
                <a:solidFill>
                  <a:srgbClr val="0070C0"/>
                </a:solidFill>
                <a:latin typeface="方正华隶简体" panose="03000509000000000000" charset="-122"/>
                <a:ea typeface="方正华隶简体" panose="03000509000000000000" charset="-122"/>
                <a:cs typeface="方正华隶简体" panose="03000509000000000000" charset="-122"/>
                <a:sym typeface="Arial" panose="020b0604020202020204" pitchFamily="34" charset="0"/>
              </a:rPr>
              <a:t>她的坚强，她的意志的纯洁，她的律已之严，她的客观，她的公正不阿的判断</a:t>
            </a:r>
            <a:r>
              <a:rPr lang="zh-CN" altLang="en-US" sz="2100">
                <a:solidFill>
                  <a:srgbClr val="FF0000"/>
                </a:solidFill>
                <a:latin typeface="方正华隶简体" panose="03000509000000000000" charset="-122"/>
                <a:ea typeface="方正华隶简体" panose="03000509000000000000" charset="-122"/>
                <a:cs typeface="方正华隶简体" panose="03000509000000000000" charset="-122"/>
                <a:sym typeface="Arial" panose="020b0604020202020204" pitchFamily="34" charset="0"/>
              </a:rPr>
              <a:t>——</a:t>
            </a:r>
            <a:r>
              <a:rPr lang="zh-CN" altLang="en-US" sz="2100">
                <a:solidFill>
                  <a:srgbClr val="0070C0"/>
                </a:solidFill>
                <a:latin typeface="方正华隶简体" panose="03000509000000000000" charset="-122"/>
                <a:ea typeface="方正华隶简体" panose="03000509000000000000" charset="-122"/>
                <a:cs typeface="方正华隶简体" panose="03000509000000000000" charset="-122"/>
                <a:sym typeface="Arial" panose="020b0604020202020204" pitchFamily="34" charset="0"/>
              </a:rPr>
              <a:t>所有这一切都难得地集中在一个人的身上。</a:t>
            </a:r>
          </a:p>
        </p:txBody>
      </p:sp>
      <p:sp>
        <p:nvSpPr>
          <p:cNvPr id="60" name="文本框 59"/>
          <p:cNvSpPr txBox="1"/>
          <p:nvPr>
            <p:custDataLst>
              <p:tags r:id="rId7"/>
            </p:custDataLst>
          </p:nvPr>
        </p:nvSpPr>
        <p:spPr>
          <a:xfrm flipH="1">
            <a:off x="1795831" y="2080414"/>
            <a:ext cx="6300926" cy="330994"/>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sz="2700" b="1">
                <a:solidFill>
                  <a:schemeClr val="dk1">
                    <a:lumMod val="75000"/>
                    <a:lumOff val="25000"/>
                  </a:schemeClr>
                </a:solidFill>
                <a:uFillTx/>
                <a:latin typeface="Arial" panose="020b0604020202020204" pitchFamily="34" charset="0"/>
                <a:sym typeface="Arial" panose="020b0604020202020204" pitchFamily="34" charset="0"/>
              </a:rPr>
              <a:t>引出</a:t>
            </a:r>
            <a:r>
              <a:rPr lang="zh-CN" altLang="en-US" sz="2700" b="1">
                <a:solidFill>
                  <a:srgbClr val="FF0000"/>
                </a:solidFill>
                <a:uFillTx/>
                <a:latin typeface="Arial" panose="020b0604020202020204" pitchFamily="34" charset="0"/>
                <a:sym typeface="Arial" panose="020b0604020202020204" pitchFamily="34" charset="0"/>
              </a:rPr>
              <a:t>总括性</a:t>
            </a:r>
            <a:r>
              <a:rPr lang="zh-CN" altLang="en-US" sz="2700" b="1">
                <a:solidFill>
                  <a:schemeClr val="dk1">
                    <a:lumMod val="75000"/>
                    <a:lumOff val="25000"/>
                  </a:schemeClr>
                </a:solidFill>
                <a:uFillTx/>
                <a:latin typeface="Arial" panose="020b0604020202020204" pitchFamily="34" charset="0"/>
                <a:sym typeface="Arial" panose="020b0604020202020204" pitchFamily="34" charset="0"/>
              </a:rPr>
              <a:t>的说明</a:t>
            </a:r>
          </a:p>
        </p:txBody>
      </p:sp>
      <p:sp>
        <p:nvSpPr>
          <p:cNvPr id="21" name="文本框 20"/>
          <p:cNvSpPr txBox="1"/>
          <p:nvPr>
            <p:custDataLst>
              <p:tags r:id="rId8"/>
            </p:custDataLst>
          </p:nvPr>
        </p:nvSpPr>
        <p:spPr>
          <a:xfrm flipH="1">
            <a:off x="398623" y="1969601"/>
            <a:ext cx="679814" cy="781473"/>
          </a:xfrm>
          <a:prstGeom prst="rect">
            <a:avLst/>
          </a:prstGeom>
          <a:noFill/>
        </p:spPr>
        <p:txBody>
          <a:bodyPr wrap="square" lIns="68580" tIns="34290" rIns="68580" bIns="34290" rtlCol="0" anchor="ctr">
            <a:normAutofit fontScale="85000" lnSpcReduction="20000"/>
          </a:bodyPr>
          <a:lstStyle/>
          <a:p>
            <a:pPr algn="ctr">
              <a:lnSpc>
                <a:spcPct val="140000"/>
              </a:lnSpc>
            </a:pPr>
            <a:r>
              <a:rPr lang="en-US" altLang="zh-CN" sz="4500" b="1">
                <a:solidFill>
                  <a:schemeClr val="lt1"/>
                </a:solidFill>
                <a:latin typeface="Arial" panose="020b0604020202020204" pitchFamily="34" charset="0"/>
                <a:ea typeface="微软雅黑" panose="020b0503020204020204" pitchFamily="34" charset="-122"/>
                <a:sym typeface="Arial" panose="020b0604020202020204" pitchFamily="34" charset="0"/>
              </a:rPr>
              <a:t>01</a:t>
            </a:r>
          </a:p>
        </p:txBody>
      </p:sp>
      <p:pic>
        <p:nvPicPr>
          <p:cNvPr id="2" name="图片 1"/>
          <p:cNvPicPr>
            <a:picLocks noChangeAspect="1"/>
          </p:cNvPicPr>
          <p:nvPr/>
        </p:nvPicPr>
        <p:blipFill>
          <a:blip r:embed="rId9"/>
          <a:stretch>
            <a:fillRect/>
          </a:stretch>
        </p:blipFill>
        <p:spPr>
          <a:xfrm>
            <a:off x="6727508" y="2032159"/>
            <a:ext cx="1714500" cy="2793206"/>
          </a:xfrm>
          <a:prstGeom prst="rect">
            <a:avLst/>
          </a:prstGeom>
        </p:spPr>
      </p:pic>
    </p:spTree>
    <p:custDataLst>
      <p:tags r:id="rId10"/>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1" name="Title 6"/>
          <p:cNvSpPr txBox="1"/>
          <p:nvPr>
            <p:custDataLst>
              <p:tags r:id="rId3"/>
            </p:custDataLst>
          </p:nvPr>
        </p:nvSpPr>
        <p:spPr>
          <a:xfrm>
            <a:off x="456248" y="958215"/>
            <a:ext cx="8231029" cy="584835"/>
          </a:xfrm>
          <a:prstGeom prst="rect">
            <a:avLst/>
          </a:prstGeom>
          <a:noFill/>
          <a:ln w="3175">
            <a:noFill/>
            <a:prstDash val="dash"/>
          </a:ln>
        </p:spPr>
        <p:txBody>
          <a:bodyPr wrap="square" lIns="67627" tIns="35242" rIns="67627" bIns="35242" anchor="b"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gradFill>
                  <a:gsLst>
                    <a:gs pos="0">
                      <a:srgbClr val="7B32B2"/>
                    </a:gs>
                    <a:gs pos="100000">
                      <a:srgbClr val="401A5D"/>
                    </a:gs>
                  </a:gsLst>
                  <a:lin scaled="0"/>
                </a:gradFill>
                <a:latin typeface="方正大黑简体" panose="02000000000000000000" charset="-122"/>
                <a:ea typeface="方正大黑简体" panose="02000000000000000000" charset="-122"/>
                <a:cs typeface="微软雅黑" panose="020b0503020204020204" pitchFamily="34" charset="-122"/>
                <a:sym typeface="+mn-ea"/>
              </a:rPr>
              <a:t>破折号的用法</a:t>
            </a:r>
          </a:p>
        </p:txBody>
      </p:sp>
      <p:sp>
        <p:nvSpPr>
          <p:cNvPr id="53" name="矩形: 圆角 52"/>
          <p:cNvSpPr/>
          <p:nvPr>
            <p:custDataLst>
              <p:tags r:id="rId4"/>
            </p:custDataLst>
          </p:nvPr>
        </p:nvSpPr>
        <p:spPr>
          <a:xfrm flipH="1">
            <a:off x="734378" y="1825466"/>
            <a:ext cx="5548313" cy="1083469"/>
          </a:xfrm>
          <a:prstGeom prst="roundRect">
            <a:avLst/>
          </a:prstGeom>
          <a:no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p:nvPr>
            <p:custDataLst>
              <p:tags r:id="rId5"/>
            </p:custDataLst>
          </p:nvPr>
        </p:nvSpPr>
        <p:spPr>
          <a:xfrm>
            <a:off x="315754" y="1818799"/>
            <a:ext cx="1232915" cy="1090304"/>
          </a:xfrm>
          <a:custGeom>
            <a:gdLst>
              <a:gd name="connsiteX0" fmla="*/ 234531 w 1601528"/>
              <a:gd name="connsiteY0" fmla="*/ 0 h 1407160"/>
              <a:gd name="connsiteX1" fmla="*/ 975020 w 1601528"/>
              <a:gd name="connsiteY1" fmla="*/ 0 h 1407160"/>
              <a:gd name="connsiteX2" fmla="*/ 1601528 w 1601528"/>
              <a:gd name="connsiteY2" fmla="*/ 1407160 h 1407160"/>
              <a:gd name="connsiteX3" fmla="*/ 234531 w 1601528"/>
              <a:gd name="connsiteY3" fmla="*/ 1407160 h 1407160"/>
              <a:gd name="connsiteX4" fmla="*/ 0 w 1601528"/>
              <a:gd name="connsiteY4" fmla="*/ 1172629 h 1407160"/>
              <a:gd name="connsiteX5" fmla="*/ 0 w 1601528"/>
              <a:gd name="connsiteY5" fmla="*/ 234531 h 1407160"/>
              <a:gd name="connsiteX6" fmla="*/ 234531 w 1601528"/>
              <a:gd name="connsiteY6" fmla="*/ 0 h 14071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528" h="1407160">
                <a:moveTo>
                  <a:pt x="234531" y="0"/>
                </a:moveTo>
                <a:lnTo>
                  <a:pt x="975020" y="0"/>
                </a:lnTo>
                <a:lnTo>
                  <a:pt x="1601528" y="1407160"/>
                </a:lnTo>
                <a:lnTo>
                  <a:pt x="234531" y="1407160"/>
                </a:lnTo>
                <a:cubicBezTo>
                  <a:pt x="105003" y="1407160"/>
                  <a:pt x="0" y="1302157"/>
                  <a:pt x="0" y="1172629"/>
                </a:cubicBezTo>
                <a:lnTo>
                  <a:pt x="0" y="234531"/>
                </a:lnTo>
                <a:cubicBezTo>
                  <a:pt x="0" y="105003"/>
                  <a:pt x="105003" y="0"/>
                  <a:pt x="234531" y="0"/>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59" name="文本框 58"/>
          <p:cNvSpPr txBox="1"/>
          <p:nvPr>
            <p:custDataLst>
              <p:tags r:id="rId6"/>
            </p:custDataLst>
          </p:nvPr>
        </p:nvSpPr>
        <p:spPr>
          <a:xfrm flipH="1">
            <a:off x="542449" y="3517583"/>
            <a:ext cx="5913120" cy="1344930"/>
          </a:xfrm>
          <a:prstGeom prst="rect">
            <a:avLst/>
          </a:prstGeom>
          <a:noFill/>
        </p:spPr>
        <p:txBody>
          <a:bodyPr wrap="square" lIns="68580" tIns="34290" rIns="68580" bIns="34290" rtlCol="0">
            <a:normAutofit/>
          </a:bodyPr>
          <a:lstStyle>
            <a:defPPr>
              <a:defRPr lang="zh-CN"/>
            </a:defPPr>
            <a:lvl1pPr fontAlgn="auto">
              <a:lnSpc>
                <a:spcPct val="130000"/>
              </a:lnSpc>
              <a:defRPr sz="1600" spc="150">
                <a:uFillTx/>
              </a:defRPr>
            </a:lvl1pPr>
          </a:lstStyle>
          <a:p>
            <a:pPr>
              <a:lnSpc>
                <a:spcPct val="120000"/>
              </a:lnSpc>
            </a:pPr>
            <a:r>
              <a:rPr lang="en-US" altLang="zh-CN" sz="2100">
                <a:solidFill>
                  <a:schemeClr val="dk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sz="2100">
                <a:solidFill>
                  <a:srgbClr val="0070C0"/>
                </a:solidFill>
                <a:latin typeface="Arial" panose="020b0604020202020204" pitchFamily="34" charset="0"/>
                <a:ea typeface="微软雅黑" panose="020b0503020204020204" pitchFamily="34" charset="-122"/>
                <a:sym typeface="Arial" panose="020b0604020202020204" pitchFamily="34" charset="0"/>
              </a:rPr>
              <a:t>  </a:t>
            </a:r>
            <a:r>
              <a:rPr sz="2100">
                <a:solidFill>
                  <a:srgbClr val="0070C0"/>
                </a:solidFill>
                <a:sym typeface="Arial" panose="020b0604020202020204" pitchFamily="34" charset="0"/>
              </a:rPr>
              <a:t>你画得真好。</a:t>
            </a:r>
            <a:r>
              <a:rPr sz="2100">
                <a:solidFill>
                  <a:srgbClr val="FF0000"/>
                </a:solidFill>
                <a:sym typeface="Arial" panose="020b0604020202020204" pitchFamily="34" charset="0"/>
              </a:rPr>
              <a:t>——</a:t>
            </a:r>
            <a:r>
              <a:rPr sz="2100">
                <a:solidFill>
                  <a:srgbClr val="0070C0"/>
                </a:solidFill>
                <a:sym typeface="Arial" panose="020b0604020202020204" pitchFamily="34" charset="0"/>
              </a:rPr>
              <a:t>你为什么这样勇敢，不怕他？</a:t>
            </a:r>
          </a:p>
        </p:txBody>
      </p:sp>
      <p:sp>
        <p:nvSpPr>
          <p:cNvPr id="60" name="文本框 59"/>
          <p:cNvSpPr txBox="1"/>
          <p:nvPr>
            <p:custDataLst>
              <p:tags r:id="rId7"/>
            </p:custDataLst>
          </p:nvPr>
        </p:nvSpPr>
        <p:spPr>
          <a:xfrm flipH="1">
            <a:off x="1795831" y="2080414"/>
            <a:ext cx="6300926" cy="330994"/>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sz="2700" b="1">
                <a:uFillTx/>
                <a:latin typeface="Arial" panose="020b0604020202020204" pitchFamily="34" charset="0"/>
                <a:sym typeface="Arial" panose="020b0604020202020204" pitchFamily="34" charset="0"/>
              </a:rPr>
              <a:t>表示突然</a:t>
            </a:r>
            <a:r>
              <a:rPr lang="zh-CN" altLang="en-US" sz="2700" b="1">
                <a:solidFill>
                  <a:srgbClr val="FF0000"/>
                </a:solidFill>
                <a:uFillTx/>
                <a:latin typeface="Arial" panose="020b0604020202020204" pitchFamily="34" charset="0"/>
                <a:sym typeface="Arial" panose="020b0604020202020204" pitchFamily="34" charset="0"/>
              </a:rPr>
              <a:t>转变话题</a:t>
            </a:r>
          </a:p>
        </p:txBody>
      </p:sp>
      <p:sp>
        <p:nvSpPr>
          <p:cNvPr id="21" name="文本框 20"/>
          <p:cNvSpPr txBox="1"/>
          <p:nvPr>
            <p:custDataLst>
              <p:tags r:id="rId8"/>
            </p:custDataLst>
          </p:nvPr>
        </p:nvSpPr>
        <p:spPr>
          <a:xfrm flipH="1">
            <a:off x="398623" y="1969601"/>
            <a:ext cx="679814" cy="781473"/>
          </a:xfrm>
          <a:prstGeom prst="rect">
            <a:avLst/>
          </a:prstGeom>
          <a:noFill/>
        </p:spPr>
        <p:txBody>
          <a:bodyPr wrap="square" lIns="68580" tIns="34290" rIns="68580" bIns="34290" rtlCol="0" anchor="ctr">
            <a:normAutofit fontScale="85000" lnSpcReduction="20000"/>
          </a:bodyPr>
          <a:lstStyle/>
          <a:p>
            <a:pPr algn="ctr">
              <a:lnSpc>
                <a:spcPct val="140000"/>
              </a:lnSpc>
            </a:pPr>
            <a:r>
              <a:rPr lang="en-US" altLang="zh-CN" sz="4500" b="1">
                <a:solidFill>
                  <a:schemeClr val="lt1"/>
                </a:solidFill>
                <a:latin typeface="Arial" panose="020b0604020202020204" pitchFamily="34" charset="0"/>
                <a:ea typeface="微软雅黑" panose="020b0503020204020204" pitchFamily="34" charset="-122"/>
                <a:sym typeface="Arial" panose="020b0604020202020204" pitchFamily="34" charset="0"/>
              </a:rPr>
              <a:t>02</a:t>
            </a:r>
          </a:p>
        </p:txBody>
      </p:sp>
      <p:pic>
        <p:nvPicPr>
          <p:cNvPr id="3" name="图片 2"/>
          <p:cNvPicPr>
            <a:picLocks noChangeAspect="1"/>
          </p:cNvPicPr>
          <p:nvPr/>
        </p:nvPicPr>
        <p:blipFill>
          <a:blip r:embed="rId9"/>
          <a:stretch>
            <a:fillRect/>
          </a:stretch>
        </p:blipFill>
        <p:spPr>
          <a:xfrm>
            <a:off x="6621304" y="1825466"/>
            <a:ext cx="2255996" cy="3178016"/>
          </a:xfrm>
          <a:prstGeom prst="rect">
            <a:avLst/>
          </a:prstGeom>
        </p:spPr>
      </p:pic>
    </p:spTree>
    <p:custDataLst>
      <p:tags r:id="rId10"/>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1" name="Title 6"/>
          <p:cNvSpPr txBox="1"/>
          <p:nvPr>
            <p:custDataLst>
              <p:tags r:id="rId3"/>
            </p:custDataLst>
          </p:nvPr>
        </p:nvSpPr>
        <p:spPr>
          <a:xfrm>
            <a:off x="456248" y="958215"/>
            <a:ext cx="8231029" cy="584835"/>
          </a:xfrm>
          <a:prstGeom prst="rect">
            <a:avLst/>
          </a:prstGeom>
          <a:noFill/>
          <a:ln w="3175">
            <a:noFill/>
            <a:prstDash val="dash"/>
          </a:ln>
        </p:spPr>
        <p:txBody>
          <a:bodyPr wrap="square" lIns="67627" tIns="35242" rIns="67627" bIns="35242" anchor="b"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gradFill>
                  <a:gsLst>
                    <a:gs pos="0">
                      <a:srgbClr val="7B32B2"/>
                    </a:gs>
                    <a:gs pos="100000">
                      <a:srgbClr val="401A5D"/>
                    </a:gs>
                  </a:gsLst>
                  <a:lin scaled="0"/>
                </a:gradFill>
                <a:latin typeface="方正大黑简体" panose="02000000000000000000" charset="-122"/>
                <a:ea typeface="方正大黑简体" panose="02000000000000000000" charset="-122"/>
                <a:cs typeface="微软雅黑" panose="020b0503020204020204" pitchFamily="34" charset="-122"/>
                <a:sym typeface="+mn-ea"/>
              </a:rPr>
              <a:t>破折号的用法</a:t>
            </a:r>
          </a:p>
        </p:txBody>
      </p:sp>
      <p:sp>
        <p:nvSpPr>
          <p:cNvPr id="53" name="矩形: 圆角 52"/>
          <p:cNvSpPr/>
          <p:nvPr>
            <p:custDataLst>
              <p:tags r:id="rId4"/>
            </p:custDataLst>
          </p:nvPr>
        </p:nvSpPr>
        <p:spPr>
          <a:xfrm flipH="1">
            <a:off x="734378" y="1825466"/>
            <a:ext cx="5548313" cy="1083469"/>
          </a:xfrm>
          <a:prstGeom prst="roundRect">
            <a:avLst/>
          </a:prstGeom>
          <a:no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p:nvPr>
            <p:custDataLst>
              <p:tags r:id="rId5"/>
            </p:custDataLst>
          </p:nvPr>
        </p:nvSpPr>
        <p:spPr>
          <a:xfrm>
            <a:off x="315754" y="1818799"/>
            <a:ext cx="1232915" cy="1090304"/>
          </a:xfrm>
          <a:custGeom>
            <a:gdLst>
              <a:gd name="connsiteX0" fmla="*/ 234531 w 1601528"/>
              <a:gd name="connsiteY0" fmla="*/ 0 h 1407160"/>
              <a:gd name="connsiteX1" fmla="*/ 975020 w 1601528"/>
              <a:gd name="connsiteY1" fmla="*/ 0 h 1407160"/>
              <a:gd name="connsiteX2" fmla="*/ 1601528 w 1601528"/>
              <a:gd name="connsiteY2" fmla="*/ 1407160 h 1407160"/>
              <a:gd name="connsiteX3" fmla="*/ 234531 w 1601528"/>
              <a:gd name="connsiteY3" fmla="*/ 1407160 h 1407160"/>
              <a:gd name="connsiteX4" fmla="*/ 0 w 1601528"/>
              <a:gd name="connsiteY4" fmla="*/ 1172629 h 1407160"/>
              <a:gd name="connsiteX5" fmla="*/ 0 w 1601528"/>
              <a:gd name="connsiteY5" fmla="*/ 234531 h 1407160"/>
              <a:gd name="connsiteX6" fmla="*/ 234531 w 1601528"/>
              <a:gd name="connsiteY6" fmla="*/ 0 h 14071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528" h="1407160">
                <a:moveTo>
                  <a:pt x="234531" y="0"/>
                </a:moveTo>
                <a:lnTo>
                  <a:pt x="975020" y="0"/>
                </a:lnTo>
                <a:lnTo>
                  <a:pt x="1601528" y="1407160"/>
                </a:lnTo>
                <a:lnTo>
                  <a:pt x="234531" y="1407160"/>
                </a:lnTo>
                <a:cubicBezTo>
                  <a:pt x="105003" y="1407160"/>
                  <a:pt x="0" y="1302157"/>
                  <a:pt x="0" y="1172629"/>
                </a:cubicBezTo>
                <a:lnTo>
                  <a:pt x="0" y="234531"/>
                </a:lnTo>
                <a:cubicBezTo>
                  <a:pt x="0" y="105003"/>
                  <a:pt x="105003" y="0"/>
                  <a:pt x="234531" y="0"/>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59" name="文本框 58"/>
          <p:cNvSpPr txBox="1"/>
          <p:nvPr>
            <p:custDataLst>
              <p:tags r:id="rId6"/>
            </p:custDataLst>
          </p:nvPr>
        </p:nvSpPr>
        <p:spPr>
          <a:xfrm flipH="1">
            <a:off x="542449" y="3517583"/>
            <a:ext cx="5913120" cy="1344930"/>
          </a:xfrm>
          <a:prstGeom prst="rect">
            <a:avLst/>
          </a:prstGeom>
          <a:noFill/>
        </p:spPr>
        <p:txBody>
          <a:bodyPr wrap="square" lIns="68580" tIns="34290" rIns="68580" bIns="34290" rtlCol="0">
            <a:normAutofit/>
          </a:bodyPr>
          <a:lstStyle>
            <a:defPPr>
              <a:defRPr lang="zh-CN"/>
            </a:defPPr>
            <a:lvl1pPr fontAlgn="auto">
              <a:lnSpc>
                <a:spcPct val="130000"/>
              </a:lnSpc>
              <a:defRPr sz="1600" spc="150">
                <a:uFillTx/>
              </a:defRPr>
            </a:lvl1pPr>
          </a:lstStyle>
          <a:p>
            <a:pPr>
              <a:lnSpc>
                <a:spcPct val="120000"/>
              </a:lnSpc>
            </a:pPr>
            <a:r>
              <a:rPr lang="en-US" sz="2100">
                <a:latin typeface="Arial" panose="020b0604020202020204" pitchFamily="34" charset="0"/>
                <a:sym typeface="Arial" panose="020b0604020202020204" pitchFamily="34" charset="0"/>
              </a:rPr>
              <a:t>    </a:t>
            </a:r>
            <a:r>
              <a:rPr sz="2100">
                <a:solidFill>
                  <a:srgbClr val="0070C0"/>
                </a:solidFill>
                <a:latin typeface="Arial" panose="020b0604020202020204" pitchFamily="34" charset="0"/>
                <a:sym typeface="Arial" panose="020b0604020202020204" pitchFamily="34" charset="0"/>
              </a:rPr>
              <a:t>让他一个人留在房里还不到两分钟，当我们进去的时候，便发现他在安乐椅上安静地睡着了</a:t>
            </a:r>
            <a:r>
              <a:rPr sz="2100">
                <a:solidFill>
                  <a:srgbClr val="FF0000"/>
                </a:solidFill>
                <a:latin typeface="Arial" panose="020b0604020202020204" pitchFamily="34" charset="0"/>
                <a:sym typeface="Arial" panose="020b0604020202020204" pitchFamily="34" charset="0"/>
              </a:rPr>
              <a:t>——</a:t>
            </a:r>
            <a:r>
              <a:rPr sz="2100">
                <a:solidFill>
                  <a:srgbClr val="0070C0"/>
                </a:solidFill>
                <a:latin typeface="Arial" panose="020b0604020202020204" pitchFamily="34" charset="0"/>
                <a:sym typeface="Arial" panose="020b0604020202020204" pitchFamily="34" charset="0"/>
              </a:rPr>
              <a:t>但已经永远地睡着了。</a:t>
            </a:r>
          </a:p>
        </p:txBody>
      </p:sp>
      <p:sp>
        <p:nvSpPr>
          <p:cNvPr id="60" name="文本框 59"/>
          <p:cNvSpPr txBox="1"/>
          <p:nvPr>
            <p:custDataLst>
              <p:tags r:id="rId7"/>
            </p:custDataLst>
          </p:nvPr>
        </p:nvSpPr>
        <p:spPr>
          <a:xfrm flipH="1">
            <a:off x="1795831" y="2080414"/>
            <a:ext cx="6300926" cy="330994"/>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sz="2700" b="1">
                <a:uFillTx/>
                <a:latin typeface="Arial" panose="020b0604020202020204" pitchFamily="34" charset="0"/>
                <a:sym typeface="Arial" panose="020b0604020202020204" pitchFamily="34" charset="0"/>
              </a:rPr>
              <a:t>突出</a:t>
            </a:r>
            <a:r>
              <a:rPr lang="zh-CN" altLang="en-US" sz="2700" b="1">
                <a:solidFill>
                  <a:srgbClr val="FF0000"/>
                </a:solidFill>
                <a:uFillTx/>
                <a:latin typeface="Arial" panose="020b0604020202020204" pitchFamily="34" charset="0"/>
                <a:sym typeface="Arial" panose="020b0604020202020204" pitchFamily="34" charset="0"/>
              </a:rPr>
              <a:t>语意转折</a:t>
            </a:r>
          </a:p>
        </p:txBody>
      </p:sp>
      <p:sp>
        <p:nvSpPr>
          <p:cNvPr id="21" name="文本框 20"/>
          <p:cNvSpPr txBox="1"/>
          <p:nvPr>
            <p:custDataLst>
              <p:tags r:id="rId8"/>
            </p:custDataLst>
          </p:nvPr>
        </p:nvSpPr>
        <p:spPr>
          <a:xfrm flipH="1">
            <a:off x="398623" y="1969601"/>
            <a:ext cx="679814" cy="781473"/>
          </a:xfrm>
          <a:prstGeom prst="rect">
            <a:avLst/>
          </a:prstGeom>
          <a:noFill/>
        </p:spPr>
        <p:txBody>
          <a:bodyPr wrap="square" lIns="68580" tIns="34290" rIns="68580" bIns="34290" rtlCol="0" anchor="ctr">
            <a:normAutofit fontScale="85000" lnSpcReduction="20000"/>
          </a:bodyPr>
          <a:lstStyle/>
          <a:p>
            <a:pPr algn="ctr">
              <a:lnSpc>
                <a:spcPct val="140000"/>
              </a:lnSpc>
            </a:pPr>
            <a:r>
              <a:rPr lang="en-US" altLang="zh-CN" sz="4500" b="1">
                <a:solidFill>
                  <a:schemeClr val="lt1"/>
                </a:solidFill>
                <a:latin typeface="Arial" panose="020b0604020202020204" pitchFamily="34" charset="0"/>
                <a:ea typeface="微软雅黑" panose="020b0503020204020204" pitchFamily="34" charset="-122"/>
                <a:sym typeface="Arial" panose="020b0604020202020204" pitchFamily="34" charset="0"/>
              </a:rPr>
              <a:t>03</a:t>
            </a:r>
          </a:p>
        </p:txBody>
      </p:sp>
    </p:spTree>
    <p:custDataLst>
      <p:tags r:id="rId9"/>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1" name="Title 6"/>
          <p:cNvSpPr txBox="1"/>
          <p:nvPr>
            <p:custDataLst>
              <p:tags r:id="rId3"/>
            </p:custDataLst>
          </p:nvPr>
        </p:nvSpPr>
        <p:spPr>
          <a:xfrm>
            <a:off x="456248" y="958215"/>
            <a:ext cx="8231029" cy="584835"/>
          </a:xfrm>
          <a:prstGeom prst="rect">
            <a:avLst/>
          </a:prstGeom>
          <a:noFill/>
          <a:ln w="3175">
            <a:noFill/>
            <a:prstDash val="dash"/>
          </a:ln>
        </p:spPr>
        <p:txBody>
          <a:bodyPr wrap="square" lIns="67627" tIns="35242" rIns="67627" bIns="35242" anchor="b"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gradFill>
                  <a:gsLst>
                    <a:gs pos="0">
                      <a:srgbClr val="7B32B2"/>
                    </a:gs>
                    <a:gs pos="100000">
                      <a:srgbClr val="401A5D"/>
                    </a:gs>
                  </a:gsLst>
                  <a:lin scaled="0"/>
                </a:gradFill>
                <a:latin typeface="方正大黑简体" panose="02000000000000000000" charset="-122"/>
                <a:ea typeface="方正大黑简体" panose="02000000000000000000" charset="-122"/>
                <a:cs typeface="微软雅黑" panose="020b0503020204020204" pitchFamily="34" charset="-122"/>
                <a:sym typeface="+mn-ea"/>
              </a:rPr>
              <a:t>破折号的用法</a:t>
            </a:r>
          </a:p>
        </p:txBody>
      </p:sp>
      <p:sp>
        <p:nvSpPr>
          <p:cNvPr id="53" name="矩形: 圆角 52"/>
          <p:cNvSpPr/>
          <p:nvPr>
            <p:custDataLst>
              <p:tags r:id="rId4"/>
            </p:custDataLst>
          </p:nvPr>
        </p:nvSpPr>
        <p:spPr>
          <a:xfrm flipH="1">
            <a:off x="734378" y="1825466"/>
            <a:ext cx="5548313" cy="1083469"/>
          </a:xfrm>
          <a:prstGeom prst="roundRect">
            <a:avLst/>
          </a:prstGeom>
          <a:no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p:nvPr>
            <p:custDataLst>
              <p:tags r:id="rId5"/>
            </p:custDataLst>
          </p:nvPr>
        </p:nvSpPr>
        <p:spPr>
          <a:xfrm>
            <a:off x="315754" y="1818799"/>
            <a:ext cx="1232915" cy="1090304"/>
          </a:xfrm>
          <a:custGeom>
            <a:gdLst>
              <a:gd name="connsiteX0" fmla="*/ 234531 w 1601528"/>
              <a:gd name="connsiteY0" fmla="*/ 0 h 1407160"/>
              <a:gd name="connsiteX1" fmla="*/ 975020 w 1601528"/>
              <a:gd name="connsiteY1" fmla="*/ 0 h 1407160"/>
              <a:gd name="connsiteX2" fmla="*/ 1601528 w 1601528"/>
              <a:gd name="connsiteY2" fmla="*/ 1407160 h 1407160"/>
              <a:gd name="connsiteX3" fmla="*/ 234531 w 1601528"/>
              <a:gd name="connsiteY3" fmla="*/ 1407160 h 1407160"/>
              <a:gd name="connsiteX4" fmla="*/ 0 w 1601528"/>
              <a:gd name="connsiteY4" fmla="*/ 1172629 h 1407160"/>
              <a:gd name="connsiteX5" fmla="*/ 0 w 1601528"/>
              <a:gd name="connsiteY5" fmla="*/ 234531 h 1407160"/>
              <a:gd name="connsiteX6" fmla="*/ 234531 w 1601528"/>
              <a:gd name="connsiteY6" fmla="*/ 0 h 14071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528" h="1407160">
                <a:moveTo>
                  <a:pt x="234531" y="0"/>
                </a:moveTo>
                <a:lnTo>
                  <a:pt x="975020" y="0"/>
                </a:lnTo>
                <a:lnTo>
                  <a:pt x="1601528" y="1407160"/>
                </a:lnTo>
                <a:lnTo>
                  <a:pt x="234531" y="1407160"/>
                </a:lnTo>
                <a:cubicBezTo>
                  <a:pt x="105003" y="1407160"/>
                  <a:pt x="0" y="1302157"/>
                  <a:pt x="0" y="1172629"/>
                </a:cubicBezTo>
                <a:lnTo>
                  <a:pt x="0" y="234531"/>
                </a:lnTo>
                <a:cubicBezTo>
                  <a:pt x="0" y="105003"/>
                  <a:pt x="105003" y="0"/>
                  <a:pt x="234531" y="0"/>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59" name="文本框 58"/>
          <p:cNvSpPr txBox="1"/>
          <p:nvPr>
            <p:custDataLst>
              <p:tags r:id="rId6"/>
            </p:custDataLst>
          </p:nvPr>
        </p:nvSpPr>
        <p:spPr>
          <a:xfrm flipH="1">
            <a:off x="542449" y="3517583"/>
            <a:ext cx="5913120" cy="1344930"/>
          </a:xfrm>
          <a:prstGeom prst="rect">
            <a:avLst/>
          </a:prstGeom>
          <a:noFill/>
        </p:spPr>
        <p:txBody>
          <a:bodyPr wrap="square" lIns="68580" tIns="34290" rIns="68580" bIns="34290" rtlCol="0">
            <a:normAutofit/>
          </a:bodyPr>
          <a:lstStyle>
            <a:defPPr>
              <a:defRPr lang="zh-CN"/>
            </a:defPPr>
            <a:lvl1pPr fontAlgn="auto">
              <a:lnSpc>
                <a:spcPct val="130000"/>
              </a:lnSpc>
              <a:defRPr sz="1600" spc="150">
                <a:uFillTx/>
              </a:defRPr>
            </a:lvl1pPr>
          </a:lstStyle>
          <a:p>
            <a:pPr>
              <a:lnSpc>
                <a:spcPct val="120000"/>
              </a:lnSpc>
            </a:pPr>
            <a:r>
              <a:rPr sz="2100">
                <a:latin typeface="Arial" panose="020b0604020202020204" pitchFamily="34" charset="0"/>
                <a:sym typeface="Arial" panose="020b0604020202020204" pitchFamily="34" charset="0"/>
              </a:rPr>
              <a:t>“嘎</a:t>
            </a:r>
            <a:r>
              <a:rPr sz="2100">
                <a:solidFill>
                  <a:srgbClr val="FF0000"/>
                </a:solidFill>
                <a:latin typeface="Arial" panose="020b0604020202020204" pitchFamily="34" charset="0"/>
                <a:sym typeface="Arial" panose="020b0604020202020204" pitchFamily="34" charset="0"/>
              </a:rPr>
              <a:t>——</a:t>
            </a:r>
            <a:r>
              <a:rPr sz="2100">
                <a:latin typeface="Arial" panose="020b0604020202020204" pitchFamily="34" charset="0"/>
                <a:sym typeface="Arial" panose="020b0604020202020204" pitchFamily="34" charset="0"/>
              </a:rPr>
              <a:t>”传过来一声水禽被惊动的鸣叫。</a:t>
            </a:r>
            <a:endParaRPr sz="2100">
              <a:solidFill>
                <a:srgbClr val="0070C0"/>
              </a:solidFill>
              <a:sym typeface="Arial" panose="020b0604020202020204" pitchFamily="34" charset="0"/>
            </a:endParaRPr>
          </a:p>
        </p:txBody>
      </p:sp>
      <p:sp>
        <p:nvSpPr>
          <p:cNvPr id="60" name="文本框 59"/>
          <p:cNvSpPr txBox="1"/>
          <p:nvPr>
            <p:custDataLst>
              <p:tags r:id="rId7"/>
            </p:custDataLst>
          </p:nvPr>
        </p:nvSpPr>
        <p:spPr>
          <a:xfrm flipH="1">
            <a:off x="1795831" y="2080414"/>
            <a:ext cx="6300926" cy="330994"/>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sz="2700" b="1">
                <a:uFillTx/>
                <a:latin typeface="Arial" panose="020b0604020202020204" pitchFamily="34" charset="0"/>
                <a:sym typeface="Arial" panose="020b0604020202020204" pitchFamily="34" charset="0"/>
              </a:rPr>
              <a:t>表示</a:t>
            </a:r>
            <a:r>
              <a:rPr lang="zh-CN" altLang="en-US" sz="2700" b="1">
                <a:solidFill>
                  <a:srgbClr val="FF0000"/>
                </a:solidFill>
                <a:uFillTx/>
                <a:latin typeface="Arial" panose="020b0604020202020204" pitchFamily="34" charset="0"/>
                <a:sym typeface="Arial" panose="020b0604020202020204" pitchFamily="34" charset="0"/>
              </a:rPr>
              <a:t>声音延长</a:t>
            </a:r>
          </a:p>
        </p:txBody>
      </p:sp>
      <p:sp>
        <p:nvSpPr>
          <p:cNvPr id="21" name="文本框 20"/>
          <p:cNvSpPr txBox="1"/>
          <p:nvPr>
            <p:custDataLst>
              <p:tags r:id="rId8"/>
            </p:custDataLst>
          </p:nvPr>
        </p:nvSpPr>
        <p:spPr>
          <a:xfrm flipH="1">
            <a:off x="398623" y="1969601"/>
            <a:ext cx="679814" cy="781473"/>
          </a:xfrm>
          <a:prstGeom prst="rect">
            <a:avLst/>
          </a:prstGeom>
          <a:noFill/>
        </p:spPr>
        <p:txBody>
          <a:bodyPr wrap="square" lIns="68580" tIns="34290" rIns="68580" bIns="34290" rtlCol="0" anchor="ctr">
            <a:normAutofit fontScale="85000" lnSpcReduction="20000"/>
          </a:bodyPr>
          <a:lstStyle/>
          <a:p>
            <a:pPr algn="ctr">
              <a:lnSpc>
                <a:spcPct val="140000"/>
              </a:lnSpc>
            </a:pPr>
            <a:r>
              <a:rPr lang="en-US" altLang="zh-CN" sz="4500" b="1">
                <a:solidFill>
                  <a:schemeClr val="lt1"/>
                </a:solidFill>
                <a:latin typeface="Arial" panose="020b0604020202020204" pitchFamily="34" charset="0"/>
                <a:ea typeface="微软雅黑" panose="020b0503020204020204" pitchFamily="34" charset="-122"/>
                <a:sym typeface="Arial" panose="020b0604020202020204" pitchFamily="34" charset="0"/>
              </a:rPr>
              <a:t>04</a:t>
            </a:r>
          </a:p>
        </p:txBody>
      </p:sp>
    </p:spTree>
    <p:custDataLst>
      <p:tags r:id="rId9"/>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1" name="Title 6"/>
          <p:cNvSpPr txBox="1"/>
          <p:nvPr>
            <p:custDataLst>
              <p:tags r:id="rId3"/>
            </p:custDataLst>
          </p:nvPr>
        </p:nvSpPr>
        <p:spPr>
          <a:xfrm>
            <a:off x="456248" y="958215"/>
            <a:ext cx="8231029" cy="584835"/>
          </a:xfrm>
          <a:prstGeom prst="rect">
            <a:avLst/>
          </a:prstGeom>
          <a:noFill/>
          <a:ln w="3175">
            <a:noFill/>
            <a:prstDash val="dash"/>
          </a:ln>
        </p:spPr>
        <p:txBody>
          <a:bodyPr wrap="square" lIns="67627" tIns="35242" rIns="67627" bIns="35242" anchor="b"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gradFill>
                  <a:gsLst>
                    <a:gs pos="0">
                      <a:srgbClr val="7B32B2"/>
                    </a:gs>
                    <a:gs pos="100000">
                      <a:srgbClr val="401A5D"/>
                    </a:gs>
                  </a:gsLst>
                  <a:lin scaled="0"/>
                </a:gradFill>
                <a:latin typeface="方正大黑简体" panose="02000000000000000000" charset="-122"/>
                <a:ea typeface="方正大黑简体" panose="02000000000000000000" charset="-122"/>
                <a:cs typeface="微软雅黑" panose="020b0503020204020204" pitchFamily="34" charset="-122"/>
                <a:sym typeface="+mn-ea"/>
              </a:rPr>
              <a:t>破折号的用法</a:t>
            </a:r>
          </a:p>
        </p:txBody>
      </p:sp>
      <p:sp>
        <p:nvSpPr>
          <p:cNvPr id="53" name="矩形: 圆角 52"/>
          <p:cNvSpPr/>
          <p:nvPr>
            <p:custDataLst>
              <p:tags r:id="rId4"/>
            </p:custDataLst>
          </p:nvPr>
        </p:nvSpPr>
        <p:spPr>
          <a:xfrm flipH="1">
            <a:off x="734378" y="1825466"/>
            <a:ext cx="5548313" cy="1083469"/>
          </a:xfrm>
          <a:prstGeom prst="roundRect">
            <a:avLst/>
          </a:prstGeom>
          <a:no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p:nvPr>
            <p:custDataLst>
              <p:tags r:id="rId5"/>
            </p:custDataLst>
          </p:nvPr>
        </p:nvSpPr>
        <p:spPr>
          <a:xfrm>
            <a:off x="315754" y="1818799"/>
            <a:ext cx="1232915" cy="1090304"/>
          </a:xfrm>
          <a:custGeom>
            <a:gdLst>
              <a:gd name="connsiteX0" fmla="*/ 234531 w 1601528"/>
              <a:gd name="connsiteY0" fmla="*/ 0 h 1407160"/>
              <a:gd name="connsiteX1" fmla="*/ 975020 w 1601528"/>
              <a:gd name="connsiteY1" fmla="*/ 0 h 1407160"/>
              <a:gd name="connsiteX2" fmla="*/ 1601528 w 1601528"/>
              <a:gd name="connsiteY2" fmla="*/ 1407160 h 1407160"/>
              <a:gd name="connsiteX3" fmla="*/ 234531 w 1601528"/>
              <a:gd name="connsiteY3" fmla="*/ 1407160 h 1407160"/>
              <a:gd name="connsiteX4" fmla="*/ 0 w 1601528"/>
              <a:gd name="connsiteY4" fmla="*/ 1172629 h 1407160"/>
              <a:gd name="connsiteX5" fmla="*/ 0 w 1601528"/>
              <a:gd name="connsiteY5" fmla="*/ 234531 h 1407160"/>
              <a:gd name="connsiteX6" fmla="*/ 234531 w 1601528"/>
              <a:gd name="connsiteY6" fmla="*/ 0 h 14071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528" h="1407160">
                <a:moveTo>
                  <a:pt x="234531" y="0"/>
                </a:moveTo>
                <a:lnTo>
                  <a:pt x="975020" y="0"/>
                </a:lnTo>
                <a:lnTo>
                  <a:pt x="1601528" y="1407160"/>
                </a:lnTo>
                <a:lnTo>
                  <a:pt x="234531" y="1407160"/>
                </a:lnTo>
                <a:cubicBezTo>
                  <a:pt x="105003" y="1407160"/>
                  <a:pt x="0" y="1302157"/>
                  <a:pt x="0" y="1172629"/>
                </a:cubicBezTo>
                <a:lnTo>
                  <a:pt x="0" y="234531"/>
                </a:lnTo>
                <a:cubicBezTo>
                  <a:pt x="0" y="105003"/>
                  <a:pt x="105003" y="0"/>
                  <a:pt x="234531" y="0"/>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59" name="文本框 58"/>
          <p:cNvSpPr txBox="1"/>
          <p:nvPr>
            <p:custDataLst>
              <p:tags r:id="rId6"/>
            </p:custDataLst>
          </p:nvPr>
        </p:nvSpPr>
        <p:spPr>
          <a:xfrm flipH="1">
            <a:off x="551974" y="3505676"/>
            <a:ext cx="5913120" cy="1344930"/>
          </a:xfrm>
          <a:prstGeom prst="rect">
            <a:avLst/>
          </a:prstGeom>
          <a:noFill/>
        </p:spPr>
        <p:txBody>
          <a:bodyPr wrap="square" lIns="68580" tIns="34290" rIns="68580" bIns="34290" rtlCol="0">
            <a:normAutofit/>
          </a:bodyPr>
          <a:lstStyle>
            <a:defPPr>
              <a:defRPr lang="zh-CN"/>
            </a:defPPr>
            <a:lvl1pPr fontAlgn="auto">
              <a:lnSpc>
                <a:spcPct val="130000"/>
              </a:lnSpc>
              <a:defRPr sz="1600" spc="150">
                <a:uFillTx/>
              </a:defRPr>
            </a:lvl1pPr>
          </a:lstStyle>
          <a:p>
            <a:pPr>
              <a:lnSpc>
                <a:spcPct val="120000"/>
              </a:lnSpc>
            </a:pPr>
            <a:r>
              <a:rPr lang="en-US" sz="2100">
                <a:latin typeface="Arial" panose="020b0604020202020204" pitchFamily="34" charset="0"/>
                <a:sym typeface="Arial" panose="020b0604020202020204" pitchFamily="34" charset="0"/>
              </a:rPr>
              <a:t>      </a:t>
            </a:r>
            <a:r>
              <a:rPr sz="2100">
                <a:latin typeface="Arial" panose="020b0604020202020204" pitchFamily="34" charset="0"/>
                <a:sym typeface="Arial" panose="020b0604020202020204" pitchFamily="34" charset="0"/>
              </a:rPr>
              <a:t>李时珍花了二十多年时间，才编成这部药学经典</a:t>
            </a:r>
            <a:r>
              <a:rPr sz="2100">
                <a:solidFill>
                  <a:srgbClr val="FF0000"/>
                </a:solidFill>
                <a:latin typeface="Arial" panose="020b0604020202020204" pitchFamily="34" charset="0"/>
                <a:sym typeface="Arial" panose="020b0604020202020204" pitchFamily="34" charset="0"/>
              </a:rPr>
              <a:t>——</a:t>
            </a:r>
            <a:r>
              <a:rPr sz="2100">
                <a:latin typeface="Arial" panose="020b0604020202020204" pitchFamily="34" charset="0"/>
                <a:sym typeface="Arial" panose="020b0604020202020204" pitchFamily="34" charset="0"/>
              </a:rPr>
              <a:t>《本草纲目》。</a:t>
            </a:r>
            <a:endParaRPr sz="2100">
              <a:solidFill>
                <a:srgbClr val="0070C0"/>
              </a:solidFill>
              <a:sym typeface="Arial" panose="020b0604020202020204" pitchFamily="34" charset="0"/>
            </a:endParaRPr>
          </a:p>
        </p:txBody>
      </p:sp>
      <p:sp>
        <p:nvSpPr>
          <p:cNvPr id="60" name="文本框 59"/>
          <p:cNvSpPr txBox="1"/>
          <p:nvPr>
            <p:custDataLst>
              <p:tags r:id="rId7"/>
            </p:custDataLst>
          </p:nvPr>
        </p:nvSpPr>
        <p:spPr>
          <a:xfrm flipH="1">
            <a:off x="1795831" y="2080414"/>
            <a:ext cx="6300926" cy="330994"/>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sz="2700" b="1">
                <a:uFillTx/>
                <a:latin typeface="Arial" panose="020b0604020202020204" pitchFamily="34" charset="0"/>
                <a:sym typeface="Arial" panose="020b0604020202020204" pitchFamily="34" charset="0"/>
              </a:rPr>
              <a:t>表示</a:t>
            </a:r>
            <a:r>
              <a:rPr lang="zh-CN" altLang="en-US" sz="2700" b="1">
                <a:solidFill>
                  <a:srgbClr val="FF0000"/>
                </a:solidFill>
                <a:uFillTx/>
                <a:latin typeface="Arial" panose="020b0604020202020204" pitchFamily="34" charset="0"/>
                <a:sym typeface="Arial" panose="020b0604020202020204" pitchFamily="34" charset="0"/>
              </a:rPr>
              <a:t>解释说明</a:t>
            </a:r>
          </a:p>
        </p:txBody>
      </p:sp>
      <p:sp>
        <p:nvSpPr>
          <p:cNvPr id="21" name="文本框 20"/>
          <p:cNvSpPr txBox="1"/>
          <p:nvPr>
            <p:custDataLst>
              <p:tags r:id="rId8"/>
            </p:custDataLst>
          </p:nvPr>
        </p:nvSpPr>
        <p:spPr>
          <a:xfrm flipH="1">
            <a:off x="398623" y="1969601"/>
            <a:ext cx="679814" cy="781473"/>
          </a:xfrm>
          <a:prstGeom prst="rect">
            <a:avLst/>
          </a:prstGeom>
          <a:noFill/>
        </p:spPr>
        <p:txBody>
          <a:bodyPr wrap="square" lIns="68580" tIns="34290" rIns="68580" bIns="34290" rtlCol="0" anchor="ctr">
            <a:normAutofit fontScale="85000" lnSpcReduction="20000"/>
          </a:bodyPr>
          <a:lstStyle/>
          <a:p>
            <a:pPr algn="ctr">
              <a:lnSpc>
                <a:spcPct val="140000"/>
              </a:lnSpc>
            </a:pPr>
            <a:r>
              <a:rPr lang="en-US" altLang="zh-CN" sz="4500" b="1">
                <a:solidFill>
                  <a:schemeClr val="lt1"/>
                </a:solidFill>
                <a:latin typeface="Arial" panose="020b0604020202020204" pitchFamily="34" charset="0"/>
                <a:ea typeface="微软雅黑" panose="020b0503020204020204" pitchFamily="34" charset="-122"/>
                <a:sym typeface="Arial" panose="020b0604020202020204" pitchFamily="34" charset="0"/>
              </a:rPr>
              <a:t>05</a:t>
            </a:r>
          </a:p>
        </p:txBody>
      </p:sp>
      <p:pic>
        <p:nvPicPr>
          <p:cNvPr id="2" name="图片 1"/>
          <p:cNvPicPr>
            <a:picLocks noChangeAspect="1"/>
          </p:cNvPicPr>
          <p:nvPr/>
        </p:nvPicPr>
        <p:blipFill>
          <a:blip r:embed="rId9"/>
          <a:stretch>
            <a:fillRect/>
          </a:stretch>
        </p:blipFill>
        <p:spPr>
          <a:xfrm>
            <a:off x="6358414" y="2292191"/>
            <a:ext cx="2593658" cy="3255169"/>
          </a:xfrm>
          <a:prstGeom prst="rect">
            <a:avLst/>
          </a:prstGeom>
        </p:spPr>
      </p:pic>
    </p:spTree>
    <p:custDataLst>
      <p:tags r:id="rId10"/>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2"/>
            </p:custDataLst>
          </p:nvPr>
        </p:nvSpPr>
        <p:spPr>
          <a:xfrm>
            <a:off x="379095" y="2755900"/>
            <a:ext cx="8385810" cy="922020"/>
          </a:xfrm>
          <a:prstGeom prst="rect">
            <a:avLst/>
          </a:prstGeom>
          <a:solidFill>
            <a:srgbClr val="FFFF00"/>
          </a:solidFill>
          <a:ln>
            <a:solidFill>
              <a:srgbClr val="FF0000"/>
            </a:solidFill>
          </a:ln>
        </p:spPr>
        <p:txBody>
          <a:bodyPr wrap="square" rtlCol="0" anchor="t">
            <a:spAutoFit/>
          </a:bodyPr>
          <a:lstStyle/>
          <a:p>
            <a:r>
              <a:rPr lang="en-US" altLang="zh-CN" sz="5400">
                <a:solidFill>
                  <a:srgbClr val="FF0000"/>
                </a:solidFill>
                <a:ea typeface="黑体" panose="02010609060101010101" pitchFamily="2" charset="-122"/>
                <a:sym typeface="+mn-ea"/>
              </a:rPr>
              <a:t>5</a:t>
            </a:r>
            <a:r>
              <a:rPr lang="zh-CN" altLang="en-US" sz="5400">
                <a:solidFill>
                  <a:srgbClr val="FF0000"/>
                </a:solidFill>
                <a:ea typeface="黑体" panose="02010609060101010101" pitchFamily="2" charset="-122"/>
                <a:sym typeface="+mn-ea"/>
              </a:rPr>
              <a:t>大标点的常见用法及作用</a:t>
            </a:r>
          </a:p>
        </p:txBody>
      </p:sp>
    </p:spTree>
    <p:custDataLst>
      <p:tags r:id="rId3"/>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1" name="Title 6"/>
          <p:cNvSpPr txBox="1"/>
          <p:nvPr>
            <p:custDataLst>
              <p:tags r:id="rId3"/>
            </p:custDataLst>
          </p:nvPr>
        </p:nvSpPr>
        <p:spPr>
          <a:xfrm>
            <a:off x="456248" y="958215"/>
            <a:ext cx="8231029" cy="584835"/>
          </a:xfrm>
          <a:prstGeom prst="rect">
            <a:avLst/>
          </a:prstGeom>
          <a:noFill/>
          <a:ln w="3175">
            <a:noFill/>
            <a:prstDash val="dash"/>
          </a:ln>
        </p:spPr>
        <p:txBody>
          <a:bodyPr wrap="square" lIns="67627" tIns="35242" rIns="67627" bIns="35242" anchor="b"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gradFill>
                  <a:gsLst>
                    <a:gs pos="0">
                      <a:srgbClr val="7B32B2"/>
                    </a:gs>
                    <a:gs pos="100000">
                      <a:srgbClr val="401A5D"/>
                    </a:gs>
                  </a:gsLst>
                  <a:lin scaled="0"/>
                </a:gradFill>
                <a:latin typeface="方正大黑简体" panose="02000000000000000000" charset="-122"/>
                <a:ea typeface="方正大黑简体" panose="02000000000000000000" charset="-122"/>
                <a:cs typeface="微软雅黑" panose="020b0503020204020204" pitchFamily="34" charset="-122"/>
                <a:sym typeface="+mn-ea"/>
              </a:rPr>
              <a:t>破折号的用法</a:t>
            </a:r>
          </a:p>
        </p:txBody>
      </p:sp>
      <p:sp>
        <p:nvSpPr>
          <p:cNvPr id="53" name="矩形: 圆角 52"/>
          <p:cNvSpPr/>
          <p:nvPr>
            <p:custDataLst>
              <p:tags r:id="rId4"/>
            </p:custDataLst>
          </p:nvPr>
        </p:nvSpPr>
        <p:spPr>
          <a:xfrm flipH="1">
            <a:off x="734378" y="1825466"/>
            <a:ext cx="5548313" cy="1083469"/>
          </a:xfrm>
          <a:prstGeom prst="roundRect">
            <a:avLst/>
          </a:prstGeom>
          <a:no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p:nvPr>
            <p:custDataLst>
              <p:tags r:id="rId5"/>
            </p:custDataLst>
          </p:nvPr>
        </p:nvSpPr>
        <p:spPr>
          <a:xfrm>
            <a:off x="315754" y="1818799"/>
            <a:ext cx="1232915" cy="1090304"/>
          </a:xfrm>
          <a:custGeom>
            <a:gdLst>
              <a:gd name="connsiteX0" fmla="*/ 234531 w 1601528"/>
              <a:gd name="connsiteY0" fmla="*/ 0 h 1407160"/>
              <a:gd name="connsiteX1" fmla="*/ 975020 w 1601528"/>
              <a:gd name="connsiteY1" fmla="*/ 0 h 1407160"/>
              <a:gd name="connsiteX2" fmla="*/ 1601528 w 1601528"/>
              <a:gd name="connsiteY2" fmla="*/ 1407160 h 1407160"/>
              <a:gd name="connsiteX3" fmla="*/ 234531 w 1601528"/>
              <a:gd name="connsiteY3" fmla="*/ 1407160 h 1407160"/>
              <a:gd name="connsiteX4" fmla="*/ 0 w 1601528"/>
              <a:gd name="connsiteY4" fmla="*/ 1172629 h 1407160"/>
              <a:gd name="connsiteX5" fmla="*/ 0 w 1601528"/>
              <a:gd name="connsiteY5" fmla="*/ 234531 h 1407160"/>
              <a:gd name="connsiteX6" fmla="*/ 234531 w 1601528"/>
              <a:gd name="connsiteY6" fmla="*/ 0 h 14071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528" h="1407160">
                <a:moveTo>
                  <a:pt x="234531" y="0"/>
                </a:moveTo>
                <a:lnTo>
                  <a:pt x="975020" y="0"/>
                </a:lnTo>
                <a:lnTo>
                  <a:pt x="1601528" y="1407160"/>
                </a:lnTo>
                <a:lnTo>
                  <a:pt x="234531" y="1407160"/>
                </a:lnTo>
                <a:cubicBezTo>
                  <a:pt x="105003" y="1407160"/>
                  <a:pt x="0" y="1302157"/>
                  <a:pt x="0" y="1172629"/>
                </a:cubicBezTo>
                <a:lnTo>
                  <a:pt x="0" y="234531"/>
                </a:lnTo>
                <a:cubicBezTo>
                  <a:pt x="0" y="105003"/>
                  <a:pt x="105003" y="0"/>
                  <a:pt x="234531" y="0"/>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59" name="文本框 58"/>
          <p:cNvSpPr txBox="1"/>
          <p:nvPr>
            <p:custDataLst>
              <p:tags r:id="rId6"/>
            </p:custDataLst>
          </p:nvPr>
        </p:nvSpPr>
        <p:spPr>
          <a:xfrm flipH="1">
            <a:off x="542449" y="3517583"/>
            <a:ext cx="5913120" cy="1344930"/>
          </a:xfrm>
          <a:prstGeom prst="rect">
            <a:avLst/>
          </a:prstGeom>
          <a:noFill/>
        </p:spPr>
        <p:txBody>
          <a:bodyPr wrap="square" lIns="68580" tIns="34290" rIns="68580" bIns="34290" rtlCol="0">
            <a:normAutofit/>
          </a:bodyPr>
          <a:lstStyle>
            <a:defPPr>
              <a:defRPr lang="zh-CN"/>
            </a:defPPr>
            <a:lvl1pPr fontAlgn="auto">
              <a:lnSpc>
                <a:spcPct val="130000"/>
              </a:lnSpc>
              <a:defRPr sz="1600" spc="150">
                <a:uFillTx/>
              </a:defRPr>
            </a:lvl1pPr>
          </a:lstStyle>
          <a:p>
            <a:pPr>
              <a:lnSpc>
                <a:spcPct val="120000"/>
              </a:lnSpc>
            </a:pPr>
            <a:r>
              <a:rPr lang="en-US" sz="2100">
                <a:latin typeface="Arial" panose="020b0604020202020204" pitchFamily="34" charset="0"/>
                <a:sym typeface="Arial" panose="020b0604020202020204" pitchFamily="34" charset="0"/>
              </a:rPr>
              <a:t>    </a:t>
            </a:r>
            <a:r>
              <a:rPr sz="2100">
                <a:latin typeface="Arial" panose="020b0604020202020204" pitchFamily="34" charset="0"/>
                <a:sym typeface="Arial" panose="020b0604020202020204" pitchFamily="34" charset="0"/>
              </a:rPr>
              <a:t>朦胧之中似乎胎孕着一个如花的笑</a:t>
            </a:r>
            <a:r>
              <a:rPr sz="2100">
                <a:solidFill>
                  <a:srgbClr val="FF0000"/>
                </a:solidFill>
                <a:latin typeface="Arial" panose="020b0604020202020204" pitchFamily="34" charset="0"/>
                <a:sym typeface="Arial" panose="020b0604020202020204" pitchFamily="34" charset="0"/>
              </a:rPr>
              <a:t>——</a:t>
            </a:r>
            <a:r>
              <a:rPr sz="2100">
                <a:latin typeface="Arial" panose="020b0604020202020204" pitchFamily="34" charset="0"/>
                <a:sym typeface="Arial" panose="020b0604020202020204" pitchFamily="34" charset="0"/>
              </a:rPr>
              <a:t>这么淡，那么淡的倩笑。</a:t>
            </a:r>
            <a:endParaRPr sz="2100">
              <a:solidFill>
                <a:srgbClr val="0070C0"/>
              </a:solidFill>
              <a:sym typeface="Arial" panose="020b0604020202020204" pitchFamily="34" charset="0"/>
            </a:endParaRPr>
          </a:p>
        </p:txBody>
      </p:sp>
      <p:sp>
        <p:nvSpPr>
          <p:cNvPr id="60" name="文本框 59"/>
          <p:cNvSpPr txBox="1"/>
          <p:nvPr>
            <p:custDataLst>
              <p:tags r:id="rId7"/>
            </p:custDataLst>
          </p:nvPr>
        </p:nvSpPr>
        <p:spPr>
          <a:xfrm flipH="1">
            <a:off x="1795831" y="2080414"/>
            <a:ext cx="6300926" cy="330994"/>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sz="2700" b="1">
                <a:uFillTx/>
                <a:latin typeface="Arial" panose="020b0604020202020204" pitchFamily="34" charset="0"/>
                <a:sym typeface="Arial" panose="020b0604020202020204" pitchFamily="34" charset="0"/>
              </a:rPr>
              <a:t>表示</a:t>
            </a:r>
            <a:r>
              <a:rPr lang="zh-CN" altLang="en-US" sz="2700" b="1">
                <a:solidFill>
                  <a:srgbClr val="FF0000"/>
                </a:solidFill>
                <a:uFillTx/>
                <a:latin typeface="Arial" panose="020b0604020202020204" pitchFamily="34" charset="0"/>
                <a:sym typeface="Arial" panose="020b0604020202020204" pitchFamily="34" charset="0"/>
              </a:rPr>
              <a:t>补充说明</a:t>
            </a:r>
          </a:p>
        </p:txBody>
      </p:sp>
      <p:sp>
        <p:nvSpPr>
          <p:cNvPr id="21" name="文本框 20"/>
          <p:cNvSpPr txBox="1"/>
          <p:nvPr>
            <p:custDataLst>
              <p:tags r:id="rId8"/>
            </p:custDataLst>
          </p:nvPr>
        </p:nvSpPr>
        <p:spPr>
          <a:xfrm flipH="1">
            <a:off x="398623" y="1969601"/>
            <a:ext cx="679814" cy="781473"/>
          </a:xfrm>
          <a:prstGeom prst="rect">
            <a:avLst/>
          </a:prstGeom>
          <a:noFill/>
        </p:spPr>
        <p:txBody>
          <a:bodyPr wrap="square" lIns="68580" tIns="34290" rIns="68580" bIns="34290" rtlCol="0" anchor="ctr">
            <a:normAutofit fontScale="85000" lnSpcReduction="20000"/>
          </a:bodyPr>
          <a:lstStyle/>
          <a:p>
            <a:pPr algn="ctr">
              <a:lnSpc>
                <a:spcPct val="140000"/>
              </a:lnSpc>
            </a:pPr>
            <a:r>
              <a:rPr lang="en-US" altLang="zh-CN" sz="4500" b="1">
                <a:solidFill>
                  <a:schemeClr val="lt1"/>
                </a:solidFill>
                <a:latin typeface="Arial" panose="020b0604020202020204" pitchFamily="34" charset="0"/>
                <a:ea typeface="微软雅黑" panose="020b0503020204020204" pitchFamily="34" charset="-122"/>
                <a:sym typeface="Arial" panose="020b0604020202020204" pitchFamily="34" charset="0"/>
              </a:rPr>
              <a:t>06</a:t>
            </a:r>
          </a:p>
        </p:txBody>
      </p:sp>
      <p:pic>
        <p:nvPicPr>
          <p:cNvPr id="2" name="图片 1"/>
          <p:cNvPicPr>
            <a:picLocks noChangeAspect="1"/>
          </p:cNvPicPr>
          <p:nvPr/>
        </p:nvPicPr>
        <p:blipFill>
          <a:blip r:embed="rId9"/>
          <a:srcRect l="27783" r="18517"/>
          <a:stretch>
            <a:fillRect/>
          </a:stretch>
        </p:blipFill>
        <p:spPr>
          <a:xfrm>
            <a:off x="6463665" y="2276475"/>
            <a:ext cx="2223611" cy="3002280"/>
          </a:xfrm>
          <a:prstGeom prst="rect">
            <a:avLst/>
          </a:prstGeom>
        </p:spPr>
      </p:pic>
    </p:spTree>
    <p:custDataLst>
      <p:tags r:id="rId10"/>
    </p:custData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1" name="Title 6"/>
          <p:cNvSpPr txBox="1"/>
          <p:nvPr>
            <p:custDataLst>
              <p:tags r:id="rId3"/>
            </p:custDataLst>
          </p:nvPr>
        </p:nvSpPr>
        <p:spPr>
          <a:xfrm>
            <a:off x="456248" y="958215"/>
            <a:ext cx="8231029" cy="584835"/>
          </a:xfrm>
          <a:prstGeom prst="rect">
            <a:avLst/>
          </a:prstGeom>
          <a:noFill/>
          <a:ln w="3175">
            <a:noFill/>
            <a:prstDash val="dash"/>
          </a:ln>
        </p:spPr>
        <p:txBody>
          <a:bodyPr wrap="square" lIns="67627" tIns="35242" rIns="67627" bIns="35242" anchor="b"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gradFill>
                  <a:gsLst>
                    <a:gs pos="0">
                      <a:srgbClr val="7B32B2"/>
                    </a:gs>
                    <a:gs pos="100000">
                      <a:srgbClr val="401A5D"/>
                    </a:gs>
                  </a:gsLst>
                  <a:lin scaled="0"/>
                </a:gradFill>
                <a:latin typeface="方正大黑简体" panose="02000000000000000000" charset="-122"/>
                <a:ea typeface="方正大黑简体" panose="02000000000000000000" charset="-122"/>
                <a:cs typeface="微软雅黑" panose="020b0503020204020204" pitchFamily="34" charset="-122"/>
                <a:sym typeface="+mn-ea"/>
              </a:rPr>
              <a:t>破折号的用法</a:t>
            </a:r>
          </a:p>
        </p:txBody>
      </p:sp>
      <p:sp>
        <p:nvSpPr>
          <p:cNvPr id="53" name="矩形: 圆角 52"/>
          <p:cNvSpPr/>
          <p:nvPr>
            <p:custDataLst>
              <p:tags r:id="rId4"/>
            </p:custDataLst>
          </p:nvPr>
        </p:nvSpPr>
        <p:spPr>
          <a:xfrm flipH="1">
            <a:off x="734378" y="1825466"/>
            <a:ext cx="5548313" cy="1083469"/>
          </a:xfrm>
          <a:prstGeom prst="roundRect">
            <a:avLst/>
          </a:prstGeom>
          <a:no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p:nvPr>
            <p:custDataLst>
              <p:tags r:id="rId5"/>
            </p:custDataLst>
          </p:nvPr>
        </p:nvSpPr>
        <p:spPr>
          <a:xfrm>
            <a:off x="315754" y="1818799"/>
            <a:ext cx="1232915" cy="1090304"/>
          </a:xfrm>
          <a:custGeom>
            <a:gdLst>
              <a:gd name="connsiteX0" fmla="*/ 234531 w 1601528"/>
              <a:gd name="connsiteY0" fmla="*/ 0 h 1407160"/>
              <a:gd name="connsiteX1" fmla="*/ 975020 w 1601528"/>
              <a:gd name="connsiteY1" fmla="*/ 0 h 1407160"/>
              <a:gd name="connsiteX2" fmla="*/ 1601528 w 1601528"/>
              <a:gd name="connsiteY2" fmla="*/ 1407160 h 1407160"/>
              <a:gd name="connsiteX3" fmla="*/ 234531 w 1601528"/>
              <a:gd name="connsiteY3" fmla="*/ 1407160 h 1407160"/>
              <a:gd name="connsiteX4" fmla="*/ 0 w 1601528"/>
              <a:gd name="connsiteY4" fmla="*/ 1172629 h 1407160"/>
              <a:gd name="connsiteX5" fmla="*/ 0 w 1601528"/>
              <a:gd name="connsiteY5" fmla="*/ 234531 h 1407160"/>
              <a:gd name="connsiteX6" fmla="*/ 234531 w 1601528"/>
              <a:gd name="connsiteY6" fmla="*/ 0 h 14071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528" h="1407160">
                <a:moveTo>
                  <a:pt x="234531" y="0"/>
                </a:moveTo>
                <a:lnTo>
                  <a:pt x="975020" y="0"/>
                </a:lnTo>
                <a:lnTo>
                  <a:pt x="1601528" y="1407160"/>
                </a:lnTo>
                <a:lnTo>
                  <a:pt x="234531" y="1407160"/>
                </a:lnTo>
                <a:cubicBezTo>
                  <a:pt x="105003" y="1407160"/>
                  <a:pt x="0" y="1302157"/>
                  <a:pt x="0" y="1172629"/>
                </a:cubicBezTo>
                <a:lnTo>
                  <a:pt x="0" y="234531"/>
                </a:lnTo>
                <a:cubicBezTo>
                  <a:pt x="0" y="105003"/>
                  <a:pt x="105003" y="0"/>
                  <a:pt x="234531" y="0"/>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59" name="文本框 58"/>
          <p:cNvSpPr txBox="1"/>
          <p:nvPr>
            <p:custDataLst>
              <p:tags r:id="rId6"/>
            </p:custDataLst>
          </p:nvPr>
        </p:nvSpPr>
        <p:spPr>
          <a:xfrm flipH="1">
            <a:off x="542449" y="3517583"/>
            <a:ext cx="5913120" cy="1344930"/>
          </a:xfrm>
          <a:prstGeom prst="rect">
            <a:avLst/>
          </a:prstGeom>
          <a:noFill/>
        </p:spPr>
        <p:txBody>
          <a:bodyPr wrap="square" lIns="68580" tIns="34290" rIns="68580" bIns="34290" rtlCol="0">
            <a:normAutofit/>
          </a:bodyPr>
          <a:lstStyle>
            <a:defPPr>
              <a:defRPr lang="zh-CN"/>
            </a:defPPr>
            <a:lvl1pPr fontAlgn="auto">
              <a:lnSpc>
                <a:spcPct val="130000"/>
              </a:lnSpc>
              <a:defRPr sz="1600" spc="150">
                <a:uFillTx/>
              </a:defRPr>
            </a:lvl1pPr>
          </a:lstStyle>
          <a:p>
            <a:pPr>
              <a:lnSpc>
                <a:spcPct val="120000"/>
              </a:lnSpc>
            </a:pPr>
            <a:r>
              <a:rPr lang="en-US" altLang="zh-CN" sz="2100">
                <a:solidFill>
                  <a:schemeClr val="dk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sz="2100">
                <a:solidFill>
                  <a:srgbClr val="0070C0"/>
                </a:solidFill>
                <a:latin typeface="Arial" panose="020b0604020202020204" pitchFamily="34" charset="0"/>
                <a:ea typeface="微软雅黑" panose="020b0503020204020204" pitchFamily="34" charset="-122"/>
                <a:sym typeface="Arial" panose="020b0604020202020204" pitchFamily="34" charset="0"/>
              </a:rPr>
              <a:t>  </a:t>
            </a:r>
            <a:r>
              <a:rPr sz="2100">
                <a:sym typeface="Arial" panose="020b0604020202020204" pitchFamily="34" charset="0"/>
              </a:rPr>
              <a:t>鲁大海，你现在没有资格跟我说话</a:t>
            </a:r>
            <a:r>
              <a:rPr sz="2100">
                <a:solidFill>
                  <a:srgbClr val="FF0000"/>
                </a:solidFill>
                <a:sym typeface="Arial" panose="020b0604020202020204" pitchFamily="34" charset="0"/>
              </a:rPr>
              <a:t>——</a:t>
            </a:r>
            <a:r>
              <a:rPr sz="2100">
                <a:sym typeface="Arial" panose="020b0604020202020204" pitchFamily="34" charset="0"/>
              </a:rPr>
              <a:t>矿上已经把你开除了。</a:t>
            </a:r>
          </a:p>
        </p:txBody>
      </p:sp>
      <p:sp>
        <p:nvSpPr>
          <p:cNvPr id="60" name="文本框 59"/>
          <p:cNvSpPr txBox="1"/>
          <p:nvPr>
            <p:custDataLst>
              <p:tags r:id="rId7"/>
            </p:custDataLst>
          </p:nvPr>
        </p:nvSpPr>
        <p:spPr>
          <a:xfrm flipH="1">
            <a:off x="1795831" y="2080414"/>
            <a:ext cx="6300926" cy="330994"/>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sz="2700" b="1">
                <a:uFillTx/>
                <a:latin typeface="Arial" panose="020b0604020202020204" pitchFamily="34" charset="0"/>
                <a:sym typeface="Arial" panose="020b0604020202020204" pitchFamily="34" charset="0"/>
              </a:rPr>
              <a:t>引出对事情</a:t>
            </a:r>
            <a:r>
              <a:rPr lang="zh-CN" altLang="en-US" sz="2700" b="1">
                <a:solidFill>
                  <a:srgbClr val="FF0000"/>
                </a:solidFill>
                <a:uFillTx/>
                <a:latin typeface="Arial" panose="020b0604020202020204" pitchFamily="34" charset="0"/>
                <a:sym typeface="Arial" panose="020b0604020202020204" pitchFamily="34" charset="0"/>
              </a:rPr>
              <a:t>原因的解释</a:t>
            </a:r>
          </a:p>
        </p:txBody>
      </p:sp>
      <p:sp>
        <p:nvSpPr>
          <p:cNvPr id="21" name="文本框 20"/>
          <p:cNvSpPr txBox="1"/>
          <p:nvPr>
            <p:custDataLst>
              <p:tags r:id="rId8"/>
            </p:custDataLst>
          </p:nvPr>
        </p:nvSpPr>
        <p:spPr>
          <a:xfrm flipH="1">
            <a:off x="398623" y="1969601"/>
            <a:ext cx="679814" cy="781473"/>
          </a:xfrm>
          <a:prstGeom prst="rect">
            <a:avLst/>
          </a:prstGeom>
          <a:noFill/>
        </p:spPr>
        <p:txBody>
          <a:bodyPr wrap="square" lIns="68580" tIns="34290" rIns="68580" bIns="34290" rtlCol="0" anchor="ctr">
            <a:normAutofit fontScale="85000" lnSpcReduction="20000"/>
          </a:bodyPr>
          <a:lstStyle/>
          <a:p>
            <a:pPr algn="ctr">
              <a:lnSpc>
                <a:spcPct val="140000"/>
              </a:lnSpc>
            </a:pPr>
            <a:r>
              <a:rPr lang="en-US" altLang="zh-CN" sz="4500" b="1">
                <a:solidFill>
                  <a:schemeClr val="lt1"/>
                </a:solidFill>
                <a:latin typeface="Arial" panose="020b0604020202020204" pitchFamily="34" charset="0"/>
                <a:ea typeface="微软雅黑" panose="020b0503020204020204" pitchFamily="34" charset="-122"/>
                <a:sym typeface="Arial" panose="020b0604020202020204" pitchFamily="34" charset="0"/>
              </a:rPr>
              <a:t>07</a:t>
            </a:r>
          </a:p>
        </p:txBody>
      </p:sp>
      <p:pic>
        <p:nvPicPr>
          <p:cNvPr id="2" name="图片 1"/>
          <p:cNvPicPr>
            <a:picLocks noChangeAspect="1"/>
          </p:cNvPicPr>
          <p:nvPr/>
        </p:nvPicPr>
        <p:blipFill>
          <a:blip r:embed="rId9"/>
          <a:stretch>
            <a:fillRect/>
          </a:stretch>
        </p:blipFill>
        <p:spPr>
          <a:xfrm>
            <a:off x="6551295" y="1969770"/>
            <a:ext cx="2135981" cy="3243263"/>
          </a:xfrm>
          <a:prstGeom prst="rect">
            <a:avLst/>
          </a:prstGeom>
        </p:spPr>
      </p:pic>
    </p:spTree>
    <p:custDataLst>
      <p:tags r:id="rId10"/>
    </p:custData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1" name="Title 6"/>
          <p:cNvSpPr txBox="1"/>
          <p:nvPr>
            <p:custDataLst>
              <p:tags r:id="rId3"/>
            </p:custDataLst>
          </p:nvPr>
        </p:nvSpPr>
        <p:spPr>
          <a:xfrm>
            <a:off x="456248" y="958215"/>
            <a:ext cx="8231029" cy="584835"/>
          </a:xfrm>
          <a:prstGeom prst="rect">
            <a:avLst/>
          </a:prstGeom>
          <a:noFill/>
          <a:ln w="3175">
            <a:noFill/>
            <a:prstDash val="dash"/>
          </a:ln>
        </p:spPr>
        <p:txBody>
          <a:bodyPr wrap="square" lIns="67627" tIns="35242" rIns="67627" bIns="35242" anchor="b"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gradFill>
                  <a:gsLst>
                    <a:gs pos="0">
                      <a:srgbClr val="7B32B2"/>
                    </a:gs>
                    <a:gs pos="100000">
                      <a:srgbClr val="401A5D"/>
                    </a:gs>
                  </a:gsLst>
                  <a:lin scaled="0"/>
                </a:gradFill>
                <a:latin typeface="方正大黑简体" panose="02000000000000000000" charset="-122"/>
                <a:ea typeface="方正大黑简体" panose="02000000000000000000" charset="-122"/>
                <a:cs typeface="微软雅黑" panose="020b0503020204020204" pitchFamily="34" charset="-122"/>
                <a:sym typeface="+mn-ea"/>
              </a:rPr>
              <a:t>破折号的用法</a:t>
            </a:r>
          </a:p>
        </p:txBody>
      </p:sp>
      <p:sp>
        <p:nvSpPr>
          <p:cNvPr id="53" name="矩形: 圆角 52"/>
          <p:cNvSpPr/>
          <p:nvPr>
            <p:custDataLst>
              <p:tags r:id="rId4"/>
            </p:custDataLst>
          </p:nvPr>
        </p:nvSpPr>
        <p:spPr>
          <a:xfrm flipH="1">
            <a:off x="734378" y="1825466"/>
            <a:ext cx="5548313" cy="1083469"/>
          </a:xfrm>
          <a:prstGeom prst="roundRect">
            <a:avLst/>
          </a:prstGeom>
          <a:no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p:nvPr>
            <p:custDataLst>
              <p:tags r:id="rId5"/>
            </p:custDataLst>
          </p:nvPr>
        </p:nvSpPr>
        <p:spPr>
          <a:xfrm>
            <a:off x="315754" y="1818799"/>
            <a:ext cx="1232915" cy="1090304"/>
          </a:xfrm>
          <a:custGeom>
            <a:gdLst>
              <a:gd name="connsiteX0" fmla="*/ 234531 w 1601528"/>
              <a:gd name="connsiteY0" fmla="*/ 0 h 1407160"/>
              <a:gd name="connsiteX1" fmla="*/ 975020 w 1601528"/>
              <a:gd name="connsiteY1" fmla="*/ 0 h 1407160"/>
              <a:gd name="connsiteX2" fmla="*/ 1601528 w 1601528"/>
              <a:gd name="connsiteY2" fmla="*/ 1407160 h 1407160"/>
              <a:gd name="connsiteX3" fmla="*/ 234531 w 1601528"/>
              <a:gd name="connsiteY3" fmla="*/ 1407160 h 1407160"/>
              <a:gd name="connsiteX4" fmla="*/ 0 w 1601528"/>
              <a:gd name="connsiteY4" fmla="*/ 1172629 h 1407160"/>
              <a:gd name="connsiteX5" fmla="*/ 0 w 1601528"/>
              <a:gd name="connsiteY5" fmla="*/ 234531 h 1407160"/>
              <a:gd name="connsiteX6" fmla="*/ 234531 w 1601528"/>
              <a:gd name="connsiteY6" fmla="*/ 0 h 14071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528" h="1407160">
                <a:moveTo>
                  <a:pt x="234531" y="0"/>
                </a:moveTo>
                <a:lnTo>
                  <a:pt x="975020" y="0"/>
                </a:lnTo>
                <a:lnTo>
                  <a:pt x="1601528" y="1407160"/>
                </a:lnTo>
                <a:lnTo>
                  <a:pt x="234531" y="1407160"/>
                </a:lnTo>
                <a:cubicBezTo>
                  <a:pt x="105003" y="1407160"/>
                  <a:pt x="0" y="1302157"/>
                  <a:pt x="0" y="1172629"/>
                </a:cubicBezTo>
                <a:lnTo>
                  <a:pt x="0" y="234531"/>
                </a:lnTo>
                <a:cubicBezTo>
                  <a:pt x="0" y="105003"/>
                  <a:pt x="105003" y="0"/>
                  <a:pt x="234531" y="0"/>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59" name="文本框 58"/>
          <p:cNvSpPr txBox="1"/>
          <p:nvPr>
            <p:custDataLst>
              <p:tags r:id="rId6"/>
            </p:custDataLst>
          </p:nvPr>
        </p:nvSpPr>
        <p:spPr>
          <a:xfrm flipH="1">
            <a:off x="542449" y="3517583"/>
            <a:ext cx="5913120" cy="1344930"/>
          </a:xfrm>
          <a:prstGeom prst="rect">
            <a:avLst/>
          </a:prstGeom>
          <a:noFill/>
        </p:spPr>
        <p:txBody>
          <a:bodyPr wrap="square" lIns="68580" tIns="34290" rIns="68580" bIns="34290" rtlCol="0">
            <a:normAutofit/>
          </a:bodyPr>
          <a:lstStyle>
            <a:defPPr>
              <a:defRPr lang="zh-CN"/>
            </a:defPPr>
            <a:lvl1pPr fontAlgn="auto">
              <a:lnSpc>
                <a:spcPct val="130000"/>
              </a:lnSpc>
              <a:defRPr sz="1600" spc="150">
                <a:uFillTx/>
              </a:defRPr>
            </a:lvl1pPr>
          </a:lstStyle>
          <a:p>
            <a:pPr>
              <a:lnSpc>
                <a:spcPct val="120000"/>
              </a:lnSpc>
            </a:pPr>
            <a:r>
              <a:rPr lang="en-US" altLang="zh-CN" sz="2100">
                <a:solidFill>
                  <a:schemeClr val="dk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   </a:t>
            </a:r>
            <a:r>
              <a:rPr lang="en-US" altLang="zh-CN" sz="2100">
                <a:solidFill>
                  <a:srgbClr val="0070C0"/>
                </a:solidFill>
                <a:latin typeface="Arial" panose="020b0604020202020204" pitchFamily="34" charset="0"/>
                <a:ea typeface="微软雅黑" panose="020b0503020204020204" pitchFamily="34" charset="-122"/>
                <a:sym typeface="Arial" panose="020b0604020202020204" pitchFamily="34" charset="0"/>
              </a:rPr>
              <a:t>  </a:t>
            </a:r>
            <a:r>
              <a:rPr sz="2100">
                <a:sym typeface="Arial" panose="020b0604020202020204" pitchFamily="34" charset="0"/>
              </a:rPr>
              <a:t>你怎么会姓赵!</a:t>
            </a:r>
            <a:r>
              <a:rPr sz="2100">
                <a:solidFill>
                  <a:srgbClr val="FF0000"/>
                </a:solidFill>
                <a:sym typeface="Arial" panose="020b0604020202020204" pitchFamily="34" charset="0"/>
              </a:rPr>
              <a:t>——</a:t>
            </a:r>
            <a:r>
              <a:rPr sz="2100">
                <a:sym typeface="Arial" panose="020b0604020202020204" pitchFamily="34" charset="0"/>
              </a:rPr>
              <a:t>你那里配姓赵!</a:t>
            </a:r>
          </a:p>
        </p:txBody>
      </p:sp>
      <p:sp>
        <p:nvSpPr>
          <p:cNvPr id="60" name="文本框 59"/>
          <p:cNvSpPr txBox="1"/>
          <p:nvPr>
            <p:custDataLst>
              <p:tags r:id="rId7"/>
            </p:custDataLst>
          </p:nvPr>
        </p:nvSpPr>
        <p:spPr>
          <a:xfrm flipH="1">
            <a:off x="1795831" y="2080414"/>
            <a:ext cx="6300926" cy="330994"/>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sz="2700" b="1">
                <a:uFillTx/>
                <a:latin typeface="Arial" panose="020b0604020202020204" pitchFamily="34" charset="0"/>
                <a:sym typeface="Arial" panose="020b0604020202020204" pitchFamily="34" charset="0"/>
              </a:rPr>
              <a:t>表示</a:t>
            </a:r>
            <a:r>
              <a:rPr lang="zh-CN" altLang="en-US" sz="2700" b="1">
                <a:solidFill>
                  <a:srgbClr val="FF0000"/>
                </a:solidFill>
                <a:uFillTx/>
                <a:latin typeface="Arial" panose="020b0604020202020204" pitchFamily="34" charset="0"/>
                <a:sym typeface="Arial" panose="020b0604020202020204" pitchFamily="34" charset="0"/>
              </a:rPr>
              <a:t>递进</a:t>
            </a:r>
          </a:p>
        </p:txBody>
      </p:sp>
      <p:sp>
        <p:nvSpPr>
          <p:cNvPr id="21" name="文本框 20"/>
          <p:cNvSpPr txBox="1"/>
          <p:nvPr>
            <p:custDataLst>
              <p:tags r:id="rId8"/>
            </p:custDataLst>
          </p:nvPr>
        </p:nvSpPr>
        <p:spPr>
          <a:xfrm flipH="1">
            <a:off x="398623" y="1969601"/>
            <a:ext cx="679814" cy="781473"/>
          </a:xfrm>
          <a:prstGeom prst="rect">
            <a:avLst/>
          </a:prstGeom>
          <a:noFill/>
        </p:spPr>
        <p:txBody>
          <a:bodyPr wrap="square" lIns="68580" tIns="34290" rIns="68580" bIns="34290" rtlCol="0" anchor="ctr">
            <a:normAutofit fontScale="85000" lnSpcReduction="20000"/>
          </a:bodyPr>
          <a:lstStyle/>
          <a:p>
            <a:pPr algn="ctr">
              <a:lnSpc>
                <a:spcPct val="140000"/>
              </a:lnSpc>
            </a:pPr>
            <a:r>
              <a:rPr lang="en-US" altLang="zh-CN" sz="4500" b="1">
                <a:solidFill>
                  <a:schemeClr val="lt1"/>
                </a:solidFill>
                <a:latin typeface="Arial" panose="020b0604020202020204" pitchFamily="34" charset="0"/>
                <a:ea typeface="微软雅黑" panose="020b0503020204020204" pitchFamily="34" charset="-122"/>
                <a:sym typeface="Arial" panose="020b0604020202020204" pitchFamily="34" charset="0"/>
              </a:rPr>
              <a:t>08</a:t>
            </a:r>
          </a:p>
        </p:txBody>
      </p:sp>
    </p:spTree>
    <p:custDataLst>
      <p:tags r:id="rId9"/>
    </p:custDataLst>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1" name="Title 6"/>
          <p:cNvSpPr txBox="1"/>
          <p:nvPr>
            <p:custDataLst>
              <p:tags r:id="rId3"/>
            </p:custDataLst>
          </p:nvPr>
        </p:nvSpPr>
        <p:spPr>
          <a:xfrm>
            <a:off x="456248" y="958215"/>
            <a:ext cx="8231029" cy="584835"/>
          </a:xfrm>
          <a:prstGeom prst="rect">
            <a:avLst/>
          </a:prstGeom>
          <a:noFill/>
          <a:ln w="3175">
            <a:noFill/>
            <a:prstDash val="dash"/>
          </a:ln>
        </p:spPr>
        <p:txBody>
          <a:bodyPr wrap="square" lIns="67627" tIns="35242" rIns="67627" bIns="35242" anchor="b"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gradFill>
                  <a:gsLst>
                    <a:gs pos="0">
                      <a:srgbClr val="7B32B2"/>
                    </a:gs>
                    <a:gs pos="100000">
                      <a:srgbClr val="401A5D"/>
                    </a:gs>
                  </a:gsLst>
                  <a:lin scaled="0"/>
                </a:gradFill>
                <a:latin typeface="方正大黑简体" panose="02000000000000000000" charset="-122"/>
                <a:ea typeface="方正大黑简体" panose="02000000000000000000" charset="-122"/>
                <a:cs typeface="微软雅黑" panose="020b0503020204020204" pitchFamily="34" charset="-122"/>
                <a:sym typeface="+mn-ea"/>
              </a:rPr>
              <a:t>破折号的用法</a:t>
            </a:r>
          </a:p>
        </p:txBody>
      </p:sp>
      <p:sp>
        <p:nvSpPr>
          <p:cNvPr id="53" name="矩形: 圆角 52"/>
          <p:cNvSpPr/>
          <p:nvPr>
            <p:custDataLst>
              <p:tags r:id="rId4"/>
            </p:custDataLst>
          </p:nvPr>
        </p:nvSpPr>
        <p:spPr>
          <a:xfrm flipH="1">
            <a:off x="734378" y="1825466"/>
            <a:ext cx="5548313" cy="1083469"/>
          </a:xfrm>
          <a:prstGeom prst="roundRect">
            <a:avLst/>
          </a:prstGeom>
          <a:no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p:nvPr>
            <p:custDataLst>
              <p:tags r:id="rId5"/>
            </p:custDataLst>
          </p:nvPr>
        </p:nvSpPr>
        <p:spPr>
          <a:xfrm>
            <a:off x="315754" y="1818799"/>
            <a:ext cx="1232915" cy="1090304"/>
          </a:xfrm>
          <a:custGeom>
            <a:gdLst>
              <a:gd name="connsiteX0" fmla="*/ 234531 w 1601528"/>
              <a:gd name="connsiteY0" fmla="*/ 0 h 1407160"/>
              <a:gd name="connsiteX1" fmla="*/ 975020 w 1601528"/>
              <a:gd name="connsiteY1" fmla="*/ 0 h 1407160"/>
              <a:gd name="connsiteX2" fmla="*/ 1601528 w 1601528"/>
              <a:gd name="connsiteY2" fmla="*/ 1407160 h 1407160"/>
              <a:gd name="connsiteX3" fmla="*/ 234531 w 1601528"/>
              <a:gd name="connsiteY3" fmla="*/ 1407160 h 1407160"/>
              <a:gd name="connsiteX4" fmla="*/ 0 w 1601528"/>
              <a:gd name="connsiteY4" fmla="*/ 1172629 h 1407160"/>
              <a:gd name="connsiteX5" fmla="*/ 0 w 1601528"/>
              <a:gd name="connsiteY5" fmla="*/ 234531 h 1407160"/>
              <a:gd name="connsiteX6" fmla="*/ 234531 w 1601528"/>
              <a:gd name="connsiteY6" fmla="*/ 0 h 14071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528" h="1407160">
                <a:moveTo>
                  <a:pt x="234531" y="0"/>
                </a:moveTo>
                <a:lnTo>
                  <a:pt x="975020" y="0"/>
                </a:lnTo>
                <a:lnTo>
                  <a:pt x="1601528" y="1407160"/>
                </a:lnTo>
                <a:lnTo>
                  <a:pt x="234531" y="1407160"/>
                </a:lnTo>
                <a:cubicBezTo>
                  <a:pt x="105003" y="1407160"/>
                  <a:pt x="0" y="1302157"/>
                  <a:pt x="0" y="1172629"/>
                </a:cubicBezTo>
                <a:lnTo>
                  <a:pt x="0" y="234531"/>
                </a:lnTo>
                <a:cubicBezTo>
                  <a:pt x="0" y="105003"/>
                  <a:pt x="105003" y="0"/>
                  <a:pt x="234531" y="0"/>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59" name="文本框 58"/>
          <p:cNvSpPr txBox="1"/>
          <p:nvPr>
            <p:custDataLst>
              <p:tags r:id="rId6"/>
            </p:custDataLst>
          </p:nvPr>
        </p:nvSpPr>
        <p:spPr>
          <a:xfrm flipH="1">
            <a:off x="542449" y="3517583"/>
            <a:ext cx="5913120" cy="1694498"/>
          </a:xfrm>
          <a:prstGeom prst="rect">
            <a:avLst/>
          </a:prstGeom>
          <a:noFill/>
        </p:spPr>
        <p:txBody>
          <a:bodyPr wrap="square" lIns="68580" tIns="34290" rIns="68580" bIns="34290" rtlCol="0"/>
          <a:lstStyle>
            <a:defPPr>
              <a:defRPr lang="zh-CN"/>
            </a:defPPr>
            <a:lvl1pPr fontAlgn="auto">
              <a:lnSpc>
                <a:spcPct val="130000"/>
              </a:lnSpc>
              <a:defRPr sz="1600" spc="150">
                <a:uFillTx/>
              </a:defRPr>
            </a:lvl1pPr>
          </a:lstStyle>
          <a:p>
            <a:pPr>
              <a:lnSpc>
                <a:spcPct val="120000"/>
              </a:lnSpc>
            </a:pPr>
            <a:r>
              <a:rPr lang="en-US" sz="1800">
                <a:latin typeface="Arial" panose="020b0604020202020204" pitchFamily="34" charset="0"/>
                <a:sym typeface="Arial" panose="020b0604020202020204" pitchFamily="34" charset="0"/>
              </a:rPr>
              <a:t>      </a:t>
            </a:r>
            <a:r>
              <a:rPr sz="1800">
                <a:latin typeface="Arial" panose="020b0604020202020204" pitchFamily="34" charset="0"/>
                <a:sym typeface="Arial" panose="020b0604020202020204" pitchFamily="34" charset="0"/>
              </a:rPr>
              <a:t>根据研究对象的不同，环境物理学分为以下五个分支学科：</a:t>
            </a:r>
          </a:p>
          <a:p>
            <a:pPr>
              <a:lnSpc>
                <a:spcPct val="120000"/>
              </a:lnSpc>
            </a:pPr>
            <a:r>
              <a:rPr sz="1800">
                <a:latin typeface="Arial" panose="020b0604020202020204" pitchFamily="34" charset="0"/>
                <a:sym typeface="Arial" panose="020b0604020202020204" pitchFamily="34" charset="0"/>
              </a:rPr>
              <a:t>     </a:t>
            </a:r>
            <a:r>
              <a:rPr sz="1800">
                <a:solidFill>
                  <a:srgbClr val="FF0000"/>
                </a:solidFill>
                <a:latin typeface="Arial" panose="020b0604020202020204" pitchFamily="34" charset="0"/>
                <a:sym typeface="Arial" panose="020b0604020202020204" pitchFamily="34" charset="0"/>
              </a:rPr>
              <a:t> ——</a:t>
            </a:r>
            <a:r>
              <a:rPr sz="1800">
                <a:latin typeface="Arial" panose="020b0604020202020204" pitchFamily="34" charset="0"/>
                <a:sym typeface="Arial" panose="020b0604020202020204" pitchFamily="34" charset="0"/>
              </a:rPr>
              <a:t>环境声学</a:t>
            </a:r>
          </a:p>
          <a:p>
            <a:pPr>
              <a:lnSpc>
                <a:spcPct val="120000"/>
              </a:lnSpc>
            </a:pPr>
            <a:r>
              <a:rPr sz="1800">
                <a:latin typeface="Arial" panose="020b0604020202020204" pitchFamily="34" charset="0"/>
                <a:sym typeface="Arial" panose="020b0604020202020204" pitchFamily="34" charset="0"/>
              </a:rPr>
              <a:t>      </a:t>
            </a:r>
            <a:r>
              <a:rPr sz="1800">
                <a:solidFill>
                  <a:srgbClr val="FF0000"/>
                </a:solidFill>
                <a:latin typeface="Arial" panose="020b0604020202020204" pitchFamily="34" charset="0"/>
                <a:sym typeface="Arial" panose="020b0604020202020204" pitchFamily="34" charset="0"/>
              </a:rPr>
              <a:t>——</a:t>
            </a:r>
            <a:r>
              <a:rPr sz="1800">
                <a:latin typeface="Arial" panose="020b0604020202020204" pitchFamily="34" charset="0"/>
                <a:sym typeface="Arial" panose="020b0604020202020204" pitchFamily="34" charset="0"/>
              </a:rPr>
              <a:t>环境光学</a:t>
            </a:r>
          </a:p>
          <a:p>
            <a:pPr>
              <a:lnSpc>
                <a:spcPct val="120000"/>
              </a:lnSpc>
            </a:pPr>
            <a:r>
              <a:rPr sz="1800">
                <a:latin typeface="Arial" panose="020b0604020202020204" pitchFamily="34" charset="0"/>
                <a:sym typeface="Arial" panose="020b0604020202020204" pitchFamily="34" charset="0"/>
              </a:rPr>
              <a:t>      ……</a:t>
            </a:r>
            <a:endParaRPr sz="1800">
              <a:solidFill>
                <a:srgbClr val="0070C0"/>
              </a:solidFill>
              <a:latin typeface="Arial" panose="020b0604020202020204" pitchFamily="34" charset="0"/>
              <a:sym typeface="Arial" panose="020b0604020202020204" pitchFamily="34" charset="0"/>
            </a:endParaRPr>
          </a:p>
        </p:txBody>
      </p:sp>
      <p:sp>
        <p:nvSpPr>
          <p:cNvPr id="60" name="文本框 59"/>
          <p:cNvSpPr txBox="1"/>
          <p:nvPr>
            <p:custDataLst>
              <p:tags r:id="rId7"/>
            </p:custDataLst>
          </p:nvPr>
        </p:nvSpPr>
        <p:spPr>
          <a:xfrm flipH="1">
            <a:off x="1795831" y="2080414"/>
            <a:ext cx="6300926" cy="330994"/>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sz="2700" b="1">
                <a:uFillTx/>
                <a:latin typeface="Arial" panose="020b0604020202020204" pitchFamily="34" charset="0"/>
                <a:sym typeface="Arial" panose="020b0604020202020204" pitchFamily="34" charset="0"/>
              </a:rPr>
              <a:t>表示事项的</a:t>
            </a:r>
            <a:r>
              <a:rPr lang="zh-CN" altLang="en-US" sz="2700" b="1">
                <a:solidFill>
                  <a:srgbClr val="FF0000"/>
                </a:solidFill>
                <a:uFillTx/>
                <a:latin typeface="Arial" panose="020b0604020202020204" pitchFamily="34" charset="0"/>
                <a:sym typeface="Arial" panose="020b0604020202020204" pitchFamily="34" charset="0"/>
              </a:rPr>
              <a:t>列举分承</a:t>
            </a:r>
          </a:p>
        </p:txBody>
      </p:sp>
      <p:sp>
        <p:nvSpPr>
          <p:cNvPr id="21" name="文本框 20"/>
          <p:cNvSpPr txBox="1"/>
          <p:nvPr>
            <p:custDataLst>
              <p:tags r:id="rId8"/>
            </p:custDataLst>
          </p:nvPr>
        </p:nvSpPr>
        <p:spPr>
          <a:xfrm flipH="1">
            <a:off x="398623" y="1969601"/>
            <a:ext cx="679814" cy="781473"/>
          </a:xfrm>
          <a:prstGeom prst="rect">
            <a:avLst/>
          </a:prstGeom>
          <a:noFill/>
        </p:spPr>
        <p:txBody>
          <a:bodyPr wrap="square" lIns="68580" tIns="34290" rIns="68580" bIns="34290" rtlCol="0" anchor="ctr">
            <a:normAutofit fontScale="85000" lnSpcReduction="20000"/>
          </a:bodyPr>
          <a:lstStyle/>
          <a:p>
            <a:pPr algn="ctr">
              <a:lnSpc>
                <a:spcPct val="140000"/>
              </a:lnSpc>
            </a:pPr>
            <a:r>
              <a:rPr lang="en-US" altLang="zh-CN" sz="4500" b="1">
                <a:solidFill>
                  <a:schemeClr val="lt1"/>
                </a:solidFill>
                <a:latin typeface="Arial" panose="020b0604020202020204" pitchFamily="34" charset="0"/>
                <a:ea typeface="微软雅黑" panose="020b0503020204020204" pitchFamily="34" charset="-122"/>
                <a:sym typeface="Arial" panose="020b0604020202020204" pitchFamily="34" charset="0"/>
              </a:rPr>
              <a:t>09</a:t>
            </a:r>
          </a:p>
        </p:txBody>
      </p:sp>
      <p:pic>
        <p:nvPicPr>
          <p:cNvPr id="2" name="图片 1"/>
          <p:cNvPicPr>
            <a:picLocks noChangeAspect="1"/>
          </p:cNvPicPr>
          <p:nvPr/>
        </p:nvPicPr>
        <p:blipFill>
          <a:blip r:embed="rId9">
            <a:clrChange>
              <a:clrFrom>
                <a:srgbClr val="FFFFFF">
                  <a:alpha val="100000"/>
                </a:srgbClr>
              </a:clrFrom>
              <a:clrTo>
                <a:srgbClr val="FFFFFF">
                  <a:alpha val="100000"/>
                  <a:alpha val="0"/>
                </a:srgbClr>
              </a:clrTo>
            </a:clrChange>
          </a:blip>
          <a:stretch>
            <a:fillRect/>
          </a:stretch>
        </p:blipFill>
        <p:spPr>
          <a:xfrm>
            <a:off x="5953601" y="2357438"/>
            <a:ext cx="3021330" cy="3021330"/>
          </a:xfrm>
          <a:prstGeom prst="rect">
            <a:avLst/>
          </a:prstGeom>
        </p:spPr>
      </p:pic>
    </p:spTree>
    <p:custDataLst>
      <p:tags r:id="rId10"/>
    </p:custDataLst>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1" name="Title 6"/>
          <p:cNvSpPr txBox="1"/>
          <p:nvPr>
            <p:custDataLst>
              <p:tags r:id="rId3"/>
            </p:custDataLst>
          </p:nvPr>
        </p:nvSpPr>
        <p:spPr>
          <a:xfrm>
            <a:off x="456248" y="958215"/>
            <a:ext cx="8231029" cy="584835"/>
          </a:xfrm>
          <a:prstGeom prst="rect">
            <a:avLst/>
          </a:prstGeom>
          <a:noFill/>
          <a:ln w="3175">
            <a:noFill/>
            <a:prstDash val="dash"/>
          </a:ln>
        </p:spPr>
        <p:txBody>
          <a:bodyPr wrap="square" lIns="67627" tIns="35242" rIns="67627" bIns="35242" anchor="b"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gradFill>
                  <a:gsLst>
                    <a:gs pos="0">
                      <a:srgbClr val="7B32B2"/>
                    </a:gs>
                    <a:gs pos="100000">
                      <a:srgbClr val="401A5D"/>
                    </a:gs>
                  </a:gsLst>
                  <a:lin scaled="0"/>
                </a:gradFill>
                <a:latin typeface="方正大黑简体" panose="02000000000000000000" charset="-122"/>
                <a:ea typeface="方正大黑简体" panose="02000000000000000000" charset="-122"/>
                <a:cs typeface="微软雅黑" panose="020b0503020204020204" pitchFamily="34" charset="-122"/>
                <a:sym typeface="+mn-ea"/>
              </a:rPr>
              <a:t>破折号的用法</a:t>
            </a:r>
          </a:p>
        </p:txBody>
      </p:sp>
      <p:sp>
        <p:nvSpPr>
          <p:cNvPr id="53" name="矩形: 圆角 52"/>
          <p:cNvSpPr/>
          <p:nvPr>
            <p:custDataLst>
              <p:tags r:id="rId4"/>
            </p:custDataLst>
          </p:nvPr>
        </p:nvSpPr>
        <p:spPr>
          <a:xfrm flipH="1">
            <a:off x="734378" y="1825466"/>
            <a:ext cx="5548313" cy="1083469"/>
          </a:xfrm>
          <a:prstGeom prst="roundRect">
            <a:avLst/>
          </a:prstGeom>
          <a:no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p:nvPr>
            <p:custDataLst>
              <p:tags r:id="rId5"/>
            </p:custDataLst>
          </p:nvPr>
        </p:nvSpPr>
        <p:spPr>
          <a:xfrm>
            <a:off x="315754" y="1818799"/>
            <a:ext cx="1232915" cy="1090304"/>
          </a:xfrm>
          <a:custGeom>
            <a:gdLst>
              <a:gd name="connsiteX0" fmla="*/ 234531 w 1601528"/>
              <a:gd name="connsiteY0" fmla="*/ 0 h 1407160"/>
              <a:gd name="connsiteX1" fmla="*/ 975020 w 1601528"/>
              <a:gd name="connsiteY1" fmla="*/ 0 h 1407160"/>
              <a:gd name="connsiteX2" fmla="*/ 1601528 w 1601528"/>
              <a:gd name="connsiteY2" fmla="*/ 1407160 h 1407160"/>
              <a:gd name="connsiteX3" fmla="*/ 234531 w 1601528"/>
              <a:gd name="connsiteY3" fmla="*/ 1407160 h 1407160"/>
              <a:gd name="connsiteX4" fmla="*/ 0 w 1601528"/>
              <a:gd name="connsiteY4" fmla="*/ 1172629 h 1407160"/>
              <a:gd name="connsiteX5" fmla="*/ 0 w 1601528"/>
              <a:gd name="connsiteY5" fmla="*/ 234531 h 1407160"/>
              <a:gd name="connsiteX6" fmla="*/ 234531 w 1601528"/>
              <a:gd name="connsiteY6" fmla="*/ 0 h 14071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528" h="1407160">
                <a:moveTo>
                  <a:pt x="234531" y="0"/>
                </a:moveTo>
                <a:lnTo>
                  <a:pt x="975020" y="0"/>
                </a:lnTo>
                <a:lnTo>
                  <a:pt x="1601528" y="1407160"/>
                </a:lnTo>
                <a:lnTo>
                  <a:pt x="234531" y="1407160"/>
                </a:lnTo>
                <a:cubicBezTo>
                  <a:pt x="105003" y="1407160"/>
                  <a:pt x="0" y="1302157"/>
                  <a:pt x="0" y="1172629"/>
                </a:cubicBezTo>
                <a:lnTo>
                  <a:pt x="0" y="234531"/>
                </a:lnTo>
                <a:cubicBezTo>
                  <a:pt x="0" y="105003"/>
                  <a:pt x="105003" y="0"/>
                  <a:pt x="234531" y="0"/>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59" name="文本框 58"/>
          <p:cNvSpPr txBox="1"/>
          <p:nvPr>
            <p:custDataLst>
              <p:tags r:id="rId6"/>
            </p:custDataLst>
          </p:nvPr>
        </p:nvSpPr>
        <p:spPr>
          <a:xfrm flipH="1">
            <a:off x="542449" y="3517583"/>
            <a:ext cx="5913120" cy="1344930"/>
          </a:xfrm>
          <a:prstGeom prst="rect">
            <a:avLst/>
          </a:prstGeom>
          <a:noFill/>
        </p:spPr>
        <p:txBody>
          <a:bodyPr wrap="square" lIns="68580" tIns="34290" rIns="68580" bIns="34290" rtlCol="0">
            <a:normAutofit/>
          </a:bodyPr>
          <a:lstStyle>
            <a:defPPr>
              <a:defRPr lang="zh-CN"/>
            </a:defPPr>
            <a:lvl1pPr fontAlgn="auto">
              <a:lnSpc>
                <a:spcPct val="130000"/>
              </a:lnSpc>
              <a:defRPr sz="1600" spc="150">
                <a:uFillTx/>
              </a:defRPr>
            </a:lvl1pPr>
          </a:lstStyle>
          <a:p>
            <a:pPr>
              <a:lnSpc>
                <a:spcPct val="120000"/>
              </a:lnSpc>
            </a:pPr>
            <a:r>
              <a:rPr lang="en-US" sz="2100">
                <a:latin typeface="Arial" panose="020b0604020202020204" pitchFamily="34" charset="0"/>
                <a:sym typeface="Arial" panose="020b0604020202020204" pitchFamily="34" charset="0"/>
              </a:rPr>
              <a:t>      </a:t>
            </a:r>
            <a:r>
              <a:rPr sz="2100">
                <a:latin typeface="Arial" panose="020b0604020202020204" pitchFamily="34" charset="0"/>
                <a:sym typeface="Arial" panose="020b0604020202020204" pitchFamily="34" charset="0"/>
              </a:rPr>
              <a:t>“班长他牺</a:t>
            </a:r>
            <a:r>
              <a:rPr sz="2100">
                <a:solidFill>
                  <a:srgbClr val="FF0000"/>
                </a:solidFill>
                <a:latin typeface="Arial" panose="020b0604020202020204" pitchFamily="34" charset="0"/>
                <a:sym typeface="Arial" panose="020b0604020202020204" pitchFamily="34" charset="0"/>
              </a:rPr>
              <a:t>——</a:t>
            </a:r>
            <a:r>
              <a:rPr sz="2100">
                <a:latin typeface="Arial" panose="020b0604020202020204" pitchFamily="34" charset="0"/>
                <a:sym typeface="Arial" panose="020b0604020202020204" pitchFamily="34" charset="0"/>
              </a:rPr>
              <a:t>”小马话没说完就嚎啕大哭起来。</a:t>
            </a:r>
            <a:endParaRPr sz="2100">
              <a:solidFill>
                <a:srgbClr val="0070C0"/>
              </a:solidFill>
              <a:sym typeface="Arial" panose="020b0604020202020204" pitchFamily="34" charset="0"/>
            </a:endParaRPr>
          </a:p>
        </p:txBody>
      </p:sp>
      <p:sp>
        <p:nvSpPr>
          <p:cNvPr id="60" name="文本框 59"/>
          <p:cNvSpPr txBox="1"/>
          <p:nvPr>
            <p:custDataLst>
              <p:tags r:id="rId7"/>
            </p:custDataLst>
          </p:nvPr>
        </p:nvSpPr>
        <p:spPr>
          <a:xfrm flipH="1">
            <a:off x="1795831" y="2080414"/>
            <a:ext cx="6300926" cy="330994"/>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sz="2700" b="1">
                <a:uFillTx/>
                <a:latin typeface="Arial" panose="020b0604020202020204" pitchFamily="34" charset="0"/>
                <a:sym typeface="Arial" panose="020b0604020202020204" pitchFamily="34" charset="0"/>
              </a:rPr>
              <a:t>表示说话的</a:t>
            </a:r>
            <a:r>
              <a:rPr lang="zh-CN" altLang="en-US" sz="2700" b="1">
                <a:solidFill>
                  <a:srgbClr val="FF0000"/>
                </a:solidFill>
                <a:uFillTx/>
                <a:latin typeface="Arial" panose="020b0604020202020204" pitchFamily="34" charset="0"/>
                <a:sym typeface="Arial" panose="020b0604020202020204" pitchFamily="34" charset="0"/>
              </a:rPr>
              <a:t>中断或间隔</a:t>
            </a:r>
          </a:p>
        </p:txBody>
      </p:sp>
      <p:sp>
        <p:nvSpPr>
          <p:cNvPr id="21" name="文本框 20"/>
          <p:cNvSpPr txBox="1"/>
          <p:nvPr>
            <p:custDataLst>
              <p:tags r:id="rId8"/>
            </p:custDataLst>
          </p:nvPr>
        </p:nvSpPr>
        <p:spPr>
          <a:xfrm flipH="1">
            <a:off x="398623" y="1969601"/>
            <a:ext cx="679814" cy="781473"/>
          </a:xfrm>
          <a:prstGeom prst="rect">
            <a:avLst/>
          </a:prstGeom>
          <a:noFill/>
        </p:spPr>
        <p:txBody>
          <a:bodyPr wrap="square" lIns="68580" tIns="34290" rIns="68580" bIns="34290" rtlCol="0" anchor="ctr">
            <a:normAutofit fontScale="85000" lnSpcReduction="20000"/>
          </a:bodyPr>
          <a:lstStyle/>
          <a:p>
            <a:pPr algn="ctr">
              <a:lnSpc>
                <a:spcPct val="140000"/>
              </a:lnSpc>
            </a:pPr>
            <a:r>
              <a:rPr lang="en-US" altLang="zh-CN" sz="4500" b="1">
                <a:solidFill>
                  <a:schemeClr val="lt1"/>
                </a:solidFill>
                <a:latin typeface="Arial" panose="020b0604020202020204" pitchFamily="34" charset="0"/>
                <a:ea typeface="微软雅黑" panose="020b0503020204020204" pitchFamily="34" charset="-122"/>
                <a:sym typeface="Arial" panose="020b0604020202020204" pitchFamily="34" charset="0"/>
              </a:rPr>
              <a:t>02</a:t>
            </a:r>
          </a:p>
        </p:txBody>
      </p:sp>
      <p:pic>
        <p:nvPicPr>
          <p:cNvPr id="2" name="图片 1"/>
          <p:cNvPicPr>
            <a:picLocks noChangeAspect="1"/>
          </p:cNvPicPr>
          <p:nvPr/>
        </p:nvPicPr>
        <p:blipFill>
          <a:blip r:embed="rId9"/>
          <a:stretch>
            <a:fillRect/>
          </a:stretch>
        </p:blipFill>
        <p:spPr>
          <a:xfrm>
            <a:off x="6670834" y="1969770"/>
            <a:ext cx="2101215" cy="3154204"/>
          </a:xfrm>
          <a:prstGeom prst="rect">
            <a:avLst/>
          </a:prstGeom>
        </p:spPr>
      </p:pic>
    </p:spTree>
    <p:custDataLst>
      <p:tags r:id="rId10"/>
    </p:custDataLst>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p:txBody>
          <a:bodyPr/>
          <a:lstStyle/>
          <a:p>
            <a:endParaRPr lang="zh-CN" altLang="en-US" sz="2400">
              <a:latin typeface="黑体" panose="02010609060101010101" pitchFamily="2" charset="-122"/>
              <a:ea typeface="黑体" panose="02010609060101010101" pitchFamily="2" charset="-122"/>
            </a:endParaRPr>
          </a:p>
        </p:txBody>
      </p:sp>
      <p:sp>
        <p:nvSpPr>
          <p:cNvPr id="6" name="内容占位符 5"/>
          <p:cNvSpPr>
            <a:spLocks noGrp="1"/>
          </p:cNvSpPr>
          <p:nvPr>
            <p:ph idx="1"/>
          </p:nvPr>
        </p:nvSpPr>
        <p:spPr/>
        <p:txBody>
          <a:bodyPr/>
          <a:lstStyle/>
          <a:p>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破折号作用</a:t>
            </a:r>
          </a:p>
        </p:txBody>
      </p:sp>
      <p:sp>
        <p:nvSpPr>
          <p:cNvPr id="7" name="圆角矩形 6"/>
          <p:cNvSpPr/>
          <p:nvPr/>
        </p:nvSpPr>
        <p:spPr>
          <a:xfrm>
            <a:off x="4321969" y="2928938"/>
            <a:ext cx="425291" cy="123158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latin typeface="黑体" panose="02010609060101010101" pitchFamily="2" charset="-122"/>
                <a:ea typeface="黑体" panose="02010609060101010101" pitchFamily="2" charset="-122"/>
              </a:rPr>
              <a:t>破折号</a:t>
            </a:r>
          </a:p>
        </p:txBody>
      </p:sp>
      <p:sp>
        <p:nvSpPr>
          <p:cNvPr id="8" name="右大括号 7"/>
          <p:cNvSpPr/>
          <p:nvPr/>
        </p:nvSpPr>
        <p:spPr>
          <a:xfrm>
            <a:off x="3785711" y="2147888"/>
            <a:ext cx="529590" cy="2888933"/>
          </a:xfrm>
          <a:prstGeom prst="rightBrace">
            <a:avLst>
              <a:gd name="adj1" fmla="val 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b="1">
              <a:latin typeface="黑体" panose="02010609060101010101" pitchFamily="2" charset="-122"/>
              <a:ea typeface="黑体" panose="02010609060101010101" pitchFamily="2" charset="-122"/>
            </a:endParaRPr>
          </a:p>
        </p:txBody>
      </p:sp>
      <p:cxnSp>
        <p:nvCxnSpPr>
          <p:cNvPr id="9" name="直接连接符 8"/>
          <p:cNvCxnSpPr/>
          <p:nvPr/>
        </p:nvCxnSpPr>
        <p:spPr>
          <a:xfrm>
            <a:off x="3676174" y="2693194"/>
            <a:ext cx="36623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676174" y="3249930"/>
            <a:ext cx="36623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676174" y="3965258"/>
            <a:ext cx="36623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676174" y="4579144"/>
            <a:ext cx="366236"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左大括号 12"/>
          <p:cNvSpPr/>
          <p:nvPr/>
        </p:nvSpPr>
        <p:spPr>
          <a:xfrm>
            <a:off x="4748213" y="1852136"/>
            <a:ext cx="462915" cy="3523298"/>
          </a:xfrm>
          <a:prstGeom prst="leftBrace">
            <a:avLst>
              <a:gd name="adj1" fmla="val 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b="1">
              <a:latin typeface="黑体" panose="02010609060101010101" pitchFamily="2" charset="-122"/>
              <a:ea typeface="黑体" panose="02010609060101010101" pitchFamily="2" charset="-122"/>
            </a:endParaRPr>
          </a:p>
        </p:txBody>
      </p:sp>
      <p:cxnSp>
        <p:nvCxnSpPr>
          <p:cNvPr id="14" name="直接连接符 13"/>
          <p:cNvCxnSpPr/>
          <p:nvPr/>
        </p:nvCxnSpPr>
        <p:spPr>
          <a:xfrm>
            <a:off x="4950619" y="3613785"/>
            <a:ext cx="36623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986338" y="2476976"/>
            <a:ext cx="36623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986338" y="3045143"/>
            <a:ext cx="36623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979194" y="4170045"/>
            <a:ext cx="36623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972050" y="4750594"/>
            <a:ext cx="366236"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735773" y="2028190"/>
            <a:ext cx="2019300" cy="460375"/>
          </a:xfrm>
          <a:prstGeom prst="rect">
            <a:avLst/>
          </a:prstGeom>
          <a:noFill/>
        </p:spPr>
        <p:txBody>
          <a:bodyPr wrap="none" rtlCol="0">
            <a:spAutoFit/>
          </a:bodyPr>
          <a:lstStyle/>
          <a:p>
            <a:r>
              <a:rPr lang="zh-CN" altLang="en-US" sz="2400" b="1">
                <a:latin typeface="黑体" panose="02010609060101010101" pitchFamily="2" charset="-122"/>
                <a:ea typeface="黑体" panose="02010609060101010101" pitchFamily="2" charset="-122"/>
              </a:rPr>
              <a:t>表示解释说明</a:t>
            </a:r>
          </a:p>
        </p:txBody>
      </p:sp>
      <p:sp>
        <p:nvSpPr>
          <p:cNvPr id="20" name="文本框 19"/>
          <p:cNvSpPr txBox="1"/>
          <p:nvPr/>
        </p:nvSpPr>
        <p:spPr>
          <a:xfrm>
            <a:off x="1607185" y="2567781"/>
            <a:ext cx="2325370" cy="460375"/>
          </a:xfrm>
          <a:prstGeom prst="rect">
            <a:avLst/>
          </a:prstGeom>
          <a:noFill/>
        </p:spPr>
        <p:txBody>
          <a:bodyPr wrap="none" rtlCol="0">
            <a:spAutoFit/>
          </a:bodyPr>
          <a:lstStyle/>
          <a:p>
            <a:r>
              <a:rPr lang="zh-CN" altLang="en-US" sz="2400" b="1">
                <a:latin typeface="黑体" panose="02010609060101010101" pitchFamily="2" charset="-122"/>
                <a:ea typeface="黑体" panose="02010609060101010101" pitchFamily="2" charset="-122"/>
              </a:rPr>
              <a:t>表示语音的延长</a:t>
            </a:r>
          </a:p>
        </p:txBody>
      </p:sp>
      <p:sp>
        <p:nvSpPr>
          <p:cNvPr id="21" name="文本框 20"/>
          <p:cNvSpPr txBox="1"/>
          <p:nvPr/>
        </p:nvSpPr>
        <p:spPr>
          <a:xfrm>
            <a:off x="0" y="3045143"/>
            <a:ext cx="4161790" cy="460375"/>
          </a:xfrm>
          <a:prstGeom prst="rect">
            <a:avLst/>
          </a:prstGeom>
          <a:noFill/>
        </p:spPr>
        <p:txBody>
          <a:bodyPr wrap="none" rtlCol="0">
            <a:spAutoFit/>
          </a:bodyPr>
          <a:lstStyle/>
          <a:p>
            <a:r>
              <a:rPr lang="zh-CN" altLang="en-US" sz="2400" b="1">
                <a:latin typeface="黑体" panose="02010609060101010101" pitchFamily="2" charset="-122"/>
                <a:ea typeface="黑体" panose="02010609060101010101" pitchFamily="2" charset="-122"/>
              </a:rPr>
              <a:t>表示意思的转换、跳跃或转折</a:t>
            </a:r>
          </a:p>
        </p:txBody>
      </p:sp>
      <p:sp>
        <p:nvSpPr>
          <p:cNvPr id="22" name="文本框 21"/>
          <p:cNvSpPr txBox="1"/>
          <p:nvPr/>
        </p:nvSpPr>
        <p:spPr>
          <a:xfrm>
            <a:off x="2116773" y="3839845"/>
            <a:ext cx="1407160" cy="460375"/>
          </a:xfrm>
          <a:prstGeom prst="rect">
            <a:avLst/>
          </a:prstGeom>
          <a:noFill/>
        </p:spPr>
        <p:txBody>
          <a:bodyPr wrap="none" rtlCol="0">
            <a:spAutoFit/>
          </a:bodyPr>
          <a:lstStyle/>
          <a:p>
            <a:r>
              <a:rPr lang="zh-CN" altLang="en-US" sz="2400" b="1">
                <a:latin typeface="黑体" panose="02010609060101010101" pitchFamily="2" charset="-122"/>
                <a:ea typeface="黑体" panose="02010609060101010101" pitchFamily="2" charset="-122"/>
              </a:rPr>
              <a:t>表示插说</a:t>
            </a:r>
          </a:p>
        </p:txBody>
      </p:sp>
      <p:sp>
        <p:nvSpPr>
          <p:cNvPr id="23" name="文本框 22"/>
          <p:cNvSpPr txBox="1"/>
          <p:nvPr/>
        </p:nvSpPr>
        <p:spPr>
          <a:xfrm>
            <a:off x="2194878" y="4453731"/>
            <a:ext cx="1407160" cy="460375"/>
          </a:xfrm>
          <a:prstGeom prst="rect">
            <a:avLst/>
          </a:prstGeom>
          <a:noFill/>
        </p:spPr>
        <p:txBody>
          <a:bodyPr wrap="none" rtlCol="0">
            <a:spAutoFit/>
          </a:bodyPr>
          <a:lstStyle/>
          <a:p>
            <a:r>
              <a:rPr lang="zh-CN" altLang="en-US" sz="2400" b="1">
                <a:latin typeface="黑体" panose="02010609060101010101" pitchFamily="2" charset="-122"/>
                <a:ea typeface="黑体" panose="02010609060101010101" pitchFamily="2" charset="-122"/>
              </a:rPr>
              <a:t>强调重点</a:t>
            </a:r>
          </a:p>
        </p:txBody>
      </p:sp>
      <p:sp>
        <p:nvSpPr>
          <p:cNvPr id="24" name="文本框 23"/>
          <p:cNvSpPr txBox="1"/>
          <p:nvPr/>
        </p:nvSpPr>
        <p:spPr>
          <a:xfrm>
            <a:off x="2250599" y="4926648"/>
            <a:ext cx="1407160" cy="460375"/>
          </a:xfrm>
          <a:prstGeom prst="rect">
            <a:avLst/>
          </a:prstGeom>
          <a:noFill/>
        </p:spPr>
        <p:txBody>
          <a:bodyPr wrap="none" rtlCol="0">
            <a:spAutoFit/>
          </a:bodyPr>
          <a:lstStyle/>
          <a:p>
            <a:r>
              <a:rPr lang="zh-CN" altLang="en-US" sz="2400" b="1">
                <a:latin typeface="黑体" panose="02010609060101010101" pitchFamily="2" charset="-122"/>
                <a:ea typeface="黑体" panose="02010609060101010101" pitchFamily="2" charset="-122"/>
              </a:rPr>
              <a:t>分行举例</a:t>
            </a:r>
          </a:p>
        </p:txBody>
      </p:sp>
      <p:sp>
        <p:nvSpPr>
          <p:cNvPr id="25" name="文本框 24"/>
          <p:cNvSpPr txBox="1"/>
          <p:nvPr/>
        </p:nvSpPr>
        <p:spPr>
          <a:xfrm>
            <a:off x="5233511" y="1690688"/>
            <a:ext cx="2019300" cy="460375"/>
          </a:xfrm>
          <a:prstGeom prst="rect">
            <a:avLst/>
          </a:prstGeom>
          <a:noFill/>
        </p:spPr>
        <p:txBody>
          <a:bodyPr wrap="none" rtlCol="0">
            <a:spAutoFit/>
          </a:bodyPr>
          <a:lstStyle/>
          <a:p>
            <a:r>
              <a:rPr lang="zh-CN" altLang="en-US" sz="2400" b="1">
                <a:latin typeface="黑体" panose="02010609060101010101" pitchFamily="2" charset="-122"/>
                <a:ea typeface="黑体" panose="02010609060101010101" pitchFamily="2" charset="-122"/>
              </a:rPr>
              <a:t>用在副标题前</a:t>
            </a:r>
          </a:p>
        </p:txBody>
      </p:sp>
      <p:sp>
        <p:nvSpPr>
          <p:cNvPr id="26" name="文本框 25"/>
          <p:cNvSpPr txBox="1"/>
          <p:nvPr/>
        </p:nvSpPr>
        <p:spPr>
          <a:xfrm>
            <a:off x="5343525" y="2303145"/>
            <a:ext cx="1407160" cy="460375"/>
          </a:xfrm>
          <a:prstGeom prst="rect">
            <a:avLst/>
          </a:prstGeom>
          <a:noFill/>
        </p:spPr>
        <p:txBody>
          <a:bodyPr wrap="none" rtlCol="0">
            <a:spAutoFit/>
          </a:bodyPr>
          <a:lstStyle/>
          <a:p>
            <a:r>
              <a:rPr lang="zh-CN" altLang="en-US" sz="2400" b="1">
                <a:latin typeface="黑体" panose="02010609060101010101" pitchFamily="2" charset="-122"/>
                <a:ea typeface="黑体" panose="02010609060101010101" pitchFamily="2" charset="-122"/>
              </a:rPr>
              <a:t>标明作者</a:t>
            </a:r>
          </a:p>
        </p:txBody>
      </p:sp>
      <p:sp>
        <p:nvSpPr>
          <p:cNvPr id="27" name="文本框 26"/>
          <p:cNvSpPr txBox="1"/>
          <p:nvPr/>
        </p:nvSpPr>
        <p:spPr>
          <a:xfrm>
            <a:off x="5348764" y="2842736"/>
            <a:ext cx="1407160" cy="460375"/>
          </a:xfrm>
          <a:prstGeom prst="rect">
            <a:avLst/>
          </a:prstGeom>
          <a:noFill/>
        </p:spPr>
        <p:txBody>
          <a:bodyPr wrap="none" rtlCol="0">
            <a:spAutoFit/>
          </a:bodyPr>
          <a:lstStyle/>
          <a:p>
            <a:r>
              <a:rPr lang="zh-CN" altLang="en-US" sz="2400" b="1">
                <a:latin typeface="黑体" panose="02010609060101010101" pitchFamily="2" charset="-122"/>
                <a:ea typeface="黑体" panose="02010609060101010101" pitchFamily="2" charset="-122"/>
              </a:rPr>
              <a:t>补充说明</a:t>
            </a:r>
          </a:p>
        </p:txBody>
      </p:sp>
      <p:sp>
        <p:nvSpPr>
          <p:cNvPr id="28" name="文本框 27"/>
          <p:cNvSpPr txBox="1"/>
          <p:nvPr/>
        </p:nvSpPr>
        <p:spPr>
          <a:xfrm>
            <a:off x="5340191" y="3488055"/>
            <a:ext cx="1407160" cy="460375"/>
          </a:xfrm>
          <a:prstGeom prst="rect">
            <a:avLst/>
          </a:prstGeom>
          <a:noFill/>
        </p:spPr>
        <p:txBody>
          <a:bodyPr wrap="none" rtlCol="0">
            <a:spAutoFit/>
          </a:bodyPr>
          <a:lstStyle/>
          <a:p>
            <a:r>
              <a:rPr lang="zh-CN" altLang="en-US" sz="2400" b="1">
                <a:latin typeface="黑体" panose="02010609060101010101" pitchFamily="2" charset="-122"/>
                <a:ea typeface="黑体" panose="02010609060101010101" pitchFamily="2" charset="-122"/>
              </a:rPr>
              <a:t>引出下文</a:t>
            </a:r>
          </a:p>
        </p:txBody>
      </p:sp>
      <p:sp>
        <p:nvSpPr>
          <p:cNvPr id="29" name="文本框 28"/>
          <p:cNvSpPr txBox="1"/>
          <p:nvPr/>
        </p:nvSpPr>
        <p:spPr>
          <a:xfrm>
            <a:off x="5368290" y="3994785"/>
            <a:ext cx="2325370" cy="460375"/>
          </a:xfrm>
          <a:prstGeom prst="rect">
            <a:avLst/>
          </a:prstGeom>
          <a:noFill/>
        </p:spPr>
        <p:txBody>
          <a:bodyPr wrap="none" rtlCol="0">
            <a:spAutoFit/>
          </a:bodyPr>
          <a:lstStyle/>
          <a:p>
            <a:r>
              <a:rPr lang="zh-CN" altLang="en-US" sz="2400" b="1">
                <a:latin typeface="黑体" panose="02010609060101010101" pitchFamily="2" charset="-122"/>
                <a:ea typeface="黑体" panose="02010609060101010101" pitchFamily="2" charset="-122"/>
              </a:rPr>
              <a:t>表示意思的递进</a:t>
            </a:r>
          </a:p>
        </p:txBody>
      </p:sp>
      <p:sp>
        <p:nvSpPr>
          <p:cNvPr id="30" name="文本框 29"/>
          <p:cNvSpPr txBox="1"/>
          <p:nvPr/>
        </p:nvSpPr>
        <p:spPr>
          <a:xfrm>
            <a:off x="5368290" y="4579144"/>
            <a:ext cx="2019300" cy="460375"/>
          </a:xfrm>
          <a:prstGeom prst="rect">
            <a:avLst/>
          </a:prstGeom>
          <a:noFill/>
        </p:spPr>
        <p:txBody>
          <a:bodyPr wrap="none" rtlCol="0">
            <a:spAutoFit/>
          </a:bodyPr>
          <a:lstStyle/>
          <a:p>
            <a:r>
              <a:rPr lang="zh-CN" altLang="en-US" sz="2400" b="1">
                <a:latin typeface="黑体" panose="02010609060101010101" pitchFamily="2" charset="-122"/>
                <a:ea typeface="黑体" panose="02010609060101010101" pitchFamily="2" charset="-122"/>
              </a:rPr>
              <a:t>表示总结上文</a:t>
            </a:r>
          </a:p>
        </p:txBody>
      </p:sp>
      <p:sp>
        <p:nvSpPr>
          <p:cNvPr id="31" name="文本框 30"/>
          <p:cNvSpPr txBox="1"/>
          <p:nvPr/>
        </p:nvSpPr>
        <p:spPr>
          <a:xfrm>
            <a:off x="5316855" y="5196840"/>
            <a:ext cx="2019300" cy="460375"/>
          </a:xfrm>
          <a:prstGeom prst="rect">
            <a:avLst/>
          </a:prstGeom>
          <a:noFill/>
        </p:spPr>
        <p:txBody>
          <a:bodyPr wrap="none" rtlCol="0">
            <a:spAutoFit/>
          </a:bodyPr>
          <a:lstStyle/>
          <a:p>
            <a:r>
              <a:rPr lang="zh-CN" altLang="en-US" sz="2400" b="1">
                <a:latin typeface="黑体" panose="02010609060101010101" pitchFamily="2" charset="-122"/>
                <a:ea typeface="黑体" panose="02010609060101010101" pitchFamily="2" charset="-122"/>
              </a:rPr>
              <a:t>表示话未说完</a:t>
            </a:r>
          </a:p>
        </p:txBody>
      </p:sp>
    </p:spTree>
    <p:custDataLst>
      <p:tags r:id="rId2"/>
    </p:custDataLst>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4" name="矩形 3"/>
          <p:cNvSpPr/>
          <p:nvPr>
            <p:custDataLst>
              <p:tags r:id="rId3"/>
            </p:custDataLst>
          </p:nvPr>
        </p:nvSpPr>
        <p:spPr>
          <a:xfrm>
            <a:off x="456299" y="1885950"/>
            <a:ext cx="8230987" cy="3429000"/>
          </a:xfrm>
          <a:prstGeom prst="rect">
            <a:avLst/>
          </a:prstGeom>
          <a:solidFill>
            <a:schemeClr val="lt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1" lang="zh-CN" altLang="en-US" sz="12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5" name="文本框 14"/>
          <p:cNvSpPr txBox="1"/>
          <p:nvPr>
            <p:custDataLst>
              <p:tags r:id="rId4"/>
            </p:custDataLst>
          </p:nvPr>
        </p:nvSpPr>
        <p:spPr>
          <a:xfrm>
            <a:off x="323215" y="765175"/>
            <a:ext cx="8364855" cy="5775960"/>
          </a:xfrm>
          <a:prstGeom prst="rect">
            <a:avLst/>
          </a:prstGeom>
        </p:spPr>
        <p:style>
          <a:lnRef idx="2">
            <a:schemeClr val="accent4"/>
          </a:lnRef>
          <a:fillRef idx="1">
            <a:schemeClr val="lt1"/>
          </a:fillRef>
          <a:effectRef idx="0">
            <a:schemeClr val="accent4"/>
          </a:effectRef>
          <a:fontRef idx="minor">
            <a:schemeClr val="dk1"/>
          </a:fontRef>
        </p:style>
        <p:txBody>
          <a:bodyPr wrap="square" rtlCol="0" anchor="ctr" anchorCtr="0"/>
          <a:lstStyle/>
          <a:p>
            <a:pPr lvl="0" indent="0" algn="ctr">
              <a:lnSpc>
                <a:spcPct val="100000"/>
              </a:lnSpc>
              <a:spcAft>
                <a:spcPts val="800"/>
              </a:spcAft>
              <a:buClr>
                <a:schemeClr val="tx1">
                  <a:lumMod val="75000"/>
                  <a:lumOff val="25000"/>
                </a:schemeClr>
              </a:buClr>
              <a:buFont typeface="Wingdings" panose="05000000000000000000" pitchFamily="2" charset="2"/>
              <a:buNone/>
            </a:pPr>
            <a:r>
              <a:rPr lang="zh-CN" altLang="en-US" sz="28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突然</a:t>
            </a:r>
            <a:r>
              <a:rPr lang="zh-CN" altLang="en-US" sz="2800" b="1" spc="100">
                <a:solidFill>
                  <a:srgbClr val="7030A0"/>
                </a:solidFill>
                <a:latin typeface="黑体" panose="02010609060101010101" pitchFamily="2" charset="-122"/>
                <a:ea typeface="黑体" panose="02010609060101010101" pitchFamily="2" charset="-122"/>
                <a:cs typeface="黑体" panose="02010609060101010101" pitchFamily="2" charset="-122"/>
                <a:sym typeface="+mn-ea"/>
              </a:rPr>
              <a:t>转变话题</a:t>
            </a:r>
            <a:r>
              <a:rPr lang="en-US" altLang="zh-CN" sz="2800"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VS</a:t>
            </a:r>
            <a:r>
              <a:rPr lang="zh-CN" altLang="en-US" sz="28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突出</a:t>
            </a:r>
            <a:r>
              <a:rPr lang="zh-CN" altLang="en-US" sz="2800" b="1" spc="100">
                <a:solidFill>
                  <a:srgbClr val="7030A0"/>
                </a:solidFill>
                <a:latin typeface="黑体" panose="02010609060101010101" pitchFamily="2" charset="-122"/>
                <a:ea typeface="黑体" panose="02010609060101010101" pitchFamily="2" charset="-122"/>
                <a:cs typeface="黑体" panose="02010609060101010101" pitchFamily="2" charset="-122"/>
                <a:sym typeface="+mn-ea"/>
              </a:rPr>
              <a:t>语意转折</a:t>
            </a:r>
            <a:endParaRPr lang="zh-CN" altLang="en-US" sz="28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endParaRP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sz="28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你画得真好。——你为什么这样勇敢，不怕他？</a:t>
            </a: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sz="28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让他一个人留在房里还不到两分钟，当我们进去的时候，便发现他在安乐椅上安静地睡着了——但已经永远地睡着了。</a:t>
            </a:r>
          </a:p>
          <a:p>
            <a:pPr lvl="0" indent="0" algn="just">
              <a:lnSpc>
                <a:spcPct val="100000"/>
              </a:lnSpc>
              <a:spcAft>
                <a:spcPts val="800"/>
              </a:spcAft>
              <a:buClr>
                <a:schemeClr val="tx1">
                  <a:lumMod val="75000"/>
                  <a:lumOff val="25000"/>
                </a:schemeClr>
              </a:buClr>
              <a:buFont typeface="Wingdings" panose="05000000000000000000" pitchFamily="2" charset="2"/>
              <a:buNone/>
            </a:pPr>
            <a:endParaRPr lang="zh-CN" altLang="en-US" sz="28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endParaRPr>
          </a:p>
          <a:p>
            <a:pPr lvl="0" indent="0" algn="ctr">
              <a:lnSpc>
                <a:spcPct val="100000"/>
              </a:lnSpc>
              <a:spcAft>
                <a:spcPts val="800"/>
              </a:spcAft>
              <a:buClr>
                <a:schemeClr val="tx1">
                  <a:lumMod val="75000"/>
                  <a:lumOff val="25000"/>
                </a:schemeClr>
              </a:buClr>
              <a:buFont typeface="Wingdings" panose="05000000000000000000" pitchFamily="2" charset="2"/>
              <a:buNone/>
            </a:pPr>
            <a:r>
              <a:rPr lang="zh-CN" altLang="en-US" sz="2800" b="1" spc="100">
                <a:solidFill>
                  <a:srgbClr val="C00000"/>
                </a:solidFill>
                <a:latin typeface="黑体" panose="02010609060101010101" pitchFamily="2" charset="-122"/>
                <a:ea typeface="黑体" panose="02010609060101010101" pitchFamily="2" charset="-122"/>
                <a:cs typeface="黑体" panose="02010609060101010101" pitchFamily="2" charset="-122"/>
                <a:sym typeface="+mn-ea"/>
              </a:rPr>
              <a:t>解释说明</a:t>
            </a:r>
            <a:r>
              <a:rPr lang="en-US" altLang="zh-CN" sz="2800"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VS</a:t>
            </a:r>
            <a:r>
              <a:rPr lang="zh-CN" altLang="en-US" sz="2800" b="1" spc="100">
                <a:solidFill>
                  <a:srgbClr val="C00000"/>
                </a:solidFill>
                <a:latin typeface="黑体" panose="02010609060101010101" pitchFamily="2" charset="-122"/>
                <a:ea typeface="黑体" panose="02010609060101010101" pitchFamily="2" charset="-122"/>
                <a:cs typeface="黑体" panose="02010609060101010101" pitchFamily="2" charset="-122"/>
                <a:sym typeface="+mn-ea"/>
              </a:rPr>
              <a:t>原因的解释</a:t>
            </a: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sz="28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李时珍花了二十多年时间，才编成这部药学经典——《本草纲目》。</a:t>
            </a: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sz="28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鲁大海，你现在没有资格跟我说话——矿上已经把你开除了。</a:t>
            </a:r>
          </a:p>
          <a:p>
            <a:pPr lvl="0" indent="0" algn="just">
              <a:lnSpc>
                <a:spcPct val="100000"/>
              </a:lnSpc>
              <a:spcAft>
                <a:spcPts val="800"/>
              </a:spcAft>
              <a:buClr>
                <a:schemeClr val="tx1">
                  <a:lumMod val="75000"/>
                  <a:lumOff val="25000"/>
                </a:schemeClr>
              </a:buClr>
              <a:buFont typeface="Wingdings" panose="05000000000000000000" pitchFamily="2" charset="2"/>
              <a:buNone/>
            </a:pPr>
            <a:endParaRPr lang="zh-CN" altLang="en-US" sz="2800"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16" name="Title 6"/>
          <p:cNvSpPr txBox="1"/>
          <p:nvPr>
            <p:custDataLst>
              <p:tags r:id="rId5"/>
            </p:custDataLst>
          </p:nvPr>
        </p:nvSpPr>
        <p:spPr>
          <a:xfrm>
            <a:off x="342583" y="109696"/>
            <a:ext cx="8231029" cy="570548"/>
          </a:xfrm>
          <a:prstGeom prst="rect">
            <a:avLst/>
          </a:prstGeom>
          <a:noFill/>
          <a:ln w="3175">
            <a:noFill/>
            <a:prstDash val="dash"/>
          </a:ln>
        </p:spPr>
        <p:txBody>
          <a:bodyPr wrap="square" lIns="67500" tIns="35100" rIns="67500" bIns="351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gradFill>
                  <a:gsLst>
                    <a:gs pos="0">
                      <a:srgbClr val="7B32B2"/>
                    </a:gs>
                    <a:gs pos="100000">
                      <a:srgbClr val="401A5D"/>
                    </a:gs>
                  </a:gsLst>
                  <a:lin scaled="0"/>
                </a:gradFill>
                <a:effectLst/>
                <a:latin typeface="方正大黑简体" panose="02000000000000000000" charset="-122"/>
                <a:ea typeface="方正大黑简体" panose="02000000000000000000" charset="-122"/>
                <a:cs typeface="微软雅黑" panose="020b0503020204020204" pitchFamily="34" charset="-122"/>
              </a:rPr>
              <a:t>破折号的用法</a:t>
            </a:r>
          </a:p>
        </p:txBody>
      </p:sp>
    </p:spTree>
    <p:custDataLst>
      <p:tags r:id="rId6"/>
    </p:custDataLst>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4" name="矩形 3"/>
          <p:cNvSpPr/>
          <p:nvPr>
            <p:custDataLst>
              <p:tags r:id="rId3"/>
            </p:custDataLst>
          </p:nvPr>
        </p:nvSpPr>
        <p:spPr>
          <a:xfrm>
            <a:off x="456299" y="1885950"/>
            <a:ext cx="8230987" cy="3429000"/>
          </a:xfrm>
          <a:prstGeom prst="rect">
            <a:avLst/>
          </a:prstGeom>
          <a:solidFill>
            <a:schemeClr val="lt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1" lang="zh-CN" altLang="en-US" sz="12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5" name="文本框 14"/>
          <p:cNvSpPr txBox="1"/>
          <p:nvPr>
            <p:custDataLst>
              <p:tags r:id="rId4"/>
            </p:custDataLst>
          </p:nvPr>
        </p:nvSpPr>
        <p:spPr>
          <a:xfrm>
            <a:off x="2927350" y="1356360"/>
            <a:ext cx="6217285" cy="4860925"/>
          </a:xfrm>
          <a:prstGeom prst="rect">
            <a:avLst/>
          </a:prstGeom>
        </p:spPr>
        <p:style>
          <a:lnRef idx="2">
            <a:schemeClr val="accent2"/>
          </a:lnRef>
          <a:fillRef idx="1">
            <a:schemeClr val="lt1"/>
          </a:fillRef>
          <a:effectRef idx="0">
            <a:schemeClr val="accent2"/>
          </a:effectRef>
          <a:fontRef idx="minor">
            <a:schemeClr val="dk1"/>
          </a:fontRef>
        </p:style>
        <p:txBody>
          <a:bodyPr wrap="square" rtlCol="0" anchor="ctr" anchorCtr="0"/>
          <a:lstStyle/>
          <a:p>
            <a:pPr marL="457200" lvl="0" indent="-457200" algn="just">
              <a:lnSpc>
                <a:spcPct val="90000"/>
              </a:lnSpc>
              <a:spcAft>
                <a:spcPts val="800"/>
              </a:spcAft>
              <a:buClr>
                <a:schemeClr val="tx1">
                  <a:lumMod val="75000"/>
                  <a:lumOff val="25000"/>
                </a:schemeClr>
              </a:buClr>
              <a:buFont typeface="Wingdings" panose="05000000000000000000" pitchFamily="2" charset="2"/>
              <a:buChar char="u"/>
            </a:pPr>
            <a:r>
              <a:rPr lang="zh-CN" altLang="en-US" sz="1500" b="1" spc="100">
                <a:latin typeface="黑体" panose="02010609060101010101" pitchFamily="2" charset="-122"/>
                <a:ea typeface="黑体" panose="02010609060101010101" pitchFamily="2" charset="-122"/>
                <a:cs typeface="黑体" panose="02010609060101010101" pitchFamily="2" charset="-122"/>
                <a:sym typeface="+mn-ea"/>
              </a:rPr>
              <a:t>请选出对下面八句话中</a:t>
            </a:r>
            <a:r>
              <a:rPr lang="zh-CN" altLang="en-US" sz="1500"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破折号的用法分类</a:t>
            </a:r>
            <a:r>
              <a:rPr lang="zh-CN" altLang="en-US" sz="1500" b="1" spc="100">
                <a:latin typeface="黑体" panose="02010609060101010101" pitchFamily="2" charset="-122"/>
                <a:ea typeface="黑体" panose="02010609060101010101" pitchFamily="2" charset="-122"/>
                <a:cs typeface="黑体" panose="02010609060101010101" pitchFamily="2" charset="-122"/>
                <a:sym typeface="+mn-ea"/>
              </a:rPr>
              <a:t>正确的一项（  ）</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①周朴园 （徐徐立起）哦，你，你，你是——</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②鲁侍萍 我是你的——你打的这个人的妈。</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③周朴园不许多说话。（回头向鲁大海）鲁大海，你现在没有资格跟我说话——矿上已经把你开除了。</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④周朴园 话很多。我看你的性情好像没有大改，——鲁贵像是个很不老实的人。</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⑤根据研究对象的不同，环境物理学分为以下五个分支学科：</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    ——环境声学</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    ——环境光学 ……</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⑥鲁侍萍（大哭）这真是一群强盗！（走至周萍面前）你是萍，——凭——凭什么打我的儿子？</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⑦周朴园 你的生日——四月十八——每年我总记得。</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⑧蝉的幼虫初次出现于地面，需要寻求适当的地点——矮树、篱笆、灌木枝等——蜕掉身上的皮。</a:t>
            </a:r>
            <a:endParaRPr lang="zh-CN" altLang="en-US" sz="1500" b="1" spc="100">
              <a:latin typeface="黑体" panose="02010609060101010101" pitchFamily="2" charset="-122"/>
              <a:ea typeface="黑体" panose="02010609060101010101" pitchFamily="2" charset="-122"/>
              <a:cs typeface="黑体" panose="02010609060101010101" pitchFamily="2" charset="-122"/>
              <a:sym typeface="+mn-ea"/>
            </a:endParaRPr>
          </a:p>
          <a:p>
            <a:pPr lvl="0" indent="0" algn="ctr">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C00000"/>
                </a:solidFill>
                <a:latin typeface="黑体" panose="02010609060101010101" pitchFamily="2" charset="-122"/>
                <a:ea typeface="黑体" panose="02010609060101010101" pitchFamily="2" charset="-122"/>
                <a:cs typeface="黑体" panose="02010609060101010101" pitchFamily="2" charset="-122"/>
                <a:sym typeface="+mn-ea"/>
              </a:rPr>
              <a:t>A．②③⑦⑧ㄧ④⑥ㄧ①ㄧ⑤	B．③⑦⑧ㄧ②④⑥ㄧ①ㄧ⑤</a:t>
            </a:r>
          </a:p>
          <a:p>
            <a:pPr lvl="0" indent="0" algn="ctr">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C00000"/>
                </a:solidFill>
                <a:latin typeface="黑体" panose="02010609060101010101" pitchFamily="2" charset="-122"/>
                <a:ea typeface="黑体" panose="02010609060101010101" pitchFamily="2" charset="-122"/>
                <a:cs typeface="黑体" panose="02010609060101010101" pitchFamily="2" charset="-122"/>
                <a:sym typeface="+mn-ea"/>
              </a:rPr>
              <a:t>C．②④⑦⑧ㄧ③⑥ㄧ①ㄧ⑤	D．③④⑦⑧ㄧ②⑥ㄧ①ㄧ⑤</a:t>
            </a:r>
          </a:p>
        </p:txBody>
      </p:sp>
      <p:sp>
        <p:nvSpPr>
          <p:cNvPr id="16" name="Title 6"/>
          <p:cNvSpPr txBox="1"/>
          <p:nvPr>
            <p:custDataLst>
              <p:tags r:id="rId5"/>
            </p:custDataLst>
          </p:nvPr>
        </p:nvSpPr>
        <p:spPr>
          <a:xfrm>
            <a:off x="456248" y="857250"/>
            <a:ext cx="8231029" cy="570548"/>
          </a:xfrm>
          <a:prstGeom prst="rect">
            <a:avLst/>
          </a:prstGeom>
          <a:noFill/>
          <a:ln w="3175">
            <a:noFill/>
            <a:prstDash val="dash"/>
          </a:ln>
        </p:spPr>
        <p:txBody>
          <a:bodyPr wrap="square" lIns="67500" tIns="35100" rIns="67500" bIns="351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solidFill>
                  <a:srgbClr val="FF0000"/>
                </a:solidFill>
                <a:effectLst/>
                <a:latin typeface="方正大黑简体" panose="02000000000000000000" charset="-122"/>
                <a:ea typeface="方正大黑简体" panose="02000000000000000000" charset="-122"/>
                <a:cs typeface="微软雅黑" panose="020b0503020204020204" pitchFamily="34" charset="-122"/>
              </a:rPr>
              <a:t>破折号用法的练习</a:t>
            </a:r>
          </a:p>
        </p:txBody>
      </p:sp>
      <p:sp>
        <p:nvSpPr>
          <p:cNvPr id="2" name="文本框 1"/>
          <p:cNvSpPr txBox="1"/>
          <p:nvPr>
            <p:custDataLst>
              <p:tags r:id="rId6"/>
            </p:custDataLst>
          </p:nvPr>
        </p:nvSpPr>
        <p:spPr>
          <a:xfrm>
            <a:off x="0" y="1542574"/>
            <a:ext cx="2927033" cy="3771900"/>
          </a:xfrm>
          <a:prstGeom prst="rect">
            <a:avLst/>
          </a:prstGeom>
        </p:spPr>
        <p:style>
          <a:lnRef idx="2">
            <a:schemeClr val="accent4"/>
          </a:lnRef>
          <a:fillRef idx="1">
            <a:schemeClr val="lt1"/>
          </a:fillRef>
          <a:effectRef idx="0">
            <a:schemeClr val="accent4"/>
          </a:effectRef>
          <a:fontRef idx="minor">
            <a:schemeClr val="dk1"/>
          </a:fontRef>
        </p:style>
        <p:txBody>
          <a:bodyPr wrap="square" rtlCol="0" anchor="ctr" anchorCtr="0"/>
          <a:lstStyle/>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1、引出</a:t>
            </a:r>
            <a:r>
              <a:rPr lang="zh-CN" altLang="en-US" sz="1500"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总括</a:t>
            </a: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性的说明</a:t>
            </a: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2、表示突然</a:t>
            </a:r>
            <a:r>
              <a:rPr lang="zh-CN" altLang="en-US" sz="1500" b="1" spc="100">
                <a:solidFill>
                  <a:srgbClr val="7030A0"/>
                </a:solidFill>
                <a:latin typeface="黑体" panose="02010609060101010101" pitchFamily="2" charset="-122"/>
                <a:ea typeface="黑体" panose="02010609060101010101" pitchFamily="2" charset="-122"/>
                <a:cs typeface="黑体" panose="02010609060101010101" pitchFamily="2" charset="-122"/>
                <a:sym typeface="+mn-ea"/>
              </a:rPr>
              <a:t>转变话题</a:t>
            </a:r>
            <a:endPar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endParaRP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3、突出</a:t>
            </a:r>
            <a:r>
              <a:rPr lang="zh-CN" altLang="en-US" sz="1500" b="1" spc="100">
                <a:solidFill>
                  <a:srgbClr val="7030A0"/>
                </a:solidFill>
                <a:latin typeface="黑体" panose="02010609060101010101" pitchFamily="2" charset="-122"/>
                <a:ea typeface="黑体" panose="02010609060101010101" pitchFamily="2" charset="-122"/>
                <a:cs typeface="黑体" panose="02010609060101010101" pitchFamily="2" charset="-122"/>
                <a:sym typeface="+mn-ea"/>
              </a:rPr>
              <a:t>语意转折</a:t>
            </a:r>
            <a:endPar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endParaRP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4、表示</a:t>
            </a:r>
            <a:r>
              <a:rPr lang="zh-CN" altLang="en-US" sz="1500"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声音延长</a:t>
            </a:r>
            <a:endPar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endParaRP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5、表示</a:t>
            </a:r>
            <a:r>
              <a:rPr lang="zh-CN" altLang="en-US" sz="1500" b="1" spc="100">
                <a:solidFill>
                  <a:srgbClr val="C00000"/>
                </a:solidFill>
                <a:latin typeface="黑体" panose="02010609060101010101" pitchFamily="2" charset="-122"/>
                <a:ea typeface="黑体" panose="02010609060101010101" pitchFamily="2" charset="-122"/>
                <a:cs typeface="黑体" panose="02010609060101010101" pitchFamily="2" charset="-122"/>
                <a:sym typeface="+mn-ea"/>
              </a:rPr>
              <a:t>解释说明</a:t>
            </a:r>
            <a:endPar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endParaRP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6、表示</a:t>
            </a:r>
            <a:r>
              <a:rPr lang="zh-CN" altLang="en-US" sz="1500"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补充说明</a:t>
            </a:r>
            <a:endPar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endParaRP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7、引出对事情</a:t>
            </a:r>
            <a:r>
              <a:rPr lang="zh-CN" altLang="en-US" sz="1500" b="1" spc="100">
                <a:solidFill>
                  <a:srgbClr val="C00000"/>
                </a:solidFill>
                <a:latin typeface="黑体" panose="02010609060101010101" pitchFamily="2" charset="-122"/>
                <a:ea typeface="黑体" panose="02010609060101010101" pitchFamily="2" charset="-122"/>
                <a:cs typeface="黑体" panose="02010609060101010101" pitchFamily="2" charset="-122"/>
                <a:sym typeface="+mn-ea"/>
              </a:rPr>
              <a:t>原因的解释</a:t>
            </a: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8、表示</a:t>
            </a:r>
            <a:r>
              <a:rPr lang="zh-CN" altLang="en-US" sz="1500"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递进</a:t>
            </a:r>
            <a:endPar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endParaRP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9、表示事项的</a:t>
            </a:r>
            <a:r>
              <a:rPr lang="zh-CN" altLang="en-US" sz="1500"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列举分承</a:t>
            </a:r>
            <a:endPar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endParaRPr>
          </a:p>
          <a:p>
            <a:pPr marL="457200" lvl="0" indent="-457200" algn="just">
              <a:lnSpc>
                <a:spcPct val="100000"/>
              </a:lnSpc>
              <a:spcAft>
                <a:spcPts val="800"/>
              </a:spcAft>
              <a:buClr>
                <a:schemeClr val="tx1">
                  <a:lumMod val="75000"/>
                  <a:lumOff val="25000"/>
                </a:schemeClr>
              </a:buClr>
              <a:buFont typeface="Wingdings" panose="05000000000000000000" pitchFamily="2" charset="2"/>
              <a:buChar char="u"/>
            </a:pP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10、表示说话的</a:t>
            </a:r>
            <a:r>
              <a:rPr lang="zh-CN" altLang="en-US" sz="1500"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中断或间隔</a:t>
            </a:r>
          </a:p>
        </p:txBody>
      </p:sp>
    </p:spTree>
    <p:custDataLst>
      <p:tags r:id="rId7"/>
    </p:custDataLst>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4" name="矩形 3"/>
          <p:cNvSpPr/>
          <p:nvPr>
            <p:custDataLst>
              <p:tags r:id="rId3"/>
            </p:custDataLst>
          </p:nvPr>
        </p:nvSpPr>
        <p:spPr>
          <a:xfrm>
            <a:off x="456299" y="1885950"/>
            <a:ext cx="8230987" cy="3429000"/>
          </a:xfrm>
          <a:prstGeom prst="rect">
            <a:avLst/>
          </a:prstGeom>
          <a:solidFill>
            <a:schemeClr val="lt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1" lang="zh-CN" altLang="en-US" sz="12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5" name="文本框 14"/>
          <p:cNvSpPr txBox="1"/>
          <p:nvPr>
            <p:custDataLst>
              <p:tags r:id="rId4"/>
            </p:custDataLst>
          </p:nvPr>
        </p:nvSpPr>
        <p:spPr>
          <a:xfrm>
            <a:off x="456248" y="1542574"/>
            <a:ext cx="8231029" cy="4227195"/>
          </a:xfrm>
          <a:prstGeom prst="rect">
            <a:avLst/>
          </a:prstGeom>
        </p:spPr>
        <p:style>
          <a:lnRef idx="2">
            <a:schemeClr val="accent3"/>
          </a:lnRef>
          <a:fillRef idx="1">
            <a:schemeClr val="lt1"/>
          </a:fillRef>
          <a:effectRef idx="0">
            <a:schemeClr val="accent3"/>
          </a:effectRef>
          <a:fontRef idx="minor">
            <a:schemeClr val="dk1"/>
          </a:fontRef>
        </p:style>
        <p:txBody>
          <a:bodyPr wrap="square" rtlCol="0" anchor="ctr" anchorCtr="0"/>
          <a:lstStyle/>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①周朴园 （徐徐立起）哦，你，你，你是——</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0070C0"/>
                </a:solidFill>
                <a:latin typeface="黑体" panose="02010609060101010101" pitchFamily="2" charset="-122"/>
                <a:ea typeface="黑体" panose="02010609060101010101" pitchFamily="2" charset="-122"/>
                <a:cs typeface="黑体" panose="02010609060101010101" pitchFamily="2" charset="-122"/>
                <a:sym typeface="+mn-ea"/>
              </a:rPr>
              <a:t>⑤根据研究对象的不同，环境物理学分为以下五个分支学科：</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0070C0"/>
                </a:solidFill>
                <a:latin typeface="黑体" panose="02010609060101010101" pitchFamily="2" charset="-122"/>
                <a:ea typeface="黑体" panose="02010609060101010101" pitchFamily="2" charset="-122"/>
                <a:cs typeface="黑体" panose="02010609060101010101" pitchFamily="2" charset="-122"/>
                <a:sym typeface="+mn-ea"/>
              </a:rPr>
              <a:t>    ——环境声学</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0070C0"/>
                </a:solidFill>
                <a:latin typeface="黑体" panose="02010609060101010101" pitchFamily="2" charset="-122"/>
                <a:ea typeface="黑体" panose="02010609060101010101" pitchFamily="2" charset="-122"/>
                <a:cs typeface="黑体" panose="02010609060101010101" pitchFamily="2" charset="-122"/>
                <a:sym typeface="+mn-ea"/>
              </a:rPr>
              <a:t>    ——环境光学 ……</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C00000"/>
                </a:solidFill>
                <a:latin typeface="黑体" panose="02010609060101010101" pitchFamily="2" charset="-122"/>
                <a:ea typeface="黑体" panose="02010609060101010101" pitchFamily="2" charset="-122"/>
                <a:cs typeface="黑体" panose="02010609060101010101" pitchFamily="2" charset="-122"/>
                <a:sym typeface="+mn-ea"/>
              </a:rPr>
              <a:t>②鲁侍萍 我是你的——你打的这个人的妈。</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C00000"/>
                </a:solidFill>
                <a:latin typeface="黑体" panose="02010609060101010101" pitchFamily="2" charset="-122"/>
                <a:ea typeface="黑体" panose="02010609060101010101" pitchFamily="2" charset="-122"/>
                <a:cs typeface="黑体" panose="02010609060101010101" pitchFamily="2" charset="-122"/>
                <a:sym typeface="+mn-ea"/>
              </a:rPr>
              <a:t>④周朴园 话很多。我看你的性情好像没有大改，——鲁贵像是个很不老实的人。</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C00000"/>
                </a:solidFill>
                <a:latin typeface="黑体" panose="02010609060101010101" pitchFamily="2" charset="-122"/>
                <a:ea typeface="黑体" panose="02010609060101010101" pitchFamily="2" charset="-122"/>
                <a:cs typeface="黑体" panose="02010609060101010101" pitchFamily="2" charset="-122"/>
                <a:sym typeface="+mn-ea"/>
              </a:rPr>
              <a:t>⑥鲁侍萍（大哭）这真是一群强盗！（走至周萍面前）你是萍，</a:t>
            </a:r>
            <a:r>
              <a:rPr lang="zh-CN" altLang="en-US" sz="1500"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1500" b="1" spc="100">
                <a:solidFill>
                  <a:srgbClr val="C00000"/>
                </a:solidFill>
                <a:latin typeface="黑体" panose="02010609060101010101" pitchFamily="2" charset="-122"/>
                <a:ea typeface="黑体" panose="02010609060101010101" pitchFamily="2" charset="-122"/>
                <a:cs typeface="黑体" panose="02010609060101010101" pitchFamily="2" charset="-122"/>
                <a:sym typeface="+mn-ea"/>
              </a:rPr>
              <a:t>凭——凭什么打我的儿子？</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7030A0"/>
                </a:solidFill>
                <a:latin typeface="黑体" panose="02010609060101010101" pitchFamily="2" charset="-122"/>
                <a:ea typeface="黑体" panose="02010609060101010101" pitchFamily="2" charset="-122"/>
                <a:cs typeface="黑体" panose="02010609060101010101" pitchFamily="2" charset="-122"/>
                <a:sym typeface="+mn-ea"/>
              </a:rPr>
              <a:t>③周朴园不许多说话。（回头向鲁大海）鲁大海，你现在没有资格跟我说话——矿上已经把你开除了。</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7030A0"/>
                </a:solidFill>
                <a:latin typeface="黑体" panose="02010609060101010101" pitchFamily="2" charset="-122"/>
                <a:ea typeface="黑体" panose="02010609060101010101" pitchFamily="2" charset="-122"/>
                <a:cs typeface="黑体" panose="02010609060101010101" pitchFamily="2" charset="-122"/>
                <a:sym typeface="+mn-ea"/>
              </a:rPr>
              <a:t>⑦周朴园 你的生日——四月十八——每年我总记得。</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7030A0"/>
                </a:solidFill>
                <a:latin typeface="黑体" panose="02010609060101010101" pitchFamily="2" charset="-122"/>
                <a:ea typeface="黑体" panose="02010609060101010101" pitchFamily="2" charset="-122"/>
                <a:cs typeface="黑体" panose="02010609060101010101" pitchFamily="2" charset="-122"/>
                <a:sym typeface="+mn-ea"/>
              </a:rPr>
              <a:t>⑧蝉的幼虫初次出现于地面，需要寻求适当的地点——矮树、篱笆、灌木枝等——蜕掉身上的皮。</a:t>
            </a:r>
            <a:endParaRPr lang="zh-CN" altLang="en-US" sz="1500" b="1" spc="100">
              <a:latin typeface="黑体" panose="02010609060101010101" pitchFamily="2" charset="-122"/>
              <a:ea typeface="黑体" panose="02010609060101010101" pitchFamily="2" charset="-122"/>
              <a:cs typeface="黑体" panose="02010609060101010101" pitchFamily="2" charset="-122"/>
              <a:sym typeface="+mn-ea"/>
            </a:endParaRPr>
          </a:p>
          <a:p>
            <a:pPr lvl="0" indent="0" algn="ctr">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C00000"/>
                </a:solidFill>
                <a:latin typeface="黑体" panose="02010609060101010101" pitchFamily="2" charset="-122"/>
                <a:ea typeface="黑体" panose="02010609060101010101" pitchFamily="2" charset="-122"/>
                <a:cs typeface="黑体" panose="02010609060101010101" pitchFamily="2" charset="-122"/>
                <a:sym typeface="+mn-ea"/>
              </a:rPr>
              <a:t>A．②③⑦⑧ㄧ④⑥ㄧ①ㄧ⑤	</a:t>
            </a:r>
            <a:r>
              <a:rPr lang="zh-CN" altLang="en-US" sz="1500" b="1" spc="100">
                <a:solidFill>
                  <a:schemeClr val="tx1"/>
                </a:solidFill>
                <a:effectLst>
                  <a:outerShdw blurRad="38100" dist="19050" dir="2700000" algn="tl" rotWithShape="0">
                    <a:schemeClr val="dk1">
                      <a:alpha val="40000"/>
                    </a:schemeClr>
                  </a:outerShdw>
                </a:effectLst>
                <a:latin typeface="黑体" panose="02010609060101010101" pitchFamily="2" charset="-122"/>
                <a:ea typeface="黑体" panose="02010609060101010101" pitchFamily="2" charset="-122"/>
                <a:cs typeface="黑体" panose="02010609060101010101" pitchFamily="2" charset="-122"/>
                <a:sym typeface="+mn-ea"/>
              </a:rPr>
              <a:t>B．③⑦⑧ㄧ②④⑥ㄧ①ㄧ⑤</a:t>
            </a:r>
            <a:endParaRPr lang="zh-CN" altLang="en-US" sz="1500" b="1" spc="100">
              <a:solidFill>
                <a:srgbClr val="C00000"/>
              </a:solidFill>
              <a:latin typeface="黑体" panose="02010609060101010101" pitchFamily="2" charset="-122"/>
              <a:ea typeface="黑体" panose="02010609060101010101" pitchFamily="2" charset="-122"/>
              <a:cs typeface="黑体" panose="02010609060101010101" pitchFamily="2" charset="-122"/>
              <a:sym typeface="+mn-ea"/>
            </a:endParaRPr>
          </a:p>
          <a:p>
            <a:pPr lvl="0" indent="0" algn="ctr">
              <a:lnSpc>
                <a:spcPct val="90000"/>
              </a:lnSpc>
              <a:spcAft>
                <a:spcPts val="800"/>
              </a:spcAft>
              <a:buClr>
                <a:schemeClr val="tx1">
                  <a:lumMod val="75000"/>
                  <a:lumOff val="25000"/>
                </a:schemeClr>
              </a:buClr>
              <a:buFont typeface="Wingdings" panose="05000000000000000000" pitchFamily="2" charset="2"/>
              <a:buNone/>
            </a:pPr>
            <a:r>
              <a:rPr lang="zh-CN" altLang="en-US" sz="1500" b="1" spc="100">
                <a:solidFill>
                  <a:srgbClr val="C00000"/>
                </a:solidFill>
                <a:latin typeface="黑体" panose="02010609060101010101" pitchFamily="2" charset="-122"/>
                <a:ea typeface="黑体" panose="02010609060101010101" pitchFamily="2" charset="-122"/>
                <a:cs typeface="黑体" panose="02010609060101010101" pitchFamily="2" charset="-122"/>
                <a:sym typeface="+mn-ea"/>
              </a:rPr>
              <a:t>C．②④⑦⑧ㄧ③⑥ㄧ①ㄧ⑤	D．③④⑦⑧ㄧ②⑥ㄧ①ㄧ⑤</a:t>
            </a:r>
          </a:p>
        </p:txBody>
      </p:sp>
      <p:sp>
        <p:nvSpPr>
          <p:cNvPr id="16" name="Title 6"/>
          <p:cNvSpPr txBox="1"/>
          <p:nvPr>
            <p:custDataLst>
              <p:tags r:id="rId5"/>
            </p:custDataLst>
          </p:nvPr>
        </p:nvSpPr>
        <p:spPr>
          <a:xfrm>
            <a:off x="456248" y="972026"/>
            <a:ext cx="8231029" cy="570548"/>
          </a:xfrm>
          <a:prstGeom prst="rect">
            <a:avLst/>
          </a:prstGeom>
          <a:noFill/>
          <a:ln w="3175">
            <a:noFill/>
            <a:prstDash val="dash"/>
          </a:ln>
        </p:spPr>
        <p:txBody>
          <a:bodyPr wrap="square" lIns="67500" tIns="35100" rIns="67500" bIns="351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solidFill>
                  <a:srgbClr val="FF0000"/>
                </a:solidFill>
                <a:effectLst/>
                <a:latin typeface="方正大黑简体" panose="02000000000000000000" charset="-122"/>
                <a:ea typeface="方正大黑简体" panose="02000000000000000000" charset="-122"/>
                <a:cs typeface="微软雅黑" panose="020b0503020204020204" pitchFamily="34" charset="-122"/>
              </a:rPr>
              <a:t>破折号用法的练习</a:t>
            </a:r>
          </a:p>
        </p:txBody>
      </p:sp>
      <p:sp>
        <p:nvSpPr>
          <p:cNvPr id="60" name="文本框 59"/>
          <p:cNvSpPr txBox="1"/>
          <p:nvPr>
            <p:custDataLst>
              <p:tags r:id="rId6"/>
            </p:custDataLst>
          </p:nvPr>
        </p:nvSpPr>
        <p:spPr>
          <a:xfrm flipH="1">
            <a:off x="4812506" y="1455896"/>
            <a:ext cx="3664268" cy="627698"/>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b="1">
                <a:solidFill>
                  <a:srgbClr val="FF0000"/>
                </a:solidFill>
                <a:uFillTx/>
                <a:latin typeface="Arial" panose="020b0604020202020204" pitchFamily="34" charset="0"/>
                <a:sym typeface="Arial" panose="020b0604020202020204" pitchFamily="34" charset="0"/>
              </a:rPr>
              <a:t>表示语音的中断延长</a:t>
            </a:r>
          </a:p>
        </p:txBody>
      </p:sp>
      <p:sp>
        <p:nvSpPr>
          <p:cNvPr id="2" name="文本框 1"/>
          <p:cNvSpPr txBox="1"/>
          <p:nvPr>
            <p:custDataLst>
              <p:tags r:id="rId7"/>
            </p:custDataLst>
          </p:nvPr>
        </p:nvSpPr>
        <p:spPr>
          <a:xfrm flipH="1">
            <a:off x="4812506" y="2016919"/>
            <a:ext cx="3664268" cy="627698"/>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b="1">
                <a:solidFill>
                  <a:srgbClr val="FF0000"/>
                </a:solidFill>
                <a:uFillTx/>
                <a:latin typeface="Arial" panose="020b0604020202020204" pitchFamily="34" charset="0"/>
                <a:sym typeface="Arial" panose="020b0604020202020204" pitchFamily="34" charset="0"/>
              </a:rPr>
              <a:t>表示事项的列举分承</a:t>
            </a:r>
          </a:p>
        </p:txBody>
      </p:sp>
      <p:sp>
        <p:nvSpPr>
          <p:cNvPr id="3" name="文本框 2"/>
          <p:cNvSpPr txBox="1"/>
          <p:nvPr>
            <p:custDataLst>
              <p:tags r:id="rId8"/>
            </p:custDataLst>
          </p:nvPr>
        </p:nvSpPr>
        <p:spPr>
          <a:xfrm flipH="1">
            <a:off x="4812506" y="2566988"/>
            <a:ext cx="3664268" cy="627698"/>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b="1">
                <a:solidFill>
                  <a:srgbClr val="FF0000"/>
                </a:solidFill>
                <a:uFillTx/>
                <a:latin typeface="Arial" panose="020b0604020202020204" pitchFamily="34" charset="0"/>
                <a:sym typeface="Arial" panose="020b0604020202020204" pitchFamily="34" charset="0"/>
              </a:rPr>
              <a:t>标明话题的突然转变</a:t>
            </a:r>
          </a:p>
        </p:txBody>
      </p:sp>
      <p:sp>
        <p:nvSpPr>
          <p:cNvPr id="5" name="文本框 4"/>
          <p:cNvSpPr txBox="1"/>
          <p:nvPr>
            <p:custDataLst>
              <p:tags r:id="rId9"/>
            </p:custDataLst>
          </p:nvPr>
        </p:nvSpPr>
        <p:spPr>
          <a:xfrm flipH="1">
            <a:off x="4812506" y="4091464"/>
            <a:ext cx="3664268" cy="627698"/>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b="1">
                <a:solidFill>
                  <a:srgbClr val="FF0000"/>
                </a:solidFill>
                <a:uFillTx/>
                <a:latin typeface="Arial" panose="020b0604020202020204" pitchFamily="34" charset="0"/>
                <a:sym typeface="Arial" panose="020b0604020202020204" pitchFamily="34" charset="0"/>
              </a:rPr>
              <a:t>行文中解释说明的语句</a:t>
            </a: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2" grpId="0"/>
      <p:bldP spid="3" grpId="0"/>
      <p:bldP spid="5"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02412" y="4"/>
            <a:ext cx="8139178" cy="441964"/>
          </a:xfrm>
        </p:spPr>
        <p:txBody>
          <a:bodyPr/>
          <a:lstStyle/>
          <a:p>
            <a:r>
              <a:rPr lang="zh-CN" altLang="en-US"/>
              <a:t>习题演练</a:t>
            </a:r>
          </a:p>
        </p:txBody>
      </p:sp>
      <p:sp>
        <p:nvSpPr>
          <p:cNvPr id="3" name="内容占位符 2"/>
          <p:cNvSpPr>
            <a:spLocks noGrp="1"/>
          </p:cNvSpPr>
          <p:nvPr>
            <p:ph idx="1"/>
          </p:nvPr>
        </p:nvSpPr>
        <p:spPr>
          <a:xfrm>
            <a:off x="635" y="309245"/>
            <a:ext cx="9144000" cy="5521325"/>
          </a:xfrm>
        </p:spPr>
        <p:txBody>
          <a:bodyPr>
            <a:noAutofit/>
          </a:bodyPr>
          <a:lstStyle/>
          <a:p>
            <a:r>
              <a:rPr lang="en-US" altLang="zh-CN" sz="2000" b="1">
                <a:latin typeface="黑体" panose="02010609060101010101" pitchFamily="2" charset="-122"/>
                <a:ea typeface="黑体" panose="02010609060101010101" pitchFamily="2" charset="-122"/>
                <a:cs typeface="黑体" panose="02010609060101010101" pitchFamily="2" charset="-122"/>
              </a:rPr>
              <a:t>7</a:t>
            </a:r>
            <a:r>
              <a:rPr sz="2000" b="1">
                <a:latin typeface="黑体" panose="02010609060101010101" pitchFamily="2" charset="-122"/>
                <a:ea typeface="黑体" panose="02010609060101010101" pitchFamily="2" charset="-122"/>
                <a:cs typeface="黑体" panose="02010609060101010101" pitchFamily="2" charset="-122"/>
              </a:rPr>
              <a:t>、</a:t>
            </a:r>
            <a:r>
              <a:rPr lang="zh-CN" altLang="en-US" sz="2000" b="1">
                <a:latin typeface="黑体" panose="02010609060101010101" pitchFamily="2" charset="-122"/>
                <a:ea typeface="黑体" panose="02010609060101010101" pitchFamily="2" charset="-122"/>
                <a:cs typeface="黑体" panose="02010609060101010101" pitchFamily="2" charset="-122"/>
              </a:rPr>
              <a:t>下列各句中的破折号和文中“挑食”后的</a:t>
            </a:r>
            <a:r>
              <a:rPr lang="zh-CN" altLang="en-US" sz="2000" b="1">
                <a:solidFill>
                  <a:srgbClr val="FF0000"/>
                </a:solidFill>
                <a:latin typeface="黑体" panose="02010609060101010101" pitchFamily="2" charset="-122"/>
                <a:ea typeface="黑体" panose="02010609060101010101" pitchFamily="2" charset="-122"/>
                <a:cs typeface="黑体" panose="02010609060101010101" pitchFamily="2" charset="-122"/>
              </a:rPr>
              <a:t>破折号</a:t>
            </a:r>
            <a:r>
              <a:rPr lang="zh-CN" altLang="en-US" sz="2000" b="1">
                <a:latin typeface="黑体" panose="02010609060101010101" pitchFamily="2" charset="-122"/>
                <a:ea typeface="黑体" panose="02010609060101010101" pitchFamily="2" charset="-122"/>
                <a:cs typeface="黑体" panose="02010609060101010101" pitchFamily="2" charset="-122"/>
              </a:rPr>
              <a:t>，作用相同的一项是(　　)</a:t>
            </a:r>
          </a:p>
          <a:p>
            <a:r>
              <a:rPr lang="zh-CN" altLang="en-US" sz="2000" b="1">
                <a:latin typeface="黑体" panose="02010609060101010101" pitchFamily="2" charset="-122"/>
                <a:ea typeface="黑体" panose="02010609060101010101" pitchFamily="2" charset="-122"/>
                <a:cs typeface="黑体" panose="02010609060101010101" pitchFamily="2" charset="-122"/>
              </a:rPr>
              <a:t>理科生应当多提升一些人文素养，文科生也应多了解一点科学知识，这种通过选修课来实现文理互补的教育制度设计，无疑值得肯定和推广。近些年来，选课似乎有些“变味”。现在大学生选课普遍开始“挑食”——选课更偏向于选修与就业相关度高、易得高分的课，选择拓展、兴趣类课程的却总是寥寥无几 。 </a:t>
            </a:r>
          </a:p>
          <a:p>
            <a:r>
              <a:rPr lang="zh-CN" altLang="en-US" sz="2000" b="1">
                <a:latin typeface="黑体" panose="02010609060101010101" pitchFamily="2" charset="-122"/>
                <a:ea typeface="黑体" panose="02010609060101010101" pitchFamily="2" charset="-122"/>
                <a:cs typeface="黑体" panose="02010609060101010101" pitchFamily="2" charset="-122"/>
              </a:rPr>
              <a:t>A．晚会上，每位同学都表演了精彩节目，真是八仙过海——各显神通。</a:t>
            </a:r>
          </a:p>
          <a:p>
            <a:r>
              <a:rPr lang="zh-CN" altLang="en-US" sz="2000" b="1">
                <a:latin typeface="黑体" panose="02010609060101010101" pitchFamily="2" charset="-122"/>
                <a:ea typeface="黑体" panose="02010609060101010101" pitchFamily="2" charset="-122"/>
                <a:cs typeface="黑体" panose="02010609060101010101" pitchFamily="2" charset="-122"/>
              </a:rPr>
              <a:t>B．我干得挺顺心，老板对我不错，工资也挺高，每月三千多呢！——我能抽支烟吗？</a:t>
            </a:r>
          </a:p>
          <a:p>
            <a:r>
              <a:rPr lang="zh-CN" altLang="en-US" sz="2000" b="1">
                <a:latin typeface="黑体" panose="02010609060101010101" pitchFamily="2" charset="-122"/>
                <a:ea typeface="黑体" panose="02010609060101010101" pitchFamily="2" charset="-122"/>
                <a:cs typeface="黑体" panose="02010609060101010101" pitchFamily="2" charset="-122"/>
              </a:rPr>
              <a:t>C．鲁大海，你现在没有资格跟我说话——矿上已经把你开除了。</a:t>
            </a:r>
          </a:p>
          <a:p>
            <a:r>
              <a:rPr lang="zh-CN" altLang="en-US" sz="2000" b="1">
                <a:latin typeface="黑体" panose="02010609060101010101" pitchFamily="2" charset="-122"/>
                <a:ea typeface="黑体" panose="02010609060101010101" pitchFamily="2" charset="-122"/>
                <a:cs typeface="黑体" panose="02010609060101010101" pitchFamily="2" charset="-122"/>
              </a:rPr>
              <a:t>D．“顺——山——倒”林子里传出我们伐木连小伙子的喊声。</a:t>
            </a:r>
          </a:p>
        </p:txBody>
      </p:sp>
      <p:sp>
        <p:nvSpPr>
          <p:cNvPr id="4" name="矩形 3"/>
          <p:cNvSpPr/>
          <p:nvPr/>
        </p:nvSpPr>
        <p:spPr>
          <a:xfrm>
            <a:off x="931863" y="5830729"/>
            <a:ext cx="8211979" cy="8215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500"/>
              <a:t>解析：选C。原文中的破折号是解释说明的作用。A项，用于引出歇后语谜底；B项，表示语意的转换；C项，表示解释说明； D项，表示声音延长。故选C。</a:t>
            </a:r>
          </a:p>
        </p:txBody>
      </p:sp>
      <p:pic>
        <p:nvPicPr>
          <p:cNvPr id="5" name="图片 4" descr="31393938393834313b31393939353232383bb9b4d5fdc8b7"/>
          <p:cNvPicPr>
            <a:picLocks noChangeAspect="1"/>
          </p:cNvPicPr>
          <p:nvPr/>
        </p:nvPicPr>
        <p:blipFill>
          <a:blip r:embed="rId2"/>
          <a:stretch>
            <a:fillRect/>
          </a:stretch>
        </p:blipFill>
        <p:spPr>
          <a:xfrm>
            <a:off x="198914" y="4900136"/>
            <a:ext cx="454343" cy="454343"/>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226" name="矩形 52225"/>
          <p:cNvSpPr/>
          <p:nvPr/>
        </p:nvSpPr>
        <p:spPr>
          <a:xfrm>
            <a:off x="695960" y="2143125"/>
            <a:ext cx="7751445" cy="3046095"/>
          </a:xfrm>
          <a:prstGeom prst="rect">
            <a:avLst/>
          </a:prstGeom>
          <a:noFill/>
          <a:ln w="9525">
            <a:solidFill>
              <a:srgbClr val="FF0000"/>
            </a:solidFill>
          </a:ln>
        </p:spPr>
        <p:txBody>
          <a:bodyPr wrap="square">
            <a:spAutoFit/>
          </a:bodyPr>
          <a:lstStyle/>
          <a:p>
            <a:pPr>
              <a:lnSpc>
                <a:spcPct val="120000"/>
              </a:lnSpc>
              <a:spcBef>
                <a:spcPct val="50000"/>
              </a:spcBef>
            </a:pPr>
            <a:r>
              <a:rPr lang="en-US" altLang="zh-CN" sz="4000">
                <a:solidFill>
                  <a:srgbClr val="000066"/>
                </a:solidFill>
                <a:latin typeface="黑体" panose="02010609060101010101" pitchFamily="2" charset="-122"/>
                <a:ea typeface="黑体" panose="02010609060101010101" pitchFamily="2" charset="-122"/>
              </a:rPr>
              <a:t>    </a:t>
            </a:r>
            <a:r>
              <a:rPr lang="zh-CN" altLang="en-US" sz="4000">
                <a:solidFill>
                  <a:srgbClr val="000066"/>
                </a:solidFill>
                <a:latin typeface="黑体" panose="02010609060101010101" pitchFamily="2" charset="-122"/>
                <a:ea typeface="黑体" panose="02010609060101010101" pitchFamily="2" charset="-122"/>
              </a:rPr>
              <a:t>标号主要标明语句的性质和作用，包括引号、破折号、括号、省略号、</a:t>
            </a:r>
            <a:r>
              <a:rPr lang="zh-CN" altLang="en-US" sz="4000">
                <a:solidFill>
                  <a:srgbClr val="000066"/>
                </a:solidFill>
                <a:latin typeface="黑体" panose="02010609060101010101" pitchFamily="2" charset="-122"/>
                <a:ea typeface="黑体" panose="02010609060101010101" pitchFamily="2" charset="-122"/>
                <a:sym typeface="+mn-ea"/>
              </a:rPr>
              <a:t>书名号、</a:t>
            </a:r>
            <a:r>
              <a:rPr lang="zh-CN" altLang="en-US" sz="4000">
                <a:solidFill>
                  <a:srgbClr val="FF0000"/>
                </a:solidFill>
                <a:latin typeface="黑体" panose="02010609060101010101" pitchFamily="2" charset="-122"/>
                <a:ea typeface="黑体" panose="02010609060101010101" pitchFamily="2" charset="-122"/>
                <a:sym typeface="+mn-ea"/>
              </a:rPr>
              <a:t>分隔号、间隔号、</a:t>
            </a:r>
            <a:r>
              <a:rPr lang="zh-CN" altLang="en-US" sz="4000">
                <a:solidFill>
                  <a:srgbClr val="FF0000"/>
                </a:solidFill>
                <a:latin typeface="黑体" panose="02010609060101010101" pitchFamily="2" charset="-122"/>
                <a:ea typeface="黑体" panose="02010609060101010101" pitchFamily="2" charset="-122"/>
              </a:rPr>
              <a:t>着重号、连接号和专用号种。</a:t>
            </a:r>
          </a:p>
        </p:txBody>
      </p:sp>
      <p:sp>
        <p:nvSpPr>
          <p:cNvPr id="2" name="文本框 1"/>
          <p:cNvSpPr txBox="1"/>
          <p:nvPr/>
        </p:nvSpPr>
        <p:spPr>
          <a:xfrm>
            <a:off x="3567430" y="621030"/>
            <a:ext cx="2426970" cy="1445260"/>
          </a:xfrm>
          <a:prstGeom prst="rect">
            <a:avLst/>
          </a:prstGeom>
          <a:noFill/>
        </p:spPr>
        <p:txBody>
          <a:bodyPr wrap="none" rtlCol="0" anchor="t">
            <a:spAutoFit/>
          </a:bodyPr>
          <a:lstStyle/>
          <a:p>
            <a:r>
              <a:rPr lang="zh-CN" altLang="en-US" sz="8800">
                <a:solidFill>
                  <a:srgbClr val="CC0000"/>
                </a:solidFill>
                <a:effectLst>
                  <a:outerShdw blurRad="38100" dist="38100" dir="2700000">
                    <a:srgbClr val="000000"/>
                  </a:outerShdw>
                </a:effectLst>
                <a:latin typeface="黑体" panose="02010609060101010101" pitchFamily="2" charset="-122"/>
                <a:ea typeface="黑体" panose="02010609060101010101" pitchFamily="2" charset="-122"/>
                <a:sym typeface="+mn-ea"/>
              </a:rPr>
              <a:t>标号</a:t>
            </a: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
          <p:cNvSpPr>
            <a:spLocks noChangeArrowheads="1"/>
          </p:cNvSpPr>
          <p:nvPr/>
        </p:nvSpPr>
        <p:spPr bwMode="auto">
          <a:xfrm>
            <a:off x="0" y="5837238"/>
            <a:ext cx="9144000" cy="173038"/>
          </a:xfrm>
          <a:prstGeom prst="rect">
            <a:avLst/>
          </a:prstGeom>
          <a:solidFill>
            <a:srgbClr val="0170C1"/>
          </a:solidFill>
          <a:ln>
            <a:noFill/>
          </a:ln>
        </p:spPr>
        <p:txBody>
          <a:bodyPr lIns="68570" tIns="34284" rIns="68570" bIns="34284"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srgbClr val="FFFFFF"/>
              </a:solidFill>
              <a:effectLst/>
              <a:uLnTx/>
              <a:uFillTx/>
              <a:latin typeface="黑体" panose="02010609060101010101" pitchFamily="2" charset="-122"/>
              <a:ea typeface="黑体" panose="02010609060101010101" pitchFamily="2" charset="-122"/>
              <a:cs typeface="+mn-ea"/>
              <a:sym typeface="+mn-lt"/>
            </a:endParaRPr>
          </a:p>
        </p:txBody>
      </p:sp>
      <p:sp>
        <p:nvSpPr>
          <p:cNvPr id="2" name="文本框 1"/>
          <p:cNvSpPr txBox="1"/>
          <p:nvPr/>
        </p:nvSpPr>
        <p:spPr>
          <a:xfrm>
            <a:off x="2131846" y="187325"/>
            <a:ext cx="3995738" cy="521970"/>
          </a:xfrm>
          <a:prstGeom prst="rect">
            <a:avLst/>
          </a:prstGeom>
          <a:noFill/>
          <a:ln w="9525">
            <a:noFill/>
          </a:ln>
        </p:spPr>
        <p:txBody>
          <a:bodyPr anchor="t">
            <a:spAutoFit/>
          </a:bodyPr>
          <a:lstStyle/>
          <a:p>
            <a:pPr algn="ctr">
              <a:buClrTx/>
              <a:buSzTx/>
              <a:buFontTx/>
            </a:pPr>
            <a:r>
              <a:rPr lang="zh-CN" altLang="en-US" sz="2800" b="1">
                <a:solidFill>
                  <a:srgbClr val="FF6600"/>
                </a:solidFill>
                <a:latin typeface="黑体" panose="02010609060101010101" pitchFamily="2" charset="-122"/>
                <a:ea typeface="黑体" panose="02010609060101010101" pitchFamily="2" charset="-122"/>
                <a:cs typeface="+mj-cs"/>
              </a:rPr>
              <a:t>括号</a:t>
            </a:r>
          </a:p>
        </p:txBody>
      </p:sp>
      <p:sp>
        <p:nvSpPr>
          <p:cNvPr id="8" name="文本框 7"/>
          <p:cNvSpPr txBox="1"/>
          <p:nvPr/>
        </p:nvSpPr>
        <p:spPr>
          <a:xfrm>
            <a:off x="246063" y="647823"/>
            <a:ext cx="8745537" cy="953135"/>
          </a:xfrm>
          <a:prstGeom prst="rect">
            <a:avLst/>
          </a:prstGeom>
          <a:noFill/>
          <a:ln w="9525">
            <a:noFill/>
          </a:ln>
        </p:spPr>
        <p:txBody>
          <a:bodyPr anchor="t">
            <a:spAutoFit/>
          </a:bodyPr>
          <a:lstStyle/>
          <a:p>
            <a:r>
              <a:rPr lang="zh-CN" altLang="en-US" sz="2800" b="1" smtClean="0">
                <a:solidFill>
                  <a:srgbClr val="0000FF"/>
                </a:solidFill>
                <a:latin typeface="黑体" panose="02010609060101010101" pitchFamily="2" charset="-122"/>
                <a:ea typeface="黑体" panose="02010609060101010101" pitchFamily="2" charset="-122"/>
              </a:rPr>
              <a:t>⑴句内括号解</a:t>
            </a:r>
            <a:r>
              <a:rPr lang="zh-CN" altLang="en-US" sz="2800" b="1">
                <a:solidFill>
                  <a:srgbClr val="0000FF"/>
                </a:solidFill>
                <a:latin typeface="黑体" panose="02010609060101010101" pitchFamily="2" charset="-122"/>
                <a:ea typeface="黑体" panose="02010609060101010101" pitchFamily="2" charset="-122"/>
              </a:rPr>
              <a:t>释局</a:t>
            </a:r>
            <a:r>
              <a:rPr lang="zh-CN" altLang="en-US" sz="2800" b="1" smtClean="0">
                <a:solidFill>
                  <a:srgbClr val="0000FF"/>
                </a:solidFill>
                <a:latin typeface="黑体" panose="02010609060101010101" pitchFamily="2" charset="-122"/>
                <a:ea typeface="黑体" panose="02010609060101010101" pitchFamily="2" charset="-122"/>
              </a:rPr>
              <a:t>部紧</a:t>
            </a:r>
            <a:r>
              <a:rPr lang="zh-CN" altLang="en-US" sz="2800" b="1">
                <a:solidFill>
                  <a:srgbClr val="0000FF"/>
                </a:solidFill>
                <a:latin typeface="黑体" panose="02010609060101010101" pitchFamily="2" charset="-122"/>
                <a:ea typeface="黑体" panose="02010609060101010101" pitchFamily="2" charset="-122"/>
              </a:rPr>
              <a:t>挨着</a:t>
            </a:r>
            <a:r>
              <a:rPr lang="zh-CN" altLang="en-US" sz="2800" b="1" smtClean="0">
                <a:solidFill>
                  <a:srgbClr val="0000FF"/>
                </a:solidFill>
                <a:latin typeface="黑体" panose="02010609060101010101" pitchFamily="2" charset="-122"/>
                <a:ea typeface="黑体" panose="02010609060101010101" pitchFamily="2" charset="-122"/>
              </a:rPr>
              <a:t>，句外括号解</a:t>
            </a:r>
            <a:r>
              <a:rPr lang="zh-CN" altLang="en-US" sz="2800" b="1">
                <a:solidFill>
                  <a:srgbClr val="0000FF"/>
                </a:solidFill>
                <a:latin typeface="黑体" panose="02010609060101010101" pitchFamily="2" charset="-122"/>
                <a:ea typeface="黑体" panose="02010609060101010101" pitchFamily="2" charset="-122"/>
              </a:rPr>
              <a:t>释整体隔开着。</a:t>
            </a:r>
          </a:p>
        </p:txBody>
      </p:sp>
      <p:sp>
        <p:nvSpPr>
          <p:cNvPr id="9" name="文本框 8"/>
          <p:cNvSpPr txBox="1"/>
          <p:nvPr/>
        </p:nvSpPr>
        <p:spPr>
          <a:xfrm>
            <a:off x="246380" y="1775745"/>
            <a:ext cx="8836025" cy="3107690"/>
          </a:xfrm>
          <a:prstGeom prst="rect">
            <a:avLst/>
          </a:prstGeom>
          <a:noFill/>
          <a:ln w="38100">
            <a:solidFill>
              <a:schemeClr val="accent3">
                <a:lumMod val="60000"/>
                <a:lumOff val="40000"/>
              </a:schemeClr>
            </a:solidFill>
          </a:ln>
        </p:spPr>
        <p:txBody>
          <a:bodyPr>
            <a:spAutoFit/>
          </a:bodyPr>
          <a:lstStyle/>
          <a:p>
            <a:pPr marR="0" defTabSz="914400" fontAlgn="auto">
              <a:spcBef>
                <a:spcPct val="0"/>
              </a:spcBef>
              <a:spcAft>
                <a:spcPct val="0"/>
              </a:spcAft>
              <a:buClrTx/>
              <a:buSzTx/>
              <a:buFontTx/>
              <a:defRPr/>
            </a:pPr>
            <a:r>
              <a:rPr kumimoji="0" lang="zh-CN" altLang="en-US" sz="2800" b="1" kern="1200" cap="none" spc="0" normalizeH="0" baseline="0" noProof="0">
                <a:latin typeface="黑体" panose="02010609060101010101" pitchFamily="2" charset="-122"/>
                <a:ea typeface="黑体" panose="02010609060101010101" pitchFamily="2" charset="-122"/>
                <a:cs typeface="黑体" panose="02010609060101010101" pitchFamily="2" charset="-122"/>
              </a:rPr>
              <a:t>例a、如果想对中国古代史的史料有一个初步的了解，可以参阅《四库全书简明目录》（一九五七年古典文学出版社出版了铅印本，此目录包括经、史、子、集）。</a:t>
            </a:r>
          </a:p>
          <a:p>
            <a:pPr marR="0" defTabSz="914400" fontAlgn="auto">
              <a:spcBef>
                <a:spcPct val="0"/>
              </a:spcBef>
              <a:spcAft>
                <a:spcPct val="0"/>
              </a:spcAft>
              <a:buClrTx/>
              <a:buSzTx/>
              <a:buFontTx/>
              <a:defRPr/>
            </a:pPr>
            <a:endParaRPr kumimoji="0" lang="zh-CN" altLang="en-US" sz="2800" b="1" kern="1200" cap="none" spc="0" normalizeH="0" baseline="0" noProof="0">
              <a:latin typeface="黑体" panose="02010609060101010101" pitchFamily="2" charset="-122"/>
              <a:ea typeface="黑体" panose="02010609060101010101" pitchFamily="2" charset="-122"/>
              <a:cs typeface="黑体" panose="02010609060101010101" pitchFamily="2" charset="-122"/>
            </a:endParaRPr>
          </a:p>
          <a:p>
            <a:pPr marR="0" defTabSz="914400" fontAlgn="auto">
              <a:spcBef>
                <a:spcPct val="0"/>
              </a:spcBef>
              <a:spcAft>
                <a:spcPct val="0"/>
              </a:spcAft>
              <a:buClrTx/>
              <a:buSzTx/>
              <a:buFontTx/>
              <a:defRPr/>
            </a:pPr>
            <a:endParaRPr kumimoji="0" lang="zh-CN" altLang="en-US" sz="2800" b="1" kern="1200" cap="none" spc="0" normalizeH="0" baseline="0" noProof="0">
              <a:latin typeface="黑体" panose="02010609060101010101" pitchFamily="2" charset="-122"/>
              <a:ea typeface="黑体" panose="02010609060101010101" pitchFamily="2" charset="-122"/>
              <a:cs typeface="黑体" panose="02010609060101010101" pitchFamily="2" charset="-122"/>
            </a:endParaRPr>
          </a:p>
          <a:p>
            <a:pPr marR="0" defTabSz="914400" fontAlgn="auto">
              <a:spcBef>
                <a:spcPct val="0"/>
              </a:spcBef>
              <a:spcAft>
                <a:spcPct val="0"/>
              </a:spcAft>
              <a:buClrTx/>
              <a:buSzTx/>
              <a:buFontTx/>
              <a:defRPr/>
            </a:pPr>
            <a:endParaRPr kumimoji="0" lang="zh-CN" altLang="en-US" sz="2800" b="1" kern="1200" cap="none" spc="0" normalizeH="0" baseline="0" noProof="0">
              <a:latin typeface="黑体" panose="02010609060101010101" pitchFamily="2" charset="-122"/>
              <a:ea typeface="黑体" panose="02010609060101010101" pitchFamily="2" charset="-122"/>
              <a:cs typeface="黑体" panose="02010609060101010101" pitchFamily="2" charset="-122"/>
            </a:endParaRPr>
          </a:p>
          <a:p>
            <a:pPr marR="0" defTabSz="914400" fontAlgn="auto">
              <a:spcBef>
                <a:spcPct val="0"/>
              </a:spcBef>
              <a:spcAft>
                <a:spcPct val="0"/>
              </a:spcAft>
              <a:buClrTx/>
              <a:buSzTx/>
              <a:buFontTx/>
              <a:defRPr/>
            </a:pPr>
            <a:r>
              <a:rPr kumimoji="0" lang="zh-CN" altLang="en-US" sz="2800" b="1" kern="1200" cap="none" spc="0" normalizeH="0" baseline="0" noProof="0">
                <a:latin typeface="黑体" panose="02010609060101010101" pitchFamily="2" charset="-122"/>
                <a:ea typeface="黑体" panose="02010609060101010101" pitchFamily="2" charset="-122"/>
                <a:cs typeface="黑体" panose="02010609060101010101" pitchFamily="2" charset="-122"/>
              </a:rPr>
              <a:t>b、皮之不存，毛将焉（哪里）附。（《左传》）</a:t>
            </a:r>
          </a:p>
        </p:txBody>
      </p:sp>
    </p:spTree>
  </p:cSld>
  <p:clrMapOvr>
    <a:masterClrMapping/>
  </p:clrMapOvr>
  <p:transition>
    <p:comb dir="vert"/>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3" name="Rectangle 2"/>
          <p:cNvSpPr>
            <a:spLocks noGrp="1"/>
          </p:cNvSpPr>
          <p:nvPr>
            <p:ph idx="1"/>
          </p:nvPr>
        </p:nvSpPr>
        <p:spPr>
          <a:xfrm>
            <a:off x="-33020" y="548640"/>
            <a:ext cx="9125585" cy="5571490"/>
          </a:xfrm>
        </p:spPr>
        <p:txBody>
          <a:bodyPr vert="horz" wrap="square" lIns="91440" tIns="45720" rIns="91440" bIns="45720" anchor="t" anchorCtr="0"/>
          <a:lstStyle/>
          <a:p>
            <a:pPr>
              <a:lnSpc>
                <a:spcPct val="90000"/>
              </a:lnSpc>
            </a:pPr>
            <a:r>
              <a:rPr lang="zh-CN" altLang="en-US" sz="3600" b="1">
                <a:solidFill>
                  <a:srgbClr val="FF0000"/>
                </a:solidFill>
                <a:latin typeface="黑体" panose="02010609060101010101" pitchFamily="2" charset="-122"/>
                <a:ea typeface="黑体" panose="02010609060101010101" pitchFamily="2" charset="-122"/>
                <a:cs typeface="黑体" panose="02010609060101010101" pitchFamily="2" charset="-122"/>
              </a:rPr>
              <a:t>句内紧跟词语后，前半之前点号无</a:t>
            </a:r>
          </a:p>
          <a:p>
            <a:pPr eaLnBrk="1" hangingPunct="1">
              <a:lnSpc>
                <a:spcPct val="90000"/>
              </a:lnSpc>
            </a:pPr>
            <a:endParaRPr lang="en-US" altLang="zh-CN" sz="2400" b="1">
              <a:solidFill>
                <a:srgbClr val="FF0000"/>
              </a:solidFill>
              <a:latin typeface="黑体" panose="02010609060101010101" pitchFamily="2" charset="-122"/>
              <a:ea typeface="黑体" panose="02010609060101010101" pitchFamily="2" charset="-122"/>
              <a:cs typeface="黑体" panose="02010609060101010101" pitchFamily="2" charset="-122"/>
            </a:endParaRPr>
          </a:p>
          <a:p>
            <a:pPr marL="0" indent="0" eaLnBrk="1" hangingPunct="1">
              <a:lnSpc>
                <a:spcPct val="90000"/>
              </a:lnSpc>
              <a:buNone/>
            </a:pPr>
            <a:r>
              <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rPr>
              <a:t>（</a:t>
            </a:r>
            <a:r>
              <a:rPr lang="en-US" altLang="zh-CN" sz="2400" b="1">
                <a:solidFill>
                  <a:srgbClr val="0000FF"/>
                </a:solidFill>
                <a:latin typeface="黑体" panose="02010609060101010101" pitchFamily="2" charset="-122"/>
                <a:ea typeface="黑体" panose="02010609060101010101" pitchFamily="2" charset="-122"/>
                <a:cs typeface="黑体" panose="02010609060101010101" pitchFamily="2" charset="-122"/>
              </a:rPr>
              <a:t>2</a:t>
            </a:r>
            <a:r>
              <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rPr>
              <a:t>）句内括号</a:t>
            </a: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是注释句子里某些词语的，</a:t>
            </a:r>
            <a:r>
              <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rPr>
              <a:t>括号紧贴在被注释词语之后，</a:t>
            </a: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前半括号之前</a:t>
            </a:r>
            <a:r>
              <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rPr>
              <a:t>不用任何标点，后半括号前</a:t>
            </a:r>
            <a:r>
              <a:rPr lang="en-US" altLang="zh-CN" sz="2400" b="1">
                <a:solidFill>
                  <a:srgbClr val="0000FF"/>
                </a:solidFill>
                <a:latin typeface="黑体" panose="02010609060101010101" pitchFamily="2" charset="-122"/>
                <a:ea typeface="黑体" panose="02010609060101010101" pitchFamily="2" charset="-122"/>
                <a:cs typeface="黑体" panose="02010609060101010101" pitchFamily="2" charset="-122"/>
              </a:rPr>
              <a:t>(</a:t>
            </a:r>
            <a:r>
              <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rPr>
              <a:t>除问号感叹号外</a:t>
            </a:r>
            <a:r>
              <a:rPr lang="en-US" altLang="zh-CN" sz="2400" b="1">
                <a:solidFill>
                  <a:srgbClr val="0000FF"/>
                </a:solidFill>
                <a:latin typeface="黑体" panose="02010609060101010101" pitchFamily="2" charset="-122"/>
                <a:ea typeface="黑体" panose="02010609060101010101" pitchFamily="2" charset="-122"/>
                <a:cs typeface="黑体" panose="02010609060101010101" pitchFamily="2" charset="-122"/>
              </a:rPr>
              <a:t>)</a:t>
            </a:r>
            <a:r>
              <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rPr>
              <a:t>不用任何标点。</a:t>
            </a:r>
          </a:p>
          <a:p>
            <a:pPr eaLnBrk="1" hangingPunct="1">
              <a:lnSpc>
                <a:spcPct val="90000"/>
              </a:lnSpc>
            </a:pPr>
            <a:endPar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endParaRPr>
          </a:p>
          <a:p>
            <a:pPr marL="0" indent="0" eaLnBrk="1" hangingPunct="1">
              <a:lnSpc>
                <a:spcPct val="90000"/>
              </a:lnSpc>
              <a:buNone/>
            </a:pPr>
            <a:r>
              <a:rPr lang="en-US" altLang="zh-CN" sz="1600" b="1">
                <a:solidFill>
                  <a:srgbClr val="000000"/>
                </a:solidFill>
                <a:latin typeface="黑体" panose="02010609060101010101" pitchFamily="2" charset="-122"/>
                <a:ea typeface="黑体" panose="02010609060101010101" pitchFamily="2" charset="-122"/>
                <a:cs typeface="黑体" panose="02010609060101010101" pitchFamily="2" charset="-122"/>
              </a:rPr>
              <a:t>【</a:t>
            </a:r>
            <a:r>
              <a:rPr lang="zh-CN" altLang="en-US" sz="1600" b="1">
                <a:solidFill>
                  <a:srgbClr val="000000"/>
                </a:solidFill>
                <a:latin typeface="黑体" panose="02010609060101010101" pitchFamily="2" charset="-122"/>
                <a:ea typeface="黑体" panose="02010609060101010101" pitchFamily="2" charset="-122"/>
                <a:cs typeface="黑体" panose="02010609060101010101" pitchFamily="2" charset="-122"/>
              </a:rPr>
              <a:t>例</a:t>
            </a:r>
            <a:r>
              <a:rPr lang="en-US" altLang="zh-CN" sz="1600" b="1">
                <a:solidFill>
                  <a:srgbClr val="000000"/>
                </a:solidFill>
                <a:latin typeface="黑体" panose="02010609060101010101" pitchFamily="2" charset="-122"/>
                <a:ea typeface="黑体" panose="02010609060101010101" pitchFamily="2" charset="-122"/>
                <a:cs typeface="黑体" panose="02010609060101010101" pitchFamily="2" charset="-122"/>
              </a:rPr>
              <a:t>1】</a:t>
            </a:r>
            <a:r>
              <a:rPr lang="zh-CN" altLang="en-US" sz="1600" b="1">
                <a:solidFill>
                  <a:srgbClr val="000000"/>
                </a:solidFill>
                <a:latin typeface="黑体" panose="02010609060101010101" pitchFamily="2" charset="-122"/>
                <a:ea typeface="黑体" panose="02010609060101010101" pitchFamily="2" charset="-122"/>
                <a:cs typeface="黑体" panose="02010609060101010101" pitchFamily="2" charset="-122"/>
              </a:rPr>
              <a:t>　墙上挂着一幅画，画的题目取自宋朝临川</a:t>
            </a:r>
            <a:r>
              <a:rPr lang="en-US" altLang="zh-CN" sz="1600" b="1">
                <a:solidFill>
                  <a:srgbClr val="000000"/>
                </a:solidFill>
                <a:latin typeface="黑体" panose="02010609060101010101" pitchFamily="2" charset="-122"/>
                <a:ea typeface="黑体" panose="02010609060101010101" pitchFamily="2" charset="-122"/>
                <a:cs typeface="黑体" panose="02010609060101010101" pitchFamily="2" charset="-122"/>
              </a:rPr>
              <a:t>(</a:t>
            </a:r>
            <a:r>
              <a:rPr lang="zh-CN" altLang="en-US" sz="1600" b="1">
                <a:solidFill>
                  <a:srgbClr val="000000"/>
                </a:solidFill>
                <a:latin typeface="黑体" panose="02010609060101010101" pitchFamily="2" charset="-122"/>
                <a:ea typeface="黑体" panose="02010609060101010101" pitchFamily="2" charset="-122"/>
                <a:cs typeface="黑体" panose="02010609060101010101" pitchFamily="2" charset="-122"/>
              </a:rPr>
              <a:t>属江西</a:t>
            </a:r>
            <a:r>
              <a:rPr lang="en-US" altLang="zh-CN" sz="1600" b="1">
                <a:solidFill>
                  <a:srgbClr val="000000"/>
                </a:solidFill>
                <a:latin typeface="黑体" panose="02010609060101010101" pitchFamily="2" charset="-122"/>
                <a:ea typeface="黑体" panose="02010609060101010101" pitchFamily="2" charset="-122"/>
                <a:cs typeface="黑体" panose="02010609060101010101" pitchFamily="2" charset="-122"/>
              </a:rPr>
              <a:t>)</a:t>
            </a:r>
            <a:r>
              <a:rPr lang="zh-CN" altLang="en-US" sz="1600" b="1">
                <a:solidFill>
                  <a:srgbClr val="000000"/>
                </a:solidFill>
                <a:latin typeface="黑体" panose="02010609060101010101" pitchFamily="2" charset="-122"/>
                <a:ea typeface="黑体" panose="02010609060101010101" pitchFamily="2" charset="-122"/>
                <a:cs typeface="黑体" panose="02010609060101010101" pitchFamily="2" charset="-122"/>
              </a:rPr>
              <a:t>诗人谢无逸</a:t>
            </a:r>
            <a:r>
              <a:rPr lang="en-US" altLang="zh-CN" sz="1600" b="1">
                <a:solidFill>
                  <a:srgbClr val="000000"/>
                </a:solidFill>
                <a:latin typeface="黑体" panose="02010609060101010101" pitchFamily="2" charset="-122"/>
                <a:ea typeface="黑体" panose="02010609060101010101" pitchFamily="2" charset="-122"/>
                <a:cs typeface="黑体" panose="02010609060101010101" pitchFamily="2" charset="-122"/>
              </a:rPr>
              <a:t>《</a:t>
            </a:r>
            <a:r>
              <a:rPr lang="zh-CN" altLang="en-US" sz="1600" b="1">
                <a:solidFill>
                  <a:srgbClr val="000000"/>
                </a:solidFill>
                <a:latin typeface="黑体" panose="02010609060101010101" pitchFamily="2" charset="-122"/>
                <a:ea typeface="黑体" panose="02010609060101010101" pitchFamily="2" charset="-122"/>
                <a:cs typeface="黑体" panose="02010609060101010101" pitchFamily="2" charset="-122"/>
              </a:rPr>
              <a:t>千秋岁</a:t>
            </a:r>
            <a:r>
              <a:rPr lang="en-US" altLang="zh-CN" sz="1600" b="1">
                <a:solidFill>
                  <a:srgbClr val="000000"/>
                </a:solidFill>
                <a:latin typeface="黑体" panose="02010609060101010101" pitchFamily="2" charset="-122"/>
                <a:ea typeface="黑体" panose="02010609060101010101" pitchFamily="2" charset="-122"/>
                <a:cs typeface="黑体" panose="02010609060101010101" pitchFamily="2" charset="-122"/>
              </a:rPr>
              <a:t>·</a:t>
            </a:r>
            <a:r>
              <a:rPr lang="zh-CN" altLang="en-US" sz="1600" b="1">
                <a:solidFill>
                  <a:srgbClr val="000000"/>
                </a:solidFill>
                <a:latin typeface="黑体" panose="02010609060101010101" pitchFamily="2" charset="-122"/>
                <a:ea typeface="黑体" panose="02010609060101010101" pitchFamily="2" charset="-122"/>
                <a:cs typeface="黑体" panose="02010609060101010101" pitchFamily="2" charset="-122"/>
              </a:rPr>
              <a:t>咏夏景</a:t>
            </a:r>
            <a:r>
              <a:rPr lang="en-US" altLang="zh-CN" sz="1600" b="1">
                <a:solidFill>
                  <a:srgbClr val="000000"/>
                </a:solidFill>
                <a:latin typeface="黑体" panose="02010609060101010101" pitchFamily="2" charset="-122"/>
                <a:ea typeface="黑体" panose="02010609060101010101" pitchFamily="2" charset="-122"/>
                <a:cs typeface="黑体" panose="02010609060101010101" pitchFamily="2" charset="-122"/>
              </a:rPr>
              <a:t>》</a:t>
            </a:r>
            <a:r>
              <a:rPr lang="zh-CN" altLang="en-US" sz="1600" b="1">
                <a:solidFill>
                  <a:srgbClr val="000000"/>
                </a:solidFill>
                <a:latin typeface="黑体" panose="02010609060101010101" pitchFamily="2" charset="-122"/>
                <a:ea typeface="黑体" panose="02010609060101010101" pitchFamily="2" charset="-122"/>
                <a:cs typeface="黑体" panose="02010609060101010101" pitchFamily="2" charset="-122"/>
              </a:rPr>
              <a:t>中的“人散后，一钩新月天如水”。</a:t>
            </a:r>
            <a:r>
              <a:rPr lang="en-US" altLang="zh-CN" sz="1600" b="1">
                <a:solidFill>
                  <a:srgbClr val="000000"/>
                </a:solidFill>
                <a:latin typeface="黑体" panose="02010609060101010101" pitchFamily="2" charset="-122"/>
                <a:ea typeface="黑体" panose="02010609060101010101" pitchFamily="2" charset="-122"/>
                <a:cs typeface="黑体" panose="02010609060101010101" pitchFamily="2" charset="-122"/>
              </a:rPr>
              <a:t>(</a:t>
            </a:r>
            <a:r>
              <a:rPr lang="zh-CN" altLang="en-US" sz="1600" b="1">
                <a:solidFill>
                  <a:srgbClr val="000000"/>
                </a:solidFill>
                <a:latin typeface="黑体" panose="02010609060101010101" pitchFamily="2" charset="-122"/>
                <a:ea typeface="黑体" panose="02010609060101010101" pitchFamily="2" charset="-122"/>
                <a:cs typeface="黑体" panose="02010609060101010101" pitchFamily="2" charset="-122"/>
              </a:rPr>
              <a:t>句内括号</a:t>
            </a:r>
            <a:r>
              <a:rPr lang="en-US" altLang="zh-CN" sz="1600" b="1">
                <a:solidFill>
                  <a:srgbClr val="000000"/>
                </a:solidFill>
                <a:latin typeface="黑体" panose="02010609060101010101" pitchFamily="2" charset="-122"/>
                <a:ea typeface="黑体" panose="02010609060101010101" pitchFamily="2" charset="-122"/>
                <a:cs typeface="黑体" panose="02010609060101010101" pitchFamily="2" charset="-122"/>
              </a:rPr>
              <a:t>)</a:t>
            </a:r>
          </a:p>
          <a:p>
            <a:pPr marL="0" indent="0">
              <a:lnSpc>
                <a:spcPct val="90000"/>
              </a:lnSpc>
              <a:buNone/>
            </a:pPr>
            <a:endParaRPr lang="en-US" altLang="zh-CN" sz="1600" b="1">
              <a:solidFill>
                <a:srgbClr val="000000"/>
              </a:solidFill>
              <a:latin typeface="黑体" panose="02010609060101010101" pitchFamily="2" charset="-122"/>
              <a:ea typeface="黑体" panose="02010609060101010101" pitchFamily="2" charset="-122"/>
              <a:cs typeface="黑体" panose="02010609060101010101" pitchFamily="2" charset="-122"/>
            </a:endParaRPr>
          </a:p>
          <a:p>
            <a:pPr marL="0" indent="0">
              <a:lnSpc>
                <a:spcPct val="90000"/>
              </a:lnSpc>
              <a:buNone/>
            </a:pPr>
            <a:endParaRPr lang="en-US" altLang="zh-CN" sz="1600" b="1">
              <a:solidFill>
                <a:srgbClr val="000000"/>
              </a:solidFill>
              <a:latin typeface="黑体" panose="02010609060101010101" pitchFamily="2" charset="-122"/>
              <a:ea typeface="黑体" panose="02010609060101010101" pitchFamily="2" charset="-122"/>
              <a:cs typeface="黑体" panose="02010609060101010101" pitchFamily="2" charset="-122"/>
            </a:endParaRPr>
          </a:p>
          <a:p>
            <a:pPr marL="0" indent="0">
              <a:lnSpc>
                <a:spcPct val="90000"/>
              </a:lnSpc>
              <a:buNone/>
            </a:pPr>
            <a:r>
              <a:rPr lang="en-US" altLang="zh-CN" sz="1600" b="1">
                <a:solidFill>
                  <a:srgbClr val="000000"/>
                </a:solidFill>
                <a:latin typeface="黑体" panose="02010609060101010101" pitchFamily="2" charset="-122"/>
                <a:ea typeface="黑体" panose="02010609060101010101" pitchFamily="2" charset="-122"/>
                <a:cs typeface="黑体" panose="02010609060101010101" pitchFamily="2" charset="-122"/>
              </a:rPr>
              <a:t>【</a:t>
            </a:r>
            <a:r>
              <a:rPr lang="zh-CN" altLang="en-US" sz="1600" b="1">
                <a:solidFill>
                  <a:srgbClr val="000000"/>
                </a:solidFill>
                <a:latin typeface="黑体" panose="02010609060101010101" pitchFamily="2" charset="-122"/>
                <a:ea typeface="黑体" panose="02010609060101010101" pitchFamily="2" charset="-122"/>
                <a:cs typeface="黑体" panose="02010609060101010101" pitchFamily="2" charset="-122"/>
              </a:rPr>
              <a:t>例</a:t>
            </a:r>
            <a:r>
              <a:rPr lang="en-US" altLang="zh-CN" sz="1600" b="1">
                <a:solidFill>
                  <a:srgbClr val="000000"/>
                </a:solidFill>
                <a:latin typeface="黑体" panose="02010609060101010101" pitchFamily="2" charset="-122"/>
                <a:ea typeface="黑体" panose="02010609060101010101" pitchFamily="2" charset="-122"/>
                <a:cs typeface="黑体" panose="02010609060101010101" pitchFamily="2" charset="-122"/>
              </a:rPr>
              <a:t>2】</a:t>
            </a:r>
            <a:r>
              <a:rPr lang="zh-CN" altLang="en-US" sz="1600" b="1">
                <a:solidFill>
                  <a:srgbClr val="000000"/>
                </a:solidFill>
                <a:latin typeface="黑体" panose="02010609060101010101" pitchFamily="2" charset="-122"/>
                <a:ea typeface="黑体" panose="02010609060101010101" pitchFamily="2" charset="-122"/>
                <a:cs typeface="黑体" panose="02010609060101010101" pitchFamily="2" charset="-122"/>
              </a:rPr>
              <a:t>　</a:t>
            </a:r>
            <a:r>
              <a:rPr lang="zh-CN" altLang="en-US" sz="1600" b="1" kern="100">
                <a:effectLst/>
                <a:latin typeface="黑体" panose="02010609060101010101" pitchFamily="2" charset="-122"/>
                <a:ea typeface="黑体" panose="02010609060101010101" pitchFamily="2" charset="-122"/>
                <a:cs typeface="黑体" panose="02010609060101010101" pitchFamily="2" charset="-122"/>
              </a:rPr>
              <a:t>如果想对中国古代史的史料有一个初步的了解，可以参阅</a:t>
            </a:r>
            <a:r>
              <a:rPr lang="en-US" altLang="zh-CN" sz="1600" b="1" kern="100">
                <a:effectLst/>
                <a:latin typeface="黑体" panose="02010609060101010101" pitchFamily="2" charset="-122"/>
                <a:ea typeface="黑体" panose="02010609060101010101" pitchFamily="2" charset="-122"/>
                <a:cs typeface="黑体" panose="02010609060101010101" pitchFamily="2" charset="-122"/>
              </a:rPr>
              <a:t>《</a:t>
            </a:r>
            <a:r>
              <a:rPr lang="zh-CN" altLang="en-US" sz="1600" b="1" kern="100">
                <a:effectLst/>
                <a:latin typeface="黑体" panose="02010609060101010101" pitchFamily="2" charset="-122"/>
                <a:ea typeface="黑体" panose="02010609060101010101" pitchFamily="2" charset="-122"/>
                <a:cs typeface="黑体" panose="02010609060101010101" pitchFamily="2" charset="-122"/>
              </a:rPr>
              <a:t>四库全书简明目录</a:t>
            </a:r>
            <a:r>
              <a:rPr lang="en-US" altLang="zh-CN" sz="1600" b="1" kern="100">
                <a:effectLst/>
                <a:latin typeface="黑体" panose="02010609060101010101" pitchFamily="2" charset="-122"/>
                <a:ea typeface="黑体" panose="02010609060101010101" pitchFamily="2" charset="-122"/>
                <a:cs typeface="黑体" panose="02010609060101010101" pitchFamily="2" charset="-122"/>
              </a:rPr>
              <a:t>》</a:t>
            </a:r>
            <a:r>
              <a:rPr lang="zh-CN" altLang="en-US" sz="1600" b="1" kern="100">
                <a:effectLst/>
                <a:latin typeface="黑体" panose="02010609060101010101" pitchFamily="2" charset="-122"/>
                <a:ea typeface="黑体" panose="02010609060101010101" pitchFamily="2" charset="-122"/>
                <a:cs typeface="黑体" panose="02010609060101010101" pitchFamily="2" charset="-122"/>
              </a:rPr>
              <a:t>、</a:t>
            </a:r>
            <a:r>
              <a:rPr lang="en-US" altLang="zh-CN" sz="1600" b="1" kern="100">
                <a:effectLst/>
                <a:latin typeface="黑体" panose="02010609060101010101" pitchFamily="2" charset="-122"/>
                <a:ea typeface="黑体" panose="02010609060101010101" pitchFamily="2" charset="-122"/>
                <a:cs typeface="黑体" panose="02010609060101010101" pitchFamily="2" charset="-122"/>
              </a:rPr>
              <a:t>(</a:t>
            </a:r>
            <a:r>
              <a:rPr lang="zh-CN" altLang="en-US" sz="1600" b="1" kern="100">
                <a:effectLst/>
                <a:latin typeface="黑体" panose="02010609060101010101" pitchFamily="2" charset="-122"/>
                <a:ea typeface="黑体" panose="02010609060101010101" pitchFamily="2" charset="-122"/>
                <a:cs typeface="黑体" panose="02010609060101010101" pitchFamily="2" charset="-122"/>
              </a:rPr>
              <a:t>此目录包括经、史、子、集。</a:t>
            </a:r>
            <a:r>
              <a:rPr lang="en-US" altLang="zh-CN" sz="1600" b="1" kern="100">
                <a:effectLst/>
                <a:latin typeface="黑体" panose="02010609060101010101" pitchFamily="2" charset="-122"/>
                <a:ea typeface="黑体" panose="02010609060101010101" pitchFamily="2" charset="-122"/>
                <a:cs typeface="黑体" panose="02010609060101010101" pitchFamily="2" charset="-122"/>
              </a:rPr>
              <a:t>)《</a:t>
            </a:r>
            <a:r>
              <a:rPr lang="zh-CN" altLang="en-US" sz="1600" b="1" kern="100">
                <a:effectLst/>
                <a:latin typeface="黑体" panose="02010609060101010101" pitchFamily="2" charset="-122"/>
                <a:ea typeface="黑体" panose="02010609060101010101" pitchFamily="2" charset="-122"/>
                <a:cs typeface="黑体" panose="02010609060101010101" pitchFamily="2" charset="-122"/>
              </a:rPr>
              <a:t>书目答问补正</a:t>
            </a:r>
            <a:r>
              <a:rPr lang="en-US" altLang="zh-CN" sz="1600" b="1" kern="100">
                <a:effectLst/>
                <a:latin typeface="黑体" panose="02010609060101010101" pitchFamily="2" charset="-122"/>
                <a:ea typeface="黑体" panose="02010609060101010101" pitchFamily="2" charset="-122"/>
                <a:cs typeface="黑体" panose="02010609060101010101" pitchFamily="2" charset="-122"/>
              </a:rPr>
              <a:t>》</a:t>
            </a:r>
            <a:r>
              <a:rPr lang="zh-CN" altLang="en-US" sz="1600" b="1" kern="100">
                <a:effectLst/>
                <a:latin typeface="黑体" panose="02010609060101010101" pitchFamily="2" charset="-122"/>
                <a:ea typeface="黑体" panose="02010609060101010101" pitchFamily="2" charset="-122"/>
                <a:cs typeface="黑体" panose="02010609060101010101" pitchFamily="2" charset="-122"/>
              </a:rPr>
              <a:t>史部的有关部分。</a:t>
            </a:r>
            <a:r>
              <a:rPr lang="en-US" altLang="zh-CN" sz="1600" b="1" kern="100">
                <a:effectLst/>
                <a:latin typeface="黑体" panose="02010609060101010101" pitchFamily="2" charset="-122"/>
                <a:ea typeface="黑体" panose="02010609060101010101" pitchFamily="2" charset="-122"/>
                <a:cs typeface="黑体" panose="02010609060101010101" pitchFamily="2" charset="-122"/>
              </a:rPr>
              <a:t>(</a:t>
            </a:r>
            <a:r>
              <a:rPr lang="zh-CN" altLang="en-US" sz="1600" b="1" kern="100">
                <a:effectLst/>
                <a:latin typeface="黑体" panose="02010609060101010101" pitchFamily="2" charset="-122"/>
                <a:ea typeface="黑体" panose="02010609060101010101" pitchFamily="2" charset="-122"/>
                <a:cs typeface="黑体" panose="02010609060101010101" pitchFamily="2" charset="-122"/>
              </a:rPr>
              <a:t>  </a:t>
            </a:r>
            <a:r>
              <a:rPr lang="en-US" altLang="zh-CN" sz="1600" b="1" kern="100">
                <a:effectLst/>
                <a:latin typeface="黑体" panose="02010609060101010101" pitchFamily="2" charset="-122"/>
                <a:ea typeface="黑体" panose="02010609060101010101" pitchFamily="2" charset="-122"/>
                <a:cs typeface="黑体" panose="02010609060101010101" pitchFamily="2" charset="-122"/>
              </a:rPr>
              <a:t>)</a:t>
            </a:r>
            <a:endParaRPr lang="zh-CN" altLang="en-US" sz="1600" b="1" kern="100">
              <a:effectLst/>
              <a:latin typeface="黑体" panose="02010609060101010101" pitchFamily="2" charset="-122"/>
              <a:ea typeface="黑体" panose="02010609060101010101" pitchFamily="2" charset="-122"/>
              <a:cs typeface="黑体" panose="02010609060101010101" pitchFamily="2" charset="-122"/>
            </a:endParaRPr>
          </a:p>
          <a:p>
            <a:pPr marL="0" indent="0" eaLnBrk="1" hangingPunct="1">
              <a:lnSpc>
                <a:spcPct val="90000"/>
              </a:lnSpc>
              <a:buNone/>
            </a:pPr>
            <a:endParaRPr lang="en-US" altLang="zh-CN" sz="1600" b="1">
              <a:solidFill>
                <a:srgbClr val="000000"/>
              </a:solidFill>
              <a:latin typeface="黑体" panose="02010609060101010101" pitchFamily="2" charset="-122"/>
              <a:ea typeface="黑体" panose="02010609060101010101" pitchFamily="2" charset="-122"/>
              <a:cs typeface="黑体" panose="02010609060101010101" pitchFamily="2" charset="-122"/>
            </a:endParaRPr>
          </a:p>
          <a:p>
            <a:pPr marL="0" indent="0" eaLnBrk="1" hangingPunct="1">
              <a:lnSpc>
                <a:spcPct val="90000"/>
              </a:lnSpc>
              <a:buNone/>
            </a:pPr>
            <a:endParaRPr lang="en-US" altLang="zh-CN" sz="1600" b="1">
              <a:solidFill>
                <a:srgbClr val="000000"/>
              </a:solidFill>
              <a:latin typeface="黑体" panose="02010609060101010101" pitchFamily="2" charset="-122"/>
              <a:ea typeface="黑体" panose="02010609060101010101" pitchFamily="2" charset="-122"/>
              <a:cs typeface="黑体" panose="02010609060101010101" pitchFamily="2" charset="-122"/>
            </a:endParaRPr>
          </a:p>
          <a:p>
            <a:pPr marL="0" indent="0" eaLnBrk="1" hangingPunct="1">
              <a:lnSpc>
                <a:spcPct val="90000"/>
              </a:lnSpc>
              <a:buNone/>
            </a:pPr>
            <a:endParaRPr lang="en-US" altLang="zh-CN" sz="1600" b="1">
              <a:solidFill>
                <a:srgbClr val="000000"/>
              </a:solidFill>
              <a:latin typeface="黑体" panose="02010609060101010101" pitchFamily="2" charset="-122"/>
              <a:ea typeface="黑体" panose="02010609060101010101" pitchFamily="2" charset="-122"/>
              <a:cs typeface="黑体" panose="02010609060101010101" pitchFamily="2" charset="-122"/>
            </a:endParaRPr>
          </a:p>
          <a:p>
            <a:pPr marL="0" indent="0" eaLnBrk="1" hangingPunct="1">
              <a:lnSpc>
                <a:spcPct val="90000"/>
              </a:lnSpc>
              <a:buNone/>
            </a:pPr>
            <a:endParaRPr lang="en-US" altLang="zh-CN" sz="1600" b="1">
              <a:solidFill>
                <a:srgbClr val="000000"/>
              </a:solidFill>
              <a:latin typeface="黑体" panose="02010609060101010101" pitchFamily="2" charset="-122"/>
              <a:ea typeface="黑体" panose="02010609060101010101" pitchFamily="2" charset="-122"/>
              <a:cs typeface="黑体" panose="02010609060101010101" pitchFamily="2" charset="-122"/>
              <a:sym typeface="+mn-ea"/>
            </a:endParaRPr>
          </a:p>
          <a:p>
            <a:pPr marL="0" indent="0" eaLnBrk="1" hangingPunct="1">
              <a:lnSpc>
                <a:spcPct val="90000"/>
              </a:lnSpc>
              <a:buNone/>
            </a:pPr>
            <a:endParaRPr lang="en-US" altLang="zh-CN" sz="1600" b="1">
              <a:solidFill>
                <a:srgbClr val="000000"/>
              </a:solidFill>
              <a:latin typeface="黑体" panose="02010609060101010101" pitchFamily="2" charset="-122"/>
              <a:ea typeface="黑体" panose="02010609060101010101" pitchFamily="2" charset="-122"/>
              <a:cs typeface="黑体" panose="02010609060101010101" pitchFamily="2" charset="-122"/>
              <a:sym typeface="+mn-ea"/>
            </a:endParaRPr>
          </a:p>
          <a:p>
            <a:pPr marL="0" indent="0" eaLnBrk="1" hangingPunct="1">
              <a:lnSpc>
                <a:spcPct val="90000"/>
              </a:lnSpc>
              <a:buNone/>
            </a:pPr>
            <a:r>
              <a:rPr lang="en-US" altLang="zh-CN" sz="16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16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例</a:t>
            </a:r>
            <a:r>
              <a:rPr lang="en-US" altLang="zh-CN" sz="1600" b="1">
                <a:solidFill>
                  <a:srgbClr val="000000"/>
                </a:solidFill>
                <a:latin typeface="黑体" panose="02010609060101010101" pitchFamily="2" charset="-122"/>
                <a:ea typeface="黑体" panose="02010609060101010101" pitchFamily="2" charset="-122"/>
                <a:cs typeface="黑体" panose="02010609060101010101" pitchFamily="2" charset="-122"/>
                <a:sym typeface="+mn-ea"/>
              </a:rPr>
              <a:t>3】 </a:t>
            </a:r>
            <a:r>
              <a:rPr lang="en-US" altLang="zh-CN" sz="1600" b="1">
                <a:solidFill>
                  <a:srgbClr val="000000"/>
                </a:solidFill>
                <a:latin typeface="黑体" panose="02010609060101010101" pitchFamily="2" charset="-122"/>
                <a:ea typeface="黑体" panose="02010609060101010101" pitchFamily="2" charset="-122"/>
                <a:cs typeface="黑体" panose="02010609060101010101" pitchFamily="2" charset="-122"/>
              </a:rPr>
              <a:t>要提高阅读文言文的能力，可自学《古代汉语》(王力主编，中华书局出版。本书为高等院校文科教材之一。)(　　)</a:t>
            </a:r>
          </a:p>
          <a:p>
            <a:pPr marL="0" indent="0" eaLnBrk="1" hangingPunct="1">
              <a:lnSpc>
                <a:spcPct val="90000"/>
              </a:lnSpc>
              <a:buNone/>
            </a:pPr>
            <a:endParaRPr lang="en-US" altLang="zh-CN" sz="1600" b="1">
              <a:solidFill>
                <a:srgbClr val="000000"/>
              </a:solidFill>
              <a:latin typeface="黑体" panose="02010609060101010101" pitchFamily="2" charset="-122"/>
              <a:ea typeface="黑体" panose="02010609060101010101" pitchFamily="2" charset="-122"/>
              <a:cs typeface="黑体" panose="02010609060101010101" pitchFamily="2" charset="-122"/>
            </a:endParaRPr>
          </a:p>
        </p:txBody>
      </p:sp>
      <p:sp>
        <p:nvSpPr>
          <p:cNvPr id="4" name="文本框 3"/>
          <p:cNvSpPr txBox="1"/>
          <p:nvPr/>
        </p:nvSpPr>
        <p:spPr>
          <a:xfrm>
            <a:off x="0" y="4306570"/>
            <a:ext cx="8854440" cy="829945"/>
          </a:xfrm>
          <a:prstGeom prst="rect">
            <a:avLst/>
          </a:prstGeom>
          <a:noFill/>
        </p:spPr>
        <p:txBody>
          <a:bodyPr wrap="square">
            <a:spAutoFit/>
          </a:bodyPr>
          <a:lstStyle/>
          <a:p>
            <a:pPr algn="just">
              <a:lnSpc>
                <a:spcPct val="150000"/>
              </a:lnSpc>
              <a:spcBef>
                <a:spcPct val="0"/>
              </a:spcBef>
              <a:spcAft>
                <a:spcPct val="0"/>
              </a:spcAft>
            </a:pPr>
            <a:r>
              <a:rPr lang="zh-CN" altLang="en-US" sz="1600" b="1" kern="100">
                <a:solidFill>
                  <a:srgbClr val="FF0000"/>
                </a:solidFill>
                <a:effectLst/>
                <a:latin typeface="黑体" panose="02010609060101010101" pitchFamily="2" charset="-122"/>
                <a:ea typeface="黑体" panose="02010609060101010101" pitchFamily="2" charset="-122"/>
                <a:cs typeface="黑体" panose="02010609060101010101" pitchFamily="2" charset="-122"/>
              </a:rPr>
              <a:t>错误。括号为句内括号，句内括号中的句子如有标点符号，中间的照常使用，最后的点号</a:t>
            </a:r>
            <a:r>
              <a:rPr lang="en-US" altLang="zh-CN" sz="1600" b="1" kern="100">
                <a:solidFill>
                  <a:srgbClr val="FF0000"/>
                </a:solidFill>
                <a:latin typeface="黑体" panose="02010609060101010101" pitchFamily="2" charset="-122"/>
                <a:ea typeface="黑体" panose="02010609060101010101" pitchFamily="2" charset="-122"/>
                <a:cs typeface="黑体" panose="02010609060101010101" pitchFamily="2" charset="-122"/>
              </a:rPr>
              <a:t>(</a:t>
            </a:r>
            <a:r>
              <a:rPr lang="zh-CN" altLang="en-US" sz="1600" b="1" kern="100">
                <a:solidFill>
                  <a:srgbClr val="FF0000"/>
                </a:solidFill>
                <a:latin typeface="黑体" panose="02010609060101010101" pitchFamily="2" charset="-122"/>
                <a:ea typeface="黑体" panose="02010609060101010101" pitchFamily="2" charset="-122"/>
                <a:cs typeface="黑体" panose="02010609060101010101" pitchFamily="2" charset="-122"/>
              </a:rPr>
              <a:t>问号和叹号除外</a:t>
            </a:r>
            <a:r>
              <a:rPr lang="en-US" altLang="zh-CN" sz="1600" b="1" kern="100">
                <a:solidFill>
                  <a:srgbClr val="FF0000"/>
                </a:solidFill>
                <a:latin typeface="黑体" panose="02010609060101010101" pitchFamily="2" charset="-122"/>
                <a:ea typeface="黑体" panose="02010609060101010101" pitchFamily="2" charset="-122"/>
                <a:cs typeface="黑体" panose="02010609060101010101" pitchFamily="2" charset="-122"/>
              </a:rPr>
              <a:t>)</a:t>
            </a:r>
            <a:r>
              <a:rPr lang="zh-CN" altLang="en-US" sz="1600" b="1" kern="100">
                <a:solidFill>
                  <a:srgbClr val="FF0000"/>
                </a:solidFill>
                <a:latin typeface="黑体" panose="02010609060101010101" pitchFamily="2" charset="-122"/>
                <a:ea typeface="黑体" panose="02010609060101010101" pitchFamily="2" charset="-122"/>
                <a:cs typeface="黑体" panose="02010609060101010101" pitchFamily="2" charset="-122"/>
              </a:rPr>
              <a:t>要省去，所以括号内的句号应删去；括号及括号内的内容应移到顿号的前面。</a:t>
            </a:r>
          </a:p>
        </p:txBody>
      </p:sp>
      <p:sp>
        <p:nvSpPr>
          <p:cNvPr id="2" name="文本框 1"/>
          <p:cNvSpPr txBox="1"/>
          <p:nvPr/>
        </p:nvSpPr>
        <p:spPr>
          <a:xfrm>
            <a:off x="98425" y="6120130"/>
            <a:ext cx="8862695" cy="583565"/>
          </a:xfrm>
          <a:prstGeom prst="rect">
            <a:avLst/>
          </a:prstGeom>
          <a:noFill/>
        </p:spPr>
        <p:txBody>
          <a:bodyPr wrap="square" rtlCol="0">
            <a:spAutoFit/>
          </a:bodyPr>
          <a:lstStyle/>
          <a:p>
            <a:r>
              <a:rPr lang="zh-CN" altLang="en-US" sz="1600" b="1">
                <a:solidFill>
                  <a:srgbClr val="FF0000"/>
                </a:solidFill>
                <a:latin typeface="黑体" panose="02010609060101010101" pitchFamily="2" charset="-122"/>
                <a:ea typeface="黑体" panose="02010609060101010101" pitchFamily="2" charset="-122"/>
                <a:cs typeface="黑体" panose="02010609060101010101" pitchFamily="2" charset="-122"/>
              </a:rPr>
              <a:t>错误。句内括号中的句子如有标点符号，中间的照常使用，最后的点号(问号和叹号除外)要省去，故此句中括号内的后一个句号应移到括号外。</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 calcmode="lin" valueType="num">
                                      <p:cBhvr additive="base">
                                        <p:cTn id="7" dur="500" fill="hold"/>
                                        <p:tgtEl>
                                          <p:spTgt spid="389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891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8913">
                                            <p:txEl>
                                              <p:pRg st="2" end="2"/>
                                            </p:txEl>
                                          </p:spTgt>
                                        </p:tgtEl>
                                        <p:attrNameLst>
                                          <p:attrName>style.visibility</p:attrName>
                                        </p:attrNameLst>
                                      </p:cBhvr>
                                      <p:to>
                                        <p:strVal val="visible"/>
                                      </p:to>
                                    </p:set>
                                    <p:anim calcmode="lin" valueType="num">
                                      <p:cBhvr additive="base">
                                        <p:cTn id="11" dur="500" fill="hold"/>
                                        <p:tgtEl>
                                          <p:spTgt spid="3891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891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38913">
                                            <p:txEl>
                                              <p:pRg st="4" end="4"/>
                                            </p:txEl>
                                          </p:spTgt>
                                        </p:tgtEl>
                                        <p:attrNameLst>
                                          <p:attrName>style.visibility</p:attrName>
                                        </p:attrNameLst>
                                      </p:cBhvr>
                                      <p:to>
                                        <p:strVal val="visible"/>
                                      </p:to>
                                    </p:set>
                                    <p:anim calcmode="lin" valueType="num">
                                      <p:cBhvr additive="base">
                                        <p:cTn id="17" dur="500" fill="hold"/>
                                        <p:tgtEl>
                                          <p:spTgt spid="38913">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8913">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8913">
                                            <p:txEl>
                                              <p:pRg st="7" end="7"/>
                                            </p:txEl>
                                          </p:spTgt>
                                        </p:tgtEl>
                                        <p:attrNameLst>
                                          <p:attrName>style.visibility</p:attrName>
                                        </p:attrNameLst>
                                      </p:cBhvr>
                                      <p:to>
                                        <p:strVal val="visible"/>
                                      </p:to>
                                    </p:set>
                                    <p:anim calcmode="lin" valueType="num">
                                      <p:cBhvr additive="base">
                                        <p:cTn id="21" dur="500" fill="hold"/>
                                        <p:tgtEl>
                                          <p:spTgt spid="38913">
                                            <p:txEl>
                                              <p:pRg st="7" end="7"/>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891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17"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17" presetClass="entr" presetSubtype="10" fill="hold" nodeType="clickEffect">
                                  <p:stCondLst>
                                    <p:cond delay="0"/>
                                  </p:stCondLst>
                                  <p:childTnLst>
                                    <p:set>
                                      <p:cBhvr>
                                        <p:cTn id="32" dur="1" fill="hold">
                                          <p:stCondLst>
                                            <p:cond delay="0"/>
                                          </p:stCondLst>
                                        </p:cTn>
                                        <p:tgtEl>
                                          <p:spTgt spid="38913">
                                            <p:txEl>
                                              <p:pRg st="13" end="13"/>
                                            </p:txEl>
                                          </p:spTgt>
                                        </p:tgtEl>
                                        <p:attrNameLst>
                                          <p:attrName>style.visibility</p:attrName>
                                        </p:attrNameLst>
                                      </p:cBhvr>
                                      <p:to>
                                        <p:strVal val="visible"/>
                                      </p:to>
                                    </p:set>
                                    <p:anim calcmode="lin" valueType="num">
                                      <p:cBhvr>
                                        <p:cTn id="33" dur="500" fill="hold"/>
                                        <p:tgtEl>
                                          <p:spTgt spid="38913">
                                            <p:txEl>
                                              <p:pRg st="13" end="13"/>
                                            </p:txEl>
                                          </p:spTgt>
                                        </p:tgtEl>
                                        <p:attrNameLst>
                                          <p:attrName>ppt_w</p:attrName>
                                        </p:attrNameLst>
                                      </p:cBhvr>
                                      <p:tavLst>
                                        <p:tav tm="0">
                                          <p:val>
                                            <p:fltVal val="0"/>
                                          </p:val>
                                        </p:tav>
                                        <p:tav tm="100000">
                                          <p:val>
                                            <p:strVal val="#ppt_w"/>
                                          </p:val>
                                        </p:tav>
                                      </p:tavLst>
                                    </p:anim>
                                    <p:anim calcmode="lin" valueType="num">
                                      <p:cBhvr>
                                        <p:cTn id="34" dur="500" fill="hold"/>
                                        <p:tgtEl>
                                          <p:spTgt spid="38913">
                                            <p:txEl>
                                              <p:pRg st="13" end="13"/>
                                            </p:txEl>
                                          </p:spTgt>
                                        </p:tgtEl>
                                        <p:attrNameLst>
                                          <p:attrName>ppt_h</p:attrName>
                                        </p:attrNameLst>
                                      </p:cBhvr>
                                      <p:tavLst>
                                        <p:tav tm="0">
                                          <p:val>
                                            <p:strVal val="#ppt_h"/>
                                          </p:val>
                                        </p:tav>
                                        <p:tav tm="100000">
                                          <p:val>
                                            <p:strVal val="#ppt_h"/>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ppt_x"/>
                                          </p:val>
                                        </p:tav>
                                        <p:tav tm="100000">
                                          <p:val>
                                            <p:strVal val="#ppt_x"/>
                                          </p:val>
                                        </p:tav>
                                      </p:tavLst>
                                    </p:anim>
                                    <p:anim calcmode="lin" valueType="num">
                                      <p:cBhvr additive="base">
                                        <p:cTn id="4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7" name="Rectangle 2"/>
          <p:cNvSpPr>
            <a:spLocks noGrp="1"/>
          </p:cNvSpPr>
          <p:nvPr>
            <p:ph idx="1"/>
          </p:nvPr>
        </p:nvSpPr>
        <p:spPr>
          <a:xfrm>
            <a:off x="611188" y="809625"/>
            <a:ext cx="7848600" cy="4419575"/>
          </a:xfrm>
        </p:spPr>
        <p:txBody>
          <a:bodyPr vert="horz" wrap="square" lIns="91440" tIns="45720" rIns="91440" bIns="45720" anchor="t" anchorCtr="0"/>
          <a:lstStyle/>
          <a:p>
            <a:pPr eaLnBrk="1" hangingPunct="1"/>
            <a:r>
              <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rPr>
              <a:t>（</a:t>
            </a:r>
            <a:r>
              <a:rPr lang="en-US" altLang="zh-CN" sz="2400" b="1">
                <a:solidFill>
                  <a:srgbClr val="0000FF"/>
                </a:solidFill>
                <a:latin typeface="黑体" panose="02010609060101010101" pitchFamily="2" charset="-122"/>
                <a:ea typeface="黑体" panose="02010609060101010101" pitchFamily="2" charset="-122"/>
                <a:cs typeface="黑体" panose="02010609060101010101" pitchFamily="2" charset="-122"/>
              </a:rPr>
              <a:t>3</a:t>
            </a:r>
            <a:r>
              <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rPr>
              <a:t>）、句外括号是注释整个句子的，括号放在句末标点之后；句外括号内的注释若是一段话，末尾可用句末点号，也可不用。</a:t>
            </a:r>
          </a:p>
          <a:p>
            <a:pPr eaLnBrk="1" hangingPunct="1"/>
            <a:r>
              <a:rPr lang="en-US" altLang="zh-CN" sz="2400" b="1">
                <a:solidFill>
                  <a:srgbClr val="000000"/>
                </a:solidFill>
                <a:latin typeface="黑体" panose="02010609060101010101" pitchFamily="2" charset="-122"/>
                <a:ea typeface="黑体" panose="02010609060101010101" pitchFamily="2" charset="-122"/>
                <a:cs typeface="黑体" panose="02010609060101010101" pitchFamily="2" charset="-122"/>
              </a:rPr>
              <a:t>【</a:t>
            </a:r>
            <a:r>
              <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rPr>
              <a:t>例</a:t>
            </a:r>
            <a:r>
              <a:rPr lang="en-US" altLang="zh-CN" sz="2400" b="1">
                <a:solidFill>
                  <a:srgbClr val="000000"/>
                </a:solidFill>
                <a:latin typeface="黑体" panose="02010609060101010101" pitchFamily="2" charset="-122"/>
                <a:ea typeface="黑体" panose="02010609060101010101" pitchFamily="2" charset="-122"/>
                <a:cs typeface="黑体" panose="02010609060101010101" pitchFamily="2" charset="-122"/>
              </a:rPr>
              <a:t>3】</a:t>
            </a:r>
            <a:r>
              <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rPr>
              <a:t>　写研究性文章跟文学创作不同，不能摊开稿纸搞“即兴”。</a:t>
            </a:r>
            <a:r>
              <a:rPr lang="en-US" altLang="zh-CN" sz="2400" b="1">
                <a:solidFill>
                  <a:srgbClr val="000000"/>
                </a:solidFill>
                <a:latin typeface="黑体" panose="02010609060101010101" pitchFamily="2" charset="-122"/>
                <a:ea typeface="黑体" panose="02010609060101010101" pitchFamily="2" charset="-122"/>
                <a:cs typeface="黑体" panose="02010609060101010101" pitchFamily="2" charset="-122"/>
              </a:rPr>
              <a:t>(</a:t>
            </a:r>
            <a:r>
              <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rPr>
              <a:t>其实文学创作也要有素养才能有“即兴”。</a:t>
            </a:r>
            <a:r>
              <a:rPr lang="en-US" altLang="zh-CN" sz="2400" b="1">
                <a:solidFill>
                  <a:srgbClr val="000000"/>
                </a:solidFill>
                <a:latin typeface="黑体" panose="02010609060101010101" pitchFamily="2" charset="-122"/>
                <a:ea typeface="黑体" panose="02010609060101010101" pitchFamily="2" charset="-122"/>
                <a:cs typeface="黑体" panose="02010609060101010101" pitchFamily="2" charset="-122"/>
              </a:rPr>
              <a:t>)(</a:t>
            </a:r>
            <a:r>
              <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rPr>
              <a:t>句外括号，后括号前使用句末点号</a:t>
            </a:r>
            <a:r>
              <a:rPr lang="en-US" altLang="zh-CN" sz="2400" b="1">
                <a:solidFill>
                  <a:srgbClr val="000000"/>
                </a:solidFill>
                <a:latin typeface="黑体" panose="02010609060101010101" pitchFamily="2" charset="-122"/>
                <a:ea typeface="黑体" panose="02010609060101010101" pitchFamily="2" charset="-122"/>
                <a:cs typeface="黑体" panose="02010609060101010101" pitchFamily="2" charset="-122"/>
              </a:rPr>
              <a:t>)</a:t>
            </a:r>
          </a:p>
          <a:p>
            <a:pPr eaLnBrk="1" hangingPunct="1"/>
            <a:endParaRPr lang="en-US" altLang="zh-CN" sz="2400" b="1">
              <a:solidFill>
                <a:srgbClr val="000000"/>
              </a:solidFill>
              <a:latin typeface="黑体" panose="02010609060101010101" pitchFamily="2" charset="-122"/>
              <a:ea typeface="黑体" panose="02010609060101010101" pitchFamily="2" charset="-122"/>
              <a:cs typeface="黑体" panose="02010609060101010101" pitchFamily="2" charset="-122"/>
            </a:endParaRPr>
          </a:p>
          <a:p>
            <a:r>
              <a:rPr lang="en-US" altLang="zh-CN" sz="2400" b="1">
                <a:solidFill>
                  <a:srgbClr val="000000"/>
                </a:solidFill>
                <a:latin typeface="黑体" panose="02010609060101010101" pitchFamily="2" charset="-122"/>
                <a:ea typeface="黑体" panose="02010609060101010101" pitchFamily="2" charset="-122"/>
                <a:cs typeface="黑体" panose="02010609060101010101" pitchFamily="2" charset="-122"/>
              </a:rPr>
              <a:t>【</a:t>
            </a:r>
            <a:r>
              <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rPr>
              <a:t>例</a:t>
            </a:r>
            <a:r>
              <a:rPr lang="en-US" altLang="zh-CN" sz="2400" b="1">
                <a:solidFill>
                  <a:srgbClr val="000000"/>
                </a:solidFill>
                <a:latin typeface="黑体" panose="02010609060101010101" pitchFamily="2" charset="-122"/>
                <a:ea typeface="黑体" panose="02010609060101010101" pitchFamily="2" charset="-122"/>
                <a:cs typeface="黑体" panose="02010609060101010101" pitchFamily="2" charset="-122"/>
              </a:rPr>
              <a:t>4】</a:t>
            </a:r>
            <a:r>
              <a:rPr lang="zh-CN" altLang="en-US" sz="2400" b="1">
                <a:solidFill>
                  <a:srgbClr val="000000"/>
                </a:solidFill>
                <a:latin typeface="黑体" panose="02010609060101010101" pitchFamily="2" charset="-122"/>
                <a:ea typeface="黑体" panose="02010609060101010101" pitchFamily="2" charset="-122"/>
                <a:cs typeface="黑体" panose="02010609060101010101" pitchFamily="2" charset="-122"/>
              </a:rPr>
              <a:t>　</a:t>
            </a:r>
            <a:r>
              <a:rPr lang="zh-CN" altLang="en-US" sz="2400" b="1" kern="100">
                <a:effectLst/>
                <a:latin typeface="黑体" panose="02010609060101010101" pitchFamily="2" charset="-122"/>
                <a:ea typeface="黑体" panose="02010609060101010101" pitchFamily="2" charset="-122"/>
                <a:cs typeface="黑体" panose="02010609060101010101" pitchFamily="2" charset="-122"/>
              </a:rPr>
              <a:t>他培育了许多鲜花，喂养和训练了许多小动物</a:t>
            </a:r>
            <a:r>
              <a:rPr lang="en-US" altLang="zh-CN" sz="2400" b="1" kern="100">
                <a:effectLst/>
                <a:latin typeface="黑体" panose="02010609060101010101" pitchFamily="2" charset="-122"/>
                <a:ea typeface="黑体" panose="02010609060101010101" pitchFamily="2" charset="-122"/>
                <a:cs typeface="黑体" panose="02010609060101010101" pitchFamily="2" charset="-122"/>
              </a:rPr>
              <a:t>(</a:t>
            </a:r>
            <a:r>
              <a:rPr lang="zh-CN" altLang="en-US" sz="2400" b="1" kern="100">
                <a:effectLst/>
                <a:latin typeface="黑体" panose="02010609060101010101" pitchFamily="2" charset="-122"/>
                <a:ea typeface="黑体" panose="02010609060101010101" pitchFamily="2" charset="-122"/>
                <a:cs typeface="黑体" panose="02010609060101010101" pitchFamily="2" charset="-122"/>
              </a:rPr>
              <a:t>他后来还曾照顾动物园里一只没有母虎的乳虎，每天一匙一匙地用牛奶喂它</a:t>
            </a:r>
            <a:r>
              <a:rPr lang="en-US" altLang="zh-CN" sz="2400" b="1" kern="100">
                <a:effectLst/>
                <a:latin typeface="黑体" panose="02010609060101010101" pitchFamily="2" charset="-122"/>
                <a:ea typeface="黑体" panose="02010609060101010101" pitchFamily="2" charset="-122"/>
                <a:cs typeface="黑体" panose="02010609060101010101" pitchFamily="2" charset="-122"/>
              </a:rPr>
              <a:t>)</a:t>
            </a:r>
            <a:r>
              <a:rPr lang="zh-CN" altLang="en-US" sz="2400" b="1" kern="100">
                <a:effectLst/>
                <a:latin typeface="黑体" panose="02010609060101010101" pitchFamily="2" charset="-122"/>
                <a:ea typeface="黑体" panose="02010609060101010101" pitchFamily="2" charset="-122"/>
                <a:cs typeface="黑体" panose="02010609060101010101" pitchFamily="2" charset="-122"/>
              </a:rPr>
              <a:t>。</a:t>
            </a:r>
            <a:r>
              <a:rPr lang="en-US" altLang="zh-CN" sz="2400" b="1" kern="100">
                <a:effectLst/>
                <a:latin typeface="黑体" panose="02010609060101010101" pitchFamily="2" charset="-122"/>
                <a:ea typeface="黑体" panose="02010609060101010101" pitchFamily="2" charset="-122"/>
                <a:cs typeface="黑体" panose="02010609060101010101" pitchFamily="2" charset="-122"/>
              </a:rPr>
              <a:t>(</a:t>
            </a:r>
            <a:r>
              <a:rPr lang="zh-CN" altLang="en-US" sz="2400" b="1" kern="100">
                <a:effectLst/>
                <a:latin typeface="黑体" panose="02010609060101010101" pitchFamily="2" charset="-122"/>
                <a:ea typeface="黑体" panose="02010609060101010101" pitchFamily="2" charset="-122"/>
                <a:cs typeface="黑体" panose="02010609060101010101" pitchFamily="2" charset="-122"/>
              </a:rPr>
              <a:t>  </a:t>
            </a:r>
            <a:r>
              <a:rPr lang="en-US" altLang="zh-CN" sz="2400" b="1" kern="100">
                <a:effectLst/>
                <a:latin typeface="黑体" panose="02010609060101010101" pitchFamily="2" charset="-122"/>
                <a:ea typeface="黑体" panose="02010609060101010101" pitchFamily="2" charset="-122"/>
                <a:cs typeface="黑体" panose="02010609060101010101" pitchFamily="2" charset="-122"/>
              </a:rPr>
              <a:t>)</a:t>
            </a:r>
          </a:p>
        </p:txBody>
      </p:sp>
      <p:sp>
        <p:nvSpPr>
          <p:cNvPr id="4" name="文本框 3"/>
          <p:cNvSpPr txBox="1"/>
          <p:nvPr/>
        </p:nvSpPr>
        <p:spPr>
          <a:xfrm>
            <a:off x="971600" y="4869160"/>
            <a:ext cx="7416824" cy="1322070"/>
          </a:xfrm>
          <a:prstGeom prst="rect">
            <a:avLst/>
          </a:prstGeom>
          <a:noFill/>
        </p:spPr>
        <p:txBody>
          <a:bodyPr wrap="square">
            <a:spAutoFit/>
          </a:bodyPr>
          <a:lstStyle/>
          <a:p>
            <a:r>
              <a:rPr lang="zh-CN" altLang="en-US" sz="2000" b="1" kern="100">
                <a:solidFill>
                  <a:srgbClr val="FF0000"/>
                </a:solidFill>
                <a:effectLst/>
                <a:latin typeface="黑体" panose="02010609060101010101" pitchFamily="2" charset="-122"/>
                <a:ea typeface="黑体" panose="02010609060101010101" pitchFamily="2" charset="-122"/>
                <a:cs typeface="黑体" panose="02010609060101010101" pitchFamily="2" charset="-122"/>
              </a:rPr>
              <a:t>错误。</a:t>
            </a:r>
          </a:p>
          <a:p>
            <a:r>
              <a:rPr lang="zh-CN" altLang="en-US" sz="2000" b="1" kern="100">
                <a:solidFill>
                  <a:srgbClr val="FF0000"/>
                </a:solidFill>
                <a:effectLst/>
                <a:latin typeface="黑体" panose="02010609060101010101" pitchFamily="2" charset="-122"/>
                <a:ea typeface="黑体" panose="02010609060101010101" pitchFamily="2" charset="-122"/>
                <a:cs typeface="黑体" panose="02010609060101010101" pitchFamily="2" charset="-122"/>
              </a:rPr>
              <a:t>括号是注释全句的，属句外括号，应放在全句的句末点号之后，即把后括号外的句号移至前括号前面。“用牛奶喂它”后可加句号，也可不加。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3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93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937">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7" grpId="0" uiExpand="1" build="p"/>
      <p:bldP spid="4"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98438" y="1659690"/>
            <a:ext cx="8747125" cy="3538220"/>
          </a:xfrm>
          <a:prstGeom prst="rect">
            <a:avLst/>
          </a:prstGeom>
          <a:noFill/>
          <a:ln w="38100">
            <a:solidFill>
              <a:schemeClr val="accent3">
                <a:lumMod val="60000"/>
                <a:lumOff val="40000"/>
              </a:schemeClr>
            </a:solidFill>
          </a:ln>
        </p:spPr>
        <p:txBody>
          <a:bodyPr>
            <a:spAutoFit/>
          </a:bodyPr>
          <a:lstStyle/>
          <a:p>
            <a:pPr marR="0" defTabSz="914400" fontAlgn="auto">
              <a:spcBef>
                <a:spcPct val="0"/>
              </a:spcBef>
              <a:spcAft>
                <a:spcPct val="0"/>
              </a:spcAft>
              <a:buClrTx/>
              <a:buSzTx/>
              <a:buFontTx/>
              <a:defRPr/>
            </a:pPr>
            <a:r>
              <a:rPr kumimoji="0" lang="zh-CN" altLang="en-US" sz="2800" b="1" kern="1200" cap="none" spc="0" normalizeH="0" baseline="0" noProof="0">
                <a:latin typeface="黑体" panose="02010609060101010101" pitchFamily="2" charset="-122"/>
                <a:ea typeface="黑体" panose="02010609060101010101" pitchFamily="2" charset="-122"/>
                <a:cs typeface="黑体" panose="02010609060101010101" pitchFamily="2" charset="-122"/>
              </a:rPr>
              <a:t>例：a、在1987年联合国召开的维也纳科学技术促进发展会议上，能源被列为人类面临的四大问题（能源、粮食、人口、环境）之一。</a:t>
            </a:r>
          </a:p>
          <a:p>
            <a:pPr marR="0" defTabSz="914400" fontAlgn="auto">
              <a:spcBef>
                <a:spcPct val="0"/>
              </a:spcBef>
              <a:spcAft>
                <a:spcPct val="0"/>
              </a:spcAft>
              <a:buClrTx/>
              <a:buSzTx/>
              <a:buFontTx/>
              <a:defRPr/>
            </a:pPr>
            <a:r>
              <a:rPr kumimoji="0" lang="zh-CN" altLang="en-US" sz="2800" b="1" kern="1200" cap="none" spc="0" normalizeH="0" baseline="0" noProof="0">
                <a:latin typeface="黑体" panose="02010609060101010101" pitchFamily="2" charset="-122"/>
                <a:ea typeface="黑体" panose="02010609060101010101" pitchFamily="2" charset="-122"/>
                <a:cs typeface="黑体" panose="02010609060101010101" pitchFamily="2" charset="-122"/>
              </a:rPr>
              <a:t>B、果戈里作《按察使》，使演员直接对着客人道：“你们笑自己！”（奇怪的是中国的译本，却将这极要紧的一句删去了。）</a:t>
            </a:r>
          </a:p>
          <a:p>
            <a:pPr marR="0" defTabSz="914400" fontAlgn="auto">
              <a:spcBef>
                <a:spcPct val="0"/>
              </a:spcBef>
              <a:spcAft>
                <a:spcPct val="0"/>
              </a:spcAft>
              <a:buClrTx/>
              <a:buSzTx/>
              <a:buFontTx/>
              <a:defRPr/>
            </a:pPr>
            <a:r>
              <a:rPr kumimoji="0" lang="zh-CN" altLang="en-US" sz="2800" b="1" kern="1200" cap="none" spc="0" normalizeH="0" baseline="0" noProof="0">
                <a:latin typeface="黑体" panose="02010609060101010101" pitchFamily="2" charset="-122"/>
                <a:ea typeface="黑体" panose="02010609060101010101" pitchFamily="2" charset="-122"/>
                <a:cs typeface="黑体" panose="02010609060101010101" pitchFamily="2" charset="-122"/>
              </a:rPr>
              <a:t>C、她先是寄希望于X女士的丈夫（那个美男子！），后又寄希望于Q男士（那个大块头！）。</a:t>
            </a:r>
          </a:p>
        </p:txBody>
      </p:sp>
      <p:sp>
        <p:nvSpPr>
          <p:cNvPr id="10" name="文本框 9"/>
          <p:cNvSpPr txBox="1"/>
          <p:nvPr/>
        </p:nvSpPr>
        <p:spPr>
          <a:xfrm>
            <a:off x="198438" y="127635"/>
            <a:ext cx="8747125" cy="953135"/>
          </a:xfrm>
          <a:prstGeom prst="rect">
            <a:avLst/>
          </a:prstGeom>
          <a:noFill/>
          <a:ln w="9525">
            <a:noFill/>
          </a:ln>
        </p:spPr>
        <p:txBody>
          <a:bodyPr anchor="t">
            <a:spAutoFit/>
          </a:bodyPr>
          <a:lstStyle/>
          <a:p>
            <a:endParaRPr lang="zh-CN" altLang="en-US" sz="2800" b="1">
              <a:latin typeface="黑体" panose="02010609060101010101" pitchFamily="2" charset="-122"/>
              <a:ea typeface="黑体" panose="02010609060101010101" pitchFamily="2" charset="-122"/>
              <a:cs typeface="黑体" panose="02010609060101010101" pitchFamily="2" charset="-122"/>
            </a:endParaRPr>
          </a:p>
          <a:p>
            <a:r>
              <a:rPr lang="zh-CN" altLang="en-US" sz="2800" b="1">
                <a:solidFill>
                  <a:srgbClr val="0000FF"/>
                </a:solidFill>
                <a:latin typeface="黑体" panose="02010609060101010101" pitchFamily="2" charset="-122"/>
                <a:ea typeface="黑体" panose="02010609060101010101" pitchFamily="2" charset="-122"/>
                <a:cs typeface="黑体" panose="02010609060101010101" pitchFamily="2" charset="-122"/>
              </a:rPr>
              <a:t>（</a:t>
            </a:r>
            <a:r>
              <a:rPr lang="en-US" altLang="zh-CN" sz="2800" b="1">
                <a:solidFill>
                  <a:srgbClr val="0000FF"/>
                </a:solidFill>
                <a:latin typeface="黑体" panose="02010609060101010101" pitchFamily="2" charset="-122"/>
                <a:ea typeface="黑体" panose="02010609060101010101" pitchFamily="2" charset="-122"/>
                <a:cs typeface="黑体" panose="02010609060101010101" pitchFamily="2" charset="-122"/>
              </a:rPr>
              <a:t>4</a:t>
            </a:r>
            <a:r>
              <a:rPr lang="zh-CN" altLang="en-US" sz="2800" b="1">
                <a:solidFill>
                  <a:srgbClr val="0000FF"/>
                </a:solidFill>
                <a:latin typeface="黑体" panose="02010609060101010101" pitchFamily="2" charset="-122"/>
                <a:ea typeface="黑体" panose="02010609060101010101" pitchFamily="2" charset="-122"/>
                <a:cs typeface="黑体" panose="02010609060101010101" pitchFamily="2" charset="-122"/>
              </a:rPr>
              <a:t>）</a:t>
            </a:r>
            <a:r>
              <a:rPr lang="zh-CN" altLang="en-US" sz="2800" b="1">
                <a:solidFill>
                  <a:srgbClr val="0000FF"/>
                </a:solidFill>
                <a:latin typeface="黑体" panose="02010609060101010101" pitchFamily="2" charset="-122"/>
                <a:ea typeface="黑体" panose="02010609060101010101" pitchFamily="2" charset="-122"/>
                <a:cs typeface="黑体" panose="02010609060101010101" pitchFamily="2" charset="-122"/>
                <a:sym typeface="宋体" panose="02010600030101010101" pitchFamily="2" charset="-122"/>
              </a:rPr>
              <a:t>在任何情况下，括号前后不能同时有点号。</a:t>
            </a: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
          <p:cNvSpPr>
            <a:spLocks noChangeArrowheads="1"/>
          </p:cNvSpPr>
          <p:nvPr/>
        </p:nvSpPr>
        <p:spPr bwMode="auto">
          <a:xfrm>
            <a:off x="0" y="5827713"/>
            <a:ext cx="9144000" cy="173038"/>
          </a:xfrm>
          <a:prstGeom prst="rect">
            <a:avLst/>
          </a:prstGeom>
          <a:solidFill>
            <a:srgbClr val="0170C1"/>
          </a:solidFill>
          <a:ln>
            <a:noFill/>
          </a:ln>
        </p:spPr>
        <p:txBody>
          <a:bodyPr lIns="68570" tIns="34284" rIns="68570" bIns="34284"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400" b="1" i="0" u="none" strike="noStrike" kern="1200" cap="none" spc="0" normalizeH="0" baseline="0" noProof="0">
              <a:ln>
                <a:noFill/>
              </a:ln>
              <a:solidFill>
                <a:srgbClr val="FFFFFF"/>
              </a:solidFill>
              <a:effectLst/>
              <a:uLnTx/>
              <a:uFillTx/>
              <a:latin typeface="黑体" panose="02010609060101010101" pitchFamily="2" charset="-122"/>
              <a:ea typeface="黑体" panose="02010609060101010101" pitchFamily="2" charset="-122"/>
              <a:cs typeface="+mn-ea"/>
              <a:sym typeface="+mn-lt"/>
            </a:endParaRPr>
          </a:p>
        </p:txBody>
      </p:sp>
      <p:sp>
        <p:nvSpPr>
          <p:cNvPr id="2" name="文本框 1"/>
          <p:cNvSpPr txBox="1"/>
          <p:nvPr/>
        </p:nvSpPr>
        <p:spPr>
          <a:xfrm>
            <a:off x="335121" y="89378"/>
            <a:ext cx="8437562" cy="460375"/>
          </a:xfrm>
          <a:prstGeom prst="rect">
            <a:avLst/>
          </a:prstGeom>
          <a:noFill/>
          <a:ln w="9525">
            <a:noFill/>
          </a:ln>
        </p:spPr>
        <p:txBody>
          <a:bodyPr anchor="t">
            <a:spAutoFit/>
          </a:bodyPr>
          <a:lstStyle/>
          <a:p>
            <a:r>
              <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rPr>
              <a:t>（</a:t>
            </a:r>
            <a:r>
              <a:rPr lang="en-US" altLang="zh-CN" sz="2400" b="1">
                <a:solidFill>
                  <a:srgbClr val="0000FF"/>
                </a:solidFill>
                <a:latin typeface="黑体" panose="02010609060101010101" pitchFamily="2" charset="-122"/>
                <a:ea typeface="黑体" panose="02010609060101010101" pitchFamily="2" charset="-122"/>
                <a:cs typeface="黑体" panose="02010609060101010101" pitchFamily="2" charset="-122"/>
              </a:rPr>
              <a:t>4</a:t>
            </a:r>
            <a:r>
              <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rPr>
              <a:t>）不是注释说明内容，不用括号。</a:t>
            </a:r>
          </a:p>
        </p:txBody>
      </p:sp>
      <p:sp>
        <p:nvSpPr>
          <p:cNvPr id="4" name="文本框 3"/>
          <p:cNvSpPr txBox="1"/>
          <p:nvPr/>
        </p:nvSpPr>
        <p:spPr>
          <a:xfrm>
            <a:off x="264478" y="549593"/>
            <a:ext cx="8577263" cy="1938020"/>
          </a:xfrm>
          <a:prstGeom prst="rect">
            <a:avLst/>
          </a:prstGeom>
          <a:noFill/>
          <a:ln w="38100">
            <a:solidFill>
              <a:schemeClr val="accent3">
                <a:lumMod val="60000"/>
                <a:lumOff val="40000"/>
              </a:schemeClr>
            </a:solidFill>
          </a:ln>
        </p:spPr>
        <p:txBody>
          <a:bodyPr>
            <a:spAutoFit/>
          </a:bodyPr>
          <a:lstStyle/>
          <a:p>
            <a:pPr marR="0" defTabSz="914400" fontAlgn="auto">
              <a:spcBef>
                <a:spcPct val="0"/>
              </a:spcBef>
              <a:spcAft>
                <a:spcPct val="0"/>
              </a:spcAft>
              <a:buClrTx/>
              <a:buSzTx/>
              <a:buFontTx/>
              <a:defRPr/>
            </a:pPr>
            <a:r>
              <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rPr>
              <a:t>例：出版社在2008年第一季度社科新书订单上体现邮购者：务必在汇款单上写清姓名及详细地址（汇款单附言内注明所购的书名、册数 ）。</a:t>
            </a:r>
          </a:p>
          <a:p>
            <a:pPr marR="0" defTabSz="914400" fontAlgn="auto">
              <a:spcBef>
                <a:spcPct val="0"/>
              </a:spcBef>
              <a:spcAft>
                <a:spcPct val="0"/>
              </a:spcAft>
              <a:buClrTx/>
              <a:buSzTx/>
              <a:buFontTx/>
              <a:defRPr/>
            </a:pPr>
            <a:r>
              <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rPr>
              <a:t>（该句话是整个大句不可缺的一部分，不是注释说明性文字，不用括号。将括号删去，在“地址”后加逗号。）</a:t>
            </a:r>
          </a:p>
        </p:txBody>
      </p:sp>
      <p:sp>
        <p:nvSpPr>
          <p:cNvPr id="8" name="文本框 7"/>
          <p:cNvSpPr txBox="1"/>
          <p:nvPr/>
        </p:nvSpPr>
        <p:spPr>
          <a:xfrm>
            <a:off x="284163" y="2649855"/>
            <a:ext cx="8488362" cy="460375"/>
          </a:xfrm>
          <a:prstGeom prst="rect">
            <a:avLst/>
          </a:prstGeom>
          <a:noFill/>
          <a:ln w="9525">
            <a:noFill/>
          </a:ln>
        </p:spPr>
        <p:txBody>
          <a:bodyPr anchor="t">
            <a:spAutoFit/>
          </a:bodyPr>
          <a:lstStyle/>
          <a:p>
            <a:r>
              <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rPr>
              <a:t>（</a:t>
            </a:r>
            <a:r>
              <a:rPr lang="en-US" altLang="zh-CN" sz="2400" b="1">
                <a:solidFill>
                  <a:srgbClr val="0000FF"/>
                </a:solidFill>
                <a:latin typeface="黑体" panose="02010609060101010101" pitchFamily="2" charset="-122"/>
                <a:ea typeface="黑体" panose="02010609060101010101" pitchFamily="2" charset="-122"/>
                <a:cs typeface="黑体" panose="02010609060101010101" pitchFamily="2" charset="-122"/>
              </a:rPr>
              <a:t>5</a:t>
            </a:r>
            <a:r>
              <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rPr>
              <a:t>）括号读时可省去，破折号读时不可缺。</a:t>
            </a:r>
          </a:p>
        </p:txBody>
      </p:sp>
      <p:sp>
        <p:nvSpPr>
          <p:cNvPr id="9" name="文本框 8"/>
          <p:cNvSpPr txBox="1"/>
          <p:nvPr/>
        </p:nvSpPr>
        <p:spPr>
          <a:xfrm>
            <a:off x="284480" y="3110230"/>
            <a:ext cx="8437563" cy="3046095"/>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a:defRPr/>
            </a:pPr>
            <a:r>
              <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rPr>
              <a:t>例：（04浙江卷）有关专家指出，白开水是最符合人体需要的“天然饮料”。它既洁净，又能使硬度更大的水变得适中——（因为过多的矿物质煮沸后会沉淀），还含有多种微量元素</a:t>
            </a:r>
            <a:r>
              <a:rPr lang="zh-CN" altLang="en-US" sz="2400" b="1" smtClean="0">
                <a:latin typeface="黑体" panose="02010609060101010101" pitchFamily="2" charset="-122"/>
                <a:ea typeface="黑体" panose="02010609060101010101" pitchFamily="2" charset="-122"/>
                <a:cs typeface="黑体" panose="02010609060101010101" pitchFamily="2" charset="-122"/>
              </a:rPr>
              <a:t>。</a:t>
            </a:r>
            <a:endParaRPr lang="en-US" altLang="zh-CN" sz="2400" b="1" smtClean="0">
              <a:latin typeface="黑体" panose="02010609060101010101" pitchFamily="2" charset="-122"/>
              <a:ea typeface="黑体" panose="02010609060101010101" pitchFamily="2" charset="-122"/>
              <a:cs typeface="黑体" panose="02010609060101010101" pitchFamily="2" charset="-122"/>
            </a:endParaRPr>
          </a:p>
          <a:p>
            <a:pPr>
              <a:defRPr/>
            </a:pPr>
            <a:r>
              <a:rPr lang="zh-CN" altLang="en-US" sz="2400" b="1" smtClean="0">
                <a:solidFill>
                  <a:srgbClr val="FF0000"/>
                </a:solidFill>
                <a:latin typeface="黑体" panose="02010609060101010101" pitchFamily="2" charset="-122"/>
                <a:ea typeface="黑体" panose="02010609060101010101" pitchFamily="2" charset="-122"/>
                <a:cs typeface="黑体" panose="02010609060101010101" pitchFamily="2" charset="-122"/>
              </a:rPr>
              <a:t>（此句应将破折号删除，因为破折号注释说明的内容不可缺）</a:t>
            </a:r>
            <a:endParaRPr kumimoji="0" lang="zh-CN" altLang="en-US" sz="2400" b="1" kern="1200" cap="none" spc="0" normalizeH="0" baseline="0" noProof="0">
              <a:solidFill>
                <a:srgbClr val="FF0000"/>
              </a:solidFill>
              <a:latin typeface="黑体" panose="02010609060101010101" pitchFamily="2" charset="-122"/>
              <a:ea typeface="黑体" panose="02010609060101010101" pitchFamily="2" charset="-122"/>
              <a:cs typeface="黑体" panose="02010609060101010101" pitchFamily="2" charset="-122"/>
            </a:endParaRPr>
          </a:p>
          <a:p>
            <a:pPr marR="0" defTabSz="914400" fontAlgn="auto">
              <a:spcBef>
                <a:spcPct val="0"/>
              </a:spcBef>
              <a:spcAft>
                <a:spcPct val="0"/>
              </a:spcAft>
              <a:buClrTx/>
              <a:buSzTx/>
              <a:buFontTx/>
              <a:defRPr/>
            </a:pPr>
            <a:r>
              <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rPr>
              <a:t>（括号注释说明与破折号注释说明的区别，</a:t>
            </a:r>
            <a:r>
              <a:rPr lang="zh-CN" altLang="en-US" sz="2400" b="1" noProof="0">
                <a:latin typeface="黑体" panose="02010609060101010101" pitchFamily="2" charset="-122"/>
                <a:ea typeface="黑体" panose="02010609060101010101" pitchFamily="2" charset="-122"/>
                <a:cs typeface="黑体" panose="02010609060101010101" pitchFamily="2" charset="-122"/>
                <a:sym typeface="+mn-ea"/>
              </a:rPr>
              <a:t>括号中的内容并不很重要，也不是正文的一部分，括号注释说明读时可省去，不影响意思的完整性。有些话明明是正文，就不能用括号</a:t>
            </a:r>
            <a:r>
              <a:rPr lang="zh-CN" altLang="en-US" sz="2400" b="1" noProof="0" smtClean="0">
                <a:latin typeface="黑体" panose="02010609060101010101" pitchFamily="2" charset="-122"/>
                <a:ea typeface="黑体" panose="02010609060101010101" pitchFamily="2" charset="-122"/>
                <a:cs typeface="黑体" panose="02010609060101010101" pitchFamily="2" charset="-122"/>
                <a:sym typeface="+mn-ea"/>
              </a:rPr>
              <a:t>。</a:t>
            </a:r>
            <a:r>
              <a:rPr kumimoji="0" lang="zh-CN" altLang="en-US" sz="2400" b="1" kern="1200" cap="none" spc="0" normalizeH="0" baseline="0" noProof="0" smtClean="0">
                <a:latin typeface="黑体" panose="02010609060101010101" pitchFamily="2" charset="-122"/>
                <a:ea typeface="黑体" panose="02010609060101010101" pitchFamily="2" charset="-122"/>
                <a:cs typeface="黑体" panose="02010609060101010101" pitchFamily="2" charset="-122"/>
              </a:rPr>
              <a:t>）</a:t>
            </a:r>
            <a:endPar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p:comb dir="vert"/>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692" name="文本框 10"/>
          <p:cNvSpPr/>
          <p:nvPr/>
        </p:nvSpPr>
        <p:spPr>
          <a:xfrm>
            <a:off x="456010" y="1004888"/>
            <a:ext cx="1731169" cy="512445"/>
          </a:xfrm>
          <a:prstGeom prst="rect">
            <a:avLst/>
          </a:prstGeom>
          <a:noFill/>
          <a:ln w="9525">
            <a:noFill/>
          </a:ln>
        </p:spPr>
        <p:txBody>
          <a:bodyPr vert="horz" lIns="51428" tIns="25713" rIns="51428" bIns="25713" anchor="t">
            <a:spAutoFit/>
          </a:bodyPr>
          <a:lstStyle/>
          <a:p>
            <a:pPr>
              <a:buFontTx/>
              <a:buNone/>
            </a:pPr>
            <a:r>
              <a:rPr lang="zh-CN" altLang="en-US" sz="3000" b="1" baseline="0">
                <a:solidFill>
                  <a:srgbClr val="FF0000"/>
                </a:solidFill>
                <a:latin typeface="黑体" panose="02010609060101010101" pitchFamily="2" charset="-122"/>
                <a:ea typeface="黑体" panose="02010609060101010101" pitchFamily="2" charset="-122"/>
              </a:rPr>
              <a:t>课堂小结</a:t>
            </a:r>
            <a:endParaRPr lang="zh-CN" altLang="zh-CN" sz="1350">
              <a:latin typeface="Arial" panose="020b0604020202020204" pitchFamily="34" charset="0"/>
            </a:endParaRPr>
          </a:p>
        </p:txBody>
      </p:sp>
      <p:pic>
        <p:nvPicPr>
          <p:cNvPr id="2097204" name="图片 11"/>
          <p:cNvPicPr>
            <a:picLocks noChangeAspect="1"/>
          </p:cNvPicPr>
          <p:nvPr/>
        </p:nvPicPr>
        <p:blipFill>
          <a:blip r:embed="rId2"/>
          <a:stretch>
            <a:fillRect/>
          </a:stretch>
        </p:blipFill>
        <p:spPr>
          <a:xfrm>
            <a:off x="178594" y="2233613"/>
            <a:ext cx="2815829" cy="2266950"/>
          </a:xfrm>
          <a:prstGeom prst="rect">
            <a:avLst/>
          </a:prstGeom>
          <a:noFill/>
          <a:ln w="9525">
            <a:noFill/>
          </a:ln>
        </p:spPr>
      </p:pic>
      <p:sp>
        <p:nvSpPr>
          <p:cNvPr id="1050694" name="文本框 7"/>
          <p:cNvSpPr/>
          <p:nvPr/>
        </p:nvSpPr>
        <p:spPr>
          <a:xfrm>
            <a:off x="5058966" y="1378744"/>
            <a:ext cx="1113234" cy="530225"/>
          </a:xfrm>
          <a:prstGeom prst="rect">
            <a:avLst/>
          </a:prstGeom>
          <a:noFill/>
          <a:ln w="9525" cap="flat" cmpd="sng">
            <a:solidFill>
              <a:srgbClr val="DED536">
                <a:alpha val="100000"/>
              </a:srgbClr>
            </a:solidFill>
            <a:prstDash val="solid"/>
            <a:miter/>
            <a:headEnd type="none" w="med" len="med"/>
            <a:tailEnd type="none" w="med" len="med"/>
          </a:ln>
        </p:spPr>
        <p:txBody>
          <a:bodyPr vert="horz" lIns="68580" tIns="34290" rIns="68580" bIns="34290" anchor="t">
            <a:spAutoFit/>
          </a:bodyPr>
          <a:lstStyle/>
          <a:p>
            <a:pPr algn="ctr">
              <a:buFontTx/>
              <a:buNone/>
            </a:pPr>
            <a:r>
              <a:rPr lang="en-US" altLang="en-US" sz="3000" b="1" baseline="0">
                <a:solidFill>
                  <a:srgbClr val="FF0000"/>
                </a:solidFill>
                <a:latin typeface="黑体" panose="02010609060101010101" pitchFamily="2" charset="-122"/>
                <a:ea typeface="黑体" panose="02010609060101010101" pitchFamily="2" charset="-122"/>
              </a:rPr>
              <a:t>总结</a:t>
            </a:r>
            <a:endParaRPr lang="zh-CN" altLang="zh-CN" sz="1350">
              <a:latin typeface="Arial" panose="020b0604020202020204" pitchFamily="34" charset="0"/>
            </a:endParaRPr>
          </a:p>
        </p:txBody>
      </p:sp>
      <p:sp>
        <p:nvSpPr>
          <p:cNvPr id="1050696" name="文本框 3"/>
          <p:cNvSpPr/>
          <p:nvPr/>
        </p:nvSpPr>
        <p:spPr>
          <a:xfrm>
            <a:off x="3132535" y="2216944"/>
            <a:ext cx="5820965" cy="2284095"/>
          </a:xfrm>
          <a:prstGeom prst="rect">
            <a:avLst/>
          </a:prstGeom>
          <a:noFill/>
          <a:ln w="38100" cap="flat" cmpd="sng">
            <a:solidFill>
              <a:srgbClr val="DED536">
                <a:alpha val="100000"/>
              </a:srgbClr>
            </a:solidFill>
            <a:prstDash val="solid"/>
            <a:miter/>
            <a:headEnd type="none" w="med" len="med"/>
            <a:tailEnd type="none" w="med" len="med"/>
          </a:ln>
        </p:spPr>
        <p:txBody>
          <a:bodyPr vert="horz" lIns="68580" tIns="34290" rIns="68580" bIns="34290" anchor="t">
            <a:spAutoFit/>
          </a:bodyPr>
          <a:lstStyle/>
          <a:p>
            <a:pPr>
              <a:buFontTx/>
              <a:buNone/>
            </a:pPr>
            <a:r>
              <a:rPr lang="en-US" altLang="en-US" sz="2400" b="1" baseline="0">
                <a:latin typeface="黑体" panose="02010609060101010101" pitchFamily="2" charset="-122"/>
                <a:ea typeface="黑体" panose="02010609060101010101" pitchFamily="2" charset="-122"/>
              </a:rPr>
              <a:t>一、解释局部紧挨着，解释整体隔开着。</a:t>
            </a:r>
            <a:endParaRPr lang="zh-CN" altLang="zh-CN" sz="1350">
              <a:latin typeface="Arial" panose="020b0604020202020204" pitchFamily="34" charset="0"/>
            </a:endParaRPr>
          </a:p>
          <a:p>
            <a:pPr>
              <a:buFontTx/>
              <a:buNone/>
            </a:pPr>
            <a:r>
              <a:rPr lang="en-US" altLang="en-US" sz="2400" b="1" baseline="0">
                <a:latin typeface="黑体" panose="02010609060101010101" pitchFamily="2" charset="-122"/>
                <a:ea typeface="黑体" panose="02010609060101010101" pitchFamily="2" charset="-122"/>
              </a:rPr>
              <a:t>二、句内括号，解释完毕无标点；句外括号，解释完毕可有标点；问号叹号很特殊，句内句外都要用。</a:t>
            </a:r>
            <a:endParaRPr lang="zh-CN" altLang="zh-CN" sz="1350">
              <a:latin typeface="Arial" panose="020b0604020202020204" pitchFamily="34" charset="0"/>
            </a:endParaRPr>
          </a:p>
          <a:p>
            <a:pPr>
              <a:buFontTx/>
              <a:buNone/>
            </a:pPr>
            <a:r>
              <a:rPr lang="en-US" altLang="en-US" sz="2400" b="1" baseline="0">
                <a:latin typeface="黑体" panose="02010609060101010101" pitchFamily="2" charset="-122"/>
                <a:ea typeface="黑体" panose="02010609060101010101" pitchFamily="2" charset="-122"/>
              </a:rPr>
              <a:t>三、不是注释说明内容，不用括号。</a:t>
            </a:r>
            <a:endParaRPr lang="zh-CN" altLang="zh-CN" sz="1350">
              <a:latin typeface="Arial" panose="020b0604020202020204" pitchFamily="34" charset="0"/>
            </a:endParaRPr>
          </a:p>
          <a:p>
            <a:pPr>
              <a:buFontTx/>
              <a:buNone/>
            </a:pPr>
            <a:r>
              <a:rPr lang="en-US" altLang="en-US" sz="2400" b="1" baseline="0">
                <a:latin typeface="黑体" panose="02010609060101010101" pitchFamily="2" charset="-122"/>
                <a:ea typeface="黑体" panose="02010609060101010101" pitchFamily="2" charset="-122"/>
              </a:rPr>
              <a:t>四、括号读时可省去，破折号读时不可缺。</a:t>
            </a:r>
            <a:endParaRPr lang="zh-CN" altLang="zh-CN" sz="1350">
              <a:latin typeface="Arial" panose="020b0604020202020204" pitchFamily="34" charset="0"/>
            </a:endParaRPr>
          </a:p>
        </p:txBody>
      </p:sp>
      <p:sp>
        <p:nvSpPr>
          <p:cNvPr id="1050698" name="下箭头 8"/>
          <p:cNvSpPr/>
          <p:nvPr/>
        </p:nvSpPr>
        <p:spPr>
          <a:xfrm>
            <a:off x="5628085" y="4595813"/>
            <a:ext cx="273844" cy="454819"/>
          </a:xfrm>
          <a:prstGeom prst="downArrow">
            <a:avLst>
              <a:gd name="adj1" fmla="val 50000"/>
              <a:gd name="adj2" fmla="val 49987"/>
            </a:avLst>
          </a:prstGeom>
          <a:solidFill>
            <a:srgbClr val="BC1A20"/>
          </a:solidFill>
          <a:ln w="12700" cap="flat" cmpd="sng">
            <a:solidFill>
              <a:srgbClr val="891014">
                <a:alpha val="100000"/>
              </a:srgbClr>
            </a:solidFill>
            <a:prstDash val="solid"/>
            <a:miter/>
            <a:headEnd type="none" w="med" len="med"/>
            <a:tailEnd type="none" w="med" len="med"/>
          </a:ln>
        </p:spPr>
        <p:txBody>
          <a:bodyPr vert="horz" lIns="68580" tIns="34290" rIns="68580" bIns="34290" anchor="ctr"/>
          <a:lstStyle/>
          <a:p>
            <a:pPr algn="ctr">
              <a:buFontTx/>
              <a:buNone/>
            </a:pPr>
            <a:endParaRPr lang="en-US" altLang="en-US" sz="1350" baseline="0">
              <a:solidFill>
                <a:srgbClr val="FFFFFF"/>
              </a:solidFill>
              <a:latin typeface="Arial" panose="020b0604020202020204" pitchFamily="34" charset="0"/>
              <a:ea typeface="微软雅黑" panose="020b0503020204020204" pitchFamily="34" charset="-122"/>
            </a:endParaRPr>
          </a:p>
        </p:txBody>
      </p:sp>
      <p:sp>
        <p:nvSpPr>
          <p:cNvPr id="1050700" name="文本框 9"/>
          <p:cNvSpPr/>
          <p:nvPr/>
        </p:nvSpPr>
        <p:spPr>
          <a:xfrm>
            <a:off x="5192316" y="5270897"/>
            <a:ext cx="1240631" cy="530225"/>
          </a:xfrm>
          <a:prstGeom prst="rect">
            <a:avLst/>
          </a:prstGeom>
          <a:noFill/>
          <a:ln w="9525" cap="flat" cmpd="sng">
            <a:solidFill>
              <a:srgbClr val="BC1A20">
                <a:alpha val="100000"/>
              </a:srgbClr>
            </a:solidFill>
            <a:prstDash val="solid"/>
            <a:miter/>
            <a:headEnd type="none" w="med" len="med"/>
            <a:tailEnd type="none" w="med" len="med"/>
          </a:ln>
        </p:spPr>
        <p:txBody>
          <a:bodyPr vert="horz" lIns="68580" tIns="34290" rIns="68580" bIns="34290" anchor="t">
            <a:spAutoFit/>
          </a:bodyPr>
          <a:lstStyle/>
          <a:p>
            <a:pPr algn="ctr">
              <a:buFontTx/>
              <a:buNone/>
            </a:pPr>
            <a:r>
              <a:rPr lang="zh-CN" altLang="en-US" sz="3000" b="1" baseline="0">
                <a:solidFill>
                  <a:srgbClr val="FF0000"/>
                </a:solidFill>
                <a:latin typeface="黑体" panose="02010609060101010101" pitchFamily="2" charset="-122"/>
                <a:ea typeface="黑体" panose="02010609060101010101" pitchFamily="2" charset="-122"/>
              </a:rPr>
              <a:t>口诀</a:t>
            </a:r>
            <a:endParaRPr lang="zh-CN" altLang="zh-CN" sz="1350">
              <a:latin typeface="Arial" panose="020b0604020202020204" pitchFamily="34" charset="0"/>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1050692"/>
                                        </p:tgtEl>
                                        <p:attrNameLst>
                                          <p:attrName>style.visibility</p:attrName>
                                        </p:attrNameLst>
                                      </p:cBhvr>
                                      <p:to>
                                        <p:strVal val="visible"/>
                                      </p:to>
                                    </p:set>
                                    <p:animEffect transition="in" filter="wipe(left)">
                                      <p:cBhvr>
                                        <p:cTn id="7" dur="500" fill="hold"/>
                                        <p:tgtEl>
                                          <p:spTgt spid="105069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3" presetClass="entr" presetSubtype="16" fill="hold" nodeType="clickEffect">
                                  <p:stCondLst>
                                    <p:cond delay="0"/>
                                  </p:stCondLst>
                                  <p:childTnLst>
                                    <p:set>
                                      <p:cBhvr>
                                        <p:cTn id="11" dur="1" fill="hold">
                                          <p:stCondLst>
                                            <p:cond delay="0"/>
                                          </p:stCondLst>
                                        </p:cTn>
                                        <p:tgtEl>
                                          <p:spTgt spid="2097204"/>
                                        </p:tgtEl>
                                        <p:attrNameLst>
                                          <p:attrName>style.visibility</p:attrName>
                                        </p:attrNameLst>
                                      </p:cBhvr>
                                      <p:to>
                                        <p:strVal val="visible"/>
                                      </p:to>
                                    </p:set>
                                    <p:animEffect transition="in" filter="plus(in)">
                                      <p:cBhvr>
                                        <p:cTn id="12" dur="2000" fill="hold"/>
                                        <p:tgtEl>
                                          <p:spTgt spid="2097204"/>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694"/>
                                        </p:tgtEl>
                                        <p:attrNameLst>
                                          <p:attrName>style.visibility</p:attrName>
                                        </p:attrNameLst>
                                      </p:cBhvr>
                                      <p:to>
                                        <p:strVal val="visible"/>
                                      </p:to>
                                    </p:set>
                                    <p:animEffect transition="in" filter="wheel(1)">
                                      <p:cBhvr>
                                        <p:cTn id="17" dur="2000" fill="hold"/>
                                        <p:tgtEl>
                                          <p:spTgt spid="1050694"/>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696"/>
                                        </p:tgtEl>
                                        <p:attrNameLst>
                                          <p:attrName>style.visibility</p:attrName>
                                        </p:attrNameLst>
                                      </p:cBhvr>
                                      <p:to>
                                        <p:strVal val="visible"/>
                                      </p:to>
                                    </p:set>
                                    <p:animEffect transition="in" filter="wheel(1)">
                                      <p:cBhvr>
                                        <p:cTn id="22" dur="2000" fill="hold"/>
                                        <p:tgtEl>
                                          <p:spTgt spid="1050696"/>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1050698"/>
                                        </p:tgtEl>
                                        <p:attrNameLst>
                                          <p:attrName>style.visibility</p:attrName>
                                        </p:attrNameLst>
                                      </p:cBhvr>
                                      <p:to>
                                        <p:strVal val="visible"/>
                                      </p:to>
                                    </p:set>
                                    <p:animEffect transition="in" filter="wheel(1)">
                                      <p:cBhvr>
                                        <p:cTn id="27" dur="2000" fill="hold"/>
                                        <p:tgtEl>
                                          <p:spTgt spid="1050698"/>
                                        </p:tgtEl>
                                      </p:cBhvr>
                                    </p:animEffect>
                                  </p:childTnLst>
                                </p:cTn>
                              </p:par>
                            </p:childTnLst>
                          </p:cTn>
                        </p:par>
                      </p:childTnLst>
                    </p:cTn>
                  </p:par>
                  <p:par>
                    <p:cTn id="28" fill="hold" nodeType="clickPar">
                      <p:stCondLst>
                        <p:cond delay="indefinite"/>
                        <p:cond evt="onBegin" delay="0">
                          <p:tn val="27"/>
                        </p:cond>
                      </p:stCondLst>
                      <p:childTnLst>
                        <p:par>
                          <p:cTn id="29" fill="hold" nodeType="afterGroup">
                            <p:stCondLst>
                              <p:cond delay="0"/>
                            </p:stCondLst>
                            <p:childTnLst>
                              <p:par>
                                <p:cTn id="30" presetID="21" presetClass="entr" presetSubtype="1" fill="hold" nodeType="clickEffect">
                                  <p:stCondLst>
                                    <p:cond delay="0"/>
                                  </p:stCondLst>
                                  <p:childTnLst>
                                    <p:set>
                                      <p:cBhvr>
                                        <p:cTn id="31" dur="1" fill="hold">
                                          <p:stCondLst>
                                            <p:cond delay="0"/>
                                          </p:stCondLst>
                                        </p:cTn>
                                        <p:tgtEl>
                                          <p:spTgt spid="1050700"/>
                                        </p:tgtEl>
                                        <p:attrNameLst>
                                          <p:attrName>style.visibility</p:attrName>
                                        </p:attrNameLst>
                                      </p:cBhvr>
                                      <p:to>
                                        <p:strVal val="visible"/>
                                      </p:to>
                                    </p:set>
                                    <p:animEffect transition="in" filter="wheel(1)">
                                      <p:cBhvr>
                                        <p:cTn id="32" dur="2000" fill="hold"/>
                                        <p:tgtEl>
                                          <p:spTgt spid="1050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702" name="文本框 10"/>
          <p:cNvSpPr/>
          <p:nvPr/>
        </p:nvSpPr>
        <p:spPr>
          <a:xfrm>
            <a:off x="525066" y="1045369"/>
            <a:ext cx="1690688" cy="512445"/>
          </a:xfrm>
          <a:prstGeom prst="rect">
            <a:avLst/>
          </a:prstGeom>
          <a:noFill/>
          <a:ln w="9525">
            <a:noFill/>
          </a:ln>
        </p:spPr>
        <p:txBody>
          <a:bodyPr vert="horz" lIns="51428" tIns="25713" rIns="51428" bIns="25713" anchor="t">
            <a:spAutoFit/>
          </a:bodyPr>
          <a:lstStyle/>
          <a:p>
            <a:pPr>
              <a:buFontTx/>
              <a:buNone/>
            </a:pPr>
            <a:r>
              <a:rPr lang="zh-CN" altLang="en-US" sz="3000" baseline="0">
                <a:solidFill>
                  <a:srgbClr val="FF0000"/>
                </a:solidFill>
                <a:latin typeface="黑体" panose="02010609060101010101" pitchFamily="2" charset="-122"/>
                <a:ea typeface="黑体" panose="02010609060101010101" pitchFamily="2" charset="-122"/>
              </a:rPr>
              <a:t>课堂练习</a:t>
            </a:r>
            <a:endParaRPr lang="zh-CN" altLang="zh-CN" sz="1350">
              <a:latin typeface="Arial" panose="020b0604020202020204" pitchFamily="34" charset="0"/>
            </a:endParaRPr>
          </a:p>
        </p:txBody>
      </p:sp>
      <p:sp>
        <p:nvSpPr>
          <p:cNvPr id="1050704" name="文本框 3"/>
          <p:cNvSpPr/>
          <p:nvPr/>
        </p:nvSpPr>
        <p:spPr>
          <a:xfrm>
            <a:off x="369094" y="1716881"/>
            <a:ext cx="8378429" cy="483870"/>
          </a:xfrm>
          <a:prstGeom prst="rect">
            <a:avLst/>
          </a:prstGeom>
          <a:noFill/>
          <a:ln w="9525">
            <a:noFill/>
          </a:ln>
        </p:spPr>
        <p:txBody>
          <a:bodyPr vert="horz" lIns="68580" tIns="34290" rIns="68580" bIns="34290" anchor="t">
            <a:spAutoFit/>
          </a:bodyPr>
          <a:lstStyle/>
          <a:p>
            <a:pPr>
              <a:buFontTx/>
              <a:buNone/>
            </a:pPr>
            <a:r>
              <a:rPr lang="en-US" altLang="zh-CN" sz="2700" b="1" baseline="0">
                <a:latin typeface="黑体" panose="02010609060101010101" pitchFamily="2" charset="-122"/>
                <a:ea typeface="黑体" panose="02010609060101010101" pitchFamily="2" charset="-122"/>
                <a:sym typeface="微软雅黑" panose="020b0503020204020204" pitchFamily="34" charset="-122"/>
              </a:rPr>
              <a:t>1 </a:t>
            </a:r>
            <a:r>
              <a:rPr lang="zh-CN" altLang="en-US" sz="2700" b="1" baseline="0">
                <a:latin typeface="黑体" panose="02010609060101010101" pitchFamily="2" charset="-122"/>
                <a:ea typeface="黑体" panose="02010609060101010101" pitchFamily="2" charset="-122"/>
                <a:sym typeface="微软雅黑" panose="020b0503020204020204" pitchFamily="34" charset="-122"/>
              </a:rPr>
              <a:t>、有些作物的叶子（如水稻、小麦）是直立的。</a:t>
            </a:r>
            <a:endParaRPr lang="zh-CN" altLang="zh-CN" sz="1350">
              <a:latin typeface="Arial" panose="020b0604020202020204" pitchFamily="34" charset="0"/>
            </a:endParaRPr>
          </a:p>
        </p:txBody>
      </p:sp>
      <p:sp>
        <p:nvSpPr>
          <p:cNvPr id="1050706" name="文本框 8"/>
          <p:cNvSpPr/>
          <p:nvPr/>
        </p:nvSpPr>
        <p:spPr>
          <a:xfrm>
            <a:off x="650240" y="2505075"/>
            <a:ext cx="8357235" cy="483870"/>
          </a:xfrm>
          <a:prstGeom prst="rect">
            <a:avLst/>
          </a:prstGeom>
          <a:noFill/>
          <a:ln w="9525">
            <a:noFill/>
          </a:ln>
        </p:spPr>
        <p:txBody>
          <a:bodyPr vert="horz" wrap="square" lIns="68580" tIns="34290" rIns="68580" bIns="34290" anchor="t">
            <a:spAutoFit/>
          </a:bodyPr>
          <a:lstStyle/>
          <a:p>
            <a:pPr>
              <a:buFontTx/>
              <a:buNone/>
            </a:pPr>
            <a:r>
              <a:rPr lang="zh-CN" altLang="en-US" sz="2700" b="1" baseline="0">
                <a:solidFill>
                  <a:srgbClr val="1D41D5"/>
                </a:solidFill>
                <a:latin typeface="黑体" panose="02010609060101010101" pitchFamily="2" charset="-122"/>
                <a:ea typeface="黑体" panose="02010609060101010101" pitchFamily="2" charset="-122"/>
                <a:sym typeface="微软雅黑" panose="020b0503020204020204" pitchFamily="34" charset="-122"/>
              </a:rPr>
              <a:t>解释局部紧挨着</a:t>
            </a:r>
            <a:r>
              <a:rPr lang="en-US" altLang="zh-CN" sz="2700" b="1" baseline="0">
                <a:solidFill>
                  <a:srgbClr val="1D41D5"/>
                </a:solidFill>
                <a:latin typeface="黑体" panose="02010609060101010101" pitchFamily="2" charset="-122"/>
                <a:ea typeface="黑体" panose="02010609060101010101" pitchFamily="2" charset="-122"/>
                <a:sym typeface="微软雅黑" panose="020b0503020204020204" pitchFamily="34" charset="-122"/>
              </a:rPr>
              <a:t>,（如水稻、小麦）</a:t>
            </a:r>
            <a:r>
              <a:rPr lang="zh-CN" altLang="en-US" sz="2700" b="1" baseline="0">
                <a:solidFill>
                  <a:srgbClr val="1D41D5"/>
                </a:solidFill>
                <a:latin typeface="黑体" panose="02010609060101010101" pitchFamily="2" charset="-122"/>
                <a:ea typeface="黑体" panose="02010609060101010101" pitchFamily="2" charset="-122"/>
                <a:sym typeface="微软雅黑" panose="020b0503020204020204" pitchFamily="34" charset="-122"/>
              </a:rPr>
              <a:t>放在作物后。</a:t>
            </a:r>
          </a:p>
        </p:txBody>
      </p:sp>
      <p:sp>
        <p:nvSpPr>
          <p:cNvPr id="1050708" name="文本框 4"/>
          <p:cNvSpPr/>
          <p:nvPr/>
        </p:nvSpPr>
        <p:spPr>
          <a:xfrm>
            <a:off x="369094" y="3181350"/>
            <a:ext cx="8553450" cy="1315085"/>
          </a:xfrm>
          <a:prstGeom prst="rect">
            <a:avLst/>
          </a:prstGeom>
          <a:noFill/>
          <a:ln w="9525">
            <a:noFill/>
          </a:ln>
        </p:spPr>
        <p:txBody>
          <a:bodyPr vert="horz" lIns="68580" tIns="34290" rIns="68580" bIns="34290" anchor="t">
            <a:spAutoFit/>
          </a:bodyPr>
          <a:lstStyle/>
          <a:p>
            <a:pPr>
              <a:buFontTx/>
              <a:buNone/>
            </a:pPr>
            <a:r>
              <a:rPr lang="en-US" altLang="zh-CN" sz="2700" b="1" baseline="0">
                <a:latin typeface="黑体" panose="02010609060101010101" pitchFamily="2" charset="-122"/>
                <a:ea typeface="黑体" panose="02010609060101010101" pitchFamily="2" charset="-122"/>
                <a:sym typeface="微软雅黑" panose="020b0503020204020204" pitchFamily="34" charset="-122"/>
              </a:rPr>
              <a:t>2</a:t>
            </a:r>
            <a:r>
              <a:rPr lang="en-US" altLang="en-US" sz="2700" b="1" baseline="0">
                <a:latin typeface="黑体" panose="02010609060101010101" pitchFamily="2" charset="-122"/>
                <a:ea typeface="黑体" panose="02010609060101010101" pitchFamily="2" charset="-122"/>
                <a:sym typeface="微软雅黑" panose="020b0503020204020204" pitchFamily="34" charset="-122"/>
              </a:rPr>
              <a:t>、出版社除了</a:t>
            </a:r>
            <a:r>
              <a:rPr lang="en-US" altLang="zh-CN" sz="2700" b="1" baseline="0">
                <a:latin typeface="黑体" panose="02010609060101010101" pitchFamily="2" charset="-122"/>
                <a:ea typeface="黑体" panose="02010609060101010101" pitchFamily="2" charset="-122"/>
                <a:sym typeface="微软雅黑" panose="020b0503020204020204" pitchFamily="34" charset="-122"/>
              </a:rPr>
              <a:t>《</a:t>
            </a:r>
            <a:r>
              <a:rPr lang="en-US" altLang="en-US" sz="2700" b="1" baseline="0">
                <a:latin typeface="黑体" panose="02010609060101010101" pitchFamily="2" charset="-122"/>
                <a:ea typeface="黑体" panose="02010609060101010101" pitchFamily="2" charset="-122"/>
                <a:sym typeface="微软雅黑" panose="020b0503020204020204" pitchFamily="34" charset="-122"/>
              </a:rPr>
              <a:t>读书知识</a:t>
            </a:r>
            <a:r>
              <a:rPr lang="en-US" altLang="zh-CN" sz="2700" b="1" baseline="0">
                <a:latin typeface="黑体" panose="02010609060101010101" pitchFamily="2" charset="-122"/>
                <a:ea typeface="黑体" panose="02010609060101010101" pitchFamily="2" charset="-122"/>
                <a:sym typeface="微软雅黑" panose="020b0503020204020204" pitchFamily="34" charset="-122"/>
              </a:rPr>
              <a:t>》</a:t>
            </a:r>
            <a:r>
              <a:rPr lang="en-US" altLang="en-US" sz="2700" b="1" baseline="0">
                <a:latin typeface="黑体" panose="02010609060101010101" pitchFamily="2" charset="-122"/>
                <a:ea typeface="黑体" panose="02010609060101010101" pitchFamily="2" charset="-122"/>
                <a:sym typeface="微软雅黑" panose="020b0503020204020204" pitchFamily="34" charset="-122"/>
              </a:rPr>
              <a:t>和</a:t>
            </a:r>
            <a:r>
              <a:rPr lang="en-US" altLang="zh-CN" sz="2700" b="1" baseline="0">
                <a:latin typeface="黑体" panose="02010609060101010101" pitchFamily="2" charset="-122"/>
                <a:ea typeface="黑体" panose="02010609060101010101" pitchFamily="2" charset="-122"/>
                <a:sym typeface="微软雅黑" panose="020b0503020204020204" pitchFamily="34" charset="-122"/>
              </a:rPr>
              <a:t>《</a:t>
            </a:r>
            <a:r>
              <a:rPr lang="en-US" altLang="en-US" sz="2700" b="1" baseline="0">
                <a:latin typeface="黑体" panose="02010609060101010101" pitchFamily="2" charset="-122"/>
                <a:ea typeface="黑体" panose="02010609060101010101" pitchFamily="2" charset="-122"/>
                <a:sym typeface="微软雅黑" panose="020b0503020204020204" pitchFamily="34" charset="-122"/>
              </a:rPr>
              <a:t>认识</a:t>
            </a:r>
            <a:r>
              <a:rPr lang="en-US" altLang="zh-CN" sz="2700" b="1" baseline="0">
                <a:latin typeface="黑体" panose="02010609060101010101" pitchFamily="2" charset="-122"/>
                <a:ea typeface="黑体" panose="02010609060101010101" pitchFamily="2" charset="-122"/>
                <a:sym typeface="微软雅黑" panose="020b0503020204020204" pitchFamily="34" charset="-122"/>
              </a:rPr>
              <a:t>》</a:t>
            </a:r>
            <a:r>
              <a:rPr lang="en-US" altLang="en-US" sz="2700" b="1" baseline="0">
                <a:latin typeface="黑体" panose="02010609060101010101" pitchFamily="2" charset="-122"/>
                <a:ea typeface="黑体" panose="02010609060101010101" pitchFamily="2" charset="-122"/>
                <a:sym typeface="微软雅黑" panose="020b0503020204020204" pitchFamily="34" charset="-122"/>
              </a:rPr>
              <a:t>两种杂志（均因抗战爆发而停刊。后一种好像只出了两期，现已少为人知，然而很有分量。）外，还出了若干译著。</a:t>
            </a:r>
            <a:endParaRPr lang="zh-CN" altLang="zh-CN" sz="1350">
              <a:latin typeface="Arial" panose="020b0604020202020204" pitchFamily="34" charset="0"/>
            </a:endParaRPr>
          </a:p>
        </p:txBody>
      </p:sp>
      <p:sp>
        <p:nvSpPr>
          <p:cNvPr id="1050710" name="文本框 9"/>
          <p:cNvSpPr/>
          <p:nvPr/>
        </p:nvSpPr>
        <p:spPr>
          <a:xfrm>
            <a:off x="721519" y="4788694"/>
            <a:ext cx="6581775" cy="483870"/>
          </a:xfrm>
          <a:prstGeom prst="rect">
            <a:avLst/>
          </a:prstGeom>
          <a:noFill/>
          <a:ln w="9525">
            <a:noFill/>
          </a:ln>
        </p:spPr>
        <p:txBody>
          <a:bodyPr vert="horz" lIns="68580" tIns="34290" rIns="68580" bIns="34290" anchor="t">
            <a:spAutoFit/>
          </a:bodyPr>
          <a:lstStyle/>
          <a:p>
            <a:pPr>
              <a:buFontTx/>
              <a:buNone/>
            </a:pPr>
            <a:r>
              <a:rPr lang="zh-CN" altLang="en-US" sz="2700" b="1" baseline="0">
                <a:solidFill>
                  <a:srgbClr val="1D41D5"/>
                </a:solidFill>
                <a:latin typeface="黑体" panose="02010609060101010101" pitchFamily="2" charset="-122"/>
                <a:ea typeface="黑体" panose="02010609060101010101" pitchFamily="2" charset="-122"/>
                <a:sym typeface="微软雅黑" panose="020b0503020204020204" pitchFamily="34" charset="-122"/>
              </a:rPr>
              <a:t>句内括号不用句末标点，除问号和叹号。</a:t>
            </a:r>
            <a:endParaRPr lang="zh-CN" altLang="zh-CN" sz="1350">
              <a:latin typeface="Arial" panose="020b0604020202020204" pitchFamily="34" charset="0"/>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1050702"/>
                                        </p:tgtEl>
                                        <p:attrNameLst>
                                          <p:attrName>style.visibility</p:attrName>
                                        </p:attrNameLst>
                                      </p:cBhvr>
                                      <p:to>
                                        <p:strVal val="visible"/>
                                      </p:to>
                                    </p:set>
                                    <p:animEffect transition="in" filter="wipe(left)">
                                      <p:cBhvr>
                                        <p:cTn id="7" dur="500" fill="hold"/>
                                        <p:tgtEl>
                                          <p:spTgt spid="105070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704"/>
                                        </p:tgtEl>
                                        <p:attrNameLst>
                                          <p:attrName>style.visibility</p:attrName>
                                        </p:attrNameLst>
                                      </p:cBhvr>
                                      <p:to>
                                        <p:strVal val="visible"/>
                                      </p:to>
                                    </p:set>
                                    <p:animEffect transition="in" filter="wheel(1)">
                                      <p:cBhvr>
                                        <p:cTn id="12" dur="2000" fill="hold"/>
                                        <p:tgtEl>
                                          <p:spTgt spid="1050704"/>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706"/>
                                        </p:tgtEl>
                                        <p:attrNameLst>
                                          <p:attrName>style.visibility</p:attrName>
                                        </p:attrNameLst>
                                      </p:cBhvr>
                                      <p:to>
                                        <p:strVal val="visible"/>
                                      </p:to>
                                    </p:set>
                                    <p:animEffect transition="in" filter="wheel(1)">
                                      <p:cBhvr>
                                        <p:cTn id="17" dur="2000" fill="hold"/>
                                        <p:tgtEl>
                                          <p:spTgt spid="1050706"/>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708"/>
                                        </p:tgtEl>
                                        <p:attrNameLst>
                                          <p:attrName>style.visibility</p:attrName>
                                        </p:attrNameLst>
                                      </p:cBhvr>
                                      <p:to>
                                        <p:strVal val="visible"/>
                                      </p:to>
                                    </p:set>
                                    <p:animEffect transition="in" filter="wheel(1)">
                                      <p:cBhvr>
                                        <p:cTn id="22" dur="2000" fill="hold"/>
                                        <p:tgtEl>
                                          <p:spTgt spid="1050708"/>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1050710"/>
                                        </p:tgtEl>
                                        <p:attrNameLst>
                                          <p:attrName>style.visibility</p:attrName>
                                        </p:attrNameLst>
                                      </p:cBhvr>
                                      <p:to>
                                        <p:strVal val="visible"/>
                                      </p:to>
                                    </p:set>
                                    <p:animEffect transition="in" filter="wheel(1)">
                                      <p:cBhvr>
                                        <p:cTn id="27" dur="2000" fill="hold"/>
                                        <p:tgtEl>
                                          <p:spTgt spid="10507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1" name="Title 6"/>
          <p:cNvSpPr txBox="1"/>
          <p:nvPr>
            <p:custDataLst>
              <p:tags r:id="rId3"/>
            </p:custDataLst>
          </p:nvPr>
        </p:nvSpPr>
        <p:spPr>
          <a:xfrm>
            <a:off x="456248" y="958215"/>
            <a:ext cx="8231029" cy="584835"/>
          </a:xfrm>
          <a:prstGeom prst="rect">
            <a:avLst/>
          </a:prstGeom>
          <a:noFill/>
          <a:ln w="3175">
            <a:noFill/>
            <a:prstDash val="dash"/>
          </a:ln>
        </p:spPr>
        <p:txBody>
          <a:bodyPr wrap="square" lIns="67627" tIns="35242" rIns="67627" bIns="35242" anchor="b"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solidFill>
                  <a:srgbClr val="FF0000"/>
                </a:solidFill>
                <a:latin typeface="方正大黑简体" panose="02000000000000000000" charset="-122"/>
                <a:ea typeface="方正大黑简体" panose="02000000000000000000" charset="-122"/>
                <a:cs typeface="微软雅黑" panose="020b0503020204020204" pitchFamily="34" charset="-122"/>
                <a:sym typeface="+mn-ea"/>
              </a:rPr>
              <a:t>括号的用法</a:t>
            </a:r>
            <a:endParaRPr lang="zh-CN" altLang="en-US" sz="3300" b="1" spc="150">
              <a:ln w="22225">
                <a:solidFill>
                  <a:srgbClr val="FFFF00"/>
                </a:solidFill>
                <a:prstDash val="solid"/>
              </a:ln>
              <a:gradFill>
                <a:gsLst>
                  <a:gs pos="0">
                    <a:srgbClr val="7B32B2"/>
                  </a:gs>
                  <a:gs pos="100000">
                    <a:srgbClr val="401A5D"/>
                  </a:gs>
                </a:gsLst>
                <a:lin scaled="0"/>
              </a:gradFill>
              <a:latin typeface="方正大黑简体" panose="02000000000000000000" charset="-122"/>
              <a:ea typeface="方正大黑简体" panose="02000000000000000000" charset="-122"/>
              <a:cs typeface="微软雅黑" panose="020b0503020204020204" pitchFamily="34" charset="-122"/>
              <a:sym typeface="+mn-ea"/>
            </a:endParaRPr>
          </a:p>
        </p:txBody>
      </p:sp>
      <p:sp>
        <p:nvSpPr>
          <p:cNvPr id="53" name="矩形: 圆角 52"/>
          <p:cNvSpPr/>
          <p:nvPr>
            <p:custDataLst>
              <p:tags r:id="rId4"/>
            </p:custDataLst>
          </p:nvPr>
        </p:nvSpPr>
        <p:spPr>
          <a:xfrm flipH="1">
            <a:off x="734378" y="1825466"/>
            <a:ext cx="5548313" cy="1083469"/>
          </a:xfrm>
          <a:prstGeom prst="roundRect">
            <a:avLst/>
          </a:prstGeom>
          <a:no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p:nvPr>
            <p:custDataLst>
              <p:tags r:id="rId5"/>
            </p:custDataLst>
          </p:nvPr>
        </p:nvSpPr>
        <p:spPr>
          <a:xfrm>
            <a:off x="315754" y="1818799"/>
            <a:ext cx="1232915" cy="1090304"/>
          </a:xfrm>
          <a:custGeom>
            <a:gdLst>
              <a:gd name="connsiteX0" fmla="*/ 234531 w 1601528"/>
              <a:gd name="connsiteY0" fmla="*/ 0 h 1407160"/>
              <a:gd name="connsiteX1" fmla="*/ 975020 w 1601528"/>
              <a:gd name="connsiteY1" fmla="*/ 0 h 1407160"/>
              <a:gd name="connsiteX2" fmla="*/ 1601528 w 1601528"/>
              <a:gd name="connsiteY2" fmla="*/ 1407160 h 1407160"/>
              <a:gd name="connsiteX3" fmla="*/ 234531 w 1601528"/>
              <a:gd name="connsiteY3" fmla="*/ 1407160 h 1407160"/>
              <a:gd name="connsiteX4" fmla="*/ 0 w 1601528"/>
              <a:gd name="connsiteY4" fmla="*/ 1172629 h 1407160"/>
              <a:gd name="connsiteX5" fmla="*/ 0 w 1601528"/>
              <a:gd name="connsiteY5" fmla="*/ 234531 h 1407160"/>
              <a:gd name="connsiteX6" fmla="*/ 234531 w 1601528"/>
              <a:gd name="connsiteY6" fmla="*/ 0 h 14071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528" h="1407160">
                <a:moveTo>
                  <a:pt x="234531" y="0"/>
                </a:moveTo>
                <a:lnTo>
                  <a:pt x="975020" y="0"/>
                </a:lnTo>
                <a:lnTo>
                  <a:pt x="1601528" y="1407160"/>
                </a:lnTo>
                <a:lnTo>
                  <a:pt x="234531" y="1407160"/>
                </a:lnTo>
                <a:cubicBezTo>
                  <a:pt x="105003" y="1407160"/>
                  <a:pt x="0" y="1302157"/>
                  <a:pt x="0" y="1172629"/>
                </a:cubicBezTo>
                <a:lnTo>
                  <a:pt x="0" y="234531"/>
                </a:lnTo>
                <a:cubicBezTo>
                  <a:pt x="0" y="105003"/>
                  <a:pt x="105003" y="0"/>
                  <a:pt x="234531" y="0"/>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59" name="文本框 58"/>
          <p:cNvSpPr txBox="1"/>
          <p:nvPr>
            <p:custDataLst>
              <p:tags r:id="rId6"/>
            </p:custDataLst>
          </p:nvPr>
        </p:nvSpPr>
        <p:spPr>
          <a:xfrm flipH="1">
            <a:off x="542449" y="3517583"/>
            <a:ext cx="5913120" cy="1344930"/>
          </a:xfrm>
          <a:prstGeom prst="rect">
            <a:avLst/>
          </a:prstGeom>
          <a:noFill/>
        </p:spPr>
        <p:txBody>
          <a:bodyPr wrap="square" lIns="68580" tIns="34290" rIns="68580" bIns="34290" rtlCol="0">
            <a:normAutofit/>
          </a:bodyPr>
          <a:lstStyle>
            <a:defPPr>
              <a:defRPr lang="zh-CN"/>
            </a:defPPr>
            <a:lvl1pPr fontAlgn="auto">
              <a:lnSpc>
                <a:spcPct val="130000"/>
              </a:lnSpc>
              <a:defRPr sz="1600" spc="150">
                <a:uFillTx/>
              </a:defRPr>
            </a:lvl1pPr>
          </a:lstStyle>
          <a:p>
            <a:pPr>
              <a:lnSpc>
                <a:spcPct val="120000"/>
              </a:lnSpc>
            </a:pPr>
            <a:r>
              <a:rPr sz="2100">
                <a:sym typeface="Arial" panose="020b0604020202020204" pitchFamily="34" charset="0"/>
              </a:rPr>
              <a:t>我校拥有特级教师</a:t>
            </a:r>
            <a:r>
              <a:rPr sz="2100">
                <a:solidFill>
                  <a:srgbClr val="FF0000"/>
                </a:solidFill>
                <a:sym typeface="Arial" panose="020b0604020202020204" pitchFamily="34" charset="0"/>
              </a:rPr>
              <a:t>（含已退休的）</a:t>
            </a:r>
            <a:r>
              <a:rPr sz="2100">
                <a:sym typeface="Arial" panose="020b0604020202020204" pitchFamily="34" charset="0"/>
              </a:rPr>
              <a:t>17人。</a:t>
            </a:r>
            <a:endParaRPr lang="zh-CN" altLang="en-US" sz="2100">
              <a:solidFill>
                <a:srgbClr val="0070C0"/>
              </a:solidFill>
              <a:latin typeface="方正华隶简体" panose="03000509000000000000" charset="-122"/>
              <a:ea typeface="方正华隶简体" panose="03000509000000000000" charset="-122"/>
              <a:cs typeface="方正华隶简体" panose="03000509000000000000" charset="-122"/>
              <a:sym typeface="Arial" panose="020b0604020202020204" pitchFamily="34" charset="0"/>
            </a:endParaRPr>
          </a:p>
        </p:txBody>
      </p:sp>
      <p:sp>
        <p:nvSpPr>
          <p:cNvPr id="60" name="文本框 59"/>
          <p:cNvSpPr txBox="1"/>
          <p:nvPr>
            <p:custDataLst>
              <p:tags r:id="rId7"/>
            </p:custDataLst>
          </p:nvPr>
        </p:nvSpPr>
        <p:spPr>
          <a:xfrm flipH="1">
            <a:off x="1795831" y="2080414"/>
            <a:ext cx="6300926" cy="330994"/>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sz="2700" b="1">
                <a:uFillTx/>
                <a:latin typeface="Arial" panose="020b0604020202020204" pitchFamily="34" charset="0"/>
                <a:sym typeface="Arial" panose="020b0604020202020204" pitchFamily="34" charset="0"/>
              </a:rPr>
              <a:t>表</a:t>
            </a:r>
            <a:r>
              <a:rPr lang="zh-CN" altLang="en-US" sz="2700" b="1">
                <a:solidFill>
                  <a:srgbClr val="FF0000"/>
                </a:solidFill>
                <a:uFillTx/>
                <a:latin typeface="Arial" panose="020b0604020202020204" pitchFamily="34" charset="0"/>
                <a:sym typeface="Arial" panose="020b0604020202020204" pitchFamily="34" charset="0"/>
              </a:rPr>
              <a:t>补充说明</a:t>
            </a:r>
          </a:p>
        </p:txBody>
      </p:sp>
      <p:sp>
        <p:nvSpPr>
          <p:cNvPr id="21" name="文本框 20"/>
          <p:cNvSpPr txBox="1"/>
          <p:nvPr>
            <p:custDataLst>
              <p:tags r:id="rId8"/>
            </p:custDataLst>
          </p:nvPr>
        </p:nvSpPr>
        <p:spPr>
          <a:xfrm flipH="1">
            <a:off x="398623" y="1969601"/>
            <a:ext cx="679814" cy="781473"/>
          </a:xfrm>
          <a:prstGeom prst="rect">
            <a:avLst/>
          </a:prstGeom>
          <a:noFill/>
        </p:spPr>
        <p:txBody>
          <a:bodyPr wrap="square" lIns="68580" tIns="34290" rIns="68580" bIns="34290" rtlCol="0" anchor="ctr">
            <a:normAutofit fontScale="85000" lnSpcReduction="20000"/>
          </a:bodyPr>
          <a:lstStyle/>
          <a:p>
            <a:pPr algn="ctr">
              <a:lnSpc>
                <a:spcPct val="140000"/>
              </a:lnSpc>
            </a:pPr>
            <a:r>
              <a:rPr lang="en-US" altLang="zh-CN" sz="4500" b="1">
                <a:solidFill>
                  <a:schemeClr val="lt1"/>
                </a:solidFill>
                <a:latin typeface="Arial" panose="020b0604020202020204" pitchFamily="34" charset="0"/>
                <a:ea typeface="微软雅黑" panose="020b0503020204020204" pitchFamily="34" charset="-122"/>
                <a:sym typeface="Arial" panose="020b0604020202020204" pitchFamily="34" charset="0"/>
              </a:rPr>
              <a:t>01</a:t>
            </a:r>
          </a:p>
        </p:txBody>
      </p:sp>
      <p:pic>
        <p:nvPicPr>
          <p:cNvPr id="2" name="图片 1"/>
          <p:cNvPicPr>
            <a:picLocks noChangeAspect="1"/>
          </p:cNvPicPr>
          <p:nvPr/>
        </p:nvPicPr>
        <p:blipFill>
          <a:blip r:embed="rId9"/>
          <a:stretch>
            <a:fillRect/>
          </a:stretch>
        </p:blipFill>
        <p:spPr>
          <a:xfrm>
            <a:off x="5775960" y="3366611"/>
            <a:ext cx="2770823" cy="1834991"/>
          </a:xfrm>
          <a:prstGeom prst="rect">
            <a:avLst/>
          </a:prstGeom>
        </p:spPr>
      </p:pic>
    </p:spTree>
    <p:custDataLst>
      <p:tags r:id="rId10"/>
    </p:custDataLst>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1" name="Title 6"/>
          <p:cNvSpPr txBox="1"/>
          <p:nvPr>
            <p:custDataLst>
              <p:tags r:id="rId3"/>
            </p:custDataLst>
          </p:nvPr>
        </p:nvSpPr>
        <p:spPr>
          <a:xfrm>
            <a:off x="456248" y="958215"/>
            <a:ext cx="8231029" cy="584835"/>
          </a:xfrm>
          <a:prstGeom prst="rect">
            <a:avLst/>
          </a:prstGeom>
          <a:noFill/>
          <a:ln w="3175">
            <a:noFill/>
            <a:prstDash val="dash"/>
          </a:ln>
        </p:spPr>
        <p:txBody>
          <a:bodyPr wrap="square" lIns="67627" tIns="35242" rIns="67627" bIns="35242" anchor="b"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solidFill>
                  <a:srgbClr val="FF0000"/>
                </a:solidFill>
                <a:latin typeface="方正大黑简体" panose="02000000000000000000" charset="-122"/>
                <a:ea typeface="方正大黑简体" panose="02000000000000000000" charset="-122"/>
                <a:cs typeface="微软雅黑" panose="020b0503020204020204" pitchFamily="34" charset="-122"/>
                <a:sym typeface="+mn-ea"/>
              </a:rPr>
              <a:t>括号的用法</a:t>
            </a:r>
            <a:endParaRPr lang="zh-CN" altLang="en-US" sz="3300" b="1" spc="150">
              <a:ln w="22225">
                <a:solidFill>
                  <a:srgbClr val="FFFF00"/>
                </a:solidFill>
                <a:prstDash val="solid"/>
              </a:ln>
              <a:gradFill>
                <a:gsLst>
                  <a:gs pos="0">
                    <a:srgbClr val="7B32B2"/>
                  </a:gs>
                  <a:gs pos="100000">
                    <a:srgbClr val="401A5D"/>
                  </a:gs>
                </a:gsLst>
                <a:lin scaled="0"/>
              </a:gradFill>
              <a:latin typeface="方正大黑简体" panose="02000000000000000000" charset="-122"/>
              <a:ea typeface="方正大黑简体" panose="02000000000000000000" charset="-122"/>
              <a:cs typeface="微软雅黑" panose="020b0503020204020204" pitchFamily="34" charset="-122"/>
              <a:sym typeface="+mn-ea"/>
            </a:endParaRPr>
          </a:p>
        </p:txBody>
      </p:sp>
      <p:sp>
        <p:nvSpPr>
          <p:cNvPr id="53" name="矩形: 圆角 52"/>
          <p:cNvSpPr/>
          <p:nvPr>
            <p:custDataLst>
              <p:tags r:id="rId4"/>
            </p:custDataLst>
          </p:nvPr>
        </p:nvSpPr>
        <p:spPr>
          <a:xfrm flipH="1">
            <a:off x="734378" y="1825466"/>
            <a:ext cx="5548313" cy="1083469"/>
          </a:xfrm>
          <a:prstGeom prst="roundRect">
            <a:avLst/>
          </a:prstGeom>
          <a:no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p:nvPr>
            <p:custDataLst>
              <p:tags r:id="rId5"/>
            </p:custDataLst>
          </p:nvPr>
        </p:nvSpPr>
        <p:spPr>
          <a:xfrm>
            <a:off x="315754" y="1818799"/>
            <a:ext cx="1232915" cy="1090304"/>
          </a:xfrm>
          <a:custGeom>
            <a:gdLst>
              <a:gd name="connsiteX0" fmla="*/ 234531 w 1601528"/>
              <a:gd name="connsiteY0" fmla="*/ 0 h 1407160"/>
              <a:gd name="connsiteX1" fmla="*/ 975020 w 1601528"/>
              <a:gd name="connsiteY1" fmla="*/ 0 h 1407160"/>
              <a:gd name="connsiteX2" fmla="*/ 1601528 w 1601528"/>
              <a:gd name="connsiteY2" fmla="*/ 1407160 h 1407160"/>
              <a:gd name="connsiteX3" fmla="*/ 234531 w 1601528"/>
              <a:gd name="connsiteY3" fmla="*/ 1407160 h 1407160"/>
              <a:gd name="connsiteX4" fmla="*/ 0 w 1601528"/>
              <a:gd name="connsiteY4" fmla="*/ 1172629 h 1407160"/>
              <a:gd name="connsiteX5" fmla="*/ 0 w 1601528"/>
              <a:gd name="connsiteY5" fmla="*/ 234531 h 1407160"/>
              <a:gd name="connsiteX6" fmla="*/ 234531 w 1601528"/>
              <a:gd name="connsiteY6" fmla="*/ 0 h 14071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528" h="1407160">
                <a:moveTo>
                  <a:pt x="234531" y="0"/>
                </a:moveTo>
                <a:lnTo>
                  <a:pt x="975020" y="0"/>
                </a:lnTo>
                <a:lnTo>
                  <a:pt x="1601528" y="1407160"/>
                </a:lnTo>
                <a:lnTo>
                  <a:pt x="234531" y="1407160"/>
                </a:lnTo>
                <a:cubicBezTo>
                  <a:pt x="105003" y="1407160"/>
                  <a:pt x="0" y="1302157"/>
                  <a:pt x="0" y="1172629"/>
                </a:cubicBezTo>
                <a:lnTo>
                  <a:pt x="0" y="234531"/>
                </a:lnTo>
                <a:cubicBezTo>
                  <a:pt x="0" y="105003"/>
                  <a:pt x="105003" y="0"/>
                  <a:pt x="234531" y="0"/>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59" name="文本框 58"/>
          <p:cNvSpPr txBox="1"/>
          <p:nvPr>
            <p:custDataLst>
              <p:tags r:id="rId6"/>
            </p:custDataLst>
          </p:nvPr>
        </p:nvSpPr>
        <p:spPr>
          <a:xfrm flipH="1">
            <a:off x="542449" y="3517583"/>
            <a:ext cx="4049078" cy="1344930"/>
          </a:xfrm>
          <a:prstGeom prst="rect">
            <a:avLst/>
          </a:prstGeom>
          <a:noFill/>
        </p:spPr>
        <p:txBody>
          <a:bodyPr wrap="square" lIns="68580" tIns="34290" rIns="68580" bIns="34290" rtlCol="0">
            <a:normAutofit fontScale="92500"/>
          </a:bodyPr>
          <a:lstStyle>
            <a:defPPr>
              <a:defRPr lang="zh-CN"/>
            </a:defPPr>
            <a:lvl1pPr fontAlgn="auto">
              <a:lnSpc>
                <a:spcPct val="130000"/>
              </a:lnSpc>
              <a:defRPr sz="1600" spc="150">
                <a:uFillTx/>
              </a:defRPr>
            </a:lvl1pPr>
          </a:lstStyle>
          <a:p>
            <a:pPr>
              <a:lnSpc>
                <a:spcPct val="150000"/>
              </a:lnSpc>
            </a:pPr>
            <a:r>
              <a:rPr lang="en-US" sz="2100">
                <a:latin typeface="Arial" panose="020b0604020202020204" pitchFamily="34" charset="0"/>
                <a:sym typeface="Arial" panose="020b0604020202020204" pitchFamily="34" charset="0"/>
              </a:rPr>
              <a:t>      </a:t>
            </a:r>
            <a:r>
              <a:rPr sz="2100">
                <a:latin typeface="Arial" panose="020b0604020202020204" pitchFamily="34" charset="0"/>
                <a:sym typeface="Arial" panose="020b0604020202020204" pitchFamily="34" charset="0"/>
              </a:rPr>
              <a:t>该建筑公司负责的建筑工程全部达到优良工程</a:t>
            </a:r>
            <a:r>
              <a:rPr sz="2100">
                <a:solidFill>
                  <a:srgbClr val="FF0000"/>
                </a:solidFill>
                <a:latin typeface="Arial" panose="020b0604020202020204" pitchFamily="34" charset="0"/>
                <a:sym typeface="Arial" panose="020b0604020202020204" pitchFamily="34" charset="0"/>
              </a:rPr>
              <a:t>（的标准）</a:t>
            </a:r>
            <a:r>
              <a:rPr sz="2100">
                <a:latin typeface="Arial" panose="020b0604020202020204" pitchFamily="34" charset="0"/>
                <a:sym typeface="Arial" panose="020b0604020202020204" pitchFamily="34" charset="0"/>
              </a:rPr>
              <a:t>。</a:t>
            </a:r>
            <a:endParaRPr sz="2100">
              <a:solidFill>
                <a:srgbClr val="0070C0"/>
              </a:solidFill>
              <a:sym typeface="Arial" panose="020b0604020202020204" pitchFamily="34" charset="0"/>
            </a:endParaRPr>
          </a:p>
        </p:txBody>
      </p:sp>
      <p:sp>
        <p:nvSpPr>
          <p:cNvPr id="60" name="文本框 59"/>
          <p:cNvSpPr txBox="1"/>
          <p:nvPr>
            <p:custDataLst>
              <p:tags r:id="rId7"/>
            </p:custDataLst>
          </p:nvPr>
        </p:nvSpPr>
        <p:spPr>
          <a:xfrm flipH="1">
            <a:off x="1795831" y="2080414"/>
            <a:ext cx="6300926" cy="330994"/>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sz="2700" b="1">
                <a:uFillTx/>
                <a:latin typeface="Arial" panose="020b0604020202020204" pitchFamily="34" charset="0"/>
                <a:sym typeface="Arial" panose="020b0604020202020204" pitchFamily="34" charset="0"/>
              </a:rPr>
              <a:t>表示</a:t>
            </a:r>
            <a:r>
              <a:rPr lang="zh-CN" altLang="en-US" sz="2700" b="1">
                <a:solidFill>
                  <a:srgbClr val="FF0000"/>
                </a:solidFill>
                <a:uFillTx/>
                <a:latin typeface="Arial" panose="020b0604020202020204" pitchFamily="34" charset="0"/>
                <a:sym typeface="Arial" panose="020b0604020202020204" pitchFamily="34" charset="0"/>
              </a:rPr>
              <a:t>补加的文字</a:t>
            </a:r>
          </a:p>
        </p:txBody>
      </p:sp>
      <p:sp>
        <p:nvSpPr>
          <p:cNvPr id="21" name="文本框 20"/>
          <p:cNvSpPr txBox="1"/>
          <p:nvPr>
            <p:custDataLst>
              <p:tags r:id="rId8"/>
            </p:custDataLst>
          </p:nvPr>
        </p:nvSpPr>
        <p:spPr>
          <a:xfrm flipH="1">
            <a:off x="398623" y="1969601"/>
            <a:ext cx="679814" cy="781473"/>
          </a:xfrm>
          <a:prstGeom prst="rect">
            <a:avLst/>
          </a:prstGeom>
          <a:noFill/>
        </p:spPr>
        <p:txBody>
          <a:bodyPr wrap="square" lIns="68580" tIns="34290" rIns="68580" bIns="34290" rtlCol="0" anchor="ctr">
            <a:normAutofit fontScale="85000" lnSpcReduction="20000"/>
          </a:bodyPr>
          <a:lstStyle/>
          <a:p>
            <a:pPr algn="ctr">
              <a:lnSpc>
                <a:spcPct val="140000"/>
              </a:lnSpc>
            </a:pPr>
            <a:r>
              <a:rPr lang="en-US" altLang="zh-CN" sz="4500" b="1">
                <a:solidFill>
                  <a:schemeClr val="lt1"/>
                </a:solidFill>
                <a:latin typeface="Arial" panose="020b0604020202020204" pitchFamily="34" charset="0"/>
                <a:ea typeface="微软雅黑" panose="020b0503020204020204" pitchFamily="34" charset="-122"/>
                <a:sym typeface="Arial" panose="020b0604020202020204" pitchFamily="34" charset="0"/>
              </a:rPr>
              <a:t>02</a:t>
            </a:r>
          </a:p>
        </p:txBody>
      </p:sp>
      <p:pic>
        <p:nvPicPr>
          <p:cNvPr id="2" name="图片 1"/>
          <p:cNvPicPr>
            <a:picLocks noChangeAspect="1"/>
          </p:cNvPicPr>
          <p:nvPr/>
        </p:nvPicPr>
        <p:blipFill>
          <a:blip r:embed="rId9"/>
          <a:stretch>
            <a:fillRect/>
          </a:stretch>
        </p:blipFill>
        <p:spPr>
          <a:xfrm>
            <a:off x="4863465" y="3117056"/>
            <a:ext cx="4000500" cy="2643188"/>
          </a:xfrm>
          <a:prstGeom prst="rect">
            <a:avLst/>
          </a:prstGeom>
        </p:spPr>
      </p:pic>
    </p:spTree>
    <p:custDataLst>
      <p:tags r:id="rId10"/>
    </p:custDataLst>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1" name="Title 6"/>
          <p:cNvSpPr txBox="1"/>
          <p:nvPr>
            <p:custDataLst>
              <p:tags r:id="rId3"/>
            </p:custDataLst>
          </p:nvPr>
        </p:nvSpPr>
        <p:spPr>
          <a:xfrm>
            <a:off x="456248" y="958215"/>
            <a:ext cx="8231029" cy="584835"/>
          </a:xfrm>
          <a:prstGeom prst="rect">
            <a:avLst/>
          </a:prstGeom>
          <a:noFill/>
          <a:ln w="3175">
            <a:noFill/>
            <a:prstDash val="dash"/>
          </a:ln>
        </p:spPr>
        <p:txBody>
          <a:bodyPr wrap="square" lIns="67627" tIns="35242" rIns="67627" bIns="35242" anchor="b"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solidFill>
                  <a:srgbClr val="FF0000"/>
                </a:solidFill>
                <a:latin typeface="方正大黑简体" panose="02000000000000000000" charset="-122"/>
                <a:ea typeface="方正大黑简体" panose="02000000000000000000" charset="-122"/>
                <a:cs typeface="微软雅黑" panose="020b0503020204020204" pitchFamily="34" charset="-122"/>
                <a:sym typeface="+mn-ea"/>
              </a:rPr>
              <a:t>括号的用法</a:t>
            </a:r>
            <a:endParaRPr lang="zh-CN" altLang="en-US" sz="3300" b="1" spc="150">
              <a:ln w="22225">
                <a:solidFill>
                  <a:srgbClr val="FFFF00"/>
                </a:solidFill>
                <a:prstDash val="solid"/>
              </a:ln>
              <a:gradFill>
                <a:gsLst>
                  <a:gs pos="0">
                    <a:srgbClr val="7B32B2"/>
                  </a:gs>
                  <a:gs pos="100000">
                    <a:srgbClr val="401A5D"/>
                  </a:gs>
                </a:gsLst>
                <a:lin scaled="0"/>
              </a:gradFill>
              <a:latin typeface="方正大黑简体" panose="02000000000000000000" charset="-122"/>
              <a:ea typeface="方正大黑简体" panose="02000000000000000000" charset="-122"/>
              <a:cs typeface="微软雅黑" panose="020b0503020204020204" pitchFamily="34" charset="-122"/>
              <a:sym typeface="+mn-ea"/>
            </a:endParaRPr>
          </a:p>
        </p:txBody>
      </p:sp>
      <p:sp>
        <p:nvSpPr>
          <p:cNvPr id="53" name="矩形: 圆角 52"/>
          <p:cNvSpPr/>
          <p:nvPr>
            <p:custDataLst>
              <p:tags r:id="rId4"/>
            </p:custDataLst>
          </p:nvPr>
        </p:nvSpPr>
        <p:spPr>
          <a:xfrm flipH="1">
            <a:off x="734378" y="1825466"/>
            <a:ext cx="5548313" cy="1083469"/>
          </a:xfrm>
          <a:prstGeom prst="roundRect">
            <a:avLst/>
          </a:prstGeom>
          <a:no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p:nvPr>
            <p:custDataLst>
              <p:tags r:id="rId5"/>
            </p:custDataLst>
          </p:nvPr>
        </p:nvSpPr>
        <p:spPr>
          <a:xfrm>
            <a:off x="315754" y="1818799"/>
            <a:ext cx="1232915" cy="1090304"/>
          </a:xfrm>
          <a:custGeom>
            <a:gdLst>
              <a:gd name="connsiteX0" fmla="*/ 234531 w 1601528"/>
              <a:gd name="connsiteY0" fmla="*/ 0 h 1407160"/>
              <a:gd name="connsiteX1" fmla="*/ 975020 w 1601528"/>
              <a:gd name="connsiteY1" fmla="*/ 0 h 1407160"/>
              <a:gd name="connsiteX2" fmla="*/ 1601528 w 1601528"/>
              <a:gd name="connsiteY2" fmla="*/ 1407160 h 1407160"/>
              <a:gd name="connsiteX3" fmla="*/ 234531 w 1601528"/>
              <a:gd name="connsiteY3" fmla="*/ 1407160 h 1407160"/>
              <a:gd name="connsiteX4" fmla="*/ 0 w 1601528"/>
              <a:gd name="connsiteY4" fmla="*/ 1172629 h 1407160"/>
              <a:gd name="connsiteX5" fmla="*/ 0 w 1601528"/>
              <a:gd name="connsiteY5" fmla="*/ 234531 h 1407160"/>
              <a:gd name="connsiteX6" fmla="*/ 234531 w 1601528"/>
              <a:gd name="connsiteY6" fmla="*/ 0 h 14071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528" h="1407160">
                <a:moveTo>
                  <a:pt x="234531" y="0"/>
                </a:moveTo>
                <a:lnTo>
                  <a:pt x="975020" y="0"/>
                </a:lnTo>
                <a:lnTo>
                  <a:pt x="1601528" y="1407160"/>
                </a:lnTo>
                <a:lnTo>
                  <a:pt x="234531" y="1407160"/>
                </a:lnTo>
                <a:cubicBezTo>
                  <a:pt x="105003" y="1407160"/>
                  <a:pt x="0" y="1302157"/>
                  <a:pt x="0" y="1172629"/>
                </a:cubicBezTo>
                <a:lnTo>
                  <a:pt x="0" y="234531"/>
                </a:lnTo>
                <a:cubicBezTo>
                  <a:pt x="0" y="105003"/>
                  <a:pt x="105003" y="0"/>
                  <a:pt x="234531" y="0"/>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59" name="文本框 58"/>
          <p:cNvSpPr txBox="1"/>
          <p:nvPr>
            <p:custDataLst>
              <p:tags r:id="rId6"/>
            </p:custDataLst>
          </p:nvPr>
        </p:nvSpPr>
        <p:spPr>
          <a:xfrm flipH="1">
            <a:off x="542449" y="3517583"/>
            <a:ext cx="5034915" cy="1344930"/>
          </a:xfrm>
          <a:prstGeom prst="rect">
            <a:avLst/>
          </a:prstGeom>
          <a:noFill/>
        </p:spPr>
        <p:txBody>
          <a:bodyPr wrap="square" lIns="68580" tIns="34290" rIns="68580" bIns="34290" rtlCol="0">
            <a:normAutofit fontScale="92500"/>
          </a:bodyPr>
          <a:lstStyle>
            <a:defPPr>
              <a:defRPr lang="zh-CN"/>
            </a:defPPr>
            <a:lvl1pPr fontAlgn="auto">
              <a:lnSpc>
                <a:spcPct val="130000"/>
              </a:lnSpc>
              <a:defRPr sz="1600" spc="150">
                <a:uFillTx/>
              </a:defRPr>
            </a:lvl1pPr>
          </a:lstStyle>
          <a:p>
            <a:pPr algn="l">
              <a:lnSpc>
                <a:spcPct val="150000"/>
              </a:lnSpc>
            </a:pPr>
            <a:r>
              <a:rPr lang="en-US" sz="2100">
                <a:latin typeface="Arial" panose="020b0604020202020204" pitchFamily="34" charset="0"/>
                <a:sym typeface="Arial" panose="020b0604020202020204" pitchFamily="34" charset="0"/>
              </a:rPr>
              <a:t>      </a:t>
            </a:r>
            <a:r>
              <a:rPr sz="2100">
                <a:latin typeface="Arial" panose="020b0604020202020204" pitchFamily="34" charset="0"/>
                <a:sym typeface="Arial" panose="020b0604020202020204" pitchFamily="34" charset="0"/>
              </a:rPr>
              <a:t>他说得好：“未画之前，不立一格；既画之后，不留一格。”</a:t>
            </a:r>
            <a:r>
              <a:rPr sz="2100">
                <a:solidFill>
                  <a:srgbClr val="FF0000"/>
                </a:solidFill>
                <a:latin typeface="Arial" panose="020b0604020202020204" pitchFamily="34" charset="0"/>
                <a:sym typeface="Arial" panose="020b0604020202020204" pitchFamily="34" charset="0"/>
              </a:rPr>
              <a:t>（《板桥集·题画》）</a:t>
            </a:r>
          </a:p>
        </p:txBody>
      </p:sp>
      <p:sp>
        <p:nvSpPr>
          <p:cNvPr id="60" name="文本框 59"/>
          <p:cNvSpPr txBox="1"/>
          <p:nvPr>
            <p:custDataLst>
              <p:tags r:id="rId7"/>
            </p:custDataLst>
          </p:nvPr>
        </p:nvSpPr>
        <p:spPr>
          <a:xfrm flipH="1">
            <a:off x="1795831" y="2080414"/>
            <a:ext cx="6300926" cy="330994"/>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sz="2700" b="1">
                <a:uFillTx/>
                <a:latin typeface="Arial" panose="020b0604020202020204" pitchFamily="34" charset="0"/>
                <a:sym typeface="Arial" panose="020b0604020202020204" pitchFamily="34" charset="0"/>
              </a:rPr>
              <a:t>表示</a:t>
            </a:r>
            <a:r>
              <a:rPr lang="zh-CN" altLang="en-US" sz="2700" b="1">
                <a:solidFill>
                  <a:srgbClr val="FF0000"/>
                </a:solidFill>
                <a:uFillTx/>
                <a:latin typeface="Arial" panose="020b0604020202020204" pitchFamily="34" charset="0"/>
                <a:sym typeface="Arial" panose="020b0604020202020204" pitchFamily="34" charset="0"/>
              </a:rPr>
              <a:t>引语出处</a:t>
            </a:r>
          </a:p>
        </p:txBody>
      </p:sp>
      <p:sp>
        <p:nvSpPr>
          <p:cNvPr id="21" name="文本框 20"/>
          <p:cNvSpPr txBox="1"/>
          <p:nvPr>
            <p:custDataLst>
              <p:tags r:id="rId8"/>
            </p:custDataLst>
          </p:nvPr>
        </p:nvSpPr>
        <p:spPr>
          <a:xfrm flipH="1">
            <a:off x="398623" y="1969601"/>
            <a:ext cx="679814" cy="781473"/>
          </a:xfrm>
          <a:prstGeom prst="rect">
            <a:avLst/>
          </a:prstGeom>
          <a:noFill/>
        </p:spPr>
        <p:txBody>
          <a:bodyPr wrap="square" lIns="68580" tIns="34290" rIns="68580" bIns="34290" rtlCol="0" anchor="ctr">
            <a:normAutofit fontScale="85000" lnSpcReduction="20000"/>
          </a:bodyPr>
          <a:lstStyle/>
          <a:p>
            <a:pPr algn="ctr">
              <a:lnSpc>
                <a:spcPct val="140000"/>
              </a:lnSpc>
            </a:pPr>
            <a:r>
              <a:rPr lang="en-US" altLang="zh-CN" sz="4500" b="1">
                <a:solidFill>
                  <a:schemeClr val="lt1"/>
                </a:solidFill>
                <a:latin typeface="Arial" panose="020b0604020202020204" pitchFamily="34" charset="0"/>
                <a:ea typeface="微软雅黑" panose="020b0503020204020204" pitchFamily="34" charset="-122"/>
                <a:sym typeface="Arial" panose="020b0604020202020204" pitchFamily="34" charset="0"/>
              </a:rPr>
              <a:t>03</a:t>
            </a:r>
          </a:p>
        </p:txBody>
      </p:sp>
      <p:pic>
        <p:nvPicPr>
          <p:cNvPr id="2" name="图片 1"/>
          <p:cNvPicPr>
            <a:picLocks noChangeAspect="1"/>
          </p:cNvPicPr>
          <p:nvPr/>
        </p:nvPicPr>
        <p:blipFill>
          <a:blip r:embed="rId9"/>
          <a:stretch>
            <a:fillRect/>
          </a:stretch>
        </p:blipFill>
        <p:spPr>
          <a:xfrm>
            <a:off x="6742748" y="1714024"/>
            <a:ext cx="1714500" cy="3571875"/>
          </a:xfrm>
          <a:prstGeom prst="rect">
            <a:avLst/>
          </a:prstGeom>
        </p:spPr>
      </p:pic>
    </p:spTree>
    <p:custDataLst>
      <p:tags r:id="rId10"/>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1" name="矩形 7170"/>
          <p:cNvSpPr/>
          <p:nvPr/>
        </p:nvSpPr>
        <p:spPr>
          <a:xfrm>
            <a:off x="3332480" y="739140"/>
            <a:ext cx="2631440" cy="1420495"/>
          </a:xfrm>
          <a:prstGeom prst="rect">
            <a:avLst/>
          </a:prstGeom>
          <a:noFill/>
          <a:ln w="9525">
            <a:noFill/>
          </a:ln>
        </p:spPr>
        <p:txBody>
          <a:bodyPr wrap="none" anchor="t">
            <a:spAutoFit/>
          </a:bodyPr>
          <a:lstStyle/>
          <a:p>
            <a:pPr>
              <a:lnSpc>
                <a:spcPct val="90000"/>
              </a:lnSpc>
              <a:spcBef>
                <a:spcPct val="50000"/>
              </a:spcBef>
            </a:pPr>
            <a:r>
              <a:rPr lang="zh-CN" altLang="en-US" sz="9600">
                <a:solidFill>
                  <a:srgbClr val="CC0000"/>
                </a:solidFill>
                <a:effectLst>
                  <a:outerShdw blurRad="38100" dist="38100" dir="2700000">
                    <a:srgbClr val="C0C0C0"/>
                  </a:outerShdw>
                </a:effectLst>
                <a:latin typeface="黑体" panose="02010609060101010101" pitchFamily="2" charset="-122"/>
                <a:ea typeface="黑体" panose="02010609060101010101" pitchFamily="2" charset="-122"/>
              </a:rPr>
              <a:t>标号</a:t>
            </a:r>
          </a:p>
        </p:txBody>
      </p:sp>
      <p:sp>
        <p:nvSpPr>
          <p:cNvPr id="2" name="椭圆 1"/>
          <p:cNvSpPr/>
          <p:nvPr/>
        </p:nvSpPr>
        <p:spPr>
          <a:xfrm>
            <a:off x="333375" y="2105025"/>
            <a:ext cx="1847215" cy="1828800"/>
          </a:xfrm>
          <a:prstGeom prst="ellipse">
            <a:avLst/>
          </a:prstGeom>
          <a:gradFill>
            <a:gsLst>
              <a:gs pos="88000">
                <a:srgbClr val="007BD3">
                  <a:lumMod val="58000"/>
                  <a:lumOff val="42000"/>
                  <a:alpha val="46000"/>
                </a:srgbClr>
              </a:gs>
              <a:gs pos="100000">
                <a:srgbClr val="03437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a:solidFill>
                  <a:srgbClr val="FF0000"/>
                </a:solidFill>
                <a:latin typeface="黑体" panose="02010609060101010101" pitchFamily="2" charset="-122"/>
                <a:ea typeface="黑体" panose="02010609060101010101" pitchFamily="2" charset="-122"/>
              </a:rPr>
              <a:t>引号</a:t>
            </a:r>
          </a:p>
        </p:txBody>
      </p:sp>
      <p:sp>
        <p:nvSpPr>
          <p:cNvPr id="3" name="椭圆 2"/>
          <p:cNvSpPr/>
          <p:nvPr/>
        </p:nvSpPr>
        <p:spPr>
          <a:xfrm>
            <a:off x="1752600" y="3710305"/>
            <a:ext cx="1811020" cy="1800225"/>
          </a:xfrm>
          <a:prstGeom prst="ellipse">
            <a:avLst/>
          </a:prstGeom>
          <a:gradFill>
            <a:gsLst>
              <a:gs pos="0">
                <a:srgbClr val="14CD68">
                  <a:alpha val="34000"/>
                </a:srgbClr>
              </a:gs>
              <a:gs pos="100000">
                <a:srgbClr val="035C7D"/>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zh-CN" altLang="en-US" sz="4400">
                <a:solidFill>
                  <a:srgbClr val="FF0000"/>
                </a:solidFill>
                <a:latin typeface="黑体" panose="02010609060101010101" pitchFamily="2" charset="-122"/>
                <a:ea typeface="黑体" panose="02010609060101010101" pitchFamily="2" charset="-122"/>
              </a:rPr>
              <a:t>破折号</a:t>
            </a:r>
          </a:p>
        </p:txBody>
      </p:sp>
      <p:sp>
        <p:nvSpPr>
          <p:cNvPr id="4" name="椭圆 3"/>
          <p:cNvSpPr/>
          <p:nvPr/>
        </p:nvSpPr>
        <p:spPr>
          <a:xfrm>
            <a:off x="5760720" y="3637915"/>
            <a:ext cx="1772920" cy="1733550"/>
          </a:xfrm>
          <a:prstGeom prst="ellipse">
            <a:avLst/>
          </a:prstGeom>
          <a:gradFill>
            <a:gsLst>
              <a:gs pos="75000">
                <a:srgbClr val="7B32B2">
                  <a:alpha val="7000"/>
                </a:srgbClr>
              </a:gs>
              <a:gs pos="100000">
                <a:srgbClr val="401A5D"/>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zh-CN" altLang="en-US" sz="4400">
                <a:solidFill>
                  <a:srgbClr val="FF0000"/>
                </a:solidFill>
                <a:latin typeface="黑体" panose="02010609060101010101" pitchFamily="2" charset="-122"/>
                <a:ea typeface="黑体" panose="02010609060101010101" pitchFamily="2" charset="-122"/>
              </a:rPr>
              <a:t>省略号</a:t>
            </a:r>
          </a:p>
        </p:txBody>
      </p:sp>
      <p:sp>
        <p:nvSpPr>
          <p:cNvPr id="5" name="下箭头 4"/>
          <p:cNvSpPr/>
          <p:nvPr/>
        </p:nvSpPr>
        <p:spPr>
          <a:xfrm rot="3360000">
            <a:off x="2315845" y="1493520"/>
            <a:ext cx="485775" cy="120523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6" name="下箭头 5"/>
          <p:cNvSpPr/>
          <p:nvPr/>
        </p:nvSpPr>
        <p:spPr>
          <a:xfrm rot="1500000">
            <a:off x="3085465" y="2091690"/>
            <a:ext cx="485775" cy="166243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7" name="下箭头 6"/>
          <p:cNvSpPr/>
          <p:nvPr/>
        </p:nvSpPr>
        <p:spPr>
          <a:xfrm rot="21420000">
            <a:off x="4329430" y="2171065"/>
            <a:ext cx="485775" cy="16967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9" name="椭圆 8"/>
          <p:cNvSpPr/>
          <p:nvPr/>
        </p:nvSpPr>
        <p:spPr>
          <a:xfrm>
            <a:off x="3756025" y="3962400"/>
            <a:ext cx="1784350" cy="1733550"/>
          </a:xfrm>
          <a:prstGeom prst="ellipse">
            <a:avLst/>
          </a:prstGeom>
          <a:gradFill>
            <a:gsLst>
              <a:gs pos="0">
                <a:srgbClr val="FBFB11">
                  <a:alpha val="34000"/>
                </a:srgbClr>
              </a:gs>
              <a:gs pos="100000">
                <a:srgbClr val="83830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a:solidFill>
                  <a:srgbClr val="FF0000"/>
                </a:solidFill>
                <a:latin typeface="黑体" panose="02010609060101010101" pitchFamily="2" charset="-122"/>
                <a:ea typeface="黑体" panose="02010609060101010101" pitchFamily="2" charset="-122"/>
              </a:rPr>
              <a:t>括号</a:t>
            </a:r>
          </a:p>
        </p:txBody>
      </p:sp>
      <p:sp>
        <p:nvSpPr>
          <p:cNvPr id="10" name="下箭头 9"/>
          <p:cNvSpPr/>
          <p:nvPr/>
        </p:nvSpPr>
        <p:spPr>
          <a:xfrm rot="20040000">
            <a:off x="5506720" y="1976120"/>
            <a:ext cx="485775" cy="178371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8" name="椭圆 7"/>
          <p:cNvSpPr/>
          <p:nvPr/>
        </p:nvSpPr>
        <p:spPr>
          <a:xfrm>
            <a:off x="7026275" y="2066925"/>
            <a:ext cx="1772920" cy="1837055"/>
          </a:xfrm>
          <a:prstGeom prst="ellipse">
            <a:avLst/>
          </a:prstGeom>
          <a:gradFill>
            <a:gsLst>
              <a:gs pos="0">
                <a:srgbClr val="007BD3"/>
              </a:gs>
              <a:gs pos="100000">
                <a:srgbClr val="034373"/>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zh-CN" altLang="en-US" sz="4400">
                <a:solidFill>
                  <a:srgbClr val="FF0000"/>
                </a:solidFill>
                <a:latin typeface="黑体" panose="02010609060101010101" pitchFamily="2" charset="-122"/>
                <a:ea typeface="黑体" panose="02010609060101010101" pitchFamily="2" charset="-122"/>
              </a:rPr>
              <a:t>书名号</a:t>
            </a:r>
          </a:p>
        </p:txBody>
      </p:sp>
      <p:sp>
        <p:nvSpPr>
          <p:cNvPr id="11" name="下箭头 10"/>
          <p:cNvSpPr/>
          <p:nvPr/>
        </p:nvSpPr>
        <p:spPr>
          <a:xfrm rot="18180000">
            <a:off x="6285865" y="1440815"/>
            <a:ext cx="485775" cy="13030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9" grpId="0"/>
      <p:bldP spid="8"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1" name="Title 6"/>
          <p:cNvSpPr txBox="1"/>
          <p:nvPr>
            <p:custDataLst>
              <p:tags r:id="rId3"/>
            </p:custDataLst>
          </p:nvPr>
        </p:nvSpPr>
        <p:spPr>
          <a:xfrm>
            <a:off x="456248" y="958215"/>
            <a:ext cx="8231029" cy="584835"/>
          </a:xfrm>
          <a:prstGeom prst="rect">
            <a:avLst/>
          </a:prstGeom>
          <a:noFill/>
          <a:ln w="3175">
            <a:noFill/>
            <a:prstDash val="dash"/>
          </a:ln>
        </p:spPr>
        <p:txBody>
          <a:bodyPr wrap="square" lIns="67627" tIns="35242" rIns="67627" bIns="35242" anchor="b"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solidFill>
                  <a:srgbClr val="FF0000"/>
                </a:solidFill>
                <a:latin typeface="方正大黑简体" panose="02000000000000000000" charset="-122"/>
                <a:ea typeface="方正大黑简体" panose="02000000000000000000" charset="-122"/>
                <a:cs typeface="微软雅黑" panose="020b0503020204020204" pitchFamily="34" charset="-122"/>
                <a:sym typeface="+mn-ea"/>
              </a:rPr>
              <a:t>括号的用法</a:t>
            </a:r>
            <a:endParaRPr lang="zh-CN" altLang="en-US" sz="3300" b="1" spc="150">
              <a:ln w="22225">
                <a:solidFill>
                  <a:srgbClr val="FFFF00"/>
                </a:solidFill>
                <a:prstDash val="solid"/>
              </a:ln>
              <a:gradFill>
                <a:gsLst>
                  <a:gs pos="0">
                    <a:srgbClr val="7B32B2"/>
                  </a:gs>
                  <a:gs pos="100000">
                    <a:srgbClr val="401A5D"/>
                  </a:gs>
                </a:gsLst>
                <a:lin scaled="0"/>
              </a:gradFill>
              <a:latin typeface="方正大黑简体" panose="02000000000000000000" charset="-122"/>
              <a:ea typeface="方正大黑简体" panose="02000000000000000000" charset="-122"/>
              <a:cs typeface="微软雅黑" panose="020b0503020204020204" pitchFamily="34" charset="-122"/>
              <a:sym typeface="+mn-ea"/>
            </a:endParaRPr>
          </a:p>
        </p:txBody>
      </p:sp>
      <p:sp>
        <p:nvSpPr>
          <p:cNvPr id="53" name="矩形: 圆角 52"/>
          <p:cNvSpPr/>
          <p:nvPr>
            <p:custDataLst>
              <p:tags r:id="rId4"/>
            </p:custDataLst>
          </p:nvPr>
        </p:nvSpPr>
        <p:spPr>
          <a:xfrm flipH="1">
            <a:off x="734378" y="1825466"/>
            <a:ext cx="5548313" cy="1083469"/>
          </a:xfrm>
          <a:prstGeom prst="roundRect">
            <a:avLst/>
          </a:prstGeom>
          <a:noFill/>
          <a:ln>
            <a:solidFill>
              <a:schemeClr val="accent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形状 15"/>
          <p:cNvSpPr/>
          <p:nvPr>
            <p:custDataLst>
              <p:tags r:id="rId5"/>
            </p:custDataLst>
          </p:nvPr>
        </p:nvSpPr>
        <p:spPr>
          <a:xfrm>
            <a:off x="315754" y="1818799"/>
            <a:ext cx="1232915" cy="1090304"/>
          </a:xfrm>
          <a:custGeom>
            <a:gdLst>
              <a:gd name="connsiteX0" fmla="*/ 234531 w 1601528"/>
              <a:gd name="connsiteY0" fmla="*/ 0 h 1407160"/>
              <a:gd name="connsiteX1" fmla="*/ 975020 w 1601528"/>
              <a:gd name="connsiteY1" fmla="*/ 0 h 1407160"/>
              <a:gd name="connsiteX2" fmla="*/ 1601528 w 1601528"/>
              <a:gd name="connsiteY2" fmla="*/ 1407160 h 1407160"/>
              <a:gd name="connsiteX3" fmla="*/ 234531 w 1601528"/>
              <a:gd name="connsiteY3" fmla="*/ 1407160 h 1407160"/>
              <a:gd name="connsiteX4" fmla="*/ 0 w 1601528"/>
              <a:gd name="connsiteY4" fmla="*/ 1172629 h 1407160"/>
              <a:gd name="connsiteX5" fmla="*/ 0 w 1601528"/>
              <a:gd name="connsiteY5" fmla="*/ 234531 h 1407160"/>
              <a:gd name="connsiteX6" fmla="*/ 234531 w 1601528"/>
              <a:gd name="connsiteY6" fmla="*/ 0 h 140716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528" h="1407160">
                <a:moveTo>
                  <a:pt x="234531" y="0"/>
                </a:moveTo>
                <a:lnTo>
                  <a:pt x="975020" y="0"/>
                </a:lnTo>
                <a:lnTo>
                  <a:pt x="1601528" y="1407160"/>
                </a:lnTo>
                <a:lnTo>
                  <a:pt x="234531" y="1407160"/>
                </a:lnTo>
                <a:cubicBezTo>
                  <a:pt x="105003" y="1407160"/>
                  <a:pt x="0" y="1302157"/>
                  <a:pt x="0" y="1172629"/>
                </a:cubicBezTo>
                <a:lnTo>
                  <a:pt x="0" y="234531"/>
                </a:lnTo>
                <a:cubicBezTo>
                  <a:pt x="0" y="105003"/>
                  <a:pt x="105003" y="0"/>
                  <a:pt x="234531" y="0"/>
                </a:cubicBezTo>
                <a:close/>
              </a:path>
            </a:pathLst>
          </a:cu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59" name="文本框 58"/>
          <p:cNvSpPr txBox="1"/>
          <p:nvPr>
            <p:custDataLst>
              <p:tags r:id="rId6"/>
            </p:custDataLst>
          </p:nvPr>
        </p:nvSpPr>
        <p:spPr>
          <a:xfrm flipH="1">
            <a:off x="542449" y="3517583"/>
            <a:ext cx="5142071" cy="1344930"/>
          </a:xfrm>
          <a:prstGeom prst="rect">
            <a:avLst/>
          </a:prstGeom>
          <a:noFill/>
        </p:spPr>
        <p:txBody>
          <a:bodyPr wrap="square" lIns="68580" tIns="34290" rIns="68580" bIns="34290" rtlCol="0">
            <a:normAutofit fontScale="92500"/>
          </a:bodyPr>
          <a:lstStyle>
            <a:defPPr>
              <a:defRPr lang="zh-CN"/>
            </a:defPPr>
            <a:lvl1pPr fontAlgn="auto">
              <a:lnSpc>
                <a:spcPct val="130000"/>
              </a:lnSpc>
              <a:defRPr sz="1600" spc="150">
                <a:uFillTx/>
              </a:defRPr>
            </a:lvl1pPr>
          </a:lstStyle>
          <a:p>
            <a:pPr>
              <a:lnSpc>
                <a:spcPct val="150000"/>
              </a:lnSpc>
            </a:pPr>
            <a:r>
              <a:rPr lang="en-US" sz="2100">
                <a:latin typeface="Arial" panose="020b0604020202020204" pitchFamily="34" charset="0"/>
                <a:sym typeface="Arial" panose="020b0604020202020204" pitchFamily="34" charset="0"/>
              </a:rPr>
              <a:t>      </a:t>
            </a:r>
            <a:r>
              <a:rPr sz="2100">
                <a:latin typeface="Arial" panose="020b0604020202020204" pitchFamily="34" charset="0"/>
                <a:sym typeface="Arial" panose="020b0604020202020204" pitchFamily="34" charset="0"/>
              </a:rPr>
              <a:t>APEC</a:t>
            </a:r>
            <a:r>
              <a:rPr sz="2100">
                <a:solidFill>
                  <a:srgbClr val="FF0000"/>
                </a:solidFill>
                <a:latin typeface="Arial" panose="020b0604020202020204" pitchFamily="34" charset="0"/>
                <a:sym typeface="Arial" panose="020b0604020202020204" pitchFamily="34" charset="0"/>
              </a:rPr>
              <a:t>（亚太经合组织）</a:t>
            </a:r>
            <a:r>
              <a:rPr sz="2100">
                <a:latin typeface="Arial" panose="020b0604020202020204" pitchFamily="34" charset="0"/>
                <a:sym typeface="Arial" panose="020b0604020202020204" pitchFamily="34" charset="0"/>
              </a:rPr>
              <a:t>是我国积极参加的最重要区域经济合作论坛之一。</a:t>
            </a:r>
            <a:endParaRPr sz="2100">
              <a:solidFill>
                <a:srgbClr val="0070C0"/>
              </a:solidFill>
              <a:sym typeface="Arial" panose="020b0604020202020204" pitchFamily="34" charset="0"/>
            </a:endParaRPr>
          </a:p>
        </p:txBody>
      </p:sp>
      <p:sp>
        <p:nvSpPr>
          <p:cNvPr id="60" name="文本框 59"/>
          <p:cNvSpPr txBox="1"/>
          <p:nvPr>
            <p:custDataLst>
              <p:tags r:id="rId7"/>
            </p:custDataLst>
          </p:nvPr>
        </p:nvSpPr>
        <p:spPr>
          <a:xfrm flipH="1">
            <a:off x="1795831" y="2080414"/>
            <a:ext cx="6300926" cy="330994"/>
          </a:xfrm>
          <a:prstGeom prst="rect">
            <a:avLst/>
          </a:prstGeom>
          <a:noFill/>
        </p:spPr>
        <p:txBody>
          <a:bodyPr wrap="square" lIns="68580" tIns="34290" rIns="68580" bIns="3429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algn="l">
              <a:lnSpc>
                <a:spcPct val="120000"/>
              </a:lnSpc>
            </a:pPr>
            <a:r>
              <a:rPr lang="zh-CN" altLang="en-US" sz="2700" b="1">
                <a:solidFill>
                  <a:srgbClr val="FF0000"/>
                </a:solidFill>
                <a:uFillTx/>
                <a:latin typeface="Arial" panose="020b0604020202020204" pitchFamily="34" charset="0"/>
                <a:sym typeface="Arial" panose="020b0604020202020204" pitchFamily="34" charset="0"/>
              </a:rPr>
              <a:t>解释说明</a:t>
            </a:r>
          </a:p>
        </p:txBody>
      </p:sp>
      <p:sp>
        <p:nvSpPr>
          <p:cNvPr id="21" name="文本框 20"/>
          <p:cNvSpPr txBox="1"/>
          <p:nvPr>
            <p:custDataLst>
              <p:tags r:id="rId8"/>
            </p:custDataLst>
          </p:nvPr>
        </p:nvSpPr>
        <p:spPr>
          <a:xfrm flipH="1">
            <a:off x="398623" y="1969601"/>
            <a:ext cx="679814" cy="781473"/>
          </a:xfrm>
          <a:prstGeom prst="rect">
            <a:avLst/>
          </a:prstGeom>
          <a:noFill/>
        </p:spPr>
        <p:txBody>
          <a:bodyPr wrap="square" lIns="68580" tIns="34290" rIns="68580" bIns="34290" rtlCol="0" anchor="ctr">
            <a:normAutofit fontScale="85000" lnSpcReduction="20000"/>
          </a:bodyPr>
          <a:lstStyle/>
          <a:p>
            <a:pPr algn="ctr">
              <a:lnSpc>
                <a:spcPct val="140000"/>
              </a:lnSpc>
            </a:pPr>
            <a:r>
              <a:rPr lang="en-US" altLang="zh-CN" sz="4500" b="1">
                <a:solidFill>
                  <a:schemeClr val="lt1"/>
                </a:solidFill>
                <a:latin typeface="Arial" panose="020b0604020202020204" pitchFamily="34" charset="0"/>
                <a:ea typeface="微软雅黑" panose="020b0503020204020204" pitchFamily="34" charset="-122"/>
                <a:sym typeface="Arial" panose="020b0604020202020204" pitchFamily="34" charset="0"/>
              </a:rPr>
              <a:t>04</a:t>
            </a:r>
          </a:p>
        </p:txBody>
      </p:sp>
      <p:pic>
        <p:nvPicPr>
          <p:cNvPr id="2" name="图片 1"/>
          <p:cNvPicPr>
            <a:picLocks noChangeAspect="1"/>
          </p:cNvPicPr>
          <p:nvPr/>
        </p:nvPicPr>
        <p:blipFill>
          <a:blip r:embed="rId9"/>
          <a:stretch>
            <a:fillRect/>
          </a:stretch>
        </p:blipFill>
        <p:spPr>
          <a:xfrm>
            <a:off x="6339840" y="2411254"/>
            <a:ext cx="2347436" cy="2922746"/>
          </a:xfrm>
          <a:prstGeom prst="rect">
            <a:avLst/>
          </a:prstGeom>
        </p:spPr>
      </p:pic>
    </p:spTree>
    <p:custDataLst>
      <p:tags r:id="rId10"/>
    </p:custDataLst>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a:solidFill>
                <a:schemeClr val="lt1"/>
              </a:solidFill>
              <a:latin typeface="黑体" panose="02010609060101010101" pitchFamily="2" charset="-122"/>
              <a:ea typeface="黑体" panose="02010609060101010101" pitchFamily="2" charset="-122"/>
            </a:endParaRPr>
          </a:p>
        </p:txBody>
      </p:sp>
      <p:sp>
        <p:nvSpPr>
          <p:cNvPr id="4" name="矩形 3"/>
          <p:cNvSpPr/>
          <p:nvPr>
            <p:custDataLst>
              <p:tags r:id="rId3"/>
            </p:custDataLst>
          </p:nvPr>
        </p:nvSpPr>
        <p:spPr>
          <a:xfrm>
            <a:off x="456299" y="1885950"/>
            <a:ext cx="8230987" cy="3429000"/>
          </a:xfrm>
          <a:prstGeom prst="rect">
            <a:avLst/>
          </a:prstGeom>
          <a:solidFill>
            <a:schemeClr val="lt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1" lang="zh-CN" altLang="en-US" sz="1200" b="1" i="0" u="none" strike="noStrike" kern="1200" cap="none" spc="0" normalizeH="0" baseline="0" noProof="0">
              <a:ln>
                <a:noFill/>
              </a:ln>
              <a:solidFill>
                <a:prstClr val="white"/>
              </a:solidFill>
              <a:effectLst/>
              <a:uLnTx/>
              <a:uFillTx/>
              <a:latin typeface="黑体" panose="02010609060101010101" pitchFamily="2" charset="-122"/>
              <a:ea typeface="黑体" panose="02010609060101010101" pitchFamily="2" charset="-122"/>
              <a:cs typeface="+mn-cs"/>
            </a:endParaRPr>
          </a:p>
        </p:txBody>
      </p:sp>
      <p:sp>
        <p:nvSpPr>
          <p:cNvPr id="15" name="文本框 14"/>
          <p:cNvSpPr txBox="1"/>
          <p:nvPr>
            <p:custDataLst>
              <p:tags r:id="rId4"/>
            </p:custDataLst>
          </p:nvPr>
        </p:nvSpPr>
        <p:spPr>
          <a:xfrm>
            <a:off x="3460909" y="1542574"/>
            <a:ext cx="5226368" cy="4227195"/>
          </a:xfrm>
          <a:prstGeom prst="rect">
            <a:avLst/>
          </a:prstGeom>
        </p:spPr>
        <p:style>
          <a:lnRef idx="2">
            <a:schemeClr val="accent4"/>
          </a:lnRef>
          <a:fillRef idx="1">
            <a:schemeClr val="lt1"/>
          </a:fillRef>
          <a:effectRef idx="0">
            <a:schemeClr val="accent4"/>
          </a:effectRef>
          <a:fontRef idx="minor">
            <a:schemeClr val="dk1"/>
          </a:fontRef>
        </p:style>
        <p:txBody>
          <a:bodyPr wrap="square" rtlCol="0" anchor="ctr" anchorCtr="0"/>
          <a:lstStyle/>
          <a:p>
            <a:pPr lvl="0" indent="0" algn="just">
              <a:lnSpc>
                <a:spcPct val="90000"/>
              </a:lnSpc>
              <a:spcAft>
                <a:spcPts val="800"/>
              </a:spcAft>
              <a:buClr>
                <a:schemeClr val="tx1">
                  <a:lumMod val="75000"/>
                  <a:lumOff val="25000"/>
                </a:schemeClr>
              </a:buClr>
              <a:buFont typeface="Wingdings" panose="05000000000000000000" pitchFamily="2" charset="2"/>
              <a:buNone/>
            </a:pPr>
            <a:r>
              <a:rPr lang="en-US" altLang="zh-CN" b="1" spc="100">
                <a:latin typeface="黑体" panose="02010609060101010101" pitchFamily="2" charset="-122"/>
                <a:ea typeface="黑体" panose="02010609060101010101" pitchFamily="2" charset="-122"/>
                <a:cs typeface="黑体" panose="02010609060101010101" pitchFamily="2" charset="-122"/>
                <a:sym typeface="+mn-ea"/>
              </a:rPr>
              <a:t>      </a:t>
            </a:r>
            <a:r>
              <a:rPr lang="zh-CN" altLang="en-US" b="1" spc="100">
                <a:latin typeface="黑体" panose="02010609060101010101" pitchFamily="2" charset="-122"/>
                <a:ea typeface="黑体" panose="02010609060101010101" pitchFamily="2" charset="-122"/>
                <a:cs typeface="黑体" panose="02010609060101010101" pitchFamily="2" charset="-122"/>
                <a:sym typeface="+mn-ea"/>
              </a:rPr>
              <a:t>22根据相关规划，到2020年，全国铁路运营里程将达到15万千米左右，基本覆盖20万人口以上的城市</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（其中高铁3万千米左右，覆盖80%以上的大城市）</a:t>
            </a:r>
            <a:r>
              <a:rPr lang="zh-CN" altLang="en-US" b="1" spc="100">
                <a:latin typeface="黑体" panose="02010609060101010101" pitchFamily="2" charset="-122"/>
                <a:ea typeface="黑体" panose="02010609060101010101" pitchFamily="2" charset="-122"/>
                <a:cs typeface="黑体" panose="02010609060101010101" pitchFamily="2" charset="-122"/>
                <a:sym typeface="+mn-ea"/>
              </a:rPr>
              <a:t>。</a:t>
            </a:r>
          </a:p>
          <a:p>
            <a:pPr marL="457200" lvl="0" indent="-457200" algn="just">
              <a:lnSpc>
                <a:spcPct val="90000"/>
              </a:lnSpc>
              <a:spcAft>
                <a:spcPts val="800"/>
              </a:spcAft>
              <a:buClr>
                <a:schemeClr val="tx1">
                  <a:lumMod val="75000"/>
                  <a:lumOff val="25000"/>
                </a:schemeClr>
              </a:buClr>
              <a:buFont typeface="Wingdings" panose="05000000000000000000" pitchFamily="2" charset="2"/>
              <a:buChar char="u"/>
            </a:pPr>
            <a:r>
              <a:rPr lang="zh-CN" altLang="en-US" b="1" spc="100">
                <a:latin typeface="黑体" panose="02010609060101010101" pitchFamily="2" charset="-122"/>
                <a:ea typeface="黑体" panose="02010609060101010101" pitchFamily="2" charset="-122"/>
                <a:cs typeface="黑体" panose="02010609060101010101" pitchFamily="2" charset="-122"/>
                <a:sym typeface="+mn-ea"/>
              </a:rPr>
              <a:t>下列各句中的括号和文中第一段中的括号，作用相同的一项是（   ）</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b="1" spc="100">
                <a:latin typeface="黑体" panose="02010609060101010101" pitchFamily="2" charset="-122"/>
                <a:ea typeface="黑体" panose="02010609060101010101" pitchFamily="2" charset="-122"/>
                <a:cs typeface="黑体" panose="02010609060101010101" pitchFamily="2" charset="-122"/>
                <a:sym typeface="+mn-ea"/>
              </a:rPr>
              <a:t>A．东晋书法家王羲之，字逸少，琅玡临沂</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（今属山东）</a:t>
            </a:r>
            <a:r>
              <a:rPr lang="zh-CN" altLang="en-US" b="1" spc="100">
                <a:latin typeface="黑体" panose="02010609060101010101" pitchFamily="2" charset="-122"/>
                <a:ea typeface="黑体" panose="02010609060101010101" pitchFamily="2" charset="-122"/>
                <a:cs typeface="黑体" panose="02010609060101010101" pitchFamily="2" charset="-122"/>
                <a:sym typeface="+mn-ea"/>
              </a:rPr>
              <a:t>人。</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b="1" spc="100">
                <a:latin typeface="黑体" panose="02010609060101010101" pitchFamily="2" charset="-122"/>
                <a:ea typeface="黑体" panose="02010609060101010101" pitchFamily="2" charset="-122"/>
                <a:cs typeface="黑体" panose="02010609060101010101" pitchFamily="2" charset="-122"/>
                <a:sym typeface="+mn-ea"/>
              </a:rPr>
              <a:t>B．每月最多三百钱，每年则仅有三千六百钱，须</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（需）</a:t>
            </a:r>
            <a:r>
              <a:rPr lang="zh-CN" altLang="en-US" b="1" spc="100">
                <a:latin typeface="黑体" panose="02010609060101010101" pitchFamily="2" charset="-122"/>
                <a:ea typeface="黑体" panose="02010609060101010101" pitchFamily="2" charset="-122"/>
                <a:cs typeface="黑体" panose="02010609060101010101" pitchFamily="2" charset="-122"/>
                <a:sym typeface="+mn-ea"/>
              </a:rPr>
              <a:t>要八年，方有二万九千钱。 </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b="1" spc="100">
                <a:latin typeface="黑体" panose="02010609060101010101" pitchFamily="2" charset="-122"/>
                <a:ea typeface="黑体" panose="02010609060101010101" pitchFamily="2" charset="-122"/>
                <a:cs typeface="黑体" panose="02010609060101010101" pitchFamily="2" charset="-122"/>
                <a:sym typeface="+mn-ea"/>
              </a:rPr>
              <a:t>C．被雪浪拍击的山峰，或被吞没，或露顶巅，沉浮其中。</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（徐迟《黄山记》）</a:t>
            </a:r>
          </a:p>
          <a:p>
            <a:pPr lvl="0" indent="0" algn="just">
              <a:lnSpc>
                <a:spcPct val="90000"/>
              </a:lnSpc>
              <a:spcAft>
                <a:spcPts val="800"/>
              </a:spcAft>
              <a:buClr>
                <a:schemeClr val="tx1">
                  <a:lumMod val="75000"/>
                  <a:lumOff val="25000"/>
                </a:schemeClr>
              </a:buClr>
              <a:buFont typeface="Wingdings" panose="05000000000000000000" pitchFamily="2" charset="2"/>
              <a:buNone/>
            </a:pPr>
            <a:r>
              <a:rPr lang="zh-CN" altLang="en-US" b="1" spc="100">
                <a:latin typeface="黑体" panose="02010609060101010101" pitchFamily="2" charset="-122"/>
                <a:ea typeface="黑体" panose="02010609060101010101" pitchFamily="2" charset="-122"/>
                <a:cs typeface="黑体" panose="02010609060101010101" pitchFamily="2" charset="-122"/>
                <a:sym typeface="+mn-ea"/>
              </a:rPr>
              <a:t>D．他们使百姓陷入了痛苦之中，</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（如果）</a:t>
            </a:r>
            <a:r>
              <a:rPr lang="zh-CN" altLang="en-US" b="1" spc="100">
                <a:latin typeface="黑体" panose="02010609060101010101" pitchFamily="2" charset="-122"/>
                <a:ea typeface="黑体" panose="02010609060101010101" pitchFamily="2" charset="-122"/>
                <a:cs typeface="黑体" panose="02010609060101010101" pitchFamily="2" charset="-122"/>
                <a:sym typeface="+mn-ea"/>
              </a:rPr>
              <a:t>大王去讨伐他们，谁能和您对抗呢？</a:t>
            </a:r>
          </a:p>
        </p:txBody>
      </p:sp>
      <p:sp>
        <p:nvSpPr>
          <p:cNvPr id="16" name="Title 6"/>
          <p:cNvSpPr txBox="1"/>
          <p:nvPr>
            <p:custDataLst>
              <p:tags r:id="rId5"/>
            </p:custDataLst>
          </p:nvPr>
        </p:nvSpPr>
        <p:spPr>
          <a:xfrm>
            <a:off x="456248" y="972026"/>
            <a:ext cx="8231029" cy="570548"/>
          </a:xfrm>
          <a:prstGeom prst="rect">
            <a:avLst/>
          </a:prstGeom>
          <a:noFill/>
          <a:ln w="3175">
            <a:noFill/>
            <a:prstDash val="dash"/>
          </a:ln>
        </p:spPr>
        <p:txBody>
          <a:bodyPr wrap="square" lIns="67500" tIns="35100" rIns="67500" bIns="351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solidFill>
                  <a:srgbClr val="FF0000"/>
                </a:solidFill>
                <a:effectLst/>
                <a:latin typeface="黑体" panose="02010609060101010101" pitchFamily="2" charset="-122"/>
                <a:ea typeface="黑体" panose="02010609060101010101" pitchFamily="2" charset="-122"/>
                <a:cs typeface="微软雅黑" panose="020b0503020204020204" pitchFamily="34" charset="-122"/>
              </a:rPr>
              <a:t>括号用法的练习</a:t>
            </a:r>
          </a:p>
        </p:txBody>
      </p:sp>
      <p:sp>
        <p:nvSpPr>
          <p:cNvPr id="2" name="文本框 1"/>
          <p:cNvSpPr txBox="1"/>
          <p:nvPr>
            <p:custDataLst>
              <p:tags r:id="rId6"/>
            </p:custDataLst>
          </p:nvPr>
        </p:nvSpPr>
        <p:spPr>
          <a:xfrm>
            <a:off x="456248" y="1542574"/>
            <a:ext cx="2805113" cy="4227195"/>
          </a:xfrm>
          <a:prstGeom prst="rect">
            <a:avLst/>
          </a:prstGeom>
        </p:spPr>
        <p:style>
          <a:lnRef idx="2">
            <a:schemeClr val="accent3"/>
          </a:lnRef>
          <a:fillRef idx="1">
            <a:schemeClr val="lt1"/>
          </a:fillRef>
          <a:effectRef idx="0">
            <a:schemeClr val="accent3"/>
          </a:effectRef>
          <a:fontRef idx="minor">
            <a:schemeClr val="dk1"/>
          </a:fontRef>
        </p:style>
        <p:txBody>
          <a:bodyPr wrap="square" rtlCol="0" anchor="ctr" anchorCtr="0"/>
          <a:lstStyle/>
          <a:p>
            <a:pPr marL="457200" lvl="0" indent="-457200" algn="just">
              <a:lnSpc>
                <a:spcPct val="14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1、表</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补充说明</a:t>
            </a:r>
            <a:endParaRPr lang="zh-CN" altLang="en-US"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endParaRPr>
          </a:p>
          <a:p>
            <a:pPr marL="457200" lvl="0" indent="-457200" algn="just">
              <a:lnSpc>
                <a:spcPct val="14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2、表示</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补加的文字</a:t>
            </a:r>
          </a:p>
          <a:p>
            <a:pPr marL="457200" lvl="0" indent="-457200" algn="just">
              <a:lnSpc>
                <a:spcPct val="14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3、表示</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引语出处</a:t>
            </a:r>
            <a:endParaRPr lang="zh-CN" altLang="en-US"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endParaRPr>
          </a:p>
          <a:p>
            <a:pPr marL="457200" lvl="0" indent="-457200" algn="just">
              <a:lnSpc>
                <a:spcPct val="14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4、</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解释说明</a:t>
            </a:r>
            <a:endParaRPr lang="zh-CN" altLang="en-US"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endParaRPr>
          </a:p>
          <a:p>
            <a:pPr marL="457200" lvl="0" indent="-457200" algn="just">
              <a:lnSpc>
                <a:spcPct val="140000"/>
              </a:lnSpc>
              <a:spcAft>
                <a:spcPts val="800"/>
              </a:spcAft>
              <a:buClr>
                <a:schemeClr val="tx1">
                  <a:lumMod val="75000"/>
                  <a:lumOff val="25000"/>
                </a:schemeClr>
              </a:buClr>
              <a:buFont typeface="Wingdings" panose="05000000000000000000" pitchFamily="2" charset="2"/>
              <a:buChar char="u"/>
            </a:pPr>
            <a:r>
              <a:rPr lang="zh-CN" altLang="en-US" b="1" spc="100">
                <a:solidFill>
                  <a:srgbClr val="002060"/>
                </a:solidFill>
                <a:latin typeface="黑体" panose="02010609060101010101" pitchFamily="2" charset="-122"/>
                <a:ea typeface="黑体" panose="02010609060101010101" pitchFamily="2" charset="-122"/>
                <a:cs typeface="黑体" panose="02010609060101010101" pitchFamily="2" charset="-122"/>
                <a:sym typeface="+mn-ea"/>
              </a:rPr>
              <a:t>5、表</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订正的文字</a:t>
            </a:r>
          </a:p>
        </p:txBody>
      </p:sp>
      <p:pic>
        <p:nvPicPr>
          <p:cNvPr id="3" name="图片 2"/>
          <p:cNvPicPr>
            <a:picLocks noChangeAspect="1"/>
          </p:cNvPicPr>
          <p:nvPr>
            <p:custDataLst>
              <p:tags r:id="rId8"/>
            </p:custDataLst>
          </p:nvPr>
        </p:nvPicPr>
        <p:blipFill>
          <a:blip r:embed="rId7">
            <a:clrChange>
              <a:clrFrom>
                <a:srgbClr val="FDFDFD">
                  <a:alpha val="100000"/>
                </a:srgbClr>
              </a:clrFrom>
              <a:clrTo>
                <a:srgbClr val="FDFDFD">
                  <a:alpha val="100000"/>
                  <a:alpha val="0"/>
                </a:srgbClr>
              </a:clrTo>
            </a:clrChange>
          </a:blip>
          <a:srcRect t="10930" b="11144"/>
          <a:stretch>
            <a:fillRect/>
          </a:stretch>
        </p:blipFill>
        <p:spPr>
          <a:xfrm>
            <a:off x="588645" y="1204913"/>
            <a:ext cx="2117408" cy="1237774"/>
          </a:xfrm>
          <a:prstGeom prst="rect">
            <a:avLst/>
          </a:prstGeom>
        </p:spPr>
      </p:pic>
      <p:pic>
        <p:nvPicPr>
          <p:cNvPr id="5" name="图片 4" descr="C:/Users/ADMINI~1/AppData/Local/Temp/picturecompress_20210113155302/output_1.pngoutput_1"/>
          <p:cNvPicPr>
            <a:picLocks noChangeAspect="1"/>
          </p:cNvPicPr>
          <p:nvPr/>
        </p:nvPicPr>
        <p:blipFill>
          <a:blip r:embed="rId9"/>
          <a:stretch>
            <a:fillRect/>
          </a:stretch>
        </p:blipFill>
        <p:spPr>
          <a:xfrm>
            <a:off x="828199" y="4814888"/>
            <a:ext cx="1465898" cy="1073944"/>
          </a:xfrm>
          <a:prstGeom prst="rect">
            <a:avLst/>
          </a:prstGeom>
        </p:spPr>
      </p:pic>
    </p:spTree>
    <p:custDataLst>
      <p:tags r:id="rId10"/>
    </p:custDataLst>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custDataLst>
              <p:tags r:id="rId2"/>
            </p:custDataLst>
          </p:nvPr>
        </p:nvSpPr>
        <p:spPr>
          <a:xfrm>
            <a:off x="0" y="857250"/>
            <a:ext cx="9144000" cy="685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Arial" panose="020b0604020202020204" pitchFamily="34" charset="0"/>
              <a:ea typeface="微软雅黑" panose="020b0503020204020204" pitchFamily="34" charset="-122"/>
            </a:endParaRPr>
          </a:p>
        </p:txBody>
      </p:sp>
      <p:sp>
        <p:nvSpPr>
          <p:cNvPr id="4" name="矩形 3"/>
          <p:cNvSpPr/>
          <p:nvPr>
            <p:custDataLst>
              <p:tags r:id="rId3"/>
            </p:custDataLst>
          </p:nvPr>
        </p:nvSpPr>
        <p:spPr>
          <a:xfrm>
            <a:off x="456299" y="1885950"/>
            <a:ext cx="8230987" cy="3429000"/>
          </a:xfrm>
          <a:prstGeom prst="rect">
            <a:avLst/>
          </a:prstGeom>
          <a:solidFill>
            <a:schemeClr val="lt2"/>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1" lang="zh-CN" altLang="en-US" sz="12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6" name="Title 6"/>
          <p:cNvSpPr txBox="1"/>
          <p:nvPr>
            <p:custDataLst>
              <p:tags r:id="rId4"/>
            </p:custDataLst>
          </p:nvPr>
        </p:nvSpPr>
        <p:spPr>
          <a:xfrm>
            <a:off x="456248" y="650081"/>
            <a:ext cx="8231029" cy="570548"/>
          </a:xfrm>
          <a:prstGeom prst="rect">
            <a:avLst/>
          </a:prstGeom>
          <a:noFill/>
          <a:ln w="3175">
            <a:noFill/>
            <a:prstDash val="dash"/>
          </a:ln>
        </p:spPr>
        <p:txBody>
          <a:bodyPr wrap="square" lIns="67500" tIns="35100" rIns="67500" bIns="351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gn="ctr">
              <a:lnSpc>
                <a:spcPct val="100000"/>
              </a:lnSpc>
            </a:pPr>
            <a:r>
              <a:rPr lang="zh-CN" altLang="en-US" sz="3300" b="1" spc="150">
                <a:ln w="22225">
                  <a:solidFill>
                    <a:srgbClr val="FFFF00"/>
                  </a:solidFill>
                  <a:prstDash val="solid"/>
                </a:ln>
                <a:solidFill>
                  <a:srgbClr val="FF0000"/>
                </a:solidFill>
                <a:effectLst/>
                <a:latin typeface="方正大黑简体" panose="02000000000000000000" charset="-122"/>
                <a:ea typeface="方正大黑简体" panose="02000000000000000000" charset="-122"/>
                <a:cs typeface="微软雅黑" panose="020b0503020204020204" pitchFamily="34" charset="-122"/>
              </a:rPr>
              <a:t>括号用法的练习</a:t>
            </a:r>
          </a:p>
        </p:txBody>
      </p:sp>
      <p:sp>
        <p:nvSpPr>
          <p:cNvPr id="2" name="文本框 1"/>
          <p:cNvSpPr txBox="1"/>
          <p:nvPr>
            <p:custDataLst>
              <p:tags r:id="rId5"/>
            </p:custDataLst>
          </p:nvPr>
        </p:nvSpPr>
        <p:spPr>
          <a:xfrm>
            <a:off x="326231" y="1315403"/>
            <a:ext cx="8361045" cy="4447699"/>
          </a:xfrm>
          <a:prstGeom prst="rect">
            <a:avLst/>
          </a:prstGeom>
        </p:spPr>
        <p:style>
          <a:lnRef idx="2">
            <a:schemeClr val="accent3"/>
          </a:lnRef>
          <a:fillRef idx="1">
            <a:schemeClr val="lt1"/>
          </a:fillRef>
          <a:effectRef idx="0">
            <a:schemeClr val="accent3"/>
          </a:effectRef>
          <a:fontRef idx="minor">
            <a:schemeClr val="dk1"/>
          </a:fontRef>
        </p:style>
        <p:txBody>
          <a:bodyPr wrap="square" rtlCol="0" anchor="ctr" anchorCtr="0"/>
          <a:lstStyle/>
          <a:p>
            <a:pPr lvl="0" indent="0" algn="just">
              <a:lnSpc>
                <a:spcPct val="140000"/>
              </a:lnSpc>
              <a:spcAft>
                <a:spcPts val="800"/>
              </a:spcAft>
              <a:buClr>
                <a:schemeClr val="tx1">
                  <a:lumMod val="75000"/>
                  <a:lumOff val="25000"/>
                </a:schemeClr>
              </a:buClr>
              <a:buFont typeface="Wingdings" panose="05000000000000000000" pitchFamily="2" charset="2"/>
              <a:buNone/>
            </a:pPr>
            <a:r>
              <a:rPr lang="en-US" altLang="zh-CN" b="1" spc="100">
                <a:latin typeface="黑体" panose="02010609060101010101" pitchFamily="2" charset="-122"/>
                <a:ea typeface="黑体" panose="02010609060101010101" pitchFamily="2" charset="-122"/>
                <a:cs typeface="黑体" panose="02010609060101010101" pitchFamily="2" charset="-122"/>
                <a:sym typeface="+mn-ea"/>
              </a:rPr>
              <a:t>      </a:t>
            </a:r>
            <a:r>
              <a:rPr lang="zh-CN" altLang="en-US" b="1" spc="100">
                <a:latin typeface="黑体" panose="02010609060101010101" pitchFamily="2" charset="-122"/>
                <a:ea typeface="黑体" panose="02010609060101010101" pitchFamily="2" charset="-122"/>
                <a:cs typeface="黑体" panose="02010609060101010101" pitchFamily="2" charset="-122"/>
                <a:sym typeface="+mn-ea"/>
              </a:rPr>
              <a:t>22根据相关规划，到2020年，全国铁路运营里程将达到15万千米左右，基本覆盖20万人口以上的城市</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（其中高铁3万千米左右，覆盖80%以上的大城市）</a:t>
            </a:r>
            <a:r>
              <a:rPr lang="zh-CN" altLang="en-US" b="1" spc="100">
                <a:latin typeface="黑体" panose="02010609060101010101" pitchFamily="2" charset="-122"/>
                <a:ea typeface="黑体" panose="02010609060101010101" pitchFamily="2" charset="-122"/>
                <a:cs typeface="黑体" panose="02010609060101010101" pitchFamily="2" charset="-122"/>
                <a:sym typeface="+mn-ea"/>
              </a:rPr>
              <a:t>。</a:t>
            </a:r>
          </a:p>
          <a:p>
            <a:pPr marL="457200" lvl="0" indent="-457200" algn="just">
              <a:lnSpc>
                <a:spcPct val="140000"/>
              </a:lnSpc>
              <a:spcAft>
                <a:spcPts val="800"/>
              </a:spcAft>
              <a:buClr>
                <a:schemeClr val="tx1">
                  <a:lumMod val="75000"/>
                  <a:lumOff val="25000"/>
                </a:schemeClr>
              </a:buClr>
              <a:buFont typeface="Wingdings" panose="05000000000000000000" pitchFamily="2" charset="2"/>
              <a:buChar char="u"/>
            </a:pPr>
            <a:r>
              <a:rPr lang="zh-CN" altLang="en-US" b="1" spc="100">
                <a:latin typeface="黑体" panose="02010609060101010101" pitchFamily="2" charset="-122"/>
                <a:ea typeface="黑体" panose="02010609060101010101" pitchFamily="2" charset="-122"/>
                <a:cs typeface="黑体" panose="02010609060101010101" pitchFamily="2" charset="-122"/>
                <a:sym typeface="+mn-ea"/>
              </a:rPr>
              <a:t>下列各句中的括号和文中第一段中的</a:t>
            </a:r>
            <a:r>
              <a:rPr lang="zh-CN" altLang="en-US" b="1" spc="100">
                <a:solidFill>
                  <a:srgbClr val="0070C0"/>
                </a:solidFill>
                <a:latin typeface="黑体" panose="02010609060101010101" pitchFamily="2" charset="-122"/>
                <a:ea typeface="黑体" panose="02010609060101010101" pitchFamily="2" charset="-122"/>
                <a:cs typeface="黑体" panose="02010609060101010101" pitchFamily="2" charset="-122"/>
                <a:sym typeface="+mn-ea"/>
              </a:rPr>
              <a:t>括号，作用相同</a:t>
            </a:r>
            <a:r>
              <a:rPr lang="zh-CN" altLang="en-US" b="1" spc="100">
                <a:latin typeface="黑体" panose="02010609060101010101" pitchFamily="2" charset="-122"/>
                <a:ea typeface="黑体" panose="02010609060101010101" pitchFamily="2" charset="-122"/>
                <a:cs typeface="黑体" panose="02010609060101010101" pitchFamily="2" charset="-122"/>
                <a:sym typeface="+mn-ea"/>
              </a:rPr>
              <a:t>的一项是（   ）</a:t>
            </a:r>
          </a:p>
          <a:p>
            <a:pPr lvl="0" indent="0" algn="just">
              <a:lnSpc>
                <a:spcPct val="140000"/>
              </a:lnSpc>
              <a:spcAft>
                <a:spcPts val="800"/>
              </a:spcAft>
              <a:buClr>
                <a:schemeClr val="tx1">
                  <a:lumMod val="75000"/>
                  <a:lumOff val="25000"/>
                </a:schemeClr>
              </a:buClr>
              <a:buFont typeface="Wingdings" panose="05000000000000000000" pitchFamily="2" charset="2"/>
              <a:buNone/>
            </a:pPr>
            <a:r>
              <a:rPr lang="zh-CN" altLang="en-US" b="1" spc="100">
                <a:latin typeface="黑体" panose="02010609060101010101" pitchFamily="2" charset="-122"/>
                <a:ea typeface="黑体" panose="02010609060101010101" pitchFamily="2" charset="-122"/>
                <a:cs typeface="黑体" panose="02010609060101010101" pitchFamily="2" charset="-122"/>
                <a:sym typeface="+mn-ea"/>
              </a:rPr>
              <a:t>A．东晋书法家王羲之，字逸少，琅玡临沂</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（今属山东）</a:t>
            </a:r>
            <a:r>
              <a:rPr lang="zh-CN" altLang="en-US" b="1" spc="100">
                <a:latin typeface="黑体" panose="02010609060101010101" pitchFamily="2" charset="-122"/>
                <a:ea typeface="黑体" panose="02010609060101010101" pitchFamily="2" charset="-122"/>
                <a:cs typeface="黑体" panose="02010609060101010101" pitchFamily="2" charset="-122"/>
                <a:sym typeface="+mn-ea"/>
              </a:rPr>
              <a:t>人。</a:t>
            </a:r>
          </a:p>
          <a:p>
            <a:pPr lvl="0" indent="0" algn="just">
              <a:lnSpc>
                <a:spcPct val="140000"/>
              </a:lnSpc>
              <a:spcAft>
                <a:spcPts val="800"/>
              </a:spcAft>
              <a:buClr>
                <a:schemeClr val="tx1">
                  <a:lumMod val="75000"/>
                  <a:lumOff val="25000"/>
                </a:schemeClr>
              </a:buClr>
              <a:buFont typeface="Wingdings" panose="05000000000000000000" pitchFamily="2" charset="2"/>
              <a:buNone/>
            </a:pPr>
            <a:r>
              <a:rPr lang="zh-CN" altLang="en-US" b="1" spc="100">
                <a:latin typeface="黑体" panose="02010609060101010101" pitchFamily="2" charset="-122"/>
                <a:ea typeface="黑体" panose="02010609060101010101" pitchFamily="2" charset="-122"/>
                <a:cs typeface="黑体" panose="02010609060101010101" pitchFamily="2" charset="-122"/>
                <a:sym typeface="+mn-ea"/>
              </a:rPr>
              <a:t>B．每月最多三百钱，每年则仅有三千六百钱，须</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（需）</a:t>
            </a:r>
            <a:r>
              <a:rPr lang="zh-CN" altLang="en-US" b="1" spc="100">
                <a:latin typeface="黑体" panose="02010609060101010101" pitchFamily="2" charset="-122"/>
                <a:ea typeface="黑体" panose="02010609060101010101" pitchFamily="2" charset="-122"/>
                <a:cs typeface="黑体" panose="02010609060101010101" pitchFamily="2" charset="-122"/>
                <a:sym typeface="+mn-ea"/>
              </a:rPr>
              <a:t>要八年，方有二万九千钱。 </a:t>
            </a:r>
          </a:p>
          <a:p>
            <a:pPr lvl="0" indent="0" algn="just">
              <a:lnSpc>
                <a:spcPct val="140000"/>
              </a:lnSpc>
              <a:spcAft>
                <a:spcPts val="800"/>
              </a:spcAft>
              <a:buClr>
                <a:schemeClr val="tx1">
                  <a:lumMod val="75000"/>
                  <a:lumOff val="25000"/>
                </a:schemeClr>
              </a:buClr>
              <a:buFont typeface="Wingdings" panose="05000000000000000000" pitchFamily="2" charset="2"/>
              <a:buNone/>
            </a:pPr>
            <a:r>
              <a:rPr lang="zh-CN" altLang="en-US" b="1" spc="100">
                <a:latin typeface="黑体" panose="02010609060101010101" pitchFamily="2" charset="-122"/>
                <a:ea typeface="黑体" panose="02010609060101010101" pitchFamily="2" charset="-122"/>
                <a:cs typeface="黑体" panose="02010609060101010101" pitchFamily="2" charset="-122"/>
                <a:sym typeface="+mn-ea"/>
              </a:rPr>
              <a:t>C．被雪浪拍击的山峰，或被吞没，或露顶巅，沉浮其中。</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（徐迟《黄山记》）</a:t>
            </a:r>
          </a:p>
          <a:p>
            <a:pPr lvl="0" indent="0" algn="just">
              <a:lnSpc>
                <a:spcPct val="140000"/>
              </a:lnSpc>
              <a:spcAft>
                <a:spcPts val="800"/>
              </a:spcAft>
              <a:buClr>
                <a:schemeClr val="tx1">
                  <a:lumMod val="75000"/>
                  <a:lumOff val="25000"/>
                </a:schemeClr>
              </a:buClr>
              <a:buFont typeface="Wingdings" panose="05000000000000000000" pitchFamily="2" charset="2"/>
              <a:buNone/>
            </a:pPr>
            <a:r>
              <a:rPr lang="zh-CN" altLang="en-US" b="1" spc="100">
                <a:latin typeface="黑体" panose="02010609060101010101" pitchFamily="2" charset="-122"/>
                <a:ea typeface="黑体" panose="02010609060101010101" pitchFamily="2" charset="-122"/>
                <a:cs typeface="黑体" panose="02010609060101010101" pitchFamily="2" charset="-122"/>
                <a:sym typeface="+mn-ea"/>
              </a:rPr>
              <a:t>D．他们使百姓陷入了痛苦之中，</a:t>
            </a:r>
            <a:r>
              <a:rPr lang="zh-CN" altLang="en-US" b="1" spc="1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（如果）</a:t>
            </a:r>
            <a:r>
              <a:rPr lang="zh-CN" altLang="en-US" b="1" spc="100">
                <a:latin typeface="黑体" panose="02010609060101010101" pitchFamily="2" charset="-122"/>
                <a:ea typeface="黑体" panose="02010609060101010101" pitchFamily="2" charset="-122"/>
                <a:cs typeface="黑体" panose="02010609060101010101" pitchFamily="2" charset="-122"/>
                <a:sym typeface="+mn-ea"/>
              </a:rPr>
              <a:t>大王去讨伐他们，谁能和您对抗呢？</a:t>
            </a:r>
          </a:p>
        </p:txBody>
      </p:sp>
      <p:sp>
        <p:nvSpPr>
          <p:cNvPr id="8" name="文本框 7"/>
          <p:cNvSpPr txBox="1"/>
          <p:nvPr/>
        </p:nvSpPr>
        <p:spPr>
          <a:xfrm>
            <a:off x="4461986" y="3256121"/>
            <a:ext cx="4368165" cy="368300"/>
          </a:xfrm>
          <a:prstGeom prst="rect">
            <a:avLst/>
          </a:prstGeom>
          <a:noFill/>
          <a:ln w="9525">
            <a:noFill/>
          </a:ln>
        </p:spPr>
        <p:txBody>
          <a:bodyPr wrap="square">
            <a:spAutoFit/>
            <a:scene3d>
              <a:camera prst="orthographicFront"/>
              <a:lightRig rig="threePt" dir="t"/>
            </a:scene3d>
          </a:bodyPr>
          <a:lstStyle/>
          <a:p>
            <a:pPr indent="0" algn="r"/>
            <a:r>
              <a:rPr lang="zh-CN" b="1">
                <a:solidFill>
                  <a:srgbClr val="7030A0"/>
                </a:solidFill>
                <a:effectLst>
                  <a:outerShdw blurRad="38100" dist="19050" dir="2700000" algn="tl" rotWithShape="0">
                    <a:schemeClr val="dk1">
                      <a:alpha val="40000"/>
                    </a:schemeClr>
                  </a:outerShdw>
                </a:effectLst>
                <a:ea typeface="宋体" panose="02010600030101010101" pitchFamily="2" charset="-122"/>
              </a:rPr>
              <a:t>标示补充说明</a:t>
            </a:r>
            <a:endParaRPr lang="zh-CN" altLang="en-US" b="1">
              <a:solidFill>
                <a:srgbClr val="7030A0"/>
              </a:solidFill>
              <a:effectLst>
                <a:outerShdw blurRad="38100" dist="19050" dir="2700000" algn="tl" rotWithShape="0">
                  <a:schemeClr val="dk1">
                    <a:alpha val="40000"/>
                  </a:schemeClr>
                </a:outerShdw>
              </a:effectLst>
              <a:ea typeface="宋体" panose="02010600030101010101" pitchFamily="2" charset="-122"/>
            </a:endParaRPr>
          </a:p>
        </p:txBody>
      </p:sp>
      <p:sp>
        <p:nvSpPr>
          <p:cNvPr id="3" name="文本框 2"/>
          <p:cNvSpPr txBox="1"/>
          <p:nvPr/>
        </p:nvSpPr>
        <p:spPr>
          <a:xfrm>
            <a:off x="3687604" y="4069556"/>
            <a:ext cx="4368165" cy="368300"/>
          </a:xfrm>
          <a:prstGeom prst="rect">
            <a:avLst/>
          </a:prstGeom>
          <a:noFill/>
          <a:ln w="9525">
            <a:noFill/>
          </a:ln>
        </p:spPr>
        <p:txBody>
          <a:bodyPr wrap="square">
            <a:spAutoFit/>
            <a:scene3d>
              <a:camera prst="orthographicFront"/>
              <a:lightRig rig="threePt" dir="t"/>
            </a:scene3d>
          </a:bodyPr>
          <a:lstStyle/>
          <a:p>
            <a:pPr indent="0"/>
            <a:r>
              <a:rPr lang="zh-CN" b="1">
                <a:solidFill>
                  <a:srgbClr val="7030A0"/>
                </a:solidFill>
                <a:effectLst>
                  <a:outerShdw blurRad="38100" dist="19050" dir="2700000" algn="tl" rotWithShape="0">
                    <a:schemeClr val="dk1">
                      <a:alpha val="40000"/>
                    </a:schemeClr>
                  </a:outerShdw>
                </a:effectLst>
                <a:ea typeface="宋体" panose="02010600030101010101" pitchFamily="2" charset="-122"/>
              </a:rPr>
              <a:t>标示订正的文字</a:t>
            </a:r>
            <a:endParaRPr lang="zh-CN" altLang="en-US" b="1">
              <a:solidFill>
                <a:srgbClr val="7030A0"/>
              </a:solidFill>
              <a:effectLst>
                <a:outerShdw blurRad="38100" dist="19050" dir="2700000" algn="tl" rotWithShape="0">
                  <a:schemeClr val="dk1">
                    <a:alpha val="40000"/>
                  </a:schemeClr>
                </a:outerShdw>
              </a:effectLst>
              <a:ea typeface="宋体" panose="02010600030101010101" pitchFamily="2" charset="-122"/>
            </a:endParaRPr>
          </a:p>
        </p:txBody>
      </p:sp>
      <p:sp>
        <p:nvSpPr>
          <p:cNvPr id="5" name="文本框 4"/>
          <p:cNvSpPr txBox="1"/>
          <p:nvPr/>
        </p:nvSpPr>
        <p:spPr>
          <a:xfrm>
            <a:off x="6430804" y="4069556"/>
            <a:ext cx="4368165" cy="368300"/>
          </a:xfrm>
          <a:prstGeom prst="rect">
            <a:avLst/>
          </a:prstGeom>
          <a:noFill/>
          <a:ln w="9525">
            <a:noFill/>
          </a:ln>
        </p:spPr>
        <p:txBody>
          <a:bodyPr wrap="square">
            <a:spAutoFit/>
            <a:scene3d>
              <a:camera prst="orthographicFront"/>
              <a:lightRig rig="threePt" dir="t"/>
            </a:scene3d>
          </a:bodyPr>
          <a:lstStyle/>
          <a:p>
            <a:pPr indent="0"/>
            <a:r>
              <a:rPr lang="zh-CN" b="1">
                <a:solidFill>
                  <a:srgbClr val="7030A0"/>
                </a:solidFill>
                <a:effectLst>
                  <a:outerShdw blurRad="38100" dist="19050" dir="2700000" algn="tl" rotWithShape="0">
                    <a:schemeClr val="dk1">
                      <a:alpha val="40000"/>
                    </a:schemeClr>
                  </a:outerShdw>
                </a:effectLst>
                <a:ea typeface="宋体" panose="02010600030101010101" pitchFamily="2" charset="-122"/>
              </a:rPr>
              <a:t>标示引语的出处</a:t>
            </a:r>
            <a:endParaRPr lang="zh-CN" altLang="en-US" b="1">
              <a:solidFill>
                <a:srgbClr val="7030A0"/>
              </a:solidFill>
              <a:effectLst>
                <a:outerShdw blurRad="38100" dist="19050" dir="2700000" algn="tl" rotWithShape="0">
                  <a:schemeClr val="dk1">
                    <a:alpha val="40000"/>
                  </a:schemeClr>
                </a:outerShdw>
              </a:effectLst>
              <a:ea typeface="宋体" panose="02010600030101010101" pitchFamily="2" charset="-122"/>
            </a:endParaRPr>
          </a:p>
        </p:txBody>
      </p:sp>
      <p:sp>
        <p:nvSpPr>
          <p:cNvPr id="6" name="文本框 5"/>
          <p:cNvSpPr txBox="1"/>
          <p:nvPr/>
        </p:nvSpPr>
        <p:spPr>
          <a:xfrm>
            <a:off x="3687604" y="5417820"/>
            <a:ext cx="4368165" cy="368300"/>
          </a:xfrm>
          <a:prstGeom prst="rect">
            <a:avLst/>
          </a:prstGeom>
          <a:noFill/>
          <a:ln w="9525">
            <a:noFill/>
          </a:ln>
        </p:spPr>
        <p:txBody>
          <a:bodyPr wrap="square">
            <a:spAutoFit/>
            <a:scene3d>
              <a:camera prst="orthographicFront"/>
              <a:lightRig rig="threePt" dir="t"/>
            </a:scene3d>
          </a:bodyPr>
          <a:lstStyle/>
          <a:p>
            <a:pPr indent="0"/>
            <a:r>
              <a:rPr lang="zh-CN" b="1">
                <a:solidFill>
                  <a:srgbClr val="7030A0"/>
                </a:solidFill>
                <a:effectLst>
                  <a:outerShdw blurRad="38100" dist="19050" dir="2700000" algn="tl" rotWithShape="0">
                    <a:schemeClr val="dk1">
                      <a:alpha val="40000"/>
                    </a:schemeClr>
                  </a:outerShdw>
                </a:effectLst>
                <a:ea typeface="宋体" panose="02010600030101010101" pitchFamily="2" charset="-122"/>
              </a:rPr>
              <a:t>标示补加的文字</a:t>
            </a:r>
            <a:endParaRPr lang="zh-CN" altLang="en-US" b="1">
              <a:solidFill>
                <a:srgbClr val="7030A0"/>
              </a:solidFill>
              <a:effectLst>
                <a:outerShdw blurRad="38100" dist="19050" dir="2700000" algn="tl" rotWithShape="0">
                  <a:schemeClr val="dk1">
                    <a:alpha val="40000"/>
                  </a:schemeClr>
                </a:outerShdw>
              </a:effectLst>
              <a:ea typeface="宋体" panose="02010600030101010101" pitchFamily="2" charset="-122"/>
            </a:endParaRPr>
          </a:p>
        </p:txBody>
      </p:sp>
      <p:sp>
        <p:nvSpPr>
          <p:cNvPr id="7" name="文本框 6"/>
          <p:cNvSpPr txBox="1"/>
          <p:nvPr/>
        </p:nvSpPr>
        <p:spPr>
          <a:xfrm>
            <a:off x="2870835" y="2330291"/>
            <a:ext cx="4368165" cy="368300"/>
          </a:xfrm>
          <a:prstGeom prst="rect">
            <a:avLst/>
          </a:prstGeom>
          <a:noFill/>
          <a:ln w="9525">
            <a:noFill/>
          </a:ln>
        </p:spPr>
        <p:txBody>
          <a:bodyPr wrap="square">
            <a:spAutoFit/>
            <a:scene3d>
              <a:camera prst="orthographicFront"/>
              <a:lightRig rig="threePt" dir="t"/>
            </a:scene3d>
          </a:bodyPr>
          <a:lstStyle/>
          <a:p>
            <a:pPr indent="0" algn="r"/>
            <a:r>
              <a:rPr lang="zh-CN" b="1">
                <a:solidFill>
                  <a:srgbClr val="7030A0"/>
                </a:solidFill>
                <a:effectLst>
                  <a:outerShdw blurRad="38100" dist="19050" dir="2700000" algn="tl" rotWithShape="0">
                    <a:schemeClr val="dk1">
                      <a:alpha val="40000"/>
                    </a:schemeClr>
                  </a:outerShdw>
                </a:effectLst>
                <a:ea typeface="宋体" panose="02010600030101010101" pitchFamily="2" charset="-122"/>
              </a:rPr>
              <a:t>标示补充说明</a:t>
            </a:r>
            <a:endParaRPr lang="zh-CN" altLang="en-US" b="1">
              <a:solidFill>
                <a:srgbClr val="7030A0"/>
              </a:solidFill>
              <a:effectLst>
                <a:outerShdw blurRad="38100" dist="19050" dir="2700000" algn="tl" rotWithShape="0">
                  <a:schemeClr val="dk1">
                    <a:alpha val="40000"/>
                  </a:schemeClr>
                </a:outerShdw>
              </a:effectLst>
              <a:ea typeface="宋体" panose="02010600030101010101" pitchFamily="2" charset="-122"/>
            </a:endParaRPr>
          </a:p>
        </p:txBody>
      </p:sp>
      <p:sp>
        <p:nvSpPr>
          <p:cNvPr id="10" name="同心圆 9"/>
          <p:cNvSpPr/>
          <p:nvPr/>
        </p:nvSpPr>
        <p:spPr>
          <a:xfrm>
            <a:off x="201454" y="3179445"/>
            <a:ext cx="498634" cy="499110"/>
          </a:xfrm>
          <a:prstGeom prst="donu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FF0000"/>
              </a:solidFill>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5" grpId="0"/>
      <p:bldP spid="6" grpId="0"/>
      <p:bldP spid="7" grpId="0"/>
      <p:bldP spid="10"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02412" y="117479"/>
            <a:ext cx="8139178" cy="441964"/>
          </a:xfrm>
        </p:spPr>
        <p:txBody>
          <a:bodyPr/>
          <a:lstStyle/>
          <a:p>
            <a:r>
              <a:rPr>
                <a:latin typeface="黑体" panose="02010609060101010101" pitchFamily="2" charset="-122"/>
                <a:ea typeface="黑体" panose="02010609060101010101" pitchFamily="2" charset="-122"/>
              </a:rPr>
              <a:t>习题演练</a:t>
            </a:r>
          </a:p>
        </p:txBody>
      </p:sp>
      <p:sp>
        <p:nvSpPr>
          <p:cNvPr id="3" name="内容占位符 2"/>
          <p:cNvSpPr>
            <a:spLocks noGrp="1"/>
          </p:cNvSpPr>
          <p:nvPr>
            <p:ph idx="1"/>
          </p:nvPr>
        </p:nvSpPr>
        <p:spPr>
          <a:xfrm>
            <a:off x="0" y="433070"/>
            <a:ext cx="9063990" cy="5908040"/>
          </a:xfrm>
        </p:spPr>
        <p:txBody>
          <a:bodyPr>
            <a:noAutofit/>
          </a:bodyPr>
          <a:lstStyle/>
          <a:p>
            <a:r>
              <a:rPr lang="en-US" altLang="zh-CN" sz="2000" b="1">
                <a:latin typeface="黑体" panose="02010609060101010101" pitchFamily="2" charset="-122"/>
                <a:ea typeface="黑体" panose="02010609060101010101" pitchFamily="2" charset="-122"/>
                <a:cs typeface="黑体" panose="02010609060101010101" pitchFamily="2" charset="-122"/>
              </a:rPr>
              <a:t>8</a:t>
            </a:r>
            <a:r>
              <a:rPr sz="2000" b="1">
                <a:latin typeface="黑体" panose="02010609060101010101" pitchFamily="2" charset="-122"/>
                <a:ea typeface="黑体" panose="02010609060101010101" pitchFamily="2" charset="-122"/>
                <a:cs typeface="黑体" panose="02010609060101010101" pitchFamily="2" charset="-122"/>
              </a:rPr>
              <a:t>、</a:t>
            </a:r>
            <a:r>
              <a:rPr lang="zh-CN" altLang="en-US" sz="2000" b="1">
                <a:latin typeface="黑体" panose="02010609060101010101" pitchFamily="2" charset="-122"/>
                <a:ea typeface="黑体" panose="02010609060101010101" pitchFamily="2" charset="-122"/>
                <a:cs typeface="黑体" panose="02010609060101010101" pitchFamily="2" charset="-122"/>
              </a:rPr>
              <a:t>下面各句中的括号和文中画波浪线部分的</a:t>
            </a:r>
            <a:r>
              <a:rPr lang="zh-CN" altLang="en-US" sz="2000" b="1">
                <a:solidFill>
                  <a:srgbClr val="FF0000"/>
                </a:solidFill>
                <a:latin typeface="黑体" panose="02010609060101010101" pitchFamily="2" charset="-122"/>
                <a:ea typeface="黑体" panose="02010609060101010101" pitchFamily="2" charset="-122"/>
                <a:cs typeface="黑体" panose="02010609060101010101" pitchFamily="2" charset="-122"/>
              </a:rPr>
              <a:t>括号</a:t>
            </a:r>
            <a:r>
              <a:rPr lang="zh-CN" altLang="en-US" sz="2000" b="1">
                <a:latin typeface="黑体" panose="02010609060101010101" pitchFamily="2" charset="-122"/>
                <a:ea typeface="黑体" panose="02010609060101010101" pitchFamily="2" charset="-122"/>
                <a:cs typeface="黑体" panose="02010609060101010101" pitchFamily="2" charset="-122"/>
              </a:rPr>
              <a:t>，作用相同的一项是(　　)</a:t>
            </a:r>
          </a:p>
          <a:p>
            <a:r>
              <a:rPr lang="zh-CN" altLang="en-US" sz="2000" b="1">
                <a:latin typeface="黑体" panose="02010609060101010101" pitchFamily="2" charset="-122"/>
                <a:ea typeface="黑体" panose="02010609060101010101" pitchFamily="2" charset="-122"/>
                <a:cs typeface="黑体" panose="02010609060101010101" pitchFamily="2" charset="-122"/>
              </a:rPr>
              <a:t>戏曲以其本身的综合性质把各门艺术(音乐、文学、绘画、雕塑、舞蹈)结合在一起并使之精致化。音乐是构成戏曲的一大要素。乐器不但调控全剧节奏，还为演唱伴奏，配合表演，渲染气氛。声乐在戏曲里不但要唱字，讲究“字正腔圆”，还要唱情、唱韵。</a:t>
            </a:r>
          </a:p>
          <a:p>
            <a:r>
              <a:rPr lang="zh-CN" altLang="en-US" sz="2000" b="1">
                <a:latin typeface="黑体" panose="02010609060101010101" pitchFamily="2" charset="-122"/>
                <a:ea typeface="黑体" panose="02010609060101010101" pitchFamily="2" charset="-122"/>
                <a:cs typeface="黑体" panose="02010609060101010101" pitchFamily="2" charset="-122"/>
              </a:rPr>
              <a:t>A．该建筑公司负责建设的工程全部达到了优良工程(的标准)。</a:t>
            </a:r>
          </a:p>
          <a:p>
            <a:r>
              <a:rPr lang="zh-CN" altLang="en-US" sz="2000" b="1">
                <a:latin typeface="黑体" panose="02010609060101010101" pitchFamily="2" charset="-122"/>
                <a:ea typeface="黑体" panose="02010609060101010101" pitchFamily="2" charset="-122"/>
                <a:cs typeface="黑体" panose="02010609060101010101" pitchFamily="2" charset="-122"/>
              </a:rPr>
              <a:t>B．在古代，这里是一个“少草木，多大沙”(《汉书·匈奴传》)的地方。</a:t>
            </a:r>
          </a:p>
          <a:p>
            <a:r>
              <a:rPr lang="zh-CN" altLang="en-US" sz="2000" b="1">
                <a:latin typeface="黑体" panose="02010609060101010101" pitchFamily="2" charset="-122"/>
                <a:ea typeface="黑体" panose="02010609060101010101" pitchFamily="2" charset="-122"/>
                <a:cs typeface="黑体" panose="02010609060101010101" pitchFamily="2" charset="-122"/>
              </a:rPr>
              <a:t>C．“的(de)”这个字在现代汉语中经常使用。</a:t>
            </a:r>
          </a:p>
          <a:p>
            <a:r>
              <a:rPr lang="zh-CN" altLang="en-US" sz="2000" b="1">
                <a:latin typeface="黑体" panose="02010609060101010101" pitchFamily="2" charset="-122"/>
                <a:ea typeface="黑体" panose="02010609060101010101" pitchFamily="2" charset="-122"/>
                <a:cs typeface="黑体" panose="02010609060101010101" pitchFamily="2" charset="-122"/>
              </a:rPr>
              <a:t>D．蓟北：泛指蓟州、幽州一带(今河北省北部地区)。</a:t>
            </a:r>
          </a:p>
        </p:txBody>
      </p:sp>
      <p:pic>
        <p:nvPicPr>
          <p:cNvPr id="5" name="图片 4" descr="31393938393834313b31393939353232383bb9b4d5fdc8b7"/>
          <p:cNvPicPr>
            <a:picLocks noChangeAspect="1"/>
          </p:cNvPicPr>
          <p:nvPr/>
        </p:nvPicPr>
        <p:blipFill>
          <a:blip r:embed="rId2"/>
          <a:stretch>
            <a:fillRect/>
          </a:stretch>
        </p:blipFill>
        <p:spPr>
          <a:xfrm>
            <a:off x="47784" y="4754245"/>
            <a:ext cx="454343" cy="454343"/>
          </a:xfrm>
          <a:prstGeom prst="rect">
            <a:avLst/>
          </a:prstGeom>
        </p:spPr>
      </p:pic>
      <p:sp>
        <p:nvSpPr>
          <p:cNvPr id="4" name="矩形 3"/>
          <p:cNvSpPr/>
          <p:nvPr/>
        </p:nvSpPr>
        <p:spPr>
          <a:xfrm>
            <a:off x="669925" y="6036469"/>
            <a:ext cx="8211979" cy="8215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500"/>
              <a:t>解析：选D。A项，标示订正或补加的文字。B项，标示引语的出处。C项，标示汉语拼音注音。D项，标示注释内容或补充说明，与文中括号作用相同。故选D。 </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
          <p:cNvSpPr>
            <a:spLocks noChangeArrowheads="1"/>
          </p:cNvSpPr>
          <p:nvPr/>
        </p:nvSpPr>
        <p:spPr bwMode="auto">
          <a:xfrm>
            <a:off x="0" y="5837238"/>
            <a:ext cx="9144000" cy="173038"/>
          </a:xfrm>
          <a:prstGeom prst="rect">
            <a:avLst/>
          </a:prstGeom>
          <a:solidFill>
            <a:srgbClr val="0170C1"/>
          </a:solidFill>
          <a:ln>
            <a:noFill/>
          </a:ln>
        </p:spPr>
        <p:txBody>
          <a:bodyPr lIns="68570" tIns="34284" rIns="68570" bIns="34284"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b="1"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2" name="文本框 1"/>
          <p:cNvSpPr txBox="1"/>
          <p:nvPr/>
        </p:nvSpPr>
        <p:spPr>
          <a:xfrm>
            <a:off x="1678428" y="1017710"/>
            <a:ext cx="4733925" cy="598805"/>
          </a:xfrm>
          <a:prstGeom prst="rect">
            <a:avLst/>
          </a:prstGeom>
          <a:noFill/>
          <a:ln w="9525">
            <a:noFill/>
          </a:ln>
        </p:spPr>
        <p:txBody>
          <a:bodyPr anchor="t">
            <a:spAutoFit/>
          </a:bodyPr>
          <a:lstStyle/>
          <a:p>
            <a:pPr algn="ctr">
              <a:buClrTx/>
              <a:buSzTx/>
              <a:buFontTx/>
            </a:pPr>
            <a:r>
              <a:rPr lang="zh-CN" altLang="en-US" sz="3300" b="1">
                <a:solidFill>
                  <a:srgbClr val="FF6600"/>
                </a:solidFill>
                <a:latin typeface="隶书" panose="02010509060101010101" pitchFamily="49" charset="-122"/>
                <a:ea typeface="隶书" panose="02010509060101010101" pitchFamily="49" charset="-122"/>
                <a:cs typeface="+mj-cs"/>
              </a:rPr>
              <a:t>省略号</a:t>
            </a:r>
          </a:p>
        </p:txBody>
      </p:sp>
      <p:sp>
        <p:nvSpPr>
          <p:cNvPr id="4" name="文本框 3"/>
          <p:cNvSpPr txBox="1"/>
          <p:nvPr/>
        </p:nvSpPr>
        <p:spPr>
          <a:xfrm>
            <a:off x="495539" y="1607166"/>
            <a:ext cx="8648700" cy="383540"/>
          </a:xfrm>
          <a:prstGeom prst="rect">
            <a:avLst/>
          </a:prstGeom>
          <a:noFill/>
          <a:ln w="9525">
            <a:noFill/>
          </a:ln>
        </p:spPr>
        <p:txBody>
          <a:bodyPr anchor="t">
            <a:spAutoFit/>
          </a:bodyPr>
          <a:lstStyle/>
          <a:p>
            <a:r>
              <a:rPr lang="zh-CN" altLang="en-US" sz="1900" b="1" smtClean="0">
                <a:solidFill>
                  <a:srgbClr val="FF0000"/>
                </a:solidFill>
                <a:latin typeface="Calibri"/>
                <a:ea typeface="宋体" panose="02010600030101010101" pitchFamily="2" charset="-122"/>
              </a:rPr>
              <a:t>（</a:t>
            </a:r>
            <a:r>
              <a:rPr lang="en-US" altLang="zh-CN" sz="1900" b="1" smtClean="0">
                <a:solidFill>
                  <a:srgbClr val="FF0000"/>
                </a:solidFill>
                <a:latin typeface="Calibri"/>
                <a:ea typeface="宋体" panose="02010600030101010101" pitchFamily="2" charset="-122"/>
              </a:rPr>
              <a:t>1</a:t>
            </a:r>
            <a:r>
              <a:rPr lang="zh-CN" altLang="en-US" sz="1900" b="1" smtClean="0">
                <a:solidFill>
                  <a:srgbClr val="FF0000"/>
                </a:solidFill>
                <a:latin typeface="Calibri"/>
                <a:ea typeface="宋体" panose="02010600030101010101" pitchFamily="2" charset="-122"/>
              </a:rPr>
              <a:t>）表内容省略。</a:t>
            </a:r>
          </a:p>
        </p:txBody>
      </p:sp>
      <p:sp>
        <p:nvSpPr>
          <p:cNvPr id="8" name="文本框 3"/>
          <p:cNvSpPr txBox="1"/>
          <p:nvPr/>
        </p:nvSpPr>
        <p:spPr>
          <a:xfrm>
            <a:off x="285169" y="2946837"/>
            <a:ext cx="8648700" cy="383540"/>
          </a:xfrm>
          <a:prstGeom prst="rect">
            <a:avLst/>
          </a:prstGeom>
          <a:noFill/>
          <a:ln w="9525">
            <a:noFill/>
          </a:ln>
        </p:spPr>
        <p:txBody>
          <a:bodyPr anchor="t">
            <a:spAutoFit/>
          </a:bodyPr>
          <a:lstStyle/>
          <a:p>
            <a:r>
              <a:rPr lang="zh-CN" altLang="en-US" sz="1900" b="1" smtClean="0">
                <a:solidFill>
                  <a:srgbClr val="0000FF"/>
                </a:solidFill>
                <a:latin typeface="Calibri"/>
                <a:ea typeface="宋体" panose="02010600030101010101" pitchFamily="2" charset="-122"/>
              </a:rPr>
              <a:t>②表重复部分的省略。</a:t>
            </a:r>
          </a:p>
        </p:txBody>
      </p:sp>
      <p:sp>
        <p:nvSpPr>
          <p:cNvPr id="10" name="文本框 3"/>
          <p:cNvSpPr txBox="1"/>
          <p:nvPr/>
        </p:nvSpPr>
        <p:spPr>
          <a:xfrm>
            <a:off x="495539" y="3375532"/>
            <a:ext cx="8648700" cy="675640"/>
          </a:xfrm>
          <a:prstGeom prst="rect">
            <a:avLst/>
          </a:prstGeom>
          <a:noFill/>
          <a:ln w="9525">
            <a:noFill/>
          </a:ln>
        </p:spPr>
        <p:txBody>
          <a:bodyPr anchor="t">
            <a:spAutoFit/>
          </a:bodyPr>
          <a:lstStyle/>
          <a:p>
            <a:r>
              <a:rPr lang="zh-CN" altLang="en-US" sz="1900" b="1" smtClean="0">
                <a:latin typeface="Calibri"/>
                <a:ea typeface="宋体" panose="02010600030101010101" pitchFamily="2" charset="-122"/>
              </a:rPr>
              <a:t>例：你对着大山高喊：“我爱你！”大山由远及近地回答说：“我爱你！我爱你！”</a:t>
            </a:r>
            <a:r>
              <a:rPr lang="en-US" altLang="zh-CN" sz="1900" b="1" smtClean="0">
                <a:latin typeface="Calibri"/>
                <a:ea typeface="宋体" panose="02010600030101010101" pitchFamily="2" charset="-122"/>
              </a:rPr>
              <a:t>······</a:t>
            </a:r>
            <a:endParaRPr lang="zh-CN" altLang="en-US" sz="1900" b="1">
              <a:latin typeface="Calibri"/>
              <a:ea typeface="宋体" panose="02010600030101010101" pitchFamily="2" charset="-122"/>
            </a:endParaRPr>
          </a:p>
        </p:txBody>
      </p:sp>
      <p:sp>
        <p:nvSpPr>
          <p:cNvPr id="12" name="文本框 3"/>
          <p:cNvSpPr txBox="1"/>
          <p:nvPr/>
        </p:nvSpPr>
        <p:spPr>
          <a:xfrm>
            <a:off x="338756" y="4125749"/>
            <a:ext cx="8648700" cy="383540"/>
          </a:xfrm>
          <a:prstGeom prst="rect">
            <a:avLst/>
          </a:prstGeom>
          <a:noFill/>
          <a:ln w="9525">
            <a:noFill/>
          </a:ln>
        </p:spPr>
        <p:txBody>
          <a:bodyPr anchor="t">
            <a:spAutoFit/>
          </a:bodyPr>
          <a:lstStyle/>
          <a:p>
            <a:r>
              <a:rPr lang="zh-CN" altLang="en-US" sz="1900" b="1" smtClean="0">
                <a:solidFill>
                  <a:srgbClr val="0000FF"/>
                </a:solidFill>
                <a:latin typeface="Calibri"/>
                <a:ea typeface="宋体" panose="02010600030101010101" pitchFamily="2" charset="-122"/>
              </a:rPr>
              <a:t>③表列举的省略</a:t>
            </a:r>
            <a:r>
              <a:rPr lang="en-US" altLang="zh-CN" sz="1900" b="1" smtClean="0">
                <a:solidFill>
                  <a:srgbClr val="0000FF"/>
                </a:solidFill>
                <a:latin typeface="Calibri"/>
                <a:ea typeface="宋体" panose="02010600030101010101" pitchFamily="2" charset="-122"/>
              </a:rPr>
              <a:t>,</a:t>
            </a:r>
            <a:r>
              <a:rPr lang="zh-CN" altLang="en-US" sz="1900" b="1" smtClean="0">
                <a:solidFill>
                  <a:srgbClr val="0000FF"/>
                </a:solidFill>
                <a:latin typeface="Calibri"/>
                <a:ea typeface="宋体" panose="02010600030101010101" pitchFamily="2" charset="-122"/>
              </a:rPr>
              <a:t>一般列举三项后才使用省略号。</a:t>
            </a:r>
          </a:p>
        </p:txBody>
      </p:sp>
      <p:sp>
        <p:nvSpPr>
          <p:cNvPr id="15" name="文本框 3"/>
          <p:cNvSpPr txBox="1"/>
          <p:nvPr/>
        </p:nvSpPr>
        <p:spPr>
          <a:xfrm>
            <a:off x="495539" y="4554444"/>
            <a:ext cx="8648700" cy="1260475"/>
          </a:xfrm>
          <a:prstGeom prst="rect">
            <a:avLst/>
          </a:prstGeom>
          <a:noFill/>
          <a:ln w="9525">
            <a:noFill/>
          </a:ln>
        </p:spPr>
        <p:txBody>
          <a:bodyPr anchor="t">
            <a:spAutoFit/>
          </a:bodyPr>
          <a:lstStyle/>
          <a:p>
            <a:r>
              <a:rPr lang="zh-CN" altLang="en-US" sz="1900" b="1" smtClean="0">
                <a:latin typeface="Calibri"/>
                <a:ea typeface="宋体" panose="02010600030101010101" pitchFamily="2" charset="-122"/>
              </a:rPr>
              <a:t>例：表重复部分的省略。他们不敢大声说话，不敢写信，不敢交朋友</a:t>
            </a:r>
            <a:r>
              <a:rPr lang="en-US" altLang="zh-CN" sz="1900" b="1" smtClean="0">
                <a:latin typeface="Calibri"/>
                <a:ea typeface="宋体" panose="02010600030101010101" pitchFamily="2" charset="-122"/>
              </a:rPr>
              <a:t>······</a:t>
            </a:r>
          </a:p>
          <a:p>
            <a:r>
              <a:rPr lang="zh-CN" altLang="en-US" sz="1900" b="1">
                <a:latin typeface="Calibri"/>
                <a:ea typeface="宋体" panose="02010600030101010101" pitchFamily="2" charset="-122"/>
              </a:rPr>
              <a:t>【例】　归隐是旧时文人理想中的一种闲散生活——躬耕、沽酒、题诗、作画、对弈……但说起来容易做起来难，古往今来很少有人情愿过这种生活。(表示列举的省略)</a:t>
            </a:r>
          </a:p>
        </p:txBody>
      </p:sp>
      <p:sp>
        <p:nvSpPr>
          <p:cNvPr id="16" name="文本框 3"/>
          <p:cNvSpPr txBox="1"/>
          <p:nvPr/>
        </p:nvSpPr>
        <p:spPr>
          <a:xfrm>
            <a:off x="285169" y="2089447"/>
            <a:ext cx="8648700" cy="383540"/>
          </a:xfrm>
          <a:prstGeom prst="rect">
            <a:avLst/>
          </a:prstGeom>
          <a:noFill/>
          <a:ln w="9525">
            <a:noFill/>
          </a:ln>
        </p:spPr>
        <p:txBody>
          <a:bodyPr anchor="t">
            <a:spAutoFit/>
          </a:bodyPr>
          <a:lstStyle/>
          <a:p>
            <a:r>
              <a:rPr lang="zh-CN" altLang="en-US" sz="1900" b="1" smtClean="0">
                <a:solidFill>
                  <a:srgbClr val="0000FF"/>
                </a:solidFill>
                <a:latin typeface="Calibri"/>
                <a:ea typeface="宋体" panose="02010600030101010101" pitchFamily="2" charset="-122"/>
              </a:rPr>
              <a:t>①表引文的省略。</a:t>
            </a:r>
          </a:p>
        </p:txBody>
      </p:sp>
      <p:sp>
        <p:nvSpPr>
          <p:cNvPr id="17" name="文本框 3"/>
          <p:cNvSpPr txBox="1"/>
          <p:nvPr/>
        </p:nvSpPr>
        <p:spPr>
          <a:xfrm>
            <a:off x="606690" y="2464556"/>
            <a:ext cx="8648700" cy="383540"/>
          </a:xfrm>
          <a:prstGeom prst="rect">
            <a:avLst/>
          </a:prstGeom>
          <a:noFill/>
          <a:ln w="9525">
            <a:noFill/>
          </a:ln>
        </p:spPr>
        <p:txBody>
          <a:bodyPr anchor="t">
            <a:spAutoFit/>
          </a:bodyPr>
          <a:lstStyle/>
          <a:p>
            <a:r>
              <a:rPr lang="zh-CN" altLang="en-US" sz="1900" b="1" smtClean="0">
                <a:latin typeface="Calibri"/>
                <a:ea typeface="宋体" panose="02010600030101010101" pitchFamily="2" charset="-122"/>
              </a:rPr>
              <a:t>例：我们一齐高声朗诵：“</a:t>
            </a:r>
            <a:r>
              <a:rPr lang="en-US" altLang="zh-CN" sz="1900" b="1" smtClean="0">
                <a:latin typeface="Calibri"/>
                <a:ea typeface="宋体" panose="02010600030101010101" pitchFamily="2" charset="-122"/>
              </a:rPr>
              <a:t>······</a:t>
            </a:r>
            <a:r>
              <a:rPr lang="zh-CN" altLang="en-US" sz="1900" b="1" smtClean="0">
                <a:latin typeface="Calibri"/>
                <a:ea typeface="宋体" panose="02010600030101010101" pitchFamily="2" charset="-122"/>
              </a:rPr>
              <a:t>俱往矣，数风流人物，还看今朝。”</a:t>
            </a:r>
            <a:endParaRPr lang="zh-CN" altLang="en-US" sz="1900" b="1">
              <a:latin typeface="Calibri"/>
              <a:ea typeface="宋体" panose="02010600030101010101" pitchFamily="2" charset="-122"/>
            </a:endParaRPr>
          </a:p>
        </p:txBody>
      </p:sp>
    </p:spTree>
  </p:cSld>
  <p:clrMapOvr>
    <a:masterClrMapping/>
  </p:clrMapOvr>
  <p:transition>
    <p:comb dir="vert"/>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3"/>
          <p:cNvSpPr txBox="1"/>
          <p:nvPr/>
        </p:nvSpPr>
        <p:spPr>
          <a:xfrm>
            <a:off x="231582" y="2625316"/>
            <a:ext cx="8648700" cy="383540"/>
          </a:xfrm>
          <a:prstGeom prst="rect">
            <a:avLst/>
          </a:prstGeom>
          <a:noFill/>
          <a:ln w="9525">
            <a:noFill/>
          </a:ln>
        </p:spPr>
        <p:txBody>
          <a:bodyPr anchor="t">
            <a:spAutoFit/>
          </a:bodyPr>
          <a:lstStyle/>
          <a:p>
            <a:r>
              <a:rPr lang="zh-CN" altLang="en-US" sz="1900" b="1" smtClean="0">
                <a:solidFill>
                  <a:srgbClr val="0000FF"/>
                </a:solidFill>
                <a:latin typeface="Calibri"/>
                <a:ea typeface="宋体" panose="02010600030101010101" pitchFamily="2" charset="-122"/>
              </a:rPr>
              <a:t>（</a:t>
            </a:r>
            <a:r>
              <a:rPr lang="en-US" altLang="zh-CN" sz="1900" b="1" smtClean="0">
                <a:solidFill>
                  <a:srgbClr val="0000FF"/>
                </a:solidFill>
                <a:latin typeface="Calibri"/>
                <a:ea typeface="宋体" panose="02010600030101010101" pitchFamily="2" charset="-122"/>
              </a:rPr>
              <a:t>3</a:t>
            </a:r>
            <a:r>
              <a:rPr lang="zh-CN" altLang="en-US" sz="1900" b="1" smtClean="0">
                <a:solidFill>
                  <a:srgbClr val="0000FF"/>
                </a:solidFill>
                <a:latin typeface="Calibri"/>
                <a:ea typeface="宋体" panose="02010600030101010101" pitchFamily="2" charset="-122"/>
              </a:rPr>
              <a:t>）表说话断断续续。</a:t>
            </a:r>
            <a:endParaRPr lang="zh-CN" altLang="en-US" sz="1900" b="1">
              <a:solidFill>
                <a:srgbClr val="0000FF"/>
              </a:solidFill>
              <a:latin typeface="Calibri"/>
              <a:ea typeface="宋体" panose="02010600030101010101" pitchFamily="2" charset="-122"/>
            </a:endParaRPr>
          </a:p>
        </p:txBody>
      </p:sp>
      <p:sp>
        <p:nvSpPr>
          <p:cNvPr id="5" name="文本框 3"/>
          <p:cNvSpPr txBox="1"/>
          <p:nvPr/>
        </p:nvSpPr>
        <p:spPr>
          <a:xfrm>
            <a:off x="285169" y="3857814"/>
            <a:ext cx="8648700" cy="383540"/>
          </a:xfrm>
          <a:prstGeom prst="rect">
            <a:avLst/>
          </a:prstGeom>
          <a:noFill/>
          <a:ln w="9525">
            <a:noFill/>
          </a:ln>
        </p:spPr>
        <p:txBody>
          <a:bodyPr anchor="t">
            <a:spAutoFit/>
          </a:bodyPr>
          <a:lstStyle/>
          <a:p>
            <a:r>
              <a:rPr lang="zh-CN" altLang="en-US" sz="1900" b="1" smtClean="0">
                <a:solidFill>
                  <a:srgbClr val="0000FF"/>
                </a:solidFill>
                <a:latin typeface="Calibri"/>
                <a:ea typeface="宋体" panose="02010600030101010101" pitchFamily="2" charset="-122"/>
              </a:rPr>
              <a:t>（</a:t>
            </a:r>
            <a:r>
              <a:rPr lang="en-US" altLang="zh-CN" sz="1900" b="1" smtClean="0">
                <a:solidFill>
                  <a:srgbClr val="0000FF"/>
                </a:solidFill>
                <a:latin typeface="Calibri"/>
                <a:ea typeface="宋体" panose="02010600030101010101" pitchFamily="2" charset="-122"/>
              </a:rPr>
              <a:t>4</a:t>
            </a:r>
            <a:r>
              <a:rPr lang="zh-CN" altLang="en-US" sz="1900" b="1" smtClean="0">
                <a:solidFill>
                  <a:srgbClr val="0000FF"/>
                </a:solidFill>
                <a:latin typeface="Calibri"/>
                <a:ea typeface="宋体" panose="02010600030101010101" pitchFamily="2" charset="-122"/>
              </a:rPr>
              <a:t>）表说话中断。</a:t>
            </a:r>
            <a:endParaRPr lang="zh-CN" altLang="en-US" sz="1900" b="1">
              <a:solidFill>
                <a:srgbClr val="0000FF"/>
              </a:solidFill>
              <a:latin typeface="Calibri"/>
              <a:ea typeface="宋体" panose="02010600030101010101" pitchFamily="2" charset="-122"/>
            </a:endParaRPr>
          </a:p>
        </p:txBody>
      </p:sp>
      <p:sp>
        <p:nvSpPr>
          <p:cNvPr id="6" name="文本框 3"/>
          <p:cNvSpPr txBox="1"/>
          <p:nvPr/>
        </p:nvSpPr>
        <p:spPr>
          <a:xfrm>
            <a:off x="247880" y="4379078"/>
            <a:ext cx="8648700" cy="675640"/>
          </a:xfrm>
          <a:prstGeom prst="rect">
            <a:avLst/>
          </a:prstGeom>
          <a:noFill/>
          <a:ln w="9525">
            <a:noFill/>
          </a:ln>
        </p:spPr>
        <p:txBody>
          <a:bodyPr anchor="t">
            <a:spAutoFit/>
          </a:bodyPr>
          <a:lstStyle/>
          <a:p>
            <a:r>
              <a:rPr lang="zh-CN" altLang="en-US" sz="1900" smtClean="0">
                <a:latin typeface="Calibri"/>
                <a:ea typeface="宋体" panose="02010600030101010101" pitchFamily="2" charset="-122"/>
              </a:rPr>
              <a:t>例：穿长袍的问：“这位是</a:t>
            </a:r>
            <a:r>
              <a:rPr lang="en-US" altLang="zh-CN" sz="1900" smtClean="0">
                <a:latin typeface="Calibri"/>
                <a:ea typeface="宋体" panose="02010600030101010101" pitchFamily="2" charset="-122"/>
              </a:rPr>
              <a:t>······</a:t>
            </a:r>
            <a:r>
              <a:rPr lang="zh-CN" altLang="en-US" sz="1900" smtClean="0">
                <a:latin typeface="Calibri"/>
                <a:ea typeface="宋体" panose="02010600030101010101" pitchFamily="2" charset="-122"/>
              </a:rPr>
              <a:t>”“我的兄弟。”戴礼帽的回答。</a:t>
            </a:r>
          </a:p>
          <a:p>
            <a:r>
              <a:rPr lang="zh-CN" altLang="en-US" sz="1900">
                <a:latin typeface="Calibri"/>
                <a:ea typeface="宋体" panose="02010600030101010101" pitchFamily="2" charset="-122"/>
              </a:rPr>
              <a:t>【例】　“我并没有阔哩，我必须卖了这些，再去……”(表示语言的中断)</a:t>
            </a:r>
          </a:p>
        </p:txBody>
      </p:sp>
      <p:sp>
        <p:nvSpPr>
          <p:cNvPr id="7" name="文本框 3"/>
          <p:cNvSpPr txBox="1"/>
          <p:nvPr/>
        </p:nvSpPr>
        <p:spPr>
          <a:xfrm>
            <a:off x="231582" y="1553579"/>
            <a:ext cx="8648700" cy="383540"/>
          </a:xfrm>
          <a:prstGeom prst="rect">
            <a:avLst/>
          </a:prstGeom>
          <a:noFill/>
          <a:ln w="9525">
            <a:noFill/>
          </a:ln>
        </p:spPr>
        <p:txBody>
          <a:bodyPr anchor="t">
            <a:spAutoFit/>
          </a:bodyPr>
          <a:lstStyle/>
          <a:p>
            <a:r>
              <a:rPr lang="zh-CN" altLang="en-US" sz="1900" b="1" smtClean="0">
                <a:solidFill>
                  <a:srgbClr val="0000FF"/>
                </a:solidFill>
                <a:latin typeface="Calibri"/>
                <a:ea typeface="宋体" panose="02010600030101010101" pitchFamily="2" charset="-122"/>
              </a:rPr>
              <a:t>（</a:t>
            </a:r>
            <a:r>
              <a:rPr lang="en-US" altLang="zh-CN" sz="1900" b="1" smtClean="0">
                <a:solidFill>
                  <a:srgbClr val="0000FF"/>
                </a:solidFill>
                <a:latin typeface="Calibri"/>
                <a:ea typeface="宋体" panose="02010600030101010101" pitchFamily="2" charset="-122"/>
              </a:rPr>
              <a:t>2</a:t>
            </a:r>
            <a:r>
              <a:rPr lang="zh-CN" altLang="en-US" sz="1900" b="1" smtClean="0">
                <a:solidFill>
                  <a:srgbClr val="0000FF"/>
                </a:solidFill>
                <a:latin typeface="Calibri"/>
                <a:ea typeface="宋体" panose="02010600030101010101" pitchFamily="2" charset="-122"/>
              </a:rPr>
              <a:t>）表语意未尽。</a:t>
            </a:r>
            <a:endParaRPr lang="zh-CN" altLang="en-US" sz="1900" b="1">
              <a:solidFill>
                <a:srgbClr val="0000FF"/>
              </a:solidFill>
              <a:latin typeface="Calibri"/>
              <a:ea typeface="宋体" panose="02010600030101010101" pitchFamily="2" charset="-122"/>
            </a:endParaRPr>
          </a:p>
        </p:txBody>
      </p:sp>
      <p:sp>
        <p:nvSpPr>
          <p:cNvPr id="8" name="文本框 3"/>
          <p:cNvSpPr txBox="1"/>
          <p:nvPr/>
        </p:nvSpPr>
        <p:spPr>
          <a:xfrm>
            <a:off x="606690" y="2035861"/>
            <a:ext cx="8648700" cy="383540"/>
          </a:xfrm>
          <a:prstGeom prst="rect">
            <a:avLst/>
          </a:prstGeom>
          <a:noFill/>
          <a:ln w="9525">
            <a:noFill/>
          </a:ln>
        </p:spPr>
        <p:txBody>
          <a:bodyPr anchor="t">
            <a:spAutoFit/>
          </a:bodyPr>
          <a:lstStyle/>
          <a:p>
            <a:r>
              <a:rPr lang="zh-CN" altLang="en-US" sz="1900" smtClean="0">
                <a:latin typeface="Calibri"/>
                <a:ea typeface="宋体" panose="02010600030101010101" pitchFamily="2" charset="-122"/>
              </a:rPr>
              <a:t>例：在人迹罕至的深山里，假如看到一缕炊烟</a:t>
            </a:r>
            <a:r>
              <a:rPr lang="en-US" altLang="zh-CN" sz="1900" smtClean="0">
                <a:latin typeface="Calibri"/>
                <a:ea typeface="宋体" panose="02010600030101010101" pitchFamily="2" charset="-122"/>
              </a:rPr>
              <a:t>······</a:t>
            </a:r>
            <a:r>
              <a:rPr lang="zh-CN" altLang="en-US" sz="1900" smtClean="0">
                <a:latin typeface="Calibri"/>
                <a:ea typeface="宋体" panose="02010600030101010101" pitchFamily="2" charset="-122"/>
              </a:rPr>
              <a:t>多少有些意外。</a:t>
            </a:r>
            <a:endParaRPr lang="zh-CN" altLang="en-US" sz="1900">
              <a:latin typeface="Calibri"/>
              <a:ea typeface="宋体" panose="02010600030101010101" pitchFamily="2" charset="-122"/>
            </a:endParaRPr>
          </a:p>
        </p:txBody>
      </p:sp>
      <p:sp>
        <p:nvSpPr>
          <p:cNvPr id="9" name="矩形 8"/>
          <p:cNvSpPr/>
          <p:nvPr/>
        </p:nvSpPr>
        <p:spPr>
          <a:xfrm>
            <a:off x="553103" y="3214772"/>
            <a:ext cx="7984444" cy="368300"/>
          </a:xfrm>
          <a:prstGeom prst="rect">
            <a:avLst/>
          </a:prstGeom>
        </p:spPr>
        <p:txBody>
          <a:bodyPr wrap="square">
            <a:spAutoFit/>
          </a:bodyPr>
          <a:lstStyle/>
          <a:p>
            <a:pPr>
              <a:defRPr/>
            </a:pPr>
            <a:r>
              <a:rPr lang="zh-CN" altLang="en-US" smtClean="0"/>
              <a:t>例：他说：“我……对不起……大家，我……没有……完成……任务。”</a:t>
            </a:r>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22917" name="Text Box 5"/>
          <p:cNvSpPr txBox="1"/>
          <p:nvPr/>
        </p:nvSpPr>
        <p:spPr>
          <a:xfrm>
            <a:off x="467021" y="1484599"/>
            <a:ext cx="7000064" cy="1060450"/>
          </a:xfrm>
          <a:prstGeom prst="rect">
            <a:avLst/>
          </a:prstGeom>
          <a:noFill/>
          <a:ln w="9525">
            <a:noFill/>
          </a:ln>
        </p:spPr>
        <p:txBody>
          <a:bodyPr wrap="square" anchor="t">
            <a:spAutoFit/>
          </a:bodyPr>
          <a:lstStyle/>
          <a:p>
            <a:pPr>
              <a:spcBef>
                <a:spcPct val="50000"/>
              </a:spcBef>
            </a:pPr>
            <a:r>
              <a:rPr lang="zh-CN" altLang="en-US" sz="2100" smtClean="0">
                <a:solidFill>
                  <a:srgbClr val="3333FF"/>
                </a:solidFill>
                <a:latin typeface="宋体" panose="02010600030101010101" pitchFamily="2" charset="-122"/>
                <a:ea typeface="宋体" panose="02010600030101010101" pitchFamily="2" charset="-122"/>
              </a:rPr>
              <a:t>（</a:t>
            </a:r>
            <a:r>
              <a:rPr lang="en-US" altLang="zh-CN" sz="2100" smtClean="0">
                <a:solidFill>
                  <a:srgbClr val="3333FF"/>
                </a:solidFill>
                <a:latin typeface="宋体" panose="02010600030101010101" pitchFamily="2" charset="-122"/>
                <a:ea typeface="宋体" panose="02010600030101010101" pitchFamily="2" charset="-122"/>
              </a:rPr>
              <a:t>5</a:t>
            </a:r>
            <a:r>
              <a:rPr lang="zh-CN" altLang="en-US" sz="2100" smtClean="0">
                <a:solidFill>
                  <a:srgbClr val="3333FF"/>
                </a:solidFill>
                <a:latin typeface="宋体" panose="02010600030101010101" pitchFamily="2" charset="-122"/>
                <a:ea typeface="宋体" panose="02010600030101010101" pitchFamily="2" charset="-122"/>
              </a:rPr>
              <a:t>）</a:t>
            </a:r>
            <a:r>
              <a:rPr lang="zh-CN" altLang="en-US" sz="2100">
                <a:solidFill>
                  <a:srgbClr val="3333FF"/>
                </a:solidFill>
                <a:latin typeface="宋体" panose="02010600030101010101" pitchFamily="2" charset="-122"/>
                <a:ea typeface="宋体" panose="02010600030101010101" pitchFamily="2" charset="-122"/>
              </a:rPr>
              <a:t>注意省略号前后标点的使用。</a:t>
            </a:r>
            <a:r>
              <a:rPr lang="zh-CN" altLang="en-US" sz="2100">
                <a:solidFill>
                  <a:srgbClr val="FF3300"/>
                </a:solidFill>
                <a:latin typeface="宋体" panose="02010600030101010101" pitchFamily="2" charset="-122"/>
                <a:ea typeface="宋体" panose="02010600030101010101" pitchFamily="2" charset="-122"/>
              </a:rPr>
              <a:t>一般来说，在省略号的前面，如果句子的意思已经表达完了，说明这个句子已经是个完整的句子，那么应在句子的末尾加上句末点号。</a:t>
            </a:r>
          </a:p>
        </p:txBody>
      </p:sp>
      <p:sp>
        <p:nvSpPr>
          <p:cNvPr id="422918" name="Text Box 6"/>
          <p:cNvSpPr txBox="1"/>
          <p:nvPr/>
        </p:nvSpPr>
        <p:spPr>
          <a:xfrm>
            <a:off x="521036" y="2672917"/>
            <a:ext cx="6400800" cy="414020"/>
          </a:xfrm>
          <a:prstGeom prst="rect">
            <a:avLst/>
          </a:prstGeom>
          <a:noFill/>
          <a:ln w="9525">
            <a:noFill/>
          </a:ln>
        </p:spPr>
        <p:txBody>
          <a:bodyPr anchor="t">
            <a:spAutoFit/>
          </a:bodyPr>
          <a:lstStyle/>
          <a:p>
            <a:pPr>
              <a:spcBef>
                <a:spcPct val="50000"/>
              </a:spcBef>
            </a:pPr>
            <a:r>
              <a:rPr lang="en-US" altLang="zh-CN" sz="2100">
                <a:solidFill>
                  <a:srgbClr val="333300"/>
                </a:solidFill>
                <a:latin typeface="Times New Roman" panose="02020603050405020304" pitchFamily="18" charset="0"/>
                <a:ea typeface="宋体" panose="02010600030101010101" pitchFamily="2" charset="-122"/>
              </a:rPr>
              <a:t>“</a:t>
            </a:r>
            <a:r>
              <a:rPr lang="zh-CN" altLang="en-US" sz="2100">
                <a:solidFill>
                  <a:srgbClr val="333300"/>
                </a:solidFill>
                <a:latin typeface="Times New Roman" panose="02020603050405020304" pitchFamily="18" charset="0"/>
                <a:ea typeface="宋体" panose="02010600030101010101" pitchFamily="2" charset="-122"/>
              </a:rPr>
              <a:t>真是人民的法庭啊！</a:t>
            </a:r>
            <a:r>
              <a:rPr lang="en-US" altLang="zh-CN" sz="2100">
                <a:solidFill>
                  <a:srgbClr val="333300"/>
                </a:solidFill>
                <a:latin typeface="Times New Roman" panose="02020603050405020304" pitchFamily="18" charset="0"/>
                <a:ea typeface="宋体" panose="02010600030101010101" pitchFamily="2" charset="-122"/>
              </a:rPr>
              <a:t>……”</a:t>
            </a:r>
            <a:r>
              <a:rPr lang="zh-CN" altLang="en-US" sz="2100">
                <a:solidFill>
                  <a:srgbClr val="333300"/>
                </a:solidFill>
                <a:latin typeface="Times New Roman" panose="02020603050405020304" pitchFamily="18" charset="0"/>
                <a:ea typeface="宋体" panose="02010600030101010101" pitchFamily="2" charset="-122"/>
              </a:rPr>
              <a:t>她感动地说。</a:t>
            </a:r>
          </a:p>
        </p:txBody>
      </p:sp>
      <p:sp>
        <p:nvSpPr>
          <p:cNvPr id="422920" name="Text Box 8"/>
          <p:cNvSpPr txBox="1"/>
          <p:nvPr/>
        </p:nvSpPr>
        <p:spPr>
          <a:xfrm>
            <a:off x="358993" y="3267076"/>
            <a:ext cx="8148162" cy="414020"/>
          </a:xfrm>
          <a:prstGeom prst="rect">
            <a:avLst/>
          </a:prstGeom>
          <a:noFill/>
          <a:ln w="9525">
            <a:noFill/>
          </a:ln>
        </p:spPr>
        <p:txBody>
          <a:bodyPr wrap="square" anchor="t">
            <a:spAutoFit/>
          </a:bodyPr>
          <a:lstStyle/>
          <a:p>
            <a:pPr>
              <a:spcBef>
                <a:spcPct val="50000"/>
              </a:spcBef>
            </a:pPr>
            <a:r>
              <a:rPr lang="zh-CN" altLang="en-US" sz="2100" smtClean="0">
                <a:solidFill>
                  <a:srgbClr val="0000FF"/>
                </a:solidFill>
                <a:latin typeface="宋体" panose="02010600030101010101" pitchFamily="2" charset="-122"/>
                <a:ea typeface="宋体" panose="02010600030101010101" pitchFamily="2" charset="-122"/>
              </a:rPr>
              <a:t>（</a:t>
            </a:r>
            <a:r>
              <a:rPr lang="en-US" altLang="zh-CN" sz="2100" smtClean="0">
                <a:solidFill>
                  <a:srgbClr val="0000FF"/>
                </a:solidFill>
                <a:latin typeface="宋体" panose="02010600030101010101" pitchFamily="2" charset="-122"/>
                <a:ea typeface="宋体" panose="02010600030101010101" pitchFamily="2" charset="-122"/>
              </a:rPr>
              <a:t>6</a:t>
            </a:r>
            <a:r>
              <a:rPr lang="zh-CN" altLang="en-US" sz="2100" smtClean="0">
                <a:solidFill>
                  <a:srgbClr val="0000FF"/>
                </a:solidFill>
                <a:latin typeface="宋体" panose="02010600030101010101" pitchFamily="2" charset="-122"/>
                <a:ea typeface="宋体" panose="02010600030101010101" pitchFamily="2" charset="-122"/>
              </a:rPr>
              <a:t>）</a:t>
            </a:r>
            <a:r>
              <a:rPr lang="zh-CN" altLang="en-US" sz="2100">
                <a:solidFill>
                  <a:srgbClr val="0000FF"/>
                </a:solidFill>
                <a:latin typeface="宋体" panose="02010600030101010101" pitchFamily="2" charset="-122"/>
                <a:ea typeface="宋体" panose="02010600030101010101" pitchFamily="2" charset="-122"/>
              </a:rPr>
              <a:t>如果省略号前面的句子不是一个完整的句子，原则上不加标点。</a:t>
            </a:r>
            <a:r>
              <a:rPr lang="zh-CN" altLang="en-US" sz="2100">
                <a:solidFill>
                  <a:srgbClr val="0000FF"/>
                </a:solidFill>
                <a:latin typeface="Times New Roman" panose="02020603050405020304" pitchFamily="18" charset="0"/>
                <a:ea typeface="黑体" panose="02010609060101010101" pitchFamily="2" charset="-122"/>
              </a:rPr>
              <a:t> </a:t>
            </a:r>
          </a:p>
        </p:txBody>
      </p:sp>
      <p:sp>
        <p:nvSpPr>
          <p:cNvPr id="422921" name="Text Box 9"/>
          <p:cNvSpPr txBox="1"/>
          <p:nvPr/>
        </p:nvSpPr>
        <p:spPr>
          <a:xfrm>
            <a:off x="737094" y="3807220"/>
            <a:ext cx="6297612" cy="414020"/>
          </a:xfrm>
          <a:prstGeom prst="rect">
            <a:avLst/>
          </a:prstGeom>
          <a:noFill/>
          <a:ln w="9525">
            <a:noFill/>
          </a:ln>
        </p:spPr>
        <p:txBody>
          <a:bodyPr anchor="t">
            <a:spAutoFit/>
          </a:bodyPr>
          <a:lstStyle/>
          <a:p>
            <a:r>
              <a:rPr lang="zh-CN" altLang="en-US" sz="2100">
                <a:solidFill>
                  <a:srgbClr val="333300"/>
                </a:solidFill>
                <a:latin typeface="Times New Roman" panose="02020603050405020304" pitchFamily="18" charset="0"/>
                <a:ea typeface="宋体" panose="02010600030101010101" pitchFamily="2" charset="-122"/>
              </a:rPr>
              <a:t>老汉抓起扁</a:t>
            </a:r>
            <a:r>
              <a:rPr lang="zh-CN" altLang="en-US" sz="2100" smtClean="0">
                <a:solidFill>
                  <a:srgbClr val="333300"/>
                </a:solidFill>
                <a:latin typeface="Times New Roman" panose="02020603050405020304" pitchFamily="18" charset="0"/>
                <a:ea typeface="宋体" panose="02010600030101010101" pitchFamily="2" charset="-122"/>
              </a:rPr>
              <a:t>担，提</a:t>
            </a:r>
            <a:r>
              <a:rPr lang="zh-CN" altLang="en-US" sz="2100">
                <a:solidFill>
                  <a:srgbClr val="333300"/>
                </a:solidFill>
                <a:latin typeface="Times New Roman" panose="02020603050405020304" pitchFamily="18" charset="0"/>
                <a:ea typeface="宋体" panose="02010600030101010101" pitchFamily="2" charset="-122"/>
              </a:rPr>
              <a:t>起水桶</a:t>
            </a:r>
            <a:r>
              <a:rPr lang="en-US" altLang="zh-CN" sz="2100">
                <a:solidFill>
                  <a:srgbClr val="333300"/>
                </a:solidFill>
                <a:latin typeface="Times New Roman" panose="02020603050405020304" pitchFamily="18" charset="0"/>
                <a:ea typeface="宋体" panose="02010600030101010101" pitchFamily="2" charset="-122"/>
              </a:rPr>
              <a:t>,</a:t>
            </a:r>
            <a:r>
              <a:rPr lang="zh-CN" altLang="en-US" sz="2100">
                <a:solidFill>
                  <a:srgbClr val="333300"/>
                </a:solidFill>
                <a:latin typeface="Times New Roman" panose="02020603050405020304" pitchFamily="18" charset="0"/>
                <a:ea typeface="宋体" panose="02010600030101010101" pitchFamily="2" charset="-122"/>
              </a:rPr>
              <a:t>走上台阶</a:t>
            </a:r>
            <a:r>
              <a:rPr lang="en-US" altLang="zh-CN" sz="2100">
                <a:solidFill>
                  <a:srgbClr val="333300"/>
                </a:solidFill>
                <a:latin typeface="Times New Roman" panose="02020603050405020304" pitchFamily="18" charset="0"/>
                <a:ea typeface="宋体" panose="02010600030101010101" pitchFamily="2" charset="-122"/>
              </a:rPr>
              <a:t>……</a:t>
            </a:r>
          </a:p>
        </p:txBody>
      </p:sp>
      <p:sp>
        <p:nvSpPr>
          <p:cNvPr id="8" name="文本框 9"/>
          <p:cNvSpPr txBox="1"/>
          <p:nvPr/>
        </p:nvSpPr>
        <p:spPr>
          <a:xfrm>
            <a:off x="392343" y="4340096"/>
            <a:ext cx="6800850" cy="383540"/>
          </a:xfrm>
          <a:prstGeom prst="rect">
            <a:avLst/>
          </a:prstGeom>
          <a:noFill/>
          <a:ln w="9525">
            <a:noFill/>
          </a:ln>
        </p:spPr>
        <p:txBody>
          <a:bodyPr anchor="t">
            <a:spAutoFit/>
          </a:bodyPr>
          <a:lstStyle/>
          <a:p>
            <a:r>
              <a:rPr lang="zh-CN" altLang="en-US" sz="1900" smtClean="0">
                <a:solidFill>
                  <a:srgbClr val="0000FF"/>
                </a:solidFill>
                <a:latin typeface="Calibri"/>
                <a:ea typeface="宋体" panose="02010600030101010101" pitchFamily="2" charset="-122"/>
              </a:rPr>
              <a:t>（</a:t>
            </a:r>
            <a:r>
              <a:rPr lang="en-US" altLang="zh-CN" sz="1900" smtClean="0">
                <a:solidFill>
                  <a:srgbClr val="0000FF"/>
                </a:solidFill>
                <a:latin typeface="Calibri"/>
                <a:ea typeface="宋体" panose="02010600030101010101" pitchFamily="2" charset="-122"/>
              </a:rPr>
              <a:t>7</a:t>
            </a:r>
            <a:r>
              <a:rPr lang="zh-CN" altLang="en-US" sz="1900" smtClean="0">
                <a:solidFill>
                  <a:srgbClr val="0000FF"/>
                </a:solidFill>
                <a:latin typeface="Calibri"/>
                <a:ea typeface="宋体" panose="02010600030101010101" pitchFamily="2" charset="-122"/>
              </a:rPr>
              <a:t>）与</a:t>
            </a:r>
            <a:r>
              <a:rPr lang="en-US" altLang="zh-CN" sz="1900">
                <a:solidFill>
                  <a:srgbClr val="0000FF"/>
                </a:solidFill>
                <a:latin typeface="Calibri"/>
                <a:ea typeface="宋体" panose="02010600030101010101" pitchFamily="2" charset="-122"/>
              </a:rPr>
              <a:t>“</a:t>
            </a:r>
            <a:r>
              <a:rPr lang="zh-CN" altLang="en-US" sz="1900">
                <a:solidFill>
                  <a:srgbClr val="0000FF"/>
                </a:solidFill>
                <a:latin typeface="Calibri"/>
                <a:ea typeface="宋体" panose="02010600030101010101" pitchFamily="2" charset="-122"/>
              </a:rPr>
              <a:t>等</a:t>
            </a:r>
            <a:r>
              <a:rPr lang="en-US" altLang="zh-CN" sz="1900">
                <a:solidFill>
                  <a:srgbClr val="0000FF"/>
                </a:solidFill>
                <a:latin typeface="Calibri"/>
                <a:ea typeface="宋体" panose="02010600030101010101" pitchFamily="2" charset="-122"/>
              </a:rPr>
              <a:t>”</a:t>
            </a:r>
            <a:r>
              <a:rPr lang="zh-CN" altLang="en-US" sz="1900">
                <a:solidFill>
                  <a:srgbClr val="0000FF"/>
                </a:solidFill>
                <a:latin typeface="Calibri"/>
                <a:ea typeface="宋体" panose="02010600030101010101" pitchFamily="2" charset="-122"/>
              </a:rPr>
              <a:t>不套用</a:t>
            </a:r>
          </a:p>
        </p:txBody>
      </p:sp>
      <p:sp>
        <p:nvSpPr>
          <p:cNvPr id="9" name="文本框 11"/>
          <p:cNvSpPr txBox="1"/>
          <p:nvPr/>
        </p:nvSpPr>
        <p:spPr>
          <a:xfrm>
            <a:off x="565525" y="4861675"/>
            <a:ext cx="8407400" cy="675640"/>
          </a:xfrm>
          <a:prstGeom prst="rect">
            <a:avLst/>
          </a:prstGeom>
          <a:noFill/>
          <a:ln w="38100">
            <a:solidFill>
              <a:schemeClr val="accent3">
                <a:lumMod val="60000"/>
                <a:lumOff val="40000"/>
              </a:schemeClr>
            </a:solidFill>
          </a:ln>
        </p:spPr>
        <p:txBody>
          <a:bodyPr>
            <a:spAutoFit/>
          </a:bodyPr>
          <a:lstStyle/>
          <a:p>
            <a:pPr marR="0" defTabSz="914400" fontAlgn="auto">
              <a:spcBef>
                <a:spcPct val="0"/>
              </a:spcBef>
              <a:spcAft>
                <a:spcPct val="0"/>
              </a:spcAft>
              <a:buClrTx/>
              <a:buSzTx/>
              <a:buFontTx/>
              <a:defRPr/>
            </a:pPr>
            <a:r>
              <a:rPr kumimoji="0" lang="zh-CN" altLang="en-US" sz="1900" kern="1200" cap="none" spc="0" normalizeH="0" baseline="0" noProof="0">
                <a:latin typeface="+mn-lt"/>
                <a:ea typeface="+mn-ea"/>
                <a:cs typeface="+mn-cs"/>
              </a:rPr>
              <a:t>例：a、山谷回荡着狼、虎、熊……的叫声。</a:t>
            </a:r>
          </a:p>
          <a:p>
            <a:pPr marR="0" defTabSz="914400" fontAlgn="auto">
              <a:spcBef>
                <a:spcPct val="0"/>
              </a:spcBef>
              <a:spcAft>
                <a:spcPct val="0"/>
              </a:spcAft>
              <a:buClrTx/>
              <a:buSzTx/>
              <a:buFontTx/>
              <a:defRPr/>
            </a:pPr>
            <a:r>
              <a:rPr kumimoji="0" lang="zh-CN" altLang="en-US" sz="1900" kern="1200" cap="none" spc="0" normalizeH="0" baseline="0" noProof="0">
                <a:latin typeface="+mn-lt"/>
                <a:ea typeface="+mn-ea"/>
                <a:cs typeface="+mn-cs"/>
              </a:rPr>
              <a:t>b、山谷回荡着狼、虎、熊等的叫声</a:t>
            </a:r>
            <a:r>
              <a:rPr kumimoji="0" lang="zh-CN" altLang="en-US" sz="1900" kern="1200" cap="none" spc="0" normalizeH="0" baseline="0" noProof="0" smtClean="0">
                <a:latin typeface="+mn-lt"/>
                <a:ea typeface="+mn-ea"/>
                <a:cs typeface="+mn-cs"/>
              </a:rPr>
              <a:t>。</a:t>
            </a:r>
            <a:endParaRPr kumimoji="0" lang="zh-CN" altLang="en-US" sz="1900" kern="1200" cap="none" spc="0" normalizeH="0" baseline="0" noProof="0">
              <a:latin typeface="+mn-lt"/>
              <a:ea typeface="+mn-ea"/>
              <a:cs typeface="+mn-cs"/>
            </a:endParaRPr>
          </a:p>
        </p:txBody>
      </p: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0766" name="文本框 10"/>
          <p:cNvSpPr/>
          <p:nvPr/>
        </p:nvSpPr>
        <p:spPr>
          <a:xfrm>
            <a:off x="643255" y="197406"/>
            <a:ext cx="2632472" cy="512445"/>
          </a:xfrm>
          <a:prstGeom prst="rect">
            <a:avLst/>
          </a:prstGeom>
          <a:noFill/>
          <a:ln w="9525">
            <a:noFill/>
          </a:ln>
        </p:spPr>
        <p:txBody>
          <a:bodyPr vert="horz" lIns="51428" tIns="25713" rIns="51428" bIns="25713" anchor="t">
            <a:spAutoFit/>
          </a:bodyPr>
          <a:lstStyle/>
          <a:p>
            <a:pPr>
              <a:buFontTx/>
              <a:buNone/>
            </a:pPr>
            <a:r>
              <a:rPr lang="zh-CN" altLang="en-US" sz="3000" b="1" baseline="0">
                <a:solidFill>
                  <a:srgbClr val="FF0000"/>
                </a:solidFill>
                <a:latin typeface="黑体" panose="02010609060101010101" pitchFamily="2" charset="-122"/>
                <a:ea typeface="黑体" panose="02010609060101010101" pitchFamily="2" charset="-122"/>
              </a:rPr>
              <a:t>课堂小结</a:t>
            </a:r>
            <a:endParaRPr lang="zh-CN" altLang="zh-CN" sz="1350">
              <a:latin typeface="Arial" panose="020b0604020202020204" pitchFamily="34" charset="0"/>
            </a:endParaRPr>
          </a:p>
        </p:txBody>
      </p:sp>
      <p:pic>
        <p:nvPicPr>
          <p:cNvPr id="2097212" name="图片 9"/>
          <p:cNvPicPr>
            <a:picLocks noChangeAspect="1"/>
          </p:cNvPicPr>
          <p:nvPr/>
        </p:nvPicPr>
        <p:blipFill>
          <a:blip r:embed="rId3"/>
          <a:stretch>
            <a:fillRect/>
          </a:stretch>
        </p:blipFill>
        <p:spPr>
          <a:xfrm>
            <a:off x="469345" y="727631"/>
            <a:ext cx="2674144" cy="2171700"/>
          </a:xfrm>
          <a:prstGeom prst="rect">
            <a:avLst/>
          </a:prstGeom>
          <a:noFill/>
          <a:ln w="9525">
            <a:noFill/>
          </a:ln>
        </p:spPr>
      </p:pic>
      <p:sp>
        <p:nvSpPr>
          <p:cNvPr id="1050768" name="文本框 3"/>
          <p:cNvSpPr/>
          <p:nvPr/>
        </p:nvSpPr>
        <p:spPr>
          <a:xfrm>
            <a:off x="5125244" y="197168"/>
            <a:ext cx="1319213" cy="530225"/>
          </a:xfrm>
          <a:prstGeom prst="rect">
            <a:avLst/>
          </a:prstGeom>
          <a:noFill/>
          <a:ln w="9525" cap="flat" cmpd="sng">
            <a:solidFill>
              <a:srgbClr val="DED536">
                <a:alpha val="100000"/>
              </a:srgbClr>
            </a:solidFill>
            <a:prstDash val="solid"/>
            <a:miter/>
            <a:headEnd type="none" w="med" len="med"/>
            <a:tailEnd type="none" w="med" len="med"/>
          </a:ln>
        </p:spPr>
        <p:txBody>
          <a:bodyPr vert="horz" lIns="68580" tIns="34290" rIns="68580" bIns="34290" anchor="t">
            <a:spAutoFit/>
          </a:bodyPr>
          <a:lstStyle/>
          <a:p>
            <a:pPr algn="ctr">
              <a:buFontTx/>
              <a:buNone/>
            </a:pPr>
            <a:r>
              <a:rPr lang="en-US" altLang="en-US" sz="3000" b="1" baseline="0">
                <a:solidFill>
                  <a:srgbClr val="FF0000"/>
                </a:solidFill>
                <a:latin typeface="Arial" panose="020b0604020202020204" pitchFamily="34" charset="0"/>
                <a:ea typeface="宋体" panose="02010600030101010101" pitchFamily="2" charset="-122"/>
              </a:rPr>
              <a:t>总结</a:t>
            </a:r>
            <a:endParaRPr lang="zh-CN" altLang="zh-CN" sz="1350">
              <a:latin typeface="Arial" panose="020b0604020202020204" pitchFamily="34" charset="0"/>
            </a:endParaRPr>
          </a:p>
        </p:txBody>
      </p:sp>
      <p:sp>
        <p:nvSpPr>
          <p:cNvPr id="1050772" name="下箭头 7"/>
          <p:cNvSpPr/>
          <p:nvPr/>
        </p:nvSpPr>
        <p:spPr>
          <a:xfrm flipV="1">
            <a:off x="5602685" y="727869"/>
            <a:ext cx="364331" cy="481013"/>
          </a:xfrm>
          <a:prstGeom prst="downArrow">
            <a:avLst>
              <a:gd name="adj1" fmla="val 50000"/>
              <a:gd name="adj2" fmla="val 49986"/>
            </a:avLst>
          </a:prstGeom>
          <a:solidFill>
            <a:srgbClr val="BC1A20"/>
          </a:solidFill>
          <a:ln w="12700" cap="flat" cmpd="sng">
            <a:solidFill>
              <a:srgbClr val="891014">
                <a:alpha val="100000"/>
              </a:srgbClr>
            </a:solidFill>
            <a:prstDash val="solid"/>
            <a:miter/>
            <a:headEnd type="none" w="med" len="med"/>
            <a:tailEnd type="none" w="med" len="med"/>
          </a:ln>
        </p:spPr>
        <p:txBody>
          <a:bodyPr vert="horz" lIns="68580" tIns="34290" rIns="68580" bIns="34290" anchor="ctr"/>
          <a:lstStyle/>
          <a:p>
            <a:pPr algn="ctr">
              <a:buFontTx/>
              <a:buNone/>
            </a:pPr>
            <a:endParaRPr lang="en-US" altLang="en-US" sz="1350" baseline="0">
              <a:solidFill>
                <a:srgbClr val="FFFFFF"/>
              </a:solidFill>
              <a:latin typeface="Arial" panose="020b0604020202020204" pitchFamily="34" charset="0"/>
              <a:ea typeface="微软雅黑" panose="020b0503020204020204" pitchFamily="34" charset="-122"/>
            </a:endParaRPr>
          </a:p>
        </p:txBody>
      </p:sp>
      <p:sp>
        <p:nvSpPr>
          <p:cNvPr id="1050774" name="文本框 8"/>
          <p:cNvSpPr/>
          <p:nvPr/>
        </p:nvSpPr>
        <p:spPr>
          <a:xfrm>
            <a:off x="4079875" y="1209040"/>
            <a:ext cx="5064760" cy="1176020"/>
          </a:xfrm>
          <a:prstGeom prst="rect">
            <a:avLst/>
          </a:prstGeom>
          <a:noFill/>
          <a:ln w="9525" cap="flat" cmpd="sng">
            <a:solidFill>
              <a:srgbClr val="E1AF2B">
                <a:alpha val="100000"/>
              </a:srgbClr>
            </a:solidFill>
            <a:prstDash val="solid"/>
            <a:miter/>
            <a:headEnd type="none" w="med" len="med"/>
            <a:tailEnd type="none" w="med" len="med"/>
          </a:ln>
        </p:spPr>
        <p:txBody>
          <a:bodyPr vert="horz" wrap="square" lIns="68580" tIns="34290" rIns="68580" bIns="34290" anchor="t">
            <a:spAutoFit/>
          </a:bodyPr>
          <a:lstStyle/>
          <a:p>
            <a:pPr algn="ctr">
              <a:buFontTx/>
              <a:buNone/>
            </a:pPr>
            <a:r>
              <a:rPr lang="en-US" altLang="en-US" sz="2400" b="1" baseline="0">
                <a:solidFill>
                  <a:srgbClr val="0070C0"/>
                </a:solidFill>
                <a:latin typeface="黑体" panose="02010609060101010101" pitchFamily="2" charset="-122"/>
                <a:ea typeface="黑体" panose="02010609060101010101" pitchFamily="2" charset="-122"/>
                <a:cs typeface="黑体" panose="02010609060101010101" pitchFamily="2" charset="-122"/>
              </a:rPr>
              <a:t>口诀:</a:t>
            </a:r>
            <a:r>
              <a:rPr lang="zh-CN" altLang="en-US" sz="2400" b="1">
                <a:solidFill>
                  <a:srgbClr val="0070C0"/>
                </a:solidFill>
                <a:latin typeface="黑体" panose="02010609060101010101" pitchFamily="2" charset="-122"/>
                <a:ea typeface="黑体" panose="02010609060101010101" pitchFamily="2" charset="-122"/>
                <a:cs typeface="黑体" panose="02010609060101010101" pitchFamily="2" charset="-122"/>
                <a:sym typeface="+mn-ea"/>
              </a:rPr>
              <a:t> </a:t>
            </a:r>
          </a:p>
          <a:p>
            <a:pPr algn="ctr">
              <a:buFontTx/>
              <a:buNone/>
            </a:pPr>
            <a:r>
              <a:rPr lang="zh-CN" altLang="en-US" sz="2400" b="1">
                <a:solidFill>
                  <a:srgbClr val="0070C0"/>
                </a:solidFill>
                <a:latin typeface="黑体" panose="02010609060101010101" pitchFamily="2" charset="-122"/>
                <a:ea typeface="黑体" panose="02010609060101010101" pitchFamily="2" charset="-122"/>
                <a:cs typeface="黑体" panose="02010609060101010101" pitchFamily="2" charset="-122"/>
                <a:sym typeface="+mn-ea"/>
              </a:rPr>
              <a:t>引文未完不全面，说话续续又断断。</a:t>
            </a:r>
          </a:p>
          <a:p>
            <a:pPr algn="ctr">
              <a:buFontTx/>
              <a:buNone/>
            </a:pPr>
            <a:r>
              <a:rPr lang="zh-CN" altLang="en-US" sz="2400" b="1">
                <a:solidFill>
                  <a:srgbClr val="0070C0"/>
                </a:solidFill>
                <a:latin typeface="黑体" panose="02010609060101010101" pitchFamily="2" charset="-122"/>
                <a:ea typeface="黑体" panose="02010609060101010101" pitchFamily="2" charset="-122"/>
                <a:cs typeface="黑体" panose="02010609060101010101" pitchFamily="2" charset="-122"/>
                <a:sym typeface="+mn-ea"/>
              </a:rPr>
              <a:t> 少三不能省，有省不能等</a:t>
            </a:r>
            <a:endParaRPr lang="zh-CN" altLang="en-US" sz="2400" b="1">
              <a:solidFill>
                <a:srgbClr val="0070C0"/>
              </a:solidFill>
              <a:latin typeface="黑体" panose="02010609060101010101" pitchFamily="2" charset="-122"/>
              <a:ea typeface="黑体" panose="02010609060101010101" pitchFamily="2" charset="-122"/>
              <a:cs typeface="黑体" panose="02010609060101010101" pitchFamily="2" charset="-122"/>
            </a:endParaRPr>
          </a:p>
        </p:txBody>
      </p:sp>
      <p:sp>
        <p:nvSpPr>
          <p:cNvPr id="2" name="文本框 1"/>
          <p:cNvSpPr txBox="1"/>
          <p:nvPr/>
        </p:nvSpPr>
        <p:spPr>
          <a:xfrm>
            <a:off x="48895" y="2385060"/>
            <a:ext cx="9046845" cy="3969385"/>
          </a:xfrm>
          <a:prstGeom prst="rect">
            <a:avLst/>
          </a:prstGeom>
          <a:noFill/>
        </p:spPr>
        <p:txBody>
          <a:bodyPr wrap="square" rtlCol="0" anchor="t">
            <a:spAutoFit/>
          </a:bodyPr>
          <a:lstStyle/>
          <a:p>
            <a:pPr indent="609600" algn="just" fontAlgn="base">
              <a:lnSpc>
                <a:spcPct val="150000"/>
              </a:lnSpc>
            </a:pPr>
            <a:r>
              <a:rPr lang="zh-CN" altLang="zh-CN" sz="2400" b="1" kern="100">
                <a:solidFill>
                  <a:sysClr val="windowText" lastClr="000000"/>
                </a:solidFill>
                <a:latin typeface="Times New Roman"/>
                <a:ea typeface="微软雅黑" panose="020b0503020204020204" pitchFamily="34" charset="-122"/>
                <a:cs typeface="Times New Roman" panose="02020603050405020304"/>
                <a:sym typeface="+mn-ea"/>
              </a:rPr>
              <a:t>使用省略号应注意四点：</a:t>
            </a:r>
            <a:endParaRPr lang="en-US" altLang="zh-CN" sz="2400" strike="noStrike" kern="100" noProof="1">
              <a:solidFill>
                <a:srgbClr val="FF0000"/>
              </a:solidFill>
              <a:latin typeface="Times New Roman"/>
              <a:ea typeface="微软雅黑" panose="020b0503020204020204" pitchFamily="34" charset="-122"/>
              <a:cs typeface="Courier New" panose="02070309020205020404"/>
            </a:endParaRPr>
          </a:p>
          <a:p>
            <a:pPr indent="609600" algn="just" fontAlgn="base">
              <a:lnSpc>
                <a:spcPct val="150000"/>
              </a:lnSpc>
            </a:pPr>
            <a:r>
              <a:rPr lang="en-US" altLang="zh-CN" sz="2400" kern="100">
                <a:solidFill>
                  <a:srgbClr val="FF0000"/>
                </a:solidFill>
                <a:latin typeface="Times New Roman"/>
                <a:ea typeface="微软雅黑" panose="020b0503020204020204" pitchFamily="34" charset="-122"/>
                <a:cs typeface="Courier New" panose="02070309020205020404"/>
                <a:sym typeface="+mn-ea"/>
              </a:rPr>
              <a:t>1.</a:t>
            </a:r>
            <a:r>
              <a:rPr lang="zh-CN" altLang="zh-CN" sz="2400" kern="100">
                <a:solidFill>
                  <a:srgbClr val="FF0000"/>
                </a:solidFill>
                <a:latin typeface="Times New Roman"/>
                <a:ea typeface="微软雅黑" panose="020b0503020204020204" pitchFamily="34" charset="-122"/>
                <a:cs typeface="Times New Roman" panose="02020603050405020304"/>
                <a:sym typeface="+mn-ea"/>
              </a:rPr>
              <a:t>省略号的作用相当于</a:t>
            </a:r>
            <a:r>
              <a:rPr lang="en-US" altLang="zh-CN" sz="2400" kern="100">
                <a:solidFill>
                  <a:srgbClr val="FF0000"/>
                </a:solidFill>
                <a:latin typeface="宋体" panose="02010600030101010101" pitchFamily="2" charset="-122"/>
                <a:ea typeface="微软雅黑" panose="020b0503020204020204" pitchFamily="34" charset="-122"/>
                <a:cs typeface="Times New Roman" panose="02020603050405020304"/>
                <a:sym typeface="+mn-ea"/>
              </a:rPr>
              <a:t>“</a:t>
            </a:r>
            <a:r>
              <a:rPr lang="zh-CN" altLang="zh-CN" sz="2400" kern="100">
                <a:solidFill>
                  <a:srgbClr val="FF0000"/>
                </a:solidFill>
                <a:latin typeface="Times New Roman"/>
                <a:ea typeface="微软雅黑" panose="020b0503020204020204" pitchFamily="34" charset="-122"/>
                <a:cs typeface="Times New Roman" panose="02020603050405020304"/>
                <a:sym typeface="+mn-ea"/>
              </a:rPr>
              <a:t>等</a:t>
            </a:r>
            <a:r>
              <a:rPr lang="en-US" altLang="zh-CN" sz="2400" kern="100">
                <a:solidFill>
                  <a:srgbClr val="FF0000"/>
                </a:solidFill>
                <a:latin typeface="宋体" panose="02010600030101010101" pitchFamily="2" charset="-122"/>
                <a:ea typeface="微软雅黑" panose="020b0503020204020204" pitchFamily="34" charset="-122"/>
                <a:cs typeface="Times New Roman" panose="02020603050405020304"/>
                <a:sym typeface="+mn-ea"/>
              </a:rPr>
              <a:t>”“</a:t>
            </a:r>
            <a:r>
              <a:rPr lang="zh-CN" altLang="zh-CN" sz="2400" kern="100">
                <a:solidFill>
                  <a:srgbClr val="FF0000"/>
                </a:solidFill>
                <a:latin typeface="Times New Roman"/>
                <a:ea typeface="微软雅黑" panose="020b0503020204020204" pitchFamily="34" charset="-122"/>
                <a:cs typeface="Times New Roman" panose="02020603050405020304"/>
                <a:sym typeface="+mn-ea"/>
              </a:rPr>
              <a:t>等等</a:t>
            </a:r>
            <a:r>
              <a:rPr lang="en-US" altLang="zh-CN" sz="2400" kern="100">
                <a:solidFill>
                  <a:srgbClr val="FF0000"/>
                </a:solidFill>
                <a:latin typeface="宋体" panose="02010600030101010101" pitchFamily="2" charset="-122"/>
                <a:ea typeface="微软雅黑" panose="020b0503020204020204" pitchFamily="34" charset="-122"/>
                <a:cs typeface="Times New Roman" panose="02020603050405020304"/>
                <a:sym typeface="+mn-ea"/>
              </a:rPr>
              <a:t>”“</a:t>
            </a:r>
            <a:r>
              <a:rPr lang="zh-CN" altLang="zh-CN" sz="2400" kern="100">
                <a:solidFill>
                  <a:srgbClr val="FF0000"/>
                </a:solidFill>
                <a:latin typeface="Times New Roman"/>
                <a:ea typeface="微软雅黑" panose="020b0503020204020204" pitchFamily="34" charset="-122"/>
                <a:cs typeface="Times New Roman" panose="02020603050405020304"/>
                <a:sym typeface="+mn-ea"/>
              </a:rPr>
              <a:t>之类</a:t>
            </a:r>
            <a:r>
              <a:rPr lang="en-US" altLang="zh-CN" sz="2400" kern="100">
                <a:solidFill>
                  <a:srgbClr val="FF0000"/>
                </a:solidFill>
                <a:latin typeface="宋体" panose="02010600030101010101" pitchFamily="2" charset="-122"/>
                <a:ea typeface="微软雅黑" panose="020b0503020204020204" pitchFamily="34" charset="-122"/>
                <a:cs typeface="Times New Roman" panose="02020603050405020304"/>
                <a:sym typeface="+mn-ea"/>
              </a:rPr>
              <a:t>”</a:t>
            </a:r>
            <a:r>
              <a:rPr lang="zh-CN" altLang="zh-CN" sz="2400" kern="100">
                <a:solidFill>
                  <a:srgbClr val="FF0000"/>
                </a:solidFill>
                <a:latin typeface="Times New Roman"/>
                <a:ea typeface="微软雅黑" panose="020b0503020204020204" pitchFamily="34" charset="-122"/>
                <a:cs typeface="Times New Roman" panose="02020603050405020304"/>
                <a:sym typeface="+mn-ea"/>
              </a:rPr>
              <a:t>，因此，省略号后面不能再用</a:t>
            </a:r>
            <a:r>
              <a:rPr lang="en-US" altLang="zh-CN" sz="2400" kern="100">
                <a:solidFill>
                  <a:srgbClr val="FF0000"/>
                </a:solidFill>
                <a:latin typeface="宋体" panose="02010600030101010101" pitchFamily="2" charset="-122"/>
                <a:ea typeface="微软雅黑" panose="020b0503020204020204" pitchFamily="34" charset="-122"/>
                <a:cs typeface="Times New Roman" panose="02020603050405020304"/>
                <a:sym typeface="+mn-ea"/>
              </a:rPr>
              <a:t>“</a:t>
            </a:r>
            <a:r>
              <a:rPr lang="zh-CN" altLang="zh-CN" sz="2400" kern="100">
                <a:solidFill>
                  <a:srgbClr val="FF0000"/>
                </a:solidFill>
                <a:latin typeface="Times New Roman"/>
                <a:ea typeface="微软雅黑" panose="020b0503020204020204" pitchFamily="34" charset="-122"/>
                <a:cs typeface="Times New Roman" panose="02020603050405020304"/>
                <a:sym typeface="+mn-ea"/>
              </a:rPr>
              <a:t>等</a:t>
            </a:r>
            <a:r>
              <a:rPr lang="en-US" altLang="zh-CN" sz="2400" kern="100">
                <a:solidFill>
                  <a:srgbClr val="FF0000"/>
                </a:solidFill>
                <a:latin typeface="宋体" panose="02010600030101010101" pitchFamily="2" charset="-122"/>
                <a:ea typeface="微软雅黑" panose="020b0503020204020204" pitchFamily="34" charset="-122"/>
                <a:cs typeface="Times New Roman" panose="02020603050405020304"/>
                <a:sym typeface="+mn-ea"/>
              </a:rPr>
              <a:t>”“</a:t>
            </a:r>
            <a:r>
              <a:rPr lang="zh-CN" altLang="zh-CN" sz="2400" kern="100">
                <a:solidFill>
                  <a:srgbClr val="FF0000"/>
                </a:solidFill>
                <a:latin typeface="Times New Roman"/>
                <a:ea typeface="微软雅黑" panose="020b0503020204020204" pitchFamily="34" charset="-122"/>
                <a:cs typeface="Times New Roman" panose="02020603050405020304"/>
                <a:sym typeface="+mn-ea"/>
              </a:rPr>
              <a:t>等等</a:t>
            </a:r>
            <a:r>
              <a:rPr lang="en-US" altLang="zh-CN" sz="2400" kern="100">
                <a:solidFill>
                  <a:srgbClr val="FF0000"/>
                </a:solidFill>
                <a:latin typeface="宋体" panose="02010600030101010101" pitchFamily="2" charset="-122"/>
                <a:ea typeface="微软雅黑" panose="020b0503020204020204" pitchFamily="34" charset="-122"/>
                <a:cs typeface="Times New Roman" panose="02020603050405020304"/>
                <a:sym typeface="+mn-ea"/>
              </a:rPr>
              <a:t>”“</a:t>
            </a:r>
            <a:r>
              <a:rPr lang="zh-CN" altLang="zh-CN" sz="2400" kern="100">
                <a:solidFill>
                  <a:srgbClr val="FF0000"/>
                </a:solidFill>
                <a:latin typeface="Times New Roman"/>
                <a:ea typeface="微软雅黑" panose="020b0503020204020204" pitchFamily="34" charset="-122"/>
                <a:cs typeface="Times New Roman" panose="02020603050405020304"/>
                <a:sym typeface="+mn-ea"/>
              </a:rPr>
              <a:t>之类</a:t>
            </a:r>
            <a:r>
              <a:rPr lang="en-US" altLang="zh-CN" sz="2400" kern="100">
                <a:solidFill>
                  <a:srgbClr val="FF0000"/>
                </a:solidFill>
                <a:latin typeface="宋体" panose="02010600030101010101" pitchFamily="2" charset="-122"/>
                <a:ea typeface="微软雅黑" panose="020b0503020204020204" pitchFamily="34" charset="-122"/>
                <a:cs typeface="Times New Roman" panose="02020603050405020304"/>
                <a:sym typeface="+mn-ea"/>
              </a:rPr>
              <a:t>”</a:t>
            </a:r>
            <a:r>
              <a:rPr lang="zh-CN" altLang="zh-CN" sz="2400" kern="100">
                <a:solidFill>
                  <a:srgbClr val="FF0000"/>
                </a:solidFill>
                <a:latin typeface="Times New Roman"/>
                <a:ea typeface="微软雅黑" panose="020b0503020204020204" pitchFamily="34" charset="-122"/>
                <a:cs typeface="Times New Roman" panose="02020603050405020304"/>
                <a:sym typeface="+mn-ea"/>
              </a:rPr>
              <a:t>。</a:t>
            </a:r>
            <a:endParaRPr lang="zh-CN" altLang="zh-CN" sz="1045" strike="noStrike" kern="100" noProof="1">
              <a:solidFill>
                <a:srgbClr val="FF0000"/>
              </a:solidFill>
              <a:latin typeface="宋体" panose="02010600030101010101" pitchFamily="2" charset="-122"/>
              <a:cs typeface="Courier New" panose="02070309020205020404"/>
            </a:endParaRPr>
          </a:p>
          <a:p>
            <a:pPr indent="609600" algn="just" fontAlgn="base">
              <a:lnSpc>
                <a:spcPct val="150000"/>
              </a:lnSpc>
            </a:pPr>
            <a:r>
              <a:rPr lang="en-US" altLang="zh-CN" sz="2400" kern="100">
                <a:solidFill>
                  <a:srgbClr val="FF0000"/>
                </a:solidFill>
                <a:latin typeface="Times New Roman"/>
                <a:ea typeface="微软雅黑" panose="020b0503020204020204" pitchFamily="34" charset="-122"/>
                <a:cs typeface="Courier New" panose="02070309020205020404"/>
                <a:sym typeface="+mn-ea"/>
              </a:rPr>
              <a:t>2.</a:t>
            </a:r>
            <a:r>
              <a:rPr lang="zh-CN" altLang="zh-CN" sz="2400" kern="100">
                <a:solidFill>
                  <a:srgbClr val="FF0000"/>
                </a:solidFill>
                <a:latin typeface="Times New Roman"/>
                <a:ea typeface="微软雅黑" panose="020b0503020204020204" pitchFamily="34" charset="-122"/>
                <a:cs typeface="Times New Roman" panose="02020603050405020304"/>
                <a:sym typeface="+mn-ea"/>
              </a:rPr>
              <a:t>并列的词语三个以上才能用省略号。</a:t>
            </a:r>
            <a:endParaRPr lang="zh-CN" altLang="zh-CN" sz="1045" strike="noStrike" kern="100" noProof="1">
              <a:solidFill>
                <a:srgbClr val="FF0000"/>
              </a:solidFill>
              <a:latin typeface="宋体" panose="02010600030101010101" pitchFamily="2" charset="-122"/>
              <a:cs typeface="Courier New" panose="02070309020205020404"/>
            </a:endParaRPr>
          </a:p>
          <a:p>
            <a:pPr indent="609600" algn="just" fontAlgn="base">
              <a:lnSpc>
                <a:spcPct val="150000"/>
              </a:lnSpc>
            </a:pPr>
            <a:r>
              <a:rPr lang="en-US" altLang="zh-CN" sz="2400" kern="100">
                <a:solidFill>
                  <a:srgbClr val="FF0000"/>
                </a:solidFill>
                <a:latin typeface="Times New Roman"/>
                <a:ea typeface="微软雅黑" panose="020b0503020204020204" pitchFamily="34" charset="-122"/>
                <a:cs typeface="Courier New" panose="02070309020205020404"/>
                <a:sym typeface="+mn-ea"/>
              </a:rPr>
              <a:t>3.</a:t>
            </a:r>
            <a:r>
              <a:rPr lang="zh-CN" altLang="zh-CN" sz="2400" kern="100">
                <a:solidFill>
                  <a:srgbClr val="FF0000"/>
                </a:solidFill>
                <a:latin typeface="Times New Roman"/>
                <a:ea typeface="微软雅黑" panose="020b0503020204020204" pitchFamily="34" charset="-122"/>
                <a:cs typeface="Times New Roman" panose="02020603050405020304"/>
                <a:sym typeface="+mn-ea"/>
              </a:rPr>
              <a:t>状语内部或定语中心词之间不能用省略号。</a:t>
            </a:r>
            <a:endParaRPr lang="zh-CN" altLang="zh-CN" sz="1045" strike="noStrike" kern="100" noProof="1">
              <a:solidFill>
                <a:srgbClr val="FF0000"/>
              </a:solidFill>
              <a:latin typeface="宋体" panose="02010600030101010101" pitchFamily="2" charset="-122"/>
              <a:cs typeface="Courier New" panose="02070309020205020404"/>
            </a:endParaRPr>
          </a:p>
          <a:p>
            <a:pPr indent="609600" algn="just" fontAlgn="base">
              <a:lnSpc>
                <a:spcPct val="150000"/>
              </a:lnSpc>
            </a:pPr>
            <a:r>
              <a:rPr lang="en-US" altLang="zh-CN" sz="2400" kern="100">
                <a:solidFill>
                  <a:srgbClr val="FF0000"/>
                </a:solidFill>
                <a:latin typeface="Times New Roman"/>
                <a:ea typeface="微软雅黑" panose="020b0503020204020204" pitchFamily="34" charset="-122"/>
                <a:cs typeface="Courier New" panose="02070309020205020404"/>
                <a:sym typeface="+mn-ea"/>
              </a:rPr>
              <a:t>4.</a:t>
            </a:r>
            <a:r>
              <a:rPr lang="zh-CN" altLang="zh-CN" sz="2400" kern="100">
                <a:solidFill>
                  <a:srgbClr val="FF0000"/>
                </a:solidFill>
                <a:latin typeface="Times New Roman"/>
                <a:ea typeface="微软雅黑" panose="020b0503020204020204" pitchFamily="34" charset="-122"/>
                <a:cs typeface="Times New Roman" panose="02020603050405020304"/>
                <a:sym typeface="+mn-ea"/>
              </a:rPr>
              <a:t>省略号可表示话未说完、语意未尽，或说话断断续续、沉默不语。</a:t>
            </a:r>
            <a:r>
              <a:rPr lang="en-US" altLang="zh-CN" sz="2400" kern="100">
                <a:solidFill>
                  <a:srgbClr val="FF0000"/>
                </a:solidFill>
                <a:latin typeface="Times New Roman"/>
                <a:ea typeface="微软雅黑" panose="020b0503020204020204" pitchFamily="34" charset="-122"/>
                <a:cs typeface="Courier New" panose="02070309020205020404"/>
                <a:sym typeface="+mn-ea"/>
              </a:rPr>
              <a:t>(</a:t>
            </a:r>
            <a:r>
              <a:rPr lang="zh-CN" altLang="zh-CN" sz="2400" kern="100">
                <a:solidFill>
                  <a:srgbClr val="FF0000"/>
                </a:solidFill>
                <a:latin typeface="Times New Roman"/>
                <a:ea typeface="微软雅黑" panose="020b0503020204020204" pitchFamily="34" charset="-122"/>
                <a:cs typeface="Times New Roman" panose="02020603050405020304"/>
                <a:sym typeface="+mn-ea"/>
              </a:rPr>
              <a:t>与破折号的近似用法相区分</a:t>
            </a:r>
            <a:r>
              <a:rPr lang="en-US" altLang="zh-CN" sz="2400" kern="100">
                <a:solidFill>
                  <a:srgbClr val="FF0000"/>
                </a:solidFill>
                <a:latin typeface="Times New Roman"/>
                <a:ea typeface="微软雅黑" panose="020b0503020204020204" pitchFamily="34" charset="-122"/>
                <a:cs typeface="Courier New" panose="02070309020205020404"/>
                <a:sym typeface="+mn-ea"/>
              </a:rPr>
              <a:t>)</a:t>
            </a:r>
            <a:endParaRPr lang="zh-CN" altLang="en-US"/>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1050766"/>
                                        </p:tgtEl>
                                        <p:attrNameLst>
                                          <p:attrName>style.visibility</p:attrName>
                                        </p:attrNameLst>
                                      </p:cBhvr>
                                      <p:to>
                                        <p:strVal val="visible"/>
                                      </p:to>
                                    </p:set>
                                    <p:animEffect transition="in" filter="wipe(left)">
                                      <p:cBhvr>
                                        <p:cTn id="7" dur="500" fill="hold"/>
                                        <p:tgtEl>
                                          <p:spTgt spid="105076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3" presetClass="entr" presetSubtype="16" fill="hold" nodeType="clickEffect">
                                  <p:stCondLst>
                                    <p:cond delay="0"/>
                                  </p:stCondLst>
                                  <p:childTnLst>
                                    <p:set>
                                      <p:cBhvr>
                                        <p:cTn id="11" dur="1" fill="hold">
                                          <p:stCondLst>
                                            <p:cond delay="0"/>
                                          </p:stCondLst>
                                        </p:cTn>
                                        <p:tgtEl>
                                          <p:spTgt spid="2097212"/>
                                        </p:tgtEl>
                                        <p:attrNameLst>
                                          <p:attrName>style.visibility</p:attrName>
                                        </p:attrNameLst>
                                      </p:cBhvr>
                                      <p:to>
                                        <p:strVal val="visible"/>
                                      </p:to>
                                    </p:set>
                                    <p:animEffect transition="in" filter="plus(in)">
                                      <p:cBhvr>
                                        <p:cTn id="12" dur="2000" fill="hold"/>
                                        <p:tgtEl>
                                          <p:spTgt spid="209721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768"/>
                                        </p:tgtEl>
                                        <p:attrNameLst>
                                          <p:attrName>style.visibility</p:attrName>
                                        </p:attrNameLst>
                                      </p:cBhvr>
                                      <p:to>
                                        <p:strVal val="visible"/>
                                      </p:to>
                                    </p:set>
                                    <p:animEffect transition="in" filter="wheel(1)">
                                      <p:cBhvr>
                                        <p:cTn id="17" dur="2000" fill="hold"/>
                                        <p:tgtEl>
                                          <p:spTgt spid="1050768"/>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772"/>
                                        </p:tgtEl>
                                        <p:attrNameLst>
                                          <p:attrName>style.visibility</p:attrName>
                                        </p:attrNameLst>
                                      </p:cBhvr>
                                      <p:to>
                                        <p:strVal val="visible"/>
                                      </p:to>
                                    </p:set>
                                    <p:animEffect transition="in" filter="wheel(1)">
                                      <p:cBhvr>
                                        <p:cTn id="22" dur="2000" fill="hold"/>
                                        <p:tgtEl>
                                          <p:spTgt spid="1050772"/>
                                        </p:tgtEl>
                                      </p:cBhvr>
                                    </p:animEffect>
                                  </p:childTnLst>
                                </p:cTn>
                              </p:par>
                            </p:childTnLst>
                          </p:cTn>
                        </p:par>
                      </p:childTnLst>
                    </p:cTn>
                  </p:par>
                  <p:par>
                    <p:cTn id="23" fill="hold" nodeType="clickPar">
                      <p:stCondLst>
                        <p:cond delay="indefinite"/>
                        <p:cond evt="onBegin" delay="0">
                          <p:tn val="22"/>
                        </p:cond>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1050774"/>
                                        </p:tgtEl>
                                        <p:attrNameLst>
                                          <p:attrName>style.visibility</p:attrName>
                                        </p:attrNameLst>
                                      </p:cBhvr>
                                      <p:to>
                                        <p:strVal val="visible"/>
                                      </p:to>
                                    </p:set>
                                    <p:animEffect transition="in" filter="wheel(1)">
                                      <p:cBhvr>
                                        <p:cTn id="27" dur="2000" fill="hold"/>
                                        <p:tgtEl>
                                          <p:spTgt spid="1050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1" name="Rectangle 2"/>
          <p:cNvSpPr>
            <a:spLocks noGrp="1"/>
          </p:cNvSpPr>
          <p:nvPr>
            <p:ph idx="1"/>
          </p:nvPr>
        </p:nvSpPr>
        <p:spPr>
          <a:xfrm>
            <a:off x="539552" y="116632"/>
            <a:ext cx="7848600" cy="7200800"/>
          </a:xfrm>
        </p:spPr>
        <p:txBody>
          <a:bodyPr vert="horz" wrap="square" lIns="91440" tIns="45720" rIns="91440" bIns="45720" anchor="t" anchorCtr="0">
            <a:noAutofit/>
          </a:bodyPr>
          <a:lstStyle/>
          <a:p>
            <a:pPr marL="0" indent="0" algn="ctr" eaLnBrk="1" hangingPunct="1">
              <a:lnSpc>
                <a:spcPct val="100000"/>
              </a:lnSpc>
              <a:buNone/>
            </a:pPr>
            <a:r>
              <a:rPr lang="zh-CN" altLang="en-US" sz="2300" b="1">
                <a:solidFill>
                  <a:srgbClr val="FF0000"/>
                </a:solidFill>
                <a:latin typeface="黑体" panose="02010609060101010101" pitchFamily="2" charset="-122"/>
                <a:ea typeface="黑体" panose="02010609060101010101" pitchFamily="2" charset="-122"/>
                <a:cs typeface="黑体" panose="02010609060101010101" pitchFamily="2" charset="-122"/>
              </a:rPr>
              <a:t>省略号作用</a:t>
            </a:r>
            <a:r>
              <a:rPr lang="en-US" altLang="zh-CN" sz="2300" b="1">
                <a:solidFill>
                  <a:srgbClr val="FF0000"/>
                </a:solidFill>
                <a:latin typeface="黑体" panose="02010609060101010101" pitchFamily="2" charset="-122"/>
                <a:ea typeface="黑体" panose="02010609060101010101" pitchFamily="2" charset="-122"/>
                <a:cs typeface="黑体" panose="02010609060101010101" pitchFamily="2" charset="-122"/>
              </a:rPr>
              <a:t>(</a:t>
            </a:r>
            <a:r>
              <a:rPr sz="2300" b="1">
                <a:solidFill>
                  <a:srgbClr val="FF0000"/>
                </a:solidFill>
                <a:latin typeface="黑体" panose="02010609060101010101" pitchFamily="2" charset="-122"/>
                <a:ea typeface="黑体" panose="02010609060101010101" pitchFamily="2" charset="-122"/>
                <a:cs typeface="黑体" panose="02010609060101010101" pitchFamily="2" charset="-122"/>
              </a:rPr>
              <a:t>记忆）</a:t>
            </a:r>
            <a:endParaRPr lang="en-US" altLang="zh-CN" sz="2300" b="1">
              <a:solidFill>
                <a:srgbClr val="FF0000"/>
              </a:solidFill>
              <a:latin typeface="黑体" panose="02010609060101010101" pitchFamily="2" charset="-122"/>
              <a:ea typeface="黑体" panose="02010609060101010101" pitchFamily="2" charset="-122"/>
              <a:cs typeface="黑体" panose="02010609060101010101" pitchFamily="2" charset="-122"/>
            </a:endParaRPr>
          </a:p>
          <a:p>
            <a:pPr eaLnBrk="1" hangingPunct="1">
              <a:lnSpc>
                <a:spcPct val="100000"/>
              </a:lnSpc>
            </a:pPr>
            <a:r>
              <a:rPr lang="en-US" altLang="zh-CN" sz="2300" b="1">
                <a:solidFill>
                  <a:srgbClr val="FF0000"/>
                </a:solidFill>
                <a:latin typeface="黑体" panose="02010609060101010101" pitchFamily="2" charset="-122"/>
                <a:ea typeface="黑体" panose="02010609060101010101" pitchFamily="2" charset="-122"/>
                <a:cs typeface="黑体" panose="02010609060101010101" pitchFamily="2" charset="-122"/>
              </a:rPr>
              <a:t>1</a:t>
            </a:r>
            <a:r>
              <a:rPr lang="zh-CN" altLang="en-US" sz="2300" b="1">
                <a:solidFill>
                  <a:srgbClr val="FF0000"/>
                </a:solidFill>
                <a:latin typeface="黑体" panose="02010609060101010101" pitchFamily="2" charset="-122"/>
                <a:ea typeface="黑体" panose="02010609060101010101" pitchFamily="2" charset="-122"/>
                <a:cs typeface="黑体" panose="02010609060101010101" pitchFamily="2" charset="-122"/>
              </a:rPr>
              <a:t>、引文的省略</a:t>
            </a:r>
            <a:endParaRPr lang="en-US" altLang="zh-CN" sz="2300" b="1">
              <a:solidFill>
                <a:srgbClr val="FF0000"/>
              </a:solidFill>
              <a:latin typeface="黑体" panose="02010609060101010101" pitchFamily="2" charset="-122"/>
              <a:ea typeface="黑体" panose="02010609060101010101" pitchFamily="2" charset="-122"/>
              <a:cs typeface="黑体" panose="02010609060101010101" pitchFamily="2" charset="-122"/>
            </a:endParaRPr>
          </a:p>
          <a:p>
            <a:pPr eaLnBrk="1" hangingPunct="1">
              <a:lnSpc>
                <a:spcPct val="100000"/>
              </a:lnSpc>
            </a:pPr>
            <a:r>
              <a:rPr lang="en-US" altLang="zh-CN" sz="2300" b="1">
                <a:solidFill>
                  <a:srgbClr val="FF0000"/>
                </a:solidFill>
                <a:latin typeface="黑体" panose="02010609060101010101" pitchFamily="2" charset="-122"/>
                <a:ea typeface="黑体" panose="02010609060101010101" pitchFamily="2" charset="-122"/>
                <a:cs typeface="黑体" panose="02010609060101010101" pitchFamily="2" charset="-122"/>
              </a:rPr>
              <a:t>2</a:t>
            </a:r>
            <a:r>
              <a:rPr lang="zh-CN" altLang="en-US" sz="2300" b="1">
                <a:solidFill>
                  <a:srgbClr val="FF0000"/>
                </a:solidFill>
                <a:latin typeface="黑体" panose="02010609060101010101" pitchFamily="2" charset="-122"/>
                <a:ea typeface="黑体" panose="02010609060101010101" pitchFamily="2" charset="-122"/>
                <a:cs typeface="黑体" panose="02010609060101010101" pitchFamily="2" charset="-122"/>
              </a:rPr>
              <a:t>、列举的省略</a:t>
            </a:r>
            <a:endParaRPr lang="en-US" altLang="zh-CN" sz="2300" b="1">
              <a:solidFill>
                <a:srgbClr val="FF0000"/>
              </a:solidFill>
              <a:latin typeface="黑体" panose="02010609060101010101" pitchFamily="2" charset="-122"/>
              <a:ea typeface="黑体" panose="02010609060101010101" pitchFamily="2" charset="-122"/>
              <a:cs typeface="黑体" panose="02010609060101010101" pitchFamily="2" charset="-122"/>
            </a:endParaRPr>
          </a:p>
          <a:p>
            <a:pPr eaLnBrk="1" hangingPunct="1">
              <a:lnSpc>
                <a:spcPct val="100000"/>
              </a:lnSpc>
            </a:pPr>
            <a:r>
              <a:rPr lang="en-US" altLang="zh-CN" sz="2300" b="1">
                <a:solidFill>
                  <a:srgbClr val="FF0000"/>
                </a:solidFill>
                <a:latin typeface="黑体" panose="02010609060101010101" pitchFamily="2" charset="-122"/>
                <a:ea typeface="黑体" panose="02010609060101010101" pitchFamily="2" charset="-122"/>
                <a:cs typeface="黑体" panose="02010609060101010101" pitchFamily="2" charset="-122"/>
              </a:rPr>
              <a:t>3</a:t>
            </a:r>
            <a:r>
              <a:rPr lang="zh-CN" altLang="en-US" sz="2300" b="1">
                <a:solidFill>
                  <a:srgbClr val="FF0000"/>
                </a:solidFill>
                <a:latin typeface="黑体" panose="02010609060101010101" pitchFamily="2" charset="-122"/>
                <a:ea typeface="黑体" panose="02010609060101010101" pitchFamily="2" charset="-122"/>
                <a:cs typeface="黑体" panose="02010609060101010101" pitchFamily="2" charset="-122"/>
              </a:rPr>
              <a:t>、表示声音的断断续续或语言的中断。</a:t>
            </a:r>
            <a:endParaRPr lang="en-US" altLang="zh-CN" sz="2300" b="1">
              <a:solidFill>
                <a:srgbClr val="FF0000"/>
              </a:solidFill>
              <a:latin typeface="黑体" panose="02010609060101010101" pitchFamily="2" charset="-122"/>
              <a:ea typeface="黑体" panose="02010609060101010101" pitchFamily="2" charset="-122"/>
              <a:cs typeface="黑体" panose="02010609060101010101" pitchFamily="2" charset="-122"/>
            </a:endParaRPr>
          </a:p>
          <a:p>
            <a:pPr eaLnBrk="1" hangingPunct="1">
              <a:lnSpc>
                <a:spcPct val="100000"/>
              </a:lnSpc>
            </a:pPr>
            <a:r>
              <a:rPr lang="en-US" altLang="zh-CN" sz="2300" b="1">
                <a:latin typeface="黑体" panose="02010609060101010101" pitchFamily="2" charset="-122"/>
                <a:ea typeface="黑体" panose="02010609060101010101" pitchFamily="2" charset="-122"/>
                <a:cs typeface="黑体" panose="02010609060101010101" pitchFamily="2" charset="-122"/>
              </a:rPr>
              <a:t>【</a:t>
            </a:r>
            <a:r>
              <a:rPr lang="zh-CN" altLang="en-US" sz="2300" b="1">
                <a:latin typeface="黑体" panose="02010609060101010101" pitchFamily="2" charset="-122"/>
                <a:ea typeface="黑体" panose="02010609060101010101" pitchFamily="2" charset="-122"/>
                <a:cs typeface="黑体" panose="02010609060101010101" pitchFamily="2" charset="-122"/>
              </a:rPr>
              <a:t>例</a:t>
            </a:r>
            <a:r>
              <a:rPr lang="en-US" altLang="zh-CN" sz="2300" b="1">
                <a:latin typeface="黑体" panose="02010609060101010101" pitchFamily="2" charset="-122"/>
                <a:ea typeface="黑体" panose="02010609060101010101" pitchFamily="2" charset="-122"/>
                <a:cs typeface="黑体" panose="02010609060101010101" pitchFamily="2" charset="-122"/>
              </a:rPr>
              <a:t>】</a:t>
            </a:r>
            <a:r>
              <a:rPr lang="zh-CN" altLang="en-US" sz="2300" b="1">
                <a:latin typeface="黑体" panose="02010609060101010101" pitchFamily="2" charset="-122"/>
                <a:ea typeface="黑体" panose="02010609060101010101" pitchFamily="2" charset="-122"/>
                <a:cs typeface="黑体" panose="02010609060101010101" pitchFamily="2" charset="-122"/>
              </a:rPr>
              <a:t>　“我</a:t>
            </a:r>
            <a:r>
              <a:rPr lang="en-US" altLang="zh-CN" sz="2300" b="1">
                <a:latin typeface="黑体" panose="02010609060101010101" pitchFamily="2" charset="-122"/>
                <a:ea typeface="黑体" panose="02010609060101010101" pitchFamily="2" charset="-122"/>
                <a:cs typeface="黑体" panose="02010609060101010101" pitchFamily="2" charset="-122"/>
              </a:rPr>
              <a:t>……</a:t>
            </a:r>
            <a:r>
              <a:rPr lang="zh-CN" altLang="en-US" sz="2300" b="1">
                <a:latin typeface="黑体" panose="02010609060101010101" pitchFamily="2" charset="-122"/>
                <a:ea typeface="黑体" panose="02010609060101010101" pitchFamily="2" charset="-122"/>
                <a:cs typeface="黑体" panose="02010609060101010101" pitchFamily="2" charset="-122"/>
              </a:rPr>
              <a:t>对不起</a:t>
            </a:r>
            <a:r>
              <a:rPr lang="en-US" altLang="zh-CN" sz="2300" b="1">
                <a:latin typeface="黑体" panose="02010609060101010101" pitchFamily="2" charset="-122"/>
                <a:ea typeface="黑体" panose="02010609060101010101" pitchFamily="2" charset="-122"/>
                <a:cs typeface="黑体" panose="02010609060101010101" pitchFamily="2" charset="-122"/>
              </a:rPr>
              <a:t>……</a:t>
            </a:r>
            <a:r>
              <a:rPr lang="zh-CN" altLang="en-US" sz="2300" b="1">
                <a:latin typeface="黑体" panose="02010609060101010101" pitchFamily="2" charset="-122"/>
                <a:ea typeface="黑体" panose="02010609060101010101" pitchFamily="2" charset="-122"/>
                <a:cs typeface="黑体" panose="02010609060101010101" pitchFamily="2" charset="-122"/>
              </a:rPr>
              <a:t>大家，我</a:t>
            </a:r>
            <a:r>
              <a:rPr lang="en-US" altLang="zh-CN" sz="2300" b="1">
                <a:latin typeface="黑体" panose="02010609060101010101" pitchFamily="2" charset="-122"/>
                <a:ea typeface="黑体" panose="02010609060101010101" pitchFamily="2" charset="-122"/>
                <a:cs typeface="黑体" panose="02010609060101010101" pitchFamily="2" charset="-122"/>
              </a:rPr>
              <a:t>……</a:t>
            </a:r>
            <a:r>
              <a:rPr lang="zh-CN" altLang="en-US" sz="2300" b="1">
                <a:latin typeface="黑体" panose="02010609060101010101" pitchFamily="2" charset="-122"/>
                <a:ea typeface="黑体" panose="02010609060101010101" pitchFamily="2" charset="-122"/>
                <a:cs typeface="黑体" panose="02010609060101010101" pitchFamily="2" charset="-122"/>
              </a:rPr>
              <a:t>没有</a:t>
            </a:r>
            <a:r>
              <a:rPr lang="en-US" altLang="zh-CN" sz="2300" b="1">
                <a:latin typeface="黑体" panose="02010609060101010101" pitchFamily="2" charset="-122"/>
                <a:ea typeface="黑体" panose="02010609060101010101" pitchFamily="2" charset="-122"/>
                <a:cs typeface="黑体" panose="02010609060101010101" pitchFamily="2" charset="-122"/>
              </a:rPr>
              <a:t>……</a:t>
            </a:r>
            <a:r>
              <a:rPr lang="zh-CN" altLang="en-US" sz="2300" b="1">
                <a:latin typeface="黑体" panose="02010609060101010101" pitchFamily="2" charset="-122"/>
                <a:ea typeface="黑体" panose="02010609060101010101" pitchFamily="2" charset="-122"/>
                <a:cs typeface="黑体" panose="02010609060101010101" pitchFamily="2" charset="-122"/>
              </a:rPr>
              <a:t>完成</a:t>
            </a:r>
            <a:r>
              <a:rPr lang="en-US" altLang="zh-CN" sz="2300" b="1">
                <a:latin typeface="黑体" panose="02010609060101010101" pitchFamily="2" charset="-122"/>
                <a:ea typeface="黑体" panose="02010609060101010101" pitchFamily="2" charset="-122"/>
                <a:cs typeface="黑体" panose="02010609060101010101" pitchFamily="2" charset="-122"/>
              </a:rPr>
              <a:t>……</a:t>
            </a:r>
            <a:r>
              <a:rPr lang="zh-CN" altLang="en-US" sz="2300" b="1">
                <a:latin typeface="黑体" panose="02010609060101010101" pitchFamily="2" charset="-122"/>
                <a:ea typeface="黑体" panose="02010609060101010101" pitchFamily="2" charset="-122"/>
                <a:cs typeface="黑体" panose="02010609060101010101" pitchFamily="2" charset="-122"/>
              </a:rPr>
              <a:t>任务。”</a:t>
            </a:r>
            <a:r>
              <a:rPr lang="en-US" altLang="zh-CN" sz="2300" b="1">
                <a:latin typeface="黑体" panose="02010609060101010101" pitchFamily="2" charset="-122"/>
                <a:ea typeface="黑体" panose="02010609060101010101" pitchFamily="2" charset="-122"/>
                <a:cs typeface="黑体" panose="02010609060101010101" pitchFamily="2" charset="-122"/>
              </a:rPr>
              <a:t>(</a:t>
            </a:r>
            <a:r>
              <a:rPr lang="zh-CN" altLang="en-US" sz="2300" b="1">
                <a:latin typeface="黑体" panose="02010609060101010101" pitchFamily="2" charset="-122"/>
                <a:ea typeface="黑体" panose="02010609060101010101" pitchFamily="2" charset="-122"/>
                <a:cs typeface="黑体" panose="02010609060101010101" pitchFamily="2" charset="-122"/>
              </a:rPr>
              <a:t>表示声音的断断续续</a:t>
            </a:r>
            <a:r>
              <a:rPr lang="en-US" altLang="zh-CN" sz="2300" b="1">
                <a:latin typeface="黑体" panose="02010609060101010101" pitchFamily="2" charset="-122"/>
                <a:ea typeface="黑体" panose="02010609060101010101" pitchFamily="2" charset="-122"/>
                <a:cs typeface="黑体" panose="02010609060101010101" pitchFamily="2" charset="-122"/>
              </a:rPr>
              <a:t>)</a:t>
            </a:r>
          </a:p>
          <a:p>
            <a:pPr eaLnBrk="1" hangingPunct="1">
              <a:lnSpc>
                <a:spcPct val="100000"/>
              </a:lnSpc>
            </a:pPr>
            <a:r>
              <a:rPr lang="en-US" altLang="zh-CN" sz="2300" b="1">
                <a:latin typeface="黑体" panose="02010609060101010101" pitchFamily="2" charset="-122"/>
                <a:ea typeface="黑体" panose="02010609060101010101" pitchFamily="2" charset="-122"/>
                <a:cs typeface="黑体" panose="02010609060101010101" pitchFamily="2" charset="-122"/>
              </a:rPr>
              <a:t>【</a:t>
            </a:r>
            <a:r>
              <a:rPr lang="zh-CN" altLang="en-US" sz="2300" b="1">
                <a:latin typeface="黑体" panose="02010609060101010101" pitchFamily="2" charset="-122"/>
                <a:ea typeface="黑体" panose="02010609060101010101" pitchFamily="2" charset="-122"/>
                <a:cs typeface="黑体" panose="02010609060101010101" pitchFamily="2" charset="-122"/>
              </a:rPr>
              <a:t>例</a:t>
            </a:r>
            <a:r>
              <a:rPr lang="en-US" altLang="zh-CN" sz="2300" b="1">
                <a:latin typeface="黑体" panose="02010609060101010101" pitchFamily="2" charset="-122"/>
                <a:ea typeface="黑体" panose="02010609060101010101" pitchFamily="2" charset="-122"/>
                <a:cs typeface="黑体" panose="02010609060101010101" pitchFamily="2" charset="-122"/>
              </a:rPr>
              <a:t>】</a:t>
            </a:r>
            <a:r>
              <a:rPr lang="zh-CN" altLang="en-US" sz="2300" b="1">
                <a:latin typeface="黑体" panose="02010609060101010101" pitchFamily="2" charset="-122"/>
                <a:ea typeface="黑体" panose="02010609060101010101" pitchFamily="2" charset="-122"/>
                <a:cs typeface="黑体" panose="02010609060101010101" pitchFamily="2" charset="-122"/>
              </a:rPr>
              <a:t>　“我并没有阔哩，我必须卖了这些，再去</a:t>
            </a:r>
            <a:r>
              <a:rPr lang="en-US" altLang="zh-CN" sz="2300" b="1">
                <a:latin typeface="黑体" panose="02010609060101010101" pitchFamily="2" charset="-122"/>
                <a:ea typeface="黑体" panose="02010609060101010101" pitchFamily="2" charset="-122"/>
                <a:cs typeface="黑体" panose="02010609060101010101" pitchFamily="2" charset="-122"/>
              </a:rPr>
              <a:t>……”(</a:t>
            </a:r>
            <a:r>
              <a:rPr lang="zh-CN" altLang="en-US" sz="2300" b="1">
                <a:latin typeface="黑体" panose="02010609060101010101" pitchFamily="2" charset="-122"/>
                <a:ea typeface="黑体" panose="02010609060101010101" pitchFamily="2" charset="-122"/>
                <a:cs typeface="黑体" panose="02010609060101010101" pitchFamily="2" charset="-122"/>
              </a:rPr>
              <a:t>表示语言的中断</a:t>
            </a:r>
            <a:r>
              <a:rPr lang="en-US" altLang="zh-CN" sz="2300" b="1">
                <a:latin typeface="黑体" panose="02010609060101010101" pitchFamily="2" charset="-122"/>
                <a:ea typeface="黑体" panose="02010609060101010101" pitchFamily="2" charset="-122"/>
                <a:cs typeface="黑体" panose="02010609060101010101" pitchFamily="2" charset="-122"/>
              </a:rPr>
              <a:t>)</a:t>
            </a:r>
          </a:p>
          <a:p>
            <a:pPr eaLnBrk="1" hangingPunct="1">
              <a:lnSpc>
                <a:spcPct val="100000"/>
              </a:lnSpc>
            </a:pPr>
            <a:r>
              <a:rPr lang="en-US" altLang="zh-CN" sz="2300" b="1">
                <a:solidFill>
                  <a:srgbClr val="FF0000"/>
                </a:solidFill>
                <a:latin typeface="黑体" panose="02010609060101010101" pitchFamily="2" charset="-122"/>
                <a:ea typeface="黑体" panose="02010609060101010101" pitchFamily="2" charset="-122"/>
                <a:cs typeface="黑体" panose="02010609060101010101" pitchFamily="2" charset="-122"/>
              </a:rPr>
              <a:t>4</a:t>
            </a:r>
            <a:r>
              <a:rPr lang="zh-CN" altLang="en-US" sz="2300" b="1">
                <a:solidFill>
                  <a:srgbClr val="FF0000"/>
                </a:solidFill>
                <a:latin typeface="黑体" panose="02010609060101010101" pitchFamily="2" charset="-122"/>
                <a:ea typeface="黑体" panose="02010609060101010101" pitchFamily="2" charset="-122"/>
                <a:cs typeface="黑体" panose="02010609060101010101" pitchFamily="2" charset="-122"/>
              </a:rPr>
              <a:t>、</a:t>
            </a:r>
            <a:r>
              <a:rPr lang="zh-CN" altLang="en-US" sz="23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表示话未说完，语意未尽。</a:t>
            </a:r>
            <a:endParaRPr lang="en-US" altLang="zh-CN" sz="2300" b="1">
              <a:solidFill>
                <a:srgbClr val="FF0000"/>
              </a:solidFill>
              <a:latin typeface="黑体" panose="02010609060101010101" pitchFamily="2" charset="-122"/>
              <a:ea typeface="黑体" panose="02010609060101010101" pitchFamily="2" charset="-122"/>
              <a:cs typeface="黑体" panose="02010609060101010101" pitchFamily="2" charset="-122"/>
              <a:sym typeface="+mn-ea"/>
            </a:endParaRPr>
          </a:p>
          <a:p>
            <a:pPr marL="0" indent="0" eaLnBrk="1" hangingPunct="1">
              <a:lnSpc>
                <a:spcPct val="100000"/>
              </a:lnSpc>
              <a:spcBef>
                <a:spcPct val="50000"/>
              </a:spcBef>
              <a:buNone/>
            </a:pPr>
            <a:r>
              <a:rPr lang="en-US" altLang="zh-CN" sz="2300" b="1">
                <a:latin typeface="黑体" panose="02010609060101010101" pitchFamily="2" charset="-122"/>
                <a:ea typeface="黑体" panose="02010609060101010101" pitchFamily="2" charset="-122"/>
                <a:cs typeface="黑体" panose="02010609060101010101" pitchFamily="2" charset="-122"/>
              </a:rPr>
              <a:t>   【</a:t>
            </a:r>
            <a:r>
              <a:rPr lang="zh-CN" altLang="en-US" sz="2300" b="1">
                <a:latin typeface="黑体" panose="02010609060101010101" pitchFamily="2" charset="-122"/>
                <a:ea typeface="黑体" panose="02010609060101010101" pitchFamily="2" charset="-122"/>
                <a:cs typeface="黑体" panose="02010609060101010101" pitchFamily="2" charset="-122"/>
              </a:rPr>
              <a:t>例</a:t>
            </a:r>
            <a:r>
              <a:rPr lang="en-US" altLang="zh-CN" sz="2300" b="1">
                <a:latin typeface="黑体" panose="02010609060101010101" pitchFamily="2" charset="-122"/>
                <a:ea typeface="黑体" panose="02010609060101010101" pitchFamily="2" charset="-122"/>
                <a:cs typeface="黑体" panose="02010609060101010101" pitchFamily="2" charset="-122"/>
              </a:rPr>
              <a:t>】</a:t>
            </a:r>
            <a:r>
              <a:rPr lang="zh-CN" altLang="en-US" sz="2300" b="1">
                <a:latin typeface="黑体" panose="02010609060101010101" pitchFamily="2" charset="-122"/>
                <a:ea typeface="黑体" panose="02010609060101010101" pitchFamily="2" charset="-122"/>
                <a:cs typeface="黑体" panose="02010609060101010101" pitchFamily="2" charset="-122"/>
              </a:rPr>
              <a:t>　</a:t>
            </a:r>
            <a:r>
              <a:rPr lang="zh-CN" altLang="en-US" sz="2300" b="1">
                <a:latin typeface="黑体" panose="02010609060101010101" pitchFamily="2" charset="-122"/>
                <a:ea typeface="黑体" panose="02010609060101010101" pitchFamily="2" charset="-122"/>
                <a:cs typeface="黑体" panose="02010609060101010101" pitchFamily="2" charset="-122"/>
                <a:sym typeface="+mn-ea"/>
              </a:rPr>
              <a:t>你这样做，未免太</a:t>
            </a:r>
            <a:r>
              <a:rPr lang="en-US" altLang="zh-CN" sz="2300" b="1">
                <a:latin typeface="黑体" panose="02010609060101010101" pitchFamily="2" charset="-122"/>
                <a:ea typeface="黑体" panose="02010609060101010101" pitchFamily="2" charset="-122"/>
                <a:cs typeface="黑体" panose="02010609060101010101" pitchFamily="2" charset="-122"/>
              </a:rPr>
              <a:t>……</a:t>
            </a:r>
          </a:p>
          <a:p>
            <a:pPr eaLnBrk="1" hangingPunct="1">
              <a:lnSpc>
                <a:spcPct val="100000"/>
              </a:lnSpc>
            </a:pPr>
            <a:r>
              <a:rPr lang="en-US" altLang="zh-CN" sz="2300" b="1">
                <a:solidFill>
                  <a:srgbClr val="FF0000"/>
                </a:solidFill>
                <a:latin typeface="黑体" panose="02010609060101010101" pitchFamily="2" charset="-122"/>
                <a:ea typeface="黑体" panose="02010609060101010101" pitchFamily="2" charset="-122"/>
                <a:cs typeface="黑体" panose="02010609060101010101" pitchFamily="2" charset="-122"/>
              </a:rPr>
              <a:t>5</a:t>
            </a:r>
            <a:r>
              <a:rPr lang="zh-CN" altLang="en-US" sz="2300" b="1">
                <a:solidFill>
                  <a:srgbClr val="FF0000"/>
                </a:solidFill>
                <a:latin typeface="黑体" panose="02010609060101010101" pitchFamily="2" charset="-122"/>
                <a:ea typeface="黑体" panose="02010609060101010101" pitchFamily="2" charset="-122"/>
                <a:cs typeface="黑体" panose="02010609060101010101" pitchFamily="2" charset="-122"/>
              </a:rPr>
              <a:t>、</a:t>
            </a:r>
            <a:r>
              <a:rPr lang="zh-CN" altLang="en-US" sz="23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表示静默或思考</a:t>
            </a:r>
            <a:endParaRPr lang="en-US" altLang="zh-CN" sz="2300" b="1">
              <a:latin typeface="黑体" panose="02010609060101010101" pitchFamily="2" charset="-122"/>
              <a:ea typeface="黑体" panose="02010609060101010101" pitchFamily="2" charset="-122"/>
              <a:cs typeface="黑体" panose="02010609060101010101" pitchFamily="2" charset="-122"/>
              <a:sym typeface="+mn-ea"/>
            </a:endParaRPr>
          </a:p>
          <a:p>
            <a:pPr marL="0" indent="0">
              <a:lnSpc>
                <a:spcPct val="100000"/>
              </a:lnSpc>
              <a:spcBef>
                <a:spcPct val="50000"/>
              </a:spcBef>
              <a:buNone/>
            </a:pPr>
            <a:r>
              <a:rPr lang="zh-CN" altLang="en-US" sz="2300" b="1">
                <a:latin typeface="黑体" panose="02010609060101010101" pitchFamily="2" charset="-122"/>
                <a:ea typeface="黑体" panose="02010609060101010101" pitchFamily="2" charset="-122"/>
                <a:cs typeface="黑体" panose="02010609060101010101" pitchFamily="2" charset="-122"/>
                <a:sym typeface="+mn-ea"/>
              </a:rPr>
              <a:t>     </a:t>
            </a:r>
            <a:r>
              <a:rPr lang="en-US" altLang="zh-CN" sz="2300" b="1">
                <a:latin typeface="黑体" panose="02010609060101010101" pitchFamily="2" charset="-122"/>
                <a:ea typeface="黑体" panose="02010609060101010101" pitchFamily="2" charset="-122"/>
                <a:cs typeface="黑体" panose="02010609060101010101" pitchFamily="2" charset="-122"/>
              </a:rPr>
              <a:t>【</a:t>
            </a:r>
            <a:r>
              <a:rPr lang="zh-CN" altLang="en-US" sz="2300" b="1">
                <a:latin typeface="黑体" panose="02010609060101010101" pitchFamily="2" charset="-122"/>
                <a:ea typeface="黑体" panose="02010609060101010101" pitchFamily="2" charset="-122"/>
                <a:cs typeface="黑体" panose="02010609060101010101" pitchFamily="2" charset="-122"/>
              </a:rPr>
              <a:t>例</a:t>
            </a:r>
            <a:r>
              <a:rPr lang="en-US" altLang="zh-CN" sz="2300" b="1">
                <a:latin typeface="黑体" panose="02010609060101010101" pitchFamily="2" charset="-122"/>
                <a:ea typeface="黑体" panose="02010609060101010101" pitchFamily="2" charset="-122"/>
                <a:cs typeface="黑体" panose="02010609060101010101" pitchFamily="2" charset="-122"/>
              </a:rPr>
              <a:t>】</a:t>
            </a:r>
            <a:r>
              <a:rPr lang="zh-CN" altLang="en-US" sz="2300" b="1">
                <a:latin typeface="黑体" panose="02010609060101010101" pitchFamily="2" charset="-122"/>
                <a:ea typeface="黑体" panose="02010609060101010101" pitchFamily="2" charset="-122"/>
                <a:cs typeface="黑体" panose="02010609060101010101" pitchFamily="2" charset="-122"/>
                <a:sym typeface="+mn-ea"/>
              </a:rPr>
              <a:t>我问：“你去吗？”</a:t>
            </a:r>
          </a:p>
          <a:p>
            <a:pPr marL="0" indent="0">
              <a:lnSpc>
                <a:spcPct val="100000"/>
              </a:lnSpc>
              <a:spcBef>
                <a:spcPct val="50000"/>
              </a:spcBef>
              <a:buNone/>
            </a:pPr>
            <a:r>
              <a:rPr lang="zh-CN" altLang="en-US" sz="2300" b="1">
                <a:latin typeface="黑体" panose="02010609060101010101" pitchFamily="2" charset="-122"/>
                <a:ea typeface="黑体" panose="02010609060101010101" pitchFamily="2" charset="-122"/>
                <a:cs typeface="黑体" panose="02010609060101010101" pitchFamily="2" charset="-122"/>
                <a:sym typeface="+mn-ea"/>
              </a:rPr>
              <a:t> </a:t>
            </a:r>
            <a:r>
              <a:rPr lang="en-US" altLang="zh-CN" sz="2300" b="1">
                <a:latin typeface="黑体" panose="02010609060101010101" pitchFamily="2" charset="-122"/>
                <a:ea typeface="黑体" panose="02010609060101010101" pitchFamily="2" charset="-122"/>
                <a:cs typeface="黑体" panose="02010609060101010101" pitchFamily="2" charset="-122"/>
                <a:sym typeface="+mn-ea"/>
              </a:rPr>
              <a:t> </a:t>
            </a:r>
            <a:r>
              <a:rPr lang="zh-CN" altLang="en-US" sz="2300" b="1">
                <a:latin typeface="黑体" panose="02010609060101010101" pitchFamily="2" charset="-122"/>
                <a:ea typeface="黑体" panose="02010609060101010101" pitchFamily="2" charset="-122"/>
                <a:cs typeface="黑体" panose="02010609060101010101" pitchFamily="2" charset="-122"/>
                <a:sym typeface="+mn-ea"/>
              </a:rPr>
              <a:t>    欧阳平：</a:t>
            </a:r>
            <a:r>
              <a:rPr lang="en-US" altLang="zh-CN" sz="2300" b="1">
                <a:latin typeface="黑体" panose="02010609060101010101" pitchFamily="2" charset="-122"/>
                <a:ea typeface="黑体" panose="02010609060101010101" pitchFamily="2" charset="-122"/>
                <a:cs typeface="黑体" panose="02010609060101010101" pitchFamily="2" charset="-122"/>
                <a:sym typeface="+mn-ea"/>
              </a:rPr>
              <a:t>……</a:t>
            </a:r>
          </a:p>
          <a:p>
            <a:pPr eaLnBrk="1" hangingPunct="1">
              <a:lnSpc>
                <a:spcPct val="100000"/>
              </a:lnSpc>
            </a:pPr>
            <a:endParaRPr lang="en-US" altLang="zh-CN" sz="2000" b="1">
              <a:solidFill>
                <a:srgbClr val="FF0000"/>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02412" y="81284"/>
            <a:ext cx="8139178" cy="441964"/>
          </a:xfrm>
        </p:spPr>
        <p:txBody>
          <a:bodyPr/>
          <a:lstStyle/>
          <a:p>
            <a:r>
              <a:rPr lang="zh-CN" altLang="en-US"/>
              <a:t>习题演练</a:t>
            </a:r>
          </a:p>
        </p:txBody>
      </p:sp>
      <p:sp>
        <p:nvSpPr>
          <p:cNvPr id="3" name="内容占位符 2"/>
          <p:cNvSpPr>
            <a:spLocks noGrp="1"/>
          </p:cNvSpPr>
          <p:nvPr>
            <p:ph idx="1"/>
          </p:nvPr>
        </p:nvSpPr>
        <p:spPr>
          <a:xfrm>
            <a:off x="80645" y="450850"/>
            <a:ext cx="8947150" cy="5461000"/>
          </a:xfrm>
        </p:spPr>
        <p:txBody>
          <a:bodyPr>
            <a:noAutofit/>
          </a:bodyPr>
          <a:lstStyle/>
          <a:p>
            <a:r>
              <a:rPr lang="en-US" altLang="zh-CN" sz="2000" b="1">
                <a:latin typeface="黑体" panose="02010609060101010101" pitchFamily="2" charset="-122"/>
                <a:ea typeface="黑体" panose="02010609060101010101" pitchFamily="2" charset="-122"/>
                <a:cs typeface="黑体" panose="02010609060101010101" pitchFamily="2" charset="-122"/>
              </a:rPr>
              <a:t>9</a:t>
            </a:r>
            <a:r>
              <a:rPr sz="2000" b="1">
                <a:latin typeface="黑体" panose="02010609060101010101" pitchFamily="2" charset="-122"/>
                <a:ea typeface="黑体" panose="02010609060101010101" pitchFamily="2" charset="-122"/>
                <a:cs typeface="黑体" panose="02010609060101010101" pitchFamily="2" charset="-122"/>
              </a:rPr>
              <a:t>、</a:t>
            </a:r>
            <a:r>
              <a:rPr lang="zh-CN" altLang="en-US" sz="2000" b="1">
                <a:latin typeface="黑体" panose="02010609060101010101" pitchFamily="2" charset="-122"/>
                <a:ea typeface="黑体" panose="02010609060101010101" pitchFamily="2" charset="-122"/>
                <a:cs typeface="黑体" panose="02010609060101010101" pitchFamily="2" charset="-122"/>
              </a:rPr>
              <a:t>下列各句中的</a:t>
            </a:r>
            <a:r>
              <a:rPr lang="zh-CN" altLang="en-US" sz="2000" b="1">
                <a:solidFill>
                  <a:srgbClr val="FF0000"/>
                </a:solidFill>
                <a:latin typeface="黑体" panose="02010609060101010101" pitchFamily="2" charset="-122"/>
                <a:ea typeface="黑体" panose="02010609060101010101" pitchFamily="2" charset="-122"/>
                <a:cs typeface="黑体" panose="02010609060101010101" pitchFamily="2" charset="-122"/>
              </a:rPr>
              <a:t>省略号</a:t>
            </a:r>
            <a:r>
              <a:rPr lang="zh-CN" altLang="en-US" sz="2000" b="1">
                <a:latin typeface="黑体" panose="02010609060101010101" pitchFamily="2" charset="-122"/>
                <a:ea typeface="黑体" panose="02010609060101010101" pitchFamily="2" charset="-122"/>
                <a:cs typeface="黑体" panose="02010609060101010101" pitchFamily="2" charset="-122"/>
              </a:rPr>
              <a:t>和文中“加强树周施工监管……”的省略号，作用相同的一项是(　　)</a:t>
            </a:r>
          </a:p>
          <a:p>
            <a:r>
              <a:rPr lang="zh-CN" altLang="en-US" sz="2000" b="1">
                <a:latin typeface="黑体" panose="02010609060101010101" pitchFamily="2" charset="-122"/>
                <a:ea typeface="黑体" panose="02010609060101010101" pitchFamily="2" charset="-122"/>
                <a:cs typeface="黑体" panose="02010609060101010101" pitchFamily="2" charset="-122"/>
              </a:rPr>
              <a:t>每年定期为古树施肥复壮，在地面打孔通气，改良土壤，增加保护设施，加强树周施工监管……多措并举之下，近几年，天坛公园没有一棵古树病亡。众多古树虽已是数百岁高寿，至今仍是枝繁叶茂、苍翠挺立，把天坛装点得古色古香，生机盎然。</a:t>
            </a:r>
          </a:p>
          <a:p>
            <a:r>
              <a:rPr lang="zh-CN" altLang="en-US" sz="2000" b="1">
                <a:latin typeface="黑体" panose="02010609060101010101" pitchFamily="2" charset="-122"/>
                <a:ea typeface="黑体" panose="02010609060101010101" pitchFamily="2" charset="-122"/>
                <a:cs typeface="黑体" panose="02010609060101010101" pitchFamily="2" charset="-122"/>
              </a:rPr>
              <a:t>A．多年以后，他还能回忆起第一次读到《墓碣文》时的震撼“……于浩歌狂热之际中寒；于天上看见深渊……”</a:t>
            </a:r>
          </a:p>
          <a:p>
            <a:r>
              <a:rPr lang="zh-CN" altLang="en-US" sz="2000" b="1">
                <a:latin typeface="黑体" panose="02010609060101010101" pitchFamily="2" charset="-122"/>
                <a:ea typeface="黑体" panose="02010609060101010101" pitchFamily="2" charset="-122"/>
                <a:cs typeface="黑体" panose="02010609060101010101" pitchFamily="2" charset="-122"/>
              </a:rPr>
              <a:t>B．人家帮助了他，他却反咬一口，这种做法实在令人……</a:t>
            </a:r>
          </a:p>
          <a:p>
            <a:r>
              <a:rPr lang="zh-CN" altLang="en-US" sz="2000" b="1">
                <a:latin typeface="黑体" panose="02010609060101010101" pitchFamily="2" charset="-122"/>
                <a:ea typeface="黑体" panose="02010609060101010101" pitchFamily="2" charset="-122"/>
                <a:cs typeface="黑体" panose="02010609060101010101" pitchFamily="2" charset="-122"/>
              </a:rPr>
              <a:t>C．唐代文坛曾有许多惊才绝艳的诗人，如李白、杜甫、白居易……</a:t>
            </a:r>
          </a:p>
          <a:p>
            <a:r>
              <a:rPr lang="zh-CN" altLang="en-US" sz="2000" b="1">
                <a:latin typeface="黑体" panose="02010609060101010101" pitchFamily="2" charset="-122"/>
                <a:ea typeface="黑体" panose="02010609060101010101" pitchFamily="2" charset="-122"/>
                <a:cs typeface="黑体" panose="02010609060101010101" pitchFamily="2" charset="-122"/>
              </a:rPr>
              <a:t>D．“好久不见，你还好吧？”“……”顾然猛然见到暗恋多年的姑娘，脸一下子红到了耳根。</a:t>
            </a:r>
          </a:p>
        </p:txBody>
      </p:sp>
      <p:pic>
        <p:nvPicPr>
          <p:cNvPr id="5" name="图片 4" descr="31393938393834313b31393939353232383bb9b4d5fdc8b7"/>
          <p:cNvPicPr>
            <a:picLocks noChangeAspect="1"/>
          </p:cNvPicPr>
          <p:nvPr/>
        </p:nvPicPr>
        <p:blipFill>
          <a:blip r:embed="rId2"/>
          <a:stretch>
            <a:fillRect/>
          </a:stretch>
        </p:blipFill>
        <p:spPr>
          <a:xfrm>
            <a:off x="234791" y="4632325"/>
            <a:ext cx="454343" cy="454343"/>
          </a:xfrm>
          <a:prstGeom prst="rect">
            <a:avLst/>
          </a:prstGeom>
        </p:spPr>
      </p:pic>
      <p:sp>
        <p:nvSpPr>
          <p:cNvPr id="4" name="矩形 3"/>
          <p:cNvSpPr/>
          <p:nvPr/>
        </p:nvSpPr>
        <p:spPr>
          <a:xfrm>
            <a:off x="425609" y="5911850"/>
            <a:ext cx="8293894" cy="8215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500"/>
              <a:t>解析：选C。“加强树周施工监管……多措并举之下”，标示列举举措的省略。A项，标示引文的省略。B项，标示语意未尽。C项，标示列举人物的省略。D项，标示对话中的沉默不语。故选C。</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
          <p:cNvSpPr>
            <a:spLocks noChangeArrowheads="1"/>
          </p:cNvSpPr>
          <p:nvPr/>
        </p:nvSpPr>
        <p:spPr bwMode="auto">
          <a:xfrm>
            <a:off x="0" y="5837238"/>
            <a:ext cx="9144000" cy="173038"/>
          </a:xfrm>
          <a:prstGeom prst="rect">
            <a:avLst/>
          </a:prstGeom>
          <a:solidFill>
            <a:srgbClr val="0170C1"/>
          </a:solidFill>
          <a:ln>
            <a:noFill/>
          </a:ln>
        </p:spPr>
        <p:txBody>
          <a:bodyPr lIns="68570" tIns="34284" rIns="68570" bIns="34284"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b="1" i="0" u="none" strike="noStrike" kern="1200" cap="none" spc="0" normalizeH="0" baseline="0" noProof="0">
              <a:ln>
                <a:noFill/>
              </a:ln>
              <a:solidFill>
                <a:srgbClr val="FFFFFF"/>
              </a:solidFill>
              <a:effectLst/>
              <a:uLnTx/>
              <a:uFillTx/>
              <a:latin typeface="黑体" panose="02010609060101010101" pitchFamily="2" charset="-122"/>
              <a:ea typeface="黑体" panose="02010609060101010101" pitchFamily="2" charset="-122"/>
              <a:cs typeface="+mn-ea"/>
              <a:sym typeface="+mn-lt"/>
            </a:endParaRPr>
          </a:p>
        </p:txBody>
      </p:sp>
      <p:sp>
        <p:nvSpPr>
          <p:cNvPr id="4" name="文本框 3"/>
          <p:cNvSpPr txBox="1"/>
          <p:nvPr/>
        </p:nvSpPr>
        <p:spPr>
          <a:xfrm>
            <a:off x="543056" y="-126"/>
            <a:ext cx="8293100" cy="598805"/>
          </a:xfrm>
          <a:prstGeom prst="rect">
            <a:avLst/>
          </a:prstGeom>
          <a:noFill/>
          <a:ln w="9525">
            <a:noFill/>
          </a:ln>
        </p:spPr>
        <p:txBody>
          <a:bodyPr anchor="t">
            <a:spAutoFit/>
          </a:bodyPr>
          <a:lstStyle/>
          <a:p>
            <a:pPr algn="ctr"/>
            <a:r>
              <a:rPr lang="zh-CN" altLang="en-US" sz="3300" b="1">
                <a:solidFill>
                  <a:srgbClr val="FF6600"/>
                </a:solidFill>
                <a:latin typeface="黑体" panose="02010609060101010101" pitchFamily="2" charset="-122"/>
                <a:ea typeface="黑体" panose="02010609060101010101" pitchFamily="2" charset="-122"/>
                <a:cs typeface="+mj-cs"/>
              </a:rPr>
              <a:t>引号（记忆作用）</a:t>
            </a:r>
          </a:p>
        </p:txBody>
      </p:sp>
      <p:sp>
        <p:nvSpPr>
          <p:cNvPr id="8" name="文本框 7"/>
          <p:cNvSpPr txBox="1"/>
          <p:nvPr/>
        </p:nvSpPr>
        <p:spPr>
          <a:xfrm>
            <a:off x="341317" y="1967748"/>
            <a:ext cx="8494712" cy="383540"/>
          </a:xfrm>
          <a:prstGeom prst="rect">
            <a:avLst/>
          </a:prstGeom>
          <a:noFill/>
          <a:ln w="9525">
            <a:noFill/>
          </a:ln>
        </p:spPr>
        <p:txBody>
          <a:bodyPr anchor="t">
            <a:spAutoFit/>
          </a:bodyPr>
          <a:lstStyle/>
          <a:p>
            <a:r>
              <a:rPr lang="zh-CN" altLang="en-US" sz="1900" b="1">
                <a:solidFill>
                  <a:srgbClr val="0000FF"/>
                </a:solidFill>
                <a:latin typeface="黑体" panose="02010609060101010101" pitchFamily="2" charset="-122"/>
                <a:ea typeface="黑体" panose="02010609060101010101" pitchFamily="2" charset="-122"/>
                <a:cs typeface="黑体" panose="02010609060101010101" pitchFamily="2" charset="-122"/>
              </a:rPr>
              <a:t>（</a:t>
            </a:r>
            <a:r>
              <a:rPr lang="en-US" altLang="zh-CN" sz="1900" b="1">
                <a:solidFill>
                  <a:srgbClr val="0000FF"/>
                </a:solidFill>
                <a:latin typeface="黑体" panose="02010609060101010101" pitchFamily="2" charset="-122"/>
                <a:ea typeface="黑体" panose="02010609060101010101" pitchFamily="2" charset="-122"/>
                <a:cs typeface="黑体" panose="02010609060101010101" pitchFamily="2" charset="-122"/>
              </a:rPr>
              <a:t>2</a:t>
            </a:r>
            <a:r>
              <a:rPr lang="zh-CN" altLang="en-US" sz="1900" b="1">
                <a:solidFill>
                  <a:srgbClr val="0000FF"/>
                </a:solidFill>
                <a:latin typeface="黑体" panose="02010609060101010101" pitchFamily="2" charset="-122"/>
                <a:ea typeface="黑体" panose="02010609060101010101" pitchFamily="2" charset="-122"/>
                <a:cs typeface="黑体" panose="02010609060101010101" pitchFamily="2" charset="-122"/>
              </a:rPr>
              <a:t>）表示突出强调。着重论述或强调</a:t>
            </a:r>
          </a:p>
        </p:txBody>
      </p:sp>
      <p:sp>
        <p:nvSpPr>
          <p:cNvPr id="9" name="文本框 8"/>
          <p:cNvSpPr txBox="1"/>
          <p:nvPr/>
        </p:nvSpPr>
        <p:spPr>
          <a:xfrm>
            <a:off x="283683" y="2351297"/>
            <a:ext cx="8551863" cy="968375"/>
          </a:xfrm>
          <a:prstGeom prst="rect">
            <a:avLst/>
          </a:prstGeom>
          <a:noFill/>
          <a:ln w="38100">
            <a:solidFill>
              <a:schemeClr val="accent3">
                <a:lumMod val="60000"/>
                <a:lumOff val="40000"/>
              </a:schemeClr>
            </a:solidFill>
          </a:ln>
        </p:spPr>
        <p:txBody>
          <a:bodyPr>
            <a:spAutoFit/>
          </a:bodyPr>
          <a:lstStyle/>
          <a:p>
            <a:pPr marR="0" defTabSz="914400" fontAlgn="auto">
              <a:spcBef>
                <a:spcPct val="0"/>
              </a:spcBef>
              <a:spcAft>
                <a:spcPct val="0"/>
              </a:spcAft>
              <a:buClrTx/>
              <a:buSzTx/>
              <a:buFontTx/>
              <a:defRPr/>
            </a:pPr>
            <a:r>
              <a:rPr kumimoji="0" lang="zh-CN" altLang="en-US" sz="1900" b="1" kern="1200" cap="none" spc="0" normalizeH="0" baseline="0" noProof="0">
                <a:latin typeface="黑体" panose="02010609060101010101" pitchFamily="2" charset="-122"/>
                <a:ea typeface="黑体" panose="02010609060101010101" pitchFamily="2" charset="-122"/>
                <a:cs typeface="黑体" panose="02010609060101010101" pitchFamily="2" charset="-122"/>
              </a:rPr>
              <a:t>例如：包身工没有“做”或“不做”的自由。</a:t>
            </a:r>
          </a:p>
          <a:p>
            <a:pPr marR="0" defTabSz="914400" fontAlgn="auto">
              <a:spcBef>
                <a:spcPct val="0"/>
              </a:spcBef>
              <a:spcAft>
                <a:spcPct val="0"/>
              </a:spcAft>
              <a:buClrTx/>
              <a:buSzTx/>
              <a:buFontTx/>
              <a:defRPr/>
            </a:pPr>
            <a:r>
              <a:rPr kumimoji="0" lang="zh-CN" altLang="en-US" sz="1900" b="1" kern="1200" cap="none" spc="0" normalizeH="0" baseline="0" noProof="0">
                <a:latin typeface="黑体" panose="02010609060101010101" pitchFamily="2" charset="-122"/>
                <a:ea typeface="黑体" panose="02010609060101010101" pitchFamily="2" charset="-122"/>
                <a:cs typeface="黑体" panose="02010609060101010101" pitchFamily="2" charset="-122"/>
              </a:rPr>
              <a:t>        “还让它‘流芳’百世吗？”</a:t>
            </a:r>
          </a:p>
          <a:p>
            <a:pPr marR="0" defTabSz="914400" fontAlgn="auto">
              <a:spcBef>
                <a:spcPct val="0"/>
              </a:spcBef>
              <a:spcAft>
                <a:spcPct val="0"/>
              </a:spcAft>
              <a:buClrTx/>
              <a:buSzTx/>
              <a:buFontTx/>
              <a:defRPr/>
            </a:pPr>
            <a:r>
              <a:rPr kumimoji="0" lang="en-US" altLang="zh-CN" sz="1900" b="1" kern="1200" cap="none" spc="0" normalizeH="0" baseline="0" noProof="0">
                <a:latin typeface="黑体" panose="02010609060101010101" pitchFamily="2" charset="-122"/>
                <a:ea typeface="黑体" panose="02010609060101010101" pitchFamily="2" charset="-122"/>
                <a:cs typeface="黑体" panose="02010609060101010101" pitchFamily="2" charset="-122"/>
              </a:rPr>
              <a:t>      </a:t>
            </a:r>
            <a:r>
              <a:rPr kumimoji="0" lang="zh-CN" altLang="en-US" sz="1900" b="1" kern="1200" cap="none" spc="0" normalizeH="0" baseline="0" noProof="0">
                <a:latin typeface="黑体" panose="02010609060101010101" pitchFamily="2" charset="-122"/>
                <a:ea typeface="黑体" panose="02010609060101010101" pitchFamily="2" charset="-122"/>
                <a:cs typeface="黑体" panose="02010609060101010101" pitchFamily="2" charset="-122"/>
              </a:rPr>
              <a:t>鲁迅在书桌上刻了一个小小的 “早”字。</a:t>
            </a:r>
          </a:p>
        </p:txBody>
      </p:sp>
      <p:sp>
        <p:nvSpPr>
          <p:cNvPr id="10" name="文本框 9"/>
          <p:cNvSpPr txBox="1"/>
          <p:nvPr/>
        </p:nvSpPr>
        <p:spPr>
          <a:xfrm>
            <a:off x="489585" y="3391535"/>
            <a:ext cx="7515225" cy="383540"/>
          </a:xfrm>
          <a:prstGeom prst="rect">
            <a:avLst/>
          </a:prstGeom>
          <a:noFill/>
          <a:ln w="9525">
            <a:noFill/>
          </a:ln>
        </p:spPr>
        <p:txBody>
          <a:bodyPr wrap="square" anchor="t">
            <a:spAutoFit/>
          </a:bodyPr>
          <a:lstStyle/>
          <a:p>
            <a:r>
              <a:rPr lang="zh-CN" altLang="en-US" sz="1900" b="1">
                <a:solidFill>
                  <a:srgbClr val="0000FF"/>
                </a:solidFill>
                <a:latin typeface="黑体" panose="02010609060101010101" pitchFamily="2" charset="-122"/>
                <a:ea typeface="黑体" panose="02010609060101010101" pitchFamily="2" charset="-122"/>
                <a:cs typeface="黑体" panose="02010609060101010101" pitchFamily="2" charset="-122"/>
              </a:rPr>
              <a:t>(</a:t>
            </a:r>
            <a:r>
              <a:rPr lang="en-US" altLang="zh-CN" sz="1900" b="1">
                <a:solidFill>
                  <a:srgbClr val="0000FF"/>
                </a:solidFill>
                <a:latin typeface="黑体" panose="02010609060101010101" pitchFamily="2" charset="-122"/>
                <a:ea typeface="黑体" panose="02010609060101010101" pitchFamily="2" charset="-122"/>
                <a:cs typeface="黑体" panose="02010609060101010101" pitchFamily="2" charset="-122"/>
              </a:rPr>
              <a:t>3</a:t>
            </a:r>
            <a:r>
              <a:rPr lang="zh-CN" altLang="en-US" sz="1900" b="1">
                <a:solidFill>
                  <a:srgbClr val="0000FF"/>
                </a:solidFill>
                <a:latin typeface="黑体" panose="02010609060101010101" pitchFamily="2" charset="-122"/>
                <a:ea typeface="黑体" panose="02010609060101010101" pitchFamily="2" charset="-122"/>
                <a:cs typeface="黑体" panose="02010609060101010101" pitchFamily="2" charset="-122"/>
              </a:rPr>
              <a:t>)  表示特定称谓。</a:t>
            </a:r>
          </a:p>
        </p:txBody>
      </p:sp>
      <p:sp>
        <p:nvSpPr>
          <p:cNvPr id="12" name="文本框 11"/>
          <p:cNvSpPr txBox="1"/>
          <p:nvPr/>
        </p:nvSpPr>
        <p:spPr>
          <a:xfrm>
            <a:off x="165100" y="3733800"/>
            <a:ext cx="8901430" cy="968375"/>
          </a:xfrm>
          <a:prstGeom prst="rect">
            <a:avLst/>
          </a:prstGeom>
          <a:noFill/>
          <a:ln w="38100">
            <a:solidFill>
              <a:schemeClr val="accent3">
                <a:lumMod val="60000"/>
                <a:lumOff val="40000"/>
              </a:schemeClr>
            </a:solidFill>
          </a:ln>
        </p:spPr>
        <p:txBody>
          <a:bodyPr wrap="square">
            <a:spAutoFit/>
          </a:bodyPr>
          <a:lstStyle/>
          <a:p>
            <a:pPr marR="0" defTabSz="914400" fontAlgn="auto">
              <a:spcBef>
                <a:spcPct val="0"/>
              </a:spcBef>
              <a:spcAft>
                <a:spcPct val="0"/>
              </a:spcAft>
              <a:buClrTx/>
              <a:buSzTx/>
              <a:buFontTx/>
              <a:defRPr/>
            </a:pPr>
            <a:r>
              <a:rPr kumimoji="0" lang="zh-CN" altLang="en-US" sz="1900" b="1" kern="1200" cap="none" spc="0" normalizeH="0" baseline="0" noProof="0">
                <a:latin typeface="黑体" panose="02010609060101010101" pitchFamily="2" charset="-122"/>
                <a:ea typeface="黑体" panose="02010609060101010101" pitchFamily="2" charset="-122"/>
                <a:cs typeface="黑体" panose="02010609060101010101" pitchFamily="2" charset="-122"/>
              </a:rPr>
              <a:t>例如：“芦柴棒”着急地要将大锅子里的稀饭烧滚。</a:t>
            </a:r>
          </a:p>
          <a:p>
            <a:pPr marR="0" defTabSz="914400" fontAlgn="auto">
              <a:spcBef>
                <a:spcPct val="0"/>
              </a:spcBef>
              <a:spcAft>
                <a:spcPct val="0"/>
              </a:spcAft>
              <a:buClrTx/>
              <a:buSzTx/>
              <a:buFontTx/>
              <a:defRPr/>
            </a:pPr>
            <a:r>
              <a:rPr kumimoji="0" lang="zh-CN" altLang="en-US" sz="1900" b="1" kern="1200" cap="none" spc="0" normalizeH="0" baseline="0" noProof="0">
                <a:latin typeface="黑体" panose="02010609060101010101" pitchFamily="2" charset="-122"/>
                <a:ea typeface="黑体" panose="02010609060101010101" pitchFamily="2" charset="-122"/>
                <a:cs typeface="黑体" panose="02010609060101010101" pitchFamily="2" charset="-122"/>
              </a:rPr>
              <a:t>     他曾获得“中国十大杰出民警”、“全国劳动模范”、“全国五一劳动奖章”、“重庆市人民卫士”、“全国公安战线一级英雄模范”等多种荣誉称号。</a:t>
            </a:r>
          </a:p>
        </p:txBody>
      </p:sp>
      <p:sp>
        <p:nvSpPr>
          <p:cNvPr id="13" name="文本框 12"/>
          <p:cNvSpPr txBox="1"/>
          <p:nvPr/>
        </p:nvSpPr>
        <p:spPr>
          <a:xfrm>
            <a:off x="327069" y="4732970"/>
            <a:ext cx="8577263" cy="383540"/>
          </a:xfrm>
          <a:prstGeom prst="rect">
            <a:avLst/>
          </a:prstGeom>
          <a:noFill/>
          <a:ln w="9525">
            <a:noFill/>
          </a:ln>
        </p:spPr>
        <p:txBody>
          <a:bodyPr anchor="t">
            <a:spAutoFit/>
          </a:bodyPr>
          <a:lstStyle/>
          <a:p>
            <a:r>
              <a:rPr lang="zh-CN" altLang="en-US" sz="1900" b="1">
                <a:solidFill>
                  <a:srgbClr val="0000FF"/>
                </a:solidFill>
                <a:latin typeface="黑体" panose="02010609060101010101" pitchFamily="2" charset="-122"/>
                <a:ea typeface="黑体" panose="02010609060101010101" pitchFamily="2" charset="-122"/>
                <a:cs typeface="黑体" panose="02010609060101010101" pitchFamily="2" charset="-122"/>
              </a:rPr>
              <a:t>(</a:t>
            </a:r>
            <a:r>
              <a:rPr lang="en-US" altLang="zh-CN" sz="1900" b="1">
                <a:solidFill>
                  <a:srgbClr val="0000FF"/>
                </a:solidFill>
                <a:latin typeface="黑体" panose="02010609060101010101" pitchFamily="2" charset="-122"/>
                <a:ea typeface="黑体" panose="02010609060101010101" pitchFamily="2" charset="-122"/>
                <a:cs typeface="黑体" panose="02010609060101010101" pitchFamily="2" charset="-122"/>
              </a:rPr>
              <a:t>4</a:t>
            </a:r>
            <a:r>
              <a:rPr lang="zh-CN" altLang="en-US" sz="1900" b="1">
                <a:solidFill>
                  <a:srgbClr val="0000FF"/>
                </a:solidFill>
                <a:latin typeface="黑体" panose="02010609060101010101" pitchFamily="2" charset="-122"/>
                <a:ea typeface="黑体" panose="02010609060101010101" pitchFamily="2" charset="-122"/>
                <a:cs typeface="黑体" panose="02010609060101010101" pitchFamily="2" charset="-122"/>
              </a:rPr>
              <a:t>)具有特殊含义(别称、简称）  </a:t>
            </a:r>
          </a:p>
        </p:txBody>
      </p:sp>
      <p:sp>
        <p:nvSpPr>
          <p:cNvPr id="14" name="文本框 13"/>
          <p:cNvSpPr txBox="1"/>
          <p:nvPr/>
        </p:nvSpPr>
        <p:spPr>
          <a:xfrm>
            <a:off x="333693" y="1261428"/>
            <a:ext cx="8666163" cy="675640"/>
          </a:xfrm>
          <a:prstGeom prst="rect">
            <a:avLst/>
          </a:prstGeom>
          <a:noFill/>
          <a:ln w="38100">
            <a:solidFill>
              <a:schemeClr val="accent3">
                <a:lumMod val="60000"/>
                <a:lumOff val="40000"/>
              </a:schemeClr>
            </a:solidFill>
          </a:ln>
        </p:spPr>
        <p:txBody>
          <a:bodyPr>
            <a:spAutoFit/>
          </a:bodyPr>
          <a:lstStyle/>
          <a:p>
            <a:pPr marR="0" defTabSz="914400" fontAlgn="auto">
              <a:spcBef>
                <a:spcPct val="0"/>
              </a:spcBef>
              <a:spcAft>
                <a:spcPct val="0"/>
              </a:spcAft>
              <a:buClrTx/>
              <a:buSzTx/>
              <a:buFontTx/>
              <a:defRPr/>
            </a:pPr>
            <a:r>
              <a:rPr kumimoji="0" lang="zh-CN" altLang="en-US" sz="1900" b="1" kern="1200" cap="none" spc="0" normalizeH="0" baseline="0" noProof="0">
                <a:latin typeface="黑体" panose="02010609060101010101" pitchFamily="2" charset="-122"/>
                <a:ea typeface="黑体" panose="02010609060101010101" pitchFamily="2" charset="-122"/>
                <a:cs typeface="黑体" panose="02010609060101010101" pitchFamily="2" charset="-122"/>
              </a:rPr>
              <a:t>例如：它一下就令人记起杜甫的诗“群山万壑赴荆门，生长明妃尚有村”。</a:t>
            </a:r>
          </a:p>
          <a:p>
            <a:pPr marR="0" defTabSz="914400" fontAlgn="auto">
              <a:spcBef>
                <a:spcPct val="0"/>
              </a:spcBef>
              <a:spcAft>
                <a:spcPct val="0"/>
              </a:spcAft>
              <a:buClrTx/>
              <a:buSzTx/>
              <a:buFontTx/>
              <a:defRPr/>
            </a:pPr>
            <a:r>
              <a:rPr kumimoji="0" lang="en-US" altLang="zh-CN" sz="1900" b="1" kern="1200" cap="none" spc="0" normalizeH="0" baseline="0" noProof="0">
                <a:latin typeface="黑体" panose="02010609060101010101" pitchFamily="2" charset="-122"/>
                <a:ea typeface="黑体" panose="02010609060101010101" pitchFamily="2" charset="-122"/>
                <a:cs typeface="黑体" panose="02010609060101010101" pitchFamily="2" charset="-122"/>
              </a:rPr>
              <a:t>    </a:t>
            </a:r>
            <a:r>
              <a:rPr kumimoji="0" lang="zh-CN" altLang="en-US" sz="1900" b="1" kern="1200" cap="none" spc="0" normalizeH="0" baseline="0" noProof="0">
                <a:latin typeface="黑体" panose="02010609060101010101" pitchFamily="2" charset="-122"/>
                <a:ea typeface="黑体" panose="02010609060101010101" pitchFamily="2" charset="-122"/>
                <a:cs typeface="黑体" panose="02010609060101010101" pitchFamily="2" charset="-122"/>
              </a:rPr>
              <a:t>“如坐春风”，唔，让人开怀令人奋发的春风呵！</a:t>
            </a:r>
          </a:p>
        </p:txBody>
      </p:sp>
      <p:sp>
        <p:nvSpPr>
          <p:cNvPr id="3" name="文本框 2"/>
          <p:cNvSpPr txBox="1"/>
          <p:nvPr/>
        </p:nvSpPr>
        <p:spPr>
          <a:xfrm>
            <a:off x="333693" y="831859"/>
            <a:ext cx="5763260" cy="675640"/>
          </a:xfrm>
          <a:prstGeom prst="rect">
            <a:avLst/>
          </a:prstGeom>
          <a:noFill/>
        </p:spPr>
        <p:txBody>
          <a:bodyPr wrap="none" rtlCol="0" anchor="t">
            <a:spAutoFit/>
          </a:bodyPr>
          <a:lstStyle/>
          <a:p>
            <a:pPr algn="l"/>
            <a:r>
              <a:rPr lang="zh-CN" altLang="en-US" sz="1900" b="1" noProof="0" smtClean="0">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cs typeface="黑体" panose="02010609060101010101" pitchFamily="2" charset="-122"/>
                <a:sym typeface="+mn-ea"/>
              </a:rPr>
              <a:t> （</a:t>
            </a:r>
            <a:r>
              <a:rPr lang="en-US" altLang="zh-CN" sz="1900" b="1" noProof="0" smtClean="0">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cs typeface="黑体" panose="02010609060101010101" pitchFamily="2" charset="-122"/>
                <a:sym typeface="+mn-ea"/>
              </a:rPr>
              <a:t>1</a:t>
            </a:r>
            <a:r>
              <a:rPr lang="zh-CN" altLang="en-US" sz="1900" b="1" noProof="0" smtClean="0">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cs typeface="黑体" panose="02010609060101010101" pitchFamily="2" charset="-122"/>
                <a:sym typeface="+mn-ea"/>
              </a:rPr>
              <a:t>）表示引用。用来引用成语、谚语、歇后语等。</a:t>
            </a:r>
          </a:p>
          <a:p>
            <a:pPr algn="l"/>
            <a:endParaRPr lang="zh-CN" altLang="en-US" sz="1900" b="1" noProof="0" smtClean="0">
              <a:solidFill>
                <a:schemeClr val="tx1"/>
              </a:solidFill>
              <a:effectLst>
                <a:outerShdw blurRad="38100" dist="38100" dir="2700000" algn="tl">
                  <a:srgbClr val="C0C0C0"/>
                </a:outerShdw>
              </a:effectLst>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2" name="文本框 1"/>
          <p:cNvSpPr txBox="1"/>
          <p:nvPr/>
        </p:nvSpPr>
        <p:spPr>
          <a:xfrm>
            <a:off x="165100" y="5837555"/>
            <a:ext cx="8779510" cy="968375"/>
          </a:xfrm>
          <a:prstGeom prst="rect">
            <a:avLst/>
          </a:prstGeom>
        </p:spPr>
        <p:style>
          <a:lnRef idx="2">
            <a:schemeClr val="accent3"/>
          </a:lnRef>
          <a:fillRef idx="1">
            <a:schemeClr val="lt1"/>
          </a:fillRef>
          <a:effectRef idx="0">
            <a:schemeClr val="accent3"/>
          </a:effectRef>
          <a:fontRef idx="minor">
            <a:schemeClr val="dk1"/>
          </a:fontRef>
        </p:style>
        <p:txBody>
          <a:bodyPr wrap="square" rtlCol="0" anchor="t">
            <a:spAutoFit/>
          </a:bodyPr>
          <a:lstStyle/>
          <a:p>
            <a:pPr algn="l" defTabSz="685800">
              <a:buSzTx/>
            </a:pPr>
            <a:r>
              <a:rPr lang="zh-CN" altLang="en-US" sz="1900"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 </a:t>
            </a:r>
            <a:r>
              <a:rPr lang="en-US" altLang="zh-CN" sz="1900"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(5)</a:t>
            </a:r>
            <a:r>
              <a:rPr lang="zh-CN" altLang="zh-CN" sz="1900"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表讽刺、否定。</a:t>
            </a:r>
            <a:endParaRPr lang="zh-CN" altLang="zh-CN" sz="1900" b="1">
              <a:latin typeface="黑体" panose="02010609060101010101" pitchFamily="2" charset="-122"/>
              <a:ea typeface="黑体" panose="02010609060101010101" pitchFamily="2" charset="-122"/>
              <a:cs typeface="黑体" panose="02010609060101010101" pitchFamily="2" charset="-122"/>
            </a:endParaRPr>
          </a:p>
          <a:p>
            <a:pPr algn="l" defTabSz="685800">
              <a:buSzTx/>
            </a:pPr>
            <a:r>
              <a:rPr lang="zh-CN" altLang="en-US" sz="1900" b="1">
                <a:latin typeface="黑体" panose="02010609060101010101" pitchFamily="2" charset="-122"/>
                <a:ea typeface="黑体" panose="02010609060101010101" pitchFamily="2" charset="-122"/>
                <a:cs typeface="黑体" panose="02010609060101010101" pitchFamily="2" charset="-122"/>
                <a:sym typeface="+mn-ea"/>
              </a:rPr>
              <a:t>有几个“慈祥”的老板到菜场去收集一些菜叶，用盐一浸，这就是他们难得的佳肴。</a:t>
            </a:r>
            <a:endParaRPr lang="zh-CN" altLang="en-US"/>
          </a:p>
        </p:txBody>
      </p:sp>
      <p:sp>
        <p:nvSpPr>
          <p:cNvPr id="5" name="文本框 4"/>
          <p:cNvSpPr txBox="1"/>
          <p:nvPr/>
        </p:nvSpPr>
        <p:spPr>
          <a:xfrm>
            <a:off x="164783" y="5115878"/>
            <a:ext cx="8577263" cy="675640"/>
          </a:xfrm>
          <a:prstGeom prst="rect">
            <a:avLst/>
          </a:prstGeom>
          <a:noFill/>
          <a:ln w="38100">
            <a:solidFill>
              <a:schemeClr val="accent3">
                <a:lumMod val="60000"/>
                <a:lumOff val="40000"/>
              </a:schemeClr>
            </a:solidFill>
          </a:ln>
        </p:spPr>
        <p:txBody>
          <a:bodyPr>
            <a:spAutoFit/>
          </a:bodyPr>
          <a:lstStyle/>
          <a:p>
            <a:pPr marR="0" defTabSz="914400" fontAlgn="auto">
              <a:spcBef>
                <a:spcPct val="0"/>
              </a:spcBef>
              <a:spcAft>
                <a:spcPct val="0"/>
              </a:spcAft>
              <a:buClrTx/>
              <a:buSzTx/>
              <a:buFontTx/>
              <a:defRPr/>
            </a:pPr>
            <a:r>
              <a:rPr kumimoji="0" lang="zh-CN" altLang="en-US" sz="1900" b="1" kern="1200" cap="none" spc="0" normalizeH="0" baseline="0" noProof="0">
                <a:latin typeface="黑体" panose="02010609060101010101" pitchFamily="2" charset="-122"/>
                <a:ea typeface="黑体" panose="02010609060101010101" pitchFamily="2" charset="-122"/>
                <a:cs typeface="黑体" panose="02010609060101010101" pitchFamily="2" charset="-122"/>
              </a:rPr>
              <a:t>例如：她（海伦 凯勒）用动人的笔调描绘出她心中“看”到的世界；海伦很快学会了用手指“说话”。</a:t>
            </a:r>
          </a:p>
        </p:txBody>
      </p:sp>
    </p:spTree>
  </p:cSld>
  <p:clrMapOvr>
    <a:masterClrMapping/>
  </p:clrMapOvr>
  <p:transition>
    <p:comb dir="vert"/>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709753" y="1811329"/>
            <a:ext cx="7724065" cy="4615815"/>
          </a:xfrm>
          <a:prstGeom prst="rect">
            <a:avLst/>
          </a:prstGeom>
        </p:spPr>
        <p:txBody>
          <a:bodyPr wrap="square">
            <a:spAutoFit/>
          </a:bodyPr>
          <a:lstStyle/>
          <a:p>
            <a:pPr algn="l"/>
            <a:r>
              <a:rPr lang="zh-CN" altLang="en-US" sz="2100"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a:t>
            </a:r>
            <a:r>
              <a:rPr lang="en-US" altLang="zh-CN" sz="2100"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1</a:t>
            </a:r>
            <a:r>
              <a:rPr lang="zh-CN" altLang="en-US" sz="2100"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）书名号表示</a:t>
            </a:r>
            <a:r>
              <a:rPr lang="zh-CN" altLang="en-US" sz="21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出版物</a:t>
            </a:r>
            <a:r>
              <a:rPr lang="zh-CN" altLang="en-US" sz="2100"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（书籍、篇章、报刊等）的名称；</a:t>
            </a:r>
          </a:p>
          <a:p>
            <a:pPr algn="l"/>
            <a:endParaRPr lang="zh-CN" altLang="en-US" sz="2100" b="1">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a:p>
            <a:pPr algn="l"/>
            <a:r>
              <a:rPr lang="zh-CN" altLang="en-US" sz="2100"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也可以表示</a:t>
            </a:r>
            <a:r>
              <a:rPr lang="zh-CN" altLang="en-US" sz="21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法律、法规、方案</a:t>
            </a:r>
            <a:r>
              <a:rPr lang="zh-CN" altLang="en-US" sz="2100"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的名称；</a:t>
            </a:r>
          </a:p>
          <a:p>
            <a:pPr algn="l"/>
            <a:endParaRPr lang="zh-CN" altLang="en-US" sz="2100" b="1">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a:p>
            <a:pPr algn="l"/>
            <a:r>
              <a:rPr lang="zh-CN" altLang="en-US" sz="2100"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还可以表示</a:t>
            </a:r>
            <a:r>
              <a:rPr lang="zh-CN" altLang="en-US" sz="2100" b="1">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文化产品</a:t>
            </a:r>
            <a:r>
              <a:rPr lang="zh-CN" altLang="en-US" sz="2100"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的名称（电影名、电视剧名、歌曲名、乐曲名、舞蹈名、雕塑名、画名、书法名、戏曲名、曲艺名、杂技名、刺绣名、特种邮票名、剪纸名等。）</a:t>
            </a:r>
          </a:p>
          <a:p>
            <a:pPr algn="l"/>
            <a:endParaRPr lang="zh-CN" altLang="en-US" sz="2100" b="1">
              <a:solidFill>
                <a:srgbClr val="0000FF"/>
              </a:solidFill>
              <a:latin typeface="黑体" panose="02010609060101010101" pitchFamily="2" charset="-122"/>
              <a:ea typeface="黑体" panose="02010609060101010101" pitchFamily="2" charset="-122"/>
              <a:cs typeface="黑体" panose="02010609060101010101" pitchFamily="2" charset="-122"/>
            </a:endParaRPr>
          </a:p>
          <a:p>
            <a:pPr algn="l"/>
            <a:r>
              <a:rPr lang="zh-CN" altLang="en-US" sz="2100" b="1">
                <a:solidFill>
                  <a:srgbClr val="0000FF"/>
                </a:solidFill>
                <a:latin typeface="黑体" panose="02010609060101010101" pitchFamily="2" charset="-122"/>
                <a:ea typeface="黑体" panose="02010609060101010101" pitchFamily="2" charset="-122"/>
                <a:cs typeface="黑体" panose="02010609060101010101" pitchFamily="2" charset="-122"/>
              </a:rPr>
              <a:t>书名号是标号的一种，标示语段中出现的各种作品的名称。在掌握书名号的用法时，准确理解和定位“各种作品”是关键。在最新版的《标点符号用法》中，</a:t>
            </a:r>
            <a:r>
              <a:rPr lang="zh-CN" altLang="en-US" sz="2100" b="1">
                <a:solidFill>
                  <a:srgbClr val="FF0000"/>
                </a:solidFill>
                <a:latin typeface="黑体" panose="02010609060101010101" pitchFamily="2" charset="-122"/>
                <a:ea typeface="黑体" panose="02010609060101010101" pitchFamily="2" charset="-122"/>
                <a:cs typeface="黑体" panose="02010609060101010101" pitchFamily="2" charset="-122"/>
              </a:rPr>
              <a:t>书名、卷名、篇名、刊物名、报纸名、文件名、电影名、电视剧名、歌曲名、诗词名、雕塑名、电视节目名、光盘名</a:t>
            </a:r>
            <a:r>
              <a:rPr lang="zh-CN" altLang="en-US" sz="2100" b="1">
                <a:solidFill>
                  <a:srgbClr val="0000FF"/>
                </a:solidFill>
                <a:latin typeface="黑体" panose="02010609060101010101" pitchFamily="2" charset="-122"/>
                <a:ea typeface="黑体" panose="02010609060101010101" pitchFamily="2" charset="-122"/>
                <a:cs typeface="黑体" panose="02010609060101010101" pitchFamily="2" charset="-122"/>
              </a:rPr>
              <a:t>等均可使用书名号。</a:t>
            </a:r>
          </a:p>
          <a:p>
            <a:pPr algn="l"/>
            <a:endParaRPr lang="zh-CN" altLang="en-US" sz="2100" b="1" spc="100">
              <a:solidFill>
                <a:srgbClr val="0000FF"/>
              </a:solidFill>
              <a:latin typeface="黑体" panose="02010609060101010101" pitchFamily="2" charset="-122"/>
              <a:ea typeface="黑体" panose="02010609060101010101" pitchFamily="2" charset="-122"/>
              <a:cs typeface="黑体" panose="02010609060101010101" pitchFamily="2" charset="-122"/>
            </a:endParaRPr>
          </a:p>
        </p:txBody>
      </p:sp>
      <p:sp>
        <p:nvSpPr>
          <p:cNvPr id="6" name="文本框 5"/>
          <p:cNvSpPr txBox="1"/>
          <p:nvPr/>
        </p:nvSpPr>
        <p:spPr>
          <a:xfrm>
            <a:off x="3106145" y="688829"/>
            <a:ext cx="3640455" cy="598805"/>
          </a:xfrm>
          <a:prstGeom prst="rect">
            <a:avLst/>
          </a:prstGeom>
          <a:noFill/>
        </p:spPr>
        <p:txBody>
          <a:bodyPr wrap="none" rtlCol="0" anchor="t">
            <a:spAutoFit/>
          </a:bodyPr>
          <a:lstStyle/>
          <a:p>
            <a:pPr algn="l"/>
            <a:r>
              <a:rPr lang="zh-CN" altLang="en-US" sz="3300" b="1">
                <a:solidFill>
                  <a:srgbClr val="FF6600"/>
                </a:solidFill>
                <a:latin typeface="隶书" panose="02010509060101010101" pitchFamily="49" charset="-122"/>
                <a:ea typeface="隶书" panose="02010509060101010101" pitchFamily="49" charset="-122"/>
                <a:cs typeface="+mj-cs"/>
                <a:sym typeface="+mn-ea"/>
              </a:rPr>
              <a:t>书名号</a:t>
            </a:r>
            <a:r>
              <a:rPr lang="zh-CN" altLang="en-US" sz="1425"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双书名号《》单书名号〈〉</a:t>
            </a:r>
            <a:endParaRPr lang="zh-CN" altLang="en-US" sz="1425"/>
          </a:p>
        </p:txBody>
      </p:sp>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
          <p:cNvSpPr>
            <a:spLocks noChangeArrowheads="1"/>
          </p:cNvSpPr>
          <p:nvPr/>
        </p:nvSpPr>
        <p:spPr bwMode="auto">
          <a:xfrm>
            <a:off x="0" y="5837238"/>
            <a:ext cx="9144000" cy="173038"/>
          </a:xfrm>
          <a:prstGeom prst="rect">
            <a:avLst/>
          </a:prstGeom>
          <a:solidFill>
            <a:srgbClr val="0170C1"/>
          </a:solidFill>
          <a:ln>
            <a:noFill/>
          </a:ln>
        </p:spPr>
        <p:txBody>
          <a:bodyPr lIns="68570" tIns="34284" rIns="68570" bIns="34284"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b="0"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4" name="文本框 3"/>
          <p:cNvSpPr txBox="1"/>
          <p:nvPr/>
        </p:nvSpPr>
        <p:spPr>
          <a:xfrm>
            <a:off x="238769" y="258228"/>
            <a:ext cx="8666163" cy="829945"/>
          </a:xfrm>
          <a:prstGeom prst="rect">
            <a:avLst/>
          </a:prstGeom>
          <a:noFill/>
          <a:ln w="9525">
            <a:noFill/>
          </a:ln>
        </p:spPr>
        <p:txBody>
          <a:bodyPr anchor="t">
            <a:spAutoFit/>
          </a:bodyPr>
          <a:lstStyle/>
          <a:p>
            <a:r>
              <a:rPr lang="zh-CN" altLang="en-US" sz="2400" b="1">
                <a:solidFill>
                  <a:srgbClr val="0000FF"/>
                </a:solidFill>
                <a:latin typeface="黑体" panose="02010609060101010101" pitchFamily="2" charset="-122"/>
                <a:ea typeface="黑体" panose="02010609060101010101" pitchFamily="2" charset="-122"/>
              </a:rPr>
              <a:t>（</a:t>
            </a:r>
            <a:r>
              <a:rPr lang="en-US" altLang="zh-CN" sz="2400" b="1">
                <a:solidFill>
                  <a:srgbClr val="0000FF"/>
                </a:solidFill>
                <a:latin typeface="黑体" panose="02010609060101010101" pitchFamily="2" charset="-122"/>
                <a:ea typeface="黑体" panose="02010609060101010101" pitchFamily="2" charset="-122"/>
              </a:rPr>
              <a:t>2</a:t>
            </a:r>
            <a:r>
              <a:rPr lang="zh-CN" altLang="en-US" sz="2400" b="1">
                <a:solidFill>
                  <a:srgbClr val="0000FF"/>
                </a:solidFill>
                <a:latin typeface="黑体" panose="02010609060101010101" pitchFamily="2" charset="-122"/>
                <a:ea typeface="黑体" panose="02010609060101010101" pitchFamily="2" charset="-122"/>
              </a:rPr>
              <a:t>）考试名称、</a:t>
            </a:r>
            <a:r>
              <a:rPr lang="zh-CN" altLang="en-US" sz="2400" b="1">
                <a:solidFill>
                  <a:srgbClr val="FF0000"/>
                </a:solidFill>
                <a:latin typeface="黑体" panose="02010609060101010101" pitchFamily="2" charset="-122"/>
                <a:ea typeface="黑体" panose="02010609060101010101" pitchFamily="2" charset="-122"/>
              </a:rPr>
              <a:t>活动主题、栏目名称、丛书</a:t>
            </a:r>
            <a:r>
              <a:rPr lang="zh-CN" altLang="en-US" sz="2400" b="1">
                <a:solidFill>
                  <a:srgbClr val="0000FF"/>
                </a:solidFill>
                <a:latin typeface="黑体" panose="02010609060101010101" pitchFamily="2" charset="-122"/>
                <a:ea typeface="黑体" panose="02010609060101010101" pitchFamily="2" charset="-122"/>
              </a:rPr>
              <a:t>与单位、</a:t>
            </a:r>
            <a:r>
              <a:rPr lang="zh-CN" altLang="en-US" sz="2400" b="1">
                <a:solidFill>
                  <a:srgbClr val="FF0000"/>
                </a:solidFill>
                <a:latin typeface="黑体" panose="02010609060101010101" pitchFamily="2" charset="-122"/>
                <a:ea typeface="黑体" panose="02010609060101010101" pitchFamily="2" charset="-122"/>
              </a:rPr>
              <a:t>专业课程</a:t>
            </a:r>
            <a:r>
              <a:rPr lang="zh-CN" altLang="en-US" sz="2400" b="1">
                <a:solidFill>
                  <a:srgbClr val="0000FF"/>
                </a:solidFill>
                <a:latin typeface="黑体" panose="02010609060101010101" pitchFamily="2" charset="-122"/>
                <a:ea typeface="黑体" panose="02010609060101010101" pitchFamily="2" charset="-122"/>
              </a:rPr>
              <a:t>不用书名号。</a:t>
            </a:r>
          </a:p>
        </p:txBody>
      </p:sp>
      <p:sp>
        <p:nvSpPr>
          <p:cNvPr id="9" name="文本框 8"/>
          <p:cNvSpPr txBox="1"/>
          <p:nvPr/>
        </p:nvSpPr>
        <p:spPr>
          <a:xfrm>
            <a:off x="0" y="1088390"/>
            <a:ext cx="9144000" cy="5262245"/>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marR="0" defTabSz="914400" fontAlgn="auto">
              <a:spcBef>
                <a:spcPct val="0"/>
              </a:spcBef>
              <a:spcAft>
                <a:spcPct val="0"/>
              </a:spcAft>
              <a:buClrTx/>
              <a:buSzTx/>
              <a:buFontTx/>
              <a:defRPr/>
            </a:pPr>
            <a:r>
              <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rPr>
              <a:t>例：a、对于《雅思IELTS考试》人们已耳熟能详，如今一个全新的同样来自英国的职业外语水平考试——《博思BULATS考试》，也已由国家人事部考试中心推出。</a:t>
            </a:r>
          </a:p>
          <a:p>
            <a:pPr marR="0" defTabSz="914400" fontAlgn="auto">
              <a:spcBef>
                <a:spcPct val="0"/>
              </a:spcBef>
              <a:spcAft>
                <a:spcPct val="0"/>
              </a:spcAft>
              <a:buClrTx/>
              <a:buSzTx/>
              <a:buFontTx/>
              <a:defRPr/>
            </a:pPr>
            <a:r>
              <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rPr>
              <a:t>b、以《健康秩序、健康生活》为主题的中央电视台2004年“3·15”电视宣传活动将由央视经济频道的11个栏目共同组织完成。</a:t>
            </a:r>
          </a:p>
          <a:p>
            <a:pPr marR="0" defTabSz="914400" fontAlgn="auto">
              <a:spcBef>
                <a:spcPct val="0"/>
              </a:spcBef>
              <a:spcAft>
                <a:spcPct val="0"/>
              </a:spcAft>
              <a:buClrTx/>
              <a:buSzTx/>
              <a:buFontTx/>
              <a:defRPr/>
            </a:pPr>
            <a:r>
              <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rPr>
              <a:t>c、（05年重庆卷）近日，《重庆日报》、重庆电视台和重庆电台共同推出的“保持共产党先进性教育”栏目——《不朽的红岩》，在社会上引起强烈反响。</a:t>
            </a:r>
          </a:p>
          <a:p>
            <a:pPr marR="0" defTabSz="914400" fontAlgn="auto">
              <a:spcBef>
                <a:spcPct val="0"/>
              </a:spcBef>
              <a:spcAft>
                <a:spcPct val="0"/>
              </a:spcAft>
              <a:buClrTx/>
              <a:buSzTx/>
              <a:buFontTx/>
              <a:defRPr/>
            </a:pPr>
            <a:r>
              <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rPr>
              <a:t>d、《布老虎丛书》是受到《人民日报社》广泛推广的一部丛书。</a:t>
            </a:r>
          </a:p>
          <a:p>
            <a:pPr marR="0" defTabSz="914400" fontAlgn="auto">
              <a:spcBef>
                <a:spcPct val="0"/>
              </a:spcBef>
              <a:spcAft>
                <a:spcPct val="0"/>
              </a:spcAft>
              <a:buClrTx/>
              <a:buSzTx/>
              <a:buFontTx/>
              <a:defRPr/>
            </a:pPr>
            <a:r>
              <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rPr>
              <a:t>e、《教师口语》一书的《序言》说：“《教师口语》是为了强化教师的口语表达能力而新增的专业课程。”</a:t>
            </a:r>
          </a:p>
          <a:p>
            <a:pPr marR="0" defTabSz="914400" fontAlgn="auto">
              <a:spcBef>
                <a:spcPct val="0"/>
              </a:spcBef>
              <a:spcAft>
                <a:spcPct val="0"/>
              </a:spcAft>
              <a:buClrTx/>
              <a:buSzTx/>
              <a:buFontTx/>
              <a:defRPr/>
            </a:pPr>
            <a:r>
              <a:rPr kumimoji="0" lang="en-US" altLang="zh-CN" sz="2400" b="1" kern="1200" cap="none" spc="0" normalizeH="0" baseline="0" noProof="0">
                <a:latin typeface="黑体" panose="02010609060101010101" pitchFamily="2" charset="-122"/>
                <a:ea typeface="黑体" panose="02010609060101010101" pitchFamily="2" charset="-122"/>
                <a:cs typeface="黑体" panose="02010609060101010101" pitchFamily="2" charset="-122"/>
              </a:rPr>
              <a:t>f</a:t>
            </a:r>
            <a:r>
              <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rPr>
              <a:t>、我国航母“辽宁舰”正式入列，美联社、路透社、法新社、纽约时报、新华网等许多媒体都在第一时间进行了报道。(  )</a:t>
            </a:r>
          </a:p>
          <a:p>
            <a:pPr marR="0" defTabSz="914400" fontAlgn="auto">
              <a:spcBef>
                <a:spcPct val="0"/>
              </a:spcBef>
              <a:spcAft>
                <a:spcPct val="0"/>
              </a:spcAft>
              <a:buClrTx/>
              <a:buSzTx/>
              <a:buFontTx/>
              <a:defRPr/>
            </a:pPr>
            <a:r>
              <a:rPr kumimoji="0" lang="zh-CN" altLang="en-US" sz="2400" b="1" kern="1200" cap="none" spc="0" normalizeH="0" baseline="0" noProof="0">
                <a:solidFill>
                  <a:srgbClr val="FF0000"/>
                </a:solidFill>
                <a:latin typeface="黑体" panose="02010609060101010101" pitchFamily="2" charset="-122"/>
                <a:ea typeface="黑体" panose="02010609060101010101" pitchFamily="2" charset="-122"/>
                <a:cs typeface="黑体" panose="02010609060101010101" pitchFamily="2" charset="-122"/>
              </a:rPr>
              <a:t>错误。“纽约时报”是报纸名称，应用书名号。</a:t>
            </a: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6" end="6"/>
                                            </p:txEl>
                                          </p:spTgt>
                                        </p:tgtEl>
                                        <p:attrNameLst>
                                          <p:attrName>style.visibility</p:attrName>
                                        </p:attrNameLst>
                                      </p:cBhvr>
                                      <p:to>
                                        <p:strVal val="visible"/>
                                      </p:to>
                                    </p:set>
                                    <p:anim calcmode="lin" valueType="num">
                                      <p:cBhvr additive="base">
                                        <p:cTn id="7" dur="5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9923" name="Rectangle 3"/>
          <p:cNvSpPr>
            <a:spLocks noGrp="1"/>
          </p:cNvSpPr>
          <p:nvPr>
            <p:ph idx="1"/>
          </p:nvPr>
        </p:nvSpPr>
        <p:spPr>
          <a:xfrm>
            <a:off x="119380" y="147883"/>
            <a:ext cx="9024620" cy="5539740"/>
          </a:xfrm>
        </p:spPr>
        <p:txBody>
          <a:bodyPr vert="horz" wrap="square" lIns="68579" tIns="34289" rIns="68579" bIns="34289" anchor="t"/>
          <a:lstStyle/>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endParaRPr kumimoji="0" lang="zh-CN" altLang="en-US" b="1" i="0" u="none" strike="noStrike" kern="1200" cap="none" spc="0" normalizeH="0" baseline="0" noProof="1">
              <a:solidFill>
                <a:srgbClr val="0000FF"/>
              </a:solidFill>
              <a:latin typeface="黑体" panose="02010609060101010101" pitchFamily="2" charset="-122"/>
              <a:ea typeface="黑体" panose="02010609060101010101" pitchFamily="2" charset="-122"/>
              <a:cs typeface="黑体" panose="02010609060101010101" pitchFamily="2" charset="-122"/>
            </a:endParaRP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400" b="1" i="0" u="none" strike="noStrike" kern="1200" cap="none" spc="0" normalizeH="0" baseline="0" noProof="1">
                <a:solidFill>
                  <a:srgbClr val="0000FF"/>
                </a:solidFill>
                <a:latin typeface="黑体" panose="02010609060101010101" pitchFamily="2" charset="-122"/>
                <a:ea typeface="黑体" panose="02010609060101010101" pitchFamily="2" charset="-122"/>
                <a:cs typeface="黑体" panose="02010609060101010101" pitchFamily="2" charset="-122"/>
              </a:rPr>
              <a:t>（</a:t>
            </a:r>
            <a:r>
              <a:rPr kumimoji="0" lang="en-US" altLang="zh-CN" sz="2400" b="1" i="0" u="none" strike="noStrike" kern="1200" cap="none" spc="0" normalizeH="0" baseline="0" noProof="1">
                <a:solidFill>
                  <a:srgbClr val="0000FF"/>
                </a:solidFill>
                <a:latin typeface="黑体" panose="02010609060101010101" pitchFamily="2" charset="-122"/>
                <a:ea typeface="黑体" panose="02010609060101010101" pitchFamily="2" charset="-122"/>
                <a:cs typeface="黑体" panose="02010609060101010101" pitchFamily="2" charset="-122"/>
              </a:rPr>
              <a:t>3</a:t>
            </a:r>
            <a:r>
              <a:rPr kumimoji="0" lang="zh-CN" altLang="en-US" sz="2400" b="1" i="0" u="none" strike="noStrike" kern="1200" cap="none" spc="0" normalizeH="0" baseline="0" noProof="1">
                <a:solidFill>
                  <a:srgbClr val="0000FF"/>
                </a:solidFill>
                <a:latin typeface="黑体" panose="02010609060101010101" pitchFamily="2" charset="-122"/>
                <a:ea typeface="黑体" panose="02010609060101010101" pitchFamily="2" charset="-122"/>
                <a:cs typeface="黑体" panose="02010609060101010101" pitchFamily="2" charset="-122"/>
              </a:rPr>
              <a:t>）书名内还有书名时，外面用双书名号，内用单书名号。</a:t>
            </a:r>
            <a:endParaRPr kumimoji="0" lang="zh-CN" altLang="en-US" sz="2400" b="1" i="0" u="none" strike="noStrike" kern="1200" cap="none" spc="0" normalizeH="0" baseline="0" noProof="1">
              <a:solidFill>
                <a:schemeClr val="tx1"/>
              </a:solidFill>
              <a:latin typeface="黑体" panose="02010609060101010101" pitchFamily="2" charset="-122"/>
              <a:ea typeface="黑体" panose="02010609060101010101" pitchFamily="2" charset="-122"/>
              <a:cs typeface="黑体" panose="02010609060101010101" pitchFamily="2" charset="-122"/>
            </a:endParaRP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400" b="1" i="0" u="none" strike="noStrike" kern="1200" cap="none" spc="0" normalizeH="0" baseline="0" noProof="1">
                <a:solidFill>
                  <a:schemeClr val="folHlink"/>
                </a:solidFill>
                <a:latin typeface="黑体" panose="02010609060101010101" pitchFamily="2" charset="-122"/>
                <a:ea typeface="黑体" panose="02010609060101010101" pitchFamily="2" charset="-122"/>
                <a:cs typeface="黑体" panose="02010609060101010101" pitchFamily="2" charset="-122"/>
              </a:rPr>
              <a:t>    例如：</a:t>
            </a:r>
            <a:r>
              <a:rPr kumimoji="0" lang="zh-CN" altLang="en-US" sz="2400" b="1" i="0" u="none" strike="noStrike" kern="1200" cap="none" spc="0" normalizeH="0" baseline="0" noProof="0">
                <a:solidFill>
                  <a:schemeClr val="tx1"/>
                </a:solidFill>
                <a:latin typeface="黑体" panose="02010609060101010101" pitchFamily="2" charset="-122"/>
                <a:ea typeface="黑体" panose="02010609060101010101" pitchFamily="2" charset="-122"/>
                <a:cs typeface="黑体" panose="02010609060101010101" pitchFamily="2" charset="-122"/>
              </a:rPr>
              <a:t>《读&lt;石钟山记&gt;有感》</a:t>
            </a: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endParaRPr kumimoji="0" lang="zh-CN" altLang="en-US" sz="2400" b="1" i="0" u="none" strike="noStrike" kern="1200" cap="none" spc="0" normalizeH="0" baseline="0" noProof="1">
              <a:solidFill>
                <a:srgbClr val="0000FF"/>
              </a:solidFill>
              <a:latin typeface="黑体" panose="02010609060101010101" pitchFamily="2" charset="-122"/>
              <a:ea typeface="黑体" panose="02010609060101010101" pitchFamily="2" charset="-122"/>
              <a:cs typeface="黑体" panose="02010609060101010101" pitchFamily="2" charset="-122"/>
            </a:endParaRP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400" b="1" i="0" u="none" strike="noStrike" kern="1200" cap="none" spc="0" normalizeH="0" baseline="0" noProof="1">
                <a:solidFill>
                  <a:srgbClr val="0000FF"/>
                </a:solidFill>
                <a:latin typeface="黑体" panose="02010609060101010101" pitchFamily="2" charset="-122"/>
                <a:ea typeface="黑体" panose="02010609060101010101" pitchFamily="2" charset="-122"/>
                <a:cs typeface="黑体" panose="02010609060101010101" pitchFamily="2" charset="-122"/>
              </a:rPr>
              <a:t>（</a:t>
            </a:r>
            <a:r>
              <a:rPr kumimoji="0" lang="en-US" altLang="zh-CN" sz="2400" b="1" i="0" u="none" strike="noStrike" kern="1200" cap="none" spc="0" normalizeH="0" baseline="0" noProof="1">
                <a:solidFill>
                  <a:srgbClr val="0000FF"/>
                </a:solidFill>
                <a:latin typeface="黑体" panose="02010609060101010101" pitchFamily="2" charset="-122"/>
                <a:ea typeface="黑体" panose="02010609060101010101" pitchFamily="2" charset="-122"/>
                <a:cs typeface="黑体" panose="02010609060101010101" pitchFamily="2" charset="-122"/>
              </a:rPr>
              <a:t>4</a:t>
            </a:r>
            <a:r>
              <a:rPr kumimoji="0" lang="zh-CN" altLang="en-US" sz="2400" b="1" i="0" u="none" strike="noStrike" kern="1200" cap="none" spc="0" normalizeH="0" baseline="0" noProof="1">
                <a:solidFill>
                  <a:srgbClr val="0000FF"/>
                </a:solidFill>
                <a:latin typeface="黑体" panose="02010609060101010101" pitchFamily="2" charset="-122"/>
                <a:ea typeface="黑体" panose="02010609060101010101" pitchFamily="2" charset="-122"/>
                <a:cs typeface="黑体" panose="02010609060101010101" pitchFamily="2" charset="-122"/>
              </a:rPr>
              <a:t>）书名与篇(章、卷)名连用时，先写书名，后写篇名，中间用间隔号，然后加上书名号。</a:t>
            </a: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400" b="1" i="0" u="none" strike="noStrike" kern="1200" cap="none" spc="0" normalizeH="0" baseline="0" noProof="1">
                <a:solidFill>
                  <a:schemeClr val="folHlink"/>
                </a:solidFill>
                <a:latin typeface="黑体" panose="02010609060101010101" pitchFamily="2" charset="-122"/>
                <a:ea typeface="黑体" panose="02010609060101010101" pitchFamily="2" charset="-122"/>
                <a:cs typeface="黑体" panose="02010609060101010101" pitchFamily="2" charset="-122"/>
              </a:rPr>
              <a:t>    例如：</a:t>
            </a:r>
            <a:r>
              <a:rPr kumimoji="0" lang="zh-CN" altLang="en-US" sz="2400" b="1" i="0" u="none" strike="noStrike" kern="1200" cap="none" spc="0" normalizeH="0" baseline="0" noProof="0">
                <a:solidFill>
                  <a:schemeClr val="tx1"/>
                </a:solidFill>
                <a:latin typeface="黑体" panose="02010609060101010101" pitchFamily="2" charset="-122"/>
                <a:ea typeface="黑体" panose="02010609060101010101" pitchFamily="2" charset="-122"/>
                <a:cs typeface="黑体" panose="02010609060101010101" pitchFamily="2" charset="-122"/>
              </a:rPr>
              <a:t>《荀子·劝学》</a:t>
            </a: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en-US" altLang="zh-CN" sz="2400" b="1" i="0" u="none" strike="noStrike" kern="1200" cap="none" spc="0" normalizeH="0" baseline="0" noProof="1">
                <a:solidFill>
                  <a:schemeClr val="tx1"/>
                </a:solidFill>
                <a:latin typeface="黑体" panose="02010609060101010101" pitchFamily="2" charset="-122"/>
                <a:ea typeface="黑体" panose="02010609060101010101" pitchFamily="2" charset="-122"/>
                <a:cs typeface="黑体" panose="02010609060101010101" pitchFamily="2" charset="-122"/>
              </a:rPr>
              <a:t>           我刚刚读完《三国志·蜀志·诸葛亮传》。</a:t>
            </a: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endPar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a:t>
            </a:r>
            <a:r>
              <a:rPr lang="en-US" altLang="zh-CN" sz="2400"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5</a:t>
            </a:r>
            <a:r>
              <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）书名号中有书名号，外双里单。</a:t>
            </a:r>
            <a:endParaRPr lang="zh-CN" altLang="en-US" sz="2400" b="1">
              <a:latin typeface="黑体" panose="02010609060101010101" pitchFamily="2" charset="-122"/>
              <a:ea typeface="黑体" panose="02010609060101010101" pitchFamily="2" charset="-122"/>
              <a:cs typeface="黑体" panose="02010609060101010101" pitchFamily="2" charset="-122"/>
              <a:sym typeface="+mn-ea"/>
            </a:endParaRP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lang="zh-CN" altLang="en-US" sz="2400" b="1">
                <a:solidFill>
                  <a:schemeClr val="folHlink"/>
                </a:solidFill>
                <a:latin typeface="黑体" panose="02010609060101010101" pitchFamily="2" charset="-122"/>
                <a:ea typeface="黑体" panose="02010609060101010101" pitchFamily="2" charset="-122"/>
                <a:cs typeface="黑体" panose="02010609060101010101" pitchFamily="2" charset="-122"/>
                <a:sym typeface="+mn-ea"/>
              </a:rPr>
              <a:t>    例如：</a:t>
            </a:r>
            <a:r>
              <a:rPr lang="zh-CN" altLang="en-US" sz="2400" b="1" noProof="0">
                <a:latin typeface="黑体" panose="02010609060101010101" pitchFamily="2" charset="-122"/>
                <a:ea typeface="黑体" panose="02010609060101010101" pitchFamily="2" charset="-122"/>
                <a:cs typeface="黑体" panose="02010609060101010101" pitchFamily="2" charset="-122"/>
                <a:sym typeface="+mn-ea"/>
              </a:rPr>
              <a:t>《〈第一财经日报〉发刊词》发表于2004年11月5日。</a:t>
            </a:r>
            <a:endParaRPr kumimoji="0" lang="zh-CN" altLang="en-US" sz="2400" b="1" kern="1200" cap="none" spc="0" normalizeH="0" baseline="0" noProof="0">
              <a:latin typeface="黑体" panose="02010609060101010101" pitchFamily="2" charset="-122"/>
              <a:ea typeface="黑体" panose="02010609060101010101" pitchFamily="2" charset="-122"/>
              <a:cs typeface="黑体" panose="02010609060101010101" pitchFamily="2" charset="-122"/>
            </a:endParaRP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endParaRPr kumimoji="0" lang="en-US" altLang="zh-CN" b="1" i="0" u="none" strike="noStrike" kern="1200" cap="none" spc="0" normalizeH="0" baseline="0" noProof="1">
              <a:solidFill>
                <a:schemeClr val="folHlink"/>
              </a:solidFill>
              <a:latin typeface="黑体" panose="02010609060101010101" pitchFamily="2" charset="-122"/>
              <a:ea typeface="黑体" panose="02010609060101010101" pitchFamily="2" charset="-122"/>
              <a:cs typeface="黑体" panose="02010609060101010101" pitchFamily="2" charset="-122"/>
            </a:endParaRP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en-US" altLang="zh-CN" b="1" i="0" u="none" strike="noStrike" kern="1200" cap="none" spc="0" normalizeH="0" baseline="0" noProof="1">
                <a:solidFill>
                  <a:srgbClr val="66FF33"/>
                </a:solidFill>
                <a:latin typeface="黑体" panose="02010609060101010101" pitchFamily="2" charset="-122"/>
                <a:ea typeface="黑体" panose="02010609060101010101" pitchFamily="2" charset="-122"/>
                <a:cs typeface="黑体" panose="02010609060101010101" pitchFamily="2" charset="-122"/>
              </a:rPr>
              <a:t> </a:t>
            </a:r>
          </a:p>
        </p:txBody>
      </p:sp>
    </p:spTree>
  </p:cSld>
  <p:clrMapOvr>
    <a:masterClrMapping/>
  </p:clrMapOvr>
  <p:transition spd="med">
    <p:random/>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97210" name="图片 13"/>
          <p:cNvPicPr>
            <a:picLocks noChangeAspect="1"/>
          </p:cNvPicPr>
          <p:nvPr/>
        </p:nvPicPr>
        <p:blipFill>
          <a:blip r:embed="rId2"/>
          <a:stretch>
            <a:fillRect/>
          </a:stretch>
        </p:blipFill>
        <p:spPr>
          <a:xfrm>
            <a:off x="64294" y="2956322"/>
            <a:ext cx="2980135" cy="1764506"/>
          </a:xfrm>
          <a:prstGeom prst="rect">
            <a:avLst/>
          </a:prstGeom>
          <a:noFill/>
          <a:ln w="9525">
            <a:noFill/>
          </a:ln>
        </p:spPr>
      </p:pic>
      <p:sp>
        <p:nvSpPr>
          <p:cNvPr id="1050748" name="文本框 9"/>
          <p:cNvSpPr/>
          <p:nvPr/>
        </p:nvSpPr>
        <p:spPr>
          <a:xfrm>
            <a:off x="4793456" y="2345531"/>
            <a:ext cx="1490663" cy="530225"/>
          </a:xfrm>
          <a:prstGeom prst="rect">
            <a:avLst/>
          </a:prstGeom>
          <a:noFill/>
          <a:ln w="9525" cap="flat" cmpd="sng">
            <a:solidFill>
              <a:srgbClr val="DED536">
                <a:alpha val="100000"/>
              </a:srgbClr>
            </a:solidFill>
            <a:prstDash val="solid"/>
            <a:miter/>
            <a:headEnd type="none" w="med" len="med"/>
            <a:tailEnd type="none" w="med" len="med"/>
          </a:ln>
        </p:spPr>
        <p:txBody>
          <a:bodyPr vert="horz" lIns="68580" tIns="34290" rIns="68580" bIns="34290" anchor="t">
            <a:spAutoFit/>
          </a:bodyPr>
          <a:lstStyle/>
          <a:p>
            <a:pPr algn="ctr">
              <a:buFontTx/>
              <a:buNone/>
            </a:pPr>
            <a:r>
              <a:rPr lang="en-US" altLang="en-US" sz="3000" b="1" baseline="0">
                <a:solidFill>
                  <a:srgbClr val="FF0000"/>
                </a:solidFill>
                <a:latin typeface="黑体" panose="02010609060101010101" pitchFamily="2" charset="-122"/>
                <a:ea typeface="黑体" panose="02010609060101010101" pitchFamily="2" charset="-122"/>
              </a:rPr>
              <a:t>总结</a:t>
            </a:r>
            <a:endParaRPr lang="zh-CN" altLang="zh-CN" sz="1350">
              <a:latin typeface="Arial" panose="020b0604020202020204" pitchFamily="34" charset="0"/>
            </a:endParaRPr>
          </a:p>
        </p:txBody>
      </p:sp>
      <p:sp>
        <p:nvSpPr>
          <p:cNvPr id="1050750" name="文本框 8"/>
          <p:cNvSpPr/>
          <p:nvPr/>
        </p:nvSpPr>
        <p:spPr>
          <a:xfrm>
            <a:off x="3120628" y="3031331"/>
            <a:ext cx="5756672" cy="1315085"/>
          </a:xfrm>
          <a:prstGeom prst="rect">
            <a:avLst/>
          </a:prstGeom>
          <a:noFill/>
          <a:ln w="38100" cap="flat" cmpd="sng">
            <a:solidFill>
              <a:srgbClr val="DED536">
                <a:alpha val="100000"/>
              </a:srgbClr>
            </a:solidFill>
            <a:prstDash val="solid"/>
            <a:miter/>
            <a:headEnd type="none" w="med" len="med"/>
            <a:tailEnd type="none" w="med" len="med"/>
          </a:ln>
        </p:spPr>
        <p:txBody>
          <a:bodyPr vert="horz" lIns="68580" tIns="34290" rIns="68580" bIns="34290" anchor="t">
            <a:spAutoFit/>
          </a:bodyPr>
          <a:lstStyle/>
          <a:p>
            <a:pPr>
              <a:buFontTx/>
              <a:buNone/>
            </a:pPr>
            <a:r>
              <a:rPr lang="en-US" altLang="en-US" sz="2700" b="1" baseline="0">
                <a:latin typeface="黑体" panose="02010609060101010101" pitchFamily="2" charset="-122"/>
                <a:ea typeface="黑体" panose="02010609060101010101" pitchFamily="2" charset="-122"/>
              </a:rPr>
              <a:t>一、考试名称、活动主题、栏目名称、丛书与单位、专业课程不用书名号。</a:t>
            </a:r>
            <a:endParaRPr lang="zh-CN" altLang="zh-CN" sz="1350">
              <a:latin typeface="Arial" panose="020b0604020202020204" pitchFamily="34" charset="0"/>
            </a:endParaRPr>
          </a:p>
          <a:p>
            <a:pPr>
              <a:buFontTx/>
              <a:buNone/>
            </a:pPr>
            <a:r>
              <a:rPr lang="en-US" altLang="en-US" sz="2700" b="1" baseline="0">
                <a:latin typeface="黑体" panose="02010609060101010101" pitchFamily="2" charset="-122"/>
                <a:ea typeface="黑体" panose="02010609060101010101" pitchFamily="2" charset="-122"/>
              </a:rPr>
              <a:t>二、书名号中有书名号，外双里单。</a:t>
            </a:r>
            <a:endParaRPr lang="zh-CN" altLang="zh-CN" sz="1350">
              <a:latin typeface="Arial" panose="020b0604020202020204" pitchFamily="34" charset="0"/>
            </a:endParaRPr>
          </a:p>
        </p:txBody>
      </p:sp>
      <p:sp>
        <p:nvSpPr>
          <p:cNvPr id="1050752" name="下箭头 11"/>
          <p:cNvSpPr/>
          <p:nvPr/>
        </p:nvSpPr>
        <p:spPr>
          <a:xfrm>
            <a:off x="5393531" y="4523185"/>
            <a:ext cx="291704" cy="346472"/>
          </a:xfrm>
          <a:prstGeom prst="downArrow">
            <a:avLst>
              <a:gd name="adj1" fmla="val 50000"/>
              <a:gd name="adj2" fmla="val 49990"/>
            </a:avLst>
          </a:prstGeom>
          <a:solidFill>
            <a:srgbClr val="BC1A20"/>
          </a:solidFill>
          <a:ln w="12700" cap="flat" cmpd="sng">
            <a:solidFill>
              <a:srgbClr val="891014">
                <a:alpha val="100000"/>
              </a:srgbClr>
            </a:solidFill>
            <a:prstDash val="solid"/>
            <a:miter/>
            <a:headEnd type="none" w="med" len="med"/>
            <a:tailEnd type="none" w="med" len="med"/>
          </a:ln>
        </p:spPr>
        <p:txBody>
          <a:bodyPr vert="horz" lIns="68580" tIns="34290" rIns="68580" bIns="34290" anchor="ctr"/>
          <a:lstStyle/>
          <a:p>
            <a:pPr algn="ctr">
              <a:buFontTx/>
              <a:buNone/>
            </a:pPr>
            <a:endParaRPr lang="en-US" altLang="en-US" sz="1350" baseline="0">
              <a:solidFill>
                <a:srgbClr val="FFFFFF"/>
              </a:solidFill>
              <a:latin typeface="Arial" panose="020b0604020202020204" pitchFamily="34" charset="0"/>
              <a:ea typeface="微软雅黑" panose="020b0503020204020204" pitchFamily="34" charset="-122"/>
            </a:endParaRPr>
          </a:p>
        </p:txBody>
      </p:sp>
      <p:sp>
        <p:nvSpPr>
          <p:cNvPr id="1050754" name="文本框 12"/>
          <p:cNvSpPr/>
          <p:nvPr/>
        </p:nvSpPr>
        <p:spPr>
          <a:xfrm>
            <a:off x="4667250" y="5163741"/>
            <a:ext cx="1744266" cy="483870"/>
          </a:xfrm>
          <a:prstGeom prst="rect">
            <a:avLst/>
          </a:prstGeom>
          <a:noFill/>
          <a:ln w="9525" cap="flat" cmpd="sng">
            <a:solidFill>
              <a:srgbClr val="BC1A20">
                <a:alpha val="100000"/>
              </a:srgbClr>
            </a:solidFill>
            <a:prstDash val="solid"/>
            <a:miter/>
            <a:headEnd type="none" w="med" len="med"/>
            <a:tailEnd type="none" w="med" len="med"/>
          </a:ln>
        </p:spPr>
        <p:txBody>
          <a:bodyPr vert="horz" lIns="68580" tIns="34290" rIns="68580" bIns="34290" anchor="t">
            <a:spAutoFit/>
          </a:bodyPr>
          <a:lstStyle/>
          <a:p>
            <a:pPr algn="ctr">
              <a:buFontTx/>
              <a:buNone/>
            </a:pPr>
            <a:r>
              <a:rPr lang="zh-CN" altLang="en-US" sz="2700" b="1" baseline="0">
                <a:solidFill>
                  <a:srgbClr val="FF0000"/>
                </a:solidFill>
                <a:latin typeface="黑体" panose="02010609060101010101" pitchFamily="2" charset="-122"/>
                <a:ea typeface="黑体" panose="02010609060101010101" pitchFamily="2" charset="-122"/>
              </a:rPr>
              <a:t>口诀</a:t>
            </a:r>
            <a:endParaRPr lang="zh-CN" altLang="zh-CN" sz="1350">
              <a:latin typeface="Arial" panose="020b0604020202020204" pitchFamily="34" charset="0"/>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3" presetClass="entr" presetSubtype="16" fill="hold" nodeType="clickEffect">
                                  <p:stCondLst>
                                    <p:cond delay="0"/>
                                  </p:stCondLst>
                                  <p:childTnLst>
                                    <p:set>
                                      <p:cBhvr>
                                        <p:cTn id="6" dur="1" fill="hold">
                                          <p:stCondLst>
                                            <p:cond delay="0"/>
                                          </p:stCondLst>
                                        </p:cTn>
                                        <p:tgtEl>
                                          <p:spTgt spid="2097210"/>
                                        </p:tgtEl>
                                        <p:attrNameLst>
                                          <p:attrName>style.visibility</p:attrName>
                                        </p:attrNameLst>
                                      </p:cBhvr>
                                      <p:to>
                                        <p:strVal val="visible"/>
                                      </p:to>
                                    </p:set>
                                    <p:animEffect transition="in" filter="plus(in)">
                                      <p:cBhvr>
                                        <p:cTn id="7" dur="2000" fill="hold"/>
                                        <p:tgtEl>
                                          <p:spTgt spid="20972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1050748"/>
                                        </p:tgtEl>
                                        <p:attrNameLst>
                                          <p:attrName>style.visibility</p:attrName>
                                        </p:attrNameLst>
                                      </p:cBhvr>
                                      <p:to>
                                        <p:strVal val="visible"/>
                                      </p:to>
                                    </p:set>
                                    <p:animEffect transition="in" filter="wheel(1)">
                                      <p:cBhvr>
                                        <p:cTn id="12" dur="2000" fill="hold"/>
                                        <p:tgtEl>
                                          <p:spTgt spid="105074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1050750"/>
                                        </p:tgtEl>
                                        <p:attrNameLst>
                                          <p:attrName>style.visibility</p:attrName>
                                        </p:attrNameLst>
                                      </p:cBhvr>
                                      <p:to>
                                        <p:strVal val="visible"/>
                                      </p:to>
                                    </p:set>
                                    <p:animEffect transition="in" filter="wheel(1)">
                                      <p:cBhvr>
                                        <p:cTn id="17" dur="2000" fill="hold"/>
                                        <p:tgtEl>
                                          <p:spTgt spid="105075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1050752"/>
                                        </p:tgtEl>
                                        <p:attrNameLst>
                                          <p:attrName>style.visibility</p:attrName>
                                        </p:attrNameLst>
                                      </p:cBhvr>
                                      <p:to>
                                        <p:strVal val="visible"/>
                                      </p:to>
                                    </p:set>
                                    <p:animEffect transition="in" filter="wheel(1)">
                                      <p:cBhvr>
                                        <p:cTn id="22" dur="2000" fill="hold"/>
                                        <p:tgtEl>
                                          <p:spTgt spid="105075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nodeType="clickEffect">
                                  <p:stCondLst>
                                    <p:cond delay="0"/>
                                  </p:stCondLst>
                                  <p:childTnLst>
                                    <p:set>
                                      <p:cBhvr>
                                        <p:cTn id="26" dur="1" fill="hold">
                                          <p:stCondLst>
                                            <p:cond delay="0"/>
                                          </p:stCondLst>
                                        </p:cTn>
                                        <p:tgtEl>
                                          <p:spTgt spid="1050754"/>
                                        </p:tgtEl>
                                        <p:attrNameLst>
                                          <p:attrName>style.visibility</p:attrName>
                                        </p:attrNameLst>
                                      </p:cBhvr>
                                      <p:to>
                                        <p:strVal val="visible"/>
                                      </p:to>
                                    </p:set>
                                    <p:animEffect transition="in" filter="wheel(1)">
                                      <p:cBhvr>
                                        <p:cTn id="27" dur="2000" fill="hold"/>
                                        <p:tgtEl>
                                          <p:spTgt spid="1050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02412" y="141609"/>
            <a:ext cx="8139178" cy="441964"/>
          </a:xfrm>
        </p:spPr>
        <p:txBody>
          <a:bodyPr/>
          <a:lstStyle/>
          <a:p>
            <a:r>
              <a:rPr lang="zh-CN" altLang="en-US"/>
              <a:t>习题演练</a:t>
            </a:r>
          </a:p>
        </p:txBody>
      </p:sp>
      <p:sp>
        <p:nvSpPr>
          <p:cNvPr id="3" name="内容占位符 2"/>
          <p:cNvSpPr>
            <a:spLocks noGrp="1"/>
          </p:cNvSpPr>
          <p:nvPr>
            <p:ph idx="1"/>
          </p:nvPr>
        </p:nvSpPr>
        <p:spPr>
          <a:xfrm>
            <a:off x="175895" y="583565"/>
            <a:ext cx="8766810" cy="5388610"/>
          </a:xfrm>
        </p:spPr>
        <p:txBody>
          <a:bodyPr>
            <a:noAutofit/>
          </a:bodyPr>
          <a:lstStyle/>
          <a:p>
            <a:r>
              <a:rPr lang="en-US" altLang="zh-CN" sz="2400" b="1">
                <a:latin typeface="黑体" panose="02010609060101010101" pitchFamily="2" charset="-122"/>
                <a:ea typeface="黑体" panose="02010609060101010101" pitchFamily="2" charset="-122"/>
                <a:cs typeface="黑体" panose="02010609060101010101" pitchFamily="2" charset="-122"/>
              </a:rPr>
              <a:t>10</a:t>
            </a:r>
            <a:r>
              <a:rPr sz="2400" b="1">
                <a:latin typeface="黑体" panose="02010609060101010101" pitchFamily="2" charset="-122"/>
                <a:ea typeface="黑体" panose="02010609060101010101" pitchFamily="2" charset="-122"/>
                <a:cs typeface="黑体" panose="02010609060101010101" pitchFamily="2" charset="-122"/>
              </a:rPr>
              <a:t>、下列各句中，书名号使用不正确的一项是(　　)</a:t>
            </a:r>
          </a:p>
          <a:p>
            <a:r>
              <a:rPr sz="2400" b="1">
                <a:latin typeface="黑体" panose="02010609060101010101" pitchFamily="2" charset="-122"/>
                <a:ea typeface="黑体" panose="02010609060101010101" pitchFamily="2" charset="-122"/>
                <a:cs typeface="黑体" panose="02010609060101010101" pitchFamily="2" charset="-122"/>
              </a:rPr>
              <a:t>A．《中国诗词大会》是央视首档全民参与的诗词节目，节目以“赏中华诗词、寻文化基因、品生活之美”为基本宗旨。</a:t>
            </a:r>
          </a:p>
          <a:p>
            <a:r>
              <a:rPr sz="2400" b="1">
                <a:latin typeface="黑体" panose="02010609060101010101" pitchFamily="2" charset="-122"/>
                <a:ea typeface="黑体" panose="02010609060101010101" pitchFamily="2" charset="-122"/>
                <a:cs typeface="黑体" panose="02010609060101010101" pitchFamily="2" charset="-122"/>
              </a:rPr>
              <a:t>B．对于《雅思(IELTS)考试》人们已耳熟能详，如今一个全新的同样来自英国的职业外语水平测试——《博思(BULATS)考试》，也已由国家人事部考试中心推出。</a:t>
            </a:r>
          </a:p>
          <a:p>
            <a:r>
              <a:rPr sz="2400" b="1">
                <a:latin typeface="黑体" panose="02010609060101010101" pitchFamily="2" charset="-122"/>
                <a:ea typeface="黑体" panose="02010609060101010101" pitchFamily="2" charset="-122"/>
                <a:cs typeface="黑体" panose="02010609060101010101" pitchFamily="2" charset="-122"/>
              </a:rPr>
              <a:t>C．《读〈水浒传〉的人物和结构》是一篇对文艺作品进行分析、探讨、鉴赏的文学评论。</a:t>
            </a:r>
          </a:p>
          <a:p>
            <a:r>
              <a:rPr sz="2400" b="1">
                <a:latin typeface="黑体" panose="02010609060101010101" pitchFamily="2" charset="-122"/>
                <a:ea typeface="黑体" panose="02010609060101010101" pitchFamily="2" charset="-122"/>
                <a:cs typeface="黑体" panose="02010609060101010101" pitchFamily="2" charset="-122"/>
              </a:rPr>
              <a:t>D．本文节选自2019年12月4日《人民日报》刊发的国际锐评《背靠祖国是香港繁荣稳定的根本保障》。</a:t>
            </a:r>
          </a:p>
        </p:txBody>
      </p:sp>
      <p:pic>
        <p:nvPicPr>
          <p:cNvPr id="5" name="图片 4" descr="31393938393834313b31393939353232383bb9b4d5fdc8b7"/>
          <p:cNvPicPr>
            <a:picLocks noChangeAspect="1"/>
          </p:cNvPicPr>
          <p:nvPr/>
        </p:nvPicPr>
        <p:blipFill>
          <a:blip r:embed="rId3"/>
          <a:stretch>
            <a:fillRect/>
          </a:stretch>
        </p:blipFill>
        <p:spPr>
          <a:xfrm>
            <a:off x="176054" y="2880836"/>
            <a:ext cx="454343" cy="454343"/>
          </a:xfrm>
          <a:prstGeom prst="rect">
            <a:avLst/>
          </a:prstGeom>
        </p:spPr>
      </p:pic>
      <p:sp>
        <p:nvSpPr>
          <p:cNvPr id="100" name="文本框 99"/>
          <p:cNvSpPr txBox="1"/>
          <p:nvPr/>
        </p:nvSpPr>
        <p:spPr>
          <a:xfrm>
            <a:off x="3360579" y="6381433"/>
            <a:ext cx="4019074" cy="368300"/>
          </a:xfrm>
          <a:prstGeom prst="rect">
            <a:avLst/>
          </a:prstGeom>
        </p:spPr>
        <p:style>
          <a:lnRef idx="2">
            <a:schemeClr val="accent6"/>
          </a:lnRef>
          <a:fillRef idx="1">
            <a:schemeClr val="lt1"/>
          </a:fillRef>
          <a:effectRef idx="0">
            <a:schemeClr val="accent6"/>
          </a:effectRef>
          <a:fontRef idx="minor">
            <a:schemeClr val="dk1"/>
          </a:fontRef>
        </p:style>
        <p:txBody>
          <a:bodyPr wrap="square">
            <a:spAutoFit/>
            <a:scene3d>
              <a:camera prst="orthographicFront"/>
              <a:lightRig rig="threePt" dir="t"/>
            </a:scene3d>
          </a:bodyPr>
          <a:lstStyle/>
          <a:p>
            <a:pPr indent="279400"/>
            <a:r>
              <a:rPr lang="zh-CN" b="0">
                <a:solidFill>
                  <a:srgbClr val="FF0000"/>
                </a:solidFill>
                <a:effectLst>
                  <a:outerShdw blurRad="38100" dist="25400" dir="5400000" algn="ctr" rotWithShape="0">
                    <a:srgbClr val="6E747A">
                      <a:alpha val="43000"/>
                    </a:srgbClr>
                  </a:outerShdw>
                </a:effectLst>
                <a:ea typeface="黑体" panose="02010609060101010101" pitchFamily="2" charset="-122"/>
              </a:rPr>
              <a:t>解析</a:t>
            </a:r>
            <a:r>
              <a:rPr lang="zh-CN" b="0">
                <a:solidFill>
                  <a:srgbClr val="FF0000"/>
                </a:solidFill>
                <a:effectLst>
                  <a:outerShdw blurRad="38100" dist="25400" dir="5400000" algn="ctr" rotWithShape="0">
                    <a:srgbClr val="6E747A">
                      <a:alpha val="43000"/>
                    </a:srgbClr>
                  </a:outerShdw>
                </a:effectLst>
                <a:cs typeface="楷体_GB2312" charset="0"/>
              </a:rPr>
              <a:t>：选</a:t>
            </a:r>
            <a:r>
              <a:rPr lang="en-US" b="0">
                <a:solidFill>
                  <a:srgbClr val="FF0000"/>
                </a:solidFill>
                <a:effectLst>
                  <a:outerShdw blurRad="38100" dist="25400" dir="5400000" algn="ctr" rotWithShape="0">
                    <a:srgbClr val="6E747A">
                      <a:alpha val="43000"/>
                    </a:srgbClr>
                  </a:outerShdw>
                </a:effectLst>
                <a:latin typeface="Times New Roman" panose="02020603050405020304" pitchFamily="18" charset="0"/>
                <a:cs typeface="楷体_GB2312" charset="0"/>
              </a:rPr>
              <a:t>B</a:t>
            </a:r>
            <a:r>
              <a:rPr lang="zh-CN" b="0">
                <a:solidFill>
                  <a:srgbClr val="FF0000"/>
                </a:solidFill>
                <a:effectLst>
                  <a:outerShdw blurRad="38100" dist="25400" dir="5400000" algn="ctr" rotWithShape="0">
                    <a:srgbClr val="6E747A">
                      <a:alpha val="43000"/>
                    </a:srgbClr>
                  </a:outerShdw>
                </a:effectLst>
                <a:cs typeface="楷体_GB2312" charset="0"/>
              </a:rPr>
              <a:t>。考试名不可用书名号。</a:t>
            </a:r>
            <a:endParaRPr lang="zh-CN" altLang="en-US" b="0">
              <a:solidFill>
                <a:srgbClr val="FF0000"/>
              </a:solidFill>
              <a:effectLst>
                <a:outerShdw blurRad="38100" dist="25400" dir="5400000" algn="ctr" rotWithShape="0">
                  <a:srgbClr val="6E747A">
                    <a:alpha val="43000"/>
                  </a:srgbClr>
                </a:outerShdw>
              </a:effectLst>
              <a:cs typeface="楷体_GB2312" charset="0"/>
            </a:endParaRPr>
          </a:p>
        </p:txBody>
      </p:sp>
      <p:pic>
        <p:nvPicPr>
          <p:cNvPr id="101" name="New picture"/>
          <p:cNvPicPr/>
          <p:nvPr/>
        </p:nvPicPr>
        <p:blipFill>
          <a:blip r:embed="rId4"/>
          <a:stretch>
            <a:fillRect/>
          </a:stretch>
        </p:blipFill>
        <p:spPr>
          <a:xfrm>
            <a:off x="8315325" y="9010650"/>
            <a:ext cx="257175" cy="190500"/>
          </a:xfrm>
          <a:prstGeom prst="cube">
            <a:avLst/>
          </a:prstGeom>
        </p:spPr>
      </p:pic>
      <p:pic>
        <p:nvPicPr>
          <p:cNvPr id="102" name="New picture"/>
          <p:cNvPicPr/>
          <p:nvPr/>
        </p:nvPicPr>
        <p:blipFill>
          <a:blip r:embed="rId5"/>
          <a:stretch>
            <a:fillRect/>
          </a:stretch>
        </p:blipFill>
        <p:spPr>
          <a:xfrm>
            <a:off x="11811000" y="11569700"/>
            <a:ext cx="317500" cy="228600"/>
          </a:xfrm>
          <a:prstGeom prst="cube">
            <a:avLst/>
          </a:prstGeom>
        </p:spPr>
      </p:pic>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副标题 2"/>
          <p:cNvSpPr>
            <a:spLocks noGrp="1"/>
          </p:cNvSpPr>
          <p:nvPr>
            <p:ph type="subTitle" idx="1"/>
          </p:nvPr>
        </p:nvSpPr>
        <p:spPr>
          <a:xfrm>
            <a:off x="203200" y="155575"/>
            <a:ext cx="8839835" cy="6590030"/>
          </a:xfrm>
        </p:spPr>
        <p:txBody>
          <a:bodyPr/>
          <a:lstStyle/>
          <a:p>
            <a:pPr algn="ct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区别特定称谓和特殊含义：</a:t>
            </a:r>
          </a:p>
          <a:p>
            <a:pPr algn="l"/>
            <a:endParaRPr lang="zh-CN" altLang="en-US" sz="2400" b="1">
              <a:latin typeface="黑体" panose="02010609060101010101" pitchFamily="2" charset="-122"/>
              <a:ea typeface="黑体" panose="02010609060101010101" pitchFamily="2" charset="-122"/>
              <a:cs typeface="黑体" panose="02010609060101010101" pitchFamily="2" charset="-122"/>
            </a:endParaRPr>
          </a:p>
          <a:p>
            <a:pPr algn="l"/>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“特定称谓”</a:t>
            </a:r>
            <a:r>
              <a:rPr lang="zh-CN" altLang="en-US" sz="2400" b="1">
                <a:latin typeface="黑体" panose="02010609060101010101" pitchFamily="2" charset="-122"/>
                <a:ea typeface="黑体" panose="02010609060101010101" pitchFamily="2" charset="-122"/>
                <a:cs typeface="黑体" panose="02010609060101010101" pitchFamily="2" charset="-122"/>
              </a:rPr>
              <a:t>是指在具体的语言环境中代指某一事物或人，具有某些特点的名称、简称等。</a:t>
            </a:r>
          </a:p>
          <a:p>
            <a:pPr algn="l"/>
            <a:r>
              <a:rPr lang="zh-CN" altLang="en-US" sz="2400" b="1">
                <a:latin typeface="黑体" panose="02010609060101010101" pitchFamily="2" charset="-122"/>
                <a:ea typeface="黑体" panose="02010609060101010101" pitchFamily="2" charset="-122"/>
                <a:cs typeface="黑体" panose="02010609060101010101" pitchFamily="2" charset="-122"/>
              </a:rPr>
              <a:t>比如：港澳台同胞都积极为“希望工程”捐款。</a:t>
            </a:r>
          </a:p>
          <a:p>
            <a:pPr algn="l"/>
            <a:endParaRPr lang="zh-CN" altLang="en-US" sz="2400" b="1">
              <a:latin typeface="黑体" panose="02010609060101010101" pitchFamily="2" charset="-122"/>
              <a:ea typeface="黑体" panose="02010609060101010101" pitchFamily="2" charset="-122"/>
              <a:cs typeface="黑体" panose="02010609060101010101" pitchFamily="2" charset="-122"/>
            </a:endParaRPr>
          </a:p>
          <a:p>
            <a:pPr algn="l"/>
            <a:r>
              <a:rPr lang="zh-CN" altLang="en-US" sz="2400" b="1">
                <a:latin typeface="黑体" panose="02010609060101010101" pitchFamily="2" charset="-122"/>
                <a:ea typeface="黑体" panose="02010609060101010101" pitchFamily="2" charset="-122"/>
                <a:cs typeface="黑体" panose="02010609060101010101" pitchFamily="2" charset="-122"/>
              </a:rPr>
              <a:t>而</a:t>
            </a:r>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“特殊含义”</a:t>
            </a:r>
            <a:r>
              <a:rPr lang="zh-CN" altLang="en-US" sz="2400" b="1">
                <a:latin typeface="黑体" panose="02010609060101010101" pitchFamily="2" charset="-122"/>
                <a:ea typeface="黑体" panose="02010609060101010101" pitchFamily="2" charset="-122"/>
                <a:cs typeface="黑体" panose="02010609060101010101" pitchFamily="2" charset="-122"/>
              </a:rPr>
              <a:t>是指在具体的语言环境中具有另外的意思，或产生了新的意思。</a:t>
            </a:r>
          </a:p>
          <a:p>
            <a:pPr algn="l"/>
            <a:r>
              <a:rPr lang="zh-CN" altLang="en-US" sz="2400" b="1">
                <a:latin typeface="黑体" panose="02010609060101010101" pitchFamily="2" charset="-122"/>
                <a:ea typeface="黑体" panose="02010609060101010101" pitchFamily="2" charset="-122"/>
                <a:cs typeface="黑体" panose="02010609060101010101" pitchFamily="2" charset="-122"/>
              </a:rPr>
              <a:t>比如：人民迫切需要的正是像你这样的“傻子”。</a:t>
            </a:r>
          </a:p>
          <a:p>
            <a:pPr algn="l"/>
            <a:r>
              <a:rPr lang="en-US" altLang="zh-CN" sz="2400" b="1">
                <a:latin typeface="黑体" panose="02010609060101010101" pitchFamily="2" charset="-122"/>
                <a:ea typeface="黑体" panose="02010609060101010101" pitchFamily="2" charset="-122"/>
                <a:cs typeface="黑体" panose="02010609060101010101" pitchFamily="2" charset="-122"/>
              </a:rPr>
              <a:t>     </a:t>
            </a:r>
            <a:r>
              <a:rPr lang="zh-CN" altLang="en-US" sz="2400" b="1">
                <a:latin typeface="黑体" panose="02010609060101010101" pitchFamily="2" charset="-122"/>
                <a:ea typeface="黑体" panose="02010609060101010101" pitchFamily="2" charset="-122"/>
                <a:cs typeface="黑体" panose="02010609060101010101" pitchFamily="2" charset="-122"/>
              </a:rPr>
              <a:t>那几只蝙蝠眼睛全被他蒙上了，都是“瞎子”呀。</a:t>
            </a:r>
          </a:p>
          <a:p>
            <a:pPr algn="l"/>
            <a:r>
              <a:rPr lang="en-US" altLang="zh-CN" sz="2400" b="1">
                <a:latin typeface="黑体" panose="02010609060101010101" pitchFamily="2" charset="-122"/>
                <a:ea typeface="黑体" panose="02010609060101010101" pitchFamily="2" charset="-122"/>
                <a:cs typeface="黑体" panose="02010609060101010101" pitchFamily="2" charset="-122"/>
              </a:rPr>
              <a:t>     </a:t>
            </a:r>
            <a:r>
              <a:rPr lang="zh-CN" altLang="en-US" sz="2400" b="1">
                <a:latin typeface="黑体" panose="02010609060101010101" pitchFamily="2" charset="-122"/>
                <a:ea typeface="黑体" panose="02010609060101010101" pitchFamily="2" charset="-122"/>
                <a:cs typeface="黑体" panose="02010609060101010101" pitchFamily="2" charset="-122"/>
              </a:rPr>
              <a:t>海伦学会了用手指“说话”。</a:t>
            </a:r>
          </a:p>
          <a:p>
            <a:pPr algn="l"/>
            <a:endParaRPr lang="zh-CN" altLang="en-US" sz="2400" b="1">
              <a:latin typeface="黑体" panose="02010609060101010101" pitchFamily="2" charset="-122"/>
              <a:ea typeface="黑体" panose="02010609060101010101" pitchFamily="2" charset="-122"/>
              <a:cs typeface="黑体" panose="02010609060101010101" pitchFamily="2" charset="-122"/>
            </a:endParaRPr>
          </a:p>
          <a:p>
            <a:pPr algn="l"/>
            <a:r>
              <a:rPr lang="zh-CN" altLang="en-US" sz="2400" b="1">
                <a:latin typeface="黑体" panose="02010609060101010101" pitchFamily="2" charset="-122"/>
                <a:ea typeface="黑体" panose="02010609060101010101" pitchFamily="2" charset="-122"/>
                <a:cs typeface="黑体" panose="02010609060101010101" pitchFamily="2" charset="-122"/>
              </a:rPr>
              <a:t>特定称谓与其表达的意思有相通之处；特殊含义与其表达词语的本义完全不一样，所以称为“特殊”含义。</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
          <p:cNvSpPr>
            <a:spLocks noChangeArrowheads="1"/>
          </p:cNvSpPr>
          <p:nvPr/>
        </p:nvSpPr>
        <p:spPr bwMode="auto">
          <a:xfrm>
            <a:off x="0" y="5827713"/>
            <a:ext cx="9144000" cy="173038"/>
          </a:xfrm>
          <a:prstGeom prst="rect">
            <a:avLst/>
          </a:prstGeom>
          <a:solidFill>
            <a:srgbClr val="0170C1"/>
          </a:solidFill>
          <a:ln>
            <a:noFill/>
          </a:ln>
        </p:spPr>
        <p:txBody>
          <a:bodyPr lIns="68570" tIns="34284" rIns="68570" bIns="34284"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b="1" i="0" u="none" strike="noStrike" kern="1200" cap="none" spc="0" normalizeH="0" baseline="0" noProof="0">
              <a:ln>
                <a:noFill/>
              </a:ln>
              <a:solidFill>
                <a:srgbClr val="FFFFFF"/>
              </a:solidFill>
              <a:effectLst/>
              <a:uLnTx/>
              <a:uFillTx/>
              <a:latin typeface="黑体" panose="02010609060101010101" pitchFamily="2" charset="-122"/>
              <a:ea typeface="黑体" panose="02010609060101010101" pitchFamily="2" charset="-122"/>
              <a:cs typeface="+mn-ea"/>
              <a:sym typeface="+mn-lt"/>
            </a:endParaRPr>
          </a:p>
        </p:txBody>
      </p:sp>
      <p:sp>
        <p:nvSpPr>
          <p:cNvPr id="2" name="文本框 1"/>
          <p:cNvSpPr txBox="1"/>
          <p:nvPr/>
        </p:nvSpPr>
        <p:spPr>
          <a:xfrm>
            <a:off x="344155" y="2242300"/>
            <a:ext cx="3971925" cy="383540"/>
          </a:xfrm>
          <a:prstGeom prst="rect">
            <a:avLst/>
          </a:prstGeom>
          <a:noFill/>
          <a:ln w="9525">
            <a:noFill/>
          </a:ln>
        </p:spPr>
        <p:txBody>
          <a:bodyPr anchor="t">
            <a:spAutoFit/>
          </a:bodyPr>
          <a:lstStyle/>
          <a:p>
            <a:r>
              <a:rPr lang="zh-CN" altLang="zh-CN" sz="1900" b="1">
                <a:solidFill>
                  <a:srgbClr val="0000FF"/>
                </a:solidFill>
                <a:latin typeface="黑体" panose="02010609060101010101" pitchFamily="2" charset="-122"/>
                <a:ea typeface="黑体" panose="02010609060101010101" pitchFamily="2" charset="-122"/>
                <a:cs typeface="黑体" panose="02010609060101010101" pitchFamily="2" charset="-122"/>
              </a:rPr>
              <a:t>(7)引中有引，外双里单。</a:t>
            </a:r>
          </a:p>
        </p:txBody>
      </p:sp>
      <p:sp>
        <p:nvSpPr>
          <p:cNvPr id="4" name="文本框 3"/>
          <p:cNvSpPr txBox="1"/>
          <p:nvPr/>
        </p:nvSpPr>
        <p:spPr>
          <a:xfrm>
            <a:off x="306067" y="2704586"/>
            <a:ext cx="8115300" cy="675640"/>
          </a:xfrm>
          <a:prstGeom prst="rect">
            <a:avLst/>
          </a:prstGeom>
          <a:noFill/>
          <a:ln w="38100">
            <a:solidFill>
              <a:schemeClr val="accent3">
                <a:lumMod val="60000"/>
                <a:lumOff val="40000"/>
              </a:schemeClr>
            </a:solidFill>
          </a:ln>
        </p:spPr>
        <p:txBody>
          <a:bodyPr>
            <a:spAutoFit/>
          </a:bodyPr>
          <a:lstStyle/>
          <a:p>
            <a:pPr marR="0" defTabSz="914400" fontAlgn="auto">
              <a:spcBef>
                <a:spcPct val="0"/>
              </a:spcBef>
              <a:spcAft>
                <a:spcPct val="0"/>
              </a:spcAft>
              <a:buClrTx/>
              <a:buSzTx/>
              <a:buFontTx/>
              <a:defRPr/>
            </a:pPr>
            <a:r>
              <a:rPr kumimoji="0" lang="zh-CN" altLang="en-US" sz="1900" b="1" kern="1200" cap="none" spc="0" normalizeH="0" baseline="0" noProof="0">
                <a:latin typeface="黑体" panose="02010609060101010101" pitchFamily="2" charset="-122"/>
                <a:ea typeface="黑体" panose="02010609060101010101" pitchFamily="2" charset="-122"/>
                <a:cs typeface="黑体" panose="02010609060101010101" pitchFamily="2" charset="-122"/>
              </a:rPr>
              <a:t>例：老师教导我们：“你们要学习鲁迅先生的</a:t>
            </a:r>
            <a:r>
              <a:rPr kumimoji="0" lang="en-US" altLang="zh-CN" sz="1900" b="1" kern="1200" cap="none" spc="0" normalizeH="0" baseline="0" noProof="0">
                <a:latin typeface="黑体" panose="02010609060101010101" pitchFamily="2" charset="-122"/>
                <a:ea typeface="黑体" panose="02010609060101010101" pitchFamily="2" charset="-122"/>
                <a:cs typeface="黑体" panose="02010609060101010101" pitchFamily="2" charset="-122"/>
              </a:rPr>
              <a:t>‘</a:t>
            </a:r>
            <a:r>
              <a:rPr kumimoji="0" lang="zh-CN" altLang="en-US" sz="1900" b="1" kern="1200" cap="none" spc="0" normalizeH="0" baseline="0" noProof="0">
                <a:latin typeface="黑体" panose="02010609060101010101" pitchFamily="2" charset="-122"/>
                <a:ea typeface="黑体" panose="02010609060101010101" pitchFamily="2" charset="-122"/>
                <a:cs typeface="黑体" panose="02010609060101010101" pitchFamily="2" charset="-122"/>
              </a:rPr>
              <a:t>横眉冷对千夫指，俯首甘为孺子牛</a:t>
            </a:r>
            <a:r>
              <a:rPr kumimoji="0" lang="en-US" altLang="zh-CN" sz="1900" b="1" kern="1200" cap="none" spc="0" normalizeH="0" baseline="0" noProof="0">
                <a:latin typeface="黑体" panose="02010609060101010101" pitchFamily="2" charset="-122"/>
                <a:ea typeface="黑体" panose="02010609060101010101" pitchFamily="2" charset="-122"/>
                <a:cs typeface="黑体" panose="02010609060101010101" pitchFamily="2" charset="-122"/>
              </a:rPr>
              <a:t>’</a:t>
            </a:r>
            <a:r>
              <a:rPr kumimoji="0" lang="zh-CN" altLang="en-US" sz="1900" b="1" kern="1200" cap="none" spc="0" normalizeH="0" baseline="0" noProof="0">
                <a:latin typeface="黑体" panose="02010609060101010101" pitchFamily="2" charset="-122"/>
                <a:ea typeface="黑体" panose="02010609060101010101" pitchFamily="2" charset="-122"/>
                <a:cs typeface="黑体" panose="02010609060101010101" pitchFamily="2" charset="-122"/>
              </a:rPr>
              <a:t>的精神”。</a:t>
            </a:r>
          </a:p>
        </p:txBody>
      </p:sp>
      <p:sp>
        <p:nvSpPr>
          <p:cNvPr id="8" name="文本框 7"/>
          <p:cNvSpPr txBox="1"/>
          <p:nvPr/>
        </p:nvSpPr>
        <p:spPr>
          <a:xfrm>
            <a:off x="344383" y="3489017"/>
            <a:ext cx="8560503" cy="383540"/>
          </a:xfrm>
          <a:prstGeom prst="rect">
            <a:avLst/>
          </a:prstGeom>
          <a:noFill/>
          <a:ln w="9525">
            <a:noFill/>
          </a:ln>
        </p:spPr>
        <p:txBody>
          <a:bodyPr wrap="square" anchor="t">
            <a:spAutoFit/>
          </a:bodyPr>
          <a:lstStyle/>
          <a:p>
            <a:r>
              <a:rPr lang="zh-CN" altLang="zh-CN" sz="1900" b="1">
                <a:solidFill>
                  <a:srgbClr val="0000FF"/>
                </a:solidFill>
                <a:latin typeface="黑体" panose="02010609060101010101" pitchFamily="2" charset="-122"/>
                <a:ea typeface="黑体" panose="02010609060101010101" pitchFamily="2" charset="-122"/>
                <a:cs typeface="黑体" panose="02010609060101010101" pitchFamily="2" charset="-122"/>
              </a:rPr>
              <a:t>(8)</a:t>
            </a:r>
            <a:r>
              <a:rPr lang="zh-CN" altLang="zh-CN" sz="1900" b="1">
                <a:solidFill>
                  <a:srgbClr val="C00000"/>
                </a:solidFill>
                <a:latin typeface="黑体" panose="02010609060101010101" pitchFamily="2" charset="-122"/>
                <a:ea typeface="黑体" panose="02010609060101010101" pitchFamily="2" charset="-122"/>
                <a:cs typeface="黑体" panose="02010609060101010101" pitchFamily="2" charset="-122"/>
              </a:rPr>
              <a:t>转述</a:t>
            </a:r>
            <a:r>
              <a:rPr lang="zh-CN" altLang="zh-CN" sz="1900" b="1">
                <a:solidFill>
                  <a:srgbClr val="0000FF"/>
                </a:solidFill>
                <a:latin typeface="黑体" panose="02010609060101010101" pitchFamily="2" charset="-122"/>
                <a:ea typeface="黑体" panose="02010609060101010101" pitchFamily="2" charset="-122"/>
                <a:cs typeface="黑体" panose="02010609060101010101" pitchFamily="2" charset="-122"/>
              </a:rPr>
              <a:t>不用引号，如果只把别人的话的大意说出，不照原样引述，不用引号</a:t>
            </a:r>
            <a:r>
              <a:rPr lang="zh-CN" altLang="en-US" sz="1900" b="1">
                <a:latin typeface="黑体" panose="02010609060101010101" pitchFamily="2" charset="-122"/>
                <a:ea typeface="黑体" panose="02010609060101010101" pitchFamily="2" charset="-122"/>
                <a:cs typeface="黑体" panose="02010609060101010101" pitchFamily="2" charset="-122"/>
              </a:rPr>
              <a:t>。</a:t>
            </a:r>
          </a:p>
        </p:txBody>
      </p:sp>
      <p:sp>
        <p:nvSpPr>
          <p:cNvPr id="9" name="文本框 8"/>
          <p:cNvSpPr txBox="1"/>
          <p:nvPr/>
        </p:nvSpPr>
        <p:spPr>
          <a:xfrm>
            <a:off x="359731" y="3951114"/>
            <a:ext cx="8129588" cy="383540"/>
          </a:xfrm>
          <a:prstGeom prst="rect">
            <a:avLst/>
          </a:prstGeom>
          <a:noFill/>
          <a:ln w="38100">
            <a:solidFill>
              <a:schemeClr val="accent3">
                <a:lumMod val="60000"/>
                <a:lumOff val="40000"/>
              </a:schemeClr>
            </a:solidFill>
          </a:ln>
        </p:spPr>
        <p:txBody>
          <a:bodyPr>
            <a:spAutoFit/>
          </a:bodyPr>
          <a:lstStyle/>
          <a:p>
            <a:pPr marR="0" defTabSz="914400" fontAlgn="auto">
              <a:spcBef>
                <a:spcPct val="0"/>
              </a:spcBef>
              <a:spcAft>
                <a:spcPct val="0"/>
              </a:spcAft>
              <a:buClrTx/>
              <a:buSzTx/>
              <a:buFontTx/>
              <a:defRPr/>
            </a:pPr>
            <a:r>
              <a:rPr kumimoji="0" lang="zh-CN" altLang="en-US" sz="1900" b="1" kern="1200" cap="none" spc="0" normalizeH="0" baseline="0" noProof="0">
                <a:latin typeface="黑体" panose="02010609060101010101" pitchFamily="2" charset="-122"/>
                <a:ea typeface="黑体" panose="02010609060101010101" pitchFamily="2" charset="-122"/>
                <a:cs typeface="+mn-cs"/>
              </a:rPr>
              <a:t>例：他说过，没人的时候关好门。</a:t>
            </a:r>
          </a:p>
        </p:txBody>
      </p:sp>
      <p:sp>
        <p:nvSpPr>
          <p:cNvPr id="10" name="文本框 9"/>
          <p:cNvSpPr txBox="1"/>
          <p:nvPr/>
        </p:nvSpPr>
        <p:spPr>
          <a:xfrm>
            <a:off x="306277" y="4463577"/>
            <a:ext cx="8694350" cy="675640"/>
          </a:xfrm>
          <a:prstGeom prst="rect">
            <a:avLst/>
          </a:prstGeom>
          <a:noFill/>
          <a:ln w="9525">
            <a:noFill/>
          </a:ln>
        </p:spPr>
        <p:txBody>
          <a:bodyPr wrap="square" anchor="t">
            <a:spAutoFit/>
          </a:bodyPr>
          <a:lstStyle/>
          <a:p>
            <a:r>
              <a:rPr lang="zh-CN" altLang="zh-CN" sz="1900" b="1">
                <a:solidFill>
                  <a:srgbClr val="0000FF"/>
                </a:solidFill>
                <a:latin typeface="黑体" panose="02010609060101010101" pitchFamily="2" charset="-122"/>
                <a:ea typeface="黑体" panose="02010609060101010101" pitchFamily="2" charset="-122"/>
                <a:cs typeface="黑体" panose="02010609060101010101" pitchFamily="2" charset="-122"/>
              </a:rPr>
              <a:t>(9)直引（独立引）——如果引文独立成句，意思又完整，句末点号放在引号里面。</a:t>
            </a:r>
            <a:endParaRPr lang="zh-CN" altLang="en-US" sz="1900" b="1">
              <a:latin typeface="黑体" panose="02010609060101010101" pitchFamily="2" charset="-122"/>
              <a:ea typeface="黑体" panose="02010609060101010101" pitchFamily="2" charset="-122"/>
              <a:cs typeface="黑体" panose="02010609060101010101" pitchFamily="2" charset="-122"/>
            </a:endParaRPr>
          </a:p>
          <a:p>
            <a:r>
              <a:rPr lang="zh-CN" altLang="zh-CN" sz="1900" b="1">
                <a:solidFill>
                  <a:srgbClr val="0000FF"/>
                </a:solidFill>
                <a:latin typeface="黑体" panose="02010609060101010101" pitchFamily="2" charset="-122"/>
                <a:ea typeface="黑体" panose="02010609060101010101" pitchFamily="2" charset="-122"/>
                <a:cs typeface="黑体" panose="02010609060101010101" pitchFamily="2" charset="-122"/>
              </a:rPr>
              <a:t>如果引号前用冒号，句末点号放在引号内。</a:t>
            </a:r>
          </a:p>
        </p:txBody>
      </p:sp>
      <p:sp>
        <p:nvSpPr>
          <p:cNvPr id="12" name="文本框 11"/>
          <p:cNvSpPr txBox="1"/>
          <p:nvPr/>
        </p:nvSpPr>
        <p:spPr>
          <a:xfrm>
            <a:off x="0" y="5483860"/>
            <a:ext cx="9144000" cy="67564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R="0" defTabSz="914400" fontAlgn="auto">
              <a:spcBef>
                <a:spcPct val="0"/>
              </a:spcBef>
              <a:spcAft>
                <a:spcPct val="0"/>
              </a:spcAft>
              <a:buClrTx/>
              <a:buSzTx/>
              <a:buFontTx/>
              <a:defRPr/>
            </a:pPr>
            <a:r>
              <a:rPr kumimoji="0" lang="zh-CN" altLang="en-US" sz="1900" b="1" kern="1200" cap="none" spc="0" normalizeH="0" baseline="0" noProof="0">
                <a:latin typeface="黑体" panose="02010609060101010101" pitchFamily="2" charset="-122"/>
                <a:ea typeface="黑体" panose="02010609060101010101" pitchFamily="2" charset="-122"/>
                <a:cs typeface="黑体" panose="02010609060101010101" pitchFamily="2" charset="-122"/>
              </a:rPr>
              <a:t>例：爱因斯坦说：“想象力比知识重要。”</a:t>
            </a:r>
          </a:p>
          <a:p>
            <a:pPr marR="0" defTabSz="914400" fontAlgn="auto">
              <a:spcBef>
                <a:spcPct val="0"/>
              </a:spcBef>
              <a:spcAft>
                <a:spcPct val="0"/>
              </a:spcAft>
              <a:buClrTx/>
              <a:buSzTx/>
              <a:buFontTx/>
              <a:defRPr/>
            </a:pPr>
            <a:r>
              <a:rPr kumimoji="0" lang="zh-CN" altLang="en-US" sz="1900" b="1" kern="1200" cap="none" spc="0" normalizeH="0" baseline="0" noProof="0">
                <a:latin typeface="黑体" panose="02010609060101010101" pitchFamily="2" charset="-122"/>
                <a:ea typeface="黑体" panose="02010609060101010101" pitchFamily="2" charset="-122"/>
                <a:cs typeface="黑体" panose="02010609060101010101" pitchFamily="2" charset="-122"/>
              </a:rPr>
              <a:t>        我联想到了唐朝贾岛的诗句：“只在此山中，云深不知处。”</a:t>
            </a:r>
          </a:p>
        </p:txBody>
      </p:sp>
      <p:sp>
        <p:nvSpPr>
          <p:cNvPr id="89096" name="文本框 3"/>
          <p:cNvSpPr txBox="1"/>
          <p:nvPr/>
        </p:nvSpPr>
        <p:spPr>
          <a:xfrm>
            <a:off x="306388" y="1002658"/>
            <a:ext cx="7096760" cy="675640"/>
          </a:xfrm>
          <a:prstGeom prst="rect">
            <a:avLst/>
          </a:prstGeom>
          <a:noFill/>
          <a:ln w="9525">
            <a:noFill/>
          </a:ln>
        </p:spPr>
        <p:txBody>
          <a:bodyPr wrap="none" anchor="t">
            <a:spAutoFit/>
          </a:bodyPr>
          <a:lstStyle/>
          <a:p>
            <a:pPr algn="l">
              <a:buSzTx/>
            </a:pPr>
            <a:r>
              <a:rPr lang="zh-CN" altLang="zh-CN" sz="1900" b="1">
                <a:solidFill>
                  <a:srgbClr val="0000FF"/>
                </a:solidFill>
                <a:latin typeface="黑体" panose="02010609060101010101" pitchFamily="2" charset="-122"/>
                <a:ea typeface="黑体" panose="02010609060101010101" pitchFamily="2" charset="-122"/>
                <a:cs typeface="黑体" panose="02010609060101010101" pitchFamily="2" charset="-122"/>
              </a:rPr>
              <a:t>（6）节日、纪念数字日</a:t>
            </a:r>
            <a:r>
              <a:rPr lang="zh-CN" altLang="en-US" sz="1900" b="1">
                <a:solidFill>
                  <a:srgbClr val="FF0000"/>
                </a:solidFill>
                <a:latin typeface="黑体" panose="02010609060101010101" pitchFamily="2" charset="-122"/>
                <a:ea typeface="黑体" panose="02010609060101010101" pitchFamily="2" charset="-122"/>
                <a:cs typeface="黑体" panose="02010609060101010101" pitchFamily="2" charset="-122"/>
              </a:rPr>
              <a:t>：</a:t>
            </a:r>
            <a:r>
              <a:rPr lang="zh-CN" altLang="en-US" sz="1900" b="1">
                <a:latin typeface="黑体" panose="02010609060101010101" pitchFamily="2" charset="-122"/>
                <a:ea typeface="黑体" panose="02010609060101010101" pitchFamily="2" charset="-122"/>
                <a:cs typeface="黑体" panose="02010609060101010101" pitchFamily="2" charset="-122"/>
              </a:rPr>
              <a:t>特定的名称，简称，带月、日的节日。</a:t>
            </a:r>
          </a:p>
          <a:p>
            <a:pPr algn="l">
              <a:buSzTx/>
            </a:pPr>
            <a:r>
              <a:rPr lang="en-US" altLang="zh-CN" sz="1900" b="1">
                <a:latin typeface="黑体" panose="02010609060101010101" pitchFamily="2" charset="-122"/>
                <a:ea typeface="黑体" panose="02010609060101010101" pitchFamily="2" charset="-122"/>
                <a:cs typeface="黑体" panose="02010609060101010101" pitchFamily="2" charset="-122"/>
              </a:rPr>
              <a:t>“</a:t>
            </a:r>
            <a:r>
              <a:rPr lang="zh-CN" altLang="en-US" sz="1900" b="1">
                <a:latin typeface="黑体" panose="02010609060101010101" pitchFamily="2" charset="-122"/>
                <a:ea typeface="黑体" panose="02010609060101010101" pitchFamily="2" charset="-122"/>
                <a:cs typeface="黑体" panose="02010609060101010101" pitchFamily="2" charset="-122"/>
              </a:rPr>
              <a:t>两会</a:t>
            </a:r>
            <a:r>
              <a:rPr lang="en-US" altLang="zh-CN" sz="1900" b="1">
                <a:latin typeface="黑体" panose="02010609060101010101" pitchFamily="2" charset="-122"/>
                <a:ea typeface="黑体" panose="02010609060101010101" pitchFamily="2" charset="-122"/>
                <a:cs typeface="黑体" panose="02010609060101010101" pitchFamily="2" charset="-122"/>
              </a:rPr>
              <a:t>”</a:t>
            </a:r>
            <a:r>
              <a:rPr lang="zh-CN" altLang="en-US" sz="1900" b="1">
                <a:latin typeface="黑体" panose="02010609060101010101" pitchFamily="2" charset="-122"/>
                <a:ea typeface="黑体" panose="02010609060101010101" pitchFamily="2" charset="-122"/>
                <a:cs typeface="黑体" panose="02010609060101010101" pitchFamily="2" charset="-122"/>
              </a:rPr>
              <a:t>聚焦民生问题。</a:t>
            </a:r>
          </a:p>
        </p:txBody>
      </p:sp>
    </p:spTree>
  </p:cSld>
  <p:clrMapOvr>
    <a:masterClrMapping/>
  </p:clrMapOvr>
  <p:transition>
    <p:comb dir="vert"/>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3" name="Rectangle 3"/>
          <p:cNvSpPr>
            <a:spLocks noGrp="1"/>
          </p:cNvSpPr>
          <p:nvPr>
            <p:ph type="body" idx="4294967295"/>
          </p:nvPr>
        </p:nvSpPr>
        <p:spPr>
          <a:xfrm>
            <a:off x="466322" y="1103108"/>
            <a:ext cx="8188493" cy="4286444"/>
          </a:xfrm>
        </p:spPr>
        <p:txBody>
          <a:bodyPr vert="horz" wrap="square" lIns="68579" tIns="34289" rIns="68579" bIns="34289" anchor="t"/>
          <a:lstStyle/>
          <a:p>
            <a:pPr marL="0" marR="0" indent="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100" b="1" i="0" u="none" strike="noStrike" kern="1200" cap="none" spc="0" normalizeH="0" baseline="0" noProof="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a:t>
            </a:r>
            <a:r>
              <a:rPr kumimoji="0" lang="en-US" altLang="zh-CN" sz="2100" b="1" i="0" u="none" strike="noStrike" kern="1200" cap="none" spc="0" normalizeH="0" baseline="0" noProof="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10</a:t>
            </a:r>
            <a:r>
              <a:rPr kumimoji="0" lang="zh-CN" altLang="en-US" sz="2100" b="1" i="0" u="none" strike="noStrike" kern="1200" cap="none" spc="0" normalizeH="0" baseline="0" noProof="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)夹引</a:t>
            </a:r>
            <a:r>
              <a:rPr kumimoji="0" lang="en-US" altLang="zh-CN" sz="2100" b="1" i="0" u="none" strike="noStrike" kern="1200" cap="none" spc="0" normalizeH="0" baseline="0" noProof="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a:t>
            </a:r>
            <a:r>
              <a:rPr kumimoji="0" lang="zh-CN" altLang="en-US" sz="2100" b="1" i="0" u="none" strike="noStrike" kern="1200" cap="none" spc="0" normalizeH="0" baseline="0" noProof="1">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引用之语不独立，引文作为原句的句子成分，点号放在引号之外或不用点号。 </a:t>
            </a:r>
          </a:p>
          <a:p>
            <a:pPr marL="0" marR="0" indent="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100" b="1" i="0" u="none" strike="noStrike" kern="1200" cap="none" spc="0" normalizeH="0" baseline="0" noProof="1">
                <a:solidFill>
                  <a:schemeClr val="tx1"/>
                </a:solidFill>
                <a:latin typeface="黑体" panose="02010609060101010101" pitchFamily="2" charset="-122"/>
                <a:ea typeface="黑体" panose="02010609060101010101" pitchFamily="2" charset="-122"/>
                <a:cs typeface="黑体" panose="02010609060101010101" pitchFamily="2" charset="-122"/>
                <a:sym typeface="+mn-ea"/>
              </a:rPr>
              <a:t>写文章要做到“平字见奇，常字见险，陈字见新，朴字见色”。</a:t>
            </a:r>
          </a:p>
          <a:p>
            <a:pPr marL="0" marR="0" indent="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en-US" altLang="zh-CN" sz="2100" b="1" i="0" u="none" strike="noStrike" kern="1200" cap="none" spc="0" normalizeH="0" baseline="0" noProof="1">
                <a:solidFill>
                  <a:srgbClr val="FF0000"/>
                </a:solidFill>
                <a:latin typeface="黑体" panose="02010609060101010101" pitchFamily="2" charset="-122"/>
                <a:ea typeface="黑体" panose="02010609060101010101" pitchFamily="2" charset="-122"/>
                <a:cs typeface="黑体" panose="02010609060101010101" pitchFamily="2" charset="-122"/>
              </a:rPr>
              <a:t>a.</a:t>
            </a:r>
            <a:r>
              <a:rPr kumimoji="0" lang="zh-CN" altLang="en-US" sz="2100" b="1" i="0" u="none" strike="noStrike" kern="1200" cap="none" spc="0" normalizeH="0" baseline="0" noProof="1">
                <a:solidFill>
                  <a:srgbClr val="FF0000"/>
                </a:solidFill>
                <a:latin typeface="黑体" panose="02010609060101010101" pitchFamily="2" charset="-122"/>
                <a:ea typeface="黑体" panose="02010609060101010101" pitchFamily="2" charset="-122"/>
                <a:cs typeface="黑体" panose="02010609060101010101" pitchFamily="2" charset="-122"/>
              </a:rPr>
              <a:t>引文结束前不需停顿，那么其后不能有任何点号。</a:t>
            </a:r>
            <a:endParaRPr kumimoji="0" lang="zh-CN" altLang="en-US" sz="2100" b="1" i="0" u="none" strike="noStrike" kern="1200" cap="none" spc="0" normalizeH="0" baseline="0" noProof="1">
              <a:solidFill>
                <a:schemeClr val="tx1"/>
              </a:solidFill>
              <a:latin typeface="黑体" panose="02010609060101010101" pitchFamily="2" charset="-122"/>
              <a:ea typeface="黑体" panose="02010609060101010101" pitchFamily="2" charset="-122"/>
              <a:cs typeface="黑体" panose="02010609060101010101" pitchFamily="2" charset="-122"/>
            </a:endParaRP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100" b="1" i="0" u="none" strike="noStrike" kern="1200" cap="none" spc="0" normalizeH="0" baseline="0" noProof="1">
                <a:solidFill>
                  <a:schemeClr val="tx1"/>
                </a:solidFill>
                <a:latin typeface="黑体" panose="02010609060101010101" pitchFamily="2" charset="-122"/>
                <a:ea typeface="黑体" panose="02010609060101010101" pitchFamily="2" charset="-122"/>
                <a:cs typeface="黑体" panose="02010609060101010101" pitchFamily="2" charset="-122"/>
              </a:rPr>
              <a:t>　　　“横眉冷对千夫指，俯首甘为儒子牛”是鲁迅先生的行动写照。</a:t>
            </a:r>
          </a:p>
          <a:p>
            <a:pPr marL="0" marR="0" indent="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en-US" altLang="zh-CN" sz="2100" b="1" i="0" u="none" strike="noStrike" kern="1200" cap="none" spc="0" normalizeH="0" baseline="0" noProof="1">
                <a:solidFill>
                  <a:srgbClr val="FF0000"/>
                </a:solidFill>
                <a:latin typeface="黑体" panose="02010609060101010101" pitchFamily="2" charset="-122"/>
                <a:ea typeface="黑体" panose="02010609060101010101" pitchFamily="2" charset="-122"/>
                <a:cs typeface="黑体" panose="02010609060101010101" pitchFamily="2" charset="-122"/>
              </a:rPr>
              <a:t>b.</a:t>
            </a:r>
            <a:r>
              <a:rPr kumimoji="0" lang="zh-CN" altLang="en-US" sz="2100" b="1" i="0" u="none" strike="noStrike" kern="1200" cap="none" spc="0" normalizeH="0" baseline="0" noProof="1">
                <a:solidFill>
                  <a:srgbClr val="FF0000"/>
                </a:solidFill>
                <a:latin typeface="黑体" panose="02010609060101010101" pitchFamily="2" charset="-122"/>
                <a:ea typeface="黑体" panose="02010609060101010101" pitchFamily="2" charset="-122"/>
                <a:cs typeface="黑体" panose="02010609060101010101" pitchFamily="2" charset="-122"/>
              </a:rPr>
              <a:t>引文结束时刚好需要停顿，那么点号应在引号后。</a:t>
            </a:r>
            <a:endParaRPr kumimoji="0" lang="zh-CN" altLang="en-US" sz="2100" b="1" i="0" u="none" strike="noStrike" kern="1200" cap="none" spc="0" normalizeH="0" baseline="0" noProof="1">
              <a:solidFill>
                <a:schemeClr val="tx1"/>
              </a:solidFill>
              <a:latin typeface="黑体" panose="02010609060101010101" pitchFamily="2" charset="-122"/>
              <a:ea typeface="黑体" panose="02010609060101010101" pitchFamily="2" charset="-122"/>
              <a:cs typeface="黑体" panose="02010609060101010101" pitchFamily="2" charset="-122"/>
            </a:endParaRP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100" b="1" i="0" u="none" strike="noStrike" kern="1200" cap="none" spc="0" normalizeH="0" baseline="0" noProof="1">
                <a:solidFill>
                  <a:schemeClr val="tx1"/>
                </a:solidFill>
                <a:latin typeface="黑体" panose="02010609060101010101" pitchFamily="2" charset="-122"/>
                <a:ea typeface="黑体" panose="02010609060101010101" pitchFamily="2" charset="-122"/>
                <a:cs typeface="黑体" panose="02010609060101010101" pitchFamily="2" charset="-122"/>
              </a:rPr>
              <a:t>　　　黑格尔曾指出过，错误本身乃是“达到其理的一个必然的环节”，这是很有见解的。</a:t>
            </a: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endParaRPr kumimoji="0" lang="zh-CN" altLang="en-US" sz="2100" b="1" i="0" u="none" strike="noStrike" kern="1200" cap="none" spc="0" normalizeH="0" baseline="0" noProof="1">
              <a:solidFill>
                <a:schemeClr val="tx1"/>
              </a:solidFill>
              <a:latin typeface="黑体" panose="02010609060101010101" pitchFamily="2" charset="-122"/>
              <a:ea typeface="黑体" panose="02010609060101010101" pitchFamily="2" charset="-122"/>
              <a:cs typeface="黑体" panose="02010609060101010101" pitchFamily="2" charset="-122"/>
            </a:endParaRP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100" b="1" i="0" u="none" strike="noStrike" kern="1200" cap="none" spc="0" normalizeH="0" baseline="0" noProof="1">
                <a:solidFill>
                  <a:srgbClr val="0000FF"/>
                </a:solidFill>
                <a:latin typeface="黑体" panose="02010609060101010101" pitchFamily="2" charset="-122"/>
                <a:ea typeface="黑体" panose="02010609060101010101" pitchFamily="2" charset="-122"/>
                <a:cs typeface="黑体" panose="02010609060101010101" pitchFamily="2" charset="-122"/>
              </a:rPr>
              <a:t>(</a:t>
            </a:r>
            <a:r>
              <a:rPr kumimoji="0" lang="en-US" altLang="zh-CN" sz="2100" b="1" i="0" u="none" strike="noStrike" kern="1200" cap="none" spc="0" normalizeH="0" baseline="0" noProof="1">
                <a:solidFill>
                  <a:srgbClr val="0000FF"/>
                </a:solidFill>
                <a:latin typeface="黑体" panose="02010609060101010101" pitchFamily="2" charset="-122"/>
                <a:ea typeface="黑体" panose="02010609060101010101" pitchFamily="2" charset="-122"/>
                <a:cs typeface="黑体" panose="02010609060101010101" pitchFamily="2" charset="-122"/>
              </a:rPr>
              <a:t>11</a:t>
            </a:r>
            <a:r>
              <a:rPr kumimoji="0" lang="zh-CN" altLang="en-US" sz="2100" b="1" i="0" u="none" strike="noStrike" kern="1200" cap="none" spc="0" normalizeH="0" baseline="0" noProof="1">
                <a:solidFill>
                  <a:srgbClr val="0000FF"/>
                </a:solidFill>
                <a:latin typeface="黑体" panose="02010609060101010101" pitchFamily="2" charset="-122"/>
                <a:ea typeface="黑体" panose="02010609060101010101" pitchFamily="2" charset="-122"/>
                <a:cs typeface="黑体" panose="02010609060101010101" pitchFamily="2" charset="-122"/>
              </a:rPr>
              <a:t>)引文末了是问号、感叹号的，无论直引、夹引均放在引号内。</a:t>
            </a:r>
            <a:endParaRPr kumimoji="0" lang="zh-CN" altLang="en-US" sz="2100" b="1" i="0" u="none" strike="noStrike" kern="1200" cap="none" spc="0" normalizeH="0" baseline="0" noProof="1">
              <a:solidFill>
                <a:schemeClr val="tx1"/>
              </a:solidFill>
              <a:latin typeface="黑体" panose="02010609060101010101" pitchFamily="2" charset="-122"/>
              <a:ea typeface="黑体" panose="02010609060101010101" pitchFamily="2" charset="-122"/>
              <a:cs typeface="黑体" panose="02010609060101010101" pitchFamily="2" charset="-122"/>
            </a:endParaRP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100" b="1" i="0" u="none" strike="noStrike" kern="1200" cap="none" spc="0" normalizeH="0" baseline="0" noProof="1">
                <a:solidFill>
                  <a:schemeClr val="tx1"/>
                </a:solidFill>
                <a:latin typeface="黑体" panose="02010609060101010101" pitchFamily="2" charset="-122"/>
                <a:ea typeface="黑体" panose="02010609060101010101" pitchFamily="2" charset="-122"/>
                <a:cs typeface="黑体" panose="02010609060101010101" pitchFamily="2" charset="-122"/>
              </a:rPr>
              <a:t>　　　我们的口号是“中国人民大团结万岁！”</a:t>
            </a:r>
          </a:p>
          <a:p>
            <a:pPr marL="171450" marR="0" indent="-171450" algn="l" defTabSz="685800" rtl="0" eaLnBrk="1" fontAlgn="base" latinLnBrk="0" hangingPunct="1">
              <a:lnSpc>
                <a:spcPct val="90000"/>
              </a:lnSpc>
              <a:spcBef>
                <a:spcPts val="750"/>
              </a:spcBef>
              <a:spcAft>
                <a:spcPct val="0"/>
              </a:spcAft>
              <a:buClrTx/>
              <a:buSzTx/>
              <a:buFont typeface="Arial" panose="020b0604020202020204" pitchFamily="34" charset="0"/>
              <a:buNone/>
            </a:pPr>
            <a:r>
              <a:rPr kumimoji="0" lang="zh-CN" altLang="en-US" sz="2100" b="1" i="0" u="none" strike="noStrike" kern="1200" cap="none" spc="0" normalizeH="0" baseline="0" noProof="1">
                <a:solidFill>
                  <a:schemeClr val="tx1"/>
                </a:solidFill>
                <a:latin typeface="黑体" panose="02010609060101010101" pitchFamily="2" charset="-122"/>
                <a:ea typeface="黑体" panose="02010609060101010101" pitchFamily="2" charset="-122"/>
                <a:cs typeface="黑体" panose="02010609060101010101" pitchFamily="2" charset="-122"/>
              </a:rPr>
              <a:t>　　　他看她脸上泪浸浸的便说：“你哭了？”</a:t>
            </a:r>
          </a:p>
        </p:txBody>
      </p:sp>
    </p:spTree>
  </p:cSld>
  <p:clrMapOvr>
    <a:masterClrMapping/>
  </p:clrMapOvr>
  <p:transition spd="med">
    <p:random/>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9"/>
  <p:tag name="KSO_WM_UNIT_COMPATIBLE" val="0"/>
  <p:tag name="KSO_WM_UNIT_DIAGRAM_ISNUMVISUAL" val="0"/>
  <p:tag name="KSO_WM_UNIT_DIAGRAM_ISREFERUNIT" val="0"/>
  <p:tag name="KSO_WM_UNIT_DIAGRAM_MODELTYPE" val="stripeEnum"/>
  <p:tag name="KSO_WM_UNIT_HIGHLIGHT" val="0"/>
  <p:tag name="KSO_WM_UNIT_ID" val="custom20204361_20*l_h_f*1_1_1"/>
  <p:tag name="KSO_WM_UNIT_INDEX" val="1_1_1"/>
  <p:tag name="KSO_WM_UNIT_LAYERLEVEL" val="1_1_1"/>
  <p:tag name="KSO_WM_UNIT_NOCLEAR" val="0"/>
  <p:tag name="KSO_WM_UNIT_PRESET_TEXT" val="点击此处添加正文文字，文字是您思想的提炼，请尽可能言简意赅的阐述您的观点。"/>
  <p:tag name="KSO_WM_UNIT_TEXT_FILL_FORE_SCHEMECOLOR_INDEX" val="13"/>
  <p:tag name="KSO_WM_UNIT_TEXT_FILL_FORE_SCHEMECOLOR_INDEX_BRIGHTNESS" val="0.5"/>
  <p:tag name="KSO_WM_UNIT_TEXT_FILL_TYPE" val="1"/>
  <p:tag name="KSO_WM_UNIT_TEXT_PART_ID_V2" val="d-3-1"/>
  <p:tag name="KSO_WM_UNIT_TYPE" val="l_h_f"/>
  <p:tag name="KSO_WM_UNIT_USESOURCEFORMAT_APPLY" val="1"/>
  <p:tag name="KSO_WM_UNIT_VALUE" val="40"/>
</p:tagLst>
</file>

<file path=ppt/tags/tag101.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102.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47"/>
  <p:tag name="KSO_WM_UNIT_COMPATIBLE" val="0"/>
  <p:tag name="KSO_WM_UNIT_DIAGRAM_ISNUMVISUAL" val="0"/>
  <p:tag name="KSO_WM_UNIT_DIAGRAM_ISREFERUNIT" val="0"/>
  <p:tag name="KSO_WM_UNIT_DIAGRAM_MODELTYPE" val="stripeEnum"/>
  <p:tag name="KSO_WM_UNIT_HIGHLIGHT" val="0"/>
  <p:tag name="KSO_WM_UNIT_ID" val="custom20204361_20*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103.xml><?xml version="1.0" encoding="utf-8"?>
<p:tagLst xmlns:p="http://schemas.openxmlformats.org/presentationml/2006/main">
  <p:tag name="KSO_WM_BEAUTIFY_FLAG" val="#wm#"/>
  <p:tag name="KSO_WM_DIAGRAM_GROUP_CODE" val="l1-3"/>
  <p:tag name="KSO_WM_SLIDE_BACKGROUND" val="[&quot;navigation&quot;]"/>
  <p:tag name="KSO_WM_SLIDE_CAN_ADD_NAVIGATION" val="1"/>
  <p:tag name="KSO_WM_SLIDE_COLORSCHEME_VERSION" val="3.2"/>
  <p:tag name="KSO_WM_SLIDE_DIAGTYPE" val="l"/>
  <p:tag name="KSO_WM_SLIDE_ID" val="custom20204361_20"/>
  <p:tag name="KSO_WM_SLIDE_INDEX" val="20"/>
  <p:tag name="KSO_WM_SLIDE_ITEM_CNT" val="2"/>
  <p:tag name="KSO_WM_SLIDE_LAYOUT" val="l"/>
  <p:tag name="KSO_WM_SLIDE_LAYOUT_CNT" val="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POSITION" val="47.95*172.35"/>
  <p:tag name="KSO_WM_SLIDE_RATIO" val="1.777778"/>
  <p:tag name="KSO_WM_SLIDE_SIZE" val="863.75*255.5"/>
  <p:tag name="KSO_WM_SLIDE_SUBTYPE" val="diag"/>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104.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20*i*1"/>
  <p:tag name="KSO_WM_UNIT_INDEX" val="1"/>
  <p:tag name="KSO_WM_UNIT_LAYERLEVEL" val="1"/>
  <p:tag name="KSO_WM_UNIT_SM_LIMIT_TYPE" val="1"/>
  <p:tag name="KSO_WM_UNIT_SUBTYPE" val="h"/>
  <p:tag name="KSO_WM_UNIT_TYPE" val="i"/>
  <p:tag name="KSO_WM_UNIT_VALUE" val="159"/>
</p:tagLst>
</file>

<file path=ppt/tags/tag105.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20*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106.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3"/>
  <p:tag name="KSO_WM_UNIT_COMPATIBLE" val="0"/>
  <p:tag name="KSO_WM_UNIT_DIAGRAM_ISNUMVISUAL" val="0"/>
  <p:tag name="KSO_WM_UNIT_DIAGRAM_ISREFERUNIT" val="0"/>
  <p:tag name="KSO_WM_UNIT_DIAGRAM_MODELTYPE" val="stripeEnum"/>
  <p:tag name="KSO_WM_UNIT_FOIL_COLOR"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SUBTYPE" val="b"/>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255"/>
</p:tagLst>
</file>

<file path=ppt/tags/tag107.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MPATIBLE" val="0"/>
  <p:tag name="KSO_WM_UNIT_DIAGRAM_ISNUMVISUAL" val="0"/>
  <p:tag name="KSO_WM_UNIT_DIAGRAM_ISREFERUNIT" val="0"/>
  <p:tag name="KSO_WM_UNIT_DIAGRAM_MODELTYPE" val="stripeEnum"/>
  <p:tag name="KSO_WM_UNIT_FILL_FORE_SCHEMECOLOR_INDEX" val="5"/>
  <p:tag name="KSO_WM_UNIT_FILL_FORE_SCHEMECOLOR_INDEX_BRIGHTNESS" val="0"/>
  <p:tag name="KSO_WM_UNIT_FILL_TYPE"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35"/>
</p:tagLst>
</file>

<file path=ppt/tags/tag108.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9"/>
  <p:tag name="KSO_WM_UNIT_COMPATIBLE" val="0"/>
  <p:tag name="KSO_WM_UNIT_DIAGRAM_ISNUMVISUAL" val="0"/>
  <p:tag name="KSO_WM_UNIT_DIAGRAM_ISREFERUNIT" val="0"/>
  <p:tag name="KSO_WM_UNIT_DIAGRAM_MODELTYPE" val="stripeEnum"/>
  <p:tag name="KSO_WM_UNIT_HIGHLIGHT" val="0"/>
  <p:tag name="KSO_WM_UNIT_ID" val="custom20204361_20*l_h_f*1_1_1"/>
  <p:tag name="KSO_WM_UNIT_INDEX" val="1_1_1"/>
  <p:tag name="KSO_WM_UNIT_LAYERLEVEL" val="1_1_1"/>
  <p:tag name="KSO_WM_UNIT_NOCLEAR" val="0"/>
  <p:tag name="KSO_WM_UNIT_PRESET_TEXT" val="点击此处添加正文文字，文字是您思想的提炼，请尽可能言简意赅的阐述您的观点。"/>
  <p:tag name="KSO_WM_UNIT_TEXT_FILL_FORE_SCHEMECOLOR_INDEX" val="13"/>
  <p:tag name="KSO_WM_UNIT_TEXT_FILL_FORE_SCHEMECOLOR_INDEX_BRIGHTNESS" val="0.5"/>
  <p:tag name="KSO_WM_UNIT_TEXT_FILL_TYPE" val="1"/>
  <p:tag name="KSO_WM_UNIT_TEXT_PART_ID_V2" val="d-3-1"/>
  <p:tag name="KSO_WM_UNIT_TYPE" val="l_h_f"/>
  <p:tag name="KSO_WM_UNIT_USESOURCEFORMAT_APPLY" val="1"/>
  <p:tag name="KSO_WM_UNIT_VALUE" val="40"/>
</p:tagLst>
</file>

<file path=ppt/tags/tag109.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47"/>
  <p:tag name="KSO_WM_UNIT_COMPATIBLE" val="0"/>
  <p:tag name="KSO_WM_UNIT_DIAGRAM_ISNUMVISUAL" val="0"/>
  <p:tag name="KSO_WM_UNIT_DIAGRAM_ISREFERUNIT" val="0"/>
  <p:tag name="KSO_WM_UNIT_DIAGRAM_MODELTYPE" val="stripeEnum"/>
  <p:tag name="KSO_WM_UNIT_HIGHLIGHT" val="0"/>
  <p:tag name="KSO_WM_UNIT_ID" val="custom20204361_20*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111.xml><?xml version="1.0" encoding="utf-8"?>
<p:tagLst xmlns:p="http://schemas.openxmlformats.org/presentationml/2006/main">
  <p:tag name="KSO_WM_BEAUTIFY_FLAG" val="#wm#"/>
  <p:tag name="KSO_WM_DIAGRAM_GROUP_CODE" val="l1-3"/>
  <p:tag name="KSO_WM_SLIDE_BACKGROUND" val="[&quot;navigation&quot;]"/>
  <p:tag name="KSO_WM_SLIDE_CAN_ADD_NAVIGATION" val="1"/>
  <p:tag name="KSO_WM_SLIDE_COLORSCHEME_VERSION" val="3.2"/>
  <p:tag name="KSO_WM_SLIDE_DIAGTYPE" val="l"/>
  <p:tag name="KSO_WM_SLIDE_ID" val="custom20204361_20"/>
  <p:tag name="KSO_WM_SLIDE_INDEX" val="20"/>
  <p:tag name="KSO_WM_SLIDE_ITEM_CNT" val="2"/>
  <p:tag name="KSO_WM_SLIDE_LAYOUT" val="l"/>
  <p:tag name="KSO_WM_SLIDE_LAYOUT_CNT" val="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POSITION" val="47.95*172.35"/>
  <p:tag name="KSO_WM_SLIDE_RATIO" val="1.777778"/>
  <p:tag name="KSO_WM_SLIDE_SIZE" val="863.75*255.5"/>
  <p:tag name="KSO_WM_SLIDE_SUBTYPE" val="diag"/>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112.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20*i*1"/>
  <p:tag name="KSO_WM_UNIT_INDEX" val="1"/>
  <p:tag name="KSO_WM_UNIT_LAYERLEVEL" val="1"/>
  <p:tag name="KSO_WM_UNIT_SM_LIMIT_TYPE" val="1"/>
  <p:tag name="KSO_WM_UNIT_SUBTYPE" val="h"/>
  <p:tag name="KSO_WM_UNIT_TYPE" val="i"/>
  <p:tag name="KSO_WM_UNIT_VALUE" val="159"/>
</p:tagLst>
</file>

<file path=ppt/tags/tag113.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20*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114.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3"/>
  <p:tag name="KSO_WM_UNIT_COMPATIBLE" val="0"/>
  <p:tag name="KSO_WM_UNIT_DIAGRAM_ISNUMVISUAL" val="0"/>
  <p:tag name="KSO_WM_UNIT_DIAGRAM_ISREFERUNIT" val="0"/>
  <p:tag name="KSO_WM_UNIT_DIAGRAM_MODELTYPE" val="stripeEnum"/>
  <p:tag name="KSO_WM_UNIT_FOIL_COLOR"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SUBTYPE" val="b"/>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255"/>
</p:tagLst>
</file>

<file path=ppt/tags/tag115.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MPATIBLE" val="0"/>
  <p:tag name="KSO_WM_UNIT_DIAGRAM_ISNUMVISUAL" val="0"/>
  <p:tag name="KSO_WM_UNIT_DIAGRAM_ISREFERUNIT" val="0"/>
  <p:tag name="KSO_WM_UNIT_DIAGRAM_MODELTYPE" val="stripeEnum"/>
  <p:tag name="KSO_WM_UNIT_FILL_FORE_SCHEMECOLOR_INDEX" val="5"/>
  <p:tag name="KSO_WM_UNIT_FILL_FORE_SCHEMECOLOR_INDEX_BRIGHTNESS" val="0"/>
  <p:tag name="KSO_WM_UNIT_FILL_TYPE"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35"/>
</p:tagLst>
</file>

<file path=ppt/tags/tag116.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9"/>
  <p:tag name="KSO_WM_UNIT_COMPATIBLE" val="0"/>
  <p:tag name="KSO_WM_UNIT_DIAGRAM_ISNUMVISUAL" val="0"/>
  <p:tag name="KSO_WM_UNIT_DIAGRAM_ISREFERUNIT" val="0"/>
  <p:tag name="KSO_WM_UNIT_DIAGRAM_MODELTYPE" val="stripeEnum"/>
  <p:tag name="KSO_WM_UNIT_HIGHLIGHT" val="0"/>
  <p:tag name="KSO_WM_UNIT_ID" val="custom20204361_20*l_h_f*1_1_1"/>
  <p:tag name="KSO_WM_UNIT_INDEX" val="1_1_1"/>
  <p:tag name="KSO_WM_UNIT_LAYERLEVEL" val="1_1_1"/>
  <p:tag name="KSO_WM_UNIT_NOCLEAR" val="0"/>
  <p:tag name="KSO_WM_UNIT_PRESET_TEXT" val="点击此处添加正文文字，文字是您思想的提炼，请尽可能言简意赅的阐述您的观点。"/>
  <p:tag name="KSO_WM_UNIT_TEXT_FILL_FORE_SCHEMECOLOR_INDEX" val="13"/>
  <p:tag name="KSO_WM_UNIT_TEXT_FILL_FORE_SCHEMECOLOR_INDEX_BRIGHTNESS" val="0.5"/>
  <p:tag name="KSO_WM_UNIT_TEXT_FILL_TYPE" val="1"/>
  <p:tag name="KSO_WM_UNIT_TEXT_PART_ID_V2" val="d-3-1"/>
  <p:tag name="KSO_WM_UNIT_TYPE" val="l_h_f"/>
  <p:tag name="KSO_WM_UNIT_USESOURCEFORMAT_APPLY" val="1"/>
  <p:tag name="KSO_WM_UNIT_VALUE" val="40"/>
</p:tagLst>
</file>

<file path=ppt/tags/tag117.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118.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47"/>
  <p:tag name="KSO_WM_UNIT_COMPATIBLE" val="0"/>
  <p:tag name="KSO_WM_UNIT_DIAGRAM_ISNUMVISUAL" val="0"/>
  <p:tag name="KSO_WM_UNIT_DIAGRAM_ISREFERUNIT" val="0"/>
  <p:tag name="KSO_WM_UNIT_DIAGRAM_MODELTYPE" val="stripeEnum"/>
  <p:tag name="KSO_WM_UNIT_HIGHLIGHT" val="0"/>
  <p:tag name="KSO_WM_UNIT_ID" val="custom20204361_20*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119.xml><?xml version="1.0" encoding="utf-8"?>
<p:tagLst xmlns:p="http://schemas.openxmlformats.org/presentationml/2006/main">
  <p:tag name="KSO_WM_BEAUTIFY_FLAG" val="#wm#"/>
  <p:tag name="KSO_WM_DIAGRAM_GROUP_CODE" val="l1-3"/>
  <p:tag name="KSO_WM_SLIDE_BACKGROUND" val="[&quot;navigation&quot;]"/>
  <p:tag name="KSO_WM_SLIDE_CAN_ADD_NAVIGATION" val="1"/>
  <p:tag name="KSO_WM_SLIDE_COLORSCHEME_VERSION" val="3.2"/>
  <p:tag name="KSO_WM_SLIDE_DIAGTYPE" val="l"/>
  <p:tag name="KSO_WM_SLIDE_ID" val="custom20204361_20"/>
  <p:tag name="KSO_WM_SLIDE_INDEX" val="20"/>
  <p:tag name="KSO_WM_SLIDE_ITEM_CNT" val="2"/>
  <p:tag name="KSO_WM_SLIDE_LAYOUT" val="l"/>
  <p:tag name="KSO_WM_SLIDE_LAYOUT_CNT" val="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POSITION" val="47.95*172.35"/>
  <p:tag name="KSO_WM_SLIDE_RATIO" val="1.777778"/>
  <p:tag name="KSO_WM_SLIDE_SIZE" val="863.75*255.5"/>
  <p:tag name="KSO_WM_SLIDE_SUBTYPE" val="diag"/>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20*i*1"/>
  <p:tag name="KSO_WM_UNIT_INDEX" val="1"/>
  <p:tag name="KSO_WM_UNIT_LAYERLEVEL" val="1"/>
  <p:tag name="KSO_WM_UNIT_SM_LIMIT_TYPE" val="1"/>
  <p:tag name="KSO_WM_UNIT_SUBTYPE" val="h"/>
  <p:tag name="KSO_WM_UNIT_TYPE" val="i"/>
  <p:tag name="KSO_WM_UNIT_VALUE" val="159"/>
</p:tagLst>
</file>

<file path=ppt/tags/tag121.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20*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122.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3"/>
  <p:tag name="KSO_WM_UNIT_COMPATIBLE" val="0"/>
  <p:tag name="KSO_WM_UNIT_DIAGRAM_ISNUMVISUAL" val="0"/>
  <p:tag name="KSO_WM_UNIT_DIAGRAM_ISREFERUNIT" val="0"/>
  <p:tag name="KSO_WM_UNIT_DIAGRAM_MODELTYPE" val="stripeEnum"/>
  <p:tag name="KSO_WM_UNIT_FOIL_COLOR"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SUBTYPE" val="b"/>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255"/>
</p:tagLst>
</file>

<file path=ppt/tags/tag123.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MPATIBLE" val="0"/>
  <p:tag name="KSO_WM_UNIT_DIAGRAM_ISNUMVISUAL" val="0"/>
  <p:tag name="KSO_WM_UNIT_DIAGRAM_ISREFERUNIT" val="0"/>
  <p:tag name="KSO_WM_UNIT_DIAGRAM_MODELTYPE" val="stripeEnum"/>
  <p:tag name="KSO_WM_UNIT_FILL_FORE_SCHEMECOLOR_INDEX" val="5"/>
  <p:tag name="KSO_WM_UNIT_FILL_FORE_SCHEMECOLOR_INDEX_BRIGHTNESS" val="0"/>
  <p:tag name="KSO_WM_UNIT_FILL_TYPE"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35"/>
</p:tagLst>
</file>

<file path=ppt/tags/tag124.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9"/>
  <p:tag name="KSO_WM_UNIT_COMPATIBLE" val="0"/>
  <p:tag name="KSO_WM_UNIT_DIAGRAM_ISNUMVISUAL" val="0"/>
  <p:tag name="KSO_WM_UNIT_DIAGRAM_ISREFERUNIT" val="0"/>
  <p:tag name="KSO_WM_UNIT_DIAGRAM_MODELTYPE" val="stripeEnum"/>
  <p:tag name="KSO_WM_UNIT_HIGHLIGHT" val="0"/>
  <p:tag name="KSO_WM_UNIT_ID" val="custom20204361_20*l_h_f*1_1_1"/>
  <p:tag name="KSO_WM_UNIT_INDEX" val="1_1_1"/>
  <p:tag name="KSO_WM_UNIT_LAYERLEVEL" val="1_1_1"/>
  <p:tag name="KSO_WM_UNIT_NOCLEAR" val="0"/>
  <p:tag name="KSO_WM_UNIT_PRESET_TEXT" val="点击此处添加正文文字，文字是您思想的提炼，请尽可能言简意赅的阐述您的观点。"/>
  <p:tag name="KSO_WM_UNIT_TEXT_FILL_FORE_SCHEMECOLOR_INDEX" val="13"/>
  <p:tag name="KSO_WM_UNIT_TEXT_FILL_FORE_SCHEMECOLOR_INDEX_BRIGHTNESS" val="0.5"/>
  <p:tag name="KSO_WM_UNIT_TEXT_FILL_TYPE" val="1"/>
  <p:tag name="KSO_WM_UNIT_TEXT_PART_ID_V2" val="d-3-1"/>
  <p:tag name="KSO_WM_UNIT_TYPE" val="l_h_f"/>
  <p:tag name="KSO_WM_UNIT_USESOURCEFORMAT_APPLY" val="1"/>
  <p:tag name="KSO_WM_UNIT_VALUE" val="40"/>
</p:tagLst>
</file>

<file path=ppt/tags/tag125.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126.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47"/>
  <p:tag name="KSO_WM_UNIT_COMPATIBLE" val="0"/>
  <p:tag name="KSO_WM_UNIT_DIAGRAM_ISNUMVISUAL" val="0"/>
  <p:tag name="KSO_WM_UNIT_DIAGRAM_ISREFERUNIT" val="0"/>
  <p:tag name="KSO_WM_UNIT_DIAGRAM_MODELTYPE" val="stripeEnum"/>
  <p:tag name="KSO_WM_UNIT_HIGHLIGHT" val="0"/>
  <p:tag name="KSO_WM_UNIT_ID" val="custom20204361_20*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127.xml><?xml version="1.0" encoding="utf-8"?>
<p:tagLst xmlns:p="http://schemas.openxmlformats.org/presentationml/2006/main">
  <p:tag name="KSO_WM_BEAUTIFY_FLAG" val="#wm#"/>
  <p:tag name="KSO_WM_DIAGRAM_GROUP_CODE" val="l1-3"/>
  <p:tag name="KSO_WM_SLIDE_BACKGROUND" val="[&quot;navigation&quot;]"/>
  <p:tag name="KSO_WM_SLIDE_CAN_ADD_NAVIGATION" val="1"/>
  <p:tag name="KSO_WM_SLIDE_COLORSCHEME_VERSION" val="3.2"/>
  <p:tag name="KSO_WM_SLIDE_DIAGTYPE" val="l"/>
  <p:tag name="KSO_WM_SLIDE_ID" val="custom20204361_20"/>
  <p:tag name="KSO_WM_SLIDE_INDEX" val="20"/>
  <p:tag name="KSO_WM_SLIDE_ITEM_CNT" val="2"/>
  <p:tag name="KSO_WM_SLIDE_LAYOUT" val="l"/>
  <p:tag name="KSO_WM_SLIDE_LAYOUT_CNT" val="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POSITION" val="47.95*172.35"/>
  <p:tag name="KSO_WM_SLIDE_RATIO" val="1.777778"/>
  <p:tag name="KSO_WM_SLIDE_SIZE" val="863.75*255.5"/>
  <p:tag name="KSO_WM_SLIDE_SUBTYPE" val="diag"/>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128.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20*i*1"/>
  <p:tag name="KSO_WM_UNIT_INDEX" val="1"/>
  <p:tag name="KSO_WM_UNIT_LAYERLEVEL" val="1"/>
  <p:tag name="KSO_WM_UNIT_SM_LIMIT_TYPE" val="1"/>
  <p:tag name="KSO_WM_UNIT_SUBTYPE" val="h"/>
  <p:tag name="KSO_WM_UNIT_TYPE" val="i"/>
  <p:tag name="KSO_WM_UNIT_VALUE" val="159"/>
</p:tagLst>
</file>

<file path=ppt/tags/tag129.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20*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3"/>
  <p:tag name="KSO_WM_UNIT_COMPATIBLE" val="0"/>
  <p:tag name="KSO_WM_UNIT_DIAGRAM_ISNUMVISUAL" val="0"/>
  <p:tag name="KSO_WM_UNIT_DIAGRAM_ISREFERUNIT" val="0"/>
  <p:tag name="KSO_WM_UNIT_DIAGRAM_MODELTYPE" val="stripeEnum"/>
  <p:tag name="KSO_WM_UNIT_FOIL_COLOR"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SUBTYPE" val="b"/>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255"/>
</p:tagLst>
</file>

<file path=ppt/tags/tag131.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MPATIBLE" val="0"/>
  <p:tag name="KSO_WM_UNIT_DIAGRAM_ISNUMVISUAL" val="0"/>
  <p:tag name="KSO_WM_UNIT_DIAGRAM_ISREFERUNIT" val="0"/>
  <p:tag name="KSO_WM_UNIT_DIAGRAM_MODELTYPE" val="stripeEnum"/>
  <p:tag name="KSO_WM_UNIT_FILL_FORE_SCHEMECOLOR_INDEX" val="5"/>
  <p:tag name="KSO_WM_UNIT_FILL_FORE_SCHEMECOLOR_INDEX_BRIGHTNESS" val="0"/>
  <p:tag name="KSO_WM_UNIT_FILL_TYPE"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35"/>
</p:tagLst>
</file>

<file path=ppt/tags/tag132.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9"/>
  <p:tag name="KSO_WM_UNIT_COMPATIBLE" val="0"/>
  <p:tag name="KSO_WM_UNIT_DIAGRAM_ISNUMVISUAL" val="0"/>
  <p:tag name="KSO_WM_UNIT_DIAGRAM_ISREFERUNIT" val="0"/>
  <p:tag name="KSO_WM_UNIT_DIAGRAM_MODELTYPE" val="stripeEnum"/>
  <p:tag name="KSO_WM_UNIT_HIGHLIGHT" val="0"/>
  <p:tag name="KSO_WM_UNIT_ID" val="custom20204361_20*l_h_f*1_1_1"/>
  <p:tag name="KSO_WM_UNIT_INDEX" val="1_1_1"/>
  <p:tag name="KSO_WM_UNIT_LAYERLEVEL" val="1_1_1"/>
  <p:tag name="KSO_WM_UNIT_NOCLEAR" val="0"/>
  <p:tag name="KSO_WM_UNIT_PRESET_TEXT" val="点击此处添加正文文字，文字是您思想的提炼，请尽可能言简意赅的阐述您的观点。"/>
  <p:tag name="KSO_WM_UNIT_TEXT_FILL_FORE_SCHEMECOLOR_INDEX" val="13"/>
  <p:tag name="KSO_WM_UNIT_TEXT_FILL_FORE_SCHEMECOLOR_INDEX_BRIGHTNESS" val="0.5"/>
  <p:tag name="KSO_WM_UNIT_TEXT_FILL_TYPE" val="1"/>
  <p:tag name="KSO_WM_UNIT_TEXT_PART_ID_V2" val="d-3-1"/>
  <p:tag name="KSO_WM_UNIT_TYPE" val="l_h_f"/>
  <p:tag name="KSO_WM_UNIT_USESOURCEFORMAT_APPLY" val="1"/>
  <p:tag name="KSO_WM_UNIT_VALUE" val="40"/>
</p:tagLst>
</file>

<file path=ppt/tags/tag133.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134.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47"/>
  <p:tag name="KSO_WM_UNIT_COMPATIBLE" val="0"/>
  <p:tag name="KSO_WM_UNIT_DIAGRAM_ISNUMVISUAL" val="0"/>
  <p:tag name="KSO_WM_UNIT_DIAGRAM_ISREFERUNIT" val="0"/>
  <p:tag name="KSO_WM_UNIT_DIAGRAM_MODELTYPE" val="stripeEnum"/>
  <p:tag name="KSO_WM_UNIT_HIGHLIGHT" val="0"/>
  <p:tag name="KSO_WM_UNIT_ID" val="custom20204361_20*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135.xml><?xml version="1.0" encoding="utf-8"?>
<p:tagLst xmlns:p="http://schemas.openxmlformats.org/presentationml/2006/main">
  <p:tag name="KSO_WM_BEAUTIFY_FLAG" val="#wm#"/>
  <p:tag name="KSO_WM_DIAGRAM_GROUP_CODE" val="l1-3"/>
  <p:tag name="KSO_WM_SLIDE_BACKGROUND" val="[&quot;navigation&quot;]"/>
  <p:tag name="KSO_WM_SLIDE_CAN_ADD_NAVIGATION" val="1"/>
  <p:tag name="KSO_WM_SLIDE_COLORSCHEME_VERSION" val="3.2"/>
  <p:tag name="KSO_WM_SLIDE_DIAGTYPE" val="l"/>
  <p:tag name="KSO_WM_SLIDE_ID" val="custom20204361_20"/>
  <p:tag name="KSO_WM_SLIDE_INDEX" val="20"/>
  <p:tag name="KSO_WM_SLIDE_ITEM_CNT" val="2"/>
  <p:tag name="KSO_WM_SLIDE_LAYOUT" val="l"/>
  <p:tag name="KSO_WM_SLIDE_LAYOUT_CNT" val="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POSITION" val="47.95*172.35"/>
  <p:tag name="KSO_WM_SLIDE_RATIO" val="1.777778"/>
  <p:tag name="KSO_WM_SLIDE_SIZE" val="863.75*255.5"/>
  <p:tag name="KSO_WM_SLIDE_SUBTYPE" val="diag"/>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136.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20*i*1"/>
  <p:tag name="KSO_WM_UNIT_INDEX" val="1"/>
  <p:tag name="KSO_WM_UNIT_LAYERLEVEL" val="1"/>
  <p:tag name="KSO_WM_UNIT_SM_LIMIT_TYPE" val="1"/>
  <p:tag name="KSO_WM_UNIT_SUBTYPE" val="h"/>
  <p:tag name="KSO_WM_UNIT_TYPE" val="i"/>
  <p:tag name="KSO_WM_UNIT_VALUE" val="159"/>
</p:tagLst>
</file>

<file path=ppt/tags/tag137.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20*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138.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3"/>
  <p:tag name="KSO_WM_UNIT_COMPATIBLE" val="0"/>
  <p:tag name="KSO_WM_UNIT_DIAGRAM_ISNUMVISUAL" val="0"/>
  <p:tag name="KSO_WM_UNIT_DIAGRAM_ISREFERUNIT" val="0"/>
  <p:tag name="KSO_WM_UNIT_DIAGRAM_MODELTYPE" val="stripeEnum"/>
  <p:tag name="KSO_WM_UNIT_FOIL_COLOR"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SUBTYPE" val="b"/>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255"/>
</p:tagLst>
</file>

<file path=ppt/tags/tag139.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MPATIBLE" val="0"/>
  <p:tag name="KSO_WM_UNIT_DIAGRAM_ISNUMVISUAL" val="0"/>
  <p:tag name="KSO_WM_UNIT_DIAGRAM_ISREFERUNIT" val="0"/>
  <p:tag name="KSO_WM_UNIT_DIAGRAM_MODELTYPE" val="stripeEnum"/>
  <p:tag name="KSO_WM_UNIT_FILL_FORE_SCHEMECOLOR_INDEX" val="5"/>
  <p:tag name="KSO_WM_UNIT_FILL_FORE_SCHEMECOLOR_INDEX_BRIGHTNESS" val="0"/>
  <p:tag name="KSO_WM_UNIT_FILL_TYPE"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35"/>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9"/>
  <p:tag name="KSO_WM_UNIT_COMPATIBLE" val="0"/>
  <p:tag name="KSO_WM_UNIT_DIAGRAM_ISNUMVISUAL" val="0"/>
  <p:tag name="KSO_WM_UNIT_DIAGRAM_ISREFERUNIT" val="0"/>
  <p:tag name="KSO_WM_UNIT_DIAGRAM_MODELTYPE" val="stripeEnum"/>
  <p:tag name="KSO_WM_UNIT_HIGHLIGHT" val="0"/>
  <p:tag name="KSO_WM_UNIT_ID" val="custom20204361_20*l_h_f*1_1_1"/>
  <p:tag name="KSO_WM_UNIT_INDEX" val="1_1_1"/>
  <p:tag name="KSO_WM_UNIT_LAYERLEVEL" val="1_1_1"/>
  <p:tag name="KSO_WM_UNIT_NOCLEAR" val="0"/>
  <p:tag name="KSO_WM_UNIT_PRESET_TEXT" val="点击此处添加正文文字，文字是您思想的提炼，请尽可能言简意赅的阐述您的观点。"/>
  <p:tag name="KSO_WM_UNIT_TEXT_FILL_FORE_SCHEMECOLOR_INDEX" val="13"/>
  <p:tag name="KSO_WM_UNIT_TEXT_FILL_FORE_SCHEMECOLOR_INDEX_BRIGHTNESS" val="0.5"/>
  <p:tag name="KSO_WM_UNIT_TEXT_FILL_TYPE" val="1"/>
  <p:tag name="KSO_WM_UNIT_TEXT_PART_ID_V2" val="d-3-1"/>
  <p:tag name="KSO_WM_UNIT_TYPE" val="l_h_f"/>
  <p:tag name="KSO_WM_UNIT_USESOURCEFORMAT_APPLY" val="1"/>
  <p:tag name="KSO_WM_UNIT_VALUE" val="40"/>
</p:tagLst>
</file>

<file path=ppt/tags/tag141.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142.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47"/>
  <p:tag name="KSO_WM_UNIT_COMPATIBLE" val="0"/>
  <p:tag name="KSO_WM_UNIT_DIAGRAM_ISNUMVISUAL" val="0"/>
  <p:tag name="KSO_WM_UNIT_DIAGRAM_ISREFERUNIT" val="0"/>
  <p:tag name="KSO_WM_UNIT_DIAGRAM_MODELTYPE" val="stripeEnum"/>
  <p:tag name="KSO_WM_UNIT_HIGHLIGHT" val="0"/>
  <p:tag name="KSO_WM_UNIT_ID" val="custom20204361_20*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143.xml><?xml version="1.0" encoding="utf-8"?>
<p:tagLst xmlns:p="http://schemas.openxmlformats.org/presentationml/2006/main">
  <p:tag name="KSO_WM_BEAUTIFY_FLAG" val="#wm#"/>
  <p:tag name="KSO_WM_DIAGRAM_GROUP_CODE" val="l1-3"/>
  <p:tag name="KSO_WM_SLIDE_BACKGROUND" val="[&quot;navigation&quot;]"/>
  <p:tag name="KSO_WM_SLIDE_CAN_ADD_NAVIGATION" val="1"/>
  <p:tag name="KSO_WM_SLIDE_COLORSCHEME_VERSION" val="3.2"/>
  <p:tag name="KSO_WM_SLIDE_DIAGTYPE" val="l"/>
  <p:tag name="KSO_WM_SLIDE_ID" val="custom20204361_20"/>
  <p:tag name="KSO_WM_SLIDE_INDEX" val="20"/>
  <p:tag name="KSO_WM_SLIDE_ITEM_CNT" val="2"/>
  <p:tag name="KSO_WM_SLIDE_LAYOUT" val="l"/>
  <p:tag name="KSO_WM_SLIDE_LAYOUT_CNT" val="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POSITION" val="47.95*172.35"/>
  <p:tag name="KSO_WM_SLIDE_RATIO" val="1.777778"/>
  <p:tag name="KSO_WM_SLIDE_SIZE" val="863.75*255.5"/>
  <p:tag name="KSO_WM_SLIDE_SUBTYPE" val="diag"/>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144.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20*i*1"/>
  <p:tag name="KSO_WM_UNIT_INDEX" val="1"/>
  <p:tag name="KSO_WM_UNIT_LAYERLEVEL" val="1"/>
  <p:tag name="KSO_WM_UNIT_SM_LIMIT_TYPE" val="1"/>
  <p:tag name="KSO_WM_UNIT_SUBTYPE" val="h"/>
  <p:tag name="KSO_WM_UNIT_TYPE" val="i"/>
  <p:tag name="KSO_WM_UNIT_VALUE" val="159"/>
</p:tagLst>
</file>

<file path=ppt/tags/tag145.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20*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146.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3"/>
  <p:tag name="KSO_WM_UNIT_COMPATIBLE" val="0"/>
  <p:tag name="KSO_WM_UNIT_DIAGRAM_ISNUMVISUAL" val="0"/>
  <p:tag name="KSO_WM_UNIT_DIAGRAM_ISREFERUNIT" val="0"/>
  <p:tag name="KSO_WM_UNIT_DIAGRAM_MODELTYPE" val="stripeEnum"/>
  <p:tag name="KSO_WM_UNIT_FOIL_COLOR"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SUBTYPE" val="b"/>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255"/>
</p:tagLst>
</file>

<file path=ppt/tags/tag147.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MPATIBLE" val="0"/>
  <p:tag name="KSO_WM_UNIT_DIAGRAM_ISNUMVISUAL" val="0"/>
  <p:tag name="KSO_WM_UNIT_DIAGRAM_ISREFERUNIT" val="0"/>
  <p:tag name="KSO_WM_UNIT_DIAGRAM_MODELTYPE" val="stripeEnum"/>
  <p:tag name="KSO_WM_UNIT_FILL_FORE_SCHEMECOLOR_INDEX" val="5"/>
  <p:tag name="KSO_WM_UNIT_FILL_FORE_SCHEMECOLOR_INDEX_BRIGHTNESS" val="0"/>
  <p:tag name="KSO_WM_UNIT_FILL_TYPE"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35"/>
</p:tagLst>
</file>

<file path=ppt/tags/tag148.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9"/>
  <p:tag name="KSO_WM_UNIT_COMPATIBLE" val="0"/>
  <p:tag name="KSO_WM_UNIT_DIAGRAM_ISNUMVISUAL" val="0"/>
  <p:tag name="KSO_WM_UNIT_DIAGRAM_ISREFERUNIT" val="0"/>
  <p:tag name="KSO_WM_UNIT_DIAGRAM_MODELTYPE" val="stripeEnum"/>
  <p:tag name="KSO_WM_UNIT_HIGHLIGHT" val="0"/>
  <p:tag name="KSO_WM_UNIT_ID" val="custom20204361_20*l_h_f*1_1_1"/>
  <p:tag name="KSO_WM_UNIT_INDEX" val="1_1_1"/>
  <p:tag name="KSO_WM_UNIT_LAYERLEVEL" val="1_1_1"/>
  <p:tag name="KSO_WM_UNIT_NOCLEAR" val="0"/>
  <p:tag name="KSO_WM_UNIT_PRESET_TEXT" val="点击此处添加正文文字，文字是您思想的提炼，请尽可能言简意赅的阐述您的观点。"/>
  <p:tag name="KSO_WM_UNIT_TEXT_FILL_FORE_SCHEMECOLOR_INDEX" val="13"/>
  <p:tag name="KSO_WM_UNIT_TEXT_FILL_FORE_SCHEMECOLOR_INDEX_BRIGHTNESS" val="0.5"/>
  <p:tag name="KSO_WM_UNIT_TEXT_FILL_TYPE" val="1"/>
  <p:tag name="KSO_WM_UNIT_TEXT_PART_ID_V2" val="d-3-1"/>
  <p:tag name="KSO_WM_UNIT_TYPE" val="l_h_f"/>
  <p:tag name="KSO_WM_UNIT_USESOURCEFORMAT_APPLY" val="1"/>
  <p:tag name="KSO_WM_UNIT_VALUE" val="40"/>
</p:tagLst>
</file>

<file path=ppt/tags/tag149.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47"/>
  <p:tag name="KSO_WM_UNIT_COMPATIBLE" val="0"/>
  <p:tag name="KSO_WM_UNIT_DIAGRAM_ISNUMVISUAL" val="0"/>
  <p:tag name="KSO_WM_UNIT_DIAGRAM_ISREFERUNIT" val="0"/>
  <p:tag name="KSO_WM_UNIT_DIAGRAM_MODELTYPE" val="stripeEnum"/>
  <p:tag name="KSO_WM_UNIT_HIGHLIGHT" val="0"/>
  <p:tag name="KSO_WM_UNIT_ID" val="custom20204361_20*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151.xml><?xml version="1.0" encoding="utf-8"?>
<p:tagLst xmlns:p="http://schemas.openxmlformats.org/presentationml/2006/main">
  <p:tag name="KSO_WM_BEAUTIFY_FLAG" val="#wm#"/>
  <p:tag name="KSO_WM_DIAGRAM_GROUP_CODE" val="l1-3"/>
  <p:tag name="KSO_WM_SLIDE_BACKGROUND" val="[&quot;navigation&quot;]"/>
  <p:tag name="KSO_WM_SLIDE_CAN_ADD_NAVIGATION" val="1"/>
  <p:tag name="KSO_WM_SLIDE_COLORSCHEME_VERSION" val="3.2"/>
  <p:tag name="KSO_WM_SLIDE_DIAGTYPE" val="l"/>
  <p:tag name="KSO_WM_SLIDE_ID" val="custom20204361_20"/>
  <p:tag name="KSO_WM_SLIDE_INDEX" val="20"/>
  <p:tag name="KSO_WM_SLIDE_ITEM_CNT" val="2"/>
  <p:tag name="KSO_WM_SLIDE_LAYOUT" val="l"/>
  <p:tag name="KSO_WM_SLIDE_LAYOUT_CNT" val="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POSITION" val="47.95*172.35"/>
  <p:tag name="KSO_WM_SLIDE_RATIO" val="1.777778"/>
  <p:tag name="KSO_WM_SLIDE_SIZE" val="863.75*255.5"/>
  <p:tag name="KSO_WM_SLIDE_SUBTYPE" val="diag"/>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152.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20*i*1"/>
  <p:tag name="KSO_WM_UNIT_INDEX" val="1"/>
  <p:tag name="KSO_WM_UNIT_LAYERLEVEL" val="1"/>
  <p:tag name="KSO_WM_UNIT_SM_LIMIT_TYPE" val="1"/>
  <p:tag name="KSO_WM_UNIT_SUBTYPE" val="h"/>
  <p:tag name="KSO_WM_UNIT_TYPE" val="i"/>
  <p:tag name="KSO_WM_UNIT_VALUE" val="159"/>
</p:tagLst>
</file>

<file path=ppt/tags/tag153.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20*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154.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3"/>
  <p:tag name="KSO_WM_UNIT_COMPATIBLE" val="0"/>
  <p:tag name="KSO_WM_UNIT_DIAGRAM_ISNUMVISUAL" val="0"/>
  <p:tag name="KSO_WM_UNIT_DIAGRAM_ISREFERUNIT" val="0"/>
  <p:tag name="KSO_WM_UNIT_DIAGRAM_MODELTYPE" val="stripeEnum"/>
  <p:tag name="KSO_WM_UNIT_FOIL_COLOR"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SUBTYPE" val="b"/>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255"/>
</p:tagLst>
</file>

<file path=ppt/tags/tag155.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MPATIBLE" val="0"/>
  <p:tag name="KSO_WM_UNIT_DIAGRAM_ISNUMVISUAL" val="0"/>
  <p:tag name="KSO_WM_UNIT_DIAGRAM_ISREFERUNIT" val="0"/>
  <p:tag name="KSO_WM_UNIT_DIAGRAM_MODELTYPE" val="stripeEnum"/>
  <p:tag name="KSO_WM_UNIT_FILL_FORE_SCHEMECOLOR_INDEX" val="5"/>
  <p:tag name="KSO_WM_UNIT_FILL_FORE_SCHEMECOLOR_INDEX_BRIGHTNESS" val="0"/>
  <p:tag name="KSO_WM_UNIT_FILL_TYPE"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35"/>
</p:tagLst>
</file>

<file path=ppt/tags/tag156.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9"/>
  <p:tag name="KSO_WM_UNIT_COMPATIBLE" val="0"/>
  <p:tag name="KSO_WM_UNIT_DIAGRAM_ISNUMVISUAL" val="0"/>
  <p:tag name="KSO_WM_UNIT_DIAGRAM_ISREFERUNIT" val="0"/>
  <p:tag name="KSO_WM_UNIT_DIAGRAM_MODELTYPE" val="stripeEnum"/>
  <p:tag name="KSO_WM_UNIT_HIGHLIGHT" val="0"/>
  <p:tag name="KSO_WM_UNIT_ID" val="custom20204361_20*l_h_f*1_1_1"/>
  <p:tag name="KSO_WM_UNIT_INDEX" val="1_1_1"/>
  <p:tag name="KSO_WM_UNIT_LAYERLEVEL" val="1_1_1"/>
  <p:tag name="KSO_WM_UNIT_NOCLEAR" val="0"/>
  <p:tag name="KSO_WM_UNIT_PRESET_TEXT" val="点击此处添加正文文字，文字是您思想的提炼，请尽可能言简意赅的阐述您的观点。"/>
  <p:tag name="KSO_WM_UNIT_TEXT_FILL_FORE_SCHEMECOLOR_INDEX" val="13"/>
  <p:tag name="KSO_WM_UNIT_TEXT_FILL_FORE_SCHEMECOLOR_INDEX_BRIGHTNESS" val="0.5"/>
  <p:tag name="KSO_WM_UNIT_TEXT_FILL_TYPE" val="1"/>
  <p:tag name="KSO_WM_UNIT_TEXT_PART_ID_V2" val="d-3-1"/>
  <p:tag name="KSO_WM_UNIT_TYPE" val="l_h_f"/>
  <p:tag name="KSO_WM_UNIT_USESOURCEFORMAT_APPLY" val="1"/>
  <p:tag name="KSO_WM_UNIT_VALUE" val="40"/>
</p:tagLst>
</file>

<file path=ppt/tags/tag157.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158.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47"/>
  <p:tag name="KSO_WM_UNIT_COMPATIBLE" val="0"/>
  <p:tag name="KSO_WM_UNIT_DIAGRAM_ISNUMVISUAL" val="0"/>
  <p:tag name="KSO_WM_UNIT_DIAGRAM_ISREFERUNIT" val="0"/>
  <p:tag name="KSO_WM_UNIT_DIAGRAM_MODELTYPE" val="stripeEnum"/>
  <p:tag name="KSO_WM_UNIT_HIGHLIGHT" val="0"/>
  <p:tag name="KSO_WM_UNIT_ID" val="custom20204361_20*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159.xml><?xml version="1.0" encoding="utf-8"?>
<p:tagLst xmlns:p="http://schemas.openxmlformats.org/presentationml/2006/main">
  <p:tag name="KSO_WM_BEAUTIFY_FLAG" val="#wm#"/>
  <p:tag name="KSO_WM_DIAGRAM_GROUP_CODE" val="l1-3"/>
  <p:tag name="KSO_WM_SLIDE_BACKGROUND" val="[&quot;navigation&quot;]"/>
  <p:tag name="KSO_WM_SLIDE_CAN_ADD_NAVIGATION" val="1"/>
  <p:tag name="KSO_WM_SLIDE_COLORSCHEME_VERSION" val="3.2"/>
  <p:tag name="KSO_WM_SLIDE_DIAGTYPE" val="l"/>
  <p:tag name="KSO_WM_SLIDE_ID" val="custom20204361_20"/>
  <p:tag name="KSO_WM_SLIDE_INDEX" val="20"/>
  <p:tag name="KSO_WM_SLIDE_ITEM_CNT" val="2"/>
  <p:tag name="KSO_WM_SLIDE_LAYOUT" val="l"/>
  <p:tag name="KSO_WM_SLIDE_LAYOUT_CNT" val="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POSITION" val="47.95*172.35"/>
  <p:tag name="KSO_WM_SLIDE_RATIO" val="1.777778"/>
  <p:tag name="KSO_WM_SLIDE_SIZE" val="863.75*255.5"/>
  <p:tag name="KSO_WM_SLIDE_SUBTYPE" val="diag"/>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20*i*1"/>
  <p:tag name="KSO_WM_UNIT_INDEX" val="1"/>
  <p:tag name="KSO_WM_UNIT_LAYERLEVEL" val="1"/>
  <p:tag name="KSO_WM_UNIT_SM_LIMIT_TYPE" val="1"/>
  <p:tag name="KSO_WM_UNIT_SUBTYPE" val="h"/>
  <p:tag name="KSO_WM_UNIT_TYPE" val="i"/>
  <p:tag name="KSO_WM_UNIT_VALUE" val="159"/>
</p:tagLst>
</file>

<file path=ppt/tags/tag161.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20*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162.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3"/>
  <p:tag name="KSO_WM_UNIT_COMPATIBLE" val="0"/>
  <p:tag name="KSO_WM_UNIT_DIAGRAM_ISNUMVISUAL" val="0"/>
  <p:tag name="KSO_WM_UNIT_DIAGRAM_ISREFERUNIT" val="0"/>
  <p:tag name="KSO_WM_UNIT_DIAGRAM_MODELTYPE" val="stripeEnum"/>
  <p:tag name="KSO_WM_UNIT_FOIL_COLOR"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SUBTYPE" val="b"/>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255"/>
</p:tagLst>
</file>

<file path=ppt/tags/tag163.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MPATIBLE" val="0"/>
  <p:tag name="KSO_WM_UNIT_DIAGRAM_ISNUMVISUAL" val="0"/>
  <p:tag name="KSO_WM_UNIT_DIAGRAM_ISREFERUNIT" val="0"/>
  <p:tag name="KSO_WM_UNIT_DIAGRAM_MODELTYPE" val="stripeEnum"/>
  <p:tag name="KSO_WM_UNIT_FILL_FORE_SCHEMECOLOR_INDEX" val="5"/>
  <p:tag name="KSO_WM_UNIT_FILL_FORE_SCHEMECOLOR_INDEX_BRIGHTNESS" val="0"/>
  <p:tag name="KSO_WM_UNIT_FILL_TYPE"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35"/>
</p:tagLst>
</file>

<file path=ppt/tags/tag164.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9"/>
  <p:tag name="KSO_WM_UNIT_COMPATIBLE" val="0"/>
  <p:tag name="KSO_WM_UNIT_DIAGRAM_ISNUMVISUAL" val="0"/>
  <p:tag name="KSO_WM_UNIT_DIAGRAM_ISREFERUNIT" val="0"/>
  <p:tag name="KSO_WM_UNIT_DIAGRAM_MODELTYPE" val="stripeEnum"/>
  <p:tag name="KSO_WM_UNIT_HIGHLIGHT" val="0"/>
  <p:tag name="KSO_WM_UNIT_ID" val="custom20204361_20*l_h_f*1_1_1"/>
  <p:tag name="KSO_WM_UNIT_INDEX" val="1_1_1"/>
  <p:tag name="KSO_WM_UNIT_LAYERLEVEL" val="1_1_1"/>
  <p:tag name="KSO_WM_UNIT_NOCLEAR" val="0"/>
  <p:tag name="KSO_WM_UNIT_PRESET_TEXT" val="点击此处添加正文文字，文字是您思想的提炼，请尽可能言简意赅的阐述您的观点。"/>
  <p:tag name="KSO_WM_UNIT_TEXT_FILL_FORE_SCHEMECOLOR_INDEX" val="13"/>
  <p:tag name="KSO_WM_UNIT_TEXT_FILL_FORE_SCHEMECOLOR_INDEX_BRIGHTNESS" val="0.5"/>
  <p:tag name="KSO_WM_UNIT_TEXT_FILL_TYPE" val="1"/>
  <p:tag name="KSO_WM_UNIT_TEXT_PART_ID_V2" val="d-3-1"/>
  <p:tag name="KSO_WM_UNIT_TYPE" val="l_h_f"/>
  <p:tag name="KSO_WM_UNIT_USESOURCEFORMAT_APPLY" val="1"/>
  <p:tag name="KSO_WM_UNIT_VALUE" val="40"/>
</p:tagLst>
</file>

<file path=ppt/tags/tag165.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166.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47"/>
  <p:tag name="KSO_WM_UNIT_COMPATIBLE" val="0"/>
  <p:tag name="KSO_WM_UNIT_DIAGRAM_ISNUMVISUAL" val="0"/>
  <p:tag name="KSO_WM_UNIT_DIAGRAM_ISREFERUNIT" val="0"/>
  <p:tag name="KSO_WM_UNIT_DIAGRAM_MODELTYPE" val="stripeEnum"/>
  <p:tag name="KSO_WM_UNIT_HIGHLIGHT" val="0"/>
  <p:tag name="KSO_WM_UNIT_ID" val="custom20204361_20*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167.xml><?xml version="1.0" encoding="utf-8"?>
<p:tagLst xmlns:p="http://schemas.openxmlformats.org/presentationml/2006/main">
  <p:tag name="KSO_WM_BEAUTIFY_FLAG" val="#wm#"/>
  <p:tag name="KSO_WM_DIAGRAM_GROUP_CODE" val="l1-3"/>
  <p:tag name="KSO_WM_SLIDE_BACKGROUND" val="[&quot;navigation&quot;]"/>
  <p:tag name="KSO_WM_SLIDE_CAN_ADD_NAVIGATION" val="1"/>
  <p:tag name="KSO_WM_SLIDE_COLORSCHEME_VERSION" val="3.2"/>
  <p:tag name="KSO_WM_SLIDE_DIAGTYPE" val="l"/>
  <p:tag name="KSO_WM_SLIDE_ID" val="custom20204361_20"/>
  <p:tag name="KSO_WM_SLIDE_INDEX" val="20"/>
  <p:tag name="KSO_WM_SLIDE_ITEM_CNT" val="2"/>
  <p:tag name="KSO_WM_SLIDE_LAYOUT" val="l"/>
  <p:tag name="KSO_WM_SLIDE_LAYOUT_CNT" val="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POSITION" val="47.95*172.35"/>
  <p:tag name="KSO_WM_SLIDE_RATIO" val="1.777778"/>
  <p:tag name="KSO_WM_SLIDE_SIZE" val="863.75*255.5"/>
  <p:tag name="KSO_WM_SLIDE_SUBTYPE" val="diag"/>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168.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20*i*1"/>
  <p:tag name="KSO_WM_UNIT_INDEX" val="1"/>
  <p:tag name="KSO_WM_UNIT_LAYERLEVEL" val="1"/>
  <p:tag name="KSO_WM_UNIT_SM_LIMIT_TYPE" val="1"/>
  <p:tag name="KSO_WM_UNIT_SUBTYPE" val="h"/>
  <p:tag name="KSO_WM_UNIT_TYPE" val="i"/>
  <p:tag name="KSO_WM_UNIT_VALUE" val="159"/>
</p:tagLst>
</file>

<file path=ppt/tags/tag169.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20*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3"/>
  <p:tag name="KSO_WM_UNIT_COMPATIBLE" val="0"/>
  <p:tag name="KSO_WM_UNIT_DIAGRAM_ISNUMVISUAL" val="0"/>
  <p:tag name="KSO_WM_UNIT_DIAGRAM_ISREFERUNIT" val="0"/>
  <p:tag name="KSO_WM_UNIT_DIAGRAM_MODELTYPE" val="stripeEnum"/>
  <p:tag name="KSO_WM_UNIT_FOIL_COLOR"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SUBTYPE" val="b"/>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255"/>
</p:tagLst>
</file>

<file path=ppt/tags/tag171.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MPATIBLE" val="0"/>
  <p:tag name="KSO_WM_UNIT_DIAGRAM_ISNUMVISUAL" val="0"/>
  <p:tag name="KSO_WM_UNIT_DIAGRAM_ISREFERUNIT" val="0"/>
  <p:tag name="KSO_WM_UNIT_DIAGRAM_MODELTYPE" val="stripeEnum"/>
  <p:tag name="KSO_WM_UNIT_FILL_FORE_SCHEMECOLOR_INDEX" val="5"/>
  <p:tag name="KSO_WM_UNIT_FILL_FORE_SCHEMECOLOR_INDEX_BRIGHTNESS" val="0"/>
  <p:tag name="KSO_WM_UNIT_FILL_TYPE"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35"/>
</p:tagLst>
</file>

<file path=ppt/tags/tag172.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9"/>
  <p:tag name="KSO_WM_UNIT_COMPATIBLE" val="0"/>
  <p:tag name="KSO_WM_UNIT_DIAGRAM_ISNUMVISUAL" val="0"/>
  <p:tag name="KSO_WM_UNIT_DIAGRAM_ISREFERUNIT" val="0"/>
  <p:tag name="KSO_WM_UNIT_DIAGRAM_MODELTYPE" val="stripeEnum"/>
  <p:tag name="KSO_WM_UNIT_HIGHLIGHT" val="0"/>
  <p:tag name="KSO_WM_UNIT_ID" val="custom20204361_20*l_h_f*1_1_1"/>
  <p:tag name="KSO_WM_UNIT_INDEX" val="1_1_1"/>
  <p:tag name="KSO_WM_UNIT_LAYERLEVEL" val="1_1_1"/>
  <p:tag name="KSO_WM_UNIT_NOCLEAR" val="0"/>
  <p:tag name="KSO_WM_UNIT_PRESET_TEXT" val="点击此处添加正文文字，文字是您思想的提炼，请尽可能言简意赅的阐述您的观点。"/>
  <p:tag name="KSO_WM_UNIT_TEXT_FILL_FORE_SCHEMECOLOR_INDEX" val="13"/>
  <p:tag name="KSO_WM_UNIT_TEXT_FILL_FORE_SCHEMECOLOR_INDEX_BRIGHTNESS" val="0.5"/>
  <p:tag name="KSO_WM_UNIT_TEXT_FILL_TYPE" val="1"/>
  <p:tag name="KSO_WM_UNIT_TEXT_PART_ID_V2" val="d-3-1"/>
  <p:tag name="KSO_WM_UNIT_TYPE" val="l_h_f"/>
  <p:tag name="KSO_WM_UNIT_USESOURCEFORMAT_APPLY" val="1"/>
  <p:tag name="KSO_WM_UNIT_VALUE" val="40"/>
</p:tagLst>
</file>

<file path=ppt/tags/tag173.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174.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47"/>
  <p:tag name="KSO_WM_UNIT_COMPATIBLE" val="0"/>
  <p:tag name="KSO_WM_UNIT_DIAGRAM_ISNUMVISUAL" val="0"/>
  <p:tag name="KSO_WM_UNIT_DIAGRAM_ISREFERUNIT" val="0"/>
  <p:tag name="KSO_WM_UNIT_DIAGRAM_MODELTYPE" val="stripeEnum"/>
  <p:tag name="KSO_WM_UNIT_HIGHLIGHT" val="0"/>
  <p:tag name="KSO_WM_UNIT_ID" val="custom20204361_20*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175.xml><?xml version="1.0" encoding="utf-8"?>
<p:tagLst xmlns:p="http://schemas.openxmlformats.org/presentationml/2006/main">
  <p:tag name="KSO_WM_BEAUTIFY_FLAG" val="#wm#"/>
  <p:tag name="KSO_WM_DIAGRAM_GROUP_CODE" val="l1-3"/>
  <p:tag name="KSO_WM_SLIDE_BACKGROUND" val="[&quot;navigation&quot;]"/>
  <p:tag name="KSO_WM_SLIDE_CAN_ADD_NAVIGATION" val="1"/>
  <p:tag name="KSO_WM_SLIDE_COLORSCHEME_VERSION" val="3.2"/>
  <p:tag name="KSO_WM_SLIDE_DIAGTYPE" val="l"/>
  <p:tag name="KSO_WM_SLIDE_ID" val="custom20204361_20"/>
  <p:tag name="KSO_WM_SLIDE_INDEX" val="20"/>
  <p:tag name="KSO_WM_SLIDE_ITEM_CNT" val="2"/>
  <p:tag name="KSO_WM_SLIDE_LAYOUT" val="l"/>
  <p:tag name="KSO_WM_SLIDE_LAYOUT_CNT" val="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POSITION" val="47.95*172.35"/>
  <p:tag name="KSO_WM_SLIDE_RATIO" val="1.777778"/>
  <p:tag name="KSO_WM_SLIDE_SIZE" val="863.75*255.5"/>
  <p:tag name="KSO_WM_SLIDE_SUBTYPE" val="diag"/>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176.xml><?xml version="1.0" encoding="utf-8"?>
<p:tagLst xmlns:p="http://schemas.openxmlformats.org/presentationml/2006/main">
  <p:tag name="KSO_WM_BEAUTIFY_FLAG" val="#wm#"/>
  <p:tag name="KSO_WM_TEMPLATE_CATEGORY" val="custom"/>
  <p:tag name="KSO_WM_TEMPLATE_INDEX" val="20204117"/>
</p:tagLst>
</file>

<file path=ppt/tags/tag177.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11*i*1"/>
  <p:tag name="KSO_WM_UNIT_INDEX" val="1"/>
  <p:tag name="KSO_WM_UNIT_LAYERLEVEL" val="1"/>
  <p:tag name="KSO_WM_UNIT_SM_LIMIT_TYPE"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178.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custom20204361_11*i*1"/>
  <p:tag name="KSO_WM_UNIT_INDEX" val="1"/>
  <p:tag name="KSO_WM_UNIT_LAYERLEVEL" val="1"/>
  <p:tag name="KSO_WM_UNIT_SHADOW_SCHEMECOLOR_INDEX" val="13"/>
  <p:tag name="KSO_WM_UNIT_SHADOW_SCHEMECOLOR_INDEX_BRIGHTNESS" val="0.05"/>
  <p:tag name="KSO_WM_UNIT_SM_LIMIT_TYPE" val="2"/>
  <p:tag name="KSO_WM_UNIT_TYPE" val="i"/>
  <p:tag name="KSO_WM_UNIT_VALUE" val="1026"/>
</p:tagLst>
</file>

<file path=ppt/tags/tag179.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16;24;2"/>
  <p:tag name="KSO_WM_UNIT_DIAGRAM_ISNUMVISUAL" val="0"/>
  <p:tag name="KSO_WM_UNIT_DIAGRAM_ISREFERUNIT" val="0"/>
  <p:tag name="KSO_WM_UNIT_HIGHLIGHT" val="0"/>
  <p:tag name="KSO_WM_UNIT_ID" val="custom20204361_11*f*1"/>
  <p:tag name="KSO_WM_UNIT_INDEX" val="1"/>
  <p:tag name="KSO_WM_UNIT_ISCONTENTSTITLE" val="0"/>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
  <p:tag name="KSO_WM_UNIT_TEXT_FILL_FORE_SCHEMECOLOR_INDEX" val="13"/>
  <p:tag name="KSO_WM_UNIT_TEXT_FILL_FORE_SCHEMECOLOR_INDEX_BRIGHTNESS" val="0.25"/>
  <p:tag name="KSO_WM_UNIT_TEXT_FILL_TYPE" val="1"/>
  <p:tag name="KSO_WM_UNIT_TYPE" val="f"/>
  <p:tag name="KSO_WM_UNIT_VALUE" val="390"/>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11*a*1"/>
  <p:tag name="KSO_WM_UNIT_INDEX" val="1"/>
  <p:tag name="KSO_WM_UNIT_ISCONTENTS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181.xml><?xml version="1.0" encoding="utf-8"?>
<p:tagLst xmlns:p="http://schemas.openxmlformats.org/presentationml/2006/main">
  <p:tag name="KSO_WM_BEAUTIFY_FLAG" val="#wm#"/>
  <p:tag name="KSO_WM_SLIDE_BACKGROUND" val="[&quot;navigation&quot;]"/>
  <p:tag name="KSO_WM_SLIDE_CAN_ADD_NAVIGATION" val="1"/>
  <p:tag name="KSO_WM_SLIDE_ID" val="custom20204361_11"/>
  <p:tag name="KSO_WM_SLIDE_INDEX" val="11"/>
  <p:tag name="KSO_WM_SLIDE_ITEM_CNT" val="0"/>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POSITION" val="0*0"/>
  <p:tag name="KSO_WM_SLIDE_RATIO" val="1.777778"/>
  <p:tag name="KSO_WM_SLIDE_SIZE" val="960*468"/>
  <p:tag name="KSO_WM_SLIDE_SUBTYPE" val="pureTxt"/>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182.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11*i*1"/>
  <p:tag name="KSO_WM_UNIT_INDEX" val="1"/>
  <p:tag name="KSO_WM_UNIT_LAYERLEVEL" val="1"/>
  <p:tag name="KSO_WM_UNIT_SM_LIMIT_TYPE"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183.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custom20204361_11*i*1"/>
  <p:tag name="KSO_WM_UNIT_INDEX" val="1"/>
  <p:tag name="KSO_WM_UNIT_LAYERLEVEL" val="1"/>
  <p:tag name="KSO_WM_UNIT_SHADOW_SCHEMECOLOR_INDEX" val="13"/>
  <p:tag name="KSO_WM_UNIT_SHADOW_SCHEMECOLOR_INDEX_BRIGHTNESS" val="0.05"/>
  <p:tag name="KSO_WM_UNIT_SM_LIMIT_TYPE" val="2"/>
  <p:tag name="KSO_WM_UNIT_TYPE" val="i"/>
  <p:tag name="KSO_WM_UNIT_VALUE" val="1026"/>
</p:tagLst>
</file>

<file path=ppt/tags/tag184.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16;24;2"/>
  <p:tag name="KSO_WM_UNIT_DIAGRAM_ISNUMVISUAL" val="0"/>
  <p:tag name="KSO_WM_UNIT_DIAGRAM_ISREFERUNIT" val="0"/>
  <p:tag name="KSO_WM_UNIT_HIGHLIGHT" val="0"/>
  <p:tag name="KSO_WM_UNIT_ID" val="custom20204361_11*f*1"/>
  <p:tag name="KSO_WM_UNIT_INDEX" val="1"/>
  <p:tag name="KSO_WM_UNIT_ISCONTENTSTITLE" val="0"/>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
  <p:tag name="KSO_WM_UNIT_TEXT_FILL_FORE_SCHEMECOLOR_INDEX" val="13"/>
  <p:tag name="KSO_WM_UNIT_TEXT_FILL_FORE_SCHEMECOLOR_INDEX_BRIGHTNESS" val="0.25"/>
  <p:tag name="KSO_WM_UNIT_TEXT_FILL_TYPE" val="1"/>
  <p:tag name="KSO_WM_UNIT_TYPE" val="f"/>
  <p:tag name="KSO_WM_UNIT_VALUE" val="390"/>
</p:tagLst>
</file>

<file path=ppt/tags/tag185.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11*a*1"/>
  <p:tag name="KSO_WM_UNIT_INDEX" val="1"/>
  <p:tag name="KSO_WM_UNIT_ISCONTENTS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186.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16;24;2"/>
  <p:tag name="KSO_WM_UNIT_DIAGRAM_ISNUMVISUAL" val="0"/>
  <p:tag name="KSO_WM_UNIT_DIAGRAM_ISREFERUNIT" val="0"/>
  <p:tag name="KSO_WM_UNIT_HIGHLIGHT" val="0"/>
  <p:tag name="KSO_WM_UNIT_ID" val="custom20204361_11*f*1"/>
  <p:tag name="KSO_WM_UNIT_INDEX" val="1"/>
  <p:tag name="KSO_WM_UNIT_ISCONTENTSTITLE" val="0"/>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
  <p:tag name="KSO_WM_UNIT_TEXT_FILL_FORE_SCHEMECOLOR_INDEX" val="13"/>
  <p:tag name="KSO_WM_UNIT_TEXT_FILL_FORE_SCHEMECOLOR_INDEX_BRIGHTNESS" val="0.25"/>
  <p:tag name="KSO_WM_UNIT_TEXT_FILL_TYPE" val="1"/>
  <p:tag name="KSO_WM_UNIT_TYPE" val="f"/>
  <p:tag name="KSO_WM_UNIT_VALUE" val="390"/>
</p:tagLst>
</file>

<file path=ppt/tags/tag187.xml><?xml version="1.0" encoding="utf-8"?>
<p:tagLst xmlns:p="http://schemas.openxmlformats.org/presentationml/2006/main">
  <p:tag name="KSO_WM_BEAUTIFY_FLAG" val="#wm#"/>
  <p:tag name="KSO_WM_SLIDE_BACKGROUND" val="[&quot;navigation&quot;]"/>
  <p:tag name="KSO_WM_SLIDE_CAN_ADD_NAVIGATION" val="1"/>
  <p:tag name="KSO_WM_SLIDE_ID" val="custom20204361_11"/>
  <p:tag name="KSO_WM_SLIDE_INDEX" val="11"/>
  <p:tag name="KSO_WM_SLIDE_ITEM_CNT" val="0"/>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POSITION" val="0*0"/>
  <p:tag name="KSO_WM_SLIDE_RATIO" val="1.777778"/>
  <p:tag name="KSO_WM_SLIDE_SIZE" val="960*468"/>
  <p:tag name="KSO_WM_SLIDE_SUBTYPE" val="pureTxt"/>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188.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11*i*1"/>
  <p:tag name="KSO_WM_UNIT_INDEX" val="1"/>
  <p:tag name="KSO_WM_UNIT_LAYERLEVEL" val="1"/>
  <p:tag name="KSO_WM_UNIT_SM_LIMIT_TYPE"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189.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custom20204361_11*i*1"/>
  <p:tag name="KSO_WM_UNIT_INDEX" val="1"/>
  <p:tag name="KSO_WM_UNIT_LAYERLEVEL" val="1"/>
  <p:tag name="KSO_WM_UNIT_SHADOW_SCHEMECOLOR_INDEX" val="13"/>
  <p:tag name="KSO_WM_UNIT_SHADOW_SCHEMECOLOR_INDEX_BRIGHTNESS" val="0.05"/>
  <p:tag name="KSO_WM_UNIT_SM_LIMIT_TYPE" val="2"/>
  <p:tag name="KSO_WM_UNIT_TYPE" val="i"/>
  <p:tag name="KSO_WM_UNIT_VALUE" val="1026"/>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16;24;2"/>
  <p:tag name="KSO_WM_UNIT_DIAGRAM_ISNUMVISUAL" val="0"/>
  <p:tag name="KSO_WM_UNIT_DIAGRAM_ISREFERUNIT" val="0"/>
  <p:tag name="KSO_WM_UNIT_HIGHLIGHT" val="0"/>
  <p:tag name="KSO_WM_UNIT_ID" val="custom20204361_11*f*1"/>
  <p:tag name="KSO_WM_UNIT_INDEX" val="1"/>
  <p:tag name="KSO_WM_UNIT_ISCONTENTSTITLE" val="0"/>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
  <p:tag name="KSO_WM_UNIT_TEXT_FILL_FORE_SCHEMECOLOR_INDEX" val="13"/>
  <p:tag name="KSO_WM_UNIT_TEXT_FILL_FORE_SCHEMECOLOR_INDEX_BRIGHTNESS" val="0.25"/>
  <p:tag name="KSO_WM_UNIT_TEXT_FILL_TYPE" val="1"/>
  <p:tag name="KSO_WM_UNIT_TYPE" val="f"/>
  <p:tag name="KSO_WM_UNIT_VALUE" val="390"/>
</p:tagLst>
</file>

<file path=ppt/tags/tag191.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11*a*1"/>
  <p:tag name="KSO_WM_UNIT_INDEX" val="1"/>
  <p:tag name="KSO_WM_UNIT_ISCONTENTS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192.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193.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194.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195.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196.xml><?xml version="1.0" encoding="utf-8"?>
<p:tagLst xmlns:p="http://schemas.openxmlformats.org/presentationml/2006/main">
  <p:tag name="KSO_WM_BEAUTIFY_FLAG" val="#wm#"/>
  <p:tag name="KSO_WM_SLIDE_BACKGROUND" val="[&quot;navigation&quot;]"/>
  <p:tag name="KSO_WM_SLIDE_CAN_ADD_NAVIGATION" val="1"/>
  <p:tag name="KSO_WM_SLIDE_ID" val="custom20204361_11"/>
  <p:tag name="KSO_WM_SLIDE_INDEX" val="11"/>
  <p:tag name="KSO_WM_SLIDE_ITEM_CNT" val="0"/>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POSITION" val="0*0"/>
  <p:tag name="KSO_WM_SLIDE_RATIO" val="1.777778"/>
  <p:tag name="KSO_WM_SLIDE_SIZE" val="960*468"/>
  <p:tag name="KSO_WM_SLIDE_SUBTYPE" val="pureTxt"/>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197.xml><?xml version="1.0" encoding="utf-8"?>
<p:tagLst xmlns:p="http://schemas.openxmlformats.org/presentationml/2006/main">
  <p:tag name="KSO_WM_BEAUTIFY_FLAG" val="#wm#"/>
  <p:tag name="KSO_WM_TEMPLATE_CATEGORY" val="custom"/>
  <p:tag name="KSO_WM_TEMPLATE_INDEX" val="20204117"/>
</p:tagLst>
</file>

<file path=ppt/tags/tag198.xml><?xml version="1.0" encoding="utf-8"?>
<p:tagLst xmlns:p="http://schemas.openxmlformats.org/presentationml/2006/main">
  <p:tag name="KSO_WM_BEAUTIFY_FLAG" val=""/>
  <p:tag name="KSO_WM_TEMPLATE_CATEGORY" val=""/>
  <p:tag name="KSO_WM_TEMPLATE_INDEX" val=""/>
</p:tagLst>
</file>

<file path=ppt/tags/tag199.xml><?xml version="1.0" encoding="utf-8"?>
<p:tagLst xmlns:p="http://schemas.openxmlformats.org/presentationml/2006/main">
  <p:tag name="KSO_WM_BEAUTIFY_FLAG" val=""/>
  <p:tag name="KSO_WM_TEMPLATE_CATEGORY" val=""/>
  <p:tag name="KSO_WM_TEMPLATE_INDEX" val=""/>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20*i*1"/>
  <p:tag name="KSO_WM_UNIT_INDEX" val="1"/>
  <p:tag name="KSO_WM_UNIT_LAYERLEVEL" val="1"/>
  <p:tag name="KSO_WM_UNIT_SM_LIMIT_TYPE" val="1"/>
  <p:tag name="KSO_WM_UNIT_SUBTYPE" val="h"/>
  <p:tag name="KSO_WM_UNIT_TYPE" val="i"/>
  <p:tag name="KSO_WM_UNIT_VALUE" val="159"/>
</p:tagLst>
</file>

<file path=ppt/tags/tag201.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20*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202.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3"/>
  <p:tag name="KSO_WM_UNIT_COMPATIBLE" val="0"/>
  <p:tag name="KSO_WM_UNIT_DIAGRAM_ISNUMVISUAL" val="0"/>
  <p:tag name="KSO_WM_UNIT_DIAGRAM_ISREFERUNIT" val="0"/>
  <p:tag name="KSO_WM_UNIT_DIAGRAM_MODELTYPE" val="stripeEnum"/>
  <p:tag name="KSO_WM_UNIT_FOIL_COLOR"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SUBTYPE" val="b"/>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255"/>
</p:tagLst>
</file>

<file path=ppt/tags/tag203.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MPATIBLE" val="0"/>
  <p:tag name="KSO_WM_UNIT_DIAGRAM_ISNUMVISUAL" val="0"/>
  <p:tag name="KSO_WM_UNIT_DIAGRAM_ISREFERUNIT" val="0"/>
  <p:tag name="KSO_WM_UNIT_DIAGRAM_MODELTYPE" val="stripeEnum"/>
  <p:tag name="KSO_WM_UNIT_FILL_FORE_SCHEMECOLOR_INDEX" val="5"/>
  <p:tag name="KSO_WM_UNIT_FILL_FORE_SCHEMECOLOR_INDEX_BRIGHTNESS" val="0"/>
  <p:tag name="KSO_WM_UNIT_FILL_TYPE"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35"/>
</p:tagLst>
</file>

<file path=ppt/tags/tag204.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9"/>
  <p:tag name="KSO_WM_UNIT_COMPATIBLE" val="0"/>
  <p:tag name="KSO_WM_UNIT_DIAGRAM_ISNUMVISUAL" val="0"/>
  <p:tag name="KSO_WM_UNIT_DIAGRAM_ISREFERUNIT" val="0"/>
  <p:tag name="KSO_WM_UNIT_DIAGRAM_MODELTYPE" val="stripeEnum"/>
  <p:tag name="KSO_WM_UNIT_HIGHLIGHT" val="0"/>
  <p:tag name="KSO_WM_UNIT_ID" val="custom20204361_20*l_h_f*1_1_1"/>
  <p:tag name="KSO_WM_UNIT_INDEX" val="1_1_1"/>
  <p:tag name="KSO_WM_UNIT_LAYERLEVEL" val="1_1_1"/>
  <p:tag name="KSO_WM_UNIT_NOCLEAR" val="0"/>
  <p:tag name="KSO_WM_UNIT_PRESET_TEXT" val="点击此处添加正文文字，文字是您思想的提炼，请尽可能言简意赅的阐述您的观点。"/>
  <p:tag name="KSO_WM_UNIT_TEXT_FILL_FORE_SCHEMECOLOR_INDEX" val="13"/>
  <p:tag name="KSO_WM_UNIT_TEXT_FILL_FORE_SCHEMECOLOR_INDEX_BRIGHTNESS" val="0.5"/>
  <p:tag name="KSO_WM_UNIT_TEXT_FILL_TYPE" val="1"/>
  <p:tag name="KSO_WM_UNIT_TEXT_PART_ID_V2" val="d-3-1"/>
  <p:tag name="KSO_WM_UNIT_TYPE" val="l_h_f"/>
  <p:tag name="KSO_WM_UNIT_USESOURCEFORMAT_APPLY" val="1"/>
  <p:tag name="KSO_WM_UNIT_VALUE" val="40"/>
</p:tagLst>
</file>

<file path=ppt/tags/tag205.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206.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47"/>
  <p:tag name="KSO_WM_UNIT_COMPATIBLE" val="0"/>
  <p:tag name="KSO_WM_UNIT_DIAGRAM_ISNUMVISUAL" val="0"/>
  <p:tag name="KSO_WM_UNIT_DIAGRAM_ISREFERUNIT" val="0"/>
  <p:tag name="KSO_WM_UNIT_DIAGRAM_MODELTYPE" val="stripeEnum"/>
  <p:tag name="KSO_WM_UNIT_HIGHLIGHT" val="0"/>
  <p:tag name="KSO_WM_UNIT_ID" val="custom20204361_20*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207.xml><?xml version="1.0" encoding="utf-8"?>
<p:tagLst xmlns:p="http://schemas.openxmlformats.org/presentationml/2006/main">
  <p:tag name="KSO_WM_BEAUTIFY_FLAG" val="#wm#"/>
  <p:tag name="KSO_WM_DIAGRAM_GROUP_CODE" val="l1-3"/>
  <p:tag name="KSO_WM_SLIDE_BACKGROUND" val="[&quot;navigation&quot;]"/>
  <p:tag name="KSO_WM_SLIDE_CAN_ADD_NAVIGATION" val="1"/>
  <p:tag name="KSO_WM_SLIDE_COLORSCHEME_VERSION" val="3.2"/>
  <p:tag name="KSO_WM_SLIDE_DIAGTYPE" val="l"/>
  <p:tag name="KSO_WM_SLIDE_ID" val="custom20204361_20"/>
  <p:tag name="KSO_WM_SLIDE_INDEX" val="20"/>
  <p:tag name="KSO_WM_SLIDE_ITEM_CNT" val="2"/>
  <p:tag name="KSO_WM_SLIDE_LAYOUT" val="l"/>
  <p:tag name="KSO_WM_SLIDE_LAYOUT_CNT" val="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POSITION" val="47.95*172.35"/>
  <p:tag name="KSO_WM_SLIDE_RATIO" val="1.777778"/>
  <p:tag name="KSO_WM_SLIDE_SIZE" val="863.75*255.5"/>
  <p:tag name="KSO_WM_SLIDE_SUBTYPE" val="diag"/>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208.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20*i*1"/>
  <p:tag name="KSO_WM_UNIT_INDEX" val="1"/>
  <p:tag name="KSO_WM_UNIT_LAYERLEVEL" val="1"/>
  <p:tag name="KSO_WM_UNIT_SM_LIMIT_TYPE" val="1"/>
  <p:tag name="KSO_WM_UNIT_SUBTYPE" val="h"/>
  <p:tag name="KSO_WM_UNIT_TYPE" val="i"/>
  <p:tag name="KSO_WM_UNIT_VALUE" val="159"/>
</p:tagLst>
</file>

<file path=ppt/tags/tag209.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20*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3"/>
  <p:tag name="KSO_WM_UNIT_COMPATIBLE" val="0"/>
  <p:tag name="KSO_WM_UNIT_DIAGRAM_ISNUMVISUAL" val="0"/>
  <p:tag name="KSO_WM_UNIT_DIAGRAM_ISREFERUNIT" val="0"/>
  <p:tag name="KSO_WM_UNIT_DIAGRAM_MODELTYPE" val="stripeEnum"/>
  <p:tag name="KSO_WM_UNIT_FOIL_COLOR"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SUBTYPE" val="b"/>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255"/>
</p:tagLst>
</file>

<file path=ppt/tags/tag211.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MPATIBLE" val="0"/>
  <p:tag name="KSO_WM_UNIT_DIAGRAM_ISNUMVISUAL" val="0"/>
  <p:tag name="KSO_WM_UNIT_DIAGRAM_ISREFERUNIT" val="0"/>
  <p:tag name="KSO_WM_UNIT_DIAGRAM_MODELTYPE" val="stripeEnum"/>
  <p:tag name="KSO_WM_UNIT_FILL_FORE_SCHEMECOLOR_INDEX" val="5"/>
  <p:tag name="KSO_WM_UNIT_FILL_FORE_SCHEMECOLOR_INDEX_BRIGHTNESS" val="0"/>
  <p:tag name="KSO_WM_UNIT_FILL_TYPE"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35"/>
</p:tagLst>
</file>

<file path=ppt/tags/tag212.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9"/>
  <p:tag name="KSO_WM_UNIT_COMPATIBLE" val="0"/>
  <p:tag name="KSO_WM_UNIT_DIAGRAM_ISNUMVISUAL" val="0"/>
  <p:tag name="KSO_WM_UNIT_DIAGRAM_ISREFERUNIT" val="0"/>
  <p:tag name="KSO_WM_UNIT_DIAGRAM_MODELTYPE" val="stripeEnum"/>
  <p:tag name="KSO_WM_UNIT_HIGHLIGHT" val="0"/>
  <p:tag name="KSO_WM_UNIT_ID" val="custom20204361_20*l_h_f*1_1_1"/>
  <p:tag name="KSO_WM_UNIT_INDEX" val="1_1_1"/>
  <p:tag name="KSO_WM_UNIT_LAYERLEVEL" val="1_1_1"/>
  <p:tag name="KSO_WM_UNIT_NOCLEAR" val="0"/>
  <p:tag name="KSO_WM_UNIT_PRESET_TEXT" val="点击此处添加正文文字，文字是您思想的提炼，请尽可能言简意赅的阐述您的观点。"/>
  <p:tag name="KSO_WM_UNIT_TEXT_FILL_FORE_SCHEMECOLOR_INDEX" val="13"/>
  <p:tag name="KSO_WM_UNIT_TEXT_FILL_FORE_SCHEMECOLOR_INDEX_BRIGHTNESS" val="0.5"/>
  <p:tag name="KSO_WM_UNIT_TEXT_FILL_TYPE" val="1"/>
  <p:tag name="KSO_WM_UNIT_TEXT_PART_ID_V2" val="d-3-1"/>
  <p:tag name="KSO_WM_UNIT_TYPE" val="l_h_f"/>
  <p:tag name="KSO_WM_UNIT_USESOURCEFORMAT_APPLY" val="1"/>
  <p:tag name="KSO_WM_UNIT_VALUE" val="40"/>
</p:tagLst>
</file>

<file path=ppt/tags/tag213.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214.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47"/>
  <p:tag name="KSO_WM_UNIT_COMPATIBLE" val="0"/>
  <p:tag name="KSO_WM_UNIT_DIAGRAM_ISNUMVISUAL" val="0"/>
  <p:tag name="KSO_WM_UNIT_DIAGRAM_ISREFERUNIT" val="0"/>
  <p:tag name="KSO_WM_UNIT_DIAGRAM_MODELTYPE" val="stripeEnum"/>
  <p:tag name="KSO_WM_UNIT_HIGHLIGHT" val="0"/>
  <p:tag name="KSO_WM_UNIT_ID" val="custom20204361_20*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215.xml><?xml version="1.0" encoding="utf-8"?>
<p:tagLst xmlns:p="http://schemas.openxmlformats.org/presentationml/2006/main">
  <p:tag name="KSO_WM_BEAUTIFY_FLAG" val="#wm#"/>
  <p:tag name="KSO_WM_DIAGRAM_GROUP_CODE" val="l1-3"/>
  <p:tag name="KSO_WM_SLIDE_BACKGROUND" val="[&quot;navigation&quot;]"/>
  <p:tag name="KSO_WM_SLIDE_CAN_ADD_NAVIGATION" val="1"/>
  <p:tag name="KSO_WM_SLIDE_COLORSCHEME_VERSION" val="3.2"/>
  <p:tag name="KSO_WM_SLIDE_DIAGTYPE" val="l"/>
  <p:tag name="KSO_WM_SLIDE_ID" val="custom20204361_20"/>
  <p:tag name="KSO_WM_SLIDE_INDEX" val="20"/>
  <p:tag name="KSO_WM_SLIDE_ITEM_CNT" val="2"/>
  <p:tag name="KSO_WM_SLIDE_LAYOUT" val="l"/>
  <p:tag name="KSO_WM_SLIDE_LAYOUT_CNT" val="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POSITION" val="47.95*172.35"/>
  <p:tag name="KSO_WM_SLIDE_RATIO" val="1.777778"/>
  <p:tag name="KSO_WM_SLIDE_SIZE" val="863.75*255.5"/>
  <p:tag name="KSO_WM_SLIDE_SUBTYPE" val="diag"/>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216.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20*i*1"/>
  <p:tag name="KSO_WM_UNIT_INDEX" val="1"/>
  <p:tag name="KSO_WM_UNIT_LAYERLEVEL" val="1"/>
  <p:tag name="KSO_WM_UNIT_SM_LIMIT_TYPE" val="1"/>
  <p:tag name="KSO_WM_UNIT_SUBTYPE" val="h"/>
  <p:tag name="KSO_WM_UNIT_TYPE" val="i"/>
  <p:tag name="KSO_WM_UNIT_VALUE" val="159"/>
</p:tagLst>
</file>

<file path=ppt/tags/tag217.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20*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218.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3"/>
  <p:tag name="KSO_WM_UNIT_COMPATIBLE" val="0"/>
  <p:tag name="KSO_WM_UNIT_DIAGRAM_ISNUMVISUAL" val="0"/>
  <p:tag name="KSO_WM_UNIT_DIAGRAM_ISREFERUNIT" val="0"/>
  <p:tag name="KSO_WM_UNIT_DIAGRAM_MODELTYPE" val="stripeEnum"/>
  <p:tag name="KSO_WM_UNIT_FOIL_COLOR"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SUBTYPE" val="b"/>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255"/>
</p:tagLst>
</file>

<file path=ppt/tags/tag219.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MPATIBLE" val="0"/>
  <p:tag name="KSO_WM_UNIT_DIAGRAM_ISNUMVISUAL" val="0"/>
  <p:tag name="KSO_WM_UNIT_DIAGRAM_ISREFERUNIT" val="0"/>
  <p:tag name="KSO_WM_UNIT_DIAGRAM_MODELTYPE" val="stripeEnum"/>
  <p:tag name="KSO_WM_UNIT_FILL_FORE_SCHEMECOLOR_INDEX" val="5"/>
  <p:tag name="KSO_WM_UNIT_FILL_FORE_SCHEMECOLOR_INDEX_BRIGHTNESS" val="0"/>
  <p:tag name="KSO_WM_UNIT_FILL_TYPE"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35"/>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9"/>
  <p:tag name="KSO_WM_UNIT_COMPATIBLE" val="0"/>
  <p:tag name="KSO_WM_UNIT_DIAGRAM_ISNUMVISUAL" val="0"/>
  <p:tag name="KSO_WM_UNIT_DIAGRAM_ISREFERUNIT" val="0"/>
  <p:tag name="KSO_WM_UNIT_DIAGRAM_MODELTYPE" val="stripeEnum"/>
  <p:tag name="KSO_WM_UNIT_HIGHLIGHT" val="0"/>
  <p:tag name="KSO_WM_UNIT_ID" val="custom20204361_20*l_h_f*1_1_1"/>
  <p:tag name="KSO_WM_UNIT_INDEX" val="1_1_1"/>
  <p:tag name="KSO_WM_UNIT_LAYERLEVEL" val="1_1_1"/>
  <p:tag name="KSO_WM_UNIT_NOCLEAR" val="0"/>
  <p:tag name="KSO_WM_UNIT_PRESET_TEXT" val="点击此处添加正文文字，文字是您思想的提炼，请尽可能言简意赅的阐述您的观点。"/>
  <p:tag name="KSO_WM_UNIT_TEXT_FILL_FORE_SCHEMECOLOR_INDEX" val="13"/>
  <p:tag name="KSO_WM_UNIT_TEXT_FILL_FORE_SCHEMECOLOR_INDEX_BRIGHTNESS" val="0.5"/>
  <p:tag name="KSO_WM_UNIT_TEXT_FILL_TYPE" val="1"/>
  <p:tag name="KSO_WM_UNIT_TEXT_PART_ID_V2" val="d-3-1"/>
  <p:tag name="KSO_WM_UNIT_TYPE" val="l_h_f"/>
  <p:tag name="KSO_WM_UNIT_USESOURCEFORMAT_APPLY" val="1"/>
  <p:tag name="KSO_WM_UNIT_VALUE" val="40"/>
</p:tagLst>
</file>

<file path=ppt/tags/tag221.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222.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47"/>
  <p:tag name="KSO_WM_UNIT_COMPATIBLE" val="0"/>
  <p:tag name="KSO_WM_UNIT_DIAGRAM_ISNUMVISUAL" val="0"/>
  <p:tag name="KSO_WM_UNIT_DIAGRAM_ISREFERUNIT" val="0"/>
  <p:tag name="KSO_WM_UNIT_DIAGRAM_MODELTYPE" val="stripeEnum"/>
  <p:tag name="KSO_WM_UNIT_HIGHLIGHT" val="0"/>
  <p:tag name="KSO_WM_UNIT_ID" val="custom20204361_20*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223.xml><?xml version="1.0" encoding="utf-8"?>
<p:tagLst xmlns:p="http://schemas.openxmlformats.org/presentationml/2006/main">
  <p:tag name="KSO_WM_BEAUTIFY_FLAG" val="#wm#"/>
  <p:tag name="KSO_WM_DIAGRAM_GROUP_CODE" val="l1-3"/>
  <p:tag name="KSO_WM_SLIDE_BACKGROUND" val="[&quot;navigation&quot;]"/>
  <p:tag name="KSO_WM_SLIDE_CAN_ADD_NAVIGATION" val="1"/>
  <p:tag name="KSO_WM_SLIDE_COLORSCHEME_VERSION" val="3.2"/>
  <p:tag name="KSO_WM_SLIDE_DIAGTYPE" val="l"/>
  <p:tag name="KSO_WM_SLIDE_ID" val="custom20204361_20"/>
  <p:tag name="KSO_WM_SLIDE_INDEX" val="20"/>
  <p:tag name="KSO_WM_SLIDE_ITEM_CNT" val="2"/>
  <p:tag name="KSO_WM_SLIDE_LAYOUT" val="l"/>
  <p:tag name="KSO_WM_SLIDE_LAYOUT_CNT" val="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POSITION" val="47.95*172.35"/>
  <p:tag name="KSO_WM_SLIDE_RATIO" val="1.777778"/>
  <p:tag name="KSO_WM_SLIDE_SIZE" val="863.75*255.5"/>
  <p:tag name="KSO_WM_SLIDE_SUBTYPE" val="diag"/>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224.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20*i*1"/>
  <p:tag name="KSO_WM_UNIT_INDEX" val="1"/>
  <p:tag name="KSO_WM_UNIT_LAYERLEVEL" val="1"/>
  <p:tag name="KSO_WM_UNIT_SM_LIMIT_TYPE" val="1"/>
  <p:tag name="KSO_WM_UNIT_SUBTYPE" val="h"/>
  <p:tag name="KSO_WM_UNIT_TYPE" val="i"/>
  <p:tag name="KSO_WM_UNIT_VALUE" val="159"/>
</p:tagLst>
</file>

<file path=ppt/tags/tag225.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20*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226.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3"/>
  <p:tag name="KSO_WM_UNIT_COMPATIBLE" val="0"/>
  <p:tag name="KSO_WM_UNIT_DIAGRAM_ISNUMVISUAL" val="0"/>
  <p:tag name="KSO_WM_UNIT_DIAGRAM_ISREFERUNIT" val="0"/>
  <p:tag name="KSO_WM_UNIT_DIAGRAM_MODELTYPE" val="stripeEnum"/>
  <p:tag name="KSO_WM_UNIT_FOIL_COLOR"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SUBTYPE" val="b"/>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255"/>
</p:tagLst>
</file>

<file path=ppt/tags/tag227.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MPATIBLE" val="0"/>
  <p:tag name="KSO_WM_UNIT_DIAGRAM_ISNUMVISUAL" val="0"/>
  <p:tag name="KSO_WM_UNIT_DIAGRAM_ISREFERUNIT" val="0"/>
  <p:tag name="KSO_WM_UNIT_DIAGRAM_MODELTYPE" val="stripeEnum"/>
  <p:tag name="KSO_WM_UNIT_FILL_FORE_SCHEMECOLOR_INDEX" val="5"/>
  <p:tag name="KSO_WM_UNIT_FILL_FORE_SCHEMECOLOR_INDEX_BRIGHTNESS" val="0"/>
  <p:tag name="KSO_WM_UNIT_FILL_TYPE"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35"/>
</p:tagLst>
</file>

<file path=ppt/tags/tag228.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9"/>
  <p:tag name="KSO_WM_UNIT_COMPATIBLE" val="0"/>
  <p:tag name="KSO_WM_UNIT_DIAGRAM_ISNUMVISUAL" val="0"/>
  <p:tag name="KSO_WM_UNIT_DIAGRAM_ISREFERUNIT" val="0"/>
  <p:tag name="KSO_WM_UNIT_DIAGRAM_MODELTYPE" val="stripeEnum"/>
  <p:tag name="KSO_WM_UNIT_HIGHLIGHT" val="0"/>
  <p:tag name="KSO_WM_UNIT_ID" val="custom20204361_20*l_h_f*1_1_1"/>
  <p:tag name="KSO_WM_UNIT_INDEX" val="1_1_1"/>
  <p:tag name="KSO_WM_UNIT_LAYERLEVEL" val="1_1_1"/>
  <p:tag name="KSO_WM_UNIT_NOCLEAR" val="0"/>
  <p:tag name="KSO_WM_UNIT_PRESET_TEXT" val="点击此处添加正文文字，文字是您思想的提炼，请尽可能言简意赅的阐述您的观点。"/>
  <p:tag name="KSO_WM_UNIT_TEXT_FILL_FORE_SCHEMECOLOR_INDEX" val="13"/>
  <p:tag name="KSO_WM_UNIT_TEXT_FILL_FORE_SCHEMECOLOR_INDEX_BRIGHTNESS" val="0.5"/>
  <p:tag name="KSO_WM_UNIT_TEXT_FILL_TYPE" val="1"/>
  <p:tag name="KSO_WM_UNIT_TEXT_PART_ID_V2" val="d-3-1"/>
  <p:tag name="KSO_WM_UNIT_TYPE" val="l_h_f"/>
  <p:tag name="KSO_WM_UNIT_USESOURCEFORMAT_APPLY" val="1"/>
  <p:tag name="KSO_WM_UNIT_VALUE" val="40"/>
</p:tagLst>
</file>

<file path=ppt/tags/tag229.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47"/>
  <p:tag name="KSO_WM_UNIT_COMPATIBLE" val="0"/>
  <p:tag name="KSO_WM_UNIT_DIAGRAM_ISNUMVISUAL" val="0"/>
  <p:tag name="KSO_WM_UNIT_DIAGRAM_ISREFERUNIT" val="0"/>
  <p:tag name="KSO_WM_UNIT_DIAGRAM_MODELTYPE" val="stripeEnum"/>
  <p:tag name="KSO_WM_UNIT_HIGHLIGHT" val="0"/>
  <p:tag name="KSO_WM_UNIT_ID" val="custom20204361_20*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231.xml><?xml version="1.0" encoding="utf-8"?>
<p:tagLst xmlns:p="http://schemas.openxmlformats.org/presentationml/2006/main">
  <p:tag name="KSO_WM_BEAUTIFY_FLAG" val="#wm#"/>
  <p:tag name="KSO_WM_DIAGRAM_GROUP_CODE" val="l1-3"/>
  <p:tag name="KSO_WM_SLIDE_BACKGROUND" val="[&quot;navigation&quot;]"/>
  <p:tag name="KSO_WM_SLIDE_CAN_ADD_NAVIGATION" val="1"/>
  <p:tag name="KSO_WM_SLIDE_COLORSCHEME_VERSION" val="3.2"/>
  <p:tag name="KSO_WM_SLIDE_DIAGTYPE" val="l"/>
  <p:tag name="KSO_WM_SLIDE_ID" val="custom20204361_20"/>
  <p:tag name="KSO_WM_SLIDE_INDEX" val="20"/>
  <p:tag name="KSO_WM_SLIDE_ITEM_CNT" val="2"/>
  <p:tag name="KSO_WM_SLIDE_LAYOUT" val="l"/>
  <p:tag name="KSO_WM_SLIDE_LAYOUT_CNT" val="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1.69,&quot;top&quot;:1.27,&quot;right&quot;:1.69,&quot;bottom&quot;:2.54},&quot;marginOverLayout&quot;:{&quot;left&quot;:-0.035,&quot;top&quot;:-0.035,&quot;right&quot;:-0.035,&quot;bottom&quot;:-0.035},&quot;edge&quot;:{&quot;left&quot;:true,&quot;top&quot;:false,&quot;right&quot;:true,&quot;bottom&quot;:true}}]}"/>
  <p:tag name="KSO_WM_SLIDE_POSITION" val="47.95*172.35"/>
  <p:tag name="KSO_WM_SLIDE_RATIO" val="1.777778"/>
  <p:tag name="KSO_WM_SLIDE_SIZE" val="863.75*255.5"/>
  <p:tag name="KSO_WM_SLIDE_SUBTYPE" val="diag"/>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232.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11*i*1"/>
  <p:tag name="KSO_WM_UNIT_INDEX" val="1"/>
  <p:tag name="KSO_WM_UNIT_LAYERLEVEL" val="1"/>
  <p:tag name="KSO_WM_UNIT_SM_LIMIT_TYPE"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233.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custom20204361_11*i*1"/>
  <p:tag name="KSO_WM_UNIT_INDEX" val="1"/>
  <p:tag name="KSO_WM_UNIT_LAYERLEVEL" val="1"/>
  <p:tag name="KSO_WM_UNIT_SHADOW_SCHEMECOLOR_INDEX" val="13"/>
  <p:tag name="KSO_WM_UNIT_SHADOW_SCHEMECOLOR_INDEX_BRIGHTNESS" val="0.05"/>
  <p:tag name="KSO_WM_UNIT_SM_LIMIT_TYPE" val="2"/>
  <p:tag name="KSO_WM_UNIT_TYPE" val="i"/>
  <p:tag name="KSO_WM_UNIT_VALUE" val="1026"/>
</p:tagLst>
</file>

<file path=ppt/tags/tag234.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16;24;2"/>
  <p:tag name="KSO_WM_UNIT_DIAGRAM_ISNUMVISUAL" val="0"/>
  <p:tag name="KSO_WM_UNIT_DIAGRAM_ISREFERUNIT" val="0"/>
  <p:tag name="KSO_WM_UNIT_HIGHLIGHT" val="0"/>
  <p:tag name="KSO_WM_UNIT_ID" val="custom20204361_11*f*1"/>
  <p:tag name="KSO_WM_UNIT_INDEX" val="1"/>
  <p:tag name="KSO_WM_UNIT_ISCONTENTSTITLE" val="0"/>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
  <p:tag name="KSO_WM_UNIT_TEXT_FILL_FORE_SCHEMECOLOR_INDEX" val="13"/>
  <p:tag name="KSO_WM_UNIT_TEXT_FILL_FORE_SCHEMECOLOR_INDEX_BRIGHTNESS" val="0.25"/>
  <p:tag name="KSO_WM_UNIT_TEXT_FILL_TYPE" val="1"/>
  <p:tag name="KSO_WM_UNIT_TYPE" val="f"/>
  <p:tag name="KSO_WM_UNIT_VALUE" val="390"/>
</p:tagLst>
</file>

<file path=ppt/tags/tag235.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11*a*1"/>
  <p:tag name="KSO_WM_UNIT_INDEX" val="1"/>
  <p:tag name="KSO_WM_UNIT_ISCONTENTS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236.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16;24;2"/>
  <p:tag name="KSO_WM_UNIT_DIAGRAM_ISNUMVISUAL" val="0"/>
  <p:tag name="KSO_WM_UNIT_DIAGRAM_ISREFERUNIT" val="0"/>
  <p:tag name="KSO_WM_UNIT_HIGHLIGHT" val="0"/>
  <p:tag name="KSO_WM_UNIT_ID" val="custom20204361_11*f*1"/>
  <p:tag name="KSO_WM_UNIT_INDEX" val="1"/>
  <p:tag name="KSO_WM_UNIT_ISCONTENTSTITLE" val="0"/>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
  <p:tag name="KSO_WM_UNIT_TEXT_FILL_FORE_SCHEMECOLOR_INDEX" val="13"/>
  <p:tag name="KSO_WM_UNIT_TEXT_FILL_FORE_SCHEMECOLOR_INDEX_BRIGHTNESS" val="0.25"/>
  <p:tag name="KSO_WM_UNIT_TEXT_FILL_TYPE" val="1"/>
  <p:tag name="KSO_WM_UNIT_TYPE" val="f"/>
  <p:tag name="KSO_WM_UNIT_VALUE" val="390"/>
</p:tagLst>
</file>

<file path=ppt/tags/tag237.xml><?xml version="1.0" encoding="utf-8"?>
<p:tagLst xmlns:p="http://schemas.openxmlformats.org/presentationml/2006/main">
  <p:tag name="KSO_WM_UNIT_PLACING_PICTURE_USER_VIEWPORT" val="{&quot;height&quot;:12150,&quot;width&quot;:16200}"/>
</p:tagLst>
</file>

<file path=ppt/tags/tag238.xml><?xml version="1.0" encoding="utf-8"?>
<p:tagLst xmlns:p="http://schemas.openxmlformats.org/presentationml/2006/main">
  <p:tag name="KSO_WM_BEAUTIFY_FLAG" val="#wm#"/>
  <p:tag name="KSO_WM_SLIDE_BACKGROUND" val="[&quot;navigation&quot;]"/>
  <p:tag name="KSO_WM_SLIDE_CAN_ADD_NAVIGATION" val="1"/>
  <p:tag name="KSO_WM_SLIDE_ID" val="custom20204361_11"/>
  <p:tag name="KSO_WM_SLIDE_INDEX" val="11"/>
  <p:tag name="KSO_WM_SLIDE_ITEM_CNT" val="0"/>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POSITION" val="0*0"/>
  <p:tag name="KSO_WM_SLIDE_RATIO" val="1.777778"/>
  <p:tag name="KSO_WM_SLIDE_SIZE" val="960*468"/>
  <p:tag name="KSO_WM_SLIDE_SUBTYPE" val="pureTxt"/>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239.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11*i*1"/>
  <p:tag name="KSO_WM_UNIT_INDEX" val="1"/>
  <p:tag name="KSO_WM_UNIT_LAYERLEVEL" val="1"/>
  <p:tag name="KSO_WM_UNIT_SM_LIMIT_TYPE"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custom20204361_11*i*1"/>
  <p:tag name="KSO_WM_UNIT_INDEX" val="1"/>
  <p:tag name="KSO_WM_UNIT_LAYERLEVEL" val="1"/>
  <p:tag name="KSO_WM_UNIT_SHADOW_SCHEMECOLOR_INDEX" val="13"/>
  <p:tag name="KSO_WM_UNIT_SHADOW_SCHEMECOLOR_INDEX_BRIGHTNESS" val="0.05"/>
  <p:tag name="KSO_WM_UNIT_SM_LIMIT_TYPE" val="2"/>
  <p:tag name="KSO_WM_UNIT_TYPE" val="i"/>
  <p:tag name="KSO_WM_UNIT_VALUE" val="1026"/>
</p:tagLst>
</file>

<file path=ppt/tags/tag241.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11*a*1"/>
  <p:tag name="KSO_WM_UNIT_INDEX" val="1"/>
  <p:tag name="KSO_WM_UNIT_ISCONTENTS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242.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16;24;2"/>
  <p:tag name="KSO_WM_UNIT_DIAGRAM_ISNUMVISUAL" val="0"/>
  <p:tag name="KSO_WM_UNIT_DIAGRAM_ISREFERUNIT" val="0"/>
  <p:tag name="KSO_WM_UNIT_HIGHLIGHT" val="0"/>
  <p:tag name="KSO_WM_UNIT_ID" val="custom20204361_11*f*1"/>
  <p:tag name="KSO_WM_UNIT_INDEX" val="1"/>
  <p:tag name="KSO_WM_UNIT_ISCONTENTSTITLE" val="0"/>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
  <p:tag name="KSO_WM_UNIT_TEXT_FILL_FORE_SCHEMECOLOR_INDEX" val="13"/>
  <p:tag name="KSO_WM_UNIT_TEXT_FILL_FORE_SCHEMECOLOR_INDEX_BRIGHTNESS" val="0.25"/>
  <p:tag name="KSO_WM_UNIT_TEXT_FILL_TYPE" val="1"/>
  <p:tag name="KSO_WM_UNIT_TYPE" val="f"/>
  <p:tag name="KSO_WM_UNIT_VALUE" val="390"/>
</p:tagLst>
</file>

<file path=ppt/tags/tag243.xml><?xml version="1.0" encoding="utf-8"?>
<p:tagLst xmlns:p="http://schemas.openxmlformats.org/presentationml/2006/main">
  <p:tag name="KSO_WM_BEAUTIFY_FLAG" val="#wm#"/>
  <p:tag name="KSO_WM_SLIDE_BACKGROUND" val="[&quot;navigation&quot;]"/>
  <p:tag name="KSO_WM_SLIDE_CAN_ADD_NAVIGATION" val="1"/>
  <p:tag name="KSO_WM_SLIDE_ID" val="custom20204361_11"/>
  <p:tag name="KSO_WM_SLIDE_INDEX" val="11"/>
  <p:tag name="KSO_WM_SLIDE_ITEM_CNT" val="0"/>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POSITION" val="0*0"/>
  <p:tag name="KSO_WM_SLIDE_RATIO" val="1.777778"/>
  <p:tag name="KSO_WM_SLIDE_SIZE" val="960*468"/>
  <p:tag name="KSO_WM_SLIDE_SUBTYPE" val="pureTxt"/>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244.xml><?xml version="1.0" encoding="utf-8"?>
<p:tagLst xmlns:p="http://schemas.openxmlformats.org/presentationml/2006/main">
  <p:tag name="KSO_WM_BEAUTIFY_FLAG" val="#wm#"/>
  <p:tag name="KSO_WM_TEMPLATE_CATEGORY" val="custom"/>
  <p:tag name="KSO_WM_TEMPLATE_INDEX" val="20204117"/>
</p:tagLst>
</file>

<file path=ppt/tags/tag245.xml><?xml version="1.0" encoding="utf-8"?>
<p:tagLst xmlns:p="http://schemas.openxmlformats.org/presentationml/2006/main">
  <p:tag name="KSO_WM_BEAUTIFY_FLAG" val=""/>
  <p:tag name="KSO_WM_TEMPLATE_CATEGORY" val=""/>
  <p:tag name="KSO_WM_TEMPLATE_INDEX" val=""/>
</p:tagLst>
</file>

<file path=ppt/tags/tag246.xml><?xml version="1.0" encoding="utf-8"?>
<p:tagLst xmlns:p="http://schemas.openxmlformats.org/presentationml/2006/main">
  <p:tag name="KSO_WM_BEAUTIFY_FLAG" val="#wm#"/>
  <p:tag name="KSO_WM_TEMPLATE_CATEGORY" val="custom"/>
  <p:tag name="KSO_WM_TEMPLATE_INDEX" val="20204117"/>
</p:tagLst>
</file>

<file path=ppt/tags/tag247.xml><?xml version="1.0" encoding="utf-8"?>
<p:tagLst xmlns:p="http://schemas.openxmlformats.org/presentationml/2006/main">
  <p:tag name="KSO_WM_BEAUTIFY_FLAG" val=""/>
  <p:tag name="KSO_WM_TEMPLATE_CATEGORY" val=""/>
  <p:tag name="KSO_WM_TEMPLATE_INDEX" val=""/>
</p:tagLst>
</file>

<file path=ppt/tags/tag248.xml><?xml version="1.0" encoding="utf-8"?>
<p:tagLst xmlns:p="http://schemas.openxmlformats.org/presentationml/2006/main">
  <p:tag name="KSO_WM_BEAUTIFY_FLAG" val="#wm#"/>
  <p:tag name="KSO_WM_TEMPLATE_CATEGORY" val="custom"/>
  <p:tag name="KSO_WM_TEMPLATE_INDEX" val="20204117"/>
</p:tagLst>
</file>

<file path=ppt/tags/tag249.xml><?xml version="1.0" encoding="utf-8"?>
<p:tagLst xmlns:p="http://schemas.openxmlformats.org/presentationml/2006/main">
  <p:tag name="AS_OS" val="Unix 3.10 unknown"/>
  <p:tag name="AS_RELEASE_DATE" val="2020.11.30"/>
  <p:tag name="AS_TITLE" val="Aspose.Slides for Java"/>
  <p:tag name="AS_VERSION" val="20.1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FULL_TEXT_BEAUTIFY_COPY_ID" val="57347"/>
</p:tagLst>
</file>

<file path=ppt/tags/tag64.xml><?xml version="1.0" encoding="utf-8"?>
<p:tagLst xmlns:p="http://schemas.openxmlformats.org/presentationml/2006/main">
  <p:tag name="KSO_WM_FULL_TEXT_BEAUTIFY_COPY_ID" val="150995354"/>
</p:tagLst>
</file>

<file path=ppt/tags/tag65.xml><?xml version="1.0" encoding="utf-8"?>
<p:tagLst xmlns:p="http://schemas.openxmlformats.org/presentationml/2006/main">
  <p:tag name="KSO_WM_FULL_TEXT_BEAUTIFY_COPY_ID" val="2060"/>
</p:tagLst>
</file>

<file path=ppt/tags/tag66.xml><?xml version="1.0" encoding="utf-8"?>
<p:tagLst xmlns:p="http://schemas.openxmlformats.org/presentationml/2006/main">
  <p:tag name="KSO_WM_FULL_TEXT_BEAUTIFY_COPY_ID" val="2"/>
</p:tagLst>
</file>

<file path=ppt/tags/tag67.xml><?xml version="1.0" encoding="utf-8"?>
<p:tagLst xmlns:p="http://schemas.openxmlformats.org/presentationml/2006/main">
  <p:tag name="KSO_WM_FULL_TEXT_BEAUTIFY_COPY_ID" val="3"/>
</p:tagLst>
</file>

<file path=ppt/tags/tag68.xml><?xml version="1.0" encoding="utf-8"?>
<p:tagLst xmlns:p="http://schemas.openxmlformats.org/presentationml/2006/main">
  <p:tag name="KSO_WM_FULL_TEXT_BEAUTIFY_COPY_ID" val="4"/>
</p:tagLst>
</file>

<file path=ppt/tags/tag69.xml><?xml version="1.0" encoding="utf-8"?>
<p:tagLst xmlns:p="http://schemas.openxmlformats.org/presentationml/2006/main">
  <p:tag name="KSO_WM_FULL_TEXT_BEAUTIFY_COPY_ID" val="150995357"/>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FULL_TEXT_BEAUTIFY_COPY_ID" val="3"/>
</p:tagLst>
</file>

<file path=ppt/tags/tag71.xml><?xml version="1.0" encoding="utf-8"?>
<p:tagLst xmlns:p="http://schemas.openxmlformats.org/presentationml/2006/main">
  <p:tag name="KSO_WM_FULL_TEXT_BEAUTIFY_COPY_ID" val="150995358"/>
</p:tagLst>
</file>

<file path=ppt/tags/tag72.xml><?xml version="1.0" encoding="utf-8"?>
<p:tagLst xmlns:p="http://schemas.openxmlformats.org/presentationml/2006/main">
  <p:tag name="KSO_WM_BEAUTIFY_FLAG" val=""/>
  <p:tag name="KSO_WM_TEMPLATE_CATEGORY" val=""/>
  <p:tag name="KSO_WM_TEMPLATE_INDEX" val=""/>
</p:tagLst>
</file>

<file path=ppt/tags/tag73.xml><?xml version="1.0" encoding="utf-8"?>
<p:tagLst xmlns:p="http://schemas.openxmlformats.org/presentationml/2006/main">
  <p:tag name="KSO_WM_BEAUTIFY_FLAG" val="#wm#"/>
  <p:tag name="KSO_WM_TEMPLATE_CATEGORY" val="custom"/>
  <p:tag name="KSO_WM_TEMPLATE_INDEX" val="20204117"/>
</p:tagLst>
</file>

<file path=ppt/tags/tag74.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11*i*1"/>
  <p:tag name="KSO_WM_UNIT_INDEX" val="1"/>
  <p:tag name="KSO_WM_UNIT_LAYERLEVEL" val="1"/>
  <p:tag name="KSO_WM_UNIT_SM_LIMIT_TYPE"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75.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custom20204361_11*i*1"/>
  <p:tag name="KSO_WM_UNIT_INDEX" val="1"/>
  <p:tag name="KSO_WM_UNIT_LAYERLEVEL" val="1"/>
  <p:tag name="KSO_WM_UNIT_SHADOW_SCHEMECOLOR_INDEX" val="13"/>
  <p:tag name="KSO_WM_UNIT_SHADOW_SCHEMECOLOR_INDEX_BRIGHTNESS" val="0.05"/>
  <p:tag name="KSO_WM_UNIT_SM_LIMIT_TYPE" val="2"/>
  <p:tag name="KSO_WM_UNIT_TYPE" val="i"/>
  <p:tag name="KSO_WM_UNIT_VALUE" val="1026"/>
</p:tagLst>
</file>

<file path=ppt/tags/tag76.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16;24;2"/>
  <p:tag name="KSO_WM_UNIT_DIAGRAM_ISNUMVISUAL" val="0"/>
  <p:tag name="KSO_WM_UNIT_DIAGRAM_ISREFERUNIT" val="0"/>
  <p:tag name="KSO_WM_UNIT_HIGHLIGHT" val="0"/>
  <p:tag name="KSO_WM_UNIT_ID" val="custom20204361_11*f*1"/>
  <p:tag name="KSO_WM_UNIT_INDEX" val="1"/>
  <p:tag name="KSO_WM_UNIT_ISCONTENTSTITLE" val="0"/>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
  <p:tag name="KSO_WM_UNIT_TEXT_FILL_FORE_SCHEMECOLOR_INDEX" val="13"/>
  <p:tag name="KSO_WM_UNIT_TEXT_FILL_FORE_SCHEMECOLOR_INDEX_BRIGHTNESS" val="0.25"/>
  <p:tag name="KSO_WM_UNIT_TEXT_FILL_TYPE" val="1"/>
  <p:tag name="KSO_WM_UNIT_TYPE" val="f"/>
  <p:tag name="KSO_WM_UNIT_VALUE" val="390"/>
</p:tagLst>
</file>

<file path=ppt/tags/tag77.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11*a*1"/>
  <p:tag name="KSO_WM_UNIT_INDEX" val="1"/>
  <p:tag name="KSO_WM_UNIT_ISCONTENTS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78.xml><?xml version="1.0" encoding="utf-8"?>
<p:tagLst xmlns:p="http://schemas.openxmlformats.org/presentationml/2006/main">
  <p:tag name="KSO_WM_UNIT_PLACING_PICTURE_USER_VIEWPORT" val="{&quot;height&quot;:12150,&quot;width&quot;:16200}"/>
</p:tagLst>
</file>

<file path=ppt/tags/tag79.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16;24;2"/>
  <p:tag name="KSO_WM_UNIT_DIAGRAM_ISNUMVISUAL" val="0"/>
  <p:tag name="KSO_WM_UNIT_DIAGRAM_ISREFERUNIT" val="0"/>
  <p:tag name="KSO_WM_UNIT_HIGHLIGHT" val="0"/>
  <p:tag name="KSO_WM_UNIT_ID" val="custom20204361_11*f*1"/>
  <p:tag name="KSO_WM_UNIT_INDEX" val="1"/>
  <p:tag name="KSO_WM_UNIT_ISCONTENTSTITLE" val="0"/>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
  <p:tag name="KSO_WM_UNIT_TEXT_FILL_FORE_SCHEMECOLOR_INDEX" val="13"/>
  <p:tag name="KSO_WM_UNIT_TEXT_FILL_FORE_SCHEMECOLOR_INDEX_BRIGHTNESS" val="0.25"/>
  <p:tag name="KSO_WM_UNIT_TEXT_FILL_TYPE" val="1"/>
  <p:tag name="KSO_WM_UNIT_TYPE" val="f"/>
  <p:tag name="KSO_WM_UNIT_VALUE" val="390"/>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60"/>
  <p:tag name="KSO_WM_UNIT_COMPATIBLE" val="0"/>
  <p:tag name="KSO_WM_UNIT_DIAGRAM_ISNUMVISUAL" val="0"/>
  <p:tag name="KSO_WM_UNIT_DIAGRAM_ISREFERUNIT" val="0"/>
  <p:tag name="KSO_WM_UNIT_DIAGRAM_MODELTYPE" val="stripeEnum"/>
  <p:tag name="KSO_WM_UNIT_HIGHLIGHT" val="0"/>
  <p:tag name="KSO_WM_UNIT_ID" val="custom20204361_20*l_h_a*1_1_1"/>
  <p:tag name="KSO_WM_UNIT_INDEX" val="1_1_1"/>
  <p:tag name="KSO_WM_UNIT_ISCONTENTSTITLE" val="0"/>
  <p:tag name="KSO_WM_UNIT_LAYERLEVEL" val="1_1_1"/>
  <p:tag name="KSO_WM_UNIT_NOCLEAR" val="0"/>
  <p:tag name="KSO_WM_UNIT_PRESET_TEXT" val="单击此处添加小标题"/>
  <p:tag name="KSO_WM_UNIT_TEXT_FILL_FORE_SCHEMECOLOR_INDEX" val="13"/>
  <p:tag name="KSO_WM_UNIT_TEXT_FILL_FORE_SCHEMECOLOR_INDEX_BRIGHTNESS" val="0.25"/>
  <p:tag name="KSO_WM_UNIT_TEXT_FILL_TYPE" val="1"/>
  <p:tag name="KSO_WM_UNIT_TEXT_PART_ID_V2" val="c-3-1"/>
  <p:tag name="KSO_WM_UNIT_TYPE" val="l_h_a"/>
  <p:tag name="KSO_WM_UNIT_USESOURCEFORMAT_APPLY" val="1"/>
  <p:tag name="KSO_WM_UNIT_VALUE" val="36"/>
</p:tagLst>
</file>

<file path=ppt/tags/tag81.xml><?xml version="1.0" encoding="utf-8"?>
<p:tagLst xmlns:p="http://schemas.openxmlformats.org/presentationml/2006/main">
  <p:tag name="KSO_WM_BEAUTIFY_FLAG" val="#wm#"/>
  <p:tag name="KSO_WM_SLIDE_BACKGROUND" val="[&quot;navigation&quot;]"/>
  <p:tag name="KSO_WM_SLIDE_CAN_ADD_NAVIGATION" val="1"/>
  <p:tag name="KSO_WM_SLIDE_ID" val="custom20204361_11"/>
  <p:tag name="KSO_WM_SLIDE_INDEX" val="11"/>
  <p:tag name="KSO_WM_SLIDE_ITEM_CNT" val="0"/>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POSITION" val="0*0"/>
  <p:tag name="KSO_WM_SLIDE_RATIO" val="1.777778"/>
  <p:tag name="KSO_WM_SLIDE_SIZE" val="960*468"/>
  <p:tag name="KSO_WM_SLIDE_SUBTYPE" val="pureTxt"/>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82.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11*i*1"/>
  <p:tag name="KSO_WM_UNIT_INDEX" val="1"/>
  <p:tag name="KSO_WM_UNIT_LAYERLEVEL" val="1"/>
  <p:tag name="KSO_WM_UNIT_SM_LIMIT_TYPE"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83.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custom20204361_11*i*1"/>
  <p:tag name="KSO_WM_UNIT_INDEX" val="1"/>
  <p:tag name="KSO_WM_UNIT_LAYERLEVEL" val="1"/>
  <p:tag name="KSO_WM_UNIT_SHADOW_SCHEMECOLOR_INDEX" val="13"/>
  <p:tag name="KSO_WM_UNIT_SHADOW_SCHEMECOLOR_INDEX_BRIGHTNESS" val="0.05"/>
  <p:tag name="KSO_WM_UNIT_SM_LIMIT_TYPE" val="2"/>
  <p:tag name="KSO_WM_UNIT_TYPE" val="i"/>
  <p:tag name="KSO_WM_UNIT_VALUE" val="1026"/>
</p:tagLst>
</file>

<file path=ppt/tags/tag84.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11*a*1"/>
  <p:tag name="KSO_WM_UNIT_INDEX" val="1"/>
  <p:tag name="KSO_WM_UNIT_ISCONTENTS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85.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16;24;2"/>
  <p:tag name="KSO_WM_UNIT_DIAGRAM_ISNUMVISUAL" val="0"/>
  <p:tag name="KSO_WM_UNIT_DIAGRAM_ISREFERUNIT" val="0"/>
  <p:tag name="KSO_WM_UNIT_HIGHLIGHT" val="0"/>
  <p:tag name="KSO_WM_UNIT_ID" val="custom20204361_11*f*1"/>
  <p:tag name="KSO_WM_UNIT_INDEX" val="1"/>
  <p:tag name="KSO_WM_UNIT_ISCONTENTSTITLE" val="0"/>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
  <p:tag name="KSO_WM_UNIT_TEXT_FILL_FORE_SCHEMECOLOR_INDEX" val="13"/>
  <p:tag name="KSO_WM_UNIT_TEXT_FILL_FORE_SCHEMECOLOR_INDEX_BRIGHTNESS" val="0.25"/>
  <p:tag name="KSO_WM_UNIT_TEXT_FILL_TYPE" val="1"/>
  <p:tag name="KSO_WM_UNIT_TYPE" val="f"/>
  <p:tag name="KSO_WM_UNIT_VALUE" val="390"/>
</p:tagLst>
</file>

<file path=ppt/tags/tag86.xml><?xml version="1.0" encoding="utf-8"?>
<p:tagLst xmlns:p="http://schemas.openxmlformats.org/presentationml/2006/main">
  <p:tag name="KSO_WM_BEAUTIFY_FLAG" val="#wm#"/>
  <p:tag name="KSO_WM_SLIDE_BACKGROUND" val="[&quot;navigation&quot;]"/>
  <p:tag name="KSO_WM_SLIDE_CAN_ADD_NAVIGATION" val="1"/>
  <p:tag name="KSO_WM_SLIDE_ID" val="custom20204361_11"/>
  <p:tag name="KSO_WM_SLIDE_INDEX" val="11"/>
  <p:tag name="KSO_WM_SLIDE_ITEM_CNT" val="0"/>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POSITION" val="0*0"/>
  <p:tag name="KSO_WM_SLIDE_RATIO" val="1.777778"/>
  <p:tag name="KSO_WM_SLIDE_SIZE" val="960*468"/>
  <p:tag name="KSO_WM_SLIDE_SUBTYPE" val="pureTxt"/>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87.xml><?xml version="1.0" encoding="utf-8"?>
<p:tagLst xmlns:p="http://schemas.openxmlformats.org/presentationml/2006/main">
  <p:tag name="KSO_WM_BEAUTIFY_FLAG" val=""/>
  <p:tag name="KSO_WM_TEMPLATE_CATEGORY" val=""/>
  <p:tag name="KSO_WM_TEMPLATE_INDEX" val=""/>
</p:tagLst>
</file>

<file path=ppt/tags/tag88.xml><?xml version="1.0" encoding="utf-8"?>
<p:tagLst xmlns:p="http://schemas.openxmlformats.org/presentationml/2006/main">
  <p:tag name="KSO_WM_ASSEMBLE_CHIP_INDEX" val="0831191a57d9405cacd616158c7ba45d"/>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CATEGORY" val="custom"/>
  <p:tag name="KSO_WM_TEMPLATE_INDEX" val="20204361"/>
  <p:tag name="KSO_WM_UNIT_BLOCK" val="0"/>
  <p:tag name="KSO_WM_UNIT_COMPATIBLE" val="0"/>
  <p:tag name="KSO_WM_UNIT_DEC_AREA_ID" val="353c772ae8334ff2a95f871e2cd8eab8"/>
  <p:tag name="KSO_WM_UNIT_DEFAULT_FONT" val="40;56;4"/>
  <p:tag name="KSO_WM_UNIT_DIAGRAM_ISNUMVISUAL" val="0"/>
  <p:tag name="KSO_WM_UNIT_DIAGRAM_ISREFERUNIT" val="0"/>
  <p:tag name="KSO_WM_UNIT_HIGHLIGHT" val="0"/>
  <p:tag name="KSO_WM_UNIT_ID" val="custom20204361_7*a*1"/>
  <p:tag name="KSO_WM_UNIT_INDEX" val="1"/>
  <p:tag name="KSO_WM_UNIT_ISCONTENTSTITLE" val="0"/>
  <p:tag name="KSO_WM_UNIT_ISNUMDGMTITLE" val="0"/>
  <p:tag name="KSO_WM_UNIT_LAYERLEVEL" val="1"/>
  <p:tag name="KSO_WM_UNIT_NOCLEAR" val="0"/>
  <p:tag name="KSO_WM_UNIT_PRESET_TEXT" val="单击添加大标题"/>
  <p:tag name="KSO_WM_UNIT_TEXT_FILL_FORE_SCHEMECOLOR_INDEX" val="13"/>
  <p:tag name="KSO_WM_UNIT_TEXT_FILL_FORE_SCHEMECOLOR_INDEX_BRIGHTNESS" val="0.15"/>
  <p:tag name="KSO_WM_UNIT_TEXT_FILL_TYPE" val="1"/>
  <p:tag name="KSO_WM_UNIT_TYPE" val="a"/>
  <p:tag name="KSO_WM_UNIT_VALUE" val="11"/>
</p:tagLst>
</file>

<file path=ppt/tags/tag89.xml><?xml version="1.0" encoding="utf-8"?>
<p:tagLst xmlns:p="http://schemas.openxmlformats.org/presentationml/2006/main">
  <p:tag name="KSO_WM_BEAUTIFY_FLAG" val="#wm#"/>
  <p:tag name="KSO_WM_CHIP_FILLPROP" val="[[{&quot;fill_id&quot;:&quot;c8df1a3465854d8b966b02b3af772576&quot;,&quot;fill_align&quot;:&quot;cm&quot;,&quot;text_align&quot;:&quot;lm&quot;,&quot;text_direction&quot;:&quot;horizontal&quot;,&quot;chip_types&quot;:[&quot;text&quot;,&quot;header&quot;]}]]"/>
  <p:tag name="KSO_WM_CHIP_GROUPID" val="5ebf6661ddc3daf3fef3f760"/>
  <p:tag name="KSO_WM_CHIP_INFOS" val="{&quot;layout_type&quot;:&quot;forright2&quot;,&quot;slide_type&quot;:[&quot;sectionTitle&quot;],&quot;aspect_ratio&quot;:&quot;16:9&quot;}"/>
  <p:tag name="KSO_WM_CHIP_XID" val="5ebe041a0ac41c4a0a525598"/>
  <p:tag name="KSO_WM_SLIDE_BACKGROUND_TYPE" val="general"/>
  <p:tag name="KSO_WM_SLIDE_BK_DARK_LIGHT" val="2"/>
  <p:tag name="KSO_WM_SLIDE_ID" val="custom20204361_7"/>
  <p:tag name="KSO_WM_SLIDE_INDEX" val="7"/>
  <p:tag name="KSO_WM_SLIDE_ITEM_CNT" val="0"/>
  <p:tag name="KSO_WM_SLIDE_LAYOUT" val="a_b_e"/>
  <p:tag name="KSO_WM_SLIDE_LAYOUT_CNT" val="1_1_1"/>
  <p:tag name="KSO_WM_SLIDE_LAYOUT_INFO" val="{&quot;id&quot;:&quot;2020-11-04T10:29:15&quot;,&quot;maxSize&quot;:{&quot;size1&quot;:45.179420414677374},&quot;minSize&quot;:{&quot;size1&quot;:35.879420414677377},&quot;normalSize&quot;:{&quot;size1&quot;:42.479420414677371},&quot;subLayout&quot;:[{&quot;id&quot;:&quot;2020-11-04T10:29:15&quot;,&quot;margin&quot;:{&quot;bottom&quot;:0.1855989396572113,&quot;left&quot;:12.558988571166992,&quot;right&quot;:2.2576775550842285,&quot;top&quot;:5.5572309494018555},&quot;type&quot;:0},{&quot;id&quot;:&quot;2020-11-04T10:29:15&quot;,&quot;maxSize&quot;:{&quot;size1&quot;:38.103212970233017},&quot;minSize&quot;:{&quot;size1&quot;:12.203212970233022},&quot;normalSize&quot;:{&quot;size1&quot;:25.10321297023302},&quot;subLayout&quot;:[{&quot;id&quot;:&quot;2020-11-04T10:29:15&quot;,&quot;margin&quot;:{&quot;bottom&quot;:0.28213408589363098,&quot;left&quot;:12.558988571166992,&quot;right&quot;:2.2576775550842285,&quot;top&quot;:0.17599824070930481},&quot;type&quot;:0},{&quot;id&quot;:&quot;2020-11-04T10:29:15&quot;,&quot;margin&quot;:{&quot;bottom&quot;:4.8904857635498047,&quot;left&quot;:12.558988571166992,&quot;right&quot;:2.2576775550842285,&quot;top&quot;:0.26996314525604248},&quot;type&quot;:0}],&quot;type&quot;:0}],&quot;type&quot;:0}"/>
  <p:tag name="KSO_WM_SLIDE_POSITION" val="380*69"/>
  <p:tag name="KSO_WM_SLIDE_SIZE" val="540*400"/>
  <p:tag name="KSO_WM_SLIDE_SUBTYPE" val="pureTxt"/>
  <p:tag name="KSO_WM_SLIDE_SUPPORT_FEATURE_TYPE" val="0"/>
  <p:tag name="KSO_WM_SLIDE_TYPE" val="sectionTitle"/>
  <p:tag name="KSO_WM_TAG_VERSION" val="1.0"/>
  <p:tag name="KSO_WM_TEMPLATE_ASSEMBLE_GROUPID" val="5fa11c9f58547e52881d84f3"/>
  <p:tag name="KSO_WM_TEMPLATE_ASSEMBLE_XID" val="5fa211f358547e52881e433c"/>
  <p:tag name="KSO_WM_TEMPLATE_CATEGORY" val="custom"/>
  <p:tag name="KSO_WM_TEMPLATE_COLOR_TYPE" val="1"/>
  <p:tag name="KSO_WM_TEMPLATE_INDEX" val="20204361"/>
  <p:tag name="KSO_WM_TEMPLATE_MASTER_TYPE" val="1"/>
  <p:tag name="KSO_WM_TEMPLATE_SUBCATEGORY" val="2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11*i*1"/>
  <p:tag name="KSO_WM_UNIT_INDEX" val="1"/>
  <p:tag name="KSO_WM_UNIT_LAYERLEVEL" val="1"/>
  <p:tag name="KSO_WM_UNIT_SM_LIMIT_TYPE"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91.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custom20204361_11*i*1"/>
  <p:tag name="KSO_WM_UNIT_INDEX" val="1"/>
  <p:tag name="KSO_WM_UNIT_LAYERLEVEL" val="1"/>
  <p:tag name="KSO_WM_UNIT_SHADOW_SCHEMECOLOR_INDEX" val="13"/>
  <p:tag name="KSO_WM_UNIT_SHADOW_SCHEMECOLOR_INDEX_BRIGHTNESS" val="0.05"/>
  <p:tag name="KSO_WM_UNIT_SM_LIMIT_TYPE" val="2"/>
  <p:tag name="KSO_WM_UNIT_TYPE" val="i"/>
  <p:tag name="KSO_WM_UNIT_VALUE" val="1026"/>
</p:tagLst>
</file>

<file path=ppt/tags/tag92.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16;24;2"/>
  <p:tag name="KSO_WM_UNIT_DIAGRAM_ISNUMVISUAL" val="0"/>
  <p:tag name="KSO_WM_UNIT_DIAGRAM_ISREFERUNIT" val="0"/>
  <p:tag name="KSO_WM_UNIT_HIGHLIGHT" val="0"/>
  <p:tag name="KSO_WM_UNIT_ID" val="custom20204361_11*f*1"/>
  <p:tag name="KSO_WM_UNIT_INDEX" val="1"/>
  <p:tag name="KSO_WM_UNIT_ISCONTENTSTITLE" val="0"/>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字字珠玑，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
  <p:tag name="KSO_WM_UNIT_TEXT_FILL_FORE_SCHEMECOLOR_INDEX" val="13"/>
  <p:tag name="KSO_WM_UNIT_TEXT_FILL_FORE_SCHEMECOLOR_INDEX_BRIGHTNESS" val="0.25"/>
  <p:tag name="KSO_WM_UNIT_TEXT_FILL_TYPE" val="1"/>
  <p:tag name="KSO_WM_UNIT_TYPE" val="f"/>
  <p:tag name="KSO_WM_UNIT_VALUE" val="390"/>
</p:tagLst>
</file>

<file path=ppt/tags/tag93.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11*a*1"/>
  <p:tag name="KSO_WM_UNIT_INDEX" val="1"/>
  <p:tag name="KSO_WM_UNIT_ISCONTENTS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94.xml><?xml version="1.0" encoding="utf-8"?>
<p:tagLst xmlns:p="http://schemas.openxmlformats.org/presentationml/2006/main">
  <p:tag name="KSO_WM_UNIT_PLACING_PICTURE_USER_VIEWPORT" val="{&quot;height&quot;:12150,&quot;width&quot;:16200}"/>
</p:tagLst>
</file>

<file path=ppt/tags/tag95.xml><?xml version="1.0" encoding="utf-8"?>
<p:tagLst xmlns:p="http://schemas.openxmlformats.org/presentationml/2006/main">
  <p:tag name="KSO_WM_BEAUTIFY_FLAG" val="#wm#"/>
  <p:tag name="KSO_WM_SLIDE_BACKGROUND" val="[&quot;navigation&quot;]"/>
  <p:tag name="KSO_WM_SLIDE_CAN_ADD_NAVIGATION" val="1"/>
  <p:tag name="KSO_WM_SLIDE_ID" val="custom20204361_11"/>
  <p:tag name="KSO_WM_SLIDE_INDEX" val="11"/>
  <p:tag name="KSO_WM_SLIDE_ITEM_CNT" val="0"/>
  <p:tag name="KSO_WM_SLIDE_LAYOUT" val="a_f_i"/>
  <p:tag name="KSO_WM_SLIDE_LAYOUT_CNT" val="1_1_1"/>
  <p:tag name="KSO_WM_SLIDE_LAYOUT_INFO" val="{&quot;direction&quot;:0,&quot;horizontalAlign&quot;:-1,&quot;verticalAlign&quot;:-1,&quot;type&quot;:0,&quot;diagramDirection&quot;:0,&quot;canSetOverLayout&quot;:0,&quot;isOverLayout&quot;:0,&quot;marginOverLayout&quot;:{&quot;left&quot;:-0.035,&quot;top&quot;:-0.035,&quot;right&quot;:-0.035,&quot;bottom&quot;:-0.035},&quot;normalSize&quot;:{&quot;size1&quot;:13.3},&quot;minSize&quot;:{&quot;size1&quot;:13.3},&quot;maxSize&quot;:{&quot;size1&quot;:13.3},&quot;edge&quot;:{&quot;left&quot;:true,&quot;top&quot;:true,&quot;right&quot;:true,&quot;bottom&quot;:true},&quot;subLayout&quot;:[{&quot;direction&quot;:0,&quot;horizontalAlign&quot;:-1,&quot;verticalAlign&quot;:-1,&quot;type&quot;:0,&quot;diagramDirection&quot;:0,&quot;canSetOverLayout&quot;:0,&quot;isOverLayout&quot;:0,&quot;margin&quot;:{&quot;left&quot;:1.69,&quot;top&quot;:0.425,&quot;right&quot;:1.692,&quot;bottom&quot;:0.425},&quot;marginOverLayout&quot;:{&quot;left&quot;:-0.035,&quot;top&quot;:-0.035,&quot;right&quot;:-0.035,&quot;bottom&quot;:-0.035},&quot;edge&quot;:{&quot;left&quot;:true,&quot;top&quot;:true,&quot;right&quot;:true,&quot;bottom&quot;:false},&quot;backgroundInfo&quot;:[{&quot;type&quot;:&quot;navigation&quot;,&quot;left&quot;:0.0,&quot;top&quot;:0.0,&quot;right&quot;:0.0,&quot;bottom&quot;:0.0,&quot;leftAbs&quot;:false,&quot;topAbs&quot;:false,&quot;rightAbs&quot;:false,&quot;bottomAbs&quot;:false}]},{&quot;direction&quot;:0,&quot;horizontalAlign&quot;:-1,&quot;verticalAlign&quot;:-1,&quot;type&quot;:0,&quot;diagramDirection&quot;:0,&quot;canSetOverLayout&quot;:0,&quot;isOverLayout&quot;:0,&quot;margin&quot;:{&quot;left&quot;:2.12,&quot;top&quot;:1.69,&quot;right&quot;:2.12,&quot;bottom&quot;:2.96},&quot;marginOverLayout&quot;:{&quot;left&quot;:-0.035,&quot;top&quot;:-0.035,&quot;right&quot;:-0.035,&quot;bottom&quot;:-0.035},&quot;edge&quot;:{&quot;left&quot;:true,&quot;top&quot;:false,&quot;right&quot;:true,&quot;bottom&quot;:true}}]}"/>
  <p:tag name="KSO_WM_SLIDE_POSITION" val="0*0"/>
  <p:tag name="KSO_WM_SLIDE_RATIO" val="1.777778"/>
  <p:tag name="KSO_WM_SLIDE_SIZE" val="960*468"/>
  <p:tag name="KSO_WM_SLIDE_SUBTYPE" val="pureTxt"/>
  <p:tag name="KSO_WM_SLIDE_TYPE" val="text"/>
  <p:tag name="KSO_WM_TAG_VERSION" val="1.0"/>
  <p:tag name="KSO_WM_TEMPLATE_CATEGORY" val="custom"/>
  <p:tag name="KSO_WM_TEMPLATE_COLOR_TYPE" val="1"/>
  <p:tag name="KSO_WM_TEMPLATE_INDEX" val="20204361"/>
  <p:tag name="KSO_WM_TEMPLATE_MASTER_TYPE" val="0"/>
  <p:tag name="KSO_WM_TEMPLATE_SUBCATEGORY" val="0"/>
</p:tagLst>
</file>

<file path=ppt/tags/tag96.xml><?xml version="1.0" encoding="utf-8"?>
<p:tagLst xmlns:p="http://schemas.openxmlformats.org/presentationml/2006/main">
  <p:tag name="KSO_WM_BEAUTIFY_FLAG" val="#wm#"/>
  <p:tag name="KSO_WM_TAG_VERSION" val="1.0"/>
  <p:tag name="KSO_WM_TEMPLATE_CATEGORY" val="custom"/>
  <p:tag name="KSO_WM_TEMPLATE_INDEX" val="20204361"/>
  <p:tag name="KSO_WM_UNIT_BK_DARK_LIGHT" val="1"/>
  <p:tag name="KSO_WM_UNIT_BLOCK" val="0"/>
  <p:tag name="KSO_WM_UNIT_COMPATIBLE" val="0"/>
  <p:tag name="KSO_WM_UNIT_DECORATE_INFO" val="{&quot;DecorateInfoX&quot;:{&quot;IsLeft&quot;:true,&quot;IsRight&quot;:false,&quot;IsAbs&quot;:true},&quot;DecorateInfoY&quot;:{&quot;IsTop&quot;:true,&quot;IsBottom&quot;:false,&quot;IsAbs&quot;:true},&quot;DecorateInfoW&quot;:{&quot;IsAbs&quot;:true},&quot;DecorateInfoH&quot;:{&quot;IsAbs&quot;:true}}"/>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ustom20204361_20*i*1"/>
  <p:tag name="KSO_WM_UNIT_INDEX" val="1"/>
  <p:tag name="KSO_WM_UNIT_LAYERLEVEL" val="1"/>
  <p:tag name="KSO_WM_UNIT_SM_LIMIT_TYPE" val="1"/>
  <p:tag name="KSO_WM_UNIT_SUBTYPE" val="h"/>
  <p:tag name="KSO_WM_UNIT_TYPE" val="i"/>
  <p:tag name="KSO_WM_UNIT_VALUE" val="159"/>
</p:tagLst>
</file>

<file path=ppt/tags/tag97.xml><?xml version="1.0" encoding="utf-8"?>
<p:tagLst xmlns:p="http://schemas.openxmlformats.org/presentationml/2006/main">
  <p:tag name="KSO_WM_BEAUTIFY_FLAG" val="#wm#"/>
  <p:tag name="KSO_WM_TAG_VERSION" val="1.0"/>
  <p:tag name="KSO_WM_TEMPLATE_CATEGORY" val="custom"/>
  <p:tag name="KSO_WM_TEMPLATE_INDEX" val="20204361"/>
  <p:tag name="KSO_WM_UNIT_BLOCK" val="0"/>
  <p:tag name="KSO_WM_UNIT_COMPATIBLE" val="0"/>
  <p:tag name="KSO_WM_UNIT_DEFAULT_FONT" val="28;32;4"/>
  <p:tag name="KSO_WM_UNIT_DIAGRAM_ISNUMVISUAL" val="0"/>
  <p:tag name="KSO_WM_UNIT_DIAGRAM_ISREFERUNIT" val="0"/>
  <p:tag name="KSO_WM_UNIT_HIGHLIGHT" val="0"/>
  <p:tag name="KSO_WM_UNIT_ID" val="custom20204361_20*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4"/>
  <p:tag name="KSO_WM_UNIT_TEXT_FILL_FORE_SCHEMECOLOR_INDEX_BRIGHTNESS" val="0"/>
  <p:tag name="KSO_WM_UNIT_TEXT_FILL_TYPE" val="1"/>
  <p:tag name="KSO_WM_UNIT_TYPE" val="a"/>
  <p:tag name="KSO_WM_UNIT_VALUE" val="30"/>
</p:tagLst>
</file>

<file path=ppt/tags/tag98.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LOR_SCHEME_PARENT_PAGE" val="0_1"/>
  <p:tag name="KSO_WM_UNIT_COLOR_SCHEME_SHAPE_ID" val="53"/>
  <p:tag name="KSO_WM_UNIT_COMPATIBLE" val="0"/>
  <p:tag name="KSO_WM_UNIT_DIAGRAM_ISNUMVISUAL" val="0"/>
  <p:tag name="KSO_WM_UNIT_DIAGRAM_ISREFERUNIT" val="0"/>
  <p:tag name="KSO_WM_UNIT_DIAGRAM_MODELTYPE" val="stripeEnum"/>
  <p:tag name="KSO_WM_UNIT_FOIL_COLOR"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SUBTYPE" val="b"/>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255"/>
</p:tagLst>
</file>

<file path=ppt/tags/tag99.xml><?xml version="1.0" encoding="utf-8"?>
<p:tagLst xmlns:p="http://schemas.openxmlformats.org/presentationml/2006/main">
  <p:tag name="KSO_WM_BEAUTIFY_FLAG" val="#wm#"/>
  <p:tag name="KSO_WM_DIAGRAM_GROUP_CODE" val="l1-3"/>
  <p:tag name="KSO_WM_TAG_VERSION" val="1.0"/>
  <p:tag name="KSO_WM_TEMPLATE_CATEGORY" val="custom"/>
  <p:tag name="KSO_WM_TEMPLATE_INDEX" val="20204361"/>
  <p:tag name="KSO_WM_UNIT_COMPATIBLE" val="0"/>
  <p:tag name="KSO_WM_UNIT_DIAGRAM_ISNUMVISUAL" val="0"/>
  <p:tag name="KSO_WM_UNIT_DIAGRAM_ISREFERUNIT" val="0"/>
  <p:tag name="KSO_WM_UNIT_DIAGRAM_MODELTYPE" val="stripeEnum"/>
  <p:tag name="KSO_WM_UNIT_FILL_FORE_SCHEMECOLOR_INDEX" val="5"/>
  <p:tag name="KSO_WM_UNIT_FILL_FORE_SCHEMECOLOR_INDEX_BRIGHTNESS" val="0"/>
  <p:tag name="KSO_WM_UNIT_FILL_TYPE" val="1"/>
  <p:tag name="KSO_WM_UNIT_HIGHLIGHT" val="0"/>
  <p:tag name="KSO_WM_UNIT_ID" val="custom20204361_20*l_h_i*1_1_1"/>
  <p:tag name="KSO_WM_UNIT_INDEX" val="1_1_1"/>
  <p:tag name="KSO_WM_UNIT_LAYERLEVEL" val="1_1_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35"/>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默认设计模板">
  <a:themeElements>
    <a:clrScheme name="Fan">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491</Paragraphs>
  <Slides>64</Slides>
  <Notes>16</Notes>
  <TotalTime>0</TotalTime>
  <HiddenSlides>0</HiddenSlides>
  <MMClips>0</MMClips>
  <ScaleCrop>0</ScaleCrop>
  <HeadingPairs>
    <vt:vector baseType="variant" size="6">
      <vt:variant>
        <vt:lpstr>Fonts used</vt:lpstr>
      </vt:variant>
      <vt:variant>
        <vt:i4>18</vt:i4>
      </vt:variant>
      <vt:variant>
        <vt:lpstr>Theme</vt:lpstr>
      </vt:variant>
      <vt:variant>
        <vt:i4>1</vt:i4>
      </vt:variant>
      <vt:variant>
        <vt:lpstr>Slide Titles</vt:lpstr>
      </vt:variant>
      <vt:variant>
        <vt:i4>64</vt:i4>
      </vt:variant>
    </vt:vector>
  </HeadingPairs>
  <TitlesOfParts>
    <vt:vector baseType="lpstr" size="83">
      <vt:lpstr>Arial</vt:lpstr>
      <vt:lpstr>微软雅黑</vt:lpstr>
      <vt:lpstr>Wingdings</vt:lpstr>
      <vt:lpstr>Times New Roman</vt:lpstr>
      <vt:lpstr>宋体</vt:lpstr>
      <vt:lpstr>Calibri Light</vt:lpstr>
      <vt:lpstr>Calibri</vt:lpstr>
      <vt:lpstr>黑体</vt:lpstr>
      <vt:lpstr>幼圆</vt:lpstr>
      <vt:lpstr>方正华隶简体</vt:lpstr>
      <vt:lpstr>Segoe UI</vt:lpstr>
      <vt:lpstr>方正大黑简体</vt:lpstr>
      <vt:lpstr>隶书</vt:lpstr>
      <vt:lpstr>Courier New</vt:lpstr>
      <vt:lpstr>经典特黑简</vt:lpstr>
      <vt:lpstr>方正宋刻本秀楷简体</vt:lpstr>
      <vt:lpstr>楷体</vt:lpstr>
      <vt:lpstr>楷体_GB2312</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习题演练</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破折号的用法</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习题演练</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习题演练</vt:lpstr>
      <vt:lpstr>PowerPoint Presentation</vt:lpstr>
      <vt:lpstr>PowerPoint Presentation</vt:lpstr>
      <vt:lpstr>PowerPoint Presentation</vt:lpstr>
      <vt:lpstr>PowerPoint Presentation</vt:lpstr>
      <vt:lpstr>PowerPoint Presentation</vt:lpstr>
      <vt:lpstr>习题演练</vt:lpstr>
      <vt:lpstr>PowerPoint Presentation</vt:lpstr>
      <vt:lpstr>PowerPoint Presentation</vt:lpstr>
      <vt:lpstr>PowerPoint Presentation</vt:lpstr>
      <vt:lpstr>PowerPoint Presentation</vt:lpstr>
      <vt:lpstr>习题演练</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2021-08-27T13:56:04.498</cp:lastPrinted>
  <dcterms:created xsi:type="dcterms:W3CDTF">2021-08-27T13:56:04Z</dcterms:created>
  <dcterms:modified xsi:type="dcterms:W3CDTF">2021-08-27T05:56:08Z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