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648" r:id="rId3"/>
    <p:sldId id="802" r:id="rId4"/>
    <p:sldId id="256" r:id="rId5"/>
    <p:sldId id="282" r:id="rId6"/>
    <p:sldId id="257" r:id="rId7"/>
    <p:sldId id="656" r:id="rId8"/>
    <p:sldId id="260" r:id="rId9"/>
    <p:sldId id="655" r:id="rId10"/>
    <p:sldId id="826" r:id="rId11"/>
    <p:sldId id="571" r:id="rId12"/>
    <p:sldId id="827" r:id="rId13"/>
    <p:sldId id="289" r:id="rId14"/>
    <p:sldId id="276" r:id="rId15"/>
    <p:sldId id="762" r:id="rId16"/>
    <p:sldId id="828" r:id="rId17"/>
    <p:sldId id="829" r:id="rId18"/>
    <p:sldId id="652" r:id="rId19"/>
    <p:sldId id="268" r:id="rId20"/>
    <p:sldId id="685" r:id="rId21"/>
    <p:sldId id="471" r:id="rId22"/>
    <p:sldId id="653" r:id="rId23"/>
    <p:sldId id="549" r:id="rId24"/>
    <p:sldId id="830" r:id="rId25"/>
    <p:sldId id="831" r:id="rId26"/>
    <p:sldId id="832" r:id="rId27"/>
    <p:sldId id="833" r:id="rId28"/>
    <p:sldId id="834" r:id="rId29"/>
    <p:sldId id="835" r:id="rId30"/>
    <p:sldId id="836" r:id="rId31"/>
    <p:sldId id="837" r:id="rId32"/>
    <p:sldId id="838" r:id="rId33"/>
    <p:sldId id="839" r:id="rId34"/>
    <p:sldId id="840" r:id="rId35"/>
    <p:sldId id="841" r:id="rId36"/>
    <p:sldId id="842" r:id="rId37"/>
    <p:sldId id="843" r:id="rId38"/>
    <p:sldId id="844" r:id="rId39"/>
    <p:sldId id="845" r:id="rId40"/>
    <p:sldId id="846" r:id="rId41"/>
    <p:sldId id="847" r:id="rId42"/>
    <p:sldId id="848" r:id="rId43"/>
    <p:sldId id="849" r:id="rId44"/>
    <p:sldId id="850" r:id="rId45"/>
    <p:sldId id="851" r:id="rId46"/>
    <p:sldId id="852" r:id="rId47"/>
    <p:sldId id="853" r:id="rId48"/>
    <p:sldId id="854" r:id="rId49"/>
    <p:sldId id="855" r:id="rId50"/>
    <p:sldId id="856" r:id="rId51"/>
    <p:sldId id="312" r:id="rId52"/>
    <p:sldId id="654" r:id="rId53"/>
    <p:sldId id="319" r:id="rId54"/>
    <p:sldId id="436" r:id="rId55"/>
    <p:sldId id="800" r:id="rId56"/>
    <p:sldId id="483" r:id="rId57"/>
    <p:sldId id="538" r:id="rId58"/>
    <p:sldId id="801" r:id="rId59"/>
    <p:sldId id="825" r:id="rId60"/>
    <p:sldId id="783" r:id="rId61"/>
    <p:sldId id="265" r:id="rId62"/>
  </p:sldIdLst>
  <p:sldSz cx="12192000" cy="6858000"/>
  <p:notesSz cx="7103745" cy="10234295"/>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3" autoAdjust="0"/>
    <p:restoredTop sz="94660"/>
  </p:normalViewPr>
  <p:slideViewPr>
    <p:cSldViewPr snapToGrid="0">
      <p:cViewPr varScale="1">
        <p:scale>
          <a:sx n="76" d="100"/>
          <a:sy n="76" d="100"/>
        </p:scale>
        <p:origin x="200" y="936"/>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tags" Target="tags/tag1.xml" /><Relationship Id="rId64" Type="http://schemas.openxmlformats.org/officeDocument/2006/relationships/presProps" Target="presProps.xml" /><Relationship Id="rId65" Type="http://schemas.openxmlformats.org/officeDocument/2006/relationships/viewProps" Target="viewProps.xml" /><Relationship Id="rId66" Type="http://schemas.openxmlformats.org/officeDocument/2006/relationships/theme" Target="theme/theme1.xml" /><Relationship Id="rId67" Type="http://schemas.openxmlformats.org/officeDocument/2006/relationships/tableStyles" Target="tableStyles.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6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60</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1_标题幻灯片">
    <p:bg>
      <p:bgPr>
        <a:solidFill>
          <a:srgbClr val="F8F8F8"/>
        </a:solidFill>
        <a:effectLst/>
      </p:bgPr>
    </p:bg>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
            </a:fld>
            <a:endParaRPr lang="zh-CN" altLang="en-US"/>
          </a:p>
        </p:txBody>
      </p:sp>
      <p:pic>
        <p:nvPicPr>
          <p:cNvPr id="7" name="图片 6" descr="学科网LOGO（新）"/>
          <p:cNvPicPr>
            <a:picLocks noChangeAspect="1"/>
          </p:cNvPicPr>
          <p:nvPr userDrawn="1"/>
        </p:nvPicPr>
        <p:blipFill>
          <a:blip r:embed="rId12"/>
          <a:stretch>
            <a:fillRect/>
          </a:stretch>
        </p:blipFill>
        <p:spPr>
          <a:xfrm>
            <a:off x="10805795" y="0"/>
            <a:ext cx="1302385" cy="47053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6.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11.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11.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image" Target="../media/image6.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3.png" /><Relationship Id="rId4" Type="http://schemas.microsoft.com/office/2007/relationships/hdphoto" Target="../media/image4.wdp"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image" Target="../media/image6.jpeg"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 Id="rId3" Type="http://schemas.openxmlformats.org/officeDocument/2006/relationships/image" Target="../media/image15.png" /><Relationship Id="rId4" Type="http://schemas.openxmlformats.org/officeDocument/2006/relationships/image" Target="../media/image2.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6.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7.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image" Target="../media/image7.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文本框 81"/>
          <p:cNvSpPr txBox="1"/>
          <p:nvPr/>
        </p:nvSpPr>
        <p:spPr>
          <a:xfrm>
            <a:off x="850582" y="885948"/>
            <a:ext cx="10420985" cy="4654544"/>
          </a:xfrm>
          <a:prstGeom prst="rect">
            <a:avLst/>
          </a:prstGeom>
          <a:noFill/>
          <a:effectLst/>
        </p:spPr>
        <p:txBody>
          <a:bodyPr wrap="square" rtlCol="0">
            <a:spAutoFit/>
          </a:bodyPr>
          <a:lstStyle/>
          <a:p>
            <a:pPr algn="ctr">
              <a:lnSpc>
                <a:spcPct val="150000"/>
              </a:lnSpc>
            </a:pPr>
            <a:r>
              <a:rPr lang="en-US" altLang="zh-CN" sz="2000" b="1">
                <a:solidFill>
                  <a:schemeClr val="bg1"/>
                </a:solidFill>
                <a:latin typeface="微软雅黑" pitchFamily="34" charset="-122"/>
                <a:ea typeface="微软雅黑" panose="020b0503020204020204" pitchFamily="34" charset="-122"/>
              </a:rPr>
              <a:t>【</a:t>
            </a:r>
            <a:r>
              <a:rPr lang="zh-CN" altLang="en-US" sz="2000" b="1">
                <a:solidFill>
                  <a:schemeClr val="bg1"/>
                </a:solidFill>
                <a:latin typeface="微软雅黑" pitchFamily="34" charset="-122"/>
                <a:ea typeface="微软雅黑" panose="020b0503020204020204" pitchFamily="34" charset="-122"/>
              </a:rPr>
              <a:t>单元导读</a:t>
            </a:r>
            <a:r>
              <a:rPr lang="en-US" altLang="zh-CN" sz="2000" b="1">
                <a:solidFill>
                  <a:schemeClr val="bg1"/>
                </a:solidFill>
                <a:latin typeface="微软雅黑" pitchFamily="34" charset="-122"/>
                <a:ea typeface="微软雅黑" panose="020b0503020204020204" pitchFamily="34" charset="-122"/>
              </a:rPr>
              <a:t>】</a:t>
            </a:r>
          </a:p>
          <a:p>
            <a:pPr>
              <a:lnSpc>
                <a:spcPct val="150000"/>
              </a:lnSpc>
            </a:pPr>
            <a:r>
              <a:rPr lang="en-US" altLang="zh-CN" sz="2000">
                <a:solidFill>
                  <a:schemeClr val="bg1"/>
                </a:solidFill>
                <a:latin typeface="微软雅黑" pitchFamily="34" charset="-122"/>
                <a:ea typeface="微软雅黑" panose="020b0503020204020204" pitchFamily="34" charset="-122"/>
              </a:rPr>
              <a:t>      </a:t>
            </a:r>
            <a:r>
              <a:rPr lang="zh-CN" altLang="en-US" sz="2000">
                <a:solidFill>
                  <a:schemeClr val="bg1"/>
                </a:solidFill>
                <a:latin typeface="微软雅黑" pitchFamily="34" charset="-122"/>
                <a:ea typeface="微软雅黑" panose="020b0503020204020204" pitchFamily="34" charset="-122"/>
              </a:rPr>
              <a:t>历史是一面镜子，它映照现实，也预示着未来。了解历史，不忘过去，才能看清前进的方向；尊重历史，以史为鉴，才能更好地走向未来。</a:t>
            </a:r>
          </a:p>
          <a:p>
            <a:pPr>
              <a:lnSpc>
                <a:spcPct val="150000"/>
              </a:lnSpc>
            </a:pPr>
            <a:r>
              <a:rPr lang="en-US" altLang="zh-CN" sz="2000">
                <a:solidFill>
                  <a:schemeClr val="bg1"/>
                </a:solidFill>
                <a:latin typeface="微软雅黑" pitchFamily="34" charset="-122"/>
                <a:ea typeface="微软雅黑" panose="020b0503020204020204" pitchFamily="34" charset="-122"/>
              </a:rPr>
              <a:t>      </a:t>
            </a:r>
            <a:r>
              <a:rPr lang="zh-CN" altLang="en-US" sz="2000">
                <a:solidFill>
                  <a:schemeClr val="bg1"/>
                </a:solidFill>
                <a:latin typeface="微软雅黑" pitchFamily="34" charset="-122"/>
                <a:ea typeface="微软雅黑" panose="020b0503020204020204" pitchFamily="34" charset="-122"/>
              </a:rPr>
              <a:t>历史著作在中国古代文化典籍中占有重要的位置。本单元选入了</a:t>
            </a:r>
            <a:r>
              <a:rPr lang="en-US" altLang="zh-CN" sz="2000">
                <a:solidFill>
                  <a:schemeClr val="bg1"/>
                </a:solidFill>
                <a:latin typeface="微软雅黑" pitchFamily="34" charset="-122"/>
                <a:ea typeface="微软雅黑" panose="020b0503020204020204" pitchFamily="34" charset="-122"/>
              </a:rPr>
              <a:t>《</a:t>
            </a:r>
            <a:r>
              <a:rPr lang="zh-CN" altLang="en-US" sz="2000">
                <a:solidFill>
                  <a:schemeClr val="bg1"/>
                </a:solidFill>
                <a:latin typeface="微软雅黑" pitchFamily="34" charset="-122"/>
                <a:ea typeface="微软雅黑" panose="020b0503020204020204" pitchFamily="34" charset="-122"/>
              </a:rPr>
              <a:t>史记</a:t>
            </a:r>
            <a:r>
              <a:rPr lang="en-US" altLang="zh-CN" sz="2000">
                <a:solidFill>
                  <a:schemeClr val="bg1"/>
                </a:solidFill>
                <a:latin typeface="微软雅黑" pitchFamily="34" charset="-122"/>
                <a:ea typeface="微软雅黑" panose="020b0503020204020204" pitchFamily="34" charset="-122"/>
              </a:rPr>
              <a:t>》《</a:t>
            </a:r>
            <a:r>
              <a:rPr lang="zh-CN" altLang="en-US" sz="2000">
                <a:solidFill>
                  <a:schemeClr val="bg1"/>
                </a:solidFill>
                <a:latin typeface="微软雅黑" pitchFamily="34" charset="-122"/>
                <a:ea typeface="微软雅黑" panose="020b0503020204020204" pitchFamily="34" charset="-122"/>
              </a:rPr>
              <a:t>汉书</a:t>
            </a:r>
            <a:r>
              <a:rPr lang="en-US" altLang="zh-CN" sz="2000">
                <a:solidFill>
                  <a:schemeClr val="bg1"/>
                </a:solidFill>
                <a:latin typeface="微软雅黑" pitchFamily="34" charset="-122"/>
                <a:ea typeface="微软雅黑" panose="020b0503020204020204" pitchFamily="34" charset="-122"/>
              </a:rPr>
              <a:t>》</a:t>
            </a:r>
            <a:r>
              <a:rPr lang="zh-CN" altLang="en-US" sz="2000">
                <a:solidFill>
                  <a:schemeClr val="bg1"/>
                </a:solidFill>
                <a:latin typeface="微软雅黑" pitchFamily="34" charset="-122"/>
                <a:ea typeface="微软雅黑" panose="020b0503020204020204" pitchFamily="34" charset="-122"/>
              </a:rPr>
              <a:t>中的两篇经典作品，我们可以从中窥见古代史家的历史观念、开创精神；选入的两篇史论，均意在劝诫，总结历史经验教训，为当时的社会政治服务，其观点至今仍然具有借鉴价值。</a:t>
            </a:r>
          </a:p>
          <a:p>
            <a:pPr>
              <a:lnSpc>
                <a:spcPct val="150000"/>
              </a:lnSpc>
            </a:pPr>
            <a:r>
              <a:rPr lang="en-US" altLang="zh-CN" sz="2000">
                <a:solidFill>
                  <a:schemeClr val="bg1"/>
                </a:solidFill>
                <a:latin typeface="微软雅黑" pitchFamily="34" charset="-122"/>
                <a:ea typeface="微软雅黑" panose="020b0503020204020204" pitchFamily="34" charset="-122"/>
              </a:rPr>
              <a:t>      </a:t>
            </a:r>
            <a:r>
              <a:rPr lang="zh-CN" altLang="en-US" sz="2000">
                <a:solidFill>
                  <a:schemeClr val="bg1"/>
                </a:solidFill>
                <a:latin typeface="微软雅黑" pitchFamily="34" charset="-122"/>
                <a:ea typeface="微软雅黑" panose="020b0503020204020204" pitchFamily="34" charset="-122"/>
              </a:rPr>
              <a:t>学习本单元，要“回到历史现场”，鉴赏作品的叙事艺术和说理艺术，领会其中体现的历史观念、家国情怀和担当精神；理解史家对笔下人物的认识和评价，把握论者的观点和论述方式，学习和借鉴他们思考社会现实问题的态度和方法；丰富文言文的语言积累，学会在具体的语境中分辨词语的意义和用法，把握古今汉语的差异和联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224271" y="2012426"/>
            <a:ext cx="7533217" cy="2807885"/>
          </a:xfrm>
          <a:prstGeom prst="rect">
            <a:avLst/>
          </a:prstGeom>
          <a:noFill/>
        </p:spPr>
        <p:txBody>
          <a:bodyPr wrap="square" rtlCol="0">
            <a:spAutoFit/>
          </a:bodyPr>
          <a:lstStyle/>
          <a:p>
            <a:pPr>
              <a:lnSpc>
                <a:spcPct val="150000"/>
              </a:lnSpc>
            </a:pP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史记</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，二十四史之一，最初称为</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太史公书</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或</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太史公记</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太史记</a:t>
            </a:r>
            <a:r>
              <a:rPr lang="en-US" altLang="zh-CN" sz="2000" b="1">
                <a:solidFill>
                  <a:srgbClr val="C00000"/>
                </a:solidFill>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，是西汉史学家司马迁撰写的纪传体史书，是中国历史上</a:t>
            </a:r>
            <a:r>
              <a:rPr lang="zh-CN" altLang="en-US" sz="2000" b="1">
                <a:solidFill>
                  <a:srgbClr val="C00000"/>
                </a:solidFill>
                <a:latin typeface="微软雅黑" pitchFamily="34" charset="-122"/>
                <a:ea typeface="微软雅黑" panose="020b0503020204020204" pitchFamily="34" charset="-122"/>
              </a:rPr>
              <a:t>第一部纪传体通史</a:t>
            </a:r>
            <a:r>
              <a:rPr lang="zh-CN" altLang="en-US" sz="2000">
                <a:latin typeface="微软雅黑" pitchFamily="34" charset="-122"/>
                <a:ea typeface="微软雅黑" panose="020b0503020204020204" pitchFamily="34" charset="-122"/>
              </a:rPr>
              <a:t>，记载了上至上古传说中的黄帝时代，下至汉武帝太初四年间共</a:t>
            </a:r>
            <a:r>
              <a:rPr lang="en-US" altLang="zh-CN" sz="2000">
                <a:latin typeface="微软雅黑" pitchFamily="34" charset="-122"/>
                <a:ea typeface="微软雅黑" panose="020b0503020204020204" pitchFamily="34" charset="-122"/>
              </a:rPr>
              <a:t>3000</a:t>
            </a:r>
            <a:r>
              <a:rPr lang="zh-CN" altLang="en-US" sz="2000">
                <a:latin typeface="微软雅黑" pitchFamily="34" charset="-122"/>
                <a:ea typeface="微软雅黑" panose="020b0503020204020204" pitchFamily="34" charset="-122"/>
              </a:rPr>
              <a:t>多年的历史。太初元年（前</a:t>
            </a:r>
            <a:r>
              <a:rPr lang="en-US" altLang="zh-CN" sz="2000">
                <a:latin typeface="微软雅黑" pitchFamily="34" charset="-122"/>
                <a:ea typeface="微软雅黑" panose="020b0503020204020204" pitchFamily="34" charset="-122"/>
              </a:rPr>
              <a:t>104</a:t>
            </a:r>
            <a:r>
              <a:rPr lang="zh-CN" altLang="en-US" sz="2000">
                <a:latin typeface="微软雅黑" pitchFamily="34" charset="-122"/>
                <a:ea typeface="微软雅黑" panose="020b0503020204020204" pitchFamily="34" charset="-122"/>
              </a:rPr>
              <a:t>年），司马迁开始了</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太史公书</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即后来被称为</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史记</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的史书创作。该著作前后经历了</a:t>
            </a:r>
            <a:r>
              <a:rPr lang="en-US" altLang="zh-CN" sz="2000">
                <a:latin typeface="微软雅黑" pitchFamily="34" charset="-122"/>
                <a:ea typeface="微软雅黑" panose="020b0503020204020204" pitchFamily="34" charset="-122"/>
              </a:rPr>
              <a:t>14</a:t>
            </a:r>
            <a:r>
              <a:rPr lang="zh-CN" altLang="en-US" sz="2000">
                <a:latin typeface="微软雅黑" pitchFamily="34" charset="-122"/>
                <a:ea typeface="微软雅黑" panose="020b0503020204020204" pitchFamily="34" charset="-122"/>
              </a:rPr>
              <a:t>年，才得以完成。 </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6897983" y="772228"/>
            <a:ext cx="2985987"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itchFamily="34" charset="-122"/>
                <a:ea typeface="微软雅黑" panose="020b0503020204020204" pitchFamily="34" charset="-122"/>
              </a:rPr>
              <a:t>了解</a:t>
            </a:r>
            <a:r>
              <a:rPr lang="en-US" altLang="zh-CN" sz="2800" b="1">
                <a:solidFill>
                  <a:schemeClr val="bg1">
                    <a:lumMod val="50000"/>
                  </a:schemeClr>
                </a:solidFill>
                <a:latin typeface="微软雅黑" pitchFamily="34" charset="-122"/>
                <a:ea typeface="微软雅黑" panose="020b0503020204020204" pitchFamily="34" charset="-122"/>
              </a:rPr>
              <a:t>《</a:t>
            </a:r>
            <a:r>
              <a:rPr lang="zh-CN" altLang="en-US" sz="2800" b="1">
                <a:solidFill>
                  <a:schemeClr val="bg1">
                    <a:lumMod val="50000"/>
                  </a:schemeClr>
                </a:solidFill>
                <a:latin typeface="微软雅黑" pitchFamily="34" charset="-122"/>
                <a:ea typeface="微软雅黑" panose="020b0503020204020204" pitchFamily="34" charset="-122"/>
              </a:rPr>
              <a:t>史记</a:t>
            </a:r>
            <a:r>
              <a:rPr lang="en-US" altLang="zh-CN" sz="2800" b="1">
                <a:solidFill>
                  <a:schemeClr val="bg1">
                    <a:lumMod val="50000"/>
                  </a:schemeClr>
                </a:solidFill>
                <a:latin typeface="微软雅黑" pitchFamily="34" charset="-122"/>
                <a:ea typeface="微软雅黑" panose="020b0503020204020204" pitchFamily="34" charset="-122"/>
              </a:rPr>
              <a:t>》 </a:t>
            </a:r>
            <a:endParaRPr lang="zh-CN" altLang="en-US" sz="2800" b="1">
              <a:solidFill>
                <a:schemeClr val="bg1">
                  <a:lumMod val="50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3853" y="1103472"/>
            <a:ext cx="3258202" cy="370159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07030" y="1626059"/>
            <a:ext cx="11177939" cy="4654544"/>
          </a:xfrm>
          <a:prstGeom prst="rect">
            <a:avLst/>
          </a:prstGeom>
          <a:noFill/>
        </p:spPr>
        <p:txBody>
          <a:bodyPr wrap="square" rtlCol="0">
            <a:spAutoFit/>
          </a:bodyPr>
          <a:lstStyle/>
          <a:p>
            <a:pPr>
              <a:lnSpc>
                <a:spcPct val="150000"/>
              </a:lnSpc>
            </a:pPr>
            <a:r>
              <a:rPr lang="en-US" altLang="zh-CN" sz="2000">
                <a:latin typeface="微软雅黑" pitchFamily="34" charset="-122"/>
                <a:ea typeface="微软雅黑" panose="020b0503020204020204" pitchFamily="34" charset="-122"/>
              </a:rPr>
              <a:t>       《</a:t>
            </a:r>
            <a:r>
              <a:rPr lang="zh-CN" altLang="en-US" sz="2000">
                <a:latin typeface="微软雅黑" pitchFamily="34" charset="-122"/>
                <a:ea typeface="微软雅黑" panose="020b0503020204020204" pitchFamily="34" charset="-122"/>
              </a:rPr>
              <a:t>史记</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全书包括</a:t>
            </a:r>
            <a:r>
              <a:rPr lang="zh-CN" altLang="en-US" sz="2000" b="1">
                <a:solidFill>
                  <a:srgbClr val="C00000"/>
                </a:solidFill>
                <a:latin typeface="微软雅黑" pitchFamily="34" charset="-122"/>
                <a:ea typeface="微软雅黑" panose="020b0503020204020204" pitchFamily="34" charset="-122"/>
              </a:rPr>
              <a:t>十二本纪</a:t>
            </a:r>
            <a:r>
              <a:rPr lang="zh-CN" altLang="en-US" sz="2000">
                <a:latin typeface="微软雅黑" pitchFamily="34" charset="-122"/>
                <a:ea typeface="微软雅黑" panose="020b0503020204020204" pitchFamily="34" charset="-122"/>
              </a:rPr>
              <a:t>（记历代帝王政绩）、</a:t>
            </a:r>
            <a:r>
              <a:rPr lang="zh-CN" altLang="en-US" sz="2000" b="1">
                <a:solidFill>
                  <a:srgbClr val="C00000"/>
                </a:solidFill>
                <a:latin typeface="微软雅黑" pitchFamily="34" charset="-122"/>
                <a:ea typeface="微软雅黑" panose="020b0503020204020204" pitchFamily="34" charset="-122"/>
              </a:rPr>
              <a:t>三十世家</a:t>
            </a:r>
            <a:r>
              <a:rPr lang="zh-CN" altLang="en-US" sz="2000">
                <a:latin typeface="微软雅黑" pitchFamily="34" charset="-122"/>
                <a:ea typeface="微软雅黑" panose="020b0503020204020204" pitchFamily="34" charset="-122"/>
              </a:rPr>
              <a:t>（记诸侯国和汉代诸侯、勋贵兴亡）、</a:t>
            </a:r>
            <a:r>
              <a:rPr lang="zh-CN" altLang="en-US" sz="2000" b="1">
                <a:solidFill>
                  <a:srgbClr val="C00000"/>
                </a:solidFill>
                <a:latin typeface="微软雅黑" pitchFamily="34" charset="-122"/>
                <a:ea typeface="微软雅黑" panose="020b0503020204020204" pitchFamily="34" charset="-122"/>
              </a:rPr>
              <a:t>七十列传</a:t>
            </a:r>
            <a:r>
              <a:rPr lang="zh-CN" altLang="en-US" sz="2000">
                <a:latin typeface="微软雅黑" pitchFamily="34" charset="-122"/>
                <a:ea typeface="微软雅黑" panose="020b0503020204020204" pitchFamily="34" charset="-122"/>
              </a:rPr>
              <a:t>（记重要人物的言行事迹，主要叙人臣，其中最后一篇为自序）、</a:t>
            </a:r>
            <a:r>
              <a:rPr lang="zh-CN" altLang="en-US" sz="2000" b="1">
                <a:solidFill>
                  <a:srgbClr val="C00000"/>
                </a:solidFill>
                <a:latin typeface="微软雅黑" pitchFamily="34" charset="-122"/>
                <a:ea typeface="微软雅黑" panose="020b0503020204020204" pitchFamily="34" charset="-122"/>
              </a:rPr>
              <a:t>十表</a:t>
            </a:r>
            <a:r>
              <a:rPr lang="zh-CN" altLang="en-US" sz="2000">
                <a:latin typeface="微软雅黑" pitchFamily="34" charset="-122"/>
                <a:ea typeface="微软雅黑" panose="020b0503020204020204" pitchFamily="34" charset="-122"/>
              </a:rPr>
              <a:t>（大事年表）、</a:t>
            </a:r>
            <a:r>
              <a:rPr lang="zh-CN" altLang="en-US" sz="2000" b="1">
                <a:solidFill>
                  <a:srgbClr val="C00000"/>
                </a:solidFill>
                <a:latin typeface="微软雅黑" pitchFamily="34" charset="-122"/>
                <a:ea typeface="微软雅黑" panose="020b0503020204020204" pitchFamily="34" charset="-122"/>
              </a:rPr>
              <a:t>八书</a:t>
            </a:r>
            <a:r>
              <a:rPr lang="zh-CN" altLang="en-US" sz="2000">
                <a:latin typeface="微软雅黑" pitchFamily="34" charset="-122"/>
                <a:ea typeface="微软雅黑" panose="020b0503020204020204" pitchFamily="34" charset="-122"/>
              </a:rPr>
              <a:t>（记各种典章制度记礼、乐、音律、历法、天文、封禅、水利、财用）。</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史记</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共一百三十篇，五十二万六千五百余字，比</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淮南子</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多三十九万五千余字，比</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吕氏春秋</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多二十八万八千余字。</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史记</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规模巨大，体系完备，而且对此后的纪传体史书影响很深，历朝正史皆采用这种体裁撰写。 </a:t>
            </a:r>
          </a:p>
          <a:p>
            <a:pPr>
              <a:lnSpc>
                <a:spcPct val="150000"/>
              </a:lnSpc>
            </a:pPr>
            <a:r>
              <a:rPr lang="en-US" altLang="zh-CN" sz="2000">
                <a:latin typeface="微软雅黑" pitchFamily="34" charset="-122"/>
                <a:ea typeface="微软雅黑" panose="020b0503020204020204" pitchFamily="34" charset="-122"/>
              </a:rPr>
              <a:t>       </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史记</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被列为“二十四史”之首，与</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汉书</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后汉书</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三国志</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合称“前四史”</a:t>
            </a:r>
            <a:r>
              <a:rPr lang="zh-CN" altLang="en-US" sz="2000">
                <a:latin typeface="微软雅黑" pitchFamily="34" charset="-122"/>
                <a:ea typeface="微软雅黑" panose="020b0503020204020204" pitchFamily="34" charset="-122"/>
              </a:rPr>
              <a:t>，对后世史学和文学的发展都产生了深远影响。其首创的纪传体编史方法为后来历代“正史”所传承。</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史记</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还被认为是一部优秀的文学著作，在中国文学史上有重要地位，被鲁迅誉为“史家之绝唱，无韵之</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离骚</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，有很高的文学价值。刘向等人认为此书“善序事理，辩而不华，质而不俚”。 </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4896740" y="577397"/>
            <a:ext cx="2985987"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itchFamily="34" charset="-122"/>
                <a:ea typeface="微软雅黑" panose="020b0503020204020204" pitchFamily="34" charset="-122"/>
              </a:rPr>
              <a:t>了解</a:t>
            </a:r>
            <a:r>
              <a:rPr lang="en-US" altLang="zh-CN" sz="2800" b="1">
                <a:solidFill>
                  <a:schemeClr val="bg1">
                    <a:lumMod val="50000"/>
                  </a:schemeClr>
                </a:solidFill>
                <a:latin typeface="微软雅黑" pitchFamily="34" charset="-122"/>
                <a:ea typeface="微软雅黑" panose="020b0503020204020204" pitchFamily="34" charset="-122"/>
              </a:rPr>
              <a:t>《</a:t>
            </a:r>
            <a:r>
              <a:rPr lang="zh-CN" altLang="en-US" sz="2800" b="1">
                <a:solidFill>
                  <a:schemeClr val="bg1">
                    <a:lumMod val="50000"/>
                  </a:schemeClr>
                </a:solidFill>
                <a:latin typeface="微软雅黑" pitchFamily="34" charset="-122"/>
                <a:ea typeface="微软雅黑" panose="020b0503020204020204" pitchFamily="34" charset="-122"/>
              </a:rPr>
              <a:t>史记</a:t>
            </a:r>
            <a:r>
              <a:rPr lang="en-US" altLang="zh-CN" sz="2800" b="1">
                <a:solidFill>
                  <a:schemeClr val="bg1">
                    <a:lumMod val="50000"/>
                  </a:schemeClr>
                </a:solidFill>
                <a:latin typeface="微软雅黑" pitchFamily="34" charset="-122"/>
                <a:ea typeface="微软雅黑" panose="020b0503020204020204" pitchFamily="34" charset="-122"/>
              </a:rPr>
              <a:t>》 </a:t>
            </a:r>
            <a:endParaRPr lang="zh-CN" altLang="en-US" sz="2800" b="1">
              <a:solidFill>
                <a:schemeClr val="bg1">
                  <a:lumMod val="50000"/>
                </a:schemeClr>
              </a:solidFill>
              <a:latin typeface="微软雅黑"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75590"/>
            <a:ext cx="11623040" cy="6294120"/>
            <a:chOff x="448" y="444"/>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anose="020b0503020204020204" pitchFamily="34" charset="-122"/>
              </a:endParaRPr>
            </a:p>
          </p:txBody>
        </p:sp>
        <p:sp>
          <p:nvSpPr>
            <p:cNvPr id="10" name="矩形 9"/>
            <p:cNvSpPr/>
            <p:nvPr/>
          </p:nvSpPr>
          <p:spPr>
            <a:xfrm>
              <a:off x="448" y="44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微软雅黑" pitchFamily="34" charset="-122"/>
                <a:ea typeface="微软雅黑" panose="020b0503020204020204" pitchFamily="34" charset="-122"/>
                <a:sym typeface="+mn-ea"/>
              </a:rPr>
              <a:t>相关背景</a:t>
            </a:r>
            <a:endParaRPr lang="en-US" altLang="zh-CN" sz="4800" b="1">
              <a:solidFill>
                <a:schemeClr val="bg1"/>
              </a:solidFill>
              <a:latin typeface="微软雅黑" panose="020b0503020204020204" pitchFamily="34" charset="-122"/>
              <a:ea typeface="微软雅黑" panose="020b0503020204020204" pitchFamily="34" charset="-122"/>
              <a:sym typeface="+mn-ea"/>
            </a:endParaRPr>
          </a:p>
        </p:txBody>
      </p:sp>
      <p:sp>
        <p:nvSpPr>
          <p:cNvPr id="12" name="椭圆 11"/>
          <p:cNvSpPr/>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anose="020b0503020204020204" pitchFamily="34" charset="-122"/>
            </a:endParaRPr>
          </a:p>
        </p:txBody>
      </p:sp>
      <p:sp>
        <p:nvSpPr>
          <p:cNvPr id="82" name="文本框 81"/>
          <p:cNvSpPr txBox="1"/>
          <p:nvPr/>
        </p:nvSpPr>
        <p:spPr>
          <a:xfrm>
            <a:off x="4969777" y="2315408"/>
            <a:ext cx="6775502" cy="3351046"/>
          </a:xfrm>
          <a:prstGeom prst="rect">
            <a:avLst/>
          </a:prstGeom>
          <a:noFill/>
          <a:effectLst/>
        </p:spPr>
        <p:txBody>
          <a:bodyPr wrap="square" rtlCol="0">
            <a:spAutoFit/>
          </a:bodyPr>
          <a:lstStyle/>
          <a:p>
            <a:pPr>
              <a:lnSpc>
                <a:spcPct val="150000"/>
              </a:lnSpc>
            </a:pPr>
            <a:r>
              <a:rPr lang="en-US" altLang="zh-CN" sz="2400" b="1">
                <a:latin typeface="微软雅黑" pitchFamily="34" charset="-122"/>
                <a:ea typeface="微软雅黑" panose="020b0503020204020204" pitchFamily="34" charset="-122"/>
              </a:rPr>
              <a:t>      </a:t>
            </a:r>
            <a:r>
              <a:rPr lang="zh-CN" altLang="en-US" sz="2400" b="1">
                <a:latin typeface="微软雅黑" pitchFamily="34" charset="-122"/>
                <a:ea typeface="微软雅黑" panose="020b0503020204020204" pitchFamily="34" charset="-122"/>
              </a:rPr>
              <a:t>课文节选自</a:t>
            </a:r>
            <a:r>
              <a:rPr lang="en-US" altLang="zh-CN" sz="2400" b="1">
                <a:latin typeface="微软雅黑" pitchFamily="34" charset="-122"/>
                <a:ea typeface="微软雅黑" panose="020b0503020204020204" pitchFamily="34" charset="-122"/>
              </a:rPr>
              <a:t>《</a:t>
            </a:r>
            <a:r>
              <a:rPr lang="zh-CN" altLang="en-US" sz="2400" b="1">
                <a:latin typeface="微软雅黑" pitchFamily="34" charset="-122"/>
                <a:ea typeface="微软雅黑" panose="020b0503020204020204" pitchFamily="34" charset="-122"/>
              </a:rPr>
              <a:t>史记</a:t>
            </a:r>
            <a:r>
              <a:rPr lang="en-US" altLang="zh-CN" sz="2400" b="1">
                <a:latin typeface="微软雅黑" pitchFamily="34" charset="-122"/>
                <a:ea typeface="微软雅黑" panose="020b0503020204020204" pitchFamily="34" charset="-122"/>
              </a:rPr>
              <a:t>·</a:t>
            </a:r>
            <a:r>
              <a:rPr lang="zh-CN" altLang="en-US" sz="2400" b="1">
                <a:latin typeface="微软雅黑" pitchFamily="34" charset="-122"/>
                <a:ea typeface="微软雅黑" panose="020b0503020204020204" pitchFamily="34" charset="-122"/>
              </a:rPr>
              <a:t>屈原贾生列传</a:t>
            </a:r>
            <a:r>
              <a:rPr lang="en-US" altLang="zh-CN" sz="2400" b="1">
                <a:latin typeface="微软雅黑" pitchFamily="34" charset="-122"/>
                <a:ea typeface="微软雅黑" panose="020b0503020204020204" pitchFamily="34" charset="-122"/>
              </a:rPr>
              <a:t>》</a:t>
            </a:r>
            <a:r>
              <a:rPr lang="zh-CN" altLang="en-US" sz="2400" b="1">
                <a:latin typeface="微软雅黑" pitchFamily="34" charset="-122"/>
                <a:ea typeface="微软雅黑" panose="020b0503020204020204" pitchFamily="34" charset="-122"/>
              </a:rPr>
              <a:t>。司马迁大概是因为屈原、贾谊都是文学家</a:t>
            </a:r>
            <a:r>
              <a:rPr lang="en-US" altLang="zh-CN" sz="2400" b="1">
                <a:latin typeface="微软雅黑" pitchFamily="34" charset="-122"/>
                <a:ea typeface="微软雅黑" panose="020b0503020204020204" pitchFamily="34" charset="-122"/>
              </a:rPr>
              <a:t>,</a:t>
            </a:r>
            <a:r>
              <a:rPr lang="zh-CN" altLang="en-US" sz="2400" b="1">
                <a:latin typeface="微软雅黑" pitchFamily="34" charset="-122"/>
                <a:ea typeface="微软雅黑" panose="020b0503020204020204" pitchFamily="34" charset="-122"/>
              </a:rPr>
              <a:t>又都怀才不遇</a:t>
            </a:r>
            <a:r>
              <a:rPr lang="en-US" altLang="zh-CN" sz="2400" b="1">
                <a:latin typeface="微软雅黑" pitchFamily="34" charset="-122"/>
                <a:ea typeface="微软雅黑" panose="020b0503020204020204" pitchFamily="34" charset="-122"/>
              </a:rPr>
              <a:t>,</a:t>
            </a:r>
            <a:r>
              <a:rPr lang="zh-CN" altLang="en-US" sz="2400" b="1">
                <a:latin typeface="微软雅黑" pitchFamily="34" charset="-122"/>
                <a:ea typeface="微软雅黑" panose="020b0503020204020204" pitchFamily="34" charset="-122"/>
              </a:rPr>
              <a:t>贾谊还作过</a:t>
            </a:r>
            <a:r>
              <a:rPr lang="en-US" altLang="zh-CN" sz="2400" b="1">
                <a:latin typeface="微软雅黑" pitchFamily="34" charset="-122"/>
                <a:ea typeface="微软雅黑" panose="020b0503020204020204" pitchFamily="34" charset="-122"/>
              </a:rPr>
              <a:t>《</a:t>
            </a:r>
            <a:r>
              <a:rPr lang="zh-CN" altLang="en-US" sz="2400" b="1">
                <a:latin typeface="微软雅黑" pitchFamily="34" charset="-122"/>
                <a:ea typeface="微软雅黑" panose="020b0503020204020204" pitchFamily="34" charset="-122"/>
              </a:rPr>
              <a:t>吊屈原赋</a:t>
            </a:r>
            <a:r>
              <a:rPr lang="en-US" altLang="zh-CN" sz="2400" b="1">
                <a:latin typeface="微软雅黑" pitchFamily="34" charset="-122"/>
                <a:ea typeface="微软雅黑" panose="020b0503020204020204" pitchFamily="34" charset="-122"/>
              </a:rPr>
              <a:t>》,</a:t>
            </a:r>
            <a:r>
              <a:rPr lang="zh-CN" altLang="en-US" sz="2400" b="1">
                <a:latin typeface="微软雅黑" pitchFamily="34" charset="-122"/>
                <a:ea typeface="微软雅黑" panose="020b0503020204020204" pitchFamily="34" charset="-122"/>
              </a:rPr>
              <a:t>所以就把他们合写一传。课文选的是屈原的传文部分</a:t>
            </a:r>
            <a:r>
              <a:rPr lang="en-US" altLang="zh-CN" sz="2400" b="1">
                <a:latin typeface="微软雅黑" pitchFamily="34" charset="-122"/>
                <a:ea typeface="微软雅黑" panose="020b0503020204020204" pitchFamily="34" charset="-122"/>
              </a:rPr>
              <a:t>(</a:t>
            </a:r>
            <a:r>
              <a:rPr lang="zh-CN" altLang="en-US" sz="2400" b="1">
                <a:latin typeface="微软雅黑" pitchFamily="34" charset="-122"/>
                <a:ea typeface="微软雅黑" panose="020b0503020204020204" pitchFamily="34" charset="-122"/>
              </a:rPr>
              <a:t>有删节</a:t>
            </a:r>
            <a:r>
              <a:rPr lang="en-US" altLang="zh-CN" sz="2400" b="1">
                <a:latin typeface="微软雅黑" pitchFamily="34" charset="-122"/>
                <a:ea typeface="微软雅黑" panose="020b0503020204020204" pitchFamily="34" charset="-122"/>
              </a:rPr>
              <a:t>)</a:t>
            </a:r>
            <a:r>
              <a:rPr lang="zh-CN" altLang="en-US" sz="2400" b="1">
                <a:latin typeface="微软雅黑" pitchFamily="34" charset="-122"/>
                <a:ea typeface="微软雅黑" panose="020b0503020204020204" pitchFamily="34" charset="-122"/>
              </a:rPr>
              <a:t>。</a:t>
            </a:r>
            <a:r>
              <a:rPr lang="en-US" altLang="zh-CN" sz="2400" b="1">
                <a:latin typeface="微软雅黑" pitchFamily="34" charset="-122"/>
                <a:ea typeface="微软雅黑" panose="020b0503020204020204" pitchFamily="34" charset="-122"/>
              </a:rPr>
              <a:t>《</a:t>
            </a:r>
            <a:r>
              <a:rPr lang="zh-CN" altLang="en-US" sz="2400" b="1">
                <a:latin typeface="微软雅黑" pitchFamily="34" charset="-122"/>
                <a:ea typeface="微软雅黑" panose="020b0503020204020204" pitchFamily="34" charset="-122"/>
              </a:rPr>
              <a:t>史记</a:t>
            </a:r>
            <a:r>
              <a:rPr lang="en-US" altLang="zh-CN" sz="2400" b="1">
                <a:latin typeface="微软雅黑" pitchFamily="34" charset="-122"/>
                <a:ea typeface="微软雅黑" panose="020b0503020204020204" pitchFamily="34" charset="-122"/>
              </a:rPr>
              <a:t>》</a:t>
            </a:r>
            <a:r>
              <a:rPr lang="zh-CN" altLang="en-US" sz="2400" b="1">
                <a:latin typeface="微软雅黑" pitchFamily="34" charset="-122"/>
                <a:ea typeface="微软雅黑" panose="020b0503020204020204" pitchFamily="34" charset="-122"/>
              </a:rPr>
              <a:t>中的这篇传记</a:t>
            </a:r>
            <a:r>
              <a:rPr lang="en-US" altLang="zh-CN" sz="2400" b="1">
                <a:latin typeface="微软雅黑" pitchFamily="34" charset="-122"/>
                <a:ea typeface="微软雅黑" panose="020b0503020204020204" pitchFamily="34" charset="-122"/>
              </a:rPr>
              <a:t>,</a:t>
            </a:r>
            <a:r>
              <a:rPr lang="zh-CN" altLang="en-US" sz="2400" b="1">
                <a:latin typeface="微软雅黑" pitchFamily="34" charset="-122"/>
                <a:ea typeface="微软雅黑" panose="020b0503020204020204" pitchFamily="34" charset="-122"/>
              </a:rPr>
              <a:t>是现已知的记载屈原生平事迹最早、最完整的文献。</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500"/>
                            </p:stCondLst>
                            <p:childTnLst>
                              <p:par>
                                <p:cTn id="14" presetID="42" presetClass="entr" presetSubtype="0" fill="hold" grpId="1" nodeType="afterEffect">
                                  <p:stCondLst>
                                    <p:cond delay="10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3000"/>
                            </p:stCondLst>
                            <p:childTnLst>
                              <p:par>
                                <p:cTn id="20" presetID="12" presetClass="entr" presetSubtype="4" fill="hold" grpId="2" nodeType="afterEffect">
                                  <p:stCondLst>
                                    <p:cond delay="150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1"/>
      <p:bldP spid="82" grpId="2"/>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287395" y="776605"/>
            <a:ext cx="76200" cy="5304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5pPr>
          </a:lstStyle>
          <a:p>
            <a:pPr lvl="0" algn="ctr"/>
            <a:endParaRPr lang="zh-CN" altLang="en-US">
              <a:solidFill>
                <a:srgbClr val="FFFFFF"/>
              </a:solidFill>
              <a:latin typeface="Calibri"/>
              <a:ea typeface="MComic PRC Medium"/>
            </a:endParaRPr>
          </a:p>
        </p:txBody>
      </p:sp>
      <p:sp>
        <p:nvSpPr>
          <p:cNvPr id="6" name="矩形 5"/>
          <p:cNvSpPr/>
          <p:nvPr/>
        </p:nvSpPr>
        <p:spPr>
          <a:xfrm>
            <a:off x="1413933" y="776605"/>
            <a:ext cx="1117601" cy="222694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79998" y="1099820"/>
            <a:ext cx="620818" cy="1396473"/>
          </a:xfrm>
          <a:prstGeom prst="rect">
            <a:avLst/>
          </a:prstGeom>
          <a:noFill/>
        </p:spPr>
        <p:txBody>
          <a:bodyPr wrap="square" rtlCol="0">
            <a:spAutoFit/>
          </a:bodyPr>
          <a:lstStyle/>
          <a:p>
            <a:pPr algn="l">
              <a:lnSpc>
                <a:spcPct val="140000"/>
              </a:lnSpc>
            </a:pPr>
            <a:r>
              <a:rPr lang="zh-CN" altLang="en-US" sz="3200">
                <a:solidFill>
                  <a:schemeClr val="tx1"/>
                </a:solidFill>
                <a:latin typeface="微软雅黑" pitchFamily="34" charset="-122"/>
                <a:ea typeface="微软雅黑" panose="020b0503020204020204" pitchFamily="34" charset="-122"/>
                <a:sym typeface="+mn-ea"/>
              </a:rPr>
              <a:t>解题</a:t>
            </a:r>
            <a:endParaRPr lang="en-US" altLang="zh-CN" sz="3200">
              <a:solidFill>
                <a:schemeClr val="tx1"/>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4043256" y="1506259"/>
            <a:ext cx="7614270" cy="2427716"/>
          </a:xfrm>
          <a:prstGeom prst="rect">
            <a:avLst/>
          </a:prstGeom>
          <a:noFill/>
        </p:spPr>
        <p:txBody>
          <a:bodyPr wrap="square" rtlCol="0">
            <a:spAutoFit/>
          </a:bodyPr>
          <a:lstStyle/>
          <a:p>
            <a:pPr algn="ctr">
              <a:lnSpc>
                <a:spcPct val="150000"/>
              </a:lnSpc>
            </a:pPr>
            <a:r>
              <a:rPr lang="en-US" altLang="zh-CN" sz="2800" b="1">
                <a:latin typeface="微软雅黑" pitchFamily="34" charset="-122"/>
                <a:ea typeface="微软雅黑" panose="020b0503020204020204" pitchFamily="34" charset="-122"/>
              </a:rPr>
              <a:t>《</a:t>
            </a:r>
            <a:r>
              <a:rPr lang="zh-CN" altLang="en-US" sz="2800" b="1">
                <a:latin typeface="微软雅黑" pitchFamily="34" charset="-122"/>
                <a:ea typeface="微软雅黑" panose="020b0503020204020204" pitchFamily="34" charset="-122"/>
              </a:rPr>
              <a:t>屈原列传</a:t>
            </a:r>
            <a:r>
              <a:rPr lang="en-US" altLang="zh-CN" sz="2800" b="1">
                <a:latin typeface="微软雅黑" pitchFamily="34" charset="-122"/>
                <a:ea typeface="微软雅黑" panose="020b0503020204020204" pitchFamily="34" charset="-122"/>
              </a:rPr>
              <a:t>》 </a:t>
            </a:r>
          </a:p>
          <a:p>
            <a:pPr algn="ctr">
              <a:lnSpc>
                <a:spcPct val="150000"/>
              </a:lnSpc>
            </a:pPr>
            <a:endParaRPr lang="en-US" altLang="zh-CN" sz="2800" b="1">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itchFamily="34" charset="-122"/>
                <a:ea typeface="微软雅黑" panose="020b0503020204020204" pitchFamily="34" charset="-122"/>
              </a:rPr>
              <a:t>①“屈原”，</a:t>
            </a:r>
            <a:r>
              <a:rPr lang="zh-CN" altLang="en-US" sz="2400">
                <a:latin typeface="微软雅黑" pitchFamily="34" charset="-122"/>
                <a:ea typeface="微软雅黑" panose="020b0503020204020204" pitchFamily="34" charset="-122"/>
              </a:rPr>
              <a:t>传记记载的对象；</a:t>
            </a:r>
          </a:p>
          <a:p>
            <a:pPr>
              <a:lnSpc>
                <a:spcPct val="150000"/>
              </a:lnSpc>
            </a:pPr>
            <a:r>
              <a:rPr lang="zh-CN" altLang="en-US" sz="2400" b="1">
                <a:solidFill>
                  <a:srgbClr val="C00000"/>
                </a:solidFill>
                <a:latin typeface="微软雅黑" pitchFamily="34" charset="-122"/>
                <a:ea typeface="微软雅黑" panose="020b0503020204020204" pitchFamily="34" charset="-122"/>
              </a:rPr>
              <a:t>②“列传”， </a:t>
            </a:r>
            <a:r>
              <a:rPr lang="zh-CN" altLang="en-US" sz="2400">
                <a:latin typeface="微软雅黑" pitchFamily="34" charset="-122"/>
                <a:ea typeface="微软雅黑" panose="020b0503020204020204" pitchFamily="34" charset="-122"/>
              </a:rPr>
              <a:t>叙列人臣事迹，令可传于后世，故曰列传。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2"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par>
                          <p:cTn id="8" fill="hold" nodeType="afterGroup">
                            <p:stCondLst>
                              <p:cond delay="500"/>
                            </p:stCondLst>
                            <p:childTnLst>
                              <p:par>
                                <p:cTn id="9" presetID="29" presetClass="entr" presetSubtype="0" fill="hold" grpId="3" nodeType="afterEffect">
                                  <p:stCondLst>
                                    <p:cond delay="50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2"/>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3" dur="500"/>
                                        <p:tgtEl>
                                          <p:spTgt spid="26"/>
                                        </p:tgtEl>
                                      </p:cBhvr>
                                    </p:animEffect>
                                  </p:childTnLst>
                                </p:cTn>
                              </p:par>
                            </p:childTnLst>
                          </p:cTn>
                        </p:par>
                        <p:par>
                          <p:cTn id="14" fill="hold" nodeType="afterGroup">
                            <p:stCondLst>
                              <p:cond delay="1500"/>
                            </p:stCondLst>
                            <p:childTnLst>
                              <p:par>
                                <p:cTn id="15" presetID="22" presetClass="entr" presetSubtype="1" fill="hold" grpId="0" nodeType="afterEffect">
                                  <p:stCondLst>
                                    <p:cond delay="100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nodeType="afterGroup">
                            <p:stCondLst>
                              <p:cond delay="3000"/>
                            </p:stCondLst>
                            <p:childTnLst>
                              <p:par>
                                <p:cTn id="19" presetID="42" presetClass="entr" presetSubtype="0" fill="hold" grpId="4" nodeType="afterEffect">
                                  <p:stCondLst>
                                    <p:cond delay="150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2"/>
      <p:bldP spid="26" grpId="3"/>
      <p:bldP spid="9" grpId="4"/>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091926" y="1960910"/>
            <a:ext cx="6528856" cy="3731214"/>
          </a:xfrm>
          <a:prstGeom prst="rect">
            <a:avLst/>
          </a:prstGeom>
          <a:noFill/>
        </p:spPr>
        <p:txBody>
          <a:bodyPr wrap="square" rtlCol="0">
            <a:spAutoFit/>
          </a:bodyPr>
          <a:lstStyle/>
          <a:p>
            <a:pPr>
              <a:lnSpc>
                <a:spcPct val="150000"/>
              </a:lnSpc>
            </a:pPr>
            <a:r>
              <a:rPr lang="en-US" altLang="zh-CN" sz="2000">
                <a:latin typeface="微软雅黑" pitchFamily="34" charset="-122"/>
                <a:ea typeface="微软雅黑" panose="020b0503020204020204" pitchFamily="34" charset="-122"/>
              </a:rPr>
              <a:t>      </a:t>
            </a:r>
            <a:r>
              <a:rPr lang="zh-CN" altLang="en-US" sz="2000">
                <a:latin typeface="微软雅黑" pitchFamily="34" charset="-122"/>
                <a:ea typeface="微软雅黑" panose="020b0503020204020204" pitchFamily="34" charset="-122"/>
              </a:rPr>
              <a:t>屈原一生经历了楚威王、楚怀王、楚襄王三个时期</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而主要活动于楚怀王时期。这个时期正是中国即将实现大一统的前夕</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横则秦帝</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纵则楚王”。</a:t>
            </a:r>
            <a:r>
              <a:rPr lang="zh-CN" altLang="en-US" sz="2000" b="1">
                <a:solidFill>
                  <a:srgbClr val="C00000"/>
                </a:solidFill>
                <a:latin typeface="微软雅黑" pitchFamily="34" charset="-122"/>
                <a:ea typeface="微软雅黑" panose="020b0503020204020204" pitchFamily="34" charset="-122"/>
              </a:rPr>
              <a:t>屈原出身贵族</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又明于治乱</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娴于辞令</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早年深受楚怀王的宠信</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位为左徒、三闾大夫。屈原对内积极辅佐怀王变法图强</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对外坚决主张联齐抗秦</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使楚国一度出现了国富兵强、威震诸侯的局面。但由于在内政外交上与楚国腐朽贵族集团产生了尖锐的矛盾</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屈原后来遭到群小的诬陷和楚怀王的疏远。</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6863361" y="714525"/>
            <a:ext cx="2985987"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itchFamily="34" charset="-122"/>
                <a:ea typeface="微软雅黑" panose="020b0503020204020204" pitchFamily="34" charset="-122"/>
              </a:rPr>
              <a:t>了解屈原</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8671" y="1960910"/>
            <a:ext cx="3112134" cy="37312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056067" y="1960910"/>
            <a:ext cx="10448805" cy="3269549"/>
          </a:xfrm>
          <a:prstGeom prst="rect">
            <a:avLst/>
          </a:prstGeom>
          <a:noFill/>
        </p:spPr>
        <p:txBody>
          <a:bodyPr wrap="square" rtlCol="0">
            <a:spAutoFit/>
          </a:bodyPr>
          <a:lstStyle/>
          <a:p>
            <a:pPr>
              <a:lnSpc>
                <a:spcPct val="150000"/>
              </a:lnSpc>
            </a:pPr>
            <a:r>
              <a:rPr lang="en-US" altLang="zh-CN" sz="2000">
                <a:latin typeface="微软雅黑" pitchFamily="34" charset="-122"/>
                <a:ea typeface="微软雅黑" panose="020b0503020204020204" pitchFamily="34" charset="-122"/>
              </a:rPr>
              <a:t>      </a:t>
            </a:r>
            <a:r>
              <a:rPr lang="zh-CN" altLang="en-US" sz="2000">
                <a:latin typeface="微软雅黑" pitchFamily="34" charset="-122"/>
                <a:ea typeface="微软雅黑" panose="020b0503020204020204" pitchFamily="34" charset="-122"/>
              </a:rPr>
              <a:t>怀王十六年</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张仪由秦至楚</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以“献商、於之地六百里”诱骗怀王</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致使齐楚断交。怀王受骗后恼羞成怒</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两度向秦出兵</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均遭惨败</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屈原奉命出使齐国重修齐楚旧好。此后张仪又一次由秦至楚</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进行瓦解齐楚联盟的活动</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使齐楚联盟未能成功。秦楚结黄棘之盟</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楚国彻底投入了秦的怀抱。屈原亦被逐出郢都</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到了汉北。</a:t>
            </a:r>
          </a:p>
          <a:p>
            <a:pPr>
              <a:lnSpc>
                <a:spcPct val="150000"/>
              </a:lnSpc>
            </a:pPr>
            <a:r>
              <a:rPr lang="en-US" altLang="zh-CN" sz="2000">
                <a:latin typeface="微软雅黑" pitchFamily="34" charset="-122"/>
                <a:ea typeface="微软雅黑" panose="020b0503020204020204" pitchFamily="34" charset="-122"/>
              </a:rPr>
              <a:t>      </a:t>
            </a:r>
            <a:r>
              <a:rPr lang="zh-CN" altLang="en-US" sz="2000">
                <a:latin typeface="微软雅黑" pitchFamily="34" charset="-122"/>
                <a:ea typeface="微软雅黑" panose="020b0503020204020204" pitchFamily="34" charset="-122"/>
              </a:rPr>
              <a:t>怀王三十年</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屈原回到郢都。同年</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秦约怀王武关相会</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怀王遂被秦扣留</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最终客死秦国。楚襄王即位后继续实施投降政策</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屈原再次被逐出郢都</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流放江南</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辗转流离于沅、湘二水之间。</a:t>
            </a:r>
            <a:r>
              <a:rPr lang="zh-CN" altLang="en-US" sz="2000" b="1">
                <a:solidFill>
                  <a:srgbClr val="C00000"/>
                </a:solidFill>
                <a:latin typeface="微软雅黑" pitchFamily="34" charset="-122"/>
                <a:ea typeface="微软雅黑" panose="020b0503020204020204" pitchFamily="34" charset="-122"/>
              </a:rPr>
              <a:t>楚襄王二十一年</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秦将白起攻破郢都</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屈原悲愤不已</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遂自沉汨罗江</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以身殉了自己的政治理想。</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5420928" y="965052"/>
            <a:ext cx="2985987"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itchFamily="34" charset="-122"/>
                <a:ea typeface="微软雅黑" panose="020b0503020204020204" pitchFamily="34" charset="-122"/>
              </a:rPr>
              <a:t>了解屈原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043188" y="2102577"/>
            <a:ext cx="10637950" cy="2346220"/>
          </a:xfrm>
          <a:prstGeom prst="rect">
            <a:avLst/>
          </a:prstGeom>
          <a:noFill/>
        </p:spPr>
        <p:txBody>
          <a:bodyPr wrap="square" rtlCol="0">
            <a:spAutoFit/>
          </a:bodyPr>
          <a:lstStyle/>
          <a:p>
            <a:pPr>
              <a:lnSpc>
                <a:spcPct val="150000"/>
              </a:lnSpc>
            </a:pPr>
            <a:r>
              <a:rPr lang="en-US" altLang="zh-CN" sz="2000">
                <a:latin typeface="微软雅黑" pitchFamily="34" charset="-122"/>
                <a:ea typeface="微软雅黑" panose="020b0503020204020204" pitchFamily="34" charset="-122"/>
              </a:rPr>
              <a:t>      </a:t>
            </a:r>
            <a:r>
              <a:rPr lang="zh-CN" altLang="en-US" sz="2000" b="1">
                <a:solidFill>
                  <a:srgbClr val="C00000"/>
                </a:solidFill>
                <a:latin typeface="微软雅黑" pitchFamily="34" charset="-122"/>
                <a:ea typeface="微软雅黑" panose="020b0503020204020204" pitchFamily="34" charset="-122"/>
              </a:rPr>
              <a:t>楚辞</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战国时代的伟大诗人屈原创造的一种新诗体。</a:t>
            </a:r>
            <a:r>
              <a:rPr lang="zh-CN" altLang="en-US" sz="2000">
                <a:latin typeface="微软雅黑" pitchFamily="34" charset="-122"/>
                <a:ea typeface="微软雅黑" panose="020b0503020204020204" pitchFamily="34" charset="-122"/>
              </a:rPr>
              <a:t>作品运用楚地的文学样式、方言声韵</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叙写楚地的山川人物、历史风情</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具有浓厚的地方特色。因其中最有代表性的是屈原的代表作</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离骚</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后人又把“楚辞”的体裁称为“骚体”。</a:t>
            </a:r>
          </a:p>
          <a:p>
            <a:pPr>
              <a:lnSpc>
                <a:spcPct val="150000"/>
              </a:lnSpc>
            </a:pPr>
            <a:r>
              <a:rPr lang="en-US" altLang="zh-CN" sz="2000" b="1">
                <a:solidFill>
                  <a:srgbClr val="C00000"/>
                </a:solidFill>
                <a:latin typeface="微软雅黑" pitchFamily="34" charset="-122"/>
                <a:ea typeface="微软雅黑" panose="020b0503020204020204" pitchFamily="34" charset="-122"/>
              </a:rPr>
              <a:t>      《</a:t>
            </a:r>
            <a:r>
              <a:rPr lang="zh-CN" altLang="en-US" sz="2000" b="1">
                <a:solidFill>
                  <a:srgbClr val="C00000"/>
                </a:solidFill>
                <a:latin typeface="微软雅黑" pitchFamily="34" charset="-122"/>
                <a:ea typeface="微软雅黑" panose="020b0503020204020204" pitchFamily="34" charset="-122"/>
              </a:rPr>
              <a:t>楚辞</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汉代时</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刘向把屈原、宋玉等人的作品编辑成集</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名为</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楚辞</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它是中国文学史上第一部浪漫主义诗歌总集</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并成为继</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诗经</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以后</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对后世诗歌具有深远影响的一部诗歌总集。</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4699711" y="714525"/>
            <a:ext cx="3658678"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itchFamily="34" charset="-122"/>
                <a:ea typeface="微软雅黑" panose="020b0503020204020204" pitchFamily="34" charset="-122"/>
              </a:rPr>
              <a:t>“楚辞”与</a:t>
            </a:r>
            <a:r>
              <a:rPr lang="en-US" altLang="zh-CN" sz="2800" b="1">
                <a:solidFill>
                  <a:schemeClr val="bg1">
                    <a:lumMod val="50000"/>
                  </a:schemeClr>
                </a:solidFill>
                <a:latin typeface="微软雅黑" pitchFamily="34" charset="-122"/>
                <a:ea typeface="微软雅黑" panose="020b0503020204020204" pitchFamily="34" charset="-122"/>
              </a:rPr>
              <a:t>《</a:t>
            </a:r>
            <a:r>
              <a:rPr lang="zh-CN" altLang="en-US" sz="2800" b="1">
                <a:solidFill>
                  <a:schemeClr val="bg1">
                    <a:lumMod val="50000"/>
                  </a:schemeClr>
                </a:solidFill>
                <a:latin typeface="微软雅黑" pitchFamily="34" charset="-122"/>
                <a:ea typeface="微软雅黑" panose="020b0503020204020204" pitchFamily="34" charset="-122"/>
              </a:rPr>
              <a:t>楚辞</a:t>
            </a:r>
            <a:r>
              <a:rPr lang="en-US" altLang="zh-CN" sz="2800" b="1">
                <a:solidFill>
                  <a:schemeClr val="bg1">
                    <a:lumMod val="50000"/>
                  </a:schemeClr>
                </a:solidFill>
                <a:latin typeface="微软雅黑" pitchFamily="34" charset="-122"/>
                <a:ea typeface="微软雅黑" panose="020b0503020204020204" pitchFamily="34" charset="-122"/>
              </a:rPr>
              <a:t>》 </a:t>
            </a:r>
            <a:endParaRPr lang="zh-CN" altLang="en-US" sz="2800" b="1">
              <a:solidFill>
                <a:schemeClr val="bg1">
                  <a:lumMod val="50000"/>
                </a:schemeClr>
              </a:solidFill>
              <a:latin typeface="微软雅黑"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pitchFamily="34" charset="-122"/>
              <a:ea typeface="微软雅黑"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anose="05000000000000000000" pitchFamily="2" charset="2"/>
              <a:buChar char="n"/>
              <a:defRPr/>
            </a:pPr>
            <a:r>
              <a:rPr lang="zh-CN" altLang="en-US" sz="4400" b="1">
                <a:solidFill>
                  <a:schemeClr val="bg1"/>
                </a:solidFill>
                <a:latin typeface="微软雅黑" pitchFamily="34" charset="-122"/>
                <a:ea typeface="微软雅黑" panose="020b0503020204020204" pitchFamily="34" charset="-122"/>
                <a:sym typeface="+mn-ea"/>
              </a:rPr>
              <a:t>初读课文</a:t>
            </a:r>
            <a:endParaRPr kumimoji="0" lang="zh-CN" altLang="en-US" sz="4400" b="1" i="1" kern="0" cap="none" spc="600" normalizeH="0" baseline="0" noProof="0">
              <a:solidFill>
                <a:schemeClr val="bg1"/>
              </a:solidFill>
              <a:latin typeface="微软雅黑" pitchFamily="34" charset="-122"/>
              <a:ea typeface="微软雅黑"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微软雅黑" pitchFamily="34" charset="-122"/>
                <a:ea typeface="微软雅黑" panose="020b0503020204020204" pitchFamily="34" charset="-122"/>
              </a:rPr>
              <a:t>第二部分</a:t>
            </a:r>
            <a:endParaRPr lang="en-US" altLang="zh-CN" sz="3200" b="1">
              <a:solidFill>
                <a:schemeClr val="bg1"/>
              </a:solidFill>
              <a:latin typeface="微软雅黑"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500"/>
                            </p:stCondLst>
                            <p:childTnLst>
                              <p:par>
                                <p:cTn id="15" presetID="29" presetClass="entr" presetSubtype="0" fill="hold" grpId="2" nodeType="afterEffect">
                                  <p:stCondLst>
                                    <p:cond delay="10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3000"/>
                            </p:stCondLst>
                            <p:childTnLst>
                              <p:par>
                                <p:cTn id="21" presetID="42" presetClass="entr" presetSubtype="0" fill="hold" grpId="1" nodeType="afterEffect">
                                  <p:stCondLst>
                                    <p:cond delay="15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1"/>
      <p:bldP spid="7" grpId="2"/>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l="19210" r="19210"/>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2165099" y="1603169"/>
            <a:ext cx="9479954" cy="3075708"/>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400">
                <a:solidFill>
                  <a:schemeClr val="bg1">
                    <a:lumMod val="95000"/>
                  </a:schemeClr>
                </a:solidFill>
                <a:latin typeface="微软雅黑" pitchFamily="34" charset="-122"/>
                <a:ea typeface="微软雅黑" panose="020b0503020204020204" pitchFamily="34" charset="-122"/>
              </a:rPr>
              <a:t>1.</a:t>
            </a:r>
            <a:r>
              <a:rPr lang="zh-CN" altLang="en-US" sz="2400">
                <a:solidFill>
                  <a:schemeClr val="bg1">
                    <a:lumMod val="95000"/>
                  </a:schemeClr>
                </a:solidFill>
                <a:latin typeface="微软雅黑" pitchFamily="34" charset="-122"/>
                <a:ea typeface="微软雅黑" panose="020b0503020204020204" pitchFamily="34" charset="-122"/>
              </a:rPr>
              <a:t>明确字音</a:t>
            </a:r>
          </a:p>
          <a:p>
            <a:pPr>
              <a:lnSpc>
                <a:spcPct val="150000"/>
              </a:lnSpc>
            </a:pPr>
            <a:r>
              <a:rPr lang="zh-CN" altLang="en-US" sz="2400">
                <a:solidFill>
                  <a:schemeClr val="bg1">
                    <a:lumMod val="95000"/>
                  </a:schemeClr>
                </a:solidFill>
                <a:latin typeface="微软雅黑" pitchFamily="34" charset="-122"/>
                <a:ea typeface="微软雅黑" panose="020b0503020204020204" pitchFamily="34" charset="-122"/>
              </a:rPr>
              <a:t>屈平属（</a:t>
            </a:r>
            <a:r>
              <a:rPr lang="en-US" altLang="zh-CN" sz="2400" b="1" err="1">
                <a:solidFill>
                  <a:schemeClr val="accent1">
                    <a:lumMod val="40000"/>
                    <a:lumOff val="60000"/>
                  </a:schemeClr>
                </a:solidFill>
                <a:latin typeface="微软雅黑" pitchFamily="34" charset="-122"/>
                <a:ea typeface="微软雅黑" panose="020b0503020204020204" pitchFamily="34" charset="-122"/>
              </a:rPr>
              <a:t>zhǔ</a:t>
            </a:r>
            <a:r>
              <a:rPr lang="zh-CN" altLang="en-US" sz="2400">
                <a:solidFill>
                  <a:schemeClr val="bg1">
                    <a:lumMod val="95000"/>
                  </a:schemeClr>
                </a:solidFill>
                <a:latin typeface="微软雅黑" pitchFamily="34" charset="-122"/>
                <a:ea typeface="微软雅黑" panose="020b0503020204020204" pitchFamily="34" charset="-122"/>
              </a:rPr>
              <a:t>）      惨怛</a:t>
            </a:r>
            <a:r>
              <a:rPr lang="en-US" altLang="zh-CN" sz="2400">
                <a:solidFill>
                  <a:schemeClr val="bg1">
                    <a:lumMod val="95000"/>
                  </a:schemeClr>
                </a:solidFill>
                <a:latin typeface="微软雅黑" pitchFamily="34" charset="-122"/>
                <a:ea typeface="微软雅黑" panose="020b0503020204020204" pitchFamily="34" charset="-122"/>
              </a:rPr>
              <a:t>(</a:t>
            </a:r>
            <a:r>
              <a:rPr lang="en-US" altLang="zh-CN" sz="2400" b="1" err="1">
                <a:solidFill>
                  <a:schemeClr val="accent1">
                    <a:lumMod val="40000"/>
                    <a:lumOff val="60000"/>
                  </a:schemeClr>
                </a:solidFill>
                <a:latin typeface="微软雅黑" pitchFamily="34" charset="-122"/>
                <a:ea typeface="微软雅黑" panose="020b0503020204020204" pitchFamily="34" charset="-122"/>
              </a:rPr>
              <a:t>dá</a:t>
            </a:r>
            <a:r>
              <a:rPr lang="en-US" altLang="zh-CN" sz="2400">
                <a:solidFill>
                  <a:schemeClr val="bg1">
                    <a:lumMod val="95000"/>
                  </a:schemeClr>
                </a:solidFill>
                <a:latin typeface="微软雅黑" pitchFamily="34" charset="-122"/>
                <a:ea typeface="微软雅黑" panose="020b0503020204020204" pitchFamily="34" charset="-122"/>
              </a:rPr>
              <a:t>)</a:t>
            </a:r>
            <a:r>
              <a:rPr lang="zh-CN" altLang="en-US" sz="2400">
                <a:solidFill>
                  <a:schemeClr val="bg1">
                    <a:lumMod val="95000"/>
                  </a:schemeClr>
                </a:solidFill>
                <a:latin typeface="微软雅黑" pitchFamily="34" charset="-122"/>
                <a:ea typeface="微软雅黑" panose="020b0503020204020204" pitchFamily="34" charset="-122"/>
              </a:rPr>
              <a:t>　  帝喾（</a:t>
            </a:r>
            <a:r>
              <a:rPr lang="en-US" altLang="zh-CN" sz="2400" b="1" err="1">
                <a:solidFill>
                  <a:schemeClr val="accent1">
                    <a:lumMod val="40000"/>
                    <a:lumOff val="60000"/>
                  </a:schemeClr>
                </a:solidFill>
                <a:latin typeface="微软雅黑" pitchFamily="34" charset="-122"/>
                <a:ea typeface="微软雅黑" panose="020b0503020204020204" pitchFamily="34" charset="-122"/>
              </a:rPr>
              <a:t>kù</a:t>
            </a:r>
            <a:r>
              <a:rPr lang="zh-CN" altLang="en-US" sz="2400">
                <a:solidFill>
                  <a:schemeClr val="bg1">
                    <a:lumMod val="95000"/>
                  </a:schemeClr>
                </a:solidFill>
                <a:latin typeface="微软雅黑" pitchFamily="34" charset="-122"/>
                <a:ea typeface="微软雅黑" panose="020b0503020204020204" pitchFamily="34" charset="-122"/>
              </a:rPr>
              <a:t>）    齐桓</a:t>
            </a:r>
            <a:r>
              <a:rPr lang="en-US" altLang="zh-CN" sz="2400">
                <a:solidFill>
                  <a:schemeClr val="bg1">
                    <a:lumMod val="95000"/>
                  </a:schemeClr>
                </a:solidFill>
                <a:latin typeface="微软雅黑" pitchFamily="34" charset="-122"/>
                <a:ea typeface="微软雅黑" panose="020b0503020204020204" pitchFamily="34" charset="-122"/>
              </a:rPr>
              <a:t>(</a:t>
            </a:r>
            <a:r>
              <a:rPr lang="en-US" altLang="zh-CN" sz="2400" b="1" err="1">
                <a:solidFill>
                  <a:schemeClr val="accent1">
                    <a:lumMod val="40000"/>
                    <a:lumOff val="60000"/>
                  </a:schemeClr>
                </a:solidFill>
                <a:latin typeface="微软雅黑" pitchFamily="34" charset="-122"/>
                <a:ea typeface="微软雅黑" panose="020b0503020204020204" pitchFamily="34" charset="-122"/>
              </a:rPr>
              <a:t>huán</a:t>
            </a:r>
            <a:r>
              <a:rPr lang="en-US" altLang="zh-CN" sz="2400">
                <a:solidFill>
                  <a:schemeClr val="bg1">
                    <a:lumMod val="95000"/>
                  </a:schemeClr>
                </a:solidFill>
                <a:latin typeface="微软雅黑" pitchFamily="34" charset="-122"/>
                <a:ea typeface="微软雅黑" panose="020b0503020204020204" pitchFamily="34" charset="-122"/>
              </a:rPr>
              <a:t>)</a:t>
            </a:r>
            <a:r>
              <a:rPr lang="zh-CN" altLang="en-US" sz="2400">
                <a:solidFill>
                  <a:schemeClr val="bg1">
                    <a:lumMod val="95000"/>
                  </a:schemeClr>
                </a:solidFill>
                <a:latin typeface="微软雅黑" pitchFamily="34" charset="-122"/>
                <a:ea typeface="微软雅黑" panose="020b0503020204020204" pitchFamily="34" charset="-122"/>
              </a:rPr>
              <a:t>　</a:t>
            </a:r>
          </a:p>
          <a:p>
            <a:pPr>
              <a:lnSpc>
                <a:spcPct val="150000"/>
              </a:lnSpc>
            </a:pPr>
            <a:r>
              <a:rPr lang="zh-CN" altLang="en-US" sz="2400">
                <a:solidFill>
                  <a:schemeClr val="bg1">
                    <a:lumMod val="95000"/>
                  </a:schemeClr>
                </a:solidFill>
                <a:latin typeface="微软雅黑" pitchFamily="34" charset="-122"/>
                <a:ea typeface="微软雅黑" panose="020b0503020204020204" pitchFamily="34" charset="-122"/>
              </a:rPr>
              <a:t>皭然泥</a:t>
            </a:r>
            <a:r>
              <a:rPr lang="en-US" altLang="zh-CN" sz="2400">
                <a:solidFill>
                  <a:schemeClr val="bg1">
                    <a:lumMod val="95000"/>
                  </a:schemeClr>
                </a:solidFill>
                <a:latin typeface="微软雅黑" pitchFamily="34" charset="-122"/>
                <a:ea typeface="微软雅黑" panose="020b0503020204020204" pitchFamily="34" charset="-122"/>
              </a:rPr>
              <a:t>(</a:t>
            </a:r>
            <a:r>
              <a:rPr lang="en-US" altLang="zh-CN" sz="2400" b="1" err="1">
                <a:solidFill>
                  <a:schemeClr val="accent1">
                    <a:lumMod val="40000"/>
                    <a:lumOff val="60000"/>
                  </a:schemeClr>
                </a:solidFill>
                <a:latin typeface="微软雅黑" pitchFamily="34" charset="-122"/>
                <a:ea typeface="微软雅黑" panose="020b0503020204020204" pitchFamily="34" charset="-122"/>
              </a:rPr>
              <a:t>jiào nì</a:t>
            </a:r>
            <a:r>
              <a:rPr lang="en-US" altLang="zh-CN" sz="2400">
                <a:solidFill>
                  <a:schemeClr val="bg1">
                    <a:lumMod val="95000"/>
                  </a:schemeClr>
                </a:solidFill>
                <a:latin typeface="微软雅黑" pitchFamily="34" charset="-122"/>
                <a:ea typeface="微软雅黑" panose="020b0503020204020204" pitchFamily="34" charset="-122"/>
              </a:rPr>
              <a:t>)      </a:t>
            </a:r>
            <a:r>
              <a:rPr lang="zh-CN" altLang="en-US" sz="2400">
                <a:solidFill>
                  <a:schemeClr val="bg1">
                    <a:lumMod val="95000"/>
                  </a:schemeClr>
                </a:solidFill>
                <a:latin typeface="微软雅黑" pitchFamily="34" charset="-122"/>
                <a:ea typeface="微软雅黑" panose="020b0503020204020204" pitchFamily="34" charset="-122"/>
              </a:rPr>
              <a:t>濯淖</a:t>
            </a:r>
            <a:r>
              <a:rPr lang="en-US" altLang="zh-CN" sz="2400">
                <a:solidFill>
                  <a:schemeClr val="bg1">
                    <a:lumMod val="95000"/>
                  </a:schemeClr>
                </a:solidFill>
                <a:latin typeface="微软雅黑" pitchFamily="34" charset="-122"/>
                <a:ea typeface="微软雅黑" panose="020b0503020204020204" pitchFamily="34" charset="-122"/>
              </a:rPr>
              <a:t>(</a:t>
            </a:r>
            <a:r>
              <a:rPr lang="en-US" altLang="zh-CN" sz="2400" b="1" err="1">
                <a:solidFill>
                  <a:schemeClr val="accent1">
                    <a:lumMod val="40000"/>
                    <a:lumOff val="60000"/>
                  </a:schemeClr>
                </a:solidFill>
                <a:latin typeface="微软雅黑" pitchFamily="34" charset="-122"/>
                <a:ea typeface="微软雅黑" panose="020b0503020204020204" pitchFamily="34" charset="-122"/>
              </a:rPr>
              <a:t>nào</a:t>
            </a:r>
            <a:r>
              <a:rPr lang="en-US" altLang="zh-CN" sz="2400">
                <a:solidFill>
                  <a:schemeClr val="bg1">
                    <a:lumMod val="95000"/>
                  </a:schemeClr>
                </a:solidFill>
                <a:latin typeface="微软雅黑" pitchFamily="34" charset="-122"/>
                <a:ea typeface="微软雅黑" panose="020b0503020204020204" pitchFamily="34" charset="-122"/>
              </a:rPr>
              <a:t>)    </a:t>
            </a:r>
            <a:r>
              <a:rPr lang="zh-CN" altLang="en-US" sz="2400">
                <a:solidFill>
                  <a:schemeClr val="bg1">
                    <a:lumMod val="95000"/>
                  </a:schemeClr>
                </a:solidFill>
                <a:latin typeface="微软雅黑" pitchFamily="34" charset="-122"/>
                <a:ea typeface="微软雅黑" panose="020b0503020204020204" pitchFamily="34" charset="-122"/>
              </a:rPr>
              <a:t>浊秽</a:t>
            </a:r>
            <a:r>
              <a:rPr lang="en-US" altLang="zh-CN" sz="2400">
                <a:solidFill>
                  <a:schemeClr val="bg1">
                    <a:lumMod val="95000"/>
                  </a:schemeClr>
                </a:solidFill>
                <a:latin typeface="微软雅黑" pitchFamily="34" charset="-122"/>
                <a:ea typeface="微软雅黑" panose="020b0503020204020204" pitchFamily="34" charset="-122"/>
              </a:rPr>
              <a:t>(</a:t>
            </a:r>
            <a:r>
              <a:rPr lang="en-US" altLang="zh-CN" sz="2400" b="1" err="1">
                <a:solidFill>
                  <a:schemeClr val="accent1">
                    <a:lumMod val="40000"/>
                    <a:lumOff val="60000"/>
                  </a:schemeClr>
                </a:solidFill>
                <a:latin typeface="微软雅黑" pitchFamily="34" charset="-122"/>
                <a:ea typeface="微软雅黑" panose="020b0503020204020204" pitchFamily="34" charset="-122"/>
              </a:rPr>
              <a:t>huì</a:t>
            </a:r>
            <a:r>
              <a:rPr lang="en-US" altLang="zh-CN" sz="2400">
                <a:solidFill>
                  <a:schemeClr val="bg1">
                    <a:lumMod val="95000"/>
                  </a:schemeClr>
                </a:solidFill>
                <a:latin typeface="微软雅黑" pitchFamily="34" charset="-122"/>
                <a:ea typeface="微软雅黑" panose="020b0503020204020204" pitchFamily="34" charset="-122"/>
              </a:rPr>
              <a:t>)       </a:t>
            </a:r>
            <a:r>
              <a:rPr lang="zh-CN" altLang="en-US" sz="2400">
                <a:solidFill>
                  <a:schemeClr val="bg1">
                    <a:lumMod val="95000"/>
                  </a:schemeClr>
                </a:solidFill>
                <a:latin typeface="微软雅黑" pitchFamily="34" charset="-122"/>
                <a:ea typeface="微软雅黑" panose="020b0503020204020204" pitchFamily="34" charset="-122"/>
              </a:rPr>
              <a:t>从亲（</a:t>
            </a:r>
            <a:r>
              <a:rPr lang="en-US" altLang="zh-CN" sz="2400" b="1" err="1">
                <a:solidFill>
                  <a:schemeClr val="accent1">
                    <a:lumMod val="40000"/>
                    <a:lumOff val="60000"/>
                  </a:schemeClr>
                </a:solidFill>
                <a:latin typeface="微软雅黑" pitchFamily="34" charset="-122"/>
                <a:ea typeface="微软雅黑" panose="020b0503020204020204" pitchFamily="34" charset="-122"/>
              </a:rPr>
              <a:t>zòng</a:t>
            </a:r>
            <a:r>
              <a:rPr lang="zh-CN" altLang="en-US" sz="2400">
                <a:solidFill>
                  <a:schemeClr val="bg1">
                    <a:lumMod val="95000"/>
                  </a:schemeClr>
                </a:solidFill>
                <a:latin typeface="微软雅黑" pitchFamily="34" charset="-122"/>
                <a:ea typeface="微软雅黑" panose="020b0503020204020204" pitchFamily="34" charset="-122"/>
              </a:rPr>
              <a:t>）</a:t>
            </a:r>
          </a:p>
          <a:p>
            <a:pPr>
              <a:lnSpc>
                <a:spcPct val="150000"/>
              </a:lnSpc>
            </a:pPr>
            <a:r>
              <a:rPr lang="zh-CN" altLang="en-US" sz="2400">
                <a:solidFill>
                  <a:schemeClr val="bg1">
                    <a:lumMod val="95000"/>
                  </a:schemeClr>
                </a:solidFill>
                <a:latin typeface="微软雅黑" pitchFamily="34" charset="-122"/>
                <a:ea typeface="微软雅黑" panose="020b0503020204020204" pitchFamily="34" charset="-122"/>
              </a:rPr>
              <a:t>枯槁</a:t>
            </a:r>
            <a:r>
              <a:rPr lang="en-US" altLang="zh-CN" sz="2400">
                <a:solidFill>
                  <a:schemeClr val="bg1">
                    <a:lumMod val="95000"/>
                  </a:schemeClr>
                </a:solidFill>
                <a:latin typeface="微软雅黑" pitchFamily="34" charset="-122"/>
                <a:ea typeface="微软雅黑" panose="020b0503020204020204" pitchFamily="34" charset="-122"/>
              </a:rPr>
              <a:t>(</a:t>
            </a:r>
            <a:r>
              <a:rPr lang="en-US" altLang="zh-CN" sz="2400" b="1" err="1">
                <a:solidFill>
                  <a:schemeClr val="accent1">
                    <a:lumMod val="40000"/>
                    <a:lumOff val="60000"/>
                  </a:schemeClr>
                </a:solidFill>
                <a:latin typeface="微软雅黑" pitchFamily="34" charset="-122"/>
                <a:ea typeface="微软雅黑" panose="020b0503020204020204" pitchFamily="34" charset="-122"/>
              </a:rPr>
              <a:t>ɡǎo</a:t>
            </a:r>
            <a:r>
              <a:rPr lang="en-US" altLang="zh-CN" sz="2400">
                <a:solidFill>
                  <a:schemeClr val="bg1">
                    <a:lumMod val="95000"/>
                  </a:schemeClr>
                </a:solidFill>
                <a:latin typeface="微软雅黑" pitchFamily="34" charset="-122"/>
                <a:ea typeface="微软雅黑" panose="020b0503020204020204" pitchFamily="34" charset="-122"/>
              </a:rPr>
              <a:t>)              </a:t>
            </a:r>
            <a:r>
              <a:rPr lang="zh-CN" altLang="en-US" sz="2400">
                <a:solidFill>
                  <a:schemeClr val="bg1">
                    <a:lumMod val="95000"/>
                  </a:schemeClr>
                </a:solidFill>
                <a:latin typeface="微软雅黑" pitchFamily="34" charset="-122"/>
                <a:ea typeface="微软雅黑" panose="020b0503020204020204" pitchFamily="34" charset="-122"/>
              </a:rPr>
              <a:t>其糟</a:t>
            </a:r>
            <a:r>
              <a:rPr lang="en-US" altLang="zh-CN" sz="2400">
                <a:solidFill>
                  <a:schemeClr val="bg1">
                    <a:lumMod val="95000"/>
                  </a:schemeClr>
                </a:solidFill>
                <a:latin typeface="微软雅黑" pitchFamily="34" charset="-122"/>
                <a:ea typeface="微软雅黑" panose="020b0503020204020204" pitchFamily="34" charset="-122"/>
              </a:rPr>
              <a:t>(</a:t>
            </a:r>
            <a:r>
              <a:rPr lang="en-US" altLang="zh-CN" sz="2400" b="1" err="1">
                <a:solidFill>
                  <a:schemeClr val="accent1">
                    <a:lumMod val="40000"/>
                    <a:lumOff val="60000"/>
                  </a:schemeClr>
                </a:solidFill>
                <a:latin typeface="微软雅黑" pitchFamily="34" charset="-122"/>
                <a:ea typeface="微软雅黑" panose="020b0503020204020204" pitchFamily="34" charset="-122"/>
              </a:rPr>
              <a:t>bū</a:t>
            </a:r>
            <a:r>
              <a:rPr lang="en-US" altLang="zh-CN" sz="2400">
                <a:solidFill>
                  <a:schemeClr val="bg1">
                    <a:lumMod val="95000"/>
                  </a:schemeClr>
                </a:solidFill>
                <a:latin typeface="微软雅黑" pitchFamily="34" charset="-122"/>
                <a:ea typeface="微软雅黑" panose="020b0503020204020204" pitchFamily="34" charset="-122"/>
              </a:rPr>
              <a:t>)     </a:t>
            </a:r>
            <a:r>
              <a:rPr lang="zh-CN" altLang="en-US" sz="2400">
                <a:solidFill>
                  <a:schemeClr val="bg1">
                    <a:lumMod val="95000"/>
                  </a:schemeClr>
                </a:solidFill>
                <a:latin typeface="微软雅黑" pitchFamily="34" charset="-122"/>
                <a:ea typeface="微软雅黑" panose="020b0503020204020204" pitchFamily="34" charset="-122"/>
              </a:rPr>
              <a:t>啜其醨</a:t>
            </a:r>
            <a:r>
              <a:rPr lang="en-US" altLang="zh-CN" sz="2400">
                <a:solidFill>
                  <a:schemeClr val="bg1">
                    <a:lumMod val="95000"/>
                  </a:schemeClr>
                </a:solidFill>
                <a:latin typeface="微软雅黑" pitchFamily="34" charset="-122"/>
                <a:ea typeface="微软雅黑" panose="020b0503020204020204" pitchFamily="34" charset="-122"/>
              </a:rPr>
              <a:t>(</a:t>
            </a:r>
            <a:r>
              <a:rPr lang="en-US" altLang="zh-CN" sz="2400" b="1" err="1">
                <a:solidFill>
                  <a:schemeClr val="accent1">
                    <a:lumMod val="40000"/>
                    <a:lumOff val="60000"/>
                  </a:schemeClr>
                </a:solidFill>
                <a:latin typeface="微软雅黑" pitchFamily="34" charset="-122"/>
                <a:ea typeface="微软雅黑" panose="020b0503020204020204" pitchFamily="34" charset="-122"/>
              </a:rPr>
              <a:t>chuò lí</a:t>
            </a:r>
            <a:r>
              <a:rPr lang="en-US" altLang="zh-CN" sz="2400">
                <a:solidFill>
                  <a:schemeClr val="bg1">
                    <a:lumMod val="95000"/>
                  </a:schemeClr>
                </a:solidFill>
                <a:latin typeface="微软雅黑" pitchFamily="34" charset="-122"/>
                <a:ea typeface="微软雅黑" panose="020b0503020204020204" pitchFamily="34" charset="-122"/>
              </a:rPr>
              <a:t>)</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微软雅黑" pitchFamily="34" charset="-122"/>
                <a:ea typeface="微软雅黑" panose="020b0503020204020204" pitchFamily="34" charset="-122"/>
              </a:rPr>
              <a:t>预习检查</a:t>
            </a:r>
            <a:endParaRPr sz="3200" b="1">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2" nodeType="afterEffect">
                                  <p:stCondLst>
                                    <p:cond delay="50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500"/>
                            </p:stCondLst>
                            <p:childTnLst>
                              <p:par>
                                <p:cTn id="17" presetID="42" presetClass="entr" presetSubtype="0" fill="hold" grpId="0" nodeType="afterEffect">
                                  <p:stCondLst>
                                    <p:cond delay="1149"/>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2"/>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rcRect l="19210" r="19210"/>
          <a:stretch>
            <a:fillRect/>
          </a:stretch>
        </p:blipFill>
        <p:spPr>
          <a:xfrm>
            <a:off x="208280" y="241983"/>
            <a:ext cx="5887720" cy="637403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450083" y="1318160"/>
            <a:ext cx="9522718" cy="3657600"/>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000">
                <a:solidFill>
                  <a:schemeClr val="bg1">
                    <a:lumMod val="95000"/>
                  </a:schemeClr>
                </a:solidFill>
                <a:latin typeface="微软雅黑" pitchFamily="34" charset="-122"/>
                <a:ea typeface="微软雅黑" panose="020b0503020204020204" pitchFamily="34" charset="-122"/>
              </a:rPr>
              <a:t>2.</a:t>
            </a:r>
            <a:r>
              <a:rPr lang="zh-CN" altLang="en-US" sz="2000">
                <a:solidFill>
                  <a:schemeClr val="bg1">
                    <a:lumMod val="95000"/>
                  </a:schemeClr>
                </a:solidFill>
                <a:latin typeface="微软雅黑" pitchFamily="34" charset="-122"/>
                <a:ea typeface="微软雅黑" panose="020b0503020204020204" pitchFamily="34" charset="-122"/>
              </a:rPr>
              <a:t>解释词语</a:t>
            </a:r>
          </a:p>
          <a:p>
            <a:pPr>
              <a:lnSpc>
                <a:spcPct val="150000"/>
              </a:lnSpc>
            </a:pPr>
            <a:r>
              <a:rPr lang="zh-CN" altLang="en-US" sz="2000">
                <a:solidFill>
                  <a:schemeClr val="bg1">
                    <a:lumMod val="95000"/>
                  </a:schemeClr>
                </a:solidFill>
                <a:latin typeface="微软雅黑" pitchFamily="34" charset="-122"/>
                <a:ea typeface="微软雅黑" panose="020b0503020204020204" pitchFamily="34" charset="-122"/>
              </a:rPr>
              <a:t>长歌当哭：</a:t>
            </a:r>
            <a:r>
              <a:rPr lang="zh-CN" altLang="en-US" sz="2000" b="1">
                <a:solidFill>
                  <a:schemeClr val="accent1">
                    <a:lumMod val="40000"/>
                    <a:lumOff val="60000"/>
                  </a:schemeClr>
                </a:solidFill>
                <a:latin typeface="微软雅黑" pitchFamily="34" charset="-122"/>
                <a:ea typeface="微软雅黑" panose="020b0503020204020204" pitchFamily="34" charset="-122"/>
              </a:rPr>
              <a:t>用写文章来当作哭泣。</a:t>
            </a:r>
          </a:p>
          <a:p>
            <a:pPr>
              <a:lnSpc>
                <a:spcPct val="150000"/>
              </a:lnSpc>
            </a:pPr>
            <a:r>
              <a:rPr lang="zh-CN" altLang="en-US" sz="2000">
                <a:solidFill>
                  <a:schemeClr val="bg1">
                    <a:lumMod val="95000"/>
                  </a:schemeClr>
                </a:solidFill>
                <a:latin typeface="微软雅黑" pitchFamily="34" charset="-122"/>
                <a:ea typeface="微软雅黑" panose="020b0503020204020204" pitchFamily="34" charset="-122"/>
              </a:rPr>
              <a:t>菲薄：</a:t>
            </a:r>
            <a:r>
              <a:rPr lang="zh-CN" altLang="en-US" sz="2000" b="1">
                <a:solidFill>
                  <a:schemeClr val="accent1">
                    <a:lumMod val="40000"/>
                    <a:lumOff val="60000"/>
                  </a:schemeClr>
                </a:solidFill>
                <a:latin typeface="微软雅黑" pitchFamily="34" charset="-122"/>
                <a:ea typeface="微软雅黑" panose="020b0503020204020204" pitchFamily="34" charset="-122"/>
              </a:rPr>
              <a:t>微薄。</a:t>
            </a:r>
          </a:p>
          <a:p>
            <a:pPr>
              <a:lnSpc>
                <a:spcPct val="150000"/>
              </a:lnSpc>
            </a:pPr>
            <a:r>
              <a:rPr lang="zh-CN" altLang="en-US" sz="2000">
                <a:solidFill>
                  <a:schemeClr val="bg1">
                    <a:lumMod val="95000"/>
                  </a:schemeClr>
                </a:solidFill>
                <a:latin typeface="微软雅黑" pitchFamily="34" charset="-122"/>
                <a:ea typeface="微软雅黑" panose="020b0503020204020204" pitchFamily="34" charset="-122"/>
              </a:rPr>
              <a:t>广有羽翼：</a:t>
            </a:r>
            <a:r>
              <a:rPr lang="zh-CN" altLang="en-US" sz="2000" b="1">
                <a:solidFill>
                  <a:schemeClr val="accent1">
                    <a:lumMod val="40000"/>
                    <a:lumOff val="60000"/>
                  </a:schemeClr>
                </a:solidFill>
                <a:latin typeface="微软雅黑" pitchFamily="34" charset="-122"/>
                <a:ea typeface="微软雅黑" panose="020b0503020204020204" pitchFamily="34" charset="-122"/>
              </a:rPr>
              <a:t>到处都有帮凶。</a:t>
            </a:r>
          </a:p>
          <a:p>
            <a:pPr>
              <a:lnSpc>
                <a:spcPct val="150000"/>
              </a:lnSpc>
            </a:pPr>
            <a:r>
              <a:rPr lang="zh-CN" altLang="en-US" sz="2000">
                <a:solidFill>
                  <a:schemeClr val="bg1">
                    <a:lumMod val="95000"/>
                  </a:schemeClr>
                </a:solidFill>
                <a:latin typeface="微软雅黑" pitchFamily="34" charset="-122"/>
                <a:ea typeface="微软雅黑" panose="020b0503020204020204" pitchFamily="34" charset="-122"/>
              </a:rPr>
              <a:t>桀骜：</a:t>
            </a:r>
            <a:r>
              <a:rPr lang="zh-CN" altLang="en-US" sz="2000" b="1">
                <a:solidFill>
                  <a:schemeClr val="accent1">
                    <a:lumMod val="40000"/>
                    <a:lumOff val="60000"/>
                  </a:schemeClr>
                </a:solidFill>
                <a:latin typeface="微软雅黑" pitchFamily="34" charset="-122"/>
                <a:ea typeface="微软雅黑" panose="020b0503020204020204" pitchFamily="34" charset="-122"/>
              </a:rPr>
              <a:t>形容性情倔强。</a:t>
            </a:r>
          </a:p>
          <a:p>
            <a:pPr>
              <a:lnSpc>
                <a:spcPct val="150000"/>
              </a:lnSpc>
            </a:pPr>
            <a:r>
              <a:rPr lang="zh-CN" altLang="en-US" sz="2000">
                <a:solidFill>
                  <a:schemeClr val="bg1">
                    <a:lumMod val="95000"/>
                  </a:schemeClr>
                </a:solidFill>
                <a:latin typeface="微软雅黑" pitchFamily="34" charset="-122"/>
                <a:ea typeface="微软雅黑" panose="020b0503020204020204" pitchFamily="34" charset="-122"/>
              </a:rPr>
              <a:t>喋血：</a:t>
            </a:r>
            <a:r>
              <a:rPr lang="zh-CN" altLang="en-US" sz="2000" b="1">
                <a:solidFill>
                  <a:schemeClr val="accent1">
                    <a:lumMod val="40000"/>
                    <a:lumOff val="60000"/>
                  </a:schemeClr>
                </a:solidFill>
                <a:latin typeface="微软雅黑" pitchFamily="34" charset="-122"/>
                <a:ea typeface="微软雅黑" panose="020b0503020204020204" pitchFamily="34" charset="-122"/>
              </a:rPr>
              <a:t>形容杀人多而血流满地。</a:t>
            </a:r>
          </a:p>
          <a:p>
            <a:pPr>
              <a:lnSpc>
                <a:spcPct val="150000"/>
              </a:lnSpc>
            </a:pPr>
            <a:r>
              <a:rPr lang="zh-CN" altLang="en-US" sz="2000">
                <a:solidFill>
                  <a:schemeClr val="bg1">
                    <a:lumMod val="95000"/>
                  </a:schemeClr>
                </a:solidFill>
                <a:latin typeface="微软雅黑" pitchFamily="34" charset="-122"/>
                <a:ea typeface="微软雅黑" panose="020b0503020204020204" pitchFamily="34" charset="-122"/>
              </a:rPr>
              <a:t>殒身不恤：</a:t>
            </a:r>
            <a:r>
              <a:rPr lang="zh-CN" altLang="en-US" sz="2000" b="1">
                <a:solidFill>
                  <a:schemeClr val="accent1">
                    <a:lumMod val="40000"/>
                    <a:lumOff val="60000"/>
                  </a:schemeClr>
                </a:solidFill>
                <a:latin typeface="微软雅黑" pitchFamily="34" charset="-122"/>
                <a:ea typeface="微软雅黑" panose="020b0503020204020204" pitchFamily="34" charset="-122"/>
              </a:rPr>
              <a:t>牺牲生命也在所不惜。</a:t>
            </a:r>
          </a:p>
        </p:txBody>
      </p:sp>
      <p:sp>
        <p:nvSpPr>
          <p:cNvPr id="8" name="文本框 7"/>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微软雅黑" pitchFamily="34" charset="-122"/>
                <a:ea typeface="微软雅黑" panose="020b0503020204020204" pitchFamily="34" charset="-122"/>
              </a:rPr>
              <a:t>预习检查</a:t>
            </a:r>
            <a:endParaRPr sz="3200" b="1">
              <a:solidFill>
                <a:schemeClr val="bg1">
                  <a:lumMod val="50000"/>
                </a:schemeClr>
              </a:solidFill>
              <a:latin typeface="微软雅黑"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par>
                          <p:cTn id="8" fill="hold" nodeType="afterGroup">
                            <p:stCondLst>
                              <p:cond delay="500"/>
                            </p:stCondLst>
                            <p:childTnLst>
                              <p:par>
                                <p:cTn id="9" presetID="42" presetClass="entr" presetSubtype="0"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41" presetClass="entr" presetSubtype="0" fill="hold" grpId="2" nodeType="afterEffect">
                                  <p:stCondLst>
                                    <p:cond delay="1000"/>
                                  </p:stCondLst>
                                  <p:iterate type="lt">
                                    <p:tmPct val="10000"/>
                                  </p:iterate>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8"/>
                                        </p:tgtEl>
                                        <p:attrNameLst>
                                          <p:attrName>ppt_y</p:attrName>
                                        </p:attrNameLst>
                                      </p:cBhvr>
                                      <p:tavLst>
                                        <p:tav tm="0">
                                          <p:val>
                                            <p:strVal val="#ppt_y"/>
                                          </p:val>
                                        </p:tav>
                                        <p:tav tm="100000">
                                          <p:val>
                                            <p:strVal val="#ppt_y"/>
                                          </p:val>
                                        </p:tav>
                                      </p:tavLst>
                                    </p:anim>
                                    <p:anim calcmode="lin" valueType="num">
                                      <p:cBhvr>
                                        <p:cTn id="1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2"/>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anose="020b0503020204020204" pitchFamily="34" charset="-122"/>
            </a:endParaRPr>
          </a:p>
        </p:txBody>
      </p:sp>
      <p:sp>
        <p:nvSpPr>
          <p:cNvPr id="82" name="文本框 81"/>
          <p:cNvSpPr txBox="1"/>
          <p:nvPr/>
        </p:nvSpPr>
        <p:spPr>
          <a:xfrm>
            <a:off x="850582" y="1087829"/>
            <a:ext cx="10420985" cy="4192879"/>
          </a:xfrm>
          <a:prstGeom prst="rect">
            <a:avLst/>
          </a:prstGeom>
          <a:noFill/>
          <a:effectLst/>
        </p:spPr>
        <p:txBody>
          <a:bodyPr wrap="square" rtlCol="0">
            <a:spAutoFit/>
          </a:bodyPr>
          <a:lstStyle/>
          <a:p>
            <a:pPr algn="ctr">
              <a:lnSpc>
                <a:spcPct val="150000"/>
              </a:lnSpc>
            </a:pPr>
            <a:r>
              <a:rPr lang="en-US" altLang="zh-CN" sz="2000" b="1">
                <a:solidFill>
                  <a:schemeClr val="bg1"/>
                </a:solidFill>
                <a:latin typeface="微软雅黑" pitchFamily="34" charset="-122"/>
                <a:ea typeface="微软雅黑" panose="020b0503020204020204" pitchFamily="34" charset="-122"/>
              </a:rPr>
              <a:t>【</a:t>
            </a:r>
            <a:r>
              <a:rPr lang="zh-CN" altLang="en-US" sz="2000" b="1">
                <a:solidFill>
                  <a:schemeClr val="bg1"/>
                </a:solidFill>
                <a:latin typeface="微软雅黑" pitchFamily="34" charset="-122"/>
                <a:ea typeface="微软雅黑" panose="020b0503020204020204" pitchFamily="34" charset="-122"/>
              </a:rPr>
              <a:t>学习指引</a:t>
            </a:r>
            <a:r>
              <a:rPr lang="en-US" altLang="zh-CN" sz="2000" b="1">
                <a:solidFill>
                  <a:schemeClr val="bg1"/>
                </a:solidFill>
                <a:latin typeface="微软雅黑" pitchFamily="34" charset="-122"/>
                <a:ea typeface="微软雅黑" panose="020b0503020204020204" pitchFamily="34" charset="-122"/>
              </a:rPr>
              <a:t>】</a:t>
            </a:r>
          </a:p>
          <a:p>
            <a:pPr>
              <a:lnSpc>
                <a:spcPct val="150000"/>
              </a:lnSpc>
            </a:pPr>
            <a:r>
              <a:rPr lang="en-US" altLang="zh-CN" sz="2000">
                <a:solidFill>
                  <a:schemeClr val="bg1"/>
                </a:solidFill>
                <a:latin typeface="微软雅黑" pitchFamily="34" charset="-122"/>
                <a:ea typeface="微软雅黑" panose="020b0503020204020204" pitchFamily="34" charset="-122"/>
              </a:rPr>
              <a:t>      《</a:t>
            </a:r>
            <a:r>
              <a:rPr lang="zh-CN" altLang="en-US" sz="2000">
                <a:solidFill>
                  <a:schemeClr val="bg1"/>
                </a:solidFill>
                <a:latin typeface="微软雅黑" pitchFamily="34" charset="-122"/>
                <a:ea typeface="微软雅黑" panose="020b0503020204020204" pitchFamily="34" charset="-122"/>
              </a:rPr>
              <a:t>屈原列传</a:t>
            </a:r>
            <a:r>
              <a:rPr lang="en-US" altLang="zh-CN" sz="2000">
                <a:solidFill>
                  <a:schemeClr val="bg1"/>
                </a:solidFill>
                <a:latin typeface="微软雅黑" pitchFamily="34" charset="-122"/>
                <a:ea typeface="微软雅黑" panose="020b0503020204020204" pitchFamily="34" charset="-122"/>
              </a:rPr>
              <a:t>》</a:t>
            </a:r>
            <a:r>
              <a:rPr lang="zh-CN" altLang="en-US" sz="2000">
                <a:solidFill>
                  <a:schemeClr val="bg1"/>
                </a:solidFill>
                <a:latin typeface="微软雅黑" pitchFamily="34" charset="-122"/>
                <a:ea typeface="微软雅黑" panose="020b0503020204020204" pitchFamily="34" charset="-122"/>
              </a:rPr>
              <a:t>是部编版高中语文选择性必修中册第三单元的第一课。</a:t>
            </a:r>
            <a:r>
              <a:rPr lang="en-US" altLang="zh-CN" sz="2000">
                <a:solidFill>
                  <a:schemeClr val="bg1"/>
                </a:solidFill>
                <a:latin typeface="微软雅黑" pitchFamily="34" charset="-122"/>
                <a:ea typeface="微软雅黑" panose="020b0503020204020204" pitchFamily="34" charset="-122"/>
              </a:rPr>
              <a:t>《</a:t>
            </a:r>
            <a:r>
              <a:rPr lang="zh-CN" altLang="en-US" sz="2000">
                <a:solidFill>
                  <a:schemeClr val="bg1"/>
                </a:solidFill>
                <a:latin typeface="微软雅黑" pitchFamily="34" charset="-122"/>
                <a:ea typeface="微软雅黑" panose="020b0503020204020204" pitchFamily="34" charset="-122"/>
              </a:rPr>
              <a:t>史记</a:t>
            </a:r>
            <a:r>
              <a:rPr lang="en-US" altLang="zh-CN" sz="2000">
                <a:solidFill>
                  <a:schemeClr val="bg1"/>
                </a:solidFill>
                <a:latin typeface="微软雅黑" pitchFamily="34" charset="-122"/>
                <a:ea typeface="微软雅黑" panose="020b0503020204020204" pitchFamily="34" charset="-122"/>
              </a:rPr>
              <a:t>》</a:t>
            </a:r>
            <a:r>
              <a:rPr lang="zh-CN" altLang="en-US" sz="2000">
                <a:solidFill>
                  <a:schemeClr val="bg1"/>
                </a:solidFill>
                <a:latin typeface="微软雅黑" pitchFamily="34" charset="-122"/>
                <a:ea typeface="微软雅黑" panose="020b0503020204020204" pitchFamily="34" charset="-122"/>
              </a:rPr>
              <a:t>被鲁迅誉为“史家之绝唱，无韵之</a:t>
            </a:r>
            <a:r>
              <a:rPr lang="en-US" altLang="zh-CN" sz="2000">
                <a:solidFill>
                  <a:schemeClr val="bg1"/>
                </a:solidFill>
                <a:latin typeface="微软雅黑" pitchFamily="34" charset="-122"/>
                <a:ea typeface="微软雅黑" panose="020b0503020204020204" pitchFamily="34" charset="-122"/>
              </a:rPr>
              <a:t>《</a:t>
            </a:r>
            <a:r>
              <a:rPr lang="zh-CN" altLang="en-US" sz="2000">
                <a:solidFill>
                  <a:schemeClr val="bg1"/>
                </a:solidFill>
                <a:latin typeface="微软雅黑" pitchFamily="34" charset="-122"/>
                <a:ea typeface="微软雅黑" panose="020b0503020204020204" pitchFamily="34" charset="-122"/>
              </a:rPr>
              <a:t>离骚</a:t>
            </a:r>
            <a:r>
              <a:rPr lang="en-US" altLang="zh-CN" sz="2000">
                <a:solidFill>
                  <a:schemeClr val="bg1"/>
                </a:solidFill>
                <a:latin typeface="微软雅黑" pitchFamily="34" charset="-122"/>
                <a:ea typeface="微软雅黑" panose="020b0503020204020204" pitchFamily="34" charset="-122"/>
              </a:rPr>
              <a:t>》”</a:t>
            </a:r>
            <a:r>
              <a:rPr lang="zh-CN" altLang="en-US" sz="2000">
                <a:solidFill>
                  <a:schemeClr val="bg1"/>
                </a:solidFill>
                <a:latin typeface="微软雅黑" pitchFamily="34" charset="-122"/>
                <a:ea typeface="微软雅黑" panose="020b0503020204020204" pitchFamily="34" charset="-122"/>
              </a:rPr>
              <a:t>，在学习这篇课文的时候，我们要尝试寻求</a:t>
            </a:r>
            <a:r>
              <a:rPr lang="en-US" altLang="zh-CN" sz="2000">
                <a:solidFill>
                  <a:schemeClr val="bg1"/>
                </a:solidFill>
                <a:latin typeface="微软雅黑" pitchFamily="34" charset="-122"/>
                <a:ea typeface="微软雅黑" panose="020b0503020204020204" pitchFamily="34" charset="-122"/>
              </a:rPr>
              <a:t>《</a:t>
            </a:r>
            <a:r>
              <a:rPr lang="zh-CN" altLang="en-US" sz="2000">
                <a:solidFill>
                  <a:schemeClr val="bg1"/>
                </a:solidFill>
                <a:latin typeface="微软雅黑" pitchFamily="34" charset="-122"/>
                <a:ea typeface="微软雅黑" panose="020b0503020204020204" pitchFamily="34" charset="-122"/>
              </a:rPr>
              <a:t>史记</a:t>
            </a:r>
            <a:r>
              <a:rPr lang="en-US" altLang="zh-CN" sz="2000">
                <a:solidFill>
                  <a:schemeClr val="bg1"/>
                </a:solidFill>
                <a:latin typeface="微软雅黑" pitchFamily="34" charset="-122"/>
                <a:ea typeface="微软雅黑" panose="020b0503020204020204" pitchFamily="34" charset="-122"/>
              </a:rPr>
              <a:t>》</a:t>
            </a:r>
            <a:r>
              <a:rPr lang="zh-CN" altLang="en-US" sz="2000">
                <a:solidFill>
                  <a:schemeClr val="bg1"/>
                </a:solidFill>
                <a:latin typeface="微软雅黑" pitchFamily="34" charset="-122"/>
                <a:ea typeface="微软雅黑" panose="020b0503020204020204" pitchFamily="34" charset="-122"/>
              </a:rPr>
              <a:t>和</a:t>
            </a:r>
            <a:r>
              <a:rPr lang="en-US" altLang="zh-CN" sz="2000">
                <a:solidFill>
                  <a:schemeClr val="bg1"/>
                </a:solidFill>
                <a:latin typeface="微软雅黑" pitchFamily="34" charset="-122"/>
                <a:ea typeface="微软雅黑" panose="020b0503020204020204" pitchFamily="34" charset="-122"/>
              </a:rPr>
              <a:t>《</a:t>
            </a:r>
            <a:r>
              <a:rPr lang="zh-CN" altLang="en-US" sz="2000">
                <a:solidFill>
                  <a:schemeClr val="bg1"/>
                </a:solidFill>
                <a:latin typeface="微软雅黑" pitchFamily="34" charset="-122"/>
                <a:ea typeface="微软雅黑" panose="020b0503020204020204" pitchFamily="34" charset="-122"/>
              </a:rPr>
              <a:t>离骚</a:t>
            </a:r>
            <a:r>
              <a:rPr lang="en-US" altLang="zh-CN" sz="2000">
                <a:solidFill>
                  <a:schemeClr val="bg1"/>
                </a:solidFill>
                <a:latin typeface="微软雅黑" pitchFamily="34" charset="-122"/>
                <a:ea typeface="微软雅黑" panose="020b0503020204020204" pitchFamily="34" charset="-122"/>
              </a:rPr>
              <a:t>》</a:t>
            </a:r>
            <a:r>
              <a:rPr lang="zh-CN" altLang="en-US" sz="2000">
                <a:solidFill>
                  <a:schemeClr val="bg1"/>
                </a:solidFill>
                <a:latin typeface="微软雅黑" pitchFamily="34" charset="-122"/>
                <a:ea typeface="微软雅黑" panose="020b0503020204020204" pitchFamily="34" charset="-122"/>
              </a:rPr>
              <a:t>之间有怎样的关联。</a:t>
            </a:r>
            <a:r>
              <a:rPr lang="en-US" altLang="zh-CN" sz="2000">
                <a:solidFill>
                  <a:schemeClr val="bg1"/>
                </a:solidFill>
                <a:latin typeface="微软雅黑" pitchFamily="34" charset="-122"/>
                <a:ea typeface="微软雅黑" panose="020b0503020204020204" pitchFamily="34" charset="-122"/>
              </a:rPr>
              <a:t>《</a:t>
            </a:r>
            <a:r>
              <a:rPr lang="zh-CN" altLang="en-US" sz="2000">
                <a:solidFill>
                  <a:schemeClr val="bg1"/>
                </a:solidFill>
                <a:latin typeface="微软雅黑" pitchFamily="34" charset="-122"/>
                <a:ea typeface="微软雅黑" panose="020b0503020204020204" pitchFamily="34" charset="-122"/>
              </a:rPr>
              <a:t>屈原列传</a:t>
            </a:r>
            <a:r>
              <a:rPr lang="en-US" altLang="zh-CN" sz="2000">
                <a:solidFill>
                  <a:schemeClr val="bg1"/>
                </a:solidFill>
                <a:latin typeface="微软雅黑" pitchFamily="34" charset="-122"/>
                <a:ea typeface="微软雅黑" panose="020b0503020204020204" pitchFamily="34" charset="-122"/>
              </a:rPr>
              <a:t>》</a:t>
            </a:r>
            <a:r>
              <a:rPr lang="zh-CN" altLang="en-US" sz="2000">
                <a:solidFill>
                  <a:schemeClr val="bg1"/>
                </a:solidFill>
                <a:latin typeface="微软雅黑" pitchFamily="34" charset="-122"/>
                <a:ea typeface="微软雅黑" panose="020b0503020204020204" pitchFamily="34" charset="-122"/>
              </a:rPr>
              <a:t>将屈原的生平事迹放在楚国日趋衰亡的大背景下展现，既有对史实的粗笔勾勒，又有对细节的工笔描绘，揭示了屈原个人的身世浮沉与国家生死存亡的内在联系，充分彰显了屈原的人格风采。</a:t>
            </a:r>
          </a:p>
          <a:p>
            <a:pPr>
              <a:lnSpc>
                <a:spcPct val="150000"/>
              </a:lnSpc>
            </a:pPr>
            <a:r>
              <a:rPr lang="en-US" altLang="zh-CN" sz="2000">
                <a:solidFill>
                  <a:schemeClr val="bg1"/>
                </a:solidFill>
                <a:latin typeface="微软雅黑" pitchFamily="34" charset="-122"/>
                <a:ea typeface="微软雅黑" panose="020b0503020204020204" pitchFamily="34" charset="-122"/>
              </a:rPr>
              <a:t>      </a:t>
            </a:r>
            <a:r>
              <a:rPr lang="zh-CN" altLang="en-US" sz="2000">
                <a:solidFill>
                  <a:schemeClr val="bg1"/>
                </a:solidFill>
                <a:latin typeface="微软雅黑" pitchFamily="34" charset="-122"/>
                <a:ea typeface="微软雅黑" panose="020b0503020204020204" pitchFamily="34" charset="-122"/>
              </a:rPr>
              <a:t>阅读这篇文章的时候，我们首先要在理解和掌握文言知识的前提下，疏通文意。例如：“明年”“诡辩”“颜色”“形容”等古今异义的现象。更重要的是，我们要注意把握屈原的精神品质，品味作品精湛的叙事艺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993364" y="1164809"/>
            <a:ext cx="10506113" cy="3731214"/>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000" b="1">
                <a:solidFill>
                  <a:schemeClr val="tx1">
                    <a:lumMod val="65000"/>
                    <a:lumOff val="35000"/>
                  </a:schemeClr>
                </a:solidFill>
                <a:latin typeface="微软雅黑" pitchFamily="34" charset="-122"/>
                <a:ea typeface="微软雅黑" panose="020b0503020204020204" pitchFamily="34" charset="-122"/>
              </a:rPr>
              <a:t>（二）初读课文。</a:t>
            </a:r>
          </a:p>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1】</a:t>
            </a:r>
            <a:r>
              <a:rPr lang="zh-CN" altLang="en-US" sz="2000">
                <a:solidFill>
                  <a:schemeClr val="tx1">
                    <a:lumMod val="65000"/>
                    <a:lumOff val="35000"/>
                  </a:schemeClr>
                </a:solidFill>
                <a:latin typeface="微软雅黑" pitchFamily="34" charset="-122"/>
                <a:ea typeface="微软雅黑" panose="020b0503020204020204" pitchFamily="34" charset="-122"/>
              </a:rPr>
              <a:t>通读课文，划分层次结构。</a:t>
            </a:r>
          </a:p>
          <a:p>
            <a:pPr>
              <a:lnSpc>
                <a:spcPct val="150000"/>
              </a:lnSpc>
            </a:pPr>
            <a:r>
              <a:rPr lang="zh-CN" altLang="en-US" sz="2000">
                <a:solidFill>
                  <a:srgbClr val="C00000"/>
                </a:solidFill>
                <a:latin typeface="微软雅黑" pitchFamily="34" charset="-122"/>
                <a:ea typeface="微软雅黑" panose="020b0503020204020204" pitchFamily="34" charset="-122"/>
              </a:rPr>
              <a:t>明确   第一部分（第</a:t>
            </a:r>
            <a:r>
              <a:rPr lang="en-US" altLang="zh-CN" sz="2000">
                <a:solidFill>
                  <a:srgbClr val="C00000"/>
                </a:solidFill>
                <a:latin typeface="微软雅黑" pitchFamily="34" charset="-122"/>
                <a:ea typeface="微软雅黑" panose="020b0503020204020204" pitchFamily="34" charset="-122"/>
              </a:rPr>
              <a:t>1-3</a:t>
            </a:r>
            <a:r>
              <a:rPr lang="zh-CN" altLang="en-US" sz="2000">
                <a:solidFill>
                  <a:srgbClr val="C00000"/>
                </a:solidFill>
                <a:latin typeface="微软雅黑" pitchFamily="34" charset="-122"/>
                <a:ea typeface="微软雅黑" panose="020b0503020204020204" pitchFamily="34" charset="-122"/>
              </a:rPr>
              <a:t>段），屈原由见“任”而见“疏”。</a:t>
            </a:r>
          </a:p>
          <a:p>
            <a:pPr>
              <a:lnSpc>
                <a:spcPct val="150000"/>
              </a:lnSpc>
            </a:pPr>
            <a:r>
              <a:rPr lang="zh-CN" altLang="en-US" sz="2000">
                <a:solidFill>
                  <a:srgbClr val="C00000"/>
                </a:solidFill>
                <a:latin typeface="微软雅黑" pitchFamily="34" charset="-122"/>
                <a:ea typeface="微软雅黑" panose="020b0503020204020204" pitchFamily="34" charset="-122"/>
              </a:rPr>
              <a:t>第二部分（第</a:t>
            </a:r>
            <a:r>
              <a:rPr lang="en-US" altLang="zh-CN" sz="2000">
                <a:solidFill>
                  <a:srgbClr val="C00000"/>
                </a:solidFill>
                <a:latin typeface="微软雅黑" pitchFamily="34" charset="-122"/>
                <a:ea typeface="微软雅黑" panose="020b0503020204020204" pitchFamily="34" charset="-122"/>
              </a:rPr>
              <a:t>4-9</a:t>
            </a:r>
            <a:r>
              <a:rPr lang="zh-CN" altLang="en-US" sz="2000">
                <a:solidFill>
                  <a:srgbClr val="C00000"/>
                </a:solidFill>
                <a:latin typeface="微软雅黑" pitchFamily="34" charset="-122"/>
                <a:ea typeface="微软雅黑" panose="020b0503020204020204" pitchFamily="34" charset="-122"/>
              </a:rPr>
              <a:t>段），屈原由见“黜”而见“迁”。</a:t>
            </a:r>
          </a:p>
          <a:p>
            <a:pPr>
              <a:lnSpc>
                <a:spcPct val="150000"/>
              </a:lnSpc>
            </a:pPr>
            <a:r>
              <a:rPr lang="zh-CN" altLang="en-US" sz="2000">
                <a:solidFill>
                  <a:srgbClr val="C00000"/>
                </a:solidFill>
                <a:latin typeface="微软雅黑" pitchFamily="34" charset="-122"/>
                <a:ea typeface="微软雅黑" panose="020b0503020204020204" pitchFamily="34" charset="-122"/>
              </a:rPr>
              <a:t>第三部分（第</a:t>
            </a:r>
            <a:r>
              <a:rPr lang="en-US" altLang="zh-CN" sz="2000">
                <a:solidFill>
                  <a:srgbClr val="C00000"/>
                </a:solidFill>
                <a:latin typeface="微软雅黑" pitchFamily="34" charset="-122"/>
                <a:ea typeface="微软雅黑" panose="020b0503020204020204" pitchFamily="34" charset="-122"/>
              </a:rPr>
              <a:t>10-11</a:t>
            </a:r>
            <a:r>
              <a:rPr lang="zh-CN" altLang="en-US" sz="2000">
                <a:solidFill>
                  <a:srgbClr val="C00000"/>
                </a:solidFill>
                <a:latin typeface="微软雅黑" pitchFamily="34" charset="-122"/>
                <a:ea typeface="微软雅黑" panose="020b0503020204020204" pitchFamily="34" charset="-122"/>
              </a:rPr>
              <a:t>段），屈原自沉汨罗江及死后的影响。</a:t>
            </a:r>
          </a:p>
          <a:p>
            <a:pPr>
              <a:lnSpc>
                <a:spcPct val="150000"/>
              </a:lnSpc>
            </a:pPr>
            <a:r>
              <a:rPr lang="zh-CN" altLang="en-US" sz="2000">
                <a:solidFill>
                  <a:srgbClr val="C00000"/>
                </a:solidFill>
                <a:latin typeface="微软雅黑" pitchFamily="34" charset="-122"/>
                <a:ea typeface="微软雅黑" panose="020b0503020204020204" pitchFamily="34" charset="-122"/>
              </a:rPr>
              <a:t>第四部分（第</a:t>
            </a:r>
            <a:r>
              <a:rPr lang="en-US" altLang="zh-CN" sz="2000">
                <a:solidFill>
                  <a:srgbClr val="C00000"/>
                </a:solidFill>
                <a:latin typeface="微软雅黑" pitchFamily="34" charset="-122"/>
                <a:ea typeface="微软雅黑" panose="020b0503020204020204" pitchFamily="34" charset="-122"/>
              </a:rPr>
              <a:t>12</a:t>
            </a:r>
            <a:r>
              <a:rPr lang="zh-CN" altLang="en-US" sz="2000">
                <a:solidFill>
                  <a:srgbClr val="C00000"/>
                </a:solidFill>
                <a:latin typeface="微软雅黑" pitchFamily="34" charset="-122"/>
                <a:ea typeface="微软雅黑" panose="020b0503020204020204" pitchFamily="34" charset="-122"/>
              </a:rPr>
              <a:t>段），司马迁对屈原的评论。</a:t>
            </a:r>
          </a:p>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2】</a:t>
            </a:r>
            <a:r>
              <a:rPr lang="zh-CN" altLang="en-US" sz="2000">
                <a:solidFill>
                  <a:schemeClr val="tx1">
                    <a:lumMod val="65000"/>
                    <a:lumOff val="35000"/>
                  </a:schemeClr>
                </a:solidFill>
                <a:latin typeface="微软雅黑" pitchFamily="34" charset="-122"/>
                <a:ea typeface="微软雅黑" panose="020b0503020204020204" pitchFamily="34" charset="-122"/>
              </a:rPr>
              <a:t>本文的线索是什么？</a:t>
            </a:r>
          </a:p>
          <a:p>
            <a:pPr>
              <a:lnSpc>
                <a:spcPct val="150000"/>
              </a:lnSpc>
            </a:pPr>
            <a:r>
              <a:rPr lang="zh-CN" altLang="en-US" sz="2000">
                <a:solidFill>
                  <a:srgbClr val="C00000"/>
                </a:solidFill>
                <a:latin typeface="微软雅黑" pitchFamily="34" charset="-122"/>
                <a:ea typeface="微软雅黑" panose="020b0503020204020204" pitchFamily="34" charset="-122"/>
              </a:rPr>
              <a:t>明确   按时间顺序，以“任、疏、绌、迁、沉”为线索，处处围绕屈原的“志”写。</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Effect transition="in" filter="dissolve">
                                      <p:cBhvr>
                                        <p:cTn id="7" dur="500"/>
                                        <p:tgtEl>
                                          <p:spTgt spid="12">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2">
                                            <p:txEl>
                                              <p:pRg st="3" end="3"/>
                                            </p:txEl>
                                          </p:spTgt>
                                        </p:tgtEl>
                                        <p:attrNameLst>
                                          <p:attrName>style.visibility</p:attrName>
                                        </p:attrNameLst>
                                      </p:cBhvr>
                                      <p:to>
                                        <p:strVal val="visible"/>
                                      </p:to>
                                    </p:set>
                                    <p:animEffect transition="in" filter="dissolve">
                                      <p:cBhvr>
                                        <p:cTn id="10" dur="500"/>
                                        <p:tgtEl>
                                          <p:spTgt spid="12">
                                            <p:txEl>
                                              <p:pRg st="3" end="3"/>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2">
                                            <p:txEl>
                                              <p:pRg st="4" end="4"/>
                                            </p:txEl>
                                          </p:spTgt>
                                        </p:tgtEl>
                                        <p:attrNameLst>
                                          <p:attrName>style.visibility</p:attrName>
                                        </p:attrNameLst>
                                      </p:cBhvr>
                                      <p:to>
                                        <p:strVal val="visible"/>
                                      </p:to>
                                    </p:set>
                                    <p:animEffect transition="in" filter="dissolve">
                                      <p:cBhvr>
                                        <p:cTn id="13" dur="500"/>
                                        <p:tgtEl>
                                          <p:spTgt spid="12">
                                            <p:txEl>
                                              <p:pRg st="4" end="4"/>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12">
                                            <p:txEl>
                                              <p:pRg st="5" end="5"/>
                                            </p:txEl>
                                          </p:spTgt>
                                        </p:tgtEl>
                                        <p:attrNameLst>
                                          <p:attrName>style.visibility</p:attrName>
                                        </p:attrNameLst>
                                      </p:cBhvr>
                                      <p:to>
                                        <p:strVal val="visible"/>
                                      </p:to>
                                    </p:set>
                                    <p:animEffect transition="in" filter="dissolve">
                                      <p:cBhvr>
                                        <p:cTn id="16" dur="500"/>
                                        <p:tgtEl>
                                          <p:spTgt spid="12">
                                            <p:txEl>
                                              <p:pRg st="5" end="5"/>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9" presetClass="entr" presetSubtype="0" fill="hold" nodeType="clickEffect">
                                  <p:stCondLst>
                                    <p:cond delay="0"/>
                                  </p:stCondLst>
                                  <p:childTnLst>
                                    <p:set>
                                      <p:cBhvr>
                                        <p:cTn id="20" dur="1" fill="hold">
                                          <p:stCondLst>
                                            <p:cond delay="0"/>
                                          </p:stCondLst>
                                        </p:cTn>
                                        <p:tgtEl>
                                          <p:spTgt spid="12">
                                            <p:txEl>
                                              <p:pRg st="7" end="7"/>
                                            </p:txEl>
                                          </p:spTgt>
                                        </p:tgtEl>
                                        <p:attrNameLst>
                                          <p:attrName>style.visibility</p:attrName>
                                        </p:attrNameLst>
                                      </p:cBhvr>
                                      <p:to>
                                        <p:strVal val="visible"/>
                                      </p:to>
                                    </p:set>
                                    <p:animEffect transition="in" filter="dissolve">
                                      <p:cBhvr>
                                        <p:cTn id="21" dur="500"/>
                                        <p:tgtEl>
                                          <p:spTgt spid="1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pitchFamily="34" charset="-122"/>
              <a:ea typeface="微软雅黑"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anose="05000000000000000000" pitchFamily="2" charset="2"/>
              <a:buChar char="n"/>
              <a:defRPr/>
            </a:pPr>
            <a:r>
              <a:rPr lang="zh-CN" altLang="en-US" sz="4400" b="1">
                <a:solidFill>
                  <a:schemeClr val="bg1"/>
                </a:solidFill>
                <a:latin typeface="微软雅黑" pitchFamily="34" charset="-122"/>
                <a:ea typeface="微软雅黑" panose="020b0503020204020204" pitchFamily="34" charset="-122"/>
                <a:sym typeface="+mn-ea"/>
              </a:rPr>
              <a:t>文本研读</a:t>
            </a:r>
            <a:endParaRPr kumimoji="0" lang="zh-CN" altLang="en-US" sz="4400" b="1" i="1" kern="0" cap="none" spc="600" normalizeH="0" baseline="0" noProof="0">
              <a:solidFill>
                <a:schemeClr val="bg1"/>
              </a:solidFill>
              <a:latin typeface="微软雅黑" pitchFamily="34" charset="-122"/>
              <a:ea typeface="微软雅黑"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微软雅黑" pitchFamily="34" charset="-122"/>
                <a:ea typeface="微软雅黑" panose="020b0503020204020204" pitchFamily="34" charset="-122"/>
              </a:rPr>
              <a:t>第三部分</a:t>
            </a:r>
            <a:endParaRPr lang="en-US" altLang="zh-CN" sz="3200" b="1">
              <a:solidFill>
                <a:schemeClr val="bg1"/>
              </a:solidFill>
              <a:latin typeface="微软雅黑"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500"/>
                            </p:stCondLst>
                            <p:childTnLst>
                              <p:par>
                                <p:cTn id="15" presetID="29" presetClass="entr" presetSubtype="0" fill="hold" grpId="2" nodeType="afterEffect">
                                  <p:stCondLst>
                                    <p:cond delay="10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3000"/>
                            </p:stCondLst>
                            <p:childTnLst>
                              <p:par>
                                <p:cTn id="21" presetID="42" presetClass="entr" presetSubtype="0" fill="hold" grpId="1" nodeType="afterEffect">
                                  <p:stCondLst>
                                    <p:cond delay="15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1"/>
      <p:bldP spid="7" grpId="2"/>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469188" y="1455517"/>
            <a:ext cx="3261648" cy="419287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1】</a:t>
            </a:r>
            <a:r>
              <a:rPr lang="zh-CN" altLang="en-US" sz="2000">
                <a:solidFill>
                  <a:schemeClr val="tx1">
                    <a:lumMod val="65000"/>
                    <a:lumOff val="35000"/>
                  </a:schemeClr>
                </a:solidFill>
                <a:latin typeface="微软雅黑" pitchFamily="34" charset="-122"/>
                <a:ea typeface="微软雅黑" panose="020b0503020204020204" pitchFamily="34" charset="-122"/>
              </a:rPr>
              <a:t>研读第一自然段</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活动一：解释下列词语</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①闻：</a:t>
            </a:r>
            <a:endParaRPr lang="zh-CN" altLang="en-US"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②志：</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③明：</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④娴：</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⑤图议：</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⑥入：</a:t>
            </a:r>
            <a:endParaRPr lang="en-US" altLang="zh-CN"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⑦出：</a:t>
            </a:r>
            <a:endParaRPr lang="zh-CN" altLang="en-US" sz="2000" b="1">
              <a:solidFill>
                <a:srgbClr val="C00000"/>
              </a:solidFill>
              <a:latin typeface="微软雅黑"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sp>
        <p:nvSpPr>
          <p:cNvPr id="6" name="文本框 5"/>
          <p:cNvSpPr txBox="1"/>
          <p:nvPr/>
        </p:nvSpPr>
        <p:spPr>
          <a:xfrm>
            <a:off x="5197435" y="2353630"/>
            <a:ext cx="3673434" cy="3269549"/>
          </a:xfrm>
          <a:prstGeom prst="rect">
            <a:avLst/>
          </a:prstGeom>
          <a:noFill/>
        </p:spPr>
        <p:txBody>
          <a:bodyPr wrap="square" rtlCol="0">
            <a:spAutoFit/>
          </a:bodyPr>
          <a:lstStyle/>
          <a:p>
            <a:pPr>
              <a:lnSpc>
                <a:spcPct val="150000"/>
              </a:lnSpc>
            </a:pPr>
            <a:r>
              <a:rPr lang="zh-CN" altLang="en-US" sz="2000" b="1">
                <a:solidFill>
                  <a:srgbClr val="C00000"/>
                </a:solidFill>
                <a:latin typeface="微软雅黑" pitchFamily="34" charset="-122"/>
                <a:ea typeface="微软雅黑" panose="020b0503020204020204" pitchFamily="34" charset="-122"/>
              </a:rPr>
              <a:t>动词作名词，见识，知识</a:t>
            </a:r>
          </a:p>
          <a:p>
            <a:pPr>
              <a:lnSpc>
                <a:spcPct val="150000"/>
              </a:lnSpc>
            </a:pPr>
            <a:r>
              <a:rPr lang="zh-CN" altLang="en-US" sz="2000" b="1">
                <a:solidFill>
                  <a:srgbClr val="C00000"/>
                </a:solidFill>
                <a:latin typeface="微软雅黑" pitchFamily="34" charset="-122"/>
                <a:ea typeface="微软雅黑" panose="020b0503020204020204" pitchFamily="34" charset="-122"/>
              </a:rPr>
              <a:t>记忆</a:t>
            </a:r>
          </a:p>
          <a:p>
            <a:pPr>
              <a:lnSpc>
                <a:spcPct val="150000"/>
              </a:lnSpc>
            </a:pPr>
            <a:r>
              <a:rPr lang="zh-CN" altLang="en-US" sz="2000" b="1">
                <a:solidFill>
                  <a:srgbClr val="C00000"/>
                </a:solidFill>
                <a:latin typeface="微软雅黑" pitchFamily="34" charset="-122"/>
                <a:ea typeface="微软雅黑" panose="020b0503020204020204" pitchFamily="34" charset="-122"/>
              </a:rPr>
              <a:t>明晓</a:t>
            </a:r>
          </a:p>
          <a:p>
            <a:pPr>
              <a:lnSpc>
                <a:spcPct val="150000"/>
              </a:lnSpc>
            </a:pPr>
            <a:r>
              <a:rPr lang="zh-CN" altLang="en-US" sz="2000" b="1">
                <a:solidFill>
                  <a:srgbClr val="C00000"/>
                </a:solidFill>
                <a:latin typeface="微软雅黑" pitchFamily="34" charset="-122"/>
                <a:ea typeface="微软雅黑" panose="020b0503020204020204" pitchFamily="34" charset="-122"/>
              </a:rPr>
              <a:t>熟悉</a:t>
            </a:r>
          </a:p>
          <a:p>
            <a:pPr>
              <a:lnSpc>
                <a:spcPct val="150000"/>
              </a:lnSpc>
            </a:pPr>
            <a:r>
              <a:rPr lang="zh-CN" altLang="en-US" sz="2000" b="1">
                <a:solidFill>
                  <a:srgbClr val="C00000"/>
                </a:solidFill>
                <a:latin typeface="微软雅黑" pitchFamily="34" charset="-122"/>
                <a:ea typeface="微软雅黑" panose="020b0503020204020204" pitchFamily="34" charset="-122"/>
              </a:rPr>
              <a:t>    谋划计议</a:t>
            </a:r>
          </a:p>
          <a:p>
            <a:pPr>
              <a:lnSpc>
                <a:spcPct val="150000"/>
              </a:lnSpc>
            </a:pPr>
            <a:r>
              <a:rPr lang="zh-CN" altLang="en-US" sz="2000" b="1">
                <a:solidFill>
                  <a:srgbClr val="C00000"/>
                </a:solidFill>
                <a:latin typeface="微软雅黑" pitchFamily="34" charset="-122"/>
                <a:ea typeface="微软雅黑" panose="020b0503020204020204" pitchFamily="34" charset="-122"/>
              </a:rPr>
              <a:t>名词作状语，对朝庭内</a:t>
            </a:r>
          </a:p>
          <a:p>
            <a:pPr>
              <a:lnSpc>
                <a:spcPct val="150000"/>
              </a:lnSpc>
            </a:pPr>
            <a:r>
              <a:rPr lang="zh-CN" altLang="en-US" sz="2000" b="1">
                <a:solidFill>
                  <a:srgbClr val="C00000"/>
                </a:solidFill>
                <a:latin typeface="微软雅黑" pitchFamily="34" charset="-122"/>
                <a:ea typeface="微软雅黑" panose="020b0503020204020204" pitchFamily="34" charset="-122"/>
              </a:rPr>
              <a:t>名词作状语，对外</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0353" y="1589720"/>
            <a:ext cx="2354641" cy="410937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8" fill="hold" grpId="1"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wipe(left)">
                                      <p:cBhvr>
                                        <p:cTn id="14" dur="500"/>
                                        <p:tgtEl>
                                          <p:spTgt spid="6">
                                            <p:txEl>
                                              <p:pRg st="0" end="0"/>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8" fill="hold" grpId="1"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wipe(left)">
                                      <p:cBhvr>
                                        <p:cTn id="19" dur="500"/>
                                        <p:tgtEl>
                                          <p:spTgt spid="6">
                                            <p:txEl>
                                              <p:pRg st="1" end="1"/>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2" presetClass="entr" presetSubtype="8" fill="hold" grpId="1" nodeType="click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Effect transition="in" filter="wipe(left)">
                                      <p:cBhvr>
                                        <p:cTn id="24" dur="500"/>
                                        <p:tgtEl>
                                          <p:spTgt spid="6">
                                            <p:txEl>
                                              <p:pRg st="2" end="2"/>
                                            </p:txEl>
                                          </p:spTgt>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2" presetClass="entr" presetSubtype="8" fill="hold" grpId="1"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wipe(left)">
                                      <p:cBhvr>
                                        <p:cTn id="29" dur="500"/>
                                        <p:tgtEl>
                                          <p:spTgt spid="6">
                                            <p:txEl>
                                              <p:pRg st="3" end="3"/>
                                            </p:txEl>
                                          </p:spTgt>
                                        </p:tgtEl>
                                      </p:cBhvr>
                                    </p:animEffec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22" presetClass="entr" presetSubtype="8" fill="hold" grpId="1" nodeType="clickEffect">
                                  <p:stCondLst>
                                    <p:cond delay="0"/>
                                  </p:stCondLst>
                                  <p:childTnLst>
                                    <p:set>
                                      <p:cBhvr>
                                        <p:cTn id="33" dur="1" fill="hold">
                                          <p:stCondLst>
                                            <p:cond delay="0"/>
                                          </p:stCondLst>
                                        </p:cTn>
                                        <p:tgtEl>
                                          <p:spTgt spid="6">
                                            <p:txEl>
                                              <p:pRg st="4" end="4"/>
                                            </p:txEl>
                                          </p:spTgt>
                                        </p:tgtEl>
                                        <p:attrNameLst>
                                          <p:attrName>style.visibility</p:attrName>
                                        </p:attrNameLst>
                                      </p:cBhvr>
                                      <p:to>
                                        <p:strVal val="visible"/>
                                      </p:to>
                                    </p:set>
                                    <p:animEffect transition="in" filter="wipe(left)">
                                      <p:cBhvr>
                                        <p:cTn id="34" dur="500"/>
                                        <p:tgtEl>
                                          <p:spTgt spid="6">
                                            <p:txEl>
                                              <p:pRg st="4" end="4"/>
                                            </p:txEl>
                                          </p:spTgt>
                                        </p:tgtEl>
                                      </p:cBhvr>
                                    </p:animEffect>
                                  </p:childTnLst>
                                </p:cTn>
                              </p:par>
                            </p:childTnLst>
                          </p:cTn>
                        </p:par>
                      </p:childTnLst>
                    </p:cTn>
                  </p:par>
                  <p:par>
                    <p:cTn id="35" fill="hold" nodeType="clickPar">
                      <p:stCondLst>
                        <p:cond delay="indefinite"/>
                        <p:cond evt="onBegin" delay="0">
                          <p:tn val="34"/>
                        </p:cond>
                      </p:stCondLst>
                      <p:childTnLst>
                        <p:par>
                          <p:cTn id="36" fill="hold" nodeType="afterGroup">
                            <p:stCondLst>
                              <p:cond delay="0"/>
                            </p:stCondLst>
                            <p:childTnLst>
                              <p:par>
                                <p:cTn id="37" presetID="22" presetClass="entr" presetSubtype="8" fill="hold" grpId="1" nodeType="clickEffect">
                                  <p:stCondLst>
                                    <p:cond delay="0"/>
                                  </p:stCondLst>
                                  <p:childTnLst>
                                    <p:set>
                                      <p:cBhvr>
                                        <p:cTn id="38" dur="1" fill="hold">
                                          <p:stCondLst>
                                            <p:cond delay="0"/>
                                          </p:stCondLst>
                                        </p:cTn>
                                        <p:tgtEl>
                                          <p:spTgt spid="6">
                                            <p:txEl>
                                              <p:pRg st="5" end="5"/>
                                            </p:txEl>
                                          </p:spTgt>
                                        </p:tgtEl>
                                        <p:attrNameLst>
                                          <p:attrName>style.visibility</p:attrName>
                                        </p:attrNameLst>
                                      </p:cBhvr>
                                      <p:to>
                                        <p:strVal val="visible"/>
                                      </p:to>
                                    </p:set>
                                    <p:animEffect transition="in" filter="wipe(left)">
                                      <p:cBhvr>
                                        <p:cTn id="39" dur="500"/>
                                        <p:tgtEl>
                                          <p:spTgt spid="6">
                                            <p:txEl>
                                              <p:pRg st="5" end="5"/>
                                            </p:txEl>
                                          </p:spTgt>
                                        </p:tgtEl>
                                      </p:cBhvr>
                                    </p:animEffect>
                                  </p:childTnLst>
                                </p:cTn>
                              </p:par>
                            </p:childTnLst>
                          </p:cTn>
                        </p:par>
                      </p:childTnLst>
                    </p:cTn>
                  </p:par>
                  <p:par>
                    <p:cTn id="40" fill="hold" nodeType="clickPar">
                      <p:stCondLst>
                        <p:cond delay="indefinite"/>
                        <p:cond evt="onBegin" delay="0">
                          <p:tn val="39"/>
                        </p:cond>
                      </p:stCondLst>
                      <p:childTnLst>
                        <p:par>
                          <p:cTn id="41" fill="hold" nodeType="afterGroup">
                            <p:stCondLst>
                              <p:cond delay="0"/>
                            </p:stCondLst>
                            <p:childTnLst>
                              <p:par>
                                <p:cTn id="42" presetID="22" presetClass="entr" presetSubtype="8" fill="hold" grpId="1" nodeType="clickEffect">
                                  <p:stCondLst>
                                    <p:cond delay="0"/>
                                  </p:stCondLst>
                                  <p:childTnLst>
                                    <p:set>
                                      <p:cBhvr>
                                        <p:cTn id="43" dur="1" fill="hold">
                                          <p:stCondLst>
                                            <p:cond delay="0"/>
                                          </p:stCondLst>
                                        </p:cTn>
                                        <p:tgtEl>
                                          <p:spTgt spid="6">
                                            <p:txEl>
                                              <p:pRg st="6" end="6"/>
                                            </p:txEl>
                                          </p:spTgt>
                                        </p:tgtEl>
                                        <p:attrNameLst>
                                          <p:attrName>style.visibility</p:attrName>
                                        </p:attrNameLst>
                                      </p:cBhvr>
                                      <p:to>
                                        <p:strVal val="visible"/>
                                      </p:to>
                                    </p:set>
                                    <p:animEffect transition="in" filter="wipe(left)">
                                      <p:cBhvr>
                                        <p:cTn id="44"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6" grpId="1" uiExpand="1" build="p"/>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469187" y="1455517"/>
            <a:ext cx="7057405" cy="419287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1】</a:t>
            </a:r>
            <a:r>
              <a:rPr lang="zh-CN" altLang="en-US" sz="2000">
                <a:solidFill>
                  <a:schemeClr val="tx1">
                    <a:lumMod val="65000"/>
                    <a:lumOff val="35000"/>
                  </a:schemeClr>
                </a:solidFill>
                <a:latin typeface="微软雅黑" pitchFamily="34" charset="-122"/>
                <a:ea typeface="微软雅黑" panose="020b0503020204020204" pitchFamily="34" charset="-122"/>
              </a:rPr>
              <a:t>研读第一自然段</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活动二：问题探究</a:t>
            </a:r>
          </a:p>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1.</a:t>
            </a:r>
            <a:r>
              <a:rPr lang="zh-CN" altLang="en-US" sz="2000">
                <a:solidFill>
                  <a:schemeClr val="tx1">
                    <a:lumMod val="65000"/>
                    <a:lumOff val="35000"/>
                  </a:schemeClr>
                </a:solidFill>
                <a:latin typeface="微软雅黑" pitchFamily="34" charset="-122"/>
                <a:ea typeface="微软雅黑" panose="020b0503020204020204" pitchFamily="34" charset="-122"/>
              </a:rPr>
              <a:t>本段最后说“王甚任之”。王怎样“甚任”之？为什么“甚任之”？</a:t>
            </a:r>
          </a:p>
          <a:p>
            <a:pPr>
              <a:lnSpc>
                <a:spcPct val="150000"/>
              </a:lnSpc>
            </a:pPr>
            <a:r>
              <a:rPr lang="zh-CN" altLang="en-US" sz="2000">
                <a:solidFill>
                  <a:srgbClr val="C00000"/>
                </a:solidFill>
                <a:latin typeface="微软雅黑" pitchFamily="34" charset="-122"/>
                <a:ea typeface="微软雅黑" panose="020b0503020204020204" pitchFamily="34" charset="-122"/>
              </a:rPr>
              <a:t>明确   表现：“为左徒”，“入则与王图议国事，以出号令；出则接遇宾客，应对诸侯”。原因：①楚之同姓：屈原的祖先屈瑕是楚武王的儿子，受封于屈，因为屈为氏，是楚国王族中的一支。②屈原具有杰出的才能：博闻强志，明于治乱，娴于辞令。</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0353" y="1589720"/>
            <a:ext cx="2354641" cy="410937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469188" y="1455517"/>
            <a:ext cx="3303212"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2】</a:t>
            </a:r>
            <a:r>
              <a:rPr lang="zh-CN" altLang="en-US" sz="2000">
                <a:solidFill>
                  <a:schemeClr val="tx1">
                    <a:lumMod val="65000"/>
                    <a:lumOff val="35000"/>
                  </a:schemeClr>
                </a:solidFill>
                <a:latin typeface="微软雅黑" pitchFamily="34" charset="-122"/>
                <a:ea typeface="微软雅黑" panose="020b0503020204020204" pitchFamily="34" charset="-122"/>
              </a:rPr>
              <a:t>研读第二自然段</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活动一：解释下列词语</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①大夫：</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②列：</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③害：</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④宪令：</a:t>
            </a:r>
            <a:r>
              <a:rPr lang="zh-CN" altLang="en-US" sz="2000" b="1">
                <a:solidFill>
                  <a:srgbClr val="C00000"/>
                </a:solidFill>
                <a:latin typeface="微软雅黑" pitchFamily="34" charset="-122"/>
                <a:ea typeface="微软雅黑" panose="020b0503020204020204" pitchFamily="34" charset="-122"/>
              </a:rPr>
              <a:t> </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⑤属：</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⑥夺：</a:t>
            </a:r>
            <a:r>
              <a:rPr lang="zh-CN" altLang="en-US" sz="2000" b="1">
                <a:solidFill>
                  <a:srgbClr val="C00000"/>
                </a:solidFill>
                <a:latin typeface="微软雅黑" pitchFamily="34" charset="-122"/>
                <a:ea typeface="微软雅黑" panose="020b0503020204020204" pitchFamily="34" charset="-122"/>
              </a:rPr>
              <a:t> </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⑦伐</a:t>
            </a:r>
            <a:r>
              <a:rPr lang="en-US" altLang="zh-CN" sz="2000">
                <a:solidFill>
                  <a:schemeClr val="tx1">
                    <a:lumMod val="65000"/>
                    <a:lumOff val="35000"/>
                  </a:schemeClr>
                </a:solidFill>
                <a:latin typeface="微软雅黑" pitchFamily="34" charset="-122"/>
                <a:ea typeface="微软雅黑" panose="020b0503020204020204" pitchFamily="34" charset="-122"/>
              </a:rPr>
              <a:t> : </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⑧疏：</a:t>
            </a:r>
            <a:endParaRPr lang="zh-CN" altLang="en-US" sz="2000" b="1">
              <a:solidFill>
                <a:srgbClr val="C00000"/>
              </a:solidFill>
              <a:latin typeface="微软雅黑"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sp>
        <p:nvSpPr>
          <p:cNvPr id="5" name="文本框 4"/>
          <p:cNvSpPr txBox="1"/>
          <p:nvPr/>
        </p:nvSpPr>
        <p:spPr>
          <a:xfrm>
            <a:off x="5194036" y="2378847"/>
            <a:ext cx="2070364" cy="3731214"/>
          </a:xfrm>
          <a:prstGeom prst="rect">
            <a:avLst/>
          </a:prstGeom>
          <a:noFill/>
        </p:spPr>
        <p:txBody>
          <a:bodyPr wrap="square" rtlCol="0">
            <a:spAutoFit/>
          </a:bodyPr>
          <a:lstStyle/>
          <a:p>
            <a:pPr>
              <a:lnSpc>
                <a:spcPct val="150000"/>
              </a:lnSpc>
            </a:pPr>
            <a:r>
              <a:rPr lang="zh-CN" altLang="en-US" sz="2000" b="1">
                <a:solidFill>
                  <a:srgbClr val="C00000"/>
                </a:solidFill>
                <a:latin typeface="微软雅黑" pitchFamily="34" charset="-122"/>
                <a:ea typeface="微软雅黑" panose="020b0503020204020204" pitchFamily="34" charset="-122"/>
              </a:rPr>
              <a:t>    官名</a:t>
            </a:r>
          </a:p>
          <a:p>
            <a:pPr>
              <a:lnSpc>
                <a:spcPct val="150000"/>
              </a:lnSpc>
            </a:pPr>
            <a:r>
              <a:rPr lang="zh-CN" altLang="en-US" sz="2000" b="1">
                <a:solidFill>
                  <a:srgbClr val="C00000"/>
                </a:solidFill>
                <a:latin typeface="微软雅黑" pitchFamily="34" charset="-122"/>
                <a:ea typeface="微软雅黑" panose="020b0503020204020204" pitchFamily="34" charset="-122"/>
              </a:rPr>
              <a:t>朝列，班列 </a:t>
            </a:r>
          </a:p>
          <a:p>
            <a:pPr>
              <a:lnSpc>
                <a:spcPct val="150000"/>
              </a:lnSpc>
            </a:pPr>
            <a:r>
              <a:rPr lang="zh-CN" altLang="en-US" sz="2000" b="1">
                <a:solidFill>
                  <a:srgbClr val="C00000"/>
                </a:solidFill>
                <a:latin typeface="微软雅黑" pitchFamily="34" charset="-122"/>
                <a:ea typeface="微软雅黑" panose="020b0503020204020204" pitchFamily="34" charset="-122"/>
              </a:rPr>
              <a:t>嫉妒</a:t>
            </a:r>
            <a:r>
              <a:rPr lang="zh-CN" altLang="en-US" sz="2000">
                <a:solidFill>
                  <a:schemeClr val="tx1">
                    <a:lumMod val="65000"/>
                    <a:lumOff val="35000"/>
                  </a:schemeClr>
                </a:solidFill>
                <a:latin typeface="微软雅黑" pitchFamily="34" charset="-122"/>
                <a:ea typeface="微软雅黑" panose="020b0503020204020204" pitchFamily="34" charset="-122"/>
              </a:rPr>
              <a:t> </a:t>
            </a:r>
          </a:p>
          <a:p>
            <a:pPr>
              <a:lnSpc>
                <a:spcPct val="150000"/>
              </a:lnSpc>
            </a:pPr>
            <a:r>
              <a:rPr lang="zh-CN" altLang="en-US" sz="2000" b="1">
                <a:solidFill>
                  <a:srgbClr val="C00000"/>
                </a:solidFill>
                <a:latin typeface="微软雅黑" pitchFamily="34" charset="-122"/>
                <a:ea typeface="微软雅黑" panose="020b0503020204020204" pitchFamily="34" charset="-122"/>
              </a:rPr>
              <a:t>    国家法令 </a:t>
            </a:r>
          </a:p>
          <a:p>
            <a:pPr>
              <a:lnSpc>
                <a:spcPct val="150000"/>
              </a:lnSpc>
            </a:pPr>
            <a:r>
              <a:rPr lang="zh-CN" altLang="en-US" sz="2000" b="1">
                <a:solidFill>
                  <a:srgbClr val="C00000"/>
                </a:solidFill>
                <a:latin typeface="微软雅黑" pitchFamily="34" charset="-122"/>
                <a:ea typeface="微软雅黑" panose="020b0503020204020204" pitchFamily="34" charset="-122"/>
              </a:rPr>
              <a:t>撰写 </a:t>
            </a:r>
          </a:p>
          <a:p>
            <a:pPr>
              <a:lnSpc>
                <a:spcPct val="150000"/>
              </a:lnSpc>
            </a:pPr>
            <a:r>
              <a:rPr lang="zh-CN" altLang="en-US" sz="2000" b="1">
                <a:solidFill>
                  <a:srgbClr val="C00000"/>
                </a:solidFill>
                <a:latin typeface="微软雅黑" pitchFamily="34" charset="-122"/>
                <a:ea typeface="微软雅黑" panose="020b0503020204020204" pitchFamily="34" charset="-122"/>
              </a:rPr>
              <a:t>强取为己有 </a:t>
            </a:r>
          </a:p>
          <a:p>
            <a:pPr>
              <a:lnSpc>
                <a:spcPct val="150000"/>
              </a:lnSpc>
            </a:pPr>
            <a:r>
              <a:rPr lang="zh-CN" altLang="en-US" sz="2000" b="1">
                <a:solidFill>
                  <a:srgbClr val="C00000"/>
                </a:solidFill>
                <a:latin typeface="微软雅黑" pitchFamily="34" charset="-122"/>
                <a:ea typeface="微软雅黑" panose="020b0503020204020204" pitchFamily="34" charset="-122"/>
              </a:rPr>
              <a:t>夸耀 </a:t>
            </a:r>
          </a:p>
          <a:p>
            <a:pPr>
              <a:lnSpc>
                <a:spcPct val="150000"/>
              </a:lnSpc>
            </a:pPr>
            <a:r>
              <a:rPr lang="zh-CN" altLang="en-US" sz="2000" b="1">
                <a:solidFill>
                  <a:srgbClr val="C00000"/>
                </a:solidFill>
                <a:latin typeface="微软雅黑" pitchFamily="34" charset="-122"/>
                <a:ea typeface="微软雅黑" panose="020b0503020204020204" pitchFamily="34" charset="-122"/>
              </a:rPr>
              <a:t>疏远</a:t>
            </a: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0353" y="1589720"/>
            <a:ext cx="2354641" cy="410937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8" fill="hold" grpId="1"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wipe(left)">
                                      <p:cBhvr>
                                        <p:cTn id="14" dur="500"/>
                                        <p:tgtEl>
                                          <p:spTgt spid="5">
                                            <p:txEl>
                                              <p:pRg st="0" end="0"/>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8" fill="hold" grpId="1"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wipe(left)">
                                      <p:cBhvr>
                                        <p:cTn id="19" dur="500"/>
                                        <p:tgtEl>
                                          <p:spTgt spid="5">
                                            <p:txEl>
                                              <p:pRg st="1" end="1"/>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2" presetClass="entr" presetSubtype="8" fill="hold" grpId="1" nodeType="click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Effect transition="in" filter="wipe(left)">
                                      <p:cBhvr>
                                        <p:cTn id="24" dur="500"/>
                                        <p:tgtEl>
                                          <p:spTgt spid="5">
                                            <p:txEl>
                                              <p:pRg st="2" end="2"/>
                                            </p:txEl>
                                          </p:spTgt>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2" presetClass="entr" presetSubtype="8" fill="hold" grpId="1" nodeType="clickEffect">
                                  <p:stCondLst>
                                    <p:cond delay="0"/>
                                  </p:stCondLst>
                                  <p:childTnLst>
                                    <p:set>
                                      <p:cBhvr>
                                        <p:cTn id="28" dur="1" fill="hold">
                                          <p:stCondLst>
                                            <p:cond delay="0"/>
                                          </p:stCondLst>
                                        </p:cTn>
                                        <p:tgtEl>
                                          <p:spTgt spid="5">
                                            <p:txEl>
                                              <p:pRg st="3" end="3"/>
                                            </p:txEl>
                                          </p:spTgt>
                                        </p:tgtEl>
                                        <p:attrNameLst>
                                          <p:attrName>style.visibility</p:attrName>
                                        </p:attrNameLst>
                                      </p:cBhvr>
                                      <p:to>
                                        <p:strVal val="visible"/>
                                      </p:to>
                                    </p:set>
                                    <p:animEffect transition="in" filter="wipe(left)">
                                      <p:cBhvr>
                                        <p:cTn id="29" dur="500"/>
                                        <p:tgtEl>
                                          <p:spTgt spid="5">
                                            <p:txEl>
                                              <p:pRg st="3" end="3"/>
                                            </p:txEl>
                                          </p:spTgt>
                                        </p:tgtEl>
                                      </p:cBhvr>
                                    </p:animEffec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22" presetClass="entr" presetSubtype="8" fill="hold" grpId="1" nodeType="clickEffect">
                                  <p:stCondLst>
                                    <p:cond delay="0"/>
                                  </p:stCondLst>
                                  <p:childTnLst>
                                    <p:set>
                                      <p:cBhvr>
                                        <p:cTn id="33" dur="1" fill="hold">
                                          <p:stCondLst>
                                            <p:cond delay="0"/>
                                          </p:stCondLst>
                                        </p:cTn>
                                        <p:tgtEl>
                                          <p:spTgt spid="5">
                                            <p:txEl>
                                              <p:pRg st="4" end="4"/>
                                            </p:txEl>
                                          </p:spTgt>
                                        </p:tgtEl>
                                        <p:attrNameLst>
                                          <p:attrName>style.visibility</p:attrName>
                                        </p:attrNameLst>
                                      </p:cBhvr>
                                      <p:to>
                                        <p:strVal val="visible"/>
                                      </p:to>
                                    </p:set>
                                    <p:animEffect transition="in" filter="wipe(left)">
                                      <p:cBhvr>
                                        <p:cTn id="34" dur="500"/>
                                        <p:tgtEl>
                                          <p:spTgt spid="5">
                                            <p:txEl>
                                              <p:pRg st="4" end="4"/>
                                            </p:txEl>
                                          </p:spTgt>
                                        </p:tgtEl>
                                      </p:cBhvr>
                                    </p:animEffect>
                                  </p:childTnLst>
                                </p:cTn>
                              </p:par>
                            </p:childTnLst>
                          </p:cTn>
                        </p:par>
                      </p:childTnLst>
                    </p:cTn>
                  </p:par>
                  <p:par>
                    <p:cTn id="35" fill="hold" nodeType="clickPar">
                      <p:stCondLst>
                        <p:cond delay="indefinite"/>
                        <p:cond evt="onBegin" delay="0">
                          <p:tn val="34"/>
                        </p:cond>
                      </p:stCondLst>
                      <p:childTnLst>
                        <p:par>
                          <p:cTn id="36" fill="hold" nodeType="afterGroup">
                            <p:stCondLst>
                              <p:cond delay="0"/>
                            </p:stCondLst>
                            <p:childTnLst>
                              <p:par>
                                <p:cTn id="37" presetID="22" presetClass="entr" presetSubtype="8" fill="hold" grpId="1" nodeType="clickEffect">
                                  <p:stCondLst>
                                    <p:cond delay="0"/>
                                  </p:stCondLst>
                                  <p:childTnLst>
                                    <p:set>
                                      <p:cBhvr>
                                        <p:cTn id="38" dur="1" fill="hold">
                                          <p:stCondLst>
                                            <p:cond delay="0"/>
                                          </p:stCondLst>
                                        </p:cTn>
                                        <p:tgtEl>
                                          <p:spTgt spid="5">
                                            <p:txEl>
                                              <p:pRg st="5" end="5"/>
                                            </p:txEl>
                                          </p:spTgt>
                                        </p:tgtEl>
                                        <p:attrNameLst>
                                          <p:attrName>style.visibility</p:attrName>
                                        </p:attrNameLst>
                                      </p:cBhvr>
                                      <p:to>
                                        <p:strVal val="visible"/>
                                      </p:to>
                                    </p:set>
                                    <p:animEffect transition="in" filter="wipe(left)">
                                      <p:cBhvr>
                                        <p:cTn id="39" dur="500"/>
                                        <p:tgtEl>
                                          <p:spTgt spid="5">
                                            <p:txEl>
                                              <p:pRg st="5" end="5"/>
                                            </p:txEl>
                                          </p:spTgt>
                                        </p:tgtEl>
                                      </p:cBhvr>
                                    </p:animEffect>
                                  </p:childTnLst>
                                </p:cTn>
                              </p:par>
                            </p:childTnLst>
                          </p:cTn>
                        </p:par>
                      </p:childTnLst>
                    </p:cTn>
                  </p:par>
                  <p:par>
                    <p:cTn id="40" fill="hold" nodeType="clickPar">
                      <p:stCondLst>
                        <p:cond delay="indefinite"/>
                        <p:cond evt="onBegin" delay="0">
                          <p:tn val="39"/>
                        </p:cond>
                      </p:stCondLst>
                      <p:childTnLst>
                        <p:par>
                          <p:cTn id="41" fill="hold" nodeType="afterGroup">
                            <p:stCondLst>
                              <p:cond delay="0"/>
                            </p:stCondLst>
                            <p:childTnLst>
                              <p:par>
                                <p:cTn id="42" presetID="22" presetClass="entr" presetSubtype="8" fill="hold" grpId="1" nodeType="clickEffect">
                                  <p:stCondLst>
                                    <p:cond delay="0"/>
                                  </p:stCondLst>
                                  <p:childTnLst>
                                    <p:set>
                                      <p:cBhvr>
                                        <p:cTn id="43" dur="1" fill="hold">
                                          <p:stCondLst>
                                            <p:cond delay="0"/>
                                          </p:stCondLst>
                                        </p:cTn>
                                        <p:tgtEl>
                                          <p:spTgt spid="5">
                                            <p:txEl>
                                              <p:pRg st="6" end="6"/>
                                            </p:txEl>
                                          </p:spTgt>
                                        </p:tgtEl>
                                        <p:attrNameLst>
                                          <p:attrName>style.visibility</p:attrName>
                                        </p:attrNameLst>
                                      </p:cBhvr>
                                      <p:to>
                                        <p:strVal val="visible"/>
                                      </p:to>
                                    </p:set>
                                    <p:animEffect transition="in" filter="wipe(left)">
                                      <p:cBhvr>
                                        <p:cTn id="44" dur="500"/>
                                        <p:tgtEl>
                                          <p:spTgt spid="5">
                                            <p:txEl>
                                              <p:pRg st="6" end="6"/>
                                            </p:txEl>
                                          </p:spTgt>
                                        </p:tgtEl>
                                      </p:cBhvr>
                                    </p:animEffect>
                                  </p:childTnLst>
                                </p:cTn>
                              </p:par>
                            </p:childTnLst>
                          </p:cTn>
                        </p:par>
                      </p:childTnLst>
                    </p:cTn>
                  </p:par>
                  <p:par>
                    <p:cTn id="45" fill="hold" nodeType="clickPar">
                      <p:stCondLst>
                        <p:cond delay="indefinite"/>
                        <p:cond evt="onBegin" delay="0">
                          <p:tn val="44"/>
                        </p:cond>
                      </p:stCondLst>
                      <p:childTnLst>
                        <p:par>
                          <p:cTn id="46" fill="hold" nodeType="afterGroup">
                            <p:stCondLst>
                              <p:cond delay="0"/>
                            </p:stCondLst>
                            <p:childTnLst>
                              <p:par>
                                <p:cTn id="47" presetID="22" presetClass="entr" presetSubtype="8" fill="hold" grpId="1" nodeType="clickEffect">
                                  <p:stCondLst>
                                    <p:cond delay="0"/>
                                  </p:stCondLst>
                                  <p:childTnLst>
                                    <p:set>
                                      <p:cBhvr>
                                        <p:cTn id="48" dur="1" fill="hold">
                                          <p:stCondLst>
                                            <p:cond delay="0"/>
                                          </p:stCondLst>
                                        </p:cTn>
                                        <p:tgtEl>
                                          <p:spTgt spid="5">
                                            <p:txEl>
                                              <p:pRg st="7" end="7"/>
                                            </p:txEl>
                                          </p:spTgt>
                                        </p:tgtEl>
                                        <p:attrNameLst>
                                          <p:attrName>style.visibility</p:attrName>
                                        </p:attrNameLst>
                                      </p:cBhvr>
                                      <p:to>
                                        <p:strVal val="visible"/>
                                      </p:to>
                                    </p:set>
                                    <p:animEffect transition="in" filter="wipe(left)">
                                      <p:cBhvr>
                                        <p:cTn id="49"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1" uiExpand="1" build="p"/>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469187" y="1455517"/>
            <a:ext cx="7057405" cy="188455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2】</a:t>
            </a:r>
            <a:r>
              <a:rPr lang="zh-CN" altLang="en-US" sz="2000">
                <a:solidFill>
                  <a:schemeClr val="tx1">
                    <a:lumMod val="65000"/>
                    <a:lumOff val="35000"/>
                  </a:schemeClr>
                </a:solidFill>
                <a:latin typeface="微软雅黑" pitchFamily="34" charset="-122"/>
                <a:ea typeface="微软雅黑" panose="020b0503020204020204" pitchFamily="34" charset="-122"/>
              </a:rPr>
              <a:t>研读第二自然段</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活动二：问题探究</a:t>
            </a:r>
          </a:p>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1.</a:t>
            </a:r>
            <a:r>
              <a:rPr lang="zh-CN" altLang="en-US" sz="2000">
                <a:solidFill>
                  <a:schemeClr val="tx1">
                    <a:lumMod val="65000"/>
                    <a:lumOff val="35000"/>
                  </a:schemeClr>
                </a:solidFill>
                <a:latin typeface="微软雅黑" pitchFamily="34" charset="-122"/>
                <a:ea typeface="微软雅黑" panose="020b0503020204020204" pitchFamily="34" charset="-122"/>
              </a:rPr>
              <a:t>王为什么怒而疏屈原？能看出“王”怎样的特点？</a:t>
            </a:r>
          </a:p>
          <a:p>
            <a:pPr>
              <a:lnSpc>
                <a:spcPct val="150000"/>
              </a:lnSpc>
            </a:pPr>
            <a:r>
              <a:rPr lang="zh-CN" altLang="en-US" sz="2000">
                <a:solidFill>
                  <a:srgbClr val="C00000"/>
                </a:solidFill>
                <a:latin typeface="微软雅黑" pitchFamily="34" charset="-122"/>
                <a:ea typeface="微软雅黑" panose="020b0503020204020204" pitchFamily="34" charset="-122"/>
              </a:rPr>
              <a:t>明确   原因：奸臣谗言，用心险恶。“王”：昏庸无能 </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0353" y="1589720"/>
            <a:ext cx="2354641" cy="410937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684782" y="964158"/>
            <a:ext cx="3514686" cy="557787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3】</a:t>
            </a:r>
            <a:r>
              <a:rPr lang="zh-CN" altLang="en-US" sz="2000">
                <a:solidFill>
                  <a:schemeClr val="tx1">
                    <a:lumMod val="65000"/>
                    <a:lumOff val="35000"/>
                  </a:schemeClr>
                </a:solidFill>
                <a:latin typeface="微软雅黑" pitchFamily="34" charset="-122"/>
                <a:ea typeface="微软雅黑" panose="020b0503020204020204" pitchFamily="34" charset="-122"/>
              </a:rPr>
              <a:t>研读第三自然段</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活动一：解释下列词语</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①疾：</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②聪：</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③谗谄：</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④邪曲：</a:t>
            </a:r>
            <a:r>
              <a:rPr lang="zh-CN" altLang="en-US" sz="2000" b="1">
                <a:solidFill>
                  <a:srgbClr val="C00000"/>
                </a:solidFill>
                <a:latin typeface="微软雅黑" pitchFamily="34" charset="-122"/>
                <a:ea typeface="微软雅黑" panose="020b0503020204020204" pitchFamily="34" charset="-122"/>
              </a:rPr>
              <a:t> </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⑤离：</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⑥穷：</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⑦极：</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⑧惨怛：</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⑨见</a:t>
            </a:r>
            <a:r>
              <a:rPr lang="en-US" altLang="zh-CN" sz="2000">
                <a:solidFill>
                  <a:schemeClr val="tx1">
                    <a:lumMod val="65000"/>
                    <a:lumOff val="35000"/>
                  </a:schemeClr>
                </a:solidFill>
                <a:latin typeface="微软雅黑" pitchFamily="34" charset="-122"/>
                <a:ea typeface="微软雅黑" panose="020b0503020204020204" pitchFamily="34" charset="-122"/>
              </a:rPr>
              <a:t>:</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⑩盖：</a:t>
            </a:r>
            <a:endParaRPr lang="zh-CN" altLang="en-US" sz="2000" b="1">
              <a:solidFill>
                <a:srgbClr val="C00000"/>
              </a:solidFill>
              <a:latin typeface="微软雅黑"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58126" y="376750"/>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sp>
        <p:nvSpPr>
          <p:cNvPr id="5" name="文本框 4"/>
          <p:cNvSpPr txBox="1"/>
          <p:nvPr/>
        </p:nvSpPr>
        <p:spPr>
          <a:xfrm>
            <a:off x="6834499" y="1959521"/>
            <a:ext cx="1516552" cy="4660315"/>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⑪淫： </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⑫明：</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⑬靡：</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⑭指：</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⑮类：</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⑯濯淖：</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⑰获：</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⑱滋：</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⑲滓：</a:t>
            </a:r>
            <a:r>
              <a:rPr lang="zh-CN" altLang="en-US" sz="2000" b="1">
                <a:solidFill>
                  <a:srgbClr val="C00000"/>
                </a:solidFill>
                <a:latin typeface="微软雅黑" pitchFamily="34" charset="-122"/>
                <a:ea typeface="微软雅黑" panose="020b0503020204020204" pitchFamily="34" charset="-122"/>
              </a:rPr>
              <a:t> </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⑳推： </a:t>
            </a:r>
          </a:p>
        </p:txBody>
      </p:sp>
      <p:sp>
        <p:nvSpPr>
          <p:cNvPr id="6" name="文本框 5"/>
          <p:cNvSpPr txBox="1"/>
          <p:nvPr/>
        </p:nvSpPr>
        <p:spPr>
          <a:xfrm>
            <a:off x="1419558" y="1887488"/>
            <a:ext cx="5438441" cy="4654544"/>
          </a:xfrm>
          <a:prstGeom prst="rect">
            <a:avLst/>
          </a:prstGeom>
          <a:noFill/>
        </p:spPr>
        <p:txBody>
          <a:bodyPr wrap="square" rtlCol="0">
            <a:spAutoFit/>
          </a:bodyPr>
          <a:lstStyle/>
          <a:p>
            <a:pPr>
              <a:lnSpc>
                <a:spcPct val="150000"/>
              </a:lnSpc>
            </a:pPr>
            <a:r>
              <a:rPr lang="zh-CN" altLang="en-US" sz="2000" b="1">
                <a:solidFill>
                  <a:srgbClr val="C00000"/>
                </a:solidFill>
                <a:latin typeface="微软雅黑" pitchFamily="34" charset="-122"/>
                <a:ea typeface="微软雅黑" panose="020b0503020204020204" pitchFamily="34" charset="-122"/>
              </a:rPr>
              <a:t>痛心</a:t>
            </a:r>
            <a:r>
              <a:rPr lang="zh-CN" altLang="en-US" sz="2000">
                <a:solidFill>
                  <a:schemeClr val="tx1">
                    <a:lumMod val="65000"/>
                    <a:lumOff val="35000"/>
                  </a:schemeClr>
                </a:solidFill>
                <a:latin typeface="微软雅黑" pitchFamily="34" charset="-122"/>
                <a:ea typeface="微软雅黑" panose="020b0503020204020204" pitchFamily="34" charset="-122"/>
              </a:rPr>
              <a:t> </a:t>
            </a:r>
          </a:p>
          <a:p>
            <a:pPr>
              <a:lnSpc>
                <a:spcPct val="150000"/>
              </a:lnSpc>
            </a:pPr>
            <a:r>
              <a:rPr lang="zh-CN" altLang="en-US" sz="2000" b="1">
                <a:solidFill>
                  <a:srgbClr val="C00000"/>
                </a:solidFill>
                <a:latin typeface="微软雅黑" pitchFamily="34" charset="-122"/>
                <a:ea typeface="微软雅黑" panose="020b0503020204020204" pitchFamily="34" charset="-122"/>
              </a:rPr>
              <a:t>明察 </a:t>
            </a:r>
          </a:p>
          <a:p>
            <a:pPr>
              <a:lnSpc>
                <a:spcPct val="150000"/>
              </a:lnSpc>
            </a:pPr>
            <a:r>
              <a:rPr lang="zh-CN" altLang="en-US" sz="2000" b="1">
                <a:solidFill>
                  <a:srgbClr val="C00000"/>
                </a:solidFill>
                <a:latin typeface="微软雅黑" pitchFamily="34" charset="-122"/>
                <a:ea typeface="微软雅黑" panose="020b0503020204020204" pitchFamily="34" charset="-122"/>
              </a:rPr>
              <a:t>    动词活用为名词，说坏话，奉承献媚的小人。 </a:t>
            </a:r>
          </a:p>
          <a:p>
            <a:pPr>
              <a:lnSpc>
                <a:spcPct val="150000"/>
              </a:lnSpc>
            </a:pPr>
            <a:r>
              <a:rPr lang="zh-CN" altLang="en-US" sz="2000" b="1">
                <a:solidFill>
                  <a:srgbClr val="C00000"/>
                </a:solidFill>
                <a:latin typeface="微软雅黑" pitchFamily="34" charset="-122"/>
                <a:ea typeface="微软雅黑" panose="020b0503020204020204" pitchFamily="34" charset="-122"/>
              </a:rPr>
              <a:t>   品行不正的小人 </a:t>
            </a:r>
          </a:p>
          <a:p>
            <a:pPr>
              <a:lnSpc>
                <a:spcPct val="150000"/>
              </a:lnSpc>
            </a:pPr>
            <a:r>
              <a:rPr lang="zh-CN" altLang="en-US" sz="2000" b="1">
                <a:solidFill>
                  <a:srgbClr val="C00000"/>
                </a:solidFill>
                <a:latin typeface="微软雅黑" pitchFamily="34" charset="-122"/>
                <a:ea typeface="微软雅黑" panose="020b0503020204020204" pitchFamily="34" charset="-122"/>
              </a:rPr>
              <a:t>同“罹”，遭受</a:t>
            </a:r>
            <a:r>
              <a:rPr lang="zh-CN" altLang="en-US" sz="2000">
                <a:solidFill>
                  <a:schemeClr val="tx1">
                    <a:lumMod val="65000"/>
                    <a:lumOff val="35000"/>
                  </a:schemeClr>
                </a:solidFill>
                <a:latin typeface="微软雅黑" pitchFamily="34" charset="-122"/>
                <a:ea typeface="微软雅黑" panose="020b0503020204020204" pitchFamily="34" charset="-122"/>
              </a:rPr>
              <a:t> </a:t>
            </a:r>
          </a:p>
          <a:p>
            <a:pPr>
              <a:lnSpc>
                <a:spcPct val="150000"/>
              </a:lnSpc>
            </a:pPr>
            <a:r>
              <a:rPr lang="zh-CN" altLang="en-US" sz="2000" b="1">
                <a:solidFill>
                  <a:srgbClr val="C00000"/>
                </a:solidFill>
                <a:latin typeface="微软雅黑" pitchFamily="34" charset="-122"/>
                <a:ea typeface="微软雅黑" panose="020b0503020204020204" pitchFamily="34" charset="-122"/>
              </a:rPr>
              <a:t>处于困境</a:t>
            </a:r>
            <a:endParaRPr lang="en-US" altLang="zh-CN"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itchFamily="34" charset="-122"/>
                <a:ea typeface="微软雅黑" panose="020b0503020204020204" pitchFamily="34" charset="-122"/>
              </a:rPr>
              <a:t>疲困</a:t>
            </a:r>
          </a:p>
          <a:p>
            <a:pPr>
              <a:lnSpc>
                <a:spcPct val="150000"/>
              </a:lnSpc>
            </a:pPr>
            <a:r>
              <a:rPr lang="zh-CN" altLang="en-US" sz="2000" b="1">
                <a:solidFill>
                  <a:srgbClr val="C00000"/>
                </a:solidFill>
                <a:latin typeface="微软雅黑" pitchFamily="34" charset="-122"/>
                <a:ea typeface="微软雅黑" panose="020b0503020204020204" pitchFamily="34" charset="-122"/>
              </a:rPr>
              <a:t>    忧伤、悲痛 </a:t>
            </a:r>
          </a:p>
          <a:p>
            <a:pPr>
              <a:lnSpc>
                <a:spcPct val="150000"/>
              </a:lnSpc>
            </a:pPr>
            <a:r>
              <a:rPr lang="zh-CN" altLang="en-US" sz="2000" b="1">
                <a:solidFill>
                  <a:srgbClr val="C00000"/>
                </a:solidFill>
                <a:latin typeface="微软雅黑" pitchFamily="34" charset="-122"/>
                <a:ea typeface="微软雅黑" panose="020b0503020204020204" pitchFamily="34" charset="-122"/>
              </a:rPr>
              <a:t>被</a:t>
            </a:r>
            <a:r>
              <a:rPr lang="zh-CN" altLang="en-US" sz="2000">
                <a:solidFill>
                  <a:schemeClr val="tx1">
                    <a:lumMod val="65000"/>
                    <a:lumOff val="35000"/>
                  </a:schemeClr>
                </a:solidFill>
                <a:latin typeface="微软雅黑" pitchFamily="34" charset="-122"/>
                <a:ea typeface="微软雅黑" panose="020b0503020204020204" pitchFamily="34" charset="-122"/>
              </a:rPr>
              <a:t> </a:t>
            </a:r>
          </a:p>
          <a:p>
            <a:pPr>
              <a:lnSpc>
                <a:spcPct val="150000"/>
              </a:lnSpc>
            </a:pPr>
            <a:r>
              <a:rPr lang="zh-CN" altLang="en-US" sz="2000" b="1">
                <a:solidFill>
                  <a:srgbClr val="C00000"/>
                </a:solidFill>
                <a:latin typeface="微软雅黑" pitchFamily="34" charset="-122"/>
                <a:ea typeface="微软雅黑" panose="020b0503020204020204" pitchFamily="34" charset="-122"/>
              </a:rPr>
              <a:t>大概 </a:t>
            </a:r>
          </a:p>
        </p:txBody>
      </p:sp>
      <p:sp>
        <p:nvSpPr>
          <p:cNvPr id="7" name="文本框 6"/>
          <p:cNvSpPr txBox="1"/>
          <p:nvPr/>
        </p:nvSpPr>
        <p:spPr>
          <a:xfrm>
            <a:off x="7592776" y="1959520"/>
            <a:ext cx="2804292" cy="4660315"/>
          </a:xfrm>
          <a:prstGeom prst="rect">
            <a:avLst/>
          </a:prstGeom>
          <a:noFill/>
        </p:spPr>
        <p:txBody>
          <a:bodyPr wrap="square" rtlCol="0">
            <a:spAutoFit/>
          </a:bodyPr>
          <a:lstStyle/>
          <a:p>
            <a:pPr>
              <a:lnSpc>
                <a:spcPct val="150000"/>
              </a:lnSpc>
            </a:pPr>
            <a:r>
              <a:rPr lang="zh-CN" altLang="en-US" sz="2000" b="1">
                <a:solidFill>
                  <a:srgbClr val="C00000"/>
                </a:solidFill>
                <a:latin typeface="微软雅黑" pitchFamily="34" charset="-122"/>
                <a:ea typeface="微软雅黑" panose="020b0503020204020204" pitchFamily="34" charset="-122"/>
              </a:rPr>
              <a:t>过度、无节制</a:t>
            </a:r>
            <a:r>
              <a:rPr lang="zh-CN" altLang="en-US" sz="2000">
                <a:solidFill>
                  <a:schemeClr val="tx1">
                    <a:lumMod val="65000"/>
                    <a:lumOff val="35000"/>
                  </a:schemeClr>
                </a:solidFill>
                <a:latin typeface="微软雅黑" pitchFamily="34" charset="-122"/>
                <a:ea typeface="微软雅黑" panose="020b0503020204020204" pitchFamily="34" charset="-122"/>
              </a:rPr>
              <a:t> </a:t>
            </a:r>
          </a:p>
          <a:p>
            <a:pPr>
              <a:lnSpc>
                <a:spcPct val="150000"/>
              </a:lnSpc>
            </a:pPr>
            <a:r>
              <a:rPr lang="zh-CN" altLang="en-US" sz="2000" b="1">
                <a:solidFill>
                  <a:srgbClr val="C00000"/>
                </a:solidFill>
                <a:latin typeface="微软雅黑" pitchFamily="34" charset="-122"/>
                <a:ea typeface="微软雅黑" panose="020b0503020204020204" pitchFamily="34" charset="-122"/>
              </a:rPr>
              <a:t>阐明</a:t>
            </a:r>
            <a:r>
              <a:rPr lang="zh-CN" altLang="en-US" sz="2000">
                <a:solidFill>
                  <a:schemeClr val="tx1">
                    <a:lumMod val="65000"/>
                    <a:lumOff val="35000"/>
                  </a:schemeClr>
                </a:solidFill>
                <a:latin typeface="微软雅黑" pitchFamily="34" charset="-122"/>
                <a:ea typeface="微软雅黑" panose="020b0503020204020204" pitchFamily="34" charset="-122"/>
              </a:rPr>
              <a:t> </a:t>
            </a:r>
          </a:p>
          <a:p>
            <a:pPr>
              <a:lnSpc>
                <a:spcPct val="150000"/>
              </a:lnSpc>
            </a:pPr>
            <a:r>
              <a:rPr lang="zh-CN" altLang="en-US" sz="2000" b="1">
                <a:solidFill>
                  <a:srgbClr val="C00000"/>
                </a:solidFill>
                <a:latin typeface="微软雅黑" pitchFamily="34" charset="-122"/>
                <a:ea typeface="微软雅黑" panose="020b0503020204020204" pitchFamily="34" charset="-122"/>
              </a:rPr>
              <a:t>无、没有 </a:t>
            </a:r>
          </a:p>
          <a:p>
            <a:pPr>
              <a:lnSpc>
                <a:spcPct val="150000"/>
              </a:lnSpc>
            </a:pPr>
            <a:r>
              <a:rPr lang="zh-CN" altLang="en-US" sz="2000" b="1">
                <a:solidFill>
                  <a:srgbClr val="C00000"/>
                </a:solidFill>
                <a:latin typeface="微软雅黑" pitchFamily="34" charset="-122"/>
                <a:ea typeface="微软雅黑" panose="020b0503020204020204" pitchFamily="34" charset="-122"/>
              </a:rPr>
              <a:t>同“旨”意旨 </a:t>
            </a:r>
          </a:p>
          <a:p>
            <a:pPr>
              <a:lnSpc>
                <a:spcPct val="150000"/>
              </a:lnSpc>
            </a:pPr>
            <a:r>
              <a:rPr lang="zh-CN" altLang="en-US" sz="2000" b="1">
                <a:solidFill>
                  <a:srgbClr val="C00000"/>
                </a:solidFill>
                <a:latin typeface="微软雅黑" pitchFamily="34" charset="-122"/>
                <a:ea typeface="微软雅黑" panose="020b0503020204020204" pitchFamily="34" charset="-122"/>
              </a:rPr>
              <a:t>事物 </a:t>
            </a:r>
          </a:p>
          <a:p>
            <a:pPr>
              <a:lnSpc>
                <a:spcPct val="150000"/>
              </a:lnSpc>
            </a:pPr>
            <a:r>
              <a:rPr lang="zh-CN" altLang="en-US" sz="2000" b="1">
                <a:solidFill>
                  <a:srgbClr val="C00000"/>
                </a:solidFill>
                <a:latin typeface="微软雅黑" pitchFamily="34" charset="-122"/>
                <a:ea typeface="微软雅黑" panose="020b0503020204020204" pitchFamily="34" charset="-122"/>
              </a:rPr>
              <a:t>    污浊 </a:t>
            </a:r>
          </a:p>
          <a:p>
            <a:pPr>
              <a:lnSpc>
                <a:spcPct val="150000"/>
              </a:lnSpc>
            </a:pPr>
            <a:r>
              <a:rPr lang="zh-CN" altLang="en-US" sz="2000" b="1">
                <a:solidFill>
                  <a:srgbClr val="C00000"/>
                </a:solidFill>
                <a:latin typeface="微软雅黑" pitchFamily="34" charset="-122"/>
                <a:ea typeface="微软雅黑" panose="020b0503020204020204" pitchFamily="34" charset="-122"/>
              </a:rPr>
              <a:t>辱、被辱 </a:t>
            </a:r>
          </a:p>
          <a:p>
            <a:pPr>
              <a:lnSpc>
                <a:spcPct val="150000"/>
              </a:lnSpc>
            </a:pPr>
            <a:r>
              <a:rPr lang="zh-CN" altLang="en-US" sz="2000" b="1">
                <a:solidFill>
                  <a:srgbClr val="C00000"/>
                </a:solidFill>
                <a:latin typeface="微软雅黑" pitchFamily="34" charset="-122"/>
                <a:ea typeface="微软雅黑" panose="020b0503020204020204" pitchFamily="34" charset="-122"/>
              </a:rPr>
              <a:t>黑</a:t>
            </a:r>
            <a:r>
              <a:rPr lang="zh-CN" altLang="en-US" sz="2000">
                <a:solidFill>
                  <a:schemeClr val="tx1">
                    <a:lumMod val="65000"/>
                    <a:lumOff val="35000"/>
                  </a:schemeClr>
                </a:solidFill>
                <a:latin typeface="微软雅黑" pitchFamily="34" charset="-122"/>
                <a:ea typeface="微软雅黑" panose="020b0503020204020204" pitchFamily="34" charset="-122"/>
              </a:rPr>
              <a:t> </a:t>
            </a:r>
          </a:p>
          <a:p>
            <a:pPr>
              <a:lnSpc>
                <a:spcPct val="150000"/>
              </a:lnSpc>
            </a:pPr>
            <a:r>
              <a:rPr lang="zh-CN" altLang="en-US" sz="2000" b="1">
                <a:solidFill>
                  <a:srgbClr val="C00000"/>
                </a:solidFill>
                <a:latin typeface="微软雅黑" pitchFamily="34" charset="-122"/>
                <a:ea typeface="微软雅黑" panose="020b0503020204020204" pitchFamily="34" charset="-122"/>
              </a:rPr>
              <a:t>污染 </a:t>
            </a:r>
          </a:p>
          <a:p>
            <a:pPr>
              <a:lnSpc>
                <a:spcPct val="150000"/>
              </a:lnSpc>
            </a:pPr>
            <a:r>
              <a:rPr lang="zh-CN" altLang="en-US" sz="2000" b="1">
                <a:solidFill>
                  <a:srgbClr val="C00000"/>
                </a:solidFill>
                <a:latin typeface="微软雅黑" pitchFamily="34" charset="-122"/>
                <a:ea typeface="微软雅黑" panose="020b0503020204020204" pitchFamily="34" charset="-122"/>
              </a:rPr>
              <a:t>推许</a:t>
            </a:r>
            <a:r>
              <a:rPr lang="zh-CN" altLang="en-US" sz="2000">
                <a:solidFill>
                  <a:schemeClr val="tx1">
                    <a:lumMod val="65000"/>
                    <a:lumOff val="35000"/>
                  </a:schemeClr>
                </a:solidFill>
                <a:latin typeface="微软雅黑" pitchFamily="34" charset="-122"/>
                <a:ea typeface="微软雅黑" panose="020b0503020204020204" pitchFamily="34"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1" nodeType="after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2" presetClass="entr" presetSubtype="8" fill="hold" grpId="2" nodeType="click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Effect transition="in" filter="wipe(left)">
                                      <p:cBhvr>
                                        <p:cTn id="20" dur="500"/>
                                        <p:tgtEl>
                                          <p:spTgt spid="6">
                                            <p:txEl>
                                              <p:pRg st="0" end="0"/>
                                            </p:txEl>
                                          </p:spTgt>
                                        </p:tgtEl>
                                      </p:cBhvr>
                                    </p:animEffect>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22" presetClass="entr" presetSubtype="8" fill="hold" grpId="2"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Effect transition="in" filter="wipe(left)">
                                      <p:cBhvr>
                                        <p:cTn id="25" dur="500"/>
                                        <p:tgtEl>
                                          <p:spTgt spid="6">
                                            <p:txEl>
                                              <p:pRg st="1" end="1"/>
                                            </p:txEl>
                                          </p:spTgt>
                                        </p:tgtEl>
                                      </p:cBhvr>
                                    </p:animEffect>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2" presetClass="entr" presetSubtype="8" fill="hold" grpId="2" nodeType="clickEffect">
                                  <p:stCondLst>
                                    <p:cond delay="0"/>
                                  </p:stCondLst>
                                  <p:childTnLst>
                                    <p:set>
                                      <p:cBhvr>
                                        <p:cTn id="29" dur="1" fill="hold">
                                          <p:stCondLst>
                                            <p:cond delay="0"/>
                                          </p:stCondLst>
                                        </p:cTn>
                                        <p:tgtEl>
                                          <p:spTgt spid="6">
                                            <p:txEl>
                                              <p:pRg st="2" end="2"/>
                                            </p:txEl>
                                          </p:spTgt>
                                        </p:tgtEl>
                                        <p:attrNameLst>
                                          <p:attrName>style.visibility</p:attrName>
                                        </p:attrNameLst>
                                      </p:cBhvr>
                                      <p:to>
                                        <p:strVal val="visible"/>
                                      </p:to>
                                    </p:set>
                                    <p:animEffect transition="in" filter="wipe(left)">
                                      <p:cBhvr>
                                        <p:cTn id="30" dur="500"/>
                                        <p:tgtEl>
                                          <p:spTgt spid="6">
                                            <p:txEl>
                                              <p:pRg st="2" end="2"/>
                                            </p:txEl>
                                          </p:spTgt>
                                        </p:tgtEl>
                                      </p:cBhvr>
                                    </p:animEffect>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22" presetClass="entr" presetSubtype="8" fill="hold" grpId="2" nodeType="clickEffect">
                                  <p:stCondLst>
                                    <p:cond delay="0"/>
                                  </p:stCondLst>
                                  <p:childTnLst>
                                    <p:set>
                                      <p:cBhvr>
                                        <p:cTn id="34" dur="1" fill="hold">
                                          <p:stCondLst>
                                            <p:cond delay="0"/>
                                          </p:stCondLst>
                                        </p:cTn>
                                        <p:tgtEl>
                                          <p:spTgt spid="6">
                                            <p:txEl>
                                              <p:pRg st="3" end="3"/>
                                            </p:txEl>
                                          </p:spTgt>
                                        </p:tgtEl>
                                        <p:attrNameLst>
                                          <p:attrName>style.visibility</p:attrName>
                                        </p:attrNameLst>
                                      </p:cBhvr>
                                      <p:to>
                                        <p:strVal val="visible"/>
                                      </p:to>
                                    </p:set>
                                    <p:animEffect transition="in" filter="wipe(left)">
                                      <p:cBhvr>
                                        <p:cTn id="35" dur="500"/>
                                        <p:tgtEl>
                                          <p:spTgt spid="6">
                                            <p:txEl>
                                              <p:pRg st="3" end="3"/>
                                            </p:txEl>
                                          </p:spTgt>
                                        </p:tgtEl>
                                      </p:cBhvr>
                                    </p:animEffect>
                                  </p:childTnLst>
                                </p:cTn>
                              </p:par>
                            </p:childTnLst>
                          </p:cTn>
                        </p:par>
                      </p:childTnLst>
                    </p:cTn>
                  </p:par>
                  <p:par>
                    <p:cTn id="36" fill="hold" nodeType="clickPar">
                      <p:stCondLst>
                        <p:cond delay="indefinite"/>
                        <p:cond evt="onBegin" delay="0">
                          <p:tn val="35"/>
                        </p:cond>
                      </p:stCondLst>
                      <p:childTnLst>
                        <p:par>
                          <p:cTn id="37" fill="hold" nodeType="afterGroup">
                            <p:stCondLst>
                              <p:cond delay="0"/>
                            </p:stCondLst>
                            <p:childTnLst>
                              <p:par>
                                <p:cTn id="38" presetID="22" presetClass="entr" presetSubtype="8" fill="hold" grpId="2" nodeType="clickEffect">
                                  <p:stCondLst>
                                    <p:cond delay="0"/>
                                  </p:stCondLst>
                                  <p:childTnLst>
                                    <p:set>
                                      <p:cBhvr>
                                        <p:cTn id="39" dur="1" fill="hold">
                                          <p:stCondLst>
                                            <p:cond delay="0"/>
                                          </p:stCondLst>
                                        </p:cTn>
                                        <p:tgtEl>
                                          <p:spTgt spid="6">
                                            <p:txEl>
                                              <p:pRg st="4" end="4"/>
                                            </p:txEl>
                                          </p:spTgt>
                                        </p:tgtEl>
                                        <p:attrNameLst>
                                          <p:attrName>style.visibility</p:attrName>
                                        </p:attrNameLst>
                                      </p:cBhvr>
                                      <p:to>
                                        <p:strVal val="visible"/>
                                      </p:to>
                                    </p:set>
                                    <p:animEffect transition="in" filter="wipe(left)">
                                      <p:cBhvr>
                                        <p:cTn id="40" dur="500"/>
                                        <p:tgtEl>
                                          <p:spTgt spid="6">
                                            <p:txEl>
                                              <p:pRg st="4" end="4"/>
                                            </p:txEl>
                                          </p:spTgt>
                                        </p:tgtEl>
                                      </p:cBhvr>
                                    </p:animEffect>
                                  </p:childTnLst>
                                </p:cTn>
                              </p:par>
                            </p:childTnLst>
                          </p:cTn>
                        </p:par>
                      </p:childTnLst>
                    </p:cTn>
                  </p:par>
                  <p:par>
                    <p:cTn id="41" fill="hold" nodeType="clickPar">
                      <p:stCondLst>
                        <p:cond delay="indefinite"/>
                        <p:cond evt="onBegin" delay="0">
                          <p:tn val="40"/>
                        </p:cond>
                      </p:stCondLst>
                      <p:childTnLst>
                        <p:par>
                          <p:cTn id="42" fill="hold" nodeType="afterGroup">
                            <p:stCondLst>
                              <p:cond delay="0"/>
                            </p:stCondLst>
                            <p:childTnLst>
                              <p:par>
                                <p:cTn id="43" presetID="22" presetClass="entr" presetSubtype="8" fill="hold" grpId="2"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wipe(left)">
                                      <p:cBhvr>
                                        <p:cTn id="45" dur="500"/>
                                        <p:tgtEl>
                                          <p:spTgt spid="6">
                                            <p:txEl>
                                              <p:pRg st="5" end="5"/>
                                            </p:txEl>
                                          </p:spTgt>
                                        </p:tgtEl>
                                      </p:cBhvr>
                                    </p:animEffect>
                                  </p:childTnLst>
                                </p:cTn>
                              </p:par>
                            </p:childTnLst>
                          </p:cTn>
                        </p:par>
                      </p:childTnLst>
                    </p:cTn>
                  </p:par>
                  <p:par>
                    <p:cTn id="46" fill="hold" nodeType="clickPar">
                      <p:stCondLst>
                        <p:cond delay="indefinite"/>
                        <p:cond evt="onBegin" delay="0">
                          <p:tn val="45"/>
                        </p:cond>
                      </p:stCondLst>
                      <p:childTnLst>
                        <p:par>
                          <p:cTn id="47" fill="hold" nodeType="afterGroup">
                            <p:stCondLst>
                              <p:cond delay="0"/>
                            </p:stCondLst>
                            <p:childTnLst>
                              <p:par>
                                <p:cTn id="48" presetID="22" presetClass="entr" presetSubtype="8" fill="hold" grpId="2"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wipe(left)">
                                      <p:cBhvr>
                                        <p:cTn id="50" dur="500"/>
                                        <p:tgtEl>
                                          <p:spTgt spid="6">
                                            <p:txEl>
                                              <p:pRg st="6" end="6"/>
                                            </p:txEl>
                                          </p:spTgt>
                                        </p:tgtEl>
                                      </p:cBhvr>
                                    </p:animEffect>
                                  </p:childTnLst>
                                </p:cTn>
                              </p:par>
                            </p:childTnLst>
                          </p:cTn>
                        </p:par>
                      </p:childTnLst>
                    </p:cTn>
                  </p:par>
                  <p:par>
                    <p:cTn id="51" fill="hold" nodeType="clickPar">
                      <p:stCondLst>
                        <p:cond delay="indefinite"/>
                        <p:cond evt="onBegin" delay="0">
                          <p:tn val="50"/>
                        </p:cond>
                      </p:stCondLst>
                      <p:childTnLst>
                        <p:par>
                          <p:cTn id="52" fill="hold" nodeType="afterGroup">
                            <p:stCondLst>
                              <p:cond delay="0"/>
                            </p:stCondLst>
                            <p:childTnLst>
                              <p:par>
                                <p:cTn id="53" presetID="22" presetClass="entr" presetSubtype="8" fill="hold" grpId="2" nodeType="clickEffect">
                                  <p:stCondLst>
                                    <p:cond delay="0"/>
                                  </p:stCondLst>
                                  <p:childTnLst>
                                    <p:set>
                                      <p:cBhvr>
                                        <p:cTn id="54" dur="1" fill="hold">
                                          <p:stCondLst>
                                            <p:cond delay="0"/>
                                          </p:stCondLst>
                                        </p:cTn>
                                        <p:tgtEl>
                                          <p:spTgt spid="6">
                                            <p:txEl>
                                              <p:pRg st="7" end="7"/>
                                            </p:txEl>
                                          </p:spTgt>
                                        </p:tgtEl>
                                        <p:attrNameLst>
                                          <p:attrName>style.visibility</p:attrName>
                                        </p:attrNameLst>
                                      </p:cBhvr>
                                      <p:to>
                                        <p:strVal val="visible"/>
                                      </p:to>
                                    </p:set>
                                    <p:animEffect transition="in" filter="wipe(left)">
                                      <p:cBhvr>
                                        <p:cTn id="55" dur="500"/>
                                        <p:tgtEl>
                                          <p:spTgt spid="6">
                                            <p:txEl>
                                              <p:pRg st="7" end="7"/>
                                            </p:txEl>
                                          </p:spTgt>
                                        </p:tgtEl>
                                      </p:cBhvr>
                                    </p:animEffect>
                                  </p:childTnLst>
                                </p:cTn>
                              </p:par>
                            </p:childTnLst>
                          </p:cTn>
                        </p:par>
                      </p:childTnLst>
                    </p:cTn>
                  </p:par>
                  <p:par>
                    <p:cTn id="56" fill="hold" nodeType="clickPar">
                      <p:stCondLst>
                        <p:cond delay="indefinite"/>
                        <p:cond evt="onBegin" delay="0">
                          <p:tn val="55"/>
                        </p:cond>
                      </p:stCondLst>
                      <p:childTnLst>
                        <p:par>
                          <p:cTn id="57" fill="hold" nodeType="afterGroup">
                            <p:stCondLst>
                              <p:cond delay="0"/>
                            </p:stCondLst>
                            <p:childTnLst>
                              <p:par>
                                <p:cTn id="58" presetID="22" presetClass="entr" presetSubtype="8" fill="hold" grpId="2" nodeType="clickEffect">
                                  <p:stCondLst>
                                    <p:cond delay="0"/>
                                  </p:stCondLst>
                                  <p:childTnLst>
                                    <p:set>
                                      <p:cBhvr>
                                        <p:cTn id="59" dur="1" fill="hold">
                                          <p:stCondLst>
                                            <p:cond delay="0"/>
                                          </p:stCondLst>
                                        </p:cTn>
                                        <p:tgtEl>
                                          <p:spTgt spid="6">
                                            <p:txEl>
                                              <p:pRg st="8" end="8"/>
                                            </p:txEl>
                                          </p:spTgt>
                                        </p:tgtEl>
                                        <p:attrNameLst>
                                          <p:attrName>style.visibility</p:attrName>
                                        </p:attrNameLst>
                                      </p:cBhvr>
                                      <p:to>
                                        <p:strVal val="visible"/>
                                      </p:to>
                                    </p:set>
                                    <p:animEffect transition="in" filter="wipe(left)">
                                      <p:cBhvr>
                                        <p:cTn id="60" dur="500"/>
                                        <p:tgtEl>
                                          <p:spTgt spid="6">
                                            <p:txEl>
                                              <p:pRg st="8" end="8"/>
                                            </p:txEl>
                                          </p:spTgt>
                                        </p:tgtEl>
                                      </p:cBhvr>
                                    </p:animEffect>
                                  </p:childTnLst>
                                </p:cTn>
                              </p:par>
                            </p:childTnLst>
                          </p:cTn>
                        </p:par>
                      </p:childTnLst>
                    </p:cTn>
                  </p:par>
                  <p:par>
                    <p:cTn id="61" fill="hold" nodeType="clickPar">
                      <p:stCondLst>
                        <p:cond delay="indefinite"/>
                        <p:cond evt="onBegin" delay="0">
                          <p:tn val="60"/>
                        </p:cond>
                      </p:stCondLst>
                      <p:childTnLst>
                        <p:par>
                          <p:cTn id="62" fill="hold" nodeType="afterGroup">
                            <p:stCondLst>
                              <p:cond delay="0"/>
                            </p:stCondLst>
                            <p:childTnLst>
                              <p:par>
                                <p:cTn id="63" presetID="22" presetClass="entr" presetSubtype="8" fill="hold" grpId="2" nodeType="clickEffect">
                                  <p:stCondLst>
                                    <p:cond delay="0"/>
                                  </p:stCondLst>
                                  <p:childTnLst>
                                    <p:set>
                                      <p:cBhvr>
                                        <p:cTn id="64" dur="1" fill="hold">
                                          <p:stCondLst>
                                            <p:cond delay="0"/>
                                          </p:stCondLst>
                                        </p:cTn>
                                        <p:tgtEl>
                                          <p:spTgt spid="6">
                                            <p:txEl>
                                              <p:pRg st="9" end="9"/>
                                            </p:txEl>
                                          </p:spTgt>
                                        </p:tgtEl>
                                        <p:attrNameLst>
                                          <p:attrName>style.visibility</p:attrName>
                                        </p:attrNameLst>
                                      </p:cBhvr>
                                      <p:to>
                                        <p:strVal val="visible"/>
                                      </p:to>
                                    </p:set>
                                    <p:animEffect transition="in" filter="wipe(left)">
                                      <p:cBhvr>
                                        <p:cTn id="65" dur="500"/>
                                        <p:tgtEl>
                                          <p:spTgt spid="6">
                                            <p:txEl>
                                              <p:pRg st="9" end="9"/>
                                            </p:txEl>
                                          </p:spTgt>
                                        </p:tgtEl>
                                      </p:cBhvr>
                                    </p:animEffect>
                                  </p:childTnLst>
                                </p:cTn>
                              </p:par>
                            </p:childTnLst>
                          </p:cTn>
                        </p:par>
                      </p:childTnLst>
                    </p:cTn>
                  </p:par>
                  <p:par>
                    <p:cTn id="66" fill="hold" nodeType="clickPar">
                      <p:stCondLst>
                        <p:cond delay="indefinite"/>
                        <p:cond evt="onBegin" delay="0">
                          <p:tn val="65"/>
                        </p:cond>
                      </p:stCondLst>
                      <p:childTnLst>
                        <p:par>
                          <p:cTn id="67" fill="hold" nodeType="afterGroup">
                            <p:stCondLst>
                              <p:cond delay="0"/>
                            </p:stCondLst>
                            <p:childTnLst>
                              <p:par>
                                <p:cTn id="68" presetID="22" presetClass="entr" presetSubtype="8" fill="hold" grpId="3" nodeType="clickEffect">
                                  <p:stCondLst>
                                    <p:cond delay="0"/>
                                  </p:stCondLst>
                                  <p:childTnLst>
                                    <p:set>
                                      <p:cBhvr>
                                        <p:cTn id="69" dur="1" fill="hold">
                                          <p:stCondLst>
                                            <p:cond delay="0"/>
                                          </p:stCondLst>
                                        </p:cTn>
                                        <p:tgtEl>
                                          <p:spTgt spid="7">
                                            <p:txEl>
                                              <p:pRg st="0" end="0"/>
                                            </p:txEl>
                                          </p:spTgt>
                                        </p:tgtEl>
                                        <p:attrNameLst>
                                          <p:attrName>style.visibility</p:attrName>
                                        </p:attrNameLst>
                                      </p:cBhvr>
                                      <p:to>
                                        <p:strVal val="visible"/>
                                      </p:to>
                                    </p:set>
                                    <p:animEffect transition="in" filter="wipe(left)">
                                      <p:cBhvr>
                                        <p:cTn id="70" dur="500"/>
                                        <p:tgtEl>
                                          <p:spTgt spid="7">
                                            <p:txEl>
                                              <p:pRg st="0" end="0"/>
                                            </p:txEl>
                                          </p:spTgt>
                                        </p:tgtEl>
                                      </p:cBhvr>
                                    </p:animEffect>
                                  </p:childTnLst>
                                </p:cTn>
                              </p:par>
                            </p:childTnLst>
                          </p:cTn>
                        </p:par>
                      </p:childTnLst>
                    </p:cTn>
                  </p:par>
                  <p:par>
                    <p:cTn id="71" fill="hold" nodeType="clickPar">
                      <p:stCondLst>
                        <p:cond delay="indefinite"/>
                        <p:cond evt="onBegin" delay="0">
                          <p:tn val="70"/>
                        </p:cond>
                      </p:stCondLst>
                      <p:childTnLst>
                        <p:par>
                          <p:cTn id="72" fill="hold" nodeType="afterGroup">
                            <p:stCondLst>
                              <p:cond delay="0"/>
                            </p:stCondLst>
                            <p:childTnLst>
                              <p:par>
                                <p:cTn id="73" presetID="22" presetClass="entr" presetSubtype="8" fill="hold" grpId="3" nodeType="clickEffect">
                                  <p:stCondLst>
                                    <p:cond delay="0"/>
                                  </p:stCondLst>
                                  <p:childTnLst>
                                    <p:set>
                                      <p:cBhvr>
                                        <p:cTn id="74" dur="1" fill="hold">
                                          <p:stCondLst>
                                            <p:cond delay="0"/>
                                          </p:stCondLst>
                                        </p:cTn>
                                        <p:tgtEl>
                                          <p:spTgt spid="7">
                                            <p:txEl>
                                              <p:pRg st="1" end="1"/>
                                            </p:txEl>
                                          </p:spTgt>
                                        </p:tgtEl>
                                        <p:attrNameLst>
                                          <p:attrName>style.visibility</p:attrName>
                                        </p:attrNameLst>
                                      </p:cBhvr>
                                      <p:to>
                                        <p:strVal val="visible"/>
                                      </p:to>
                                    </p:set>
                                    <p:animEffect transition="in" filter="wipe(left)">
                                      <p:cBhvr>
                                        <p:cTn id="75" dur="500"/>
                                        <p:tgtEl>
                                          <p:spTgt spid="7">
                                            <p:txEl>
                                              <p:pRg st="1" end="1"/>
                                            </p:txEl>
                                          </p:spTgt>
                                        </p:tgtEl>
                                      </p:cBhvr>
                                    </p:animEffect>
                                  </p:childTnLst>
                                </p:cTn>
                              </p:par>
                            </p:childTnLst>
                          </p:cTn>
                        </p:par>
                      </p:childTnLst>
                    </p:cTn>
                  </p:par>
                  <p:par>
                    <p:cTn id="76" fill="hold" nodeType="clickPar">
                      <p:stCondLst>
                        <p:cond delay="indefinite"/>
                        <p:cond evt="onBegin" delay="0">
                          <p:tn val="75"/>
                        </p:cond>
                      </p:stCondLst>
                      <p:childTnLst>
                        <p:par>
                          <p:cTn id="77" fill="hold" nodeType="afterGroup">
                            <p:stCondLst>
                              <p:cond delay="0"/>
                            </p:stCondLst>
                            <p:childTnLst>
                              <p:par>
                                <p:cTn id="78" presetID="22" presetClass="entr" presetSubtype="8" fill="hold" grpId="3" nodeType="clickEffect">
                                  <p:stCondLst>
                                    <p:cond delay="0"/>
                                  </p:stCondLst>
                                  <p:childTnLst>
                                    <p:set>
                                      <p:cBhvr>
                                        <p:cTn id="79" dur="1" fill="hold">
                                          <p:stCondLst>
                                            <p:cond delay="0"/>
                                          </p:stCondLst>
                                        </p:cTn>
                                        <p:tgtEl>
                                          <p:spTgt spid="7">
                                            <p:txEl>
                                              <p:pRg st="2" end="2"/>
                                            </p:txEl>
                                          </p:spTgt>
                                        </p:tgtEl>
                                        <p:attrNameLst>
                                          <p:attrName>style.visibility</p:attrName>
                                        </p:attrNameLst>
                                      </p:cBhvr>
                                      <p:to>
                                        <p:strVal val="visible"/>
                                      </p:to>
                                    </p:set>
                                    <p:animEffect transition="in" filter="wipe(left)">
                                      <p:cBhvr>
                                        <p:cTn id="80" dur="500"/>
                                        <p:tgtEl>
                                          <p:spTgt spid="7">
                                            <p:txEl>
                                              <p:pRg st="2" end="2"/>
                                            </p:txEl>
                                          </p:spTgt>
                                        </p:tgtEl>
                                      </p:cBhvr>
                                    </p:animEffect>
                                  </p:childTnLst>
                                </p:cTn>
                              </p:par>
                            </p:childTnLst>
                          </p:cTn>
                        </p:par>
                      </p:childTnLst>
                    </p:cTn>
                  </p:par>
                  <p:par>
                    <p:cTn id="81" fill="hold" nodeType="clickPar">
                      <p:stCondLst>
                        <p:cond delay="indefinite"/>
                        <p:cond evt="onBegin" delay="0">
                          <p:tn val="80"/>
                        </p:cond>
                      </p:stCondLst>
                      <p:childTnLst>
                        <p:par>
                          <p:cTn id="82" fill="hold" nodeType="afterGroup">
                            <p:stCondLst>
                              <p:cond delay="0"/>
                            </p:stCondLst>
                            <p:childTnLst>
                              <p:par>
                                <p:cTn id="83" presetID="22" presetClass="entr" presetSubtype="8" fill="hold" grpId="3" nodeType="clickEffect">
                                  <p:stCondLst>
                                    <p:cond delay="0"/>
                                  </p:stCondLst>
                                  <p:childTnLst>
                                    <p:set>
                                      <p:cBhvr>
                                        <p:cTn id="84" dur="1" fill="hold">
                                          <p:stCondLst>
                                            <p:cond delay="0"/>
                                          </p:stCondLst>
                                        </p:cTn>
                                        <p:tgtEl>
                                          <p:spTgt spid="7">
                                            <p:txEl>
                                              <p:pRg st="3" end="3"/>
                                            </p:txEl>
                                          </p:spTgt>
                                        </p:tgtEl>
                                        <p:attrNameLst>
                                          <p:attrName>style.visibility</p:attrName>
                                        </p:attrNameLst>
                                      </p:cBhvr>
                                      <p:to>
                                        <p:strVal val="visible"/>
                                      </p:to>
                                    </p:set>
                                    <p:animEffect transition="in" filter="wipe(left)">
                                      <p:cBhvr>
                                        <p:cTn id="85" dur="500"/>
                                        <p:tgtEl>
                                          <p:spTgt spid="7">
                                            <p:txEl>
                                              <p:pRg st="3" end="3"/>
                                            </p:txEl>
                                          </p:spTgt>
                                        </p:tgtEl>
                                      </p:cBhvr>
                                    </p:animEffect>
                                  </p:childTnLst>
                                </p:cTn>
                              </p:par>
                            </p:childTnLst>
                          </p:cTn>
                        </p:par>
                      </p:childTnLst>
                    </p:cTn>
                  </p:par>
                  <p:par>
                    <p:cTn id="86" fill="hold" nodeType="clickPar">
                      <p:stCondLst>
                        <p:cond delay="indefinite"/>
                        <p:cond evt="onBegin" delay="0">
                          <p:tn val="85"/>
                        </p:cond>
                      </p:stCondLst>
                      <p:childTnLst>
                        <p:par>
                          <p:cTn id="87" fill="hold" nodeType="afterGroup">
                            <p:stCondLst>
                              <p:cond delay="0"/>
                            </p:stCondLst>
                            <p:childTnLst>
                              <p:par>
                                <p:cTn id="88" presetID="22" presetClass="entr" presetSubtype="8" fill="hold" grpId="3" nodeType="clickEffect">
                                  <p:stCondLst>
                                    <p:cond delay="0"/>
                                  </p:stCondLst>
                                  <p:childTnLst>
                                    <p:set>
                                      <p:cBhvr>
                                        <p:cTn id="89" dur="1" fill="hold">
                                          <p:stCondLst>
                                            <p:cond delay="0"/>
                                          </p:stCondLst>
                                        </p:cTn>
                                        <p:tgtEl>
                                          <p:spTgt spid="7">
                                            <p:txEl>
                                              <p:pRg st="4" end="4"/>
                                            </p:txEl>
                                          </p:spTgt>
                                        </p:tgtEl>
                                        <p:attrNameLst>
                                          <p:attrName>style.visibility</p:attrName>
                                        </p:attrNameLst>
                                      </p:cBhvr>
                                      <p:to>
                                        <p:strVal val="visible"/>
                                      </p:to>
                                    </p:set>
                                    <p:animEffect transition="in" filter="wipe(left)">
                                      <p:cBhvr>
                                        <p:cTn id="90" dur="500"/>
                                        <p:tgtEl>
                                          <p:spTgt spid="7">
                                            <p:txEl>
                                              <p:pRg st="4" end="4"/>
                                            </p:txEl>
                                          </p:spTgt>
                                        </p:tgtEl>
                                      </p:cBhvr>
                                    </p:animEffect>
                                  </p:childTnLst>
                                </p:cTn>
                              </p:par>
                            </p:childTnLst>
                          </p:cTn>
                        </p:par>
                      </p:childTnLst>
                    </p:cTn>
                  </p:par>
                  <p:par>
                    <p:cTn id="91" fill="hold" nodeType="clickPar">
                      <p:stCondLst>
                        <p:cond delay="indefinite"/>
                        <p:cond evt="onBegin" delay="0">
                          <p:tn val="90"/>
                        </p:cond>
                      </p:stCondLst>
                      <p:childTnLst>
                        <p:par>
                          <p:cTn id="92" fill="hold" nodeType="afterGroup">
                            <p:stCondLst>
                              <p:cond delay="0"/>
                            </p:stCondLst>
                            <p:childTnLst>
                              <p:par>
                                <p:cTn id="93" presetID="22" presetClass="entr" presetSubtype="8" fill="hold" grpId="3" nodeType="clickEffect">
                                  <p:stCondLst>
                                    <p:cond delay="0"/>
                                  </p:stCondLst>
                                  <p:childTnLst>
                                    <p:set>
                                      <p:cBhvr>
                                        <p:cTn id="94" dur="1" fill="hold">
                                          <p:stCondLst>
                                            <p:cond delay="0"/>
                                          </p:stCondLst>
                                        </p:cTn>
                                        <p:tgtEl>
                                          <p:spTgt spid="7">
                                            <p:txEl>
                                              <p:pRg st="5" end="5"/>
                                            </p:txEl>
                                          </p:spTgt>
                                        </p:tgtEl>
                                        <p:attrNameLst>
                                          <p:attrName>style.visibility</p:attrName>
                                        </p:attrNameLst>
                                      </p:cBhvr>
                                      <p:to>
                                        <p:strVal val="visible"/>
                                      </p:to>
                                    </p:set>
                                    <p:animEffect transition="in" filter="wipe(left)">
                                      <p:cBhvr>
                                        <p:cTn id="95" dur="500"/>
                                        <p:tgtEl>
                                          <p:spTgt spid="7">
                                            <p:txEl>
                                              <p:pRg st="5" end="5"/>
                                            </p:txEl>
                                          </p:spTgt>
                                        </p:tgtEl>
                                      </p:cBhvr>
                                    </p:animEffect>
                                  </p:childTnLst>
                                </p:cTn>
                              </p:par>
                            </p:childTnLst>
                          </p:cTn>
                        </p:par>
                      </p:childTnLst>
                    </p:cTn>
                  </p:par>
                  <p:par>
                    <p:cTn id="96" fill="hold" nodeType="clickPar">
                      <p:stCondLst>
                        <p:cond delay="indefinite"/>
                        <p:cond evt="onBegin" delay="0">
                          <p:tn val="95"/>
                        </p:cond>
                      </p:stCondLst>
                      <p:childTnLst>
                        <p:par>
                          <p:cTn id="97" fill="hold" nodeType="afterGroup">
                            <p:stCondLst>
                              <p:cond delay="0"/>
                            </p:stCondLst>
                            <p:childTnLst>
                              <p:par>
                                <p:cTn id="98" presetID="22" presetClass="entr" presetSubtype="8" fill="hold" grpId="3" nodeType="clickEffect">
                                  <p:stCondLst>
                                    <p:cond delay="0"/>
                                  </p:stCondLst>
                                  <p:childTnLst>
                                    <p:set>
                                      <p:cBhvr>
                                        <p:cTn id="99" dur="1" fill="hold">
                                          <p:stCondLst>
                                            <p:cond delay="0"/>
                                          </p:stCondLst>
                                        </p:cTn>
                                        <p:tgtEl>
                                          <p:spTgt spid="7">
                                            <p:txEl>
                                              <p:pRg st="6" end="6"/>
                                            </p:txEl>
                                          </p:spTgt>
                                        </p:tgtEl>
                                        <p:attrNameLst>
                                          <p:attrName>style.visibility</p:attrName>
                                        </p:attrNameLst>
                                      </p:cBhvr>
                                      <p:to>
                                        <p:strVal val="visible"/>
                                      </p:to>
                                    </p:set>
                                    <p:animEffect transition="in" filter="wipe(left)">
                                      <p:cBhvr>
                                        <p:cTn id="100" dur="500"/>
                                        <p:tgtEl>
                                          <p:spTgt spid="7">
                                            <p:txEl>
                                              <p:pRg st="6" end="6"/>
                                            </p:txEl>
                                          </p:spTgt>
                                        </p:tgtEl>
                                      </p:cBhvr>
                                    </p:animEffect>
                                  </p:childTnLst>
                                </p:cTn>
                              </p:par>
                            </p:childTnLst>
                          </p:cTn>
                        </p:par>
                      </p:childTnLst>
                    </p:cTn>
                  </p:par>
                  <p:par>
                    <p:cTn id="101" fill="hold" nodeType="clickPar">
                      <p:stCondLst>
                        <p:cond delay="indefinite"/>
                        <p:cond evt="onBegin" delay="0">
                          <p:tn val="100"/>
                        </p:cond>
                      </p:stCondLst>
                      <p:childTnLst>
                        <p:par>
                          <p:cTn id="102" fill="hold" nodeType="afterGroup">
                            <p:stCondLst>
                              <p:cond delay="0"/>
                            </p:stCondLst>
                            <p:childTnLst>
                              <p:par>
                                <p:cTn id="103" presetID="22" presetClass="entr" presetSubtype="8" fill="hold" grpId="3" nodeType="clickEffect">
                                  <p:stCondLst>
                                    <p:cond delay="0"/>
                                  </p:stCondLst>
                                  <p:childTnLst>
                                    <p:set>
                                      <p:cBhvr>
                                        <p:cTn id="104" dur="1" fill="hold">
                                          <p:stCondLst>
                                            <p:cond delay="0"/>
                                          </p:stCondLst>
                                        </p:cTn>
                                        <p:tgtEl>
                                          <p:spTgt spid="7">
                                            <p:txEl>
                                              <p:pRg st="7" end="7"/>
                                            </p:txEl>
                                          </p:spTgt>
                                        </p:tgtEl>
                                        <p:attrNameLst>
                                          <p:attrName>style.visibility</p:attrName>
                                        </p:attrNameLst>
                                      </p:cBhvr>
                                      <p:to>
                                        <p:strVal val="visible"/>
                                      </p:to>
                                    </p:set>
                                    <p:animEffect transition="in" filter="wipe(left)">
                                      <p:cBhvr>
                                        <p:cTn id="105" dur="500"/>
                                        <p:tgtEl>
                                          <p:spTgt spid="7">
                                            <p:txEl>
                                              <p:pRg st="7" end="7"/>
                                            </p:txEl>
                                          </p:spTgt>
                                        </p:tgtEl>
                                      </p:cBhvr>
                                    </p:animEffect>
                                  </p:childTnLst>
                                </p:cTn>
                              </p:par>
                            </p:childTnLst>
                          </p:cTn>
                        </p:par>
                      </p:childTnLst>
                    </p:cTn>
                  </p:par>
                  <p:par>
                    <p:cTn id="106" fill="hold" nodeType="clickPar">
                      <p:stCondLst>
                        <p:cond delay="indefinite"/>
                        <p:cond evt="onBegin" delay="0">
                          <p:tn val="105"/>
                        </p:cond>
                      </p:stCondLst>
                      <p:childTnLst>
                        <p:par>
                          <p:cTn id="107" fill="hold" nodeType="afterGroup">
                            <p:stCondLst>
                              <p:cond delay="0"/>
                            </p:stCondLst>
                            <p:childTnLst>
                              <p:par>
                                <p:cTn id="108" presetID="22" presetClass="entr" presetSubtype="8" fill="hold" grpId="3" nodeType="clickEffect">
                                  <p:stCondLst>
                                    <p:cond delay="0"/>
                                  </p:stCondLst>
                                  <p:childTnLst>
                                    <p:set>
                                      <p:cBhvr>
                                        <p:cTn id="109" dur="1" fill="hold">
                                          <p:stCondLst>
                                            <p:cond delay="0"/>
                                          </p:stCondLst>
                                        </p:cTn>
                                        <p:tgtEl>
                                          <p:spTgt spid="7">
                                            <p:txEl>
                                              <p:pRg st="8" end="8"/>
                                            </p:txEl>
                                          </p:spTgt>
                                        </p:tgtEl>
                                        <p:attrNameLst>
                                          <p:attrName>style.visibility</p:attrName>
                                        </p:attrNameLst>
                                      </p:cBhvr>
                                      <p:to>
                                        <p:strVal val="visible"/>
                                      </p:to>
                                    </p:set>
                                    <p:animEffect transition="in" filter="wipe(left)">
                                      <p:cBhvr>
                                        <p:cTn id="110" dur="500"/>
                                        <p:tgtEl>
                                          <p:spTgt spid="7">
                                            <p:txEl>
                                              <p:pRg st="8" end="8"/>
                                            </p:txEl>
                                          </p:spTgt>
                                        </p:tgtEl>
                                      </p:cBhvr>
                                    </p:animEffect>
                                  </p:childTnLst>
                                </p:cTn>
                              </p:par>
                            </p:childTnLst>
                          </p:cTn>
                        </p:par>
                      </p:childTnLst>
                    </p:cTn>
                  </p:par>
                  <p:par>
                    <p:cTn id="111" fill="hold" nodeType="clickPar">
                      <p:stCondLst>
                        <p:cond delay="indefinite"/>
                        <p:cond evt="onBegin" delay="0">
                          <p:tn val="110"/>
                        </p:cond>
                      </p:stCondLst>
                      <p:childTnLst>
                        <p:par>
                          <p:cTn id="112" fill="hold" nodeType="afterGroup">
                            <p:stCondLst>
                              <p:cond delay="0"/>
                            </p:stCondLst>
                            <p:childTnLst>
                              <p:par>
                                <p:cTn id="113" presetID="22" presetClass="entr" presetSubtype="8" fill="hold" grpId="3" nodeType="clickEffect">
                                  <p:stCondLst>
                                    <p:cond delay="0"/>
                                  </p:stCondLst>
                                  <p:childTnLst>
                                    <p:set>
                                      <p:cBhvr>
                                        <p:cTn id="114" dur="1" fill="hold">
                                          <p:stCondLst>
                                            <p:cond delay="0"/>
                                          </p:stCondLst>
                                        </p:cTn>
                                        <p:tgtEl>
                                          <p:spTgt spid="7">
                                            <p:txEl>
                                              <p:pRg st="9" end="9"/>
                                            </p:txEl>
                                          </p:spTgt>
                                        </p:tgtEl>
                                        <p:attrNameLst>
                                          <p:attrName>style.visibility</p:attrName>
                                        </p:attrNameLst>
                                      </p:cBhvr>
                                      <p:to>
                                        <p:strVal val="visible"/>
                                      </p:to>
                                    </p:set>
                                    <p:animEffect transition="in" filter="wipe(left)">
                                      <p:cBhvr>
                                        <p:cTn id="115" dur="500"/>
                                        <p:tgtEl>
                                          <p:spTgt spid="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1"/>
      <p:bldP spid="6" grpId="2" uiExpand="1" build="p"/>
      <p:bldP spid="7" grpId="3" uiExpand="1" build="p"/>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684781" y="964158"/>
            <a:ext cx="10571354"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3】</a:t>
            </a:r>
            <a:r>
              <a:rPr lang="zh-CN" altLang="en-US" sz="2000">
                <a:solidFill>
                  <a:schemeClr val="tx1">
                    <a:lumMod val="65000"/>
                    <a:lumOff val="35000"/>
                  </a:schemeClr>
                </a:solidFill>
                <a:latin typeface="微软雅黑" pitchFamily="34" charset="-122"/>
                <a:ea typeface="微软雅黑" panose="020b0503020204020204" pitchFamily="34" charset="-122"/>
              </a:rPr>
              <a:t>研读第三自然段</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活动二：问题探究</a:t>
            </a:r>
          </a:p>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1.</a:t>
            </a:r>
            <a:r>
              <a:rPr lang="zh-CN" altLang="en-US" sz="2000">
                <a:solidFill>
                  <a:schemeClr val="tx1">
                    <a:lumMod val="65000"/>
                    <a:lumOff val="35000"/>
                  </a:schemeClr>
                </a:solidFill>
                <a:latin typeface="微软雅黑" pitchFamily="34" charset="-122"/>
                <a:ea typeface="微软雅黑" panose="020b0503020204020204" pitchFamily="34" charset="-122"/>
              </a:rPr>
              <a:t>屈原创作</a:t>
            </a: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离骚</a:t>
            </a: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的原因是什么？结合原文，简要分析。</a:t>
            </a:r>
          </a:p>
          <a:p>
            <a:pPr>
              <a:lnSpc>
                <a:spcPct val="150000"/>
              </a:lnSpc>
            </a:pPr>
            <a:r>
              <a:rPr lang="zh-CN" altLang="en-US" sz="2000">
                <a:solidFill>
                  <a:srgbClr val="C00000"/>
                </a:solidFill>
                <a:latin typeface="微软雅黑" pitchFamily="34" charset="-122"/>
                <a:ea typeface="微软雅黑" panose="020b0503020204020204" pitchFamily="34" charset="-122"/>
              </a:rPr>
              <a:t>明确   ①忧愁幽思而作</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离骚</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。“屈平之作</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离骚</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，盖自怨生也” </a:t>
            </a:r>
          </a:p>
          <a:p>
            <a:pPr>
              <a:lnSpc>
                <a:spcPct val="150000"/>
              </a:lnSpc>
            </a:pPr>
            <a:r>
              <a:rPr lang="zh-CN" altLang="en-US" sz="2000">
                <a:solidFill>
                  <a:srgbClr val="C00000"/>
                </a:solidFill>
                <a:latin typeface="微软雅黑" pitchFamily="34" charset="-122"/>
                <a:ea typeface="微软雅黑" panose="020b0503020204020204" pitchFamily="34" charset="-122"/>
              </a:rPr>
              <a:t>②不满国君的昏庸和朝廷的黑暗。 “疾王听之不聪也，谗陷之蔽明也，邪曲之害公也，方正之不容也”。</a:t>
            </a:r>
          </a:p>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2.</a:t>
            </a:r>
            <a:r>
              <a:rPr lang="zh-CN" altLang="en-US" sz="2000">
                <a:solidFill>
                  <a:schemeClr val="tx1">
                    <a:lumMod val="65000"/>
                    <a:lumOff val="35000"/>
                  </a:schemeClr>
                </a:solidFill>
                <a:latin typeface="微软雅黑" pitchFamily="34" charset="-122"/>
                <a:ea typeface="微软雅黑" panose="020b0503020204020204" pitchFamily="34" charset="-122"/>
              </a:rPr>
              <a:t>梳理段意，划分层次</a:t>
            </a:r>
          </a:p>
          <a:p>
            <a:pPr>
              <a:lnSpc>
                <a:spcPct val="150000"/>
              </a:lnSpc>
            </a:pPr>
            <a:r>
              <a:rPr lang="zh-CN" altLang="en-US" sz="2000">
                <a:solidFill>
                  <a:srgbClr val="C00000"/>
                </a:solidFill>
                <a:latin typeface="微软雅黑" pitchFamily="34" charset="-122"/>
                <a:ea typeface="微软雅黑" panose="020b0503020204020204" pitchFamily="34" charset="-122"/>
              </a:rPr>
              <a:t>明确   第一层：“屈平疾王听之不聪</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盖自怨生也”，交代作</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离骚</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的缘由；</a:t>
            </a:r>
          </a:p>
          <a:p>
            <a:pPr>
              <a:lnSpc>
                <a:spcPct val="150000"/>
              </a:lnSpc>
            </a:pPr>
            <a:r>
              <a:rPr lang="zh-CN" altLang="en-US" sz="2000">
                <a:solidFill>
                  <a:srgbClr val="C00000"/>
                </a:solidFill>
                <a:latin typeface="微软雅黑" pitchFamily="34" charset="-122"/>
                <a:ea typeface="微软雅黑" panose="020b0503020204020204" pitchFamily="34" charset="-122"/>
              </a:rPr>
              <a:t>第二层：“</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国风</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好色而不淫</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故死而不容”，</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离骚</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的主要特点；</a:t>
            </a:r>
          </a:p>
          <a:p>
            <a:pPr>
              <a:lnSpc>
                <a:spcPct val="150000"/>
              </a:lnSpc>
            </a:pPr>
            <a:r>
              <a:rPr lang="zh-CN" altLang="en-US" sz="2000">
                <a:solidFill>
                  <a:srgbClr val="C00000"/>
                </a:solidFill>
                <a:latin typeface="微软雅黑" pitchFamily="34" charset="-122"/>
                <a:ea typeface="微软雅黑" panose="020b0503020204020204" pitchFamily="34" charset="-122"/>
              </a:rPr>
              <a:t>第三层：“自疏濯淖污泥之中</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虽与日月争光可也”，评论屈原的伟大人格。</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58126" y="376750"/>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4" end="4"/>
                                            </p:txEl>
                                          </p:spTgt>
                                        </p:tgtEl>
                                        <p:attrNameLst>
                                          <p:attrName>style.visibility</p:attrName>
                                        </p:attrNameLst>
                                      </p:cBhvr>
                                      <p:to>
                                        <p:strVal val="visible"/>
                                      </p:to>
                                    </p:set>
                                    <p:animEffect transition="in" filter="dissolve">
                                      <p:cBhvr>
                                        <p:cTn id="17" dur="500"/>
                                        <p:tgtEl>
                                          <p:spTgt spid="36">
                                            <p:txEl>
                                              <p:pRg st="4" end="4"/>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9" presetClass="entr" presetSubtype="0" fill="hold" nodeType="clickEffect">
                                  <p:stCondLst>
                                    <p:cond delay="0"/>
                                  </p:stCondLst>
                                  <p:childTnLst>
                                    <p:set>
                                      <p:cBhvr>
                                        <p:cTn id="21" dur="1" fill="hold">
                                          <p:stCondLst>
                                            <p:cond delay="0"/>
                                          </p:stCondLst>
                                        </p:cTn>
                                        <p:tgtEl>
                                          <p:spTgt spid="36">
                                            <p:txEl>
                                              <p:pRg st="6" end="6"/>
                                            </p:txEl>
                                          </p:spTgt>
                                        </p:tgtEl>
                                        <p:attrNameLst>
                                          <p:attrName>style.visibility</p:attrName>
                                        </p:attrNameLst>
                                      </p:cBhvr>
                                      <p:to>
                                        <p:strVal val="visible"/>
                                      </p:to>
                                    </p:set>
                                    <p:animEffect transition="in" filter="dissolve">
                                      <p:cBhvr>
                                        <p:cTn id="22" dur="500"/>
                                        <p:tgtEl>
                                          <p:spTgt spid="36">
                                            <p:txEl>
                                              <p:pRg st="6" end="6"/>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36">
                                            <p:txEl>
                                              <p:pRg st="7" end="7"/>
                                            </p:txEl>
                                          </p:spTgt>
                                        </p:tgtEl>
                                        <p:attrNameLst>
                                          <p:attrName>style.visibility</p:attrName>
                                        </p:attrNameLst>
                                      </p:cBhvr>
                                      <p:to>
                                        <p:strVal val="visible"/>
                                      </p:to>
                                    </p:set>
                                    <p:animEffect transition="in" filter="dissolve">
                                      <p:cBhvr>
                                        <p:cTn id="25" dur="500"/>
                                        <p:tgtEl>
                                          <p:spTgt spid="36">
                                            <p:txEl>
                                              <p:pRg st="7" end="7"/>
                                            </p:txEl>
                                          </p:spTgt>
                                        </p:tgtEl>
                                      </p:cBhvr>
                                    </p:animEffect>
                                  </p:childTnLst>
                                </p:cTn>
                              </p:par>
                              <p:par>
                                <p:cTn id="26" presetID="9" presetClass="entr" presetSubtype="0" fill="hold" nodeType="withEffect">
                                  <p:stCondLst>
                                    <p:cond delay="0"/>
                                  </p:stCondLst>
                                  <p:childTnLst>
                                    <p:set>
                                      <p:cBhvr>
                                        <p:cTn id="27" dur="1" fill="hold">
                                          <p:stCondLst>
                                            <p:cond delay="0"/>
                                          </p:stCondLst>
                                        </p:cTn>
                                        <p:tgtEl>
                                          <p:spTgt spid="36">
                                            <p:txEl>
                                              <p:pRg st="8" end="8"/>
                                            </p:txEl>
                                          </p:spTgt>
                                        </p:tgtEl>
                                        <p:attrNameLst>
                                          <p:attrName>style.visibility</p:attrName>
                                        </p:attrNameLst>
                                      </p:cBhvr>
                                      <p:to>
                                        <p:strVal val="visible"/>
                                      </p:to>
                                    </p:set>
                                    <p:animEffect transition="in" filter="dissolve">
                                      <p:cBhvr>
                                        <p:cTn id="28" dur="500"/>
                                        <p:tgtEl>
                                          <p:spTgt spid="3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46462" y="1238564"/>
            <a:ext cx="3649272"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4】</a:t>
            </a:r>
            <a:r>
              <a:rPr lang="zh-CN" altLang="en-US" sz="2000">
                <a:solidFill>
                  <a:schemeClr val="tx1">
                    <a:lumMod val="65000"/>
                    <a:lumOff val="35000"/>
                  </a:schemeClr>
                </a:solidFill>
                <a:latin typeface="微软雅黑" pitchFamily="34" charset="-122"/>
                <a:ea typeface="微软雅黑" panose="020b0503020204020204" pitchFamily="34" charset="-122"/>
              </a:rPr>
              <a:t>研读第四自然段</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活动一：解释下列词语</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①绌：</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②伐：</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③从：</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④患：</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⑤详：</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⑥币：</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⑦委：</a:t>
            </a:r>
            <a:endParaRPr lang="en-US" altLang="zh-CN" sz="2000">
              <a:solidFill>
                <a:schemeClr val="tx1">
                  <a:lumMod val="65000"/>
                  <a:lumOff val="35000"/>
                </a:schemeClr>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⑧质：</a:t>
            </a:r>
            <a:endParaRPr lang="en-US" altLang="zh-CN" sz="2000">
              <a:solidFill>
                <a:schemeClr val="tx1">
                  <a:lumMod val="65000"/>
                  <a:lumOff val="35000"/>
                </a:schemeClr>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⑨绝：</a:t>
            </a:r>
            <a:endParaRPr lang="zh-CN" altLang="en-US" sz="2000" b="1">
              <a:solidFill>
                <a:srgbClr val="C00000"/>
              </a:solidFill>
              <a:latin typeface="微软雅黑"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sp>
        <p:nvSpPr>
          <p:cNvPr id="5" name="文本框 4"/>
          <p:cNvSpPr txBox="1"/>
          <p:nvPr/>
        </p:nvSpPr>
        <p:spPr>
          <a:xfrm>
            <a:off x="5333739" y="2161894"/>
            <a:ext cx="4360456" cy="4192879"/>
          </a:xfrm>
          <a:prstGeom prst="rect">
            <a:avLst/>
          </a:prstGeom>
          <a:noFill/>
        </p:spPr>
        <p:txBody>
          <a:bodyPr wrap="square" rtlCol="0">
            <a:spAutoFit/>
          </a:bodyPr>
          <a:lstStyle/>
          <a:p>
            <a:pPr>
              <a:lnSpc>
                <a:spcPct val="150000"/>
              </a:lnSpc>
            </a:pPr>
            <a:r>
              <a:rPr lang="zh-CN" altLang="en-US" sz="2000" b="1">
                <a:solidFill>
                  <a:srgbClr val="C00000"/>
                </a:solidFill>
                <a:latin typeface="微软雅黑" pitchFamily="34" charset="-122"/>
                <a:ea typeface="微软雅黑" panose="020b0503020204020204" pitchFamily="34" charset="-122"/>
              </a:rPr>
              <a:t>同“黜”，指官职被罢免。 </a:t>
            </a:r>
          </a:p>
          <a:p>
            <a:pPr>
              <a:lnSpc>
                <a:spcPct val="150000"/>
              </a:lnSpc>
            </a:pPr>
            <a:r>
              <a:rPr lang="zh-CN" altLang="en-US" sz="2000" b="1">
                <a:solidFill>
                  <a:srgbClr val="C00000"/>
                </a:solidFill>
                <a:latin typeface="微软雅黑" pitchFamily="34" charset="-122"/>
                <a:ea typeface="微软雅黑" panose="020b0503020204020204" pitchFamily="34" charset="-122"/>
              </a:rPr>
              <a:t>攻打</a:t>
            </a:r>
            <a:r>
              <a:rPr lang="zh-CN" altLang="en-US" sz="2000">
                <a:solidFill>
                  <a:schemeClr val="tx1">
                    <a:lumMod val="65000"/>
                    <a:lumOff val="35000"/>
                  </a:schemeClr>
                </a:solidFill>
                <a:latin typeface="微软雅黑" pitchFamily="34" charset="-122"/>
                <a:ea typeface="微软雅黑" panose="020b0503020204020204" pitchFamily="34" charset="-122"/>
              </a:rPr>
              <a:t> </a:t>
            </a:r>
          </a:p>
          <a:p>
            <a:pPr>
              <a:lnSpc>
                <a:spcPct val="150000"/>
              </a:lnSpc>
            </a:pPr>
            <a:r>
              <a:rPr lang="zh-CN" altLang="en-US" sz="2000" b="1">
                <a:solidFill>
                  <a:srgbClr val="C00000"/>
                </a:solidFill>
                <a:latin typeface="微软雅黑" pitchFamily="34" charset="-122"/>
                <a:ea typeface="微软雅黑" panose="020b0503020204020204" pitchFamily="34" charset="-122"/>
              </a:rPr>
              <a:t>同“纵”，合纵，联合抗秦 </a:t>
            </a:r>
          </a:p>
          <a:p>
            <a:pPr>
              <a:lnSpc>
                <a:spcPct val="150000"/>
              </a:lnSpc>
            </a:pPr>
            <a:r>
              <a:rPr lang="zh-CN" altLang="en-US" sz="2000" b="1">
                <a:solidFill>
                  <a:srgbClr val="C00000"/>
                </a:solidFill>
                <a:latin typeface="微软雅黑" pitchFamily="34" charset="-122"/>
                <a:ea typeface="微软雅黑" panose="020b0503020204020204" pitchFamily="34" charset="-122"/>
              </a:rPr>
              <a:t>担忧</a:t>
            </a:r>
            <a:r>
              <a:rPr lang="zh-CN" altLang="en-US" sz="2000">
                <a:solidFill>
                  <a:schemeClr val="tx1">
                    <a:lumMod val="65000"/>
                    <a:lumOff val="35000"/>
                  </a:schemeClr>
                </a:solidFill>
                <a:latin typeface="微软雅黑" pitchFamily="34" charset="-122"/>
                <a:ea typeface="微软雅黑" panose="020b0503020204020204" pitchFamily="34" charset="-122"/>
              </a:rPr>
              <a:t> </a:t>
            </a:r>
          </a:p>
          <a:p>
            <a:pPr>
              <a:lnSpc>
                <a:spcPct val="150000"/>
              </a:lnSpc>
            </a:pPr>
            <a:r>
              <a:rPr lang="zh-CN" altLang="en-US" sz="2000" b="1">
                <a:solidFill>
                  <a:srgbClr val="C00000"/>
                </a:solidFill>
                <a:latin typeface="微软雅黑" pitchFamily="34" charset="-122"/>
                <a:ea typeface="微软雅黑" panose="020b0503020204020204" pitchFamily="34" charset="-122"/>
              </a:rPr>
              <a:t>同“佯”，假装 </a:t>
            </a:r>
          </a:p>
          <a:p>
            <a:pPr>
              <a:lnSpc>
                <a:spcPct val="150000"/>
              </a:lnSpc>
            </a:pPr>
            <a:r>
              <a:rPr lang="zh-CN" altLang="en-US" sz="2000" b="1">
                <a:solidFill>
                  <a:srgbClr val="C00000"/>
                </a:solidFill>
                <a:latin typeface="微软雅黑" pitchFamily="34" charset="-122"/>
                <a:ea typeface="微软雅黑" panose="020b0503020204020204" pitchFamily="34" charset="-122"/>
              </a:rPr>
              <a:t>礼物</a:t>
            </a:r>
            <a:r>
              <a:rPr lang="zh-CN" altLang="en-US" sz="2000">
                <a:solidFill>
                  <a:schemeClr val="tx1">
                    <a:lumMod val="65000"/>
                    <a:lumOff val="35000"/>
                  </a:schemeClr>
                </a:solidFill>
                <a:latin typeface="微软雅黑" pitchFamily="34" charset="-122"/>
                <a:ea typeface="微软雅黑" panose="020b0503020204020204" pitchFamily="34" charset="-122"/>
              </a:rPr>
              <a:t> </a:t>
            </a:r>
          </a:p>
          <a:p>
            <a:pPr>
              <a:lnSpc>
                <a:spcPct val="150000"/>
              </a:lnSpc>
            </a:pPr>
            <a:r>
              <a:rPr lang="zh-CN" altLang="en-US" sz="2000" b="1">
                <a:solidFill>
                  <a:srgbClr val="C00000"/>
                </a:solidFill>
                <a:latin typeface="微软雅黑" pitchFamily="34" charset="-122"/>
                <a:ea typeface="微软雅黑" panose="020b0503020204020204" pitchFamily="34" charset="-122"/>
              </a:rPr>
              <a:t>呈献</a:t>
            </a:r>
            <a:r>
              <a:rPr lang="zh-CN" altLang="en-US" sz="2000">
                <a:solidFill>
                  <a:schemeClr val="tx1">
                    <a:lumMod val="65000"/>
                    <a:lumOff val="35000"/>
                  </a:schemeClr>
                </a:solidFill>
                <a:latin typeface="微软雅黑" pitchFamily="34" charset="-122"/>
                <a:ea typeface="微软雅黑" panose="020b0503020204020204" pitchFamily="34" charset="-122"/>
              </a:rPr>
              <a:t> </a:t>
            </a:r>
          </a:p>
          <a:p>
            <a:pPr>
              <a:lnSpc>
                <a:spcPct val="150000"/>
              </a:lnSpc>
            </a:pPr>
            <a:r>
              <a:rPr lang="zh-CN" altLang="en-US" sz="2000" b="1">
                <a:solidFill>
                  <a:srgbClr val="C00000"/>
                </a:solidFill>
                <a:latin typeface="微软雅黑" pitchFamily="34" charset="-122"/>
                <a:ea typeface="微软雅黑" panose="020b0503020204020204" pitchFamily="34" charset="-122"/>
              </a:rPr>
              <a:t>同“贽”，见面礼 </a:t>
            </a:r>
          </a:p>
          <a:p>
            <a:pPr>
              <a:lnSpc>
                <a:spcPct val="150000"/>
              </a:lnSpc>
            </a:pPr>
            <a:r>
              <a:rPr lang="zh-CN" altLang="en-US" sz="2000" b="1">
                <a:solidFill>
                  <a:srgbClr val="C00000"/>
                </a:solidFill>
                <a:latin typeface="微软雅黑" pitchFamily="34" charset="-122"/>
                <a:ea typeface="微软雅黑" panose="020b0503020204020204" pitchFamily="34" charset="-122"/>
              </a:rPr>
              <a:t>断绝 </a:t>
            </a: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0353" y="1589720"/>
            <a:ext cx="2354641" cy="410937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8" fill="hold" grpId="1"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wipe(left)">
                                      <p:cBhvr>
                                        <p:cTn id="14" dur="500"/>
                                        <p:tgtEl>
                                          <p:spTgt spid="5">
                                            <p:txEl>
                                              <p:pRg st="0" end="0"/>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8" fill="hold" grpId="1"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wipe(left)">
                                      <p:cBhvr>
                                        <p:cTn id="19" dur="500"/>
                                        <p:tgtEl>
                                          <p:spTgt spid="5">
                                            <p:txEl>
                                              <p:pRg st="1" end="1"/>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2" presetClass="entr" presetSubtype="8" fill="hold" grpId="1" nodeType="click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Effect transition="in" filter="wipe(left)">
                                      <p:cBhvr>
                                        <p:cTn id="24" dur="500"/>
                                        <p:tgtEl>
                                          <p:spTgt spid="5">
                                            <p:txEl>
                                              <p:pRg st="2" end="2"/>
                                            </p:txEl>
                                          </p:spTgt>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2" presetClass="entr" presetSubtype="8" fill="hold" grpId="1" nodeType="clickEffect">
                                  <p:stCondLst>
                                    <p:cond delay="0"/>
                                  </p:stCondLst>
                                  <p:childTnLst>
                                    <p:set>
                                      <p:cBhvr>
                                        <p:cTn id="28" dur="1" fill="hold">
                                          <p:stCondLst>
                                            <p:cond delay="0"/>
                                          </p:stCondLst>
                                        </p:cTn>
                                        <p:tgtEl>
                                          <p:spTgt spid="5">
                                            <p:txEl>
                                              <p:pRg st="3" end="3"/>
                                            </p:txEl>
                                          </p:spTgt>
                                        </p:tgtEl>
                                        <p:attrNameLst>
                                          <p:attrName>style.visibility</p:attrName>
                                        </p:attrNameLst>
                                      </p:cBhvr>
                                      <p:to>
                                        <p:strVal val="visible"/>
                                      </p:to>
                                    </p:set>
                                    <p:animEffect transition="in" filter="wipe(left)">
                                      <p:cBhvr>
                                        <p:cTn id="29" dur="500"/>
                                        <p:tgtEl>
                                          <p:spTgt spid="5">
                                            <p:txEl>
                                              <p:pRg st="3" end="3"/>
                                            </p:txEl>
                                          </p:spTgt>
                                        </p:tgtEl>
                                      </p:cBhvr>
                                    </p:animEffec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22" presetClass="entr" presetSubtype="8" fill="hold" grpId="1" nodeType="clickEffect">
                                  <p:stCondLst>
                                    <p:cond delay="0"/>
                                  </p:stCondLst>
                                  <p:childTnLst>
                                    <p:set>
                                      <p:cBhvr>
                                        <p:cTn id="33" dur="1" fill="hold">
                                          <p:stCondLst>
                                            <p:cond delay="0"/>
                                          </p:stCondLst>
                                        </p:cTn>
                                        <p:tgtEl>
                                          <p:spTgt spid="5">
                                            <p:txEl>
                                              <p:pRg st="4" end="4"/>
                                            </p:txEl>
                                          </p:spTgt>
                                        </p:tgtEl>
                                        <p:attrNameLst>
                                          <p:attrName>style.visibility</p:attrName>
                                        </p:attrNameLst>
                                      </p:cBhvr>
                                      <p:to>
                                        <p:strVal val="visible"/>
                                      </p:to>
                                    </p:set>
                                    <p:animEffect transition="in" filter="wipe(left)">
                                      <p:cBhvr>
                                        <p:cTn id="34" dur="500"/>
                                        <p:tgtEl>
                                          <p:spTgt spid="5">
                                            <p:txEl>
                                              <p:pRg st="4" end="4"/>
                                            </p:txEl>
                                          </p:spTgt>
                                        </p:tgtEl>
                                      </p:cBhvr>
                                    </p:animEffect>
                                  </p:childTnLst>
                                </p:cTn>
                              </p:par>
                            </p:childTnLst>
                          </p:cTn>
                        </p:par>
                      </p:childTnLst>
                    </p:cTn>
                  </p:par>
                  <p:par>
                    <p:cTn id="35" fill="hold" nodeType="clickPar">
                      <p:stCondLst>
                        <p:cond delay="indefinite"/>
                        <p:cond evt="onBegin" delay="0">
                          <p:tn val="34"/>
                        </p:cond>
                      </p:stCondLst>
                      <p:childTnLst>
                        <p:par>
                          <p:cTn id="36" fill="hold" nodeType="afterGroup">
                            <p:stCondLst>
                              <p:cond delay="0"/>
                            </p:stCondLst>
                            <p:childTnLst>
                              <p:par>
                                <p:cTn id="37" presetID="22" presetClass="entr" presetSubtype="8" fill="hold" grpId="1" nodeType="clickEffect">
                                  <p:stCondLst>
                                    <p:cond delay="0"/>
                                  </p:stCondLst>
                                  <p:childTnLst>
                                    <p:set>
                                      <p:cBhvr>
                                        <p:cTn id="38" dur="1" fill="hold">
                                          <p:stCondLst>
                                            <p:cond delay="0"/>
                                          </p:stCondLst>
                                        </p:cTn>
                                        <p:tgtEl>
                                          <p:spTgt spid="5">
                                            <p:txEl>
                                              <p:pRg st="5" end="5"/>
                                            </p:txEl>
                                          </p:spTgt>
                                        </p:tgtEl>
                                        <p:attrNameLst>
                                          <p:attrName>style.visibility</p:attrName>
                                        </p:attrNameLst>
                                      </p:cBhvr>
                                      <p:to>
                                        <p:strVal val="visible"/>
                                      </p:to>
                                    </p:set>
                                    <p:animEffect transition="in" filter="wipe(left)">
                                      <p:cBhvr>
                                        <p:cTn id="39" dur="500"/>
                                        <p:tgtEl>
                                          <p:spTgt spid="5">
                                            <p:txEl>
                                              <p:pRg st="5" end="5"/>
                                            </p:txEl>
                                          </p:spTgt>
                                        </p:tgtEl>
                                      </p:cBhvr>
                                    </p:animEffect>
                                  </p:childTnLst>
                                </p:cTn>
                              </p:par>
                            </p:childTnLst>
                          </p:cTn>
                        </p:par>
                      </p:childTnLst>
                    </p:cTn>
                  </p:par>
                  <p:par>
                    <p:cTn id="40" fill="hold" nodeType="clickPar">
                      <p:stCondLst>
                        <p:cond delay="indefinite"/>
                        <p:cond evt="onBegin" delay="0">
                          <p:tn val="39"/>
                        </p:cond>
                      </p:stCondLst>
                      <p:childTnLst>
                        <p:par>
                          <p:cTn id="41" fill="hold" nodeType="afterGroup">
                            <p:stCondLst>
                              <p:cond delay="0"/>
                            </p:stCondLst>
                            <p:childTnLst>
                              <p:par>
                                <p:cTn id="42" presetID="22" presetClass="entr" presetSubtype="8" fill="hold" grpId="1" nodeType="clickEffect">
                                  <p:stCondLst>
                                    <p:cond delay="0"/>
                                  </p:stCondLst>
                                  <p:childTnLst>
                                    <p:set>
                                      <p:cBhvr>
                                        <p:cTn id="43" dur="1" fill="hold">
                                          <p:stCondLst>
                                            <p:cond delay="0"/>
                                          </p:stCondLst>
                                        </p:cTn>
                                        <p:tgtEl>
                                          <p:spTgt spid="5">
                                            <p:txEl>
                                              <p:pRg st="6" end="6"/>
                                            </p:txEl>
                                          </p:spTgt>
                                        </p:tgtEl>
                                        <p:attrNameLst>
                                          <p:attrName>style.visibility</p:attrName>
                                        </p:attrNameLst>
                                      </p:cBhvr>
                                      <p:to>
                                        <p:strVal val="visible"/>
                                      </p:to>
                                    </p:set>
                                    <p:animEffect transition="in" filter="wipe(left)">
                                      <p:cBhvr>
                                        <p:cTn id="44" dur="500"/>
                                        <p:tgtEl>
                                          <p:spTgt spid="5">
                                            <p:txEl>
                                              <p:pRg st="6" end="6"/>
                                            </p:txEl>
                                          </p:spTgt>
                                        </p:tgtEl>
                                      </p:cBhvr>
                                    </p:animEffect>
                                  </p:childTnLst>
                                </p:cTn>
                              </p:par>
                            </p:childTnLst>
                          </p:cTn>
                        </p:par>
                      </p:childTnLst>
                    </p:cTn>
                  </p:par>
                  <p:par>
                    <p:cTn id="45" fill="hold" nodeType="clickPar">
                      <p:stCondLst>
                        <p:cond delay="indefinite"/>
                        <p:cond evt="onBegin" delay="0">
                          <p:tn val="44"/>
                        </p:cond>
                      </p:stCondLst>
                      <p:childTnLst>
                        <p:par>
                          <p:cTn id="46" fill="hold" nodeType="afterGroup">
                            <p:stCondLst>
                              <p:cond delay="0"/>
                            </p:stCondLst>
                            <p:childTnLst>
                              <p:par>
                                <p:cTn id="47" presetID="22" presetClass="entr" presetSubtype="8" fill="hold" grpId="1" nodeType="clickEffect">
                                  <p:stCondLst>
                                    <p:cond delay="0"/>
                                  </p:stCondLst>
                                  <p:childTnLst>
                                    <p:set>
                                      <p:cBhvr>
                                        <p:cTn id="48" dur="1" fill="hold">
                                          <p:stCondLst>
                                            <p:cond delay="0"/>
                                          </p:stCondLst>
                                        </p:cTn>
                                        <p:tgtEl>
                                          <p:spTgt spid="5">
                                            <p:txEl>
                                              <p:pRg st="7" end="7"/>
                                            </p:txEl>
                                          </p:spTgt>
                                        </p:tgtEl>
                                        <p:attrNameLst>
                                          <p:attrName>style.visibility</p:attrName>
                                        </p:attrNameLst>
                                      </p:cBhvr>
                                      <p:to>
                                        <p:strVal val="visible"/>
                                      </p:to>
                                    </p:set>
                                    <p:animEffect transition="in" filter="wipe(left)">
                                      <p:cBhvr>
                                        <p:cTn id="49" dur="500"/>
                                        <p:tgtEl>
                                          <p:spTgt spid="5">
                                            <p:txEl>
                                              <p:pRg st="7" end="7"/>
                                            </p:txEl>
                                          </p:spTgt>
                                        </p:tgtEl>
                                      </p:cBhvr>
                                    </p:animEffect>
                                  </p:childTnLst>
                                </p:cTn>
                              </p:par>
                            </p:childTnLst>
                          </p:cTn>
                        </p:par>
                      </p:childTnLst>
                    </p:cTn>
                  </p:par>
                  <p:par>
                    <p:cTn id="50" fill="hold" nodeType="clickPar">
                      <p:stCondLst>
                        <p:cond delay="indefinite"/>
                        <p:cond evt="onBegin" delay="0">
                          <p:tn val="49"/>
                        </p:cond>
                      </p:stCondLst>
                      <p:childTnLst>
                        <p:par>
                          <p:cTn id="51" fill="hold" nodeType="afterGroup">
                            <p:stCondLst>
                              <p:cond delay="0"/>
                            </p:stCondLst>
                            <p:childTnLst>
                              <p:par>
                                <p:cTn id="52" presetID="22" presetClass="entr" presetSubtype="8" fill="hold" grpId="1" nodeType="clickEffect">
                                  <p:stCondLst>
                                    <p:cond delay="0"/>
                                  </p:stCondLst>
                                  <p:childTnLst>
                                    <p:set>
                                      <p:cBhvr>
                                        <p:cTn id="53" dur="1" fill="hold">
                                          <p:stCondLst>
                                            <p:cond delay="0"/>
                                          </p:stCondLst>
                                        </p:cTn>
                                        <p:tgtEl>
                                          <p:spTgt spid="5">
                                            <p:txEl>
                                              <p:pRg st="8" end="8"/>
                                            </p:txEl>
                                          </p:spTgt>
                                        </p:tgtEl>
                                        <p:attrNameLst>
                                          <p:attrName>style.visibility</p:attrName>
                                        </p:attrNameLst>
                                      </p:cBhvr>
                                      <p:to>
                                        <p:strVal val="visible"/>
                                      </p:to>
                                    </p:set>
                                    <p:animEffect transition="in" filter="wipe(left)">
                                      <p:cBhvr>
                                        <p:cTn id="54"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1" uiExpand="1" build="p"/>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46461" y="1238564"/>
            <a:ext cx="7057405" cy="2346220"/>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4】</a:t>
            </a:r>
            <a:r>
              <a:rPr lang="zh-CN" altLang="en-US" sz="2000">
                <a:solidFill>
                  <a:schemeClr val="tx1">
                    <a:lumMod val="65000"/>
                    <a:lumOff val="35000"/>
                  </a:schemeClr>
                </a:solidFill>
                <a:latin typeface="微软雅黑" pitchFamily="34" charset="-122"/>
                <a:ea typeface="微软雅黑" panose="020b0503020204020204" pitchFamily="34" charset="-122"/>
              </a:rPr>
              <a:t>研读第四自然段</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活动二：问题探究</a:t>
            </a:r>
          </a:p>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1.</a:t>
            </a:r>
            <a:r>
              <a:rPr lang="zh-CN" altLang="en-US" sz="2000">
                <a:solidFill>
                  <a:schemeClr val="tx1">
                    <a:lumMod val="65000"/>
                    <a:lumOff val="35000"/>
                  </a:schemeClr>
                </a:solidFill>
                <a:latin typeface="微软雅黑" pitchFamily="34" charset="-122"/>
                <a:ea typeface="微软雅黑" panose="020b0503020204020204" pitchFamily="34" charset="-122"/>
              </a:rPr>
              <a:t>试概括这一段的内容</a:t>
            </a:r>
          </a:p>
          <a:p>
            <a:pPr>
              <a:lnSpc>
                <a:spcPct val="150000"/>
              </a:lnSpc>
            </a:pPr>
            <a:r>
              <a:rPr lang="zh-CN" altLang="en-US" sz="2000">
                <a:solidFill>
                  <a:srgbClr val="C00000"/>
                </a:solidFill>
                <a:latin typeface="微软雅黑" pitchFamily="34" charset="-122"/>
                <a:ea typeface="微软雅黑" panose="020b0503020204020204" pitchFamily="34" charset="-122"/>
              </a:rPr>
              <a:t>明确   秦国巧设骗局</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楚怀王自毁与齐的联盟</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孤立了楚国</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军败地失</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最后陷入腹背受敌的艰难处境。这是楚怀王第一次受骗。</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0353" y="1589720"/>
            <a:ext cx="2354641" cy="410937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lum/>
          </a:blip>
          <a:stretch>
            <a:fillRect t="-1000" b="-1000"/>
          </a:stretch>
        </a:blipFill>
        <a:effectLst/>
      </p:bgPr>
    </p:bg>
    <p:spTree>
      <p:nvGrpSpPr>
        <p:cNvPr id="1" name=""/>
        <p:cNvGrpSpPr/>
        <p:nvPr/>
      </p:nvGrpSpPr>
      <p:grpSpPr>
        <a:xfrm>
          <a:off x="0" y="0"/>
          <a:ext cx="0" cy="0"/>
        </a:xfrm>
      </p:grpSpPr>
      <p:grpSp>
        <p:nvGrpSpPr>
          <p:cNvPr id="3" name="组合 2"/>
          <p:cNvGrpSpPr/>
          <p:nvPr/>
        </p:nvGrpSpPr>
        <p:grpSpPr>
          <a:xfrm>
            <a:off x="1090411" y="1246505"/>
            <a:ext cx="10011178" cy="4364990"/>
            <a:chOff x="3913505" y="1246505"/>
            <a:chExt cx="4364990" cy="4364990"/>
          </a:xfrm>
        </p:grpSpPr>
        <p:sp>
          <p:nvSpPr>
            <p:cNvPr id="6" name="Rectangle 3"/>
            <p:cNvSpPr/>
            <p:nvPr/>
          </p:nvSpPr>
          <p:spPr bwMode="auto">
            <a:xfrm>
              <a:off x="3913505" y="1246505"/>
              <a:ext cx="4364990" cy="4364990"/>
            </a:xfrm>
            <a:prstGeom prst="rect">
              <a:avLst/>
            </a:prstGeom>
            <a:solidFill>
              <a:schemeClr val="bg1">
                <a:alpha val="85000"/>
              </a:schemeClr>
            </a:solidFill>
            <a:ln>
              <a:noFill/>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7" name="Rectangle 4"/>
            <p:cNvSpPr/>
            <p:nvPr/>
          </p:nvSpPr>
          <p:spPr bwMode="auto">
            <a:xfrm>
              <a:off x="4132580" y="1465580"/>
              <a:ext cx="3926840" cy="3926840"/>
            </a:xfrm>
            <a:prstGeom prst="rect">
              <a:avLst/>
            </a:prstGeom>
            <a:noFill/>
            <a:ln w="38100">
              <a:solidFill>
                <a:schemeClr val="bg2">
                  <a:lumMod val="50000"/>
                </a:schemeClr>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12" name="文本框 11"/>
          <p:cNvSpPr txBox="1"/>
          <p:nvPr/>
        </p:nvSpPr>
        <p:spPr>
          <a:xfrm>
            <a:off x="2523507" y="2502973"/>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ln w="0"/>
                <a:latin typeface="微软雅黑" pitchFamily="34" charset="-122"/>
                <a:ea typeface="微软雅黑" panose="020b0503020204020204" pitchFamily="34" charset="-122"/>
                <a:sym typeface="+mn-ea"/>
              </a:rPr>
              <a:t>部编版高中语文选择性必修中册</a:t>
            </a:r>
            <a:r>
              <a:rPr lang="en-US" altLang="zh-CN" sz="2000">
                <a:ln w="0"/>
                <a:latin typeface="微软雅黑" pitchFamily="34" charset="-122"/>
                <a:ea typeface="微软雅黑" panose="020b0503020204020204" pitchFamily="34" charset="-122"/>
                <a:sym typeface="+mn-ea"/>
              </a:rPr>
              <a:t>-</a:t>
            </a:r>
            <a:r>
              <a:rPr lang="zh-CN" altLang="en-US" sz="2000">
                <a:ln w="0"/>
                <a:latin typeface="微软雅黑" pitchFamily="34" charset="-122"/>
                <a:ea typeface="微软雅黑" panose="020b0503020204020204" pitchFamily="34" charset="-122"/>
                <a:sym typeface="+mn-ea"/>
              </a:rPr>
              <a:t>第三单元</a:t>
            </a:r>
            <a:endParaRPr lang="en-US" altLang="zh-CN" sz="1400">
              <a:ln w="0"/>
              <a:latin typeface="微软雅黑" panose="020b0503020204020204" pitchFamily="34" charset="-122"/>
              <a:ea typeface="微软雅黑" panose="020b0503020204020204" pitchFamily="34" charset="-122"/>
              <a:sym typeface="+mn-ea"/>
            </a:endParaRPr>
          </a:p>
        </p:txBody>
      </p:sp>
      <p:sp>
        <p:nvSpPr>
          <p:cNvPr id="13" name="文本框 12"/>
          <p:cNvSpPr txBox="1"/>
          <p:nvPr/>
        </p:nvSpPr>
        <p:spPr>
          <a:xfrm>
            <a:off x="3147798" y="3131438"/>
            <a:ext cx="6137869" cy="584775"/>
          </a:xfrm>
          <a:prstGeom prst="rect">
            <a:avLst/>
          </a:prstGeom>
          <a:noFill/>
        </p:spPr>
        <p:txBody>
          <a:bodyPr wrap="square" rtlCol="0">
            <a:spAutoFit/>
          </a:bodyPr>
          <a:lstStyle/>
          <a:p>
            <a:r>
              <a:rPr lang="zh-CN" altLang="en-US" sz="3200" b="1">
                <a:latin typeface="微软雅黑" pitchFamily="34" charset="-122"/>
                <a:ea typeface="微软雅黑" panose="020b0503020204020204" pitchFamily="34" charset="-122"/>
              </a:rPr>
              <a:t>第</a:t>
            </a:r>
            <a:r>
              <a:rPr lang="en-US" altLang="zh-CN" sz="3200" b="1">
                <a:latin typeface="微软雅黑" pitchFamily="34" charset="-122"/>
                <a:ea typeface="微软雅黑" panose="020b0503020204020204" pitchFamily="34" charset="-122"/>
              </a:rPr>
              <a:t>09</a:t>
            </a:r>
            <a:r>
              <a:rPr lang="zh-CN" altLang="en-US" sz="3200" b="1">
                <a:latin typeface="微软雅黑" pitchFamily="34" charset="-122"/>
                <a:ea typeface="微软雅黑" panose="020b0503020204020204" pitchFamily="34" charset="-122"/>
              </a:rPr>
              <a:t>课    </a:t>
            </a:r>
            <a:r>
              <a:rPr lang="en-US" altLang="zh-CN" sz="3200" b="1">
                <a:latin typeface="微软雅黑" pitchFamily="34" charset="-122"/>
                <a:ea typeface="微软雅黑" panose="020b0503020204020204" pitchFamily="34" charset="-122"/>
              </a:rPr>
              <a:t>《</a:t>
            </a:r>
            <a:r>
              <a:rPr lang="zh-CN" altLang="en-US" sz="3200" b="1">
                <a:latin typeface="微软雅黑" pitchFamily="34" charset="-122"/>
                <a:ea typeface="微软雅黑" panose="020b0503020204020204" pitchFamily="34" charset="-122"/>
              </a:rPr>
              <a:t>屈原列传</a:t>
            </a:r>
            <a:r>
              <a:rPr lang="en-US" altLang="zh-CN" sz="3200" b="1">
                <a:latin typeface="微软雅黑" pitchFamily="34" charset="-122"/>
                <a:ea typeface="微软雅黑" panose="020b0503020204020204" pitchFamily="34" charset="-122"/>
              </a:rPr>
              <a:t>》</a:t>
            </a:r>
          </a:p>
        </p:txBody>
      </p:sp>
      <p:cxnSp>
        <p:nvCxnSpPr>
          <p:cNvPr id="14" name="直接连接符 1"/>
          <p:cNvCxnSpPr/>
          <p:nvPr/>
        </p:nvCxnSpPr>
        <p:spPr>
          <a:xfrm>
            <a:off x="2111049" y="3740755"/>
            <a:ext cx="761250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p:tgtEl>
                                          <p:spTgt spid="12"/>
                                        </p:tgtEl>
                                        <p:attrNameLst>
                                          <p:attrName>ppt_y</p:attrName>
                                        </p:attrNameLst>
                                      </p:cBhvr>
                                      <p:tavLst>
                                        <p:tav tm="0">
                                          <p:val>
                                            <p:strVal val="#ppt_y+#ppt_h*1.125000"/>
                                          </p:val>
                                        </p:tav>
                                        <p:tav tm="100000">
                                          <p:val>
                                            <p:strVal val="#ppt_y"/>
                                          </p:val>
                                        </p:tav>
                                      </p:tavLst>
                                    </p:anim>
                                    <p:animEffect transition="in" filter="wipe(up)">
                                      <p:cBhvr>
                                        <p:cTn id="8" dur="1000"/>
                                        <p:tgtEl>
                                          <p:spTgt spid="12"/>
                                        </p:tgtEl>
                                      </p:cBhvr>
                                    </p:animEffect>
                                  </p:childTnLst>
                                </p:cTn>
                              </p:par>
                            </p:childTnLst>
                          </p:cTn>
                        </p:par>
                        <p:par>
                          <p:cTn id="9" fill="hold" nodeType="afterGroup">
                            <p:stCondLst>
                              <p:cond delay="1000"/>
                            </p:stCondLst>
                            <p:childTnLst>
                              <p:par>
                                <p:cTn id="10" presetID="29" presetClass="entr" presetSubtype="0" fill="hold" grpId="1" nodeType="afterEffect">
                                  <p:stCondLst>
                                    <p:cond delay="100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ppt_x</p:attrName>
                                        </p:attrNameLst>
                                      </p:cBhvr>
                                      <p:tavLst>
                                        <p:tav tm="0">
                                          <p:val>
                                            <p:strVal val="#ppt_x-.2"/>
                                          </p:val>
                                        </p:tav>
                                        <p:tav tm="100000">
                                          <p:val>
                                            <p:strVal val="#ppt_x"/>
                                          </p:val>
                                        </p:tav>
                                      </p:tavLst>
                                    </p:anim>
                                    <p:anim calcmode="lin" valueType="num">
                                      <p:cBhvr>
                                        <p:cTn id="1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1"/>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46462" y="1238564"/>
            <a:ext cx="3446072"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5】</a:t>
            </a:r>
            <a:r>
              <a:rPr lang="zh-CN" altLang="en-US" sz="2000">
                <a:solidFill>
                  <a:schemeClr val="tx1">
                    <a:lumMod val="65000"/>
                    <a:lumOff val="35000"/>
                  </a:schemeClr>
                </a:solidFill>
                <a:latin typeface="微软雅黑" pitchFamily="34" charset="-122"/>
                <a:ea typeface="微软雅黑" panose="020b0503020204020204" pitchFamily="34" charset="-122"/>
              </a:rPr>
              <a:t>研读第五自然段</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活动一：解释下列词语</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①明年：</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②当：</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③如：</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④因：</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⑤用事：</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⑥反：</a:t>
            </a:r>
            <a:endParaRPr lang="zh-CN" altLang="en-US" sz="2000" b="1">
              <a:solidFill>
                <a:srgbClr val="C00000"/>
              </a:solidFill>
              <a:latin typeface="微软雅黑"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sp>
        <p:nvSpPr>
          <p:cNvPr id="5" name="文本框 4"/>
          <p:cNvSpPr txBox="1"/>
          <p:nvPr/>
        </p:nvSpPr>
        <p:spPr>
          <a:xfrm>
            <a:off x="5240727" y="2161893"/>
            <a:ext cx="2616339" cy="2807885"/>
          </a:xfrm>
          <a:prstGeom prst="rect">
            <a:avLst/>
          </a:prstGeom>
          <a:noFill/>
        </p:spPr>
        <p:txBody>
          <a:bodyPr wrap="square" rtlCol="0">
            <a:spAutoFit/>
          </a:bodyPr>
          <a:lstStyle/>
          <a:p>
            <a:pPr>
              <a:lnSpc>
                <a:spcPct val="150000"/>
              </a:lnSpc>
            </a:pPr>
            <a:r>
              <a:rPr lang="zh-CN" altLang="en-US" sz="2000" b="1">
                <a:solidFill>
                  <a:srgbClr val="C00000"/>
                </a:solidFill>
                <a:latin typeface="微软雅黑" pitchFamily="34" charset="-122"/>
                <a:ea typeface="微软雅黑" panose="020b0503020204020204" pitchFamily="34" charset="-122"/>
              </a:rPr>
              <a:t>    第二年</a:t>
            </a:r>
            <a:r>
              <a:rPr lang="zh-CN" altLang="en-US" sz="2000">
                <a:solidFill>
                  <a:schemeClr val="tx1">
                    <a:lumMod val="65000"/>
                    <a:lumOff val="35000"/>
                  </a:schemeClr>
                </a:solidFill>
                <a:latin typeface="微软雅黑" pitchFamily="34" charset="-122"/>
                <a:ea typeface="微软雅黑" panose="020b0503020204020204" pitchFamily="34" charset="-122"/>
              </a:rPr>
              <a:t> </a:t>
            </a:r>
          </a:p>
          <a:p>
            <a:pPr>
              <a:lnSpc>
                <a:spcPct val="150000"/>
              </a:lnSpc>
            </a:pPr>
            <a:r>
              <a:rPr lang="zh-CN" altLang="en-US" sz="2000" b="1">
                <a:solidFill>
                  <a:srgbClr val="C00000"/>
                </a:solidFill>
                <a:latin typeface="微软雅黑" pitchFamily="34" charset="-122"/>
                <a:ea typeface="微软雅黑" panose="020b0503020204020204" pitchFamily="34" charset="-122"/>
              </a:rPr>
              <a:t>抵挡</a:t>
            </a:r>
            <a:r>
              <a:rPr lang="zh-CN" altLang="en-US" sz="2000">
                <a:solidFill>
                  <a:schemeClr val="tx1">
                    <a:lumMod val="65000"/>
                    <a:lumOff val="35000"/>
                  </a:schemeClr>
                </a:solidFill>
                <a:latin typeface="微软雅黑" pitchFamily="34" charset="-122"/>
                <a:ea typeface="微软雅黑" panose="020b0503020204020204" pitchFamily="34" charset="-122"/>
              </a:rPr>
              <a:t> </a:t>
            </a:r>
          </a:p>
          <a:p>
            <a:pPr>
              <a:lnSpc>
                <a:spcPct val="150000"/>
              </a:lnSpc>
            </a:pPr>
            <a:r>
              <a:rPr lang="zh-CN" altLang="en-US" sz="2000" b="1">
                <a:solidFill>
                  <a:srgbClr val="C00000"/>
                </a:solidFill>
                <a:latin typeface="微软雅黑" pitchFamily="34" charset="-122"/>
                <a:ea typeface="微软雅黑" panose="020b0503020204020204" pitchFamily="34" charset="-122"/>
              </a:rPr>
              <a:t>前往、到 </a:t>
            </a:r>
          </a:p>
          <a:p>
            <a:pPr>
              <a:lnSpc>
                <a:spcPct val="150000"/>
              </a:lnSpc>
            </a:pPr>
            <a:r>
              <a:rPr lang="zh-CN" altLang="en-US" sz="2000" b="1">
                <a:solidFill>
                  <a:srgbClr val="C00000"/>
                </a:solidFill>
                <a:latin typeface="微软雅黑" pitchFamily="34" charset="-122"/>
                <a:ea typeface="微软雅黑" panose="020b0503020204020204" pitchFamily="34" charset="-122"/>
              </a:rPr>
              <a:t>趁机 </a:t>
            </a:r>
          </a:p>
          <a:p>
            <a:pPr>
              <a:lnSpc>
                <a:spcPct val="150000"/>
              </a:lnSpc>
            </a:pPr>
            <a:r>
              <a:rPr lang="zh-CN" altLang="en-US" sz="2000" b="1">
                <a:solidFill>
                  <a:srgbClr val="C00000"/>
                </a:solidFill>
                <a:latin typeface="微软雅黑" pitchFamily="34" charset="-122"/>
                <a:ea typeface="微软雅黑" panose="020b0503020204020204" pitchFamily="34" charset="-122"/>
              </a:rPr>
              <a:t>    当权 </a:t>
            </a:r>
          </a:p>
          <a:p>
            <a:pPr>
              <a:lnSpc>
                <a:spcPct val="150000"/>
              </a:lnSpc>
            </a:pPr>
            <a:r>
              <a:rPr lang="zh-CN" altLang="en-US" sz="2000" b="1">
                <a:solidFill>
                  <a:srgbClr val="C00000"/>
                </a:solidFill>
                <a:latin typeface="微软雅黑" pitchFamily="34" charset="-122"/>
                <a:ea typeface="微软雅黑" panose="020b0503020204020204" pitchFamily="34" charset="-122"/>
              </a:rPr>
              <a:t>同“返”</a:t>
            </a: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0353" y="1589720"/>
            <a:ext cx="2354641" cy="410937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8" fill="hold" grpId="1"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wipe(left)">
                                      <p:cBhvr>
                                        <p:cTn id="14" dur="500"/>
                                        <p:tgtEl>
                                          <p:spTgt spid="5">
                                            <p:txEl>
                                              <p:pRg st="0" end="0"/>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8" fill="hold" grpId="1"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wipe(left)">
                                      <p:cBhvr>
                                        <p:cTn id="19" dur="500"/>
                                        <p:tgtEl>
                                          <p:spTgt spid="5">
                                            <p:txEl>
                                              <p:pRg st="1" end="1"/>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2" presetClass="entr" presetSubtype="8" fill="hold" grpId="1" nodeType="click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Effect transition="in" filter="wipe(left)">
                                      <p:cBhvr>
                                        <p:cTn id="24" dur="500"/>
                                        <p:tgtEl>
                                          <p:spTgt spid="5">
                                            <p:txEl>
                                              <p:pRg st="2" end="2"/>
                                            </p:txEl>
                                          </p:spTgt>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2" presetClass="entr" presetSubtype="8" fill="hold" grpId="1" nodeType="clickEffect">
                                  <p:stCondLst>
                                    <p:cond delay="0"/>
                                  </p:stCondLst>
                                  <p:childTnLst>
                                    <p:set>
                                      <p:cBhvr>
                                        <p:cTn id="28" dur="1" fill="hold">
                                          <p:stCondLst>
                                            <p:cond delay="0"/>
                                          </p:stCondLst>
                                        </p:cTn>
                                        <p:tgtEl>
                                          <p:spTgt spid="5">
                                            <p:txEl>
                                              <p:pRg st="3" end="3"/>
                                            </p:txEl>
                                          </p:spTgt>
                                        </p:tgtEl>
                                        <p:attrNameLst>
                                          <p:attrName>style.visibility</p:attrName>
                                        </p:attrNameLst>
                                      </p:cBhvr>
                                      <p:to>
                                        <p:strVal val="visible"/>
                                      </p:to>
                                    </p:set>
                                    <p:animEffect transition="in" filter="wipe(left)">
                                      <p:cBhvr>
                                        <p:cTn id="29" dur="500"/>
                                        <p:tgtEl>
                                          <p:spTgt spid="5">
                                            <p:txEl>
                                              <p:pRg st="3" end="3"/>
                                            </p:txEl>
                                          </p:spTgt>
                                        </p:tgtEl>
                                      </p:cBhvr>
                                    </p:animEffec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22" presetClass="entr" presetSubtype="8" fill="hold" grpId="1" nodeType="clickEffect">
                                  <p:stCondLst>
                                    <p:cond delay="0"/>
                                  </p:stCondLst>
                                  <p:childTnLst>
                                    <p:set>
                                      <p:cBhvr>
                                        <p:cTn id="33" dur="1" fill="hold">
                                          <p:stCondLst>
                                            <p:cond delay="0"/>
                                          </p:stCondLst>
                                        </p:cTn>
                                        <p:tgtEl>
                                          <p:spTgt spid="5">
                                            <p:txEl>
                                              <p:pRg st="4" end="4"/>
                                            </p:txEl>
                                          </p:spTgt>
                                        </p:tgtEl>
                                        <p:attrNameLst>
                                          <p:attrName>style.visibility</p:attrName>
                                        </p:attrNameLst>
                                      </p:cBhvr>
                                      <p:to>
                                        <p:strVal val="visible"/>
                                      </p:to>
                                    </p:set>
                                    <p:animEffect transition="in" filter="wipe(left)">
                                      <p:cBhvr>
                                        <p:cTn id="34" dur="500"/>
                                        <p:tgtEl>
                                          <p:spTgt spid="5">
                                            <p:txEl>
                                              <p:pRg st="4" end="4"/>
                                            </p:txEl>
                                          </p:spTgt>
                                        </p:tgtEl>
                                      </p:cBhvr>
                                    </p:animEffect>
                                  </p:childTnLst>
                                </p:cTn>
                              </p:par>
                            </p:childTnLst>
                          </p:cTn>
                        </p:par>
                      </p:childTnLst>
                    </p:cTn>
                  </p:par>
                  <p:par>
                    <p:cTn id="35" fill="hold" nodeType="clickPar">
                      <p:stCondLst>
                        <p:cond delay="indefinite"/>
                        <p:cond evt="onBegin" delay="0">
                          <p:tn val="34"/>
                        </p:cond>
                      </p:stCondLst>
                      <p:childTnLst>
                        <p:par>
                          <p:cTn id="36" fill="hold" nodeType="afterGroup">
                            <p:stCondLst>
                              <p:cond delay="0"/>
                            </p:stCondLst>
                            <p:childTnLst>
                              <p:par>
                                <p:cTn id="37" presetID="22" presetClass="entr" presetSubtype="8" fill="hold" grpId="1" nodeType="clickEffect">
                                  <p:stCondLst>
                                    <p:cond delay="0"/>
                                  </p:stCondLst>
                                  <p:childTnLst>
                                    <p:set>
                                      <p:cBhvr>
                                        <p:cTn id="38" dur="1" fill="hold">
                                          <p:stCondLst>
                                            <p:cond delay="0"/>
                                          </p:stCondLst>
                                        </p:cTn>
                                        <p:tgtEl>
                                          <p:spTgt spid="5">
                                            <p:txEl>
                                              <p:pRg st="5" end="5"/>
                                            </p:txEl>
                                          </p:spTgt>
                                        </p:tgtEl>
                                        <p:attrNameLst>
                                          <p:attrName>style.visibility</p:attrName>
                                        </p:attrNameLst>
                                      </p:cBhvr>
                                      <p:to>
                                        <p:strVal val="visible"/>
                                      </p:to>
                                    </p:set>
                                    <p:animEffect transition="in" filter="wipe(left)">
                                      <p:cBhvr>
                                        <p:cTn id="39"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1" uiExpand="1" build="p"/>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46461" y="1238564"/>
            <a:ext cx="7057405" cy="2346220"/>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5】</a:t>
            </a:r>
            <a:r>
              <a:rPr lang="zh-CN" altLang="en-US" sz="2000">
                <a:solidFill>
                  <a:schemeClr val="tx1">
                    <a:lumMod val="65000"/>
                    <a:lumOff val="35000"/>
                  </a:schemeClr>
                </a:solidFill>
                <a:latin typeface="微软雅黑" pitchFamily="34" charset="-122"/>
                <a:ea typeface="微软雅黑" panose="020b0503020204020204" pitchFamily="34" charset="-122"/>
              </a:rPr>
              <a:t>研读第五自然段</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活动二：问题探究</a:t>
            </a:r>
          </a:p>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1.</a:t>
            </a:r>
            <a:r>
              <a:rPr lang="zh-CN" altLang="en-US" sz="2000">
                <a:solidFill>
                  <a:schemeClr val="tx1">
                    <a:lumMod val="65000"/>
                    <a:lumOff val="35000"/>
                  </a:schemeClr>
                </a:solidFill>
                <a:latin typeface="微软雅黑" pitchFamily="34" charset="-122"/>
                <a:ea typeface="微软雅黑" panose="020b0503020204020204" pitchFamily="34" charset="-122"/>
              </a:rPr>
              <a:t>试概括这一段的内容。</a:t>
            </a:r>
          </a:p>
          <a:p>
            <a:pPr>
              <a:lnSpc>
                <a:spcPct val="150000"/>
              </a:lnSpc>
            </a:pPr>
            <a:r>
              <a:rPr lang="zh-CN" altLang="en-US" sz="2000">
                <a:solidFill>
                  <a:srgbClr val="C00000"/>
                </a:solidFill>
                <a:latin typeface="微软雅黑" pitchFamily="34" charset="-122"/>
                <a:ea typeface="微软雅黑" panose="020b0503020204020204" pitchFamily="34" charset="-122"/>
              </a:rPr>
              <a:t>明确   楚怀王听信郑袖之言</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放走张仪</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屈原坚决反对</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怀王悔之晚矣，这是楚怀王第二次被骗。</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0353" y="1589720"/>
            <a:ext cx="2354641" cy="410937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46462" y="1238564"/>
            <a:ext cx="4004872" cy="2346220"/>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6】</a:t>
            </a:r>
            <a:r>
              <a:rPr lang="zh-CN" altLang="en-US" sz="2000">
                <a:solidFill>
                  <a:schemeClr val="tx1">
                    <a:lumMod val="65000"/>
                    <a:lumOff val="35000"/>
                  </a:schemeClr>
                </a:solidFill>
                <a:latin typeface="微软雅黑" pitchFamily="34" charset="-122"/>
                <a:ea typeface="微软雅黑" panose="020b0503020204020204" pitchFamily="34" charset="-122"/>
              </a:rPr>
              <a:t>研读第六、七自然段</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活动一：解释下列词语</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①稚子：</a:t>
            </a:r>
            <a:r>
              <a:rPr lang="zh-CN" altLang="en-US" sz="2000" b="1">
                <a:solidFill>
                  <a:srgbClr val="C00000"/>
                </a:solidFill>
                <a:latin typeface="微软雅黑" pitchFamily="34" charset="-122"/>
                <a:ea typeface="微软雅黑" panose="020b0503020204020204" pitchFamily="34" charset="-122"/>
              </a:rPr>
              <a:t> </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②亡：</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③内：</a:t>
            </a:r>
            <a:endParaRPr lang="zh-CN" altLang="en-US" sz="2000" b="1">
              <a:solidFill>
                <a:srgbClr val="C00000"/>
              </a:solidFill>
              <a:latin typeface="微软雅黑"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sp>
        <p:nvSpPr>
          <p:cNvPr id="5" name="文本框 4"/>
          <p:cNvSpPr txBox="1"/>
          <p:nvPr/>
        </p:nvSpPr>
        <p:spPr>
          <a:xfrm>
            <a:off x="5342204" y="2161894"/>
            <a:ext cx="3653601" cy="1422890"/>
          </a:xfrm>
          <a:prstGeom prst="rect">
            <a:avLst/>
          </a:prstGeom>
          <a:noFill/>
        </p:spPr>
        <p:txBody>
          <a:bodyPr wrap="square" rtlCol="0">
            <a:spAutoFit/>
          </a:bodyPr>
          <a:lstStyle/>
          <a:p>
            <a:pPr>
              <a:lnSpc>
                <a:spcPct val="150000"/>
              </a:lnSpc>
            </a:pPr>
            <a:r>
              <a:rPr lang="zh-CN" altLang="en-US" sz="2000" b="1">
                <a:solidFill>
                  <a:srgbClr val="C00000"/>
                </a:solidFill>
                <a:latin typeface="微软雅黑" pitchFamily="34" charset="-122"/>
                <a:ea typeface="微软雅黑" panose="020b0503020204020204" pitchFamily="34" charset="-122"/>
              </a:rPr>
              <a:t>   小儿子 </a:t>
            </a:r>
          </a:p>
          <a:p>
            <a:pPr>
              <a:lnSpc>
                <a:spcPct val="150000"/>
              </a:lnSpc>
            </a:pPr>
            <a:r>
              <a:rPr lang="zh-CN" altLang="en-US" sz="2000" b="1">
                <a:solidFill>
                  <a:srgbClr val="C00000"/>
                </a:solidFill>
                <a:latin typeface="微软雅黑" pitchFamily="34" charset="-122"/>
                <a:ea typeface="微软雅黑" panose="020b0503020204020204" pitchFamily="34" charset="-122"/>
              </a:rPr>
              <a:t>逃亡 </a:t>
            </a:r>
          </a:p>
          <a:p>
            <a:pPr>
              <a:lnSpc>
                <a:spcPct val="150000"/>
              </a:lnSpc>
            </a:pPr>
            <a:r>
              <a:rPr lang="zh-CN" altLang="en-US" sz="2000" b="1">
                <a:solidFill>
                  <a:srgbClr val="C00000"/>
                </a:solidFill>
                <a:latin typeface="微软雅黑" pitchFamily="34" charset="-122"/>
                <a:ea typeface="微软雅黑" panose="020b0503020204020204" pitchFamily="34" charset="-122"/>
              </a:rPr>
              <a:t>同“纳”，接纳 </a:t>
            </a: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0353" y="1589720"/>
            <a:ext cx="2354641" cy="410937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8" fill="hold" grpId="1"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wipe(left)">
                                      <p:cBhvr>
                                        <p:cTn id="14" dur="500"/>
                                        <p:tgtEl>
                                          <p:spTgt spid="5">
                                            <p:txEl>
                                              <p:pRg st="0" end="0"/>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8" fill="hold" grpId="1"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wipe(left)">
                                      <p:cBhvr>
                                        <p:cTn id="19" dur="500"/>
                                        <p:tgtEl>
                                          <p:spTgt spid="5">
                                            <p:txEl>
                                              <p:pRg st="1" end="1"/>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2" presetClass="entr" presetSubtype="8" fill="hold" grpId="1" nodeType="click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Effect transition="in" filter="wipe(left)">
                                      <p:cBhvr>
                                        <p:cTn id="24"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1" uiExpand="1" build="p"/>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46461" y="1238564"/>
            <a:ext cx="7057405" cy="280788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6】</a:t>
            </a:r>
            <a:r>
              <a:rPr lang="zh-CN" altLang="en-US" sz="2000">
                <a:solidFill>
                  <a:schemeClr val="tx1">
                    <a:lumMod val="65000"/>
                    <a:lumOff val="35000"/>
                  </a:schemeClr>
                </a:solidFill>
                <a:latin typeface="微软雅黑" pitchFamily="34" charset="-122"/>
                <a:ea typeface="微软雅黑" panose="020b0503020204020204" pitchFamily="34" charset="-122"/>
              </a:rPr>
              <a:t>研读第六、七自然段</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活动二：问题探究</a:t>
            </a:r>
          </a:p>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1.</a:t>
            </a:r>
            <a:r>
              <a:rPr lang="zh-CN" altLang="en-US" sz="2000">
                <a:solidFill>
                  <a:schemeClr val="tx1">
                    <a:lumMod val="65000"/>
                    <a:lumOff val="35000"/>
                  </a:schemeClr>
                </a:solidFill>
                <a:latin typeface="微软雅黑" pitchFamily="34" charset="-122"/>
                <a:ea typeface="微软雅黑" panose="020b0503020204020204" pitchFamily="34" charset="-122"/>
              </a:rPr>
              <a:t>试概括这两段的内容。</a:t>
            </a:r>
          </a:p>
          <a:p>
            <a:pPr>
              <a:lnSpc>
                <a:spcPct val="150000"/>
              </a:lnSpc>
            </a:pPr>
            <a:r>
              <a:rPr lang="zh-CN" altLang="en-US" sz="2000">
                <a:solidFill>
                  <a:srgbClr val="C00000"/>
                </a:solidFill>
                <a:latin typeface="微软雅黑" pitchFamily="34" charset="-122"/>
                <a:ea typeface="微软雅黑" panose="020b0503020204020204" pitchFamily="34" charset="-122"/>
              </a:rPr>
              <a:t>明确  楚怀王听信子兰之言而入秦</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秦设骗局绝其后援留怀王以求割地</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怀王最终客死于秦</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为天下耻笑。这是楚怀王第三次受骗。</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0353" y="1589720"/>
            <a:ext cx="2354641" cy="410937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746975" y="1222639"/>
            <a:ext cx="10947042"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综合探究</a:t>
            </a:r>
            <a:r>
              <a:rPr lang="en-US" altLang="zh-CN" sz="2000">
                <a:solidFill>
                  <a:schemeClr val="tx1">
                    <a:lumMod val="65000"/>
                    <a:lumOff val="35000"/>
                  </a:schemeClr>
                </a:solidFill>
                <a:latin typeface="微软雅黑" pitchFamily="34" charset="-122"/>
                <a:ea typeface="微软雅黑" panose="020b0503020204020204" pitchFamily="34" charset="-122"/>
              </a:rPr>
              <a:t>】</a:t>
            </a:r>
          </a:p>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1.</a:t>
            </a:r>
            <a:r>
              <a:rPr lang="zh-CN" altLang="en-US" sz="2000">
                <a:solidFill>
                  <a:schemeClr val="tx1">
                    <a:lumMod val="65000"/>
                    <a:lumOff val="35000"/>
                  </a:schemeClr>
                </a:solidFill>
                <a:latin typeface="微软雅黑" pitchFamily="34" charset="-122"/>
                <a:ea typeface="微软雅黑" panose="020b0503020204020204" pitchFamily="34" charset="-122"/>
              </a:rPr>
              <a:t>试概括四到七段，讲述的事件。</a:t>
            </a:r>
          </a:p>
          <a:p>
            <a:pPr>
              <a:lnSpc>
                <a:spcPct val="150000"/>
              </a:lnSpc>
            </a:pPr>
            <a:r>
              <a:rPr lang="zh-CN" altLang="en-US" sz="2000">
                <a:solidFill>
                  <a:srgbClr val="C00000"/>
                </a:solidFill>
                <a:latin typeface="微软雅黑" pitchFamily="34" charset="-122"/>
                <a:ea typeface="微软雅黑" panose="020b0503020204020204" pitchFamily="34" charset="-122"/>
              </a:rPr>
              <a:t>明确   ①受骗绝齐②兵败丹淅③蓝田退兵④复释张仪⑤诸侯击楚⑥赴秦身死</a:t>
            </a:r>
          </a:p>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2.</a:t>
            </a:r>
            <a:r>
              <a:rPr lang="zh-CN" altLang="en-US" sz="2000">
                <a:solidFill>
                  <a:schemeClr val="tx1">
                    <a:lumMod val="65000"/>
                    <a:lumOff val="35000"/>
                  </a:schemeClr>
                </a:solidFill>
                <a:latin typeface="微软雅黑" pitchFamily="34" charset="-122"/>
                <a:ea typeface="微软雅黑" panose="020b0503020204020204" pitchFamily="34" charset="-122"/>
              </a:rPr>
              <a:t>作者写楚国的命运，用意是什么？</a:t>
            </a:r>
          </a:p>
          <a:p>
            <a:pPr>
              <a:lnSpc>
                <a:spcPct val="150000"/>
              </a:lnSpc>
            </a:pPr>
            <a:r>
              <a:rPr lang="zh-CN" altLang="en-US" sz="2000">
                <a:solidFill>
                  <a:srgbClr val="C00000"/>
                </a:solidFill>
                <a:latin typeface="微软雅黑" pitchFamily="34" charset="-122"/>
                <a:ea typeface="微软雅黑" panose="020b0503020204020204" pitchFamily="34" charset="-122"/>
              </a:rPr>
              <a:t>明确   这些事发生在“屈平既绌”以后，说明罢黜屈平是错误的。怀王复释张仪、赴秦身死，都与未听屈原的劝谏有关。</a:t>
            </a:r>
          </a:p>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3.</a:t>
            </a:r>
            <a:r>
              <a:rPr lang="zh-CN" altLang="en-US" sz="2000">
                <a:solidFill>
                  <a:schemeClr val="tx1">
                    <a:lumMod val="65000"/>
                    <a:lumOff val="35000"/>
                  </a:schemeClr>
                </a:solidFill>
                <a:latin typeface="微软雅黑" pitchFamily="34" charset="-122"/>
                <a:ea typeface="微软雅黑" panose="020b0503020204020204" pitchFamily="34" charset="-122"/>
              </a:rPr>
              <a:t>屈原被黜以后写了楚怀王三次受骗其用意何在</a:t>
            </a:r>
            <a:r>
              <a:rPr lang="en-US" altLang="zh-CN" sz="2000">
                <a:solidFill>
                  <a:schemeClr val="tx1">
                    <a:lumMod val="65000"/>
                    <a:lumOff val="35000"/>
                  </a:schemeClr>
                </a:solidFill>
                <a:latin typeface="微软雅黑" pitchFamily="34" charset="-122"/>
                <a:ea typeface="微软雅黑" panose="020b0503020204020204" pitchFamily="34" charset="-122"/>
              </a:rPr>
              <a:t>?</a:t>
            </a:r>
          </a:p>
          <a:p>
            <a:pPr>
              <a:lnSpc>
                <a:spcPct val="150000"/>
              </a:lnSpc>
            </a:pPr>
            <a:r>
              <a:rPr lang="zh-CN" altLang="en-US" sz="2000">
                <a:solidFill>
                  <a:srgbClr val="C00000"/>
                </a:solidFill>
                <a:latin typeface="微软雅黑" pitchFamily="34" charset="-122"/>
                <a:ea typeface="微软雅黑" panose="020b0503020204020204" pitchFamily="34" charset="-122"/>
              </a:rPr>
              <a:t>明确   ①揭露楚王的昏聩和用人不当造成国家的衰败</a:t>
            </a:r>
          </a:p>
          <a:p>
            <a:pPr>
              <a:lnSpc>
                <a:spcPct val="150000"/>
              </a:lnSpc>
            </a:pPr>
            <a:r>
              <a:rPr lang="zh-CN" altLang="en-US" sz="2000">
                <a:solidFill>
                  <a:srgbClr val="C00000"/>
                </a:solidFill>
                <a:latin typeface="微软雅黑" pitchFamily="34" charset="-122"/>
                <a:ea typeface="微软雅黑" panose="020b0503020204020204" pitchFamily="34" charset="-122"/>
              </a:rPr>
              <a:t>②用楚国外交上的一系列失败印证屈原外交上的远见卓识说明屈原被排斥给楚国造成的巨大影响</a:t>
            </a:r>
          </a:p>
          <a:p>
            <a:pPr>
              <a:lnSpc>
                <a:spcPct val="150000"/>
              </a:lnSpc>
            </a:pPr>
            <a:r>
              <a:rPr lang="zh-CN" altLang="en-US" sz="2000">
                <a:solidFill>
                  <a:srgbClr val="C00000"/>
                </a:solidFill>
                <a:latin typeface="微软雅黑" pitchFamily="34" charset="-122"/>
                <a:ea typeface="微软雅黑" panose="020b0503020204020204" pitchFamily="34" charset="-122"/>
              </a:rPr>
              <a:t>③既呼应前面</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离骚</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创作自怨生”也为后面的议论抒情及对话作铺垫。</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809641" y="519152"/>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9" presetClass="entr" presetSubtype="0" fill="hold" nodeType="clickEffect">
                                  <p:stCondLst>
                                    <p:cond delay="0"/>
                                  </p:stCondLst>
                                  <p:childTnLst>
                                    <p:set>
                                      <p:cBhvr>
                                        <p:cTn id="18" dur="1" fill="hold">
                                          <p:stCondLst>
                                            <p:cond delay="0"/>
                                          </p:stCondLst>
                                        </p:cTn>
                                        <p:tgtEl>
                                          <p:spTgt spid="36">
                                            <p:txEl>
                                              <p:pRg st="4" end="4"/>
                                            </p:txEl>
                                          </p:spTgt>
                                        </p:tgtEl>
                                        <p:attrNameLst>
                                          <p:attrName>style.visibility</p:attrName>
                                        </p:attrNameLst>
                                      </p:cBhvr>
                                      <p:to>
                                        <p:strVal val="visible"/>
                                      </p:to>
                                    </p:set>
                                    <p:animEffect transition="in" filter="dissolve">
                                      <p:cBhvr>
                                        <p:cTn id="19" dur="500"/>
                                        <p:tgtEl>
                                          <p:spTgt spid="36">
                                            <p:txEl>
                                              <p:pRg st="4" end="4"/>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9" presetClass="entr" presetSubtype="0" fill="hold" nodeType="clickEffect">
                                  <p:stCondLst>
                                    <p:cond delay="0"/>
                                  </p:stCondLst>
                                  <p:childTnLst>
                                    <p:set>
                                      <p:cBhvr>
                                        <p:cTn id="23" dur="1" fill="hold">
                                          <p:stCondLst>
                                            <p:cond delay="0"/>
                                          </p:stCondLst>
                                        </p:cTn>
                                        <p:tgtEl>
                                          <p:spTgt spid="36">
                                            <p:txEl>
                                              <p:pRg st="6" end="6"/>
                                            </p:txEl>
                                          </p:spTgt>
                                        </p:tgtEl>
                                        <p:attrNameLst>
                                          <p:attrName>style.visibility</p:attrName>
                                        </p:attrNameLst>
                                      </p:cBhvr>
                                      <p:to>
                                        <p:strVal val="visible"/>
                                      </p:to>
                                    </p:set>
                                    <p:animEffect transition="in" filter="dissolve">
                                      <p:cBhvr>
                                        <p:cTn id="24" dur="500"/>
                                        <p:tgtEl>
                                          <p:spTgt spid="36">
                                            <p:txEl>
                                              <p:pRg st="6" end="6"/>
                                            </p:txEl>
                                          </p:spTgt>
                                        </p:tgtEl>
                                      </p:cBhvr>
                                    </p:animEffect>
                                  </p:childTnLst>
                                </p:cTn>
                              </p:par>
                              <p:par>
                                <p:cTn id="25" presetID="9" presetClass="entr" presetSubtype="0" fill="hold" nodeType="withEffect">
                                  <p:stCondLst>
                                    <p:cond delay="0"/>
                                  </p:stCondLst>
                                  <p:childTnLst>
                                    <p:set>
                                      <p:cBhvr>
                                        <p:cTn id="26" dur="1" fill="hold">
                                          <p:stCondLst>
                                            <p:cond delay="0"/>
                                          </p:stCondLst>
                                        </p:cTn>
                                        <p:tgtEl>
                                          <p:spTgt spid="36">
                                            <p:txEl>
                                              <p:pRg st="7" end="7"/>
                                            </p:txEl>
                                          </p:spTgt>
                                        </p:tgtEl>
                                        <p:attrNameLst>
                                          <p:attrName>style.visibility</p:attrName>
                                        </p:attrNameLst>
                                      </p:cBhvr>
                                      <p:to>
                                        <p:strVal val="visible"/>
                                      </p:to>
                                    </p:set>
                                    <p:animEffect transition="in" filter="dissolve">
                                      <p:cBhvr>
                                        <p:cTn id="27" dur="500"/>
                                        <p:tgtEl>
                                          <p:spTgt spid="36">
                                            <p:txEl>
                                              <p:pRg st="7" end="7"/>
                                            </p:txEl>
                                          </p:spTgt>
                                        </p:tgtEl>
                                      </p:cBhvr>
                                    </p:animEffect>
                                  </p:childTnLst>
                                </p:cTn>
                              </p:par>
                              <p:par>
                                <p:cTn id="28" presetID="9" presetClass="entr" presetSubtype="0" fill="hold" nodeType="withEffect">
                                  <p:stCondLst>
                                    <p:cond delay="0"/>
                                  </p:stCondLst>
                                  <p:childTnLst>
                                    <p:set>
                                      <p:cBhvr>
                                        <p:cTn id="29" dur="1" fill="hold">
                                          <p:stCondLst>
                                            <p:cond delay="0"/>
                                          </p:stCondLst>
                                        </p:cTn>
                                        <p:tgtEl>
                                          <p:spTgt spid="36">
                                            <p:txEl>
                                              <p:pRg st="8" end="8"/>
                                            </p:txEl>
                                          </p:spTgt>
                                        </p:tgtEl>
                                        <p:attrNameLst>
                                          <p:attrName>style.visibility</p:attrName>
                                        </p:attrNameLst>
                                      </p:cBhvr>
                                      <p:to>
                                        <p:strVal val="visible"/>
                                      </p:to>
                                    </p:set>
                                    <p:animEffect transition="in" filter="dissolve">
                                      <p:cBhvr>
                                        <p:cTn id="30" dur="500"/>
                                        <p:tgtEl>
                                          <p:spTgt spid="3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46462" y="1238564"/>
            <a:ext cx="3796995"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7】</a:t>
            </a:r>
            <a:r>
              <a:rPr lang="zh-CN" altLang="en-US" sz="2000">
                <a:solidFill>
                  <a:schemeClr val="tx1">
                    <a:lumMod val="65000"/>
                    <a:lumOff val="35000"/>
                  </a:schemeClr>
                </a:solidFill>
                <a:latin typeface="微软雅黑" pitchFamily="34" charset="-122"/>
                <a:ea typeface="微软雅黑" panose="020b0503020204020204" pitchFamily="34" charset="-122"/>
              </a:rPr>
              <a:t>研读第八、九自然段</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活动一：解释下列词语</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①咎：</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②嫉：</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③一：</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④存</a:t>
            </a:r>
            <a:r>
              <a:rPr lang="en-US" altLang="zh-CN" sz="2000">
                <a:solidFill>
                  <a:schemeClr val="tx1">
                    <a:lumMod val="65000"/>
                    <a:lumOff val="35000"/>
                  </a:schemeClr>
                </a:solidFill>
                <a:latin typeface="微软雅黑" pitchFamily="34" charset="-122"/>
                <a:ea typeface="微软雅黑" panose="020b0503020204020204" pitchFamily="34" charset="-122"/>
              </a:rPr>
              <a:t>:</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⑤反覆</a:t>
            </a:r>
            <a:r>
              <a:rPr lang="en-US" altLang="zh-CN" sz="2000">
                <a:solidFill>
                  <a:schemeClr val="tx1">
                    <a:lumMod val="65000"/>
                    <a:lumOff val="35000"/>
                  </a:schemeClr>
                </a:solidFill>
                <a:latin typeface="微软雅黑" pitchFamily="34" charset="-122"/>
                <a:ea typeface="微软雅黑" panose="020b0503020204020204" pitchFamily="34" charset="-122"/>
              </a:rPr>
              <a:t>:</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⑥致</a:t>
            </a:r>
            <a:r>
              <a:rPr lang="en-US" altLang="zh-CN" sz="2000">
                <a:solidFill>
                  <a:schemeClr val="tx1">
                    <a:lumMod val="65000"/>
                    <a:lumOff val="35000"/>
                  </a:schemeClr>
                </a:solidFill>
                <a:latin typeface="微软雅黑" pitchFamily="34" charset="-122"/>
                <a:ea typeface="微软雅黑" panose="020b0503020204020204" pitchFamily="34" charset="-122"/>
              </a:rPr>
              <a:t>:</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⑦自为</a:t>
            </a:r>
            <a:r>
              <a:rPr lang="en-US" altLang="zh-CN" sz="2000">
                <a:solidFill>
                  <a:schemeClr val="tx1">
                    <a:lumMod val="65000"/>
                    <a:lumOff val="35000"/>
                  </a:schemeClr>
                </a:solidFill>
                <a:latin typeface="微软雅黑" pitchFamily="34" charset="-122"/>
                <a:ea typeface="微软雅黑" panose="020b0503020204020204" pitchFamily="34" charset="-122"/>
              </a:rPr>
              <a:t>:</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⑧治国</a:t>
            </a:r>
            <a:r>
              <a:rPr lang="en-US" altLang="zh-CN" sz="2000">
                <a:solidFill>
                  <a:schemeClr val="tx1">
                    <a:lumMod val="65000"/>
                    <a:lumOff val="35000"/>
                  </a:schemeClr>
                </a:solidFill>
                <a:latin typeface="微软雅黑" pitchFamily="34" charset="-122"/>
                <a:ea typeface="微软雅黑" panose="020b0503020204020204" pitchFamily="34" charset="-122"/>
              </a:rPr>
              <a:t>:</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⑨以</a:t>
            </a:r>
            <a:r>
              <a:rPr lang="en-US" altLang="zh-CN" sz="2000">
                <a:solidFill>
                  <a:schemeClr val="tx1">
                    <a:lumMod val="65000"/>
                    <a:lumOff val="35000"/>
                  </a:schemeClr>
                </a:solidFill>
                <a:latin typeface="微软雅黑" pitchFamily="34" charset="-122"/>
                <a:ea typeface="微软雅黑" panose="020b0503020204020204" pitchFamily="34" charset="-122"/>
              </a:rPr>
              <a:t>:</a:t>
            </a:r>
            <a:endParaRPr lang="zh-CN" altLang="en-US" sz="2000" b="1">
              <a:solidFill>
                <a:srgbClr val="C00000"/>
              </a:solidFill>
              <a:latin typeface="微软雅黑"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sp>
        <p:nvSpPr>
          <p:cNvPr id="5" name="文本框 4"/>
          <p:cNvSpPr txBox="1"/>
          <p:nvPr/>
        </p:nvSpPr>
        <p:spPr>
          <a:xfrm>
            <a:off x="8124643" y="2181984"/>
            <a:ext cx="3273160" cy="1890326"/>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⑩内、外</a:t>
            </a:r>
            <a:r>
              <a:rPr lang="en-US" altLang="zh-CN" sz="2000">
                <a:solidFill>
                  <a:schemeClr val="tx1">
                    <a:lumMod val="65000"/>
                    <a:lumOff val="35000"/>
                  </a:schemeClr>
                </a:solidFill>
                <a:latin typeface="微软雅黑" pitchFamily="34" charset="-122"/>
                <a:ea typeface="微软雅黑" panose="020b0503020204020204" pitchFamily="34" charset="-122"/>
              </a:rPr>
              <a:t>:</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⑪挫、削</a:t>
            </a:r>
            <a:r>
              <a:rPr lang="en-US" altLang="zh-CN" sz="2000">
                <a:solidFill>
                  <a:schemeClr val="tx1">
                    <a:lumMod val="65000"/>
                    <a:lumOff val="35000"/>
                  </a:schemeClr>
                </a:solidFill>
                <a:latin typeface="微软雅黑" pitchFamily="34" charset="-122"/>
                <a:ea typeface="微软雅黑" panose="020b0503020204020204" pitchFamily="34" charset="-122"/>
              </a:rPr>
              <a:t>:</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⑫短：</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⑬迁：</a:t>
            </a:r>
            <a:endParaRPr lang="zh-CN" altLang="en-US" sz="2000" b="1">
              <a:solidFill>
                <a:srgbClr val="C00000"/>
              </a:solidFill>
              <a:latin typeface="微软雅黑" pitchFamily="34" charset="-122"/>
              <a:ea typeface="微软雅黑" panose="020b0503020204020204" pitchFamily="34" charset="-122"/>
            </a:endParaRPr>
          </a:p>
        </p:txBody>
      </p:sp>
      <p:sp>
        <p:nvSpPr>
          <p:cNvPr id="6" name="文本框 5"/>
          <p:cNvSpPr txBox="1"/>
          <p:nvPr/>
        </p:nvSpPr>
        <p:spPr>
          <a:xfrm>
            <a:off x="5256698" y="2165051"/>
            <a:ext cx="4404356" cy="4192879"/>
          </a:xfrm>
          <a:prstGeom prst="rect">
            <a:avLst/>
          </a:prstGeom>
          <a:noFill/>
        </p:spPr>
        <p:txBody>
          <a:bodyPr wrap="square" rtlCol="0">
            <a:spAutoFit/>
          </a:bodyPr>
          <a:lstStyle/>
          <a:p>
            <a:pPr>
              <a:lnSpc>
                <a:spcPct val="150000"/>
              </a:lnSpc>
            </a:pPr>
            <a:r>
              <a:rPr lang="zh-CN" altLang="en-US" sz="2000" b="1">
                <a:solidFill>
                  <a:srgbClr val="C00000"/>
                </a:solidFill>
                <a:latin typeface="微软雅黑" pitchFamily="34" charset="-122"/>
                <a:ea typeface="微软雅黑" panose="020b0503020204020204" pitchFamily="34" charset="-122"/>
              </a:rPr>
              <a:t>怪罪</a:t>
            </a:r>
          </a:p>
          <a:p>
            <a:pPr>
              <a:lnSpc>
                <a:spcPct val="150000"/>
              </a:lnSpc>
            </a:pPr>
            <a:r>
              <a:rPr lang="zh-CN" altLang="en-US" sz="2000" b="1">
                <a:solidFill>
                  <a:srgbClr val="C00000"/>
                </a:solidFill>
                <a:latin typeface="微软雅黑" pitchFamily="34" charset="-122"/>
                <a:ea typeface="微软雅黑" panose="020b0503020204020204" pitchFamily="34" charset="-122"/>
              </a:rPr>
              <a:t>恨</a:t>
            </a:r>
          </a:p>
          <a:p>
            <a:pPr>
              <a:lnSpc>
                <a:spcPct val="150000"/>
              </a:lnSpc>
            </a:pPr>
            <a:r>
              <a:rPr lang="zh-CN" altLang="en-US" sz="2000" b="1">
                <a:solidFill>
                  <a:srgbClr val="C00000"/>
                </a:solidFill>
                <a:latin typeface="微软雅黑" pitchFamily="34" charset="-122"/>
                <a:ea typeface="微软雅黑" panose="020b0503020204020204" pitchFamily="34" charset="-122"/>
              </a:rPr>
              <a:t>副词</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全部</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彻底</a:t>
            </a:r>
          </a:p>
          <a:p>
            <a:pPr>
              <a:lnSpc>
                <a:spcPct val="150000"/>
              </a:lnSpc>
            </a:pPr>
            <a:r>
              <a:rPr lang="zh-CN" altLang="en-US" sz="2000" b="1">
                <a:solidFill>
                  <a:srgbClr val="C00000"/>
                </a:solidFill>
                <a:latin typeface="微软雅黑" pitchFamily="34" charset="-122"/>
                <a:ea typeface="微软雅黑" panose="020b0503020204020204" pitchFamily="34" charset="-122"/>
              </a:rPr>
              <a:t>思念</a:t>
            </a:r>
          </a:p>
          <a:p>
            <a:pPr>
              <a:lnSpc>
                <a:spcPct val="150000"/>
              </a:lnSpc>
            </a:pPr>
            <a:r>
              <a:rPr lang="zh-CN" altLang="en-US" sz="2000" b="1">
                <a:solidFill>
                  <a:srgbClr val="C00000"/>
                </a:solidFill>
                <a:latin typeface="微软雅黑" pitchFamily="34" charset="-122"/>
                <a:ea typeface="微软雅黑" panose="020b0503020204020204" pitchFamily="34" charset="-122"/>
              </a:rPr>
              <a:t>   回归</a:t>
            </a:r>
          </a:p>
          <a:p>
            <a:pPr>
              <a:lnSpc>
                <a:spcPct val="150000"/>
              </a:lnSpc>
            </a:pPr>
            <a:r>
              <a:rPr lang="zh-CN" altLang="en-US" sz="2000" b="1">
                <a:solidFill>
                  <a:srgbClr val="C00000"/>
                </a:solidFill>
                <a:latin typeface="微软雅黑" pitchFamily="34" charset="-122"/>
                <a:ea typeface="微软雅黑" panose="020b0503020204020204" pitchFamily="34" charset="-122"/>
              </a:rPr>
              <a:t>表达</a:t>
            </a:r>
          </a:p>
          <a:p>
            <a:pPr>
              <a:lnSpc>
                <a:spcPct val="150000"/>
              </a:lnSpc>
            </a:pPr>
            <a:r>
              <a:rPr lang="zh-CN" altLang="en-US" sz="2000" b="1">
                <a:solidFill>
                  <a:srgbClr val="C00000"/>
                </a:solidFill>
                <a:latin typeface="微软雅黑" pitchFamily="34" charset="-122"/>
                <a:ea typeface="微软雅黑" panose="020b0503020204020204" pitchFamily="34" charset="-122"/>
              </a:rPr>
              <a:t>   帮助自己</a:t>
            </a:r>
          </a:p>
          <a:p>
            <a:pPr>
              <a:lnSpc>
                <a:spcPct val="150000"/>
              </a:lnSpc>
            </a:pPr>
            <a:r>
              <a:rPr lang="zh-CN" altLang="en-US" sz="2000" b="1">
                <a:solidFill>
                  <a:srgbClr val="C00000"/>
                </a:solidFill>
                <a:latin typeface="微软雅黑" pitchFamily="34" charset="-122"/>
                <a:ea typeface="微软雅黑" panose="020b0503020204020204" pitchFamily="34" charset="-122"/>
              </a:rPr>
              <a:t>   安定太平的国家</a:t>
            </a:r>
          </a:p>
          <a:p>
            <a:pPr>
              <a:lnSpc>
                <a:spcPct val="150000"/>
              </a:lnSpc>
            </a:pPr>
            <a:r>
              <a:rPr lang="zh-CN" altLang="en-US" sz="2000" b="1">
                <a:solidFill>
                  <a:srgbClr val="C00000"/>
                </a:solidFill>
                <a:latin typeface="微软雅黑" pitchFamily="34" charset="-122"/>
                <a:ea typeface="微软雅黑" panose="020b0503020204020204" pitchFamily="34" charset="-122"/>
              </a:rPr>
              <a:t>连词</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因为</a:t>
            </a:r>
          </a:p>
        </p:txBody>
      </p:sp>
      <p:sp>
        <p:nvSpPr>
          <p:cNvPr id="7" name="文本框 6"/>
          <p:cNvSpPr txBox="1"/>
          <p:nvPr/>
        </p:nvSpPr>
        <p:spPr>
          <a:xfrm>
            <a:off x="8921789" y="2181984"/>
            <a:ext cx="3273160" cy="1890326"/>
          </a:xfrm>
          <a:prstGeom prst="rect">
            <a:avLst/>
          </a:prstGeom>
          <a:noFill/>
        </p:spPr>
        <p:txBody>
          <a:bodyPr wrap="square" rtlCol="0">
            <a:spAutoFit/>
          </a:bodyPr>
          <a:lstStyle/>
          <a:p>
            <a:pPr>
              <a:lnSpc>
                <a:spcPct val="150000"/>
              </a:lnSpc>
            </a:pPr>
            <a:r>
              <a:rPr lang="zh-CN" altLang="en-US" sz="2000" b="1">
                <a:solidFill>
                  <a:srgbClr val="C00000"/>
                </a:solidFill>
                <a:latin typeface="微软雅黑" pitchFamily="34" charset="-122"/>
                <a:ea typeface="微软雅黑" panose="020b0503020204020204" pitchFamily="34" charset="-122"/>
              </a:rPr>
              <a:t>     名词作状语</a:t>
            </a:r>
          </a:p>
          <a:p>
            <a:pPr>
              <a:lnSpc>
                <a:spcPct val="150000"/>
              </a:lnSpc>
            </a:pPr>
            <a:r>
              <a:rPr lang="zh-CN" altLang="en-US" sz="2000" b="1">
                <a:solidFill>
                  <a:srgbClr val="C00000"/>
                </a:solidFill>
                <a:latin typeface="微软雅黑" pitchFamily="34" charset="-122"/>
                <a:ea typeface="微软雅黑" panose="020b0503020204020204" pitchFamily="34" charset="-122"/>
              </a:rPr>
              <a:t>     被动</a:t>
            </a:r>
          </a:p>
          <a:p>
            <a:pPr>
              <a:lnSpc>
                <a:spcPct val="150000"/>
              </a:lnSpc>
            </a:pPr>
            <a:r>
              <a:rPr lang="zh-CN" altLang="en-US" sz="2000" b="1">
                <a:solidFill>
                  <a:srgbClr val="C00000"/>
                </a:solidFill>
                <a:latin typeface="微软雅黑" pitchFamily="34" charset="-122"/>
                <a:ea typeface="微软雅黑" panose="020b0503020204020204" pitchFamily="34" charset="-122"/>
              </a:rPr>
              <a:t>诋毁</a:t>
            </a:r>
          </a:p>
          <a:p>
            <a:pPr>
              <a:lnSpc>
                <a:spcPct val="150000"/>
              </a:lnSpc>
            </a:pPr>
            <a:r>
              <a:rPr lang="zh-CN" altLang="en-US" sz="2000" b="1">
                <a:solidFill>
                  <a:srgbClr val="C00000"/>
                </a:solidFill>
                <a:latin typeface="微软雅黑" pitchFamily="34" charset="-122"/>
                <a:ea typeface="微软雅黑" panose="020b0503020204020204" pitchFamily="34" charset="-122"/>
              </a:rPr>
              <a:t>放逐</a:t>
            </a: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0353" y="1589720"/>
            <a:ext cx="2354641" cy="410937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1" nodeType="after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2" presetClass="entr" presetSubtype="8" fill="hold" grpId="2" nodeType="click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Effect transition="in" filter="wipe(left)">
                                      <p:cBhvr>
                                        <p:cTn id="20" dur="500"/>
                                        <p:tgtEl>
                                          <p:spTgt spid="6">
                                            <p:txEl>
                                              <p:pRg st="0" end="0"/>
                                            </p:txEl>
                                          </p:spTgt>
                                        </p:tgtEl>
                                      </p:cBhvr>
                                    </p:animEffect>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22" presetClass="entr" presetSubtype="8" fill="hold" grpId="2"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Effect transition="in" filter="wipe(left)">
                                      <p:cBhvr>
                                        <p:cTn id="25" dur="500"/>
                                        <p:tgtEl>
                                          <p:spTgt spid="6">
                                            <p:txEl>
                                              <p:pRg st="1" end="1"/>
                                            </p:txEl>
                                          </p:spTgt>
                                        </p:tgtEl>
                                      </p:cBhvr>
                                    </p:animEffect>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2" presetClass="entr" presetSubtype="8" fill="hold" grpId="2" nodeType="clickEffect">
                                  <p:stCondLst>
                                    <p:cond delay="0"/>
                                  </p:stCondLst>
                                  <p:childTnLst>
                                    <p:set>
                                      <p:cBhvr>
                                        <p:cTn id="29" dur="1" fill="hold">
                                          <p:stCondLst>
                                            <p:cond delay="0"/>
                                          </p:stCondLst>
                                        </p:cTn>
                                        <p:tgtEl>
                                          <p:spTgt spid="6">
                                            <p:txEl>
                                              <p:pRg st="2" end="2"/>
                                            </p:txEl>
                                          </p:spTgt>
                                        </p:tgtEl>
                                        <p:attrNameLst>
                                          <p:attrName>style.visibility</p:attrName>
                                        </p:attrNameLst>
                                      </p:cBhvr>
                                      <p:to>
                                        <p:strVal val="visible"/>
                                      </p:to>
                                    </p:set>
                                    <p:animEffect transition="in" filter="wipe(left)">
                                      <p:cBhvr>
                                        <p:cTn id="30" dur="500"/>
                                        <p:tgtEl>
                                          <p:spTgt spid="6">
                                            <p:txEl>
                                              <p:pRg st="2" end="2"/>
                                            </p:txEl>
                                          </p:spTgt>
                                        </p:tgtEl>
                                      </p:cBhvr>
                                    </p:animEffect>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22" presetClass="entr" presetSubtype="8" fill="hold" grpId="2" nodeType="clickEffect">
                                  <p:stCondLst>
                                    <p:cond delay="0"/>
                                  </p:stCondLst>
                                  <p:childTnLst>
                                    <p:set>
                                      <p:cBhvr>
                                        <p:cTn id="34" dur="1" fill="hold">
                                          <p:stCondLst>
                                            <p:cond delay="0"/>
                                          </p:stCondLst>
                                        </p:cTn>
                                        <p:tgtEl>
                                          <p:spTgt spid="6">
                                            <p:txEl>
                                              <p:pRg st="3" end="3"/>
                                            </p:txEl>
                                          </p:spTgt>
                                        </p:tgtEl>
                                        <p:attrNameLst>
                                          <p:attrName>style.visibility</p:attrName>
                                        </p:attrNameLst>
                                      </p:cBhvr>
                                      <p:to>
                                        <p:strVal val="visible"/>
                                      </p:to>
                                    </p:set>
                                    <p:animEffect transition="in" filter="wipe(left)">
                                      <p:cBhvr>
                                        <p:cTn id="35" dur="500"/>
                                        <p:tgtEl>
                                          <p:spTgt spid="6">
                                            <p:txEl>
                                              <p:pRg st="3" end="3"/>
                                            </p:txEl>
                                          </p:spTgt>
                                        </p:tgtEl>
                                      </p:cBhvr>
                                    </p:animEffect>
                                  </p:childTnLst>
                                </p:cTn>
                              </p:par>
                            </p:childTnLst>
                          </p:cTn>
                        </p:par>
                      </p:childTnLst>
                    </p:cTn>
                  </p:par>
                  <p:par>
                    <p:cTn id="36" fill="hold" nodeType="clickPar">
                      <p:stCondLst>
                        <p:cond delay="indefinite"/>
                        <p:cond evt="onBegin" delay="0">
                          <p:tn val="35"/>
                        </p:cond>
                      </p:stCondLst>
                      <p:childTnLst>
                        <p:par>
                          <p:cTn id="37" fill="hold" nodeType="afterGroup">
                            <p:stCondLst>
                              <p:cond delay="0"/>
                            </p:stCondLst>
                            <p:childTnLst>
                              <p:par>
                                <p:cTn id="38" presetID="22" presetClass="entr" presetSubtype="8" fill="hold" grpId="2" nodeType="clickEffect">
                                  <p:stCondLst>
                                    <p:cond delay="0"/>
                                  </p:stCondLst>
                                  <p:childTnLst>
                                    <p:set>
                                      <p:cBhvr>
                                        <p:cTn id="39" dur="1" fill="hold">
                                          <p:stCondLst>
                                            <p:cond delay="0"/>
                                          </p:stCondLst>
                                        </p:cTn>
                                        <p:tgtEl>
                                          <p:spTgt spid="6">
                                            <p:txEl>
                                              <p:pRg st="4" end="4"/>
                                            </p:txEl>
                                          </p:spTgt>
                                        </p:tgtEl>
                                        <p:attrNameLst>
                                          <p:attrName>style.visibility</p:attrName>
                                        </p:attrNameLst>
                                      </p:cBhvr>
                                      <p:to>
                                        <p:strVal val="visible"/>
                                      </p:to>
                                    </p:set>
                                    <p:animEffect transition="in" filter="wipe(left)">
                                      <p:cBhvr>
                                        <p:cTn id="40" dur="500"/>
                                        <p:tgtEl>
                                          <p:spTgt spid="6">
                                            <p:txEl>
                                              <p:pRg st="4" end="4"/>
                                            </p:txEl>
                                          </p:spTgt>
                                        </p:tgtEl>
                                      </p:cBhvr>
                                    </p:animEffect>
                                  </p:childTnLst>
                                </p:cTn>
                              </p:par>
                            </p:childTnLst>
                          </p:cTn>
                        </p:par>
                      </p:childTnLst>
                    </p:cTn>
                  </p:par>
                  <p:par>
                    <p:cTn id="41" fill="hold" nodeType="clickPar">
                      <p:stCondLst>
                        <p:cond delay="indefinite"/>
                        <p:cond evt="onBegin" delay="0">
                          <p:tn val="40"/>
                        </p:cond>
                      </p:stCondLst>
                      <p:childTnLst>
                        <p:par>
                          <p:cTn id="42" fill="hold" nodeType="afterGroup">
                            <p:stCondLst>
                              <p:cond delay="0"/>
                            </p:stCondLst>
                            <p:childTnLst>
                              <p:par>
                                <p:cTn id="43" presetID="22" presetClass="entr" presetSubtype="8" fill="hold" grpId="2"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wipe(left)">
                                      <p:cBhvr>
                                        <p:cTn id="45" dur="500"/>
                                        <p:tgtEl>
                                          <p:spTgt spid="6">
                                            <p:txEl>
                                              <p:pRg st="5" end="5"/>
                                            </p:txEl>
                                          </p:spTgt>
                                        </p:tgtEl>
                                      </p:cBhvr>
                                    </p:animEffect>
                                  </p:childTnLst>
                                </p:cTn>
                              </p:par>
                            </p:childTnLst>
                          </p:cTn>
                        </p:par>
                      </p:childTnLst>
                    </p:cTn>
                  </p:par>
                  <p:par>
                    <p:cTn id="46" fill="hold" nodeType="clickPar">
                      <p:stCondLst>
                        <p:cond delay="indefinite"/>
                        <p:cond evt="onBegin" delay="0">
                          <p:tn val="45"/>
                        </p:cond>
                      </p:stCondLst>
                      <p:childTnLst>
                        <p:par>
                          <p:cTn id="47" fill="hold" nodeType="afterGroup">
                            <p:stCondLst>
                              <p:cond delay="0"/>
                            </p:stCondLst>
                            <p:childTnLst>
                              <p:par>
                                <p:cTn id="48" presetID="22" presetClass="entr" presetSubtype="8" fill="hold" grpId="2"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wipe(left)">
                                      <p:cBhvr>
                                        <p:cTn id="50" dur="500"/>
                                        <p:tgtEl>
                                          <p:spTgt spid="6">
                                            <p:txEl>
                                              <p:pRg st="6" end="6"/>
                                            </p:txEl>
                                          </p:spTgt>
                                        </p:tgtEl>
                                      </p:cBhvr>
                                    </p:animEffect>
                                  </p:childTnLst>
                                </p:cTn>
                              </p:par>
                            </p:childTnLst>
                          </p:cTn>
                        </p:par>
                      </p:childTnLst>
                    </p:cTn>
                  </p:par>
                  <p:par>
                    <p:cTn id="51" fill="hold" nodeType="clickPar">
                      <p:stCondLst>
                        <p:cond delay="indefinite"/>
                        <p:cond evt="onBegin" delay="0">
                          <p:tn val="50"/>
                        </p:cond>
                      </p:stCondLst>
                      <p:childTnLst>
                        <p:par>
                          <p:cTn id="52" fill="hold" nodeType="afterGroup">
                            <p:stCondLst>
                              <p:cond delay="0"/>
                            </p:stCondLst>
                            <p:childTnLst>
                              <p:par>
                                <p:cTn id="53" presetID="22" presetClass="entr" presetSubtype="8" fill="hold" grpId="2" nodeType="clickEffect">
                                  <p:stCondLst>
                                    <p:cond delay="0"/>
                                  </p:stCondLst>
                                  <p:childTnLst>
                                    <p:set>
                                      <p:cBhvr>
                                        <p:cTn id="54" dur="1" fill="hold">
                                          <p:stCondLst>
                                            <p:cond delay="0"/>
                                          </p:stCondLst>
                                        </p:cTn>
                                        <p:tgtEl>
                                          <p:spTgt spid="6">
                                            <p:txEl>
                                              <p:pRg st="7" end="7"/>
                                            </p:txEl>
                                          </p:spTgt>
                                        </p:tgtEl>
                                        <p:attrNameLst>
                                          <p:attrName>style.visibility</p:attrName>
                                        </p:attrNameLst>
                                      </p:cBhvr>
                                      <p:to>
                                        <p:strVal val="visible"/>
                                      </p:to>
                                    </p:set>
                                    <p:animEffect transition="in" filter="wipe(left)">
                                      <p:cBhvr>
                                        <p:cTn id="55" dur="500"/>
                                        <p:tgtEl>
                                          <p:spTgt spid="6">
                                            <p:txEl>
                                              <p:pRg st="7" end="7"/>
                                            </p:txEl>
                                          </p:spTgt>
                                        </p:tgtEl>
                                      </p:cBhvr>
                                    </p:animEffect>
                                  </p:childTnLst>
                                </p:cTn>
                              </p:par>
                            </p:childTnLst>
                          </p:cTn>
                        </p:par>
                      </p:childTnLst>
                    </p:cTn>
                  </p:par>
                  <p:par>
                    <p:cTn id="56" fill="hold" nodeType="clickPar">
                      <p:stCondLst>
                        <p:cond delay="indefinite"/>
                        <p:cond evt="onBegin" delay="0">
                          <p:tn val="55"/>
                        </p:cond>
                      </p:stCondLst>
                      <p:childTnLst>
                        <p:par>
                          <p:cTn id="57" fill="hold" nodeType="afterGroup">
                            <p:stCondLst>
                              <p:cond delay="0"/>
                            </p:stCondLst>
                            <p:childTnLst>
                              <p:par>
                                <p:cTn id="58" presetID="22" presetClass="entr" presetSubtype="8" fill="hold" grpId="2" nodeType="clickEffect">
                                  <p:stCondLst>
                                    <p:cond delay="0"/>
                                  </p:stCondLst>
                                  <p:childTnLst>
                                    <p:set>
                                      <p:cBhvr>
                                        <p:cTn id="59" dur="1" fill="hold">
                                          <p:stCondLst>
                                            <p:cond delay="0"/>
                                          </p:stCondLst>
                                        </p:cTn>
                                        <p:tgtEl>
                                          <p:spTgt spid="6">
                                            <p:txEl>
                                              <p:pRg st="8" end="8"/>
                                            </p:txEl>
                                          </p:spTgt>
                                        </p:tgtEl>
                                        <p:attrNameLst>
                                          <p:attrName>style.visibility</p:attrName>
                                        </p:attrNameLst>
                                      </p:cBhvr>
                                      <p:to>
                                        <p:strVal val="visible"/>
                                      </p:to>
                                    </p:set>
                                    <p:animEffect transition="in" filter="wipe(left)">
                                      <p:cBhvr>
                                        <p:cTn id="60" dur="500"/>
                                        <p:tgtEl>
                                          <p:spTgt spid="6">
                                            <p:txEl>
                                              <p:pRg st="8" end="8"/>
                                            </p:txEl>
                                          </p:spTgt>
                                        </p:tgtEl>
                                      </p:cBhvr>
                                    </p:animEffect>
                                  </p:childTnLst>
                                </p:cTn>
                              </p:par>
                            </p:childTnLst>
                          </p:cTn>
                        </p:par>
                      </p:childTnLst>
                    </p:cTn>
                  </p:par>
                  <p:par>
                    <p:cTn id="61" fill="hold" nodeType="clickPar">
                      <p:stCondLst>
                        <p:cond delay="indefinite"/>
                        <p:cond evt="onBegin" delay="0">
                          <p:tn val="60"/>
                        </p:cond>
                      </p:stCondLst>
                      <p:childTnLst>
                        <p:par>
                          <p:cTn id="62" fill="hold" nodeType="afterGroup">
                            <p:stCondLst>
                              <p:cond delay="0"/>
                            </p:stCondLst>
                            <p:childTnLst>
                              <p:par>
                                <p:cTn id="63" presetID="22" presetClass="entr" presetSubtype="8" fill="hold" grpId="3" nodeType="clickEffect">
                                  <p:stCondLst>
                                    <p:cond delay="0"/>
                                  </p:stCondLst>
                                  <p:childTnLst>
                                    <p:set>
                                      <p:cBhvr>
                                        <p:cTn id="64" dur="1" fill="hold">
                                          <p:stCondLst>
                                            <p:cond delay="0"/>
                                          </p:stCondLst>
                                        </p:cTn>
                                        <p:tgtEl>
                                          <p:spTgt spid="7">
                                            <p:txEl>
                                              <p:pRg st="0" end="0"/>
                                            </p:txEl>
                                          </p:spTgt>
                                        </p:tgtEl>
                                        <p:attrNameLst>
                                          <p:attrName>style.visibility</p:attrName>
                                        </p:attrNameLst>
                                      </p:cBhvr>
                                      <p:to>
                                        <p:strVal val="visible"/>
                                      </p:to>
                                    </p:set>
                                    <p:animEffect transition="in" filter="wipe(left)">
                                      <p:cBhvr>
                                        <p:cTn id="65" dur="500"/>
                                        <p:tgtEl>
                                          <p:spTgt spid="7">
                                            <p:txEl>
                                              <p:pRg st="0" end="0"/>
                                            </p:txEl>
                                          </p:spTgt>
                                        </p:tgtEl>
                                      </p:cBhvr>
                                    </p:animEffect>
                                  </p:childTnLst>
                                </p:cTn>
                              </p:par>
                            </p:childTnLst>
                          </p:cTn>
                        </p:par>
                      </p:childTnLst>
                    </p:cTn>
                  </p:par>
                  <p:par>
                    <p:cTn id="66" fill="hold" nodeType="clickPar">
                      <p:stCondLst>
                        <p:cond delay="indefinite"/>
                        <p:cond evt="onBegin" delay="0">
                          <p:tn val="65"/>
                        </p:cond>
                      </p:stCondLst>
                      <p:childTnLst>
                        <p:par>
                          <p:cTn id="67" fill="hold" nodeType="afterGroup">
                            <p:stCondLst>
                              <p:cond delay="0"/>
                            </p:stCondLst>
                            <p:childTnLst>
                              <p:par>
                                <p:cTn id="68" presetID="22" presetClass="entr" presetSubtype="8" fill="hold" grpId="3" nodeType="clickEffect">
                                  <p:stCondLst>
                                    <p:cond delay="0"/>
                                  </p:stCondLst>
                                  <p:childTnLst>
                                    <p:set>
                                      <p:cBhvr>
                                        <p:cTn id="69" dur="1" fill="hold">
                                          <p:stCondLst>
                                            <p:cond delay="0"/>
                                          </p:stCondLst>
                                        </p:cTn>
                                        <p:tgtEl>
                                          <p:spTgt spid="7">
                                            <p:txEl>
                                              <p:pRg st="1" end="1"/>
                                            </p:txEl>
                                          </p:spTgt>
                                        </p:tgtEl>
                                        <p:attrNameLst>
                                          <p:attrName>style.visibility</p:attrName>
                                        </p:attrNameLst>
                                      </p:cBhvr>
                                      <p:to>
                                        <p:strVal val="visible"/>
                                      </p:to>
                                    </p:set>
                                    <p:animEffect transition="in" filter="wipe(left)">
                                      <p:cBhvr>
                                        <p:cTn id="70" dur="500"/>
                                        <p:tgtEl>
                                          <p:spTgt spid="7">
                                            <p:txEl>
                                              <p:pRg st="1" end="1"/>
                                            </p:txEl>
                                          </p:spTgt>
                                        </p:tgtEl>
                                      </p:cBhvr>
                                    </p:animEffect>
                                  </p:childTnLst>
                                </p:cTn>
                              </p:par>
                            </p:childTnLst>
                          </p:cTn>
                        </p:par>
                      </p:childTnLst>
                    </p:cTn>
                  </p:par>
                  <p:par>
                    <p:cTn id="71" fill="hold" nodeType="clickPar">
                      <p:stCondLst>
                        <p:cond delay="indefinite"/>
                        <p:cond evt="onBegin" delay="0">
                          <p:tn val="70"/>
                        </p:cond>
                      </p:stCondLst>
                      <p:childTnLst>
                        <p:par>
                          <p:cTn id="72" fill="hold" nodeType="afterGroup">
                            <p:stCondLst>
                              <p:cond delay="0"/>
                            </p:stCondLst>
                            <p:childTnLst>
                              <p:par>
                                <p:cTn id="73" presetID="22" presetClass="entr" presetSubtype="8" fill="hold" grpId="3" nodeType="clickEffect">
                                  <p:stCondLst>
                                    <p:cond delay="0"/>
                                  </p:stCondLst>
                                  <p:childTnLst>
                                    <p:set>
                                      <p:cBhvr>
                                        <p:cTn id="74" dur="1" fill="hold">
                                          <p:stCondLst>
                                            <p:cond delay="0"/>
                                          </p:stCondLst>
                                        </p:cTn>
                                        <p:tgtEl>
                                          <p:spTgt spid="7">
                                            <p:txEl>
                                              <p:pRg st="2" end="2"/>
                                            </p:txEl>
                                          </p:spTgt>
                                        </p:tgtEl>
                                        <p:attrNameLst>
                                          <p:attrName>style.visibility</p:attrName>
                                        </p:attrNameLst>
                                      </p:cBhvr>
                                      <p:to>
                                        <p:strVal val="visible"/>
                                      </p:to>
                                    </p:set>
                                    <p:animEffect transition="in" filter="wipe(left)">
                                      <p:cBhvr>
                                        <p:cTn id="75" dur="500"/>
                                        <p:tgtEl>
                                          <p:spTgt spid="7">
                                            <p:txEl>
                                              <p:pRg st="2" end="2"/>
                                            </p:txEl>
                                          </p:spTgt>
                                        </p:tgtEl>
                                      </p:cBhvr>
                                    </p:animEffect>
                                  </p:childTnLst>
                                </p:cTn>
                              </p:par>
                            </p:childTnLst>
                          </p:cTn>
                        </p:par>
                      </p:childTnLst>
                    </p:cTn>
                  </p:par>
                  <p:par>
                    <p:cTn id="76" fill="hold" nodeType="clickPar">
                      <p:stCondLst>
                        <p:cond delay="indefinite"/>
                        <p:cond evt="onBegin" delay="0">
                          <p:tn val="75"/>
                        </p:cond>
                      </p:stCondLst>
                      <p:childTnLst>
                        <p:par>
                          <p:cTn id="77" fill="hold" nodeType="afterGroup">
                            <p:stCondLst>
                              <p:cond delay="0"/>
                            </p:stCondLst>
                            <p:childTnLst>
                              <p:par>
                                <p:cTn id="78" presetID="22" presetClass="entr" presetSubtype="8" fill="hold" grpId="3" nodeType="clickEffect">
                                  <p:stCondLst>
                                    <p:cond delay="0"/>
                                  </p:stCondLst>
                                  <p:childTnLst>
                                    <p:set>
                                      <p:cBhvr>
                                        <p:cTn id="79" dur="1" fill="hold">
                                          <p:stCondLst>
                                            <p:cond delay="0"/>
                                          </p:stCondLst>
                                        </p:cTn>
                                        <p:tgtEl>
                                          <p:spTgt spid="7">
                                            <p:txEl>
                                              <p:pRg st="3" end="3"/>
                                            </p:txEl>
                                          </p:spTgt>
                                        </p:tgtEl>
                                        <p:attrNameLst>
                                          <p:attrName>style.visibility</p:attrName>
                                        </p:attrNameLst>
                                      </p:cBhvr>
                                      <p:to>
                                        <p:strVal val="visible"/>
                                      </p:to>
                                    </p:set>
                                    <p:animEffect transition="in" filter="wipe(left)">
                                      <p:cBhvr>
                                        <p:cTn id="80"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1"/>
      <p:bldP spid="6" grpId="2" uiExpand="1" build="p"/>
      <p:bldP spid="7" grpId="3" uiExpand="1" build="p"/>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46462" y="1238564"/>
            <a:ext cx="7340738"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7】</a:t>
            </a:r>
            <a:r>
              <a:rPr lang="zh-CN" altLang="en-US" sz="2000">
                <a:solidFill>
                  <a:schemeClr val="tx1">
                    <a:lumMod val="65000"/>
                    <a:lumOff val="35000"/>
                  </a:schemeClr>
                </a:solidFill>
                <a:latin typeface="微软雅黑" pitchFamily="34" charset="-122"/>
                <a:ea typeface="微软雅黑" panose="020b0503020204020204" pitchFamily="34" charset="-122"/>
              </a:rPr>
              <a:t>研读第八、九自然段</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活动二：问题探究</a:t>
            </a:r>
          </a:p>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1.</a:t>
            </a:r>
            <a:r>
              <a:rPr lang="zh-CN" altLang="en-US" sz="2000">
                <a:solidFill>
                  <a:schemeClr val="tx1">
                    <a:lumMod val="65000"/>
                    <a:lumOff val="35000"/>
                  </a:schemeClr>
                </a:solidFill>
                <a:latin typeface="微软雅黑" pitchFamily="34" charset="-122"/>
                <a:ea typeface="微软雅黑" panose="020b0503020204020204" pitchFamily="34" charset="-122"/>
              </a:rPr>
              <a:t>试分析第八段的内容和结构。</a:t>
            </a:r>
          </a:p>
          <a:p>
            <a:pPr>
              <a:lnSpc>
                <a:spcPct val="150000"/>
              </a:lnSpc>
            </a:pPr>
            <a:r>
              <a:rPr lang="zh-CN" altLang="en-US" sz="2000">
                <a:solidFill>
                  <a:srgbClr val="C00000"/>
                </a:solidFill>
                <a:latin typeface="微软雅黑" pitchFamily="34" charset="-122"/>
                <a:ea typeface="微软雅黑" panose="020b0503020204020204" pitchFamily="34" charset="-122"/>
              </a:rPr>
              <a:t>明确  内容：这一部分作者指出楚国的危难在于“怀王之终不悟”</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此不知人之祸也”。通过议论</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突出了屈原对楚国（兴盛衰亡）举足轻重的作用。</a:t>
            </a:r>
          </a:p>
          <a:p>
            <a:pPr>
              <a:lnSpc>
                <a:spcPct val="150000"/>
              </a:lnSpc>
            </a:pPr>
            <a:r>
              <a:rPr lang="zh-CN" altLang="en-US" sz="2000">
                <a:solidFill>
                  <a:srgbClr val="C00000"/>
                </a:solidFill>
                <a:latin typeface="微软雅黑" pitchFamily="34" charset="-122"/>
                <a:ea typeface="微软雅黑" panose="020b0503020204020204" pitchFamily="34" charset="-122"/>
              </a:rPr>
              <a:t>结构：这段议论，从全文的脉络来看，它是紧承怀王三次受秦骗，客死于秦的记叙，远接评价</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离骚</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中“信而见疑，忠而被谤”二语，并把议论推进一层，指明“圣君治国累世而不见”的原因，就在“其所谓忠者不忠，贤者不贤”。这个见解融合了作者个人的体验在内，寄托着作者个人特有的政治幽愤。</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0353" y="1589720"/>
            <a:ext cx="2354641" cy="410937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4" end="4"/>
                                            </p:txEl>
                                          </p:spTgt>
                                        </p:tgtEl>
                                        <p:attrNameLst>
                                          <p:attrName>style.visibility</p:attrName>
                                        </p:attrNameLst>
                                      </p:cBhvr>
                                      <p:to>
                                        <p:strVal val="visible"/>
                                      </p:to>
                                    </p:set>
                                    <p:animEffect transition="in" filter="dissolve">
                                      <p:cBhvr>
                                        <p:cTn id="17"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46462" y="1238564"/>
            <a:ext cx="4258871"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8】</a:t>
            </a:r>
            <a:r>
              <a:rPr lang="zh-CN" altLang="en-US" sz="2000">
                <a:solidFill>
                  <a:schemeClr val="tx1">
                    <a:lumMod val="65000"/>
                    <a:lumOff val="35000"/>
                  </a:schemeClr>
                </a:solidFill>
                <a:latin typeface="微软雅黑" pitchFamily="34" charset="-122"/>
                <a:ea typeface="微软雅黑" panose="020b0503020204020204" pitchFamily="34" charset="-122"/>
              </a:rPr>
              <a:t>研读第十、十一自然段</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活动一：解释下列词语</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①被：</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②颜色</a:t>
            </a:r>
            <a:r>
              <a:rPr lang="en-US" altLang="zh-CN" sz="2000">
                <a:solidFill>
                  <a:schemeClr val="tx1">
                    <a:lumMod val="65000"/>
                    <a:lumOff val="35000"/>
                  </a:schemeClr>
                </a:solidFill>
                <a:latin typeface="微软雅黑" pitchFamily="34" charset="-122"/>
                <a:ea typeface="微软雅黑" panose="020b0503020204020204" pitchFamily="34" charset="-122"/>
              </a:rPr>
              <a:t>:</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③形容</a:t>
            </a:r>
            <a:r>
              <a:rPr lang="en-US" altLang="zh-CN" sz="2000">
                <a:solidFill>
                  <a:schemeClr val="tx1">
                    <a:lumMod val="65000"/>
                    <a:lumOff val="35000"/>
                  </a:schemeClr>
                </a:solidFill>
                <a:latin typeface="微软雅黑" pitchFamily="34" charset="-122"/>
                <a:ea typeface="微软雅黑" panose="020b0503020204020204" pitchFamily="34" charset="-122"/>
              </a:rPr>
              <a:t>:</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④举</a:t>
            </a:r>
            <a:r>
              <a:rPr lang="en-US" altLang="zh-CN" sz="2000">
                <a:solidFill>
                  <a:schemeClr val="tx1">
                    <a:lumMod val="65000"/>
                    <a:lumOff val="35000"/>
                  </a:schemeClr>
                </a:solidFill>
                <a:latin typeface="微软雅黑" pitchFamily="34" charset="-122"/>
                <a:ea typeface="微软雅黑" panose="020b0503020204020204" pitchFamily="34" charset="-122"/>
              </a:rPr>
              <a:t>:</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⑤放为</a:t>
            </a:r>
            <a:r>
              <a:rPr lang="en-US" altLang="zh-CN" sz="2000">
                <a:solidFill>
                  <a:schemeClr val="tx1">
                    <a:lumMod val="65000"/>
                    <a:lumOff val="35000"/>
                  </a:schemeClr>
                </a:solidFill>
                <a:latin typeface="微软雅黑" pitchFamily="34" charset="-122"/>
                <a:ea typeface="微软雅黑" panose="020b0503020204020204" pitchFamily="34" charset="-122"/>
              </a:rPr>
              <a:t>:</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⑥怀瑾握瑜：</a:t>
            </a:r>
            <a:endParaRPr lang="en-US" altLang="zh-CN" sz="2000">
              <a:solidFill>
                <a:schemeClr val="tx1">
                  <a:lumMod val="65000"/>
                  <a:lumOff val="35000"/>
                </a:schemeClr>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⑦察察：</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⑧汶汶：</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⑨徒：</a:t>
            </a:r>
            <a:endParaRPr lang="zh-CN" altLang="en-US" sz="2000" b="1">
              <a:solidFill>
                <a:srgbClr val="C00000"/>
              </a:solidFill>
              <a:latin typeface="微软雅黑"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sp>
        <p:nvSpPr>
          <p:cNvPr id="5" name="文本框 4"/>
          <p:cNvSpPr txBox="1"/>
          <p:nvPr/>
        </p:nvSpPr>
        <p:spPr>
          <a:xfrm>
            <a:off x="8256278" y="2176575"/>
            <a:ext cx="3604244" cy="1890326"/>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⑩辞</a:t>
            </a:r>
            <a:r>
              <a:rPr lang="en-US" altLang="zh-CN" sz="2000">
                <a:solidFill>
                  <a:schemeClr val="tx1">
                    <a:lumMod val="65000"/>
                    <a:lumOff val="35000"/>
                  </a:schemeClr>
                </a:solidFill>
                <a:latin typeface="微软雅黑" pitchFamily="34" charset="-122"/>
                <a:ea typeface="微软雅黑" panose="020b0503020204020204" pitchFamily="34" charset="-122"/>
              </a:rPr>
              <a:t>:</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⑪祖</a:t>
            </a:r>
            <a:r>
              <a:rPr lang="en-US" altLang="zh-CN" sz="2000">
                <a:solidFill>
                  <a:schemeClr val="tx1">
                    <a:lumMod val="65000"/>
                    <a:lumOff val="35000"/>
                  </a:schemeClr>
                </a:solidFill>
                <a:latin typeface="微软雅黑" pitchFamily="34" charset="-122"/>
                <a:ea typeface="微软雅黑" panose="020b0503020204020204" pitchFamily="34" charset="-122"/>
              </a:rPr>
              <a:t>:</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⑫从容</a:t>
            </a: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  </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⑬为</a:t>
            </a: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所</a:t>
            </a:r>
            <a:r>
              <a:rPr lang="en-US" altLang="zh-CN" sz="2000">
                <a:solidFill>
                  <a:schemeClr val="tx1">
                    <a:lumMod val="65000"/>
                    <a:lumOff val="35000"/>
                  </a:schemeClr>
                </a:solidFill>
                <a:latin typeface="微软雅黑" pitchFamily="34" charset="-122"/>
                <a:ea typeface="微软雅黑" panose="020b0503020204020204" pitchFamily="34" charset="-122"/>
              </a:rPr>
              <a:t>:</a:t>
            </a:r>
            <a:endParaRPr lang="zh-CN" altLang="en-US" sz="2000" b="1">
              <a:solidFill>
                <a:srgbClr val="C00000"/>
              </a:solidFill>
              <a:latin typeface="微软雅黑" pitchFamily="34" charset="-122"/>
              <a:ea typeface="微软雅黑" panose="020b0503020204020204" pitchFamily="34" charset="-122"/>
            </a:endParaRPr>
          </a:p>
        </p:txBody>
      </p:sp>
      <p:sp>
        <p:nvSpPr>
          <p:cNvPr id="6" name="文本框 5"/>
          <p:cNvSpPr txBox="1"/>
          <p:nvPr/>
        </p:nvSpPr>
        <p:spPr>
          <a:xfrm>
            <a:off x="5334000" y="2176575"/>
            <a:ext cx="4775200" cy="4192879"/>
          </a:xfrm>
          <a:prstGeom prst="rect">
            <a:avLst/>
          </a:prstGeom>
          <a:noFill/>
        </p:spPr>
        <p:txBody>
          <a:bodyPr wrap="square" rtlCol="0">
            <a:spAutoFit/>
          </a:bodyPr>
          <a:lstStyle/>
          <a:p>
            <a:pPr>
              <a:lnSpc>
                <a:spcPct val="150000"/>
              </a:lnSpc>
            </a:pPr>
            <a:r>
              <a:rPr lang="zh-CN" altLang="en-US" sz="2000" b="1">
                <a:solidFill>
                  <a:srgbClr val="C00000"/>
                </a:solidFill>
                <a:latin typeface="微软雅黑" pitchFamily="34" charset="-122"/>
                <a:ea typeface="微软雅黑" panose="020b0503020204020204" pitchFamily="34" charset="-122"/>
              </a:rPr>
              <a:t>同“披”</a:t>
            </a:r>
          </a:p>
          <a:p>
            <a:pPr>
              <a:lnSpc>
                <a:spcPct val="150000"/>
              </a:lnSpc>
            </a:pPr>
            <a:r>
              <a:rPr lang="zh-CN" altLang="en-US" sz="2000" b="1">
                <a:solidFill>
                  <a:srgbClr val="C00000"/>
                </a:solidFill>
                <a:latin typeface="微软雅黑" pitchFamily="34" charset="-122"/>
                <a:ea typeface="微软雅黑" panose="020b0503020204020204" pitchFamily="34" charset="-122"/>
              </a:rPr>
              <a:t>  面色</a:t>
            </a:r>
          </a:p>
          <a:p>
            <a:pPr>
              <a:lnSpc>
                <a:spcPct val="150000"/>
              </a:lnSpc>
            </a:pPr>
            <a:r>
              <a:rPr lang="zh-CN" altLang="en-US" sz="2000" b="1">
                <a:solidFill>
                  <a:srgbClr val="C00000"/>
                </a:solidFill>
                <a:latin typeface="微软雅黑" pitchFamily="34" charset="-122"/>
                <a:ea typeface="微软雅黑" panose="020b0503020204020204" pitchFamily="34" charset="-122"/>
              </a:rPr>
              <a:t> 外貌、模样</a:t>
            </a:r>
          </a:p>
          <a:p>
            <a:pPr>
              <a:lnSpc>
                <a:spcPct val="150000"/>
              </a:lnSpc>
            </a:pPr>
            <a:r>
              <a:rPr lang="zh-CN" altLang="en-US" sz="2000" b="1">
                <a:solidFill>
                  <a:srgbClr val="C00000"/>
                </a:solidFill>
                <a:latin typeface="微软雅黑" pitchFamily="34" charset="-122"/>
                <a:ea typeface="微软雅黑" panose="020b0503020204020204" pitchFamily="34" charset="-122"/>
              </a:rPr>
              <a:t>全</a:t>
            </a:r>
          </a:p>
          <a:p>
            <a:pPr>
              <a:lnSpc>
                <a:spcPct val="150000"/>
              </a:lnSpc>
            </a:pPr>
            <a:r>
              <a:rPr lang="zh-CN" altLang="en-US" sz="2000" b="1">
                <a:solidFill>
                  <a:srgbClr val="C00000"/>
                </a:solidFill>
                <a:latin typeface="微软雅黑" pitchFamily="34" charset="-122"/>
                <a:ea typeface="微软雅黑" panose="020b0503020204020204" pitchFamily="34" charset="-122"/>
              </a:rPr>
              <a:t>“为”句末反问语气词</a:t>
            </a:r>
          </a:p>
          <a:p>
            <a:pPr>
              <a:lnSpc>
                <a:spcPct val="150000"/>
              </a:lnSpc>
            </a:pPr>
            <a:r>
              <a:rPr lang="zh-CN" altLang="en-US" sz="2000" b="1">
                <a:solidFill>
                  <a:srgbClr val="C00000"/>
                </a:solidFill>
                <a:latin typeface="微软雅黑" pitchFamily="34" charset="-122"/>
                <a:ea typeface="微软雅黑" panose="020b0503020204020204" pitchFamily="34" charset="-122"/>
              </a:rPr>
              <a:t>         比喻保持高洁美好的节操志向。</a:t>
            </a:r>
          </a:p>
          <a:p>
            <a:pPr>
              <a:lnSpc>
                <a:spcPct val="150000"/>
              </a:lnSpc>
            </a:pPr>
            <a:r>
              <a:rPr lang="zh-CN" altLang="en-US" sz="2000" b="1">
                <a:solidFill>
                  <a:srgbClr val="C00000"/>
                </a:solidFill>
                <a:latin typeface="微软雅黑" pitchFamily="34" charset="-122"/>
                <a:ea typeface="微软雅黑" panose="020b0503020204020204" pitchFamily="34" charset="-122"/>
              </a:rPr>
              <a:t>   洁净的样子</a:t>
            </a:r>
          </a:p>
          <a:p>
            <a:pPr>
              <a:lnSpc>
                <a:spcPct val="150000"/>
              </a:lnSpc>
            </a:pPr>
            <a:r>
              <a:rPr lang="zh-CN" altLang="en-US" sz="2000" b="1">
                <a:solidFill>
                  <a:srgbClr val="C00000"/>
                </a:solidFill>
                <a:latin typeface="微软雅黑" pitchFamily="34" charset="-122"/>
                <a:ea typeface="微软雅黑" panose="020b0503020204020204" pitchFamily="34" charset="-122"/>
              </a:rPr>
              <a:t>   浑浊的样子</a:t>
            </a:r>
          </a:p>
          <a:p>
            <a:pPr>
              <a:lnSpc>
                <a:spcPct val="150000"/>
              </a:lnSpc>
            </a:pPr>
            <a:r>
              <a:rPr lang="zh-CN" altLang="en-US" sz="2000" b="1">
                <a:solidFill>
                  <a:srgbClr val="C00000"/>
                </a:solidFill>
                <a:latin typeface="微软雅黑" pitchFamily="34" charset="-122"/>
                <a:ea typeface="微软雅黑" panose="020b0503020204020204" pitchFamily="34" charset="-122"/>
              </a:rPr>
              <a:t>同类人</a:t>
            </a:r>
          </a:p>
        </p:txBody>
      </p:sp>
      <p:sp>
        <p:nvSpPr>
          <p:cNvPr id="7" name="文本框 6"/>
          <p:cNvSpPr txBox="1"/>
          <p:nvPr/>
        </p:nvSpPr>
        <p:spPr>
          <a:xfrm>
            <a:off x="8910905" y="2176575"/>
            <a:ext cx="3604244" cy="1890326"/>
          </a:xfrm>
          <a:prstGeom prst="rect">
            <a:avLst/>
          </a:prstGeom>
          <a:noFill/>
        </p:spPr>
        <p:txBody>
          <a:bodyPr wrap="square" rtlCol="0">
            <a:spAutoFit/>
          </a:bodyPr>
          <a:lstStyle/>
          <a:p>
            <a:pPr>
              <a:lnSpc>
                <a:spcPct val="150000"/>
              </a:lnSpc>
            </a:pPr>
            <a:r>
              <a:rPr lang="zh-CN" altLang="en-US" sz="2000" b="1">
                <a:solidFill>
                  <a:srgbClr val="C00000"/>
                </a:solidFill>
                <a:latin typeface="微软雅黑" pitchFamily="34" charset="-122"/>
                <a:ea typeface="微软雅黑" panose="020b0503020204020204" pitchFamily="34" charset="-122"/>
              </a:rPr>
              <a:t>文辞，这里指文学</a:t>
            </a:r>
          </a:p>
          <a:p>
            <a:pPr>
              <a:lnSpc>
                <a:spcPct val="150000"/>
              </a:lnSpc>
            </a:pPr>
            <a:r>
              <a:rPr lang="zh-CN" altLang="en-US" sz="2000" b="1">
                <a:solidFill>
                  <a:srgbClr val="C00000"/>
                </a:solidFill>
                <a:latin typeface="微软雅黑" pitchFamily="34" charset="-122"/>
                <a:ea typeface="微软雅黑" panose="020b0503020204020204" pitchFamily="34" charset="-122"/>
              </a:rPr>
              <a:t>效法</a:t>
            </a:r>
          </a:p>
          <a:p>
            <a:pPr>
              <a:lnSpc>
                <a:spcPct val="150000"/>
              </a:lnSpc>
            </a:pPr>
            <a:r>
              <a:rPr lang="zh-CN" altLang="en-US" sz="2000" b="1">
                <a:solidFill>
                  <a:srgbClr val="C00000"/>
                </a:solidFill>
                <a:latin typeface="微软雅黑" pitchFamily="34" charset="-122"/>
                <a:ea typeface="微软雅黑" panose="020b0503020204020204" pitchFamily="34" charset="-122"/>
              </a:rPr>
              <a:t>     委婉得体  </a:t>
            </a:r>
          </a:p>
          <a:p>
            <a:pPr>
              <a:lnSpc>
                <a:spcPct val="150000"/>
              </a:lnSpc>
            </a:pPr>
            <a:r>
              <a:rPr lang="zh-CN" altLang="en-US" sz="2000" b="1">
                <a:solidFill>
                  <a:srgbClr val="C00000"/>
                </a:solidFill>
                <a:latin typeface="微软雅黑" pitchFamily="34" charset="-122"/>
                <a:ea typeface="微软雅黑" panose="020b0503020204020204" pitchFamily="34" charset="-122"/>
              </a:rPr>
              <a:t>          固定结构</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表被动</a:t>
            </a: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0353" y="1589720"/>
            <a:ext cx="2354641" cy="410937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1" nodeType="after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2" presetClass="entr" presetSubtype="8" fill="hold" grpId="2" nodeType="click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Effect transition="in" filter="wipe(left)">
                                      <p:cBhvr>
                                        <p:cTn id="20" dur="500"/>
                                        <p:tgtEl>
                                          <p:spTgt spid="6">
                                            <p:txEl>
                                              <p:pRg st="0" end="0"/>
                                            </p:txEl>
                                          </p:spTgt>
                                        </p:tgtEl>
                                      </p:cBhvr>
                                    </p:animEffect>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22" presetClass="entr" presetSubtype="8" fill="hold" grpId="2"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Effect transition="in" filter="wipe(left)">
                                      <p:cBhvr>
                                        <p:cTn id="25" dur="500"/>
                                        <p:tgtEl>
                                          <p:spTgt spid="6">
                                            <p:txEl>
                                              <p:pRg st="1" end="1"/>
                                            </p:txEl>
                                          </p:spTgt>
                                        </p:tgtEl>
                                      </p:cBhvr>
                                    </p:animEffect>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2" presetClass="entr" presetSubtype="8" fill="hold" grpId="2" nodeType="clickEffect">
                                  <p:stCondLst>
                                    <p:cond delay="0"/>
                                  </p:stCondLst>
                                  <p:childTnLst>
                                    <p:set>
                                      <p:cBhvr>
                                        <p:cTn id="29" dur="1" fill="hold">
                                          <p:stCondLst>
                                            <p:cond delay="0"/>
                                          </p:stCondLst>
                                        </p:cTn>
                                        <p:tgtEl>
                                          <p:spTgt spid="6">
                                            <p:txEl>
                                              <p:pRg st="2" end="2"/>
                                            </p:txEl>
                                          </p:spTgt>
                                        </p:tgtEl>
                                        <p:attrNameLst>
                                          <p:attrName>style.visibility</p:attrName>
                                        </p:attrNameLst>
                                      </p:cBhvr>
                                      <p:to>
                                        <p:strVal val="visible"/>
                                      </p:to>
                                    </p:set>
                                    <p:animEffect transition="in" filter="wipe(left)">
                                      <p:cBhvr>
                                        <p:cTn id="30" dur="500"/>
                                        <p:tgtEl>
                                          <p:spTgt spid="6">
                                            <p:txEl>
                                              <p:pRg st="2" end="2"/>
                                            </p:txEl>
                                          </p:spTgt>
                                        </p:tgtEl>
                                      </p:cBhvr>
                                    </p:animEffect>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22" presetClass="entr" presetSubtype="8" fill="hold" grpId="2" nodeType="clickEffect">
                                  <p:stCondLst>
                                    <p:cond delay="0"/>
                                  </p:stCondLst>
                                  <p:childTnLst>
                                    <p:set>
                                      <p:cBhvr>
                                        <p:cTn id="34" dur="1" fill="hold">
                                          <p:stCondLst>
                                            <p:cond delay="0"/>
                                          </p:stCondLst>
                                        </p:cTn>
                                        <p:tgtEl>
                                          <p:spTgt spid="6">
                                            <p:txEl>
                                              <p:pRg st="3" end="3"/>
                                            </p:txEl>
                                          </p:spTgt>
                                        </p:tgtEl>
                                        <p:attrNameLst>
                                          <p:attrName>style.visibility</p:attrName>
                                        </p:attrNameLst>
                                      </p:cBhvr>
                                      <p:to>
                                        <p:strVal val="visible"/>
                                      </p:to>
                                    </p:set>
                                    <p:animEffect transition="in" filter="wipe(left)">
                                      <p:cBhvr>
                                        <p:cTn id="35" dur="500"/>
                                        <p:tgtEl>
                                          <p:spTgt spid="6">
                                            <p:txEl>
                                              <p:pRg st="3" end="3"/>
                                            </p:txEl>
                                          </p:spTgt>
                                        </p:tgtEl>
                                      </p:cBhvr>
                                    </p:animEffect>
                                  </p:childTnLst>
                                </p:cTn>
                              </p:par>
                            </p:childTnLst>
                          </p:cTn>
                        </p:par>
                      </p:childTnLst>
                    </p:cTn>
                  </p:par>
                  <p:par>
                    <p:cTn id="36" fill="hold" nodeType="clickPar">
                      <p:stCondLst>
                        <p:cond delay="indefinite"/>
                        <p:cond evt="onBegin" delay="0">
                          <p:tn val="35"/>
                        </p:cond>
                      </p:stCondLst>
                      <p:childTnLst>
                        <p:par>
                          <p:cTn id="37" fill="hold" nodeType="afterGroup">
                            <p:stCondLst>
                              <p:cond delay="0"/>
                            </p:stCondLst>
                            <p:childTnLst>
                              <p:par>
                                <p:cTn id="38" presetID="22" presetClass="entr" presetSubtype="8" fill="hold" grpId="2" nodeType="clickEffect">
                                  <p:stCondLst>
                                    <p:cond delay="0"/>
                                  </p:stCondLst>
                                  <p:childTnLst>
                                    <p:set>
                                      <p:cBhvr>
                                        <p:cTn id="39" dur="1" fill="hold">
                                          <p:stCondLst>
                                            <p:cond delay="0"/>
                                          </p:stCondLst>
                                        </p:cTn>
                                        <p:tgtEl>
                                          <p:spTgt spid="6">
                                            <p:txEl>
                                              <p:pRg st="4" end="4"/>
                                            </p:txEl>
                                          </p:spTgt>
                                        </p:tgtEl>
                                        <p:attrNameLst>
                                          <p:attrName>style.visibility</p:attrName>
                                        </p:attrNameLst>
                                      </p:cBhvr>
                                      <p:to>
                                        <p:strVal val="visible"/>
                                      </p:to>
                                    </p:set>
                                    <p:animEffect transition="in" filter="wipe(left)">
                                      <p:cBhvr>
                                        <p:cTn id="40" dur="500"/>
                                        <p:tgtEl>
                                          <p:spTgt spid="6">
                                            <p:txEl>
                                              <p:pRg st="4" end="4"/>
                                            </p:txEl>
                                          </p:spTgt>
                                        </p:tgtEl>
                                      </p:cBhvr>
                                    </p:animEffect>
                                  </p:childTnLst>
                                </p:cTn>
                              </p:par>
                            </p:childTnLst>
                          </p:cTn>
                        </p:par>
                      </p:childTnLst>
                    </p:cTn>
                  </p:par>
                  <p:par>
                    <p:cTn id="41" fill="hold" nodeType="clickPar">
                      <p:stCondLst>
                        <p:cond delay="indefinite"/>
                        <p:cond evt="onBegin" delay="0">
                          <p:tn val="40"/>
                        </p:cond>
                      </p:stCondLst>
                      <p:childTnLst>
                        <p:par>
                          <p:cTn id="42" fill="hold" nodeType="afterGroup">
                            <p:stCondLst>
                              <p:cond delay="0"/>
                            </p:stCondLst>
                            <p:childTnLst>
                              <p:par>
                                <p:cTn id="43" presetID="22" presetClass="entr" presetSubtype="8" fill="hold" grpId="2"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wipe(left)">
                                      <p:cBhvr>
                                        <p:cTn id="45" dur="500"/>
                                        <p:tgtEl>
                                          <p:spTgt spid="6">
                                            <p:txEl>
                                              <p:pRg st="5" end="5"/>
                                            </p:txEl>
                                          </p:spTgt>
                                        </p:tgtEl>
                                      </p:cBhvr>
                                    </p:animEffect>
                                  </p:childTnLst>
                                </p:cTn>
                              </p:par>
                            </p:childTnLst>
                          </p:cTn>
                        </p:par>
                      </p:childTnLst>
                    </p:cTn>
                  </p:par>
                  <p:par>
                    <p:cTn id="46" fill="hold" nodeType="clickPar">
                      <p:stCondLst>
                        <p:cond delay="indefinite"/>
                        <p:cond evt="onBegin" delay="0">
                          <p:tn val="45"/>
                        </p:cond>
                      </p:stCondLst>
                      <p:childTnLst>
                        <p:par>
                          <p:cTn id="47" fill="hold" nodeType="afterGroup">
                            <p:stCondLst>
                              <p:cond delay="0"/>
                            </p:stCondLst>
                            <p:childTnLst>
                              <p:par>
                                <p:cTn id="48" presetID="22" presetClass="entr" presetSubtype="8" fill="hold" grpId="2"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wipe(left)">
                                      <p:cBhvr>
                                        <p:cTn id="50" dur="500"/>
                                        <p:tgtEl>
                                          <p:spTgt spid="6">
                                            <p:txEl>
                                              <p:pRg st="6" end="6"/>
                                            </p:txEl>
                                          </p:spTgt>
                                        </p:tgtEl>
                                      </p:cBhvr>
                                    </p:animEffect>
                                  </p:childTnLst>
                                </p:cTn>
                              </p:par>
                            </p:childTnLst>
                          </p:cTn>
                        </p:par>
                      </p:childTnLst>
                    </p:cTn>
                  </p:par>
                  <p:par>
                    <p:cTn id="51" fill="hold" nodeType="clickPar">
                      <p:stCondLst>
                        <p:cond delay="indefinite"/>
                        <p:cond evt="onBegin" delay="0">
                          <p:tn val="50"/>
                        </p:cond>
                      </p:stCondLst>
                      <p:childTnLst>
                        <p:par>
                          <p:cTn id="52" fill="hold" nodeType="afterGroup">
                            <p:stCondLst>
                              <p:cond delay="0"/>
                            </p:stCondLst>
                            <p:childTnLst>
                              <p:par>
                                <p:cTn id="53" presetID="22" presetClass="entr" presetSubtype="8" fill="hold" grpId="2" nodeType="clickEffect">
                                  <p:stCondLst>
                                    <p:cond delay="0"/>
                                  </p:stCondLst>
                                  <p:childTnLst>
                                    <p:set>
                                      <p:cBhvr>
                                        <p:cTn id="54" dur="1" fill="hold">
                                          <p:stCondLst>
                                            <p:cond delay="0"/>
                                          </p:stCondLst>
                                        </p:cTn>
                                        <p:tgtEl>
                                          <p:spTgt spid="6">
                                            <p:txEl>
                                              <p:pRg st="7" end="7"/>
                                            </p:txEl>
                                          </p:spTgt>
                                        </p:tgtEl>
                                        <p:attrNameLst>
                                          <p:attrName>style.visibility</p:attrName>
                                        </p:attrNameLst>
                                      </p:cBhvr>
                                      <p:to>
                                        <p:strVal val="visible"/>
                                      </p:to>
                                    </p:set>
                                    <p:animEffect transition="in" filter="wipe(left)">
                                      <p:cBhvr>
                                        <p:cTn id="55" dur="500"/>
                                        <p:tgtEl>
                                          <p:spTgt spid="6">
                                            <p:txEl>
                                              <p:pRg st="7" end="7"/>
                                            </p:txEl>
                                          </p:spTgt>
                                        </p:tgtEl>
                                      </p:cBhvr>
                                    </p:animEffect>
                                  </p:childTnLst>
                                </p:cTn>
                              </p:par>
                            </p:childTnLst>
                          </p:cTn>
                        </p:par>
                      </p:childTnLst>
                    </p:cTn>
                  </p:par>
                  <p:par>
                    <p:cTn id="56" fill="hold" nodeType="clickPar">
                      <p:stCondLst>
                        <p:cond delay="indefinite"/>
                        <p:cond evt="onBegin" delay="0">
                          <p:tn val="55"/>
                        </p:cond>
                      </p:stCondLst>
                      <p:childTnLst>
                        <p:par>
                          <p:cTn id="57" fill="hold" nodeType="afterGroup">
                            <p:stCondLst>
                              <p:cond delay="0"/>
                            </p:stCondLst>
                            <p:childTnLst>
                              <p:par>
                                <p:cTn id="58" presetID="22" presetClass="entr" presetSubtype="8" fill="hold" grpId="2" nodeType="clickEffect">
                                  <p:stCondLst>
                                    <p:cond delay="0"/>
                                  </p:stCondLst>
                                  <p:childTnLst>
                                    <p:set>
                                      <p:cBhvr>
                                        <p:cTn id="59" dur="1" fill="hold">
                                          <p:stCondLst>
                                            <p:cond delay="0"/>
                                          </p:stCondLst>
                                        </p:cTn>
                                        <p:tgtEl>
                                          <p:spTgt spid="6">
                                            <p:txEl>
                                              <p:pRg st="8" end="8"/>
                                            </p:txEl>
                                          </p:spTgt>
                                        </p:tgtEl>
                                        <p:attrNameLst>
                                          <p:attrName>style.visibility</p:attrName>
                                        </p:attrNameLst>
                                      </p:cBhvr>
                                      <p:to>
                                        <p:strVal val="visible"/>
                                      </p:to>
                                    </p:set>
                                    <p:animEffect transition="in" filter="wipe(left)">
                                      <p:cBhvr>
                                        <p:cTn id="60" dur="500"/>
                                        <p:tgtEl>
                                          <p:spTgt spid="6">
                                            <p:txEl>
                                              <p:pRg st="8" end="8"/>
                                            </p:txEl>
                                          </p:spTgt>
                                        </p:tgtEl>
                                      </p:cBhvr>
                                    </p:animEffect>
                                  </p:childTnLst>
                                </p:cTn>
                              </p:par>
                            </p:childTnLst>
                          </p:cTn>
                        </p:par>
                      </p:childTnLst>
                    </p:cTn>
                  </p:par>
                  <p:par>
                    <p:cTn id="61" fill="hold" nodeType="clickPar">
                      <p:stCondLst>
                        <p:cond delay="indefinite"/>
                        <p:cond evt="onBegin" delay="0">
                          <p:tn val="60"/>
                        </p:cond>
                      </p:stCondLst>
                      <p:childTnLst>
                        <p:par>
                          <p:cTn id="62" fill="hold" nodeType="afterGroup">
                            <p:stCondLst>
                              <p:cond delay="0"/>
                            </p:stCondLst>
                            <p:childTnLst>
                              <p:par>
                                <p:cTn id="63" presetID="22" presetClass="entr" presetSubtype="8" fill="hold" grpId="3" nodeType="clickEffect">
                                  <p:stCondLst>
                                    <p:cond delay="0"/>
                                  </p:stCondLst>
                                  <p:childTnLst>
                                    <p:set>
                                      <p:cBhvr>
                                        <p:cTn id="64" dur="1" fill="hold">
                                          <p:stCondLst>
                                            <p:cond delay="0"/>
                                          </p:stCondLst>
                                        </p:cTn>
                                        <p:tgtEl>
                                          <p:spTgt spid="7">
                                            <p:txEl>
                                              <p:pRg st="0" end="0"/>
                                            </p:txEl>
                                          </p:spTgt>
                                        </p:tgtEl>
                                        <p:attrNameLst>
                                          <p:attrName>style.visibility</p:attrName>
                                        </p:attrNameLst>
                                      </p:cBhvr>
                                      <p:to>
                                        <p:strVal val="visible"/>
                                      </p:to>
                                    </p:set>
                                    <p:animEffect transition="in" filter="wipe(left)">
                                      <p:cBhvr>
                                        <p:cTn id="65" dur="500"/>
                                        <p:tgtEl>
                                          <p:spTgt spid="7">
                                            <p:txEl>
                                              <p:pRg st="0" end="0"/>
                                            </p:txEl>
                                          </p:spTgt>
                                        </p:tgtEl>
                                      </p:cBhvr>
                                    </p:animEffect>
                                  </p:childTnLst>
                                </p:cTn>
                              </p:par>
                            </p:childTnLst>
                          </p:cTn>
                        </p:par>
                      </p:childTnLst>
                    </p:cTn>
                  </p:par>
                  <p:par>
                    <p:cTn id="66" fill="hold" nodeType="clickPar">
                      <p:stCondLst>
                        <p:cond delay="indefinite"/>
                        <p:cond evt="onBegin" delay="0">
                          <p:tn val="65"/>
                        </p:cond>
                      </p:stCondLst>
                      <p:childTnLst>
                        <p:par>
                          <p:cTn id="67" fill="hold" nodeType="afterGroup">
                            <p:stCondLst>
                              <p:cond delay="0"/>
                            </p:stCondLst>
                            <p:childTnLst>
                              <p:par>
                                <p:cTn id="68" presetID="22" presetClass="entr" presetSubtype="8" fill="hold" grpId="3" nodeType="clickEffect">
                                  <p:stCondLst>
                                    <p:cond delay="0"/>
                                  </p:stCondLst>
                                  <p:childTnLst>
                                    <p:set>
                                      <p:cBhvr>
                                        <p:cTn id="69" dur="1" fill="hold">
                                          <p:stCondLst>
                                            <p:cond delay="0"/>
                                          </p:stCondLst>
                                        </p:cTn>
                                        <p:tgtEl>
                                          <p:spTgt spid="7">
                                            <p:txEl>
                                              <p:pRg st="1" end="1"/>
                                            </p:txEl>
                                          </p:spTgt>
                                        </p:tgtEl>
                                        <p:attrNameLst>
                                          <p:attrName>style.visibility</p:attrName>
                                        </p:attrNameLst>
                                      </p:cBhvr>
                                      <p:to>
                                        <p:strVal val="visible"/>
                                      </p:to>
                                    </p:set>
                                    <p:animEffect transition="in" filter="wipe(left)">
                                      <p:cBhvr>
                                        <p:cTn id="70" dur="500"/>
                                        <p:tgtEl>
                                          <p:spTgt spid="7">
                                            <p:txEl>
                                              <p:pRg st="1" end="1"/>
                                            </p:txEl>
                                          </p:spTgt>
                                        </p:tgtEl>
                                      </p:cBhvr>
                                    </p:animEffect>
                                  </p:childTnLst>
                                </p:cTn>
                              </p:par>
                            </p:childTnLst>
                          </p:cTn>
                        </p:par>
                      </p:childTnLst>
                    </p:cTn>
                  </p:par>
                  <p:par>
                    <p:cTn id="71" fill="hold" nodeType="clickPar">
                      <p:stCondLst>
                        <p:cond delay="indefinite"/>
                        <p:cond evt="onBegin" delay="0">
                          <p:tn val="70"/>
                        </p:cond>
                      </p:stCondLst>
                      <p:childTnLst>
                        <p:par>
                          <p:cTn id="72" fill="hold" nodeType="afterGroup">
                            <p:stCondLst>
                              <p:cond delay="0"/>
                            </p:stCondLst>
                            <p:childTnLst>
                              <p:par>
                                <p:cTn id="73" presetID="22" presetClass="entr" presetSubtype="8" fill="hold" grpId="3" nodeType="clickEffect">
                                  <p:stCondLst>
                                    <p:cond delay="0"/>
                                  </p:stCondLst>
                                  <p:childTnLst>
                                    <p:set>
                                      <p:cBhvr>
                                        <p:cTn id="74" dur="1" fill="hold">
                                          <p:stCondLst>
                                            <p:cond delay="0"/>
                                          </p:stCondLst>
                                        </p:cTn>
                                        <p:tgtEl>
                                          <p:spTgt spid="7">
                                            <p:txEl>
                                              <p:pRg st="2" end="2"/>
                                            </p:txEl>
                                          </p:spTgt>
                                        </p:tgtEl>
                                        <p:attrNameLst>
                                          <p:attrName>style.visibility</p:attrName>
                                        </p:attrNameLst>
                                      </p:cBhvr>
                                      <p:to>
                                        <p:strVal val="visible"/>
                                      </p:to>
                                    </p:set>
                                    <p:animEffect transition="in" filter="wipe(left)">
                                      <p:cBhvr>
                                        <p:cTn id="75" dur="500"/>
                                        <p:tgtEl>
                                          <p:spTgt spid="7">
                                            <p:txEl>
                                              <p:pRg st="2" end="2"/>
                                            </p:txEl>
                                          </p:spTgt>
                                        </p:tgtEl>
                                      </p:cBhvr>
                                    </p:animEffect>
                                  </p:childTnLst>
                                </p:cTn>
                              </p:par>
                            </p:childTnLst>
                          </p:cTn>
                        </p:par>
                      </p:childTnLst>
                    </p:cTn>
                  </p:par>
                  <p:par>
                    <p:cTn id="76" fill="hold" nodeType="clickPar">
                      <p:stCondLst>
                        <p:cond delay="indefinite"/>
                        <p:cond evt="onBegin" delay="0">
                          <p:tn val="75"/>
                        </p:cond>
                      </p:stCondLst>
                      <p:childTnLst>
                        <p:par>
                          <p:cTn id="77" fill="hold" nodeType="afterGroup">
                            <p:stCondLst>
                              <p:cond delay="0"/>
                            </p:stCondLst>
                            <p:childTnLst>
                              <p:par>
                                <p:cTn id="78" presetID="22" presetClass="entr" presetSubtype="8" fill="hold" grpId="3" nodeType="clickEffect">
                                  <p:stCondLst>
                                    <p:cond delay="0"/>
                                  </p:stCondLst>
                                  <p:childTnLst>
                                    <p:set>
                                      <p:cBhvr>
                                        <p:cTn id="79" dur="1" fill="hold">
                                          <p:stCondLst>
                                            <p:cond delay="0"/>
                                          </p:stCondLst>
                                        </p:cTn>
                                        <p:tgtEl>
                                          <p:spTgt spid="7">
                                            <p:txEl>
                                              <p:pRg st="3" end="3"/>
                                            </p:txEl>
                                          </p:spTgt>
                                        </p:tgtEl>
                                        <p:attrNameLst>
                                          <p:attrName>style.visibility</p:attrName>
                                        </p:attrNameLst>
                                      </p:cBhvr>
                                      <p:to>
                                        <p:strVal val="visible"/>
                                      </p:to>
                                    </p:set>
                                    <p:animEffect transition="in" filter="wipe(left)">
                                      <p:cBhvr>
                                        <p:cTn id="80"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1"/>
      <p:bldP spid="6" grpId="2" uiExpand="1" build="p"/>
      <p:bldP spid="7" grpId="3" uiExpand="1" build="p"/>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46462" y="1238564"/>
            <a:ext cx="7366496"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8】</a:t>
            </a:r>
            <a:r>
              <a:rPr lang="zh-CN" altLang="en-US" sz="2000">
                <a:solidFill>
                  <a:schemeClr val="tx1">
                    <a:lumMod val="65000"/>
                    <a:lumOff val="35000"/>
                  </a:schemeClr>
                </a:solidFill>
                <a:latin typeface="微软雅黑" pitchFamily="34" charset="-122"/>
                <a:ea typeface="微软雅黑" panose="020b0503020204020204" pitchFamily="34" charset="-122"/>
              </a:rPr>
              <a:t>研读第十、十一自然段</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活动二：问题探究</a:t>
            </a:r>
          </a:p>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1.“</a:t>
            </a:r>
            <a:r>
              <a:rPr lang="zh-CN" altLang="en-US" sz="2000">
                <a:solidFill>
                  <a:schemeClr val="tx1">
                    <a:lumMod val="65000"/>
                    <a:lumOff val="35000"/>
                  </a:schemeClr>
                </a:solidFill>
                <a:latin typeface="微软雅黑" pitchFamily="34" charset="-122"/>
                <a:ea typeface="微软雅黑" panose="020b0503020204020204" pitchFamily="34" charset="-122"/>
              </a:rPr>
              <a:t>顷襄王怒而迁之”说明了什么？</a:t>
            </a:r>
          </a:p>
          <a:p>
            <a:pPr>
              <a:lnSpc>
                <a:spcPct val="150000"/>
              </a:lnSpc>
            </a:pPr>
            <a:r>
              <a:rPr lang="zh-CN" altLang="en-US" sz="2000">
                <a:solidFill>
                  <a:srgbClr val="C00000"/>
                </a:solidFill>
                <a:latin typeface="微软雅黑" pitchFamily="34" charset="-122"/>
                <a:ea typeface="微软雅黑" panose="020b0503020204020204" pitchFamily="34" charset="-122"/>
              </a:rPr>
              <a:t>明确   顷襄王“以其弟子兰为令尹”已见糊涂，“怒而迁”屈原，更见其昏愦。</a:t>
            </a:r>
          </a:p>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2.</a:t>
            </a:r>
            <a:r>
              <a:rPr lang="zh-CN" altLang="en-US" sz="2000">
                <a:solidFill>
                  <a:schemeClr val="tx1">
                    <a:lumMod val="65000"/>
                    <a:lumOff val="35000"/>
                  </a:schemeClr>
                </a:solidFill>
                <a:latin typeface="微软雅黑" pitchFamily="34" charset="-122"/>
                <a:ea typeface="微软雅黑" panose="020b0503020204020204" pitchFamily="34" charset="-122"/>
              </a:rPr>
              <a:t>记叙屈原与渔父的对话有什么作用</a:t>
            </a:r>
            <a:r>
              <a:rPr lang="en-US" altLang="zh-CN" sz="2000">
                <a:solidFill>
                  <a:schemeClr val="tx1">
                    <a:lumMod val="65000"/>
                    <a:lumOff val="35000"/>
                  </a:schemeClr>
                </a:solidFill>
                <a:latin typeface="微软雅黑" pitchFamily="34" charset="-122"/>
                <a:ea typeface="微软雅黑" panose="020b0503020204020204" pitchFamily="34" charset="-122"/>
              </a:rPr>
              <a:t>?</a:t>
            </a:r>
          </a:p>
          <a:p>
            <a:pPr>
              <a:lnSpc>
                <a:spcPct val="150000"/>
              </a:lnSpc>
            </a:pPr>
            <a:r>
              <a:rPr lang="zh-CN" altLang="en-US" sz="2000">
                <a:solidFill>
                  <a:srgbClr val="C00000"/>
                </a:solidFill>
                <a:latin typeface="微软雅黑" pitchFamily="34" charset="-122"/>
                <a:ea typeface="微软雅黑" panose="020b0503020204020204" pitchFamily="34" charset="-122"/>
              </a:rPr>
              <a:t>明确   第一次对话揭示了屈原的悲剧是时代的悲剧</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举世混浊”“众人皆醉”</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清”者“醒”者必然遭到厄运</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第二次对话突出了屈原的高贵品质</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宁愿以死坚持真理</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保持高洁直行也决不同流合污苟且偷生。这段对话实际上是关于人生哲理的精辟议论</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即明屈原之志</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亦抒作者太史公之情。</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0353" y="1589720"/>
            <a:ext cx="2354641" cy="410937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9" presetClass="entr" presetSubtype="0" fill="hold" nodeType="clickEffect">
                                  <p:stCondLst>
                                    <p:cond delay="0"/>
                                  </p:stCondLst>
                                  <p:childTnLst>
                                    <p:set>
                                      <p:cBhvr>
                                        <p:cTn id="18" dur="1" fill="hold">
                                          <p:stCondLst>
                                            <p:cond delay="0"/>
                                          </p:stCondLst>
                                        </p:cTn>
                                        <p:tgtEl>
                                          <p:spTgt spid="36">
                                            <p:txEl>
                                              <p:pRg st="5" end="5"/>
                                            </p:txEl>
                                          </p:spTgt>
                                        </p:tgtEl>
                                        <p:attrNameLst>
                                          <p:attrName>style.visibility</p:attrName>
                                        </p:attrNameLst>
                                      </p:cBhvr>
                                      <p:to>
                                        <p:strVal val="visible"/>
                                      </p:to>
                                    </p:set>
                                    <p:animEffect transition="in" filter="dissolve">
                                      <p:cBhvr>
                                        <p:cTn id="19"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46462" y="1238564"/>
            <a:ext cx="7366496"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8】</a:t>
            </a:r>
            <a:r>
              <a:rPr lang="zh-CN" altLang="en-US" sz="2000">
                <a:solidFill>
                  <a:schemeClr val="tx1">
                    <a:lumMod val="65000"/>
                    <a:lumOff val="35000"/>
                  </a:schemeClr>
                </a:solidFill>
                <a:latin typeface="微软雅黑" pitchFamily="34" charset="-122"/>
                <a:ea typeface="微软雅黑" panose="020b0503020204020204" pitchFamily="34" charset="-122"/>
              </a:rPr>
              <a:t>研读第十、十一自然段</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活动二：问题探究</a:t>
            </a:r>
          </a:p>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3.</a:t>
            </a:r>
            <a:r>
              <a:rPr lang="zh-CN" altLang="en-US" sz="2000">
                <a:solidFill>
                  <a:schemeClr val="tx1">
                    <a:lumMod val="65000"/>
                    <a:lumOff val="35000"/>
                  </a:schemeClr>
                </a:solidFill>
                <a:latin typeface="微软雅黑" pitchFamily="34" charset="-122"/>
                <a:ea typeface="微软雅黑" panose="020b0503020204020204" pitchFamily="34" charset="-122"/>
              </a:rPr>
              <a:t>屈原为何选择“自沉”的解脱方式？</a:t>
            </a:r>
          </a:p>
          <a:p>
            <a:pPr>
              <a:lnSpc>
                <a:spcPct val="150000"/>
              </a:lnSpc>
            </a:pPr>
            <a:r>
              <a:rPr lang="zh-CN" altLang="en-US" sz="2000">
                <a:solidFill>
                  <a:srgbClr val="C00000"/>
                </a:solidFill>
                <a:latin typeface="微软雅黑" pitchFamily="34" charset="-122"/>
                <a:ea typeface="微软雅黑" panose="020b0503020204020204" pitchFamily="34" charset="-122"/>
              </a:rPr>
              <a:t>明确   楚怀王屡次疏远及小人使奸是屈原自沉的客观原因</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他实在幽愤难解</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所以自沉以求解脱。其次</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屈原自沉也有他主观上的原因。他太热爱楚国</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所以他不能像孔子那样周游列国以实现治国平天下的伟大抱负。他留恋生命</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但当生命之中不可能得到香草美人之时</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惟有死亡。死亡是对无意义生命的强烈否定</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是对无聊生存的冷漠与藐视</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惟有“自沉”才可以实现人生价值的肯定</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达到对生存意义的高扬。</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0353" y="1589720"/>
            <a:ext cx="2354641" cy="410937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2914650"/>
            <a:ext cx="12264571" cy="394335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61285" y="1410304"/>
            <a:ext cx="10342000" cy="4794550"/>
          </a:xfrm>
          <a:prstGeom prst="rect">
            <a:avLst/>
          </a:prstGeom>
          <a:solidFill>
            <a:schemeClr val="bg2">
              <a:lumMod val="2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a:solidFill>
                  <a:schemeClr val="bg1">
                    <a:lumMod val="95000"/>
                  </a:schemeClr>
                </a:solidFill>
                <a:latin typeface="微软雅黑" pitchFamily="34" charset="-122"/>
                <a:ea typeface="微软雅黑" panose="020b0503020204020204" pitchFamily="34" charset="-122"/>
              </a:rPr>
              <a:t> </a:t>
            </a:r>
            <a:r>
              <a:rPr lang="en-US" altLang="zh-CN" sz="2800">
                <a:solidFill>
                  <a:schemeClr val="bg1">
                    <a:lumMod val="95000"/>
                  </a:schemeClr>
                </a:solidFill>
                <a:latin typeface="微软雅黑" pitchFamily="34" charset="-122"/>
                <a:ea typeface="微软雅黑" panose="020b0503020204020204" pitchFamily="34" charset="-122"/>
              </a:rPr>
              <a:t>      </a:t>
            </a:r>
            <a:r>
              <a:rPr lang="zh-CN" altLang="en-US" sz="2800">
                <a:solidFill>
                  <a:schemeClr val="bg1">
                    <a:lumMod val="95000"/>
                  </a:schemeClr>
                </a:solidFill>
                <a:latin typeface="微软雅黑" pitchFamily="34" charset="-122"/>
                <a:ea typeface="微软雅黑" panose="020b0503020204020204" pitchFamily="34" charset="-122"/>
              </a:rPr>
              <a:t>屈原，我们都不陌生。每年的端午节，我们由粽香、龙舟，想起两千多年前汨罗江畔的独行者的形象。今天，让我们一起走近史学家的视角，解读更加真实的屈原。</a:t>
            </a:r>
          </a:p>
        </p:txBody>
      </p:sp>
      <p:sp>
        <p:nvSpPr>
          <p:cNvPr id="11" name="文本框 10"/>
          <p:cNvSpPr txBox="1"/>
          <p:nvPr/>
        </p:nvSpPr>
        <p:spPr>
          <a:xfrm>
            <a:off x="4820375" y="530911"/>
            <a:ext cx="2928620" cy="646331"/>
          </a:xfrm>
          <a:prstGeom prst="rect">
            <a:avLst/>
          </a:prstGeom>
          <a:noFill/>
          <a:effectLst>
            <a:reflection blurRad="6350" stA="50000" endA="300" endPos="55000" dir="5400000" sy="-100000" algn="bl" rotWithShape="0"/>
          </a:effectLst>
        </p:spPr>
        <p:txBody>
          <a:bodyPr wrap="square" rtlCol="0">
            <a:spAutoFit/>
          </a:bodyPr>
          <a:lstStyle/>
          <a:p>
            <a:pPr marL="457200" indent="-457200" algn="l">
              <a:buFont typeface="Wingdings" panose="05000000000000000000" pitchFamily="2" charset="2"/>
              <a:buChar char="n"/>
            </a:pPr>
            <a:r>
              <a:rPr lang="zh-CN" altLang="en-US" sz="3600" b="1">
                <a:latin typeface="微软雅黑" pitchFamily="34" charset="-122"/>
                <a:ea typeface="微软雅黑" panose="020b0503020204020204" pitchFamily="34" charset="-122"/>
                <a:sym typeface="+mn-ea"/>
              </a:rPr>
              <a:t>激趣导入</a:t>
            </a:r>
            <a:endParaRPr lang="en-US" altLang="zh-CN" sz="280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2"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par>
                          <p:cTn id="9" fill="hold" nodeType="afterGroup">
                            <p:stCondLst>
                              <p:cond delay="500"/>
                            </p:stCondLst>
                            <p:childTnLst>
                              <p:par>
                                <p:cTn id="10" presetID="12" presetClass="entr" presetSubtype="4" fill="hold" grpId="0" nodeType="afterEffect">
                                  <p:stCondLst>
                                    <p:cond delay="50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par>
                          <p:cTn id="14" fill="hold" nodeType="afterGroup">
                            <p:stCondLst>
                              <p:cond delay="1500"/>
                            </p:stCondLst>
                            <p:childTnLst>
                              <p:par>
                                <p:cTn id="15" presetID="12" presetClass="entr" presetSubtype="4" fill="hold" grpId="1" nodeType="afterEffect">
                                  <p:stCondLst>
                                    <p:cond delay="100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ppt_y</p:attrName>
                                        </p:attrNameLst>
                                      </p:cBhvr>
                                      <p:tavLst>
                                        <p:tav tm="0">
                                          <p:val>
                                            <p:strVal val="#ppt_y+#ppt_h*1.125000"/>
                                          </p:val>
                                        </p:tav>
                                        <p:tav tm="100000">
                                          <p:val>
                                            <p:strVal val="#ppt_y"/>
                                          </p:val>
                                        </p:tav>
                                      </p:tavLst>
                                    </p:anim>
                                    <p:animEffect transition="in" filter="wipe(up)">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1"/>
      <p:bldP spid="11" grpId="2"/>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46462" y="1238564"/>
            <a:ext cx="7366496"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8】</a:t>
            </a:r>
            <a:r>
              <a:rPr lang="zh-CN" altLang="en-US" sz="2000">
                <a:solidFill>
                  <a:schemeClr val="tx1">
                    <a:lumMod val="65000"/>
                    <a:lumOff val="35000"/>
                  </a:schemeClr>
                </a:solidFill>
                <a:latin typeface="微软雅黑" pitchFamily="34" charset="-122"/>
                <a:ea typeface="微软雅黑" panose="020b0503020204020204" pitchFamily="34" charset="-122"/>
              </a:rPr>
              <a:t>研读第十、十一自然段</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活动二：问题探究</a:t>
            </a:r>
          </a:p>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4.</a:t>
            </a:r>
            <a:r>
              <a:rPr lang="zh-CN" altLang="en-US" sz="2000">
                <a:solidFill>
                  <a:schemeClr val="tx1">
                    <a:lumMod val="65000"/>
                    <a:lumOff val="35000"/>
                  </a:schemeClr>
                </a:solidFill>
                <a:latin typeface="微软雅黑" pitchFamily="34" charset="-122"/>
                <a:ea typeface="微软雅黑" panose="020b0503020204020204" pitchFamily="34" charset="-122"/>
              </a:rPr>
              <a:t>从屈原与渔夫的对话中，我们可以看出他们思想有怎样的差异？认识到屈原有着怎样的品质？包含了司马迁什么样的感情？ </a:t>
            </a:r>
          </a:p>
          <a:p>
            <a:pPr>
              <a:lnSpc>
                <a:spcPct val="150000"/>
              </a:lnSpc>
            </a:pPr>
            <a:r>
              <a:rPr lang="zh-CN" altLang="en-US" sz="2000">
                <a:solidFill>
                  <a:srgbClr val="C00000"/>
                </a:solidFill>
                <a:latin typeface="微软雅黑" pitchFamily="34" charset="-122"/>
                <a:ea typeface="微软雅黑" panose="020b0503020204020204" pitchFamily="34" charset="-122"/>
              </a:rPr>
              <a:t>明确   二人对话，代表着两种不同的人生哲学、两种不同的品格操守、两种不同的政治取向。一种是随波逐流，人云亦云；一种是矢志不渝，以死明志。</a:t>
            </a:r>
          </a:p>
          <a:p>
            <a:pPr>
              <a:lnSpc>
                <a:spcPct val="150000"/>
              </a:lnSpc>
            </a:pPr>
            <a:r>
              <a:rPr lang="zh-CN" altLang="en-US" sz="2000">
                <a:solidFill>
                  <a:srgbClr val="C00000"/>
                </a:solidFill>
                <a:latin typeface="微软雅黑" pitchFamily="34" charset="-122"/>
                <a:ea typeface="微软雅黑" panose="020b0503020204020204" pitchFamily="34" charset="-122"/>
              </a:rPr>
              <a:t>两相比照，突出了屈原高洁的品格和坚定的操守，表现了他矢志不渝，以死明志的品质。对话中表达了作者对屈原人格的赞扬和景仰以及同情惋惜之情，其中也表现出对黑暗势力的强烈愤慨。</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0353" y="1589720"/>
            <a:ext cx="2354641" cy="410937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4" end="4"/>
                                            </p:txEl>
                                          </p:spTgt>
                                        </p:tgtEl>
                                        <p:attrNameLst>
                                          <p:attrName>style.visibility</p:attrName>
                                        </p:attrNameLst>
                                      </p:cBhvr>
                                      <p:to>
                                        <p:strVal val="visible"/>
                                      </p:to>
                                    </p:set>
                                    <p:animEffect transition="in" filter="dissolve">
                                      <p:cBhvr>
                                        <p:cTn id="17"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46462" y="1238564"/>
            <a:ext cx="7366496" cy="470622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8】</a:t>
            </a:r>
            <a:r>
              <a:rPr lang="zh-CN" altLang="en-US" sz="2000">
                <a:solidFill>
                  <a:schemeClr val="tx1">
                    <a:lumMod val="65000"/>
                    <a:lumOff val="35000"/>
                  </a:schemeClr>
                </a:solidFill>
                <a:latin typeface="微软雅黑" pitchFamily="34" charset="-122"/>
                <a:ea typeface="微软雅黑" panose="020b0503020204020204" pitchFamily="34" charset="-122"/>
              </a:rPr>
              <a:t>研读第十、十一自然段</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活动二：问题探究</a:t>
            </a:r>
          </a:p>
          <a:p>
            <a:pPr>
              <a:lnSpc>
                <a:spcPct val="150000"/>
              </a:lnSpc>
            </a:pPr>
            <a:r>
              <a:rPr lang="en-US" altLang="zh-CN">
                <a:solidFill>
                  <a:schemeClr val="tx1">
                    <a:lumMod val="65000"/>
                    <a:lumOff val="35000"/>
                  </a:schemeClr>
                </a:solidFill>
                <a:latin typeface="微软雅黑" pitchFamily="34" charset="-122"/>
                <a:ea typeface="微软雅黑" panose="020b0503020204020204" pitchFamily="34" charset="-122"/>
              </a:rPr>
              <a:t>5.</a:t>
            </a:r>
            <a:r>
              <a:rPr lang="zh-CN" altLang="en-US">
                <a:solidFill>
                  <a:schemeClr val="tx1">
                    <a:lumMod val="65000"/>
                    <a:lumOff val="35000"/>
                  </a:schemeClr>
                </a:solidFill>
                <a:latin typeface="微软雅黑" pitchFamily="34" charset="-122"/>
                <a:ea typeface="微软雅黑" panose="020b0503020204020204" pitchFamily="34" charset="-122"/>
              </a:rPr>
              <a:t>我们应如何看待屈原的“自沉”</a:t>
            </a:r>
            <a:r>
              <a:rPr lang="en-US" altLang="zh-CN">
                <a:solidFill>
                  <a:schemeClr val="tx1">
                    <a:lumMod val="65000"/>
                    <a:lumOff val="35000"/>
                  </a:schemeClr>
                </a:solidFill>
                <a:latin typeface="微软雅黑" pitchFamily="34" charset="-122"/>
                <a:ea typeface="微软雅黑" panose="020b0503020204020204" pitchFamily="34" charset="-122"/>
              </a:rPr>
              <a:t>?</a:t>
            </a:r>
          </a:p>
          <a:p>
            <a:pPr>
              <a:lnSpc>
                <a:spcPct val="150000"/>
              </a:lnSpc>
            </a:pPr>
            <a:r>
              <a:rPr lang="zh-CN" altLang="en-US">
                <a:solidFill>
                  <a:srgbClr val="C00000"/>
                </a:solidFill>
                <a:latin typeface="微软雅黑" pitchFamily="34" charset="-122"/>
                <a:ea typeface="微软雅黑" panose="020b0503020204020204" pitchFamily="34" charset="-122"/>
              </a:rPr>
              <a:t>明确   ①屈原在那举世混浊、众人皆醉的恶劣环境中</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宁赴常流葬身鱼腹，决不以身之察察</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受物之汶汶</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也决不以皓皓之白</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蒙世之温蠖地去死</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他是以死明志。歌颂了他洁身自好的高尚节操和宁折不弯的斗争精神。表现了他对理想和正义的执着追求</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对卑劣、腐朽的切齿痛恨</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是对邪恶势力的强烈控诉。也是对浑浑噩噩的人们的呼唤和激励。</a:t>
            </a:r>
          </a:p>
          <a:p>
            <a:pPr>
              <a:lnSpc>
                <a:spcPct val="150000"/>
              </a:lnSpc>
            </a:pPr>
            <a:r>
              <a:rPr lang="zh-CN" altLang="en-US">
                <a:solidFill>
                  <a:srgbClr val="C00000"/>
                </a:solidFill>
                <a:latin typeface="微软雅黑" pitchFamily="34" charset="-122"/>
                <a:ea typeface="微软雅黑" panose="020b0503020204020204" pitchFamily="34" charset="-122"/>
              </a:rPr>
              <a:t>②但是我们应该看到：屈原的这种反抗终究是消极的。同时，他这种孤芳自赏</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傲世疾俗的思想感情</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也反映了他轻视群众</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脱离人民的阶级局限和时代局限</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表现了他的“国无人莫我知兮”</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离骚</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的孤独感。</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0353" y="1589720"/>
            <a:ext cx="2354641" cy="410937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4" end="4"/>
                                            </p:txEl>
                                          </p:spTgt>
                                        </p:tgtEl>
                                        <p:attrNameLst>
                                          <p:attrName>style.visibility</p:attrName>
                                        </p:attrNameLst>
                                      </p:cBhvr>
                                      <p:to>
                                        <p:strVal val="visible"/>
                                      </p:to>
                                    </p:set>
                                    <p:animEffect transition="in" filter="dissolve">
                                      <p:cBhvr>
                                        <p:cTn id="17"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46462" y="1238564"/>
            <a:ext cx="3801671"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9】</a:t>
            </a:r>
            <a:r>
              <a:rPr lang="zh-CN" altLang="en-US" sz="2000">
                <a:solidFill>
                  <a:schemeClr val="tx1">
                    <a:lumMod val="65000"/>
                    <a:lumOff val="35000"/>
                  </a:schemeClr>
                </a:solidFill>
                <a:latin typeface="微软雅黑" pitchFamily="34" charset="-122"/>
                <a:ea typeface="微软雅黑" panose="020b0503020204020204" pitchFamily="34" charset="-122"/>
              </a:rPr>
              <a:t>研读第十二自然段</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活动一：解释下列词语</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①适：</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②吊：</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③同死生：</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④去就：</a:t>
            </a:r>
            <a:endParaRPr lang="zh-CN" altLang="en-US" sz="2000" b="1">
              <a:solidFill>
                <a:srgbClr val="C00000"/>
              </a:solidFill>
              <a:latin typeface="微软雅黑"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⑤爽然自失：</a:t>
            </a:r>
            <a:endParaRPr lang="zh-CN" altLang="en-US" sz="2000" b="1">
              <a:solidFill>
                <a:srgbClr val="C00000"/>
              </a:solidFill>
              <a:latin typeface="微软雅黑"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sp>
        <p:nvSpPr>
          <p:cNvPr id="5" name="文本框 4"/>
          <p:cNvSpPr txBox="1"/>
          <p:nvPr/>
        </p:nvSpPr>
        <p:spPr>
          <a:xfrm>
            <a:off x="5270608" y="2161893"/>
            <a:ext cx="7366496" cy="2346220"/>
          </a:xfrm>
          <a:prstGeom prst="rect">
            <a:avLst/>
          </a:prstGeom>
          <a:noFill/>
        </p:spPr>
        <p:txBody>
          <a:bodyPr wrap="square" rtlCol="0">
            <a:spAutoFit/>
          </a:bodyPr>
          <a:lstStyle/>
          <a:p>
            <a:pPr>
              <a:lnSpc>
                <a:spcPct val="150000"/>
              </a:lnSpc>
            </a:pPr>
            <a:r>
              <a:rPr lang="zh-CN" altLang="en-US" sz="2000" b="1">
                <a:solidFill>
                  <a:srgbClr val="C00000"/>
                </a:solidFill>
                <a:latin typeface="微软雅黑" pitchFamily="34" charset="-122"/>
                <a:ea typeface="微软雅黑" panose="020b0503020204020204" pitchFamily="34" charset="-122"/>
              </a:rPr>
              <a:t>到</a:t>
            </a:r>
            <a:r>
              <a:rPr lang="en-US" altLang="zh-CN" sz="2000" b="1">
                <a:solidFill>
                  <a:srgbClr val="C00000"/>
                </a:solidFill>
                <a:latin typeface="微软雅黑" pitchFamily="34" charset="-122"/>
                <a:ea typeface="微软雅黑" panose="020b0503020204020204" pitchFamily="34" charset="-122"/>
              </a:rPr>
              <a:t>……</a:t>
            </a:r>
            <a:r>
              <a:rPr lang="zh-CN" altLang="en-US" sz="2000" b="1">
                <a:solidFill>
                  <a:srgbClr val="C00000"/>
                </a:solidFill>
                <a:latin typeface="微软雅黑" pitchFamily="34" charset="-122"/>
                <a:ea typeface="微软雅黑" panose="020b0503020204020204" pitchFamily="34" charset="-122"/>
              </a:rPr>
              <a:t>去</a:t>
            </a:r>
          </a:p>
          <a:p>
            <a:pPr>
              <a:lnSpc>
                <a:spcPct val="150000"/>
              </a:lnSpc>
            </a:pPr>
            <a:r>
              <a:rPr lang="zh-CN" altLang="en-US" sz="2000" b="1">
                <a:solidFill>
                  <a:srgbClr val="C00000"/>
                </a:solidFill>
                <a:latin typeface="微软雅黑" pitchFamily="34" charset="-122"/>
                <a:ea typeface="微软雅黑" panose="020b0503020204020204" pitchFamily="34" charset="-122"/>
              </a:rPr>
              <a:t>凭吊，悼念</a:t>
            </a:r>
          </a:p>
          <a:p>
            <a:pPr>
              <a:lnSpc>
                <a:spcPct val="150000"/>
              </a:lnSpc>
            </a:pPr>
            <a:r>
              <a:rPr lang="zh-CN" altLang="en-US" sz="2000" b="1">
                <a:solidFill>
                  <a:srgbClr val="C00000"/>
                </a:solidFill>
                <a:latin typeface="微软雅黑" pitchFamily="34" charset="-122"/>
                <a:ea typeface="微软雅黑" panose="020b0503020204020204" pitchFamily="34" charset="-122"/>
              </a:rPr>
              <a:t>       将生死同等看待。</a:t>
            </a:r>
          </a:p>
          <a:p>
            <a:pPr>
              <a:lnSpc>
                <a:spcPct val="150000"/>
              </a:lnSpc>
            </a:pPr>
            <a:r>
              <a:rPr lang="zh-CN" altLang="en-US" sz="2000" b="1">
                <a:solidFill>
                  <a:srgbClr val="C00000"/>
                </a:solidFill>
                <a:latin typeface="微软雅黑" pitchFamily="34" charset="-122"/>
                <a:ea typeface="微软雅黑" panose="020b0503020204020204" pitchFamily="34" charset="-122"/>
              </a:rPr>
              <a:t>    指离官去职或在朝廷任职。</a:t>
            </a:r>
          </a:p>
          <a:p>
            <a:pPr>
              <a:lnSpc>
                <a:spcPct val="150000"/>
              </a:lnSpc>
            </a:pPr>
            <a:r>
              <a:rPr lang="zh-CN" altLang="en-US" sz="2000" b="1">
                <a:solidFill>
                  <a:srgbClr val="C00000"/>
                </a:solidFill>
                <a:latin typeface="微软雅黑" pitchFamily="34" charset="-122"/>
                <a:ea typeface="微软雅黑" panose="020b0503020204020204" pitchFamily="34" charset="-122"/>
              </a:rPr>
              <a:t>           茫然若有所失</a:t>
            </a: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0353" y="1589720"/>
            <a:ext cx="2354641" cy="410937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8" fill="hold" grpId="1"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wipe(left)">
                                      <p:cBhvr>
                                        <p:cTn id="14" dur="500"/>
                                        <p:tgtEl>
                                          <p:spTgt spid="5">
                                            <p:txEl>
                                              <p:pRg st="0" end="0"/>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8" fill="hold" grpId="1"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wipe(left)">
                                      <p:cBhvr>
                                        <p:cTn id="19" dur="500"/>
                                        <p:tgtEl>
                                          <p:spTgt spid="5">
                                            <p:txEl>
                                              <p:pRg st="1" end="1"/>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2" presetClass="entr" presetSubtype="8" fill="hold" grpId="1" nodeType="click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Effect transition="in" filter="wipe(left)">
                                      <p:cBhvr>
                                        <p:cTn id="24" dur="500"/>
                                        <p:tgtEl>
                                          <p:spTgt spid="5">
                                            <p:txEl>
                                              <p:pRg st="2" end="2"/>
                                            </p:txEl>
                                          </p:spTgt>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2" presetClass="entr" presetSubtype="8" fill="hold" grpId="1" nodeType="clickEffect">
                                  <p:stCondLst>
                                    <p:cond delay="0"/>
                                  </p:stCondLst>
                                  <p:childTnLst>
                                    <p:set>
                                      <p:cBhvr>
                                        <p:cTn id="28" dur="1" fill="hold">
                                          <p:stCondLst>
                                            <p:cond delay="0"/>
                                          </p:stCondLst>
                                        </p:cTn>
                                        <p:tgtEl>
                                          <p:spTgt spid="5">
                                            <p:txEl>
                                              <p:pRg st="3" end="3"/>
                                            </p:txEl>
                                          </p:spTgt>
                                        </p:tgtEl>
                                        <p:attrNameLst>
                                          <p:attrName>style.visibility</p:attrName>
                                        </p:attrNameLst>
                                      </p:cBhvr>
                                      <p:to>
                                        <p:strVal val="visible"/>
                                      </p:to>
                                    </p:set>
                                    <p:animEffect transition="in" filter="wipe(left)">
                                      <p:cBhvr>
                                        <p:cTn id="29" dur="500"/>
                                        <p:tgtEl>
                                          <p:spTgt spid="5">
                                            <p:txEl>
                                              <p:pRg st="3" end="3"/>
                                            </p:txEl>
                                          </p:spTgt>
                                        </p:tgtEl>
                                      </p:cBhvr>
                                    </p:animEffec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22" presetClass="entr" presetSubtype="8" fill="hold" grpId="1" nodeType="clickEffect">
                                  <p:stCondLst>
                                    <p:cond delay="0"/>
                                  </p:stCondLst>
                                  <p:childTnLst>
                                    <p:set>
                                      <p:cBhvr>
                                        <p:cTn id="33" dur="1" fill="hold">
                                          <p:stCondLst>
                                            <p:cond delay="0"/>
                                          </p:stCondLst>
                                        </p:cTn>
                                        <p:tgtEl>
                                          <p:spTgt spid="5">
                                            <p:txEl>
                                              <p:pRg st="4" end="4"/>
                                            </p:txEl>
                                          </p:spTgt>
                                        </p:tgtEl>
                                        <p:attrNameLst>
                                          <p:attrName>style.visibility</p:attrName>
                                        </p:attrNameLst>
                                      </p:cBhvr>
                                      <p:to>
                                        <p:strVal val="visible"/>
                                      </p:to>
                                    </p:set>
                                    <p:animEffect transition="in" filter="wipe(left)">
                                      <p:cBhvr>
                                        <p:cTn id="34"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1" uiExpand="1" build="p"/>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46462" y="1238564"/>
            <a:ext cx="7366496"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9】</a:t>
            </a:r>
            <a:r>
              <a:rPr lang="zh-CN" altLang="en-US" sz="2000">
                <a:solidFill>
                  <a:schemeClr val="tx1">
                    <a:lumMod val="65000"/>
                    <a:lumOff val="35000"/>
                  </a:schemeClr>
                </a:solidFill>
                <a:latin typeface="微软雅黑" pitchFamily="34" charset="-122"/>
                <a:ea typeface="微软雅黑" panose="020b0503020204020204" pitchFamily="34" charset="-122"/>
              </a:rPr>
              <a:t>研读第十二自然段</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活动二：问题探究</a:t>
            </a:r>
          </a:p>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1.</a:t>
            </a:r>
            <a:r>
              <a:rPr lang="zh-CN" altLang="en-US" sz="2000">
                <a:solidFill>
                  <a:schemeClr val="tx1">
                    <a:lumMod val="65000"/>
                    <a:lumOff val="35000"/>
                  </a:schemeClr>
                </a:solidFill>
                <a:latin typeface="微软雅黑" pitchFamily="34" charset="-122"/>
                <a:ea typeface="微软雅黑" panose="020b0503020204020204" pitchFamily="34" charset="-122"/>
              </a:rPr>
              <a:t>从几个方面来叙述屈原对后世的影响？</a:t>
            </a:r>
          </a:p>
          <a:p>
            <a:pPr>
              <a:lnSpc>
                <a:spcPct val="150000"/>
              </a:lnSpc>
            </a:pPr>
            <a:r>
              <a:rPr lang="zh-CN" altLang="en-US" sz="2000">
                <a:solidFill>
                  <a:srgbClr val="C00000"/>
                </a:solidFill>
                <a:latin typeface="微软雅黑" pitchFamily="34" charset="-122"/>
                <a:ea typeface="微软雅黑" panose="020b0503020204020204" pitchFamily="34" charset="-122"/>
              </a:rPr>
              <a:t>明确  ①文学：屈原楚辞诗体后继有人，继承了他的文学主张，但“终莫敢直谏”，无人继承他的政治主张。</a:t>
            </a:r>
          </a:p>
          <a:p>
            <a:pPr>
              <a:lnSpc>
                <a:spcPct val="150000"/>
              </a:lnSpc>
            </a:pPr>
            <a:r>
              <a:rPr lang="zh-CN" altLang="en-US" sz="2000">
                <a:solidFill>
                  <a:srgbClr val="C00000"/>
                </a:solidFill>
                <a:latin typeface="微软雅黑" pitchFamily="34" charset="-122"/>
                <a:ea typeface="微软雅黑" panose="020b0503020204020204" pitchFamily="34" charset="-122"/>
              </a:rPr>
              <a:t>②政治：将楚之灭亡与屈原生死相联系，写出了屈原无可比拟的崇高伟大和不可估量的巨大影响，凸显屈原对于楚国的价值。</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0353" y="1589720"/>
            <a:ext cx="2354641" cy="410937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4" end="4"/>
                                            </p:txEl>
                                          </p:spTgt>
                                        </p:tgtEl>
                                        <p:attrNameLst>
                                          <p:attrName>style.visibility</p:attrName>
                                        </p:attrNameLst>
                                      </p:cBhvr>
                                      <p:to>
                                        <p:strVal val="visible"/>
                                      </p:to>
                                    </p:set>
                                    <p:animEffect transition="in" filter="dissolve">
                                      <p:cBhvr>
                                        <p:cTn id="17"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46462" y="1238564"/>
            <a:ext cx="7366496" cy="5537221"/>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9】</a:t>
            </a:r>
            <a:r>
              <a:rPr lang="zh-CN" altLang="en-US" sz="2000">
                <a:solidFill>
                  <a:schemeClr val="tx1">
                    <a:lumMod val="65000"/>
                    <a:lumOff val="35000"/>
                  </a:schemeClr>
                </a:solidFill>
                <a:latin typeface="微软雅黑" pitchFamily="34" charset="-122"/>
                <a:ea typeface="微软雅黑" panose="020b0503020204020204" pitchFamily="34" charset="-122"/>
              </a:rPr>
              <a:t>研读第十二自然段</a:t>
            </a:r>
          </a:p>
          <a:p>
            <a:pP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活动二：问题探究</a:t>
            </a:r>
          </a:p>
          <a:p>
            <a:pPr>
              <a:lnSpc>
                <a:spcPct val="150000"/>
              </a:lnSpc>
            </a:pPr>
            <a:r>
              <a:rPr lang="en-US" altLang="zh-CN">
                <a:solidFill>
                  <a:schemeClr val="tx1">
                    <a:lumMod val="65000"/>
                    <a:lumOff val="35000"/>
                  </a:schemeClr>
                </a:solidFill>
                <a:latin typeface="微软雅黑" pitchFamily="34" charset="-122"/>
                <a:ea typeface="微软雅黑" panose="020b0503020204020204" pitchFamily="34" charset="-122"/>
              </a:rPr>
              <a:t>2.</a:t>
            </a:r>
            <a:r>
              <a:rPr lang="zh-CN" altLang="en-US">
                <a:solidFill>
                  <a:schemeClr val="tx1">
                    <a:lumMod val="65000"/>
                    <a:lumOff val="35000"/>
                  </a:schemeClr>
                </a:solidFill>
                <a:latin typeface="微软雅黑" pitchFamily="34" charset="-122"/>
                <a:ea typeface="微软雅黑" panose="020b0503020204020204" pitchFamily="34" charset="-122"/>
              </a:rPr>
              <a:t>联系屈原生平</a:t>
            </a:r>
            <a:r>
              <a:rPr lang="en-US" altLang="zh-CN">
                <a:solidFill>
                  <a:schemeClr val="tx1">
                    <a:lumMod val="65000"/>
                    <a:lumOff val="35000"/>
                  </a:schemeClr>
                </a:solidFill>
                <a:latin typeface="微软雅黑" pitchFamily="34" charset="-122"/>
                <a:ea typeface="微软雅黑" panose="020b0503020204020204" pitchFamily="34" charset="-122"/>
              </a:rPr>
              <a:t>,</a:t>
            </a:r>
            <a:r>
              <a:rPr lang="zh-CN" altLang="en-US">
                <a:solidFill>
                  <a:schemeClr val="tx1">
                    <a:lumMod val="65000"/>
                    <a:lumOff val="35000"/>
                  </a:schemeClr>
                </a:solidFill>
                <a:latin typeface="微软雅黑" pitchFamily="34" charset="-122"/>
                <a:ea typeface="微软雅黑" panose="020b0503020204020204" pitchFamily="34" charset="-122"/>
              </a:rPr>
              <a:t>说说屈原的“志”是什么</a:t>
            </a:r>
            <a:r>
              <a:rPr lang="en-US" altLang="zh-CN">
                <a:solidFill>
                  <a:schemeClr val="tx1">
                    <a:lumMod val="65000"/>
                    <a:lumOff val="35000"/>
                  </a:schemeClr>
                </a:solidFill>
                <a:latin typeface="微软雅黑" pitchFamily="34" charset="-122"/>
                <a:ea typeface="微软雅黑" panose="020b0503020204020204" pitchFamily="34" charset="-122"/>
              </a:rPr>
              <a:t>,</a:t>
            </a:r>
            <a:r>
              <a:rPr lang="zh-CN" altLang="en-US">
                <a:solidFill>
                  <a:schemeClr val="tx1">
                    <a:lumMod val="65000"/>
                    <a:lumOff val="35000"/>
                  </a:schemeClr>
                </a:solidFill>
                <a:latin typeface="微软雅黑" pitchFamily="34" charset="-122"/>
                <a:ea typeface="微软雅黑" panose="020b0503020204020204" pitchFamily="34" charset="-122"/>
              </a:rPr>
              <a:t>司马迁为什么“悲其志”。</a:t>
            </a:r>
          </a:p>
          <a:p>
            <a:pPr>
              <a:lnSpc>
                <a:spcPct val="150000"/>
              </a:lnSpc>
            </a:pPr>
            <a:r>
              <a:rPr lang="zh-CN" altLang="en-US">
                <a:solidFill>
                  <a:srgbClr val="C00000"/>
                </a:solidFill>
                <a:latin typeface="微软雅黑" pitchFamily="34" charset="-122"/>
                <a:ea typeface="微软雅黑" panose="020b0503020204020204" pitchFamily="34" charset="-122"/>
              </a:rPr>
              <a:t>明确   “志”指的是：①忠君爱国：疾王听之不聪</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方正之不容；竭忠尽智以事其君；君上称帝喾</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下道齐桓</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中述汤武</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以刺世事；明道德之广崇</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治乱之条贯</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靡不毕现；虽放流</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眷顾楚国</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系心怀王</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冀幸</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其存；一篇之中三致志焉。②坚持真理：其志洁</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故其称物芳；其行廉</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故死而不容；举世混浊</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众人皆醉；宁赴常流而葬乎江鱼腹中；安能以皓皓之白而蒙世俗之温蠖。</a:t>
            </a:r>
          </a:p>
          <a:p>
            <a:pPr>
              <a:lnSpc>
                <a:spcPct val="150000"/>
              </a:lnSpc>
            </a:pPr>
            <a:r>
              <a:rPr lang="zh-CN" altLang="en-US">
                <a:solidFill>
                  <a:srgbClr val="C00000"/>
                </a:solidFill>
                <a:latin typeface="微软雅黑" pitchFamily="34" charset="-122"/>
                <a:ea typeface="微软雅黑" panose="020b0503020204020204" pitchFamily="34" charset="-122"/>
              </a:rPr>
              <a:t>悲其“志”原因：①对屈原才能、品格的崇敬；②对腐败的政治（君昏、臣佞）的控诉（谗人间之</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信而见疑</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忠而被谤</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怀王不知忠臣之分，此不知人之祸也爽然自失</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）③对屈原遭遇的同情（可谓穷矣</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能无怨乎未尝不垂涕</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想见其为人</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怪其自令若是</a:t>
            </a:r>
            <a:r>
              <a:rPr lang="en-US" altLang="zh-CN">
                <a:solidFill>
                  <a:srgbClr val="C00000"/>
                </a:solidFill>
                <a:latin typeface="微软雅黑" pitchFamily="34" charset="-122"/>
                <a:ea typeface="微软雅黑" panose="020b0503020204020204" pitchFamily="34" charset="-122"/>
              </a:rPr>
              <a:t>……</a:t>
            </a:r>
            <a:r>
              <a:rPr lang="zh-CN" altLang="en-US">
                <a:solidFill>
                  <a:srgbClr val="C00000"/>
                </a:solidFill>
                <a:latin typeface="微软雅黑" pitchFamily="34" charset="-122"/>
                <a:ea typeface="微软雅黑" panose="020b0503020204020204" pitchFamily="34" charset="-122"/>
              </a:rPr>
              <a:t>）</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0353" y="1589720"/>
            <a:ext cx="2354641" cy="410937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4" end="4"/>
                                            </p:txEl>
                                          </p:spTgt>
                                        </p:tgtEl>
                                        <p:attrNameLst>
                                          <p:attrName>style.visibility</p:attrName>
                                        </p:attrNameLst>
                                      </p:cBhvr>
                                      <p:to>
                                        <p:strVal val="visible"/>
                                      </p:to>
                                    </p:set>
                                    <p:animEffect transition="in" filter="dissolve">
                                      <p:cBhvr>
                                        <p:cTn id="17"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02276" y="1238564"/>
            <a:ext cx="11410682" cy="499560"/>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10】</a:t>
            </a:r>
            <a:r>
              <a:rPr lang="zh-CN" altLang="en-US" sz="2000">
                <a:solidFill>
                  <a:schemeClr val="tx1">
                    <a:lumMod val="65000"/>
                    <a:lumOff val="35000"/>
                  </a:schemeClr>
                </a:solidFill>
                <a:latin typeface="微软雅黑" pitchFamily="34" charset="-122"/>
                <a:ea typeface="微软雅黑" panose="020b0503020204020204" pitchFamily="34" charset="-122"/>
              </a:rPr>
              <a:t>为了突出主要人物屈原</a:t>
            </a: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写了其他不同类型的人物作反衬</a:t>
            </a: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司马迁是如何写的</a:t>
            </a:r>
            <a:r>
              <a:rPr lang="en-US" altLang="zh-CN" sz="2000">
                <a:solidFill>
                  <a:schemeClr val="tx1">
                    <a:lumMod val="65000"/>
                    <a:lumOff val="35000"/>
                  </a:schemeClr>
                </a:solidFill>
                <a:latin typeface="微软雅黑" pitchFamily="34" charset="-122"/>
                <a:ea typeface="微软雅黑" panose="020b0503020204020204" pitchFamily="34" charset="-122"/>
              </a:rPr>
              <a:t>?</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924906" y="453764"/>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graphicFrame>
        <p:nvGraphicFramePr>
          <p:cNvPr id="2" name="表格 1"/>
          <p:cNvGraphicFramePr>
            <a:graphicFrameLocks noGrp="1"/>
          </p:cNvGraphicFramePr>
          <p:nvPr/>
        </p:nvGraphicFramePr>
        <p:xfrm>
          <a:off x="1159100" y="2023364"/>
          <a:ext cx="9491731" cy="4158254"/>
        </p:xfrm>
        <a:graphic>
          <a:graphicData uri="http://schemas.openxmlformats.org/drawingml/2006/table">
            <a:tbl>
              <a:tblPr firstRow="1" firstCol="1" bandRow="1">
                <a:tableStyleId>{5940675A-B579-460E-94D1-54222C63F5DA}</a:tableStyleId>
              </a:tblPr>
              <a:tblGrid>
                <a:gridCol w="3450431"/>
                <a:gridCol w="1389926"/>
                <a:gridCol w="4651374"/>
              </a:tblGrid>
              <a:tr h="379668">
                <a:tc>
                  <a:txBody>
                    <a:bodyPr vert="horz" wrap="square"/>
                    <a:lstStyle/>
                    <a:p>
                      <a:pPr algn="ctr">
                        <a:lnSpc>
                          <a:spcPct val="150000"/>
                        </a:lnSpc>
                      </a:pPr>
                      <a:r>
                        <a:rPr lang="zh-CN" sz="1600" b="1" kern="0">
                          <a:solidFill>
                            <a:schemeClr val="bg1"/>
                          </a:solidFill>
                          <a:effectLst/>
                          <a:latin typeface="微软雅黑" pitchFamily="34" charset="-122"/>
                          <a:ea typeface="微软雅黑" panose="020b0503020204020204" pitchFamily="34" charset="-122"/>
                        </a:rPr>
                        <a:t>其他人物性格、行动</a:t>
                      </a:r>
                      <a:endParaRPr lang="zh-CN" sz="1600" b="1" kern="100">
                        <a:solidFill>
                          <a:schemeClr val="bg1"/>
                        </a:solidFill>
                        <a:effectLst/>
                        <a:latin typeface="微软雅黑" pitchFamily="34" charset="-122"/>
                        <a:ea typeface="微软雅黑" panose="020b0503020204020204" pitchFamily="34" charset="-122"/>
                        <a:cs typeface="Times New Roman" panose="02020603050405020304" pitchFamily="18" charset="0"/>
                      </a:endParaRPr>
                    </a:p>
                  </a:txBody>
                  <a:tcPr marL="68227" marR="682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vert="horz" wrap="square"/>
                    <a:lstStyle/>
                    <a:p>
                      <a:pPr algn="ctr">
                        <a:lnSpc>
                          <a:spcPct val="150000"/>
                        </a:lnSpc>
                      </a:pPr>
                      <a:r>
                        <a:rPr lang="zh-CN" sz="1600" b="1" kern="0">
                          <a:solidFill>
                            <a:schemeClr val="bg1"/>
                          </a:solidFill>
                          <a:effectLst/>
                          <a:latin typeface="微软雅黑" pitchFamily="34" charset="-122"/>
                          <a:ea typeface="微软雅黑" panose="020b0503020204020204" pitchFamily="34" charset="-122"/>
                        </a:rPr>
                        <a:t>手法</a:t>
                      </a:r>
                      <a:endParaRPr lang="zh-CN" sz="1600" b="1" kern="100">
                        <a:solidFill>
                          <a:schemeClr val="bg1"/>
                        </a:solidFill>
                        <a:effectLst/>
                        <a:latin typeface="微软雅黑" pitchFamily="34" charset="-122"/>
                        <a:ea typeface="微软雅黑" panose="020b0503020204020204" pitchFamily="34" charset="-122"/>
                        <a:cs typeface="Times New Roman" panose="02020603050405020304" pitchFamily="18" charset="0"/>
                      </a:endParaRPr>
                    </a:p>
                  </a:txBody>
                  <a:tcPr marL="68227" marR="682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vert="horz" wrap="square"/>
                    <a:lstStyle/>
                    <a:p>
                      <a:pPr algn="ctr">
                        <a:lnSpc>
                          <a:spcPct val="150000"/>
                        </a:lnSpc>
                      </a:pPr>
                      <a:r>
                        <a:rPr lang="zh-CN" sz="1600" b="1" kern="0">
                          <a:solidFill>
                            <a:schemeClr val="bg1"/>
                          </a:solidFill>
                          <a:effectLst/>
                          <a:latin typeface="微软雅黑" pitchFamily="34" charset="-122"/>
                          <a:ea typeface="微软雅黑" panose="020b0503020204020204" pitchFamily="34" charset="-122"/>
                        </a:rPr>
                        <a:t>屈原的品行</a:t>
                      </a:r>
                      <a:endParaRPr lang="zh-CN" sz="1600" b="1" kern="10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227" marR="682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r>
              <a:tr h="640938">
                <a:tc>
                  <a:txBody>
                    <a:bodyPr vert="horz" wrap="square"/>
                    <a:lstStyle/>
                    <a:p>
                      <a:pPr algn="ctr">
                        <a:lnSpc>
                          <a:spcPct val="150000"/>
                        </a:lnSpc>
                      </a:pPr>
                      <a:r>
                        <a:rPr lang="zh-CN" sz="1600" kern="0">
                          <a:solidFill>
                            <a:srgbClr val="C00000"/>
                          </a:solidFill>
                          <a:effectLst/>
                          <a:latin typeface="微软雅黑" pitchFamily="34" charset="-122"/>
                          <a:ea typeface="微软雅黑" panose="020b0503020204020204" pitchFamily="34" charset="-122"/>
                        </a:rPr>
                        <a:t>怀王、顷襄王听信谗言</a:t>
                      </a:r>
                      <a:r>
                        <a:rPr lang="en-US" sz="1600" kern="0">
                          <a:solidFill>
                            <a:srgbClr val="C00000"/>
                          </a:solidFill>
                          <a:effectLst/>
                          <a:latin typeface="微软雅黑" pitchFamily="34" charset="-122"/>
                          <a:ea typeface="微软雅黑" panose="020b0503020204020204" pitchFamily="34" charset="-122"/>
                        </a:rPr>
                        <a:t>,</a:t>
                      </a:r>
                      <a:r>
                        <a:rPr lang="zh-CN" sz="1600" kern="0">
                          <a:solidFill>
                            <a:srgbClr val="C00000"/>
                          </a:solidFill>
                          <a:effectLst/>
                          <a:latin typeface="微软雅黑" pitchFamily="34" charset="-122"/>
                          <a:ea typeface="微软雅黑" panose="020b0503020204020204" pitchFamily="34" charset="-122"/>
                        </a:rPr>
                        <a:t>不辨忠奸</a:t>
                      </a:r>
                      <a:r>
                        <a:rPr lang="en-US" sz="1600" kern="0">
                          <a:solidFill>
                            <a:srgbClr val="C00000"/>
                          </a:solidFill>
                          <a:effectLst/>
                          <a:latin typeface="微软雅黑" pitchFamily="34" charset="-122"/>
                          <a:ea typeface="微软雅黑" panose="020b0503020204020204" pitchFamily="34" charset="-122"/>
                        </a:rPr>
                        <a:t>,</a:t>
                      </a:r>
                      <a:r>
                        <a:rPr lang="zh-CN" sz="1600" kern="0">
                          <a:solidFill>
                            <a:srgbClr val="C00000"/>
                          </a:solidFill>
                          <a:effectLst/>
                          <a:latin typeface="微软雅黑" pitchFamily="34" charset="-122"/>
                          <a:ea typeface="微软雅黑" panose="020b0503020204020204" pitchFamily="34" charset="-122"/>
                        </a:rPr>
                        <a:t>分别对屈原</a:t>
                      </a:r>
                      <a:r>
                        <a:rPr lang="en-US" sz="1600" kern="0">
                          <a:solidFill>
                            <a:srgbClr val="C00000"/>
                          </a:solidFill>
                          <a:effectLst/>
                          <a:latin typeface="微软雅黑" pitchFamily="34" charset="-122"/>
                          <a:ea typeface="微软雅黑" panose="020b0503020204020204" pitchFamily="34" charset="-122"/>
                        </a:rPr>
                        <a:t>“</a:t>
                      </a:r>
                      <a:r>
                        <a:rPr lang="zh-CN" sz="1600" kern="0">
                          <a:solidFill>
                            <a:srgbClr val="C00000"/>
                          </a:solidFill>
                          <a:effectLst/>
                          <a:latin typeface="微软雅黑" pitchFamily="34" charset="-122"/>
                          <a:ea typeface="微软雅黑" panose="020b0503020204020204" pitchFamily="34" charset="-122"/>
                        </a:rPr>
                        <a:t>怒而疏</a:t>
                      </a:r>
                      <a:r>
                        <a:rPr lang="en-US" sz="1600" kern="0">
                          <a:solidFill>
                            <a:srgbClr val="C00000"/>
                          </a:solidFill>
                          <a:effectLst/>
                          <a:latin typeface="微软雅黑" pitchFamily="34" charset="-122"/>
                          <a:ea typeface="微软雅黑" panose="020b0503020204020204" pitchFamily="34" charset="-122"/>
                        </a:rPr>
                        <a:t>”“</a:t>
                      </a:r>
                      <a:r>
                        <a:rPr lang="zh-CN" sz="1600" kern="0">
                          <a:solidFill>
                            <a:srgbClr val="C00000"/>
                          </a:solidFill>
                          <a:effectLst/>
                          <a:latin typeface="微软雅黑" pitchFamily="34" charset="-122"/>
                          <a:ea typeface="微软雅黑" panose="020b0503020204020204" pitchFamily="34" charset="-122"/>
                        </a:rPr>
                        <a:t>怒而迁</a:t>
                      </a:r>
                      <a:r>
                        <a:rPr lang="en-US" sz="1600" kern="0">
                          <a:solidFill>
                            <a:srgbClr val="C00000"/>
                          </a:solidFill>
                          <a:effectLst/>
                          <a:latin typeface="微软雅黑" pitchFamily="34" charset="-122"/>
                          <a:ea typeface="微软雅黑" panose="020b0503020204020204" pitchFamily="34" charset="-122"/>
                        </a:rPr>
                        <a:t>”</a:t>
                      </a:r>
                      <a:endParaRPr lang="zh-CN" sz="1600" kern="100">
                        <a:solidFill>
                          <a:srgbClr val="C00000"/>
                        </a:solidFill>
                        <a:effectLst/>
                        <a:latin typeface="微软雅黑" pitchFamily="34" charset="-122"/>
                        <a:ea typeface="微软雅黑" panose="020b0503020204020204" pitchFamily="34" charset="-122"/>
                        <a:cs typeface="Times New Roman" panose="02020603050405020304" pitchFamily="18" charset="0"/>
                      </a:endParaRPr>
                    </a:p>
                  </a:txBody>
                  <a:tcPr marL="68227" marR="682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7">
                  <a:txBody>
                    <a:bodyPr vert="horz" wrap="square"/>
                    <a:lstStyle/>
                    <a:p>
                      <a:pPr algn="ctr">
                        <a:lnSpc>
                          <a:spcPct val="150000"/>
                        </a:lnSpc>
                      </a:pPr>
                      <a:r>
                        <a:rPr lang="zh-CN" sz="1600" kern="0">
                          <a:solidFill>
                            <a:srgbClr val="C00000"/>
                          </a:solidFill>
                          <a:effectLst/>
                          <a:latin typeface="微软雅黑" pitchFamily="34" charset="-122"/>
                          <a:ea typeface="微软雅黑" panose="020b0503020204020204" pitchFamily="34" charset="-122"/>
                        </a:rPr>
                        <a:t>侧面或反面衬托</a:t>
                      </a:r>
                      <a:endParaRPr lang="zh-CN" sz="1600" kern="100">
                        <a:solidFill>
                          <a:srgbClr val="C00000"/>
                        </a:solidFill>
                        <a:effectLst/>
                        <a:latin typeface="微软雅黑" pitchFamily="34" charset="-122"/>
                        <a:ea typeface="微软雅黑" panose="020b0503020204020204" pitchFamily="34" charset="-122"/>
                        <a:cs typeface="Times New Roman" panose="02020603050405020304" pitchFamily="18" charset="0"/>
                      </a:endParaRPr>
                    </a:p>
                  </a:txBody>
                  <a:tcPr marL="68227" marR="682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algn="ctr">
                        <a:lnSpc>
                          <a:spcPct val="150000"/>
                        </a:lnSpc>
                      </a:pPr>
                      <a:r>
                        <a:rPr lang="zh-CN" sz="1600" kern="0">
                          <a:solidFill>
                            <a:srgbClr val="C00000"/>
                          </a:solidFill>
                          <a:effectLst/>
                          <a:latin typeface="微软雅黑" pitchFamily="34" charset="-122"/>
                          <a:ea typeface="微软雅黑" panose="020b0503020204020204" pitchFamily="34" charset="-122"/>
                        </a:rPr>
                        <a:t>忠贞爱国</a:t>
                      </a:r>
                      <a:r>
                        <a:rPr lang="en-US" sz="1600" kern="0">
                          <a:solidFill>
                            <a:srgbClr val="C00000"/>
                          </a:solidFill>
                          <a:effectLst/>
                          <a:latin typeface="微软雅黑" pitchFamily="34" charset="-122"/>
                          <a:ea typeface="微软雅黑" panose="020b0503020204020204" pitchFamily="34" charset="-122"/>
                        </a:rPr>
                        <a:t>,</a:t>
                      </a:r>
                      <a:r>
                        <a:rPr lang="zh-CN" sz="1600" kern="0">
                          <a:solidFill>
                            <a:srgbClr val="C00000"/>
                          </a:solidFill>
                          <a:effectLst/>
                          <a:latin typeface="微软雅黑" pitchFamily="34" charset="-122"/>
                          <a:ea typeface="微软雅黑" panose="020b0503020204020204" pitchFamily="34" charset="-122"/>
                        </a:rPr>
                        <a:t>正道直行</a:t>
                      </a:r>
                      <a:r>
                        <a:rPr lang="en-US" sz="1600" kern="0">
                          <a:solidFill>
                            <a:srgbClr val="C00000"/>
                          </a:solidFill>
                          <a:effectLst/>
                          <a:latin typeface="微软雅黑" pitchFamily="34" charset="-122"/>
                          <a:ea typeface="微软雅黑" panose="020b0503020204020204" pitchFamily="34" charset="-122"/>
                        </a:rPr>
                        <a:t>,</a:t>
                      </a:r>
                      <a:r>
                        <a:rPr lang="zh-CN" sz="1600" kern="0">
                          <a:solidFill>
                            <a:srgbClr val="C00000"/>
                          </a:solidFill>
                          <a:effectLst/>
                          <a:latin typeface="微软雅黑" pitchFamily="34" charset="-122"/>
                          <a:ea typeface="微软雅黑" panose="020b0503020204020204" pitchFamily="34" charset="-122"/>
                        </a:rPr>
                        <a:t>突出他在楚国兴衰存亡上举足轻重的地位</a:t>
                      </a:r>
                      <a:endParaRPr lang="zh-CN" sz="1600" kern="100">
                        <a:solidFill>
                          <a:srgbClr val="C00000"/>
                        </a:solidFill>
                        <a:effectLst/>
                        <a:latin typeface="微软雅黑" pitchFamily="34" charset="-122"/>
                        <a:ea typeface="微软雅黑" panose="020b0503020204020204" pitchFamily="34" charset="-122"/>
                        <a:cs typeface="Times New Roman" panose="02020603050405020304" pitchFamily="18" charset="0"/>
                      </a:endParaRPr>
                    </a:p>
                  </a:txBody>
                  <a:tcPr marL="68227" marR="682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40912">
                <a:tc>
                  <a:txBody>
                    <a:bodyPr vert="horz" wrap="square"/>
                    <a:lstStyle/>
                    <a:p>
                      <a:pPr algn="ctr">
                        <a:lnSpc>
                          <a:spcPct val="150000"/>
                        </a:lnSpc>
                      </a:pPr>
                      <a:r>
                        <a:rPr lang="zh-CN" sz="1600" kern="0">
                          <a:solidFill>
                            <a:srgbClr val="C00000"/>
                          </a:solidFill>
                          <a:effectLst/>
                          <a:latin typeface="微软雅黑" pitchFamily="34" charset="-122"/>
                          <a:ea typeface="微软雅黑" panose="020b0503020204020204" pitchFamily="34" charset="-122"/>
                        </a:rPr>
                        <a:t>令尹子兰的邪恶欺诈、泄私愤图报复</a:t>
                      </a:r>
                      <a:endParaRPr lang="zh-CN" sz="1600" kern="100">
                        <a:solidFill>
                          <a:srgbClr val="C00000"/>
                        </a:solidFill>
                        <a:effectLst/>
                        <a:latin typeface="微软雅黑" pitchFamily="34" charset="-122"/>
                        <a:ea typeface="微软雅黑" panose="020b0503020204020204" pitchFamily="34" charset="-122"/>
                        <a:cs typeface="Times New Roman" panose="02020603050405020304" pitchFamily="18" charset="0"/>
                      </a:endParaRPr>
                    </a:p>
                  </a:txBody>
                  <a:tcPr marL="68227" marR="682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vert="horz" wrap="square"/>
                    <a:lstStyle/>
                    <a:p/>
                  </a:txBody>
                  <a:tcPr/>
                </a:tc>
                <a:tc>
                  <a:txBody>
                    <a:bodyPr vert="horz" wrap="square"/>
                    <a:lstStyle/>
                    <a:p>
                      <a:pPr algn="ctr">
                        <a:lnSpc>
                          <a:spcPct val="150000"/>
                        </a:lnSpc>
                      </a:pPr>
                      <a:r>
                        <a:rPr lang="zh-CN" sz="1600" kern="0">
                          <a:solidFill>
                            <a:srgbClr val="C00000"/>
                          </a:solidFill>
                          <a:effectLst/>
                          <a:latin typeface="微软雅黑" pitchFamily="34" charset="-122"/>
                          <a:ea typeface="微软雅黑" panose="020b0503020204020204" pitchFamily="34" charset="-122"/>
                        </a:rPr>
                        <a:t>疾恶如仇、忠君爱国</a:t>
                      </a:r>
                      <a:endParaRPr lang="zh-CN" sz="1600" kern="100">
                        <a:solidFill>
                          <a:srgbClr val="C00000"/>
                        </a:solidFill>
                        <a:effectLst/>
                        <a:latin typeface="微软雅黑" pitchFamily="34" charset="-122"/>
                        <a:ea typeface="微软雅黑" panose="020b0503020204020204" pitchFamily="34" charset="-122"/>
                        <a:cs typeface="Times New Roman" panose="02020603050405020304" pitchFamily="18" charset="0"/>
                      </a:endParaRPr>
                    </a:p>
                  </a:txBody>
                  <a:tcPr marL="68227" marR="682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76519">
                <a:tc>
                  <a:txBody>
                    <a:bodyPr vert="horz" wrap="square"/>
                    <a:lstStyle/>
                    <a:p>
                      <a:pPr algn="ctr">
                        <a:lnSpc>
                          <a:spcPct val="150000"/>
                        </a:lnSpc>
                      </a:pPr>
                      <a:r>
                        <a:rPr lang="zh-CN" sz="1600" kern="0">
                          <a:solidFill>
                            <a:srgbClr val="C00000"/>
                          </a:solidFill>
                          <a:effectLst/>
                          <a:latin typeface="微软雅黑" pitchFamily="34" charset="-122"/>
                          <a:ea typeface="微软雅黑" panose="020b0503020204020204" pitchFamily="34" charset="-122"/>
                        </a:rPr>
                        <a:t>上官大夫的嫉贤妒能</a:t>
                      </a:r>
                      <a:endParaRPr lang="zh-CN" sz="1600" kern="100">
                        <a:solidFill>
                          <a:srgbClr val="C00000"/>
                        </a:solidFill>
                        <a:effectLst/>
                        <a:latin typeface="微软雅黑" pitchFamily="34" charset="-122"/>
                        <a:ea typeface="微软雅黑" panose="020b0503020204020204" pitchFamily="34" charset="-122"/>
                        <a:cs typeface="Times New Roman" panose="02020603050405020304" pitchFamily="18" charset="0"/>
                      </a:endParaRPr>
                    </a:p>
                  </a:txBody>
                  <a:tcPr marL="68227" marR="682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vert="horz" wrap="square"/>
                    <a:lstStyle/>
                    <a:p/>
                  </a:txBody>
                  <a:tcPr/>
                </a:tc>
                <a:tc>
                  <a:txBody>
                    <a:bodyPr vert="horz" wrap="square"/>
                    <a:lstStyle/>
                    <a:p>
                      <a:pPr algn="ctr">
                        <a:lnSpc>
                          <a:spcPct val="150000"/>
                        </a:lnSpc>
                      </a:pPr>
                      <a:r>
                        <a:rPr lang="zh-CN" sz="1600" kern="0">
                          <a:solidFill>
                            <a:srgbClr val="C00000"/>
                          </a:solidFill>
                          <a:effectLst/>
                          <a:latin typeface="微软雅黑" pitchFamily="34" charset="-122"/>
                          <a:ea typeface="微软雅黑" panose="020b0503020204020204" pitchFamily="34" charset="-122"/>
                        </a:rPr>
                        <a:t>正道直行</a:t>
                      </a:r>
                      <a:endParaRPr lang="zh-CN" sz="1600" kern="100">
                        <a:solidFill>
                          <a:srgbClr val="C00000"/>
                        </a:solidFill>
                        <a:effectLst/>
                        <a:latin typeface="微软雅黑" pitchFamily="34" charset="-122"/>
                        <a:ea typeface="微软雅黑" panose="020b0503020204020204" pitchFamily="34" charset="-122"/>
                        <a:cs typeface="Times New Roman" panose="02020603050405020304" pitchFamily="18" charset="0"/>
                      </a:endParaRPr>
                    </a:p>
                  </a:txBody>
                  <a:tcPr marL="68227" marR="682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12124">
                <a:tc>
                  <a:txBody>
                    <a:bodyPr vert="horz" wrap="square"/>
                    <a:lstStyle/>
                    <a:p>
                      <a:pPr algn="ctr">
                        <a:lnSpc>
                          <a:spcPct val="150000"/>
                        </a:lnSpc>
                      </a:pPr>
                      <a:r>
                        <a:rPr lang="zh-CN" sz="1600" kern="0">
                          <a:solidFill>
                            <a:srgbClr val="C00000"/>
                          </a:solidFill>
                          <a:effectLst/>
                          <a:latin typeface="微软雅黑" pitchFamily="34" charset="-122"/>
                          <a:ea typeface="微软雅黑" panose="020b0503020204020204" pitchFamily="34" charset="-122"/>
                        </a:rPr>
                        <a:t>张仪的狡诈阴险</a:t>
                      </a:r>
                      <a:endParaRPr lang="zh-CN" sz="1600" kern="100">
                        <a:solidFill>
                          <a:srgbClr val="C00000"/>
                        </a:solidFill>
                        <a:effectLst/>
                        <a:latin typeface="微软雅黑" pitchFamily="34" charset="-122"/>
                        <a:ea typeface="微软雅黑" panose="020b0503020204020204" pitchFamily="34" charset="-122"/>
                        <a:cs typeface="Times New Roman" panose="02020603050405020304" pitchFamily="18" charset="0"/>
                      </a:endParaRPr>
                    </a:p>
                  </a:txBody>
                  <a:tcPr marL="68227" marR="682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vert="horz" wrap="square"/>
                    <a:lstStyle/>
                    <a:p/>
                  </a:txBody>
                  <a:tcPr/>
                </a:tc>
                <a:tc>
                  <a:txBody>
                    <a:bodyPr vert="horz" wrap="square"/>
                    <a:lstStyle/>
                    <a:p>
                      <a:pPr algn="ctr">
                        <a:lnSpc>
                          <a:spcPct val="150000"/>
                        </a:lnSpc>
                      </a:pPr>
                      <a:r>
                        <a:rPr lang="zh-CN" sz="1600" kern="0">
                          <a:solidFill>
                            <a:srgbClr val="C00000"/>
                          </a:solidFill>
                          <a:effectLst/>
                          <a:latin typeface="微软雅黑" pitchFamily="34" charset="-122"/>
                          <a:ea typeface="微软雅黑" panose="020b0503020204020204" pitchFamily="34" charset="-122"/>
                        </a:rPr>
                        <a:t>英明果断</a:t>
                      </a:r>
                      <a:endParaRPr lang="zh-CN" sz="1600" kern="100">
                        <a:solidFill>
                          <a:srgbClr val="C00000"/>
                        </a:solidFill>
                        <a:effectLst/>
                        <a:latin typeface="微软雅黑" pitchFamily="34" charset="-122"/>
                        <a:ea typeface="微软雅黑" panose="020b0503020204020204" pitchFamily="34" charset="-122"/>
                        <a:cs typeface="Times New Roman" panose="02020603050405020304" pitchFamily="18" charset="0"/>
                      </a:endParaRPr>
                    </a:p>
                  </a:txBody>
                  <a:tcPr marL="68227" marR="682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50760">
                <a:tc>
                  <a:txBody>
                    <a:bodyPr vert="horz" wrap="square"/>
                    <a:lstStyle/>
                    <a:p>
                      <a:pPr algn="ctr">
                        <a:lnSpc>
                          <a:spcPct val="150000"/>
                        </a:lnSpc>
                      </a:pPr>
                      <a:r>
                        <a:rPr lang="zh-CN" sz="1600" kern="0">
                          <a:solidFill>
                            <a:srgbClr val="C00000"/>
                          </a:solidFill>
                          <a:effectLst/>
                          <a:latin typeface="微软雅黑" pitchFamily="34" charset="-122"/>
                          <a:ea typeface="微软雅黑" panose="020b0503020204020204" pitchFamily="34" charset="-122"/>
                        </a:rPr>
                        <a:t>靳尚、郑袖的贪婪卖国</a:t>
                      </a:r>
                      <a:endParaRPr lang="zh-CN" sz="1600" kern="100">
                        <a:solidFill>
                          <a:srgbClr val="C00000"/>
                        </a:solidFill>
                        <a:effectLst/>
                        <a:latin typeface="微软雅黑" pitchFamily="34" charset="-122"/>
                        <a:ea typeface="微软雅黑" panose="020b0503020204020204" pitchFamily="34" charset="-122"/>
                        <a:cs typeface="Times New Roman" panose="02020603050405020304" pitchFamily="18" charset="0"/>
                      </a:endParaRPr>
                    </a:p>
                  </a:txBody>
                  <a:tcPr marL="68227" marR="682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vert="horz" wrap="square"/>
                    <a:lstStyle/>
                    <a:p/>
                  </a:txBody>
                  <a:tcPr/>
                </a:tc>
                <a:tc>
                  <a:txBody>
                    <a:bodyPr vert="horz" wrap="square"/>
                    <a:lstStyle/>
                    <a:p>
                      <a:pPr algn="ctr">
                        <a:lnSpc>
                          <a:spcPct val="150000"/>
                        </a:lnSpc>
                      </a:pPr>
                      <a:r>
                        <a:rPr lang="zh-CN" sz="1600" kern="0">
                          <a:solidFill>
                            <a:srgbClr val="C00000"/>
                          </a:solidFill>
                          <a:effectLst/>
                          <a:latin typeface="微软雅黑" pitchFamily="34" charset="-122"/>
                          <a:ea typeface="微软雅黑" panose="020b0503020204020204" pitchFamily="34" charset="-122"/>
                        </a:rPr>
                        <a:t>爱国无私</a:t>
                      </a:r>
                      <a:endParaRPr lang="zh-CN" sz="1600" kern="100">
                        <a:solidFill>
                          <a:srgbClr val="C00000"/>
                        </a:solidFill>
                        <a:effectLst/>
                        <a:latin typeface="微软雅黑" pitchFamily="34" charset="-122"/>
                        <a:ea typeface="微软雅黑" panose="020b0503020204020204" pitchFamily="34" charset="-122"/>
                        <a:cs typeface="Times New Roman" panose="02020603050405020304" pitchFamily="18" charset="0"/>
                      </a:endParaRPr>
                    </a:p>
                  </a:txBody>
                  <a:tcPr marL="68227" marR="682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25003">
                <a:tc>
                  <a:txBody>
                    <a:bodyPr vert="horz" wrap="square"/>
                    <a:lstStyle/>
                    <a:p>
                      <a:pPr algn="ctr">
                        <a:lnSpc>
                          <a:spcPct val="150000"/>
                        </a:lnSpc>
                      </a:pPr>
                      <a:r>
                        <a:rPr lang="zh-CN" sz="1600" kern="0">
                          <a:solidFill>
                            <a:srgbClr val="C00000"/>
                          </a:solidFill>
                          <a:effectLst/>
                          <a:latin typeface="微软雅黑" pitchFamily="34" charset="-122"/>
                          <a:ea typeface="微软雅黑" panose="020b0503020204020204" pitchFamily="34" charset="-122"/>
                        </a:rPr>
                        <a:t>宋玉之徒虽</a:t>
                      </a:r>
                      <a:r>
                        <a:rPr lang="en-US" sz="1600" kern="0">
                          <a:solidFill>
                            <a:srgbClr val="C00000"/>
                          </a:solidFill>
                          <a:effectLst/>
                          <a:latin typeface="微软雅黑" pitchFamily="34" charset="-122"/>
                          <a:ea typeface="微软雅黑" panose="020b0503020204020204" pitchFamily="34" charset="-122"/>
                        </a:rPr>
                        <a:t>“</a:t>
                      </a:r>
                      <a:r>
                        <a:rPr lang="zh-CN" sz="1600" kern="0">
                          <a:solidFill>
                            <a:srgbClr val="C00000"/>
                          </a:solidFill>
                          <a:effectLst/>
                          <a:latin typeface="微软雅黑" pitchFamily="34" charset="-122"/>
                          <a:ea typeface="微软雅黑" panose="020b0503020204020204" pitchFamily="34" charset="-122"/>
                        </a:rPr>
                        <a:t>祖屈原之从容辞令</a:t>
                      </a:r>
                      <a:r>
                        <a:rPr lang="en-US" sz="1600" kern="0">
                          <a:solidFill>
                            <a:srgbClr val="C00000"/>
                          </a:solidFill>
                          <a:effectLst/>
                          <a:latin typeface="微软雅黑" pitchFamily="34" charset="-122"/>
                          <a:ea typeface="微软雅黑" panose="020b0503020204020204" pitchFamily="34" charset="-122"/>
                        </a:rPr>
                        <a:t>”,</a:t>
                      </a:r>
                      <a:r>
                        <a:rPr lang="zh-CN" sz="1600" kern="0">
                          <a:solidFill>
                            <a:srgbClr val="C00000"/>
                          </a:solidFill>
                          <a:effectLst/>
                          <a:latin typeface="微软雅黑" pitchFamily="34" charset="-122"/>
                          <a:ea typeface="微软雅黑" panose="020b0503020204020204" pitchFamily="34" charset="-122"/>
                        </a:rPr>
                        <a:t>但</a:t>
                      </a:r>
                      <a:r>
                        <a:rPr lang="en-US" sz="1600" kern="0">
                          <a:solidFill>
                            <a:srgbClr val="C00000"/>
                          </a:solidFill>
                          <a:effectLst/>
                          <a:latin typeface="微软雅黑" pitchFamily="34" charset="-122"/>
                          <a:ea typeface="微软雅黑" panose="020b0503020204020204" pitchFamily="34" charset="-122"/>
                        </a:rPr>
                        <a:t>“</a:t>
                      </a:r>
                      <a:r>
                        <a:rPr lang="zh-CN" sz="1600" kern="0">
                          <a:solidFill>
                            <a:srgbClr val="C00000"/>
                          </a:solidFill>
                          <a:effectLst/>
                          <a:latin typeface="微软雅黑" pitchFamily="34" charset="-122"/>
                          <a:ea typeface="微软雅黑" panose="020b0503020204020204" pitchFamily="34" charset="-122"/>
                        </a:rPr>
                        <a:t>终莫敢直谏</a:t>
                      </a:r>
                      <a:r>
                        <a:rPr lang="en-US" sz="1600" kern="0">
                          <a:solidFill>
                            <a:srgbClr val="C00000"/>
                          </a:solidFill>
                          <a:effectLst/>
                          <a:latin typeface="微软雅黑" pitchFamily="34" charset="-122"/>
                          <a:ea typeface="微软雅黑" panose="020b0503020204020204" pitchFamily="34" charset="-122"/>
                        </a:rPr>
                        <a:t>”</a:t>
                      </a:r>
                      <a:endParaRPr lang="zh-CN" sz="1600" kern="100">
                        <a:solidFill>
                          <a:srgbClr val="C00000"/>
                        </a:solidFill>
                        <a:effectLst/>
                        <a:latin typeface="微软雅黑" pitchFamily="34" charset="-122"/>
                        <a:ea typeface="微软雅黑" panose="020b0503020204020204" pitchFamily="34" charset="-122"/>
                        <a:cs typeface="Times New Roman" panose="02020603050405020304" pitchFamily="18" charset="0"/>
                      </a:endParaRPr>
                    </a:p>
                  </a:txBody>
                  <a:tcPr marL="68227" marR="682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vert="horz" wrap="square"/>
                    <a:lstStyle/>
                    <a:p/>
                  </a:txBody>
                  <a:tcPr/>
                </a:tc>
                <a:tc>
                  <a:txBody>
                    <a:bodyPr vert="horz" wrap="square"/>
                    <a:lstStyle/>
                    <a:p>
                      <a:pPr algn="ctr">
                        <a:lnSpc>
                          <a:spcPct val="150000"/>
                        </a:lnSpc>
                      </a:pPr>
                      <a:r>
                        <a:rPr lang="zh-CN" sz="1600" kern="0">
                          <a:solidFill>
                            <a:srgbClr val="C00000"/>
                          </a:solidFill>
                          <a:effectLst/>
                          <a:latin typeface="微软雅黑" pitchFamily="34" charset="-122"/>
                          <a:ea typeface="微软雅黑" panose="020b0503020204020204" pitchFamily="34" charset="-122"/>
                        </a:rPr>
                        <a:t>忠贞爱国、正直无畏</a:t>
                      </a:r>
                      <a:endParaRPr lang="zh-CN" sz="1600" kern="100">
                        <a:solidFill>
                          <a:srgbClr val="C00000"/>
                        </a:solidFill>
                        <a:effectLst/>
                        <a:latin typeface="微软雅黑" pitchFamily="34" charset="-122"/>
                        <a:ea typeface="微软雅黑" panose="020b0503020204020204" pitchFamily="34" charset="-122"/>
                        <a:cs typeface="Times New Roman" panose="02020603050405020304" pitchFamily="18" charset="0"/>
                      </a:endParaRPr>
                    </a:p>
                  </a:txBody>
                  <a:tcPr marL="68227" marR="682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35231">
                <a:tc>
                  <a:txBody>
                    <a:bodyPr vert="horz" wrap="square"/>
                    <a:lstStyle/>
                    <a:p>
                      <a:pPr algn="ctr">
                        <a:lnSpc>
                          <a:spcPct val="150000"/>
                        </a:lnSpc>
                      </a:pPr>
                      <a:r>
                        <a:rPr lang="zh-CN" sz="1600" kern="0">
                          <a:solidFill>
                            <a:srgbClr val="C00000"/>
                          </a:solidFill>
                          <a:effectLst/>
                          <a:latin typeface="微软雅黑" pitchFamily="34" charset="-122"/>
                          <a:ea typeface="微软雅黑" panose="020b0503020204020204" pitchFamily="34" charset="-122"/>
                        </a:rPr>
                        <a:t>渔父的明哲保身、随遇而安</a:t>
                      </a:r>
                      <a:endParaRPr lang="zh-CN" sz="1600" kern="100">
                        <a:solidFill>
                          <a:srgbClr val="C00000"/>
                        </a:solidFill>
                        <a:effectLst/>
                        <a:latin typeface="微软雅黑" pitchFamily="34" charset="-122"/>
                        <a:ea typeface="微软雅黑" panose="020b0503020204020204" pitchFamily="34" charset="-122"/>
                        <a:cs typeface="Times New Roman" panose="02020603050405020304" pitchFamily="18" charset="0"/>
                      </a:endParaRPr>
                    </a:p>
                  </a:txBody>
                  <a:tcPr marL="68227" marR="682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vert="horz" wrap="square"/>
                    <a:lstStyle/>
                    <a:p/>
                  </a:txBody>
                  <a:tcPr/>
                </a:tc>
                <a:tc>
                  <a:txBody>
                    <a:bodyPr vert="horz" wrap="square"/>
                    <a:lstStyle/>
                    <a:p>
                      <a:pPr algn="ctr">
                        <a:lnSpc>
                          <a:spcPct val="150000"/>
                        </a:lnSpc>
                      </a:pPr>
                      <a:r>
                        <a:rPr lang="zh-CN" sz="1600" kern="0">
                          <a:solidFill>
                            <a:srgbClr val="C00000"/>
                          </a:solidFill>
                          <a:effectLst/>
                          <a:latin typeface="微软雅黑" pitchFamily="34" charset="-122"/>
                          <a:ea typeface="微软雅黑" panose="020b0503020204020204" pitchFamily="34" charset="-122"/>
                        </a:rPr>
                        <a:t>坚贞品德、高尚志行</a:t>
                      </a:r>
                      <a:endParaRPr lang="zh-CN" sz="16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227" marR="682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46462" y="1238564"/>
            <a:ext cx="7366496"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11】</a:t>
            </a:r>
            <a:r>
              <a:rPr lang="zh-CN" altLang="en-US" sz="2000">
                <a:solidFill>
                  <a:schemeClr val="tx1">
                    <a:lumMod val="65000"/>
                    <a:lumOff val="35000"/>
                  </a:schemeClr>
                </a:solidFill>
                <a:latin typeface="微软雅黑" pitchFamily="34" charset="-122"/>
                <a:ea typeface="微软雅黑" panose="020b0503020204020204" pitchFamily="34" charset="-122"/>
              </a:rPr>
              <a:t>写作特色</a:t>
            </a:r>
          </a:p>
          <a:p>
            <a:pPr>
              <a:lnSpc>
                <a:spcPct val="150000"/>
              </a:lnSpc>
            </a:pPr>
            <a:r>
              <a:rPr lang="zh-CN" altLang="en-US" sz="2000" b="1">
                <a:solidFill>
                  <a:srgbClr val="C00000"/>
                </a:solidFill>
                <a:latin typeface="微软雅黑" pitchFamily="34" charset="-122"/>
                <a:ea typeface="微软雅黑" panose="020b0503020204020204" pitchFamily="34" charset="-122"/>
              </a:rPr>
              <a:t>明确  ①选材上</a:t>
            </a:r>
            <a:r>
              <a:rPr lang="zh-CN" altLang="en-US" sz="2000">
                <a:solidFill>
                  <a:schemeClr val="tx1">
                    <a:lumMod val="65000"/>
                    <a:lumOff val="35000"/>
                  </a:schemeClr>
                </a:solidFill>
                <a:latin typeface="微软雅黑" pitchFamily="34" charset="-122"/>
                <a:ea typeface="微软雅黑" panose="020b0503020204020204" pitchFamily="34" charset="-122"/>
              </a:rPr>
              <a:t>，</a:t>
            </a: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屈原列传</a:t>
            </a: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不具备曲折、生动、完整的故事情节，而是根据文献记载，粗线条地勾勒人物的生平事迹；</a:t>
            </a:r>
          </a:p>
          <a:p>
            <a:pPr>
              <a:lnSpc>
                <a:spcPct val="150000"/>
              </a:lnSpc>
            </a:pPr>
            <a:r>
              <a:rPr lang="zh-CN" altLang="en-US" sz="2000" b="1">
                <a:solidFill>
                  <a:srgbClr val="C00000"/>
                </a:solidFill>
                <a:latin typeface="微软雅黑" pitchFamily="34" charset="-122"/>
                <a:ea typeface="微软雅黑" panose="020b0503020204020204" pitchFamily="34" charset="-122"/>
              </a:rPr>
              <a:t>②写法上</a:t>
            </a:r>
            <a:r>
              <a:rPr lang="zh-CN" altLang="en-US" sz="2000">
                <a:solidFill>
                  <a:schemeClr val="tx1">
                    <a:lumMod val="65000"/>
                    <a:lumOff val="35000"/>
                  </a:schemeClr>
                </a:solidFill>
                <a:latin typeface="微软雅黑" pitchFamily="34" charset="-122"/>
                <a:ea typeface="微软雅黑" panose="020b0503020204020204" pitchFamily="34" charset="-122"/>
              </a:rPr>
              <a:t>，记叙和义论相结合。全文四个部分都有“传”有“评”，因“传”而“评”，以“评”点“传”。议论方式各不相同，第一部分为评介式，第二部分为结语式，第三部分为陈述式，第四部分为比照式。</a:t>
            </a:r>
          </a:p>
          <a:p>
            <a:pPr>
              <a:lnSpc>
                <a:spcPct val="150000"/>
              </a:lnSpc>
            </a:pPr>
            <a:r>
              <a:rPr lang="zh-CN" altLang="en-US" sz="2000" b="1">
                <a:solidFill>
                  <a:srgbClr val="C00000"/>
                </a:solidFill>
                <a:latin typeface="微软雅黑" pitchFamily="34" charset="-122"/>
                <a:ea typeface="微软雅黑" panose="020b0503020204020204" pitchFamily="34" charset="-122"/>
              </a:rPr>
              <a:t>③语言上</a:t>
            </a:r>
            <a:r>
              <a:rPr lang="zh-CN" altLang="en-US" sz="2000">
                <a:solidFill>
                  <a:schemeClr val="tx1">
                    <a:lumMod val="65000"/>
                    <a:lumOff val="35000"/>
                  </a:schemeClr>
                </a:solidFill>
                <a:latin typeface="微软雅黑" pitchFamily="34" charset="-122"/>
                <a:ea typeface="微软雅黑" panose="020b0503020204020204" pitchFamily="34" charset="-122"/>
              </a:rPr>
              <a:t>，本文具有浓厚的抒情色彩，叙中有情、倾向鲜明；议中有情、直抒胸臆。作者运用对偶、对比、排比、反复、比喻等修辞手法，增强了语言表达效果。本文堪称“史家之绝唱，无韵之</a:t>
            </a: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离骚</a:t>
            </a: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0353" y="1589720"/>
            <a:ext cx="2354641" cy="410937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46265" y="1238564"/>
            <a:ext cx="11366693"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12】</a:t>
            </a:r>
            <a:r>
              <a:rPr lang="zh-CN" altLang="en-US" sz="2000">
                <a:solidFill>
                  <a:schemeClr val="tx1">
                    <a:lumMod val="65000"/>
                    <a:lumOff val="35000"/>
                  </a:schemeClr>
                </a:solidFill>
                <a:latin typeface="微软雅黑" pitchFamily="34" charset="-122"/>
                <a:ea typeface="微软雅黑" panose="020b0503020204020204" pitchFamily="34" charset="-122"/>
              </a:rPr>
              <a:t>今天我们为什么要纪念屈原</a:t>
            </a: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试谈谈你的看法。</a:t>
            </a:r>
          </a:p>
          <a:p>
            <a:pPr>
              <a:lnSpc>
                <a:spcPct val="150000"/>
              </a:lnSpc>
            </a:pPr>
            <a:r>
              <a:rPr lang="zh-CN" altLang="en-US" sz="2000" b="1">
                <a:solidFill>
                  <a:srgbClr val="C00000"/>
                </a:solidFill>
                <a:latin typeface="微软雅黑" pitchFamily="34" charset="-122"/>
                <a:ea typeface="微软雅黑" panose="020b0503020204020204" pitchFamily="34" charset="-122"/>
              </a:rPr>
              <a:t>明确   ①屈原留下的精神遗产与日月同辉。</a:t>
            </a:r>
            <a:r>
              <a:rPr lang="zh-CN" altLang="en-US" sz="2000">
                <a:solidFill>
                  <a:schemeClr val="tx1">
                    <a:lumMod val="65000"/>
                    <a:lumOff val="35000"/>
                  </a:schemeClr>
                </a:solidFill>
                <a:latin typeface="微软雅黑" pitchFamily="34" charset="-122"/>
                <a:ea typeface="微软雅黑" panose="020b0503020204020204" pitchFamily="34" charset="-122"/>
              </a:rPr>
              <a:t>屈原是一位伟大的爱国诗人</a:t>
            </a: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更是对中国历史产生过重大影响的历史伟人。</a:t>
            </a:r>
          </a:p>
          <a:p>
            <a:pPr>
              <a:lnSpc>
                <a:spcPct val="150000"/>
              </a:lnSpc>
            </a:pPr>
            <a:r>
              <a:rPr lang="zh-CN" altLang="en-US" sz="2000" b="1">
                <a:solidFill>
                  <a:srgbClr val="C00000"/>
                </a:solidFill>
                <a:latin typeface="微软雅黑" pitchFamily="34" charset="-122"/>
                <a:ea typeface="微软雅黑" panose="020b0503020204020204" pitchFamily="34" charset="-122"/>
              </a:rPr>
              <a:t>②屈原的人格范式具有当代意义。</a:t>
            </a:r>
            <a:r>
              <a:rPr lang="zh-CN" altLang="en-US" sz="2000">
                <a:solidFill>
                  <a:schemeClr val="tx1">
                    <a:lumMod val="65000"/>
                    <a:lumOff val="35000"/>
                  </a:schemeClr>
                </a:solidFill>
                <a:latin typeface="微软雅黑" pitchFamily="34" charset="-122"/>
                <a:ea typeface="微软雅黑" panose="020b0503020204020204" pitchFamily="34" charset="-122"/>
              </a:rPr>
              <a:t>屈原的人格精神</a:t>
            </a: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千百年来一直是中华民族所极力崇尚的理想范式</a:t>
            </a: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主要表现在政治理性、道德精神、诗性智慧上。他是楚文化土壤孕育出来的中华民族文化史上的伟人</a:t>
            </a: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其精神已融会到我们民族的心理素质、审美意识、伦理观念等各个方面</a:t>
            </a: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对于后世有重要的意义。</a:t>
            </a:r>
          </a:p>
          <a:p>
            <a:pPr>
              <a:lnSpc>
                <a:spcPct val="150000"/>
              </a:lnSpc>
            </a:pPr>
            <a:r>
              <a:rPr lang="zh-CN" altLang="en-US" sz="2000" b="1">
                <a:solidFill>
                  <a:srgbClr val="C00000"/>
                </a:solidFill>
                <a:latin typeface="微软雅黑" pitchFamily="34" charset="-122"/>
                <a:ea typeface="微软雅黑" panose="020b0503020204020204" pitchFamily="34" charset="-122"/>
              </a:rPr>
              <a:t>③爱国主义精神永远感召。</a:t>
            </a:r>
            <a:r>
              <a:rPr lang="zh-CN" altLang="en-US" sz="2000">
                <a:solidFill>
                  <a:schemeClr val="tx1">
                    <a:lumMod val="65000"/>
                    <a:lumOff val="35000"/>
                  </a:schemeClr>
                </a:solidFill>
                <a:latin typeface="微软雅黑" pitchFamily="34" charset="-122"/>
                <a:ea typeface="微软雅黑" panose="020b0503020204020204" pitchFamily="34" charset="-122"/>
              </a:rPr>
              <a:t>今天我们纪念屈原的一个重要原因就是要弘扬他的爱国主义精神。爱国主义是千百年形成的对祖国、对人民的最深厚的情感态度</a:t>
            </a: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是中华民族文化最深厚的根基所在。而屈原是中华民族爱国主义精神的一面伟大旗帜。</a:t>
            </a:r>
          </a:p>
          <a:p>
            <a:pPr>
              <a:lnSpc>
                <a:spcPct val="150000"/>
              </a:lnSpc>
            </a:pPr>
            <a:r>
              <a:rPr lang="zh-CN" altLang="en-US" sz="2000" b="1">
                <a:solidFill>
                  <a:srgbClr val="C00000"/>
                </a:solidFill>
                <a:latin typeface="微软雅黑" pitchFamily="34" charset="-122"/>
                <a:ea typeface="微软雅黑" panose="020b0503020204020204" pitchFamily="34" charset="-122"/>
              </a:rPr>
              <a:t>④求索精神应为全社会弘扬。</a:t>
            </a:r>
            <a:r>
              <a:rPr lang="zh-CN" altLang="en-US" sz="2000">
                <a:solidFill>
                  <a:schemeClr val="tx1">
                    <a:lumMod val="65000"/>
                    <a:lumOff val="35000"/>
                  </a:schemeClr>
                </a:solidFill>
                <a:latin typeface="微软雅黑" pitchFamily="34" charset="-122"/>
                <a:ea typeface="微软雅黑" panose="020b0503020204020204" pitchFamily="34" charset="-122"/>
              </a:rPr>
              <a:t>屈原坚持真理、不畏艰辛的人格精神值得今人效仿和学习</a:t>
            </a: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其勇于求索的精神更值得当代人继承和弘扬。</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924906" y="453764"/>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4" end="4"/>
                                            </p:txEl>
                                          </p:spTgt>
                                        </p:tgtEl>
                                        <p:attrNameLst>
                                          <p:attrName>style.visibility</p:attrName>
                                        </p:attrNameLst>
                                      </p:cBhvr>
                                      <p:to>
                                        <p:strVal val="visible"/>
                                      </p:to>
                                    </p:set>
                                    <p:animEffect transition="in" filter="dissolve">
                                      <p:cBhvr>
                                        <p:cTn id="23"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98764" y="1060434"/>
            <a:ext cx="11366693"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思考</a:t>
            </a:r>
            <a:r>
              <a:rPr lang="en-US" altLang="zh-CN" sz="2000">
                <a:solidFill>
                  <a:schemeClr val="tx1">
                    <a:lumMod val="65000"/>
                    <a:lumOff val="35000"/>
                  </a:schemeClr>
                </a:solidFill>
                <a:latin typeface="微软雅黑" pitchFamily="34" charset="-122"/>
                <a:ea typeface="微软雅黑" panose="020b0503020204020204" pitchFamily="34" charset="-122"/>
              </a:rPr>
              <a:t>13】</a:t>
            </a:r>
            <a:r>
              <a:rPr lang="zh-CN" altLang="en-US" sz="2000">
                <a:solidFill>
                  <a:schemeClr val="tx1">
                    <a:lumMod val="65000"/>
                    <a:lumOff val="35000"/>
                  </a:schemeClr>
                </a:solidFill>
                <a:latin typeface="微软雅黑" pitchFamily="34" charset="-122"/>
                <a:ea typeface="微软雅黑" panose="020b0503020204020204" pitchFamily="34" charset="-122"/>
              </a:rPr>
              <a:t>对比阅读</a:t>
            </a:r>
          </a:p>
          <a:p>
            <a:pPr algn="ct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吊屈原赋</a:t>
            </a:r>
          </a:p>
          <a:p>
            <a:pPr algn="ct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贾谊</a:t>
            </a:r>
          </a:p>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      </a:t>
            </a:r>
            <a:r>
              <a:rPr lang="zh-CN" altLang="en-US" sz="2000">
                <a:solidFill>
                  <a:schemeClr val="tx1">
                    <a:lumMod val="65000"/>
                    <a:lumOff val="35000"/>
                  </a:schemeClr>
                </a:solidFill>
                <a:latin typeface="微软雅黑" pitchFamily="34" charset="-122"/>
                <a:ea typeface="微软雅黑" panose="020b0503020204020204" pitchFamily="34" charset="-122"/>
              </a:rPr>
              <a:t>谊为长沙王太傅，既以谪去，意不自得；及度湘水，为赋以吊屈原。屈原，楚贤臣也。被谗放逐，作</a:t>
            </a: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离骚</a:t>
            </a: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赋，其终篇曰：“已矣哉！国无人兮，莫我知也。”遂自投汨罗而死。谊追伤之，因自喻，其辞曰：</a:t>
            </a:r>
          </a:p>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      </a:t>
            </a:r>
            <a:r>
              <a:rPr lang="zh-CN" altLang="en-US" sz="2000">
                <a:solidFill>
                  <a:schemeClr val="tx1">
                    <a:lumMod val="65000"/>
                    <a:lumOff val="35000"/>
                  </a:schemeClr>
                </a:solidFill>
                <a:latin typeface="微软雅黑" pitchFamily="34" charset="-122"/>
                <a:ea typeface="微软雅黑" panose="020b0503020204020204" pitchFamily="34" charset="-122"/>
              </a:rPr>
              <a:t>恭承嘉惠兮，俟罪长沙；侧闻屈原兮，自沉汨罗。造讬湘流兮，敬吊先生；遭世罔极兮，乃殒厥身。呜呼哀哉！逢时不祥。鸾凤伏竄兮，鸱枭翱翔。闒茸尊显兮，谗谀得志；贤圣逆曳兮，方正倒植。世谓随、夷为溷兮，谓跖、蹻为廉；莫邪为钝兮，铅刀为銛。吁嗟默默，生之无故兮；斡弃周鼎，宝康瓠兮。腾驾罷牛，骖蹇驴兮；骥垂两耳，服盐车兮。章甫荐履，渐不可久兮；嗟苦先生，独离此咎兮。</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924906" y="453764"/>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46265" y="1238564"/>
            <a:ext cx="11366693"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      </a:t>
            </a:r>
            <a:r>
              <a:rPr lang="zh-CN" altLang="en-US" sz="2000">
                <a:solidFill>
                  <a:schemeClr val="tx1">
                    <a:lumMod val="65000"/>
                    <a:lumOff val="35000"/>
                  </a:schemeClr>
                </a:solidFill>
                <a:latin typeface="微软雅黑" pitchFamily="34" charset="-122"/>
                <a:ea typeface="微软雅黑" panose="020b0503020204020204" pitchFamily="34" charset="-122"/>
              </a:rPr>
              <a:t>讯曰：已矣！国其莫我知兮，独壹郁其谁语？凤漂漂其高逝兮，固自引而远去。袭九渊之神龙兮，沕深潜以自珍；偭蟂獭以隐处兮，夫岂从虾与蛭螾？所贵圣人之神德兮远浊世而自藏使骐骥可得系而羁兮岂云异夫犬羊般纷纷其离此尤兮亦夫子之故也。历九州而相君兮，何必怀此都也？凤凰翔于千仞兮，览德辉而下之；见细德之险徵兮，遥曾击而去之。彼寻常之污渎兮，岂能容夫吞舟之巨鱼？横江湖之鳣鲸兮，固将制于蝼蚁。</a:t>
            </a:r>
          </a:p>
          <a:p>
            <a:pPr algn="r">
              <a:lnSpc>
                <a:spcPct val="150000"/>
              </a:lnSpc>
            </a:pPr>
            <a:r>
              <a:rPr lang="zh-CN" altLang="en-US" sz="2000">
                <a:solidFill>
                  <a:schemeClr val="tx1">
                    <a:lumMod val="65000"/>
                    <a:lumOff val="35000"/>
                  </a:schemeClr>
                </a:solidFill>
                <a:latin typeface="微软雅黑" pitchFamily="34" charset="-122"/>
                <a:ea typeface="微软雅黑" panose="020b0503020204020204" pitchFamily="34" charset="-122"/>
              </a:rPr>
              <a:t>（节选自</a:t>
            </a: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汉书</a:t>
            </a: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贾谊传</a:t>
            </a: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a:t>
            </a:r>
          </a:p>
          <a:p>
            <a:pPr>
              <a:lnSpc>
                <a:spcPct val="150000"/>
              </a:lnSpc>
            </a:pPr>
            <a:r>
              <a:rPr lang="zh-CN" altLang="en-US" sz="2000" b="1">
                <a:solidFill>
                  <a:schemeClr val="tx1">
                    <a:lumMod val="65000"/>
                    <a:lumOff val="35000"/>
                  </a:schemeClr>
                </a:solidFill>
                <a:latin typeface="微软雅黑" pitchFamily="34" charset="-122"/>
                <a:ea typeface="微软雅黑" panose="020b0503020204020204" pitchFamily="34" charset="-122"/>
              </a:rPr>
              <a:t>问题：请用精练的语言，分析概括这篇赋的主题。</a:t>
            </a:r>
          </a:p>
          <a:p>
            <a:pPr>
              <a:lnSpc>
                <a:spcPct val="150000"/>
              </a:lnSpc>
            </a:pPr>
            <a:r>
              <a:rPr lang="zh-CN" altLang="en-US" sz="2000">
                <a:solidFill>
                  <a:srgbClr val="C00000"/>
                </a:solidFill>
                <a:latin typeface="微软雅黑" pitchFamily="34" charset="-122"/>
                <a:ea typeface="微软雅黑" panose="020b0503020204020204" pitchFamily="34" charset="-122"/>
              </a:rPr>
              <a:t>明确   贾谊在赋中不但慨叹屈原生前的不幸，对他寄寓极大的同情；同时，也以屈原坎坷的一生自喻，揭露了统治者的是非不分、黑白颠倒，抒发了自己不受重用的不平和不甘屈服的心情。既是吊古，也是伤今。</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924906" y="453764"/>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anose="020b0503020204020204"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825586" y="2432286"/>
            <a:ext cx="3630504" cy="1650318"/>
            <a:chOff x="115910" y="768032"/>
            <a:chExt cx="4954270" cy="4954270"/>
          </a:xfrm>
        </p:grpSpPr>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23894" r="23894"/>
            <a:stretch>
              <a:fillRect/>
            </a:stretch>
          </p:blipFill>
          <p:spPr>
            <a:xfrm>
              <a:off x="115910" y="768032"/>
              <a:ext cx="4954270" cy="49542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 name="文本框 5"/>
            <p:cNvSpPr txBox="1"/>
            <p:nvPr/>
          </p:nvSpPr>
          <p:spPr>
            <a:xfrm>
              <a:off x="1342390" y="2553968"/>
              <a:ext cx="2522219" cy="945950"/>
            </a:xfrm>
            <a:prstGeom prst="rect">
              <a:avLst/>
            </a:prstGeom>
            <a:solidFill>
              <a:schemeClr val="accent2">
                <a:lumMod val="20000"/>
                <a:lumOff val="80000"/>
                <a:alpha val="62000"/>
              </a:schemeClr>
            </a:solidFill>
          </p:spPr>
          <p:txBody>
            <a:bodyPr wrap="square" rtlCol="0">
              <a:spAutoFit/>
            </a:bodyPr>
            <a:lstStyle/>
            <a:p>
              <a:pPr algn="l">
                <a:lnSpc>
                  <a:spcPct val="120000"/>
                </a:lnSpc>
              </a:pPr>
              <a:r>
                <a:rPr lang="zh-CN" altLang="en-US" sz="3200" b="1">
                  <a:latin typeface="微软雅黑" pitchFamily="34" charset="-122"/>
                  <a:ea typeface="微软雅黑" panose="020b0503020204020204" pitchFamily="34" charset="-122"/>
                </a:rPr>
                <a:t>素养目标</a:t>
              </a:r>
              <a:endParaRPr lang="en-US" altLang="zh-CN" sz="3200" b="1">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4830092" y="2026044"/>
            <a:ext cx="6775931" cy="2346220"/>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1.</a:t>
            </a:r>
            <a:r>
              <a:rPr lang="zh-CN" altLang="en-US" sz="2000">
                <a:solidFill>
                  <a:schemeClr val="tx1">
                    <a:lumMod val="65000"/>
                    <a:lumOff val="35000"/>
                  </a:schemeClr>
                </a:solidFill>
                <a:latin typeface="微软雅黑" pitchFamily="34" charset="-122"/>
                <a:ea typeface="微软雅黑" panose="020b0503020204020204" pitchFamily="34" charset="-122"/>
              </a:rPr>
              <a:t>了解司马迁的生平和</a:t>
            </a: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史记</a:t>
            </a:r>
            <a:r>
              <a:rPr lang="en-US" altLang="zh-CN" sz="2000">
                <a:solidFill>
                  <a:schemeClr val="tx1">
                    <a:lumMod val="65000"/>
                    <a:lumOff val="35000"/>
                  </a:schemeClr>
                </a:solidFill>
                <a:latin typeface="微软雅黑" pitchFamily="34" charset="-122"/>
                <a:ea typeface="微软雅黑" panose="020b0503020204020204" pitchFamily="34" charset="-122"/>
              </a:rPr>
              <a:t>》</a:t>
            </a:r>
            <a:r>
              <a:rPr lang="zh-CN" altLang="en-US" sz="2000">
                <a:solidFill>
                  <a:schemeClr val="tx1">
                    <a:lumMod val="65000"/>
                    <a:lumOff val="35000"/>
                  </a:schemeClr>
                </a:solidFill>
                <a:latin typeface="微软雅黑" pitchFamily="34" charset="-122"/>
                <a:ea typeface="微软雅黑" panose="020b0503020204020204" pitchFamily="34" charset="-122"/>
              </a:rPr>
              <a:t>的相关知识，了解屈原的生平事迹。</a:t>
            </a:r>
          </a:p>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2.</a:t>
            </a:r>
            <a:r>
              <a:rPr lang="zh-CN" altLang="en-US" sz="2000">
                <a:solidFill>
                  <a:schemeClr val="tx1">
                    <a:lumMod val="65000"/>
                    <a:lumOff val="35000"/>
                  </a:schemeClr>
                </a:solidFill>
                <a:latin typeface="微软雅黑" pitchFamily="34" charset="-122"/>
                <a:ea typeface="微软雅黑" panose="020b0503020204020204" pitchFamily="34" charset="-122"/>
              </a:rPr>
              <a:t>掌握文中的文言知识，疏通文意，理清文章的层次结构。</a:t>
            </a:r>
          </a:p>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3.</a:t>
            </a:r>
            <a:r>
              <a:rPr lang="zh-CN" altLang="en-US" sz="2000">
                <a:solidFill>
                  <a:schemeClr val="tx1">
                    <a:lumMod val="65000"/>
                    <a:lumOff val="35000"/>
                  </a:schemeClr>
                </a:solidFill>
                <a:latin typeface="微软雅黑" pitchFamily="34" charset="-122"/>
                <a:ea typeface="微软雅黑" panose="020b0503020204020204" pitchFamily="34" charset="-122"/>
              </a:rPr>
              <a:t>学习屈原的爱国精神和志洁行廉、刚正不阿的高尚品德。</a:t>
            </a:r>
          </a:p>
          <a:p>
            <a:pPr>
              <a:lnSpc>
                <a:spcPct val="150000"/>
              </a:lnSpc>
            </a:pPr>
            <a:r>
              <a:rPr lang="en-US" altLang="zh-CN" sz="2000">
                <a:solidFill>
                  <a:schemeClr val="tx1">
                    <a:lumMod val="65000"/>
                    <a:lumOff val="35000"/>
                  </a:schemeClr>
                </a:solidFill>
                <a:latin typeface="微软雅黑" pitchFamily="34" charset="-122"/>
                <a:ea typeface="微软雅黑" panose="020b0503020204020204" pitchFamily="34" charset="-122"/>
              </a:rPr>
              <a:t>4.</a:t>
            </a:r>
            <a:r>
              <a:rPr lang="zh-CN" altLang="en-US" sz="2000">
                <a:solidFill>
                  <a:schemeClr val="tx1">
                    <a:lumMod val="65000"/>
                    <a:lumOff val="35000"/>
                  </a:schemeClr>
                </a:solidFill>
                <a:latin typeface="微软雅黑" pitchFamily="34" charset="-122"/>
                <a:ea typeface="微软雅黑" panose="020b0503020204020204" pitchFamily="34" charset="-122"/>
              </a:rPr>
              <a:t>鉴赏并学习本文记叙、议论和抒情相结合的写作方法。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917551" y="1598824"/>
            <a:ext cx="10356897" cy="1422890"/>
          </a:xfrm>
          <a:prstGeom prst="rect">
            <a:avLst/>
          </a:prstGeom>
          <a:solidFill>
            <a:schemeClr val="bg1"/>
          </a:solidFill>
          <a:effectLst/>
        </p:spPr>
        <p:txBody>
          <a:bodyPr wrap="square" rtlCol="0">
            <a:spAutoFit/>
          </a:bodyPr>
          <a:lstStyle/>
          <a:p>
            <a:pPr>
              <a:lnSpc>
                <a:spcPct val="150000"/>
              </a:lnSpc>
            </a:pPr>
            <a:r>
              <a:rPr lang="en-US" altLang="zh-CN" sz="2000">
                <a:latin typeface="微软雅黑" pitchFamily="34" charset="-122"/>
                <a:ea typeface="微软雅黑" panose="020b0503020204020204" pitchFamily="34" charset="-122"/>
                <a:sym typeface="+mn-ea"/>
              </a:rPr>
              <a:t>      </a:t>
            </a:r>
            <a:r>
              <a:rPr lang="zh-CN" altLang="en-US" sz="2000">
                <a:latin typeface="微软雅黑" pitchFamily="34" charset="-122"/>
                <a:ea typeface="微软雅黑" panose="020b0503020204020204" pitchFamily="34" charset="-122"/>
                <a:sym typeface="+mn-ea"/>
              </a:rPr>
              <a:t>本文通过写屈原的生平事迹</a:t>
            </a:r>
            <a:r>
              <a:rPr lang="en-US" altLang="zh-CN" sz="2000">
                <a:latin typeface="微软雅黑" pitchFamily="34" charset="-122"/>
                <a:ea typeface="微软雅黑" panose="020b0503020204020204" pitchFamily="34" charset="-122"/>
                <a:sym typeface="+mn-ea"/>
              </a:rPr>
              <a:t>,</a:t>
            </a:r>
            <a:r>
              <a:rPr lang="zh-CN" altLang="en-US" sz="2000">
                <a:latin typeface="微软雅黑" pitchFamily="34" charset="-122"/>
                <a:ea typeface="微软雅黑" panose="020b0503020204020204" pitchFamily="34" charset="-122"/>
                <a:sym typeface="+mn-ea"/>
              </a:rPr>
              <a:t>特别是政治上的不幸遭遇</a:t>
            </a:r>
            <a:r>
              <a:rPr lang="en-US" altLang="zh-CN" sz="2000">
                <a:latin typeface="微软雅黑" pitchFamily="34" charset="-122"/>
                <a:ea typeface="微软雅黑" panose="020b0503020204020204" pitchFamily="34" charset="-122"/>
                <a:sym typeface="+mn-ea"/>
              </a:rPr>
              <a:t>,</a:t>
            </a:r>
            <a:r>
              <a:rPr lang="zh-CN" altLang="en-US" sz="2000">
                <a:latin typeface="微软雅黑" pitchFamily="34" charset="-122"/>
                <a:ea typeface="微软雅黑" panose="020b0503020204020204" pitchFamily="34" charset="-122"/>
                <a:sym typeface="+mn-ea"/>
              </a:rPr>
              <a:t>表现了屈原的一生和楚国的兴衰存亡的密切关系</a:t>
            </a:r>
            <a:r>
              <a:rPr lang="en-US" altLang="zh-CN" sz="2000">
                <a:latin typeface="微软雅黑" pitchFamily="34" charset="-122"/>
                <a:ea typeface="微软雅黑" panose="020b0503020204020204" pitchFamily="34" charset="-122"/>
                <a:sym typeface="+mn-ea"/>
              </a:rPr>
              <a:t>,</a:t>
            </a:r>
            <a:r>
              <a:rPr lang="zh-CN" altLang="en-US" sz="2000">
                <a:latin typeface="微软雅黑" pitchFamily="34" charset="-122"/>
                <a:ea typeface="微软雅黑" panose="020b0503020204020204" pitchFamily="34" charset="-122"/>
                <a:sym typeface="+mn-ea"/>
              </a:rPr>
              <a:t>赞扬了屈原的爱国精神和正直的品德</a:t>
            </a:r>
            <a:r>
              <a:rPr lang="en-US" altLang="zh-CN" sz="2000">
                <a:latin typeface="微软雅黑" pitchFamily="34" charset="-122"/>
                <a:ea typeface="微软雅黑" panose="020b0503020204020204" pitchFamily="34" charset="-122"/>
                <a:sym typeface="+mn-ea"/>
              </a:rPr>
              <a:t>,</a:t>
            </a:r>
            <a:r>
              <a:rPr lang="zh-CN" altLang="en-US" sz="2000">
                <a:latin typeface="微软雅黑" pitchFamily="34" charset="-122"/>
                <a:ea typeface="微软雅黑" panose="020b0503020204020204" pitchFamily="34" charset="-122"/>
                <a:sym typeface="+mn-ea"/>
              </a:rPr>
              <a:t>处处流露出作者的郁郁不平之气和“悲其志”的叹惋。</a:t>
            </a:r>
          </a:p>
        </p:txBody>
      </p:sp>
      <p:sp>
        <p:nvSpPr>
          <p:cNvPr id="19" name="文本框 18"/>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微软雅黑" pitchFamily="34" charset="-122"/>
                <a:ea typeface="微软雅黑" panose="020b0503020204020204" pitchFamily="34" charset="-122"/>
              </a:rPr>
              <a:t>明晰主旨</a:t>
            </a:r>
          </a:p>
        </p:txBody>
      </p:sp>
      <p:sp>
        <p:nvSpPr>
          <p:cNvPr id="18" name="矩形 1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182894"/>
            <a:ext cx="12192000" cy="267510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pitchFamily="34" charset="-122"/>
              <a:ea typeface="微软雅黑"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anose="05000000000000000000" pitchFamily="2" charset="2"/>
              <a:buChar char="n"/>
              <a:defRPr/>
            </a:pPr>
            <a:r>
              <a:rPr lang="zh-CN" altLang="en-US" sz="4400" b="1">
                <a:solidFill>
                  <a:schemeClr val="bg1"/>
                </a:solidFill>
                <a:latin typeface="微软雅黑" pitchFamily="34" charset="-122"/>
                <a:ea typeface="微软雅黑" panose="020b0503020204020204" pitchFamily="34" charset="-122"/>
                <a:sym typeface="+mn-ea"/>
              </a:rPr>
              <a:t>技巧点拨</a:t>
            </a:r>
            <a:endParaRPr kumimoji="0" lang="zh-CN" altLang="en-US" sz="4400" b="1" i="1" kern="0" cap="none" spc="600" normalizeH="0" baseline="0" noProof="0">
              <a:solidFill>
                <a:schemeClr val="bg1"/>
              </a:solidFill>
              <a:latin typeface="微软雅黑" pitchFamily="34" charset="-122"/>
              <a:ea typeface="微软雅黑"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微软雅黑" pitchFamily="34" charset="-122"/>
                <a:ea typeface="微软雅黑" panose="020b0503020204020204" pitchFamily="34" charset="-122"/>
              </a:rPr>
              <a:t>第四部分</a:t>
            </a:r>
            <a:endParaRPr lang="en-US" altLang="zh-CN" sz="3200" b="1">
              <a:solidFill>
                <a:schemeClr val="bg1"/>
              </a:solidFill>
              <a:latin typeface="微软雅黑"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500"/>
                            </p:stCondLst>
                            <p:childTnLst>
                              <p:par>
                                <p:cTn id="15" presetID="29" presetClass="entr" presetSubtype="0" fill="hold" grpId="2" nodeType="afterEffect">
                                  <p:stCondLst>
                                    <p:cond delay="10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3000"/>
                            </p:stCondLst>
                            <p:childTnLst>
                              <p:par>
                                <p:cTn id="21" presetID="42" presetClass="entr" presetSubtype="0" fill="hold" grpId="1" nodeType="afterEffect">
                                  <p:stCondLst>
                                    <p:cond delay="15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1"/>
      <p:bldP spid="7" grpId="2"/>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anose="020b0503020204020204" pitchFamily="34" charset="-122"/>
            </a:endParaRPr>
          </a:p>
        </p:txBody>
      </p:sp>
      <p:sp>
        <p:nvSpPr>
          <p:cNvPr id="5" name="文本框 4"/>
          <p:cNvSpPr txBox="1"/>
          <p:nvPr/>
        </p:nvSpPr>
        <p:spPr>
          <a:xfrm>
            <a:off x="679740" y="533204"/>
            <a:ext cx="553998" cy="5922177"/>
          </a:xfrm>
          <a:prstGeom prst="rect">
            <a:avLst/>
          </a:prstGeom>
          <a:noFill/>
        </p:spPr>
        <p:txBody>
          <a:bodyPr vert="eaVert" wrap="square" rtlCol="0">
            <a:spAutoFit/>
          </a:bodyPr>
          <a:lstStyle/>
          <a:p>
            <a:pPr marL="457200" indent="-457200">
              <a:buFont typeface="Wingdings" panose="05000000000000000000" pitchFamily="2" charset="2"/>
              <a:buChar char="n"/>
            </a:pPr>
            <a:r>
              <a:rPr lang="zh-CN" altLang="en-US" sz="2400" b="1" spc="600">
                <a:solidFill>
                  <a:schemeClr val="tx1">
                    <a:lumMod val="50000"/>
                    <a:lumOff val="50000"/>
                  </a:schemeClr>
                </a:solidFill>
                <a:latin typeface="仿宋" panose="02010609060101010101" pitchFamily="49" charset="-122"/>
                <a:ea typeface="仿宋" panose="02010609060101010101" pitchFamily="49" charset="-122"/>
              </a:rPr>
              <a:t>技巧点拨</a:t>
            </a:r>
            <a:r>
              <a:rPr lang="en-US" altLang="zh-CN" sz="2400" b="1" spc="600">
                <a:solidFill>
                  <a:schemeClr val="tx1">
                    <a:lumMod val="50000"/>
                    <a:lumOff val="50000"/>
                  </a:schemeClr>
                </a:solidFill>
                <a:latin typeface="仿宋" panose="02010609060101010101" pitchFamily="49" charset="-122"/>
                <a:ea typeface="仿宋" panose="02010609060101010101" pitchFamily="49" charset="-122"/>
              </a:rPr>
              <a:t>--</a:t>
            </a:r>
            <a:r>
              <a:rPr lang="zh-CN" altLang="en-US" sz="2400" b="1" spc="600">
                <a:solidFill>
                  <a:schemeClr val="tx1">
                    <a:lumMod val="50000"/>
                    <a:lumOff val="50000"/>
                  </a:schemeClr>
                </a:solidFill>
                <a:latin typeface="仿宋" panose="02010609060101010101" pitchFamily="49" charset="-122"/>
                <a:ea typeface="仿宋" panose="02010609060101010101" pitchFamily="49" charset="-122"/>
              </a:rPr>
              <a:t>夹叙夹议</a:t>
            </a:r>
          </a:p>
        </p:txBody>
      </p:sp>
      <p:sp>
        <p:nvSpPr>
          <p:cNvPr id="7" name="文本框 6"/>
          <p:cNvSpPr txBox="1"/>
          <p:nvPr/>
        </p:nvSpPr>
        <p:spPr>
          <a:xfrm>
            <a:off x="1552416" y="3219318"/>
            <a:ext cx="10158609" cy="1884555"/>
          </a:xfrm>
          <a:prstGeom prst="rect">
            <a:avLst/>
          </a:prstGeom>
          <a:noFill/>
        </p:spPr>
        <p:txBody>
          <a:bodyPr wrap="square" rtlCol="0">
            <a:spAutoFit/>
          </a:bodyPr>
          <a:lstStyle/>
          <a:p>
            <a:pPr>
              <a:lnSpc>
                <a:spcPct val="150000"/>
              </a:lnSpc>
            </a:pPr>
            <a:r>
              <a:rPr lang="en-US" altLang="zh-CN" sz="2000" b="1">
                <a:latin typeface="微软雅黑" pitchFamily="34" charset="-122"/>
                <a:ea typeface="微软雅黑" panose="020b0503020204020204" pitchFamily="34" charset="-122"/>
                <a:sym typeface="+mn-ea"/>
              </a:rPr>
              <a:t>【</a:t>
            </a:r>
            <a:r>
              <a:rPr lang="zh-CN" altLang="en-US" sz="2000" b="1">
                <a:latin typeface="微软雅黑" pitchFamily="34" charset="-122"/>
                <a:ea typeface="微软雅黑" panose="020b0503020204020204" pitchFamily="34" charset="-122"/>
                <a:sym typeface="+mn-ea"/>
              </a:rPr>
              <a:t>任务引导</a:t>
            </a:r>
            <a:r>
              <a:rPr lang="en-US" altLang="zh-CN" sz="2000" b="1">
                <a:latin typeface="微软雅黑" pitchFamily="34" charset="-122"/>
                <a:ea typeface="微软雅黑" panose="020b0503020204020204" pitchFamily="34" charset="-122"/>
                <a:sym typeface="+mn-ea"/>
              </a:rPr>
              <a:t>】</a:t>
            </a:r>
            <a:r>
              <a:rPr lang="zh-CN" altLang="en-US" sz="2000">
                <a:latin typeface="微软雅黑" pitchFamily="34" charset="-122"/>
                <a:ea typeface="微软雅黑" panose="020b0503020204020204" pitchFamily="34" charset="-122"/>
                <a:sym typeface="+mn-ea"/>
              </a:rPr>
              <a:t>作为一篇传记，作者成功地运用了夹叙夹议的手法。如“上称帝喾，下道齐桓，中述汤、武”是叙述介绍</a:t>
            </a:r>
            <a:r>
              <a:rPr lang="en-US" altLang="zh-CN" sz="2000">
                <a:latin typeface="微软雅黑" pitchFamily="34" charset="-122"/>
                <a:ea typeface="微软雅黑" panose="020b0503020204020204" pitchFamily="34" charset="-122"/>
                <a:sym typeface="+mn-ea"/>
              </a:rPr>
              <a:t>《</a:t>
            </a:r>
            <a:r>
              <a:rPr lang="zh-CN" altLang="en-US" sz="2000">
                <a:latin typeface="微软雅黑" pitchFamily="34" charset="-122"/>
                <a:ea typeface="微软雅黑" panose="020b0503020204020204" pitchFamily="34" charset="-122"/>
                <a:sym typeface="+mn-ea"/>
              </a:rPr>
              <a:t>离骚</a:t>
            </a:r>
            <a:r>
              <a:rPr lang="en-US" altLang="zh-CN" sz="2000">
                <a:latin typeface="微软雅黑" pitchFamily="34" charset="-122"/>
                <a:ea typeface="微软雅黑" panose="020b0503020204020204" pitchFamily="34" charset="-122"/>
                <a:sym typeface="+mn-ea"/>
              </a:rPr>
              <a:t>》</a:t>
            </a:r>
            <a:r>
              <a:rPr lang="zh-CN" altLang="en-US" sz="2000">
                <a:latin typeface="微软雅黑" pitchFamily="34" charset="-122"/>
                <a:ea typeface="微软雅黑" panose="020b0503020204020204" pitchFamily="34" charset="-122"/>
                <a:sym typeface="+mn-ea"/>
              </a:rPr>
              <a:t>的内容；“其文约，其辞微，其志洁，其行廉</a:t>
            </a:r>
            <a:r>
              <a:rPr lang="en-US" altLang="zh-CN" sz="2000">
                <a:latin typeface="微软雅黑" pitchFamily="34" charset="-122"/>
                <a:ea typeface="微软雅黑" panose="020b0503020204020204" pitchFamily="34" charset="-122"/>
                <a:sym typeface="+mn-ea"/>
              </a:rPr>
              <a:t>……</a:t>
            </a:r>
            <a:r>
              <a:rPr lang="zh-CN" altLang="en-US" sz="2000">
                <a:latin typeface="微软雅黑" pitchFamily="34" charset="-122"/>
                <a:ea typeface="微软雅黑" panose="020b0503020204020204" pitchFamily="34" charset="-122"/>
                <a:sym typeface="+mn-ea"/>
              </a:rPr>
              <a:t>举类迩而见义远”评述了</a:t>
            </a:r>
            <a:r>
              <a:rPr lang="en-US" altLang="zh-CN" sz="2000">
                <a:latin typeface="微软雅黑" pitchFamily="34" charset="-122"/>
                <a:ea typeface="微软雅黑" panose="020b0503020204020204" pitchFamily="34" charset="-122"/>
                <a:sym typeface="+mn-ea"/>
              </a:rPr>
              <a:t>《</a:t>
            </a:r>
            <a:r>
              <a:rPr lang="zh-CN" altLang="en-US" sz="2000">
                <a:latin typeface="微软雅黑" pitchFamily="34" charset="-122"/>
                <a:ea typeface="微软雅黑" panose="020b0503020204020204" pitchFamily="34" charset="-122"/>
                <a:sym typeface="+mn-ea"/>
              </a:rPr>
              <a:t>离骚</a:t>
            </a:r>
            <a:r>
              <a:rPr lang="en-US" altLang="zh-CN" sz="2000">
                <a:latin typeface="微软雅黑" pitchFamily="34" charset="-122"/>
                <a:ea typeface="微软雅黑" panose="020b0503020204020204" pitchFamily="34" charset="-122"/>
                <a:sym typeface="+mn-ea"/>
              </a:rPr>
              <a:t>》</a:t>
            </a:r>
            <a:r>
              <a:rPr lang="zh-CN" altLang="en-US" sz="2000">
                <a:latin typeface="微软雅黑" pitchFamily="34" charset="-122"/>
                <a:ea typeface="微软雅黑" panose="020b0503020204020204" pitchFamily="34" charset="-122"/>
                <a:sym typeface="+mn-ea"/>
              </a:rPr>
              <a:t>的语言特色和表现手法。评传结合，既塑造了传主鲜明的个性特征，又表达了作者的观点态度，具有很强的感染力。 </a:t>
            </a:r>
          </a:p>
        </p:txBody>
      </p:sp>
      <p:sp>
        <p:nvSpPr>
          <p:cNvPr id="9" name="矩形 8"/>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1"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nodeType="afterGroup">
                            <p:stCondLst>
                              <p:cond delay="500"/>
                            </p:stCondLst>
                            <p:childTnLst>
                              <p:par>
                                <p:cTn id="10" presetID="16" presetClass="entr" presetSubtype="21" fill="hold" grpId="0" nodeType="after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nodeType="afterGroup">
                            <p:stCondLst>
                              <p:cond delay="1500"/>
                            </p:stCondLst>
                            <p:childTnLst>
                              <p:par>
                                <p:cTn id="14" presetID="42" presetClass="entr" presetSubtype="0" fill="hold" grpId="2" nodeType="afterEffect">
                                  <p:stCondLst>
                                    <p:cond delay="10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1"/>
      <p:bldP spid="7" grpId="2"/>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1098758"/>
            <a:ext cx="7275384" cy="4654544"/>
          </a:xfrm>
          <a:prstGeom prst="rect">
            <a:avLst/>
          </a:prstGeom>
          <a:noFill/>
        </p:spPr>
        <p:txBody>
          <a:bodyPr wrap="square" rtlCol="0">
            <a:spAutoFit/>
          </a:bodyPr>
          <a:lstStyle/>
          <a:p>
            <a:pPr>
              <a:lnSpc>
                <a:spcPct val="150000"/>
              </a:lnSpc>
            </a:pPr>
            <a:r>
              <a:rPr lang="en-US" altLang="zh-CN" sz="2000" b="1">
                <a:latin typeface="微软雅黑" pitchFamily="34" charset="-122"/>
                <a:ea typeface="微软雅黑" panose="020b0503020204020204" pitchFamily="34" charset="-122"/>
              </a:rPr>
              <a:t>【</a:t>
            </a:r>
            <a:r>
              <a:rPr lang="zh-CN" altLang="en-US" sz="2000" b="1">
                <a:latin typeface="微软雅黑" pitchFamily="34" charset="-122"/>
                <a:ea typeface="微软雅黑" panose="020b0503020204020204" pitchFamily="34" charset="-122"/>
              </a:rPr>
              <a:t>写法指导</a:t>
            </a:r>
            <a:r>
              <a:rPr lang="en-US" altLang="zh-CN" sz="2000" b="1">
                <a:latin typeface="微软雅黑" pitchFamily="34" charset="-122"/>
                <a:ea typeface="微软雅黑" panose="020b0503020204020204" pitchFamily="34" charset="-122"/>
              </a:rPr>
              <a:t>】</a:t>
            </a:r>
          </a:p>
          <a:p>
            <a:pPr>
              <a:lnSpc>
                <a:spcPct val="150000"/>
              </a:lnSpc>
            </a:pPr>
            <a:r>
              <a:rPr lang="zh-CN" altLang="en-US" sz="2000" b="1">
                <a:solidFill>
                  <a:srgbClr val="C00000"/>
                </a:solidFill>
                <a:latin typeface="微软雅黑" pitchFamily="34" charset="-122"/>
                <a:ea typeface="微软雅黑" panose="020b0503020204020204" pitchFamily="34" charset="-122"/>
              </a:rPr>
              <a:t>夹叙夹议“三要点”</a:t>
            </a:r>
          </a:p>
          <a:p>
            <a:pPr>
              <a:lnSpc>
                <a:spcPct val="150000"/>
              </a:lnSpc>
            </a:pPr>
            <a:r>
              <a:rPr lang="en-US" altLang="zh-CN" sz="2000" b="1">
                <a:solidFill>
                  <a:srgbClr val="C00000"/>
                </a:solidFill>
                <a:latin typeface="微软雅黑" pitchFamily="34" charset="-122"/>
                <a:ea typeface="微软雅黑" panose="020b0503020204020204" pitchFamily="34" charset="-122"/>
              </a:rPr>
              <a:t>(1)</a:t>
            </a:r>
            <a:r>
              <a:rPr lang="zh-CN" altLang="en-US" sz="2000" b="1">
                <a:solidFill>
                  <a:srgbClr val="C00000"/>
                </a:solidFill>
                <a:latin typeface="微软雅黑" pitchFamily="34" charset="-122"/>
                <a:ea typeface="微软雅黑" panose="020b0503020204020204" pitchFamily="34" charset="-122"/>
              </a:rPr>
              <a:t>以记叙为基础。</a:t>
            </a:r>
            <a:r>
              <a:rPr lang="zh-CN" altLang="en-US" sz="2000">
                <a:latin typeface="微软雅黑" pitchFamily="34" charset="-122"/>
                <a:ea typeface="微软雅黑" panose="020b0503020204020204" pitchFamily="34" charset="-122"/>
              </a:rPr>
              <a:t>夹叙夹议的基础是记叙。因此，要在记叙中把事件的过程写清楚，把人物或场景写具体，为下文的议论做好充分的铺垫。</a:t>
            </a:r>
          </a:p>
          <a:p>
            <a:pPr>
              <a:lnSpc>
                <a:spcPct val="150000"/>
              </a:lnSpc>
            </a:pPr>
            <a:r>
              <a:rPr lang="en-US" altLang="zh-CN" sz="2000" b="1">
                <a:solidFill>
                  <a:srgbClr val="C00000"/>
                </a:solidFill>
                <a:latin typeface="微软雅黑" pitchFamily="34" charset="-122"/>
                <a:ea typeface="微软雅黑" panose="020b0503020204020204" pitchFamily="34" charset="-122"/>
              </a:rPr>
              <a:t>(2)</a:t>
            </a:r>
            <a:r>
              <a:rPr lang="zh-CN" altLang="en-US" sz="2000" b="1">
                <a:solidFill>
                  <a:srgbClr val="C00000"/>
                </a:solidFill>
                <a:latin typeface="微软雅黑" pitchFamily="34" charset="-122"/>
                <a:ea typeface="微软雅黑" panose="020b0503020204020204" pitchFamily="34" charset="-122"/>
              </a:rPr>
              <a:t>以“议”为灵魂。</a:t>
            </a:r>
            <a:r>
              <a:rPr lang="zh-CN" altLang="en-US" sz="2000">
                <a:latin typeface="微软雅黑" pitchFamily="34" charset="-122"/>
                <a:ea typeface="微软雅黑" panose="020b0503020204020204" pitchFamily="34" charset="-122"/>
              </a:rPr>
              <a:t>议论，是夹叙夹议中的关键，是所叙事件、人物或场景的意义之所在。要在议论中揭示出事例的内涵，表达出作者的思想情感。</a:t>
            </a:r>
          </a:p>
          <a:p>
            <a:pPr>
              <a:lnSpc>
                <a:spcPct val="150000"/>
              </a:lnSpc>
            </a:pPr>
            <a:r>
              <a:rPr lang="en-US" altLang="zh-CN" sz="2000" b="1">
                <a:solidFill>
                  <a:srgbClr val="C00000"/>
                </a:solidFill>
                <a:latin typeface="微软雅黑" pitchFamily="34" charset="-122"/>
                <a:ea typeface="微软雅黑" panose="020b0503020204020204" pitchFamily="34" charset="-122"/>
              </a:rPr>
              <a:t>(3)</a:t>
            </a:r>
            <a:r>
              <a:rPr lang="zh-CN" altLang="en-US" sz="2000" b="1">
                <a:solidFill>
                  <a:srgbClr val="C00000"/>
                </a:solidFill>
                <a:latin typeface="微软雅黑" pitchFamily="34" charset="-122"/>
                <a:ea typeface="微软雅黑" panose="020b0503020204020204" pitchFamily="34" charset="-122"/>
              </a:rPr>
              <a:t>灵活安排“叙”和“议”的位置。</a:t>
            </a:r>
            <a:r>
              <a:rPr lang="zh-CN" altLang="en-US" sz="2000">
                <a:latin typeface="微软雅黑" pitchFamily="34" charset="-122"/>
                <a:ea typeface="微软雅黑" panose="020b0503020204020204" pitchFamily="34" charset="-122"/>
              </a:rPr>
              <a:t>可以先叙后议，也可以边叙边议，还可以先议后叙。</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688727" y="1106747"/>
            <a:ext cx="1359650" cy="369332"/>
          </a:xfrm>
          <a:prstGeom prst="rect">
            <a:avLst/>
          </a:prstGeom>
          <a:noFill/>
        </p:spPr>
        <p:txBody>
          <a:bodyPr wrap="square" rtlCol="0">
            <a:spAutoFit/>
          </a:bodyPr>
          <a:lstStyle/>
          <a:p>
            <a:r>
              <a:rPr lang="zh-CN" altLang="en-US" b="1"/>
              <a:t>夹叙夹议</a:t>
            </a:r>
            <a:endParaRPr kumimoji="1" lang="zh-CN" altLang="en-US" sz="2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dissolve">
                                      <p:cBhvr>
                                        <p:cTn id="14" dur="500"/>
                                        <p:tgtEl>
                                          <p:spTgt spid="12">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dissolve">
                                      <p:cBhvr>
                                        <p:cTn id="17" dur="500"/>
                                        <p:tgtEl>
                                          <p:spTgt spid="12">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12">
                                            <p:txEl>
                                              <p:pRg st="3" end="3"/>
                                            </p:txEl>
                                          </p:spTgt>
                                        </p:tgtEl>
                                        <p:attrNameLst>
                                          <p:attrName>style.visibility</p:attrName>
                                        </p:attrNameLst>
                                      </p:cBhvr>
                                      <p:to>
                                        <p:strVal val="visible"/>
                                      </p:to>
                                    </p:set>
                                    <p:animEffect transition="in" filter="dissolve">
                                      <p:cBhvr>
                                        <p:cTn id="20" dur="500"/>
                                        <p:tgtEl>
                                          <p:spTgt spid="12">
                                            <p:txEl>
                                              <p:pRg st="3" end="3"/>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animEffect transition="in" filter="dissolve">
                                      <p:cBhvr>
                                        <p:cTn id="23"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22675" y="1119224"/>
            <a:ext cx="11314981" cy="4192879"/>
          </a:xfrm>
          <a:prstGeom prst="rect">
            <a:avLst/>
          </a:prstGeom>
          <a:noFill/>
        </p:spPr>
        <p:txBody>
          <a:bodyPr wrap="square" rtlCol="0">
            <a:spAutoFit/>
          </a:bodyPr>
          <a:lstStyle/>
          <a:p>
            <a:pPr>
              <a:lnSpc>
                <a:spcPct val="150000"/>
              </a:lnSpc>
            </a:pP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迁移运用</a:t>
            </a:r>
            <a:r>
              <a:rPr lang="en-US" altLang="zh-CN" sz="2000">
                <a:latin typeface="微软雅黑" pitchFamily="34" charset="-122"/>
                <a:ea typeface="微软雅黑" panose="020b0503020204020204" pitchFamily="34" charset="-122"/>
              </a:rPr>
              <a:t>】</a:t>
            </a:r>
          </a:p>
          <a:p>
            <a:pPr>
              <a:lnSpc>
                <a:spcPct val="150000"/>
              </a:lnSpc>
            </a:pPr>
            <a:r>
              <a:rPr lang="zh-CN" altLang="en-US" sz="2000">
                <a:latin typeface="微软雅黑" pitchFamily="34" charset="-122"/>
                <a:ea typeface="微软雅黑" panose="020b0503020204020204" pitchFamily="34" charset="-122"/>
              </a:rPr>
              <a:t>请你运用夹叙夹议的手法描写你心目中的屈原，体现出其鲜明的个性特征。</a:t>
            </a:r>
            <a:r>
              <a:rPr lang="en-US" altLang="zh-CN" sz="2000">
                <a:latin typeface="微软雅黑" pitchFamily="34" charset="-122"/>
                <a:ea typeface="微软雅黑" panose="020b0503020204020204" pitchFamily="34" charset="-122"/>
              </a:rPr>
              <a:t>200</a:t>
            </a:r>
            <a:r>
              <a:rPr lang="zh-CN" altLang="en-US" sz="2000">
                <a:latin typeface="微软雅黑" pitchFamily="34" charset="-122"/>
                <a:ea typeface="微软雅黑" panose="020b0503020204020204" pitchFamily="34" charset="-122"/>
              </a:rPr>
              <a:t>字左右。</a:t>
            </a:r>
          </a:p>
          <a:p>
            <a:pPr>
              <a:lnSpc>
                <a:spcPct val="150000"/>
              </a:lnSpc>
            </a:pPr>
            <a:r>
              <a:rPr lang="zh-CN" altLang="en-US" sz="2000">
                <a:solidFill>
                  <a:srgbClr val="C00000"/>
                </a:solidFill>
                <a:latin typeface="微软雅黑" pitchFamily="34" charset="-122"/>
                <a:ea typeface="微软雅黑" panose="020b0503020204020204" pitchFamily="34" charset="-122"/>
              </a:rPr>
              <a:t>明确   　</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示例</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逆流而上，一位老者在水一方。他那爬满皱纹的额头，那微微弓着的瘦弱身躯，那沉吟江边满脸的迷茫</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我忆起了，他，“长太息以掩涕兮，哀民生之多艰”的屈原！他在江边徘徊着</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突然，仰天长叹：“天啊！奈何你这般待我？圣上啊，你为何听信谗言，疏远我啊！天下之大，无人明吾心意也！”纵身一跃，投入了滚滚奔流的江水之中</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我欲哭无泪，欲助无能。只能对着江心，对着屈原呼喊道：“我懂！我真的懂！”屈原为国为民捐躯，这份真挚强烈的感情铭记在后人的心中，永远不会忘记</a:t>
            </a:r>
            <a:r>
              <a:rPr lang="en-US" altLang="zh-CN" sz="2000">
                <a:solidFill>
                  <a:srgbClr val="C00000"/>
                </a:solidFill>
                <a:latin typeface="微软雅黑" pitchFamily="34" charset="-122"/>
                <a:ea typeface="微软雅黑" panose="020b0503020204020204" pitchFamily="34" charset="-122"/>
              </a:rPr>
              <a:t>……</a:t>
            </a:r>
            <a:r>
              <a:rPr lang="zh-CN" altLang="en-US" sz="2000">
                <a:solidFill>
                  <a:srgbClr val="C00000"/>
                </a:solidFill>
                <a:latin typeface="微软雅黑" pitchFamily="34" charset="-122"/>
                <a:ea typeface="微软雅黑" panose="020b0503020204020204" pitchFamily="34" charset="-122"/>
              </a:rPr>
              <a:t>小人当道，统治者无能。屈原满腔热血和报国之心，换来的却是“众女嫉余之蛾眉兮，谣诼谓余以善淫”。悲哉！哀哉！</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dissolve">
                                      <p:cBhvr>
                                        <p:cTn id="14"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7310" y="773094"/>
            <a:ext cx="11125711" cy="5632311"/>
          </a:xfrm>
          <a:prstGeom prst="rect">
            <a:avLst/>
          </a:prstGeom>
          <a:noFill/>
        </p:spPr>
        <p:txBody>
          <a:bodyPr wrap="square" rtlCol="0">
            <a:spAutoFit/>
          </a:bodyPr>
          <a:lstStyle/>
          <a:p>
            <a:pPr algn="ctr" fontAlgn="ctr">
              <a:lnSpc>
                <a:spcPct val="150000"/>
              </a:lnSpc>
            </a:pPr>
            <a:r>
              <a:rPr lang="zh-CN" altLang="en-US" sz="2000">
                <a:latin typeface="微软雅黑" pitchFamily="34" charset="-122"/>
                <a:ea typeface="微软雅黑" panose="020b0503020204020204" pitchFamily="34" charset="-122"/>
              </a:rPr>
              <a:t>屈原：无路可走</a:t>
            </a:r>
          </a:p>
          <a:p>
            <a:pPr algn="ctr" fontAlgn="ctr">
              <a:lnSpc>
                <a:spcPct val="150000"/>
              </a:lnSpc>
            </a:pPr>
            <a:r>
              <a:rPr lang="zh-CN" altLang="en-US" sz="2000">
                <a:latin typeface="微软雅黑" pitchFamily="34" charset="-122"/>
                <a:ea typeface="微软雅黑" panose="020b0503020204020204" pitchFamily="34" charset="-122"/>
              </a:rPr>
              <a:t>鲍鹏山</a:t>
            </a:r>
          </a:p>
          <a:p>
            <a:pPr fontAlgn="ctr">
              <a:lnSpc>
                <a:spcPct val="150000"/>
              </a:lnSpc>
            </a:pPr>
            <a:r>
              <a:rPr lang="zh-CN" altLang="en-US" sz="2000">
                <a:latin typeface="微软雅黑" pitchFamily="34" charset="-122"/>
                <a:ea typeface="微软雅黑" panose="020b0503020204020204" pitchFamily="34" charset="-122"/>
              </a:rPr>
              <a:t>    ①他不理解邪恶与不公。他无法和他们和平共处，哪怕是虚与委蛇。他谨持着他理想的绝对纯洁，是的，他至死也不曾丢失一寸土地，他是代表独特个体而与社会宣战的最伟大最掺绝人寰的战士。因为他的绝不让步，这世界有可能免于全面堕落。</a:t>
            </a:r>
          </a:p>
          <a:p>
            <a:pPr fontAlgn="ctr">
              <a:lnSpc>
                <a:spcPct val="150000"/>
              </a:lnSpc>
            </a:pPr>
            <a:r>
              <a:rPr lang="zh-CN" altLang="en-US" sz="2000">
                <a:latin typeface="微软雅黑" pitchFamily="34" charset="-122"/>
                <a:ea typeface="微软雅黑" panose="020b0503020204020204" pitchFamily="34" charset="-122"/>
              </a:rPr>
              <a:t>      ②屈原坚定地忠于自己的内心感受。屈原爱君、恋君．这只是因为只有楚怀  王才能实现他的理想，对那个顷襄王，他就毫无思慕之情．因为他对这个憨大孱头不抱任何希望。他是一个个性极强，意志极强，脾气也极坏的人，是一个极自尊的人。他的作品是“发愤以舒情”的产物、是无休无止的“怨“，“信而见疑，忠而被谤，能无怨乎”：刘安、司马迁所标揭出来的．就是屈原的“怨君”及其合理性。而班因则只承认屈原“忠君”。而不满于他的“怨君”了，班固的这一改造，便形成几千年的沉沉大雾：由“忠君”</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班固</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到“忠国”</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王夫之</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再到现代的“忠民”。但我这里要恢复屈原的本来面目：他忠于自己，忠于自己的感觉，忠于自己的良心！</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itchFamily="34" charset="-122"/>
                <a:ea typeface="微软雅黑" panose="020b0503020204020204" pitchFamily="34" charset="-122"/>
              </a:rPr>
              <a:t>拓展阅读</a:t>
            </a:r>
            <a:endParaRPr lang="en-US" altLang="zh-CN" sz="2800" b="1">
              <a:latin typeface="微软雅黑"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5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1"/>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13911" y="1074602"/>
            <a:ext cx="11364177" cy="5170646"/>
          </a:xfrm>
          <a:prstGeom prst="rect">
            <a:avLst/>
          </a:prstGeom>
          <a:noFill/>
        </p:spPr>
        <p:txBody>
          <a:bodyPr wrap="square" rtlCol="0">
            <a:spAutoFit/>
          </a:bodyPr>
          <a:lstStyle/>
          <a:p>
            <a:pPr fontAlgn="ctr">
              <a:lnSpc>
                <a:spcPct val="150000"/>
              </a:lnSpc>
            </a:pPr>
            <a:r>
              <a:rPr lang="zh-CN" altLang="en-US" sz="2000">
                <a:latin typeface="微软雅黑" pitchFamily="34" charset="-122"/>
                <a:ea typeface="微软雅黑" panose="020b0503020204020204" pitchFamily="34" charset="-122"/>
              </a:rPr>
              <a:t>      ③</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九歌</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是屈原生活以外的作品，体现的却又恰是屈原内心的柔情。他本来应该生活在“九歌”的境界中的，他应该是“九歌’”中的人物：浪漫、多情、敏感，诗意纵横，文采斐然。</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九章</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是屈原生活的记录，却又是屈原内心中最无奈的遭遇。</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九歌</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和</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九章</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实在是水火不相容的两个世界：一个是柔情似水，佳期如梦；一个是炼狱之火。死去活来。屈原就挣扎在这两个世界之中。一个最柔情的人碰到最冷酷的现实，最纯洁的人落在最肮脏的泥塘。一个如此遵循心灵真诚的热病不要得不应付现实的虚伪。一个如此热爱真理与正义的人却得不到真理与正义的庇护</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是的，是我们以血肉之躯支撑着真理与正义，而不是真理与正义在支持着我们的事业</a:t>
            </a:r>
            <a:r>
              <a:rPr lang="en-US" altLang="zh-CN" sz="2000">
                <a:latin typeface="微软雅黑" pitchFamily="34" charset="-122"/>
                <a:ea typeface="微软雅黑" panose="020b0503020204020204" pitchFamily="34" charset="-122"/>
              </a:rPr>
              <a:t>!</a:t>
            </a:r>
          </a:p>
          <a:p>
            <a:pPr fontAlgn="ctr">
              <a:lnSpc>
                <a:spcPct val="150000"/>
              </a:lnSpc>
            </a:pPr>
            <a:r>
              <a:rPr lang="zh-CN" altLang="en-US" sz="2000">
                <a:latin typeface="微软雅黑" pitchFamily="34" charset="-122"/>
                <a:ea typeface="微软雅黑" panose="020b0503020204020204" pitchFamily="34" charset="-122"/>
              </a:rPr>
              <a:t>      </a:t>
            </a:r>
            <a:r>
              <a:rPr lang="en-US" altLang="zh-CN" sz="2000">
                <a:latin typeface="微软雅黑" pitchFamily="34" charset="-122"/>
                <a:ea typeface="微软雅黑" panose="020b0503020204020204" pitchFamily="34" charset="-122"/>
              </a:rPr>
              <a:t>④</a:t>
            </a:r>
            <a:r>
              <a:rPr lang="zh-CN" altLang="en-US" sz="2000">
                <a:latin typeface="微软雅黑" pitchFamily="34" charset="-122"/>
                <a:ea typeface="微软雅黑" panose="020b0503020204020204" pitchFamily="34" charset="-122"/>
              </a:rPr>
              <a:t>屈原之死往往使我想起另一个楚人之死：项羽。两人都是自杀，且都死在水边：屈原自沉于汨罗之波，项羽自刎于乌江之畔。两人都死于自己对别人的不容：项羽决不宽容秦人。这两人的死，可能暗示着，我们民族的一些真性情死了。我们民族最殷红的血流失在水中，被冲淡了。乡愿活着，滑头活着，奸诈活着。他们使这个世界的生态更加恶化，更不适合人的生存。</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itchFamily="34" charset="-122"/>
                <a:ea typeface="微软雅黑" panose="020b0503020204020204" pitchFamily="34" charset="-122"/>
              </a:rPr>
              <a:t>拓展阅读</a:t>
            </a:r>
            <a:endParaRPr lang="en-US" altLang="zh-CN" sz="2800" b="1">
              <a:latin typeface="微软雅黑"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398077" y="1308680"/>
            <a:ext cx="11364177" cy="3785652"/>
          </a:xfrm>
          <a:prstGeom prst="rect">
            <a:avLst/>
          </a:prstGeom>
          <a:noFill/>
        </p:spPr>
        <p:txBody>
          <a:bodyPr wrap="square" rtlCol="0">
            <a:spAutoFit/>
          </a:bodyPr>
          <a:lstStyle/>
          <a:p>
            <a:pPr fontAlgn="ctr">
              <a:lnSpc>
                <a:spcPct val="150000"/>
              </a:lnSpc>
            </a:pPr>
            <a:r>
              <a:rPr lang="zh-CN" altLang="en-US" sz="2000">
                <a:latin typeface="微软雅黑" pitchFamily="34" charset="-122"/>
                <a:ea typeface="微软雅黑" panose="020b0503020204020204" pitchFamily="34" charset="-122"/>
              </a:rPr>
              <a:t>      ⑤屈原确实偏激。岂止是偏激，屈原还有许多别的缺点。但我总以为偏激的人往往有真性情。更重要的是，偏激的人往往不是小人</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因为小人总是很圆通的。</a:t>
            </a:r>
          </a:p>
          <a:p>
            <a:pPr fontAlgn="ctr">
              <a:lnSpc>
                <a:spcPct val="150000"/>
              </a:lnSpc>
            </a:pPr>
            <a:r>
              <a:rPr lang="zh-CN" altLang="en-US" sz="2000">
                <a:latin typeface="微软雅黑" pitchFamily="34" charset="-122"/>
                <a:ea typeface="微软雅黑" panose="020b0503020204020204" pitchFamily="34" charset="-122"/>
              </a:rPr>
              <a:t>      ⑥屈原还有许多别的缺点。屈原是一个心性褊狭的人，是一个因为太纯洁而褊狭的人。屈原是一个不稳重的人，是一个因为太多情而不稳重的人。他脆弱，却是因为他太珍惜一些东西，在这</a:t>
            </a:r>
            <a:r>
              <a:rPr lang="en-US" altLang="zh-CN" sz="2000">
                <a:latin typeface="微软雅黑" pitchFamily="34" charset="-122"/>
                <a:ea typeface="微软雅黑" panose="020b0503020204020204" pitchFamily="34" charset="-122"/>
              </a:rPr>
              <a:t>——</a:t>
            </a:r>
            <a:r>
              <a:rPr lang="zh-CN" altLang="en-US" sz="2000">
                <a:latin typeface="微软雅黑" pitchFamily="34" charset="-122"/>
                <a:ea typeface="微软雅黑" panose="020b0503020204020204" pitchFamily="34" charset="-122"/>
              </a:rPr>
              <a:t>点上他又有真坚定，真强大。他也浮躁，因为他执着理想而不能片刻安于现实。他在他的理想中陶醉着，时时被他的理想鼓舞看，以至有时失却了现实感。但我总以为像屈原这样的人往往有真性情。</a:t>
            </a:r>
          </a:p>
          <a:p>
            <a:pPr fontAlgn="ctr">
              <a:lnSpc>
                <a:spcPct val="150000"/>
              </a:lnSpc>
            </a:pPr>
            <a:r>
              <a:rPr lang="zh-CN" altLang="en-US" sz="2000">
                <a:latin typeface="微软雅黑" pitchFamily="34" charset="-122"/>
                <a:ea typeface="微软雅黑" panose="020b0503020204020204" pitchFamily="34" charset="-122"/>
              </a:rPr>
              <a:t>      ⑦况且，有缺点的战士毕竟是战士。</a:t>
            </a:r>
          </a:p>
          <a:p>
            <a:pPr fontAlgn="ctr">
              <a:lnSpc>
                <a:spcPct val="150000"/>
              </a:lnSpc>
            </a:pPr>
            <a:r>
              <a:rPr lang="zh-CN" altLang="en-US" sz="2000">
                <a:latin typeface="微软雅黑" pitchFamily="34" charset="-122"/>
                <a:ea typeface="微软雅黑" panose="020b0503020204020204" pitchFamily="34" charset="-122"/>
              </a:rPr>
              <a:t>      ⑧完美的苍蝇终究是苍蝇。  </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itchFamily="34" charset="-122"/>
                <a:ea typeface="微软雅黑" panose="020b0503020204020204" pitchFamily="34" charset="-122"/>
              </a:rPr>
              <a:t>拓展阅读</a:t>
            </a:r>
            <a:endParaRPr lang="en-US" altLang="zh-CN" sz="2800" b="1">
              <a:latin typeface="微软雅黑"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398077" y="1533205"/>
            <a:ext cx="11364177" cy="3323987"/>
          </a:xfrm>
          <a:prstGeom prst="rect">
            <a:avLst/>
          </a:prstGeom>
          <a:noFill/>
        </p:spPr>
        <p:txBody>
          <a:bodyPr wrap="square" rtlCol="0">
            <a:spAutoFit/>
          </a:bodyPr>
          <a:lstStyle/>
          <a:p>
            <a:pPr fontAlgn="ctr">
              <a:lnSpc>
                <a:spcPct val="150000"/>
              </a:lnSpc>
            </a:pPr>
            <a:r>
              <a:rPr lang="zh-CN" altLang="en-US" sz="2000" b="1">
                <a:latin typeface="微软雅黑" pitchFamily="34" charset="-122"/>
                <a:ea typeface="微软雅黑" panose="020b0503020204020204" pitchFamily="34" charset="-122"/>
              </a:rPr>
              <a:t>问题</a:t>
            </a:r>
            <a:r>
              <a:rPr lang="en-US" altLang="zh-CN" sz="2000" b="1">
                <a:latin typeface="微软雅黑" pitchFamily="34" charset="-122"/>
                <a:ea typeface="微软雅黑" panose="020b0503020204020204" pitchFamily="34" charset="-122"/>
              </a:rPr>
              <a:t>1</a:t>
            </a:r>
            <a:r>
              <a:rPr lang="zh-CN" altLang="en-US" sz="2000" b="1">
                <a:latin typeface="微软雅黑" pitchFamily="34" charset="-122"/>
                <a:ea typeface="微软雅黑" panose="020b0503020204020204" pitchFamily="34" charset="-122"/>
              </a:rPr>
              <a:t>：屈原为什么会“无路可走”。</a:t>
            </a:r>
          </a:p>
          <a:p>
            <a:pPr fontAlgn="ctr">
              <a:lnSpc>
                <a:spcPct val="150000"/>
              </a:lnSpc>
            </a:pPr>
            <a:r>
              <a:rPr lang="zh-CN" altLang="en-US" sz="2000">
                <a:solidFill>
                  <a:srgbClr val="C00000"/>
                </a:solidFill>
                <a:latin typeface="微软雅黑" pitchFamily="34" charset="-122"/>
                <a:ea typeface="微软雅黑" panose="020b0503020204020204" pitchFamily="34" charset="-122"/>
              </a:rPr>
              <a:t>明确   ①屈原太纯洁而心性偏狭，太多情而不稳重，太珍惜而脆弱，过于执著于理想而不能片刻安于现实。②屈原生活在一个冷酷而虚伪的社会中，他的理想与现实生活格格不入，而他又不肯向现实妥协，因而无路可走。</a:t>
            </a:r>
          </a:p>
          <a:p>
            <a:pPr fontAlgn="ctr">
              <a:lnSpc>
                <a:spcPct val="150000"/>
              </a:lnSpc>
            </a:pPr>
            <a:r>
              <a:rPr lang="zh-CN" altLang="en-US" sz="2000" b="1">
                <a:latin typeface="微软雅黑" pitchFamily="34" charset="-122"/>
                <a:ea typeface="微软雅黑" panose="020b0503020204020204" pitchFamily="34" charset="-122"/>
              </a:rPr>
              <a:t>问题</a:t>
            </a:r>
            <a:r>
              <a:rPr lang="en-US" altLang="zh-CN" sz="2000" b="1">
                <a:latin typeface="微软雅黑" pitchFamily="34" charset="-122"/>
                <a:ea typeface="微软雅黑" panose="020b0503020204020204" pitchFamily="34" charset="-122"/>
              </a:rPr>
              <a:t>2</a:t>
            </a:r>
            <a:r>
              <a:rPr lang="zh-CN" altLang="en-US" sz="2000" b="1">
                <a:latin typeface="微软雅黑" pitchFamily="34" charset="-122"/>
                <a:ea typeface="微软雅黑" panose="020b0503020204020204" pitchFamily="34" charset="-122"/>
              </a:rPr>
              <a:t>：标题“屈原：无路可走”有什么作用</a:t>
            </a:r>
            <a:r>
              <a:rPr lang="en-US" altLang="zh-CN" sz="2000" b="1">
                <a:latin typeface="微软雅黑" pitchFamily="34" charset="-122"/>
                <a:ea typeface="微软雅黑" panose="020b0503020204020204" pitchFamily="34" charset="-122"/>
              </a:rPr>
              <a:t>?</a:t>
            </a:r>
            <a:r>
              <a:rPr lang="zh-CN" altLang="en-US" sz="2000" b="1">
                <a:latin typeface="微软雅黑" pitchFamily="34" charset="-122"/>
                <a:ea typeface="微软雅黑" panose="020b0503020204020204" pitchFamily="34" charset="-122"/>
              </a:rPr>
              <a:t>请谈谈你的看法。</a:t>
            </a:r>
          </a:p>
          <a:p>
            <a:pPr fontAlgn="ctr">
              <a:lnSpc>
                <a:spcPct val="150000"/>
              </a:lnSpc>
            </a:pPr>
            <a:r>
              <a:rPr lang="zh-CN" altLang="en-US" sz="2000">
                <a:solidFill>
                  <a:srgbClr val="C00000"/>
                </a:solidFill>
                <a:latin typeface="微软雅黑" pitchFamily="34" charset="-122"/>
                <a:ea typeface="微软雅黑" panose="020b0503020204020204" pitchFamily="34" charset="-122"/>
              </a:rPr>
              <a:t>明确   标题既点明文章写作对象，又强调了屈原高洁品行和美好的理想注定处处碰壁；标题作为线索贯穿全文，巧妙地表达出作者对屈原的认同与肯定。可以引发读者对屈原“无路可走”的阅读兴趣。</a:t>
            </a:r>
            <a:endParaRPr lang="en-US" altLang="zh-CN" sz="2000">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itchFamily="34" charset="-122"/>
                <a:ea typeface="微软雅黑" panose="020b0503020204020204" pitchFamily="34" charset="-122"/>
              </a:rPr>
              <a:t>拓展阅读</a:t>
            </a:r>
            <a:endParaRPr lang="en-US" altLang="zh-CN" sz="2800" b="1">
              <a:latin typeface="微软雅黑"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dissolve">
                                      <p:cBhvr>
                                        <p:cTn id="14" dur="500"/>
                                        <p:tgtEl>
                                          <p:spTgt spid="12">
                                            <p:txEl>
                                              <p:pRg st="1" end="1"/>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9" presetClass="entr" presetSubtype="0" fill="hold"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dissolve">
                                      <p:cBhvr>
                                        <p:cTn id="19"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131251" y="748375"/>
            <a:ext cx="9897830" cy="5355312"/>
          </a:xfrm>
          <a:prstGeom prst="rect">
            <a:avLst/>
          </a:prstGeom>
          <a:noFill/>
        </p:spPr>
        <p:txBody>
          <a:bodyPr wrap="square" rtlCol="0">
            <a:spAutoFit/>
          </a:bodyPr>
          <a:lstStyle/>
          <a:p>
            <a:pPr marL="457200" indent="-457200" fontAlgn="ctr">
              <a:lnSpc>
                <a:spcPct val="150000"/>
              </a:lnSpc>
              <a:buFont typeface="Wingdings" panose="05000000000000000000" pitchFamily="2" charset="2"/>
              <a:buChar char="n"/>
            </a:pPr>
            <a:r>
              <a:rPr lang="zh-CN" altLang="en-US" sz="2800" b="1">
                <a:latin typeface="微软雅黑" pitchFamily="34" charset="-122"/>
                <a:ea typeface="微软雅黑" panose="020b0503020204020204" pitchFamily="34" charset="-122"/>
              </a:rPr>
              <a:t>素材积累</a:t>
            </a:r>
            <a:r>
              <a:rPr lang="en-US" altLang="zh-CN" sz="2800" b="1">
                <a:latin typeface="微软雅黑" pitchFamily="34" charset="-122"/>
                <a:ea typeface="微软雅黑" panose="020b0503020204020204" pitchFamily="34" charset="-122"/>
              </a:rPr>
              <a:t>—</a:t>
            </a:r>
            <a:r>
              <a:rPr lang="zh-CN" altLang="en-US" sz="2800" b="1">
                <a:latin typeface="微软雅黑" pitchFamily="34" charset="-122"/>
                <a:ea typeface="微软雅黑" panose="020b0503020204020204" pitchFamily="34" charset="-122"/>
              </a:rPr>
              <a:t>屈原名句</a:t>
            </a:r>
          </a:p>
          <a:p>
            <a:pPr lvl="2" fontAlgn="ctr">
              <a:lnSpc>
                <a:spcPct val="150000"/>
              </a:lnSpc>
            </a:pPr>
            <a:r>
              <a:rPr lang="en-US" altLang="zh-CN" sz="2000">
                <a:latin typeface="微软雅黑" pitchFamily="34" charset="-122"/>
                <a:ea typeface="微软雅黑" panose="020b0503020204020204" pitchFamily="34" charset="-122"/>
              </a:rPr>
              <a:t>1</a:t>
            </a:r>
            <a:r>
              <a:rPr lang="zh-CN" altLang="en-US" sz="2000">
                <a:latin typeface="微软雅黑" pitchFamily="34" charset="-122"/>
                <a:ea typeface="微软雅黑" panose="020b0503020204020204" pitchFamily="34" charset="-122"/>
              </a:rPr>
              <a:t>、长太息以掩涕兮，哀民生之多艰。</a:t>
            </a:r>
          </a:p>
          <a:p>
            <a:pPr lvl="2" fontAlgn="ctr">
              <a:lnSpc>
                <a:spcPct val="150000"/>
              </a:lnSpc>
            </a:pPr>
            <a:r>
              <a:rPr lang="en-US" altLang="zh-CN" sz="2000">
                <a:latin typeface="微软雅黑" pitchFamily="34" charset="-122"/>
                <a:ea typeface="微软雅黑" panose="020b0503020204020204" pitchFamily="34" charset="-122"/>
              </a:rPr>
              <a:t>2</a:t>
            </a:r>
            <a:r>
              <a:rPr lang="zh-CN" altLang="en-US" sz="2000">
                <a:latin typeface="微软雅黑" pitchFamily="34" charset="-122"/>
                <a:ea typeface="微软雅黑" panose="020b0503020204020204" pitchFamily="34" charset="-122"/>
              </a:rPr>
              <a:t>、尺有所短；寸有所长。物有所不足；智有所不明。</a:t>
            </a:r>
          </a:p>
          <a:p>
            <a:pPr lvl="2" fontAlgn="ctr">
              <a:lnSpc>
                <a:spcPct val="150000"/>
              </a:lnSpc>
            </a:pPr>
            <a:r>
              <a:rPr lang="en-US" altLang="zh-CN" sz="2000">
                <a:latin typeface="微软雅黑" pitchFamily="34" charset="-122"/>
                <a:ea typeface="微软雅黑" panose="020b0503020204020204" pitchFamily="34" charset="-122"/>
              </a:rPr>
              <a:t>3</a:t>
            </a:r>
            <a:r>
              <a:rPr lang="zh-CN" altLang="en-US" sz="2000">
                <a:latin typeface="微软雅黑" pitchFamily="34" charset="-122"/>
                <a:ea typeface="微软雅黑" panose="020b0503020204020204" pitchFamily="34" charset="-122"/>
              </a:rPr>
              <a:t>、路漫漫其修远兮，吾将上下而求索。</a:t>
            </a:r>
          </a:p>
          <a:p>
            <a:pPr lvl="2" fontAlgn="ctr">
              <a:lnSpc>
                <a:spcPct val="150000"/>
              </a:lnSpc>
            </a:pPr>
            <a:r>
              <a:rPr lang="en-US" altLang="zh-CN" sz="2000">
                <a:latin typeface="微软雅黑" pitchFamily="34" charset="-122"/>
                <a:ea typeface="微软雅黑" panose="020b0503020204020204" pitchFamily="34" charset="-122"/>
              </a:rPr>
              <a:t>4</a:t>
            </a:r>
            <a:r>
              <a:rPr lang="zh-CN" altLang="en-US" sz="2000">
                <a:latin typeface="微软雅黑" pitchFamily="34" charset="-122"/>
                <a:ea typeface="微软雅黑" panose="020b0503020204020204" pitchFamily="34" charset="-122"/>
              </a:rPr>
              <a:t>、余将董道而不豫兮，固将重昏而终身。</a:t>
            </a:r>
          </a:p>
          <a:p>
            <a:pPr lvl="2" fontAlgn="ctr">
              <a:lnSpc>
                <a:spcPct val="150000"/>
              </a:lnSpc>
            </a:pPr>
            <a:r>
              <a:rPr lang="en-US" altLang="zh-CN" sz="2000">
                <a:latin typeface="微软雅黑" pitchFamily="34" charset="-122"/>
                <a:ea typeface="微软雅黑" panose="020b0503020204020204" pitchFamily="34" charset="-122"/>
              </a:rPr>
              <a:t>5</a:t>
            </a:r>
            <a:r>
              <a:rPr lang="zh-CN" altLang="en-US" sz="2000">
                <a:latin typeface="微软雅黑" pitchFamily="34" charset="-122"/>
                <a:ea typeface="微软雅黑" panose="020b0503020204020204" pitchFamily="34" charset="-122"/>
              </a:rPr>
              <a:t>、苟余心之端直兮，虽僻远其何伤？</a:t>
            </a:r>
          </a:p>
          <a:p>
            <a:pPr lvl="2" fontAlgn="ctr">
              <a:lnSpc>
                <a:spcPct val="150000"/>
              </a:lnSpc>
            </a:pPr>
            <a:r>
              <a:rPr lang="en-US" altLang="zh-CN" sz="2000">
                <a:latin typeface="微软雅黑" pitchFamily="34" charset="-122"/>
                <a:ea typeface="微软雅黑" panose="020b0503020204020204" pitchFamily="34" charset="-122"/>
              </a:rPr>
              <a:t>6</a:t>
            </a:r>
            <a:r>
              <a:rPr lang="zh-CN" altLang="en-US" sz="2000">
                <a:latin typeface="微软雅黑" pitchFamily="34" charset="-122"/>
                <a:ea typeface="微软雅黑" panose="020b0503020204020204" pitchFamily="34" charset="-122"/>
              </a:rPr>
              <a:t>、路漫漫其修道远，吾将上下而求索。</a:t>
            </a:r>
          </a:p>
          <a:p>
            <a:pPr lvl="2" fontAlgn="ctr">
              <a:lnSpc>
                <a:spcPct val="150000"/>
              </a:lnSpc>
            </a:pPr>
            <a:r>
              <a:rPr lang="en-US" altLang="zh-CN" sz="2000">
                <a:latin typeface="微软雅黑" pitchFamily="34" charset="-122"/>
                <a:ea typeface="微软雅黑" panose="020b0503020204020204" pitchFamily="34" charset="-122"/>
              </a:rPr>
              <a:t>7</a:t>
            </a:r>
            <a:r>
              <a:rPr lang="zh-CN" altLang="en-US" sz="2000">
                <a:latin typeface="微软雅黑" pitchFamily="34" charset="-122"/>
                <a:ea typeface="微软雅黑" panose="020b0503020204020204" pitchFamily="34" charset="-122"/>
              </a:rPr>
              <a:t>、举世皆浊我独清，众人皆醉我独醒。</a:t>
            </a:r>
          </a:p>
          <a:p>
            <a:pPr lvl="2" fontAlgn="ctr">
              <a:lnSpc>
                <a:spcPct val="150000"/>
              </a:lnSpc>
            </a:pPr>
            <a:r>
              <a:rPr lang="en-US" altLang="zh-CN" sz="2000">
                <a:latin typeface="微软雅黑" pitchFamily="34" charset="-122"/>
                <a:ea typeface="微软雅黑" panose="020b0503020204020204" pitchFamily="34" charset="-122"/>
              </a:rPr>
              <a:t>8</a:t>
            </a:r>
            <a:r>
              <a:rPr lang="zh-CN" altLang="en-US" sz="2000">
                <a:latin typeface="微软雅黑" pitchFamily="34" charset="-122"/>
                <a:ea typeface="微软雅黑" panose="020b0503020204020204" pitchFamily="34" charset="-122"/>
              </a:rPr>
              <a:t>、沧狼之水浊兮，可以濯我足。</a:t>
            </a:r>
          </a:p>
          <a:p>
            <a:pPr lvl="2" fontAlgn="ctr">
              <a:lnSpc>
                <a:spcPct val="150000"/>
              </a:lnSpc>
            </a:pPr>
            <a:r>
              <a:rPr lang="en-US" altLang="zh-CN" sz="2000">
                <a:latin typeface="微软雅黑" pitchFamily="34" charset="-122"/>
                <a:ea typeface="微软雅黑" panose="020b0503020204020204" pitchFamily="34" charset="-122"/>
              </a:rPr>
              <a:t>9</a:t>
            </a:r>
            <a:r>
              <a:rPr lang="zh-CN" altLang="en-US" sz="2000">
                <a:latin typeface="微软雅黑" pitchFamily="34" charset="-122"/>
                <a:ea typeface="微软雅黑" panose="020b0503020204020204" pitchFamily="34" charset="-122"/>
              </a:rPr>
              <a:t>、君回翔兮以下逾空桑兮从女。</a:t>
            </a:r>
          </a:p>
          <a:p>
            <a:pPr lvl="2" fontAlgn="ctr">
              <a:lnSpc>
                <a:spcPct val="150000"/>
              </a:lnSpc>
            </a:pPr>
            <a:r>
              <a:rPr lang="en-US" altLang="zh-CN" sz="2000">
                <a:latin typeface="微软雅黑" pitchFamily="34" charset="-122"/>
                <a:ea typeface="微软雅黑" panose="020b0503020204020204" pitchFamily="34" charset="-122"/>
              </a:rPr>
              <a:t>10</a:t>
            </a:r>
            <a:r>
              <a:rPr lang="zh-CN" altLang="en-US" sz="2000">
                <a:latin typeface="微软雅黑" pitchFamily="34" charset="-122"/>
                <a:ea typeface="微软雅黑" panose="020b0503020204020204" pitchFamily="34" charset="-122"/>
              </a:rPr>
              <a:t>、与天地兮同寿，与日月兮齐光。</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微软雅黑" pitchFamily="34" charset="-122"/>
                <a:ea typeface="微软雅黑" panose="020b0503020204020204" pitchFamily="34" charset="-122"/>
                <a:sym typeface="+mn-ea"/>
              </a:rPr>
              <a:t>目  录</a:t>
            </a:r>
            <a:endParaRPr lang="en-US" altLang="zh-CN" sz="4000" b="1">
              <a:solidFill>
                <a:schemeClr val="bg1"/>
              </a:solidFill>
              <a:latin typeface="微软雅黑" panose="020b0503020204020204" pitchFamily="34" charset="-122"/>
              <a:ea typeface="微软雅黑" panose="020b0503020204020204" pitchFamily="34" charset="-122"/>
              <a:sym typeface="+mn-ea"/>
            </a:endParaRPr>
          </a:p>
        </p:txBody>
      </p:sp>
      <p:grpSp>
        <p:nvGrpSpPr>
          <p:cNvPr id="2" name="组合 1"/>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itchFamily="34" charset="-122"/>
                  <a:ea typeface="微软雅黑" panose="020b0503020204020204" pitchFamily="34" charset="-122"/>
                  <a:sym typeface="+mn-ea"/>
                </a:rPr>
                <a:t>知人论世</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itchFamily="34" charset="-122"/>
                  <a:ea typeface="微软雅黑" panose="020b0503020204020204" pitchFamily="34" charset="-122"/>
                </a:rPr>
                <a:t>01</a:t>
              </a:r>
            </a:p>
          </p:txBody>
        </p:sp>
      </p:grpSp>
      <p:grpSp>
        <p:nvGrpSpPr>
          <p:cNvPr id="3" name="组合 2"/>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itchFamily="34" charset="-122"/>
                  <a:ea typeface="微软雅黑" panose="020b0503020204020204" pitchFamily="34" charset="-122"/>
                  <a:sym typeface="+mn-ea"/>
                </a:rPr>
                <a:t>初读课文</a:t>
              </a:r>
              <a:endParaRPr lang="en-US" altLang="zh-CN" sz="2800" b="1">
                <a:solidFill>
                  <a:schemeClr val="tx1">
                    <a:lumMod val="85000"/>
                    <a:lumOff val="15000"/>
                  </a:schemeClr>
                </a:solidFill>
                <a:latin typeface="微软雅黑" pitchFamily="34" charset="-122"/>
                <a:ea typeface="微软雅黑"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itchFamily="34" charset="-122"/>
                  <a:ea typeface="微软雅黑" panose="020b0503020204020204" pitchFamily="34" charset="-122"/>
                </a:rPr>
                <a:t>02</a:t>
              </a:r>
            </a:p>
          </p:txBody>
        </p:sp>
      </p:grpSp>
      <p:grpSp>
        <p:nvGrpSpPr>
          <p:cNvPr id="29" name="组合 28"/>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itchFamily="34" charset="-122"/>
                  <a:ea typeface="微软雅黑" panose="020b0503020204020204" pitchFamily="34" charset="-122"/>
                  <a:sym typeface="+mn-ea"/>
                </a:rPr>
                <a:t>文本研读</a:t>
              </a:r>
              <a:endParaRPr lang="en-US" altLang="zh-CN" sz="2800" b="1">
                <a:solidFill>
                  <a:schemeClr val="tx1">
                    <a:lumMod val="85000"/>
                    <a:lumOff val="15000"/>
                  </a:schemeClr>
                </a:solidFill>
                <a:latin typeface="微软雅黑" pitchFamily="34" charset="-122"/>
                <a:ea typeface="微软雅黑"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itchFamily="34" charset="-122"/>
                  <a:ea typeface="微软雅黑" panose="020b0503020204020204" pitchFamily="34" charset="-122"/>
                </a:rPr>
                <a:t>03</a:t>
              </a:r>
            </a:p>
          </p:txBody>
        </p:sp>
      </p:grpSp>
      <p:grpSp>
        <p:nvGrpSpPr>
          <p:cNvPr id="30" name="组合 29"/>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itchFamily="34" charset="-122"/>
                  <a:ea typeface="微软雅黑" panose="020b0503020204020204" pitchFamily="34" charset="-122"/>
                  <a:sym typeface="+mn-ea"/>
                </a:rPr>
                <a:t>技巧点拨</a:t>
              </a:r>
              <a:endParaRPr lang="en-US" altLang="zh-CN" sz="2800" b="1">
                <a:solidFill>
                  <a:schemeClr val="tx1">
                    <a:lumMod val="85000"/>
                    <a:lumOff val="15000"/>
                  </a:schemeClr>
                </a:solidFill>
                <a:latin typeface="微软雅黑" pitchFamily="34" charset="-122"/>
                <a:ea typeface="微软雅黑"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itchFamily="34" charset="-122"/>
                  <a:ea typeface="微软雅黑" panose="020b0503020204020204" pitchFamily="34" charset="-122"/>
                </a:rPr>
                <a:t>04</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500"/>
                            </p:stCondLst>
                            <p:childTnLst>
                              <p:par>
                                <p:cTn id="15" presetID="12" presetClass="entr" presetSubtype="4" fill="hold" grpId="1" nodeType="afterEffect">
                                  <p:stCondLst>
                                    <p:cond delay="100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t="-1000" b="-1000"/>
          </a:stretch>
        </a:blipFill>
        <a:effectLst/>
      </p:bgPr>
    </p:bg>
    <p:spTree>
      <p:nvGrpSpPr>
        <p:cNvPr id="1" name=""/>
        <p:cNvGrpSpPr/>
        <p:nvPr/>
      </p:nvGrpSpPr>
      <p:grpSpPr>
        <a:xfrm>
          <a:off x="0" y="0"/>
          <a:ext cx="0" cy="0"/>
        </a:xfrm>
      </p:grpSpPr>
      <p:sp>
        <p:nvSpPr>
          <p:cNvPr id="21" name="矩形 20"/>
          <p:cNvSpPr/>
          <p:nvPr/>
        </p:nvSpPr>
        <p:spPr>
          <a:xfrm>
            <a:off x="0"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微软雅黑" pitchFamily="34" charset="-122"/>
                <a:ea typeface="微软雅黑" panose="020b0503020204020204" pitchFamily="34" charset="-122"/>
                <a:sym typeface="+mn-ea"/>
              </a:rPr>
              <a:t>结  束</a:t>
            </a:r>
            <a:endParaRPr lang="en-US" altLang="zh-CN" sz="3600">
              <a:solidFill>
                <a:schemeClr val="bg1"/>
              </a:solidFill>
              <a:latin typeface="微软雅黑" panose="020b0503020204020204" pitchFamily="34" charset="-122"/>
              <a:ea typeface="微软雅黑" panose="020b0503020204020204" pitchFamily="34" charset="-122"/>
              <a:sym typeface="+mn-ea"/>
            </a:endParaRPr>
          </a:p>
        </p:txBody>
      </p:sp>
      <p:sp>
        <p:nvSpPr>
          <p:cNvPr id="8" name="矩形 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4" name="New picture" hidden="1"/>
          <p:cNvPicPr/>
          <p:nvPr/>
        </p:nvPicPr>
        <p:blipFill>
          <a:blip r:embed="rId3"/>
          <a:stretch>
            <a:fillRect/>
          </a:stretch>
        </p:blipFill>
        <p:spPr>
          <a:xfrm>
            <a:off x="11036300" y="11061700"/>
            <a:ext cx="393700" cy="368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50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6"/>
            <a:chOff x="213360" y="202564"/>
            <a:chExt cx="11765280" cy="6452236"/>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4"/>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anose="05000000000000000000" pitchFamily="2" charset="2"/>
              <a:buChar char="n"/>
              <a:defRPr/>
            </a:pPr>
            <a:r>
              <a:rPr lang="zh-CN" altLang="en-US" sz="4400" b="1">
                <a:solidFill>
                  <a:schemeClr val="bg1"/>
                </a:solidFill>
                <a:latin typeface="微软雅黑" pitchFamily="34" charset="-122"/>
                <a:ea typeface="微软雅黑" panose="020b0503020204020204" pitchFamily="34" charset="-122"/>
                <a:sym typeface="+mn-ea"/>
              </a:rPr>
              <a:t>知人论世</a:t>
            </a:r>
            <a:endParaRPr kumimoji="0" lang="zh-CN" altLang="en-US" sz="4400" b="1" i="1" kern="0" cap="none" spc="600" normalizeH="0" baseline="0" noProof="0">
              <a:solidFill>
                <a:schemeClr val="bg1"/>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微软雅黑" pitchFamily="34" charset="-122"/>
                <a:ea typeface="微软雅黑" panose="020b0503020204020204" pitchFamily="34" charset="-122"/>
              </a:rPr>
              <a:t>第一部分</a:t>
            </a:r>
            <a:endParaRPr lang="en-US" altLang="zh-CN" sz="32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500"/>
                            </p:stCondLst>
                            <p:childTnLst>
                              <p:par>
                                <p:cTn id="15" presetID="29" presetClass="entr" presetSubtype="0" fill="hold" grpId="2" nodeType="afterEffect">
                                  <p:stCondLst>
                                    <p:cond delay="10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3000"/>
                            </p:stCondLst>
                            <p:childTnLst>
                              <p:par>
                                <p:cTn id="21" presetID="42" presetClass="entr" presetSubtype="0" fill="hold" grpId="1" nodeType="afterEffect">
                                  <p:stCondLst>
                                    <p:cond delay="15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1"/>
      <p:bldP spid="7" grpId="2"/>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l="13052" r="13052"/>
          <a:stretch>
            <a:fillRect/>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1455313"/>
            <a:ext cx="7715088" cy="3947372"/>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anose="020b0503020204020204" pitchFamily="34" charset="-122"/>
            </a:endParaRPr>
          </a:p>
        </p:txBody>
      </p:sp>
      <p:sp>
        <p:nvSpPr>
          <p:cNvPr id="6" name="文本框 5"/>
          <p:cNvSpPr txBox="1"/>
          <p:nvPr/>
        </p:nvSpPr>
        <p:spPr>
          <a:xfrm>
            <a:off x="8474186" y="64722"/>
            <a:ext cx="4293235" cy="783869"/>
          </a:xfrm>
          <a:prstGeom prst="rect">
            <a:avLst/>
          </a:prstGeom>
          <a:noFill/>
        </p:spPr>
        <p:txBody>
          <a:bodyPr wrap="square" rtlCol="0">
            <a:spAutoFit/>
          </a:bodyPr>
          <a:lstStyle/>
          <a:p>
            <a:pPr algn="l">
              <a:lnSpc>
                <a:spcPct val="140000"/>
              </a:lnSpc>
            </a:pPr>
            <a:r>
              <a:rPr lang="zh-CN" altLang="en-US" sz="3600" b="1">
                <a:solidFill>
                  <a:schemeClr val="tx1"/>
                </a:solidFill>
                <a:latin typeface="微软雅黑" pitchFamily="34" charset="-122"/>
                <a:ea typeface="微软雅黑" panose="020b0503020204020204" pitchFamily="34" charset="-122"/>
              </a:rPr>
              <a:t>了解作者</a:t>
            </a:r>
            <a:endParaRPr sz="3600" b="1">
              <a:solidFill>
                <a:schemeClr val="tx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4436207" y="2221487"/>
            <a:ext cx="7485836" cy="2346220"/>
          </a:xfrm>
          <a:prstGeom prst="rect">
            <a:avLst/>
          </a:prstGeom>
          <a:noFill/>
        </p:spPr>
        <p:txBody>
          <a:bodyPr wrap="square" rtlCol="0">
            <a:spAutoFit/>
          </a:bodyPr>
          <a:lstStyle/>
          <a:p>
            <a:pPr>
              <a:lnSpc>
                <a:spcPct val="150000"/>
              </a:lnSpc>
            </a:pPr>
            <a:r>
              <a:rPr lang="en-US" altLang="zh-CN" sz="2000">
                <a:solidFill>
                  <a:schemeClr val="bg1"/>
                </a:solidFill>
                <a:latin typeface="微软雅黑" pitchFamily="34" charset="-122"/>
                <a:ea typeface="微软雅黑" panose="020b0503020204020204" pitchFamily="34" charset="-122"/>
                <a:sym typeface="+mn-ea"/>
              </a:rPr>
              <a:t>      </a:t>
            </a:r>
            <a:r>
              <a:rPr lang="zh-CN" altLang="en-US" sz="2000">
                <a:solidFill>
                  <a:schemeClr val="bg1"/>
                </a:solidFill>
                <a:latin typeface="微软雅黑" pitchFamily="34" charset="-122"/>
                <a:ea typeface="微软雅黑" panose="020b0503020204020204" pitchFamily="34" charset="-122"/>
                <a:sym typeface="+mn-ea"/>
              </a:rPr>
              <a:t>司马迁（前</a:t>
            </a:r>
            <a:r>
              <a:rPr lang="en-US" altLang="zh-CN" sz="2000">
                <a:solidFill>
                  <a:schemeClr val="bg1"/>
                </a:solidFill>
                <a:latin typeface="微软雅黑" pitchFamily="34" charset="-122"/>
                <a:ea typeface="微软雅黑" panose="020b0503020204020204" pitchFamily="34" charset="-122"/>
                <a:sym typeface="+mn-ea"/>
              </a:rPr>
              <a:t>145</a:t>
            </a:r>
            <a:r>
              <a:rPr lang="zh-CN" altLang="en-US" sz="2000">
                <a:solidFill>
                  <a:schemeClr val="bg1"/>
                </a:solidFill>
                <a:latin typeface="微软雅黑" pitchFamily="34" charset="-122"/>
                <a:ea typeface="微软雅黑" panose="020b0503020204020204" pitchFamily="34" charset="-122"/>
                <a:sym typeface="+mn-ea"/>
              </a:rPr>
              <a:t>年或前</a:t>
            </a:r>
            <a:r>
              <a:rPr lang="en-US" altLang="zh-CN" sz="2000">
                <a:solidFill>
                  <a:schemeClr val="bg1"/>
                </a:solidFill>
                <a:latin typeface="微软雅黑" pitchFamily="34" charset="-122"/>
                <a:ea typeface="微软雅黑" panose="020b0503020204020204" pitchFamily="34" charset="-122"/>
                <a:sym typeface="+mn-ea"/>
              </a:rPr>
              <a:t>135</a:t>
            </a:r>
            <a:r>
              <a:rPr lang="zh-CN" altLang="en-US" sz="2000">
                <a:solidFill>
                  <a:schemeClr val="bg1"/>
                </a:solidFill>
                <a:latin typeface="微软雅黑" pitchFamily="34" charset="-122"/>
                <a:ea typeface="微软雅黑" panose="020b0503020204020204" pitchFamily="34" charset="-122"/>
                <a:sym typeface="+mn-ea"/>
              </a:rPr>
              <a:t>年～不可考），</a:t>
            </a:r>
            <a:r>
              <a:rPr lang="zh-CN" altLang="en-US" sz="2000" b="1">
                <a:solidFill>
                  <a:schemeClr val="accent1">
                    <a:lumMod val="40000"/>
                    <a:lumOff val="60000"/>
                  </a:schemeClr>
                </a:solidFill>
                <a:latin typeface="微软雅黑" pitchFamily="34" charset="-122"/>
                <a:ea typeface="微软雅黑" panose="020b0503020204020204" pitchFamily="34" charset="-122"/>
                <a:sym typeface="+mn-ea"/>
              </a:rPr>
              <a:t>字子长</a:t>
            </a:r>
            <a:r>
              <a:rPr lang="zh-CN" altLang="en-US" sz="2000">
                <a:solidFill>
                  <a:schemeClr val="bg1"/>
                </a:solidFill>
                <a:latin typeface="微软雅黑" pitchFamily="34" charset="-122"/>
                <a:ea typeface="微软雅黑" panose="020b0503020204020204" pitchFamily="34" charset="-122"/>
                <a:sym typeface="+mn-ea"/>
              </a:rPr>
              <a:t>，生于龙门（西汉夏阳、即今陕西省韩城市，另说今山西省河津市），</a:t>
            </a:r>
            <a:r>
              <a:rPr lang="zh-CN" altLang="en-US" sz="2000" b="1">
                <a:solidFill>
                  <a:schemeClr val="accent1">
                    <a:lumMod val="40000"/>
                    <a:lumOff val="60000"/>
                  </a:schemeClr>
                </a:solidFill>
                <a:latin typeface="微软雅黑" pitchFamily="34" charset="-122"/>
                <a:ea typeface="微软雅黑" panose="020b0503020204020204" pitchFamily="34" charset="-122"/>
                <a:sym typeface="+mn-ea"/>
              </a:rPr>
              <a:t>西汉史学家、散文家。</a:t>
            </a:r>
            <a:r>
              <a:rPr lang="zh-CN" altLang="en-US" sz="2000">
                <a:solidFill>
                  <a:schemeClr val="bg1"/>
                </a:solidFill>
                <a:latin typeface="微软雅黑" pitchFamily="34" charset="-122"/>
                <a:ea typeface="微软雅黑" panose="020b0503020204020204" pitchFamily="34" charset="-122"/>
                <a:sym typeface="+mn-ea"/>
              </a:rPr>
              <a:t>司马谈之子，任太史令，因替李陵败降之事辩解而受宫刑，后任中书令。发奋继续完成所著史籍，</a:t>
            </a:r>
            <a:r>
              <a:rPr lang="zh-CN" altLang="en-US" sz="2000" b="1">
                <a:solidFill>
                  <a:schemeClr val="accent1">
                    <a:lumMod val="40000"/>
                    <a:lumOff val="60000"/>
                  </a:schemeClr>
                </a:solidFill>
                <a:latin typeface="微软雅黑" pitchFamily="34" charset="-122"/>
                <a:ea typeface="微软雅黑" panose="020b0503020204020204" pitchFamily="34" charset="-122"/>
                <a:sym typeface="+mn-ea"/>
              </a:rPr>
              <a:t>被后世尊称为史迁、太史公、历史之父。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2" nodeType="afterEffect">
                                  <p:stCondLst>
                                    <p:cond delay="50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500"/>
                            </p:stCondLst>
                            <p:childTnLst>
                              <p:par>
                                <p:cTn id="17" presetID="42" presetClass="entr" presetSubtype="0" fill="hold" grpId="0" nodeType="afterEffect">
                                  <p:stCondLst>
                                    <p:cond delay="1149"/>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149"/>
                            </p:stCondLst>
                            <p:childTnLst>
                              <p:par>
                                <p:cTn id="23" presetID="47" presetClass="entr" presetSubtype="0" fill="hold" grpId="3" nodeType="afterEffect">
                                  <p:stCondLst>
                                    <p:cond delay="1649"/>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2"/>
      <p:bldP spid="17" grpId="3"/>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l="13052" r="13052"/>
          <a:stretch>
            <a:fillRect/>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1455313"/>
            <a:ext cx="7715088" cy="3947372"/>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anose="020b0503020204020204" pitchFamily="34" charset="-122"/>
            </a:endParaRPr>
          </a:p>
        </p:txBody>
      </p:sp>
      <p:sp>
        <p:nvSpPr>
          <p:cNvPr id="6" name="文本框 5"/>
          <p:cNvSpPr txBox="1"/>
          <p:nvPr/>
        </p:nvSpPr>
        <p:spPr>
          <a:xfrm>
            <a:off x="8474186" y="64722"/>
            <a:ext cx="4293235" cy="783869"/>
          </a:xfrm>
          <a:prstGeom prst="rect">
            <a:avLst/>
          </a:prstGeom>
          <a:noFill/>
        </p:spPr>
        <p:txBody>
          <a:bodyPr wrap="square" rtlCol="0">
            <a:spAutoFit/>
          </a:bodyPr>
          <a:lstStyle/>
          <a:p>
            <a:pPr algn="l">
              <a:lnSpc>
                <a:spcPct val="140000"/>
              </a:lnSpc>
            </a:pPr>
            <a:r>
              <a:rPr lang="zh-CN" altLang="en-US" sz="3600" b="1">
                <a:solidFill>
                  <a:schemeClr val="tx1"/>
                </a:solidFill>
                <a:latin typeface="微软雅黑" pitchFamily="34" charset="-122"/>
                <a:ea typeface="微软雅黑" panose="020b0503020204020204" pitchFamily="34" charset="-122"/>
              </a:rPr>
              <a:t>了解作者</a:t>
            </a:r>
            <a:endParaRPr sz="3600" b="1">
              <a:solidFill>
                <a:schemeClr val="tx1"/>
              </a:solidFill>
              <a:latin typeface="微软雅黑" pitchFamily="34" charset="-122"/>
              <a:ea typeface="微软雅黑" panose="020b0503020204020204" pitchFamily="34" charset="-122"/>
            </a:endParaRPr>
          </a:p>
        </p:txBody>
      </p:sp>
      <p:sp>
        <p:nvSpPr>
          <p:cNvPr id="17" name="文本框 16"/>
          <p:cNvSpPr txBox="1"/>
          <p:nvPr/>
        </p:nvSpPr>
        <p:spPr>
          <a:xfrm>
            <a:off x="4436207" y="1794224"/>
            <a:ext cx="7485836" cy="3269549"/>
          </a:xfrm>
          <a:prstGeom prst="rect">
            <a:avLst/>
          </a:prstGeom>
          <a:noFill/>
        </p:spPr>
        <p:txBody>
          <a:bodyPr wrap="square" rtlCol="0">
            <a:spAutoFit/>
          </a:bodyPr>
          <a:lstStyle/>
          <a:p>
            <a:pPr>
              <a:lnSpc>
                <a:spcPct val="150000"/>
              </a:lnSpc>
            </a:pPr>
            <a:r>
              <a:rPr lang="en-US" altLang="zh-CN" sz="2000">
                <a:solidFill>
                  <a:schemeClr val="bg1"/>
                </a:solidFill>
                <a:latin typeface="微软雅黑" pitchFamily="34" charset="-122"/>
                <a:ea typeface="微软雅黑" panose="020b0503020204020204" pitchFamily="34" charset="-122"/>
                <a:sym typeface="+mn-ea"/>
              </a:rPr>
              <a:t>      </a:t>
            </a:r>
            <a:r>
              <a:rPr lang="zh-CN" altLang="en-US" sz="2000">
                <a:solidFill>
                  <a:schemeClr val="bg1"/>
                </a:solidFill>
                <a:latin typeface="微软雅黑" pitchFamily="34" charset="-122"/>
                <a:ea typeface="微软雅黑" panose="020b0503020204020204" pitchFamily="34" charset="-122"/>
                <a:sym typeface="+mn-ea"/>
              </a:rPr>
              <a:t>司马迁早年受学于孔安国、董仲舒，漫游各地，了解风俗，采集传闻。初任郎中，奉使西南。元封三年（前</a:t>
            </a:r>
            <a:r>
              <a:rPr lang="en-US" altLang="zh-CN" sz="2000">
                <a:solidFill>
                  <a:schemeClr val="bg1"/>
                </a:solidFill>
                <a:latin typeface="微软雅黑" pitchFamily="34" charset="-122"/>
                <a:ea typeface="微软雅黑" panose="020b0503020204020204" pitchFamily="34" charset="-122"/>
                <a:sym typeface="+mn-ea"/>
              </a:rPr>
              <a:t>108</a:t>
            </a:r>
            <a:r>
              <a:rPr lang="zh-CN" altLang="en-US" sz="2000">
                <a:solidFill>
                  <a:schemeClr val="bg1"/>
                </a:solidFill>
                <a:latin typeface="微软雅黑" pitchFamily="34" charset="-122"/>
                <a:ea typeface="微软雅黑" panose="020b0503020204020204" pitchFamily="34" charset="-122"/>
                <a:sym typeface="+mn-ea"/>
              </a:rPr>
              <a:t>）任太史令，继承父业，著述历史。他以其“究天人之际，通古今之变，</a:t>
            </a:r>
            <a:r>
              <a:rPr lang="zh-CN" altLang="en-US" sz="2000" b="1">
                <a:solidFill>
                  <a:schemeClr val="accent1">
                    <a:lumMod val="40000"/>
                    <a:lumOff val="60000"/>
                  </a:schemeClr>
                </a:solidFill>
                <a:latin typeface="微软雅黑" pitchFamily="34" charset="-122"/>
                <a:ea typeface="微软雅黑" panose="020b0503020204020204" pitchFamily="34" charset="-122"/>
                <a:sym typeface="+mn-ea"/>
              </a:rPr>
              <a:t>成一家之言”的史识创作了中国第一部纪传体通史</a:t>
            </a:r>
            <a:r>
              <a:rPr lang="en-US" altLang="zh-CN" sz="2000" b="1">
                <a:solidFill>
                  <a:schemeClr val="accent1">
                    <a:lumMod val="40000"/>
                    <a:lumOff val="60000"/>
                  </a:schemeClr>
                </a:solidFill>
                <a:latin typeface="微软雅黑" pitchFamily="34" charset="-122"/>
                <a:ea typeface="微软雅黑" panose="020b0503020204020204" pitchFamily="34" charset="-122"/>
                <a:sym typeface="+mn-ea"/>
              </a:rPr>
              <a:t>《</a:t>
            </a:r>
            <a:r>
              <a:rPr lang="zh-CN" altLang="en-US" sz="2000" b="1">
                <a:solidFill>
                  <a:schemeClr val="accent1">
                    <a:lumMod val="40000"/>
                    <a:lumOff val="60000"/>
                  </a:schemeClr>
                </a:solidFill>
                <a:latin typeface="微软雅黑" pitchFamily="34" charset="-122"/>
                <a:ea typeface="微软雅黑" panose="020b0503020204020204" pitchFamily="34" charset="-122"/>
                <a:sym typeface="+mn-ea"/>
              </a:rPr>
              <a:t>史记</a:t>
            </a:r>
            <a:r>
              <a:rPr lang="en-US" altLang="zh-CN" sz="2000" b="1">
                <a:solidFill>
                  <a:schemeClr val="accent1">
                    <a:lumMod val="40000"/>
                    <a:lumOff val="60000"/>
                  </a:schemeClr>
                </a:solidFill>
                <a:latin typeface="微软雅黑" pitchFamily="34" charset="-122"/>
                <a:ea typeface="微软雅黑" panose="020b0503020204020204" pitchFamily="34" charset="-122"/>
                <a:sym typeface="+mn-ea"/>
              </a:rPr>
              <a:t>》</a:t>
            </a:r>
            <a:r>
              <a:rPr lang="zh-CN" altLang="en-US" sz="2000">
                <a:solidFill>
                  <a:schemeClr val="bg1"/>
                </a:solidFill>
                <a:latin typeface="微软雅黑" pitchFamily="34" charset="-122"/>
                <a:ea typeface="微软雅黑" panose="020b0503020204020204" pitchFamily="34" charset="-122"/>
                <a:sym typeface="+mn-ea"/>
              </a:rPr>
              <a:t>（原名</a:t>
            </a:r>
            <a:r>
              <a:rPr lang="en-US" altLang="zh-CN" sz="2000">
                <a:solidFill>
                  <a:schemeClr val="bg1"/>
                </a:solidFill>
                <a:latin typeface="微软雅黑" pitchFamily="34" charset="-122"/>
                <a:ea typeface="微软雅黑" panose="020b0503020204020204" pitchFamily="34" charset="-122"/>
                <a:sym typeface="+mn-ea"/>
              </a:rPr>
              <a:t>《</a:t>
            </a:r>
            <a:r>
              <a:rPr lang="zh-CN" altLang="en-US" sz="2000">
                <a:solidFill>
                  <a:schemeClr val="bg1"/>
                </a:solidFill>
                <a:latin typeface="微软雅黑" pitchFamily="34" charset="-122"/>
                <a:ea typeface="微软雅黑" panose="020b0503020204020204" pitchFamily="34" charset="-122"/>
                <a:sym typeface="+mn-ea"/>
              </a:rPr>
              <a:t>太史公书</a:t>
            </a:r>
            <a:r>
              <a:rPr lang="en-US" altLang="zh-CN" sz="2000">
                <a:solidFill>
                  <a:schemeClr val="bg1"/>
                </a:solidFill>
                <a:latin typeface="微软雅黑" pitchFamily="34" charset="-122"/>
                <a:ea typeface="微软雅黑" panose="020b0503020204020204" pitchFamily="34" charset="-122"/>
                <a:sym typeface="+mn-ea"/>
              </a:rPr>
              <a:t>》</a:t>
            </a:r>
            <a:r>
              <a:rPr lang="zh-CN" altLang="en-US" sz="2000">
                <a:solidFill>
                  <a:schemeClr val="bg1"/>
                </a:solidFill>
                <a:latin typeface="微软雅黑" pitchFamily="34" charset="-122"/>
                <a:ea typeface="微软雅黑" panose="020b0503020204020204" pitchFamily="34" charset="-122"/>
                <a:sym typeface="+mn-ea"/>
              </a:rPr>
              <a:t>）。被公认为是中国史书的典范，该书记载了从上古传说中的黄帝时期，到汉武帝太初四年，长达</a:t>
            </a:r>
            <a:r>
              <a:rPr lang="en-US" altLang="zh-CN" sz="2000">
                <a:solidFill>
                  <a:schemeClr val="bg1"/>
                </a:solidFill>
                <a:latin typeface="微软雅黑" pitchFamily="34" charset="-122"/>
                <a:ea typeface="微软雅黑" panose="020b0503020204020204" pitchFamily="34" charset="-122"/>
                <a:sym typeface="+mn-ea"/>
              </a:rPr>
              <a:t>3000</a:t>
            </a:r>
            <a:r>
              <a:rPr lang="zh-CN" altLang="en-US" sz="2000">
                <a:solidFill>
                  <a:schemeClr val="bg1"/>
                </a:solidFill>
                <a:latin typeface="微软雅黑" pitchFamily="34" charset="-122"/>
                <a:ea typeface="微软雅黑" panose="020b0503020204020204" pitchFamily="34" charset="-122"/>
                <a:sym typeface="+mn-ea"/>
              </a:rPr>
              <a:t>多年的历史，是“二十四史”之首，</a:t>
            </a:r>
            <a:r>
              <a:rPr lang="zh-CN" altLang="en-US" sz="2000" b="1">
                <a:solidFill>
                  <a:schemeClr val="accent1">
                    <a:lumMod val="40000"/>
                    <a:lumOff val="60000"/>
                  </a:schemeClr>
                </a:solidFill>
                <a:latin typeface="微软雅黑" pitchFamily="34" charset="-122"/>
                <a:ea typeface="微软雅黑" panose="020b0503020204020204" pitchFamily="34" charset="-122"/>
                <a:sym typeface="+mn-ea"/>
              </a:rPr>
              <a:t>被鲁迅誉为“史家之绝唱，无韵之离骚”。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2" nodeType="afterEffect">
                                  <p:stCondLst>
                                    <p:cond delay="50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500"/>
                            </p:stCondLst>
                            <p:childTnLst>
                              <p:par>
                                <p:cTn id="17" presetID="42" presetClass="entr" presetSubtype="0" fill="hold" grpId="0" nodeType="afterEffect">
                                  <p:stCondLst>
                                    <p:cond delay="1149"/>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149"/>
                            </p:stCondLst>
                            <p:childTnLst>
                              <p:par>
                                <p:cTn id="23" presetID="47" presetClass="entr" presetSubtype="0" fill="hold" grpId="3" nodeType="afterEffect">
                                  <p:stCondLst>
                                    <p:cond delay="1649"/>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2"/>
      <p:bldP spid="17" grpId="3"/>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ISPRING_PRESENTATION_TITLE" val="PowerPoint 演示文稿"/>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426</Paragraphs>
  <Slides>60</Slides>
  <Notes>12</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60</vt:i4>
      </vt:variant>
    </vt:vector>
  </HeadingPairs>
  <TitlesOfParts>
    <vt:vector baseType="lpstr" size="70">
      <vt:lpstr>Arial</vt:lpstr>
      <vt:lpstr>Calibri Light</vt:lpstr>
      <vt:lpstr>Calibri</vt:lpstr>
      <vt:lpstr>微软雅黑</vt:lpstr>
      <vt:lpstr>Wingdings</vt:lpstr>
      <vt:lpstr>宋体</vt:lpstr>
      <vt:lpstr>MComic PRC Medium</vt:lpstr>
      <vt:lpstr>Times New Roman</vt:lpstr>
      <vt:lpstr>仿宋</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2020-12-08T11:07:27.856</cp:lastPrinted>
  <dcterms:created xsi:type="dcterms:W3CDTF">2020-12-08T11:07:27Z</dcterms:created>
  <dcterms:modified xsi:type="dcterms:W3CDTF">2020-12-14T05:15:12Z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