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54" r:id="rId1"/>
  </p:sldMasterIdLst>
  <p:notesMasterIdLst>
    <p:notesMasterId r:id="rId2"/>
  </p:notesMasterIdLst>
  <p:sldIdLst>
    <p:sldId id="256" r:id="rId3"/>
    <p:sldId id="283" r:id="rId4"/>
    <p:sldId id="328" r:id="rId5"/>
    <p:sldId id="375" r:id="rId6"/>
    <p:sldId id="329" r:id="rId7"/>
    <p:sldId id="376" r:id="rId8"/>
    <p:sldId id="331" r:id="rId9"/>
    <p:sldId id="377" r:id="rId10"/>
    <p:sldId id="378" r:id="rId11"/>
    <p:sldId id="379" r:id="rId12"/>
    <p:sldId id="380" r:id="rId13"/>
    <p:sldId id="381" r:id="rId14"/>
    <p:sldId id="382" r:id="rId15"/>
    <p:sldId id="383" r:id="rId16"/>
    <p:sldId id="384" r:id="rId17"/>
    <p:sldId id="385" r:id="rId18"/>
    <p:sldId id="387" r:id="rId19"/>
    <p:sldId id="388" r:id="rId20"/>
    <p:sldId id="389" r:id="rId21"/>
    <p:sldId id="386" r:id="rId22"/>
    <p:sldId id="390" r:id="rId23"/>
  </p:sldIdLst>
  <p:sldSz cx="12192000" cy="6858000"/>
  <p:notesSz cx="9144000" cy="6858000"/>
  <p:custDataLst>
    <p:tags r:id="rId24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85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792" y="114"/>
      </p:cViewPr>
      <p:guideLst>
        <p:guide orient="horz" pos="2880"/>
        <p:guide pos="2851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tags" Target="tags/tag1.xml" /><Relationship Id="rId25" Type="http://schemas.openxmlformats.org/officeDocument/2006/relationships/presProps" Target="presProps.xml" /><Relationship Id="rId26" Type="http://schemas.openxmlformats.org/officeDocument/2006/relationships/viewProps" Target="viewProps.xml" /><Relationship Id="rId27" Type="http://schemas.openxmlformats.org/officeDocument/2006/relationships/theme" Target="theme/theme1.xml" /><Relationship Id="rId28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C06030-ECEE-4D60-81BD-8BEF5327BA93}" type="datetimeFigureOut">
              <a:rPr lang="zh-CN" altLang="en-US" smtClean="0"/>
              <a:t>2021/10/16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FB3492-AB60-44D3-8D16-C0490881262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3F5B-5803-4818-9ED9-8AFBB997AFE9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851F4-324D-40B7-8450-2C3F144801C5}" type="slidenum">
              <a:rPr lang="en-US" altLang="zh-CN" smtClean="0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75543246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3F5B-5803-4818-9ED9-8AFBB997AFE9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851F4-324D-40B7-8450-2C3F144801C5}" type="slidenum">
              <a:rPr lang="en-US" altLang="zh-CN" smtClean="0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77497040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3F5B-5803-4818-9ED9-8AFBB997AFE9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851F4-324D-40B7-8450-2C3F144801C5}" type="slidenum">
              <a:rPr lang="en-US" altLang="zh-CN" smtClean="0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85326772"/>
      </p:ext>
    </p:extLst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10/16/2021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83037639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3F5B-5803-4818-9ED9-8AFBB997AFE9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851F4-324D-40B7-8450-2C3F144801C5}" type="slidenum">
              <a:rPr lang="en-US" altLang="zh-CN" smtClean="0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67052021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3F5B-5803-4818-9ED9-8AFBB997AFE9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851F4-324D-40B7-8450-2C3F144801C5}" type="slidenum">
              <a:rPr lang="en-US" altLang="zh-CN" smtClean="0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7957825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3F5B-5803-4818-9ED9-8AFBB997AFE9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851F4-324D-40B7-8450-2C3F144801C5}" type="slidenum">
              <a:rPr lang="en-US" altLang="zh-CN" smtClean="0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84830815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3F5B-5803-4818-9ED9-8AFBB997AFE9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851F4-324D-40B7-8450-2C3F144801C5}" type="slidenum">
              <a:rPr lang="en-US" altLang="zh-CN" smtClean="0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37537644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3F5B-5803-4818-9ED9-8AFBB997AFE9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851F4-324D-40B7-8450-2C3F144801C5}" type="slidenum">
              <a:rPr lang="en-US" altLang="zh-CN" smtClean="0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68459660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3F5B-5803-4818-9ED9-8AFBB997AFE9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851F4-324D-40B7-8450-2C3F144801C5}" type="slidenum">
              <a:rPr lang="en-US" altLang="zh-CN" smtClean="0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7607183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3F5B-5803-4818-9ED9-8AFBB997AFE9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851F4-324D-40B7-8450-2C3F144801C5}" type="slidenum">
              <a:rPr lang="en-US" altLang="zh-CN" smtClean="0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64547493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3F5B-5803-4818-9ED9-8AFBB997AFE9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851F4-324D-40B7-8450-2C3F144801C5}" type="slidenum">
              <a:rPr lang="en-US" altLang="zh-CN" smtClean="0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60144938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image" Target="../media/image1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3">
            <a:lum/>
          </a:blip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B43F5B-5803-4818-9ED9-8AFBB997AFE9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3851F4-324D-40B7-8450-2C3F144801C5}" type="slidenum">
              <a:rPr lang="en-US" altLang="zh-CN" smtClean="0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47606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0.png" /><Relationship Id="rId3" Type="http://schemas.openxmlformats.org/officeDocument/2006/relationships/image" Target="../media/image11.png" /><Relationship Id="rId4" Type="http://schemas.openxmlformats.org/officeDocument/2006/relationships/image" Target="../media/image12.png" /><Relationship Id="rId5" Type="http://schemas.openxmlformats.org/officeDocument/2006/relationships/image" Target="../media/image13.png" /><Relationship Id="rId6" Type="http://schemas.openxmlformats.org/officeDocument/2006/relationships/image" Target="../media/image14.png" /><Relationship Id="rId7" Type="http://schemas.openxmlformats.org/officeDocument/2006/relationships/image" Target="../media/image15.png" /><Relationship Id="rId8" Type="http://schemas.openxmlformats.org/officeDocument/2006/relationships/image" Target="../media/image16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image" Target="../media/image25.png" /><Relationship Id="rId11" Type="http://schemas.openxmlformats.org/officeDocument/2006/relationships/image" Target="../media/image26.png" /><Relationship Id="rId2" Type="http://schemas.openxmlformats.org/officeDocument/2006/relationships/image" Target="../media/image17.png" /><Relationship Id="rId3" Type="http://schemas.openxmlformats.org/officeDocument/2006/relationships/image" Target="../media/image18.png" /><Relationship Id="rId4" Type="http://schemas.openxmlformats.org/officeDocument/2006/relationships/image" Target="../media/image19.png" /><Relationship Id="rId5" Type="http://schemas.openxmlformats.org/officeDocument/2006/relationships/image" Target="../media/image20.png" /><Relationship Id="rId6" Type="http://schemas.openxmlformats.org/officeDocument/2006/relationships/image" Target="../media/image21.png" /><Relationship Id="rId7" Type="http://schemas.openxmlformats.org/officeDocument/2006/relationships/image" Target="../media/image22.png" /><Relationship Id="rId8" Type="http://schemas.openxmlformats.org/officeDocument/2006/relationships/image" Target="../media/image23.png" /><Relationship Id="rId9" Type="http://schemas.openxmlformats.org/officeDocument/2006/relationships/image" Target="../media/image24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7.png" /><Relationship Id="rId3" Type="http://schemas.openxmlformats.org/officeDocument/2006/relationships/image" Target="../media/image28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9.png" /><Relationship Id="rId3" Type="http://schemas.openxmlformats.org/officeDocument/2006/relationships/image" Target="../media/image30.png" /><Relationship Id="rId4" Type="http://schemas.openxmlformats.org/officeDocument/2006/relationships/image" Target="../media/image31.png" /><Relationship Id="rId5" Type="http://schemas.openxmlformats.org/officeDocument/2006/relationships/image" Target="../media/image32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3.png" /><Relationship Id="rId3" Type="http://schemas.openxmlformats.org/officeDocument/2006/relationships/image" Target="../media/image34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5.png" /><Relationship Id="rId3" Type="http://schemas.openxmlformats.org/officeDocument/2006/relationships/image" Target="../media/image36.png" /><Relationship Id="rId4" Type="http://schemas.openxmlformats.org/officeDocument/2006/relationships/image" Target="../media/image37.png" /><Relationship Id="rId5" Type="http://schemas.openxmlformats.org/officeDocument/2006/relationships/image" Target="../media/image38.png" /><Relationship Id="rId6" Type="http://schemas.openxmlformats.org/officeDocument/2006/relationships/image" Target="../media/image39.png" /><Relationship Id="rId7" Type="http://schemas.openxmlformats.org/officeDocument/2006/relationships/image" Target="../media/image40.png" /><Relationship Id="rId8" Type="http://schemas.openxmlformats.org/officeDocument/2006/relationships/image" Target="../media/image41.png" /><Relationship Id="rId9" Type="http://schemas.openxmlformats.org/officeDocument/2006/relationships/image" Target="../media/image42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43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.png" /><Relationship Id="rId3" Type="http://schemas.openxmlformats.org/officeDocument/2006/relationships/image" Target="../media/image44.png" /><Relationship Id="rId4" Type="http://schemas.openxmlformats.org/officeDocument/2006/relationships/image" Target="../media/image45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.png" /><Relationship Id="rId3" Type="http://schemas.openxmlformats.org/officeDocument/2006/relationships/image" Target="../media/image44.png" /><Relationship Id="rId4" Type="http://schemas.openxmlformats.org/officeDocument/2006/relationships/image" Target="../media/image46.png" /><Relationship Id="rId5" Type="http://schemas.openxmlformats.org/officeDocument/2006/relationships/image" Target="../media/image47.png" /><Relationship Id="rId6" Type="http://schemas.openxmlformats.org/officeDocument/2006/relationships/image" Target="../media/image48.png" /><Relationship Id="rId7" Type="http://schemas.openxmlformats.org/officeDocument/2006/relationships/image" Target="../media/image49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.png" /><Relationship Id="rId3" Type="http://schemas.openxmlformats.org/officeDocument/2006/relationships/image" Target="../media/image44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50.png" /><Relationship Id="rId3" Type="http://schemas.openxmlformats.org/officeDocument/2006/relationships/image" Target="../media/image51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image" Target="../media/image60.png" /><Relationship Id="rId2" Type="http://schemas.openxmlformats.org/officeDocument/2006/relationships/image" Target="../media/image52.png" /><Relationship Id="rId3" Type="http://schemas.openxmlformats.org/officeDocument/2006/relationships/image" Target="../media/image53.png" /><Relationship Id="rId4" Type="http://schemas.openxmlformats.org/officeDocument/2006/relationships/image" Target="../media/image54.png" /><Relationship Id="rId5" Type="http://schemas.openxmlformats.org/officeDocument/2006/relationships/image" Target="../media/image55.png" /><Relationship Id="rId6" Type="http://schemas.openxmlformats.org/officeDocument/2006/relationships/image" Target="../media/image56.png" /><Relationship Id="rId7" Type="http://schemas.openxmlformats.org/officeDocument/2006/relationships/image" Target="../media/image57.png" /><Relationship Id="rId8" Type="http://schemas.openxmlformats.org/officeDocument/2006/relationships/image" Target="../media/image58.png" /><Relationship Id="rId9" Type="http://schemas.openxmlformats.org/officeDocument/2006/relationships/image" Target="../media/image59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Relationship Id="rId4" Type="http://schemas.openxmlformats.org/officeDocument/2006/relationships/image" Target="../media/image5.png" /><Relationship Id="rId5" Type="http://schemas.openxmlformats.org/officeDocument/2006/relationships/image" Target="../media/image6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Relationship Id="rId4" Type="http://schemas.openxmlformats.org/officeDocument/2006/relationships/image" Target="../media/image5.png" /><Relationship Id="rId5" Type="http://schemas.openxmlformats.org/officeDocument/2006/relationships/image" Target="../media/image6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.png" /><Relationship Id="rId3" Type="http://schemas.openxmlformats.org/officeDocument/2006/relationships/image" Target="../media/image7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8.png" /><Relationship Id="rId3" Type="http://schemas.openxmlformats.org/officeDocument/2006/relationships/image" Target="../media/image1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image" Target="../media/image10.png" /><Relationship Id="rId4" Type="http://schemas.openxmlformats.org/officeDocument/2006/relationships/image" Target="../media/image11.png" /><Relationship Id="rId5" Type="http://schemas.openxmlformats.org/officeDocument/2006/relationships/image" Target="../media/image12.png" /><Relationship Id="rId6" Type="http://schemas.openxmlformats.org/officeDocument/2006/relationships/image" Target="../media/image13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990600" y="2057400"/>
            <a:ext cx="9601200" cy="193899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年初中语文中考一轮复习</a:t>
            </a:r>
          </a:p>
          <a:p>
            <a:pPr algn="ctr"/>
            <a:endParaRPr lang="en-US" altLang="zh-CN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en-US" altLang="zh-CN" sz="40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</a:t>
            </a:r>
            <a:r>
              <a:rPr lang="zh-CN" altLang="en-US" sz="40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说明文阅读</a:t>
            </a:r>
            <a:r>
              <a:rPr lang="en-US" altLang="zh-CN" sz="40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]</a:t>
            </a:r>
            <a:r>
              <a:rPr lang="zh-CN" altLang="en-US" sz="40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说明文语言特点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5562600" y="2038376"/>
            <a:ext cx="2667000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不能删去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62600" y="2776485"/>
            <a:ext cx="3352800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“目前”在时间上进行限定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62600" y="3570632"/>
            <a:ext cx="6400800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说明截止到现在华为在</a:t>
            </a:r>
            <a:r>
              <a:rPr lang="en-US" altLang="zh-CN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5G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技术上处于领先地位，性价比高，可靠性强，且与各个运营商建立了良好的信任关系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62600" y="4607988"/>
            <a:ext cx="6248400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不代表以后华为一定还具有这样的优势，删去后与事实不符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19934" y="2023570"/>
            <a:ext cx="4580567" cy="4005712"/>
            <a:chOff x="5791200" y="2193870"/>
            <a:chExt cx="4580567" cy="4005712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96124" y="2193870"/>
              <a:ext cx="1190476" cy="40000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91200" y="2946785"/>
              <a:ext cx="3638095" cy="380952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96124" y="5513868"/>
              <a:ext cx="4314286" cy="685714"/>
            </a:xfrm>
            <a:prstGeom prst="rect">
              <a:avLst/>
            </a:prstGeom>
          </p:spPr>
        </p:pic>
        <p:grpSp>
          <p:nvGrpSpPr>
            <p:cNvPr id="21" name="组合 20"/>
            <p:cNvGrpSpPr/>
            <p:nvPr/>
          </p:nvGrpSpPr>
          <p:grpSpPr>
            <a:xfrm>
              <a:off x="5828910" y="3459646"/>
              <a:ext cx="4542857" cy="1331283"/>
              <a:chOff x="5791200" y="3438420"/>
              <a:chExt cx="4542857" cy="1331283"/>
            </a:xfrm>
          </p:grpSpPr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791200" y="3438420"/>
                <a:ext cx="4542857" cy="1142857"/>
              </a:xfrm>
              <a:prstGeom prst="rect">
                <a:avLst/>
              </a:prstGeom>
            </p:spPr>
          </p:pic>
          <p:sp>
            <p:nvSpPr>
              <p:cNvPr id="20" name="矩形 19"/>
              <p:cNvSpPr/>
              <p:nvPr/>
            </p:nvSpPr>
            <p:spPr>
              <a:xfrm>
                <a:off x="9144000" y="4263788"/>
                <a:ext cx="685800" cy="50591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0224" y="381000"/>
            <a:ext cx="2580952" cy="36190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9934" y="793819"/>
            <a:ext cx="5476190" cy="4000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1834" y="1154039"/>
            <a:ext cx="7952381" cy="761905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5562600" y="5317093"/>
            <a:ext cx="4572000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用这个词体现了说明文语言准确性和严谨性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2102359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81000"/>
            <a:ext cx="1819048" cy="2761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657190"/>
            <a:ext cx="7885714" cy="380952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457200" y="1219200"/>
            <a:ext cx="9673019" cy="927096"/>
            <a:chOff x="457200" y="1219200"/>
            <a:chExt cx="9673019" cy="92709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7200" y="1219200"/>
              <a:ext cx="552381" cy="447619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22281" y="1231900"/>
              <a:ext cx="7342857" cy="285714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377838" y="1279519"/>
              <a:ext cx="1752381" cy="23809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69900" y="1711372"/>
              <a:ext cx="4419048" cy="35238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953000" y="1736772"/>
              <a:ext cx="742857" cy="409524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798009" y="1685972"/>
              <a:ext cx="514286" cy="352381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312295" y="1727243"/>
              <a:ext cx="714286" cy="323810"/>
            </a:xfrm>
            <a:prstGeom prst="rect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28600" y="3352800"/>
            <a:ext cx="3314286" cy="2466667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105400" y="2736982"/>
            <a:ext cx="6324600" cy="2308324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）“目前”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从时间上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对珊瑚礁退化的现象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作了限定，表意更准确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。“可能”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表推测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，说法不绝对。体现了说明文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语言准确严密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的特点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8774862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81000" y="381000"/>
            <a:ext cx="22621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smtClean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放大招</a:t>
            </a:r>
            <a:endParaRPr lang="zh-CN" altLang="en-US" sz="5400" b="0" cap="none" spc="0">
              <a:ln w="0"/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04800" y="1329730"/>
            <a:ext cx="1600200" cy="1794470"/>
            <a:chOff x="304800" y="1329730"/>
            <a:chExt cx="1600200" cy="179447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329730"/>
              <a:ext cx="1428571" cy="1657143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1295400" y="2667000"/>
              <a:ext cx="609600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2541036" y="1518836"/>
            <a:ext cx="346761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0" cap="none" spc="0" smtClean="0">
                <a:ln w="0"/>
                <a:solidFill>
                  <a:srgbClr val="FF0000"/>
                </a:solidFill>
                <a:effectLst/>
              </a:rPr>
              <a:t>这些词语表既定！</a:t>
            </a:r>
            <a:endParaRPr lang="zh-CN" altLang="en-US" sz="3200" b="0" cap="none" spc="0">
              <a:ln w="0"/>
              <a:solidFill>
                <a:srgbClr val="FF0000"/>
              </a:solidFill>
              <a:effectLst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1036" y="2692400"/>
            <a:ext cx="7892580" cy="249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331268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381000"/>
            <a:ext cx="7142857" cy="819048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685800" y="1371600"/>
            <a:ext cx="10439400" cy="830997"/>
            <a:chOff x="685800" y="1295400"/>
            <a:chExt cx="10439400" cy="830997"/>
          </a:xfrm>
        </p:grpSpPr>
        <p:sp>
          <p:nvSpPr>
            <p:cNvPr id="3" name="文本框 2"/>
            <p:cNvSpPr txBox="1"/>
            <p:nvPr/>
          </p:nvSpPr>
          <p:spPr>
            <a:xfrm>
              <a:off x="685800" y="1295400"/>
              <a:ext cx="10439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      无人车和无人机可以不间断地工作，使得物流的时间几乎覆盖全天，大幅度提升了运载量。</a:t>
              </a:r>
              <a:endParaRPr lang="zh-CN" altLang="en-US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451009" y="1710898"/>
              <a:ext cx="419048" cy="123810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457200" y="2224538"/>
            <a:ext cx="4800600" cy="4128568"/>
            <a:chOff x="457200" y="2224538"/>
            <a:chExt cx="4800600" cy="4128568"/>
          </a:xfrm>
        </p:grpSpPr>
        <p:sp>
          <p:nvSpPr>
            <p:cNvPr id="7" name="文本框 6"/>
            <p:cNvSpPr txBox="1"/>
            <p:nvPr/>
          </p:nvSpPr>
          <p:spPr>
            <a:xfrm>
              <a:off x="457200" y="2224538"/>
              <a:ext cx="2667000" cy="369332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mtClean="0"/>
                <a:t>1.</a:t>
              </a:r>
              <a:r>
                <a:rPr lang="zh-CN" altLang="en-US" smtClean="0"/>
                <a:t>先判断能否删去</a:t>
              </a:r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57200" y="3023295"/>
              <a:ext cx="3352800" cy="369332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mtClean="0"/>
                <a:t>2.</a:t>
              </a:r>
              <a:r>
                <a:rPr lang="zh-CN" altLang="en-US" smtClean="0"/>
                <a:t>说出词语含义（有时可不答）</a:t>
              </a:r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57200" y="3894456"/>
              <a:ext cx="3352800" cy="369332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mtClean="0"/>
                <a:t>3.</a:t>
              </a:r>
              <a:r>
                <a:rPr lang="zh-CN" altLang="en-US" smtClean="0"/>
                <a:t>说出词语在句中所起的作用</a:t>
              </a:r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57200" y="5334000"/>
              <a:ext cx="3352800" cy="369332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mtClean="0"/>
                <a:t>4.</a:t>
              </a:r>
              <a:r>
                <a:rPr lang="zh-CN" altLang="en-US" smtClean="0"/>
                <a:t>答出该词语体现的语言特点</a:t>
              </a:r>
              <a:endParaRPr lang="zh-CN" altLang="en-US"/>
            </a:p>
          </p:txBody>
        </p:sp>
        <p:sp>
          <p:nvSpPr>
            <p:cNvPr id="11" name="左大括号 10"/>
            <p:cNvSpPr/>
            <p:nvPr/>
          </p:nvSpPr>
          <p:spPr>
            <a:xfrm>
              <a:off x="3810000" y="3733800"/>
              <a:ext cx="152400" cy="685800"/>
            </a:xfrm>
            <a:prstGeom prst="leftBrac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左大括号 11"/>
            <p:cNvSpPr/>
            <p:nvPr/>
          </p:nvSpPr>
          <p:spPr>
            <a:xfrm>
              <a:off x="3939540" y="4769703"/>
              <a:ext cx="251460" cy="1497926"/>
            </a:xfrm>
            <a:prstGeom prst="leftBrac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000500" y="3657600"/>
              <a:ext cx="876300" cy="276999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200" smtClean="0"/>
                <a:t>限定</a:t>
              </a:r>
              <a:r>
                <a:rPr lang="en-US" altLang="zh-CN" sz="1200" smtClean="0"/>
                <a:t>/</a:t>
              </a:r>
              <a:r>
                <a:rPr lang="zh-CN" altLang="en-US" sz="1200" smtClean="0"/>
                <a:t>推测</a:t>
              </a:r>
              <a:endParaRPr lang="zh-CN" altLang="en-US" sz="120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000500" y="3986789"/>
              <a:ext cx="876300" cy="276999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200" smtClean="0"/>
                <a:t>正面作用</a:t>
              </a:r>
              <a:endParaRPr lang="zh-CN" altLang="en-US" sz="120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000500" y="4304278"/>
              <a:ext cx="1257300" cy="276999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200" smtClean="0"/>
                <a:t>去掉后的坏处</a:t>
              </a:r>
              <a:endParaRPr lang="zh-CN" altLang="en-US" sz="120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216400" y="4779343"/>
              <a:ext cx="660400" cy="276999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200" smtClean="0"/>
                <a:t>科学性</a:t>
              </a:r>
              <a:endParaRPr lang="zh-CN" altLang="en-US" sz="1200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216400" y="5125977"/>
              <a:ext cx="660400" cy="276999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200" smtClean="0"/>
                <a:t>准确性</a:t>
              </a:r>
              <a:endParaRPr lang="zh-CN" altLang="en-US" sz="120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216400" y="5601043"/>
              <a:ext cx="660400" cy="276999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200" smtClean="0"/>
                <a:t>严谨性</a:t>
              </a:r>
              <a:endParaRPr lang="zh-CN" altLang="en-US" sz="1200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203700" y="6076107"/>
              <a:ext cx="673100" cy="276999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200" smtClean="0"/>
                <a:t>生动性</a:t>
              </a:r>
              <a:endParaRPr lang="zh-CN" altLang="en-US" sz="1200"/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7419" y="2902772"/>
            <a:ext cx="4552381" cy="43809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18848" y="3764172"/>
            <a:ext cx="4580952" cy="17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743757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533400"/>
            <a:ext cx="9478244" cy="1981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2971800"/>
            <a:ext cx="9196333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992757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457200"/>
            <a:ext cx="5635253" cy="45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990600"/>
            <a:ext cx="7828571" cy="1609524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125583" y="2895600"/>
            <a:ext cx="4693702" cy="3381306"/>
            <a:chOff x="457200" y="2224538"/>
            <a:chExt cx="4800600" cy="4128568"/>
          </a:xfrm>
        </p:grpSpPr>
        <p:sp>
          <p:nvSpPr>
            <p:cNvPr id="5" name="文本框 4"/>
            <p:cNvSpPr txBox="1"/>
            <p:nvPr/>
          </p:nvSpPr>
          <p:spPr>
            <a:xfrm>
              <a:off x="457200" y="2224538"/>
              <a:ext cx="2667000" cy="369332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mtClean="0"/>
                <a:t>1.</a:t>
              </a:r>
              <a:r>
                <a:rPr lang="zh-CN" altLang="en-US" smtClean="0"/>
                <a:t>先判断能否删去</a:t>
              </a:r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57200" y="3023295"/>
              <a:ext cx="3352800" cy="369332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mtClean="0"/>
                <a:t>2.</a:t>
              </a:r>
              <a:r>
                <a:rPr lang="zh-CN" altLang="en-US" smtClean="0"/>
                <a:t>说出词语含义（有时可不答）</a:t>
              </a:r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57200" y="3894456"/>
              <a:ext cx="3352800" cy="369332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mtClean="0"/>
                <a:t>3.</a:t>
              </a:r>
              <a:r>
                <a:rPr lang="zh-CN" altLang="en-US" smtClean="0"/>
                <a:t>说出词语在句中所起的作用</a:t>
              </a:r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57200" y="5334000"/>
              <a:ext cx="3352800" cy="369332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mtClean="0"/>
                <a:t>4.</a:t>
              </a:r>
              <a:r>
                <a:rPr lang="zh-CN" altLang="en-US" smtClean="0"/>
                <a:t>答出该词语体现的语言特点</a:t>
              </a:r>
              <a:endParaRPr lang="zh-CN" altLang="en-US"/>
            </a:p>
          </p:txBody>
        </p:sp>
        <p:sp>
          <p:nvSpPr>
            <p:cNvPr id="9" name="左大括号 8"/>
            <p:cNvSpPr/>
            <p:nvPr/>
          </p:nvSpPr>
          <p:spPr>
            <a:xfrm>
              <a:off x="3810000" y="3733800"/>
              <a:ext cx="152400" cy="685800"/>
            </a:xfrm>
            <a:prstGeom prst="leftBrac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左大括号 9"/>
            <p:cNvSpPr/>
            <p:nvPr/>
          </p:nvSpPr>
          <p:spPr>
            <a:xfrm>
              <a:off x="3939540" y="4769703"/>
              <a:ext cx="251460" cy="1497926"/>
            </a:xfrm>
            <a:prstGeom prst="leftBrac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000500" y="3657600"/>
              <a:ext cx="876300" cy="276999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200" smtClean="0"/>
                <a:t>限定</a:t>
              </a:r>
              <a:r>
                <a:rPr lang="en-US" altLang="zh-CN" sz="1200" smtClean="0"/>
                <a:t>/</a:t>
              </a:r>
              <a:r>
                <a:rPr lang="zh-CN" altLang="en-US" sz="1200" smtClean="0"/>
                <a:t>推测</a:t>
              </a:r>
              <a:endParaRPr lang="zh-CN" altLang="en-US" sz="120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000500" y="3986789"/>
              <a:ext cx="876300" cy="276999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200" smtClean="0"/>
                <a:t>正面作用</a:t>
              </a:r>
              <a:endParaRPr lang="zh-CN" altLang="en-US" sz="120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000500" y="4304278"/>
              <a:ext cx="1257300" cy="276999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200" smtClean="0"/>
                <a:t>去掉后的坏处</a:t>
              </a:r>
              <a:endParaRPr lang="zh-CN" altLang="en-US" sz="120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216400" y="4779343"/>
              <a:ext cx="660400" cy="276999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200" smtClean="0"/>
                <a:t>科学性</a:t>
              </a:r>
              <a:endParaRPr lang="zh-CN" altLang="en-US" sz="120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216400" y="5125977"/>
              <a:ext cx="660400" cy="276999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200" smtClean="0"/>
                <a:t>准确性</a:t>
              </a:r>
              <a:endParaRPr lang="zh-CN" altLang="en-US" sz="120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216400" y="5601043"/>
              <a:ext cx="660400" cy="276999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200" smtClean="0"/>
                <a:t>严谨性</a:t>
              </a:r>
              <a:endParaRPr lang="zh-CN" altLang="en-US" sz="1200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203700" y="6076107"/>
              <a:ext cx="673100" cy="276999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200" smtClean="0"/>
                <a:t>生动性</a:t>
              </a:r>
              <a:endParaRPr lang="zh-CN" altLang="en-US" sz="1200"/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3476" y="2870651"/>
            <a:ext cx="1809524" cy="35238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8000" y="3436717"/>
            <a:ext cx="523810" cy="29523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67600" y="3429000"/>
            <a:ext cx="3885714" cy="30476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34200" y="3815984"/>
            <a:ext cx="1276190" cy="257143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72505" y="4787136"/>
            <a:ext cx="3447619" cy="31428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72505" y="5598163"/>
            <a:ext cx="3952381" cy="3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237748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2133600"/>
            <a:ext cx="6558757" cy="33097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1000" y="381000"/>
            <a:ext cx="22621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smtClean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放大招</a:t>
            </a:r>
            <a:endParaRPr lang="zh-CN" altLang="en-US" sz="5400" b="0" cap="none" spc="0">
              <a:ln w="0"/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289399037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b="1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7200" y="712368"/>
            <a:ext cx="11658600" cy="1957587"/>
          </a:xfrm>
          <a:prstGeom prst="rect">
            <a:avLst/>
          </a:prstGeom>
          <a:solidFill>
            <a:srgbClr val="000000">
              <a:alpha val="70195"/>
            </a:srgbClr>
          </a:solidFill>
          <a:ln w="38100">
            <a:solidFill>
              <a:srgbClr val="FFFFFF"/>
            </a:solidFill>
          </a:ln>
        </p:spPr>
        <p:txBody>
          <a:bodyPr vert="horz" wrap="square" lIns="0" tIns="135255" rIns="0" bIns="0" rtlCol="0">
            <a:spAutoFit/>
          </a:bodyPr>
          <a:lstStyle/>
          <a:p>
            <a:pPr marL="90805" algn="ctr">
              <a:spcBef>
                <a:spcPts val="1065"/>
              </a:spcBef>
            </a:pPr>
            <a:r>
              <a:rPr lang="en-US" altLang="zh-CN" sz="3600" smtClean="0">
                <a:solidFill>
                  <a:srgbClr val="FFC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【2020</a:t>
            </a:r>
            <a:r>
              <a:rPr lang="zh-CN" altLang="en-US" sz="3600" smtClean="0">
                <a:solidFill>
                  <a:srgbClr val="FFC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吉林</a:t>
            </a:r>
            <a:r>
              <a:rPr lang="en-US" altLang="zh-CN" sz="3600" smtClean="0">
                <a:solidFill>
                  <a:srgbClr val="FFC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】《</a:t>
            </a:r>
            <a:r>
              <a:rPr lang="zh-CN" altLang="en-US" sz="3600" smtClean="0">
                <a:solidFill>
                  <a:srgbClr val="FFC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甲骨文中的象形字和会意字</a:t>
            </a:r>
            <a:r>
              <a:rPr lang="en-US" altLang="zh-CN" sz="3600" smtClean="0">
                <a:solidFill>
                  <a:srgbClr val="FFC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endParaRPr lang="en-US" altLang="zh-CN" sz="3600" smtClean="0">
              <a:solidFill>
                <a:srgbClr val="FFC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spcBef>
                <a:spcPts val="1065"/>
              </a:spcBef>
            </a:pPr>
            <a:r>
              <a:rPr lang="zh-CN" altLang="en-US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等线" panose="02010600030101010101" pitchFamily="2" charset="-122"/>
                <a:ea typeface="等线" panose="02010600030101010101" pitchFamily="2" charset="-122"/>
                <a:cs typeface="楷体" panose="02010609060101010101" charset="-122"/>
              </a:rPr>
              <a:t>品析并写出第三段画线的句子中加点词的表达效果（</a:t>
            </a: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等线" panose="02010600030101010101" pitchFamily="2" charset="-122"/>
                <a:ea typeface="等线" panose="02010600030101010101" pitchFamily="2" charset="-122"/>
                <a:cs typeface="楷体" panose="02010609060101010101" charset="-122"/>
              </a:rPr>
              <a:t>3</a:t>
            </a:r>
            <a:r>
              <a:rPr lang="zh-CN" altLang="en-US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等线" panose="02010600030101010101" pitchFamily="2" charset="-122"/>
                <a:ea typeface="等线" panose="02010600030101010101" pitchFamily="2" charset="-122"/>
                <a:cs typeface="楷体" panose="02010609060101010101" charset="-122"/>
              </a:rPr>
              <a:t>分）</a:t>
            </a:r>
            <a:endParaRPr lang="en-US" altLang="zh-CN" sz="280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等线" panose="02010600030101010101" pitchFamily="2" charset="-122"/>
              <a:ea typeface="等线" panose="02010600030101010101" pitchFamily="2" charset="-122"/>
              <a:cs typeface="楷体" panose="02010609060101010101" charset="-122"/>
            </a:endParaRPr>
          </a:p>
          <a:p>
            <a:pPr marL="90805">
              <a:spcBef>
                <a:spcPts val="1065"/>
              </a:spcBef>
            </a:pPr>
            <a:r>
              <a:rPr lang="zh-CN" altLang="en-US" sz="36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殷代的戈，戈把长度</a:t>
            </a:r>
            <a:r>
              <a:rPr lang="zh-CN" altLang="en-US" sz="3600" b="1" u="sng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大概</a:t>
            </a:r>
            <a:r>
              <a:rPr lang="zh-CN" altLang="en-US" sz="36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</a:t>
            </a:r>
            <a:r>
              <a:rPr lang="en-US" altLang="zh-CN" sz="36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80</a:t>
            </a:r>
            <a:r>
              <a:rPr lang="zh-CN" altLang="en-US" sz="36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厘米至</a:t>
            </a:r>
            <a:r>
              <a:rPr lang="en-US" altLang="zh-CN" sz="36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6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米左右。</a:t>
            </a:r>
            <a:endParaRPr lang="en-US" altLang="zh-CN" sz="36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4482"/>
            <a:ext cx="1438856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4000" b="1" cap="none" spc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说明文语言特点</a:t>
            </a:r>
            <a:r>
              <a:rPr lang="en-US" altLang="zh-CN" sz="4000" b="1" cap="none" spc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4000" b="1" cap="none" spc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补充文章</a:t>
            </a:r>
            <a:endParaRPr lang="zh-CN" altLang="en-US" sz="4000" b="1" cap="none" spc="0">
              <a:ln w="9525">
                <a:solidFill>
                  <a:schemeClr val="bg1"/>
                </a:solidFill>
                <a:prstDash val="solid"/>
              </a:ln>
              <a:solidFill>
                <a:srgbClr val="FF7C8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0470" y="156019"/>
            <a:ext cx="685714" cy="45714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4800" y="4343400"/>
            <a:ext cx="3942857" cy="17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13415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b="1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7200" y="712368"/>
            <a:ext cx="9753600" cy="1385636"/>
          </a:xfrm>
          <a:prstGeom prst="rect">
            <a:avLst/>
          </a:prstGeom>
          <a:solidFill>
            <a:schemeClr val="bg1">
              <a:alpha val="70195"/>
            </a:schemeClr>
          </a:solidFill>
          <a:ln w="57150">
            <a:solidFill>
              <a:schemeClr val="tx1"/>
            </a:solidFill>
            <a:prstDash val="sysDash"/>
          </a:ln>
        </p:spPr>
        <p:txBody>
          <a:bodyPr vert="horz" wrap="square" lIns="0" tIns="135255" rIns="0" bIns="0" rtlCol="0">
            <a:spAutoFit/>
          </a:bodyPr>
          <a:lstStyle/>
          <a:p>
            <a:pPr marL="90805">
              <a:spcBef>
                <a:spcPts val="1065"/>
              </a:spcBef>
            </a:pPr>
            <a:r>
              <a:rPr lang="en-US" altLang="zh-CN" sz="360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【2020</a:t>
            </a:r>
            <a:r>
              <a:rPr lang="zh-CN" altLang="en-US" sz="360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吉林</a:t>
            </a:r>
            <a:r>
              <a:rPr lang="en-US" altLang="zh-CN" sz="360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】</a:t>
            </a:r>
            <a:r>
              <a:rPr lang="en-US" altLang="zh-CN" sz="360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360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甲骨文中的象形字和会意字</a:t>
            </a:r>
            <a:r>
              <a:rPr lang="en-US" altLang="zh-CN" sz="360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endParaRPr lang="en-US" altLang="zh-CN" sz="360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spcBef>
                <a:spcPts val="1065"/>
              </a:spcBef>
            </a:pPr>
            <a:r>
              <a:rPr lang="zh-CN" altLang="en-US" sz="360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殷代的戈，戈把长度</a:t>
            </a:r>
            <a:r>
              <a:rPr lang="zh-CN" altLang="en-US" sz="3600" u="sng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大概</a:t>
            </a:r>
            <a:r>
              <a:rPr lang="zh-CN" altLang="en-US" sz="360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</a:t>
            </a:r>
            <a:r>
              <a:rPr lang="en-US" altLang="zh-CN" sz="360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80</a:t>
            </a:r>
            <a:r>
              <a:rPr lang="zh-CN" altLang="en-US" sz="360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厘米至</a:t>
            </a:r>
            <a:r>
              <a:rPr lang="en-US" altLang="zh-CN" sz="360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60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米左右。</a:t>
            </a:r>
            <a:endParaRPr lang="en-US" altLang="zh-CN" sz="360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4482"/>
            <a:ext cx="1438856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4000" b="1" cap="none" spc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说明文语言特点</a:t>
            </a:r>
            <a:r>
              <a:rPr lang="en-US" altLang="zh-CN" sz="4000" b="1" cap="none" spc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4000" b="1" cap="none" spc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补充文章</a:t>
            </a:r>
            <a:endParaRPr lang="zh-CN" altLang="en-US" sz="4000" b="1" cap="none" spc="0">
              <a:ln w="9525">
                <a:solidFill>
                  <a:schemeClr val="bg1"/>
                </a:solidFill>
                <a:prstDash val="solid"/>
              </a:ln>
              <a:solidFill>
                <a:srgbClr val="FF7C8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0470" y="156019"/>
            <a:ext cx="685714" cy="45714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2309952"/>
            <a:ext cx="2723809" cy="22380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66709" y="3185184"/>
            <a:ext cx="3980952" cy="400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85604" y="5142507"/>
            <a:ext cx="2066667" cy="167619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45875" y="5723459"/>
            <a:ext cx="4800000" cy="514286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8610600" y="1405186"/>
            <a:ext cx="1295400" cy="904766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686300" y="1444010"/>
            <a:ext cx="1295400" cy="904766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907932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-36373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b="1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7200" y="712368"/>
            <a:ext cx="11658600" cy="1957587"/>
          </a:xfrm>
          <a:prstGeom prst="rect">
            <a:avLst/>
          </a:prstGeom>
          <a:solidFill>
            <a:srgbClr val="000000">
              <a:alpha val="70195"/>
            </a:srgbClr>
          </a:solidFill>
          <a:ln w="38100">
            <a:solidFill>
              <a:srgbClr val="FFFFFF"/>
            </a:solidFill>
          </a:ln>
        </p:spPr>
        <p:txBody>
          <a:bodyPr vert="horz" wrap="square" lIns="0" tIns="135255" rIns="0" bIns="0" rtlCol="0">
            <a:spAutoFit/>
          </a:bodyPr>
          <a:lstStyle/>
          <a:p>
            <a:pPr marL="90805" algn="ctr">
              <a:spcBef>
                <a:spcPts val="1065"/>
              </a:spcBef>
            </a:pPr>
            <a:r>
              <a:rPr lang="en-US" altLang="zh-CN" sz="3600" smtClean="0">
                <a:solidFill>
                  <a:srgbClr val="FFC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【2020</a:t>
            </a:r>
            <a:r>
              <a:rPr lang="zh-CN" altLang="en-US" sz="3600" smtClean="0">
                <a:solidFill>
                  <a:srgbClr val="FFC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吉林</a:t>
            </a:r>
            <a:r>
              <a:rPr lang="en-US" altLang="zh-CN" sz="3600" smtClean="0">
                <a:solidFill>
                  <a:srgbClr val="FFC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】《</a:t>
            </a:r>
            <a:r>
              <a:rPr lang="zh-CN" altLang="en-US" sz="3600" smtClean="0">
                <a:solidFill>
                  <a:srgbClr val="FFC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甲骨文中的象形字和会意字</a:t>
            </a:r>
            <a:r>
              <a:rPr lang="en-US" altLang="zh-CN" sz="3600" smtClean="0">
                <a:solidFill>
                  <a:srgbClr val="FFC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endParaRPr lang="en-US" altLang="zh-CN" sz="3600" smtClean="0">
              <a:solidFill>
                <a:srgbClr val="FFC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spcBef>
                <a:spcPts val="1065"/>
              </a:spcBef>
            </a:pPr>
            <a:r>
              <a:rPr lang="zh-CN" altLang="en-US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等线" panose="02010600030101010101" pitchFamily="2" charset="-122"/>
                <a:ea typeface="等线" panose="02010600030101010101" pitchFamily="2" charset="-122"/>
                <a:cs typeface="楷体" panose="02010609060101010101" charset="-122"/>
              </a:rPr>
              <a:t>品析并写出第三段画线的句子中加点词的表达效果（</a:t>
            </a: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等线" panose="02010600030101010101" pitchFamily="2" charset="-122"/>
                <a:ea typeface="等线" panose="02010600030101010101" pitchFamily="2" charset="-122"/>
                <a:cs typeface="楷体" panose="02010609060101010101" charset="-122"/>
              </a:rPr>
              <a:t>3</a:t>
            </a:r>
            <a:r>
              <a:rPr lang="zh-CN" altLang="en-US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等线" panose="02010600030101010101" pitchFamily="2" charset="-122"/>
                <a:ea typeface="等线" panose="02010600030101010101" pitchFamily="2" charset="-122"/>
                <a:cs typeface="楷体" panose="02010609060101010101" charset="-122"/>
              </a:rPr>
              <a:t>分）</a:t>
            </a:r>
            <a:endParaRPr lang="en-US" altLang="zh-CN" sz="280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等线" panose="02010600030101010101" pitchFamily="2" charset="-122"/>
              <a:ea typeface="等线" panose="02010600030101010101" pitchFamily="2" charset="-122"/>
              <a:cs typeface="楷体" panose="02010609060101010101" charset="-122"/>
            </a:endParaRPr>
          </a:p>
          <a:p>
            <a:pPr marL="90805">
              <a:spcBef>
                <a:spcPts val="1065"/>
              </a:spcBef>
            </a:pPr>
            <a:r>
              <a:rPr lang="zh-CN" altLang="en-US" sz="36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殷代的戈，戈把长度</a:t>
            </a:r>
            <a:r>
              <a:rPr lang="zh-CN" altLang="en-US" sz="3600" b="1" u="sng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大概</a:t>
            </a:r>
            <a:r>
              <a:rPr lang="zh-CN" altLang="en-US" sz="36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</a:t>
            </a:r>
            <a:r>
              <a:rPr lang="en-US" altLang="zh-CN" sz="36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80</a:t>
            </a:r>
            <a:r>
              <a:rPr lang="zh-CN" altLang="en-US" sz="36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厘米至</a:t>
            </a:r>
            <a:r>
              <a:rPr lang="en-US" altLang="zh-CN" sz="36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6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米左右。</a:t>
            </a:r>
            <a:endParaRPr lang="en-US" altLang="zh-CN" sz="36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4482"/>
            <a:ext cx="1438856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4000" b="1" cap="none" spc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说明文语言特点</a:t>
            </a:r>
            <a:r>
              <a:rPr lang="en-US" altLang="zh-CN" sz="4000" b="1" cap="none" spc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4000" b="1" cap="none" spc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补充文章</a:t>
            </a:r>
            <a:endParaRPr lang="zh-CN" altLang="en-US" sz="4000" b="1" cap="none" spc="0">
              <a:ln w="9525">
                <a:solidFill>
                  <a:schemeClr val="bg1"/>
                </a:solidFill>
                <a:prstDash val="solid"/>
              </a:ln>
              <a:solidFill>
                <a:srgbClr val="FF7C8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0470" y="156019"/>
            <a:ext cx="685714" cy="457143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57200" y="2669955"/>
            <a:ext cx="4800600" cy="4128568"/>
            <a:chOff x="457200" y="2224538"/>
            <a:chExt cx="4800600" cy="4128568"/>
          </a:xfrm>
        </p:grpSpPr>
        <p:sp>
          <p:nvSpPr>
            <p:cNvPr id="9" name="文本框 8"/>
            <p:cNvSpPr txBox="1"/>
            <p:nvPr/>
          </p:nvSpPr>
          <p:spPr>
            <a:xfrm>
              <a:off x="457200" y="2224538"/>
              <a:ext cx="2667000" cy="369332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mtClean="0"/>
                <a:t>1.</a:t>
              </a:r>
              <a:r>
                <a:rPr lang="zh-CN" altLang="en-US" smtClean="0"/>
                <a:t>先判断能否删去</a:t>
              </a:r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57200" y="3023295"/>
              <a:ext cx="3352800" cy="369332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mtClean="0"/>
                <a:t>2.</a:t>
              </a:r>
              <a:r>
                <a:rPr lang="zh-CN" altLang="en-US" smtClean="0"/>
                <a:t>说出词语含义（有时可不答）</a:t>
              </a:r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57200" y="3894456"/>
              <a:ext cx="3352800" cy="369332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mtClean="0"/>
                <a:t>3.</a:t>
              </a:r>
              <a:r>
                <a:rPr lang="zh-CN" altLang="en-US" smtClean="0"/>
                <a:t>说出词语在句中所起的作用</a:t>
              </a:r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57200" y="5334000"/>
              <a:ext cx="3352800" cy="369332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mtClean="0"/>
                <a:t>4.</a:t>
              </a:r>
              <a:r>
                <a:rPr lang="zh-CN" altLang="en-US" smtClean="0"/>
                <a:t>答出该词语体现的语言特点</a:t>
              </a:r>
              <a:endParaRPr lang="zh-CN" altLang="en-US"/>
            </a:p>
          </p:txBody>
        </p:sp>
        <p:sp>
          <p:nvSpPr>
            <p:cNvPr id="13" name="左大括号 12"/>
            <p:cNvSpPr/>
            <p:nvPr/>
          </p:nvSpPr>
          <p:spPr>
            <a:xfrm>
              <a:off x="3810000" y="3733800"/>
              <a:ext cx="152400" cy="685800"/>
            </a:xfrm>
            <a:prstGeom prst="leftBrac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左大括号 13"/>
            <p:cNvSpPr/>
            <p:nvPr/>
          </p:nvSpPr>
          <p:spPr>
            <a:xfrm>
              <a:off x="3939540" y="4769703"/>
              <a:ext cx="251460" cy="1497926"/>
            </a:xfrm>
            <a:prstGeom prst="leftBrac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000500" y="3657600"/>
              <a:ext cx="876300" cy="276999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200" smtClean="0"/>
                <a:t>限定</a:t>
              </a:r>
              <a:r>
                <a:rPr lang="en-US" altLang="zh-CN" sz="1200" smtClean="0"/>
                <a:t>/</a:t>
              </a:r>
              <a:r>
                <a:rPr lang="zh-CN" altLang="en-US" sz="1200" smtClean="0"/>
                <a:t>推测</a:t>
              </a:r>
              <a:endParaRPr lang="zh-CN" altLang="en-US" sz="120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000500" y="3986789"/>
              <a:ext cx="876300" cy="276999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200" smtClean="0"/>
                <a:t>正面作用</a:t>
              </a:r>
              <a:endParaRPr lang="zh-CN" altLang="en-US" sz="1200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000500" y="4304278"/>
              <a:ext cx="1257300" cy="276999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200" smtClean="0"/>
                <a:t>去掉后的坏处</a:t>
              </a:r>
              <a:endParaRPr lang="zh-CN" altLang="en-US" sz="120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216400" y="4779343"/>
              <a:ext cx="660400" cy="276999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200" smtClean="0"/>
                <a:t>科学性</a:t>
              </a:r>
              <a:endParaRPr lang="zh-CN" altLang="en-US" sz="1200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216400" y="5125977"/>
              <a:ext cx="660400" cy="276999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200" smtClean="0"/>
                <a:t>准确性</a:t>
              </a:r>
              <a:endParaRPr lang="zh-CN" altLang="en-US" sz="1200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216400" y="5601043"/>
              <a:ext cx="660400" cy="276999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200" smtClean="0"/>
                <a:t>严谨性</a:t>
              </a:r>
              <a:endParaRPr lang="zh-CN" altLang="en-US" sz="1200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203700" y="6076107"/>
              <a:ext cx="673100" cy="276999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200" smtClean="0"/>
                <a:t>生动性</a:t>
              </a:r>
              <a:endParaRPr lang="zh-CN" altLang="en-US" sz="1200"/>
            </a:p>
          </p:txBody>
        </p:sp>
      </p:grpSp>
      <p:sp>
        <p:nvSpPr>
          <p:cNvPr id="22" name="object 3"/>
          <p:cNvSpPr txBox="1"/>
          <p:nvPr/>
        </p:nvSpPr>
        <p:spPr>
          <a:xfrm>
            <a:off x="5883275" y="3101300"/>
            <a:ext cx="6064250" cy="3329758"/>
          </a:xfrm>
          <a:prstGeom prst="rect">
            <a:avLst/>
          </a:prstGeom>
          <a:solidFill>
            <a:srgbClr val="000000">
              <a:alpha val="70195"/>
            </a:srgbClr>
          </a:solidFill>
          <a:ln w="38100">
            <a:solidFill>
              <a:srgbClr val="FFFFFF"/>
            </a:solidFill>
          </a:ln>
        </p:spPr>
        <p:txBody>
          <a:bodyPr vert="horz" wrap="square" lIns="0" tIns="135255" rIns="0" bIns="0" rtlCol="0">
            <a:spAutoFit/>
          </a:bodyPr>
          <a:lstStyle/>
          <a:p>
            <a:pPr marL="90805">
              <a:lnSpc>
                <a:spcPct val="150000"/>
              </a:lnSpc>
              <a:spcBef>
                <a:spcPts val="1065"/>
              </a:spcBef>
            </a:pPr>
            <a:r>
              <a:rPr lang="zh-CN" altLang="en-US" sz="20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“大概”表</a:t>
            </a:r>
            <a:r>
              <a:rPr lang="zh-CN" altLang="en-US" sz="2000" smtClean="0">
                <a:solidFill>
                  <a:srgbClr val="FFC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推测</a:t>
            </a:r>
            <a:endParaRPr lang="en-US" altLang="zh-CN" sz="2000" smtClean="0">
              <a:solidFill>
                <a:srgbClr val="FFC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150000"/>
              </a:lnSpc>
              <a:spcBef>
                <a:spcPts val="1065"/>
              </a:spcBef>
            </a:pPr>
            <a:r>
              <a:rPr lang="zh-CN" altLang="en-US" sz="20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因为</a:t>
            </a:r>
            <a:r>
              <a:rPr lang="zh-CN" altLang="en-US" sz="2000" smtClean="0">
                <a:solidFill>
                  <a:srgbClr val="FFC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实物埋于地下年代久远，出土时有残损，在文物考古时，难以得到精准的测量数据</a:t>
            </a:r>
            <a:r>
              <a:rPr lang="zh-CN" altLang="en-US" sz="20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，所以用表示推测、估计的词语</a:t>
            </a:r>
            <a:endParaRPr lang="en-US" altLang="zh-CN" sz="20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150000"/>
              </a:lnSpc>
              <a:spcBef>
                <a:spcPts val="1065"/>
              </a:spcBef>
            </a:pPr>
            <a:r>
              <a:rPr lang="zh-CN" altLang="en-US" sz="20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删去后</a:t>
            </a:r>
            <a:r>
              <a:rPr lang="zh-CN" altLang="en-US" sz="2000" smtClean="0">
                <a:solidFill>
                  <a:srgbClr val="FFC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过于绝对，与原文不符</a:t>
            </a:r>
            <a:endParaRPr lang="en-US" altLang="zh-CN" sz="2000" smtClean="0">
              <a:solidFill>
                <a:srgbClr val="FFC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150000"/>
              </a:lnSpc>
              <a:spcBef>
                <a:spcPts val="1065"/>
              </a:spcBef>
            </a:pPr>
            <a:r>
              <a:rPr lang="zh-CN" altLang="en-US" sz="20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用这个词体现了说明文语言</a:t>
            </a:r>
            <a:r>
              <a:rPr lang="zh-CN" altLang="en-US" sz="2000" smtClean="0">
                <a:solidFill>
                  <a:srgbClr val="FFC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科学性、准确性和严谨性</a:t>
            </a:r>
            <a:endParaRPr lang="en-US" altLang="zh-CN" sz="2000" smtClean="0">
              <a:solidFill>
                <a:srgbClr val="FFC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1738362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cene3d>
              <a:camera prst="orthographicFront"/>
              <a:lightRig rig="threePt" dir="t"/>
            </a:scene3d>
          </a:bodyPr>
          <a:lstStyle/>
          <a:p>
            <a:endParaRPr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14400" y="1752600"/>
            <a:ext cx="10287000" cy="629018"/>
          </a:xfrm>
          <a:prstGeom prst="rect">
            <a:avLst/>
          </a:prstGeom>
          <a:solidFill>
            <a:srgbClr val="000000">
              <a:alpha val="70195"/>
            </a:srgbClr>
          </a:solidFill>
          <a:ln w="38100">
            <a:solidFill>
              <a:srgbClr val="FFFFFF"/>
            </a:solidFill>
          </a:ln>
        </p:spPr>
        <p:txBody>
          <a:bodyPr vert="horz" wrap="square" lIns="0" tIns="135255" rIns="0" bIns="0" rtlCol="0">
            <a:spAutoFit/>
          </a:bodyPr>
          <a:lstStyle/>
          <a:p>
            <a:pPr marL="90805">
              <a:spcBef>
                <a:spcPts val="1065"/>
              </a:spcBef>
            </a:pPr>
            <a:r>
              <a:rPr lang="zh-CN" alt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一、说明文语言特点题</a:t>
            </a:r>
            <a:endParaRPr lang="en-US" altLang="zh-CN" sz="320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83846" y="446068"/>
            <a:ext cx="29546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知识精讲</a:t>
            </a:r>
            <a:endParaRPr lang="zh-CN" altLang="en-US" sz="5400" b="1" cap="none" spc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929370"/>
            <a:ext cx="9855197" cy="6096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733800" y="2057400"/>
            <a:ext cx="5562600" cy="4419600"/>
            <a:chOff x="457200" y="2224538"/>
            <a:chExt cx="4800600" cy="4128568"/>
          </a:xfrm>
        </p:grpSpPr>
        <p:sp>
          <p:nvSpPr>
            <p:cNvPr id="4" name="文本框 3"/>
            <p:cNvSpPr txBox="1"/>
            <p:nvPr/>
          </p:nvSpPr>
          <p:spPr>
            <a:xfrm>
              <a:off x="457200" y="2224538"/>
              <a:ext cx="2667000" cy="345011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rgbClr val="FF0000"/>
                  </a:solidFill>
                </a:rPr>
                <a:t>1</a:t>
              </a:r>
              <a:r>
                <a:rPr lang="en-US" altLang="zh-CN" smtClean="0"/>
                <a:t>.</a:t>
              </a:r>
              <a:r>
                <a:rPr lang="zh-CN" altLang="en-US" smtClean="0"/>
                <a:t>先判断能否删去</a:t>
              </a:r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57200" y="3023295"/>
              <a:ext cx="3352800" cy="345011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rgbClr val="FFC000"/>
                  </a:solidFill>
                </a:rPr>
                <a:t>2</a:t>
              </a:r>
              <a:r>
                <a:rPr lang="en-US" altLang="zh-CN" smtClean="0"/>
                <a:t>.</a:t>
              </a:r>
              <a:r>
                <a:rPr lang="zh-CN" altLang="en-US" smtClean="0"/>
                <a:t>说出词语含义（有时可不答）</a:t>
              </a:r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57200" y="3894456"/>
              <a:ext cx="3352800" cy="345011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rgbClr val="00B0F0"/>
                  </a:solidFill>
                </a:rPr>
                <a:t>3</a:t>
              </a:r>
              <a:r>
                <a:rPr lang="en-US" altLang="zh-CN" smtClean="0"/>
                <a:t>.</a:t>
              </a:r>
              <a:r>
                <a:rPr lang="zh-CN" altLang="en-US" smtClean="0"/>
                <a:t>说出词语在句中所起的作用</a:t>
              </a:r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57200" y="5334000"/>
              <a:ext cx="3352800" cy="345011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accent2">
                      <a:lumMod val="75000"/>
                    </a:schemeClr>
                  </a:solidFill>
                </a:rPr>
                <a:t>4</a:t>
              </a:r>
              <a:r>
                <a:rPr lang="en-US" altLang="zh-CN" smtClean="0"/>
                <a:t>.</a:t>
              </a:r>
              <a:r>
                <a:rPr lang="zh-CN" altLang="en-US" smtClean="0"/>
                <a:t>答出该词语体现的语言特点</a:t>
              </a:r>
              <a:endParaRPr lang="zh-CN" altLang="en-US"/>
            </a:p>
          </p:txBody>
        </p:sp>
        <p:sp>
          <p:nvSpPr>
            <p:cNvPr id="8" name="左大括号 7"/>
            <p:cNvSpPr/>
            <p:nvPr/>
          </p:nvSpPr>
          <p:spPr>
            <a:xfrm>
              <a:off x="3810000" y="3733800"/>
              <a:ext cx="152400" cy="685800"/>
            </a:xfrm>
            <a:prstGeom prst="leftBrac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左大括号 8"/>
            <p:cNvSpPr/>
            <p:nvPr/>
          </p:nvSpPr>
          <p:spPr>
            <a:xfrm>
              <a:off x="3939540" y="4769703"/>
              <a:ext cx="251460" cy="1497926"/>
            </a:xfrm>
            <a:prstGeom prst="leftBrac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000500" y="3657600"/>
              <a:ext cx="876300" cy="276999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200" smtClean="0"/>
                <a:t>限定</a:t>
              </a:r>
              <a:r>
                <a:rPr lang="en-US" altLang="zh-CN" sz="1200" smtClean="0"/>
                <a:t>/</a:t>
              </a:r>
              <a:r>
                <a:rPr lang="zh-CN" altLang="en-US" sz="1200" smtClean="0"/>
                <a:t>推测</a:t>
              </a:r>
              <a:endParaRPr lang="zh-CN" altLang="en-US" sz="120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000500" y="3986789"/>
              <a:ext cx="876300" cy="276999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200" smtClean="0"/>
                <a:t>正面作用</a:t>
              </a:r>
              <a:endParaRPr lang="zh-CN" altLang="en-US" sz="120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000500" y="4304278"/>
              <a:ext cx="1257300" cy="276999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200" smtClean="0"/>
                <a:t>去掉后的坏处</a:t>
              </a:r>
              <a:endParaRPr lang="zh-CN" altLang="en-US" sz="120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216400" y="4779343"/>
              <a:ext cx="660400" cy="276999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200" smtClean="0"/>
                <a:t>科学性</a:t>
              </a:r>
              <a:endParaRPr lang="zh-CN" altLang="en-US" sz="120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216400" y="5125977"/>
              <a:ext cx="660400" cy="276999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200" smtClean="0"/>
                <a:t>准确性</a:t>
              </a:r>
              <a:endParaRPr lang="zh-CN" altLang="en-US" sz="120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216400" y="5601043"/>
              <a:ext cx="660400" cy="276999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200" smtClean="0"/>
                <a:t>严谨性</a:t>
              </a:r>
              <a:endParaRPr lang="zh-CN" altLang="en-US" sz="120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203700" y="6076107"/>
              <a:ext cx="673100" cy="276999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200" smtClean="0"/>
                <a:t>生动性</a:t>
              </a:r>
              <a:endParaRPr lang="zh-CN" altLang="en-US" sz="1200"/>
            </a:p>
          </p:txBody>
        </p:sp>
      </p:grpSp>
      <p:sp>
        <p:nvSpPr>
          <p:cNvPr id="17" name="矩形 16"/>
          <p:cNvSpPr/>
          <p:nvPr/>
        </p:nvSpPr>
        <p:spPr>
          <a:xfrm>
            <a:off x="3429000" y="1868844"/>
            <a:ext cx="3505200" cy="762000"/>
          </a:xfrm>
          <a:prstGeom prst="rect">
            <a:avLst/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428999" y="2716129"/>
            <a:ext cx="4410529" cy="762000"/>
          </a:xfrm>
          <a:prstGeom prst="rect">
            <a:avLst/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757280" y="3555746"/>
            <a:ext cx="1539120" cy="2921254"/>
          </a:xfrm>
          <a:prstGeom prst="rect">
            <a:avLst/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712" y="3630864"/>
            <a:ext cx="2171429" cy="514286"/>
          </a:xfrm>
          <a:prstGeom prst="rect">
            <a:avLst/>
          </a:prstGeom>
        </p:spPr>
      </p:pic>
      <p:sp>
        <p:nvSpPr>
          <p:cNvPr id="21" name="弧形 20"/>
          <p:cNvSpPr/>
          <p:nvPr/>
        </p:nvSpPr>
        <p:spPr>
          <a:xfrm rot="733947" flipH="1">
            <a:off x="1721471" y="2106905"/>
            <a:ext cx="2754439" cy="2647723"/>
          </a:xfrm>
          <a:prstGeom prst="arc">
            <a:avLst>
              <a:gd name="adj1" fmla="val 16181633"/>
              <a:gd name="adj2" fmla="val 1358850"/>
            </a:avLst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弧形 21"/>
          <p:cNvSpPr/>
          <p:nvPr/>
        </p:nvSpPr>
        <p:spPr>
          <a:xfrm rot="1625890" flipH="1">
            <a:off x="2445574" y="2856250"/>
            <a:ext cx="2004097" cy="1692428"/>
          </a:xfrm>
          <a:prstGeom prst="arc">
            <a:avLst>
              <a:gd name="adj1" fmla="val 18025508"/>
              <a:gd name="adj2" fmla="val 1358850"/>
            </a:avLst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弧形 22"/>
          <p:cNvSpPr/>
          <p:nvPr/>
        </p:nvSpPr>
        <p:spPr>
          <a:xfrm rot="16817840" flipH="1">
            <a:off x="2782624" y="2674854"/>
            <a:ext cx="1925298" cy="3573854"/>
          </a:xfrm>
          <a:prstGeom prst="arc">
            <a:avLst>
              <a:gd name="adj1" fmla="val 16181633"/>
              <a:gd name="adj2" fmla="val 585797"/>
            </a:avLst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弧形 23"/>
          <p:cNvSpPr/>
          <p:nvPr/>
        </p:nvSpPr>
        <p:spPr>
          <a:xfrm rot="15872756" flipH="1">
            <a:off x="2448365" y="2418824"/>
            <a:ext cx="1736575" cy="1906078"/>
          </a:xfrm>
          <a:prstGeom prst="arc">
            <a:avLst>
              <a:gd name="adj1" fmla="val 18025508"/>
              <a:gd name="adj2" fmla="val 1358850"/>
            </a:avLst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441233"/>
      </p:ext>
    </p:ext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381000"/>
            <a:ext cx="6455885" cy="91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1524000"/>
            <a:ext cx="8839201" cy="83809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637142" y="2362095"/>
            <a:ext cx="4800600" cy="4128568"/>
            <a:chOff x="457200" y="2224538"/>
            <a:chExt cx="4800600" cy="4128568"/>
          </a:xfrm>
        </p:grpSpPr>
        <p:sp>
          <p:nvSpPr>
            <p:cNvPr id="5" name="文本框 4"/>
            <p:cNvSpPr txBox="1"/>
            <p:nvPr/>
          </p:nvSpPr>
          <p:spPr>
            <a:xfrm>
              <a:off x="457200" y="2224538"/>
              <a:ext cx="2667000" cy="369332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mtClean="0"/>
                <a:t>1.</a:t>
              </a:r>
              <a:r>
                <a:rPr lang="zh-CN" altLang="en-US" smtClean="0"/>
                <a:t>先判断能否删去</a:t>
              </a:r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57200" y="3023295"/>
              <a:ext cx="3352800" cy="369332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mtClean="0"/>
                <a:t>2.</a:t>
              </a:r>
              <a:r>
                <a:rPr lang="zh-CN" altLang="en-US" smtClean="0"/>
                <a:t>说出词语含义（有时可不答）</a:t>
              </a:r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57200" y="3894456"/>
              <a:ext cx="3352800" cy="369332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mtClean="0"/>
                <a:t>3.</a:t>
              </a:r>
              <a:r>
                <a:rPr lang="zh-CN" altLang="en-US" smtClean="0"/>
                <a:t>说出词语在句中所起的作用</a:t>
              </a:r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57200" y="5334000"/>
              <a:ext cx="3352800" cy="369332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mtClean="0"/>
                <a:t>4.</a:t>
              </a:r>
              <a:r>
                <a:rPr lang="zh-CN" altLang="en-US" smtClean="0"/>
                <a:t>答出该词语体现的语言特点</a:t>
              </a:r>
              <a:endParaRPr lang="zh-CN" altLang="en-US"/>
            </a:p>
          </p:txBody>
        </p:sp>
        <p:sp>
          <p:nvSpPr>
            <p:cNvPr id="9" name="左大括号 8"/>
            <p:cNvSpPr/>
            <p:nvPr/>
          </p:nvSpPr>
          <p:spPr>
            <a:xfrm>
              <a:off x="3810000" y="3733800"/>
              <a:ext cx="152400" cy="685800"/>
            </a:xfrm>
            <a:prstGeom prst="leftBrac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左大括号 9"/>
            <p:cNvSpPr/>
            <p:nvPr/>
          </p:nvSpPr>
          <p:spPr>
            <a:xfrm>
              <a:off x="3939540" y="4769703"/>
              <a:ext cx="251460" cy="1497926"/>
            </a:xfrm>
            <a:prstGeom prst="leftBrac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000500" y="3657600"/>
              <a:ext cx="876300" cy="276999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200" smtClean="0"/>
                <a:t>限定</a:t>
              </a:r>
              <a:r>
                <a:rPr lang="en-US" altLang="zh-CN" sz="1200" smtClean="0"/>
                <a:t>/</a:t>
              </a:r>
              <a:r>
                <a:rPr lang="zh-CN" altLang="en-US" sz="1200" smtClean="0"/>
                <a:t>推测</a:t>
              </a:r>
              <a:endParaRPr lang="zh-CN" altLang="en-US" sz="120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000500" y="3986789"/>
              <a:ext cx="876300" cy="276999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200" smtClean="0"/>
                <a:t>正面作用</a:t>
              </a:r>
              <a:endParaRPr lang="zh-CN" altLang="en-US" sz="120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000500" y="4304278"/>
              <a:ext cx="1257300" cy="276999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200" smtClean="0"/>
                <a:t>去掉后的坏处</a:t>
              </a:r>
              <a:endParaRPr lang="zh-CN" altLang="en-US" sz="120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216400" y="4779343"/>
              <a:ext cx="660400" cy="276999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200" smtClean="0"/>
                <a:t>科学性</a:t>
              </a:r>
              <a:endParaRPr lang="zh-CN" altLang="en-US" sz="120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216400" y="5125977"/>
              <a:ext cx="660400" cy="276999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200" smtClean="0"/>
                <a:t>准确性</a:t>
              </a:r>
              <a:endParaRPr lang="zh-CN" altLang="en-US" sz="120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216400" y="5601043"/>
              <a:ext cx="660400" cy="276999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200" smtClean="0"/>
                <a:t>严谨性</a:t>
              </a:r>
              <a:endParaRPr lang="zh-CN" altLang="en-US" sz="1200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203700" y="6076107"/>
              <a:ext cx="673100" cy="276999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200" smtClean="0"/>
                <a:t>生动性</a:t>
              </a:r>
              <a:endParaRPr lang="zh-CN" altLang="en-US" sz="120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553200" y="2225483"/>
            <a:ext cx="4590914" cy="3693345"/>
            <a:chOff x="6629400" y="2185283"/>
            <a:chExt cx="4590914" cy="369334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29400" y="2185283"/>
              <a:ext cx="3066667" cy="1152381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654800" y="3698680"/>
              <a:ext cx="3400000" cy="333333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134600" y="3726633"/>
              <a:ext cx="542857" cy="266667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677457" y="3727251"/>
              <a:ext cx="542857" cy="304762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654800" y="4102352"/>
              <a:ext cx="2466667" cy="304762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654800" y="5202438"/>
              <a:ext cx="3800000" cy="676190"/>
            </a:xfrm>
            <a:prstGeom prst="rect">
              <a:avLst/>
            </a:prstGeom>
          </p:spPr>
        </p:pic>
      </p:grpSp>
      <p:pic>
        <p:nvPicPr>
          <p:cNvPr id="25" name="New picture"/>
          <p:cNvPicPr/>
          <p:nvPr/>
        </p:nvPicPr>
        <p:blipFill>
          <a:blip r:embed="rId10"/>
          <a:stretch>
            <a:fillRect/>
          </a:stretch>
        </p:blipFill>
        <p:spPr>
          <a:xfrm>
            <a:off x="12471400" y="11899900"/>
            <a:ext cx="355600" cy="2667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3143644143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cene3d>
              <a:camera prst="orthographicFront"/>
              <a:lightRig rig="threePt" dir="t"/>
            </a:scene3d>
          </a:bodyPr>
          <a:lstStyle/>
          <a:p>
            <a:endParaRPr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4482"/>
            <a:ext cx="1438856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br>
              <a:rPr lang="en-US" altLang="zh-CN" sz="5400" b="1" cap="none" spc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5400" b="1" cap="none" spc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7C8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思考：说明文语文有什么特点？</a:t>
            </a:r>
            <a:endParaRPr lang="zh-CN" altLang="en-US" sz="5400" b="1" cap="none" spc="0">
              <a:ln w="9525">
                <a:solidFill>
                  <a:schemeClr val="bg1"/>
                </a:solidFill>
                <a:prstDash val="solid"/>
              </a:ln>
              <a:solidFill>
                <a:srgbClr val="FF7C8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7075"/>
            <a:ext cx="714286" cy="90476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47800" y="2590800"/>
            <a:ext cx="8548573" cy="685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3571461"/>
            <a:ext cx="2362200" cy="3286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558646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cene3d>
              <a:camera prst="orthographicFront"/>
              <a:lightRig rig="threePt" dir="t"/>
            </a:scene3d>
          </a:bodyPr>
          <a:lstStyle/>
          <a:p>
            <a:endParaRPr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4482"/>
            <a:ext cx="1438856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br>
              <a:rPr lang="en-US" altLang="zh-CN" sz="5400" b="1" cap="none" spc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5400" b="1" cap="none" spc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7C8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思考：说明文语文有什么特点？</a:t>
            </a:r>
            <a:endParaRPr lang="zh-CN" altLang="en-US" sz="5400" b="1" cap="none" spc="0">
              <a:ln w="9525">
                <a:solidFill>
                  <a:schemeClr val="bg1"/>
                </a:solidFill>
                <a:prstDash val="solid"/>
              </a:ln>
              <a:solidFill>
                <a:srgbClr val="FF7C8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7075"/>
            <a:ext cx="714286" cy="90476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47800" y="2590800"/>
            <a:ext cx="8548573" cy="685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3571461"/>
            <a:ext cx="2362200" cy="3286539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143000" y="2438400"/>
            <a:ext cx="2133600" cy="113306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456139" y="2396202"/>
            <a:ext cx="2133600" cy="113306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894539" y="2396202"/>
            <a:ext cx="2133600" cy="113306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074396" y="2367169"/>
            <a:ext cx="2133600" cy="113306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933958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cene3d>
              <a:camera prst="orthographicFront"/>
              <a:lightRig rig="threePt" dir="t"/>
            </a:scene3d>
          </a:bodyPr>
          <a:lstStyle/>
          <a:p>
            <a:endParaRPr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52500" y="712368"/>
            <a:ext cx="10287000" cy="5414944"/>
          </a:xfrm>
          <a:prstGeom prst="rect">
            <a:avLst/>
          </a:prstGeom>
          <a:solidFill>
            <a:srgbClr val="000000">
              <a:alpha val="70195"/>
            </a:srgbClr>
          </a:solidFill>
          <a:ln w="38100">
            <a:solidFill>
              <a:srgbClr val="FFFFFF"/>
            </a:solidFill>
          </a:ln>
        </p:spPr>
        <p:txBody>
          <a:bodyPr vert="horz" wrap="square" lIns="0" tIns="135255" rIns="0" bIns="0" rtlCol="0">
            <a:spAutoFit/>
          </a:bodyPr>
          <a:lstStyle/>
          <a:p>
            <a:pPr marL="90805" algn="ctr">
              <a:spcBef>
                <a:spcPts val="1065"/>
              </a:spcBef>
            </a:pPr>
            <a:r>
              <a:rPr lang="en-US" altLang="zh-CN" sz="36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36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近视漫谈</a:t>
            </a:r>
            <a:r>
              <a:rPr lang="en-US" altLang="zh-CN" sz="36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</a:p>
          <a:p>
            <a:pPr marL="90805">
              <a:spcBef>
                <a:spcPts val="1065"/>
              </a:spcBef>
            </a:pPr>
            <a:r>
              <a:rPr lang="zh-CN" altLang="en-US" sz="36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据调查，目前我国近视患者人数已多达</a:t>
            </a:r>
            <a:r>
              <a:rPr lang="en-US" altLang="zh-CN" sz="36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6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亿，其中青少年占了很大比例，视觉健康形势极为严峻。</a:t>
            </a:r>
            <a:endParaRPr lang="en-US" altLang="zh-CN" sz="36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spcBef>
                <a:spcPts val="1065"/>
              </a:spcBef>
            </a:pPr>
            <a:r>
              <a:rPr lang="zh-CN" altLang="en-US" sz="3600" smtClean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 </a:t>
            </a:r>
            <a:r>
              <a:rPr lang="zh-CN" altLang="en-US" sz="3200" b="1" smtClean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科学性</a:t>
            </a:r>
            <a:r>
              <a:rPr lang="zh-CN" altLang="en-US" sz="36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800" smtClean="0">
                <a:solidFill>
                  <a:srgbClr val="FFFFFF"/>
                </a:solidFill>
                <a:latin typeface="等线" panose="02010600030101010101" pitchFamily="2" charset="-122"/>
                <a:ea typeface="等线" panose="02010600030101010101" pitchFamily="2" charset="-122"/>
                <a:cs typeface="楷体" panose="02010609060101010101" charset="-122"/>
              </a:rPr>
              <a:t>图表一 （出自</a:t>
            </a:r>
            <a:r>
              <a:rPr lang="en-US" altLang="zh-CN" sz="2800" smtClean="0">
                <a:solidFill>
                  <a:srgbClr val="FFFFFF"/>
                </a:solidFill>
                <a:latin typeface="等线" panose="02010600030101010101" pitchFamily="2" charset="-122"/>
                <a:ea typeface="等线" panose="02010600030101010101" pitchFamily="2" charset="-122"/>
                <a:cs typeface="楷体" panose="02010609060101010101" charset="-122"/>
              </a:rPr>
              <a:t>《</a:t>
            </a:r>
            <a:r>
              <a:rPr lang="zh-CN" altLang="en-US" sz="2800" smtClean="0">
                <a:solidFill>
                  <a:srgbClr val="FFFFFF"/>
                </a:solidFill>
                <a:latin typeface="等线" panose="02010600030101010101" pitchFamily="2" charset="-122"/>
                <a:ea typeface="等线" panose="02010600030101010101" pitchFamily="2" charset="-122"/>
                <a:cs typeface="楷体" panose="02010609060101010101" charset="-122"/>
              </a:rPr>
              <a:t>中国青少年用眼行为大数据报告</a:t>
            </a:r>
            <a:r>
              <a:rPr lang="en-US" altLang="zh-CN" sz="2800" smtClean="0">
                <a:solidFill>
                  <a:srgbClr val="FFFFFF"/>
                </a:solidFill>
                <a:latin typeface="等线" panose="02010600030101010101" pitchFamily="2" charset="-122"/>
                <a:ea typeface="等线" panose="02010600030101010101" pitchFamily="2" charset="-122"/>
                <a:cs typeface="楷体" panose="02010609060101010101" charset="-122"/>
              </a:rPr>
              <a:t>》</a:t>
            </a:r>
            <a:r>
              <a:rPr lang="zh-CN" altLang="en-US" sz="2800" smtClean="0">
                <a:solidFill>
                  <a:srgbClr val="FFFFFF"/>
                </a:solidFill>
                <a:latin typeface="等线" panose="02010600030101010101" pitchFamily="2" charset="-122"/>
                <a:ea typeface="等线" panose="02010600030101010101" pitchFamily="2" charset="-122"/>
                <a:cs typeface="楷体" panose="02010609060101010101" charset="-122"/>
              </a:rPr>
              <a:t>）</a:t>
            </a:r>
            <a:endParaRPr lang="en-US" altLang="zh-CN" sz="2800" smtClean="0">
              <a:solidFill>
                <a:srgbClr val="FFFFFF"/>
              </a:solidFill>
              <a:latin typeface="等线" panose="02010600030101010101" pitchFamily="2" charset="-122"/>
              <a:ea typeface="等线" panose="02010600030101010101" pitchFamily="2" charset="-122"/>
              <a:cs typeface="楷体" panose="02010609060101010101" charset="-122"/>
            </a:endParaRPr>
          </a:p>
          <a:p>
            <a:pPr marL="90805">
              <a:spcBef>
                <a:spcPts val="1065"/>
              </a:spcBef>
            </a:pPr>
            <a:endParaRPr lang="en-US" altLang="zh-CN" sz="360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spcBef>
                <a:spcPts val="1065"/>
              </a:spcBef>
            </a:pPr>
            <a:endParaRPr lang="en-US" altLang="zh-CN" sz="36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spcBef>
                <a:spcPts val="1065"/>
              </a:spcBef>
            </a:pPr>
            <a:endParaRPr lang="en-US" altLang="zh-CN" sz="360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spcBef>
                <a:spcPts val="1065"/>
              </a:spcBef>
            </a:pPr>
            <a:endParaRPr lang="en-US" altLang="zh-CN" sz="36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4482"/>
            <a:ext cx="1438856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4000" b="1" cap="none" spc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说明文语言特点之</a:t>
            </a:r>
            <a:r>
              <a:rPr lang="zh-CN" altLang="en-US" sz="4000" b="1" cap="none" spc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7C8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科学性、准确性、严谨性 </a:t>
            </a:r>
            <a:endParaRPr lang="zh-CN" altLang="en-US" sz="4000" b="1" cap="none" spc="0">
              <a:ln w="9525">
                <a:solidFill>
                  <a:schemeClr val="bg1"/>
                </a:solidFill>
                <a:prstDash val="solid"/>
              </a:ln>
              <a:solidFill>
                <a:srgbClr val="FF7C8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0" y="3637630"/>
            <a:ext cx="4333333" cy="23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572871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cene3d>
              <a:camera prst="orthographicFront"/>
              <a:lightRig rig="threePt" dir="t"/>
            </a:scene3d>
          </a:bodyPr>
          <a:lstStyle/>
          <a:p>
            <a:endParaRPr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52500" y="712368"/>
            <a:ext cx="10287000" cy="6099747"/>
          </a:xfrm>
          <a:prstGeom prst="rect">
            <a:avLst/>
          </a:prstGeom>
          <a:solidFill>
            <a:srgbClr val="000000">
              <a:alpha val="70195"/>
            </a:srgbClr>
          </a:solidFill>
          <a:ln w="38100">
            <a:solidFill>
              <a:srgbClr val="FFFFFF"/>
            </a:solidFill>
          </a:ln>
        </p:spPr>
        <p:txBody>
          <a:bodyPr vert="horz" wrap="square" lIns="0" tIns="135255" rIns="0" bIns="0" rtlCol="0">
            <a:spAutoFit/>
          </a:bodyPr>
          <a:lstStyle/>
          <a:p>
            <a:pPr marL="90805">
              <a:spcBef>
                <a:spcPts val="1065"/>
              </a:spcBef>
            </a:pPr>
            <a:r>
              <a:rPr lang="zh-CN" altLang="en-US" sz="36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免疫大军中的几位名将你得认识认识。白细胞，妥妥的帅才因为你体内所有免疫细胞，都是由白细胞组成或者分化而来；巨噬细胞，基层民警 整天在你全身组织里到处溜达 发现不法之徒就立即投入战斗  如果搞不定会立即发出警报 嗜中性粒细胞，特警，一般不出出警，可一旦收到警报就快速响应投入战斗</a:t>
            </a:r>
            <a:r>
              <a:rPr lang="en-US" altLang="zh-CN" sz="360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lang="en-US" altLang="zh-CN" sz="360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spcBef>
                <a:spcPts val="1065"/>
              </a:spcBef>
            </a:pPr>
            <a:endParaRPr lang="en-US" altLang="zh-CN" sz="36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spcBef>
                <a:spcPts val="1065"/>
              </a:spcBef>
            </a:pPr>
            <a:r>
              <a:rPr lang="zh-CN" altLang="en-US" sz="3600" smtClean="0">
                <a:solidFill>
                  <a:srgbClr val="FFFFFF"/>
                </a:solidFill>
                <a:latin typeface="等线" panose="02010600030101010101" pitchFamily="2" charset="-122"/>
                <a:ea typeface="等线" panose="02010600030101010101" pitchFamily="2" charset="-122"/>
                <a:cs typeface="楷体" panose="02010609060101010101" charset="-122"/>
              </a:rPr>
              <a:t>注意：出现</a:t>
            </a:r>
            <a:r>
              <a:rPr lang="zh-CN" altLang="en-US" sz="3600" smtClean="0">
                <a:solidFill>
                  <a:srgbClr val="FF7C80"/>
                </a:solidFill>
                <a:latin typeface="等线" panose="02010600030101010101" pitchFamily="2" charset="-122"/>
                <a:ea typeface="等线" panose="02010600030101010101" pitchFamily="2" charset="-122"/>
                <a:cs typeface="楷体" panose="02010609060101010101" charset="-122"/>
              </a:rPr>
              <a:t>比喻、拟人</a:t>
            </a:r>
            <a:r>
              <a:rPr lang="zh-CN" altLang="en-US" sz="3600" smtClean="0">
                <a:solidFill>
                  <a:srgbClr val="FFFFFF"/>
                </a:solidFill>
                <a:latin typeface="等线" panose="02010600030101010101" pitchFamily="2" charset="-122"/>
                <a:ea typeface="等线" panose="02010600030101010101" pitchFamily="2" charset="-122"/>
                <a:cs typeface="楷体" panose="02010609060101010101" charset="-122"/>
              </a:rPr>
              <a:t>等修辞，一定要答</a:t>
            </a:r>
            <a:r>
              <a:rPr lang="zh-CN" altLang="en-US" sz="3600" smtClean="0">
                <a:solidFill>
                  <a:srgbClr val="FF7C80"/>
                </a:solidFill>
                <a:latin typeface="等线" panose="02010600030101010101" pitchFamily="2" charset="-122"/>
                <a:ea typeface="等线" panose="02010600030101010101" pitchFamily="2" charset="-122"/>
                <a:cs typeface="楷体" panose="02010609060101010101" charset="-122"/>
              </a:rPr>
              <a:t>生动性</a:t>
            </a:r>
            <a:endParaRPr lang="en-US" altLang="zh-CN" sz="3600">
              <a:solidFill>
                <a:srgbClr val="FF7C80"/>
              </a:solidFill>
              <a:latin typeface="等线" panose="02010600030101010101" pitchFamily="2" charset="-122"/>
              <a:ea typeface="等线" panose="02010600030101010101" pitchFamily="2" charset="-122"/>
              <a:cs typeface="楷体" panose="02010609060101010101" charset="-122"/>
            </a:endParaRPr>
          </a:p>
          <a:p>
            <a:pPr marL="90805">
              <a:spcBef>
                <a:spcPts val="1065"/>
              </a:spcBef>
            </a:pPr>
            <a:endParaRPr lang="en-US" altLang="zh-CN" sz="36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4482"/>
            <a:ext cx="1438856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4000" b="1" cap="none" spc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说明文语言特点之</a:t>
            </a:r>
            <a:r>
              <a:rPr lang="zh-CN" altLang="en-US" sz="4000" b="1" cap="none" spc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7C8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生动性</a:t>
            </a:r>
            <a:endParaRPr lang="zh-CN" altLang="en-US" sz="4000" b="1" cap="none" spc="0">
              <a:ln w="9525">
                <a:solidFill>
                  <a:schemeClr val="bg1"/>
                </a:solidFill>
                <a:prstDash val="solid"/>
              </a:ln>
              <a:solidFill>
                <a:srgbClr val="FF7C8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62200" y="1447800"/>
            <a:ext cx="914400" cy="5334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57150">
                <a:solidFill>
                  <a:schemeClr val="accent2"/>
                </a:solidFill>
              </a:ln>
              <a:noFill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49516" y="2514600"/>
            <a:ext cx="914400" cy="5334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57150">
                <a:solidFill>
                  <a:schemeClr val="accent2"/>
                </a:solidFill>
              </a:ln>
              <a:noFill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48600" y="1981200"/>
            <a:ext cx="1905000" cy="5334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57150">
                <a:solidFill>
                  <a:schemeClr val="accent2"/>
                </a:solidFill>
              </a:ln>
              <a:noFill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2500" y="3162300"/>
            <a:ext cx="1905000" cy="5334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57150">
                <a:solidFill>
                  <a:schemeClr val="accent2"/>
                </a:solidFill>
              </a:ln>
              <a:noFill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53200" y="3050005"/>
            <a:ext cx="1905000" cy="5334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57150">
                <a:solidFill>
                  <a:schemeClr val="accent2"/>
                </a:solidFill>
              </a:ln>
              <a:noFill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14024" y="4136886"/>
            <a:ext cx="1905000" cy="5334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57150">
                <a:solidFill>
                  <a:schemeClr val="accent2"/>
                </a:solidFill>
              </a:ln>
              <a:noFill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72250" y="3054487"/>
            <a:ext cx="1905000" cy="5334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57150">
                <a:solidFill>
                  <a:schemeClr val="accent2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339781447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cene3d>
              <a:camera prst="orthographicFront"/>
              <a:lightRig rig="threePt" dir="t"/>
            </a:scene3d>
          </a:bodyPr>
          <a:lstStyle/>
          <a:p>
            <a:endParaRPr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4800" y="744452"/>
            <a:ext cx="11049000" cy="5715026"/>
          </a:xfrm>
          <a:prstGeom prst="rect">
            <a:avLst/>
          </a:prstGeom>
          <a:solidFill>
            <a:srgbClr val="000000">
              <a:alpha val="70195"/>
            </a:srgbClr>
          </a:solidFill>
          <a:ln w="38100">
            <a:solidFill>
              <a:srgbClr val="FFFFFF"/>
            </a:solidFill>
          </a:ln>
        </p:spPr>
        <p:txBody>
          <a:bodyPr vert="horz" wrap="square" lIns="0" tIns="135255" rIns="0" bIns="0" rtlCol="0">
            <a:spAutoFit/>
          </a:bodyPr>
          <a:lstStyle/>
          <a:p>
            <a:pPr marL="662305" indent="-571500">
              <a:spcBef>
                <a:spcPts val="1065"/>
              </a:spcBef>
              <a:buFont typeface="Wingdings" panose="05000000000000000000" pitchFamily="2" charset="2"/>
              <a:buChar char="n"/>
            </a:pPr>
            <a:r>
              <a:rPr lang="en-US" altLang="zh-CN" sz="2800" smtClean="0">
                <a:solidFill>
                  <a:srgbClr val="FFFF00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楷体" panose="02010609060101010101" charset="-122"/>
              </a:rPr>
              <a:t>[2019·</a:t>
            </a:r>
            <a:r>
              <a:rPr lang="zh-CN" altLang="en-US" sz="2800" smtClean="0">
                <a:solidFill>
                  <a:srgbClr val="FFFF00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楷体" panose="02010609060101010101" charset="-122"/>
              </a:rPr>
              <a:t>辽宁盘锦</a:t>
            </a:r>
            <a:r>
              <a:rPr lang="en-US" altLang="zh-CN" sz="2800" smtClean="0">
                <a:solidFill>
                  <a:srgbClr val="FFFF00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楷体" panose="02010609060101010101" charset="-122"/>
              </a:rPr>
              <a:t>]</a:t>
            </a:r>
            <a:endParaRPr lang="en-US" altLang="zh-CN" sz="2800" smtClean="0">
              <a:solidFill>
                <a:srgbClr val="FFFF00"/>
              </a:solidFill>
              <a:latin typeface="华文隶书" panose="02010800040101010101" pitchFamily="2" charset="-122"/>
              <a:ea typeface="华文隶书" panose="02010800040101010101" pitchFamily="2" charset="-122"/>
              <a:cs typeface="楷体" panose="02010609060101010101" charset="-122"/>
            </a:endParaRPr>
          </a:p>
          <a:p>
            <a:pPr marL="662305" indent="-571500">
              <a:spcBef>
                <a:spcPts val="1065"/>
              </a:spcBef>
              <a:buFont typeface="Wingdings" panose="05000000000000000000" pitchFamily="2" charset="2"/>
              <a:buChar char="n"/>
            </a:pP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分析下列加点词语体现了说明文语言的什么特点。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662305" indent="-571500">
              <a:spcBef>
                <a:spcPts val="1065"/>
              </a:spcBef>
              <a:buFont typeface="Wingdings" panose="05000000000000000000" pitchFamily="2" charset="2"/>
              <a:buChar char="n"/>
            </a:pPr>
            <a:r>
              <a:rPr lang="en-US" altLang="zh-CN" sz="2800">
                <a:solidFill>
                  <a:srgbClr val="FFFF00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楷体" panose="02010609060101010101" charset="-122"/>
              </a:rPr>
              <a:t>[</a:t>
            </a:r>
            <a:r>
              <a:rPr lang="en-US" altLang="zh-CN" sz="2800" smtClean="0">
                <a:solidFill>
                  <a:srgbClr val="FFFF00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楷体" panose="02010609060101010101" charset="-122"/>
              </a:rPr>
              <a:t>2020·</a:t>
            </a:r>
            <a:r>
              <a:rPr lang="zh-CN" altLang="en-US" sz="2800" smtClean="0">
                <a:solidFill>
                  <a:srgbClr val="FFFF00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楷体" panose="02010609060101010101" charset="-122"/>
              </a:rPr>
              <a:t>吉林</a:t>
            </a:r>
            <a:r>
              <a:rPr lang="en-US" altLang="zh-CN" sz="2800" smtClean="0">
                <a:solidFill>
                  <a:srgbClr val="FFFF00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楷体" panose="02010609060101010101" charset="-122"/>
              </a:rPr>
              <a:t>]</a:t>
            </a:r>
            <a:endParaRPr lang="en-US" altLang="zh-CN" sz="2800">
              <a:solidFill>
                <a:srgbClr val="FFFF00"/>
              </a:solidFill>
              <a:latin typeface="华文隶书" panose="02010800040101010101" pitchFamily="2" charset="-122"/>
              <a:ea typeface="华文隶书" panose="02010800040101010101" pitchFamily="2" charset="-122"/>
              <a:cs typeface="楷体" panose="02010609060101010101" charset="-122"/>
            </a:endParaRPr>
          </a:p>
          <a:p>
            <a:pPr marL="662305" indent="-571500">
              <a:spcBef>
                <a:spcPts val="1065"/>
              </a:spcBef>
              <a:buFont typeface="Wingdings" panose="05000000000000000000" pitchFamily="2" charset="2"/>
              <a:buChar char="n"/>
            </a:pP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品析并写出第三段画横线的句子中加点词的表达效果。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662305" indent="-571500">
              <a:spcBef>
                <a:spcPts val="1065"/>
              </a:spcBef>
              <a:buFont typeface="Wingdings" panose="05000000000000000000" pitchFamily="2" charset="2"/>
              <a:buChar char="n"/>
            </a:pPr>
            <a:r>
              <a:rPr lang="en-US" altLang="zh-CN" sz="2800">
                <a:solidFill>
                  <a:srgbClr val="FFFF00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楷体" panose="02010609060101010101" charset="-122"/>
              </a:rPr>
              <a:t>[2020</a:t>
            </a:r>
            <a:r>
              <a:rPr lang="en-US" altLang="zh-CN" sz="2800" smtClean="0">
                <a:solidFill>
                  <a:srgbClr val="FFFF00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楷体" panose="02010609060101010101" charset="-122"/>
              </a:rPr>
              <a:t>·</a:t>
            </a:r>
            <a:r>
              <a:rPr lang="zh-CN" altLang="en-US" sz="2800" smtClean="0">
                <a:solidFill>
                  <a:srgbClr val="FFFF00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楷体" panose="02010609060101010101" charset="-122"/>
              </a:rPr>
              <a:t>山东烟台</a:t>
            </a:r>
            <a:r>
              <a:rPr lang="en-US" altLang="zh-CN" sz="2800" smtClean="0">
                <a:solidFill>
                  <a:srgbClr val="FFFF00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楷体" panose="02010609060101010101" charset="-122"/>
              </a:rPr>
              <a:t>]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662305" indent="-571500">
              <a:spcBef>
                <a:spcPts val="1065"/>
              </a:spcBef>
              <a:buFont typeface="Wingdings" panose="05000000000000000000" pitchFamily="2" charset="2"/>
              <a:buChar char="n"/>
            </a:pP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结合具体语境，说说下面加点词的作用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662305" indent="-571500">
              <a:spcBef>
                <a:spcPts val="1065"/>
              </a:spcBef>
              <a:buFont typeface="Wingdings" panose="05000000000000000000" pitchFamily="2" charset="2"/>
              <a:buChar char="n"/>
            </a:pPr>
            <a:r>
              <a:rPr lang="en-US" altLang="zh-CN" sz="2800">
                <a:solidFill>
                  <a:srgbClr val="FFFF00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楷体" panose="02010609060101010101" charset="-122"/>
              </a:rPr>
              <a:t>[2020</a:t>
            </a:r>
            <a:r>
              <a:rPr lang="en-US" altLang="zh-CN" sz="2800" smtClean="0">
                <a:solidFill>
                  <a:srgbClr val="FFFF00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楷体" panose="02010609060101010101" charset="-122"/>
              </a:rPr>
              <a:t>·</a:t>
            </a:r>
            <a:r>
              <a:rPr lang="zh-CN" altLang="en-US" sz="2800" smtClean="0">
                <a:solidFill>
                  <a:srgbClr val="FFFF00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楷体" panose="02010609060101010101" charset="-122"/>
              </a:rPr>
              <a:t>湖北荆门</a:t>
            </a:r>
            <a:r>
              <a:rPr lang="en-US" altLang="zh-CN" sz="2800" smtClean="0">
                <a:solidFill>
                  <a:srgbClr val="FFFF00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楷体" panose="02010609060101010101" charset="-122"/>
              </a:rPr>
              <a:t>]</a:t>
            </a:r>
            <a:endParaRPr lang="en-US" altLang="zh-CN" sz="2800">
              <a:solidFill>
                <a:srgbClr val="FFFF00"/>
              </a:solidFill>
              <a:latin typeface="华文隶书" panose="02010800040101010101" pitchFamily="2" charset="-122"/>
              <a:ea typeface="华文隶书" panose="02010800040101010101" pitchFamily="2" charset="-122"/>
              <a:cs typeface="楷体" panose="02010609060101010101" charset="-122"/>
            </a:endParaRPr>
          </a:p>
          <a:p>
            <a:pPr marL="548005" indent="-457200">
              <a:spcBef>
                <a:spcPts val="1065"/>
              </a:spcBef>
              <a:buFont typeface="Wingdings" panose="05000000000000000000" pitchFamily="2" charset="2"/>
              <a:buChar char="n"/>
            </a:pP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选文第二段中的加点词能否删去？请说明理由。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548005" indent="-457200">
              <a:spcBef>
                <a:spcPts val="1065"/>
              </a:spcBef>
              <a:buFont typeface="Wingdings" panose="05000000000000000000" pitchFamily="2" charset="2"/>
              <a:buChar char="n"/>
            </a:pPr>
            <a:r>
              <a:rPr lang="en-US" altLang="zh-CN" sz="2800">
                <a:solidFill>
                  <a:srgbClr val="FFFF00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楷体" panose="02010609060101010101" charset="-122"/>
              </a:rPr>
              <a:t>[2020</a:t>
            </a:r>
            <a:r>
              <a:rPr lang="en-US" altLang="zh-CN" sz="2800" smtClean="0">
                <a:solidFill>
                  <a:srgbClr val="FFFF00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楷体" panose="02010609060101010101" charset="-122"/>
              </a:rPr>
              <a:t>·</a:t>
            </a:r>
            <a:r>
              <a:rPr lang="zh-CN" altLang="en-US" sz="2800" smtClean="0">
                <a:solidFill>
                  <a:srgbClr val="FFFF00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楷体" panose="02010609060101010101" charset="-122"/>
              </a:rPr>
              <a:t>江苏泰州</a:t>
            </a:r>
            <a:r>
              <a:rPr lang="en-US" altLang="zh-CN" sz="2800" smtClean="0">
                <a:solidFill>
                  <a:srgbClr val="FFFF00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楷体" panose="02010609060101010101" charset="-122"/>
              </a:rPr>
              <a:t>]</a:t>
            </a:r>
          </a:p>
          <a:p>
            <a:pPr marL="548005" indent="-457200">
              <a:spcBef>
                <a:spcPts val="1065"/>
              </a:spcBef>
              <a:buFont typeface="Wingdings" panose="05000000000000000000" pitchFamily="2" charset="2"/>
              <a:buChar char="n"/>
            </a:pPr>
            <a:r>
              <a:rPr lang="zh-CN" altLang="en-US" sz="280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charset="-122"/>
              </a:rPr>
              <a:t>第一段中加的“千百年来”不能删去，请说明理由。</a:t>
            </a:r>
            <a:endParaRPr lang="en-US" altLang="zh-CN" sz="280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4482"/>
            <a:ext cx="1438856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4000" b="1" cap="none" spc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语言特点题问法</a:t>
            </a:r>
            <a:endParaRPr lang="zh-CN" altLang="en-US" sz="4000" b="1" cap="none" spc="0">
              <a:ln w="9525">
                <a:solidFill>
                  <a:schemeClr val="bg1"/>
                </a:solidFill>
                <a:prstDash val="solid"/>
              </a:ln>
              <a:solidFill>
                <a:srgbClr val="FF7C8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90353987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3">
            <a:lum/>
          </a:blip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5400" y="457200"/>
            <a:ext cx="9220200" cy="6078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370648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457200"/>
            <a:ext cx="5904762" cy="1428571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457200" y="2224538"/>
            <a:ext cx="4800600" cy="4128568"/>
            <a:chOff x="457200" y="2224538"/>
            <a:chExt cx="4800600" cy="4128568"/>
          </a:xfrm>
        </p:grpSpPr>
        <p:sp>
          <p:nvSpPr>
            <p:cNvPr id="3" name="文本框 2"/>
            <p:cNvSpPr txBox="1"/>
            <p:nvPr/>
          </p:nvSpPr>
          <p:spPr>
            <a:xfrm>
              <a:off x="457200" y="2224538"/>
              <a:ext cx="2667000" cy="369332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mtClean="0"/>
                <a:t>1.</a:t>
              </a:r>
              <a:r>
                <a:rPr lang="zh-CN" altLang="en-US" smtClean="0"/>
                <a:t>先判断能否删去</a:t>
              </a:r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57200" y="3023295"/>
              <a:ext cx="3352800" cy="369332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mtClean="0"/>
                <a:t>2.</a:t>
              </a:r>
              <a:r>
                <a:rPr lang="zh-CN" altLang="en-US" smtClean="0"/>
                <a:t>说出词语含义（有时可不答）</a:t>
              </a:r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57200" y="3894456"/>
              <a:ext cx="3352800" cy="369332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mtClean="0"/>
                <a:t>3.</a:t>
              </a:r>
              <a:r>
                <a:rPr lang="zh-CN" altLang="en-US" smtClean="0"/>
                <a:t>说出词语在句中所起的作用</a:t>
              </a:r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57200" y="5334000"/>
              <a:ext cx="3352800" cy="369332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mtClean="0"/>
                <a:t>4.</a:t>
              </a:r>
              <a:r>
                <a:rPr lang="zh-CN" altLang="en-US" smtClean="0"/>
                <a:t>答出该词语体现的语言特点</a:t>
              </a:r>
              <a:endParaRPr lang="zh-CN" altLang="en-US"/>
            </a:p>
          </p:txBody>
        </p:sp>
        <p:sp>
          <p:nvSpPr>
            <p:cNvPr id="7" name="左大括号 6"/>
            <p:cNvSpPr/>
            <p:nvPr/>
          </p:nvSpPr>
          <p:spPr>
            <a:xfrm>
              <a:off x="3810000" y="3733800"/>
              <a:ext cx="152400" cy="685800"/>
            </a:xfrm>
            <a:prstGeom prst="leftBrac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左大括号 7"/>
            <p:cNvSpPr/>
            <p:nvPr/>
          </p:nvSpPr>
          <p:spPr>
            <a:xfrm>
              <a:off x="3939540" y="4769703"/>
              <a:ext cx="251460" cy="1497926"/>
            </a:xfrm>
            <a:prstGeom prst="leftBrac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000500" y="3657600"/>
              <a:ext cx="876300" cy="276999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200" smtClean="0"/>
                <a:t>限定</a:t>
              </a:r>
              <a:r>
                <a:rPr lang="en-US" altLang="zh-CN" sz="1200" smtClean="0"/>
                <a:t>/</a:t>
              </a:r>
              <a:r>
                <a:rPr lang="zh-CN" altLang="en-US" sz="1200" smtClean="0"/>
                <a:t>推测</a:t>
              </a:r>
              <a:endParaRPr lang="zh-CN" altLang="en-US" sz="120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000500" y="3986789"/>
              <a:ext cx="876300" cy="276999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200" smtClean="0"/>
                <a:t>正面作用</a:t>
              </a:r>
              <a:endParaRPr lang="zh-CN" altLang="en-US" sz="120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000500" y="4304278"/>
              <a:ext cx="1257300" cy="276999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200" smtClean="0"/>
                <a:t>去掉后的坏处</a:t>
              </a:r>
              <a:endParaRPr lang="zh-CN" altLang="en-US" sz="120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216400" y="4779343"/>
              <a:ext cx="660400" cy="276999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200" smtClean="0"/>
                <a:t>科学性</a:t>
              </a:r>
              <a:endParaRPr lang="zh-CN" altLang="en-US" sz="120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216400" y="5125977"/>
              <a:ext cx="660400" cy="276999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200" smtClean="0"/>
                <a:t>准确性</a:t>
              </a:r>
              <a:endParaRPr lang="zh-CN" altLang="en-US" sz="120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216400" y="5601043"/>
              <a:ext cx="660400" cy="276999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200" smtClean="0"/>
                <a:t>严谨性</a:t>
              </a:r>
              <a:endParaRPr lang="zh-CN" altLang="en-US" sz="120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203700" y="6076107"/>
              <a:ext cx="673100" cy="276999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200" smtClean="0"/>
                <a:t>生动性</a:t>
              </a:r>
              <a:endParaRPr lang="zh-CN" altLang="en-US" sz="1200"/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6124" y="2193870"/>
            <a:ext cx="1190476" cy="4000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1200" y="2946785"/>
            <a:ext cx="3638095" cy="38095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96124" y="5513868"/>
            <a:ext cx="4314286" cy="685714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5828910" y="3459646"/>
            <a:ext cx="4542857" cy="1331283"/>
            <a:chOff x="5791200" y="3438420"/>
            <a:chExt cx="4542857" cy="1331283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791200" y="3438420"/>
              <a:ext cx="4542857" cy="1142857"/>
            </a:xfrm>
            <a:prstGeom prst="rect">
              <a:avLst/>
            </a:prstGeom>
          </p:spPr>
        </p:pic>
        <p:sp>
          <p:nvSpPr>
            <p:cNvPr id="20" name="矩形 19"/>
            <p:cNvSpPr/>
            <p:nvPr/>
          </p:nvSpPr>
          <p:spPr>
            <a:xfrm>
              <a:off x="9144000" y="4263788"/>
              <a:ext cx="685800" cy="5059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80188839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118</Paragraphs>
  <Slides>21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baseType="lpstr" size="33">
      <vt:lpstr>Arial</vt:lpstr>
      <vt:lpstr>Calibri Light</vt:lpstr>
      <vt:lpstr>Calibri</vt:lpstr>
      <vt:lpstr>等线 Light</vt:lpstr>
      <vt:lpstr>等线</vt:lpstr>
      <vt:lpstr>微软雅黑</vt:lpstr>
      <vt:lpstr>楷体</vt:lpstr>
      <vt:lpstr>黑体</vt:lpstr>
      <vt:lpstr>Wingdings</vt:lpstr>
      <vt:lpstr>华文隶书</vt:lpstr>
      <vt:lpstr>华文楷体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2021-10-16T12:45:31.246</cp:lastPrinted>
  <dcterms:created xsi:type="dcterms:W3CDTF">2021-10-16T12:45:31Z</dcterms:created>
  <dcterms:modified xsi:type="dcterms:W3CDTF">2021-10-16T04:45:40Z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