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510" r:id="rId5"/>
    <p:sldId id="456" r:id="rId6"/>
    <p:sldId id="483" r:id="rId7"/>
    <p:sldId id="512" r:id="rId8"/>
    <p:sldId id="528" r:id="rId9"/>
    <p:sldId id="514" r:id="rId10"/>
    <p:sldId id="515" r:id="rId11"/>
    <p:sldId id="517" r:id="rId12"/>
    <p:sldId id="518" r:id="rId13"/>
    <p:sldId id="519" r:id="rId14"/>
    <p:sldId id="529" r:id="rId15"/>
    <p:sldId id="523" r:id="rId16"/>
    <p:sldId id="520" r:id="rId17"/>
    <p:sldId id="521" r:id="rId18"/>
    <p:sldId id="525" r:id="rId19"/>
    <p:sldId id="526" r:id="rId20"/>
    <p:sldId id="543" r:id="rId21"/>
    <p:sldId id="527" r:id="rId22"/>
    <p:sldId id="544" r:id="rId23"/>
    <p:sldId id="545" r:id="rId24"/>
    <p:sldId id="546" r:id="rId25"/>
    <p:sldId id="547" r:id="rId26"/>
    <p:sldId id="548" r:id="rId27"/>
    <p:sldId id="549" r:id="rId28"/>
    <p:sldId id="550" r:id="rId29"/>
    <p:sldId id="551" r:id="rId30"/>
    <p:sldId id="552" r:id="rId31"/>
    <p:sldId id="553" r:id="rId32"/>
    <p:sldId id="554" r:id="rId33"/>
    <p:sldId id="555" r:id="rId34"/>
    <p:sldId id="556" r:id="rId35"/>
    <p:sldId id="557" r:id="rId36"/>
    <p:sldId id="558" r:id="rId37"/>
    <p:sldId id="559" r:id="rId38"/>
    <p:sldId id="560" r:id="rId39"/>
    <p:sldId id="561" r:id="rId40"/>
    <p:sldId id="562" r:id="rId41"/>
  </p:sldIdLst>
  <p:sldSz cx="9144000" cy="5143500" type="screen16x9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6">
          <p15:clr>
            <a:srgbClr val="A4A3A4"/>
          </p15:clr>
        </p15:guide>
        <p15:guide id="2" pos="2859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95261" autoAdjust="0"/>
  </p:normalViewPr>
  <p:slideViewPr>
    <p:cSldViewPr snapToGrid="0" showGuides="1">
      <p:cViewPr varScale="1">
        <p:scale>
          <a:sx n="97" d="100"/>
          <a:sy n="97" d="100"/>
        </p:scale>
        <p:origin x="504" y="84"/>
      </p:cViewPr>
      <p:guideLst>
        <p:guide orient="horz" pos="1656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tags" Target="tags/tag9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43FB4B5-266B-4558-B1E0-FA2306D4074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2021/4/7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9348164-52B8-4AFD-9454-F184929CC70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240283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CCE9E0-1608-4DBE-A338-125CD80B4E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2021/4/7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715681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/>
              <a:pPr lvl="0" algn="r"/>
              <a:t>1</a:t>
            </a:fld>
            <a:endParaRPr lang="zh-CN" sz="1200"/>
          </a:p>
        </p:txBody>
      </p:sp>
    </p:spTree>
    <p:extLst>
      <p:ext uri="{BB962C8B-B14F-4D97-AF65-F5344CB8AC3E}">
        <p14:creationId xmlns:p14="http://schemas.microsoft.com/office/powerpoint/2010/main" val="26541081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2652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19491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3378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63981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262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3941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4024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314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0116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398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defTabSz="913130" fontAlgn="base">
              <a:spcBef>
                <a:spcPct val="0"/>
              </a:spcBef>
              <a:spcAft>
                <a:spcPct val="0"/>
              </a:spcAft>
            </a:pPr>
            <a:fld id="{601AE9CE-F9C3-4849-BF86-9A037A788730}" type="slidenum">
              <a:rPr lang="zh-CN" altLang="en-US"/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38490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defTabSz="913130" fontAlgn="base">
              <a:spcBef>
                <a:spcPct val="0"/>
              </a:spcBef>
              <a:spcAft>
                <a:spcPct val="0"/>
              </a:spcAft>
            </a:pPr>
            <a:fld id="{D8E9CB23-37F8-4F82-AA18-17867C1A83D7}" type="slidenum">
              <a:rPr lang="zh-CN" altLang="en-US"/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8861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defTabSz="913130" fontAlgn="base">
              <a:spcBef>
                <a:spcPct val="0"/>
              </a:spcBef>
              <a:spcAft>
                <a:spcPct val="0"/>
              </a:spcAft>
            </a:pPr>
            <a:fld id="{601AE9CE-F9C3-4849-BF86-9A037A788730}" type="slidenum">
              <a:rPr lang="zh-CN" altLang="en-US"/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8019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4463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defTabSz="913130" fontAlgn="base">
              <a:spcBef>
                <a:spcPct val="0"/>
              </a:spcBef>
              <a:spcAft>
                <a:spcPct val="0"/>
              </a:spcAft>
            </a:pPr>
            <a:fld id="{55A5E9EE-24FF-4738-87BB-944E6F5749C2}" type="slidenum">
              <a:rPr lang="zh-CN" altLang="en-US"/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77265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defTabSz="913130" fontAlgn="base">
              <a:spcBef>
                <a:spcPct val="0"/>
              </a:spcBef>
              <a:spcAft>
                <a:spcPct val="0"/>
              </a:spcAft>
            </a:pPr>
            <a:fld id="{55A5E9EE-24FF-4738-87BB-944E6F5749C2}" type="slidenum">
              <a:rPr lang="zh-CN" altLang="en-US"/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88554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defTabSz="913130" fontAlgn="base">
              <a:spcBef>
                <a:spcPct val="0"/>
              </a:spcBef>
              <a:spcAft>
                <a:spcPct val="0"/>
              </a:spcAft>
            </a:pPr>
            <a:fld id="{55A5E9EE-24FF-4738-87BB-944E6F5749C2}" type="slidenum">
              <a:rPr lang="zh-CN" altLang="en-US"/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25236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defTabSz="913130" fontAlgn="base">
              <a:spcBef>
                <a:spcPct val="0"/>
              </a:spcBef>
              <a:spcAft>
                <a:spcPct val="0"/>
              </a:spcAft>
            </a:pPr>
            <a:fld id="{55A5E9EE-24FF-4738-87BB-944E6F5749C2}" type="slidenum">
              <a:rPr lang="zh-CN" altLang="en-US"/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44931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7242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4578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4579" name="页眉占位符 3"/>
          <p:cNvSpPr>
            <a:spLocks noGrp="1"/>
          </p:cNvSpPr>
          <p:nvPr>
            <p:ph type="hdr" sz="quarte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页脚占位符 4"/>
          <p:cNvSpPr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8222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0155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8207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38962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522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10844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74130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0163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86674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1930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defTabSz="913130" fontAlgn="base">
              <a:spcBef>
                <a:spcPct val="0"/>
              </a:spcBef>
              <a:spcAft>
                <a:spcPct val="0"/>
              </a:spcAft>
            </a:pPr>
            <a:fld id="{94B2B2AD-4CEF-46D2-80EA-754EF4557355}" type="slidenum">
              <a:rPr lang="zh-CN" altLang="en-US"/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9786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932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2159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4736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883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188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A75A2-55C3-4FB5-A54A-DB33A2262C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62101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87" y="-8508"/>
            <a:ext cx="91440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944770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4288" y="0"/>
            <a:ext cx="9158288" cy="515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546972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762856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113"/>
            <a:ext cx="9144000" cy="515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126513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39713"/>
            <a:ext cx="9144000" cy="515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4288" y="1"/>
            <a:ext cx="9158288" cy="515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113"/>
            <a:ext cx="9144000" cy="515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6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00" smtClean="0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746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844154"/>
            <a:ext cx="8229600" cy="3750469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image" Target="../media/image5.jpe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6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8.wmf" /><Relationship Id="rId4" Type="http://schemas.openxmlformats.org/officeDocument/2006/relationships/tags" Target="../tags/tag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8.wmf" /><Relationship Id="rId4" Type="http://schemas.openxmlformats.org/officeDocument/2006/relationships/tags" Target="../tags/tag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8.wmf" /><Relationship Id="rId4" Type="http://schemas.openxmlformats.org/officeDocument/2006/relationships/tags" Target="../tags/tag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hyperlink" Target="&#20256;&#35760;%20&#23567;&#30693;&#35782;.mp4" TargetMode="External" /><Relationship Id="rId4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1.xml" /><Relationship Id="rId3" Type="http://schemas.openxmlformats.org/officeDocument/2006/relationships/hyperlink" Target="&#20256;&#35760;%20&#23567;&#30693;&#35782;.mp4" TargetMode="External" /><Relationship Id="rId4" Type="http://schemas.openxmlformats.org/officeDocument/2006/relationships/image" Target="../media/image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2.png" /><Relationship Id="rId4" Type="http://schemas.openxmlformats.org/officeDocument/2006/relationships/image" Target="../media/image7.png" /><Relationship Id="rId5" Type="http://schemas.openxmlformats.org/officeDocument/2006/relationships/image" Target="../media/image1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2.png" /><Relationship Id="rId4" Type="http://schemas.openxmlformats.org/officeDocument/2006/relationships/image" Target="../media/image7.png" /><Relationship Id="rId5" Type="http://schemas.openxmlformats.org/officeDocument/2006/relationships/image" Target="../media/image1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7.png" /><Relationship Id="rId4" Type="http://schemas.openxmlformats.org/officeDocument/2006/relationships/image" Target="../media/image15.png" /><Relationship Id="rId5" Type="http://schemas.openxmlformats.org/officeDocument/2006/relationships/tags" Target="../tags/tag8.xml" /><Relationship Id="rId6" Type="http://schemas.openxmlformats.org/officeDocument/2006/relationships/image" Target="../media/image12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7.png" /><Relationship Id="rId4" Type="http://schemas.openxmlformats.org/officeDocument/2006/relationships/image" Target="../media/image1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16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16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7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17.png" /><Relationship Id="rId4" Type="http://schemas.openxmlformats.org/officeDocument/2006/relationships/image" Target="../media/image18.png" /><Relationship Id="rId5" Type="http://schemas.openxmlformats.org/officeDocument/2006/relationships/image" Target="../media/image1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8.wmf" /><Relationship Id="rId4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.xml" /><Relationship Id="rId4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3.xml" /><Relationship Id="rId4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48"/>
          <p:cNvSpPr txBox="1"/>
          <p:nvPr/>
        </p:nvSpPr>
        <p:spPr>
          <a:xfrm>
            <a:off x="2323651" y="2091998"/>
            <a:ext cx="5509260" cy="72904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51435" tIns="25717" rIns="51435" bIns="2571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  怎样选材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29878" y="4701540"/>
            <a:ext cx="3062764" cy="106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" b="1">
                <a:solidFill>
                  <a:srgbClr val="002060"/>
                </a:solidFill>
              </a:rPr>
              <a:t>讲授人：武汉市任家路中学  夏璇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572" y="1923678"/>
            <a:ext cx="2645066" cy="2643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37160" y="127055"/>
            <a:ext cx="27693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七年级语文下册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11016" y="1296978"/>
            <a:ext cx="73839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50000"/>
              </a:lnSpc>
              <a:spcAft>
                <a:spcPct val="0"/>
              </a:spcAft>
              <a:defRPr/>
            </a:pPr>
            <a:r>
              <a:rPr kumimoji="0" lang="en-US" altLang="zh-CN" sz="16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en-US" altLang="zh-CN" sz="16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en-US" altLang="zh-CN" sz="2000" b="1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zh-CN" sz="2000" b="1" i="0" u="sng" strike="noStrike" kern="1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所谓新颖，就是说选择的材料要新颖别致，不落俗套，要反映具有时代特色的精神风貌，要能代表时代精神</a:t>
            </a:r>
            <a:r>
              <a:rPr kumimoji="0" lang="zh-CN" altLang="zh-CN" sz="20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kumimoji="0" lang="zh-CN" altLang="zh-CN" sz="20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这里要提醒同学们注意，选择新颖的材料并不是追求稀奇古怪的事情和曲折离奇的情节，而是要选择那些有特色的。选材者需有一双慧眼，发现新生活、</a:t>
            </a:r>
            <a:r>
              <a:rPr kumimoji="0" lang="zh-CN" altLang="zh-CN" sz="2000" b="1" i="0" u="none" strike="noStrike" kern="1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新事物</a:t>
            </a:r>
            <a:r>
              <a:rPr kumimoji="0" lang="zh-CN" altLang="en-US" sz="2000" b="1" i="0" u="none" strike="noStrike" kern="1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kumimoji="0" lang="zh-CN" altLang="zh-CN" sz="2000" b="1" i="0" u="none" strike="noStrike" kern="1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做到独辟蹊径</a:t>
            </a:r>
            <a:r>
              <a:rPr kumimoji="0" lang="zh-CN" altLang="en-US" sz="2000" b="1" i="0" u="none" strike="noStrike" kern="1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0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避免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陈旧乏味。这</a:t>
            </a:r>
            <a:r>
              <a:rPr kumimoji="0" lang="zh-CN" altLang="zh-CN" sz="20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“蹊径”往往表现为一种与众不同的“视角”</a:t>
            </a:r>
            <a:r>
              <a:rPr kumimoji="0" lang="zh-CN" altLang="zh-CN" sz="2000" b="1" i="0" u="none" strike="noStrike" kern="1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21380" y="433885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 kern="1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选新颖的材料。</a:t>
            </a:r>
            <a:endParaRPr kumimoji="0" lang="zh-CN" altLang="zh-CN" sz="280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2579" name="矩形 1"/>
          <p:cNvSpPr/>
          <p:nvPr/>
        </p:nvSpPr>
        <p:spPr>
          <a:xfrm>
            <a:off x="708326" y="2057025"/>
            <a:ext cx="4968117" cy="25160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</a:pPr>
            <a:r>
              <a:rPr lang="zh-CN" altLang="en-US" sz="21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证明</a:t>
            </a: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1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未尽责任是人生最大的痛苦，尽责任是人生最大的快乐</a:t>
            </a: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的论点，告诉我们</a:t>
            </a:r>
            <a:r>
              <a:rPr lang="zh-CN" altLang="en-US" sz="21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不能躲避责任、苟且偷生，要勇于背负人生、社会的大责任，体会人生的快乐。</a:t>
            </a:r>
          </a:p>
        </p:txBody>
      </p:sp>
      <p:sp>
        <p:nvSpPr>
          <p:cNvPr id="1432580" name="矩形 1"/>
          <p:cNvSpPr/>
          <p:nvPr/>
        </p:nvSpPr>
        <p:spPr>
          <a:xfrm>
            <a:off x="708326" y="897744"/>
            <a:ext cx="7447531" cy="10618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1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课本上的</a:t>
            </a:r>
            <a:r>
              <a:rPr lang="en-US" altLang="zh-CN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最苦与最乐</a:t>
            </a:r>
            <a:r>
              <a:rPr lang="en-US" altLang="zh-CN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这篇文章选入课本就是因为它具有时代性。</a:t>
            </a:r>
          </a:p>
        </p:txBody>
      </p:sp>
      <p:pic>
        <p:nvPicPr>
          <p:cNvPr id="5" name="Picture 7" descr="10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537" y="1491854"/>
            <a:ext cx="2368637" cy="3144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2582" name="圆角矩形 5"/>
          <p:cNvSpPr/>
          <p:nvPr/>
        </p:nvSpPr>
        <p:spPr>
          <a:xfrm>
            <a:off x="2074069" y="1491854"/>
            <a:ext cx="3280172" cy="1997869"/>
          </a:xfrm>
          <a:prstGeom prst="roundRect">
            <a:avLst>
              <a:gd name="adj" fmla="val 16315"/>
            </a:avLst>
          </a:prstGeom>
          <a:noFill/>
          <a:ln w="25400">
            <a:noFill/>
          </a:ln>
        </p:spPr>
        <p:txBody>
          <a:bodyPr anchor="ctr"/>
          <a:lstStyle/>
          <a:p>
            <a:pPr lvl="0" algn="ctr" eaLnBrk="0" hangingPunct="0"/>
            <a:endParaRPr sz="1800">
              <a:solidFill>
                <a:srgbClr val="FFFF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2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6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" name="直角三角形 16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8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经典回顾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2579" grpId="0"/>
      <p:bldP spid="14325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1555" name="Rectangle 10"/>
          <p:cNvSpPr/>
          <p:nvPr/>
        </p:nvSpPr>
        <p:spPr>
          <a:xfrm>
            <a:off x="2603821" y="1290667"/>
            <a:ext cx="32004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文章选材要关注热点</a:t>
            </a:r>
          </a:p>
        </p:txBody>
      </p:sp>
      <p:sp>
        <p:nvSpPr>
          <p:cNvPr id="1431557" name="矩形 2"/>
          <p:cNvSpPr/>
          <p:nvPr/>
        </p:nvSpPr>
        <p:spPr>
          <a:xfrm>
            <a:off x="2701570" y="1638903"/>
            <a:ext cx="5060962" cy="23329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1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生活的时代是个突飞猛进的时代，所以我们应该跟得上时代的脚步，关注社会热点，把握时代脉搏，讴歌真善美，抨击假恶丑。当今社会像教育公平、打击假冒、保护环境等都是人们最为关心的热门话题。若能做到选取得法，必能出奇制胜。因此，文章选材时，一定要在围绕中心的基础上，使材料散发着浓烈的时代气息。</a:t>
            </a:r>
          </a:p>
        </p:txBody>
      </p:sp>
      <p:pic>
        <p:nvPicPr>
          <p:cNvPr id="6" name="图片 18435" descr="sta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90680" y="1242060"/>
            <a:ext cx="1410890" cy="241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7459" name="文本框 4103"/>
          <p:cNvSpPr txBox="1"/>
          <p:nvPr/>
        </p:nvSpPr>
        <p:spPr>
          <a:xfrm>
            <a:off x="609293" y="511708"/>
            <a:ext cx="2146300" cy="561975"/>
          </a:xfrm>
          <a:prstGeom prst="rect">
            <a:avLst/>
          </a:prstGeom>
          <a:noFill/>
          <a:ln w="9525">
            <a:noFill/>
          </a:ln>
        </p:spPr>
        <p:txBody>
          <a:bodyPr wrap="square" lIns="67627" tIns="35242" rIns="67627" bIns="35242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00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方法指导</a:t>
            </a:r>
          </a:p>
        </p:txBody>
      </p:sp>
      <p:sp>
        <p:nvSpPr>
          <p:cNvPr id="1427460" name="Rectangle 10"/>
          <p:cNvSpPr/>
          <p:nvPr/>
        </p:nvSpPr>
        <p:spPr>
          <a:xfrm>
            <a:off x="2575169" y="1227476"/>
            <a:ext cx="34337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文章选材要真实</a:t>
            </a:r>
          </a:p>
        </p:txBody>
      </p:sp>
      <p:sp>
        <p:nvSpPr>
          <p:cNvPr id="1427461" name="Rectangle 6"/>
          <p:cNvSpPr/>
          <p:nvPr/>
        </p:nvSpPr>
        <p:spPr>
          <a:xfrm>
            <a:off x="2243137" y="1600200"/>
            <a:ext cx="6013847" cy="28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lnSpc>
                <a:spcPct val="70000"/>
              </a:lnSpc>
            </a:pPr>
            <a:r>
              <a:rPr lang="zh-CN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</a:p>
        </p:txBody>
      </p:sp>
      <p:sp>
        <p:nvSpPr>
          <p:cNvPr id="1427462" name="矩形 1"/>
          <p:cNvSpPr/>
          <p:nvPr/>
        </p:nvSpPr>
        <p:spPr>
          <a:xfrm>
            <a:off x="2506860" y="1600200"/>
            <a:ext cx="54864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所谓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真实，就是选择的材料应是实实在在的真事，是自己亲眼看到、亲耳听到、亲身经历过的事情。所谓真实，还应该是说真话、吐真情。</a:t>
            </a:r>
          </a:p>
        </p:txBody>
      </p:sp>
      <p:pic>
        <p:nvPicPr>
          <p:cNvPr id="7" name="图片 18435" descr="sta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90680" y="1242060"/>
            <a:ext cx="1410890" cy="241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2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74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93325" y="970652"/>
            <a:ext cx="191785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zh-CN" sz="2400" b="1" kern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材料分类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9529" y="1722903"/>
            <a:ext cx="1577084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直接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材料：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2945" y="2684697"/>
            <a:ext cx="1543668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eaLnBrk="1" latinLnBrk="0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间接材料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96613" y="1534022"/>
            <a:ext cx="583518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eaLnBrk="1" latinLnBrk="0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我们日常所接触</a:t>
            </a:r>
            <a:r>
              <a:rPr lang="zh-CN" altLang="en-US" sz="2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到的各</a:t>
            </a:r>
            <a:r>
              <a:rPr lang="zh-CN" altLang="en-US" sz="2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类人物，遇到的各种事情，都可以成为写作时的材料，这类材料是直接材料。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96613" y="2429825"/>
            <a:ext cx="55748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eaLnBrk="1" latinLnBrk="0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我们读过的书籍、文章，听别人讲述的故事、道理</a:t>
            </a:r>
            <a:r>
              <a:rPr lang="zh-CN" altLang="en-US" sz="2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，看过的影视</a:t>
            </a:r>
            <a:r>
              <a:rPr lang="zh-CN" altLang="en-US" sz="2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节目，</a:t>
            </a:r>
            <a:r>
              <a:rPr lang="zh-CN" altLang="en-US" sz="2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网络见闻等</a:t>
            </a:r>
            <a:r>
              <a:rPr lang="zh-CN" altLang="en-US" sz="2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都是间接材料。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2945" y="3430859"/>
            <a:ext cx="7435649" cy="830997"/>
          </a:xfrm>
          <a:prstGeom prst="rect">
            <a:avLst/>
          </a:prstGeom>
          <a:solidFill>
            <a:srgbClr val="FFEAA7"/>
          </a:solidFill>
          <a:ln w="28575">
            <a:solidFill>
              <a:srgbClr val="F2C75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所有材料中，最重要的还是自己的亲身经历，我们对它的感受最直接、最真切、写起来能得心应手。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863" y="433388"/>
            <a:ext cx="2344737" cy="47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1589088" y="34131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方法指导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8722" name="Rectangle 21"/>
          <p:cNvSpPr/>
          <p:nvPr/>
        </p:nvSpPr>
        <p:spPr>
          <a:xfrm>
            <a:off x="3221831" y="1416844"/>
            <a:ext cx="3402806" cy="288250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/>
            <a:endParaRPr sz="975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8725" name="Text Box 2"/>
          <p:cNvSpPr txBox="1"/>
          <p:nvPr/>
        </p:nvSpPr>
        <p:spPr>
          <a:xfrm>
            <a:off x="2628901" y="2497448"/>
            <a:ext cx="1771650" cy="55154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文章选材要</a:t>
            </a:r>
          </a:p>
        </p:txBody>
      </p:sp>
      <p:sp>
        <p:nvSpPr>
          <p:cNvPr id="1438729" name="矩形 1"/>
          <p:cNvSpPr/>
          <p:nvPr/>
        </p:nvSpPr>
        <p:spPr>
          <a:xfrm>
            <a:off x="2628901" y="1150185"/>
            <a:ext cx="1562100" cy="714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怎样选材</a:t>
            </a:r>
          </a:p>
        </p:txBody>
      </p:sp>
      <p:sp>
        <p:nvSpPr>
          <p:cNvPr id="1438730" name="左大括号 1"/>
          <p:cNvSpPr/>
          <p:nvPr/>
        </p:nvSpPr>
        <p:spPr>
          <a:xfrm>
            <a:off x="4619625" y="2085975"/>
            <a:ext cx="270272" cy="1782366"/>
          </a:xfrm>
          <a:prstGeom prst="leftBrace">
            <a:avLst>
              <a:gd name="adj1" fmla="val 8334"/>
              <a:gd name="adj2" fmla="val 50000"/>
            </a:avLst>
          </a:prstGeom>
          <a:noFill/>
          <a:ln w="22225">
            <a:noFill/>
          </a:ln>
        </p:spPr>
        <p:txBody>
          <a:bodyPr anchor="ctr"/>
          <a:lstStyle/>
          <a:p>
            <a:pPr lvl="0" algn="ctr" eaLnBrk="0" hangingPunct="0"/>
            <a:endParaRPr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8731" name="矩形 3"/>
          <p:cNvSpPr/>
          <p:nvPr/>
        </p:nvSpPr>
        <p:spPr>
          <a:xfrm>
            <a:off x="4886960" y="1708547"/>
            <a:ext cx="1837690" cy="55181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依据中心</a:t>
            </a:r>
          </a:p>
        </p:txBody>
      </p:sp>
      <p:sp>
        <p:nvSpPr>
          <p:cNvPr id="1438732" name="矩形 11"/>
          <p:cNvSpPr/>
          <p:nvPr/>
        </p:nvSpPr>
        <p:spPr>
          <a:xfrm>
            <a:off x="4870847" y="2208610"/>
            <a:ext cx="1129903" cy="4810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新颖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8733" name="矩形 12"/>
          <p:cNvSpPr/>
          <p:nvPr/>
        </p:nvSpPr>
        <p:spPr>
          <a:xfrm>
            <a:off x="4857750" y="2689622"/>
            <a:ext cx="1504315" cy="55181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真实</a:t>
            </a:r>
          </a:p>
        </p:txBody>
      </p:sp>
      <p:sp>
        <p:nvSpPr>
          <p:cNvPr id="1438734" name="矩形 13"/>
          <p:cNvSpPr/>
          <p:nvPr/>
        </p:nvSpPr>
        <p:spPr>
          <a:xfrm>
            <a:off x="4848225" y="3250327"/>
            <a:ext cx="2466340" cy="55181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关注热点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4428028" y="2094524"/>
            <a:ext cx="270272" cy="1587043"/>
          </a:xfrm>
          <a:prstGeom prst="leftBrace">
            <a:avLst>
              <a:gd name="adj1" fmla="val 8333"/>
              <a:gd name="adj2" fmla="val 49552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4103"/>
          <p:cNvSpPr txBox="1"/>
          <p:nvPr/>
        </p:nvSpPr>
        <p:spPr>
          <a:xfrm>
            <a:off x="609293" y="511708"/>
            <a:ext cx="2146300" cy="563615"/>
          </a:xfrm>
          <a:prstGeom prst="rect">
            <a:avLst/>
          </a:prstGeom>
          <a:noFill/>
          <a:ln w="9525">
            <a:noFill/>
          </a:ln>
        </p:spPr>
        <p:txBody>
          <a:bodyPr wrap="square" lIns="67627" tIns="35242" rIns="67627" bIns="35242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zh-CN" sz="3200" b="1">
              <a:solidFill>
                <a:srgbClr val="0066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8435" descr="sta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90680" y="1242060"/>
            <a:ext cx="1410890" cy="241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8725" grpId="0"/>
      <p:bldP spid="1438731" grpId="0"/>
      <p:bldP spid="1438732" grpId="0"/>
      <p:bldP spid="1438733" grpId="0"/>
      <p:bldP spid="143873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21" name="Text Box 2"/>
          <p:cNvSpPr/>
          <p:nvPr/>
        </p:nvSpPr>
        <p:spPr>
          <a:xfrm>
            <a:off x="579278" y="898319"/>
            <a:ext cx="8232883" cy="1231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30000"/>
              </a:lnSpc>
              <a:spcBef>
                <a:spcPts val="1000"/>
              </a:spcBef>
              <a:buSzTx/>
              <a:buFont typeface="Arial"/>
            </a:pPr>
            <a:r>
              <a:rPr lang="zh-CN" altLang="en-US" sz="195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195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195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围绕你熟悉的某条街道写篇作文，你准备表达什么中心？选择哪些能反映街道特点的材料？仔细思考，写出你准备表达的中心，列出需要选用得材料，并注明详略。   </a:t>
            </a:r>
          </a:p>
        </p:txBody>
      </p:sp>
      <p:sp>
        <p:nvSpPr>
          <p:cNvPr id="2222" name="文本框 1"/>
          <p:cNvSpPr/>
          <p:nvPr/>
        </p:nvSpPr>
        <p:spPr>
          <a:xfrm>
            <a:off x="421905" y="2075917"/>
            <a:ext cx="8547627" cy="239740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1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写作提示：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1．可以为你熟悉的街道做素描，要注意选取能反映街道</a:t>
            </a:r>
            <a:r>
              <a:rPr lang="zh-CN" altLang="en-US" sz="21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特点（清幽</a:t>
            </a: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、热闹、环境优美、有地方特色</a:t>
            </a:r>
            <a:r>
              <a:rPr lang="zh-CN" altLang="en-US" sz="21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等）的</a:t>
            </a: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事物作为材料，如街道的环境、两旁的建筑、街上的行人等。 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2．也可以记叙在这条街道上发生的事，记事时要写出街道的特色，展现事情发生的环境，这样才不会跑题。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3．要注意材料的真实、新颖，叙述或描写要生动、有趣。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0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4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5" name="直角三角形 14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6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实践落实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2000" fill="hold"/>
                                        <p:tgtEl>
                                          <p:spTgt spid="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1" grpId="0"/>
      <p:bldP spid="222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5923" y="1732144"/>
            <a:ext cx="8067675" cy="287617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熟悉的街道</a:t>
            </a: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中心：突出身边街道“早点天堂”的特色。</a:t>
            </a: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所选材料：</a:t>
            </a: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①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介绍街道的地理位置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；（略写）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②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介绍街道的由来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；（略写）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③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介绍街道上独具特色的建筑物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；（略写）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④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描写街道上历史悠久、独具特色的小吃店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；（详写）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⑤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写食客如织的场面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。（略写）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245" name="矩形 8"/>
          <p:cNvSpPr/>
          <p:nvPr/>
        </p:nvSpPr>
        <p:spPr>
          <a:xfrm>
            <a:off x="905923" y="1095695"/>
            <a:ext cx="26574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文题一示例：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863" y="433388"/>
            <a:ext cx="2344737" cy="47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1589088" y="34131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实践落实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25" name="Text Box 2"/>
          <p:cNvSpPr/>
          <p:nvPr/>
        </p:nvSpPr>
        <p:spPr>
          <a:xfrm>
            <a:off x="1144429" y="18098"/>
            <a:ext cx="6801803" cy="125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1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2226" name="文本框 2"/>
          <p:cNvSpPr/>
          <p:nvPr/>
        </p:nvSpPr>
        <p:spPr>
          <a:xfrm>
            <a:off x="381296" y="620868"/>
            <a:ext cx="8487787" cy="431294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30000"/>
              </a:lnSpc>
              <a:buSzTx/>
              <a:buFont typeface="Arial"/>
            </a:pP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 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你们班一定有不少“牛人”吧？他们或是“读书迷”，知识丰富；或是“演说家”，善于表达；或是班里的“大管家”，热心集体事务；或许还有体育健将，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乐器高手，智力超人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晒晒我们班的“牛人”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为题，写一篇作文。不少于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500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字。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000" b="1">
                <a:solidFill>
                  <a:srgbClr val="FFFF00"/>
                </a:solidFill>
                <a:latin typeface="宋体" panose="02010600030101010101" pitchFamily="2" charset="-122"/>
              </a:rPr>
              <a:t>写作提示：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．可以只写一位“牛人”，选取最能表现其“牛”的材料，突出其特点；如果这个人很多方面都“牛”，就要注意分清主次、详略，合理安排。也可以写几位“牛人”，每位牛人只写一件事，但要突出他们各自不同的特点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．语言可以诙谐、幽默一些，甚至带点儿调侃的味道，这样会增加文章的趣味性。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 fill="hold"/>
                                        <p:tgtEl>
                                          <p:spTgt spid="222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22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56533" y="1754303"/>
            <a:ext cx="8067675" cy="301633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14000"/>
              </a:lnSpc>
              <a:spcBef>
                <a:spcPct val="0"/>
              </a:spcBef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晒晒我们班的“牛人”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4000"/>
              </a:lnSpc>
              <a:spcBef>
                <a:spcPct val="0"/>
              </a:spcBef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中心：突出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牛人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的特点。</a:t>
            </a:r>
          </a:p>
          <a:p>
            <a:pPr eaLnBrk="1" hangingPunct="1">
              <a:lnSpc>
                <a:spcPct val="114000"/>
              </a:lnSpc>
              <a:spcBef>
                <a:spcPct val="0"/>
              </a:spcBef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所选材料：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介绍牛人的外貌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；（略写）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4000"/>
              </a:lnSpc>
              <a:spcBef>
                <a:spcPct val="0"/>
              </a:spcBef>
              <a:defRPr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    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介绍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牛人的事迹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；（详写）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4000"/>
              </a:lnSpc>
              <a:spcBef>
                <a:spcPct val="0"/>
              </a:spcBef>
              <a:defRPr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    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介绍旁人对牛人的评价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；（略写）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4000"/>
              </a:lnSpc>
              <a:spcBef>
                <a:spcPct val="0"/>
              </a:spcBef>
              <a:defRPr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    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用对比描写突出牛人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；（详写）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4000"/>
              </a:lnSpc>
              <a:spcBef>
                <a:spcPct val="0"/>
              </a:spcBef>
              <a:defRPr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    ⑤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写自己的感受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。（略写）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矩形 8"/>
          <p:cNvSpPr/>
          <p:nvPr/>
        </p:nvSpPr>
        <p:spPr>
          <a:xfrm>
            <a:off x="856533" y="1156828"/>
            <a:ext cx="26574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文题一示例：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863" y="433388"/>
            <a:ext cx="2344737" cy="47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1589088" y="34131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实践落实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3" name="组合 112"/>
          <p:cNvGrpSpPr/>
          <p:nvPr/>
        </p:nvGrpSpPr>
        <p:grpSpPr>
          <a:xfrm>
            <a:off x="2862263" y="1069041"/>
            <a:ext cx="1905000" cy="3724836"/>
            <a:chOff x="2732000" y="1131590"/>
            <a:chExt cx="1848096" cy="4011909"/>
          </a:xfrm>
        </p:grpSpPr>
        <p:sp>
          <p:nvSpPr>
            <p:cNvPr id="114" name="矩形 10"/>
            <p:cNvSpPr/>
            <p:nvPr/>
          </p:nvSpPr>
          <p:spPr>
            <a:xfrm>
              <a:off x="2774868" y="1310990"/>
              <a:ext cx="1805228" cy="3832509"/>
            </a:xfrm>
            <a:custGeom>
              <a:rect l="l" t="t" r="r" b="b"/>
              <a:pathLst>
                <a:path w="1805485" h="3831888">
                  <a:moveTo>
                    <a:pt x="356599" y="0"/>
                  </a:moveTo>
                  <a:lnTo>
                    <a:pt x="1346159" y="0"/>
                  </a:lnTo>
                  <a:cubicBezTo>
                    <a:pt x="1599838" y="0"/>
                    <a:pt x="1805485" y="205647"/>
                    <a:pt x="1805485" y="459326"/>
                  </a:cubicBezTo>
                  <a:lnTo>
                    <a:pt x="1805485" y="3393102"/>
                  </a:lnTo>
                  <a:lnTo>
                    <a:pt x="1800501" y="3435067"/>
                  </a:lnTo>
                  <a:lnTo>
                    <a:pt x="1800501" y="3831888"/>
                  </a:lnTo>
                  <a:lnTo>
                    <a:pt x="1627218" y="3831888"/>
                  </a:lnTo>
                  <a:lnTo>
                    <a:pt x="1627218" y="3753502"/>
                  </a:lnTo>
                  <a:cubicBezTo>
                    <a:pt x="1626065" y="3755174"/>
                    <a:pt x="1624522" y="3756334"/>
                    <a:pt x="1622971" y="3757483"/>
                  </a:cubicBezTo>
                  <a:lnTo>
                    <a:pt x="1627218" y="3715351"/>
                  </a:lnTo>
                  <a:lnTo>
                    <a:pt x="1627218" y="3032067"/>
                  </a:lnTo>
                  <a:lnTo>
                    <a:pt x="1628401" y="3032067"/>
                  </a:lnTo>
                  <a:lnTo>
                    <a:pt x="1628401" y="487271"/>
                  </a:lnTo>
                  <a:cubicBezTo>
                    <a:pt x="1628401" y="311621"/>
                    <a:pt x="1486009" y="169229"/>
                    <a:pt x="1310359" y="169229"/>
                  </a:cubicBezTo>
                  <a:lnTo>
                    <a:pt x="38231" y="169229"/>
                  </a:lnTo>
                  <a:cubicBezTo>
                    <a:pt x="25228" y="169229"/>
                    <a:pt x="12407" y="170009"/>
                    <a:pt x="0" y="173083"/>
                  </a:cubicBezTo>
                  <a:cubicBezTo>
                    <a:pt x="82574" y="67041"/>
                    <a:pt x="211757" y="0"/>
                    <a:pt x="356599" y="0"/>
                  </a:cubicBezTo>
                  <a:close/>
                </a:path>
              </a:pathLst>
            </a:custGeom>
            <a:solidFill>
              <a:srgbClr val="81C4D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77" name="组合 114"/>
            <p:cNvGrpSpPr/>
            <p:nvPr/>
          </p:nvGrpSpPr>
          <p:grpSpPr>
            <a:xfrm>
              <a:off x="2732000" y="1131590"/>
              <a:ext cx="438655" cy="523220"/>
              <a:chOff x="2732000" y="1118338"/>
              <a:chExt cx="438655" cy="523220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2732000" y="1158028"/>
                <a:ext cx="438208" cy="439771"/>
              </a:xfrm>
              <a:prstGeom prst="ellipse">
                <a:avLst/>
              </a:prstGeom>
              <a:solidFill>
                <a:srgbClr val="81C4D4"/>
              </a:solidFill>
              <a:ln w="25400" cap="flat" cmpd="sng" algn="ctr">
                <a:solidFill>
                  <a:srgbClr val="81C4D4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TextBox 6"/>
              <p:cNvSpPr txBox="1"/>
              <p:nvPr/>
            </p:nvSpPr>
            <p:spPr>
              <a:xfrm>
                <a:off x="2758991" y="1118338"/>
                <a:ext cx="404867" cy="52391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800" b="1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1</a:t>
                </a:r>
                <a:endParaRPr lang="zh-CN" altLang="en-US" sz="2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4600548" y="1478947"/>
            <a:ext cx="2034376" cy="3314929"/>
            <a:chOff x="4422475" y="1539512"/>
            <a:chExt cx="3032554" cy="3603988"/>
          </a:xfrm>
        </p:grpSpPr>
        <p:sp>
          <p:nvSpPr>
            <p:cNvPr id="119" name="圆角矩形 1"/>
            <p:cNvSpPr/>
            <p:nvPr/>
          </p:nvSpPr>
          <p:spPr>
            <a:xfrm flipH="1">
              <a:off x="4422475" y="1743028"/>
              <a:ext cx="2538297" cy="3400472"/>
            </a:xfrm>
            <a:custGeom>
              <a:rect l="l" t="t" r="r" b="b"/>
              <a:pathLst>
                <a:path w="1805485" h="3399841">
                  <a:moveTo>
                    <a:pt x="1346159" y="0"/>
                  </a:moveTo>
                  <a:lnTo>
                    <a:pt x="356599" y="0"/>
                  </a:lnTo>
                  <a:cubicBezTo>
                    <a:pt x="211757" y="0"/>
                    <a:pt x="82574" y="67041"/>
                    <a:pt x="0" y="173083"/>
                  </a:cubicBezTo>
                  <a:cubicBezTo>
                    <a:pt x="12407" y="170009"/>
                    <a:pt x="25228" y="169229"/>
                    <a:pt x="38231" y="169229"/>
                  </a:cubicBezTo>
                  <a:lnTo>
                    <a:pt x="1310359" y="169229"/>
                  </a:lnTo>
                  <a:cubicBezTo>
                    <a:pt x="1486009" y="169229"/>
                    <a:pt x="1628401" y="311621"/>
                    <a:pt x="1628401" y="487271"/>
                  </a:cubicBezTo>
                  <a:lnTo>
                    <a:pt x="1628401" y="3399841"/>
                  </a:lnTo>
                  <a:lnTo>
                    <a:pt x="1804685" y="3399841"/>
                  </a:lnTo>
                  <a:lnTo>
                    <a:pt x="1805485" y="3393102"/>
                  </a:lnTo>
                  <a:lnTo>
                    <a:pt x="1805485" y="459326"/>
                  </a:lnTo>
                  <a:cubicBezTo>
                    <a:pt x="1805485" y="205647"/>
                    <a:pt x="1599838" y="0"/>
                    <a:pt x="1346159" y="0"/>
                  </a:cubicBezTo>
                  <a:close/>
                </a:path>
              </a:pathLst>
            </a:custGeom>
            <a:solidFill>
              <a:srgbClr val="F3C81A"/>
            </a:solidFill>
            <a:ln w="25400" cap="flat" cmpd="sng" algn="ctr">
              <a:solidFill>
                <a:srgbClr val="F3C81A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73" name="组合 119"/>
            <p:cNvGrpSpPr/>
            <p:nvPr/>
          </p:nvGrpSpPr>
          <p:grpSpPr>
            <a:xfrm>
              <a:off x="6446469" y="1539512"/>
              <a:ext cx="1008560" cy="523882"/>
              <a:chOff x="6446469" y="1539512"/>
              <a:chExt cx="1008560" cy="523882"/>
            </a:xfrm>
          </p:grpSpPr>
          <p:sp>
            <p:nvSpPr>
              <p:cNvPr id="121" name="椭圆 120"/>
              <p:cNvSpPr/>
              <p:nvPr/>
            </p:nvSpPr>
            <p:spPr>
              <a:xfrm flipH="1">
                <a:off x="6591338" y="1596975"/>
                <a:ext cx="657594" cy="439744"/>
              </a:xfrm>
              <a:prstGeom prst="ellipse">
                <a:avLst/>
              </a:prstGeom>
              <a:solidFill>
                <a:srgbClr val="F3C81A"/>
              </a:solidFill>
              <a:ln w="25400" cap="flat" cmpd="sng" algn="ctr">
                <a:solidFill>
                  <a:srgbClr val="F3C81A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TextBox 12"/>
              <p:cNvSpPr txBox="1"/>
              <p:nvPr/>
            </p:nvSpPr>
            <p:spPr>
              <a:xfrm>
                <a:off x="6446469" y="1539512"/>
                <a:ext cx="1008560" cy="523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800" b="1" kern="0" smtClea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 2</a:t>
                </a:r>
                <a:endParaRPr lang="zh-CN" altLang="en-US" sz="2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2660946" y="2669243"/>
            <a:ext cx="2106317" cy="2124633"/>
            <a:chOff x="2732000" y="2955574"/>
            <a:chExt cx="1848096" cy="2187926"/>
          </a:xfrm>
        </p:grpSpPr>
        <p:sp>
          <p:nvSpPr>
            <p:cNvPr id="124" name="圆角矩形 1"/>
            <p:cNvSpPr/>
            <p:nvPr/>
          </p:nvSpPr>
          <p:spPr>
            <a:xfrm>
              <a:off x="2774868" y="3111203"/>
              <a:ext cx="1805228" cy="2032297"/>
            </a:xfrm>
            <a:custGeom>
              <a:rect l="l" t="t" r="r" b="b"/>
              <a:pathLst>
                <a:path w="1805485" h="2031688">
                  <a:moveTo>
                    <a:pt x="356599" y="0"/>
                  </a:moveTo>
                  <a:lnTo>
                    <a:pt x="1346159" y="0"/>
                  </a:lnTo>
                  <a:cubicBezTo>
                    <a:pt x="1599838" y="0"/>
                    <a:pt x="1805485" y="205647"/>
                    <a:pt x="1805485" y="459326"/>
                  </a:cubicBezTo>
                  <a:lnTo>
                    <a:pt x="1805485" y="2031689"/>
                  </a:lnTo>
                  <a:lnTo>
                    <a:pt x="1628401" y="2031689"/>
                  </a:lnTo>
                  <a:lnTo>
                    <a:pt x="1628401" y="487271"/>
                  </a:lnTo>
                  <a:cubicBezTo>
                    <a:pt x="1628401" y="311621"/>
                    <a:pt x="1486009" y="169229"/>
                    <a:pt x="1310359" y="169229"/>
                  </a:cubicBezTo>
                  <a:lnTo>
                    <a:pt x="38231" y="169229"/>
                  </a:lnTo>
                  <a:cubicBezTo>
                    <a:pt x="25228" y="169229"/>
                    <a:pt x="12407" y="170009"/>
                    <a:pt x="0" y="173083"/>
                  </a:cubicBezTo>
                  <a:cubicBezTo>
                    <a:pt x="82574" y="67041"/>
                    <a:pt x="211757" y="0"/>
                    <a:pt x="356599" y="0"/>
                  </a:cubicBezTo>
                  <a:close/>
                </a:path>
              </a:pathLst>
            </a:custGeom>
            <a:solidFill>
              <a:srgbClr val="E71F1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69" name="组合 124"/>
            <p:cNvGrpSpPr/>
            <p:nvPr/>
          </p:nvGrpSpPr>
          <p:grpSpPr>
            <a:xfrm>
              <a:off x="2732000" y="2955574"/>
              <a:ext cx="438208" cy="523951"/>
              <a:chOff x="2732000" y="1136696"/>
              <a:chExt cx="438208" cy="523951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2732000" y="1158956"/>
                <a:ext cx="438208" cy="438214"/>
              </a:xfrm>
              <a:prstGeom prst="ellipse">
                <a:avLst/>
              </a:prstGeom>
              <a:solidFill>
                <a:srgbClr val="E71F11"/>
              </a:solidFill>
              <a:ln w="25400" cap="flat" cmpd="sng" algn="ctr">
                <a:solidFill>
                  <a:srgbClr val="E71F11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TextBox 17"/>
              <p:cNvSpPr txBox="1"/>
              <p:nvPr/>
            </p:nvSpPr>
            <p:spPr>
              <a:xfrm>
                <a:off x="2764890" y="1136696"/>
                <a:ext cx="404867" cy="52395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800" b="1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3</a:t>
                </a:r>
                <a:endParaRPr lang="zh-CN" altLang="en-US" sz="2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33" name="TextBox 23"/>
          <p:cNvSpPr txBox="1">
            <a:spLocks noChangeArrowheads="1"/>
          </p:cNvSpPr>
          <p:nvPr/>
        </p:nvSpPr>
        <p:spPr bwMode="auto">
          <a:xfrm>
            <a:off x="266895" y="1775153"/>
            <a:ext cx="39179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508000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知识导航，明确目标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TextBox 27"/>
          <p:cNvSpPr txBox="1">
            <a:spLocks noChangeArrowheads="1"/>
          </p:cNvSpPr>
          <p:nvPr/>
        </p:nvSpPr>
        <p:spPr bwMode="auto">
          <a:xfrm>
            <a:off x="4516445" y="2106813"/>
            <a:ext cx="39604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50800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回顾经典，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学习方法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9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814092" y="3403651"/>
            <a:ext cx="34307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方法指导，实践落实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312863" y="341313"/>
            <a:ext cx="2344737" cy="584775"/>
            <a:chOff x="1312863" y="341313"/>
            <a:chExt cx="2344737" cy="58477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2863" y="433388"/>
              <a:ext cx="2344737" cy="479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文本框 2"/>
            <p:cNvSpPr txBox="1">
              <a:spLocks noChangeArrowheads="1"/>
            </p:cNvSpPr>
            <p:nvPr/>
          </p:nvSpPr>
          <p:spPr bwMode="auto">
            <a:xfrm>
              <a:off x="1589088" y="341313"/>
              <a:ext cx="18325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课程导引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7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5781675" y="2655193"/>
            <a:ext cx="2351088" cy="307777"/>
          </a:xfrm>
          <a:custGeom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ctr" defTabSz="913765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2000" b="1">
              <a:solidFill>
                <a:srgbClr val="394843"/>
              </a:solidFill>
              <a:latin typeface="楷体" panose="02010609060101010101" pitchFamily="49" charset="-122"/>
              <a:ea typeface="楷体" panose="02010609060101010101" pitchFamily="49" charset="-122"/>
              <a:cs typeface="方正隶变_GBK" panose="02010600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160" y="127055"/>
            <a:ext cx="276932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七年级语文下册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15160" y="1833245"/>
            <a:ext cx="486283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54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怎样选材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388911" y="3059053"/>
            <a:ext cx="46482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12"/>
          <p:cNvGrpSpPr/>
          <p:nvPr/>
        </p:nvGrpSpPr>
        <p:grpSpPr>
          <a:xfrm>
            <a:off x="2735263" y="1069040"/>
            <a:ext cx="1905000" cy="3731560"/>
            <a:chOff x="2732000" y="1131590"/>
            <a:chExt cx="1848096" cy="3674274"/>
          </a:xfrm>
        </p:grpSpPr>
        <p:sp>
          <p:nvSpPr>
            <p:cNvPr id="114" name="矩形 10"/>
            <p:cNvSpPr/>
            <p:nvPr/>
          </p:nvSpPr>
          <p:spPr>
            <a:xfrm>
              <a:off x="2774868" y="1310990"/>
              <a:ext cx="1805228" cy="3494874"/>
            </a:xfrm>
            <a:custGeom>
              <a:rect l="l" t="t" r="r" b="b"/>
              <a:pathLst>
                <a:path w="1805485" h="3831888">
                  <a:moveTo>
                    <a:pt x="356599" y="0"/>
                  </a:moveTo>
                  <a:lnTo>
                    <a:pt x="1346159" y="0"/>
                  </a:lnTo>
                  <a:cubicBezTo>
                    <a:pt x="1599838" y="0"/>
                    <a:pt x="1805485" y="205647"/>
                    <a:pt x="1805485" y="459326"/>
                  </a:cubicBezTo>
                  <a:lnTo>
                    <a:pt x="1805485" y="3393102"/>
                  </a:lnTo>
                  <a:lnTo>
                    <a:pt x="1800501" y="3435067"/>
                  </a:lnTo>
                  <a:lnTo>
                    <a:pt x="1800501" y="3831888"/>
                  </a:lnTo>
                  <a:lnTo>
                    <a:pt x="1627218" y="3831888"/>
                  </a:lnTo>
                  <a:lnTo>
                    <a:pt x="1627218" y="3753502"/>
                  </a:lnTo>
                  <a:cubicBezTo>
                    <a:pt x="1626065" y="3755174"/>
                    <a:pt x="1624522" y="3756334"/>
                    <a:pt x="1622971" y="3757483"/>
                  </a:cubicBezTo>
                  <a:lnTo>
                    <a:pt x="1627218" y="3715351"/>
                  </a:lnTo>
                  <a:lnTo>
                    <a:pt x="1627218" y="3032067"/>
                  </a:lnTo>
                  <a:lnTo>
                    <a:pt x="1628401" y="3032067"/>
                  </a:lnTo>
                  <a:lnTo>
                    <a:pt x="1628401" y="487271"/>
                  </a:lnTo>
                  <a:cubicBezTo>
                    <a:pt x="1628401" y="311621"/>
                    <a:pt x="1486009" y="169229"/>
                    <a:pt x="1310359" y="169229"/>
                  </a:cubicBezTo>
                  <a:lnTo>
                    <a:pt x="38231" y="169229"/>
                  </a:lnTo>
                  <a:cubicBezTo>
                    <a:pt x="25228" y="169229"/>
                    <a:pt x="12407" y="170009"/>
                    <a:pt x="0" y="173083"/>
                  </a:cubicBezTo>
                  <a:cubicBezTo>
                    <a:pt x="82574" y="67041"/>
                    <a:pt x="211757" y="0"/>
                    <a:pt x="356599" y="0"/>
                  </a:cubicBezTo>
                  <a:close/>
                </a:path>
              </a:pathLst>
            </a:custGeom>
            <a:solidFill>
              <a:srgbClr val="81C4D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114"/>
            <p:cNvGrpSpPr/>
            <p:nvPr/>
          </p:nvGrpSpPr>
          <p:grpSpPr>
            <a:xfrm>
              <a:off x="2732000" y="1131590"/>
              <a:ext cx="438655" cy="523220"/>
              <a:chOff x="2732000" y="1118338"/>
              <a:chExt cx="438655" cy="523220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2732000" y="1158028"/>
                <a:ext cx="438208" cy="439771"/>
              </a:xfrm>
              <a:prstGeom prst="ellipse">
                <a:avLst/>
              </a:prstGeom>
              <a:solidFill>
                <a:srgbClr val="81C4D4"/>
              </a:solidFill>
              <a:ln w="25400" cap="flat" cmpd="sng" algn="ctr">
                <a:solidFill>
                  <a:srgbClr val="81C4D4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TextBox 6"/>
              <p:cNvSpPr txBox="1"/>
              <p:nvPr/>
            </p:nvSpPr>
            <p:spPr>
              <a:xfrm>
                <a:off x="2758991" y="1118338"/>
                <a:ext cx="404867" cy="52391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800" b="1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1</a:t>
                </a:r>
                <a:endParaRPr lang="zh-CN" altLang="en-US" sz="2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组合 117"/>
          <p:cNvGrpSpPr/>
          <p:nvPr/>
        </p:nvGrpSpPr>
        <p:grpSpPr>
          <a:xfrm>
            <a:off x="4473548" y="1478947"/>
            <a:ext cx="2034376" cy="3321654"/>
            <a:chOff x="4422475" y="1539512"/>
            <a:chExt cx="3032554" cy="3321700"/>
          </a:xfrm>
        </p:grpSpPr>
        <p:sp>
          <p:nvSpPr>
            <p:cNvPr id="119" name="圆角矩形 1"/>
            <p:cNvSpPr/>
            <p:nvPr/>
          </p:nvSpPr>
          <p:spPr>
            <a:xfrm flipH="1">
              <a:off x="4422475" y="1743029"/>
              <a:ext cx="2538297" cy="3118183"/>
            </a:xfrm>
            <a:custGeom>
              <a:rect l="l" t="t" r="r" b="b"/>
              <a:pathLst>
                <a:path w="1805485" h="3399841">
                  <a:moveTo>
                    <a:pt x="1346159" y="0"/>
                  </a:moveTo>
                  <a:lnTo>
                    <a:pt x="356599" y="0"/>
                  </a:lnTo>
                  <a:cubicBezTo>
                    <a:pt x="211757" y="0"/>
                    <a:pt x="82574" y="67041"/>
                    <a:pt x="0" y="173083"/>
                  </a:cubicBezTo>
                  <a:cubicBezTo>
                    <a:pt x="12407" y="170009"/>
                    <a:pt x="25228" y="169229"/>
                    <a:pt x="38231" y="169229"/>
                  </a:cubicBezTo>
                  <a:lnTo>
                    <a:pt x="1310359" y="169229"/>
                  </a:lnTo>
                  <a:cubicBezTo>
                    <a:pt x="1486009" y="169229"/>
                    <a:pt x="1628401" y="311621"/>
                    <a:pt x="1628401" y="487271"/>
                  </a:cubicBezTo>
                  <a:lnTo>
                    <a:pt x="1628401" y="3399841"/>
                  </a:lnTo>
                  <a:lnTo>
                    <a:pt x="1804685" y="3399841"/>
                  </a:lnTo>
                  <a:lnTo>
                    <a:pt x="1805485" y="3393102"/>
                  </a:lnTo>
                  <a:lnTo>
                    <a:pt x="1805485" y="459326"/>
                  </a:lnTo>
                  <a:cubicBezTo>
                    <a:pt x="1805485" y="205647"/>
                    <a:pt x="1599838" y="0"/>
                    <a:pt x="1346159" y="0"/>
                  </a:cubicBezTo>
                  <a:close/>
                </a:path>
              </a:pathLst>
            </a:custGeom>
            <a:solidFill>
              <a:srgbClr val="F3C81A"/>
            </a:solidFill>
            <a:ln w="25400" cap="flat" cmpd="sng" algn="ctr">
              <a:solidFill>
                <a:srgbClr val="F3C81A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119"/>
            <p:cNvGrpSpPr/>
            <p:nvPr/>
          </p:nvGrpSpPr>
          <p:grpSpPr>
            <a:xfrm>
              <a:off x="6446469" y="1539512"/>
              <a:ext cx="1008560" cy="523882"/>
              <a:chOff x="6446469" y="1539512"/>
              <a:chExt cx="1008560" cy="523882"/>
            </a:xfrm>
          </p:grpSpPr>
          <p:sp>
            <p:nvSpPr>
              <p:cNvPr id="121" name="椭圆 120"/>
              <p:cNvSpPr/>
              <p:nvPr/>
            </p:nvSpPr>
            <p:spPr>
              <a:xfrm flipH="1">
                <a:off x="6591338" y="1596975"/>
                <a:ext cx="657594" cy="439744"/>
              </a:xfrm>
              <a:prstGeom prst="ellipse">
                <a:avLst/>
              </a:prstGeom>
              <a:solidFill>
                <a:srgbClr val="F3C81A"/>
              </a:solidFill>
              <a:ln w="25400" cap="flat" cmpd="sng" algn="ctr">
                <a:solidFill>
                  <a:srgbClr val="F3C81A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TextBox 12"/>
              <p:cNvSpPr txBox="1"/>
              <p:nvPr/>
            </p:nvSpPr>
            <p:spPr>
              <a:xfrm>
                <a:off x="6446469" y="1539512"/>
                <a:ext cx="1008560" cy="523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800" b="1" kern="0" smtClea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 2</a:t>
                </a:r>
                <a:endParaRPr lang="zh-CN" altLang="en-US" sz="2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122"/>
          <p:cNvGrpSpPr/>
          <p:nvPr/>
        </p:nvGrpSpPr>
        <p:grpSpPr>
          <a:xfrm>
            <a:off x="2533946" y="2669243"/>
            <a:ext cx="2106317" cy="2131357"/>
            <a:chOff x="2732000" y="2955574"/>
            <a:chExt cx="1848096" cy="1884708"/>
          </a:xfrm>
        </p:grpSpPr>
        <p:sp>
          <p:nvSpPr>
            <p:cNvPr id="124" name="圆角矩形 1"/>
            <p:cNvSpPr/>
            <p:nvPr/>
          </p:nvSpPr>
          <p:spPr>
            <a:xfrm>
              <a:off x="2774868" y="3111203"/>
              <a:ext cx="1805228" cy="1729079"/>
            </a:xfrm>
            <a:custGeom>
              <a:rect l="l" t="t" r="r" b="b"/>
              <a:pathLst>
                <a:path w="1805485" h="2031688">
                  <a:moveTo>
                    <a:pt x="356599" y="0"/>
                  </a:moveTo>
                  <a:lnTo>
                    <a:pt x="1346159" y="0"/>
                  </a:lnTo>
                  <a:cubicBezTo>
                    <a:pt x="1599838" y="0"/>
                    <a:pt x="1805485" y="205647"/>
                    <a:pt x="1805485" y="459326"/>
                  </a:cubicBezTo>
                  <a:lnTo>
                    <a:pt x="1805485" y="2031689"/>
                  </a:lnTo>
                  <a:lnTo>
                    <a:pt x="1628401" y="2031689"/>
                  </a:lnTo>
                  <a:lnTo>
                    <a:pt x="1628401" y="487271"/>
                  </a:lnTo>
                  <a:cubicBezTo>
                    <a:pt x="1628401" y="311621"/>
                    <a:pt x="1486009" y="169229"/>
                    <a:pt x="1310359" y="169229"/>
                  </a:cubicBezTo>
                  <a:lnTo>
                    <a:pt x="38231" y="169229"/>
                  </a:lnTo>
                  <a:cubicBezTo>
                    <a:pt x="25228" y="169229"/>
                    <a:pt x="12407" y="170009"/>
                    <a:pt x="0" y="173083"/>
                  </a:cubicBezTo>
                  <a:cubicBezTo>
                    <a:pt x="82574" y="67041"/>
                    <a:pt x="211757" y="0"/>
                    <a:pt x="356599" y="0"/>
                  </a:cubicBezTo>
                  <a:close/>
                </a:path>
              </a:pathLst>
            </a:custGeom>
            <a:solidFill>
              <a:srgbClr val="E71F1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124"/>
            <p:cNvGrpSpPr/>
            <p:nvPr/>
          </p:nvGrpSpPr>
          <p:grpSpPr>
            <a:xfrm>
              <a:off x="2732000" y="2955574"/>
              <a:ext cx="438208" cy="523951"/>
              <a:chOff x="2732000" y="1136696"/>
              <a:chExt cx="438208" cy="523951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2732000" y="1158956"/>
                <a:ext cx="438208" cy="438214"/>
              </a:xfrm>
              <a:prstGeom prst="ellipse">
                <a:avLst/>
              </a:prstGeom>
              <a:solidFill>
                <a:srgbClr val="E71F11"/>
              </a:solidFill>
              <a:ln w="25400" cap="flat" cmpd="sng" algn="ctr">
                <a:solidFill>
                  <a:srgbClr val="E71F11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TextBox 17"/>
              <p:cNvSpPr txBox="1"/>
              <p:nvPr/>
            </p:nvSpPr>
            <p:spPr>
              <a:xfrm>
                <a:off x="2764890" y="1136696"/>
                <a:ext cx="404867" cy="52395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800" b="1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3</a:t>
                </a:r>
                <a:endParaRPr lang="zh-CN" altLang="en-US" sz="2800" b="1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33" name="TextBox 23"/>
          <p:cNvSpPr txBox="1">
            <a:spLocks noChangeArrowheads="1"/>
          </p:cNvSpPr>
          <p:nvPr/>
        </p:nvSpPr>
        <p:spPr bwMode="auto">
          <a:xfrm>
            <a:off x="130895" y="1775153"/>
            <a:ext cx="39179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508000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习作分析，明确问题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TextBox 27"/>
          <p:cNvSpPr txBox="1">
            <a:spLocks noChangeArrowheads="1"/>
          </p:cNvSpPr>
          <p:nvPr/>
        </p:nvSpPr>
        <p:spPr bwMode="auto">
          <a:xfrm>
            <a:off x="4473548" y="2107658"/>
            <a:ext cx="39604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50800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点评讲解，方法回顾</a:t>
            </a:r>
          </a:p>
        </p:txBody>
      </p:sp>
      <p:sp>
        <p:nvSpPr>
          <p:cNvPr id="36" name="TextBox 29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18128" y="3403651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佳作品读，夯实方法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20"/>
          <p:cNvGrpSpPr/>
          <p:nvPr/>
        </p:nvGrpSpPr>
        <p:grpSpPr>
          <a:xfrm>
            <a:off x="1312863" y="341313"/>
            <a:ext cx="2344737" cy="584775"/>
            <a:chOff x="1312863" y="341313"/>
            <a:chExt cx="2344737" cy="58477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2863" y="433388"/>
              <a:ext cx="2344737" cy="479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文本框 2"/>
            <p:cNvSpPr txBox="1">
              <a:spLocks noChangeArrowheads="1"/>
            </p:cNvSpPr>
            <p:nvPr/>
          </p:nvSpPr>
          <p:spPr bwMode="auto">
            <a:xfrm>
              <a:off x="1589088" y="341313"/>
              <a:ext cx="18325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课程导引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7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25" name="Text Box 2"/>
          <p:cNvSpPr/>
          <p:nvPr/>
        </p:nvSpPr>
        <p:spPr>
          <a:xfrm>
            <a:off x="1144429" y="18098"/>
            <a:ext cx="6801803" cy="125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1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2226" name="文本框 2"/>
          <p:cNvSpPr/>
          <p:nvPr/>
        </p:nvSpPr>
        <p:spPr>
          <a:xfrm>
            <a:off x="504404" y="957615"/>
            <a:ext cx="8155501" cy="115347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你们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班一定有不少“牛人”吧？他们或是“读书迷”，知识丰富；或是“演说家”，善于表达；或是班里的“大管家”，热心集体事务；或许还有体育健将，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乐器高手，智力超人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晒晒我们班的“牛人”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为题，写一篇作文。不少于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500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字。</a:t>
            </a: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endParaRPr lang="zh-CN" altLang="en-US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写作提示：</a:t>
            </a: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000" b="1">
                <a:solidFill>
                  <a:srgbClr val="015A5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．可以只写一位“牛人”，选取最能表现其“牛”的材料，突出其特点；如果这个人很多方面都“牛”，就要注意分清主次、详略，合理安排。也可以写几位“牛人”，每位牛人只写一件事，但要突出他们各自不同的特点。</a:t>
            </a: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endParaRPr lang="zh-CN" altLang="en-US" sz="2000" b="1">
              <a:solidFill>
                <a:srgbClr val="015A5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2000" b="1">
                <a:solidFill>
                  <a:srgbClr val="015A5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2．语言可以诙谐、幽默一些，甚至带点儿调侃的味道，这样会增加文章的趣味性。</a:t>
            </a:r>
          </a:p>
        </p:txBody>
      </p:sp>
      <p:grpSp>
        <p:nvGrpSpPr>
          <p:cNvPr id="2" name="组合 8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0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10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4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5" name="直角三角形 14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6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真题回顾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 fill="hold"/>
                                        <p:tgtEl>
                                          <p:spTgt spid="222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22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71055" y="1025055"/>
            <a:ext cx="4271263" cy="42712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852091" y="1500176"/>
            <a:ext cx="2339097" cy="1882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b="1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b="1">
              <a:solidFill>
                <a:srgbClr val="B92B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b="1" smtClean="0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第</a:t>
            </a:r>
            <a:r>
              <a:rPr lang="zh-CN" altLang="en-US" b="1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一则材料属于“你有我有全都有”的陈旧材料，很难激起读者的阅读</a:t>
            </a:r>
            <a:r>
              <a:rPr lang="zh-CN" altLang="en-US" b="1" smtClean="0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兴趣。</a:t>
            </a:r>
            <a:endParaRPr lang="zh-CN" altLang="zh-CN">
              <a:solidFill>
                <a:srgbClr val="B92B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13"/>
          <p:cNvGrpSpPr/>
          <p:nvPr/>
        </p:nvGrpSpPr>
        <p:grpSpPr>
          <a:xfrm>
            <a:off x="1262659" y="349162"/>
            <a:ext cx="3043635" cy="584775"/>
            <a:chOff x="1312863" y="341313"/>
            <a:chExt cx="3043635" cy="58477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2863" y="433388"/>
              <a:ext cx="3043635" cy="479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文本框 2"/>
            <p:cNvSpPr txBox="1">
              <a:spLocks noChangeArrowheads="1"/>
            </p:cNvSpPr>
            <p:nvPr/>
          </p:nvSpPr>
          <p:spPr bwMode="auto">
            <a:xfrm>
              <a:off x="1506432" y="341313"/>
              <a:ext cx="265649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二、习作分析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5"/>
          <a:srcRect l="10677" t="20240" r="14376" b="22962"/>
          <a:stretch>
            <a:fillRect/>
          </a:stretch>
        </p:blipFill>
        <p:spPr>
          <a:xfrm>
            <a:off x="763705" y="1241353"/>
            <a:ext cx="4227806" cy="3352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右箭头 2"/>
          <p:cNvSpPr/>
          <p:nvPr/>
        </p:nvSpPr>
        <p:spPr>
          <a:xfrm>
            <a:off x="5112303" y="2593788"/>
            <a:ext cx="698540" cy="64807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01684" y="1025055"/>
            <a:ext cx="4271263" cy="42712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09025" y="2001553"/>
            <a:ext cx="1954951" cy="1458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b="1" smtClean="0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第二</a:t>
            </a:r>
            <a:r>
              <a:rPr lang="zh-CN" altLang="en-US" b="1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则材料属于偏离中心了，优秀的好朋友不等于</a:t>
            </a:r>
            <a:r>
              <a:rPr lang="zh-CN" altLang="en-US" b="1" smtClean="0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牛人。</a:t>
            </a:r>
            <a:endParaRPr lang="zh-CN" altLang="zh-CN" sz="2000">
              <a:solidFill>
                <a:srgbClr val="B92B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6"/>
          <p:cNvGrpSpPr/>
          <p:nvPr/>
        </p:nvGrpSpPr>
        <p:grpSpPr>
          <a:xfrm>
            <a:off x="1262659" y="349162"/>
            <a:ext cx="3043635" cy="584775"/>
            <a:chOff x="1312863" y="341313"/>
            <a:chExt cx="3043635" cy="58477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2863" y="433388"/>
              <a:ext cx="3043635" cy="479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文本框 2"/>
            <p:cNvSpPr txBox="1">
              <a:spLocks noChangeArrowheads="1"/>
            </p:cNvSpPr>
            <p:nvPr/>
          </p:nvSpPr>
          <p:spPr bwMode="auto">
            <a:xfrm>
              <a:off x="1506432" y="341313"/>
              <a:ext cx="265649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二、习作分析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l="4617" t="14713" r="3981" b="40888"/>
          <a:stretch>
            <a:fillRect/>
          </a:stretch>
        </p:blipFill>
        <p:spPr>
          <a:xfrm>
            <a:off x="641818" y="1225050"/>
            <a:ext cx="4972001" cy="3140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右箭头 8"/>
          <p:cNvSpPr/>
          <p:nvPr/>
        </p:nvSpPr>
        <p:spPr>
          <a:xfrm>
            <a:off x="5610485" y="2520828"/>
            <a:ext cx="698540" cy="64807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13"/>
          <p:cNvGrpSpPr/>
          <p:nvPr/>
        </p:nvGrpSpPr>
        <p:grpSpPr>
          <a:xfrm>
            <a:off x="1262659" y="349162"/>
            <a:ext cx="3043635" cy="584775"/>
            <a:chOff x="1312863" y="341313"/>
            <a:chExt cx="3043635" cy="58477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2863" y="433388"/>
              <a:ext cx="3043635" cy="479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文本框 2"/>
            <p:cNvSpPr txBox="1">
              <a:spLocks noChangeArrowheads="1"/>
            </p:cNvSpPr>
            <p:nvPr/>
          </p:nvSpPr>
          <p:spPr bwMode="auto">
            <a:xfrm>
              <a:off x="1506432" y="341313"/>
              <a:ext cx="265649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二、习作分析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内容占位符 3"/>
          <p:cNvPicPr>
            <a:picLocks noGrp="1" noChangeAspect="1"/>
          </p:cNvPicPr>
          <p:nvPr>
            <p:ph idx="4294967295"/>
            <p:custDataLst>
              <p:tags r:id="rId5"/>
            </p:custDataLst>
          </p:nvPr>
        </p:nvPicPr>
        <p:blipFill>
          <a:blip r:embed="rId4"/>
          <a:srcRect l="2320" t="4990" r="24339" b="13316"/>
          <a:stretch>
            <a:fillRect/>
          </a:stretch>
        </p:blipFill>
        <p:spPr>
          <a:xfrm>
            <a:off x="658602" y="1453992"/>
            <a:ext cx="4754208" cy="2898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01684" y="1025055"/>
            <a:ext cx="4271263" cy="4271263"/>
          </a:xfrm>
          <a:prstGeom prst="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5610485" y="2520828"/>
            <a:ext cx="698540" cy="64807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358478" y="1762197"/>
            <a:ext cx="195767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smtClean="0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 smtClean="0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本段</a:t>
            </a:r>
            <a:r>
              <a:rPr lang="zh-CN" altLang="en-US" b="1" smtClean="0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选材</a:t>
            </a:r>
            <a:r>
              <a:rPr lang="zh-CN" altLang="en-US" b="1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不恰当，详略也不恰当，花了太多笔墨描写手。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13"/>
          <p:cNvGrpSpPr/>
          <p:nvPr/>
        </p:nvGrpSpPr>
        <p:grpSpPr>
          <a:xfrm>
            <a:off x="1262659" y="349162"/>
            <a:ext cx="3043635" cy="584775"/>
            <a:chOff x="1312863" y="341313"/>
            <a:chExt cx="3043635" cy="58477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2863" y="433388"/>
              <a:ext cx="3043635" cy="479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文本框 2"/>
            <p:cNvSpPr txBox="1">
              <a:spLocks noChangeArrowheads="1"/>
            </p:cNvSpPr>
            <p:nvPr/>
          </p:nvSpPr>
          <p:spPr bwMode="auto">
            <a:xfrm>
              <a:off x="1506432" y="341313"/>
              <a:ext cx="265649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二、习作分析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24167" y="1122904"/>
            <a:ext cx="4882403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我</a:t>
            </a:r>
            <a:r>
              <a:rPr lang="zh-CN" altLang="en-US" sz="1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相信每一个同学的班上都有一个什么方面十分厉害的牛人，有可能他学习十分好;有可能他的体育很好，还有可能她的舞跳得很好等等。而我们班的牛人是杨子诚。  我们班的牛人杨子诚，他学习成绩优异，体育突出，是我校篮球队的队员，每堂课间都可以在学校篮球场上打篮球的身影，他最厉害的是他那一手天勾，只见他运球反跑，向篮下杀去一个天勾，球进了。上课了，他在课堂上积极举手发言，善于思考，提前算出正确答案，在课间他也有可能不在球场上了，在教室里认真写作业，他最喜欢数学，他是我们班的数学组长。在学校校队训练时，他敢于与比自己强大的对手进行身体对抗，他认为只有与比自己强大对手进行对抗才可以让自己进步的更快!在我们班与别人班进行比赛时，进攻时他永远都冲在最前面，组织进攻，防守他也第一个赶回来进行防守，穿连起我们整支支球队与别人进行对战，让我们赢得这场比赛的胜利!这就是我们班的牛人杨子诚，你们喜欢他吗？</a:t>
            </a: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01684" y="1025055"/>
            <a:ext cx="4271263" cy="4271263"/>
          </a:xfrm>
          <a:prstGeom prst="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5501700" y="2352269"/>
            <a:ext cx="698540" cy="64807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228788" y="2003687"/>
            <a:ext cx="2081494" cy="1377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base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b="1" smtClean="0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选材</a:t>
            </a:r>
            <a:r>
              <a:rPr lang="zh-CN" altLang="en-US" b="1">
                <a:solidFill>
                  <a:srgbClr val="B92B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陈旧，详略也不恰当，材料使用前后混用，没有清晰的行文结构。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92" name="矩形 1"/>
          <p:cNvSpPr/>
          <p:nvPr/>
        </p:nvSpPr>
        <p:spPr>
          <a:xfrm>
            <a:off x="524903" y="656101"/>
            <a:ext cx="8054321" cy="174831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195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</a:t>
            </a:r>
            <a:endParaRPr lang="zh-CN" altLang="en-US" sz="1950" b="1">
              <a:solidFill>
                <a:srgbClr val="FFFF00"/>
              </a:solidFill>
              <a:latin typeface="Arial"/>
              <a:sym typeface="宋体" panose="02010600030101010101" pitchFamily="2" charset="-122"/>
            </a:endParaRPr>
          </a:p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zh-CN" altLang="en-US" sz="195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具体做法是：认真思考，必须经过“放弃</a:t>
            </a:r>
            <a:r>
              <a:rPr lang="en-US" altLang="zh-CN" sz="195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195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选择</a:t>
            </a:r>
            <a:r>
              <a:rPr lang="en-US" altLang="zh-CN" sz="195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195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再放弃</a:t>
            </a:r>
            <a:r>
              <a:rPr lang="en-US" altLang="zh-CN" sz="195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195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再选择”的选材过程。</a:t>
            </a:r>
          </a:p>
        </p:txBody>
      </p:sp>
      <p:sp>
        <p:nvSpPr>
          <p:cNvPr id="2213" name="矩形 1"/>
          <p:cNvSpPr/>
          <p:nvPr/>
        </p:nvSpPr>
        <p:spPr>
          <a:xfrm>
            <a:off x="4345202" y="2883196"/>
            <a:ext cx="3107055" cy="167259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20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0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、素材失真</a:t>
            </a:r>
          </a:p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20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0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、脱离中心</a:t>
            </a:r>
          </a:p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20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0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、详略不当</a:t>
            </a:r>
          </a:p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20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000" b="1" spc="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、取材陈旧</a:t>
            </a:r>
            <a:endParaRPr lang="zh-CN" altLang="zh-CN" sz="2000" b="1" spc="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7274" y="1767104"/>
            <a:ext cx="1694305" cy="3376022"/>
          </a:xfrm>
          <a:prstGeom prst="rect">
            <a:avLst/>
          </a:prstGeom>
        </p:spPr>
      </p:pic>
      <p:grpSp>
        <p:nvGrpSpPr>
          <p:cNvPr id="3" name="组合 14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6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" name="组合 16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20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" name="直角三角形 20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2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实践方法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22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628310" y="1826902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24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" name="组合 24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28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" name="直角三角形 28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30" name="文本框 116"/>
          <p:cNvSpPr txBox="1">
            <a:spLocks noChangeArrowheads="1"/>
          </p:cNvSpPr>
          <p:nvPr/>
        </p:nvSpPr>
        <p:spPr bwMode="auto">
          <a:xfrm>
            <a:off x="4352086" y="191557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病文会诊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 fill="hold"/>
                                        <p:tgtEl>
                                          <p:spTgt spid="2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4" dur="1000" fill="hold"/>
                                        <p:tgtEl>
                                          <p:spTgt spid="2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2" grpId="0"/>
      <p:bldP spid="22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3242515" y="1995223"/>
            <a:ext cx="4234049" cy="1069181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</a:pPr>
            <a:r>
              <a:rPr lang="zh-CN" altLang="en-US" sz="3200" b="1" strike="noStrike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来一起看看其他同学们的优秀片段</a:t>
            </a:r>
            <a:r>
              <a:rPr lang="zh-CN" altLang="en-US" sz="3200" b="1" strike="noStrike" noProof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吧！</a:t>
            </a:r>
            <a:endParaRPr lang="zh-CN" altLang="en-US" sz="3200" b="1" strike="noStrike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90906" y="1221751"/>
            <a:ext cx="1694305" cy="3376022"/>
          </a:xfrm>
          <a:prstGeom prst="rect">
            <a:avLst/>
          </a:prstGeom>
        </p:spPr>
      </p:pic>
      <p:grpSp>
        <p:nvGrpSpPr>
          <p:cNvPr id="2" name="组合 6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0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10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4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5" name="直角三角形 14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6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点评讲解</a:t>
            </a:r>
          </a:p>
        </p:txBody>
      </p:sp>
    </p:spTree>
  </p:cSld>
  <p:clrMapOvr>
    <a:masterClrMapping/>
  </p:clrMapOvr>
  <p:transition spd="slow">
    <p:fade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文本框 3"/>
          <p:cNvSpPr txBox="1">
            <a:spLocks noChangeArrowheads="1"/>
          </p:cNvSpPr>
          <p:nvPr/>
        </p:nvSpPr>
        <p:spPr bwMode="auto">
          <a:xfrm>
            <a:off x="323528" y="1013012"/>
            <a:ext cx="5380524" cy="3927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1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晒晒我们班的“牛人”</a:t>
            </a:r>
            <a:endParaRPr lang="zh-CN" altLang="en-US" sz="20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什么叫牛人？就是特别厉害的人！就是他可以一骑绝尘，你只能望其项背；他可以轻而易举，而你要气喘吁吁；他可以信手拈来，你却要冥思苦想；他可以游刃有余，你只能望洋兴叹……   </a:t>
            </a:r>
            <a:r>
              <a:rPr lang="zh-CN" altLang="en-US" b="1" baseline="30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大神一 </a:t>
            </a:r>
            <a:r>
              <a:rPr lang="zh-CN" altLang="en-US" sz="16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她有着极高的文学素养和丰富的文学知识。​每次听她谈古论今，引经据典，都令人着迷，兴趣盎然</a:t>
            </a:r>
            <a:r>
              <a:rPr lang="en-US" altLang="zh-CN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...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1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大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r>
              <a:rPr lang="zh-CN" altLang="en-US" sz="1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 </a:t>
            </a:r>
            <a:r>
              <a:rPr lang="zh-CN" altLang="en-US" sz="16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她有着英语过八级的战绩！她有着播音员般纯正动听的声音</a:t>
            </a:r>
            <a:r>
              <a:rPr lang="en-US" altLang="zh-CN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......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1600" b="1" baseline="30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</a:t>
            </a:r>
          </a:p>
        </p:txBody>
      </p:sp>
      <p:cxnSp>
        <p:nvCxnSpPr>
          <p:cNvPr id="8" name="直接连接符 12"/>
          <p:cNvCxnSpPr/>
          <p:nvPr/>
        </p:nvCxnSpPr>
        <p:spPr>
          <a:xfrm rot="5400000">
            <a:off x="3789808" y="2798512"/>
            <a:ext cx="4071937" cy="0"/>
          </a:xfrm>
          <a:prstGeom prst="line">
            <a:avLst/>
          </a:prstGeom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圆角矩形标注 6"/>
          <p:cNvSpPr/>
          <p:nvPr/>
        </p:nvSpPr>
        <p:spPr>
          <a:xfrm>
            <a:off x="6203633" y="987743"/>
            <a:ext cx="2793206" cy="1440180"/>
          </a:xfrm>
          <a:prstGeom prst="wedgeRoundRectCallout">
            <a:avLst>
              <a:gd name="adj1" fmla="val -56585"/>
              <a:gd name="adj2" fmla="val 664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sz="2000" b="1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①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开篇点题，直截了当。“一骑绝尘”“信手拈来”体现了一个“牛”字。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defRPr/>
            </a:pP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299200" y="2953386"/>
            <a:ext cx="2602865" cy="1974962"/>
          </a:xfrm>
          <a:prstGeom prst="wedgeRoundRectCallout">
            <a:avLst>
              <a:gd name="adj1" fmla="val -59246"/>
              <a:gd name="adj2" fmla="val -4216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②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</a:t>
            </a: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小标题的形式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，形式上整齐划一，内容上</a:t>
            </a: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点明不同的“牛人”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不同特点。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2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4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" name="组合 14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8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" name="直角三角形 18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0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范文点评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650240" y="1195705"/>
            <a:ext cx="8002942" cy="3113405"/>
            <a:chOff x="611188" y="1989138"/>
            <a:chExt cx="7526297" cy="1511300"/>
          </a:xfrm>
          <a:noFill/>
        </p:grpSpPr>
        <p:sp>
          <p:nvSpPr>
            <p:cNvPr id="11272" name="AutoShape 10"/>
            <p:cNvSpPr/>
            <p:nvPr/>
          </p:nvSpPr>
          <p:spPr>
            <a:xfrm>
              <a:off x="611188" y="1989138"/>
              <a:ext cx="7283450" cy="1511300"/>
            </a:xfrm>
            <a:prstGeom prst="roundRect">
              <a:avLst>
                <a:gd name="adj" fmla="val 19537"/>
              </a:avLst>
            </a:pr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6" name="Rectangle 50"/>
            <p:cNvSpPr/>
            <p:nvPr/>
          </p:nvSpPr>
          <p:spPr>
            <a:xfrm>
              <a:off x="769878" y="2138710"/>
              <a:ext cx="7367607" cy="115038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fontAlgn="base">
                <a:lnSpc>
                  <a:spcPct val="115000"/>
                </a:lnSpc>
                <a:spcBef>
                  <a:spcPts val="400"/>
                </a:spcBef>
                <a:spcAft>
                  <a:spcPct val="0"/>
                </a:spcAft>
                <a:buClrTx/>
                <a:buSzTx/>
                <a:buFont typeface="Arial"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、理解作文选材的作用和意义。　</a:t>
              </a:r>
            </a:p>
            <a:p>
              <a:pPr fontAlgn="base">
                <a:lnSpc>
                  <a:spcPct val="115000"/>
                </a:lnSpc>
                <a:spcBef>
                  <a:spcPts val="400"/>
                </a:spcBef>
                <a:spcAft>
                  <a:spcPct val="0"/>
                </a:spcAft>
                <a:buClrTx/>
                <a:buSzTx/>
                <a:buFont typeface="Arial"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、掌握作文选材的方法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: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围绕中心、真实、新颖，具备</a:t>
              </a:r>
            </a:p>
            <a:p>
              <a:pPr fontAlgn="base">
                <a:lnSpc>
                  <a:spcPct val="115000"/>
                </a:lnSpc>
                <a:spcBef>
                  <a:spcPts val="400"/>
                </a:spcBef>
                <a:spcAft>
                  <a:spcPct val="0"/>
                </a:spcAft>
                <a:buClrTx/>
                <a:buSzTx/>
                <a:buFont typeface="Arial"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时代性。</a:t>
              </a:r>
            </a:p>
            <a:p>
              <a:pPr fontAlgn="base">
                <a:lnSpc>
                  <a:spcPct val="115000"/>
                </a:lnSpc>
                <a:spcBef>
                  <a:spcPts val="400"/>
                </a:spcBef>
                <a:spcAft>
                  <a:spcPct val="0"/>
                </a:spcAft>
                <a:buClrTx/>
                <a:buSzTx/>
                <a:buFont typeface="Arial"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3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、变“学得”为“习得”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增强写作信心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提高作文的</a:t>
              </a: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兴趣和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宋体" panose="02010600030101010101" pitchFamily="2" charset="-122"/>
                </a:rPr>
                <a:t>选材能力。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863" y="433388"/>
            <a:ext cx="2344737" cy="47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1589088" y="34131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明确目标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12"/>
          <p:cNvCxnSpPr/>
          <p:nvPr/>
        </p:nvCxnSpPr>
        <p:spPr>
          <a:xfrm flipH="1">
            <a:off x="5989637" y="637252"/>
            <a:ext cx="18415" cy="4382770"/>
          </a:xfrm>
          <a:prstGeom prst="line">
            <a:avLst/>
          </a:prstGeom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510" name="Text Box 3"/>
          <p:cNvSpPr txBox="1"/>
          <p:nvPr/>
        </p:nvSpPr>
        <p:spPr>
          <a:xfrm>
            <a:off x="66760" y="916227"/>
            <a:ext cx="6008528" cy="3876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她也有着犀利的眼神和让人发抖的威严！她的眼神彷佛有穿透人心的力量，总是可以让你有不寒而栗，特别紧张，绝对不敢撒谎，一定老实交代的感觉。她如果在学校广播喊一嗓子，操场上打铃了还没上楼的同学门立马上演“末路狂奔”的场景，她的“杀气”毫不夸张的说是“随便走一走，任中抖三抖”的震撼！</a:t>
            </a:r>
            <a:r>
              <a:rPr lang="zh-CN" altLang="en-US" sz="1800" b="1" baseline="30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</a:p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错了抄到你长记性为止。忘了就熟到你​过关才依！有着高高的鼻梁，让我经常偷偷好奇的想，是不是一个人学英语的水平和鼻梁的高度成正比…呵呵。</a:t>
            </a:r>
            <a:r>
              <a:rPr lang="zh-CN" altLang="en-US" sz="1800" b="1" baseline="300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</a:t>
            </a:r>
            <a:endParaRPr lang="zh-CN" altLang="en-US" sz="1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271736" y="859155"/>
            <a:ext cx="2603323" cy="1009174"/>
          </a:xfrm>
          <a:prstGeom prst="wedgeRoundRectCallout">
            <a:avLst>
              <a:gd name="adj1" fmla="val -57318"/>
              <a:gd name="adj2" fmla="val 258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r>
              <a:rPr lang="zh-CN" altLang="en-US" sz="2000" b="1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③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典型的神态描写，个性化的语言描写，凸显其“牛”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6322107" y="3385745"/>
            <a:ext cx="2349818" cy="1145381"/>
          </a:xfrm>
          <a:prstGeom prst="wedgeRoundRectCallout">
            <a:avLst>
              <a:gd name="adj1" fmla="val -58420"/>
              <a:gd name="adj2" fmla="val 65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④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紧扣小标题，选取具体事例，印证其“牛”。</a:t>
            </a: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0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2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" name="组合 12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6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" name="直角三角形 16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8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范文点评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510" name="Text Box 3"/>
          <p:cNvSpPr txBox="1"/>
          <p:nvPr/>
        </p:nvSpPr>
        <p:spPr>
          <a:xfrm>
            <a:off x="138668" y="757294"/>
            <a:ext cx="6442075" cy="4292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en-US" altLang="zh-CN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大神三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这位同学有着看似瘦弱单薄的身体，高度近视的眼神，每天顶着一头流行的长款羊毛卷，风风火火又元气满满！各种复杂的几何图形、函数公式，在她不厌其烦循循善诱略带嘶哑的解说引导下，我们抽丝剥茧，见招拆招，一步步攻克难关，取得胜利！总是很感慨，她小小的身体怎么能蕴藏那么大的能量，可以日以继夜，早来晚归，不眠不休的，除了吃饭睡觉，只要有时间就贴身监督我们，做题刷题讲题无限循环中…</a:t>
            </a:r>
            <a:r>
              <a:rPr lang="zh-CN" altLang="en-US" sz="1800" b="1" baseline="30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</a:t>
            </a:r>
            <a:endParaRPr lang="zh-CN" altLang="en-US" sz="1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像一个永不停歇的发动机，精力无比旺盛的牛人啊！让我们领悟了生命不止，战斗不息的意义之精髓！    </a:t>
            </a:r>
            <a:r>
              <a:rPr lang="zh-CN" altLang="en-US" sz="1800" b="1" baseline="30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⑥</a:t>
            </a:r>
          </a:p>
        </p:txBody>
      </p:sp>
      <p:cxnSp>
        <p:nvCxnSpPr>
          <p:cNvPr id="8" name="直接连接符 12"/>
          <p:cNvCxnSpPr/>
          <p:nvPr/>
        </p:nvCxnSpPr>
        <p:spPr>
          <a:xfrm flipH="1">
            <a:off x="6502242" y="1109382"/>
            <a:ext cx="69482" cy="3852032"/>
          </a:xfrm>
          <a:prstGeom prst="line">
            <a:avLst/>
          </a:prstGeom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圆角矩形标注 1"/>
          <p:cNvSpPr/>
          <p:nvPr/>
        </p:nvSpPr>
        <p:spPr>
          <a:xfrm>
            <a:off x="6758306" y="867410"/>
            <a:ext cx="2177266" cy="1654810"/>
          </a:xfrm>
          <a:prstGeom prst="wedgeRoundRectCallout">
            <a:avLst>
              <a:gd name="adj1" fmla="val -58100"/>
              <a:gd name="adj2" fmla="val 6391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⑤略写外貌，</a:t>
            </a:r>
            <a:r>
              <a:rPr lang="zh-CN" altLang="en-US" sz="20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详写牛人辅导同学的情况，突出其能力、品格。</a:t>
            </a: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758306" y="3524063"/>
            <a:ext cx="1999279" cy="1262380"/>
          </a:xfrm>
          <a:prstGeom prst="wedgeRoundRectCallout">
            <a:avLst>
              <a:gd name="adj1" fmla="val -58420"/>
              <a:gd name="adj2" fmla="val 4817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⑥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牛人牛言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”，这里颇具韵味。</a:t>
            </a: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" name="组合 10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2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5" name="组合 12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6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" name="直角三角形 16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8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范文点评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12"/>
          <p:cNvCxnSpPr/>
          <p:nvPr/>
        </p:nvCxnSpPr>
        <p:spPr>
          <a:xfrm flipH="1">
            <a:off x="6839427" y="1062318"/>
            <a:ext cx="187" cy="3842422"/>
          </a:xfrm>
          <a:prstGeom prst="line">
            <a:avLst/>
          </a:prstGeom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510" name="Text Box 3"/>
          <p:cNvSpPr txBox="1"/>
          <p:nvPr/>
        </p:nvSpPr>
        <p:spPr>
          <a:xfrm>
            <a:off x="70802" y="793264"/>
            <a:ext cx="6777831" cy="47089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晒晒我们班的牛人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“老师， 我觉得不对吧….”又是这个熟悉的声音，毫不留情的打断了姚老师的思路，她不耐烦的叫道, “又怎么啦？” 到底是什么魔力让渴望学生提问和指错的姚老师愤愤不平。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​   “许”这个姓并不常见，在我们班上更是独一无二，这也许早就标示着他的与众不同。他平时的举止也没有什么特别出众的点，但他最让人难忘不了的，也是他最牛的地方，敢杠，这实在是让姚老师大为恼火</a:t>
            </a:r>
            <a:r>
              <a:rPr lang="zh-CN" altLang="en-US" sz="2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000" b="1" baseline="300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⑦</a:t>
            </a:r>
            <a:endParaRPr lang="zh-CN" altLang="en-US" sz="2000" b="1" baseline="30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848633" y="1445666"/>
            <a:ext cx="2214167" cy="2586904"/>
          </a:xfrm>
          <a:prstGeom prst="wedgeRoundRectCallout">
            <a:avLst>
              <a:gd name="adj1" fmla="val -55330"/>
              <a:gd name="adj2" fmla="val 4597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⑦用生动形象的场景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介绍</a:t>
            </a: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“牛人”，对比描写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点明其“牛”的特点。</a:t>
            </a: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0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2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12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6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" name="直角三角形 16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8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范文点评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12"/>
          <p:cNvCxnSpPr/>
          <p:nvPr/>
        </p:nvCxnSpPr>
        <p:spPr>
          <a:xfrm flipH="1">
            <a:off x="6709866" y="987574"/>
            <a:ext cx="15538" cy="3697941"/>
          </a:xfrm>
          <a:prstGeom prst="line">
            <a:avLst/>
          </a:prstGeom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" name="圆角矩形标注 2"/>
          <p:cNvSpPr/>
          <p:nvPr/>
        </p:nvSpPr>
        <p:spPr>
          <a:xfrm>
            <a:off x="6946962" y="760096"/>
            <a:ext cx="2012842" cy="2785672"/>
          </a:xfrm>
          <a:prstGeom prst="wedgeRoundRectCallout">
            <a:avLst>
              <a:gd name="adj1" fmla="val -57860"/>
              <a:gd name="adj2" fmla="val 8071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⑧用神态描写、语言描写、细节描写，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详写“牛人”认真上课，积极质疑的学习态度。</a:t>
            </a: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510" name="Text Box 3"/>
          <p:cNvSpPr txBox="1"/>
          <p:nvPr/>
        </p:nvSpPr>
        <p:spPr>
          <a:xfrm>
            <a:off x="290710" y="842122"/>
            <a:ext cx="6412650" cy="4201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每次的网课上，他总会发声，那不紧不慢又前后接连的语气，熟悉的无法形容的声音，每一个字都要婉转两个调，他的发言无疑是积极的。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在这样一个学习跟着课本的灌输式教育时代，他总是要站起来去质疑它们，姚老师刚刚接触他时是支持这样的态度的，但次数一多，也不禁烦躁。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老师……”，“又怎么啦？”这样的对话几乎每天都要上演。这样的许同达似乎永远都精力旺盛，他的质疑虽然随机，但一直有理有据，这实在让人佩服。没错，这是一个姚老师都无法威慑住的牛人。说真的，这个牛人情商的确不怎么高，这就使他的‘杠’贯彻到了生活，杠成了许同达的代名词，也被他演绎到了极致。</a:t>
            </a:r>
            <a:r>
              <a:rPr lang="zh-CN" altLang="en-US" b="1" baseline="30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⑧</a:t>
            </a:r>
          </a:p>
        </p:txBody>
      </p:sp>
      <p:grpSp>
        <p:nvGrpSpPr>
          <p:cNvPr id="2" name="组合 9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1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" name="组合 11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5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6" name="直角三角形 15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7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范文点评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12"/>
          <p:cNvCxnSpPr/>
          <p:nvPr/>
        </p:nvCxnSpPr>
        <p:spPr>
          <a:xfrm flipH="1">
            <a:off x="6796929" y="908662"/>
            <a:ext cx="1" cy="3939003"/>
          </a:xfrm>
          <a:prstGeom prst="line">
            <a:avLst/>
          </a:prstGeom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510" name="Text Box 3"/>
          <p:cNvSpPr txBox="1"/>
          <p:nvPr/>
        </p:nvSpPr>
        <p:spPr>
          <a:xfrm>
            <a:off x="430307" y="750038"/>
            <a:ext cx="6373905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那个午后天气闷热，阳光又正好，上完英语和语文，早就困倦的眼睛无法聚焦，刚想小憩一会儿，数学课又压着5:00开始，上来就是两套卷子，我只好顶着无比沉重的头，一个数字一个数字的写着。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姚老师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又在那儿精神焕发，高谈阔论有关她学生的励志故事</a:t>
            </a:r>
            <a:r>
              <a:rPr lang="zh-CN" altLang="en-US" sz="1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1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1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1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那关我什么事”，没错，又是那个声音，姚老师霎时不爽，语速也快了起来，倒好像许同达像一个老师，语速始终平稳的调解一个激动的学生。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我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的兴致一下就被调动起来了，那堂课我也就精神抖擞的上了下去，那堂课上，他又毫不含蓄的指出老师的错误，而且都十分精准。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1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最后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一次对决，姚老师几乎放下了所有老师的架子，对着麦大叫“好烦啊！”又大声又冗长，这三个字姚老师喊了6秒。</a:t>
            </a:r>
            <a:r>
              <a:rPr lang="zh-CN" altLang="en-US" b="1" baseline="30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⑨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002637" y="1694716"/>
            <a:ext cx="2055844" cy="2824657"/>
          </a:xfrm>
          <a:prstGeom prst="wedgeRoundRectCallout">
            <a:avLst>
              <a:gd name="adj1" fmla="val -58162"/>
              <a:gd name="adj2" fmla="val 3624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⑨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从“我”角度来侧面描写，运用对比，表明了“牛人”如何较真，并且带动了全班的学习氛围，表述生动幽默。</a:t>
            </a:r>
            <a:endParaRPr lang="zh-CN" altLang="en-US" sz="2000" b="1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0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2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12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6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" name="直角三角形 16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8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范文点评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12"/>
          <p:cNvCxnSpPr/>
          <p:nvPr/>
        </p:nvCxnSpPr>
        <p:spPr>
          <a:xfrm flipH="1">
            <a:off x="6407306" y="935745"/>
            <a:ext cx="15839" cy="3770004"/>
          </a:xfrm>
          <a:prstGeom prst="line">
            <a:avLst/>
          </a:prstGeom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510" name="Text Box 3"/>
          <p:cNvSpPr txBox="1"/>
          <p:nvPr/>
        </p:nvSpPr>
        <p:spPr>
          <a:xfrm>
            <a:off x="208429" y="904838"/>
            <a:ext cx="6192371" cy="38318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错，他就是这么牛，敢于去杠，精神勃发，这便是他的常态，你几乎找不出他的任何漏洞，他这个人接近无懈可击，也就是杠久了，自身免疫所有的质疑，在生活中他依然要求尽美，下课后我们也对他退避三舍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其实这种敢于挑战权威的精神，我们又为何不可学习呢？他和喷子不一样，一个是刻意破坏气氛却没有什么实力的小人，一个是在绝对实力保证后才大胆质疑，让老师哑口无言。他绝对是那个颠覆了平凡师生关系的人。他把教学相长变成了现实。</a:t>
            </a:r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⑩</a:t>
            </a: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663653" y="1171202"/>
            <a:ext cx="2210632" cy="3071877"/>
          </a:xfrm>
          <a:prstGeom prst="wedgeRoundRectCallout">
            <a:avLst>
              <a:gd name="adj1" fmla="val -58162"/>
              <a:gd name="adj2" fmla="val 3624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99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⑩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通过议论抒情，点评同学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牛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的精神，赞美同学敢于质疑权威的实力和精神</a:t>
            </a: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000" b="1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提出</a:t>
            </a:r>
            <a:r>
              <a:rPr lang="zh-CN" altLang="en-US" sz="20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了自己对教育的看法。</a:t>
            </a:r>
          </a:p>
        </p:txBody>
      </p:sp>
      <p:grpSp>
        <p:nvGrpSpPr>
          <p:cNvPr id="2" name="组合 10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2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12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6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" name="直角三角形 16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8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范文点评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12"/>
          <p:cNvCxnSpPr/>
          <p:nvPr/>
        </p:nvCxnSpPr>
        <p:spPr>
          <a:xfrm flipH="1">
            <a:off x="6498169" y="1063308"/>
            <a:ext cx="1" cy="1888807"/>
          </a:xfrm>
          <a:prstGeom prst="line">
            <a:avLst/>
          </a:prstGeom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" name="圆角矩形标注 2"/>
          <p:cNvSpPr/>
          <p:nvPr/>
        </p:nvSpPr>
        <p:spPr>
          <a:xfrm>
            <a:off x="6883700" y="935355"/>
            <a:ext cx="1838960" cy="2016760"/>
          </a:xfrm>
          <a:prstGeom prst="wedgeRoundRectCallout">
            <a:avLst>
              <a:gd name="adj1" fmla="val -58420"/>
              <a:gd name="adj2" fmla="val 65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⑩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结尾再次选用典型事例，升华主题，突出人物形象。</a:t>
            </a:r>
            <a:endParaRPr lang="zh-CN" altLang="en-US" sz="20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510" name="Text Box 3"/>
          <p:cNvSpPr txBox="1"/>
          <p:nvPr/>
        </p:nvSpPr>
        <p:spPr>
          <a:xfrm>
            <a:off x="219949" y="817880"/>
            <a:ext cx="6153958" cy="221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节课他提出“我是真的不懂”，又让我对他产生了新的敬意了，我同时也想起了一句诗：“草木有本心，何求美人折”，他是真正为自己学，没什么为了满足老师的需求。这个牛人是我打心底认可的人，没错，这个人是被姚老师叫做“圣斗士”许同达。</a:t>
            </a:r>
            <a:r>
              <a:rPr lang="zh-CN" altLang="en-US" sz="1800" b="1" baseline="30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⑩</a:t>
            </a: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1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430530" y="3352225"/>
            <a:ext cx="8091805" cy="12359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2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本文描写了班里“牛人”的鲜明特点，选材典型精当，真实新颖，语言生动形象，诙谐幽默，风格独具。叙述过程中有详有略，很好地塑造了人物形象，突出了中心。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0530" y="2952115"/>
            <a:ext cx="1245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总评：</a:t>
            </a:r>
          </a:p>
        </p:txBody>
      </p:sp>
      <p:grpSp>
        <p:nvGrpSpPr>
          <p:cNvPr id="5" name="组合 11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3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" name="组合 13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17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" name="直角三角形 17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19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范文点评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25"/>
          <p:cNvSpPr/>
          <p:nvPr/>
        </p:nvSpPr>
        <p:spPr bwMode="auto">
          <a:xfrm>
            <a:off x="4140200" y="1712913"/>
            <a:ext cx="327025" cy="487362"/>
          </a:xfrm>
          <a:custGeom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defTabSz="914400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5"/>
          <p:cNvSpPr/>
          <p:nvPr/>
        </p:nvSpPr>
        <p:spPr bwMode="auto">
          <a:xfrm>
            <a:off x="6370638" y="1712913"/>
            <a:ext cx="327025" cy="487362"/>
          </a:xfrm>
          <a:custGeom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defTabSz="914400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3764926" y="975995"/>
            <a:ext cx="4752527" cy="3554413"/>
          </a:xfrm>
          <a:custGeom>
            <a:gdLst>
              <a:gd name="T0" fmla="*/ 594 w 4434"/>
              <a:gd name="T1" fmla="*/ 57 h 8717"/>
              <a:gd name="T2" fmla="*/ 4102 w 4434"/>
              <a:gd name="T3" fmla="*/ 715 h 8717"/>
              <a:gd name="T4" fmla="*/ 4434 w 4434"/>
              <a:gd name="T5" fmla="*/ 1130 h 8717"/>
              <a:gd name="T6" fmla="*/ 4434 w 4434"/>
              <a:gd name="T7" fmla="*/ 6880 h 8717"/>
              <a:gd name="T8" fmla="*/ 4158 w 4434"/>
              <a:gd name="T9" fmla="*/ 7287 h 8717"/>
              <a:gd name="T10" fmla="*/ 685 w 4434"/>
              <a:gd name="T11" fmla="*/ 8590 h 8717"/>
              <a:gd name="T12" fmla="*/ 0 w 4434"/>
              <a:gd name="T13" fmla="*/ 8135 h 8717"/>
              <a:gd name="T14" fmla="*/ 0 w 4434"/>
              <a:gd name="T15" fmla="*/ 555 h 8717"/>
              <a:gd name="T16" fmla="*/ 594 w 4434"/>
              <a:gd name="T17" fmla="*/ 57 h 87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4" h="8717">
                <a:moveTo>
                  <a:pt x="594" y="57"/>
                </a:moveTo>
                <a:lnTo>
                  <a:pt x="4102" y="715"/>
                </a:lnTo>
                <a:cubicBezTo>
                  <a:pt x="4287" y="749"/>
                  <a:pt x="4434" y="926"/>
                  <a:pt x="4434" y="1130"/>
                </a:cubicBezTo>
                <a:lnTo>
                  <a:pt x="4434" y="6880"/>
                </a:lnTo>
                <a:cubicBezTo>
                  <a:pt x="4434" y="7095"/>
                  <a:pt x="4301" y="7234"/>
                  <a:pt x="4158" y="7287"/>
                </a:cubicBezTo>
                <a:lnTo>
                  <a:pt x="685" y="8590"/>
                </a:lnTo>
                <a:cubicBezTo>
                  <a:pt x="346" y="8717"/>
                  <a:pt x="0" y="8476"/>
                  <a:pt x="0" y="8135"/>
                </a:cubicBezTo>
                <a:lnTo>
                  <a:pt x="0" y="555"/>
                </a:lnTo>
                <a:cubicBezTo>
                  <a:pt x="0" y="223"/>
                  <a:pt x="288" y="0"/>
                  <a:pt x="594" y="57"/>
                </a:cubicBezTo>
                <a:close/>
              </a:path>
            </a:pathLst>
          </a:custGeom>
          <a:solidFill>
            <a:srgbClr val="68A1D3"/>
          </a:solidFill>
          <a:ln w="12700">
            <a:solidFill>
              <a:srgbClr val="68A1D3"/>
            </a:solidFill>
            <a:round/>
          </a:ln>
        </p:spPr>
        <p:txBody>
          <a:bodyPr/>
          <a:lstStyle/>
          <a:p>
            <a:pPr eaLnBrk="1" hangingPunct="1"/>
            <a:endParaRPr lang="zh-CN" altLang="zh-CN" b="1"/>
          </a:p>
        </p:txBody>
      </p:sp>
      <p:sp>
        <p:nvSpPr>
          <p:cNvPr id="6" name="TextBox 5"/>
          <p:cNvSpPr txBox="1"/>
          <p:nvPr/>
        </p:nvSpPr>
        <p:spPr>
          <a:xfrm>
            <a:off x="3808887" y="1336566"/>
            <a:ext cx="4665224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smtClea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课程小结：</a:t>
            </a:r>
          </a:p>
          <a:p>
            <a:pPr algn="just" defTabSz="9144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smtClea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kern="0" smtClea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选材，就是根据主旨的需要，有目的的选择恰当的材料来表现主题，使文章产生最好的效果。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kern="0">
              <a:solidFill>
                <a:sysClr val="window" lastClr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614556" y="930643"/>
            <a:ext cx="3150369" cy="3125787"/>
            <a:chOff x="1446" y="1703"/>
            <a:chExt cx="5074" cy="4698"/>
          </a:xfrm>
        </p:grpSpPr>
        <p:pic>
          <p:nvPicPr>
            <p:cNvPr id="25608" name="图片 17" descr="手掌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446" y="5101"/>
              <a:ext cx="5075" cy="1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25609" name="图片 18"/>
            <p:cNvPicPr>
              <a:picLocks noChangeAspect="1"/>
            </p:cNvPicPr>
            <p:nvPr/>
          </p:nvPicPr>
          <p:blipFill>
            <a:blip r:embed="rId4"/>
            <a:srcRect l="4256" t="12415" r="75111" b="59386"/>
            <a:stretch>
              <a:fillRect/>
            </a:stretch>
          </p:blipFill>
          <p:spPr bwMode="auto">
            <a:xfrm>
              <a:off x="1909" y="1703"/>
              <a:ext cx="2894" cy="35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pic>
        <p:nvPicPr>
          <p:cNvPr id="25610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166600" y="114935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slow"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67" name="图片 18435" descr="sta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90680" y="1242060"/>
            <a:ext cx="1410890" cy="241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3"/>
          <p:cNvSpPr/>
          <p:nvPr/>
        </p:nvSpPr>
        <p:spPr>
          <a:xfrm>
            <a:off x="3079937" y="1468755"/>
            <a:ext cx="4375309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选材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，就是根据主旨的需要，有目的的选择恰当的材料来表现主题，使文章产生最好的效果。   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75" name="矩形 1"/>
          <p:cNvSpPr/>
          <p:nvPr/>
        </p:nvSpPr>
        <p:spPr>
          <a:xfrm>
            <a:off x="1044712" y="1018163"/>
            <a:ext cx="7312635" cy="11406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195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195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195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根据《阿长与</a:t>
            </a:r>
            <a:r>
              <a:rPr lang="en-US" altLang="zh-CN" sz="195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&lt;</a:t>
            </a:r>
            <a:r>
              <a:rPr lang="zh-CN" altLang="en-US" sz="195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山海经</a:t>
            </a:r>
            <a:r>
              <a:rPr lang="en-US" altLang="zh-CN" sz="195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&gt;</a:t>
            </a:r>
            <a:r>
              <a:rPr lang="zh-CN" altLang="en-US" sz="195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》的内容，思考材料与中心关系的密切程度，</a:t>
            </a:r>
            <a:r>
              <a:rPr lang="zh-CN" altLang="en-US" sz="195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以及作者</a:t>
            </a:r>
            <a:r>
              <a:rPr lang="zh-CN" altLang="en-US" sz="195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相应的详略安排工作是否合适。</a:t>
            </a:r>
          </a:p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195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 </a:t>
            </a:r>
          </a:p>
        </p:txBody>
      </p:sp>
      <p:graphicFrame>
        <p:nvGraphicFramePr>
          <p:cNvPr id="2076" name="表格 20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63496524"/>
              </p:ext>
            </p:extLst>
          </p:nvPr>
        </p:nvGraphicFramePr>
        <p:xfrm>
          <a:off x="1312863" y="1851260"/>
          <a:ext cx="6647889" cy="2816834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680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671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05481"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r>
                        <a:rPr lang="zh-CN" altLang="en-US" sz="24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中心</a:t>
                      </a:r>
                      <a:endParaRPr lang="zh-CN" altLang="en-US" sz="2400" b="1" u="none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r>
                        <a:rPr lang="zh-CN" altLang="en-US" sz="24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材料</a:t>
                      </a:r>
                      <a:endParaRPr lang="zh-CN" altLang="en-US" sz="2400" b="1" u="none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7774">
                <a:tc rowSpan="6"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r>
                        <a:rPr lang="zh-CN" altLang="en-US" sz="1800" b="1" u="none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阿长</a:t>
                      </a:r>
                      <a:r>
                        <a:rPr lang="zh-CN" altLang="en-US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不无愚昧、可笑之处，但她对</a:t>
                      </a:r>
                      <a:r>
                        <a:rPr lang="en-US" altLang="zh-CN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“</a:t>
                      </a:r>
                      <a:r>
                        <a:rPr lang="zh-CN" altLang="en-US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</a:t>
                      </a:r>
                      <a:r>
                        <a:rPr lang="en-US" altLang="zh-CN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”</a:t>
                      </a:r>
                      <a:r>
                        <a:rPr lang="zh-CN" altLang="en-US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的无私关怀，让</a:t>
                      </a:r>
                      <a:r>
                        <a:rPr lang="en-US" altLang="zh-CN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“</a:t>
                      </a:r>
                      <a:r>
                        <a:rPr lang="zh-CN" altLang="en-US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</a:t>
                      </a:r>
                      <a:r>
                        <a:rPr lang="en-US" altLang="zh-CN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”</a:t>
                      </a:r>
                      <a:r>
                        <a:rPr lang="zh-CN" altLang="en-US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永远怀念。</a:t>
                      </a:r>
                      <a:endParaRPr lang="zh-CN" altLang="en-US" sz="1800" b="1" u="none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r>
                        <a:rPr lang="en-US" altLang="zh-CN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、阿长名字的由来</a:t>
                      </a:r>
                      <a:endParaRPr lang="zh-CN" altLang="en-US" sz="1800" b="1" u="none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7774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7181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000000"/>
                        </a:solidFill>
                        <a:latin typeface="Arial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5403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000000"/>
                        </a:solidFill>
                        <a:latin typeface="Arial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7181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000000"/>
                        </a:solidFill>
                        <a:latin typeface="Arial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7181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000000"/>
                        </a:solidFill>
                        <a:latin typeface="Arial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" name="文本框 7"/>
          <p:cNvSpPr/>
          <p:nvPr/>
        </p:nvSpPr>
        <p:spPr>
          <a:xfrm>
            <a:off x="2955934" y="2654023"/>
            <a:ext cx="2379662" cy="3683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、阿长喜欢切切擦擦</a:t>
            </a:r>
          </a:p>
        </p:txBody>
      </p:sp>
      <p:sp>
        <p:nvSpPr>
          <p:cNvPr id="4" name="文本框 8"/>
          <p:cNvSpPr/>
          <p:nvPr/>
        </p:nvSpPr>
        <p:spPr>
          <a:xfrm>
            <a:off x="2955934" y="3080903"/>
            <a:ext cx="2441575" cy="3683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、阿长睡觉 摆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</a:p>
        </p:txBody>
      </p:sp>
      <p:sp>
        <p:nvSpPr>
          <p:cNvPr id="5" name="文本框 9"/>
          <p:cNvSpPr/>
          <p:nvPr/>
        </p:nvSpPr>
        <p:spPr>
          <a:xfrm>
            <a:off x="2955934" y="3490239"/>
            <a:ext cx="3757612" cy="3683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、阿长正月初一早晨让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吃福橘</a:t>
            </a:r>
          </a:p>
        </p:txBody>
      </p:sp>
      <p:sp>
        <p:nvSpPr>
          <p:cNvPr id="6" name="文本框 10"/>
          <p:cNvSpPr/>
          <p:nvPr/>
        </p:nvSpPr>
        <p:spPr>
          <a:xfrm>
            <a:off x="2955934" y="3897909"/>
            <a:ext cx="2379662" cy="3683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、阿长讲长毛的故事</a:t>
            </a:r>
          </a:p>
        </p:txBody>
      </p:sp>
      <p:sp>
        <p:nvSpPr>
          <p:cNvPr id="7" name="文本框 11"/>
          <p:cNvSpPr/>
          <p:nvPr/>
        </p:nvSpPr>
        <p:spPr>
          <a:xfrm>
            <a:off x="2955934" y="4266209"/>
            <a:ext cx="3067050" cy="3683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、阿长为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买《山海经》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2863" y="433388"/>
            <a:ext cx="2344737" cy="47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1589088" y="34131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经典回顾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 fill="hold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5" grpId="0"/>
      <p:bldP spid="2" grpId="1"/>
      <p:bldP spid="4" grpId="2"/>
      <p:bldP spid="5" grpId="3"/>
      <p:bldP spid="6" grpId="4"/>
      <p:bldP spid="7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97218" y="1369219"/>
            <a:ext cx="1164776" cy="1133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25412" name="Rectangle 10"/>
          <p:cNvSpPr/>
          <p:nvPr/>
        </p:nvSpPr>
        <p:spPr>
          <a:xfrm>
            <a:off x="121443" y="935953"/>
            <a:ext cx="34337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1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一、依据中心，进行选材</a:t>
            </a:r>
          </a:p>
        </p:txBody>
      </p:sp>
      <p:sp>
        <p:nvSpPr>
          <p:cNvPr id="1425413" name="矩形 4"/>
          <p:cNvSpPr/>
          <p:nvPr/>
        </p:nvSpPr>
        <p:spPr>
          <a:xfrm>
            <a:off x="482422" y="1324998"/>
            <a:ext cx="7365630" cy="11310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阿长称呼的来历；      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元旦吃福橘说恭喜</a:t>
            </a:r>
            <a:r>
              <a:rPr lang="zh-CN" altLang="en-US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     </a:t>
            </a:r>
            <a:r>
              <a:rPr lang="en-US" altLang="zh-CN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教我令人厌烦的种种规矩</a:t>
            </a:r>
            <a:r>
              <a:rPr lang="en-US" altLang="zh-CN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</a:p>
          <a:p>
            <a:pPr lvl="0">
              <a:lnSpc>
                <a:spcPct val="150000"/>
              </a:lnSpc>
            </a:pPr>
            <a:r>
              <a:rPr lang="en-US" altLang="zh-CN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.“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切切察察”的毛病</a:t>
            </a:r>
            <a:r>
              <a:rPr lang="en-US" altLang="zh-CN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   5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.“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谋杀”我的隐鼠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      6.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摆成“大”字的睡相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  </a:t>
            </a:r>
          </a:p>
          <a:p>
            <a:pPr lvl="0">
              <a:lnSpc>
                <a:spcPct val="150000"/>
              </a:lnSpc>
            </a:pP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7.“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长毛”的往事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       </a:t>
            </a:r>
            <a:r>
              <a:rPr lang="en-US" altLang="zh-CN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给我买心仪已久的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1425414" name="Rectangle 8"/>
          <p:cNvSpPr/>
          <p:nvPr/>
        </p:nvSpPr>
        <p:spPr>
          <a:xfrm>
            <a:off x="121443" y="2474784"/>
            <a:ext cx="6043613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15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依据下列中心，判断上述事情哪件该详哪件该略。</a:t>
            </a:r>
            <a:endParaRPr lang="zh-CN" altLang="en-US" sz="1800" b="1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25416" name="矩形 7"/>
          <p:cNvSpPr/>
          <p:nvPr/>
        </p:nvSpPr>
        <p:spPr>
          <a:xfrm>
            <a:off x="331793" y="2875989"/>
            <a:ext cx="5993606" cy="52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）表现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旧社会劳动人民地位低下，不被人重视 ；</a:t>
            </a:r>
          </a:p>
          <a:p>
            <a:pPr lvl="0"/>
            <a:endParaRPr lang="zh-CN" altLang="en-US" sz="15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25417" name="Oval 30"/>
          <p:cNvSpPr/>
          <p:nvPr/>
        </p:nvSpPr>
        <p:spPr>
          <a:xfrm>
            <a:off x="1931194" y="1008460"/>
            <a:ext cx="232172" cy="360759"/>
          </a:xfrm>
          <a:prstGeom prst="ellipse">
            <a:avLst/>
          </a:prstGeom>
          <a:noFill/>
          <a:ln w="31750">
            <a:noFill/>
          </a:ln>
        </p:spPr>
        <p:txBody>
          <a:bodyPr wrap="none" lIns="51435" tIns="25717" rIns="51435" bIns="25717" anchor="ctr"/>
          <a:lstStyle/>
          <a:p>
            <a:pPr lvl="0"/>
            <a:endParaRPr sz="1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25418" name="Oval 30"/>
          <p:cNvSpPr/>
          <p:nvPr/>
        </p:nvSpPr>
        <p:spPr>
          <a:xfrm>
            <a:off x="4277916" y="1008460"/>
            <a:ext cx="232172" cy="360759"/>
          </a:xfrm>
          <a:prstGeom prst="ellipse">
            <a:avLst/>
          </a:prstGeom>
          <a:noFill/>
          <a:ln w="31750">
            <a:noFill/>
          </a:ln>
        </p:spPr>
        <p:txBody>
          <a:bodyPr wrap="none" lIns="51435" tIns="25717" rIns="51435" bIns="25717" anchor="ctr"/>
          <a:lstStyle/>
          <a:p>
            <a:pPr lvl="0"/>
            <a:endParaRPr sz="1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25419" name="Rectangle 15"/>
          <p:cNvSpPr/>
          <p:nvPr/>
        </p:nvSpPr>
        <p:spPr>
          <a:xfrm>
            <a:off x="331793" y="3243714"/>
            <a:ext cx="6481518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5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）表现</a:t>
            </a:r>
            <a:r>
              <a:rPr lang="zh-CN" altLang="en-US" sz="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农村妇女生活虽苦，但仍有着对生活的美好向往和愿望。</a:t>
            </a:r>
          </a:p>
        </p:txBody>
      </p:sp>
      <p:sp>
        <p:nvSpPr>
          <p:cNvPr id="1425420" name="矩形 1"/>
          <p:cNvSpPr/>
          <p:nvPr/>
        </p:nvSpPr>
        <p:spPr>
          <a:xfrm>
            <a:off x="482422" y="3670064"/>
            <a:ext cx="851928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详写就是对能突出中心的事件或环节进行具体的描写或叙述，要敢于放手写，细致刻画，充分展现作者所观所想。</a:t>
            </a:r>
          </a:p>
        </p:txBody>
      </p:sp>
      <p:sp>
        <p:nvSpPr>
          <p:cNvPr id="1425421" name="矩形 11"/>
          <p:cNvSpPr/>
          <p:nvPr/>
        </p:nvSpPr>
        <p:spPr>
          <a:xfrm>
            <a:off x="482421" y="4354516"/>
            <a:ext cx="8519281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略写就是对次要的、与中心有关但联系不是特别紧密的内容，进行概括式的描述。 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9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23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" name="直角三角形 23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5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经典回顾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2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2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25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25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25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25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25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25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25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25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5413" grpId="0"/>
      <p:bldP spid="1425414" grpId="0"/>
      <p:bldP spid="1425416" grpId="0"/>
      <p:bldP spid="1425420" grpId="0"/>
      <p:bldP spid="14254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76882" y="874458"/>
            <a:ext cx="6243881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0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b="1" kern="10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</a:t>
            </a:r>
            <a:r>
              <a:rPr lang="en-US" altLang="zh-CN" sz="1800" b="1" kern="10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400" b="1" kern="10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文章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的中心决定了材料的</a:t>
            </a:r>
            <a:r>
              <a:rPr lang="zh-CN" altLang="zh-CN" sz="2400" b="1" kern="10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取舍及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详略的安排：</a:t>
            </a:r>
            <a:r>
              <a:rPr lang="zh-CN" altLang="zh-CN" sz="2400" b="1" u="dotDashHeavy" kern="1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跟中心无关的，舍弃不取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；跟中心相关</a:t>
            </a:r>
            <a:r>
              <a:rPr lang="zh-CN" altLang="zh-CN" sz="2400" b="1" kern="10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</a:t>
            </a:r>
            <a:r>
              <a:rPr lang="zh-CN" altLang="en-US" sz="2400" b="1" kern="10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400" b="1" u="sng" kern="10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要</a:t>
            </a:r>
            <a:r>
              <a:rPr lang="zh-CN" altLang="zh-CN" sz="2400" b="1" u="sng" kern="10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分清主次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400" b="1" u="sng" kern="10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选取最有利于表现中心的材料作为重点详细展开</a:t>
            </a:r>
            <a:r>
              <a:rPr lang="zh-CN" altLang="zh-CN" sz="2400" b="1" kern="10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4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其他可以略写。游离中心选用</a:t>
            </a:r>
            <a:r>
              <a:rPr lang="zh-CN" altLang="zh-CN" sz="2400" b="1" kern="1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材料</a:t>
            </a:r>
            <a:r>
              <a:rPr lang="zh-CN" altLang="en-US" sz="2400" b="1" kern="1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400" b="1" kern="10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或</a:t>
            </a:r>
            <a:r>
              <a:rPr lang="zh-CN" altLang="zh-CN" sz="24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材料使用详略不当，都会影响中心的表达。</a:t>
            </a:r>
            <a:endParaRPr kumimoji="0" lang="zh-CN" altLang="zh-CN" sz="2400" b="1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6435" name="Rectangle 10"/>
          <p:cNvSpPr/>
          <p:nvPr/>
        </p:nvSpPr>
        <p:spPr>
          <a:xfrm>
            <a:off x="323528" y="965413"/>
            <a:ext cx="34337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1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二、文章选材贵在新颖</a:t>
            </a:r>
          </a:p>
        </p:txBody>
      </p:sp>
      <p:sp>
        <p:nvSpPr>
          <p:cNvPr id="1426436" name="矩形 6"/>
          <p:cNvSpPr/>
          <p:nvPr/>
        </p:nvSpPr>
        <p:spPr>
          <a:xfrm>
            <a:off x="323528" y="1393942"/>
            <a:ext cx="6216180" cy="11726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>
              <a:lnSpc>
                <a:spcPct val="130000"/>
              </a:lnSpc>
            </a:pPr>
            <a:r>
              <a:rPr lang="zh-CN" altLang="en-US" sz="1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所谓</a:t>
            </a: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新颖，并非是那些轰轰烈烈的大事或一般人尚未知晓的新鲜事，也可以是日常生活中的平凡小事。滴水藏金，巧妙挖掘，就可以写出感人肺腑的佳作。</a:t>
            </a:r>
          </a:p>
        </p:txBody>
      </p:sp>
      <p:sp>
        <p:nvSpPr>
          <p:cNvPr id="1426437" name="矩形 1"/>
          <p:cNvSpPr/>
          <p:nvPr/>
        </p:nvSpPr>
        <p:spPr>
          <a:xfrm>
            <a:off x="243518" y="4250388"/>
            <a:ext cx="7027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一个躬行君子、堪为师表的忠厚长者，独具而可贵的精神风貌。</a:t>
            </a:r>
          </a:p>
        </p:txBody>
      </p:sp>
      <p:sp>
        <p:nvSpPr>
          <p:cNvPr id="1426438" name="矩形 2"/>
          <p:cNvSpPr/>
          <p:nvPr/>
        </p:nvSpPr>
        <p:spPr>
          <a:xfrm>
            <a:off x="323528" y="2553629"/>
            <a:ext cx="4253087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0" hangingPunct="0"/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张中行在</a:t>
            </a:r>
            <a:r>
              <a:rPr lang="en-US" altLang="zh-CN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叶圣陶先生二三事</a:t>
            </a:r>
            <a:r>
              <a:rPr lang="en-US" altLang="zh-CN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一文中</a:t>
            </a:r>
            <a:r>
              <a:rPr lang="en-US" altLang="zh-CN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1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4" descr="0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04925" y="1222935"/>
            <a:ext cx="2179402" cy="2764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26440" name="矩形 3"/>
          <p:cNvSpPr/>
          <p:nvPr/>
        </p:nvSpPr>
        <p:spPr>
          <a:xfrm>
            <a:off x="537638" y="3330909"/>
            <a:ext cx="1114408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精心选材</a:t>
            </a:r>
          </a:p>
        </p:txBody>
      </p:sp>
      <p:sp>
        <p:nvSpPr>
          <p:cNvPr id="1426441" name="左大括号 4"/>
          <p:cNvSpPr/>
          <p:nvPr/>
        </p:nvSpPr>
        <p:spPr>
          <a:xfrm>
            <a:off x="2942035" y="2445544"/>
            <a:ext cx="107156" cy="1241822"/>
          </a:xfrm>
          <a:prstGeom prst="leftBrace">
            <a:avLst>
              <a:gd name="adj1" fmla="val 8316"/>
              <a:gd name="adj2" fmla="val 50000"/>
            </a:avLst>
          </a:prstGeom>
          <a:noFill/>
          <a:ln w="22225">
            <a:noFill/>
          </a:ln>
        </p:spPr>
        <p:txBody>
          <a:bodyPr anchor="ctr"/>
          <a:lstStyle/>
          <a:p>
            <a:pPr lvl="0" algn="ctr" eaLnBrk="0" hangingPunct="0"/>
            <a:endParaRPr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6442" name="矩形 5"/>
          <p:cNvSpPr/>
          <p:nvPr/>
        </p:nvSpPr>
        <p:spPr>
          <a:xfrm>
            <a:off x="1663141" y="3022735"/>
            <a:ext cx="2276585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叶圣陶先生</a:t>
            </a:r>
            <a:r>
              <a:rPr lang="zh-CN" altLang="en-US" sz="1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为人宽厚</a:t>
            </a:r>
          </a:p>
        </p:txBody>
      </p:sp>
      <p:sp>
        <p:nvSpPr>
          <p:cNvPr id="1426443" name="矩形 11"/>
          <p:cNvSpPr/>
          <p:nvPr/>
        </p:nvSpPr>
        <p:spPr>
          <a:xfrm>
            <a:off x="1663141" y="3655267"/>
            <a:ext cx="2276585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叶圣陶先生</a:t>
            </a:r>
            <a:r>
              <a:rPr lang="zh-CN" altLang="en-US" sz="1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严于律己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9E94489-1317-4489-A2D0-9EDD9AE79924}"/>
              </a:ext>
            </a:extLst>
          </p:cNvPr>
          <p:cNvGrpSpPr/>
          <p:nvPr/>
        </p:nvGrpSpPr>
        <p:grpSpPr>
          <a:xfrm>
            <a:off x="323528" y="195486"/>
            <a:ext cx="3966983" cy="792088"/>
            <a:chOff x="5290451" y="2371057"/>
            <a:chExt cx="4738237" cy="871327"/>
          </a:xfrm>
          <a:effectLst>
            <a:outerShdw blurRad="1524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17" name="任意多边形: 形状 24">
              <a:extLst>
                <a:ext uri="{FF2B5EF4-FFF2-40B4-BE49-F238E27FC236}">
                  <a16:creationId xmlns:a16="http://schemas.microsoft.com/office/drawing/2014/main" xmlns="" id="{A450C3B5-28D6-4827-85BC-E76AECB8FDE4}"/>
                </a:ext>
              </a:extLst>
            </p:cNvPr>
            <p:cNvSpPr/>
            <p:nvPr/>
          </p:nvSpPr>
          <p:spPr>
            <a:xfrm>
              <a:off x="5290451" y="2500925"/>
              <a:ext cx="4738237" cy="625581"/>
            </a:xfrm>
            <a:custGeom>
              <a:gdLst>
                <a:gd name="connsiteX0" fmla="*/ 0 w 4738237"/>
                <a:gd name="connsiteY0" fmla="*/ 0 h 625581"/>
                <a:gd name="connsiteX1" fmla="*/ 4738237 w 4738237"/>
                <a:gd name="connsiteY1" fmla="*/ 0 h 625581"/>
                <a:gd name="connsiteX2" fmla="*/ 4738237 w 4738237"/>
                <a:gd name="connsiteY2" fmla="*/ 27400 h 625581"/>
                <a:gd name="connsiteX3" fmla="*/ 4718382 w 4738237"/>
                <a:gd name="connsiteY3" fmla="*/ 23391 h 625581"/>
                <a:gd name="connsiteX4" fmla="*/ 4648831 w 4738237"/>
                <a:gd name="connsiteY4" fmla="*/ 92942 h 625581"/>
                <a:gd name="connsiteX5" fmla="*/ 4718382 w 4738237"/>
                <a:gd name="connsiteY5" fmla="*/ 162493 h 625581"/>
                <a:gd name="connsiteX6" fmla="*/ 4738237 w 4738237"/>
                <a:gd name="connsiteY6" fmla="*/ 158484 h 625581"/>
                <a:gd name="connsiteX7" fmla="*/ 4738237 w 4738237"/>
                <a:gd name="connsiteY7" fmla="*/ 247249 h 625581"/>
                <a:gd name="connsiteX8" fmla="*/ 4718382 w 4738237"/>
                <a:gd name="connsiteY8" fmla="*/ 243240 h 625581"/>
                <a:gd name="connsiteX9" fmla="*/ 4648831 w 4738237"/>
                <a:gd name="connsiteY9" fmla="*/ 312791 h 625581"/>
                <a:gd name="connsiteX10" fmla="*/ 4718382 w 4738237"/>
                <a:gd name="connsiteY10" fmla="*/ 382342 h 625581"/>
                <a:gd name="connsiteX11" fmla="*/ 4738237 w 4738237"/>
                <a:gd name="connsiteY11" fmla="*/ 378333 h 625581"/>
                <a:gd name="connsiteX12" fmla="*/ 4738237 w 4738237"/>
                <a:gd name="connsiteY12" fmla="*/ 467096 h 625581"/>
                <a:gd name="connsiteX13" fmla="*/ 4718382 w 4738237"/>
                <a:gd name="connsiteY13" fmla="*/ 463087 h 625581"/>
                <a:gd name="connsiteX14" fmla="*/ 4648831 w 4738237"/>
                <a:gd name="connsiteY14" fmla="*/ 532638 h 625581"/>
                <a:gd name="connsiteX15" fmla="*/ 4718382 w 4738237"/>
                <a:gd name="connsiteY15" fmla="*/ 602189 h 625581"/>
                <a:gd name="connsiteX16" fmla="*/ 4738237 w 4738237"/>
                <a:gd name="connsiteY16" fmla="*/ 598180 h 625581"/>
                <a:gd name="connsiteX17" fmla="*/ 4738237 w 4738237"/>
                <a:gd name="connsiteY17" fmla="*/ 625581 h 625581"/>
                <a:gd name="connsiteX18" fmla="*/ 0 w 4738237"/>
                <a:gd name="connsiteY18" fmla="*/ 625581 h 625581"/>
                <a:gd name="connsiteX19" fmla="*/ 0 w 4738237"/>
                <a:gd name="connsiteY19" fmla="*/ 598180 h 625581"/>
                <a:gd name="connsiteX20" fmla="*/ 19855 w 4738237"/>
                <a:gd name="connsiteY20" fmla="*/ 602189 h 625581"/>
                <a:gd name="connsiteX21" fmla="*/ 89406 w 4738237"/>
                <a:gd name="connsiteY21" fmla="*/ 532638 h 625581"/>
                <a:gd name="connsiteX22" fmla="*/ 19855 w 4738237"/>
                <a:gd name="connsiteY22" fmla="*/ 463087 h 625581"/>
                <a:gd name="connsiteX23" fmla="*/ 0 w 4738237"/>
                <a:gd name="connsiteY23" fmla="*/ 467096 h 625581"/>
                <a:gd name="connsiteX24" fmla="*/ 0 w 4738237"/>
                <a:gd name="connsiteY24" fmla="*/ 378333 h 625581"/>
                <a:gd name="connsiteX25" fmla="*/ 19855 w 4738237"/>
                <a:gd name="connsiteY25" fmla="*/ 382342 h 625581"/>
                <a:gd name="connsiteX26" fmla="*/ 89406 w 4738237"/>
                <a:gd name="connsiteY26" fmla="*/ 312791 h 625581"/>
                <a:gd name="connsiteX27" fmla="*/ 19855 w 4738237"/>
                <a:gd name="connsiteY27" fmla="*/ 243240 h 625581"/>
                <a:gd name="connsiteX28" fmla="*/ 0 w 4738237"/>
                <a:gd name="connsiteY28" fmla="*/ 247249 h 625581"/>
                <a:gd name="connsiteX29" fmla="*/ 0 w 4738237"/>
                <a:gd name="connsiteY29" fmla="*/ 158484 h 625581"/>
                <a:gd name="connsiteX30" fmla="*/ 19855 w 4738237"/>
                <a:gd name="connsiteY30" fmla="*/ 162493 h 625581"/>
                <a:gd name="connsiteX31" fmla="*/ 89406 w 4738237"/>
                <a:gd name="connsiteY31" fmla="*/ 92942 h 625581"/>
                <a:gd name="connsiteX32" fmla="*/ 19855 w 4738237"/>
                <a:gd name="connsiteY32" fmla="*/ 23391 h 625581"/>
                <a:gd name="connsiteX33" fmla="*/ 0 w 4738237"/>
                <a:gd name="connsiteY33" fmla="*/ 27400 h 625581"/>
                <a:gd name="connsiteX34" fmla="*/ 0 w 4738237"/>
                <a:gd name="connsiteY34" fmla="*/ 0 h 6255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738237" h="625581">
                  <a:moveTo>
                    <a:pt x="0" y="0"/>
                  </a:moveTo>
                  <a:lnTo>
                    <a:pt x="4738237" y="0"/>
                  </a:lnTo>
                  <a:lnTo>
                    <a:pt x="4738237" y="27400"/>
                  </a:lnTo>
                  <a:lnTo>
                    <a:pt x="4718382" y="23391"/>
                  </a:lnTo>
                  <a:cubicBezTo>
                    <a:pt x="4679970" y="23391"/>
                    <a:pt x="4648831" y="54530"/>
                    <a:pt x="4648831" y="92942"/>
                  </a:cubicBezTo>
                  <a:cubicBezTo>
                    <a:pt x="4648831" y="131354"/>
                    <a:pt x="4679970" y="162493"/>
                    <a:pt x="4718382" y="162493"/>
                  </a:cubicBezTo>
                  <a:lnTo>
                    <a:pt x="4738237" y="158484"/>
                  </a:lnTo>
                  <a:lnTo>
                    <a:pt x="4738237" y="247249"/>
                  </a:lnTo>
                  <a:lnTo>
                    <a:pt x="4718382" y="243240"/>
                  </a:lnTo>
                  <a:cubicBezTo>
                    <a:pt x="4679970" y="243240"/>
                    <a:pt x="4648831" y="274379"/>
                    <a:pt x="4648831" y="312791"/>
                  </a:cubicBezTo>
                  <a:cubicBezTo>
                    <a:pt x="4648831" y="351203"/>
                    <a:pt x="4679970" y="382342"/>
                    <a:pt x="4718382" y="382342"/>
                  </a:cubicBezTo>
                  <a:lnTo>
                    <a:pt x="4738237" y="378333"/>
                  </a:lnTo>
                  <a:lnTo>
                    <a:pt x="4738237" y="467096"/>
                  </a:lnTo>
                  <a:lnTo>
                    <a:pt x="4718382" y="463087"/>
                  </a:lnTo>
                  <a:cubicBezTo>
                    <a:pt x="4679970" y="463087"/>
                    <a:pt x="4648831" y="494226"/>
                    <a:pt x="4648831" y="532638"/>
                  </a:cubicBezTo>
                  <a:cubicBezTo>
                    <a:pt x="4648831" y="571050"/>
                    <a:pt x="4679970" y="602189"/>
                    <a:pt x="4718382" y="602189"/>
                  </a:cubicBezTo>
                  <a:lnTo>
                    <a:pt x="4738237" y="598180"/>
                  </a:lnTo>
                  <a:lnTo>
                    <a:pt x="4738237" y="625581"/>
                  </a:lnTo>
                  <a:lnTo>
                    <a:pt x="0" y="625581"/>
                  </a:lnTo>
                  <a:lnTo>
                    <a:pt x="0" y="598180"/>
                  </a:lnTo>
                  <a:lnTo>
                    <a:pt x="19855" y="602189"/>
                  </a:lnTo>
                  <a:cubicBezTo>
                    <a:pt x="58267" y="602189"/>
                    <a:pt x="89406" y="571050"/>
                    <a:pt x="89406" y="532638"/>
                  </a:cubicBezTo>
                  <a:cubicBezTo>
                    <a:pt x="89406" y="494226"/>
                    <a:pt x="58267" y="463087"/>
                    <a:pt x="19855" y="463087"/>
                  </a:cubicBezTo>
                  <a:lnTo>
                    <a:pt x="0" y="467096"/>
                  </a:lnTo>
                  <a:lnTo>
                    <a:pt x="0" y="378333"/>
                  </a:lnTo>
                  <a:lnTo>
                    <a:pt x="19855" y="382342"/>
                  </a:lnTo>
                  <a:cubicBezTo>
                    <a:pt x="58267" y="382342"/>
                    <a:pt x="89406" y="351203"/>
                    <a:pt x="89406" y="312791"/>
                  </a:cubicBezTo>
                  <a:cubicBezTo>
                    <a:pt x="89406" y="274379"/>
                    <a:pt x="58267" y="243240"/>
                    <a:pt x="19855" y="243240"/>
                  </a:cubicBezTo>
                  <a:lnTo>
                    <a:pt x="0" y="247249"/>
                  </a:lnTo>
                  <a:lnTo>
                    <a:pt x="0" y="158484"/>
                  </a:lnTo>
                  <a:lnTo>
                    <a:pt x="19855" y="162493"/>
                  </a:lnTo>
                  <a:cubicBezTo>
                    <a:pt x="58267" y="162493"/>
                    <a:pt x="89406" y="131354"/>
                    <a:pt x="89406" y="92942"/>
                  </a:cubicBezTo>
                  <a:cubicBezTo>
                    <a:pt x="89406" y="54530"/>
                    <a:pt x="58267" y="23391"/>
                    <a:pt x="19855" y="23391"/>
                  </a:cubicBezTo>
                  <a:lnTo>
                    <a:pt x="0" y="27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6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EC3BFDA9-A7CD-4CA7-A7BC-03911F1D20A0}"/>
                </a:ext>
              </a:extLst>
            </p:cNvPr>
            <p:cNvGrpSpPr/>
            <p:nvPr/>
          </p:nvGrpSpPr>
          <p:grpSpPr>
            <a:xfrm>
              <a:off x="5595923" y="2371057"/>
              <a:ext cx="558567" cy="871327"/>
              <a:chOff x="5595923" y="2371057"/>
              <a:chExt cx="558567" cy="871327"/>
            </a:xfrm>
          </p:grpSpPr>
          <p:sp>
            <p:nvSpPr>
              <p:cNvPr id="21" name="箭头: 五边形 32">
                <a:extLst>
                  <a:ext uri="{FF2B5EF4-FFF2-40B4-BE49-F238E27FC236}">
                    <a16:creationId xmlns:a16="http://schemas.microsoft.com/office/drawing/2014/main" xmlns="" id="{9290695A-8142-44C2-81EE-1044A985ED7A}"/>
                  </a:ext>
                </a:extLst>
              </p:cNvPr>
              <p:cNvSpPr/>
              <p:nvPr/>
            </p:nvSpPr>
            <p:spPr>
              <a:xfrm rot="16200000" flipH="1">
                <a:off x="5482389" y="2570282"/>
                <a:ext cx="871326" cy="472877"/>
              </a:xfrm>
              <a:prstGeom prst="homePlate">
                <a:avLst/>
              </a:prstGeom>
              <a:solidFill>
                <a:srgbClr val="015A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" name="直角三角形 21">
                <a:extLst>
                  <a:ext uri="{FF2B5EF4-FFF2-40B4-BE49-F238E27FC236}">
                    <a16:creationId xmlns:a16="http://schemas.microsoft.com/office/drawing/2014/main" xmlns="" id="{C2FDB27D-7B8C-41EF-B9CD-6CFA430FA58D}"/>
                  </a:ext>
                </a:extLst>
              </p:cNvPr>
              <p:cNvSpPr/>
              <p:nvPr/>
            </p:nvSpPr>
            <p:spPr>
              <a:xfrm flipH="1">
                <a:off x="5595923" y="2371057"/>
                <a:ext cx="85688" cy="129869"/>
              </a:xfrm>
              <a:prstGeom prst="rtTriangle">
                <a:avLst/>
              </a:prstGeom>
              <a:solidFill>
                <a:srgbClr val="2934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F2F15CDD-5A40-4DCB-A2F8-DF9A7482DBB9}"/>
                </a:ext>
              </a:extLst>
            </p:cNvPr>
            <p:cNvSpPr txBox="1"/>
            <p:nvPr/>
          </p:nvSpPr>
          <p:spPr>
            <a:xfrm>
              <a:off x="5673842" y="2371057"/>
              <a:ext cx="472877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4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CD36B721-1B3D-4B22-AFCC-2093FE2B8801}"/>
                </a:ext>
              </a:extLst>
            </p:cNvPr>
            <p:cNvSpPr txBox="1"/>
            <p:nvPr/>
          </p:nvSpPr>
          <p:spPr>
            <a:xfrm>
              <a:off x="6445905" y="2509247"/>
              <a:ext cx="3292000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>
                <a:solidFill>
                  <a:srgbClr val="29340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3" name="文本框 116"/>
          <p:cNvSpPr txBox="1">
            <a:spLocks noChangeArrowheads="1"/>
          </p:cNvSpPr>
          <p:nvPr/>
        </p:nvSpPr>
        <p:spPr bwMode="auto">
          <a:xfrm>
            <a:off x="1047304" y="2841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经典回顾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6436" grpId="0"/>
      <p:bldP spid="1426437" grpId="0"/>
      <p:bldP spid="1426438" grpId="0"/>
      <p:bldP spid="1426440" grpId="0"/>
      <p:bldP spid="1426442" grpId="0"/>
      <p:bldP spid="14264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09" name="矩形 1"/>
          <p:cNvSpPr/>
          <p:nvPr/>
        </p:nvSpPr>
        <p:spPr>
          <a:xfrm>
            <a:off x="876754" y="938450"/>
            <a:ext cx="7536334" cy="11406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195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195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195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根据《叶圣陶先生二三事》的内容，思考材料与中心关系的密切程度，以及作者相应的详安排工作是否合适略。</a:t>
            </a:r>
          </a:p>
          <a:p>
            <a:pPr fontAlgn="base">
              <a:lnSpc>
                <a:spcPct val="115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sz="195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 </a:t>
            </a:r>
          </a:p>
        </p:txBody>
      </p:sp>
      <p:graphicFrame>
        <p:nvGraphicFramePr>
          <p:cNvPr id="2110" name="表格 210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03905038"/>
              </p:ext>
            </p:extLst>
          </p:nvPr>
        </p:nvGraphicFramePr>
        <p:xfrm>
          <a:off x="1312863" y="1629004"/>
          <a:ext cx="6423338" cy="3134727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0255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977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7390"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r>
                        <a:rPr lang="zh-CN" altLang="en-US" sz="21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中心</a:t>
                      </a:r>
                      <a:endParaRPr lang="zh-CN" altLang="en-US" sz="2100" b="1" u="none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algn="ctr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r>
                        <a:rPr lang="zh-CN" altLang="en-US" sz="21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材料</a:t>
                      </a:r>
                      <a:endParaRPr lang="zh-CN" altLang="en-US" sz="2100" b="1" u="none">
                        <a:solidFill>
                          <a:srgbClr val="FFFF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571">
                <a:tc rowSpan="4"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r>
                        <a:rPr lang="zh-CN" altLang="en-US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待人宽厚，谨严认真</a:t>
                      </a:r>
                      <a:endParaRPr lang="zh-CN" altLang="en-US" sz="1800" b="1" u="none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6351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4571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6351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4571">
                <a:tc rowSpan="3"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r>
                        <a:rPr lang="zh-CN" altLang="en-US" sz="1800" b="1" u="none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律已严格</a:t>
                      </a:r>
                      <a:endParaRPr lang="zh-CN" altLang="en-US" sz="1800" b="1" u="none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en-US" altLang="zh-CN" sz="1800" b="1" u="none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6351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en-US" altLang="zh-CN" sz="1800" b="1" u="none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4571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1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</a:defRPr>
                      </a:lvl1pPr>
                      <a:lvl2pPr marL="457200" lvl="1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2pPr>
                      <a:lvl3pPr marL="914400" lvl="2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3pPr>
                      <a:lvl4pPr marL="1371600" lvl="3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4pPr>
                      <a:lvl5pPr marL="1828800" lvl="4" indent="0" algn="l" defTabSz="914400" rtl="0" eaLnBrk="1" latinLnBrk="0" hangingPunct="1">
                        <a:buNone/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Calibri" panose="020f0502020204030204"/>
                          <a:cs typeface="+mn-cs"/>
                        </a:defRPr>
                      </a:lvl5pPr>
                    </a:lstStyle>
                    <a:p>
                      <a:pPr marL="0" lvl="0" indent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</a:pPr>
                      <a:endParaRPr lang="zh-CN" altLang="en-US" sz="1800" b="1" u="none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文本框 1"/>
          <p:cNvSpPr/>
          <p:nvPr/>
        </p:nvSpPr>
        <p:spPr>
          <a:xfrm>
            <a:off x="3428153" y="2030713"/>
            <a:ext cx="1919287" cy="3683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、修改文章标点</a:t>
            </a:r>
          </a:p>
        </p:txBody>
      </p:sp>
      <p:sp>
        <p:nvSpPr>
          <p:cNvPr id="5" name="文本框 8"/>
          <p:cNvSpPr/>
          <p:nvPr/>
        </p:nvSpPr>
        <p:spPr>
          <a:xfrm>
            <a:off x="3428153" y="2460633"/>
            <a:ext cx="1919287" cy="3683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、修润课本的事</a:t>
            </a:r>
          </a:p>
        </p:txBody>
      </p:sp>
      <p:sp>
        <p:nvSpPr>
          <p:cNvPr id="6" name="文本框 9"/>
          <p:cNvSpPr/>
          <p:nvPr/>
        </p:nvSpPr>
        <p:spPr>
          <a:xfrm>
            <a:off x="3428153" y="2814160"/>
            <a:ext cx="1544637" cy="368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、送客</a:t>
            </a:r>
          </a:p>
        </p:txBody>
      </p:sp>
      <p:sp>
        <p:nvSpPr>
          <p:cNvPr id="7" name="文本框 10"/>
          <p:cNvSpPr/>
          <p:nvPr/>
        </p:nvSpPr>
        <p:spPr>
          <a:xfrm>
            <a:off x="3428153" y="3198741"/>
            <a:ext cx="2036762" cy="368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信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1"/>
          <p:cNvSpPr/>
          <p:nvPr/>
        </p:nvSpPr>
        <p:spPr>
          <a:xfrm>
            <a:off x="3428153" y="3617807"/>
            <a:ext cx="2879725" cy="368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、用语主张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写话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9" name="文本框 12"/>
          <p:cNvSpPr/>
          <p:nvPr/>
        </p:nvSpPr>
        <p:spPr>
          <a:xfrm>
            <a:off x="3428153" y="3998469"/>
            <a:ext cx="2376488" cy="3683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、文风上重视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简洁</a:t>
            </a: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10" name="文本框 13"/>
          <p:cNvSpPr/>
          <p:nvPr/>
        </p:nvSpPr>
        <p:spPr>
          <a:xfrm>
            <a:off x="3428153" y="4426624"/>
            <a:ext cx="2608263" cy="3683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</a:pPr>
            <a:r>
              <a:rPr lang="en-US" altLang="zh-CN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、重视语言使用的规范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2863" y="433388"/>
            <a:ext cx="2344737" cy="47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1589088" y="34131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经典回顾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 fill="hold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080,&quot;width&quot;:2962.4992125984249}"/>
</p:tagLst>
</file>

<file path=ppt/tags/tag2.xml><?xml version="1.0" encoding="utf-8"?>
<p:tagLst xmlns:p="http://schemas.openxmlformats.org/presentationml/2006/main">
  <p:tag name="KSO_WM_UNIT_TABLE_BEAUTIFY" val="{a5563462-d943-4ba7-a69b-b6ff375bfbc7}"/>
</p:tagLst>
</file>

<file path=ppt/tags/tag3.xml><?xml version="1.0" encoding="utf-8"?>
<p:tagLst xmlns:p="http://schemas.openxmlformats.org/presentationml/2006/main">
  <p:tag name="KSO_WM_UNIT_TABLE_BEAUTIFY" val="{4767edca-8c4e-4b52-bda5-ef82dcd2a1f5}"/>
</p:tagLst>
</file>

<file path=ppt/tags/tag4.xml><?xml version="1.0" encoding="utf-8"?>
<p:tagLst xmlns:p="http://schemas.openxmlformats.org/presentationml/2006/main">
  <p:tag name="KSO_WM_UNIT_PLACING_PICTURE_USER_VIEWPORT" val="{&quot;height&quot;:5080,&quot;width&quot;:2962.4992125984249}"/>
</p:tagLst>
</file>

<file path=ppt/tags/tag5.xml><?xml version="1.0" encoding="utf-8"?>
<p:tagLst xmlns:p="http://schemas.openxmlformats.org/presentationml/2006/main">
  <p:tag name="KSO_WM_UNIT_PLACING_PICTURE_USER_VIEWPORT" val="{&quot;height&quot;:5080,&quot;width&quot;:2962.4992125984249}"/>
</p:tagLst>
</file>

<file path=ppt/tags/tag6.xml><?xml version="1.0" encoding="utf-8"?>
<p:tagLst xmlns:p="http://schemas.openxmlformats.org/presentationml/2006/main">
  <p:tag name="KSO_WM_UNIT_PLACING_PICTURE_USER_VIEWPORT" val="{&quot;height&quot;:5080,&quot;width&quot;:2962.4992125984249}"/>
</p:tagLst>
</file>

<file path=ppt/tags/tag7.xml><?xml version="1.0" encoding="utf-8"?>
<p:tagLst xmlns:p="http://schemas.openxmlformats.org/presentationml/2006/main">
  <p:tag name="ID" val="553512"/>
  <p:tag name="MH" val="20160830110146"/>
  <p:tag name="MH_LIBRARY" val="CONTENTS"/>
  <p:tag name="MH_ORDER" val="1"/>
  <p:tag name="MH_TYPE" val="ENTRY"/>
</p:tagLst>
</file>

<file path=ppt/tags/tag8.xml><?xml version="1.0" encoding="utf-8"?>
<p:tagLst xmlns:p="http://schemas.openxmlformats.org/presentationml/2006/main">
  <p:tag name="KSO_WM_UNIT_PLACING_PICTURE_USER_VIEWPORT" val="{&quot;height&quot;:7495,&quot;width&quot;:7495}"/>
  <p:tag name="REFSHAPE" val="845034124"/>
</p:tagLst>
</file>

<file path=ppt/tags/tag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3200" b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195</Paragraphs>
  <Slides>37</Slides>
  <Notes>37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50">
      <vt:lpstr>Arial</vt:lpstr>
      <vt:lpstr>Calibri</vt:lpstr>
      <vt:lpstr>宋体</vt:lpstr>
      <vt:lpstr>等线 Light</vt:lpstr>
      <vt:lpstr>等线</vt:lpstr>
      <vt:lpstr>楷体</vt:lpstr>
      <vt:lpstr>微软雅黑</vt:lpstr>
      <vt:lpstr>楷体_GB2312</vt:lpstr>
      <vt:lpstr>思源黑体 CN Medium</vt:lpstr>
      <vt:lpstr>黑体</vt:lpstr>
      <vt:lpstr>Times New Roman</vt:lpstr>
      <vt:lpstr>方正隶变_GBK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2021-04-07T19:55:26.419</cp:lastPrinted>
  <dcterms:created xsi:type="dcterms:W3CDTF">2021-04-07T19:55:26Z</dcterms:created>
  <dcterms:modified xsi:type="dcterms:W3CDTF">2021-04-07T11:55:28Z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