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removePersonalInfoOnSave="1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686" r:id="rId4"/>
    <p:sldId id="2687" r:id="rId5"/>
    <p:sldId id="2681" r:id="rId6"/>
    <p:sldId id="2677" r:id="rId7"/>
    <p:sldId id="2697" r:id="rId8"/>
    <p:sldId id="2700" r:id="rId9"/>
    <p:sldId id="2701" r:id="rId10"/>
    <p:sldId id="2702" r:id="rId11"/>
    <p:sldId id="2703" r:id="rId12"/>
    <p:sldId id="2719" r:id="rId13"/>
    <p:sldId id="2704" r:id="rId14"/>
    <p:sldId id="2720" r:id="rId15"/>
    <p:sldId id="2718" r:id="rId16"/>
    <p:sldId id="2721" r:id="rId17"/>
    <p:sldId id="2717" r:id="rId18"/>
    <p:sldId id="2699" r:id="rId19"/>
    <p:sldId id="2716" r:id="rId20"/>
    <p:sldId id="2709" r:id="rId21"/>
    <p:sldId id="2698" r:id="rId22"/>
    <p:sldId id="2707" r:id="rId23"/>
    <p:sldId id="2710" r:id="rId24"/>
    <p:sldId id="2711" r:id="rId25"/>
    <p:sldId id="2705" r:id="rId26"/>
    <p:sldId id="2734" r:id="rId27"/>
    <p:sldId id="2737" r:id="rId28"/>
    <p:sldId id="2738" r:id="rId29"/>
    <p:sldId id="2739" r:id="rId30"/>
    <p:sldId id="2740" r:id="rId31"/>
    <p:sldId id="2741" r:id="rId32"/>
    <p:sldId id="2745" r:id="rId33"/>
    <p:sldId id="2742" r:id="rId34"/>
    <p:sldId id="2744" r:id="rId35"/>
    <p:sldId id="2743" r:id="rId36"/>
    <p:sldId id="2696" r:id="rId37"/>
  </p:sldIdLst>
  <p:sldSz cx="12858750" cy="7232650"/>
  <p:notesSz cx="6858000" cy="9144000"/>
  <p:custDataLst>
    <p:tags r:id="rId3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94" autoAdjust="0"/>
    <p:restoredTop sz="92986" autoAdjust="0"/>
  </p:normalViewPr>
  <p:slideViewPr>
    <p:cSldViewPr>
      <p:cViewPr varScale="1">
        <p:scale>
          <a:sx n="64" d="100"/>
          <a:sy n="64" d="100"/>
        </p:scale>
        <p:origin x="882" y="78"/>
      </p:cViewPr>
      <p:guideLst>
        <p:guide orient="horz" pos="736"/>
        <p:guide pos="4047"/>
        <p:guide pos="528"/>
        <p:guide orient="horz" pos="4183"/>
        <p:guide pos="7588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tags" Target="tags/tag2.xml" /><Relationship Id="rId39" Type="http://schemas.openxmlformats.org/officeDocument/2006/relationships/presProps" Target="presProps.xml" /><Relationship Id="rId4" Type="http://schemas.openxmlformats.org/officeDocument/2006/relationships/slide" Target="slides/slide1.xml" /><Relationship Id="rId40" Type="http://schemas.openxmlformats.org/officeDocument/2006/relationships/viewProps" Target="viewProps.xml" /><Relationship Id="rId41" Type="http://schemas.openxmlformats.org/officeDocument/2006/relationships/theme" Target="theme/theme1.xml" /><Relationship Id="rId42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F072CDB6-E1FA-46ED-B4B9-DDF96359B0CB}" type="slidenum">
              <a:rPr lang="zh-CN" altLang="en-US"/>
              <a:t>16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F072CDB6-E1FA-46ED-B4B9-DDF96359B0CB}" type="slidenum">
              <a:rPr lang="zh-CN" altLang="en-US"/>
              <a:t>19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F072CDB6-E1FA-46ED-B4B9-DDF96359B0CB}" type="slidenum">
              <a:rPr lang="zh-CN" altLang="en-US"/>
              <a:t>3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F072CDB6-E1FA-46ED-B4B9-DDF96359B0CB}" type="slidenum">
              <a:rPr lang="zh-CN" altLang="en-US"/>
              <a:t>5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750">
        <p:comb/>
      </p:transition>
    </mc:Choice>
    <mc:Fallback>
      <p:transition spd="slow" advClick="0" advTm="3000">
        <p:comb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345" y="-16648"/>
            <a:ext cx="1942208" cy="1490142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750">
        <p:comb/>
      </p:transition>
    </mc:Choice>
    <mc:Fallback>
      <p:transition spd="slow" advClick="0" advTm="3000">
        <p:comb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>
    <mc:Choice xmlns:p14="http://schemas.microsoft.com/office/powerpoint/2010/main" Requires="p14">
      <p:transition spd="slow" advClick="0" advTm="3000" p14:dur="1750">
        <p:comb/>
      </p:transition>
    </mc:Choice>
    <mc:Fallback>
      <p:transition spd="slow" advClick="0" advTm="3000">
        <p:comb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png" /><Relationship Id="rId4" Type="http://schemas.openxmlformats.org/officeDocument/2006/relationships/image" Target="../media/image3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5.png" /><Relationship Id="rId4" Type="http://schemas.openxmlformats.org/officeDocument/2006/relationships/image" Target="../media/image6.png" /><Relationship Id="rId5" Type="http://schemas.openxmlformats.org/officeDocument/2006/relationships/image" Target="../media/image7.png" /><Relationship Id="rId6" Type="http://schemas.openxmlformats.org/officeDocument/2006/relationships/image" Target="../media/image8.png" /><Relationship Id="rId7" Type="http://schemas.openxmlformats.org/officeDocument/2006/relationships/image" Target="../media/image10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11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5.png" /><Relationship Id="rId4" Type="http://schemas.openxmlformats.org/officeDocument/2006/relationships/image" Target="../media/image6.png" /><Relationship Id="rId5" Type="http://schemas.openxmlformats.org/officeDocument/2006/relationships/image" Target="../media/image7.png" /><Relationship Id="rId6" Type="http://schemas.openxmlformats.org/officeDocument/2006/relationships/image" Target="../media/image8.png" /><Relationship Id="rId7" Type="http://schemas.openxmlformats.org/officeDocument/2006/relationships/image" Target="../media/image10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4.png" /><Relationship Id="rId4" Type="http://schemas.openxmlformats.org/officeDocument/2006/relationships/image" Target="../media/image5.png" /><Relationship Id="rId5" Type="http://schemas.openxmlformats.org/officeDocument/2006/relationships/image" Target="../media/image6.png" /><Relationship Id="rId6" Type="http://schemas.openxmlformats.org/officeDocument/2006/relationships/image" Target="../media/image7.png" /><Relationship Id="rId7" Type="http://schemas.openxmlformats.org/officeDocument/2006/relationships/image" Target="../media/image8.png" /><Relationship Id="rId8" Type="http://schemas.openxmlformats.org/officeDocument/2006/relationships/image" Target="../media/image9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5.png" /><Relationship Id="rId4" Type="http://schemas.openxmlformats.org/officeDocument/2006/relationships/image" Target="../media/image6.png" /><Relationship Id="rId5" Type="http://schemas.openxmlformats.org/officeDocument/2006/relationships/image" Target="../media/image7.png" /><Relationship Id="rId6" Type="http://schemas.openxmlformats.org/officeDocument/2006/relationships/image" Target="../media/image8.png" /><Relationship Id="rId7" Type="http://schemas.openxmlformats.org/officeDocument/2006/relationships/image" Target="../media/image10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png" /><Relationship Id="rId3" Type="http://schemas.openxmlformats.org/officeDocument/2006/relationships/tags" Target="../tags/tag1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png" /><Relationship Id="rId3" Type="http://schemas.openxmlformats.org/officeDocument/2006/relationships/image" Target="../media/image14.pn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4.xml" /><Relationship Id="rId3" Type="http://schemas.openxmlformats.org/officeDocument/2006/relationships/image" Target="../media/image2.png" /><Relationship Id="rId4" Type="http://schemas.openxmlformats.org/officeDocument/2006/relationships/image" Target="../media/image3.png" /><Relationship Id="rId5" Type="http://schemas.openxmlformats.org/officeDocument/2006/relationships/image" Target="../media/image15.png" /><Relationship Id="rId6" Type="http://schemas.openxmlformats.org/officeDocument/2006/relationships/image" Target="../media/image16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5.png" /><Relationship Id="rId4" Type="http://schemas.openxmlformats.org/officeDocument/2006/relationships/image" Target="../media/image6.png" /><Relationship Id="rId5" Type="http://schemas.openxmlformats.org/officeDocument/2006/relationships/image" Target="../media/image7.png" /><Relationship Id="rId6" Type="http://schemas.openxmlformats.org/officeDocument/2006/relationships/image" Target="../media/image8.png" /><Relationship Id="rId7" Type="http://schemas.openxmlformats.org/officeDocument/2006/relationships/image" Target="../media/image10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79" t="11171" r="45520" b="24115"/>
          <a:stretch>
            <a:fillRect/>
          </a:stretch>
        </p:blipFill>
        <p:spPr>
          <a:xfrm>
            <a:off x="9630125" y="-1105912"/>
            <a:ext cx="6687017" cy="96590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60" t="11172" r="27039" b="23119"/>
          <a:stretch>
            <a:fillRect/>
          </a:stretch>
        </p:blipFill>
        <p:spPr>
          <a:xfrm>
            <a:off x="-3470252" y="-1254510"/>
            <a:ext cx="6687017" cy="9807624"/>
          </a:xfrm>
          <a:prstGeom prst="rect">
            <a:avLst/>
          </a:prstGeom>
        </p:spPr>
      </p:pic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3260725" y="2176780"/>
            <a:ext cx="6664960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5400">
                <a:solidFill>
                  <a:srgbClr val="591F0E"/>
                </a:solidFill>
                <a:cs typeface="Arial" panose="020b0604020202020204" pitchFamily="34" charset="0"/>
              </a:rPr>
              <a:t>语言表达简明、准确、鲜明、生动</a:t>
            </a:r>
            <a:endParaRPr lang="zh-CN" altLang="en-US" sz="5400">
              <a:solidFill>
                <a:srgbClr val="591F0E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036445" y="159385"/>
            <a:ext cx="1071689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eaLnBrk="1" latinLnBrk="0" hangingPunct="1">
              <a:lnSpc>
                <a:spcPct val="150000"/>
              </a:lnSpc>
              <a:buFont typeface="+mj-ea"/>
              <a:buNone/>
            </a:pPr>
            <a:r>
              <a:rPr lang="en-US" altLang="zh-CN" sz="36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2.</a:t>
            </a:r>
            <a:r>
              <a:rPr lang="zh-CN" altLang="en-US" sz="36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巧用替代法</a:t>
            </a:r>
            <a:r>
              <a:rPr lang="zh-CN" altLang="en-US" sz="36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——善于概括，巧用指代</a:t>
            </a:r>
            <a:endParaRPr lang="zh-CN" altLang="en-US" sz="36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96265" y="2103755"/>
            <a:ext cx="1215771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无论是书面表达还是口头表达，都不能只是具体叙述而不作必要的概括。只有</a:t>
            </a:r>
            <a:r>
              <a:rPr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把必要的叙述和概括结合起来，表达才能简明</a:t>
            </a:r>
            <a:r>
              <a:rPr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。再者，</a:t>
            </a:r>
            <a:r>
              <a:rPr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运用必要的复指成分，也是表达中不可少的</a:t>
            </a:r>
            <a:r>
              <a:rPr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。不用复指成分，就会啰嗦。</a:t>
            </a:r>
            <a:endParaRPr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88900" y="159385"/>
            <a:ext cx="12630785" cy="49542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en-US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     </a:t>
            </a:r>
            <a:r>
              <a:rPr lang="zh-CN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本着</a:t>
            </a:r>
            <a:r>
              <a:rPr lang="en-US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“</a:t>
            </a:r>
            <a:r>
              <a:rPr lang="zh-CN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简明</a:t>
            </a:r>
            <a:r>
              <a:rPr lang="en-US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”</a:t>
            </a:r>
            <a:r>
              <a:rPr lang="zh-CN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的原则，指出并修改下面文段中</a:t>
            </a:r>
            <a:r>
              <a:rPr lang="zh-CN" sz="28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两处</a:t>
            </a:r>
            <a:r>
              <a:rPr lang="zh-CN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表述不当的地方。</a:t>
            </a:r>
            <a:endParaRPr lang="zh-CN" sz="28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marL="0" indent="266700"/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随着导弹技术的发展，如今的弹道导弹射程越来越远，体积越来越小，并且速度也是越来越快，如何防御弹道导弹的攻击就成了军事强国之间竞相解决的难题。就在前几天，美国海军干了一件大事，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约翰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·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芬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号导弹驱逐舰于夏威夷东北部发射了一枚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标准－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反导拦截弹，并成功摧毁了一枚洲际弹道导弹，摧毁洲际弹道导弹也是美国首次在舰载平台上使用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标准－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反导系统成功拦截洲际弹道导弹。
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04645" y="5200015"/>
            <a:ext cx="956564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防御弹道导弹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改为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它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 
</a:t>
            </a:r>
            <a:endParaRPr 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266700"/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摧毁洲际弹道导弹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改为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036445" y="159385"/>
            <a:ext cx="1071689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eaLnBrk="1" latinLnBrk="0" hangingPunct="1">
              <a:lnSpc>
                <a:spcPct val="150000"/>
              </a:lnSpc>
              <a:buFont typeface="+mj-ea"/>
              <a:buNone/>
            </a:pPr>
            <a:r>
              <a:rPr lang="en-US" altLang="zh-CN" sz="36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3.</a:t>
            </a:r>
            <a:r>
              <a:rPr lang="zh-CN" altLang="en-US" sz="36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消除歧义法</a:t>
            </a:r>
            <a:r>
              <a:rPr lang="zh-CN" altLang="en-US" sz="36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——避免含糊，消除歧义</a:t>
            </a:r>
            <a:endParaRPr lang="zh-CN" altLang="en-US" sz="36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50520" y="1167765"/>
            <a:ext cx="12402820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表意不明、令人误解或者是产生多种理解，也是与“简明”的要求相违背的。因此，要掌握一定的方法，避免误解、消除歧义。消除歧义有以下几种方法：</a:t>
            </a:r>
            <a:endParaRPr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266700" algn="l"/>
            <a:r>
              <a:rPr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1．标点(或停顿)消除法</a:t>
            </a:r>
            <a:endParaRPr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266700" algn="l"/>
            <a:r>
              <a:rPr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2．变换词语法</a:t>
            </a:r>
            <a:endParaRPr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266700" algn="l"/>
            <a:r>
              <a:rPr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3．调序消除法</a:t>
            </a:r>
            <a:endParaRPr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266700" algn="l"/>
            <a:r>
              <a:rPr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4．语境消除法</a:t>
            </a:r>
            <a:endParaRPr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266700" algn="l"/>
            <a:endParaRPr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956310" y="303530"/>
            <a:ext cx="11231880" cy="2738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en-US" alt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</a:t>
            </a:r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下面是王伟写的一则欠条的正文部分，其中有</a:t>
            </a:r>
            <a:r>
              <a:rPr lang="zh-CN" sz="24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表意不清</a:t>
            </a:r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的地方，请加以分析。</a:t>
            </a:r>
            <a:endParaRPr lang="en-US" sz="24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marL="0" indent="266700"/>
            <a:endParaRPr 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266700"/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2020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23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日，李冬给我借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100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万元，以解决公司周转不灵的问题，现还欠款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80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万元，剩余欠款在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2020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31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日前归还。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7485" y="3112135"/>
            <a:ext cx="1257998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李冬给我借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改为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李冬借给我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或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我从李冬处借得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解决公司周转不灵的问题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改为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解决我公司周转不灵的问题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endParaRPr 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/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现还欠款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80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万元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有歧义，改为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现已还款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80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万元，还欠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万元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或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今已还款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80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万元，还欠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万元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036445" y="159385"/>
            <a:ext cx="1071689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eaLnBrk="1" latinLnBrk="0" hangingPunct="1">
              <a:lnSpc>
                <a:spcPct val="150000"/>
              </a:lnSpc>
              <a:buFont typeface="+mj-ea"/>
              <a:buNone/>
            </a:pP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4.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删繁就简法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——防止重复，删除赘余</a:t>
            </a:r>
            <a:endParaRPr lang="zh-CN" altLang="en-US" sz="36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64465" y="2247900"/>
            <a:ext cx="1240282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</a:t>
            </a:r>
            <a:r>
              <a:rPr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　要注意辨析语段中的词语是否存在</a:t>
            </a:r>
            <a:r>
              <a:rPr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词义包含、交叉或重复的情况</a:t>
            </a:r>
            <a:r>
              <a:rPr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，若有，要考虑删除，还要尽量删除语段中可有可无的文字，以确保表达的简明。</a:t>
            </a:r>
            <a:endParaRPr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452755" y="303530"/>
            <a:ext cx="12332335" cy="54463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en-US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    7</a:t>
            </a:r>
            <a:r>
              <a:rPr lang="zh-CN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．阅读下面一则通告，完成相关问题。</a:t>
            </a:r>
            <a:endParaRPr lang="en-US" sz="28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marL="0" indent="266700"/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</a:t>
            </a:r>
            <a:r>
              <a:rPr lang="zh-CN" sz="40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我处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</a:t>
            </a:r>
            <a:r>
              <a:rPr lang="zh-CN" sz="40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决定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对长江江口街办事处陈庄村至梅龙镇小李庄村段进行整治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</a:t>
            </a:r>
            <a:r>
              <a:rPr lang="zh-CN" sz="40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工作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，发现此段内有私自搭建的房屋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④</a:t>
            </a:r>
            <a:r>
              <a:rPr lang="zh-CN" sz="40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建筑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，根据《安徽省河道管理条例》中关于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清除河堤内非法建筑物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的规定，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⑤</a:t>
            </a:r>
            <a:r>
              <a:rPr lang="zh-CN" sz="40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因此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⑥</a:t>
            </a:r>
            <a:r>
              <a:rPr lang="zh-CN" sz="40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限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房主于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日前一律将房屋拆除，逾期不拆除的将按有关法律进行处罚。
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52980" y="5488305"/>
            <a:ext cx="5080000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266700"/>
            <a:r>
              <a:rPr lang="en-US" sz="6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③④⑤</a:t>
            </a:r>
            <a:endParaRPr lang="en-US" altLang="en-US" sz="6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4535089" y="3533139"/>
            <a:ext cx="3773958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sz="2800">
                <a:solidFill>
                  <a:srgbClr val="591F0E"/>
                </a:solidFill>
                <a:latin typeface="+mj-lt"/>
                <a:sym typeface="+mn-ea"/>
              </a:rPr>
              <a:t>语言表达准确“4注意”</a:t>
            </a:r>
            <a:endParaRPr lang="zh-CN" altLang="en-US" sz="2800">
              <a:solidFill>
                <a:srgbClr val="591F0E"/>
              </a:solidFill>
              <a:cs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564818" y="1953054"/>
            <a:ext cx="1714500" cy="186118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altLang="zh-CN" sz="11500">
                <a:solidFill>
                  <a:srgbClr val="591F0E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11500">
              <a:solidFill>
                <a:srgbClr val="591F0E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99" t="11172" r="24800" b="12167"/>
          <a:stretch>
            <a:fillRect/>
          </a:stretch>
        </p:blipFill>
        <p:spPr>
          <a:xfrm rot="2682414">
            <a:off x="845544" y="2881351"/>
            <a:ext cx="4356396" cy="372713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065" y="-53620"/>
            <a:ext cx="905525" cy="61206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138825">
            <a:off x="3848544" y="1730220"/>
            <a:ext cx="513024" cy="7164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1683" y="996794"/>
            <a:ext cx="584155" cy="57615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867" b="-9867"/>
          <a:stretch>
            <a:fillRect/>
          </a:stretch>
        </p:blipFill>
        <p:spPr>
          <a:xfrm>
            <a:off x="3247981" y="2785669"/>
            <a:ext cx="467439" cy="315954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92735" y="591820"/>
            <a:ext cx="1245298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．注意特定情境</a:t>
            </a:r>
            <a:endParaRPr lang="zh-CN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266700"/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语言在不同的语境中有不同的意思。要做到语言表达准确，考生就要注意语言运用的特定情境。</a:t>
            </a:r>
            <a:endParaRPr 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266700"/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2．注意符合事理及对象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266700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语言表达要符合事物发展的规律及人物特定的身份地位。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266700"/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3．注意表达程度及心理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266700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语言表达时，要根据表达的内容正确选用词语。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266700"/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4．注意词语运用符合规范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266700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词语的使用要符合现代汉语语法的规范，注意语法成分的相互搭配。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1" name="文本框 100"/>
          <p:cNvSpPr txBox="1"/>
          <p:nvPr/>
        </p:nvSpPr>
        <p:spPr>
          <a:xfrm>
            <a:off x="2036445" y="447675"/>
            <a:ext cx="1061402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下面文字中画线部分的词语，要么不准确，要么不生动，请将其修改得或准确或生动。</a:t>
            </a:r>
            <a:endParaRPr lang="zh-CN" altLang="en-US" sz="24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pic>
        <p:nvPicPr>
          <p:cNvPr id="2" name="图片 -21474826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345" y="1261745"/>
            <a:ext cx="11953240" cy="37934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748790" y="5415915"/>
            <a:ext cx="98996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①</a:t>
            </a:r>
            <a:r>
              <a:rPr 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真诚　</a:t>
            </a:r>
            <a:r>
              <a:rPr 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②</a:t>
            </a:r>
            <a:r>
              <a:rPr 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心　</a:t>
            </a:r>
            <a:r>
              <a:rPr 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③</a:t>
            </a:r>
            <a:r>
              <a:rPr 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荒芜　</a:t>
            </a:r>
            <a:r>
              <a:rPr 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④</a:t>
            </a:r>
            <a:r>
              <a:rPr 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车轮　</a:t>
            </a:r>
            <a:r>
              <a:rPr 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⑤</a:t>
            </a:r>
            <a:r>
              <a:rPr 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人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4535170" y="3533140"/>
            <a:ext cx="3779520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800">
                <a:solidFill>
                  <a:srgbClr val="591F0E"/>
                </a:solidFill>
                <a:latin typeface="+mj-lt"/>
                <a:sym typeface="+mn-ea"/>
              </a:rPr>
              <a:t>语言表达鲜明、生动“3要求”</a:t>
            </a:r>
            <a:endParaRPr lang="zh-CN" altLang="en-US" sz="2800">
              <a:solidFill>
                <a:srgbClr val="591F0E"/>
              </a:solidFill>
              <a:cs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564818" y="1953054"/>
            <a:ext cx="1714500" cy="186118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altLang="zh-CN" sz="11500">
                <a:solidFill>
                  <a:srgbClr val="591F0E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11500">
              <a:solidFill>
                <a:srgbClr val="591F0E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99" t="11172" r="24800" b="12167"/>
          <a:stretch>
            <a:fillRect/>
          </a:stretch>
        </p:blipFill>
        <p:spPr>
          <a:xfrm rot="2682414">
            <a:off x="845544" y="2881351"/>
            <a:ext cx="4356396" cy="372713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065" y="-53620"/>
            <a:ext cx="905525" cy="61206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138825">
            <a:off x="3848544" y="1730220"/>
            <a:ext cx="513024" cy="7164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1683" y="996794"/>
            <a:ext cx="584155" cy="57615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867" b="-9867"/>
          <a:stretch>
            <a:fillRect/>
          </a:stretch>
        </p:blipFill>
        <p:spPr>
          <a:xfrm>
            <a:off x="3247981" y="2785669"/>
            <a:ext cx="467439" cy="315954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19" t="5199" r="17519" b="6193"/>
          <a:stretch>
            <a:fillRect/>
          </a:stretch>
        </p:blipFill>
        <p:spPr>
          <a:xfrm>
            <a:off x="-51345" y="-34057"/>
            <a:ext cx="3472566" cy="266429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036887" y="1672109"/>
            <a:ext cx="1313180" cy="76944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4400">
                <a:solidFill>
                  <a:srgbClr val="591F0E"/>
                </a:solidFill>
                <a:ea typeface="微软雅黑" panose="020b0503020204020204" pitchFamily="34" charset="-122"/>
              </a:rPr>
              <a:t>目录</a:t>
            </a:r>
            <a:endParaRPr lang="zh-CN" altLang="en-US" sz="4400">
              <a:solidFill>
                <a:srgbClr val="591F0E"/>
              </a:solidFill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49144" y="2344361"/>
            <a:ext cx="1688667" cy="40011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2000">
                <a:solidFill>
                  <a:srgbClr val="591F0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DIRECTORY</a:t>
            </a:r>
            <a:endParaRPr lang="zh-CN" altLang="en-US" sz="2000">
              <a:solidFill>
                <a:srgbClr val="591F0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901401" y="4369261"/>
            <a:ext cx="589280" cy="337185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1600">
                <a:solidFill>
                  <a:srgbClr val="591F0E"/>
                </a:solidFill>
                <a:latin typeface="+mj-lt"/>
                <a:ea typeface="微软雅黑" panose="020b0503020204020204" pitchFamily="34" charset="-122"/>
              </a:rPr>
              <a:t>定义</a:t>
            </a:r>
            <a:endParaRPr lang="zh-CN" altLang="en-US" sz="1600">
              <a:solidFill>
                <a:srgbClr val="591F0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01401" y="3794198"/>
            <a:ext cx="51167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591F0E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000">
              <a:solidFill>
                <a:srgbClr val="591F0E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901401" y="3612060"/>
            <a:ext cx="800219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>
                <a:solidFill>
                  <a:srgbClr val="591F0E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PART</a:t>
            </a:r>
            <a:endParaRPr lang="zh-CN" altLang="en-US">
              <a:solidFill>
                <a:srgbClr val="591F0E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773295" y="4369435"/>
            <a:ext cx="1463675" cy="829945"/>
          </a:xfrm>
          <a:prstGeom prst="rect">
            <a:avLst/>
          </a:prstGeom>
          <a:effectLst/>
        </p:spPr>
        <p:txBody>
          <a:bodyPr vert="horz" wrap="square">
            <a:spAutoFit/>
          </a:bodyPr>
          <a:lstStyle/>
          <a:p>
            <a:pPr algn="l"/>
            <a:r>
              <a:rPr sz="1600">
                <a:solidFill>
                  <a:srgbClr val="591F0E"/>
                </a:solidFill>
                <a:latin typeface="+mj-lt"/>
                <a:ea typeface="微软雅黑" panose="020b0503020204020204" pitchFamily="34" charset="-122"/>
              </a:rPr>
              <a:t>语言表达简明“1个口诀”“4个方法”</a:t>
            </a:r>
            <a:endParaRPr sz="1600">
              <a:solidFill>
                <a:srgbClr val="591F0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41037" y="3794198"/>
            <a:ext cx="60785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591F0E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000">
              <a:solidFill>
                <a:srgbClr val="591F0E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841037" y="3612060"/>
            <a:ext cx="800219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>
                <a:solidFill>
                  <a:srgbClr val="591F0E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PART</a:t>
            </a:r>
            <a:endParaRPr lang="zh-CN" altLang="en-US">
              <a:solidFill>
                <a:srgbClr val="591F0E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429375" y="4369435"/>
            <a:ext cx="1510030" cy="583565"/>
          </a:xfrm>
          <a:prstGeom prst="rect">
            <a:avLst/>
          </a:prstGeom>
          <a:effectLst/>
        </p:spPr>
        <p:txBody>
          <a:bodyPr vert="horz" wrap="square">
            <a:spAutoFit/>
          </a:bodyPr>
          <a:lstStyle/>
          <a:p>
            <a:r>
              <a:rPr sz="1600">
                <a:solidFill>
                  <a:srgbClr val="591F0E"/>
                </a:solidFill>
                <a:latin typeface="+mj-lt"/>
                <a:ea typeface="微软雅黑" panose="020b0503020204020204" pitchFamily="34" charset="-122"/>
              </a:rPr>
              <a:t>语言表达准确“4注意”</a:t>
            </a:r>
            <a:endParaRPr sz="1600">
              <a:solidFill>
                <a:srgbClr val="591F0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743728" y="3794198"/>
            <a:ext cx="62388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591F0E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4000">
              <a:solidFill>
                <a:srgbClr val="591F0E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743728" y="3612060"/>
            <a:ext cx="800219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>
                <a:solidFill>
                  <a:srgbClr val="591F0E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PART</a:t>
            </a:r>
            <a:endParaRPr lang="zh-CN" altLang="en-US">
              <a:solidFill>
                <a:srgbClr val="591F0E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646160" y="4369435"/>
            <a:ext cx="1725295" cy="583565"/>
          </a:xfrm>
          <a:prstGeom prst="rect">
            <a:avLst/>
          </a:prstGeom>
          <a:effectLst/>
        </p:spPr>
        <p:txBody>
          <a:bodyPr vert="horz" wrap="square">
            <a:spAutoFit/>
          </a:bodyPr>
          <a:lstStyle/>
          <a:p>
            <a:pPr algn="l"/>
            <a:r>
              <a:rPr lang="zh-CN" altLang="en-US" sz="1600">
                <a:solidFill>
                  <a:srgbClr val="591F0E"/>
                </a:solidFill>
                <a:latin typeface="+mj-lt"/>
                <a:ea typeface="微软雅黑" panose="020b0503020204020204" pitchFamily="34" charset="-122"/>
              </a:rPr>
              <a:t>语言表达鲜明、生动“3要求”</a:t>
            </a:r>
            <a:endParaRPr lang="zh-CN" altLang="en-US" sz="1600">
              <a:solidFill>
                <a:srgbClr val="591F0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646419" y="3794198"/>
            <a:ext cx="604653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591F0E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4000">
              <a:solidFill>
                <a:srgbClr val="591F0E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646419" y="3612060"/>
            <a:ext cx="800219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>
                <a:solidFill>
                  <a:srgbClr val="591F0E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PART</a:t>
            </a:r>
            <a:endParaRPr lang="zh-CN" altLang="en-US">
              <a:solidFill>
                <a:srgbClr val="591F0E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99" t="11172" r="24800" b="12167"/>
          <a:stretch>
            <a:fillRect/>
          </a:stretch>
        </p:blipFill>
        <p:spPr>
          <a:xfrm>
            <a:off x="10066780" y="4840461"/>
            <a:ext cx="2861617" cy="24482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182" y="3369324"/>
            <a:ext cx="905525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138825">
            <a:off x="1439661" y="5153164"/>
            <a:ext cx="513024" cy="71646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800" y="4419738"/>
            <a:ext cx="584155" cy="576153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098" y="6208613"/>
            <a:ext cx="467439" cy="315954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1" name="文本框 100"/>
          <p:cNvSpPr txBox="1"/>
          <p:nvPr/>
        </p:nvSpPr>
        <p:spPr>
          <a:xfrm>
            <a:off x="141605" y="231775"/>
            <a:ext cx="12531090" cy="7355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en-US" sz="36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 </a:t>
            </a:r>
            <a:r>
              <a:rPr lang="en-US" sz="36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 1</a:t>
            </a:r>
            <a:r>
              <a:rPr lang="zh-CN" sz="36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．词语选用要恰当</a:t>
            </a:r>
            <a:endParaRPr lang="en-US" sz="1050" b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marL="0" indent="266700"/>
            <a:endParaRPr 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266700"/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在选用动词、形容词、副词时，不要使用诸如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可能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大概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也许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左右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等不确定的词来表明自己的态度与观点。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考生要多使用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坚决反对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”“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完全错误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”“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决不能这样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等词语来表明自己所持的鲜明的态度。</a:t>
            </a:r>
            <a:endParaRPr lang="zh-CN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266700"/>
            <a:endParaRPr 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266700"/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选用富有感情色彩的词语。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考生要关注整个语境，根据在表达时的不同态度与感情来选择褒义词、贬义词。选用感情色彩鲜明的褒义词、贬义词可以增强语言表达的效果；选用那些感情色彩不鲜明的中性词，只要结合好语境，同样可以达到增强语言表达效果的目的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1" name="文本框 100"/>
          <p:cNvSpPr txBox="1"/>
          <p:nvPr/>
        </p:nvSpPr>
        <p:spPr>
          <a:xfrm>
            <a:off x="136525" y="303530"/>
            <a:ext cx="12459970" cy="55695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en-US" sz="28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     </a:t>
            </a:r>
            <a:r>
              <a:rPr lang="en-US" sz="36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2</a:t>
            </a:r>
            <a:r>
              <a:rPr lang="zh-CN" sz="36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．句式选择要恰当</a:t>
            </a:r>
            <a:endParaRPr lang="zh-CN" sz="2800" b="1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marL="0" indent="266700"/>
            <a:endParaRPr lang="zh-CN" sz="40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266700"/>
            <a:r>
              <a:rPr 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在语言表达中，选择恰当的句式，可以准确鲜明地表达意思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</a:rPr>
              <a:t>。如，可以用肯定的语气来表明观点，还可以选用双重否定或反问句式来加强语气，使自己表明的观点更加鲜明而强烈。同时，还应</a:t>
            </a:r>
            <a:r>
              <a:rPr 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注意整句与散句的使用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</a:rPr>
              <a:t>。整句的形式整齐，声韵和谐，气势贯通，意义鲜明，适用于表达丰富的感情，能给人以深刻而鲜明的印象。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1" name="文本框 100"/>
          <p:cNvSpPr txBox="1"/>
          <p:nvPr/>
        </p:nvSpPr>
        <p:spPr>
          <a:xfrm>
            <a:off x="92710" y="663575"/>
            <a:ext cx="12500610" cy="4500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en-US" sz="32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   </a:t>
            </a:r>
            <a:r>
              <a:rPr lang="en-US" sz="36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3</a:t>
            </a:r>
            <a:r>
              <a:rPr lang="zh-CN" sz="36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．修辞手法运用要恰当</a:t>
            </a:r>
            <a:endParaRPr lang="zh-CN" sz="3600" b="1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marL="0" indent="266700"/>
            <a:endParaRPr lang="zh-CN" sz="1050" b="0">
              <a:ea typeface="宋体" panose="02010600030101010101" pitchFamily="2" charset="-122"/>
            </a:endParaRPr>
          </a:p>
          <a:p>
            <a:pPr marL="0" indent="266700"/>
            <a:endParaRPr lang="zh-CN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266700"/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比喻、对偶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等修辞手法的运用能增强语言表达的鲜明性，独具特色。</a:t>
            </a:r>
            <a:r>
              <a:rPr 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借助修辞手法来增强语言表达的鲜明性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，是一条切实可行的途径。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1" name="文本框 100"/>
          <p:cNvSpPr txBox="1"/>
          <p:nvPr/>
        </p:nvSpPr>
        <p:spPr>
          <a:xfrm>
            <a:off x="20320" y="375920"/>
            <a:ext cx="12665075" cy="3923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en-US" sz="32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    </a:t>
            </a:r>
            <a:r>
              <a:rPr lang="zh-CN" sz="32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下面是一条表示祝福的短信，但让人看了不但没感觉到是祝福，反而让人不舒服。请</a:t>
            </a:r>
            <a:r>
              <a:rPr lang="zh-CN" sz="32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更换画线部分</a:t>
            </a:r>
            <a:r>
              <a:rPr lang="zh-CN" sz="32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的内容，</a:t>
            </a:r>
            <a:r>
              <a:rPr lang="zh-CN" sz="32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使短信既保持形象生动的特点，又能给人带来愉悦的感觉</a:t>
            </a:r>
            <a:r>
              <a:rPr lang="zh-CN" sz="32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。</a:t>
            </a:r>
            <a:endParaRPr lang="zh-CN" sz="1050" b="0">
              <a:cs typeface="楷体_GB2312" panose="02010609030101010101" charset="-122"/>
            </a:endParaRPr>
          </a:p>
          <a:p>
            <a:pPr marL="0" indent="266700"/>
            <a:r>
              <a:rPr lang="en-US" altLang="zh-CN" sz="1050" b="0">
                <a:cs typeface="楷体_GB2312" panose="02010609030101010101" charset="-122"/>
              </a:rPr>
              <a:t>  </a:t>
            </a:r>
            <a:endParaRPr lang="en-US" altLang="zh-CN" sz="1050" b="0">
              <a:cs typeface="楷体_GB2312" panose="02010609030101010101" charset="-122"/>
            </a:endParaRPr>
          </a:p>
          <a:p>
            <a:pPr marL="0" indent="266700"/>
            <a:endParaRPr lang="en-US" altLang="zh-CN" sz="1050" b="0">
              <a:latin typeface="楷体" panose="02010609060101010101" charset="-122"/>
              <a:ea typeface="楷体" panose="02010609060101010101" charset="-122"/>
              <a:cs typeface="楷体_GB2312" panose="02010609030101010101" charset="-122"/>
            </a:endParaRPr>
          </a:p>
          <a:p>
            <a:pPr marL="0" indent="266700"/>
            <a:r>
              <a:rPr lang="zh-CN" sz="4400" b="1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</a:rPr>
              <a:t>祝你：</a:t>
            </a:r>
            <a:r>
              <a:rPr lang="zh-CN" sz="4400" b="1" u="sng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</a:rPr>
              <a:t>快乐像假货越来越多，苦恼像利息越来越少，收入像艾滋病涨势如潮，幸福像苍蝇紧紧围绕，亲情友情像股市被套牢，厄运如拉登哪也找不到。</a:t>
            </a:r>
            <a:endParaRPr lang="zh-CN" altLang="en-US" sz="4400" b="1" u="sng">
              <a:latin typeface="楷体" panose="02010609060101010101" charset="-122"/>
              <a:ea typeface="楷体" panose="02010609060101010101" charset="-122"/>
              <a:cs typeface="楷体_GB2312" panose="02010609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0040" y="4552315"/>
            <a:ext cx="1205484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快乐如山涧的溪流源源不绝，苦恼如雨后的乌云无踪无影，收入如春天的竹笋节节拔高，幸福如清新的空气和你相伴到老，亲情友情如美酒愈久弥醇，厄运如外星人总也找不到。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380365" y="303530"/>
            <a:ext cx="12374880" cy="5507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en-US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   2</a:t>
            </a:r>
            <a:r>
              <a:rPr lang="zh-CN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．将下面句群中的</a:t>
            </a:r>
            <a:r>
              <a:rPr lang="zh-CN" sz="28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两个</a:t>
            </a:r>
            <a:r>
              <a:rPr lang="en-US" sz="28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“</a:t>
            </a:r>
            <a:r>
              <a:rPr lang="zh-CN" sz="28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离群句</a:t>
            </a:r>
            <a:r>
              <a:rPr lang="en-US" sz="28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”</a:t>
            </a:r>
            <a:r>
              <a:rPr lang="zh-CN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剔除掉。</a:t>
            </a:r>
            <a:r>
              <a:rPr lang="en-US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(</a:t>
            </a:r>
            <a:r>
              <a:rPr lang="zh-CN" sz="28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只写被剔除句子的序号</a:t>
            </a:r>
            <a:r>
              <a:rPr lang="en-US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)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</a:rPr>
              <a:t>古代讲荔枝的书，包括蔡襄在内，现在知道的共有十三种，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</a:rPr>
              <a:t>①</a:t>
            </a:r>
            <a:r>
              <a:rPr lang="zh-CN" sz="3600" b="1" u="sng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</a:rPr>
              <a:t>以记福建所产的为多，尚存八种，记载广东所产的仅存一种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</a:rPr>
              <a:t>。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</a:rPr>
              <a:t>②</a:t>
            </a:r>
            <a:r>
              <a:rPr lang="zh-CN" sz="3600" b="1" u="sng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</a:rPr>
              <a:t>唐代对四川荔枝多有记述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</a:rPr>
              <a:t>。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</a:rPr>
              <a:t>③</a:t>
            </a:r>
            <a:r>
              <a:rPr lang="zh-CN" sz="3600" b="1" u="sng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</a:rPr>
              <a:t>明代文</a:t>
            </a:r>
            <a:r>
              <a:rPr lang="zh-CN" sz="3600" b="1" u="sng">
                <a:latin typeface="楷体" panose="02010609060101010101" charset="-122"/>
                <a:ea typeface="楷体" panose="02010609060101010101" charset="-122"/>
              </a:rPr>
              <a:t>徴</a:t>
            </a:r>
            <a:r>
              <a:rPr lang="zh-CN" sz="3600" b="1" u="sng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</a:rPr>
              <a:t>明有《新荔篇》诗，说常熟顾氏种活过荔枝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</a:rPr>
              <a:t>。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</a:rPr>
              <a:t>④</a:t>
            </a:r>
            <a:r>
              <a:rPr lang="zh-CN" sz="3600" b="1" u="sng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</a:rPr>
              <a:t>清初陈鼎一谱，则对川、粤、闽三省所产的都有记载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</a:rPr>
              <a:t>。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</a:rPr>
              <a:t>⑤</a:t>
            </a:r>
            <a:r>
              <a:rPr lang="zh-CN" sz="3600" b="1" u="sng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</a:rPr>
              <a:t>蔡谱不仅是我国，也是世界的果树志中，著作年代最早的一部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</a:rPr>
              <a:t>。内容包括荔枝的产地、生态、功用、加工、运销以及有关荔枝的史事，并记载了荔枝的三十二个品种。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</a:rPr>
              <a:t>要剔除的两句是</a:t>
            </a:r>
            <a:r>
              <a:rPr lang="zh-CN" sz="3600" b="1" u="dotted">
                <a:latin typeface="楷体" panose="02010609060101010101" charset="-122"/>
                <a:ea typeface="楷体" panose="02010609060101010101" charset="-122"/>
              </a:rPr>
              <a:t>　　　　　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</a:rPr>
              <a:t>。
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80815" y="4768215"/>
            <a:ext cx="50800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266700"/>
            <a:r>
              <a:rPr lang="en-US" sz="5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②③</a:t>
            </a:r>
            <a:endParaRPr lang="en-US" altLang="en-US" sz="5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750">
        <p:comb/>
      </p:transition>
    </mc:Choice>
    <mc:Fallback>
      <p:transition spd="slow" advClick="0" advTm="3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604645" y="159385"/>
            <a:ext cx="11045825" cy="47694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en-US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4</a:t>
            </a:r>
            <a:r>
              <a:rPr lang="zh-CN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．本着语言表达简明的原则，完成后面的题目。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</a:rPr>
              <a:t>夏天到了，人们喜欢吃一些生冷的食品，外出就餐的频率也高了。</a:t>
            </a:r>
            <a:r>
              <a:rPr lang="zh-CN" sz="4000" b="1" u="sng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</a:rPr>
              <a:t>常吃生冷食品和常外出就餐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</a:rPr>
              <a:t>都给肠道传染病的发生埋下了隐患。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画横线的句子可简略为</a:t>
            </a:r>
            <a:r>
              <a:rPr lang="zh-CN" sz="4000" b="1" u="dotted">
                <a:latin typeface="楷体" panose="02010609060101010101" charset="-122"/>
                <a:ea typeface="楷体" panose="02010609060101010101" charset="-122"/>
              </a:rPr>
              <a:t>　　　</a:t>
            </a:r>
            <a:r>
              <a:rPr lang="zh-CN" sz="1050" b="0" u="dotted">
                <a:ea typeface="宋体" panose="02010600030101010101" pitchFamily="2" charset="-122"/>
              </a:rPr>
              <a:t>　　
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005320" y="3399790"/>
            <a:ext cx="50800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266700"/>
            <a:r>
              <a:rPr lang="zh-CN" sz="5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endParaRPr lang="zh-CN" altLang="en-US" sz="5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750">
        <p:comb/>
      </p:transition>
    </mc:Choice>
    <mc:Fallback>
      <p:transition spd="slow" advClick="0" advTm="3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006475" y="447675"/>
            <a:ext cx="11737975" cy="2738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en-US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6</a:t>
            </a:r>
            <a:r>
              <a:rPr lang="zh-CN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．下面句子有歧义，请作修改。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</a:rPr>
              <a:t>上海某中学为强化学生的创新意识，专门开设展台，展出了十多个学生制作的火箭模型。
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_GB2312" panose="02010609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3875" y="3688080"/>
            <a:ext cx="122205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展出了十多位学生制作的火箭模型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或</a:t>
            </a:r>
            <a:endParaRPr lang="zh-CN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266700"/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展出了由学生制作的十多个火箭模型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750">
        <p:comb/>
      </p:transition>
    </mc:Choice>
    <mc:Fallback>
      <p:transition spd="slow" advClick="0" advTm="3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323850" y="375920"/>
            <a:ext cx="12430760" cy="59391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en-US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  8</a:t>
            </a:r>
            <a:r>
              <a:rPr lang="zh-CN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．下面一段文字有</a:t>
            </a:r>
            <a:r>
              <a:rPr lang="zh-CN" sz="28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四处重复累赘</a:t>
            </a:r>
            <a:r>
              <a:rPr lang="zh-CN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，请予以删除</a:t>
            </a:r>
            <a:r>
              <a:rPr lang="en-US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(</a:t>
            </a:r>
            <a:r>
              <a:rPr lang="zh-CN" sz="28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只填序号</a:t>
            </a:r>
            <a:r>
              <a:rPr lang="en-US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)</a:t>
            </a:r>
            <a:r>
              <a:rPr lang="zh-CN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。</a:t>
            </a:r>
            <a:r>
              <a:rPr lang="zh-CN" sz="2800" b="1" u="heavy">
                <a:uFill>
                  <a:solidFill>
                    <a:srgbClr val="FF0000"/>
                  </a:solidFill>
                </a:u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要求：删除后应简明连贯，不改变原意。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昨天中午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点刚过，奉节县皇安宾馆外的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</a:t>
            </a:r>
            <a:r>
              <a:rPr lang="zh-CN" sz="36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江边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阶梯上，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</a:t>
            </a:r>
            <a:r>
              <a:rPr lang="zh-CN" sz="36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还差两个多月才满</a:t>
            </a:r>
            <a:r>
              <a:rPr lang="en-US" sz="36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sz="36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岁的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谈家嘉一身泳装，不停地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</a:t>
            </a:r>
            <a:r>
              <a:rPr lang="zh-CN" sz="36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在阶梯上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跑上跑下做热身运动。下午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点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35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分，迫不及待的家嘉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④</a:t>
            </a:r>
            <a:r>
              <a:rPr lang="zh-CN" sz="36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急不可待地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⑤</a:t>
            </a:r>
            <a:r>
              <a:rPr lang="zh-CN" sz="36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纵身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跳进长江。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⑥</a:t>
            </a:r>
            <a:r>
              <a:rPr lang="zh-CN" sz="36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谈家嘉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她时而潜入水中，时而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⑦</a:t>
            </a:r>
            <a:r>
              <a:rPr lang="zh-CN" sz="36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探出头来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做深呼吸；时而蛙泳，时而自由泳。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⑧</a:t>
            </a:r>
            <a:r>
              <a:rPr lang="zh-CN" sz="36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下午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点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14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分，谈家嘉游到终点。奉节县体育局局长欧阳明摁下了秒表，时间显示为：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39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24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秒。
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44600" y="5992495"/>
            <a:ext cx="50800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266700"/>
            <a:r>
              <a:rPr lang="en-US" sz="5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③④⑥⑧</a:t>
            </a:r>
            <a:endParaRPr lang="en-US" altLang="en-US" sz="5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750">
        <p:comb/>
      </p:transition>
    </mc:Choice>
    <mc:Fallback>
      <p:transition spd="slow" advClick="0" advTm="3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92710" y="231775"/>
            <a:ext cx="12756515" cy="4831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en-US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    2</a:t>
            </a:r>
            <a:r>
              <a:rPr lang="zh-CN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．下面这则文稿在表达上有</a:t>
            </a:r>
            <a:r>
              <a:rPr lang="zh-CN" sz="28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四处不准确</a:t>
            </a:r>
            <a:r>
              <a:rPr lang="zh-CN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，请</a:t>
            </a:r>
            <a:r>
              <a:rPr lang="zh-CN" sz="28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找出</a:t>
            </a:r>
            <a:r>
              <a:rPr lang="zh-CN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并加以</a:t>
            </a:r>
            <a:r>
              <a:rPr lang="zh-CN" sz="28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改正</a:t>
            </a:r>
            <a:r>
              <a:rPr lang="zh-CN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。</a:t>
            </a:r>
            <a:r>
              <a:rPr lang="en-US" altLang="zh-CN" sz="1050" b="0">
                <a:ea typeface="宋体" panose="02010600030101010101" pitchFamily="2" charset="-122"/>
              </a:rPr>
              <a:t>                         </a:t>
            </a:r>
            <a:r>
              <a:rPr lang="en-US" altLang="zh-CN" sz="1050" b="1">
                <a:ea typeface="宋体" panose="02010600030101010101" pitchFamily="2" charset="-122"/>
              </a:rPr>
              <a:t> 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通　告</a:t>
            </a:r>
            <a:r>
              <a:rPr 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为提高电话网的通信能力，我公司将对辖区内电话局的交换机进行升级改造，现依据《中华人民共和国电信条例》，</a:t>
            </a:r>
            <a:r>
              <a:rPr 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将有关事项宣告如下：</a:t>
            </a:r>
            <a:r>
              <a:rPr 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敝公司将于</a:t>
            </a:r>
            <a:r>
              <a:rPr 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2020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r>
              <a:rPr 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</a:t>
            </a:r>
            <a:r>
              <a:rPr 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</a:t>
            </a:r>
            <a:r>
              <a:rPr 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时至</a:t>
            </a:r>
            <a:r>
              <a:rPr 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</a:t>
            </a:r>
            <a:r>
              <a:rPr 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时施工，在此期间会影响青山区电话用户的正常通话。交换机升级后，</a:t>
            </a:r>
            <a:r>
              <a:rPr 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④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用户原有的一些业务功能</a:t>
            </a:r>
            <a:r>
              <a:rPr 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如闹铃、呼叫转移等</a:t>
            </a:r>
            <a:r>
              <a:rPr 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需要重新设定；热线和呼出限制的设置方法也有变化。</a:t>
            </a:r>
            <a:r>
              <a:rPr 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⑤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如有疑问，欢迎提出。本公司客服电话：</a:t>
            </a:r>
            <a:r>
              <a:rPr 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××××××××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⑥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对工程施工给贵用户造成的不便，我们深表歉意。请予理解和支持。天网通信有限公司青山分公司</a:t>
            </a:r>
            <a:r>
              <a:rPr 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                            2020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r>
              <a:rPr 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</a:t>
            </a:r>
            <a:r>
              <a:rPr 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
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56310" y="4695825"/>
            <a:ext cx="1158875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宣告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改为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通告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endParaRPr lang="zh-CN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266700"/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敝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改为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endParaRPr lang="zh-CN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266700"/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⑤“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提出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改为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垂询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endParaRPr lang="zh-CN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266700"/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⑥“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贵用户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改为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您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750">
        <p:comb/>
      </p:transition>
    </mc:Choice>
    <mc:Fallback>
      <p:transition spd="slow" advClick="0" advTm="3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36220" y="159385"/>
            <a:ext cx="12694285" cy="61239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      2</a:t>
            </a:r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．下面是关于中国科技大学国家同步辐射实验室的介绍说明，是合肥市</a:t>
            </a:r>
            <a:r>
              <a:rPr 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“</a:t>
            </a:r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中学生科技节</a:t>
            </a:r>
            <a:r>
              <a:rPr 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”</a:t>
            </a:r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的一块展板上的文字内容。请筛选相关信息，以解说员的身份，向前来参观的同学作介绍。要求：语言表达简明、生动、得体，至少使用一种修辞手法，</a:t>
            </a:r>
            <a:r>
              <a:rPr 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100</a:t>
            </a:r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字左右。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名称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：国家同步辐射实验室。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位置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：中国科技大学的新校园内，占地约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公顷。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设备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：主要设备包括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200 MeV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直线加速器和一个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800 MeV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电子储存环。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基本工作原理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：直线加速器总长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35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米，由电子枪、予聚焦器、聚束器和四个六米加速区段组成。总功率为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70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兆瓦的五只速调管向直线加速器提供微波功率。被加速的电子经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88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米长输运线注入储存环里。储存环周长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66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米，由弯转磁铁、四极磁铁、六极磁铁、注入系统、高频系统、超高真空系统、束流测量及控制系统等组成。
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750">
        <p:comb/>
      </p:transition>
    </mc:Choice>
    <mc:Fallback>
      <p:transition spd="slow" advClick="0" advTm="3000">
        <p:comb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4535089" y="3533139"/>
            <a:ext cx="3773958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800">
                <a:solidFill>
                  <a:srgbClr val="591F0E"/>
                </a:solidFill>
                <a:cs typeface="Arial" panose="020b0604020202020204" pitchFamily="34" charset="0"/>
              </a:rPr>
              <a:t>定义</a:t>
            </a:r>
            <a:endParaRPr lang="zh-CN" altLang="en-US" sz="2800">
              <a:solidFill>
                <a:srgbClr val="591F0E"/>
              </a:solidFill>
              <a:cs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860055" y="1953054"/>
            <a:ext cx="1124026" cy="186204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altLang="zh-CN" sz="11500">
                <a:solidFill>
                  <a:srgbClr val="591F0E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11500">
              <a:solidFill>
                <a:srgbClr val="591F0E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99" t="11172" r="24800" b="12167"/>
          <a:stretch>
            <a:fillRect/>
          </a:stretch>
        </p:blipFill>
        <p:spPr>
          <a:xfrm rot="2682414">
            <a:off x="845544" y="2881351"/>
            <a:ext cx="4356396" cy="372713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065" y="-53620"/>
            <a:ext cx="905525" cy="61206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138825">
            <a:off x="3848544" y="1730220"/>
            <a:ext cx="513024" cy="7164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1683" y="996794"/>
            <a:ext cx="584155" cy="57615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867" b="-9867"/>
          <a:stretch>
            <a:fillRect/>
          </a:stretch>
        </p:blipFill>
        <p:spPr>
          <a:xfrm>
            <a:off x="3247981" y="2785669"/>
            <a:ext cx="467439" cy="315954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452755" y="1599565"/>
            <a:ext cx="1214945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同学们，展板上介绍的国家同步辐射实验室位于中国科技大学新校园内，占地约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公顷，主要设备包括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200 MeV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直线加速器和一个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800 MeV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电子储存环。经过直线加速器加速的电子如同参加一场百米短跑一般，会经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88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米长输运线注入周长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66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米的储存环里，从而监测同步辐射。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750">
        <p:comb/>
      </p:transition>
    </mc:Choice>
    <mc:Fallback>
      <p:transition spd="slow" advClick="0" advTm="3000">
        <p:comb/>
      </p:transition>
    </mc:Fallback>
  </mc:AlternateContent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964690" y="87630"/>
            <a:ext cx="1073531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</a:t>
            </a: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典题体验</a:t>
            </a:r>
            <a:r>
              <a:rPr 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</a:t>
            </a:r>
            <a:r>
              <a:rPr lang="en-US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1</a:t>
            </a:r>
            <a:r>
              <a:rPr lang="zh-CN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．阅读下面一段文字，完成后面的题目。</a:t>
            </a:r>
            <a:r>
              <a:rPr lang="en-US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(2</a:t>
            </a:r>
            <a:r>
              <a:rPr lang="zh-CN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分</a:t>
            </a:r>
            <a:r>
              <a:rPr lang="en-US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)
</a:t>
            </a:r>
            <a:endParaRPr lang="en-US" altLang="en-US" sz="28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pic>
        <p:nvPicPr>
          <p:cNvPr id="2" name="图片 -214748262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8610" y="1167765"/>
            <a:ext cx="8631555" cy="40024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30175" y="5272405"/>
            <a:ext cx="1256982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处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完全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与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足以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重复，应删去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完全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266700"/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处考查表达简明，可承前一句的主语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历来的研究者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，将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他们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删去。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750">
        <p:comb/>
      </p:transition>
    </mc:Choice>
    <mc:Fallback>
      <p:transition spd="slow" advClick="0" advTm="3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820545" y="87630"/>
            <a:ext cx="94843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en-US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2</a:t>
            </a:r>
            <a:r>
              <a:rPr lang="zh-CN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．阅读下边一段文字，按要求答题。</a:t>
            </a:r>
            <a:r>
              <a:rPr lang="en-US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(5</a:t>
            </a:r>
            <a:r>
              <a:rPr lang="zh-CN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分</a:t>
            </a:r>
            <a:r>
              <a:rPr lang="en-US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)</a:t>
            </a:r>
            <a:endParaRPr lang="en-US" altLang="en-US" sz="28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pic>
        <p:nvPicPr>
          <p:cNvPr id="2" name="图片 -21474826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610" y="1023620"/>
            <a:ext cx="6130925" cy="32023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26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6225" y="857885"/>
            <a:ext cx="6124575" cy="31159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64465" y="4479925"/>
            <a:ext cx="1247076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(1)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请在横线处补写一句话。要求：</a:t>
            </a:r>
            <a:r>
              <a:rPr 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既能回应野草的嘲讽，又能表现百合坚定的信念；</a:t>
            </a:r>
            <a:r>
              <a:rPr 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不少于</a:t>
            </a:r>
            <a:r>
              <a:rPr 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字，不多于</a:t>
            </a:r>
            <a:r>
              <a:rPr 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25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字。</a:t>
            </a:r>
            <a:r>
              <a:rPr 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(2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</a:t>
            </a:r>
            <a:r>
              <a:rPr 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4465" y="5687060"/>
            <a:ext cx="107232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(2)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文中</a:t>
            </a:r>
            <a:r>
              <a:rPr 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①②③④⑤⑥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处，有三处多余，这三处是</a:t>
            </a:r>
            <a:r>
              <a:rPr lang="zh-CN" sz="2800" b="1" u="dotted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　　　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(3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</a:t>
            </a:r>
            <a:r>
              <a:rPr 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750">
        <p:comb/>
      </p:transition>
    </mc:Choice>
    <mc:Fallback>
      <p:transition spd="slow" advClick="0" advTm="3000">
        <p:comb/>
      </p:transition>
    </mc:Fallback>
  </mc:AlternateContent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96265" y="591820"/>
            <a:ext cx="1216152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en-US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(1)</a:t>
            </a:r>
            <a:r>
              <a:rPr lang="zh-CN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请在横线处补写一句话。要求：</a:t>
            </a:r>
            <a:r>
              <a:rPr lang="en-US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①</a:t>
            </a:r>
            <a:r>
              <a:rPr lang="zh-CN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既能回应野草的嘲讽，又能表现百合坚定的信念；</a:t>
            </a:r>
            <a:r>
              <a:rPr lang="en-US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②</a:t>
            </a:r>
            <a:r>
              <a:rPr lang="zh-CN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不少于</a:t>
            </a:r>
            <a:r>
              <a:rPr lang="en-US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20</a:t>
            </a:r>
            <a:r>
              <a:rPr lang="zh-CN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字，不多于</a:t>
            </a:r>
            <a:r>
              <a:rPr lang="en-US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25</a:t>
            </a:r>
            <a:r>
              <a:rPr lang="zh-CN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字。</a:t>
            </a:r>
            <a:r>
              <a:rPr lang="en-US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(2</a:t>
            </a:r>
            <a:r>
              <a:rPr lang="zh-CN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分</a:t>
            </a:r>
            <a:r>
              <a:rPr lang="en-US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)</a:t>
            </a:r>
            <a:endParaRPr lang="en-US" altLang="en-US" sz="28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8655" y="1887855"/>
            <a:ext cx="113772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无须别人欣赏，我一定要用花朵证明自己与众不同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12800" y="3616325"/>
            <a:ext cx="1082294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indent="266700"/>
            <a:r>
              <a:rPr lang="en-US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(2)</a:t>
            </a:r>
            <a:r>
              <a:rPr lang="zh-CN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文中</a:t>
            </a:r>
            <a:r>
              <a:rPr lang="en-US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①②③④⑤⑥</a:t>
            </a:r>
            <a:r>
              <a:rPr lang="zh-CN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处，有三处多余，这三处是</a:t>
            </a:r>
            <a:r>
              <a:rPr lang="zh-CN" sz="2800" b="1" u="dotted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　　　　</a:t>
            </a:r>
            <a:r>
              <a:rPr lang="zh-CN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。</a:t>
            </a:r>
            <a:r>
              <a:rPr lang="en-US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(3</a:t>
            </a:r>
            <a:r>
              <a:rPr lang="zh-CN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分</a:t>
            </a:r>
            <a:r>
              <a:rPr lang="en-US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)</a:t>
            </a:r>
            <a:endParaRPr lang="en-US" altLang="en-US" sz="28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32890" y="4984115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266700"/>
            <a:r>
              <a:rPr 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②③⑥</a:t>
            </a:r>
            <a:endParaRPr lang="en-US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750">
        <p:comb/>
      </p:transition>
    </mc:Choice>
    <mc:Fallback>
      <p:transition spd="slow" advClick="0" advTm="3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79" t="11171" r="45520" b="24115"/>
          <a:stretch>
            <a:fillRect/>
          </a:stretch>
        </p:blipFill>
        <p:spPr>
          <a:xfrm>
            <a:off x="9630125" y="-1105912"/>
            <a:ext cx="6687017" cy="96590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60" t="11172" r="27039" b="23119"/>
          <a:stretch>
            <a:fillRect/>
          </a:stretch>
        </p:blipFill>
        <p:spPr>
          <a:xfrm>
            <a:off x="-3470252" y="-1254510"/>
            <a:ext cx="6687017" cy="9807624"/>
          </a:xfrm>
          <a:prstGeom prst="rect">
            <a:avLst/>
          </a:prstGeom>
        </p:spPr>
      </p:pic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3409950" y="2942587"/>
            <a:ext cx="6002888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5400">
                <a:solidFill>
                  <a:srgbClr val="591F0E"/>
                </a:solidFill>
                <a:cs typeface="Arial" panose="020b0604020202020204" pitchFamily="34" charset="0"/>
              </a:rPr>
              <a:t>谢谢聆听</a:t>
            </a:r>
            <a:endParaRPr lang="zh-CN" altLang="en-US" sz="5400">
              <a:solidFill>
                <a:srgbClr val="591F0E"/>
              </a:solidFill>
              <a:cs typeface="Arial" panose="020b0604020202020204" pitchFamily="34" charset="0"/>
            </a:endParaRPr>
          </a:p>
        </p:txBody>
      </p:sp>
      <p:pic>
        <p:nvPicPr>
          <p:cNvPr id="11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2471400" y="12534900"/>
            <a:ext cx="317500" cy="228600"/>
          </a:xfrm>
          <a:prstGeom prst="cube">
            <a:avLst/>
          </a:prstGeom>
        </p:spPr>
      </p:pic>
      <p:pic>
        <p:nvPicPr>
          <p:cNvPr id="12" name="New picture"/>
          <p:cNvPicPr/>
          <p:nvPr/>
        </p:nvPicPr>
        <p:blipFill>
          <a:blip r:embed="rId6"/>
          <a:stretch>
            <a:fillRect/>
          </a:stretch>
        </p:blipFill>
        <p:spPr>
          <a:xfrm>
            <a:off x="12687300" y="11137900"/>
            <a:ext cx="342900" cy="2540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308610" y="1239520"/>
            <a:ext cx="1230566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语言表达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简明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主要包括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简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两个方面：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简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即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简练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，就是话语力求简洁，不重复啰唆，不说多余的话，它反映了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量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的要求；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即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明晰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，就是把意思表达清楚，使别人准确理解其意思，它反映了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质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的要求。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语言表达准确、鲜明、生动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真正体现了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注重能力考查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准确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较为容易理解，而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鲜明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生动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这两点的具体表现其实就是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文采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，所以主观试题的解答不单是要求准确，还要重视语言表达的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逻辑与文采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4485005" y="3688715"/>
            <a:ext cx="66795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800">
                <a:solidFill>
                  <a:srgbClr val="591F0E"/>
                </a:solidFill>
                <a:cs typeface="Arial" panose="020b0604020202020204" pitchFamily="34" charset="0"/>
              </a:rPr>
              <a:t>语言表达简明“1个口诀”“4个方法”</a:t>
            </a:r>
            <a:endParaRPr lang="zh-CN" altLang="en-US" sz="2800">
              <a:solidFill>
                <a:srgbClr val="591F0E"/>
              </a:solidFill>
              <a:cs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564818" y="1953054"/>
            <a:ext cx="1714500" cy="186118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altLang="zh-CN" sz="11500">
                <a:solidFill>
                  <a:srgbClr val="591F0E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11500">
              <a:solidFill>
                <a:srgbClr val="591F0E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99" t="11172" r="24800" b="12167"/>
          <a:stretch>
            <a:fillRect/>
          </a:stretch>
        </p:blipFill>
        <p:spPr>
          <a:xfrm rot="2682414">
            <a:off x="845544" y="2881351"/>
            <a:ext cx="4356396" cy="372713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065" y="-53620"/>
            <a:ext cx="905525" cy="61206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138825">
            <a:off x="3848544" y="1730220"/>
            <a:ext cx="513024" cy="7164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1683" y="996794"/>
            <a:ext cx="584155" cy="57615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867" b="-9867"/>
          <a:stretch>
            <a:fillRect/>
          </a:stretch>
        </p:blipFill>
        <p:spPr>
          <a:xfrm>
            <a:off x="3247981" y="2785669"/>
            <a:ext cx="467439" cy="315954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638810" y="1167765"/>
            <a:ext cx="12086590" cy="3692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en-US" sz="32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(</a:t>
            </a:r>
            <a:r>
              <a:rPr lang="zh-CN" sz="32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一</a:t>
            </a:r>
            <a:r>
              <a:rPr lang="en-US" sz="32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)</a:t>
            </a:r>
            <a:r>
              <a:rPr lang="zh-CN" sz="32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熟记</a:t>
            </a:r>
            <a:r>
              <a:rPr lang="en-US" sz="32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“1</a:t>
            </a:r>
            <a:r>
              <a:rPr lang="zh-CN" sz="32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个口诀</a:t>
            </a:r>
            <a:r>
              <a:rPr lang="en-US" sz="32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”</a:t>
            </a:r>
            <a:endParaRPr lang="zh-CN" sz="32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marL="0" indent="266700"/>
            <a:endParaRPr lang="zh-CN" sz="40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 eaLnBrk="1" latinLnBrk="0" hangingPunct="1"/>
            <a:r>
              <a:rPr lang="zh-CN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语言简明两方面，内容最少意明显。</a:t>
            </a:r>
            <a:r>
              <a:rPr lang="en-US" altLang="zh-CN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重复词句莫出现，代词标点发挥全。</a:t>
            </a:r>
            <a:endParaRPr lang="zh-CN" sz="5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 eaLnBrk="1" latinLnBrk="0" hangingPunct="1"/>
            <a:r>
              <a:rPr lang="zh-CN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消除歧义语病连，思维清晰是关键。</a:t>
            </a:r>
            <a:endParaRPr lang="zh-CN" altLang="en-US" sz="5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316355" y="519430"/>
            <a:ext cx="11454130" cy="18764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en-US" sz="32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(</a:t>
            </a:r>
            <a:r>
              <a:rPr lang="zh-CN" sz="32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二</a:t>
            </a:r>
            <a:r>
              <a:rPr lang="en-US" sz="32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)</a:t>
            </a:r>
            <a:r>
              <a:rPr lang="zh-CN" sz="32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使用</a:t>
            </a:r>
            <a:r>
              <a:rPr lang="en-US" sz="32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“4</a:t>
            </a:r>
            <a:r>
              <a:rPr lang="zh-CN" sz="32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个方法</a:t>
            </a:r>
            <a:r>
              <a:rPr lang="en-US" sz="32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”</a:t>
            </a:r>
            <a:endParaRPr lang="zh-CN" sz="32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marL="0" indent="266700"/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语言简明的本质要求是用最简省的语言材料传达出最丰富的信息，实现表达效果的最佳化。</a:t>
            </a:r>
            <a:r>
              <a:rPr 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简</a:t>
            </a:r>
            <a:r>
              <a:rPr 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即</a:t>
            </a:r>
            <a:r>
              <a:rPr 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简洁而无冗余</a:t>
            </a:r>
            <a:r>
              <a:rPr 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，一般采用</a:t>
            </a:r>
            <a:r>
              <a:rPr 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文段修改</a:t>
            </a:r>
            <a:r>
              <a:rPr 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的方式考查。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64690" y="2752090"/>
            <a:ext cx="1017143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742950" indent="-742950" eaLnBrk="1" latinLnBrk="0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去次留主法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围绕中心，排除异己</a:t>
            </a:r>
            <a:endParaRPr 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742950" indent="-742950" eaLnBrk="1" latinLnBrk="0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巧用替代法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——善于概括，巧用指代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742950" indent="-742950" eaLnBrk="1" latinLnBrk="0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消除歧义法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——避免含糊，消除歧义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742950" indent="-742950" eaLnBrk="1" latinLnBrk="0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删繁就简法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——防止重复，删除赘余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036445" y="159385"/>
            <a:ext cx="1071689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eaLnBrk="1" latinLnBrk="0" hangingPunct="1">
              <a:lnSpc>
                <a:spcPct val="150000"/>
              </a:lnSpc>
              <a:buFont typeface="+mj-ea"/>
              <a:buNone/>
            </a:pPr>
            <a:r>
              <a:rPr lang="en-US" altLang="zh-CN" sz="36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1.</a:t>
            </a:r>
            <a:r>
              <a:rPr lang="zh-CN" sz="36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去次留主法</a:t>
            </a:r>
            <a:r>
              <a:rPr lang="en-US" sz="36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——</a:t>
            </a:r>
            <a:r>
              <a:rPr lang="zh-CN" sz="36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围绕中心，排除异己</a:t>
            </a:r>
            <a:endParaRPr lang="zh-CN" altLang="en-US" sz="36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96265" y="2103755"/>
            <a:ext cx="1179449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做到语言简明，首先是</a:t>
            </a:r>
            <a:r>
              <a:rPr 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每一句话都要围绕既定中心，抓住要点，不要节外生枝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。俗话说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简明扼要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，从表达上说，只有扼住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要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，才能做到简明。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812800" y="519430"/>
            <a:ext cx="11934825" cy="44615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zh-CN" sz="32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阅读下面的一段文字，其中</a:t>
            </a:r>
            <a:r>
              <a:rPr lang="zh-CN" sz="32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有一句游离于话题之外</a:t>
            </a:r>
            <a:r>
              <a:rPr lang="zh-CN" sz="32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，请找出。</a:t>
            </a:r>
            <a:endParaRPr lang="zh-CN" sz="32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marL="0" indent="266700"/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现阶段，我国民生福祉达到一个全新的水平，实现更加充分更高质量就业，居民收入增长和经济增长同步，分配结构明显改善，基本公共服务均等化水平明显提高，突发公共事件应急能力显著增强，全民受教育程度不断提升，多层次社会保障体系更加健全，卫生健康体系更加完善，脱贫攻坚成果巩固拓展，乡村振兴战略全面推进。
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36445" y="5632450"/>
            <a:ext cx="893572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突发公共事件应急能力显著增强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3153,&quot;width&quot;:5350}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OUTPUT_FOLDER" val="C:\Users\Administrator\Desktop\212素材包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粉色淡雅鲜花小清新唯美梦幻水彩PPT背景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_ULTRA_SCORM_COURSE_ID" val="04758D6F-6C52-42D3-A2B2-2D27A09FC1F2"/>
  <p:tag name="ISPRINGCLOUDFOLDERID" val="0"/>
  <p:tag name="ISPRINGCLOUDFOLDERPATH" val="Repository"/>
  <p:tag name="ISPRINGONLINEFOLDERID" val="0"/>
  <p:tag name="ISPRINGONLINEFOLDERPATH" val="Content List"/>
</p:tagLst>
</file>

<file path=ppt/theme/theme1.xml><?xml version="1.0" encoding="utf-8"?>
<a:theme xmlns:r="http://schemas.openxmlformats.org/officeDocument/2006/relationships"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107</Paragraphs>
  <Slides>34</Slides>
  <Notes>24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baseType="lpstr" size="46">
      <vt:lpstr>Arial</vt:lpstr>
      <vt:lpstr>Calibri Light</vt:lpstr>
      <vt:lpstr>Calibri</vt:lpstr>
      <vt:lpstr>微软雅黑</vt:lpstr>
      <vt:lpstr>Agency FB</vt:lpstr>
      <vt:lpstr>Arial Unicode MS</vt:lpstr>
      <vt:lpstr>宋体</vt:lpstr>
      <vt:lpstr>楷体</vt:lpstr>
      <vt:lpstr>黑体</vt:lpstr>
      <vt:lpstr>Times New Roman</vt:lpstr>
      <vt:lpstr>楷体_GB2312</vt:lpstr>
      <vt:lpstr>1_自定义设计方案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2021-11-05T11:00:13.469</cp:lastPrinted>
  <dcterms:created xsi:type="dcterms:W3CDTF">2021-11-05T11:00:13Z</dcterms:created>
  <dcterms:modified xsi:type="dcterms:W3CDTF">2021-11-05T03:00:14Z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