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421" r:id="rId4"/>
    <p:sldId id="398" r:id="rId5"/>
    <p:sldId id="1402" r:id="rId6"/>
    <p:sldId id="399" r:id="rId7"/>
    <p:sldId id="400" r:id="rId8"/>
    <p:sldId id="402" r:id="rId9"/>
    <p:sldId id="403" r:id="rId10"/>
    <p:sldId id="404" r:id="rId11"/>
    <p:sldId id="1391" r:id="rId12"/>
    <p:sldId id="406" r:id="rId13"/>
    <p:sldId id="1392" r:id="rId14"/>
    <p:sldId id="408" r:id="rId15"/>
    <p:sldId id="410" r:id="rId16"/>
    <p:sldId id="1393" r:id="rId17"/>
    <p:sldId id="449" r:id="rId18"/>
    <p:sldId id="450" r:id="rId19"/>
    <p:sldId id="1394" r:id="rId20"/>
    <p:sldId id="452" r:id="rId21"/>
    <p:sldId id="1395" r:id="rId22"/>
    <p:sldId id="454" r:id="rId23"/>
    <p:sldId id="455" r:id="rId24"/>
    <p:sldId id="1396" r:id="rId25"/>
    <p:sldId id="457" r:id="rId26"/>
    <p:sldId id="459" r:id="rId27"/>
    <p:sldId id="1397" r:id="rId28"/>
    <p:sldId id="461" r:id="rId29"/>
    <p:sldId id="462" r:id="rId30"/>
    <p:sldId id="1398" r:id="rId31"/>
    <p:sldId id="464" r:id="rId32"/>
    <p:sldId id="654" r:id="rId33"/>
    <p:sldId id="465" r:id="rId34"/>
    <p:sldId id="466" r:id="rId35"/>
    <p:sldId id="1399" r:id="rId36"/>
    <p:sldId id="1400" r:id="rId37"/>
    <p:sldId id="1401" r:id="rId38"/>
    <p:sldId id="655" r:id="rId39"/>
    <p:sldId id="656" r:id="rId40"/>
    <p:sldId id="657" r:id="rId41"/>
    <p:sldId id="658" r:id="rId42"/>
    <p:sldId id="659" r:id="rId43"/>
    <p:sldId id="1186" r:id="rId44"/>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30" autoAdjust="0"/>
    <p:restoredTop sz="94660" autoAdjust="0"/>
  </p:normalViewPr>
  <p:slideViewPr>
    <p:cSldViewPr snapToObjects="1" showGuides="1">
      <p:cViewPr>
        <p:scale>
          <a:sx n="75" d="100"/>
          <a:sy n="75" d="100"/>
        </p:scale>
        <p:origin x="-492" y="-72"/>
      </p:cViewPr>
      <p:guideLst>
        <p:guide orient="horz" pos="3039"/>
        <p:guide orient="horz" pos="1355"/>
        <p:guide orient="horz" pos="2864"/>
        <p:guide pos="3804"/>
        <p:guide pos="1161"/>
        <p:guide pos="5600"/>
        <p:guide pos="7006"/>
        <p:guide pos="2868"/>
      </p:guideLst>
    </p:cSldViewPr>
  </p:slideViewPr>
  <p:outlineViewPr>
    <p:cViewPr>
      <p:scale>
        <a:sx n="33" d="100"/>
        <a:sy n="33" d="100"/>
      </p:scale>
      <p:origin x="0" y="-1530"/>
    </p:cViewPr>
  </p:outlineViewPr>
  <p:notesTextViewPr>
    <p:cViewPr>
      <p:scale>
        <a:sx n="1" d="1"/>
        <a:sy n="1" d="1"/>
      </p:scale>
      <p:origin x="0" y="0"/>
    </p:cViewPr>
  </p:notesTextViewPr>
  <p:sorterViewPr>
    <p:cViewPr>
      <p:scale>
        <a:sx n="50" d="100"/>
        <a:sy n="50" d="100"/>
      </p:scale>
      <p:origin x="0" y="0"/>
    </p:cViewPr>
  </p:sorterViewPr>
  <p:notesViewPr>
    <p:cSldViewPr snapToObjects="1">
      <p:cViewPr varScale="1">
        <p:scale>
          <a:sx n="68" d="100"/>
          <a:sy n="68" d="100"/>
        </p:scale>
        <p:origin x="-2856" y="-108"/>
      </p:cViewPr>
      <p:guideLst>
        <p:guide orient="horz" pos="2913"/>
        <p:guide pos="2140"/>
      </p:guideLst>
    </p:cSldViewPr>
  </p:notesViewPr>
  <p:gridSpacing cx="180023" cy="180023"/>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tags" Target="tags/tag62.xml" /><Relationship Id="rId46" Type="http://schemas.openxmlformats.org/officeDocument/2006/relationships/presProps" Target="presProps.xml" /><Relationship Id="rId47" Type="http://schemas.openxmlformats.org/officeDocument/2006/relationships/viewProps" Target="viewProps.xml" /><Relationship Id="rId48" Type="http://schemas.openxmlformats.org/officeDocument/2006/relationships/theme" Target="theme/theme1.xml" /><Relationship Id="rId49"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A0FFED0-38DB-4A96-A1E9-AF4DA2F42C8B}"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5E9878C-C45D-4A41-BD4F-D2014721FEDB}"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D470F4-B71D-48E3-8849-D94058D0B438}"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4BDDFF-9C74-45EE-AD90-2B14BDC1031C}"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0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 Target="../slides/slide1.xml" TargetMode="Internal" /><Relationship Id="rId5"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4" name="图片 3" descr="3"/>
          <p:cNvPicPr>
            <a:picLocks noChangeAspect="1"/>
          </p:cNvPicPr>
          <p:nvPr/>
        </p:nvPicPr>
        <p:blipFill>
          <a:blip r:embed="rId1"/>
          <a:stretch>
            <a:fillRect/>
          </a:stretch>
        </p:blipFill>
        <p:spPr>
          <a:xfrm>
            <a:off x="0" y="8890"/>
            <a:ext cx="12192000" cy="6840220"/>
          </a:xfrm>
          <a:prstGeom prst="rect">
            <a:avLst/>
          </a:prstGeom>
        </p:spPr>
      </p:pic>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19" name="矩形 18"/>
          <p:cNvSpPr/>
          <p:nvPr userDrawn="1"/>
        </p:nvSpPr>
        <p:spPr>
          <a:xfrm>
            <a:off x="175895" y="165735"/>
            <a:ext cx="11863070" cy="6543040"/>
          </a:xfrm>
          <a:prstGeom prst="rect">
            <a:avLst/>
          </a:prstGeom>
          <a:pattFill prst="pct5">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动作按钮: 后退或前一项 4">
            <a:hlinkClick action="ppaction://hlinkshowjump?jump=previousslide"/>
          </p:cNvPr>
          <p:cNvSpPr/>
          <p:nvPr userDrawn="1"/>
        </p:nvSpPr>
        <p:spPr>
          <a:xfrm>
            <a:off x="11003280" y="6427788"/>
            <a:ext cx="268605" cy="268605"/>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动作按钮: 前进或下一项 5">
            <a:hlinkClick action="ppaction://hlinkshowjump?jump=nextslide"/>
          </p:cNvPr>
          <p:cNvSpPr/>
          <p:nvPr userDrawn="1"/>
        </p:nvSpPr>
        <p:spPr>
          <a:xfrm>
            <a:off x="11383010" y="6427788"/>
            <a:ext cx="268605" cy="268605"/>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动作按钮: 结束 6">
            <a:hlinkClick action="ppaction://hlinkshowjump?jump=endshow"/>
          </p:cNvPr>
          <p:cNvSpPr/>
          <p:nvPr userDrawn="1"/>
        </p:nvSpPr>
        <p:spPr>
          <a:xfrm>
            <a:off x="11762740" y="6423660"/>
            <a:ext cx="276860" cy="276860"/>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a:hlinkClick r:id="rId4" action="ppaction://hlinksldjump"/>
          </p:cNvPr>
          <p:cNvSpPr/>
          <p:nvPr userDrawn="1"/>
        </p:nvSpPr>
        <p:spPr>
          <a:xfrm>
            <a:off x="10186035" y="6447155"/>
            <a:ext cx="751205" cy="229870"/>
          </a:xfrm>
          <a:prstGeom prst="roundRect">
            <a:avLst/>
          </a:prstGeom>
          <a:noFill/>
          <a:ln>
            <a:noFill/>
          </a:ln>
          <a:extLst>
            <a:ext uri="{909E8E84-426E-40DD-AFC4-6F175D3DCCD1}">
              <a14:hiddenFill xmlns:a14="http://schemas.microsoft.com/office/drawing/2010/main">
                <a:solidFill>
                  <a:srgbClr val="3A3A3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r>
              <a:rPr lang="zh-CN" altLang="zh-CN" sz="1600" b="1">
                <a:solidFill>
                  <a:schemeClr val="tx1">
                    <a:lumMod val="65000"/>
                    <a:lumOff val="35000"/>
                  </a:schemeClr>
                </a:solidFill>
                <a:latin typeface="微软雅黑" panose="020b0503020204020204" pitchFamily="34" charset="-122"/>
                <a:ea typeface="微软雅黑" panose="020b0503020204020204" pitchFamily="34" charset="-122"/>
              </a:rPr>
              <a:t>目录</a:t>
            </a:r>
            <a:endParaRPr lang="zh-CN" altLang="zh-CN"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00" Type="http://schemas.openxmlformats.org/officeDocument/2006/relationships/slideLayout" Target="../slideLayouts/slideLayout100.xml" /><Relationship Id="rId101" Type="http://schemas.openxmlformats.org/officeDocument/2006/relationships/slideLayout" Target="../slideLayouts/slideLayout101.xml" /><Relationship Id="rId102" Type="http://schemas.openxmlformats.org/officeDocument/2006/relationships/slideLayout" Target="../slideLayouts/slideLayout102.xml" /><Relationship Id="rId103" Type="http://schemas.openxmlformats.org/officeDocument/2006/relationships/slideLayout" Target="../slideLayouts/slideLayout103.xml" /><Relationship Id="rId104" Type="http://schemas.openxmlformats.org/officeDocument/2006/relationships/slideLayout" Target="../slideLayouts/slideLayout104.xml" /><Relationship Id="rId105" Type="http://schemas.openxmlformats.org/officeDocument/2006/relationships/slideLayout" Target="../slideLayouts/slideLayout105.xml" /><Relationship Id="rId106" Type="http://schemas.openxmlformats.org/officeDocument/2006/relationships/slideLayout" Target="../slideLayouts/slideLayout106.xml" /><Relationship Id="rId107" Type="http://schemas.openxmlformats.org/officeDocument/2006/relationships/slideLayout" Target="../slideLayouts/slideLayout107.xml" /><Relationship Id="rId108" Type="http://schemas.openxmlformats.org/officeDocument/2006/relationships/slideLayout" Target="../slideLayouts/slideLayout108.xml" /><Relationship Id="rId109" Type="http://schemas.openxmlformats.org/officeDocument/2006/relationships/slideLayout" Target="../slideLayouts/slideLayout109.xml" /><Relationship Id="rId11" Type="http://schemas.openxmlformats.org/officeDocument/2006/relationships/slideLayout" Target="../slideLayouts/slideLayout11.xml" /><Relationship Id="rId110" Type="http://schemas.openxmlformats.org/officeDocument/2006/relationships/slideLayout" Target="../slideLayouts/slideLayout110.xml" /><Relationship Id="rId111" Type="http://schemas.openxmlformats.org/officeDocument/2006/relationships/slideLayout" Target="../slideLayouts/slideLayout111.xml" /><Relationship Id="rId112" Type="http://schemas.openxmlformats.org/officeDocument/2006/relationships/slideLayout" Target="../slideLayouts/slideLayout112.xml" /><Relationship Id="rId113" Type="http://schemas.openxmlformats.org/officeDocument/2006/relationships/slideLayout" Target="../slideLayouts/slideLayout113.xml" /><Relationship Id="rId114" Type="http://schemas.openxmlformats.org/officeDocument/2006/relationships/slideLayout" Target="../slideLayouts/slideLayout114.xml" /><Relationship Id="rId115" Type="http://schemas.openxmlformats.org/officeDocument/2006/relationships/slideLayout" Target="../slideLayouts/slideLayout115.xml" /><Relationship Id="rId116" Type="http://schemas.openxmlformats.org/officeDocument/2006/relationships/slideLayout" Target="../slideLayouts/slideLayout116.xml" /><Relationship Id="rId117" Type="http://schemas.openxmlformats.org/officeDocument/2006/relationships/slideLayout" Target="../slideLayouts/slideLayout117.xml" /><Relationship Id="rId118" Type="http://schemas.openxmlformats.org/officeDocument/2006/relationships/slideLayout" Target="../slideLayouts/slideLayout118.xml" /><Relationship Id="rId119" Type="http://schemas.openxmlformats.org/officeDocument/2006/relationships/slideLayout" Target="../slideLayouts/slideLayout119.xml" /><Relationship Id="rId12" Type="http://schemas.openxmlformats.org/officeDocument/2006/relationships/slideLayout" Target="../slideLayouts/slideLayout12.xml" /><Relationship Id="rId120" Type="http://schemas.openxmlformats.org/officeDocument/2006/relationships/slideLayout" Target="../slideLayouts/slideLayout120.xml" /><Relationship Id="rId121" Type="http://schemas.openxmlformats.org/officeDocument/2006/relationships/slideLayout" Target="../slideLayouts/slideLayout121.xml" /><Relationship Id="rId122" Type="http://schemas.openxmlformats.org/officeDocument/2006/relationships/slideLayout" Target="../slideLayouts/slideLayout122.xml" /><Relationship Id="rId123" Type="http://schemas.openxmlformats.org/officeDocument/2006/relationships/slideLayout" Target="../slideLayouts/slideLayout123.xml" /><Relationship Id="rId124" Type="http://schemas.openxmlformats.org/officeDocument/2006/relationships/slideLayout" Target="../slideLayouts/slideLayout124.xml" /><Relationship Id="rId125" Type="http://schemas.openxmlformats.org/officeDocument/2006/relationships/slideLayout" Target="../slideLayouts/slideLayout125.xml" /><Relationship Id="rId126" Type="http://schemas.openxmlformats.org/officeDocument/2006/relationships/slideLayout" Target="../slideLayouts/slideLayout126.xml" /><Relationship Id="rId127" Type="http://schemas.openxmlformats.org/officeDocument/2006/relationships/slideLayout" Target="../slideLayouts/slideLayout127.xml" /><Relationship Id="rId128" Type="http://schemas.openxmlformats.org/officeDocument/2006/relationships/slideLayout" Target="../slideLayouts/slideLayout128.xml" /><Relationship Id="rId129" Type="http://schemas.openxmlformats.org/officeDocument/2006/relationships/slideLayout" Target="../slideLayouts/slideLayout129.xml" /><Relationship Id="rId13" Type="http://schemas.openxmlformats.org/officeDocument/2006/relationships/slideLayout" Target="../slideLayouts/slideLayout13.xml" /><Relationship Id="rId130" Type="http://schemas.openxmlformats.org/officeDocument/2006/relationships/slideLayout" Target="../slideLayouts/slideLayout130.xml" /><Relationship Id="rId131" Type="http://schemas.openxmlformats.org/officeDocument/2006/relationships/slideLayout" Target="../slideLayouts/slideLayout131.xml" /><Relationship Id="rId132" Type="http://schemas.openxmlformats.org/officeDocument/2006/relationships/slideLayout" Target="../slideLayouts/slideLayout132.xml" /><Relationship Id="rId133" Type="http://schemas.openxmlformats.org/officeDocument/2006/relationships/slideLayout" Target="../slideLayouts/slideLayout133.xml" /><Relationship Id="rId134" Type="http://schemas.openxmlformats.org/officeDocument/2006/relationships/slideLayout" Target="../slideLayouts/slideLayout134.xml" /><Relationship Id="rId135" Type="http://schemas.openxmlformats.org/officeDocument/2006/relationships/slideLayout" Target="../slideLayouts/slideLayout135.xml" /><Relationship Id="rId136" Type="http://schemas.openxmlformats.org/officeDocument/2006/relationships/slideLayout" Target="../slideLayouts/slideLayout136.xml" /><Relationship Id="rId137" Type="http://schemas.openxmlformats.org/officeDocument/2006/relationships/slideLayout" Target="../slideLayouts/slideLayout137.xml" /><Relationship Id="rId138" Type="http://schemas.openxmlformats.org/officeDocument/2006/relationships/slideLayout" Target="../slideLayouts/slideLayout138.xml" /><Relationship Id="rId139" Type="http://schemas.openxmlformats.org/officeDocument/2006/relationships/slideLayout" Target="../slideLayouts/slideLayout139.xml" /><Relationship Id="rId14" Type="http://schemas.openxmlformats.org/officeDocument/2006/relationships/slideLayout" Target="../slideLayouts/slideLayout14.xml" /><Relationship Id="rId140" Type="http://schemas.openxmlformats.org/officeDocument/2006/relationships/slideLayout" Target="../slideLayouts/slideLayout140.xml" /><Relationship Id="rId141" Type="http://schemas.openxmlformats.org/officeDocument/2006/relationships/slideLayout" Target="../slideLayouts/slideLayout141.xml" /><Relationship Id="rId142" Type="http://schemas.openxmlformats.org/officeDocument/2006/relationships/slideLayout" Target="../slideLayouts/slideLayout142.xml" /><Relationship Id="rId143" Type="http://schemas.openxmlformats.org/officeDocument/2006/relationships/slideLayout" Target="../slideLayouts/slideLayout143.xml" /><Relationship Id="rId144" Type="http://schemas.openxmlformats.org/officeDocument/2006/relationships/slideLayout" Target="../slideLayouts/slideLayout144.xml" /><Relationship Id="rId145" Type="http://schemas.openxmlformats.org/officeDocument/2006/relationships/slideLayout" Target="../slideLayouts/slideLayout145.xml" /><Relationship Id="rId146" Type="http://schemas.openxmlformats.org/officeDocument/2006/relationships/slideLayout" Target="../slideLayouts/slideLayout146.xml" /><Relationship Id="rId147" Type="http://schemas.openxmlformats.org/officeDocument/2006/relationships/slideLayout" Target="../slideLayouts/slideLayout147.xml" /><Relationship Id="rId148" Type="http://schemas.openxmlformats.org/officeDocument/2006/relationships/slideLayout" Target="../slideLayouts/slideLayout148.xml" /><Relationship Id="rId149" Type="http://schemas.openxmlformats.org/officeDocument/2006/relationships/slideLayout" Target="../slideLayouts/slideLayout149.xml" /><Relationship Id="rId15" Type="http://schemas.openxmlformats.org/officeDocument/2006/relationships/slideLayout" Target="../slideLayouts/slideLayout15.xml" /><Relationship Id="rId150" Type="http://schemas.openxmlformats.org/officeDocument/2006/relationships/slideLayout" Target="../slideLayouts/slideLayout150.xml" /><Relationship Id="rId151" Type="http://schemas.openxmlformats.org/officeDocument/2006/relationships/slideLayout" Target="../slideLayouts/slideLayout151.xml" /><Relationship Id="rId152" Type="http://schemas.openxmlformats.org/officeDocument/2006/relationships/slideLayout" Target="../slideLayouts/slideLayout152.xml" /><Relationship Id="rId153" Type="http://schemas.openxmlformats.org/officeDocument/2006/relationships/slideLayout" Target="../slideLayouts/slideLayout153.xml" /><Relationship Id="rId154" Type="http://schemas.openxmlformats.org/officeDocument/2006/relationships/slideLayout" Target="../slideLayouts/slideLayout154.xml" /><Relationship Id="rId155" Type="http://schemas.openxmlformats.org/officeDocument/2006/relationships/slideLayout" Target="../slideLayouts/slideLayout155.xml" /><Relationship Id="rId156" Type="http://schemas.openxmlformats.org/officeDocument/2006/relationships/slideLayout" Target="../slideLayouts/slideLayout156.xml" /><Relationship Id="rId157" Type="http://schemas.openxmlformats.org/officeDocument/2006/relationships/slideLayout" Target="../slideLayouts/slideLayout157.xml" /><Relationship Id="rId158" Type="http://schemas.openxmlformats.org/officeDocument/2006/relationships/slideLayout" Target="../slideLayouts/slideLayout158.xml" /><Relationship Id="rId159" Type="http://schemas.openxmlformats.org/officeDocument/2006/relationships/slideLayout" Target="../slideLayouts/slideLayout159.xml" /><Relationship Id="rId16" Type="http://schemas.openxmlformats.org/officeDocument/2006/relationships/slideLayout" Target="../slideLayouts/slideLayout16.xml" /><Relationship Id="rId160" Type="http://schemas.openxmlformats.org/officeDocument/2006/relationships/slideLayout" Target="../slideLayouts/slideLayout160.xml" /><Relationship Id="rId161" Type="http://schemas.openxmlformats.org/officeDocument/2006/relationships/slideLayout" Target="../slideLayouts/slideLayout161.xml" /><Relationship Id="rId162" Type="http://schemas.openxmlformats.org/officeDocument/2006/relationships/slideLayout" Target="../slideLayouts/slideLayout162.xml" /><Relationship Id="rId163" Type="http://schemas.openxmlformats.org/officeDocument/2006/relationships/slideLayout" Target="../slideLayouts/slideLayout163.xml" /><Relationship Id="rId164" Type="http://schemas.openxmlformats.org/officeDocument/2006/relationships/slideLayout" Target="../slideLayouts/slideLayout164.xml" /><Relationship Id="rId165" Type="http://schemas.openxmlformats.org/officeDocument/2006/relationships/slideLayout" Target="../slideLayouts/slideLayout165.xml" /><Relationship Id="rId166" Type="http://schemas.openxmlformats.org/officeDocument/2006/relationships/slideLayout" Target="../slideLayouts/slideLayout166.xml" /><Relationship Id="rId167" Type="http://schemas.openxmlformats.org/officeDocument/2006/relationships/slideLayout" Target="../slideLayouts/slideLayout167.xml" /><Relationship Id="rId168" Type="http://schemas.openxmlformats.org/officeDocument/2006/relationships/slideLayout" Target="../slideLayouts/slideLayout168.xml" /><Relationship Id="rId169" Type="http://schemas.openxmlformats.org/officeDocument/2006/relationships/slideLayout" Target="../slideLayouts/slideLayout169.xml" /><Relationship Id="rId17" Type="http://schemas.openxmlformats.org/officeDocument/2006/relationships/slideLayout" Target="../slideLayouts/slideLayout17.xml" /><Relationship Id="rId170" Type="http://schemas.openxmlformats.org/officeDocument/2006/relationships/slideLayout" Target="../slideLayouts/slideLayout170.xml" /><Relationship Id="rId171" Type="http://schemas.openxmlformats.org/officeDocument/2006/relationships/slideLayout" Target="../slideLayouts/slideLayout171.xml" /><Relationship Id="rId172" Type="http://schemas.openxmlformats.org/officeDocument/2006/relationships/slideLayout" Target="../slideLayouts/slideLayout172.xml" /><Relationship Id="rId173" Type="http://schemas.openxmlformats.org/officeDocument/2006/relationships/slideLayout" Target="../slideLayouts/slideLayout173.xml" /><Relationship Id="rId174" Type="http://schemas.openxmlformats.org/officeDocument/2006/relationships/slideLayout" Target="../slideLayouts/slideLayout174.xml" /><Relationship Id="rId175" Type="http://schemas.openxmlformats.org/officeDocument/2006/relationships/slideLayout" Target="../slideLayouts/slideLayout175.xml" /><Relationship Id="rId176" Type="http://schemas.openxmlformats.org/officeDocument/2006/relationships/slideLayout" Target="../slideLayouts/slideLayout176.xml" /><Relationship Id="rId177" Type="http://schemas.openxmlformats.org/officeDocument/2006/relationships/slideLayout" Target="../slideLayouts/slideLayout177.xml" /><Relationship Id="rId178" Type="http://schemas.openxmlformats.org/officeDocument/2006/relationships/slideLayout" Target="../slideLayouts/slideLayout178.xml" /><Relationship Id="rId179" Type="http://schemas.openxmlformats.org/officeDocument/2006/relationships/slideLayout" Target="../slideLayouts/slideLayout179.xml" /><Relationship Id="rId18" Type="http://schemas.openxmlformats.org/officeDocument/2006/relationships/slideLayout" Target="../slideLayouts/slideLayout18.xml" /><Relationship Id="rId180" Type="http://schemas.openxmlformats.org/officeDocument/2006/relationships/slideLayout" Target="../slideLayouts/slideLayout180.xml" /><Relationship Id="rId181" Type="http://schemas.openxmlformats.org/officeDocument/2006/relationships/slideLayout" Target="../slideLayouts/slideLayout181.xml" /><Relationship Id="rId182" Type="http://schemas.openxmlformats.org/officeDocument/2006/relationships/slideLayout" Target="../slideLayouts/slideLayout182.xml" /><Relationship Id="rId183" Type="http://schemas.openxmlformats.org/officeDocument/2006/relationships/slideLayout" Target="../slideLayouts/slideLayout183.xml" /><Relationship Id="rId184" Type="http://schemas.openxmlformats.org/officeDocument/2006/relationships/slideLayout" Target="../slideLayouts/slideLayout184.xml" /><Relationship Id="rId185" Type="http://schemas.openxmlformats.org/officeDocument/2006/relationships/slideLayout" Target="../slideLayouts/slideLayout185.xml" /><Relationship Id="rId186" Type="http://schemas.openxmlformats.org/officeDocument/2006/relationships/slideLayout" Target="../slideLayouts/slideLayout186.xml" /><Relationship Id="rId187" Type="http://schemas.openxmlformats.org/officeDocument/2006/relationships/slideLayout" Target="../slideLayouts/slideLayout187.xml" /><Relationship Id="rId188" Type="http://schemas.openxmlformats.org/officeDocument/2006/relationships/slideLayout" Target="../slideLayouts/slideLayout188.xml" /><Relationship Id="rId189" Type="http://schemas.openxmlformats.org/officeDocument/2006/relationships/slideLayout" Target="../slideLayouts/slideLayout189.xml" /><Relationship Id="rId19" Type="http://schemas.openxmlformats.org/officeDocument/2006/relationships/slideLayout" Target="../slideLayouts/slideLayout19.xml" /><Relationship Id="rId190" Type="http://schemas.openxmlformats.org/officeDocument/2006/relationships/slideLayout" Target="../slideLayouts/slideLayout190.xml" /><Relationship Id="rId191" Type="http://schemas.openxmlformats.org/officeDocument/2006/relationships/slideLayout" Target="../slideLayouts/slideLayout191.xml" /><Relationship Id="rId192" Type="http://schemas.openxmlformats.org/officeDocument/2006/relationships/slideLayout" Target="../slideLayouts/slideLayout192.xml" /><Relationship Id="rId193" Type="http://schemas.openxmlformats.org/officeDocument/2006/relationships/slideLayout" Target="../slideLayouts/slideLayout193.xml" /><Relationship Id="rId194" Type="http://schemas.openxmlformats.org/officeDocument/2006/relationships/slideLayout" Target="../slideLayouts/slideLayout194.xml" /><Relationship Id="rId195" Type="http://schemas.openxmlformats.org/officeDocument/2006/relationships/slideLayout" Target="../slideLayouts/slideLayout195.xml" /><Relationship Id="rId196" Type="http://schemas.openxmlformats.org/officeDocument/2006/relationships/slideLayout" Target="../slideLayouts/slideLayout196.xml" /><Relationship Id="rId197" Type="http://schemas.openxmlformats.org/officeDocument/2006/relationships/slideLayout" Target="../slideLayouts/slideLayout197.xml" /><Relationship Id="rId198" Type="http://schemas.openxmlformats.org/officeDocument/2006/relationships/slideLayout" Target="../slideLayouts/slideLayout198.xml" /><Relationship Id="rId199" Type="http://schemas.openxmlformats.org/officeDocument/2006/relationships/slideLayout" Target="../slideLayouts/slideLayout19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00" Type="http://schemas.openxmlformats.org/officeDocument/2006/relationships/slideLayout" Target="../slideLayouts/slideLayout200.xml" /><Relationship Id="rId201" Type="http://schemas.openxmlformats.org/officeDocument/2006/relationships/slideLayout" Target="../slideLayouts/slideLayout201.xml" /><Relationship Id="rId202" Type="http://schemas.openxmlformats.org/officeDocument/2006/relationships/slideLayout" Target="../slideLayouts/slideLayout202.xml" /><Relationship Id="rId203" Type="http://schemas.openxmlformats.org/officeDocument/2006/relationships/slideLayout" Target="../slideLayouts/slideLayout203.xml" /><Relationship Id="rId204" Type="http://schemas.openxmlformats.org/officeDocument/2006/relationships/slideLayout" Target="../slideLayouts/slideLayout204.xml" /><Relationship Id="rId205" Type="http://schemas.openxmlformats.org/officeDocument/2006/relationships/slideLayout" Target="../slideLayouts/slideLayout205.xml" /><Relationship Id="rId206" Type="http://schemas.openxmlformats.org/officeDocument/2006/relationships/slideLayout" Target="../slideLayouts/slideLayout206.xml" /><Relationship Id="rId207" Type="http://schemas.openxmlformats.org/officeDocument/2006/relationships/slideLayout" Target="../slideLayouts/slideLayout207.xml" /><Relationship Id="rId208" Type="http://schemas.openxmlformats.org/officeDocument/2006/relationships/slideLayout" Target="../slideLayouts/slideLayout208.xml" /><Relationship Id="rId209" Type="http://schemas.openxmlformats.org/officeDocument/2006/relationships/slideLayout" Target="../slideLayouts/slideLayout209.xml" /><Relationship Id="rId21" Type="http://schemas.openxmlformats.org/officeDocument/2006/relationships/slideLayout" Target="../slideLayouts/slideLayout21.xml" /><Relationship Id="rId210" Type="http://schemas.openxmlformats.org/officeDocument/2006/relationships/slideLayout" Target="../slideLayouts/slideLayout210.xml" /><Relationship Id="rId211" Type="http://schemas.openxmlformats.org/officeDocument/2006/relationships/slideLayout" Target="../slideLayouts/slideLayout211.xml" /><Relationship Id="rId212" Type="http://schemas.openxmlformats.org/officeDocument/2006/relationships/slideLayout" Target="../slideLayouts/slideLayout212.xml" /><Relationship Id="rId213" Type="http://schemas.openxmlformats.org/officeDocument/2006/relationships/slideLayout" Target="../slideLayouts/slideLayout213.xml" /><Relationship Id="rId214" Type="http://schemas.openxmlformats.org/officeDocument/2006/relationships/slideLayout" Target="../slideLayouts/slideLayout214.xml" /><Relationship Id="rId215" Type="http://schemas.openxmlformats.org/officeDocument/2006/relationships/slideLayout" Target="../slideLayouts/slideLayout215.xml" /><Relationship Id="rId216" Type="http://schemas.openxmlformats.org/officeDocument/2006/relationships/slideLayout" Target="../slideLayouts/slideLayout216.xml" /><Relationship Id="rId217" Type="http://schemas.openxmlformats.org/officeDocument/2006/relationships/slideLayout" Target="../slideLayouts/slideLayout217.xml" /><Relationship Id="rId218" Type="http://schemas.openxmlformats.org/officeDocument/2006/relationships/slideLayout" Target="../slideLayouts/slideLayout218.xml" /><Relationship Id="rId219" Type="http://schemas.openxmlformats.org/officeDocument/2006/relationships/slideLayout" Target="../slideLayouts/slideLayout219.xml" /><Relationship Id="rId22" Type="http://schemas.openxmlformats.org/officeDocument/2006/relationships/slideLayout" Target="../slideLayouts/slideLayout22.xml" /><Relationship Id="rId220" Type="http://schemas.openxmlformats.org/officeDocument/2006/relationships/slideLayout" Target="../slideLayouts/slideLayout220.xml" /><Relationship Id="rId221" Type="http://schemas.openxmlformats.org/officeDocument/2006/relationships/slideLayout" Target="../slideLayouts/slideLayout221.xml" /><Relationship Id="rId222" Type="http://schemas.openxmlformats.org/officeDocument/2006/relationships/slideLayout" Target="../slideLayouts/slideLayout222.xml" /><Relationship Id="rId223" Type="http://schemas.openxmlformats.org/officeDocument/2006/relationships/slideLayout" Target="../slideLayouts/slideLayout223.xml" /><Relationship Id="rId224" Type="http://schemas.openxmlformats.org/officeDocument/2006/relationships/slideLayout" Target="../slideLayouts/slideLayout224.xml" /><Relationship Id="rId225" Type="http://schemas.openxmlformats.org/officeDocument/2006/relationships/slideLayout" Target="../slideLayouts/slideLayout225.xml" /><Relationship Id="rId226" Type="http://schemas.openxmlformats.org/officeDocument/2006/relationships/slideLayout" Target="../slideLayouts/slideLayout226.xml" /><Relationship Id="rId227" Type="http://schemas.openxmlformats.org/officeDocument/2006/relationships/slideLayout" Target="../slideLayouts/slideLayout227.xml" /><Relationship Id="rId228" Type="http://schemas.openxmlformats.org/officeDocument/2006/relationships/slideLayout" Target="../slideLayouts/slideLayout228.xml" /><Relationship Id="rId229" Type="http://schemas.openxmlformats.org/officeDocument/2006/relationships/slideLayout" Target="../slideLayouts/slideLayout229.xml" /><Relationship Id="rId23" Type="http://schemas.openxmlformats.org/officeDocument/2006/relationships/slideLayout" Target="../slideLayouts/slideLayout23.xml" /><Relationship Id="rId230" Type="http://schemas.openxmlformats.org/officeDocument/2006/relationships/slideLayout" Target="../slideLayouts/slideLayout230.xml" /><Relationship Id="rId231" Type="http://schemas.openxmlformats.org/officeDocument/2006/relationships/slideLayout" Target="../slideLayouts/slideLayout231.xml" /><Relationship Id="rId232" Type="http://schemas.openxmlformats.org/officeDocument/2006/relationships/slideLayout" Target="../slideLayouts/slideLayout232.xml" /><Relationship Id="rId233" Type="http://schemas.openxmlformats.org/officeDocument/2006/relationships/slideLayout" Target="../slideLayouts/slideLayout233.xml" /><Relationship Id="rId234" Type="http://schemas.openxmlformats.org/officeDocument/2006/relationships/slideLayout" Target="../slideLayouts/slideLayout234.xml" /><Relationship Id="rId235" Type="http://schemas.openxmlformats.org/officeDocument/2006/relationships/slideLayout" Target="../slideLayouts/slideLayout235.xml" /><Relationship Id="rId236" Type="http://schemas.openxmlformats.org/officeDocument/2006/relationships/slideLayout" Target="../slideLayouts/slideLayout236.xml" /><Relationship Id="rId237" Type="http://schemas.openxmlformats.org/officeDocument/2006/relationships/slideLayout" Target="../slideLayouts/slideLayout237.xml" /><Relationship Id="rId238" Type="http://schemas.openxmlformats.org/officeDocument/2006/relationships/slideLayout" Target="../slideLayouts/slideLayout238.xml" /><Relationship Id="rId239" Type="http://schemas.openxmlformats.org/officeDocument/2006/relationships/slideLayout" Target="../slideLayouts/slideLayout239.xml" /><Relationship Id="rId24" Type="http://schemas.openxmlformats.org/officeDocument/2006/relationships/slideLayout" Target="../slideLayouts/slideLayout24.xml" /><Relationship Id="rId240" Type="http://schemas.openxmlformats.org/officeDocument/2006/relationships/slideLayout" Target="../slideLayouts/slideLayout240.xml" /><Relationship Id="rId241" Type="http://schemas.openxmlformats.org/officeDocument/2006/relationships/slideLayout" Target="../slideLayouts/slideLayout241.xml" /><Relationship Id="rId242" Type="http://schemas.openxmlformats.org/officeDocument/2006/relationships/slideLayout" Target="../slideLayouts/slideLayout242.xml" /><Relationship Id="rId243" Type="http://schemas.openxmlformats.org/officeDocument/2006/relationships/slideLayout" Target="../slideLayouts/slideLayout243.xml" /><Relationship Id="rId244" Type="http://schemas.openxmlformats.org/officeDocument/2006/relationships/slideLayout" Target="../slideLayouts/slideLayout244.xml" /><Relationship Id="rId245" Type="http://schemas.openxmlformats.org/officeDocument/2006/relationships/slideLayout" Target="../slideLayouts/slideLayout245.xml" /><Relationship Id="rId246" Type="http://schemas.openxmlformats.org/officeDocument/2006/relationships/slideLayout" Target="../slideLayouts/slideLayout246.xml" /><Relationship Id="rId247" Type="http://schemas.openxmlformats.org/officeDocument/2006/relationships/slideLayout" Target="../slideLayouts/slideLayout247.xml" /><Relationship Id="rId248" Type="http://schemas.openxmlformats.org/officeDocument/2006/relationships/slideLayout" Target="../slideLayouts/slideLayout248.xml" /><Relationship Id="rId249" Type="http://schemas.openxmlformats.org/officeDocument/2006/relationships/slideLayout" Target="../slideLayouts/slideLayout249.xml" /><Relationship Id="rId25" Type="http://schemas.openxmlformats.org/officeDocument/2006/relationships/slideLayout" Target="../slideLayouts/slideLayout25.xml" /><Relationship Id="rId250" Type="http://schemas.openxmlformats.org/officeDocument/2006/relationships/slideLayout" Target="../slideLayouts/slideLayout250.xml" /><Relationship Id="rId251" Type="http://schemas.openxmlformats.org/officeDocument/2006/relationships/slideLayout" Target="../slideLayouts/slideLayout251.xml" /><Relationship Id="rId252" Type="http://schemas.openxmlformats.org/officeDocument/2006/relationships/slideLayout" Target="../slideLayouts/slideLayout252.xml" /><Relationship Id="rId253" Type="http://schemas.openxmlformats.org/officeDocument/2006/relationships/slideLayout" Target="../slideLayouts/slideLayout253.xml" /><Relationship Id="rId254" Type="http://schemas.openxmlformats.org/officeDocument/2006/relationships/slideLayout" Target="../slideLayouts/slideLayout254.xml" /><Relationship Id="rId255" Type="http://schemas.openxmlformats.org/officeDocument/2006/relationships/slideLayout" Target="../slideLayouts/slideLayout255.xml" /><Relationship Id="rId256" Type="http://schemas.openxmlformats.org/officeDocument/2006/relationships/slideLayout" Target="../slideLayouts/slideLayout256.xml" /><Relationship Id="rId257" Type="http://schemas.openxmlformats.org/officeDocument/2006/relationships/slideLayout" Target="../slideLayouts/slideLayout257.xml" /><Relationship Id="rId258" Type="http://schemas.openxmlformats.org/officeDocument/2006/relationships/slideLayout" Target="../slideLayouts/slideLayout258.xml" /><Relationship Id="rId259" Type="http://schemas.openxmlformats.org/officeDocument/2006/relationships/slideLayout" Target="../slideLayouts/slideLayout259.xml" /><Relationship Id="rId26" Type="http://schemas.openxmlformats.org/officeDocument/2006/relationships/slideLayout" Target="../slideLayouts/slideLayout26.xml" /><Relationship Id="rId260" Type="http://schemas.openxmlformats.org/officeDocument/2006/relationships/slideLayout" Target="../slideLayouts/slideLayout260.xml" /><Relationship Id="rId261" Type="http://schemas.openxmlformats.org/officeDocument/2006/relationships/slideLayout" Target="../slideLayouts/slideLayout261.xml" /><Relationship Id="rId262" Type="http://schemas.openxmlformats.org/officeDocument/2006/relationships/slideLayout" Target="../slideLayouts/slideLayout262.xml" /><Relationship Id="rId263" Type="http://schemas.openxmlformats.org/officeDocument/2006/relationships/slideLayout" Target="../slideLayouts/slideLayout263.xml" /><Relationship Id="rId264" Type="http://schemas.openxmlformats.org/officeDocument/2006/relationships/slideLayout" Target="../slideLayouts/slideLayout264.xml" /><Relationship Id="rId265" Type="http://schemas.openxmlformats.org/officeDocument/2006/relationships/slideLayout" Target="../slideLayouts/slideLayout265.xml" /><Relationship Id="rId266" Type="http://schemas.openxmlformats.org/officeDocument/2006/relationships/slideLayout" Target="../slideLayouts/slideLayout266.xml" /><Relationship Id="rId267" Type="http://schemas.openxmlformats.org/officeDocument/2006/relationships/slideLayout" Target="../slideLayouts/slideLayout267.xml" /><Relationship Id="rId268" Type="http://schemas.openxmlformats.org/officeDocument/2006/relationships/slideLayout" Target="../slideLayouts/slideLayout268.xml" /><Relationship Id="rId269" Type="http://schemas.openxmlformats.org/officeDocument/2006/relationships/slideLayout" Target="../slideLayouts/slideLayout269.xml" /><Relationship Id="rId27" Type="http://schemas.openxmlformats.org/officeDocument/2006/relationships/slideLayout" Target="../slideLayouts/slideLayout27.xml" /><Relationship Id="rId270" Type="http://schemas.openxmlformats.org/officeDocument/2006/relationships/slideLayout" Target="../slideLayouts/slideLayout270.xml" /><Relationship Id="rId271" Type="http://schemas.openxmlformats.org/officeDocument/2006/relationships/slideLayout" Target="../slideLayouts/slideLayout271.xml" /><Relationship Id="rId272" Type="http://schemas.openxmlformats.org/officeDocument/2006/relationships/slideLayout" Target="../slideLayouts/slideLayout272.xml" /><Relationship Id="rId273" Type="http://schemas.openxmlformats.org/officeDocument/2006/relationships/slideLayout" Target="../slideLayouts/slideLayout273.xml" /><Relationship Id="rId274" Type="http://schemas.openxmlformats.org/officeDocument/2006/relationships/slideLayout" Target="../slideLayouts/slideLayout274.xml" /><Relationship Id="rId275" Type="http://schemas.openxmlformats.org/officeDocument/2006/relationships/slideLayout" Target="../slideLayouts/slideLayout275.xml" /><Relationship Id="rId276" Type="http://schemas.openxmlformats.org/officeDocument/2006/relationships/slideLayout" Target="../slideLayouts/slideLayout276.xml" /><Relationship Id="rId277" Type="http://schemas.openxmlformats.org/officeDocument/2006/relationships/slideLayout" Target="../slideLayouts/slideLayout277.xml" /><Relationship Id="rId278" Type="http://schemas.openxmlformats.org/officeDocument/2006/relationships/slideLayout" Target="../slideLayouts/slideLayout278.xml" /><Relationship Id="rId279" Type="http://schemas.openxmlformats.org/officeDocument/2006/relationships/slideLayout" Target="../slideLayouts/slideLayout279.xml" /><Relationship Id="rId28" Type="http://schemas.openxmlformats.org/officeDocument/2006/relationships/slideLayout" Target="../slideLayouts/slideLayout28.xml" /><Relationship Id="rId280" Type="http://schemas.openxmlformats.org/officeDocument/2006/relationships/slideLayout" Target="../slideLayouts/slideLayout280.xml" /><Relationship Id="rId281" Type="http://schemas.openxmlformats.org/officeDocument/2006/relationships/slideLayout" Target="../slideLayouts/slideLayout281.xml" /><Relationship Id="rId282" Type="http://schemas.openxmlformats.org/officeDocument/2006/relationships/slideLayout" Target="../slideLayouts/slideLayout282.xml" /><Relationship Id="rId283" Type="http://schemas.openxmlformats.org/officeDocument/2006/relationships/slideLayout" Target="../slideLayouts/slideLayout283.xml" /><Relationship Id="rId284" Type="http://schemas.openxmlformats.org/officeDocument/2006/relationships/slideLayout" Target="../slideLayouts/slideLayout284.xml" /><Relationship Id="rId285" Type="http://schemas.openxmlformats.org/officeDocument/2006/relationships/slideLayout" Target="../slideLayouts/slideLayout285.xml" /><Relationship Id="rId286" Type="http://schemas.openxmlformats.org/officeDocument/2006/relationships/slideLayout" Target="../slideLayouts/slideLayout286.xml" /><Relationship Id="rId287" Type="http://schemas.openxmlformats.org/officeDocument/2006/relationships/slideLayout" Target="../slideLayouts/slideLayout287.xml" /><Relationship Id="rId288" Type="http://schemas.openxmlformats.org/officeDocument/2006/relationships/slideLayout" Target="../slideLayouts/slideLayout288.xml" /><Relationship Id="rId289" Type="http://schemas.openxmlformats.org/officeDocument/2006/relationships/slideLayout" Target="../slideLayouts/slideLayout289.xml" /><Relationship Id="rId29" Type="http://schemas.openxmlformats.org/officeDocument/2006/relationships/slideLayout" Target="../slideLayouts/slideLayout29.xml" /><Relationship Id="rId290" Type="http://schemas.openxmlformats.org/officeDocument/2006/relationships/slideLayout" Target="../slideLayouts/slideLayout290.xml" /><Relationship Id="rId291" Type="http://schemas.openxmlformats.org/officeDocument/2006/relationships/slideLayout" Target="../slideLayouts/slideLayout291.xml" /><Relationship Id="rId292" Type="http://schemas.openxmlformats.org/officeDocument/2006/relationships/slideLayout" Target="../slideLayouts/slideLayout292.xml" /><Relationship Id="rId293" Type="http://schemas.openxmlformats.org/officeDocument/2006/relationships/slideLayout" Target="../slideLayouts/slideLayout293.xml" /><Relationship Id="rId294" Type="http://schemas.openxmlformats.org/officeDocument/2006/relationships/slideLayout" Target="../slideLayouts/slideLayout294.xml" /><Relationship Id="rId295" Type="http://schemas.openxmlformats.org/officeDocument/2006/relationships/slideLayout" Target="../slideLayouts/slideLayout295.xml" /><Relationship Id="rId296" Type="http://schemas.openxmlformats.org/officeDocument/2006/relationships/slideLayout" Target="../slideLayouts/slideLayout296.xml" /><Relationship Id="rId297" Type="http://schemas.openxmlformats.org/officeDocument/2006/relationships/slideLayout" Target="../slideLayouts/slideLayout297.xml" /><Relationship Id="rId298" Type="http://schemas.openxmlformats.org/officeDocument/2006/relationships/slideLayout" Target="../slideLayouts/slideLayout298.xml" /><Relationship Id="rId299" Type="http://schemas.openxmlformats.org/officeDocument/2006/relationships/slideLayout" Target="../slideLayouts/slideLayout29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00" Type="http://schemas.openxmlformats.org/officeDocument/2006/relationships/slideLayout" Target="../slideLayouts/slideLayout300.xml" /><Relationship Id="rId301" Type="http://schemas.openxmlformats.org/officeDocument/2006/relationships/slideLayout" Target="../slideLayouts/slideLayout301.xml" /><Relationship Id="rId302" Type="http://schemas.openxmlformats.org/officeDocument/2006/relationships/slideLayout" Target="../slideLayouts/slideLayout302.xml" /><Relationship Id="rId303" Type="http://schemas.openxmlformats.org/officeDocument/2006/relationships/slideLayout" Target="../slideLayouts/slideLayout303.xml" /><Relationship Id="rId304" Type="http://schemas.openxmlformats.org/officeDocument/2006/relationships/slideLayout" Target="../slideLayouts/slideLayout304.xml" /><Relationship Id="rId305" Type="http://schemas.openxmlformats.org/officeDocument/2006/relationships/slideLayout" Target="../slideLayouts/slideLayout305.xml" /><Relationship Id="rId306" Type="http://schemas.openxmlformats.org/officeDocument/2006/relationships/slideLayout" Target="../slideLayouts/slideLayout306.xml" /><Relationship Id="rId307" Type="http://schemas.openxmlformats.org/officeDocument/2006/relationships/slideLayout" Target="../slideLayouts/slideLayout307.xml" /><Relationship Id="rId308" Type="http://schemas.openxmlformats.org/officeDocument/2006/relationships/slideLayout" Target="../slideLayouts/slideLayout308.xml" /><Relationship Id="rId309" Type="http://schemas.openxmlformats.org/officeDocument/2006/relationships/slideLayout" Target="../slideLayouts/slideLayout309.xml" /><Relationship Id="rId31" Type="http://schemas.openxmlformats.org/officeDocument/2006/relationships/slideLayout" Target="../slideLayouts/slideLayout31.xml" /><Relationship Id="rId310" Type="http://schemas.openxmlformats.org/officeDocument/2006/relationships/slideLayout" Target="../slideLayouts/slideLayout310.xml" /><Relationship Id="rId311" Type="http://schemas.openxmlformats.org/officeDocument/2006/relationships/slideLayout" Target="../slideLayouts/slideLayout311.xml" /><Relationship Id="rId312" Type="http://schemas.openxmlformats.org/officeDocument/2006/relationships/slideLayout" Target="../slideLayouts/slideLayout312.xml" /><Relationship Id="rId313" Type="http://schemas.openxmlformats.org/officeDocument/2006/relationships/slideLayout" Target="../slideLayouts/slideLayout313.xml" /><Relationship Id="rId314" Type="http://schemas.openxmlformats.org/officeDocument/2006/relationships/slideLayout" Target="../slideLayouts/slideLayout314.xml" /><Relationship Id="rId315" Type="http://schemas.openxmlformats.org/officeDocument/2006/relationships/slideLayout" Target="../slideLayouts/slideLayout315.xml" /><Relationship Id="rId316" Type="http://schemas.openxmlformats.org/officeDocument/2006/relationships/slideLayout" Target="../slideLayouts/slideLayout316.xml" /><Relationship Id="rId317" Type="http://schemas.openxmlformats.org/officeDocument/2006/relationships/slideLayout" Target="../slideLayouts/slideLayout317.xml" /><Relationship Id="rId318" Type="http://schemas.openxmlformats.org/officeDocument/2006/relationships/slideLayout" Target="../slideLayouts/slideLayout318.xml" /><Relationship Id="rId319" Type="http://schemas.openxmlformats.org/officeDocument/2006/relationships/slideLayout" Target="../slideLayouts/slideLayout319.xml" /><Relationship Id="rId32" Type="http://schemas.openxmlformats.org/officeDocument/2006/relationships/slideLayout" Target="../slideLayouts/slideLayout32.xml" /><Relationship Id="rId320" Type="http://schemas.openxmlformats.org/officeDocument/2006/relationships/slideLayout" Target="../slideLayouts/slideLayout320.xml" /><Relationship Id="rId321" Type="http://schemas.openxmlformats.org/officeDocument/2006/relationships/slideLayout" Target="../slideLayouts/slideLayout321.xml" /><Relationship Id="rId322" Type="http://schemas.openxmlformats.org/officeDocument/2006/relationships/slideLayout" Target="../slideLayouts/slideLayout322.xml" /><Relationship Id="rId323" Type="http://schemas.openxmlformats.org/officeDocument/2006/relationships/slideLayout" Target="../slideLayouts/slideLayout323.xml" /><Relationship Id="rId324" Type="http://schemas.openxmlformats.org/officeDocument/2006/relationships/slideLayout" Target="../slideLayouts/slideLayout324.xml" /><Relationship Id="rId325" Type="http://schemas.openxmlformats.org/officeDocument/2006/relationships/slideLayout" Target="../slideLayouts/slideLayout325.xml" /><Relationship Id="rId326" Type="http://schemas.openxmlformats.org/officeDocument/2006/relationships/slideLayout" Target="../slideLayouts/slideLayout326.xml" /><Relationship Id="rId327" Type="http://schemas.openxmlformats.org/officeDocument/2006/relationships/slideLayout" Target="../slideLayouts/slideLayout327.xml" /><Relationship Id="rId328" Type="http://schemas.openxmlformats.org/officeDocument/2006/relationships/slideLayout" Target="../slideLayouts/slideLayout328.xml" /><Relationship Id="rId329" Type="http://schemas.openxmlformats.org/officeDocument/2006/relationships/slideLayout" Target="../slideLayouts/slideLayout329.xml" /><Relationship Id="rId33" Type="http://schemas.openxmlformats.org/officeDocument/2006/relationships/slideLayout" Target="../slideLayouts/slideLayout33.xml" /><Relationship Id="rId330" Type="http://schemas.openxmlformats.org/officeDocument/2006/relationships/slideLayout" Target="../slideLayouts/slideLayout330.xml" /><Relationship Id="rId331" Type="http://schemas.openxmlformats.org/officeDocument/2006/relationships/slideLayout" Target="../slideLayouts/slideLayout331.xml" /><Relationship Id="rId332" Type="http://schemas.openxmlformats.org/officeDocument/2006/relationships/slideLayout" Target="../slideLayouts/slideLayout332.xml" /><Relationship Id="rId333" Type="http://schemas.openxmlformats.org/officeDocument/2006/relationships/slideLayout" Target="../slideLayouts/slideLayout333.xml" /><Relationship Id="rId334" Type="http://schemas.openxmlformats.org/officeDocument/2006/relationships/slideLayout" Target="../slideLayouts/slideLayout334.xml" /><Relationship Id="rId335" Type="http://schemas.openxmlformats.org/officeDocument/2006/relationships/slideLayout" Target="../slideLayouts/slideLayout335.xml" /><Relationship Id="rId336" Type="http://schemas.openxmlformats.org/officeDocument/2006/relationships/slideLayout" Target="../slideLayouts/slideLayout336.xml" /><Relationship Id="rId337" Type="http://schemas.openxmlformats.org/officeDocument/2006/relationships/slideLayout" Target="../slideLayouts/slideLayout337.xml" /><Relationship Id="rId338" Type="http://schemas.openxmlformats.org/officeDocument/2006/relationships/slideLayout" Target="../slideLayouts/slideLayout338.xml" /><Relationship Id="rId339" Type="http://schemas.openxmlformats.org/officeDocument/2006/relationships/slideLayout" Target="../slideLayouts/slideLayout339.xml" /><Relationship Id="rId34" Type="http://schemas.openxmlformats.org/officeDocument/2006/relationships/slideLayout" Target="../slideLayouts/slideLayout34.xml" /><Relationship Id="rId340" Type="http://schemas.openxmlformats.org/officeDocument/2006/relationships/slideLayout" Target="../slideLayouts/slideLayout340.xml" /><Relationship Id="rId341" Type="http://schemas.openxmlformats.org/officeDocument/2006/relationships/slideLayout" Target="../slideLayouts/slideLayout341.xml" /><Relationship Id="rId342" Type="http://schemas.openxmlformats.org/officeDocument/2006/relationships/slideLayout" Target="../slideLayouts/slideLayout342.xml" /><Relationship Id="rId343" Type="http://schemas.openxmlformats.org/officeDocument/2006/relationships/slideLayout" Target="../slideLayouts/slideLayout343.xml" /><Relationship Id="rId344" Type="http://schemas.openxmlformats.org/officeDocument/2006/relationships/slideLayout" Target="../slideLayouts/slideLayout344.xml" /><Relationship Id="rId345" Type="http://schemas.openxmlformats.org/officeDocument/2006/relationships/slideLayout" Target="../slideLayouts/slideLayout345.xml" /><Relationship Id="rId346" Type="http://schemas.openxmlformats.org/officeDocument/2006/relationships/slideLayout" Target="../slideLayouts/slideLayout346.xml" /><Relationship Id="rId347" Type="http://schemas.openxmlformats.org/officeDocument/2006/relationships/slideLayout" Target="../slideLayouts/slideLayout347.xml" /><Relationship Id="rId348" Type="http://schemas.openxmlformats.org/officeDocument/2006/relationships/slideLayout" Target="../slideLayouts/slideLayout348.xml" /><Relationship Id="rId349" Type="http://schemas.openxmlformats.org/officeDocument/2006/relationships/slideLayout" Target="../slideLayouts/slideLayout349.xml" /><Relationship Id="rId35" Type="http://schemas.openxmlformats.org/officeDocument/2006/relationships/slideLayout" Target="../slideLayouts/slideLayout35.xml" /><Relationship Id="rId350" Type="http://schemas.openxmlformats.org/officeDocument/2006/relationships/slideLayout" Target="../slideLayouts/slideLayout350.xml" /><Relationship Id="rId351" Type="http://schemas.openxmlformats.org/officeDocument/2006/relationships/slideLayout" Target="../slideLayouts/slideLayout351.xml" /><Relationship Id="rId352" Type="http://schemas.openxmlformats.org/officeDocument/2006/relationships/slideLayout" Target="../slideLayouts/slideLayout352.xml" /><Relationship Id="rId353" Type="http://schemas.openxmlformats.org/officeDocument/2006/relationships/slideLayout" Target="../slideLayouts/slideLayout353.xml" /><Relationship Id="rId354" Type="http://schemas.openxmlformats.org/officeDocument/2006/relationships/slideLayout" Target="../slideLayouts/slideLayout354.xml" /><Relationship Id="rId355" Type="http://schemas.openxmlformats.org/officeDocument/2006/relationships/slideLayout" Target="../slideLayouts/slideLayout355.xml" /><Relationship Id="rId356" Type="http://schemas.openxmlformats.org/officeDocument/2006/relationships/slideLayout" Target="../slideLayouts/slideLayout356.xml" /><Relationship Id="rId357" Type="http://schemas.openxmlformats.org/officeDocument/2006/relationships/slideLayout" Target="../slideLayouts/slideLayout357.xml" /><Relationship Id="rId358" Type="http://schemas.openxmlformats.org/officeDocument/2006/relationships/slideLayout" Target="../slideLayouts/slideLayout358.xml" /><Relationship Id="rId359" Type="http://schemas.openxmlformats.org/officeDocument/2006/relationships/tags" Target="../tags/tag57.xml" /><Relationship Id="rId36" Type="http://schemas.openxmlformats.org/officeDocument/2006/relationships/slideLayout" Target="../slideLayouts/slideLayout36.xml" /><Relationship Id="rId360" Type="http://schemas.openxmlformats.org/officeDocument/2006/relationships/tags" Target="../tags/tag58.xml" /><Relationship Id="rId361" Type="http://schemas.openxmlformats.org/officeDocument/2006/relationships/tags" Target="../tags/tag59.xml" /><Relationship Id="rId362" Type="http://schemas.openxmlformats.org/officeDocument/2006/relationships/tags" Target="../tags/tag60.xml" /><Relationship Id="rId363" Type="http://schemas.openxmlformats.org/officeDocument/2006/relationships/tags" Target="../tags/tag61.xml" /><Relationship Id="rId364" Type="http://schemas.openxmlformats.org/officeDocument/2006/relationships/image" Target="../media/image1.png" /><Relationship Id="rId365" Type="http://schemas.openxmlformats.org/officeDocument/2006/relationships/image" Target="file:///D:\qq&#25991;&#20214;\712321467\Image\C2C\Image2\%7b75232B38-A165-1FB7-499C-2E1C792CACB5%7d.png" TargetMode="External" /><Relationship Id="rId366" Type="http://schemas.openxmlformats.org/officeDocument/2006/relationships/image" Target="../media/image2.png" /><Relationship Id="rId367" Type="http://schemas.openxmlformats.org/officeDocument/2006/relationships/theme" Target="../theme/theme1.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slideLayout" Target="../slideLayouts/slideLayout61.xml" /><Relationship Id="rId62" Type="http://schemas.openxmlformats.org/officeDocument/2006/relationships/slideLayout" Target="../slideLayouts/slideLayout62.xml" /><Relationship Id="rId63" Type="http://schemas.openxmlformats.org/officeDocument/2006/relationships/slideLayout" Target="../slideLayouts/slideLayout63.xml" /><Relationship Id="rId64" Type="http://schemas.openxmlformats.org/officeDocument/2006/relationships/slideLayout" Target="../slideLayouts/slideLayout64.xml" /><Relationship Id="rId65" Type="http://schemas.openxmlformats.org/officeDocument/2006/relationships/slideLayout" Target="../slideLayouts/slideLayout65.xml" /><Relationship Id="rId66" Type="http://schemas.openxmlformats.org/officeDocument/2006/relationships/slideLayout" Target="../slideLayouts/slideLayout66.xml" /><Relationship Id="rId67" Type="http://schemas.openxmlformats.org/officeDocument/2006/relationships/slideLayout" Target="../slideLayouts/slideLayout67.xml" /><Relationship Id="rId68" Type="http://schemas.openxmlformats.org/officeDocument/2006/relationships/slideLayout" Target="../slideLayouts/slideLayout68.xml" /><Relationship Id="rId69" Type="http://schemas.openxmlformats.org/officeDocument/2006/relationships/slideLayout" Target="../slideLayouts/slideLayout69.xml" /><Relationship Id="rId7" Type="http://schemas.openxmlformats.org/officeDocument/2006/relationships/slideLayout" Target="../slideLayouts/slideLayout7.xml" /><Relationship Id="rId70" Type="http://schemas.openxmlformats.org/officeDocument/2006/relationships/slideLayout" Target="../slideLayouts/slideLayout70.xml" /><Relationship Id="rId71" Type="http://schemas.openxmlformats.org/officeDocument/2006/relationships/slideLayout" Target="../slideLayouts/slideLayout71.xml" /><Relationship Id="rId72" Type="http://schemas.openxmlformats.org/officeDocument/2006/relationships/slideLayout" Target="../slideLayouts/slideLayout72.xml" /><Relationship Id="rId73" Type="http://schemas.openxmlformats.org/officeDocument/2006/relationships/slideLayout" Target="../slideLayouts/slideLayout73.xml" /><Relationship Id="rId74" Type="http://schemas.openxmlformats.org/officeDocument/2006/relationships/slideLayout" Target="../slideLayouts/slideLayout74.xml" /><Relationship Id="rId75" Type="http://schemas.openxmlformats.org/officeDocument/2006/relationships/slideLayout" Target="../slideLayouts/slideLayout75.xml" /><Relationship Id="rId76" Type="http://schemas.openxmlformats.org/officeDocument/2006/relationships/slideLayout" Target="../slideLayouts/slideLayout76.xml" /><Relationship Id="rId77" Type="http://schemas.openxmlformats.org/officeDocument/2006/relationships/slideLayout" Target="../slideLayouts/slideLayout77.xml" /><Relationship Id="rId78" Type="http://schemas.openxmlformats.org/officeDocument/2006/relationships/slideLayout" Target="../slideLayouts/slideLayout78.xml" /><Relationship Id="rId79" Type="http://schemas.openxmlformats.org/officeDocument/2006/relationships/slideLayout" Target="../slideLayouts/slideLayout79.xml" /><Relationship Id="rId8" Type="http://schemas.openxmlformats.org/officeDocument/2006/relationships/slideLayout" Target="../slideLayouts/slideLayout8.xml" /><Relationship Id="rId80" Type="http://schemas.openxmlformats.org/officeDocument/2006/relationships/slideLayout" Target="../slideLayouts/slideLayout80.xml" /><Relationship Id="rId81" Type="http://schemas.openxmlformats.org/officeDocument/2006/relationships/slideLayout" Target="../slideLayouts/slideLayout81.xml" /><Relationship Id="rId82" Type="http://schemas.openxmlformats.org/officeDocument/2006/relationships/slideLayout" Target="../slideLayouts/slideLayout82.xml" /><Relationship Id="rId83" Type="http://schemas.openxmlformats.org/officeDocument/2006/relationships/slideLayout" Target="../slideLayouts/slideLayout83.xml" /><Relationship Id="rId84" Type="http://schemas.openxmlformats.org/officeDocument/2006/relationships/slideLayout" Target="../slideLayouts/slideLayout84.xml" /><Relationship Id="rId85" Type="http://schemas.openxmlformats.org/officeDocument/2006/relationships/slideLayout" Target="../slideLayouts/slideLayout85.xml" /><Relationship Id="rId86" Type="http://schemas.openxmlformats.org/officeDocument/2006/relationships/slideLayout" Target="../slideLayouts/slideLayout86.xml" /><Relationship Id="rId87" Type="http://schemas.openxmlformats.org/officeDocument/2006/relationships/slideLayout" Target="../slideLayouts/slideLayout87.xml" /><Relationship Id="rId88" Type="http://schemas.openxmlformats.org/officeDocument/2006/relationships/slideLayout" Target="../slideLayouts/slideLayout88.xml" /><Relationship Id="rId89" Type="http://schemas.openxmlformats.org/officeDocument/2006/relationships/slideLayout" Target="../slideLayouts/slideLayout89.xml" /><Relationship Id="rId9" Type="http://schemas.openxmlformats.org/officeDocument/2006/relationships/slideLayout" Target="../slideLayouts/slideLayout9.xml" /><Relationship Id="rId90" Type="http://schemas.openxmlformats.org/officeDocument/2006/relationships/slideLayout" Target="../slideLayouts/slideLayout90.xml" /><Relationship Id="rId91" Type="http://schemas.openxmlformats.org/officeDocument/2006/relationships/slideLayout" Target="../slideLayouts/slideLayout91.xml" /><Relationship Id="rId92" Type="http://schemas.openxmlformats.org/officeDocument/2006/relationships/slideLayout" Target="../slideLayouts/slideLayout92.xml" /><Relationship Id="rId93" Type="http://schemas.openxmlformats.org/officeDocument/2006/relationships/slideLayout" Target="../slideLayouts/slideLayout93.xml" /><Relationship Id="rId94" Type="http://schemas.openxmlformats.org/officeDocument/2006/relationships/slideLayout" Target="../slideLayouts/slideLayout94.xml" /><Relationship Id="rId95" Type="http://schemas.openxmlformats.org/officeDocument/2006/relationships/slideLayout" Target="../slideLayouts/slideLayout95.xml" /><Relationship Id="rId96" Type="http://schemas.openxmlformats.org/officeDocument/2006/relationships/slideLayout" Target="../slideLayouts/slideLayout96.xml" /><Relationship Id="rId97" Type="http://schemas.openxmlformats.org/officeDocument/2006/relationships/slideLayout" Target="../slideLayouts/slideLayout97.xml" /><Relationship Id="rId98" Type="http://schemas.openxmlformats.org/officeDocument/2006/relationships/slideLayout" Target="../slideLayouts/slideLayout98.xml" /><Relationship Id="rId99" Type="http://schemas.openxmlformats.org/officeDocument/2006/relationships/slideLayout" Target="../slideLayouts/slideLayout9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359"/>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36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36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36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36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0</a:t>
            </a:fld>
            <a:endParaRPr lang="zh-CN" altLang="en-US"/>
          </a:p>
        </p:txBody>
      </p:sp>
      <p:pic>
        <p:nvPicPr>
          <p:cNvPr id="7" name="图片 6" descr="3"/>
          <p:cNvPicPr>
            <a:picLocks noChangeAspect="1"/>
          </p:cNvPicPr>
          <p:nvPr/>
        </p:nvPicPr>
        <p:blipFill>
          <a:blip r:embed="rId364"/>
          <a:stretch>
            <a:fillRect/>
          </a:stretch>
        </p:blipFill>
        <p:spPr>
          <a:xfrm>
            <a:off x="0" y="8890"/>
            <a:ext cx="12192000" cy="6840220"/>
          </a:xfrm>
          <a:prstGeom prst="rect">
            <a:avLst/>
          </a:prstGeom>
        </p:spPr>
      </p:pic>
      <p:pic>
        <p:nvPicPr>
          <p:cNvPr id="8" name="图片 1073743875" descr="学科网 zxxk.com" title=""/>
          <p:cNvPicPr>
            <a:picLocks noChangeAspect="1"/>
          </p:cNvPicPr>
          <p:nvPr/>
        </p:nvPicPr>
        <p:blipFill>
          <a:blip r:embed="rId366" r:link="rId36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 id="2147483737" r:id="rId89"/>
    <p:sldLayoutId id="2147483738" r:id="rId90"/>
    <p:sldLayoutId id="2147483739" r:id="rId91"/>
    <p:sldLayoutId id="2147483740" r:id="rId92"/>
    <p:sldLayoutId id="2147483741" r:id="rId93"/>
    <p:sldLayoutId id="2147483742" r:id="rId94"/>
    <p:sldLayoutId id="2147483743" r:id="rId95"/>
    <p:sldLayoutId id="2147483744" r:id="rId96"/>
    <p:sldLayoutId id="2147483745" r:id="rId97"/>
    <p:sldLayoutId id="2147483746" r:id="rId98"/>
    <p:sldLayoutId id="2147483747" r:id="rId99"/>
    <p:sldLayoutId id="2147483748" r:id="rId100"/>
    <p:sldLayoutId id="2147483749" r:id="rId101"/>
    <p:sldLayoutId id="2147483750" r:id="rId102"/>
    <p:sldLayoutId id="2147483751" r:id="rId103"/>
    <p:sldLayoutId id="2147483752" r:id="rId104"/>
    <p:sldLayoutId id="2147483753" r:id="rId105"/>
    <p:sldLayoutId id="2147483754" r:id="rId106"/>
    <p:sldLayoutId id="2147483755" r:id="rId107"/>
    <p:sldLayoutId id="2147483756" r:id="rId108"/>
    <p:sldLayoutId id="2147483757" r:id="rId109"/>
    <p:sldLayoutId id="2147483758" r:id="rId110"/>
    <p:sldLayoutId id="2147483759" r:id="rId111"/>
    <p:sldLayoutId id="2147483760" r:id="rId112"/>
    <p:sldLayoutId id="2147483761" r:id="rId113"/>
    <p:sldLayoutId id="2147483762" r:id="rId114"/>
    <p:sldLayoutId id="2147483763" r:id="rId115"/>
    <p:sldLayoutId id="2147483764" r:id="rId116"/>
    <p:sldLayoutId id="2147483765" r:id="rId117"/>
    <p:sldLayoutId id="2147483766" r:id="rId118"/>
    <p:sldLayoutId id="2147483767" r:id="rId119"/>
    <p:sldLayoutId id="2147483768" r:id="rId120"/>
    <p:sldLayoutId id="2147483769" r:id="rId121"/>
    <p:sldLayoutId id="2147483770" r:id="rId122"/>
    <p:sldLayoutId id="2147483771" r:id="rId123"/>
    <p:sldLayoutId id="2147483772" r:id="rId124"/>
    <p:sldLayoutId id="2147483773" r:id="rId125"/>
    <p:sldLayoutId id="2147483774" r:id="rId126"/>
    <p:sldLayoutId id="2147483775" r:id="rId127"/>
    <p:sldLayoutId id="2147483776" r:id="rId128"/>
    <p:sldLayoutId id="2147483777" r:id="rId129"/>
    <p:sldLayoutId id="2147483778" r:id="rId130"/>
    <p:sldLayoutId id="2147483779" r:id="rId131"/>
    <p:sldLayoutId id="2147483780" r:id="rId132"/>
    <p:sldLayoutId id="2147483781" r:id="rId133"/>
    <p:sldLayoutId id="2147483782" r:id="rId134"/>
    <p:sldLayoutId id="2147483783" r:id="rId135"/>
    <p:sldLayoutId id="2147483784" r:id="rId136"/>
    <p:sldLayoutId id="2147483785" r:id="rId137"/>
    <p:sldLayoutId id="2147483786" r:id="rId138"/>
    <p:sldLayoutId id="2147483787" r:id="rId139"/>
    <p:sldLayoutId id="2147483788" r:id="rId140"/>
    <p:sldLayoutId id="2147483789" r:id="rId141"/>
    <p:sldLayoutId id="2147483790" r:id="rId142"/>
    <p:sldLayoutId id="2147483791" r:id="rId143"/>
    <p:sldLayoutId id="2147483792" r:id="rId144"/>
    <p:sldLayoutId id="2147483793" r:id="rId145"/>
    <p:sldLayoutId id="2147483794" r:id="rId146"/>
    <p:sldLayoutId id="2147483795" r:id="rId147"/>
    <p:sldLayoutId id="2147483796" r:id="rId148"/>
    <p:sldLayoutId id="2147483797" r:id="rId149"/>
    <p:sldLayoutId id="2147483798" r:id="rId150"/>
    <p:sldLayoutId id="2147483799" r:id="rId151"/>
    <p:sldLayoutId id="2147483800" r:id="rId152"/>
    <p:sldLayoutId id="2147483801" r:id="rId153"/>
    <p:sldLayoutId id="2147483802" r:id="rId154"/>
    <p:sldLayoutId id="2147483803" r:id="rId155"/>
    <p:sldLayoutId id="2147483804" r:id="rId156"/>
    <p:sldLayoutId id="2147483805" r:id="rId157"/>
    <p:sldLayoutId id="2147483806" r:id="rId158"/>
    <p:sldLayoutId id="2147483807" r:id="rId159"/>
    <p:sldLayoutId id="2147483808" r:id="rId160"/>
    <p:sldLayoutId id="2147483809" r:id="rId161"/>
    <p:sldLayoutId id="2147483810" r:id="rId162"/>
    <p:sldLayoutId id="2147483811" r:id="rId163"/>
    <p:sldLayoutId id="2147483812" r:id="rId164"/>
    <p:sldLayoutId id="2147483813" r:id="rId165"/>
    <p:sldLayoutId id="2147483814" r:id="rId166"/>
    <p:sldLayoutId id="2147483815" r:id="rId167"/>
    <p:sldLayoutId id="2147483816" r:id="rId168"/>
    <p:sldLayoutId id="2147483817" r:id="rId169"/>
    <p:sldLayoutId id="2147483818" r:id="rId170"/>
    <p:sldLayoutId id="2147483819" r:id="rId171"/>
    <p:sldLayoutId id="2147483820" r:id="rId172"/>
    <p:sldLayoutId id="2147483821" r:id="rId173"/>
    <p:sldLayoutId id="2147483822" r:id="rId174"/>
    <p:sldLayoutId id="2147483823" r:id="rId175"/>
    <p:sldLayoutId id="2147483824" r:id="rId176"/>
    <p:sldLayoutId id="2147483825" r:id="rId177"/>
    <p:sldLayoutId id="2147483826" r:id="rId178"/>
    <p:sldLayoutId id="2147483827" r:id="rId179"/>
    <p:sldLayoutId id="2147483828" r:id="rId180"/>
    <p:sldLayoutId id="2147483829" r:id="rId181"/>
    <p:sldLayoutId id="2147483830" r:id="rId182"/>
    <p:sldLayoutId id="2147483831" r:id="rId183"/>
    <p:sldLayoutId id="2147483832" r:id="rId184"/>
    <p:sldLayoutId id="2147483833" r:id="rId185"/>
    <p:sldLayoutId id="2147483834" r:id="rId186"/>
    <p:sldLayoutId id="2147483835" r:id="rId187"/>
    <p:sldLayoutId id="2147483836" r:id="rId188"/>
    <p:sldLayoutId id="2147483837" r:id="rId189"/>
    <p:sldLayoutId id="2147483838" r:id="rId190"/>
    <p:sldLayoutId id="2147483839" r:id="rId191"/>
    <p:sldLayoutId id="2147483840" r:id="rId192"/>
    <p:sldLayoutId id="2147483841" r:id="rId193"/>
    <p:sldLayoutId id="2147483842" r:id="rId194"/>
    <p:sldLayoutId id="2147483843" r:id="rId195"/>
    <p:sldLayoutId id="2147483844" r:id="rId196"/>
    <p:sldLayoutId id="2147483845" r:id="rId197"/>
    <p:sldLayoutId id="2147483846" r:id="rId198"/>
    <p:sldLayoutId id="2147483847" r:id="rId199"/>
    <p:sldLayoutId id="2147483848" r:id="rId200"/>
    <p:sldLayoutId id="2147483849" r:id="rId201"/>
    <p:sldLayoutId id="2147483850" r:id="rId202"/>
    <p:sldLayoutId id="2147483851" r:id="rId203"/>
    <p:sldLayoutId id="2147483852" r:id="rId204"/>
    <p:sldLayoutId id="2147483853" r:id="rId205"/>
    <p:sldLayoutId id="2147483854" r:id="rId206"/>
    <p:sldLayoutId id="2147483855" r:id="rId207"/>
    <p:sldLayoutId id="2147483856" r:id="rId208"/>
    <p:sldLayoutId id="2147483857" r:id="rId209"/>
    <p:sldLayoutId id="2147483858" r:id="rId210"/>
    <p:sldLayoutId id="2147483859" r:id="rId211"/>
    <p:sldLayoutId id="2147483860" r:id="rId212"/>
    <p:sldLayoutId id="2147483861" r:id="rId213"/>
    <p:sldLayoutId id="2147483862" r:id="rId214"/>
    <p:sldLayoutId id="2147483863" r:id="rId215"/>
    <p:sldLayoutId id="2147483864" r:id="rId216"/>
    <p:sldLayoutId id="2147483865" r:id="rId217"/>
    <p:sldLayoutId id="2147483866" r:id="rId218"/>
    <p:sldLayoutId id="2147483867" r:id="rId219"/>
    <p:sldLayoutId id="2147483868" r:id="rId220"/>
    <p:sldLayoutId id="2147483869" r:id="rId221"/>
    <p:sldLayoutId id="2147483870" r:id="rId222"/>
    <p:sldLayoutId id="2147483871" r:id="rId223"/>
    <p:sldLayoutId id="2147483872" r:id="rId224"/>
    <p:sldLayoutId id="2147483873" r:id="rId225"/>
    <p:sldLayoutId id="2147483874" r:id="rId226"/>
    <p:sldLayoutId id="2147483875" r:id="rId227"/>
    <p:sldLayoutId id="2147483876" r:id="rId228"/>
    <p:sldLayoutId id="2147483877" r:id="rId229"/>
    <p:sldLayoutId id="2147483878" r:id="rId230"/>
    <p:sldLayoutId id="2147483879" r:id="rId231"/>
    <p:sldLayoutId id="2147483880" r:id="rId232"/>
    <p:sldLayoutId id="2147483881" r:id="rId233"/>
    <p:sldLayoutId id="2147483882" r:id="rId234"/>
    <p:sldLayoutId id="2147483883" r:id="rId235"/>
    <p:sldLayoutId id="2147483884" r:id="rId236"/>
    <p:sldLayoutId id="2147483885" r:id="rId237"/>
    <p:sldLayoutId id="2147483886" r:id="rId238"/>
    <p:sldLayoutId id="2147483887" r:id="rId239"/>
    <p:sldLayoutId id="2147483888" r:id="rId240"/>
    <p:sldLayoutId id="2147483889" r:id="rId241"/>
    <p:sldLayoutId id="2147483890" r:id="rId242"/>
    <p:sldLayoutId id="2147483891" r:id="rId243"/>
    <p:sldLayoutId id="2147483892" r:id="rId244"/>
    <p:sldLayoutId id="2147483893" r:id="rId245"/>
    <p:sldLayoutId id="2147483894" r:id="rId246"/>
    <p:sldLayoutId id="2147483895" r:id="rId247"/>
    <p:sldLayoutId id="2147483896" r:id="rId248"/>
    <p:sldLayoutId id="2147483897" r:id="rId249"/>
    <p:sldLayoutId id="2147483898" r:id="rId250"/>
    <p:sldLayoutId id="2147483899" r:id="rId251"/>
    <p:sldLayoutId id="2147483900" r:id="rId252"/>
    <p:sldLayoutId id="2147483901" r:id="rId253"/>
    <p:sldLayoutId id="2147483902" r:id="rId254"/>
    <p:sldLayoutId id="2147483903" r:id="rId255"/>
    <p:sldLayoutId id="2147483904" r:id="rId256"/>
    <p:sldLayoutId id="2147483905" r:id="rId257"/>
    <p:sldLayoutId id="2147483906" r:id="rId258"/>
    <p:sldLayoutId id="2147483907" r:id="rId259"/>
    <p:sldLayoutId id="2147483908" r:id="rId260"/>
    <p:sldLayoutId id="2147483909" r:id="rId261"/>
    <p:sldLayoutId id="2147483910" r:id="rId262"/>
    <p:sldLayoutId id="2147483911" r:id="rId263"/>
    <p:sldLayoutId id="2147483912" r:id="rId264"/>
    <p:sldLayoutId id="2147483913" r:id="rId265"/>
    <p:sldLayoutId id="2147483914" r:id="rId266"/>
    <p:sldLayoutId id="2147483915" r:id="rId267"/>
    <p:sldLayoutId id="2147483916" r:id="rId268"/>
    <p:sldLayoutId id="2147483917" r:id="rId269"/>
    <p:sldLayoutId id="2147483918" r:id="rId270"/>
    <p:sldLayoutId id="2147483919" r:id="rId271"/>
    <p:sldLayoutId id="2147483920" r:id="rId272"/>
    <p:sldLayoutId id="2147483921" r:id="rId273"/>
    <p:sldLayoutId id="2147483922" r:id="rId274"/>
    <p:sldLayoutId id="2147483923" r:id="rId275"/>
    <p:sldLayoutId id="2147483924" r:id="rId276"/>
    <p:sldLayoutId id="2147483925" r:id="rId277"/>
    <p:sldLayoutId id="2147483926" r:id="rId278"/>
    <p:sldLayoutId id="2147483927" r:id="rId279"/>
    <p:sldLayoutId id="2147483928" r:id="rId280"/>
    <p:sldLayoutId id="2147483929" r:id="rId281"/>
    <p:sldLayoutId id="2147483930" r:id="rId282"/>
    <p:sldLayoutId id="2147483931" r:id="rId283"/>
    <p:sldLayoutId id="2147483932" r:id="rId284"/>
    <p:sldLayoutId id="2147483933" r:id="rId285"/>
    <p:sldLayoutId id="2147483934" r:id="rId286"/>
    <p:sldLayoutId id="2147483935" r:id="rId287"/>
    <p:sldLayoutId id="2147483936" r:id="rId288"/>
    <p:sldLayoutId id="2147483937" r:id="rId289"/>
    <p:sldLayoutId id="2147483938" r:id="rId290"/>
    <p:sldLayoutId id="2147483939" r:id="rId291"/>
    <p:sldLayoutId id="2147483940" r:id="rId292"/>
    <p:sldLayoutId id="2147483941" r:id="rId293"/>
    <p:sldLayoutId id="2147483942" r:id="rId294"/>
    <p:sldLayoutId id="2147483943" r:id="rId295"/>
    <p:sldLayoutId id="2147483944" r:id="rId296"/>
    <p:sldLayoutId id="2147483945" r:id="rId297"/>
    <p:sldLayoutId id="2147483946" r:id="rId298"/>
    <p:sldLayoutId id="2147483947" r:id="rId299"/>
    <p:sldLayoutId id="2147483948" r:id="rId300"/>
    <p:sldLayoutId id="2147483949" r:id="rId301"/>
    <p:sldLayoutId id="2147483950" r:id="rId302"/>
    <p:sldLayoutId id="2147483951" r:id="rId303"/>
    <p:sldLayoutId id="2147483952" r:id="rId304"/>
    <p:sldLayoutId id="2147483953" r:id="rId305"/>
    <p:sldLayoutId id="2147483954" r:id="rId306"/>
    <p:sldLayoutId id="2147483955" r:id="rId307"/>
    <p:sldLayoutId id="2147483956" r:id="rId308"/>
    <p:sldLayoutId id="2147483957" r:id="rId309"/>
    <p:sldLayoutId id="2147483958" r:id="rId310"/>
    <p:sldLayoutId id="2147483959" r:id="rId311"/>
    <p:sldLayoutId id="2147483960" r:id="rId312"/>
    <p:sldLayoutId id="2147483961" r:id="rId313"/>
    <p:sldLayoutId id="2147483962" r:id="rId314"/>
    <p:sldLayoutId id="2147483963" r:id="rId315"/>
    <p:sldLayoutId id="2147483964" r:id="rId316"/>
    <p:sldLayoutId id="2147483965" r:id="rId317"/>
    <p:sldLayoutId id="2147483966" r:id="rId318"/>
    <p:sldLayoutId id="2147483967" r:id="rId319"/>
    <p:sldLayoutId id="2147483968" r:id="rId320"/>
    <p:sldLayoutId id="2147483969" r:id="rId321"/>
    <p:sldLayoutId id="2147483970" r:id="rId322"/>
    <p:sldLayoutId id="2147483971" r:id="rId323"/>
    <p:sldLayoutId id="2147483972" r:id="rId324"/>
    <p:sldLayoutId id="2147483973" r:id="rId325"/>
    <p:sldLayoutId id="2147483974" r:id="rId326"/>
    <p:sldLayoutId id="2147483975" r:id="rId327"/>
    <p:sldLayoutId id="2147483976" r:id="rId328"/>
    <p:sldLayoutId id="2147483977" r:id="rId329"/>
    <p:sldLayoutId id="2147483978" r:id="rId330"/>
    <p:sldLayoutId id="2147483979" r:id="rId331"/>
    <p:sldLayoutId id="2147483980" r:id="rId332"/>
    <p:sldLayoutId id="2147483981" r:id="rId333"/>
    <p:sldLayoutId id="2147483982" r:id="rId334"/>
    <p:sldLayoutId id="2147483983" r:id="rId335"/>
    <p:sldLayoutId id="2147483984" r:id="rId336"/>
    <p:sldLayoutId id="2147483985" r:id="rId337"/>
    <p:sldLayoutId id="2147483986" r:id="rId338"/>
    <p:sldLayoutId id="2147483987" r:id="rId339"/>
    <p:sldLayoutId id="2147483988" r:id="rId340"/>
    <p:sldLayoutId id="2147483989" r:id="rId341"/>
    <p:sldLayoutId id="2147483990" r:id="rId342"/>
    <p:sldLayoutId id="2147483991" r:id="rId343"/>
    <p:sldLayoutId id="2147483992" r:id="rId344"/>
    <p:sldLayoutId id="2147483993" r:id="rId345"/>
    <p:sldLayoutId id="2147483994" r:id="rId346"/>
    <p:sldLayoutId id="2147483995" r:id="rId347"/>
    <p:sldLayoutId id="2147483996" r:id="rId348"/>
    <p:sldLayoutId id="2147483997" r:id="rId349"/>
    <p:sldLayoutId id="2147483998" r:id="rId350"/>
    <p:sldLayoutId id="2147483999" r:id="rId351"/>
    <p:sldLayoutId id="2147484000" r:id="rId352"/>
    <p:sldLayoutId id="2147484001" r:id="rId353"/>
    <p:sldLayoutId id="2147484002" r:id="rId354"/>
    <p:sldLayoutId id="2147484003" r:id="rId355"/>
    <p:sldLayoutId id="2147484004" r:id="rId356"/>
    <p:sldLayoutId id="2147484005" r:id="rId357"/>
    <p:sldLayoutId id="2147484006" r:id="rId358"/>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1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0.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4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4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4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1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4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4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46.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4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46.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4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50.xml" /><Relationship Id="rId2" Type="http://schemas.openxmlformats.org/officeDocument/2006/relationships/image" Target="../media/image3.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51.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5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5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18.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5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1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2" title=""/>
          <p:cNvSpPr txBox="1"/>
          <p:nvPr/>
        </p:nvSpPr>
        <p:spPr>
          <a:xfrm>
            <a:off x="451246" y="2234707"/>
            <a:ext cx="11289702" cy="1690370"/>
          </a:xfrm>
          <a:prstGeom prst="rect">
            <a:avLst/>
          </a:prstGeom>
          <a:noFill/>
        </p:spPr>
        <p:txBody>
          <a:bodyPr wrap="square" rtlCol="0">
            <a:spAutoFit/>
          </a:bodyPr>
          <a:lstStyle/>
          <a:p>
            <a:pPr algn="ctr">
              <a:lnSpc>
                <a:spcPct val="100000"/>
              </a:lnSpc>
              <a:spcBef>
                <a:spcPts val="1700"/>
              </a:spcBef>
              <a:spcAft>
                <a:spcPts val="1650"/>
              </a:spcAft>
            </a:pPr>
            <a:r>
              <a:rPr lang="zh-CN" altLang="zh-CN" sz="4000" b="1" kern="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现代文阅读</a:t>
            </a:r>
            <a:r>
              <a:rPr lang="en-US" altLang="zh-CN" sz="4000" b="1" kern="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Ⅰ</a:t>
            </a:r>
            <a:r>
              <a:rPr lang="zh-CN" altLang="zh-CN" sz="4000" b="1" kern="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信息类文本阅读：</a:t>
            </a:r>
            <a:endParaRPr lang="zh-CN" altLang="zh-CN" sz="4000" b="1" kern="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00000"/>
              </a:lnSpc>
              <a:spcBef>
                <a:spcPts val="1700"/>
              </a:spcBef>
              <a:spcAft>
                <a:spcPts val="1650"/>
              </a:spcAft>
            </a:pPr>
            <a:r>
              <a:rPr lang="zh-CN" altLang="en-US" sz="3600" b="1" kern="2200">
                <a:solidFill>
                  <a:srgbClr val="00B05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命题者给</a:t>
            </a:r>
            <a:r>
              <a:rPr lang="zh-CN" altLang="en-US" sz="3600" b="1" kern="2200">
                <a:solidFill>
                  <a:srgbClr val="00B050"/>
                </a:solidFill>
                <a:effectLst/>
                <a:latin typeface="微软雅黑" panose="020b0503020204020204" pitchFamily="34" charset="-122"/>
                <a:ea typeface="微软雅黑" panose="020b0503020204020204" pitchFamily="34" charset="-122"/>
                <a:cs typeface="微软雅黑" panose="020b0503020204020204" pitchFamily="34" charset="-122"/>
              </a:rPr>
              <a:t>选择题挖的</a:t>
            </a:r>
            <a:r>
              <a:rPr lang="en-US" altLang="zh-CN" sz="3600" b="1" kern="2200">
                <a:solidFill>
                  <a:srgbClr val="00B050"/>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b="1" kern="2200">
                <a:solidFill>
                  <a:srgbClr val="00B050"/>
                </a:solidFill>
                <a:effectLst/>
                <a:latin typeface="微软雅黑" panose="020b0503020204020204" pitchFamily="34" charset="-122"/>
                <a:ea typeface="微软雅黑" panose="020b0503020204020204" pitchFamily="34" charset="-122"/>
                <a:cs typeface="微软雅黑" panose="020b0503020204020204" pitchFamily="34" charset="-122"/>
              </a:rPr>
              <a:t>十大陷阱</a:t>
            </a:r>
            <a:r>
              <a:rPr lang="en-US" altLang="zh-CN" sz="3600" b="1" kern="2200">
                <a:solidFill>
                  <a:srgbClr val="00B050"/>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b="1" kern="2200">
                <a:solidFill>
                  <a:srgbClr val="00B050"/>
                </a:solidFill>
                <a:effectLst/>
                <a:latin typeface="微软雅黑" panose="020b0503020204020204" pitchFamily="34" charset="-122"/>
                <a:ea typeface="微软雅黑" panose="020b0503020204020204" pitchFamily="34" charset="-122"/>
                <a:cs typeface="微软雅黑" panose="020b0503020204020204" pitchFamily="34" charset="-122"/>
              </a:rPr>
              <a:t>及规避技巧 </a:t>
            </a:r>
            <a:endParaRPr lang="zh-CN" altLang="en-US" sz="3600" b="1" kern="2200">
              <a:solidFill>
                <a:srgbClr val="00B05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title=""/>
          <p:cNvSpPr txBox="1"/>
          <p:nvPr/>
        </p:nvSpPr>
        <p:spPr>
          <a:xfrm>
            <a:off x="450850" y="443865"/>
            <a:ext cx="2512060" cy="337185"/>
          </a:xfrm>
          <a:prstGeom prst="rect">
            <a:avLst/>
          </a:prstGeom>
          <a:noFill/>
        </p:spPr>
        <p:txBody>
          <a:bodyPr wrap="none" rtlCol="0">
            <a:spAutoFit/>
          </a:bodyPr>
          <a:lstStyle/>
          <a:p>
            <a:pPr algn="l"/>
            <a:r>
              <a:rPr lang="en-US" altLang="zh-CN" sz="1600" b="1" kern="2200">
                <a:solidFill>
                  <a:srgbClr val="0000FF"/>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zh-CN" sz="1600" b="1" kern="2200">
                <a:solidFill>
                  <a:srgbClr val="0000FF"/>
                </a:solidFill>
                <a:latin typeface="微软雅黑" panose="020b0503020204020204" pitchFamily="34" charset="-122"/>
                <a:ea typeface="微软雅黑" panose="020b0503020204020204" pitchFamily="34" charset="-122"/>
                <a:cs typeface="微软雅黑" panose="020b0503020204020204" pitchFamily="34" charset="-122"/>
                <a:sym typeface="+mn-ea"/>
              </a:rPr>
              <a:t>年高考第一轮总复习</a:t>
            </a:r>
            <a:endParaRPr lang="zh-CN" altLang="zh-CN" sz="1600" b="1" kern="2200">
              <a:solidFill>
                <a:srgbClr val="0000FF"/>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50215" y="361950"/>
            <a:ext cx="11479530" cy="691515"/>
          </a:xfrm>
          <a:prstGeom prst="rect">
            <a:avLst/>
          </a:prstGeom>
          <a:noFill/>
        </p:spPr>
        <p:txBody>
          <a:bodyPr wrap="square" rtlCol="0">
            <a:spAutoFit/>
          </a:bodyPr>
          <a:lstStyle/>
          <a:p>
            <a:pPr algn="just">
              <a:lnSpc>
                <a:spcPct val="150000"/>
              </a:lnSpc>
              <a:spcAft>
                <a:spcPct val="0"/>
              </a:spcAft>
            </a:pPr>
            <a:r>
              <a:rPr lang="zh-CN" altLang="zh-CN" sz="2600" b="1"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边练边悟</a:t>
            </a:r>
            <a:r>
              <a:rPr lang="en-US" altLang="zh-CN" sz="2600" b="1"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zh-CN" sz="2600" kern="100">
                <a:latin typeface="Times New Roman" panose="02020603050405020304"/>
                <a:ea typeface="微软雅黑" panose="020b0503020204020204" pitchFamily="34" charset="-122"/>
                <a:cs typeface="Times New Roman" panose="02020603050405020304"/>
              </a:rPr>
              <a:t>　请指出并分析选项的命题陷阱。</a:t>
            </a:r>
            <a:endParaRPr lang="zh-CN" altLang="zh-CN" sz="1050" kern="100">
              <a:effectLst/>
              <a:latin typeface="宋体" panose="02010600030101010101" pitchFamily="2" charset="-122"/>
              <a:cs typeface="Courier New" panose="02070309020205020404"/>
            </a:endParaRPr>
          </a:p>
        </p:txBody>
      </p:sp>
      <p:sp>
        <p:nvSpPr>
          <p:cNvPr id="5" name="文本框 2" title=""/>
          <p:cNvSpPr txBox="1"/>
          <p:nvPr/>
        </p:nvSpPr>
        <p:spPr>
          <a:xfrm>
            <a:off x="450215" y="1053465"/>
            <a:ext cx="11291570" cy="5809615"/>
          </a:xfrm>
          <a:prstGeom prst="rect">
            <a:avLst/>
          </a:prstGeom>
          <a:noFill/>
        </p:spPr>
        <p:txBody>
          <a:bodyPr wrap="square" rtlCol="0">
            <a:spAutoFit/>
          </a:bodyPr>
          <a:lstStyle/>
          <a:p>
            <a:pPr algn="just">
              <a:lnSpc>
                <a:spcPct val="11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en-US" altLang="zh-CN" sz="2600" b="1" kern="100">
                <a:latin typeface="Times New Roman" panose="02020603050405020304"/>
                <a:ea typeface="楷体_GB2312"/>
                <a:cs typeface="Courier New" panose="02070309020205020404"/>
              </a:rPr>
              <a:t>(2022·</a:t>
            </a:r>
            <a:r>
              <a:rPr lang="zh-CN" altLang="zh-CN" sz="2600" b="1" kern="100">
                <a:latin typeface="Times New Roman" panose="02020603050405020304"/>
                <a:ea typeface="楷体_GB2312"/>
                <a:cs typeface="Times New Roman" panose="02020603050405020304"/>
              </a:rPr>
              <a:t>全国甲卷，</a:t>
            </a:r>
            <a:r>
              <a:rPr lang="en-US" altLang="zh-CN" sz="2600" b="1" kern="100">
                <a:latin typeface="Times New Roman" panose="02020603050405020304"/>
                <a:ea typeface="楷体_GB2312"/>
                <a:cs typeface="Courier New" panose="02070309020205020404"/>
              </a:rPr>
              <a:t>T1</a:t>
            </a:r>
            <a:r>
              <a:rPr lang="zh-CN" altLang="zh-CN" sz="2600" b="1" kern="100">
                <a:latin typeface="Times New Roman" panose="02020603050405020304"/>
                <a:ea typeface="楷体_GB2312"/>
                <a:cs typeface="Times New Roman" panose="02020603050405020304"/>
              </a:rPr>
              <a:t>－</a:t>
            </a:r>
            <a:r>
              <a:rPr lang="en-US" altLang="zh-CN" sz="2600" b="1" kern="100">
                <a:latin typeface="Times New Roman" panose="02020603050405020304"/>
                <a:ea typeface="楷体_GB2312"/>
                <a:cs typeface="Courier New" panose="02070309020205020404"/>
              </a:rPr>
              <a:t>A)</a:t>
            </a:r>
            <a:r>
              <a:rPr lang="zh-CN" altLang="zh-CN" sz="2600" kern="100">
                <a:latin typeface="Times New Roman" panose="02020603050405020304"/>
                <a:ea typeface="微软雅黑" panose="020b0503020204020204" pitchFamily="34" charset="-122"/>
                <a:cs typeface="Times New Roman" panose="02020603050405020304"/>
              </a:rPr>
              <a:t>考古发现的金银器实物在名目和数量上远远比不上典籍记载，而其价值和意义却在典籍记载之上。</a:t>
            </a:r>
            <a:endParaRPr lang="zh-CN" altLang="zh-CN" sz="1050" kern="100">
              <a:latin typeface="宋体" panose="02010600030101010101" pitchFamily="2" charset="-122"/>
              <a:cs typeface="Courier New" panose="02070309020205020404"/>
            </a:endParaRPr>
          </a:p>
          <a:p>
            <a:pPr algn="just">
              <a:lnSpc>
                <a:spcPct val="11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楷体" panose="02010609060101010101" charset="-122"/>
                <a:ea typeface="楷体" panose="02010609060101010101" charset="-122"/>
                <a:cs typeface="Times New Roman" panose="02020603050405020304"/>
              </a:rPr>
              <a:t>中国古代金银器研究，是伴随现代考古学而生的一门新兴学问。传世文献展示的金银器史和出土文物呈现出来的金银器史，是不一样的。前者显示了数量颇多的名目和使用甚巨的数目，但提供具体形象的材料很少。考古发现的实物，就名目和数量而言，虽只是载籍的冰山一角，却是以形象示人；对于工艺美术要讨论的核心问题，即造型与纹饰，它提供了最为直观的实例。</a:t>
            </a:r>
            <a:endParaRPr lang="zh-CN" altLang="zh-CN" sz="1050" kern="100">
              <a:latin typeface="楷体" panose="02010609060101010101" charset="-122"/>
              <a:ea typeface="楷体" panose="02010609060101010101" charset="-122"/>
              <a:cs typeface="Courier New" panose="02070309020205020404"/>
            </a:endParaRPr>
          </a:p>
          <a:p>
            <a:pPr algn="just">
              <a:lnSpc>
                <a:spcPct val="110000"/>
              </a:lnSpc>
              <a:spcAft>
                <a:spcPct val="0"/>
              </a:spcAft>
            </a:pPr>
            <a:r>
              <a:rPr lang="zh-CN" altLang="zh-CN" sz="2600" b="1" kern="100">
                <a:solidFill>
                  <a:srgbClr val="C00000"/>
                </a:solidFill>
                <a:latin typeface="Times New Roman" panose="02020603050405020304"/>
                <a:ea typeface="黑体" panose="02010609060101010101" charset="-122"/>
                <a:cs typeface="Times New Roman" panose="02020603050405020304"/>
              </a:rPr>
              <a:t>解析　</a:t>
            </a:r>
            <a:r>
              <a:rPr lang="zh-CN" altLang="zh-CN" sz="2600" kern="100">
                <a:latin typeface="宋体" panose="02010600030101010101" pitchFamily="2" charset="-122"/>
                <a:ea typeface="宋体" panose="02010600030101010101" pitchFamily="2" charset="-122"/>
                <a:cs typeface="宋体" panose="02010600030101010101" pitchFamily="2" charset="-122"/>
              </a:rPr>
              <a:t>选项无中生有。</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而其价值和意义却在典籍记载之上</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错。原文信息说</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考古发现的实物，就名目和数量而言，虽只是载籍的冰山一角，却是以形象示人；对于工艺美术要讨论的核心问题，即造型与纹饰，它提供了最为直观的实例”，这里只是在说考古发现的实物有其自身的价值，而没有把它与典籍记载进行比较，二者应当是各有价值。</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linds(horizontal)">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91490" y="619125"/>
            <a:ext cx="11245850" cy="691515"/>
          </a:xfrm>
          <a:prstGeom prst="rect">
            <a:avLst/>
          </a:prstGeom>
          <a:noFill/>
        </p:spPr>
        <p:txBody>
          <a:bodyPr wrap="square" rtlCol="0">
            <a:spAutoFit/>
          </a:bodyPr>
          <a:lstStyle/>
          <a:p>
            <a:pPr indent="662940" algn="l">
              <a:lnSpc>
                <a:spcPct val="150000"/>
              </a:lnSpc>
              <a:spcAft>
                <a:spcPct val="0"/>
              </a:spcAft>
            </a:pPr>
            <a:r>
              <a:rPr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4.混淆时态</a:t>
            </a:r>
            <a:endParaRPr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title=""/>
          <p:cNvSpPr txBox="1"/>
          <p:nvPr/>
        </p:nvSpPr>
        <p:spPr>
          <a:xfrm>
            <a:off x="638175" y="1310640"/>
            <a:ext cx="11174095" cy="3091815"/>
          </a:xfrm>
          <a:prstGeom prst="rect">
            <a:avLst/>
          </a:prstGeom>
          <a:noFill/>
        </p:spPr>
        <p:txBody>
          <a:bodyPr wrap="square" rtlCol="0">
            <a:spAutoFit/>
          </a:bodyPr>
          <a:lstStyle/>
          <a:p>
            <a:pPr algn="l">
              <a:lnSpc>
                <a:spcPct val="150000"/>
              </a:lnSpc>
              <a:spcAft>
                <a:spcPct val="0"/>
              </a:spcAft>
            </a:pPr>
            <a:r>
              <a:rPr lang="zh-CN" sz="2600" b="1" kern="100">
                <a:solidFill>
                  <a:srgbClr val="00B050"/>
                </a:solidFill>
                <a:effectLst/>
                <a:latin typeface="微软雅黑" panose="020b0503020204020204" pitchFamily="34" charset="-122"/>
                <a:ea typeface="微软雅黑" panose="020b0503020204020204" pitchFamily="34" charset="-122"/>
                <a:cs typeface="Times New Roman" panose="02020603050405020304"/>
                <a:sym typeface="+mn-ea"/>
              </a:rPr>
              <a:t>设错方式：</a:t>
            </a:r>
            <a:r>
              <a:rPr lang="zh-CN" sz="2600" kern="100">
                <a:effectLst/>
                <a:latin typeface="楷体" panose="02010609060101010101" charset="-122"/>
                <a:ea typeface="楷体" panose="02010609060101010101" charset="-122"/>
                <a:cs typeface="Times New Roman" panose="02020603050405020304"/>
                <a:sym typeface="+mn-ea"/>
              </a:rPr>
              <a:t>命题者故意把原文中尚未确定或还未实现的设想或推测，通过增删，转换成选项中的既成事实。主要是指已然与未然、或然与必然。“已然”是事物已经成为事实的状态或属性。“未然”是事物尚未成为事实的状态或属性。命题者故意把“尚未发生的事情”转述为“既成事实”，把“可能是”转述为“必然是”。也可能反之。</a:t>
            </a:r>
            <a:endParaRPr lang="zh-CN" altLang="en-US" kern="100">
              <a:effectLst/>
              <a:latin typeface="楷体" panose="02010609060101010101" charset="-122"/>
              <a:ea typeface="楷体" panose="02010609060101010101" charset="-122"/>
              <a:cs typeface="Courier New" panose="02070309020205020404"/>
            </a:endParaRPr>
          </a:p>
        </p:txBody>
      </p:sp>
      <p:sp>
        <p:nvSpPr>
          <p:cNvPr id="6" name="文本框 5" title=""/>
          <p:cNvSpPr txBox="1"/>
          <p:nvPr/>
        </p:nvSpPr>
        <p:spPr>
          <a:xfrm>
            <a:off x="594995" y="4268470"/>
            <a:ext cx="11038840" cy="1891665"/>
          </a:xfrm>
          <a:prstGeom prst="rect">
            <a:avLst/>
          </a:prstGeom>
          <a:noFill/>
        </p:spPr>
        <p:txBody>
          <a:bodyPr wrap="square" rtlCol="0">
            <a:spAutoFit/>
          </a:bodyPr>
          <a:lstStyle/>
          <a:p>
            <a:pPr algn="l">
              <a:lnSpc>
                <a:spcPct val="150000"/>
              </a:lnSpc>
            </a:pPr>
            <a:r>
              <a:rPr lang="zh-CN" sz="2600" b="1" kern="100">
                <a:solidFill>
                  <a:srgbClr val="00B050"/>
                </a:solidFill>
                <a:effectLst/>
                <a:latin typeface="微软雅黑" panose="020b0503020204020204" pitchFamily="34" charset="-122"/>
                <a:ea typeface="微软雅黑" panose="020b0503020204020204" pitchFamily="34" charset="-122"/>
                <a:cs typeface="Times New Roman" panose="02020603050405020304"/>
                <a:sym typeface="+mn-ea"/>
              </a:rPr>
              <a:t>解题要点：</a:t>
            </a:r>
            <a:r>
              <a:rPr lang="zh-CN" sz="2600" kern="100">
                <a:effectLst/>
                <a:latin typeface="楷体" panose="02010609060101010101" charset="-122"/>
                <a:ea typeface="楷体" panose="02010609060101010101" charset="-122"/>
                <a:cs typeface="楷体" panose="02010609060101010101" charset="-122"/>
              </a:rPr>
              <a:t>注意选项与原文中表示时间、结果等的关键词。如“已经、曾经、过去、现在、目前、将要、尚未、之前、之后、一定、必将、可能、估计、如果、未必、完成、成功”等</a:t>
            </a:r>
            <a:r>
              <a:rPr lang="zh-CN" altLang="en-US" sz="2600" kern="100">
                <a:effectLst/>
                <a:latin typeface="楷体" panose="02010609060101010101" charset="-122"/>
                <a:ea typeface="楷体" panose="02010609060101010101" charset="-122"/>
                <a:cs typeface="楷体" panose="02010609060101010101" charset="-122"/>
              </a:rPr>
              <a:t>。</a:t>
            </a:r>
            <a:endParaRPr lang="zh-CN" altLang="en-US" sz="260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99110" y="588010"/>
            <a:ext cx="11355070" cy="610870"/>
          </a:xfrm>
          <a:prstGeom prst="rect">
            <a:avLst/>
          </a:prstGeom>
          <a:noFill/>
        </p:spPr>
        <p:txBody>
          <a:bodyPr wrap="square" rtlCol="0">
            <a:spAutoFit/>
          </a:bodyPr>
          <a:lstStyle/>
          <a:p>
            <a:pPr algn="just">
              <a:lnSpc>
                <a:spcPct val="130000"/>
              </a:lnSpc>
              <a:spcAft>
                <a:spcPct val="0"/>
              </a:spcAft>
            </a:pPr>
            <a:r>
              <a:rPr lang="zh-CN" altLang="zh-CN" sz="2600" b="1"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边练边悟</a:t>
            </a:r>
            <a:r>
              <a:rPr lang="en-US" altLang="zh-CN" sz="2600" b="1"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zh-CN" sz="2600" kern="100">
                <a:latin typeface="Times New Roman" panose="02020603050405020304"/>
                <a:ea typeface="微软雅黑" panose="020b0503020204020204" pitchFamily="34" charset="-122"/>
                <a:cs typeface="Times New Roman" panose="02020603050405020304"/>
              </a:rPr>
              <a:t>　请指出并分析选项的命题陷阱。</a:t>
            </a:r>
            <a:endParaRPr lang="zh-CN" altLang="zh-CN" sz="1050" kern="100">
              <a:effectLst/>
              <a:latin typeface="宋体" panose="02010600030101010101" pitchFamily="2" charset="-122"/>
              <a:cs typeface="Courier New" panose="02070309020205020404"/>
            </a:endParaRPr>
          </a:p>
        </p:txBody>
      </p:sp>
      <p:sp>
        <p:nvSpPr>
          <p:cNvPr id="3" name="文本框 2" title=""/>
          <p:cNvSpPr txBox="1"/>
          <p:nvPr/>
        </p:nvSpPr>
        <p:spPr>
          <a:xfrm>
            <a:off x="457200" y="1198880"/>
            <a:ext cx="11396980" cy="4771390"/>
          </a:xfrm>
          <a:prstGeom prst="rect">
            <a:avLst/>
          </a:prstGeom>
          <a:noFill/>
        </p:spPr>
        <p:txBody>
          <a:bodyPr wrap="square" rtlCol="0">
            <a:spAutoFit/>
          </a:bodyPr>
          <a:lstStyle/>
          <a:p>
            <a:pPr algn="just">
              <a:lnSpc>
                <a:spcPct val="13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en-US" altLang="zh-CN" sz="2600" b="1" kern="100">
                <a:latin typeface="Times New Roman" panose="02020603050405020304"/>
                <a:ea typeface="楷体_GB2312"/>
                <a:cs typeface="Courier New" panose="02070309020205020404"/>
                <a:sym typeface="+mn-ea"/>
              </a:rPr>
              <a:t>(2023·</a:t>
            </a:r>
            <a:r>
              <a:rPr lang="zh-CN" altLang="en-US" sz="2600" b="1" kern="100">
                <a:latin typeface="Times New Roman" panose="02020603050405020304"/>
                <a:ea typeface="楷体_GB2312"/>
                <a:cs typeface="Courier New" panose="02070309020205020404"/>
                <a:sym typeface="+mn-ea"/>
              </a:rPr>
              <a:t>新高考</a:t>
            </a:r>
            <a:r>
              <a:rPr lang="zh-CN" altLang="en-US" sz="2600" b="1" kern="100">
                <a:latin typeface="宋体" panose="02010600030101010101" pitchFamily="2" charset="-122"/>
                <a:ea typeface="宋体" panose="02010600030101010101" pitchFamily="2" charset="-122"/>
                <a:cs typeface="Courier New" panose="02070309020205020404"/>
                <a:sym typeface="+mn-ea"/>
              </a:rPr>
              <a:t>Ⅰ</a:t>
            </a:r>
            <a:r>
              <a:rPr lang="zh-CN" altLang="zh-CN" sz="2600" b="1" kern="100">
                <a:latin typeface="Times New Roman" panose="02020603050405020304"/>
                <a:ea typeface="楷体_GB2312"/>
                <a:cs typeface="Times New Roman" panose="02020603050405020304"/>
                <a:sym typeface="+mn-ea"/>
              </a:rPr>
              <a:t>卷，</a:t>
            </a:r>
            <a:r>
              <a:rPr lang="en-US" altLang="zh-CN" sz="2600" b="1" kern="100">
                <a:latin typeface="Times New Roman" panose="02020603050405020304"/>
                <a:ea typeface="楷体_GB2312"/>
                <a:cs typeface="Courier New" panose="02070309020205020404"/>
                <a:sym typeface="+mn-ea"/>
              </a:rPr>
              <a:t>T2</a:t>
            </a:r>
            <a:r>
              <a:rPr lang="zh-CN" altLang="zh-CN" sz="2600" b="1" kern="100">
                <a:latin typeface="Times New Roman" panose="02020603050405020304"/>
                <a:ea typeface="楷体_GB2312"/>
                <a:cs typeface="Times New Roman" panose="02020603050405020304"/>
                <a:sym typeface="+mn-ea"/>
              </a:rPr>
              <a:t>－</a:t>
            </a:r>
            <a:r>
              <a:rPr lang="en-US" altLang="zh-CN" sz="2600" b="1" kern="100">
                <a:latin typeface="Times New Roman" panose="02020603050405020304"/>
                <a:ea typeface="楷体_GB2312"/>
                <a:cs typeface="Times New Roman" panose="02020603050405020304"/>
                <a:sym typeface="+mn-ea"/>
              </a:rPr>
              <a:t>D</a:t>
            </a:r>
            <a:r>
              <a:rPr lang="en-US" altLang="zh-CN" sz="2600" b="1" kern="100">
                <a:latin typeface="Times New Roman" panose="02020603050405020304"/>
                <a:ea typeface="楷体_GB2312"/>
                <a:cs typeface="Courier New" panose="02070309020205020404"/>
                <a:sym typeface="+mn-ea"/>
              </a:rPr>
              <a:t>)</a:t>
            </a:r>
            <a:r>
              <a:rPr lang="zh-CN" altLang="zh-CN" sz="2600" kern="100">
                <a:latin typeface="Times New Roman" panose="02020603050405020304"/>
                <a:ea typeface="微软雅黑" panose="020b0503020204020204" pitchFamily="34" charset="-122"/>
                <a:cs typeface="Times New Roman" panose="02020603050405020304"/>
              </a:rPr>
              <a:t>从藜麦事件可以发现，一组片面的事实编织在一起引发了一场良心危机，而这场良心危机对玻利维亚和秘鲁当地的居民造成了真正的伤害。</a:t>
            </a:r>
            <a:endParaRPr lang="zh-CN" altLang="zh-CN" sz="1050" kern="100">
              <a:latin typeface="宋体" panose="02010600030101010101" pitchFamily="2" charset="-122"/>
              <a:cs typeface="Courier New" panose="02070309020205020404"/>
            </a:endParaRPr>
          </a:p>
          <a:p>
            <a:pPr algn="just">
              <a:lnSpc>
                <a:spcPct val="13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altLang="zh-CN" sz="2600" kern="100">
                <a:latin typeface="楷体" panose="02010609060101010101" charset="-122"/>
                <a:ea typeface="楷体" panose="02010609060101010101" charset="-122"/>
                <a:cs typeface="Times New Roman" panose="02020603050405020304"/>
              </a:rPr>
              <a:t>乍一看，这一关于食物热潮、全球贸易和消费者忧虑的事件讲述了谎言被揭穿的过程。不过，这些受到错误解读的真相可能会对当地的人们造成真正的伤害</a:t>
            </a:r>
            <a:r>
              <a:rPr lang="zh-CN" altLang="zh-CN" sz="2600" kern="100">
                <a:latin typeface="楷体" panose="02010609060101010101" charset="-122"/>
                <a:ea typeface="楷体" panose="02010609060101010101" charset="-122"/>
                <a:cs typeface="Times New Roman" panose="02020603050405020304"/>
              </a:rPr>
              <a:t>。</a:t>
            </a:r>
            <a:endParaRPr lang="zh-CN" altLang="zh-CN" sz="1050" kern="100">
              <a:latin typeface="楷体" panose="02010609060101010101" charset="-122"/>
              <a:ea typeface="楷体" panose="02010609060101010101" charset="-122"/>
              <a:cs typeface="Courier New" panose="02070309020205020404"/>
            </a:endParaRPr>
          </a:p>
          <a:p>
            <a:pPr algn="just">
              <a:lnSpc>
                <a:spcPct val="130000"/>
              </a:lnSpc>
              <a:spcAft>
                <a:spcPct val="0"/>
              </a:spcAft>
            </a:pPr>
            <a:r>
              <a:rPr lang="zh-CN" altLang="zh-CN" sz="2600" b="1" kern="100">
                <a:solidFill>
                  <a:srgbClr val="C00000"/>
                </a:solidFill>
                <a:latin typeface="Times New Roman" panose="02020603050405020304"/>
                <a:ea typeface="黑体" panose="02010609060101010101" charset="-122"/>
                <a:cs typeface="Times New Roman" panose="02020603050405020304"/>
              </a:rPr>
              <a:t>解析　</a:t>
            </a:r>
            <a:r>
              <a:rPr altLang="zh-CN" sz="2600" kern="100">
                <a:latin typeface="宋体" panose="02010600030101010101" pitchFamily="2" charset="-122"/>
                <a:ea typeface="宋体" panose="02010600030101010101" pitchFamily="2" charset="-122"/>
                <a:cs typeface="宋体" panose="02010600030101010101" pitchFamily="2" charset="-122"/>
              </a:rPr>
              <a:t>未然变已然。原文最后一段第二句：不过，这些受到错误解读的真相可能会对当地的人们造成真正的伤害。根据文本信息“可能会”推断，选项 “造成了”表述过于绝对化</a:t>
            </a:r>
            <a:r>
              <a:rPr lang="zh-CN" altLang="zh-CN" sz="2600" kern="100">
                <a:latin typeface="宋体" panose="02010600030101010101" pitchFamily="2" charset="-122"/>
                <a:ea typeface="宋体" panose="02010600030101010101" pitchFamily="2"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title=""/>
          <p:cNvSpPr txBox="1"/>
          <p:nvPr/>
        </p:nvSpPr>
        <p:spPr>
          <a:xfrm>
            <a:off x="337913" y="483862"/>
            <a:ext cx="11516625" cy="5890895"/>
          </a:xfrm>
          <a:prstGeom prst="rect">
            <a:avLst/>
          </a:prstGeom>
          <a:noFill/>
        </p:spPr>
        <p:txBody>
          <a:bodyPr wrap="square" rtlCol="0">
            <a:spAutoFit/>
          </a:bodyPr>
          <a:lstStyle/>
          <a:p>
            <a:pPr indent="662940" algn="just">
              <a:lnSpc>
                <a:spcPct val="140000"/>
              </a:lnSpc>
              <a:spcAft>
                <a:spcPct val="0"/>
              </a:spcAft>
            </a:pPr>
            <a:r>
              <a:rPr lang="en-US" altLang="zh-CN" sz="2600" b="1" kern="10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b="1" kern="100">
                <a:latin typeface="微软雅黑" panose="020b0503020204020204" pitchFamily="34" charset="-122"/>
                <a:ea typeface="微软雅黑" panose="020b0503020204020204" pitchFamily="34" charset="-122"/>
                <a:cs typeface="微软雅黑" panose="020b0503020204020204" pitchFamily="34" charset="-122"/>
              </a:rPr>
              <a:t>二</a:t>
            </a:r>
            <a:r>
              <a:rPr lang="en-US" altLang="zh-CN" sz="2600" b="1" kern="10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b="1" kern="100">
                <a:latin typeface="微软雅黑" panose="020b0503020204020204" pitchFamily="34" charset="-122"/>
                <a:ea typeface="微软雅黑" panose="020b0503020204020204" pitchFamily="34" charset="-122"/>
                <a:cs typeface="微软雅黑" panose="020b0503020204020204" pitchFamily="34" charset="-122"/>
              </a:rPr>
              <a:t>整合概括转述</a:t>
            </a:r>
            <a:endParaRPr lang="zh-CN" altLang="zh-CN" sz="2600" b="1" kern="100">
              <a:latin typeface="微软雅黑" panose="020b0503020204020204" pitchFamily="34" charset="-122"/>
              <a:ea typeface="微软雅黑" panose="020b0503020204020204" pitchFamily="34" charset="-122"/>
              <a:cs typeface="微软雅黑" panose="020b0503020204020204" pitchFamily="34" charset="-122"/>
            </a:endParaRPr>
          </a:p>
          <a:p>
            <a:pPr indent="662940" algn="just">
              <a:lnSpc>
                <a:spcPct val="140000"/>
              </a:lnSpc>
              <a:spcAft>
                <a:spcPct val="0"/>
              </a:spcAft>
            </a:pPr>
            <a:r>
              <a:rPr lang="zh-CN" altLang="zh-CN" sz="2600" b="1" kern="100">
                <a:latin typeface="微软雅黑" panose="020b0503020204020204" pitchFamily="34" charset="-122"/>
                <a:ea typeface="微软雅黑" panose="020b0503020204020204" pitchFamily="34" charset="-122"/>
                <a:cs typeface="微软雅黑" panose="020b0503020204020204" pitchFamily="34" charset="-122"/>
              </a:rPr>
              <a:t>转述陷阱：偷换概念、混淆是非、张冠李戴、曲解文意</a:t>
            </a:r>
            <a:endParaRPr lang="zh-CN" altLang="zh-CN" sz="1050" b="1" kern="100">
              <a:latin typeface="微软雅黑" panose="020b0503020204020204" pitchFamily="34" charset="-122"/>
              <a:ea typeface="微软雅黑" panose="020b0503020204020204" pitchFamily="34" charset="-122"/>
              <a:cs typeface="微软雅黑" panose="020b0503020204020204" pitchFamily="34" charset="-122"/>
            </a:endParaRPr>
          </a:p>
          <a:p>
            <a:pPr indent="660400" algn="just">
              <a:lnSpc>
                <a:spcPct val="130000"/>
              </a:lnSpc>
              <a:spcAft>
                <a:spcPct val="0"/>
              </a:spcAft>
            </a:pPr>
            <a:r>
              <a:rPr lang="zh-CN" altLang="zh-CN" sz="2600" kern="100">
                <a:latin typeface="楷体" panose="02010609060101010101" charset="-122"/>
                <a:ea typeface="楷体" panose="02010609060101010101" charset="-122"/>
                <a:cs typeface="楷体" panose="02010609060101010101" charset="-122"/>
              </a:rPr>
              <a:t>所谓整合概括转述，就是在命制选项时，对原文的有些内容进行筛选整合，提取其主干或关键信息，进行压缩概括，然后让考生判断其是否与原文内容相符。表现在语言形式上，是从一大段文字或一个较长句子中抽取关键词语，重新组织成一个相对短小的句子。其特点是信息的多区块整合概括，特别是段内多区块信息整合概括。命题者在信息加工整合概括中会有意设置四类“迷雾”</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陷阱</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偷换概念、混淆是非、张冠李戴、曲解文意。判断这一转述是否符合原文语意：一要看这种从具体到一般的表述是否符合作者的观点；二要看由抽取的关键词重新组织的句子是否符合原句的整体大意和作者的意图，是否符合原句中的词句之间的逻辑关系。</a:t>
            </a:r>
            <a:endParaRPr lang="zh-CN" altLang="zh-CN" sz="105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91490" y="619125"/>
            <a:ext cx="11245850" cy="691515"/>
          </a:xfrm>
          <a:prstGeom prst="rect">
            <a:avLst/>
          </a:prstGeom>
          <a:noFill/>
        </p:spPr>
        <p:txBody>
          <a:bodyPr wrap="square" rtlCol="0">
            <a:spAutoFit/>
          </a:bodyPr>
          <a:lstStyle/>
          <a:p>
            <a:pPr indent="662940" algn="l">
              <a:lnSpc>
                <a:spcPct val="150000"/>
              </a:lnSpc>
              <a:spcAft>
                <a:spcPct val="0"/>
              </a:spcAft>
            </a:pPr>
            <a:r>
              <a:rPr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5.偷换概念</a:t>
            </a:r>
            <a:endParaRPr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title=""/>
          <p:cNvSpPr txBox="1"/>
          <p:nvPr/>
        </p:nvSpPr>
        <p:spPr>
          <a:xfrm>
            <a:off x="638175" y="1310640"/>
            <a:ext cx="11174095" cy="1891665"/>
          </a:xfrm>
          <a:prstGeom prst="rect">
            <a:avLst/>
          </a:prstGeom>
          <a:noFill/>
        </p:spPr>
        <p:txBody>
          <a:bodyPr wrap="square" rtlCol="0">
            <a:spAutoFit/>
          </a:bodyPr>
          <a:lstStyle/>
          <a:p>
            <a:pPr algn="l">
              <a:lnSpc>
                <a:spcPct val="150000"/>
              </a:lnSpc>
              <a:spcAft>
                <a:spcPct val="0"/>
              </a:spcAft>
            </a:pPr>
            <a:r>
              <a:rPr lang="zh-CN" sz="2600" b="1" kern="100">
                <a:solidFill>
                  <a:srgbClr val="00B050"/>
                </a:solidFill>
                <a:effectLst/>
                <a:latin typeface="微软雅黑" panose="020b0503020204020204" pitchFamily="34" charset="-122"/>
                <a:ea typeface="微软雅黑" panose="020b0503020204020204" pitchFamily="34" charset="-122"/>
                <a:cs typeface="Times New Roman" panose="02020603050405020304"/>
                <a:sym typeface="+mn-ea"/>
              </a:rPr>
              <a:t>设错方式：</a:t>
            </a:r>
            <a:r>
              <a:rPr lang="zh-CN" sz="2600" kern="100">
                <a:effectLst/>
                <a:latin typeface="楷体" panose="02010609060101010101" charset="-122"/>
                <a:ea typeface="楷体" panose="02010609060101010101" charset="-122"/>
                <a:cs typeface="Times New Roman" panose="02020603050405020304"/>
                <a:sym typeface="+mn-ea"/>
              </a:rPr>
              <a:t>命题者在整合概括中，故意弄错对象，迷惑考生，使考生误入“歧途”。命题者暗中将两个概念的内涵、属性、作用、发展趋势等进行了调换、改变。</a:t>
            </a:r>
            <a:endParaRPr lang="zh-CN" altLang="en-US" kern="100">
              <a:effectLst/>
              <a:latin typeface="楷体" panose="02010609060101010101" charset="-122"/>
              <a:ea typeface="楷体" panose="02010609060101010101" charset="-122"/>
              <a:cs typeface="Courier New" panose="02070309020205020404"/>
            </a:endParaRPr>
          </a:p>
        </p:txBody>
      </p:sp>
      <p:sp>
        <p:nvSpPr>
          <p:cNvPr id="6" name="文本框 5" title=""/>
          <p:cNvSpPr txBox="1"/>
          <p:nvPr/>
        </p:nvSpPr>
        <p:spPr>
          <a:xfrm>
            <a:off x="638175" y="3321685"/>
            <a:ext cx="11038840" cy="3091815"/>
          </a:xfrm>
          <a:prstGeom prst="rect">
            <a:avLst/>
          </a:prstGeom>
          <a:noFill/>
        </p:spPr>
        <p:txBody>
          <a:bodyPr wrap="square" rtlCol="0">
            <a:spAutoFit/>
          </a:bodyPr>
          <a:lstStyle/>
          <a:p>
            <a:pPr algn="l">
              <a:lnSpc>
                <a:spcPct val="150000"/>
              </a:lnSpc>
            </a:pPr>
            <a:r>
              <a:rPr lang="zh-CN" sz="2600" b="1" kern="100">
                <a:solidFill>
                  <a:srgbClr val="00B050"/>
                </a:solidFill>
                <a:effectLst/>
                <a:latin typeface="微软雅黑" panose="020b0503020204020204" pitchFamily="34" charset="-122"/>
                <a:ea typeface="微软雅黑" panose="020b0503020204020204" pitchFamily="34" charset="-122"/>
                <a:cs typeface="Times New Roman" panose="02020603050405020304"/>
                <a:sym typeface="+mn-ea"/>
              </a:rPr>
              <a:t>解题要点：</a:t>
            </a:r>
            <a:r>
              <a:rPr lang="zh-CN" sz="2600" kern="100">
                <a:effectLst/>
                <a:latin typeface="楷体" panose="02010609060101010101" charset="-122"/>
                <a:ea typeface="楷体" panose="02010609060101010101" charset="-122"/>
                <a:cs typeface="楷体" panose="02010609060101010101" charset="-122"/>
              </a:rPr>
              <a:t>抽取相关语句主干，进行有效压缩概括，特别注意选项在对原文整合概括中改换的词语，思考换用的词语是否犯了似是而非，曲解文意，改变肯定与否定、现象与本质等错误；然后比对，在具体比对过程中既要比对主干部分是否转述一致，也要比对修饰部分是否转述一致，以防偷换概念</a:t>
            </a:r>
            <a:r>
              <a:rPr lang="zh-CN" altLang="en-US" sz="2600" kern="100">
                <a:effectLst/>
                <a:latin typeface="楷体" panose="02010609060101010101" charset="-122"/>
                <a:ea typeface="楷体" panose="02010609060101010101" charset="-122"/>
                <a:cs typeface="楷体" panose="02010609060101010101" charset="-122"/>
              </a:rPr>
              <a:t>。</a:t>
            </a:r>
            <a:endParaRPr lang="zh-CN" altLang="en-US" sz="260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26085" y="558165"/>
            <a:ext cx="11346815" cy="691515"/>
          </a:xfrm>
          <a:prstGeom prst="rect">
            <a:avLst/>
          </a:prstGeom>
          <a:noFill/>
        </p:spPr>
        <p:txBody>
          <a:bodyPr wrap="square" rtlCol="0">
            <a:spAutoFit/>
          </a:bodyPr>
          <a:lstStyle/>
          <a:p>
            <a:pPr algn="just">
              <a:lnSpc>
                <a:spcPct val="150000"/>
              </a:lnSpc>
              <a:spcAft>
                <a:spcPct val="0"/>
              </a:spcAft>
            </a:pPr>
            <a:r>
              <a:rPr lang="zh-CN" altLang="zh-CN" sz="2600" b="1"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边练边悟</a:t>
            </a:r>
            <a:r>
              <a:rPr lang="en-US" altLang="zh-CN" sz="2600" b="1"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zh-CN" sz="2600" kern="100">
                <a:latin typeface="Times New Roman" panose="02020603050405020304"/>
                <a:ea typeface="微软雅黑" panose="020b0503020204020204" pitchFamily="34" charset="-122"/>
                <a:cs typeface="Times New Roman" panose="02020603050405020304"/>
              </a:rPr>
              <a:t>　请指出并分析选项的命题陷阱。</a:t>
            </a:r>
            <a:endParaRPr lang="zh-CN" altLang="zh-CN" sz="1050" kern="100">
              <a:effectLst/>
              <a:latin typeface="宋体" panose="02010600030101010101" pitchFamily="2" charset="-122"/>
              <a:cs typeface="Courier New" panose="02070309020205020404"/>
            </a:endParaRPr>
          </a:p>
        </p:txBody>
      </p:sp>
      <p:sp>
        <p:nvSpPr>
          <p:cNvPr id="3" name="文本框 2" title=""/>
          <p:cNvSpPr txBox="1"/>
          <p:nvPr/>
        </p:nvSpPr>
        <p:spPr>
          <a:xfrm>
            <a:off x="408834" y="1102416"/>
            <a:ext cx="11516625" cy="4892675"/>
          </a:xfrm>
          <a:prstGeom prst="rect">
            <a:avLst/>
          </a:prstGeom>
          <a:noFill/>
        </p:spPr>
        <p:txBody>
          <a:bodyPr wrap="square" rtlCol="0">
            <a:spAutoFit/>
          </a:bodyPr>
          <a:lstStyle/>
          <a:p>
            <a:pPr algn="just">
              <a:lnSpc>
                <a:spcPct val="15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en-US" altLang="zh-CN" sz="2600" b="1" kern="100">
                <a:latin typeface="Times New Roman" panose="02020603050405020304"/>
                <a:ea typeface="楷体_GB2312"/>
                <a:cs typeface="Courier New" panose="02070309020205020404"/>
              </a:rPr>
              <a:t>(2020·</a:t>
            </a:r>
            <a:r>
              <a:rPr lang="zh-CN" altLang="zh-CN" sz="2600" b="1" kern="100">
                <a:latin typeface="Times New Roman" panose="02020603050405020304"/>
                <a:ea typeface="楷体_GB2312"/>
                <a:cs typeface="Times New Roman" panose="02020603050405020304"/>
              </a:rPr>
              <a:t>全国</a:t>
            </a:r>
            <a:r>
              <a:rPr lang="en-US" altLang="zh-CN" sz="2600" b="1" kern="100">
                <a:latin typeface="宋体" panose="02010600030101010101" pitchFamily="2" charset="-122"/>
                <a:ea typeface="楷体_GB2312"/>
                <a:cs typeface="Times New Roman" panose="02020603050405020304"/>
              </a:rPr>
              <a:t>Ⅱ</a:t>
            </a:r>
            <a:r>
              <a:rPr lang="zh-CN" altLang="zh-CN" sz="2600" b="1" kern="100">
                <a:latin typeface="Times New Roman" panose="02020603050405020304"/>
                <a:ea typeface="楷体_GB2312"/>
                <a:cs typeface="Times New Roman" panose="02020603050405020304"/>
              </a:rPr>
              <a:t>卷，</a:t>
            </a:r>
            <a:r>
              <a:rPr lang="en-US" altLang="zh-CN" sz="2600" b="1" kern="100">
                <a:latin typeface="Times New Roman" panose="02020603050405020304"/>
                <a:ea typeface="楷体_GB2312"/>
                <a:cs typeface="Courier New" panose="02070309020205020404"/>
              </a:rPr>
              <a:t>T1</a:t>
            </a:r>
            <a:r>
              <a:rPr lang="zh-CN" altLang="zh-CN" sz="2600" b="1" kern="100">
                <a:latin typeface="Times New Roman" panose="02020603050405020304"/>
                <a:ea typeface="楷体_GB2312"/>
                <a:cs typeface="Times New Roman" panose="02020603050405020304"/>
              </a:rPr>
              <a:t>－</a:t>
            </a:r>
            <a:r>
              <a:rPr lang="en-US" altLang="zh-CN" sz="2600" b="1" kern="100">
                <a:latin typeface="Times New Roman" panose="02020603050405020304"/>
                <a:ea typeface="楷体_GB2312"/>
                <a:cs typeface="Courier New" panose="02070309020205020404"/>
              </a:rPr>
              <a:t>A)</a:t>
            </a:r>
            <a:r>
              <a:rPr lang="zh-CN" altLang="zh-CN" sz="2600" kern="100">
                <a:latin typeface="Times New Roman" panose="02020603050405020304"/>
                <a:ea typeface="微软雅黑" panose="020b0503020204020204" pitchFamily="34" charset="-122"/>
                <a:cs typeface="Times New Roman" panose="02020603050405020304"/>
              </a:rPr>
              <a:t>美术馆所收藏、陈列的部分</a:t>
            </a:r>
            <a:r>
              <a:rPr lang="zh-CN" altLang="zh-CN" sz="2600" u="wavy" kern="100">
                <a:latin typeface="Times New Roman" panose="02020603050405020304"/>
                <a:ea typeface="微软雅黑" panose="020b0503020204020204" pitchFamily="34" charset="-122"/>
                <a:cs typeface="Times New Roman" panose="02020603050405020304"/>
              </a:rPr>
              <a:t>艺术品的真实性</a:t>
            </a:r>
            <a:r>
              <a:rPr lang="zh-CN" altLang="zh-CN" sz="2600" kern="100">
                <a:latin typeface="Times New Roman" panose="02020603050405020304"/>
                <a:ea typeface="微软雅黑" panose="020b0503020204020204" pitchFamily="34" charset="-122"/>
                <a:cs typeface="Times New Roman" panose="02020603050405020304"/>
              </a:rPr>
              <a:t>值得怀疑，因为</a:t>
            </a:r>
            <a:r>
              <a:rPr lang="zh-CN" altLang="zh-CN" sz="2600" u="wavy" kern="100">
                <a:latin typeface="Times New Roman" panose="02020603050405020304"/>
                <a:ea typeface="微软雅黑" panose="020b0503020204020204" pitchFamily="34" charset="-122"/>
                <a:cs typeface="Times New Roman" panose="02020603050405020304"/>
              </a:rPr>
              <a:t>实物</a:t>
            </a:r>
            <a:r>
              <a:rPr lang="zh-CN" altLang="zh-CN" sz="2600" kern="100">
                <a:latin typeface="Times New Roman" panose="02020603050405020304"/>
                <a:ea typeface="微软雅黑" panose="020b0503020204020204" pitchFamily="34" charset="-122"/>
                <a:cs typeface="Times New Roman" panose="02020603050405020304"/>
              </a:rPr>
              <a:t>并不等同于</a:t>
            </a:r>
            <a:r>
              <a:rPr lang="zh-CN" altLang="zh-CN" sz="2600" u="wavy" kern="100">
                <a:latin typeface="Times New Roman" panose="02020603050405020304"/>
                <a:ea typeface="微软雅黑" panose="020b0503020204020204" pitchFamily="34" charset="-122"/>
                <a:cs typeface="Times New Roman" panose="02020603050405020304"/>
              </a:rPr>
              <a:t>原物</a:t>
            </a:r>
            <a:r>
              <a:rPr lang="zh-CN" altLang="zh-CN" sz="2600" kern="100">
                <a:latin typeface="Times New Roman" panose="02020603050405020304"/>
                <a:ea typeface="微软雅黑" panose="020b0503020204020204" pitchFamily="34" charset="-122"/>
                <a:cs typeface="Times New Roman" panose="02020603050405020304"/>
              </a:rPr>
              <a:t>。</a:t>
            </a:r>
            <a:endParaRPr lang="zh-CN" altLang="zh-CN" sz="1050" kern="100">
              <a:latin typeface="宋体" panose="02010600030101010101" pitchFamily="2" charset="-122"/>
              <a:cs typeface="Courier New" panose="02070309020205020404"/>
            </a:endParaRPr>
          </a:p>
          <a:p>
            <a:pPr algn="just">
              <a:lnSpc>
                <a:spcPct val="15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楷体" panose="02010609060101010101" charset="-122"/>
                <a:ea typeface="楷体" panose="02010609060101010101" charset="-122"/>
                <a:cs typeface="楷体" panose="02010609060101010101" charset="-122"/>
              </a:rPr>
              <a:t>这个记载透露了宋神宗时期皇宫中</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一殿专背熙作</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的状态，这应该是郭熙创作《早春图》这类大幅山水时的状态。因此，任何讨论这幅画的构图、功能以及观看方式的文章都必须首先重构这种</a:t>
            </a:r>
            <a:r>
              <a:rPr lang="zh-CN" altLang="zh-CN" sz="2600" u="wavy" kern="100">
                <a:latin typeface="楷体" panose="02010609060101010101" charset="-122"/>
                <a:ea typeface="楷体" panose="02010609060101010101" charset="-122"/>
                <a:cs typeface="楷体" panose="02010609060101010101" charset="-122"/>
              </a:rPr>
              <a:t>原始状态</a:t>
            </a:r>
            <a:r>
              <a:rPr lang="zh-CN" altLang="zh-CN" sz="2600" kern="100">
                <a:latin typeface="楷体" panose="02010609060101010101" charset="-122"/>
                <a:ea typeface="楷体" panose="02010609060101010101" charset="-122"/>
                <a:cs typeface="楷体" panose="02010609060101010101" charset="-122"/>
              </a:rPr>
              <a:t>。这也就是说，目前人们在台北</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故宫博物院</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看到的《早春图》只是这幅画的</a:t>
            </a:r>
            <a:r>
              <a:rPr lang="en-US" altLang="zh-CN" sz="2600" kern="100">
                <a:latin typeface="楷体" panose="02010609060101010101" charset="-122"/>
                <a:ea typeface="楷体" panose="02010609060101010101" charset="-122"/>
                <a:cs typeface="楷体" panose="02010609060101010101" charset="-122"/>
              </a:rPr>
              <a:t>“</a:t>
            </a:r>
            <a:r>
              <a:rPr lang="zh-CN" altLang="zh-CN" sz="2600" u="wavy" kern="100">
                <a:latin typeface="楷体" panose="02010609060101010101" charset="-122"/>
                <a:ea typeface="楷体" panose="02010609060101010101" charset="-122"/>
                <a:cs typeface="楷体" panose="02010609060101010101" charset="-122"/>
              </a:rPr>
              <a:t>实物</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而非</a:t>
            </a:r>
            <a:r>
              <a:rPr lang="en-US" altLang="zh-CN" sz="2600" kern="100">
                <a:latin typeface="楷体" panose="02010609060101010101" charset="-122"/>
                <a:ea typeface="楷体" panose="02010609060101010101" charset="-122"/>
                <a:cs typeface="楷体" panose="02010609060101010101" charset="-122"/>
              </a:rPr>
              <a:t>“</a:t>
            </a:r>
            <a:r>
              <a:rPr lang="zh-CN" altLang="zh-CN" sz="2600" u="wavy" kern="100">
                <a:latin typeface="楷体" panose="02010609060101010101" charset="-122"/>
                <a:ea typeface="楷体" panose="02010609060101010101" charset="-122"/>
                <a:cs typeface="楷体" panose="02010609060101010101" charset="-122"/>
              </a:rPr>
              <a:t>原物</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。也许有人会说：如果研究者的关注点是郭熙的笔墨技法的话，这种研究则似不需要。但是笔墨离不开观看，而观看必然和绘画的形式和空间有关。</a:t>
            </a:r>
            <a:endParaRPr lang="zh-CN" altLang="zh-CN" sz="105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9126" y="615605"/>
            <a:ext cx="11402599" cy="3692525"/>
          </a:xfrm>
          <a:prstGeom prst="rect">
            <a:avLst/>
          </a:prstGeom>
          <a:noFill/>
        </p:spPr>
        <p:txBody>
          <a:bodyPr wrap="square" rtlCol="0">
            <a:spAutoFit/>
          </a:bodyPr>
          <a:lstStyle/>
          <a:p>
            <a:pPr algn="just">
              <a:lnSpc>
                <a:spcPct val="150000"/>
              </a:lnSpc>
              <a:spcAft>
                <a:spcPct val="0"/>
              </a:spcAft>
            </a:pPr>
            <a:r>
              <a:rPr lang="zh-CN" altLang="zh-CN" sz="2600" b="1" kern="100">
                <a:solidFill>
                  <a:srgbClr val="C00000"/>
                </a:solidFill>
                <a:latin typeface="Times New Roman" panose="02020603050405020304"/>
                <a:ea typeface="黑体" panose="02010609060101010101" charset="-122"/>
                <a:cs typeface="Times New Roman" panose="02020603050405020304"/>
              </a:rPr>
              <a:t>解析　</a:t>
            </a:r>
            <a:r>
              <a:rPr lang="zh-CN" altLang="zh-CN" sz="2600" kern="100">
                <a:latin typeface="宋体" panose="02010600030101010101" pitchFamily="2" charset="-122"/>
                <a:ea typeface="宋体" panose="02010600030101010101" pitchFamily="2" charset="-122"/>
                <a:cs typeface="宋体" panose="02010600030101010101" pitchFamily="2" charset="-122"/>
              </a:rPr>
              <a:t>选项偷换概念。</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真实性值得怀疑，因为实物并不等同于原物</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错误，根据原文</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宋神宗时期皇宫中</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一殿专背熙作</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的状态，这应该是郭熙创作《早春图》这类大幅山水时的状态。因此，任何讨论这幅画的构图、功能以及观看方式的文章都必须首先重构这种原始状态</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可知，“原物”是指画家在创作画作时的原始状态，而非“艺术品的真实性”。选项“偷换概念的内涵”了。</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91490" y="619125"/>
            <a:ext cx="11245850" cy="691515"/>
          </a:xfrm>
          <a:prstGeom prst="rect">
            <a:avLst/>
          </a:prstGeom>
          <a:noFill/>
        </p:spPr>
        <p:txBody>
          <a:bodyPr wrap="square" rtlCol="0">
            <a:spAutoFit/>
          </a:bodyPr>
          <a:lstStyle/>
          <a:p>
            <a:pPr indent="662940" algn="l">
              <a:lnSpc>
                <a:spcPct val="150000"/>
              </a:lnSpc>
              <a:spcAft>
                <a:spcPct val="0"/>
              </a:spcAft>
            </a:pPr>
            <a:r>
              <a:rPr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6.混淆是非</a:t>
            </a:r>
            <a:endParaRPr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title=""/>
          <p:cNvSpPr txBox="1"/>
          <p:nvPr/>
        </p:nvSpPr>
        <p:spPr>
          <a:xfrm>
            <a:off x="638175" y="1310640"/>
            <a:ext cx="11174095" cy="1291590"/>
          </a:xfrm>
          <a:prstGeom prst="rect">
            <a:avLst/>
          </a:prstGeom>
          <a:noFill/>
        </p:spPr>
        <p:txBody>
          <a:bodyPr wrap="square" rtlCol="0">
            <a:spAutoFit/>
          </a:bodyPr>
          <a:lstStyle/>
          <a:p>
            <a:pPr algn="l">
              <a:lnSpc>
                <a:spcPct val="150000"/>
              </a:lnSpc>
              <a:spcAft>
                <a:spcPct val="0"/>
              </a:spcAft>
            </a:pPr>
            <a:r>
              <a:rPr lang="zh-CN" sz="2600" b="1" kern="100">
                <a:solidFill>
                  <a:srgbClr val="00B050"/>
                </a:solidFill>
                <a:effectLst/>
                <a:latin typeface="微软雅黑" panose="020b0503020204020204" pitchFamily="34" charset="-122"/>
                <a:ea typeface="微软雅黑" panose="020b0503020204020204" pitchFamily="34" charset="-122"/>
                <a:cs typeface="Times New Roman" panose="02020603050405020304"/>
                <a:sym typeface="+mn-ea"/>
              </a:rPr>
              <a:t>设错方式：</a:t>
            </a:r>
            <a:r>
              <a:rPr lang="zh-CN" sz="2600" kern="100">
                <a:effectLst/>
                <a:latin typeface="楷体" panose="02010609060101010101" charset="-122"/>
                <a:ea typeface="楷体" panose="02010609060101010101" charset="-122"/>
                <a:cs typeface="Times New Roman" panose="02020603050405020304"/>
                <a:sym typeface="+mn-ea"/>
              </a:rPr>
              <a:t>命题者整合概括时，有意将原文材料中肯定的内容予以否定，或者将否定的事情加以肯定。</a:t>
            </a:r>
            <a:endParaRPr lang="zh-CN" altLang="en-US" kern="100">
              <a:effectLst/>
              <a:latin typeface="楷体" panose="02010609060101010101" charset="-122"/>
              <a:ea typeface="楷体" panose="02010609060101010101" charset="-122"/>
              <a:cs typeface="Courier New" panose="02070309020205020404"/>
            </a:endParaRPr>
          </a:p>
        </p:txBody>
      </p:sp>
      <p:sp>
        <p:nvSpPr>
          <p:cNvPr id="6" name="文本框 5" title=""/>
          <p:cNvSpPr txBox="1"/>
          <p:nvPr/>
        </p:nvSpPr>
        <p:spPr>
          <a:xfrm>
            <a:off x="638175" y="2827020"/>
            <a:ext cx="11038840" cy="2491740"/>
          </a:xfrm>
          <a:prstGeom prst="rect">
            <a:avLst/>
          </a:prstGeom>
          <a:noFill/>
        </p:spPr>
        <p:txBody>
          <a:bodyPr wrap="square" rtlCol="0">
            <a:spAutoFit/>
          </a:bodyPr>
          <a:lstStyle/>
          <a:p>
            <a:pPr algn="l">
              <a:lnSpc>
                <a:spcPct val="150000"/>
              </a:lnSpc>
            </a:pPr>
            <a:r>
              <a:rPr lang="zh-CN" sz="2600" b="1" kern="100">
                <a:solidFill>
                  <a:srgbClr val="00B050"/>
                </a:solidFill>
                <a:effectLst/>
                <a:latin typeface="微软雅黑" panose="020b0503020204020204" pitchFamily="34" charset="-122"/>
                <a:ea typeface="微软雅黑" panose="020b0503020204020204" pitchFamily="34" charset="-122"/>
                <a:cs typeface="Times New Roman" panose="02020603050405020304"/>
                <a:sym typeface="+mn-ea"/>
              </a:rPr>
              <a:t>解题要点：</a:t>
            </a:r>
            <a:r>
              <a:rPr lang="zh-CN" sz="2600" kern="100">
                <a:effectLst/>
                <a:latin typeface="楷体" panose="02010609060101010101" charset="-122"/>
                <a:ea typeface="楷体" panose="02010609060101010101" charset="-122"/>
                <a:cs typeface="楷体" panose="02010609060101010101" charset="-122"/>
              </a:rPr>
              <a:t>注意区别原文中作者对每一种事物的观点态度，特别注意含有作者观点态度的语句及否定性词语。比对选项中和原文中出现的含有肯定和否定的关键词，如“没有、没、无、无非、拒绝、妨碍”等，以防混淆是非。</a:t>
            </a:r>
            <a:endParaRPr lang="zh-CN" sz="260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519430" y="434975"/>
            <a:ext cx="11295380" cy="691515"/>
          </a:xfrm>
          <a:prstGeom prst="rect">
            <a:avLst/>
          </a:prstGeom>
          <a:noFill/>
        </p:spPr>
        <p:txBody>
          <a:bodyPr wrap="square" rtlCol="0">
            <a:spAutoFit/>
          </a:bodyPr>
          <a:lstStyle/>
          <a:p>
            <a:pPr algn="just">
              <a:lnSpc>
                <a:spcPct val="150000"/>
              </a:lnSpc>
              <a:spcAft>
                <a:spcPct val="0"/>
              </a:spcAft>
            </a:pPr>
            <a:r>
              <a:rPr lang="zh-CN" altLang="zh-CN" sz="2600" b="1"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边练边悟</a:t>
            </a:r>
            <a:r>
              <a:rPr lang="en-US" altLang="zh-CN" sz="2600" b="1"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zh-CN" sz="2600" kern="100">
                <a:latin typeface="Times New Roman" panose="02020603050405020304"/>
                <a:ea typeface="微软雅黑" panose="020b0503020204020204" pitchFamily="34" charset="-122"/>
                <a:cs typeface="Times New Roman" panose="02020603050405020304"/>
              </a:rPr>
              <a:t>　请指出并分析选项的命题陷阱。</a:t>
            </a:r>
            <a:endParaRPr lang="zh-CN" altLang="zh-CN" sz="1050" kern="100">
              <a:effectLst/>
              <a:latin typeface="宋体" panose="02010600030101010101" pitchFamily="2" charset="-122"/>
              <a:cs typeface="Courier New" panose="02070309020205020404"/>
            </a:endParaRPr>
          </a:p>
        </p:txBody>
      </p:sp>
      <p:sp>
        <p:nvSpPr>
          <p:cNvPr id="3" name="文本框 2" title=""/>
          <p:cNvSpPr txBox="1"/>
          <p:nvPr/>
        </p:nvSpPr>
        <p:spPr>
          <a:xfrm>
            <a:off x="408834" y="1203636"/>
            <a:ext cx="11516625" cy="5291455"/>
          </a:xfrm>
          <a:prstGeom prst="rect">
            <a:avLst/>
          </a:prstGeom>
          <a:noFill/>
        </p:spPr>
        <p:txBody>
          <a:bodyPr wrap="square" rtlCol="0">
            <a:spAutoFit/>
          </a:bodyPr>
          <a:lstStyle/>
          <a:p>
            <a:pPr algn="just">
              <a:lnSpc>
                <a:spcPct val="13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en-US" altLang="zh-CN" sz="2600" b="1" kern="100">
                <a:latin typeface="Times New Roman" panose="02020603050405020304"/>
                <a:ea typeface="楷体_GB2312"/>
                <a:cs typeface="Courier New" panose="02070309020205020404"/>
              </a:rPr>
              <a:t>(2021·</a:t>
            </a:r>
            <a:r>
              <a:rPr lang="zh-CN" altLang="zh-CN" sz="2600" b="1" kern="100">
                <a:latin typeface="Times New Roman" panose="02020603050405020304"/>
                <a:ea typeface="楷体_GB2312"/>
                <a:cs typeface="Times New Roman" panose="02020603050405020304"/>
              </a:rPr>
              <a:t>浙江卷，</a:t>
            </a:r>
            <a:r>
              <a:rPr lang="en-US" altLang="zh-CN" sz="2600" b="1" kern="100">
                <a:latin typeface="Times New Roman" panose="02020603050405020304"/>
                <a:ea typeface="楷体_GB2312"/>
                <a:cs typeface="Courier New" panose="02070309020205020404"/>
              </a:rPr>
              <a:t>T7</a:t>
            </a:r>
            <a:r>
              <a:rPr lang="zh-CN" altLang="zh-CN" sz="2600" b="1" kern="100">
                <a:latin typeface="Times New Roman" panose="02020603050405020304"/>
                <a:ea typeface="楷体_GB2312"/>
                <a:cs typeface="Times New Roman" panose="02020603050405020304"/>
              </a:rPr>
              <a:t>－</a:t>
            </a:r>
            <a:r>
              <a:rPr lang="en-US" altLang="zh-CN" sz="2600" b="1" kern="100">
                <a:latin typeface="Times New Roman" panose="02020603050405020304"/>
                <a:ea typeface="楷体_GB2312"/>
                <a:cs typeface="Courier New" panose="02070309020205020404"/>
              </a:rPr>
              <a:t>B)</a:t>
            </a:r>
            <a:r>
              <a:rPr lang="zh-CN" altLang="zh-CN" sz="2600" kern="100">
                <a:latin typeface="Times New Roman" panose="02020603050405020304"/>
                <a:ea typeface="微软雅黑" panose="020b0503020204020204" pitchFamily="34" charset="-122"/>
                <a:cs typeface="Times New Roman" panose="02020603050405020304"/>
              </a:rPr>
              <a:t>进行时态的特点是能借鉴小说的写法，使散文更像小说，并使散文的场景、结构、节奏都发生相应改变，它既是一种手段，也是一种思维方式。</a:t>
            </a:r>
            <a:endParaRPr lang="zh-CN" altLang="zh-CN" sz="1050" kern="100">
              <a:latin typeface="宋体" panose="02010600030101010101" pitchFamily="2" charset="-122"/>
              <a:cs typeface="Courier New" panose="02070309020205020404"/>
            </a:endParaRPr>
          </a:p>
          <a:p>
            <a:pPr algn="just">
              <a:lnSpc>
                <a:spcPct val="13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楷体" panose="02010609060101010101" charset="-122"/>
                <a:ea typeface="楷体" panose="02010609060101010101" charset="-122"/>
                <a:cs typeface="Times New Roman" panose="02020603050405020304"/>
              </a:rPr>
              <a:t>所谓进行时态的散文写作，不仅是一种手段，更重要的是一种思维方式。当读者迷惑：现在有些散文为什么写得像小说？是对小说的借鉴吗？我认为不是。问题的核心在于进行时态的介入。随着散文表述时态的变化，散文的场景、结构、节奏都会发生相应的改变。</a:t>
            </a:r>
            <a:endParaRPr lang="zh-CN" altLang="zh-CN" sz="1050" kern="100">
              <a:latin typeface="楷体" panose="02010609060101010101" charset="-122"/>
              <a:ea typeface="楷体" panose="02010609060101010101" charset="-122"/>
              <a:cs typeface="Courier New" panose="02070309020205020404"/>
            </a:endParaRPr>
          </a:p>
          <a:p>
            <a:pPr algn="just">
              <a:lnSpc>
                <a:spcPct val="130000"/>
              </a:lnSpc>
              <a:spcAft>
                <a:spcPct val="0"/>
              </a:spcAft>
            </a:pPr>
            <a:r>
              <a:rPr lang="zh-CN" altLang="zh-CN" sz="2600" b="1" kern="100">
                <a:solidFill>
                  <a:srgbClr val="C00000"/>
                </a:solidFill>
                <a:latin typeface="Times New Roman" panose="02020603050405020304"/>
                <a:ea typeface="黑体" panose="02010609060101010101" charset="-122"/>
                <a:cs typeface="Times New Roman" panose="02020603050405020304"/>
              </a:rPr>
              <a:t>解析　</a:t>
            </a:r>
            <a:r>
              <a:rPr lang="zh-CN" altLang="zh-CN" sz="2600" kern="100">
                <a:latin typeface="宋体" panose="02010600030101010101" pitchFamily="2" charset="-122"/>
                <a:ea typeface="宋体" panose="02010600030101010101" pitchFamily="2" charset="-122"/>
                <a:cs typeface="宋体" panose="02010600030101010101" pitchFamily="2" charset="-122"/>
              </a:rPr>
              <a:t>选项混淆是非。</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进行时态的特点是能借鉴小说的写法</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错。原文表述是</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现在有些散文为什么写得像小说？是对小说的借鉴吗？我认为不是”，可见“借鉴小说的写法”说法错误。</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91490" y="619125"/>
            <a:ext cx="11245850" cy="691515"/>
          </a:xfrm>
          <a:prstGeom prst="rect">
            <a:avLst/>
          </a:prstGeom>
          <a:noFill/>
        </p:spPr>
        <p:txBody>
          <a:bodyPr wrap="square" rtlCol="0">
            <a:spAutoFit/>
          </a:bodyPr>
          <a:lstStyle/>
          <a:p>
            <a:pPr indent="662940" algn="l">
              <a:lnSpc>
                <a:spcPct val="150000"/>
              </a:lnSpc>
              <a:spcAft>
                <a:spcPct val="0"/>
              </a:spcAft>
            </a:pPr>
            <a:r>
              <a:rPr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7.张冠李戴</a:t>
            </a:r>
            <a:endParaRPr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title=""/>
          <p:cNvSpPr txBox="1"/>
          <p:nvPr/>
        </p:nvSpPr>
        <p:spPr>
          <a:xfrm>
            <a:off x="638175" y="1310640"/>
            <a:ext cx="11174095" cy="1891665"/>
          </a:xfrm>
          <a:prstGeom prst="rect">
            <a:avLst/>
          </a:prstGeom>
          <a:noFill/>
        </p:spPr>
        <p:txBody>
          <a:bodyPr wrap="square" rtlCol="0">
            <a:spAutoFit/>
          </a:bodyPr>
          <a:lstStyle/>
          <a:p>
            <a:pPr algn="l">
              <a:lnSpc>
                <a:spcPct val="150000"/>
              </a:lnSpc>
              <a:spcAft>
                <a:spcPct val="0"/>
              </a:spcAft>
            </a:pPr>
            <a:r>
              <a:rPr lang="zh-CN" sz="2600" b="1" kern="100">
                <a:solidFill>
                  <a:srgbClr val="00B050"/>
                </a:solidFill>
                <a:effectLst/>
                <a:latin typeface="微软雅黑" panose="020b0503020204020204" pitchFamily="34" charset="-122"/>
                <a:ea typeface="微软雅黑" panose="020b0503020204020204" pitchFamily="34" charset="-122"/>
                <a:cs typeface="Times New Roman" panose="02020603050405020304"/>
                <a:sym typeface="+mn-ea"/>
              </a:rPr>
              <a:t>设错方式：</a:t>
            </a:r>
            <a:r>
              <a:rPr lang="zh-CN" sz="2600" kern="100">
                <a:effectLst/>
                <a:latin typeface="楷体" panose="02010609060101010101" charset="-122"/>
                <a:ea typeface="楷体" panose="02010609060101010101" charset="-122"/>
                <a:cs typeface="Times New Roman" panose="02020603050405020304"/>
                <a:sym typeface="+mn-ea"/>
              </a:rPr>
              <a:t>命题者设置选项时，在表述对象上设置干扰，将此人表述成彼人，将此事物表述成彼事物，将事物的此方面表述成彼方面，比如把某一时间、地点，说成另一时间、地点。</a:t>
            </a:r>
            <a:endParaRPr lang="zh-CN" altLang="en-US" kern="100">
              <a:effectLst/>
              <a:latin typeface="楷体" panose="02010609060101010101" charset="-122"/>
              <a:ea typeface="楷体" panose="02010609060101010101" charset="-122"/>
              <a:cs typeface="Courier New" panose="02070309020205020404"/>
            </a:endParaRPr>
          </a:p>
        </p:txBody>
      </p:sp>
      <p:sp>
        <p:nvSpPr>
          <p:cNvPr id="6" name="文本框 5" title=""/>
          <p:cNvSpPr txBox="1"/>
          <p:nvPr/>
        </p:nvSpPr>
        <p:spPr>
          <a:xfrm>
            <a:off x="638175" y="3124835"/>
            <a:ext cx="11038840" cy="2491740"/>
          </a:xfrm>
          <a:prstGeom prst="rect">
            <a:avLst/>
          </a:prstGeom>
          <a:noFill/>
        </p:spPr>
        <p:txBody>
          <a:bodyPr wrap="square" rtlCol="0">
            <a:spAutoFit/>
          </a:bodyPr>
          <a:lstStyle/>
          <a:p>
            <a:pPr algn="l">
              <a:lnSpc>
                <a:spcPct val="150000"/>
              </a:lnSpc>
            </a:pPr>
            <a:r>
              <a:rPr lang="zh-CN" sz="2600" b="1" kern="100">
                <a:solidFill>
                  <a:srgbClr val="00B050"/>
                </a:solidFill>
                <a:effectLst/>
                <a:latin typeface="微软雅黑" panose="020b0503020204020204" pitchFamily="34" charset="-122"/>
                <a:ea typeface="微软雅黑" panose="020b0503020204020204" pitchFamily="34" charset="-122"/>
                <a:cs typeface="Times New Roman" panose="02020603050405020304"/>
                <a:sym typeface="+mn-ea"/>
              </a:rPr>
              <a:t>解题要点：</a:t>
            </a:r>
            <a:r>
              <a:rPr lang="zh-CN" sz="2600" kern="100">
                <a:effectLst/>
                <a:latin typeface="楷体" panose="02010609060101010101" charset="-122"/>
                <a:ea typeface="楷体" panose="02010609060101010101" charset="-122"/>
                <a:cs typeface="楷体" panose="02010609060101010101" charset="-122"/>
              </a:rPr>
              <a:t>需要圈出陈述对象，要特别注意选项句的主语与宾语，因为“冠”往往出现在选项句的主语或宾语的位置上；当选项中出现类似“××的观点是×××”这样的句子时，应注意是否有此类情况。另外，还要留意文中代词的指代。要联系上下文弄清指代性词语指代的具体内容。</a:t>
            </a:r>
            <a:endParaRPr lang="zh-CN" sz="260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title=""/>
          <p:cNvSpPr txBox="1"/>
          <p:nvPr/>
        </p:nvSpPr>
        <p:spPr>
          <a:xfrm>
            <a:off x="658074" y="1581190"/>
            <a:ext cx="11003718" cy="737235"/>
          </a:xfrm>
          <a:prstGeom prst="rect">
            <a:avLst/>
          </a:prstGeom>
          <a:noFill/>
        </p:spPr>
        <p:txBody>
          <a:bodyPr wrap="square" rtlCol="0">
            <a:spAutoFit/>
          </a:bodyPr>
          <a:lstStyle/>
          <a:p>
            <a:pPr indent="662940" algn="ctr">
              <a:lnSpc>
                <a:spcPct val="150000"/>
              </a:lnSpc>
              <a:spcAft>
                <a:spcPct val="0"/>
              </a:spcAft>
            </a:pPr>
            <a:r>
              <a:rPr lang="zh-CN" altLang="zh-CN" sz="2800" b="1" kern="100">
                <a:solidFill>
                  <a:srgbClr val="0000FF"/>
                </a:solidFill>
                <a:effectLst/>
                <a:latin typeface="宋体" panose="02010600030101010101" pitchFamily="2" charset="-122"/>
                <a:cs typeface="Courier New" panose="02070309020205020404"/>
              </a:rPr>
              <a:t>目标定位</a:t>
            </a:r>
            <a:endParaRPr lang="zh-CN" altLang="zh-CN" sz="2800" b="1" kern="100">
              <a:solidFill>
                <a:srgbClr val="0000FF"/>
              </a:solidFill>
              <a:effectLst/>
              <a:latin typeface="宋体" panose="02010600030101010101" pitchFamily="2" charset="-122"/>
              <a:cs typeface="Courier New" panose="02070309020205020404"/>
            </a:endParaRPr>
          </a:p>
        </p:txBody>
      </p:sp>
      <p:sp>
        <p:nvSpPr>
          <p:cNvPr id="6" name="文本框 5" title=""/>
          <p:cNvSpPr txBox="1"/>
          <p:nvPr/>
        </p:nvSpPr>
        <p:spPr>
          <a:xfrm>
            <a:off x="1070610" y="2880360"/>
            <a:ext cx="5796280" cy="1291590"/>
          </a:xfrm>
          <a:prstGeom prst="rect">
            <a:avLst/>
          </a:prstGeom>
          <a:noFill/>
        </p:spPr>
        <p:txBody>
          <a:bodyPr wrap="none" rtlCol="0">
            <a:spAutoFit/>
          </a:bodyPr>
          <a:lstStyle/>
          <a:p>
            <a:pPr algn="just">
              <a:lnSpc>
                <a:spcPct val="150000"/>
              </a:lnSpc>
              <a:spcAft>
                <a:spcPct val="0"/>
              </a:spcAft>
            </a:pPr>
            <a:r>
              <a:rPr lang="en-US" altLang="zh-CN" sz="2600" kern="100">
                <a:latin typeface="楷体" panose="02010609060101010101" charset="-122"/>
                <a:ea typeface="楷体" panose="02010609060101010101" charset="-122"/>
                <a:cs typeface="楷体" panose="02010609060101010101" charset="-122"/>
                <a:sym typeface="+mn-ea"/>
              </a:rPr>
              <a:t>1.</a:t>
            </a:r>
            <a:r>
              <a:rPr lang="zh-CN" altLang="zh-CN" sz="2600" kern="100">
                <a:latin typeface="楷体" panose="02010609060101010101" charset="-122"/>
                <a:ea typeface="楷体" panose="02010609060101010101" charset="-122"/>
                <a:cs typeface="楷体" panose="02010609060101010101" charset="-122"/>
                <a:sym typeface="+mn-ea"/>
              </a:rPr>
              <a:t>识别设误类型，巧妙判断选项正误。</a:t>
            </a:r>
            <a:endParaRPr lang="zh-CN" altLang="zh-CN" sz="2600" kern="100">
              <a:latin typeface="楷体" panose="02010609060101010101" charset="-122"/>
              <a:ea typeface="楷体" panose="02010609060101010101" charset="-122"/>
              <a:cs typeface="楷体" panose="02010609060101010101" charset="-122"/>
            </a:endParaRPr>
          </a:p>
          <a:p>
            <a:pPr algn="just">
              <a:lnSpc>
                <a:spcPct val="150000"/>
              </a:lnSpc>
              <a:spcAft>
                <a:spcPct val="0"/>
              </a:spcAft>
            </a:pPr>
            <a:r>
              <a:rPr lang="en-US" altLang="zh-CN" sz="2600" kern="100">
                <a:latin typeface="楷体" panose="02010609060101010101" charset="-122"/>
                <a:ea typeface="楷体" panose="02010609060101010101" charset="-122"/>
                <a:cs typeface="楷体" panose="02010609060101010101" charset="-122"/>
                <a:sym typeface="+mn-ea"/>
              </a:rPr>
              <a:t>2.</a:t>
            </a:r>
            <a:r>
              <a:rPr lang="zh-CN" altLang="zh-CN" sz="2600" kern="100">
                <a:latin typeface="楷体" panose="02010609060101010101" charset="-122"/>
                <a:ea typeface="楷体" panose="02010609060101010101" charset="-122"/>
                <a:cs typeface="楷体" panose="02010609060101010101" charset="-122"/>
                <a:sym typeface="+mn-ea"/>
              </a:rPr>
              <a:t>提高利用逻辑知识推断文意的能力</a:t>
            </a:r>
            <a:r>
              <a:rPr lang="zh-CN" altLang="zh-CN" sz="2600" kern="100" smtClean="0">
                <a:latin typeface="楷体" panose="02010609060101010101" charset="-122"/>
                <a:ea typeface="楷体" panose="02010609060101010101" charset="-122"/>
                <a:cs typeface="楷体" panose="02010609060101010101" charset="-122"/>
                <a:sym typeface="+mn-ea"/>
              </a:rPr>
              <a:t>。</a:t>
            </a:r>
            <a:endParaRPr lang="zh-CN" altLang="zh-CN" sz="2600" kern="100" smtClean="0">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14020" y="495935"/>
            <a:ext cx="11440160" cy="691515"/>
          </a:xfrm>
          <a:prstGeom prst="rect">
            <a:avLst/>
          </a:prstGeom>
          <a:noFill/>
        </p:spPr>
        <p:txBody>
          <a:bodyPr wrap="square" rtlCol="0">
            <a:spAutoFit/>
          </a:bodyPr>
          <a:lstStyle/>
          <a:p>
            <a:pPr algn="just">
              <a:lnSpc>
                <a:spcPct val="150000"/>
              </a:lnSpc>
              <a:spcAft>
                <a:spcPct val="0"/>
              </a:spcAft>
            </a:pPr>
            <a:r>
              <a:rPr lang="zh-CN" altLang="zh-CN" sz="2600" b="1"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边练边悟</a:t>
            </a:r>
            <a:r>
              <a:rPr lang="en-US" altLang="zh-CN" sz="2600" b="1"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zh-CN" sz="2600" kern="100">
                <a:latin typeface="Times New Roman" panose="02020603050405020304"/>
                <a:ea typeface="微软雅黑" panose="020b0503020204020204" pitchFamily="34" charset="-122"/>
                <a:cs typeface="Times New Roman" panose="02020603050405020304"/>
              </a:rPr>
              <a:t>　请指出并分析选项的命题陷阱。</a:t>
            </a:r>
            <a:endParaRPr lang="zh-CN" altLang="zh-CN" sz="1050" kern="100">
              <a:effectLst/>
              <a:latin typeface="宋体" panose="02010600030101010101" pitchFamily="2" charset="-122"/>
              <a:cs typeface="Courier New" panose="02070309020205020404"/>
            </a:endParaRPr>
          </a:p>
        </p:txBody>
      </p:sp>
      <p:sp>
        <p:nvSpPr>
          <p:cNvPr id="3" name="文本框 2" title=""/>
          <p:cNvSpPr txBox="1"/>
          <p:nvPr/>
        </p:nvSpPr>
        <p:spPr>
          <a:xfrm>
            <a:off x="408834" y="1112893"/>
            <a:ext cx="11516625" cy="3692525"/>
          </a:xfrm>
          <a:prstGeom prst="rect">
            <a:avLst/>
          </a:prstGeom>
          <a:noFill/>
        </p:spPr>
        <p:txBody>
          <a:bodyPr wrap="square" rtlCol="0">
            <a:spAutoFit/>
          </a:bodyPr>
          <a:lstStyle/>
          <a:p>
            <a:pPr algn="just">
              <a:lnSpc>
                <a:spcPct val="15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en-US" altLang="zh-CN" sz="2600" b="1" kern="100">
                <a:latin typeface="Times New Roman" panose="02020603050405020304"/>
                <a:ea typeface="楷体_GB2312"/>
                <a:cs typeface="Courier New" panose="02070309020205020404"/>
              </a:rPr>
              <a:t>(2023·</a:t>
            </a:r>
            <a:r>
              <a:rPr lang="zh-CN" altLang="en-US" sz="2600" b="1" kern="100">
                <a:latin typeface="Times New Roman" panose="02020603050405020304"/>
                <a:ea typeface="楷体_GB2312"/>
                <a:cs typeface="Courier New" panose="02070309020205020404"/>
              </a:rPr>
              <a:t>新高考</a:t>
            </a:r>
            <a:r>
              <a:rPr lang="zh-CN" altLang="en-US" sz="2600" b="1" kern="100">
                <a:latin typeface="宋体" panose="02010600030101010101" pitchFamily="2" charset="-122"/>
                <a:ea typeface="宋体" panose="02010600030101010101" pitchFamily="2" charset="-122"/>
                <a:cs typeface="Courier New" panose="02070309020205020404"/>
              </a:rPr>
              <a:t>Ⅰ</a:t>
            </a:r>
            <a:r>
              <a:rPr lang="zh-CN" altLang="zh-CN" sz="2600" b="1" kern="100">
                <a:latin typeface="Times New Roman" panose="02020603050405020304"/>
                <a:ea typeface="楷体_GB2312"/>
                <a:cs typeface="Times New Roman" panose="02020603050405020304"/>
              </a:rPr>
              <a:t>卷，</a:t>
            </a:r>
            <a:r>
              <a:rPr lang="en-US" altLang="zh-CN" sz="2600" b="1" kern="100">
                <a:latin typeface="Times New Roman" panose="02020603050405020304"/>
                <a:ea typeface="楷体_GB2312"/>
                <a:cs typeface="Courier New" panose="02070309020205020404"/>
              </a:rPr>
              <a:t>T1</a:t>
            </a:r>
            <a:r>
              <a:rPr lang="zh-CN" altLang="zh-CN" sz="2600" b="1" kern="100">
                <a:latin typeface="Times New Roman" panose="02020603050405020304"/>
                <a:ea typeface="楷体_GB2312"/>
                <a:cs typeface="Times New Roman" panose="02020603050405020304"/>
              </a:rPr>
              <a:t>－</a:t>
            </a:r>
            <a:r>
              <a:rPr lang="en-US" altLang="zh-CN" sz="2600" b="1" kern="100">
                <a:latin typeface="Times New Roman" panose="02020603050405020304"/>
                <a:ea typeface="楷体_GB2312"/>
                <a:cs typeface="Times New Roman" panose="02020603050405020304"/>
              </a:rPr>
              <a:t>C</a:t>
            </a:r>
            <a:r>
              <a:rPr lang="en-US" altLang="zh-CN" sz="2600" b="1" kern="100">
                <a:latin typeface="Times New Roman" panose="02020603050405020304"/>
                <a:ea typeface="楷体_GB2312"/>
                <a:cs typeface="Courier New" panose="02070309020205020404"/>
              </a:rPr>
              <a:t>)</a:t>
            </a:r>
            <a:r>
              <a:rPr altLang="zh-CN" sz="2600" kern="100">
                <a:ea typeface="微软雅黑" panose="020b0503020204020204" pitchFamily="34" charset="-122"/>
                <a:cs typeface="Times New Roman" panose="02020603050405020304"/>
              </a:rPr>
              <a:t>藜麦的大面积种植，不仅让玻利维亚和秘鲁等地农民的生活水平显著提高，而且改变了当地人对藜麦带有歧视的看法</a:t>
            </a:r>
            <a:r>
              <a:rPr lang="zh-CN" altLang="zh-CN" sz="2600" kern="100">
                <a:latin typeface="Times New Roman" panose="02020603050405020304"/>
                <a:ea typeface="微软雅黑" panose="020b0503020204020204" pitchFamily="34" charset="-122"/>
                <a:cs typeface="Times New Roman" panose="02020603050405020304"/>
              </a:rPr>
              <a:t>。</a:t>
            </a:r>
            <a:endParaRPr lang="zh-CN" altLang="zh-CN" sz="1050" kern="100">
              <a:latin typeface="宋体" panose="02010600030101010101" pitchFamily="2" charset="-122"/>
              <a:cs typeface="Courier New" panose="02070309020205020404"/>
            </a:endParaRPr>
          </a:p>
          <a:p>
            <a:pPr algn="just">
              <a:lnSpc>
                <a:spcPct val="15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altLang="zh-CN" sz="2600" kern="100">
                <a:latin typeface="楷体" panose="02010609060101010101" charset="-122"/>
                <a:ea typeface="楷体" panose="02010609060101010101" charset="-122"/>
                <a:cs typeface="楷体" panose="02010609060101010101" charset="-122"/>
              </a:rPr>
              <a:t>“国外需求绝对是一件好事，”我的秘鲁向导杰西卡说道，“农民非常高兴，所有想吃藜麦的人仍然买得起这种食物。”她还解释了另一个好处。之前，秘鲁城里人往往认为他们这片区域吃藜麦的人“很土”。现在，由于美国人和欧洲人的重视，食用藜麦被视作一种时尚</a:t>
            </a:r>
            <a:r>
              <a:rPr lang="zh-CN" altLang="zh-CN" sz="2600" kern="100">
                <a:latin typeface="楷体" panose="02010609060101010101" charset="-122"/>
                <a:ea typeface="楷体" panose="02010609060101010101" charset="-122"/>
                <a:cs typeface="楷体" panose="02010609060101010101" charset="-122"/>
              </a:rPr>
              <a:t>。</a:t>
            </a:r>
            <a:endParaRPr lang="zh-CN" altLang="zh-CN" sz="105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272200" y="767787"/>
            <a:ext cx="11516625" cy="3692525"/>
          </a:xfrm>
          <a:prstGeom prst="rect">
            <a:avLst/>
          </a:prstGeom>
          <a:noFill/>
        </p:spPr>
        <p:txBody>
          <a:bodyPr wrap="square" rtlCol="0">
            <a:spAutoFit/>
          </a:bodyPr>
          <a:lstStyle/>
          <a:p>
            <a:pPr algn="just">
              <a:lnSpc>
                <a:spcPct val="150000"/>
              </a:lnSpc>
              <a:spcAft>
                <a:spcPct val="0"/>
              </a:spcAft>
            </a:pPr>
            <a:r>
              <a:rPr lang="zh-CN" altLang="zh-CN" sz="2600" b="1" kern="100">
                <a:solidFill>
                  <a:srgbClr val="C00000"/>
                </a:solidFill>
                <a:latin typeface="Times New Roman" panose="02020603050405020304"/>
                <a:ea typeface="黑体" panose="02010609060101010101" charset="-122"/>
                <a:cs typeface="Times New Roman" panose="02020603050405020304"/>
              </a:rPr>
              <a:t>答案　</a:t>
            </a:r>
            <a:r>
              <a:rPr lang="zh-CN" altLang="zh-CN" sz="2600" kern="100">
                <a:latin typeface="宋体" panose="02010600030101010101" pitchFamily="2" charset="-122"/>
                <a:ea typeface="宋体" panose="02010600030101010101" pitchFamily="2" charset="-122"/>
                <a:cs typeface="宋体" panose="02010600030101010101" pitchFamily="2" charset="-122"/>
              </a:rPr>
              <a:t>选项</a:t>
            </a:r>
            <a:r>
              <a:rPr altLang="zh-CN" sz="2600" kern="100">
                <a:latin typeface="宋体" panose="02010600030101010101" pitchFamily="2" charset="-122"/>
                <a:ea typeface="宋体" panose="02010600030101010101" pitchFamily="2" charset="-122"/>
                <a:cs typeface="宋体" panose="02010600030101010101" pitchFamily="2" charset="-122"/>
              </a:rPr>
              <a:t>张冠李戴。把“美国人和欧洲人”说成“当地人”。这道题十分简单，考生在原文找到比对区域后，将选项与之比对，答案很明显。具体分析：</a:t>
            </a:r>
            <a:endParaRPr altLang="zh-CN" sz="2600" kern="1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Aft>
                <a:spcPct val="0"/>
              </a:spcAft>
            </a:pPr>
            <a:r>
              <a:rPr altLang="zh-CN" sz="2600" kern="100">
                <a:latin typeface="宋体" panose="02010600030101010101" pitchFamily="2" charset="-122"/>
                <a:ea typeface="宋体" panose="02010600030101010101" pitchFamily="2" charset="-122"/>
                <a:cs typeface="宋体" panose="02010600030101010101" pitchFamily="2" charset="-122"/>
              </a:rPr>
              <a:t>    “藜麦的大面积种植……改变了当地人对藜麦带有歧视的看法”错误。根据原文“之前，秘鲁城里人往往认为他们这片区域吃藜麦的人‘很土’。现在，由于美国人和欧洲人的重视，食用藜麦被视作一种时尚”可知，应是“美国人和欧洲人的重视”改变了当地人对黎麦带有歧视的看法，不是本地人</a:t>
            </a:r>
            <a:r>
              <a:rPr lang="zh-CN" altLang="zh-CN" sz="2600" kern="100">
                <a:latin typeface="宋体" panose="02010600030101010101" pitchFamily="2" charset="-122"/>
                <a:ea typeface="宋体" panose="02010600030101010101" pitchFamily="2"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91490" y="619125"/>
            <a:ext cx="11245850" cy="691515"/>
          </a:xfrm>
          <a:prstGeom prst="rect">
            <a:avLst/>
          </a:prstGeom>
          <a:noFill/>
        </p:spPr>
        <p:txBody>
          <a:bodyPr wrap="square" rtlCol="0">
            <a:spAutoFit/>
          </a:bodyPr>
          <a:lstStyle/>
          <a:p>
            <a:pPr indent="662940" algn="l">
              <a:lnSpc>
                <a:spcPct val="150000"/>
              </a:lnSpc>
              <a:spcAft>
                <a:spcPct val="0"/>
              </a:spcAft>
            </a:pPr>
            <a:r>
              <a:rPr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8.曲解文意</a:t>
            </a:r>
            <a:endParaRPr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title=""/>
          <p:cNvSpPr txBox="1"/>
          <p:nvPr/>
        </p:nvSpPr>
        <p:spPr>
          <a:xfrm>
            <a:off x="638175" y="1310640"/>
            <a:ext cx="11174095" cy="1291590"/>
          </a:xfrm>
          <a:prstGeom prst="rect">
            <a:avLst/>
          </a:prstGeom>
          <a:noFill/>
        </p:spPr>
        <p:txBody>
          <a:bodyPr wrap="square" rtlCol="0">
            <a:spAutoFit/>
          </a:bodyPr>
          <a:lstStyle/>
          <a:p>
            <a:pPr algn="l">
              <a:lnSpc>
                <a:spcPct val="150000"/>
              </a:lnSpc>
              <a:spcAft>
                <a:spcPct val="0"/>
              </a:spcAft>
            </a:pPr>
            <a:r>
              <a:rPr lang="zh-CN" sz="2600" b="1" kern="100">
                <a:solidFill>
                  <a:srgbClr val="00B050"/>
                </a:solidFill>
                <a:effectLst/>
                <a:latin typeface="微软雅黑" panose="020b0503020204020204" pitchFamily="34" charset="-122"/>
                <a:ea typeface="微软雅黑" panose="020b0503020204020204" pitchFamily="34" charset="-122"/>
                <a:cs typeface="Times New Roman" panose="02020603050405020304"/>
                <a:sym typeface="+mn-ea"/>
              </a:rPr>
              <a:t>设错方式：</a:t>
            </a:r>
            <a:r>
              <a:rPr lang="zh-CN" sz="2600" kern="100">
                <a:effectLst/>
                <a:latin typeface="楷体" panose="02010609060101010101" charset="-122"/>
                <a:ea typeface="楷体" panose="02010609060101010101" charset="-122"/>
                <a:cs typeface="Times New Roman" panose="02020603050405020304"/>
                <a:sym typeface="+mn-ea"/>
              </a:rPr>
              <a:t>选项中的观点与原文不一致，错误项故意更换个别关键字词或说法，造成一字、一词之差或说法相异，从而背离原文意思，歪曲作者观点。</a:t>
            </a:r>
            <a:endParaRPr lang="zh-CN" altLang="en-US" kern="100">
              <a:effectLst/>
              <a:latin typeface="楷体" panose="02010609060101010101" charset="-122"/>
              <a:ea typeface="楷体" panose="02010609060101010101" charset="-122"/>
              <a:cs typeface="Courier New" panose="02070309020205020404"/>
            </a:endParaRPr>
          </a:p>
        </p:txBody>
      </p:sp>
      <p:sp>
        <p:nvSpPr>
          <p:cNvPr id="6" name="文本框 5" title=""/>
          <p:cNvSpPr txBox="1"/>
          <p:nvPr/>
        </p:nvSpPr>
        <p:spPr>
          <a:xfrm>
            <a:off x="638175" y="2800350"/>
            <a:ext cx="11038840" cy="3091815"/>
          </a:xfrm>
          <a:prstGeom prst="rect">
            <a:avLst/>
          </a:prstGeom>
          <a:noFill/>
        </p:spPr>
        <p:txBody>
          <a:bodyPr wrap="square" rtlCol="0">
            <a:spAutoFit/>
          </a:bodyPr>
          <a:lstStyle/>
          <a:p>
            <a:pPr algn="l">
              <a:lnSpc>
                <a:spcPct val="150000"/>
              </a:lnSpc>
            </a:pPr>
            <a:r>
              <a:rPr lang="zh-CN" sz="2600" b="1" kern="100">
                <a:solidFill>
                  <a:srgbClr val="00B050"/>
                </a:solidFill>
                <a:effectLst/>
                <a:latin typeface="微软雅黑" panose="020b0503020204020204" pitchFamily="34" charset="-122"/>
                <a:ea typeface="微软雅黑" panose="020b0503020204020204" pitchFamily="34" charset="-122"/>
                <a:cs typeface="Times New Roman" panose="02020603050405020304"/>
                <a:sym typeface="+mn-ea"/>
              </a:rPr>
              <a:t>解题要点：</a:t>
            </a:r>
            <a:r>
              <a:rPr lang="zh-CN" sz="2600" kern="100">
                <a:effectLst/>
                <a:latin typeface="楷体" panose="02010609060101010101" charset="-122"/>
                <a:ea typeface="楷体" panose="02010609060101010101" charset="-122"/>
                <a:cs typeface="楷体" panose="02010609060101010101" charset="-122"/>
              </a:rPr>
              <a:t>要判断“曲解文意”干扰项，一定要仔细比对原文，充分理解文意。要特别注意揣摩概念与概念、事物与事物、事理与事理之间的关系，看选项是否有意混淆了各种关系，比如将并列说成转折、将递进说成并列，或者将条件说成结果、将假设说成现实、将充分(必要)条件说成必要(充分)条件，或者在概括转换时更换了意思，等等。</a:t>
            </a:r>
            <a:endParaRPr lang="zh-CN" sz="260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823" y="459841"/>
            <a:ext cx="11516625" cy="691515"/>
          </a:xfrm>
          <a:prstGeom prst="rect">
            <a:avLst/>
          </a:prstGeom>
          <a:noFill/>
        </p:spPr>
        <p:txBody>
          <a:bodyPr wrap="square" rtlCol="0">
            <a:spAutoFit/>
          </a:bodyPr>
          <a:lstStyle/>
          <a:p>
            <a:pPr algn="just">
              <a:lnSpc>
                <a:spcPct val="150000"/>
              </a:lnSpc>
              <a:spcAft>
                <a:spcPct val="0"/>
              </a:spcAft>
            </a:pPr>
            <a:r>
              <a:rPr lang="zh-CN" altLang="zh-CN" sz="2600" b="1"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边练边悟</a:t>
            </a:r>
            <a:r>
              <a:rPr lang="en-US" altLang="zh-CN" sz="2600" b="1"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zh-CN" sz="2600" kern="100">
                <a:latin typeface="Times New Roman" panose="02020603050405020304"/>
                <a:ea typeface="微软雅黑" panose="020b0503020204020204" pitchFamily="34" charset="-122"/>
                <a:cs typeface="Times New Roman" panose="02020603050405020304"/>
              </a:rPr>
              <a:t>　请指出并分析选项的命题陷阱。</a:t>
            </a:r>
            <a:endParaRPr lang="zh-CN" altLang="zh-CN" sz="1050" kern="100">
              <a:effectLst/>
              <a:latin typeface="宋体" panose="02010600030101010101" pitchFamily="2" charset="-122"/>
              <a:cs typeface="Courier New" panose="02070309020205020404"/>
            </a:endParaRPr>
          </a:p>
        </p:txBody>
      </p:sp>
      <p:sp>
        <p:nvSpPr>
          <p:cNvPr id="3" name="文本框 2" title=""/>
          <p:cNvSpPr txBox="1"/>
          <p:nvPr/>
        </p:nvSpPr>
        <p:spPr>
          <a:xfrm>
            <a:off x="337823" y="1316411"/>
            <a:ext cx="11516625" cy="3449955"/>
          </a:xfrm>
          <a:prstGeom prst="rect">
            <a:avLst/>
          </a:prstGeom>
          <a:noFill/>
        </p:spPr>
        <p:txBody>
          <a:bodyPr wrap="square" rtlCol="0">
            <a:spAutoFit/>
          </a:bodyPr>
          <a:lstStyle/>
          <a:p>
            <a:pPr algn="just">
              <a:lnSpc>
                <a:spcPct val="14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en-US" altLang="zh-CN" sz="2600" b="1" kern="100">
                <a:latin typeface="Times New Roman" panose="02020603050405020304"/>
                <a:ea typeface="楷体_GB2312"/>
                <a:cs typeface="Courier New" panose="02070309020205020404"/>
              </a:rPr>
              <a:t>(2023·</a:t>
            </a:r>
            <a:r>
              <a:rPr lang="zh-CN" altLang="zh-CN" sz="2600" b="1" kern="100">
                <a:latin typeface="Times New Roman" panose="02020603050405020304"/>
                <a:ea typeface="楷体_GB2312"/>
                <a:cs typeface="Times New Roman" panose="02020603050405020304"/>
              </a:rPr>
              <a:t>全国甲卷，</a:t>
            </a:r>
            <a:r>
              <a:rPr lang="en-US" altLang="zh-CN" sz="2600" b="1" kern="100">
                <a:latin typeface="Times New Roman" panose="02020603050405020304"/>
                <a:ea typeface="楷体_GB2312"/>
                <a:cs typeface="Courier New" panose="02070309020205020404"/>
              </a:rPr>
              <a:t>T1</a:t>
            </a:r>
            <a:r>
              <a:rPr lang="zh-CN" altLang="zh-CN" sz="2600" b="1" kern="100">
                <a:latin typeface="Times New Roman" panose="02020603050405020304"/>
                <a:ea typeface="楷体_GB2312"/>
                <a:cs typeface="Times New Roman" panose="02020603050405020304"/>
              </a:rPr>
              <a:t>－</a:t>
            </a:r>
            <a:r>
              <a:rPr lang="en-US" altLang="zh-CN" sz="2600" b="1" kern="100">
                <a:latin typeface="Times New Roman" panose="02020603050405020304"/>
                <a:ea typeface="楷体_GB2312"/>
                <a:cs typeface="Times New Roman" panose="02020603050405020304"/>
              </a:rPr>
              <a:t>A</a:t>
            </a:r>
            <a:r>
              <a:rPr lang="en-US" altLang="zh-CN" sz="2600" b="1" kern="100">
                <a:latin typeface="Times New Roman" panose="02020603050405020304"/>
                <a:ea typeface="楷体_GB2312"/>
                <a:cs typeface="Courier New" panose="02070309020205020404"/>
              </a:rPr>
              <a:t>)</a:t>
            </a:r>
            <a:r>
              <a:rPr lang="zh-CN" altLang="zh-CN" sz="2600" kern="100">
                <a:latin typeface="Times New Roman" panose="02020603050405020304"/>
                <a:ea typeface="微软雅黑" panose="020b0503020204020204" pitchFamily="34" charset="-122"/>
                <a:cs typeface="Times New Roman" panose="02020603050405020304"/>
              </a:rPr>
              <a:t>考古学者对新石器时代的考古，更侧重发掘能体现古代物质文化面貌的大型遗址。</a:t>
            </a:r>
            <a:endParaRPr lang="zh-CN" altLang="zh-CN" sz="1050" kern="100">
              <a:latin typeface="宋体" panose="02010600030101010101" pitchFamily="2" charset="-122"/>
              <a:cs typeface="Courier New" panose="02070309020205020404"/>
            </a:endParaRPr>
          </a:p>
          <a:p>
            <a:pPr algn="just">
              <a:lnSpc>
                <a:spcPct val="14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altLang="zh-CN" sz="2600" kern="100">
                <a:latin typeface="楷体" panose="02010609060101010101" charset="-122"/>
                <a:ea typeface="楷体" panose="02010609060101010101" charset="-122"/>
                <a:cs typeface="楷体" panose="02010609060101010101" charset="-122"/>
              </a:rPr>
              <a:t>如不同区域新石器时代晚期大型聚落遗址、大型公共建筑、大型墓葬、水利设施、手工业作坊，以及象征王权、神权、军权和复杂礼制出现的精美玉器、陶器、漆器、象牙器等</a:t>
            </a:r>
            <a:r>
              <a:rPr lang="zh-CN" altLang="zh-CN" sz="2600" kern="100">
                <a:latin typeface="楷体" panose="02010609060101010101" charset="-122"/>
                <a:ea typeface="楷体" panose="02010609060101010101" charset="-122"/>
                <a:cs typeface="楷体" panose="02010609060101010101" charset="-122"/>
              </a:rPr>
              <a:t>。</a:t>
            </a:r>
            <a:endParaRPr lang="zh-CN" altLang="zh-CN" sz="1050" kern="100">
              <a:latin typeface="楷体" panose="02010609060101010101" charset="-122"/>
              <a:ea typeface="楷体" panose="02010609060101010101" charset="-122"/>
              <a:cs typeface="楷体" panose="02010609060101010101" charset="-122"/>
            </a:endParaRPr>
          </a:p>
          <a:p>
            <a:pPr algn="just">
              <a:lnSpc>
                <a:spcPct val="140000"/>
              </a:lnSpc>
              <a:spcAft>
                <a:spcPct val="0"/>
              </a:spcAft>
            </a:pPr>
            <a:r>
              <a:rPr lang="zh-CN" altLang="zh-CN" sz="2600" b="1" kern="100">
                <a:solidFill>
                  <a:srgbClr val="C00000"/>
                </a:solidFill>
                <a:latin typeface="Times New Roman" panose="02020603050405020304"/>
                <a:ea typeface="黑体" panose="02010609060101010101" charset="-122"/>
                <a:cs typeface="Times New Roman" panose="02020603050405020304"/>
              </a:rPr>
              <a:t>解析　</a:t>
            </a:r>
            <a:r>
              <a:rPr lang="zh-CN" altLang="zh-CN" sz="2600" kern="100">
                <a:latin typeface="宋体" panose="02010600030101010101" pitchFamily="2" charset="-122"/>
                <a:ea typeface="宋体" panose="02010600030101010101" pitchFamily="2" charset="-122"/>
                <a:cs typeface="宋体" panose="02010600030101010101" pitchFamily="2" charset="-122"/>
              </a:rPr>
              <a:t>选项曲解文意，文中</a:t>
            </a:r>
            <a:r>
              <a:rPr sz="2600" kern="100">
                <a:latin typeface="宋体" panose="02010600030101010101" pitchFamily="2" charset="-122"/>
                <a:ea typeface="宋体" panose="02010600030101010101" pitchFamily="2" charset="-122"/>
                <a:cs typeface="宋体" panose="02010600030101010101" pitchFamily="2" charset="-122"/>
              </a:rPr>
              <a:t>只是说有这些考古发现，并没有说侧重</a:t>
            </a:r>
            <a:r>
              <a:rPr lang="zh-CN" altLang="zh-CN" sz="2600" kern="100">
                <a:latin typeface="宋体" panose="02010600030101010101" pitchFamily="2" charset="-122"/>
                <a:ea typeface="宋体" panose="02010600030101010101" pitchFamily="2"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605" y="678390"/>
            <a:ext cx="11516625" cy="2491740"/>
          </a:xfrm>
          <a:prstGeom prst="rect">
            <a:avLst/>
          </a:prstGeom>
          <a:noFill/>
        </p:spPr>
        <p:txBody>
          <a:bodyPr wrap="square" rtlCol="0">
            <a:spAutoFit/>
          </a:bodyPr>
          <a:lstStyle/>
          <a:p>
            <a:pPr indent="662940" algn="just">
              <a:lnSpc>
                <a:spcPct val="150000"/>
              </a:lnSpc>
              <a:spcAft>
                <a:spcPct val="0"/>
              </a:spcAft>
            </a:pPr>
            <a:r>
              <a:rPr lang="en-US" altLang="zh-CN" sz="2600" b="1" kern="10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b="1" kern="100">
                <a:latin typeface="微软雅黑" panose="020b0503020204020204" pitchFamily="34" charset="-122"/>
                <a:ea typeface="微软雅黑" panose="020b0503020204020204" pitchFamily="34" charset="-122"/>
                <a:cs typeface="微软雅黑" panose="020b0503020204020204" pitchFamily="34" charset="-122"/>
              </a:rPr>
              <a:t>三</a:t>
            </a:r>
            <a:r>
              <a:rPr lang="en-US" altLang="zh-CN" sz="2600" b="1" kern="10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b="1" kern="100">
                <a:latin typeface="微软雅黑" panose="020b0503020204020204" pitchFamily="34" charset="-122"/>
                <a:ea typeface="微软雅黑" panose="020b0503020204020204" pitchFamily="34" charset="-122"/>
                <a:cs typeface="微软雅黑" panose="020b0503020204020204" pitchFamily="34" charset="-122"/>
              </a:rPr>
              <a:t>逻辑关系转述</a:t>
            </a:r>
            <a:endParaRPr lang="zh-CN" altLang="zh-CN" sz="2600" b="1" kern="100">
              <a:latin typeface="微软雅黑" panose="020b0503020204020204" pitchFamily="34" charset="-122"/>
              <a:ea typeface="微软雅黑" panose="020b0503020204020204" pitchFamily="34" charset="-122"/>
              <a:cs typeface="微软雅黑" panose="020b0503020204020204" pitchFamily="34" charset="-122"/>
            </a:endParaRPr>
          </a:p>
          <a:p>
            <a:pPr indent="662940" algn="just">
              <a:lnSpc>
                <a:spcPct val="150000"/>
              </a:lnSpc>
              <a:spcAft>
                <a:spcPct val="0"/>
              </a:spcAft>
            </a:pPr>
            <a:r>
              <a:rPr lang="zh-CN" altLang="zh-CN" sz="2600" b="1" kern="100">
                <a:latin typeface="微软雅黑" panose="020b0503020204020204" pitchFamily="34" charset="-122"/>
                <a:ea typeface="微软雅黑" panose="020b0503020204020204" pitchFamily="34" charset="-122"/>
                <a:cs typeface="微软雅黑" panose="020b0503020204020204" pitchFamily="34" charset="-122"/>
              </a:rPr>
              <a:t>转述陷阱：混淆关系</a:t>
            </a:r>
            <a:r>
              <a:rPr lang="en-US" altLang="zh-CN" sz="2600" b="1" kern="10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b="1" kern="100">
                <a:latin typeface="微软雅黑" panose="020b0503020204020204" pitchFamily="34" charset="-122"/>
                <a:ea typeface="微软雅黑" panose="020b0503020204020204" pitchFamily="34" charset="-122"/>
                <a:cs typeface="微软雅黑" panose="020b0503020204020204" pitchFamily="34" charset="-122"/>
              </a:rPr>
              <a:t>关系错位、强加关系</a:t>
            </a:r>
            <a:endParaRPr lang="zh-CN" altLang="zh-CN" sz="1050" b="1" kern="100">
              <a:latin typeface="微软雅黑" panose="020b0503020204020204" pitchFamily="34" charset="-122"/>
              <a:ea typeface="微软雅黑" panose="020b0503020204020204" pitchFamily="34" charset="-122"/>
              <a:cs typeface="微软雅黑" panose="020b0503020204020204" pitchFamily="34" charset="-122"/>
            </a:endParaRPr>
          </a:p>
          <a:p>
            <a:pPr indent="660400" algn="just">
              <a:lnSpc>
                <a:spcPct val="150000"/>
              </a:lnSpc>
              <a:spcAft>
                <a:spcPct val="0"/>
              </a:spcAft>
            </a:pPr>
            <a:r>
              <a:rPr lang="zh-CN" altLang="zh-CN" sz="2600" kern="100">
                <a:latin typeface="楷体" panose="02010609060101010101" charset="-122"/>
                <a:ea typeface="楷体" panose="02010609060101010101" charset="-122"/>
                <a:cs typeface="Times New Roman" panose="02020603050405020304"/>
              </a:rPr>
              <a:t>关系，既包含概念与概念、事物与事物、事理与事理之间的内部关系，也包含语句与语句之间外在形式上的关系，如并列、转折、因果、条件等。</a:t>
            </a:r>
            <a:endParaRPr lang="zh-CN" altLang="zh-CN" sz="1050" kern="100">
              <a:effectLst/>
              <a:latin typeface="楷体" panose="02010609060101010101" charset="-122"/>
              <a:ea typeface="楷体" panose="02010609060101010101" charset="-122"/>
              <a:cs typeface="Courier New" panose="02070309020205020404"/>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91490" y="619125"/>
            <a:ext cx="11245850" cy="691515"/>
          </a:xfrm>
          <a:prstGeom prst="rect">
            <a:avLst/>
          </a:prstGeom>
          <a:noFill/>
        </p:spPr>
        <p:txBody>
          <a:bodyPr wrap="square" rtlCol="0">
            <a:spAutoFit/>
          </a:bodyPr>
          <a:lstStyle/>
          <a:p>
            <a:pPr indent="662940" algn="l">
              <a:lnSpc>
                <a:spcPct val="150000"/>
              </a:lnSpc>
              <a:spcAft>
                <a:spcPct val="0"/>
              </a:spcAft>
            </a:pPr>
            <a:r>
              <a:rPr lang="en-US"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9</a:t>
            </a:r>
            <a:r>
              <a:rPr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a:t>
            </a:r>
            <a:r>
              <a:rPr 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关系错位</a:t>
            </a:r>
            <a:endParaRPr 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title=""/>
          <p:cNvSpPr txBox="1"/>
          <p:nvPr/>
        </p:nvSpPr>
        <p:spPr>
          <a:xfrm>
            <a:off x="638175" y="1310640"/>
            <a:ext cx="11174095" cy="2560320"/>
          </a:xfrm>
          <a:prstGeom prst="rect">
            <a:avLst/>
          </a:prstGeom>
          <a:noFill/>
        </p:spPr>
        <p:txBody>
          <a:bodyPr wrap="square" rtlCol="0">
            <a:spAutoFit/>
          </a:bodyPr>
          <a:lstStyle/>
          <a:p>
            <a:pPr algn="l">
              <a:lnSpc>
                <a:spcPct val="110000"/>
              </a:lnSpc>
              <a:spcAft>
                <a:spcPct val="0"/>
              </a:spcAft>
            </a:pPr>
            <a:r>
              <a:rPr lang="zh-CN" sz="2600" b="1" kern="100">
                <a:solidFill>
                  <a:srgbClr val="00B050"/>
                </a:solidFill>
                <a:effectLst/>
                <a:latin typeface="微软雅黑" panose="020b0503020204020204" pitchFamily="34" charset="-122"/>
                <a:ea typeface="微软雅黑" panose="020b0503020204020204" pitchFamily="34" charset="-122"/>
                <a:cs typeface="Times New Roman" panose="02020603050405020304"/>
                <a:sym typeface="+mn-ea"/>
              </a:rPr>
              <a:t>设错方式：</a:t>
            </a:r>
            <a:r>
              <a:rPr lang="zh-CN" sz="2400" kern="100">
                <a:effectLst/>
                <a:latin typeface="楷体" panose="02010609060101010101" charset="-122"/>
                <a:ea typeface="楷体" panose="02010609060101010101" charset="-122"/>
                <a:cs typeface="Times New Roman" panose="02020603050405020304"/>
                <a:sym typeface="+mn-ea"/>
              </a:rPr>
              <a:t>命题者有意混淆了各种关系，如将并列转换成转折，将递进转换成并列；或者将条件转换成结果，将假设说成现实，将因果中的“果”与“因”颠倒；或者将充分(必要)转换成必要(充分)等。</a:t>
            </a:r>
            <a:endParaRPr lang="zh-CN" sz="2400" kern="100">
              <a:effectLst/>
              <a:latin typeface="楷体" panose="02010609060101010101" charset="-122"/>
              <a:ea typeface="楷体" panose="02010609060101010101" charset="-122"/>
              <a:cs typeface="Times New Roman" panose="02020603050405020304"/>
              <a:sym typeface="+mn-ea"/>
            </a:endParaRPr>
          </a:p>
          <a:p>
            <a:pPr algn="l">
              <a:lnSpc>
                <a:spcPct val="110000"/>
              </a:lnSpc>
              <a:spcAft>
                <a:spcPct val="0"/>
              </a:spcAft>
            </a:pPr>
            <a:r>
              <a:rPr lang="zh-CN" sz="2400" b="1" kern="100">
                <a:effectLst/>
                <a:latin typeface="微软雅黑" panose="020b0503020204020204" pitchFamily="34" charset="-122"/>
                <a:ea typeface="微软雅黑" panose="020b0503020204020204" pitchFamily="34" charset="-122"/>
                <a:cs typeface="Times New Roman" panose="02020603050405020304"/>
                <a:sym typeface="+mn-ea"/>
              </a:rPr>
              <a:t>      考生常见错误：</a:t>
            </a:r>
            <a:r>
              <a:rPr lang="zh-CN" sz="2400" kern="100">
                <a:effectLst/>
                <a:latin typeface="楷体" panose="02010609060101010101" charset="-122"/>
                <a:ea typeface="楷体" panose="02010609060101010101" charset="-122"/>
                <a:cs typeface="Times New Roman" panose="02020603050405020304"/>
                <a:sym typeface="+mn-ea"/>
              </a:rPr>
              <a:t>片面解读选项，忽视整个选项的内部的语法关系、语义关系与逻辑关系；忽略选项各部分在原文中的对应关系，理解肤浅，推敲得不够仔细，导致逻辑关系混乱；缺少必要的逻辑知识，分不清逻辑学中的各种条件关系等。</a:t>
            </a:r>
            <a:endParaRPr lang="zh-CN" altLang="en-US" sz="2400" kern="100">
              <a:effectLst/>
              <a:latin typeface="楷体" panose="02010609060101010101" charset="-122"/>
              <a:ea typeface="楷体" panose="02010609060101010101" charset="-122"/>
              <a:cs typeface="Times New Roman" panose="02020603050405020304"/>
              <a:sym typeface="+mn-ea"/>
            </a:endParaRPr>
          </a:p>
        </p:txBody>
      </p:sp>
      <p:sp>
        <p:nvSpPr>
          <p:cNvPr id="6" name="文本框 5" title=""/>
          <p:cNvSpPr txBox="1"/>
          <p:nvPr/>
        </p:nvSpPr>
        <p:spPr>
          <a:xfrm>
            <a:off x="706120" y="3961130"/>
            <a:ext cx="11038840" cy="2776220"/>
          </a:xfrm>
          <a:prstGeom prst="rect">
            <a:avLst/>
          </a:prstGeom>
          <a:noFill/>
        </p:spPr>
        <p:txBody>
          <a:bodyPr wrap="square" rtlCol="0">
            <a:spAutoFit/>
          </a:bodyPr>
          <a:lstStyle/>
          <a:p>
            <a:pPr algn="l">
              <a:lnSpc>
                <a:spcPct val="90000"/>
              </a:lnSpc>
            </a:pPr>
            <a:r>
              <a:rPr lang="zh-CN" sz="2600" b="1" kern="100">
                <a:solidFill>
                  <a:srgbClr val="00B050"/>
                </a:solidFill>
                <a:effectLst/>
                <a:latin typeface="微软雅黑" panose="020b0503020204020204" pitchFamily="34" charset="-122"/>
                <a:ea typeface="微软雅黑" panose="020b0503020204020204" pitchFamily="34" charset="-122"/>
                <a:cs typeface="Times New Roman" panose="02020603050405020304"/>
                <a:sym typeface="+mn-ea"/>
              </a:rPr>
              <a:t>解题要点：</a:t>
            </a:r>
            <a:r>
              <a:rPr lang="zh-CN" sz="2400" kern="100">
                <a:effectLst/>
                <a:latin typeface="楷体" panose="02010609060101010101" charset="-122"/>
                <a:ea typeface="楷体" panose="02010609060101010101" charset="-122"/>
                <a:cs typeface="楷体" panose="02010609060101010101" charset="-122"/>
              </a:rPr>
              <a:t>句子之间的逻辑关系有并列关系、承接关系、主次关系、递进关系、选择关系、转折关系、假设关系、因果关系、条件关系、解说关系、目的关系等，其中在分辨条件关系时，考生要特别注意必要条件、充分条件和充分必要条件的区别。</a:t>
            </a:r>
            <a:endParaRPr lang="zh-CN" sz="2400" kern="100">
              <a:effectLst/>
              <a:latin typeface="楷体" panose="02010609060101010101" charset="-122"/>
              <a:ea typeface="楷体" panose="02010609060101010101" charset="-122"/>
              <a:cs typeface="楷体" panose="02010609060101010101" charset="-122"/>
            </a:endParaRPr>
          </a:p>
          <a:p>
            <a:pPr algn="l">
              <a:lnSpc>
                <a:spcPct val="90000"/>
              </a:lnSpc>
            </a:pPr>
            <a:r>
              <a:rPr lang="zh-CN" sz="2400" kern="100">
                <a:effectLst/>
                <a:latin typeface="楷体" panose="02010609060101010101" charset="-122"/>
                <a:ea typeface="楷体" panose="02010609060101010101" charset="-122"/>
                <a:cs typeface="楷体" panose="02010609060101010101" charset="-122"/>
              </a:rPr>
              <a:t>    既要细心分析原文相关信息、语句之间的关系，也要分析选项语句之间的关系，再细心比对选项与原文两者之间的关系是否一致。常见的逻辑关系错误有：因果关系不当、混淆肯定与否定、条件关系不当(混淆充分条件、必要条件)、递进关系不当、目的关系不当、把假设关系说成既成事实关系等。</a:t>
            </a:r>
            <a:endParaRPr lang="zh-CN" sz="240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605" y="389465"/>
            <a:ext cx="11516625" cy="691515"/>
          </a:xfrm>
          <a:prstGeom prst="rect">
            <a:avLst/>
          </a:prstGeom>
          <a:noFill/>
        </p:spPr>
        <p:txBody>
          <a:bodyPr wrap="square" rtlCol="0">
            <a:spAutoFit/>
          </a:bodyPr>
          <a:lstStyle/>
          <a:p>
            <a:pPr algn="just">
              <a:lnSpc>
                <a:spcPct val="150000"/>
              </a:lnSpc>
              <a:spcAft>
                <a:spcPct val="0"/>
              </a:spcAft>
            </a:pPr>
            <a:r>
              <a:rPr lang="zh-CN" altLang="zh-CN" sz="2600" b="1"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边练边悟</a:t>
            </a:r>
            <a:r>
              <a:rPr lang="en-US" altLang="zh-CN" sz="2600" b="1"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zh-CN" sz="2600" kern="100">
                <a:latin typeface="Times New Roman" panose="02020603050405020304"/>
                <a:ea typeface="微软雅黑" panose="020b0503020204020204" pitchFamily="34" charset="-122"/>
                <a:cs typeface="Times New Roman" panose="02020603050405020304"/>
              </a:rPr>
              <a:t>　请指出并分析选项的命题陷阱。</a:t>
            </a:r>
            <a:endParaRPr lang="zh-CN" altLang="zh-CN" sz="1050" kern="100">
              <a:effectLst/>
              <a:latin typeface="宋体" panose="02010600030101010101" pitchFamily="2" charset="-122"/>
              <a:cs typeface="Courier New" panose="02070309020205020404"/>
            </a:endParaRPr>
          </a:p>
        </p:txBody>
      </p:sp>
      <p:sp>
        <p:nvSpPr>
          <p:cNvPr id="3" name="文本框 2" title=""/>
          <p:cNvSpPr txBox="1"/>
          <p:nvPr/>
        </p:nvSpPr>
        <p:spPr>
          <a:xfrm>
            <a:off x="424600" y="947793"/>
            <a:ext cx="11516625" cy="5492750"/>
          </a:xfrm>
          <a:prstGeom prst="rect">
            <a:avLst/>
          </a:prstGeom>
          <a:noFill/>
        </p:spPr>
        <p:txBody>
          <a:bodyPr wrap="square" rtlCol="0">
            <a:spAutoFit/>
          </a:bodyPr>
          <a:lstStyle/>
          <a:p>
            <a:pPr algn="just">
              <a:lnSpc>
                <a:spcPct val="15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en-US" altLang="zh-CN" sz="2600" b="1" kern="100">
                <a:latin typeface="Times New Roman" panose="02020603050405020304"/>
                <a:ea typeface="楷体_GB2312"/>
                <a:cs typeface="Courier New" panose="02070309020205020404"/>
              </a:rPr>
              <a:t>(2022·</a:t>
            </a:r>
            <a:r>
              <a:rPr lang="zh-CN" altLang="zh-CN" sz="2600" b="1" kern="100">
                <a:latin typeface="Times New Roman" panose="02020603050405020304"/>
                <a:ea typeface="楷体_GB2312"/>
                <a:cs typeface="Times New Roman" panose="02020603050405020304"/>
              </a:rPr>
              <a:t>新高考</a:t>
            </a:r>
            <a:r>
              <a:rPr lang="en-US" altLang="zh-CN" sz="2600" b="1" kern="100">
                <a:latin typeface="宋体" panose="02010600030101010101" pitchFamily="2" charset="-122"/>
                <a:ea typeface="楷体_GB2312"/>
                <a:cs typeface="Times New Roman" panose="02020603050405020304"/>
              </a:rPr>
              <a:t>Ⅱ</a:t>
            </a:r>
            <a:r>
              <a:rPr lang="zh-CN" altLang="zh-CN" sz="2600" b="1" kern="100">
                <a:latin typeface="Times New Roman" panose="02020603050405020304"/>
                <a:ea typeface="楷体_GB2312"/>
                <a:cs typeface="Times New Roman" panose="02020603050405020304"/>
              </a:rPr>
              <a:t>卷，</a:t>
            </a:r>
            <a:r>
              <a:rPr lang="en-US" altLang="zh-CN" sz="2600" b="1" kern="100">
                <a:latin typeface="Times New Roman" panose="02020603050405020304"/>
                <a:ea typeface="楷体_GB2312"/>
                <a:cs typeface="Courier New" panose="02070309020205020404"/>
              </a:rPr>
              <a:t>T2</a:t>
            </a:r>
            <a:r>
              <a:rPr lang="zh-CN" altLang="zh-CN" sz="2600" b="1" kern="100">
                <a:latin typeface="Times New Roman" panose="02020603050405020304"/>
                <a:ea typeface="楷体_GB2312"/>
                <a:cs typeface="Times New Roman" panose="02020603050405020304"/>
              </a:rPr>
              <a:t>－</a:t>
            </a:r>
            <a:r>
              <a:rPr lang="en-US" altLang="zh-CN" sz="2600" b="1" kern="100">
                <a:latin typeface="Times New Roman" panose="02020603050405020304"/>
                <a:ea typeface="楷体_GB2312"/>
                <a:cs typeface="Courier New" panose="02070309020205020404"/>
              </a:rPr>
              <a:t>C)</a:t>
            </a:r>
            <a:r>
              <a:rPr lang="zh-CN" altLang="zh-CN" sz="2600" kern="100">
                <a:latin typeface="Times New Roman" panose="02020603050405020304"/>
                <a:ea typeface="微软雅黑" panose="020b0503020204020204" pitchFamily="34" charset="-122"/>
                <a:cs typeface="Times New Roman" panose="02020603050405020304"/>
              </a:rPr>
              <a:t>学界对杨译本和霍译本的比较并不在翻译的技术性层面，而主要集中在其翻译立场与翻译策略的差异性问题上。</a:t>
            </a:r>
            <a:endParaRPr lang="zh-CN" altLang="zh-CN" sz="1050" kern="100">
              <a:latin typeface="宋体" panose="02010600030101010101" pitchFamily="2" charset="-122"/>
              <a:cs typeface="Courier New" panose="02070309020205020404"/>
            </a:endParaRPr>
          </a:p>
          <a:p>
            <a:pPr algn="just">
              <a:lnSpc>
                <a:spcPct val="15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楷体" panose="02010609060101010101" charset="-122"/>
                <a:ea typeface="楷体" panose="02010609060101010101" charset="-122"/>
                <a:cs typeface="Times New Roman" panose="02020603050405020304"/>
              </a:rPr>
              <a:t>从当下国际学界关于两百年《红楼梦》翻译史及诸种译本的研究来看，大多数学者对杨译本和霍译本给予了充分的认可，学界就这两种译本的翻译技术性问题有着相当细致的讨论。然而我所感兴趣的不是翻译的技术性问题，而是这两位译家及两种译本的语言修辞、文化身份、翻译立场与翻译策略的差异性等问题。杨宪益译本的翻译立场与翻译策略更注重推动英语贴着汉语文化观念的地面行走，所以杨译本不可遏制地透露出把中国文化传统及其风俗观念直输给西方读者的翻译立场，这也是杨译本失去西方英语读者的重要原因之一</a:t>
            </a:r>
            <a:r>
              <a:rPr lang="zh-CN" altLang="zh-CN" sz="2600" kern="100" smtClean="0">
                <a:latin typeface="楷体" panose="02010609060101010101" charset="-122"/>
                <a:ea typeface="楷体" panose="02010609060101010101" charset="-122"/>
                <a:cs typeface="Times New Roman" panose="02020603050405020304"/>
              </a:rPr>
              <a:t>。</a:t>
            </a:r>
            <a:endParaRPr lang="zh-CN" altLang="zh-CN" sz="1050" kern="100">
              <a:effectLst/>
              <a:latin typeface="楷体" panose="02010609060101010101" charset="-122"/>
              <a:ea typeface="楷体" panose="02010609060101010101" charset="-122"/>
              <a:cs typeface="Courier New" panose="02070309020205020404"/>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604520" y="551815"/>
            <a:ext cx="11116310" cy="3091815"/>
          </a:xfrm>
          <a:prstGeom prst="rect">
            <a:avLst/>
          </a:prstGeom>
          <a:noFill/>
        </p:spPr>
        <p:txBody>
          <a:bodyPr wrap="square" rtlCol="0">
            <a:spAutoFit/>
          </a:bodyPr>
          <a:lstStyle/>
          <a:p>
            <a:pPr lvl="0" algn="just">
              <a:lnSpc>
                <a:spcPct val="150000"/>
              </a:lnSpc>
            </a:pPr>
            <a:r>
              <a:rPr lang="zh-CN" altLang="zh-CN" sz="2600" kern="100">
                <a:solidFill>
                  <a:prstClr val="black"/>
                </a:solidFill>
                <a:latin typeface="楷体" panose="02010609060101010101" charset="-122"/>
                <a:ea typeface="楷体" panose="02010609060101010101" charset="-122"/>
                <a:cs typeface="Times New Roman" panose="02020603050405020304"/>
              </a:rPr>
              <a:t>不同于杨译本，霍译本的翻译立场与翻译策略超越了汉语《红楼梦》的字面意义，而旨在探求汉英双语背后两种异质文化观念之间相互理解与解释的适应性。他使用西方本土读者谙熟且可以接受的地道的英语及其文化、风俗等观念，以此来创造性、补充性与生成性地重构《石头记》，从而完成了两种异质文化观念之间的转换生成。</a:t>
            </a:r>
            <a:endParaRPr lang="zh-CN" altLang="zh-CN" sz="1050" kern="100">
              <a:solidFill>
                <a:prstClr val="black"/>
              </a:solidFill>
              <a:latin typeface="楷体" panose="02010609060101010101" charset="-122"/>
              <a:ea typeface="楷体" panose="02010609060101010101" charset="-122"/>
              <a:cs typeface="Courier New" panose="02070309020205020404"/>
            </a:endParaRPr>
          </a:p>
        </p:txBody>
      </p:sp>
      <p:sp>
        <p:nvSpPr>
          <p:cNvPr id="3" name="文本框 2" title=""/>
          <p:cNvSpPr txBox="1"/>
          <p:nvPr/>
        </p:nvSpPr>
        <p:spPr>
          <a:xfrm>
            <a:off x="702945" y="3526790"/>
            <a:ext cx="11081385" cy="2491740"/>
          </a:xfrm>
          <a:prstGeom prst="rect">
            <a:avLst/>
          </a:prstGeom>
          <a:noFill/>
        </p:spPr>
        <p:txBody>
          <a:bodyPr wrap="square" rtlCol="0">
            <a:spAutoFit/>
          </a:bodyPr>
          <a:lstStyle/>
          <a:p>
            <a:pPr algn="just">
              <a:lnSpc>
                <a:spcPct val="150000"/>
              </a:lnSpc>
              <a:spcAft>
                <a:spcPct val="0"/>
              </a:spcAft>
            </a:pPr>
            <a:r>
              <a:rPr lang="zh-CN" altLang="zh-CN" sz="2600" b="1" kern="100">
                <a:solidFill>
                  <a:srgbClr val="C00000"/>
                </a:solidFill>
                <a:latin typeface="Times New Roman" panose="02020603050405020304"/>
                <a:ea typeface="黑体" panose="02010609060101010101" charset="-122"/>
                <a:cs typeface="Times New Roman" panose="02020603050405020304"/>
              </a:rPr>
              <a:t>解析　</a:t>
            </a:r>
            <a:r>
              <a:rPr lang="zh-CN" altLang="zh-CN" sz="2600" kern="100">
                <a:latin typeface="宋体" panose="02010600030101010101" pitchFamily="2" charset="-122"/>
                <a:ea typeface="宋体" panose="02010600030101010101" pitchFamily="2" charset="-122"/>
                <a:cs typeface="宋体" panose="02010600030101010101" pitchFamily="2" charset="-122"/>
              </a:rPr>
              <a:t>选项混淆关系。材料中</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学界就这两种译本的翻译技术性问题有着相当细致的讨论。……而是这两位译家及两种译本的语言修辞、文化身份、翻译立场与翻译策略的差异性等问题”。选项表述前后顺序颠倒。故选项表述不正确。</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91490" y="619125"/>
            <a:ext cx="11245850" cy="691515"/>
          </a:xfrm>
          <a:prstGeom prst="rect">
            <a:avLst/>
          </a:prstGeom>
          <a:noFill/>
        </p:spPr>
        <p:txBody>
          <a:bodyPr wrap="square" rtlCol="0">
            <a:spAutoFit/>
          </a:bodyPr>
          <a:lstStyle/>
          <a:p>
            <a:pPr indent="662940" algn="l">
              <a:lnSpc>
                <a:spcPct val="150000"/>
              </a:lnSpc>
              <a:spcAft>
                <a:spcPct val="0"/>
              </a:spcAft>
            </a:pPr>
            <a:r>
              <a:rPr lang="en-US"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10</a:t>
            </a:r>
            <a:r>
              <a:rPr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a:t>
            </a:r>
            <a:r>
              <a:rPr 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强加关系</a:t>
            </a:r>
            <a:endParaRPr 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title=""/>
          <p:cNvSpPr txBox="1"/>
          <p:nvPr/>
        </p:nvSpPr>
        <p:spPr>
          <a:xfrm>
            <a:off x="631190" y="1233805"/>
            <a:ext cx="11174095" cy="2691130"/>
          </a:xfrm>
          <a:prstGeom prst="rect">
            <a:avLst/>
          </a:prstGeom>
          <a:noFill/>
        </p:spPr>
        <p:txBody>
          <a:bodyPr wrap="square" rtlCol="0">
            <a:spAutoFit/>
          </a:bodyPr>
          <a:lstStyle/>
          <a:p>
            <a:pPr algn="l">
              <a:lnSpc>
                <a:spcPct val="130000"/>
              </a:lnSpc>
              <a:spcAft>
                <a:spcPct val="0"/>
              </a:spcAft>
            </a:pPr>
            <a:r>
              <a:rPr lang="zh-CN" sz="2600" b="1" kern="100">
                <a:solidFill>
                  <a:srgbClr val="00B050"/>
                </a:solidFill>
                <a:effectLst/>
                <a:latin typeface="微软雅黑" panose="020b0503020204020204" pitchFamily="34" charset="-122"/>
                <a:ea typeface="微软雅黑" panose="020b0503020204020204" pitchFamily="34" charset="-122"/>
                <a:cs typeface="Times New Roman" panose="02020603050405020304"/>
                <a:sym typeface="+mn-ea"/>
              </a:rPr>
              <a:t>设错方式：</a:t>
            </a:r>
            <a:r>
              <a:rPr lang="zh-CN" sz="2600" kern="100">
                <a:effectLst/>
                <a:latin typeface="楷体" panose="02010609060101010101" charset="-122"/>
                <a:ea typeface="楷体" panose="02010609060101010101" charset="-122"/>
                <a:cs typeface="Times New Roman" panose="02020603050405020304"/>
                <a:sym typeface="+mn-ea"/>
              </a:rPr>
              <a:t>原文两个概念或两句话之间，没有任何关系，选项却强加关系。要特别注意因果关系的两种情况：一是因果的颠倒，指选项在因果(或条件)关系上，故意把原材料中的“因”(或条件)变成了“果”，或把“果”变成了“因”(或条件)等；二是强加因果关系，即把无因果关系的两个事物说成有因果关系。</a:t>
            </a:r>
            <a:endParaRPr lang="zh-CN" altLang="en-US" kern="100">
              <a:effectLst/>
              <a:latin typeface="楷体" panose="02010609060101010101" charset="-122"/>
              <a:ea typeface="楷体" panose="02010609060101010101" charset="-122"/>
              <a:cs typeface="Courier New" panose="02070309020205020404"/>
            </a:endParaRPr>
          </a:p>
        </p:txBody>
      </p:sp>
      <p:sp>
        <p:nvSpPr>
          <p:cNvPr id="6" name="文本框 5" title=""/>
          <p:cNvSpPr txBox="1"/>
          <p:nvPr/>
        </p:nvSpPr>
        <p:spPr>
          <a:xfrm>
            <a:off x="698500" y="3832860"/>
            <a:ext cx="11038840" cy="2691130"/>
          </a:xfrm>
          <a:prstGeom prst="rect">
            <a:avLst/>
          </a:prstGeom>
          <a:noFill/>
        </p:spPr>
        <p:txBody>
          <a:bodyPr wrap="square" rtlCol="0">
            <a:spAutoFit/>
          </a:bodyPr>
          <a:lstStyle/>
          <a:p>
            <a:pPr algn="l">
              <a:lnSpc>
                <a:spcPct val="130000"/>
              </a:lnSpc>
            </a:pPr>
            <a:r>
              <a:rPr lang="zh-CN" sz="2600" b="1" kern="100">
                <a:solidFill>
                  <a:srgbClr val="00B050"/>
                </a:solidFill>
                <a:effectLst/>
                <a:latin typeface="微软雅黑" panose="020b0503020204020204" pitchFamily="34" charset="-122"/>
                <a:ea typeface="微软雅黑" panose="020b0503020204020204" pitchFamily="34" charset="-122"/>
                <a:cs typeface="Times New Roman" panose="02020603050405020304"/>
                <a:sym typeface="+mn-ea"/>
              </a:rPr>
              <a:t>解题要点：</a:t>
            </a:r>
            <a:r>
              <a:rPr lang="zh-CN" sz="2600" kern="100">
                <a:effectLst/>
                <a:latin typeface="楷体" panose="02010609060101010101" charset="-122"/>
                <a:ea typeface="楷体" panose="02010609060101010101" charset="-122"/>
                <a:cs typeface="楷体" panose="02010609060101010101" charset="-122"/>
              </a:rPr>
              <a:t>要判断“因果混乱”干扰项，在阅读涉及因果关系的选项句时，一定要在原文中找出相关的句子，比较一下：注意选项中的“因”与“果”在原文中是否在同一位置，注意一些改换因果关系的关键词，如“从而”“因此”“之所以”“就只要”等，注意选项的因果关系在原文中是否存在。</a:t>
            </a:r>
            <a:endParaRPr lang="zh-CN" sz="260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24600" y="526625"/>
            <a:ext cx="11516625" cy="691515"/>
          </a:xfrm>
          <a:prstGeom prst="rect">
            <a:avLst/>
          </a:prstGeom>
          <a:noFill/>
        </p:spPr>
        <p:txBody>
          <a:bodyPr wrap="square" rtlCol="0">
            <a:spAutoFit/>
          </a:bodyPr>
          <a:lstStyle/>
          <a:p>
            <a:pPr algn="just">
              <a:lnSpc>
                <a:spcPct val="150000"/>
              </a:lnSpc>
              <a:spcAft>
                <a:spcPct val="0"/>
              </a:spcAft>
            </a:pPr>
            <a:r>
              <a:rPr lang="zh-CN" altLang="zh-CN" sz="2600" b="1"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边练边悟</a:t>
            </a:r>
            <a:r>
              <a:rPr lang="en-US" altLang="zh-CN" sz="2600"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zh-CN" sz="2600" kern="100">
                <a:latin typeface="Times New Roman" panose="02020603050405020304"/>
                <a:ea typeface="微软雅黑" panose="020b0503020204020204" pitchFamily="34" charset="-122"/>
                <a:cs typeface="Times New Roman" panose="02020603050405020304"/>
              </a:rPr>
              <a:t>　请指出并分析选项的命题陷阱。</a:t>
            </a:r>
            <a:endParaRPr lang="zh-CN" altLang="zh-CN" sz="1050" kern="100">
              <a:effectLst/>
              <a:latin typeface="宋体" panose="02010600030101010101" pitchFamily="2" charset="-122"/>
              <a:cs typeface="Courier New" panose="02070309020205020404"/>
            </a:endParaRPr>
          </a:p>
        </p:txBody>
      </p:sp>
      <p:sp>
        <p:nvSpPr>
          <p:cNvPr id="3" name="文本框 2" title=""/>
          <p:cNvSpPr txBox="1"/>
          <p:nvPr/>
        </p:nvSpPr>
        <p:spPr>
          <a:xfrm>
            <a:off x="424600" y="1218241"/>
            <a:ext cx="11516625" cy="4292600"/>
          </a:xfrm>
          <a:prstGeom prst="rect">
            <a:avLst/>
          </a:prstGeom>
          <a:noFill/>
        </p:spPr>
        <p:txBody>
          <a:bodyPr wrap="square" rtlCol="0">
            <a:spAutoFit/>
          </a:bodyPr>
          <a:lstStyle/>
          <a:p>
            <a:pPr algn="just">
              <a:lnSpc>
                <a:spcPct val="15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en-US" altLang="zh-CN" sz="2600" b="1" kern="100">
                <a:latin typeface="Times New Roman" panose="02020603050405020304"/>
                <a:ea typeface="楷体_GB2312"/>
                <a:cs typeface="Courier New" panose="02070309020205020404"/>
              </a:rPr>
              <a:t>(2022·</a:t>
            </a:r>
            <a:r>
              <a:rPr lang="zh-CN" altLang="zh-CN" sz="2600" b="1" kern="100">
                <a:latin typeface="Times New Roman" panose="02020603050405020304"/>
                <a:ea typeface="楷体_GB2312"/>
                <a:cs typeface="Times New Roman" panose="02020603050405020304"/>
              </a:rPr>
              <a:t>全国甲卷，</a:t>
            </a:r>
            <a:r>
              <a:rPr lang="en-US" altLang="zh-CN" sz="2600" b="1" kern="100">
                <a:latin typeface="Times New Roman" panose="02020603050405020304"/>
                <a:ea typeface="楷体_GB2312"/>
                <a:cs typeface="Courier New" panose="02070309020205020404"/>
              </a:rPr>
              <a:t>T3</a:t>
            </a:r>
            <a:r>
              <a:rPr lang="zh-CN" altLang="zh-CN" sz="2600" b="1" kern="100">
                <a:latin typeface="Times New Roman" panose="02020603050405020304"/>
                <a:ea typeface="楷体_GB2312"/>
                <a:cs typeface="Times New Roman" panose="02020603050405020304"/>
              </a:rPr>
              <a:t>－</a:t>
            </a:r>
            <a:r>
              <a:rPr lang="en-US" altLang="zh-CN" sz="2600" b="1" kern="100">
                <a:latin typeface="Times New Roman" panose="02020603050405020304"/>
                <a:ea typeface="楷体_GB2312"/>
                <a:cs typeface="Courier New" panose="02070309020205020404"/>
              </a:rPr>
              <a:t>B)</a:t>
            </a:r>
            <a:r>
              <a:rPr lang="zh-CN" altLang="zh-CN" sz="2600" kern="100">
                <a:latin typeface="Times New Roman" panose="02020603050405020304"/>
                <a:ea typeface="微软雅黑" panose="020b0503020204020204" pitchFamily="34" charset="-122"/>
                <a:cs typeface="Times New Roman" panose="02020603050405020304"/>
              </a:rPr>
              <a:t>与其他艺术品相比，金银器因其</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俗</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，且经反复销熔，所以传世实物的数量偏少。</a:t>
            </a:r>
            <a:endParaRPr lang="zh-CN" altLang="zh-CN" sz="1050" kern="100">
              <a:latin typeface="宋体" panose="02010600030101010101" pitchFamily="2" charset="-122"/>
              <a:cs typeface="Courier New" panose="02070309020205020404"/>
            </a:endParaRPr>
          </a:p>
          <a:p>
            <a:pPr algn="just">
              <a:lnSpc>
                <a:spcPct val="15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楷体" panose="02010609060101010101" charset="-122"/>
                <a:ea typeface="楷体" panose="02010609060101010101" charset="-122"/>
                <a:cs typeface="Times New Roman" panose="02020603050405020304"/>
              </a:rPr>
              <a:t>金银器兼具富与丽的双重品质。首先它是财富，其次它是一种艺术形态，然而通过销熔的办法又可使之反复改变样态以跟从时代风尚。相对于可入鉴藏的书画、金石、玉器、瓷器之雅，金银器可谓一俗到骨。它以它的俗，传播时代风尚。与其他门类相比，金银器皿和首饰的制作工艺都算不得复杂，这里便格外显示出设计的重要</a:t>
            </a:r>
            <a:r>
              <a:rPr lang="zh-CN" altLang="zh-CN" sz="2600" kern="100" smtClean="0">
                <a:latin typeface="楷体" panose="02010609060101010101" charset="-122"/>
                <a:ea typeface="楷体" panose="02010609060101010101" charset="-122"/>
                <a:cs typeface="Times New Roman" panose="02020603050405020304"/>
              </a:rPr>
              <a:t>。</a:t>
            </a:r>
            <a:endParaRPr lang="zh-CN" altLang="zh-CN" sz="2600" kern="100" smtClean="0">
              <a:latin typeface="楷体" panose="02010609060101010101" charset="-122"/>
              <a:ea typeface="楷体" panose="02010609060101010101" charset="-122"/>
              <a:cs typeface="Times New Roman" panose="02020603050405020304"/>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16865" y="523240"/>
            <a:ext cx="11558270" cy="5811520"/>
          </a:xfrm>
          <a:prstGeom prst="rect">
            <a:avLst/>
          </a:prstGeom>
          <a:noFill/>
        </p:spPr>
        <p:txBody>
          <a:bodyPr wrap="square" rtlCol="0">
            <a:spAutoFit/>
          </a:bodyPr>
          <a:lstStyle/>
          <a:p>
            <a:pPr algn="just">
              <a:lnSpc>
                <a:spcPct val="130000"/>
              </a:lnSpc>
              <a:spcAft>
                <a:spcPct val="0"/>
              </a:spcAft>
            </a:pPr>
            <a:r>
              <a:rPr lang="en-US" altLang="zh-CN" sz="2600" kern="100">
                <a:solidFill>
                  <a:srgbClr val="0000FF"/>
                </a:solidFill>
                <a:latin typeface="Times New Roman" panose="02020603050405020304"/>
                <a:ea typeface="微软雅黑" panose="020b0503020204020204" pitchFamily="34" charset="-122"/>
                <a:cs typeface="Courier New" panose="02070309020205020404"/>
              </a:rPr>
              <a:t>         </a:t>
            </a:r>
            <a:r>
              <a:rPr lang="zh-CN" altLang="zh-CN" sz="2600" b="1" kern="1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一、巧识</a:t>
            </a:r>
            <a:r>
              <a:rPr lang="en-US" altLang="zh-CN" sz="2600" b="1" kern="1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zh-CN" sz="2600" b="1" kern="1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大陷阱</a:t>
            </a:r>
            <a:r>
              <a:rPr lang="en-US" altLang="zh-CN" sz="2600" b="1" kern="1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050" b="1" kern="1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662940" algn="just">
              <a:lnSpc>
                <a:spcPct val="130000"/>
              </a:lnSpc>
              <a:spcAft>
                <a:spcPct val="0"/>
              </a:spcAft>
            </a:pPr>
            <a:r>
              <a:rPr lang="en-US" altLang="zh-CN" sz="2600" b="1" kern="10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b="1" kern="100" smtClean="0">
                <a:latin typeface="微软雅黑" panose="020b0503020204020204" pitchFamily="34" charset="-122"/>
                <a:ea typeface="微软雅黑" panose="020b0503020204020204" pitchFamily="34" charset="-122"/>
                <a:cs typeface="微软雅黑" panose="020b0503020204020204" pitchFamily="34" charset="-122"/>
              </a:rPr>
              <a:t>一</a:t>
            </a:r>
            <a:r>
              <a:rPr lang="en-US" altLang="zh-CN" sz="2600" b="1" kern="10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b="1" kern="100" smtClean="0">
                <a:latin typeface="微软雅黑" panose="020b0503020204020204" pitchFamily="34" charset="-122"/>
                <a:ea typeface="微软雅黑" panose="020b0503020204020204" pitchFamily="34" charset="-122"/>
                <a:cs typeface="微软雅黑" panose="020b0503020204020204" pitchFamily="34" charset="-122"/>
              </a:rPr>
              <a:t>信息增删改转述</a:t>
            </a:r>
            <a:endParaRPr lang="zh-CN" altLang="zh-CN" sz="2600" b="1" kern="100" smtClean="0">
              <a:latin typeface="微软雅黑" panose="020b0503020204020204" pitchFamily="34" charset="-122"/>
              <a:ea typeface="微软雅黑" panose="020b0503020204020204" pitchFamily="34" charset="-122"/>
              <a:cs typeface="微软雅黑" panose="020b0503020204020204" pitchFamily="34" charset="-122"/>
            </a:endParaRPr>
          </a:p>
          <a:p>
            <a:pPr indent="662940" algn="just">
              <a:lnSpc>
                <a:spcPct val="130000"/>
              </a:lnSpc>
              <a:spcAft>
                <a:spcPct val="0"/>
              </a:spcAft>
            </a:pPr>
            <a:r>
              <a:rPr lang="zh-CN" altLang="zh-CN" sz="2600" b="1" kern="100" smtClean="0">
                <a:latin typeface="Times New Roman" panose="02020603050405020304"/>
                <a:ea typeface="微软雅黑" panose="020b0503020204020204" pitchFamily="34" charset="-122"/>
                <a:cs typeface="Times New Roman" panose="02020603050405020304"/>
              </a:rPr>
              <a:t>转述陷阱：以偏概全、武断绝对、无中生有、混淆时态</a:t>
            </a:r>
            <a:endParaRPr lang="zh-CN" altLang="zh-CN" sz="1050" kern="100" smtClean="0">
              <a:latin typeface="宋体" panose="02010600030101010101" pitchFamily="2" charset="-122"/>
              <a:cs typeface="Courier New" panose="02070309020205020404"/>
            </a:endParaRPr>
          </a:p>
          <a:p>
            <a:pPr indent="660400" algn="just">
              <a:lnSpc>
                <a:spcPct val="130000"/>
              </a:lnSpc>
              <a:spcAft>
                <a:spcPct val="0"/>
              </a:spcAft>
            </a:pPr>
            <a:r>
              <a:rPr lang="zh-CN" altLang="zh-CN" sz="2600" kern="100" smtClean="0">
                <a:latin typeface="楷体" panose="02010609060101010101" charset="-122"/>
                <a:ea typeface="楷体" panose="02010609060101010101" charset="-122"/>
                <a:cs typeface="楷体" panose="02010609060101010101" charset="-122"/>
              </a:rPr>
              <a:t>信息增删改，是指在加工转述原文内容时，故意增加一些信息，删除或改动句子中的部分词语而改变句意，最常见的是增删或改动定语、状语或某一语句。修饰成分的删减就意味着语意的改变，有可能是范围的扩大，也有可能是对内容的曲解，造成以偏概全现象；如遗漏一些条件性的语句，也会导致结果不能成立。或故意添加一些信息，在选项中添加定语、状语、某个中心词或其他内容，对原文内容曲解或造成无中生有、混淆时态等现象，依据上下文语境分析，添加的这部分信息，也不能成立。因此，就出现了以偏概全、武断绝对、无中生有、混淆时态四种“迷雾”陷阱。</a:t>
            </a:r>
            <a:endParaRPr lang="zh-CN" altLang="zh-CN" sz="105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2" title=""/>
          <p:cNvSpPr txBox="1"/>
          <p:nvPr/>
        </p:nvSpPr>
        <p:spPr>
          <a:xfrm>
            <a:off x="334430" y="950270"/>
            <a:ext cx="11516625" cy="3091815"/>
          </a:xfrm>
          <a:prstGeom prst="rect">
            <a:avLst/>
          </a:prstGeom>
          <a:noFill/>
        </p:spPr>
        <p:txBody>
          <a:bodyPr wrap="square" rtlCol="0">
            <a:spAutoFit/>
          </a:bodyPr>
          <a:lstStyle/>
          <a:p>
            <a:pPr lvl="0" algn="just">
              <a:lnSpc>
                <a:spcPct val="150000"/>
              </a:lnSpc>
            </a:pPr>
            <a:r>
              <a:rPr lang="zh-CN" altLang="zh-CN" sz="2600" b="1" kern="100">
                <a:solidFill>
                  <a:srgbClr val="C00000"/>
                </a:solidFill>
                <a:latin typeface="Times New Roman" panose="02020603050405020304"/>
                <a:ea typeface="黑体" panose="02010609060101010101" charset="-122"/>
                <a:cs typeface="Times New Roman" panose="02020603050405020304"/>
              </a:rPr>
              <a:t>解析　</a:t>
            </a:r>
            <a:r>
              <a:rPr lang="en-US"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因</a:t>
            </a:r>
            <a:r>
              <a:rPr lang="en-US"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所以</a:t>
            </a:r>
            <a:r>
              <a:rPr lang="en-US"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强加因果。原文第四段是</a:t>
            </a:r>
            <a:r>
              <a:rPr lang="en-US"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然而通过销溶的办法又可使之反复改变样态以跟从时代风尚。相对于可入鉴藏的书画、金石、玉器、瓷器之雅，金银器可谓一俗到骨。它以它的俗，传播时代风尚</a:t>
            </a:r>
            <a:r>
              <a:rPr lang="en-US"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，只是谈到金银器的</a:t>
            </a:r>
            <a:r>
              <a:rPr lang="en-US"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俗</a:t>
            </a:r>
            <a:r>
              <a:rPr lang="en-US"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和通过销熔的办法反复改变样态以传播时代风尚，并未说到这两个原因影响了它的传世实物数量。故选</a:t>
            </a:r>
            <a:r>
              <a:rPr lang="en-US"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B</a:t>
            </a:r>
            <a:r>
              <a:rPr lang="zh-CN" altLang="zh-CN" sz="2600" kern="100">
                <a:solidFill>
                  <a:prstClr val="black"/>
                </a:solidFill>
                <a:latin typeface="Times New Roman" panose="02020603050405020304"/>
                <a:ea typeface="微软雅黑" panose="020b0503020204020204" pitchFamily="34" charset="-122"/>
                <a:cs typeface="Times New Roman" panose="02020603050405020304"/>
              </a:rPr>
              <a:t>。</a:t>
            </a:r>
            <a:endParaRPr lang="zh-CN" altLang="zh-CN" sz="1050" kern="100">
              <a:solidFill>
                <a:prstClr val="black"/>
              </a:solidFill>
              <a:latin typeface="宋体" panose="02010600030101010101" pitchFamily="2" charset="-122"/>
              <a:cs typeface="Courier New" panose="02070309020205020404"/>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272200" y="643356"/>
            <a:ext cx="11516625" cy="3091815"/>
          </a:xfrm>
          <a:prstGeom prst="rect">
            <a:avLst/>
          </a:prstGeom>
          <a:noFill/>
        </p:spPr>
        <p:txBody>
          <a:bodyPr wrap="square" rtlCol="0">
            <a:spAutoFit/>
          </a:bodyPr>
          <a:lstStyle/>
          <a:p>
            <a:pPr indent="662940" algn="just">
              <a:lnSpc>
                <a:spcPct val="150000"/>
              </a:lnSpc>
              <a:spcAft>
                <a:spcPct val="0"/>
              </a:spcAft>
            </a:pPr>
            <a:r>
              <a:rPr lang="zh-CN" altLang="zh-CN" sz="2600" b="1" kern="1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二、规避技巧：</a:t>
            </a:r>
            <a:r>
              <a:rPr lang="en-US" altLang="zh-CN" sz="2600" b="1" kern="1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b="1" kern="1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比对</a:t>
            </a:r>
            <a:r>
              <a:rPr lang="en-US" altLang="zh-CN" sz="2600" b="1" kern="1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b="1" kern="1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的方法和角度</a:t>
            </a:r>
            <a:endParaRPr lang="zh-CN" altLang="zh-CN" sz="105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endParaRPr>
          </a:p>
          <a:p>
            <a:pPr indent="660400" algn="just">
              <a:lnSpc>
                <a:spcPct val="150000"/>
              </a:lnSpc>
              <a:spcAft>
                <a:spcPct val="0"/>
              </a:spcAft>
            </a:pPr>
            <a:r>
              <a:rPr lang="zh-CN" altLang="zh-CN" sz="2600" kern="100">
                <a:latin typeface="楷体" panose="02010609060101010101" charset="-122"/>
                <a:ea typeface="楷体" panose="02010609060101010101" charset="-122"/>
                <a:cs typeface="Times New Roman" panose="02020603050405020304"/>
              </a:rPr>
              <a:t>内容理解题重在考查把握文章内容的能力。从全国卷命题看，命题者所设置的选项有的是对文本内容的直接转换，有的是对文本内容进行适度地整合或迁移。此题型重在考查考生筛选并整合文中信息的能力，难度一般，只要准确定位信息并仔细比对，就能快速判定对错。</a:t>
            </a:r>
            <a:endParaRPr lang="zh-CN" altLang="zh-CN" sz="1050" kern="100">
              <a:effectLst/>
              <a:latin typeface="楷体" panose="02010609060101010101" charset="-122"/>
              <a:ea typeface="楷体" panose="02010609060101010101" charset="-122"/>
              <a:cs typeface="Courier New" panose="02070309020205020404"/>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257123" y="579221"/>
            <a:ext cx="11337142" cy="623889"/>
          </a:xfrm>
          <a:prstGeom prst="rect">
            <a:avLst/>
          </a:prstGeom>
          <a:noFill/>
        </p:spPr>
        <p:txBody>
          <a:bodyPr wrap="square" rtlCol="0">
            <a:spAutoFit/>
          </a:bodyPr>
          <a:lstStyle/>
          <a:p>
            <a:pPr indent="662940" algn="just">
              <a:lnSpc>
                <a:spcPct val="150000"/>
              </a:lnSpc>
              <a:spcAft>
                <a:spcPct val="0"/>
              </a:spcAft>
            </a:pPr>
            <a:r>
              <a:rPr lang="en-US" altLang="zh-CN" sz="2600" b="1" kern="100">
                <a:latin typeface="Arial"/>
                <a:ea typeface="黑体" panose="02010609060101010101" charset="-122"/>
                <a:cs typeface="Courier New" panose="02070309020205020404"/>
              </a:rPr>
              <a:t>1</a:t>
            </a:r>
            <a:r>
              <a:rPr lang="en-US" altLang="zh-CN" sz="2600" kern="100">
                <a:latin typeface="Times New Roman" panose="02020603050405020304"/>
                <a:ea typeface="微软雅黑" panose="020b0503020204020204" pitchFamily="34"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比对的方法</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切片法</a:t>
            </a:r>
            <a:endParaRPr lang="zh-CN" altLang="zh-CN" sz="1050" kern="100">
              <a:effectLst/>
              <a:latin typeface="宋体" panose="02010600030101010101" pitchFamily="2" charset="-122"/>
              <a:cs typeface="Courier New" panose="02070309020205020404"/>
            </a:endParaRPr>
          </a:p>
        </p:txBody>
      </p:sp>
      <p:sp>
        <p:nvSpPr>
          <p:cNvPr id="5" name="文本框 4" title=""/>
          <p:cNvSpPr txBox="1"/>
          <p:nvPr/>
        </p:nvSpPr>
        <p:spPr>
          <a:xfrm>
            <a:off x="604520" y="1412875"/>
            <a:ext cx="11050905" cy="2491740"/>
          </a:xfrm>
          <a:prstGeom prst="rect">
            <a:avLst/>
          </a:prstGeom>
          <a:noFill/>
        </p:spPr>
        <p:txBody>
          <a:bodyPr wrap="square" rtlCol="0">
            <a:spAutoFit/>
          </a:bodyPr>
          <a:lstStyle/>
          <a:p>
            <a:pPr algn="l">
              <a:lnSpc>
                <a:spcPct val="150000"/>
              </a:lnSpc>
              <a:spcAft>
                <a:spcPct val="0"/>
              </a:spcAft>
            </a:pPr>
            <a:r>
              <a:rPr lang="zh-CN" sz="2600" b="1" kern="100">
                <a:solidFill>
                  <a:srgbClr val="00B050"/>
                </a:solidFill>
                <a:effectLst/>
                <a:latin typeface="Times New Roman" panose="02020603050405020304"/>
                <a:ea typeface="微软雅黑" panose="020b0503020204020204" pitchFamily="34" charset="-122"/>
                <a:cs typeface="Times New Roman" panose="02020603050405020304"/>
                <a:sym typeface="+mn-ea"/>
              </a:rPr>
              <a:t>为什么切</a:t>
            </a:r>
            <a:r>
              <a:rPr lang="zh-CN" sz="2600" kern="100">
                <a:solidFill>
                  <a:srgbClr val="00B050"/>
                </a:solidFill>
                <a:effectLst/>
                <a:latin typeface="楷体" panose="02010609060101010101" charset="-122"/>
                <a:ea typeface="楷体" panose="02010609060101010101" charset="-122"/>
                <a:cs typeface="楷体" panose="02010609060101010101" charset="-122"/>
                <a:sym typeface="+mn-ea"/>
              </a:rPr>
              <a:t>：</a:t>
            </a:r>
            <a:r>
              <a:rPr lang="zh-CN" sz="2600" kern="100">
                <a:effectLst/>
                <a:latin typeface="楷体" panose="02010609060101010101" charset="-122"/>
                <a:ea typeface="楷体" panose="02010609060101010101" charset="-122"/>
                <a:cs typeface="楷体" panose="02010609060101010101" charset="-122"/>
                <a:sym typeface="+mn-ea"/>
              </a:rPr>
              <a:t>因为选项是对文中多个信息点的概括、归纳和整合，一个选项包含了文中多个信息点，其中一般会有信息点被设误。这多个信息点我们都要在原文中找到依据。若不细切分，就不能细比对，易因错误信息点的</a:t>
            </a:r>
            <a:r>
              <a:rPr lang="en-US" sz="2600" kern="100">
                <a:effectLst/>
                <a:latin typeface="楷体" panose="02010609060101010101" charset="-122"/>
                <a:ea typeface="楷体" panose="02010609060101010101" charset="-122"/>
                <a:cs typeface="楷体" panose="02010609060101010101" charset="-122"/>
                <a:sym typeface="+mn-ea"/>
              </a:rPr>
              <a:t>“</a:t>
            </a:r>
            <a:r>
              <a:rPr lang="zh-CN" sz="2600" kern="100">
                <a:effectLst/>
                <a:latin typeface="楷体" panose="02010609060101010101" charset="-122"/>
                <a:ea typeface="楷体" panose="02010609060101010101" charset="-122"/>
                <a:cs typeface="楷体" panose="02010609060101010101" charset="-122"/>
                <a:sym typeface="+mn-ea"/>
              </a:rPr>
              <a:t>漏网</a:t>
            </a:r>
            <a:r>
              <a:rPr lang="en-US" sz="2600" kern="100">
                <a:effectLst/>
                <a:latin typeface="楷体" panose="02010609060101010101" charset="-122"/>
                <a:ea typeface="楷体" panose="02010609060101010101" charset="-122"/>
                <a:cs typeface="楷体" panose="02010609060101010101" charset="-122"/>
                <a:sym typeface="+mn-ea"/>
              </a:rPr>
              <a:t>”</a:t>
            </a:r>
            <a:r>
              <a:rPr lang="zh-CN" sz="2600" kern="100">
                <a:effectLst/>
                <a:latin typeface="楷体" panose="02010609060101010101" charset="-122"/>
                <a:ea typeface="楷体" panose="02010609060101010101" charset="-122"/>
                <a:cs typeface="楷体" panose="02010609060101010101" charset="-122"/>
                <a:sym typeface="+mn-ea"/>
              </a:rPr>
              <a:t>而误判。</a:t>
            </a:r>
            <a:endParaRPr lang="zh-CN" altLang="en-US" sz="2600" kern="100">
              <a:effectLst/>
              <a:latin typeface="楷体" panose="02010609060101010101" charset="-122"/>
              <a:ea typeface="楷体" panose="02010609060101010101" charset="-122"/>
              <a:cs typeface="楷体" panose="02010609060101010101" charset="-122"/>
            </a:endParaRPr>
          </a:p>
        </p:txBody>
      </p:sp>
      <p:sp>
        <p:nvSpPr>
          <p:cNvPr id="6" name="文本框 5" title=""/>
          <p:cNvSpPr txBox="1"/>
          <p:nvPr/>
        </p:nvSpPr>
        <p:spPr>
          <a:xfrm>
            <a:off x="604520" y="3904615"/>
            <a:ext cx="11050905" cy="2491740"/>
          </a:xfrm>
          <a:prstGeom prst="rect">
            <a:avLst/>
          </a:prstGeom>
          <a:noFill/>
        </p:spPr>
        <p:txBody>
          <a:bodyPr wrap="square" rtlCol="0">
            <a:spAutoFit/>
          </a:bodyPr>
          <a:lstStyle/>
          <a:p>
            <a:pPr algn="l">
              <a:lnSpc>
                <a:spcPct val="150000"/>
              </a:lnSpc>
              <a:spcAft>
                <a:spcPct val="0"/>
              </a:spcAft>
            </a:pPr>
            <a:r>
              <a:rPr lang="zh-CN" sz="2600" b="1" kern="100">
                <a:solidFill>
                  <a:srgbClr val="00B050"/>
                </a:solidFill>
                <a:effectLst/>
                <a:latin typeface="Times New Roman" panose="02020603050405020304"/>
                <a:ea typeface="微软雅黑" panose="020b0503020204020204" pitchFamily="34" charset="-122"/>
                <a:cs typeface="Times New Roman" panose="02020603050405020304"/>
                <a:sym typeface="+mn-ea"/>
              </a:rPr>
              <a:t>如何切</a:t>
            </a:r>
            <a:r>
              <a:rPr lang="zh-CN" sz="2600" kern="100">
                <a:solidFill>
                  <a:srgbClr val="00B050"/>
                </a:solidFill>
                <a:effectLst/>
                <a:latin typeface="楷体" panose="02010609060101010101" charset="-122"/>
                <a:ea typeface="楷体" panose="02010609060101010101" charset="-122"/>
                <a:cs typeface="楷体" panose="02010609060101010101" charset="-122"/>
                <a:sym typeface="+mn-ea"/>
              </a:rPr>
              <a:t>：</a:t>
            </a:r>
            <a:r>
              <a:rPr lang="zh-CN" sz="2600" kern="100">
                <a:effectLst/>
                <a:latin typeface="楷体" panose="02010609060101010101" charset="-122"/>
                <a:ea typeface="楷体" panose="02010609060101010101" charset="-122"/>
                <a:cs typeface="楷体" panose="02010609060101010101" charset="-122"/>
                <a:sym typeface="+mn-ea"/>
              </a:rPr>
              <a:t>基本原则是将选项拆解，切分成若干片段。如果是切分复句，一般以一个分句为一个片段；如果是切分单句，可以按照句子主干</a:t>
            </a:r>
            <a:r>
              <a:rPr lang="en-US" sz="2600" kern="100">
                <a:effectLst/>
                <a:latin typeface="楷体" panose="02010609060101010101" charset="-122"/>
                <a:ea typeface="楷体" panose="02010609060101010101" charset="-122"/>
                <a:cs typeface="楷体" panose="02010609060101010101" charset="-122"/>
                <a:sym typeface="+mn-ea"/>
              </a:rPr>
              <a:t>(</a:t>
            </a:r>
            <a:r>
              <a:rPr lang="zh-CN" sz="2600" kern="100">
                <a:effectLst/>
                <a:latin typeface="楷体" panose="02010609060101010101" charset="-122"/>
                <a:ea typeface="楷体" panose="02010609060101010101" charset="-122"/>
                <a:cs typeface="楷体" panose="02010609060101010101" charset="-122"/>
                <a:sym typeface="+mn-ea"/>
              </a:rPr>
              <a:t>主谓宾</a:t>
            </a:r>
            <a:r>
              <a:rPr lang="en-US" sz="2600" kern="100">
                <a:effectLst/>
                <a:latin typeface="楷体" panose="02010609060101010101" charset="-122"/>
                <a:ea typeface="楷体" panose="02010609060101010101" charset="-122"/>
                <a:cs typeface="楷体" panose="02010609060101010101" charset="-122"/>
                <a:sym typeface="+mn-ea"/>
              </a:rPr>
              <a:t>)</a:t>
            </a:r>
            <a:r>
              <a:rPr lang="zh-CN" sz="2600" kern="100">
                <a:effectLst/>
                <a:latin typeface="楷体" panose="02010609060101010101" charset="-122"/>
                <a:ea typeface="楷体" panose="02010609060101010101" charset="-122"/>
                <a:cs typeface="楷体" panose="02010609060101010101" charset="-122"/>
                <a:sym typeface="+mn-ea"/>
              </a:rPr>
              <a:t>的结构切分；有时将较长单句中的某些短语</a:t>
            </a:r>
            <a:r>
              <a:rPr lang="en-US" sz="2600" kern="100">
                <a:effectLst/>
                <a:latin typeface="楷体" panose="02010609060101010101" charset="-122"/>
                <a:ea typeface="楷体" panose="02010609060101010101" charset="-122"/>
                <a:cs typeface="楷体" panose="02010609060101010101" charset="-122"/>
                <a:sym typeface="+mn-ea"/>
              </a:rPr>
              <a:t>(</a:t>
            </a:r>
            <a:r>
              <a:rPr lang="zh-CN" sz="2600" kern="100">
                <a:effectLst/>
                <a:latin typeface="楷体" panose="02010609060101010101" charset="-122"/>
                <a:ea typeface="楷体" panose="02010609060101010101" charset="-122"/>
                <a:cs typeface="楷体" panose="02010609060101010101" charset="-122"/>
                <a:sym typeface="+mn-ea"/>
              </a:rPr>
              <a:t>多充当修饰重要概念的成分</a:t>
            </a:r>
            <a:r>
              <a:rPr lang="en-US" sz="2600" kern="100">
                <a:effectLst/>
                <a:latin typeface="楷体" panose="02010609060101010101" charset="-122"/>
                <a:ea typeface="楷体" panose="02010609060101010101" charset="-122"/>
                <a:cs typeface="楷体" panose="02010609060101010101" charset="-122"/>
                <a:sym typeface="+mn-ea"/>
              </a:rPr>
              <a:t>)</a:t>
            </a:r>
            <a:r>
              <a:rPr lang="zh-CN" sz="2600" kern="100">
                <a:effectLst/>
                <a:latin typeface="楷体" panose="02010609060101010101" charset="-122"/>
                <a:ea typeface="楷体" panose="02010609060101010101" charset="-122"/>
                <a:cs typeface="楷体" panose="02010609060101010101" charset="-122"/>
                <a:sym typeface="+mn-ea"/>
              </a:rPr>
              <a:t>切为片段。</a:t>
            </a:r>
            <a:endParaRPr lang="zh-CN" altLang="en-US" sz="260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文本框 5" title=""/>
          <p:cNvSpPr txBox="1"/>
          <p:nvPr/>
        </p:nvSpPr>
        <p:spPr>
          <a:xfrm>
            <a:off x="570865" y="1157605"/>
            <a:ext cx="11050905" cy="3692525"/>
          </a:xfrm>
          <a:prstGeom prst="rect">
            <a:avLst/>
          </a:prstGeom>
          <a:noFill/>
        </p:spPr>
        <p:txBody>
          <a:bodyPr wrap="square" rtlCol="0">
            <a:spAutoFit/>
          </a:bodyPr>
          <a:lstStyle/>
          <a:p>
            <a:pPr algn="l">
              <a:lnSpc>
                <a:spcPct val="150000"/>
              </a:lnSpc>
              <a:spcAft>
                <a:spcPct val="0"/>
              </a:spcAft>
            </a:pPr>
            <a:r>
              <a:rPr lang="zh-CN" sz="2600" b="1" kern="100">
                <a:solidFill>
                  <a:srgbClr val="00B050"/>
                </a:solidFill>
                <a:effectLst/>
                <a:latin typeface="Times New Roman" panose="02020603050405020304"/>
                <a:ea typeface="微软雅黑" panose="020b0503020204020204" pitchFamily="34" charset="-122"/>
                <a:cs typeface="Times New Roman" panose="02020603050405020304"/>
                <a:sym typeface="+mn-ea"/>
              </a:rPr>
              <a:t>如何找</a:t>
            </a:r>
            <a:r>
              <a:rPr lang="zh-CN" sz="2600" kern="100">
                <a:solidFill>
                  <a:srgbClr val="00B050"/>
                </a:solidFill>
                <a:effectLst/>
                <a:latin typeface="楷体" panose="02010609060101010101" charset="-122"/>
                <a:ea typeface="楷体" panose="02010609060101010101" charset="-122"/>
                <a:cs typeface="楷体" panose="02010609060101010101" charset="-122"/>
                <a:sym typeface="+mn-ea"/>
              </a:rPr>
              <a:t>：</a:t>
            </a:r>
            <a:r>
              <a:rPr sz="2600" kern="100">
                <a:effectLst/>
                <a:latin typeface="楷体" panose="02010609060101010101" charset="-122"/>
                <a:ea typeface="楷体" panose="02010609060101010101" charset="-122"/>
                <a:cs typeface="楷体" panose="02010609060101010101" charset="-122"/>
                <a:sym typeface="+mn-ea"/>
              </a:rPr>
              <a:t>总的原则是依据切片中的关键词语在文中找到相应的信息源。</a:t>
            </a:r>
            <a:endParaRPr sz="2600" kern="100">
              <a:effectLst/>
              <a:latin typeface="楷体" panose="02010609060101010101" charset="-122"/>
              <a:ea typeface="楷体" panose="02010609060101010101" charset="-122"/>
              <a:cs typeface="楷体" panose="02010609060101010101" charset="-122"/>
              <a:sym typeface="+mn-ea"/>
            </a:endParaRPr>
          </a:p>
          <a:p>
            <a:pPr algn="l">
              <a:lnSpc>
                <a:spcPct val="150000"/>
              </a:lnSpc>
              <a:spcAft>
                <a:spcPct val="0"/>
              </a:spcAft>
            </a:pPr>
            <a:r>
              <a:rPr sz="2600" kern="100">
                <a:effectLst/>
                <a:latin typeface="楷体" panose="02010609060101010101" charset="-122"/>
                <a:ea typeface="楷体" panose="02010609060101010101" charset="-122"/>
                <a:cs typeface="楷体" panose="02010609060101010101" charset="-122"/>
                <a:sym typeface="+mn-ea"/>
              </a:rPr>
              <a:t>而实际情况是，有的选项(或选项中的分句)概括程度较低，与原文中的信息对应程度强，切片后能直接迅速地找到信息源；有的选项(或选项中的分句)概括性强，是跨句子、跨段落的信息整合，不能直接在原文中找到相关词句，切片后须先将原文相关的关键词句的意义提炼压缩，然后再确定信息源</a:t>
            </a:r>
            <a:r>
              <a:rPr lang="zh-CN" sz="2600" kern="100">
                <a:effectLst/>
                <a:latin typeface="楷体" panose="02010609060101010101" charset="-122"/>
                <a:ea typeface="楷体" panose="02010609060101010101" charset="-122"/>
                <a:cs typeface="楷体" panose="02010609060101010101" charset="-122"/>
                <a:sym typeface="+mn-ea"/>
              </a:rPr>
              <a:t>。</a:t>
            </a:r>
            <a:endParaRPr lang="zh-CN" sz="2600" kern="100">
              <a:effectLst/>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284428" y="425551"/>
            <a:ext cx="11337142" cy="691515"/>
          </a:xfrm>
          <a:prstGeom prst="rect">
            <a:avLst/>
          </a:prstGeom>
          <a:noFill/>
        </p:spPr>
        <p:txBody>
          <a:bodyPr wrap="square" rtlCol="0">
            <a:spAutoFit/>
          </a:bodyPr>
          <a:lstStyle/>
          <a:p>
            <a:pPr indent="662940" algn="just">
              <a:lnSpc>
                <a:spcPct val="150000"/>
              </a:lnSpc>
              <a:spcAft>
                <a:spcPct val="0"/>
              </a:spcAft>
            </a:pPr>
            <a:r>
              <a:rPr altLang="zh-CN" sz="2600" b="1" kern="100"/>
              <a:t>2.比对的角度——三级比对</a:t>
            </a:r>
            <a:endParaRPr altLang="zh-CN" sz="2600" b="1" kern="100"/>
          </a:p>
        </p:txBody>
      </p:sp>
      <p:sp>
        <p:nvSpPr>
          <p:cNvPr id="5" name="文本框 4" title=""/>
          <p:cNvSpPr txBox="1"/>
          <p:nvPr/>
        </p:nvSpPr>
        <p:spPr>
          <a:xfrm>
            <a:off x="570865" y="1176655"/>
            <a:ext cx="11050905" cy="2691130"/>
          </a:xfrm>
          <a:prstGeom prst="rect">
            <a:avLst/>
          </a:prstGeom>
          <a:noFill/>
        </p:spPr>
        <p:txBody>
          <a:bodyPr wrap="square" rtlCol="0">
            <a:spAutoFit/>
          </a:bodyPr>
          <a:lstStyle/>
          <a:p>
            <a:pPr algn="l">
              <a:lnSpc>
                <a:spcPct val="130000"/>
              </a:lnSpc>
              <a:spcAft>
                <a:spcPct val="0"/>
              </a:spcAft>
            </a:pPr>
            <a:r>
              <a:rPr lang="zh-CN" sz="2600" b="1" kern="100">
                <a:solidFill>
                  <a:srgbClr val="00B050"/>
                </a:solidFill>
                <a:effectLst/>
                <a:latin typeface="Times New Roman" panose="02020603050405020304"/>
                <a:ea typeface="微软雅黑" panose="020b0503020204020204" pitchFamily="34" charset="-122"/>
                <a:cs typeface="Times New Roman" panose="02020603050405020304"/>
                <a:sym typeface="+mn-ea"/>
              </a:rPr>
              <a:t>比对句中词语</a:t>
            </a:r>
            <a:r>
              <a:rPr lang="zh-CN" sz="2600" kern="100">
                <a:solidFill>
                  <a:srgbClr val="00B050"/>
                </a:solidFill>
                <a:effectLst/>
                <a:latin typeface="楷体" panose="02010609060101010101" charset="-122"/>
                <a:ea typeface="楷体" panose="02010609060101010101" charset="-122"/>
                <a:cs typeface="楷体" panose="02010609060101010101" charset="-122"/>
                <a:sym typeface="+mn-ea"/>
              </a:rPr>
              <a:t>：</a:t>
            </a:r>
            <a:r>
              <a:rPr sz="2600" kern="100">
                <a:effectLst/>
                <a:latin typeface="楷体" panose="02010609060101010101" charset="-122"/>
                <a:ea typeface="楷体" panose="02010609060101010101" charset="-122"/>
                <a:cs typeface="楷体" panose="02010609060101010101" charset="-122"/>
                <a:sym typeface="+mn-ea"/>
              </a:rPr>
              <a:t>比对指代词，如“它”“其”等，看是否偷换概念；比对范围词，如“都”“所有”等，看是否扩大或缩小范围；比对程度词、时间词，如“或许”“大概”“必定”“可能”“似乎”“已经”“未来”等，看是否混淆或然与必然、已然与未然，说法是否绝对等；比对表肯否的词，如“没有”“无非”“不得不”等，看是否混淆是非，无中生有</a:t>
            </a:r>
            <a:r>
              <a:rPr lang="zh-CN" sz="2600" kern="100">
                <a:effectLst/>
                <a:latin typeface="楷体" panose="02010609060101010101" charset="-122"/>
                <a:ea typeface="楷体" panose="02010609060101010101" charset="-122"/>
                <a:cs typeface="楷体" panose="02010609060101010101" charset="-122"/>
                <a:sym typeface="+mn-ea"/>
              </a:rPr>
              <a:t>。</a:t>
            </a:r>
            <a:endParaRPr lang="zh-CN" sz="2600" kern="100">
              <a:effectLst/>
              <a:latin typeface="楷体" panose="02010609060101010101" charset="-122"/>
              <a:ea typeface="楷体" panose="02010609060101010101" charset="-122"/>
              <a:cs typeface="楷体" panose="02010609060101010101" charset="-122"/>
              <a:sym typeface="+mn-ea"/>
            </a:endParaRPr>
          </a:p>
        </p:txBody>
      </p:sp>
      <p:sp>
        <p:nvSpPr>
          <p:cNvPr id="6" name="文本框 5" title=""/>
          <p:cNvSpPr txBox="1"/>
          <p:nvPr/>
        </p:nvSpPr>
        <p:spPr>
          <a:xfrm>
            <a:off x="656590" y="3867785"/>
            <a:ext cx="11050905" cy="2691130"/>
          </a:xfrm>
          <a:prstGeom prst="rect">
            <a:avLst/>
          </a:prstGeom>
          <a:noFill/>
        </p:spPr>
        <p:txBody>
          <a:bodyPr wrap="square" rtlCol="0">
            <a:spAutoFit/>
          </a:bodyPr>
          <a:lstStyle/>
          <a:p>
            <a:pPr algn="l">
              <a:lnSpc>
                <a:spcPct val="130000"/>
              </a:lnSpc>
              <a:spcAft>
                <a:spcPct val="0"/>
              </a:spcAft>
            </a:pPr>
            <a:r>
              <a:rPr lang="zh-CN" sz="2600" b="1" kern="100">
                <a:solidFill>
                  <a:srgbClr val="00B050"/>
                </a:solidFill>
                <a:effectLst/>
                <a:latin typeface="Times New Roman" panose="02020603050405020304"/>
                <a:ea typeface="微软雅黑" panose="020b0503020204020204" pitchFamily="34" charset="-122"/>
                <a:cs typeface="Times New Roman" panose="02020603050405020304"/>
                <a:sym typeface="+mn-ea"/>
              </a:rPr>
              <a:t>比对句间关系</a:t>
            </a:r>
            <a:r>
              <a:rPr lang="zh-CN" sz="2600" kern="100">
                <a:solidFill>
                  <a:srgbClr val="00B050"/>
                </a:solidFill>
                <a:effectLst/>
                <a:latin typeface="楷体" panose="02010609060101010101" charset="-122"/>
                <a:ea typeface="楷体" panose="02010609060101010101" charset="-122"/>
                <a:cs typeface="楷体" panose="02010609060101010101" charset="-122"/>
                <a:sym typeface="+mn-ea"/>
              </a:rPr>
              <a:t>：</a:t>
            </a:r>
            <a:r>
              <a:rPr sz="2600" kern="100">
                <a:effectLst/>
                <a:latin typeface="楷体" panose="02010609060101010101" charset="-122"/>
                <a:ea typeface="楷体" panose="02010609060101010101" charset="-122"/>
                <a:cs typeface="楷体" panose="02010609060101010101" charset="-122"/>
                <a:sym typeface="+mn-ea"/>
              </a:rPr>
              <a:t>逐项审查每一个选项有几个分句(包括句子)，分句与分句之间是什么关系(重点抓关键词)。句间关系一般有因果、条件、假设、目的等关系，但以因果关系居多。</a:t>
            </a:r>
            <a:endParaRPr sz="2600" kern="100">
              <a:effectLst/>
              <a:latin typeface="楷体" panose="02010609060101010101" charset="-122"/>
              <a:ea typeface="楷体" panose="02010609060101010101" charset="-122"/>
              <a:cs typeface="楷体" panose="02010609060101010101" charset="-122"/>
              <a:sym typeface="+mn-ea"/>
            </a:endParaRPr>
          </a:p>
          <a:p>
            <a:pPr algn="l">
              <a:lnSpc>
                <a:spcPct val="130000"/>
              </a:lnSpc>
              <a:spcAft>
                <a:spcPct val="0"/>
              </a:spcAft>
            </a:pPr>
            <a:r>
              <a:rPr sz="2600" kern="100">
                <a:effectLst/>
                <a:latin typeface="楷体" panose="02010609060101010101" charset="-122"/>
                <a:ea typeface="楷体" panose="02010609060101010101" charset="-122"/>
                <a:cs typeface="楷体" panose="02010609060101010101" charset="-122"/>
                <a:sym typeface="+mn-ea"/>
              </a:rPr>
              <a:t>    比对每一分句的意思在原文中是否有依据，每一分句与分句之间的逻辑关系在原文中是否有依据。尤其看因果关系，是否有强加、颠倒等</a:t>
            </a:r>
            <a:r>
              <a:rPr lang="zh-CN" sz="2600" kern="100">
                <a:effectLst/>
                <a:latin typeface="楷体" panose="02010609060101010101" charset="-122"/>
                <a:ea typeface="楷体" panose="02010609060101010101" charset="-122"/>
                <a:cs typeface="楷体" panose="02010609060101010101" charset="-122"/>
                <a:sym typeface="+mn-ea"/>
              </a:rPr>
              <a:t>。</a:t>
            </a:r>
            <a:endParaRPr lang="zh-CN" sz="2600" kern="100">
              <a:effectLst/>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文本框 5" title=""/>
          <p:cNvSpPr txBox="1"/>
          <p:nvPr/>
        </p:nvSpPr>
        <p:spPr>
          <a:xfrm>
            <a:off x="621665" y="1200150"/>
            <a:ext cx="11050905" cy="1891665"/>
          </a:xfrm>
          <a:prstGeom prst="rect">
            <a:avLst/>
          </a:prstGeom>
          <a:noFill/>
        </p:spPr>
        <p:txBody>
          <a:bodyPr wrap="square" rtlCol="0">
            <a:spAutoFit/>
          </a:bodyPr>
          <a:lstStyle/>
          <a:p>
            <a:pPr algn="l">
              <a:lnSpc>
                <a:spcPct val="150000"/>
              </a:lnSpc>
              <a:spcAft>
                <a:spcPct val="0"/>
              </a:spcAft>
            </a:pPr>
            <a:r>
              <a:rPr lang="zh-CN" sz="2600" b="1" kern="100">
                <a:solidFill>
                  <a:srgbClr val="00B050"/>
                </a:solidFill>
                <a:effectLst/>
                <a:latin typeface="Times New Roman" panose="02020603050405020304"/>
                <a:ea typeface="微软雅黑" panose="020b0503020204020204" pitchFamily="34" charset="-122"/>
                <a:cs typeface="Times New Roman" panose="02020603050405020304"/>
                <a:sym typeface="+mn-ea"/>
              </a:rPr>
              <a:t>比对依据和结论</a:t>
            </a:r>
            <a:r>
              <a:rPr lang="zh-CN" sz="2600" kern="100">
                <a:solidFill>
                  <a:srgbClr val="00B050"/>
                </a:solidFill>
                <a:effectLst/>
                <a:latin typeface="楷体" panose="02010609060101010101" charset="-122"/>
                <a:ea typeface="楷体" panose="02010609060101010101" charset="-122"/>
                <a:cs typeface="楷体" panose="02010609060101010101" charset="-122"/>
                <a:sym typeface="+mn-ea"/>
              </a:rPr>
              <a:t>：</a:t>
            </a:r>
            <a:r>
              <a:rPr sz="2600" kern="100">
                <a:effectLst/>
                <a:latin typeface="楷体" panose="02010609060101010101" charset="-122"/>
                <a:ea typeface="楷体" panose="02010609060101010101" charset="-122"/>
                <a:cs typeface="楷体" panose="02010609060101010101" charset="-122"/>
                <a:sym typeface="+mn-ea"/>
              </a:rPr>
              <a:t>一看所述原因或条件在文中是否有依据，二看所述结果或结论在文中是否有依据，三看原因或条件与结果、结论之间是否有合理的逻辑关系</a:t>
            </a:r>
            <a:r>
              <a:rPr lang="zh-CN" sz="2600" kern="100">
                <a:effectLst/>
                <a:latin typeface="楷体" panose="02010609060101010101" charset="-122"/>
                <a:ea typeface="楷体" panose="02010609060101010101" charset="-122"/>
                <a:cs typeface="楷体" panose="02010609060101010101" charset="-122"/>
                <a:sym typeface="+mn-ea"/>
              </a:rPr>
              <a:t>。</a:t>
            </a:r>
            <a:endParaRPr lang="zh-CN" sz="2600" kern="100">
              <a:effectLst/>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2" title=""/>
          <p:cNvSpPr txBox="1"/>
          <p:nvPr/>
        </p:nvSpPr>
        <p:spPr>
          <a:xfrm>
            <a:off x="313727" y="440682"/>
            <a:ext cx="11565018" cy="1891665"/>
          </a:xfrm>
          <a:prstGeom prst="rect">
            <a:avLst/>
          </a:prstGeom>
          <a:noFill/>
        </p:spPr>
        <p:txBody>
          <a:bodyPr wrap="square" rtlCol="0">
            <a:spAutoFit/>
          </a:bodyPr>
          <a:lstStyle/>
          <a:p>
            <a:pPr marL="252095" indent="-457200" algn="just">
              <a:lnSpc>
                <a:spcPct val="150000"/>
              </a:lnSpc>
              <a:spcAft>
                <a:spcPct val="0"/>
              </a:spcAft>
            </a:pPr>
            <a:r>
              <a:rPr lang="zh-CN" altLang="zh-CN" sz="2600" b="1" kern="100">
                <a:solidFill>
                  <a:srgbClr val="00B050"/>
                </a:solidFill>
                <a:latin typeface="微软雅黑" panose="020b0503020204020204" pitchFamily="34" charset="-122"/>
                <a:ea typeface="微软雅黑" panose="020b0503020204020204" pitchFamily="34" charset="-122"/>
                <a:cs typeface="Times New Roman" panose="02020603050405020304"/>
              </a:rPr>
              <a:t>边练边悟</a:t>
            </a:r>
            <a:r>
              <a:rPr lang="zh-CN" altLang="zh-CN" sz="2600" b="1" kern="100">
                <a:solidFill>
                  <a:srgbClr val="00B050"/>
                </a:solidFill>
                <a:latin typeface="Times New Roman" panose="02020603050405020304"/>
                <a:ea typeface="微软雅黑" panose="020b0503020204020204" pitchFamily="34" charset="-122"/>
                <a:cs typeface="Times New Roman" panose="02020603050405020304"/>
              </a:rPr>
              <a:t>　</a:t>
            </a:r>
            <a:r>
              <a:rPr lang="zh-CN" altLang="zh-CN" sz="2600" b="1" kern="100">
                <a:solidFill>
                  <a:schemeClr val="tx1"/>
                </a:solidFill>
                <a:latin typeface="Times New Roman" panose="02020603050405020304"/>
                <a:ea typeface="微软雅黑" panose="020b0503020204020204" pitchFamily="34" charset="-122"/>
                <a:cs typeface="Times New Roman" panose="02020603050405020304"/>
              </a:rPr>
              <a:t>比对分析，判断下列选项的正误并说明理由。</a:t>
            </a:r>
            <a:endParaRPr lang="zh-CN" altLang="zh-CN" sz="1050" b="1" kern="100">
              <a:solidFill>
                <a:srgbClr val="00B050"/>
              </a:solidFill>
              <a:latin typeface="宋体" panose="02010600030101010101" pitchFamily="2" charset="-122"/>
              <a:cs typeface="Courier New" panose="02070309020205020404"/>
            </a:endParaRPr>
          </a:p>
          <a:p>
            <a:pPr marL="252095" indent="-457200" algn="just">
              <a:lnSpc>
                <a:spcPct val="150000"/>
              </a:lnSpc>
              <a:spcAft>
                <a:spcPct val="0"/>
              </a:spcAft>
            </a:pPr>
            <a:r>
              <a:rPr lang="en-US" altLang="zh-CN" sz="2600" kern="100">
                <a:latin typeface="Times New Roman" panose="02020603050405020304"/>
                <a:ea typeface="微软雅黑" panose="020b0503020204020204" pitchFamily="34" charset="-122"/>
                <a:cs typeface="Courier New" panose="02070309020205020404"/>
              </a:rPr>
              <a:t>1.</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Times New Roman" panose="02020603050405020304"/>
                <a:ea typeface="微软雅黑" panose="020b0503020204020204" pitchFamily="34" charset="-122"/>
                <a:cs typeface="Times New Roman" panose="02020603050405020304"/>
              </a:rPr>
              <a:t>传统表演艺术源自生活，使其</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雅化</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意味着脱离原生的环境，很难获得成功。</a:t>
            </a:r>
            <a:endParaRPr lang="zh-CN" altLang="zh-CN" sz="1050" kern="100">
              <a:effectLst/>
              <a:latin typeface="宋体" panose="02010600030101010101" pitchFamily="2" charset="-122"/>
              <a:cs typeface="Courier New" panose="02070309020205020404"/>
            </a:endParaRPr>
          </a:p>
        </p:txBody>
      </p:sp>
      <p:sp>
        <p:nvSpPr>
          <p:cNvPr id="3" name="文本框 2" title=""/>
          <p:cNvSpPr txBox="1"/>
          <p:nvPr/>
        </p:nvSpPr>
        <p:spPr>
          <a:xfrm>
            <a:off x="518300" y="2318587"/>
            <a:ext cx="11450513" cy="3692525"/>
          </a:xfrm>
          <a:prstGeom prst="rect">
            <a:avLst/>
          </a:prstGeom>
          <a:noFill/>
        </p:spPr>
        <p:txBody>
          <a:bodyPr wrap="square" rtlCol="0">
            <a:spAutoFit/>
          </a:bodyPr>
          <a:lstStyle/>
          <a:p>
            <a:pPr algn="just">
              <a:lnSpc>
                <a:spcPct val="15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楷体" panose="02010609060101010101" charset="-122"/>
                <a:ea typeface="楷体" panose="02010609060101010101" charset="-122"/>
                <a:cs typeface="楷体" panose="02010609060101010101" charset="-122"/>
              </a:rPr>
              <a:t>　</a:t>
            </a:r>
            <a:r>
              <a:rPr lang="zh-CN" altLang="zh-CN" sz="2600" kern="100">
                <a:latin typeface="楷体" panose="02010609060101010101" charset="-122"/>
                <a:ea typeface="楷体" panose="02010609060101010101" charset="-122"/>
                <a:cs typeface="楷体" panose="02010609060101010101" charset="-122"/>
              </a:rPr>
              <a:t>广大民众为庆贺丰收、祭祖敬神、禳灾祈福而载歌载舞的即兴表演，寄托着他们深沉的精神追求和丰富情感。使传统表演艺术</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雅化</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，固然能彰显各类民族民间艺术的特色，但也弱化了传统表演艺术的民俗文化内涵。</a:t>
            </a:r>
            <a:endParaRPr lang="zh-CN" altLang="zh-CN" sz="1050" kern="100">
              <a:latin typeface="楷体" panose="02010609060101010101" charset="-122"/>
              <a:ea typeface="楷体" panose="02010609060101010101" charset="-122"/>
              <a:cs typeface="楷体" panose="02010609060101010101" charset="-122"/>
            </a:endParaRPr>
          </a:p>
          <a:p>
            <a:pPr algn="just">
              <a:lnSpc>
                <a:spcPct val="150000"/>
              </a:lnSpc>
              <a:spcAft>
                <a:spcPct val="0"/>
              </a:spcAft>
            </a:pPr>
            <a:r>
              <a:rPr lang="zh-CN" altLang="zh-CN" sz="2600" b="1" kern="100">
                <a:solidFill>
                  <a:srgbClr val="C00000"/>
                </a:solidFill>
                <a:latin typeface="Times New Roman" panose="02020603050405020304"/>
                <a:ea typeface="黑体" panose="02010609060101010101" charset="-122"/>
                <a:cs typeface="Times New Roman" panose="02020603050405020304"/>
              </a:rPr>
              <a:t>解析　</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　</a:t>
            </a:r>
            <a:r>
              <a:rPr lang="zh-CN" altLang="zh-CN" sz="2600" kern="100">
                <a:latin typeface="宋体" panose="02010600030101010101" pitchFamily="2" charset="-122"/>
                <a:ea typeface="宋体" panose="02010600030101010101" pitchFamily="2" charset="-122"/>
                <a:cs typeface="宋体" panose="02010600030101010101" pitchFamily="2" charset="-122"/>
              </a:rPr>
              <a:t>该项中</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很难获得成功</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错误，推断过度。原文只是说使传统表演艺术</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雅化</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能彰显各类民族民间艺术的特色，但弱化了传统表演艺术的民俗文化内涵，这并不意味着使传统表演艺术</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雅化</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后就难以取得成功。</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pic>
        <p:nvPicPr>
          <p:cNvPr id="4" name="Picture 4"/>
          <p:cNvPicPr>
            <a:picLocks noChangeAspect="1"/>
          </p:cNvPicPr>
          <p:nvPr/>
        </p:nvPicPr>
        <p:blipFill>
          <a:blip r:embed="rId2"/>
          <a:stretch>
            <a:fillRect/>
          </a:stretch>
        </p:blipFill>
        <p:spPr>
          <a:xfrm flipH="1">
            <a:off x="11645900" y="11074400"/>
            <a:ext cx="0" cy="0"/>
          </a:xfrm>
          <a:prstGeom prst="rect">
            <a:avLst/>
          </a:prstGeom>
          <a:ln>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2" title=""/>
          <p:cNvSpPr txBox="1"/>
          <p:nvPr/>
        </p:nvSpPr>
        <p:spPr>
          <a:xfrm>
            <a:off x="313727" y="516882"/>
            <a:ext cx="11565018" cy="1217641"/>
          </a:xfrm>
          <a:prstGeom prst="rect">
            <a:avLst/>
          </a:prstGeom>
          <a:noFill/>
        </p:spPr>
        <p:txBody>
          <a:bodyPr wrap="square" rtlCol="0">
            <a:spAutoFit/>
          </a:bodyPr>
          <a:lstStyle/>
          <a:p>
            <a:pPr marL="252095" indent="-457200" algn="just">
              <a:lnSpc>
                <a:spcPct val="150000"/>
              </a:lnSpc>
              <a:spcAft>
                <a:spcPct val="0"/>
              </a:spcAft>
            </a:pPr>
            <a:r>
              <a:rPr lang="en-US" altLang="zh-CN" sz="2600" kern="100">
                <a:latin typeface="Times New Roman" panose="02020603050405020304"/>
                <a:ea typeface="微软雅黑" panose="020b0503020204020204" pitchFamily="34" charset="-122"/>
                <a:cs typeface="Courier New" panose="02070309020205020404"/>
              </a:rPr>
              <a:t>2.</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Times New Roman" panose="02020603050405020304"/>
                <a:ea typeface="微软雅黑" panose="020b0503020204020204" pitchFamily="34" charset="-122"/>
                <a:cs typeface="Times New Roman" panose="02020603050405020304"/>
              </a:rPr>
              <a:t>继承、传播价值观应比记住故事更为重要，因此必须对经典民间故事进行再创作。</a:t>
            </a:r>
            <a:endParaRPr lang="zh-CN" altLang="zh-CN" sz="1050" kern="100">
              <a:effectLst/>
              <a:latin typeface="宋体" panose="02010600030101010101" pitchFamily="2" charset="-122"/>
              <a:cs typeface="Courier New" panose="02070309020205020404"/>
            </a:endParaRPr>
          </a:p>
        </p:txBody>
      </p:sp>
      <p:sp>
        <p:nvSpPr>
          <p:cNvPr id="3" name="文本框 2" title=""/>
          <p:cNvSpPr txBox="1"/>
          <p:nvPr/>
        </p:nvSpPr>
        <p:spPr>
          <a:xfrm>
            <a:off x="518300" y="1734790"/>
            <a:ext cx="11450513" cy="4292600"/>
          </a:xfrm>
          <a:prstGeom prst="rect">
            <a:avLst/>
          </a:prstGeom>
          <a:noFill/>
        </p:spPr>
        <p:txBody>
          <a:bodyPr wrap="square" rtlCol="0">
            <a:spAutoFit/>
          </a:bodyPr>
          <a:lstStyle/>
          <a:p>
            <a:pPr algn="just">
              <a:lnSpc>
                <a:spcPct val="15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楷体" panose="02010609060101010101" charset="-122"/>
                <a:ea typeface="楷体" panose="02010609060101010101" charset="-122"/>
                <a:cs typeface="Times New Roman" panose="02020603050405020304"/>
              </a:rPr>
              <a:t>需要指出的是，由于年代久远，很多民间文学的表达方式和思维观念都与现代社会有所脱节，有时即便用很精彩的方式讲述出来，现代人可能也不接受。对此，我们不必强求。最重要的不是记住那些故事，而是要将故事所承载的忠、孝、仁、义等价值观继承好、传播好。</a:t>
            </a:r>
            <a:endParaRPr lang="zh-CN" altLang="zh-CN" sz="1050" kern="100">
              <a:latin typeface="楷体" panose="02010609060101010101" charset="-122"/>
              <a:ea typeface="楷体" panose="02010609060101010101" charset="-122"/>
              <a:cs typeface="Courier New" panose="02070309020205020404"/>
            </a:endParaRPr>
          </a:p>
          <a:p>
            <a:pPr algn="just">
              <a:lnSpc>
                <a:spcPct val="150000"/>
              </a:lnSpc>
              <a:spcAft>
                <a:spcPct val="0"/>
              </a:spcAft>
            </a:pPr>
            <a:r>
              <a:rPr lang="zh-CN" altLang="zh-CN" sz="2600" b="1" kern="100">
                <a:solidFill>
                  <a:srgbClr val="C00000"/>
                </a:solidFill>
                <a:latin typeface="Times New Roman" panose="02020603050405020304"/>
                <a:ea typeface="黑体" panose="02010609060101010101" charset="-122"/>
                <a:cs typeface="Times New Roman" panose="02020603050405020304"/>
              </a:rPr>
              <a:t>解析　</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　</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因此必须对经典民间故事进行再创作</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于文无据。原文表述为</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最重要的不是记住那些故事，而是要将故事所承载的忠、孝、仁、义等价值观继承好、传播好</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2" title=""/>
          <p:cNvSpPr txBox="1"/>
          <p:nvPr/>
        </p:nvSpPr>
        <p:spPr>
          <a:xfrm>
            <a:off x="313727" y="530852"/>
            <a:ext cx="11565018" cy="1217641"/>
          </a:xfrm>
          <a:prstGeom prst="rect">
            <a:avLst/>
          </a:prstGeom>
          <a:noFill/>
        </p:spPr>
        <p:txBody>
          <a:bodyPr wrap="square" rtlCol="0">
            <a:spAutoFit/>
          </a:bodyPr>
          <a:lstStyle/>
          <a:p>
            <a:pPr marL="252095" indent="-457200" algn="just">
              <a:lnSpc>
                <a:spcPct val="150000"/>
              </a:lnSpc>
              <a:spcAft>
                <a:spcPct val="0"/>
              </a:spcAft>
            </a:pPr>
            <a:r>
              <a:rPr lang="en-US" altLang="zh-CN" sz="2600" kern="100">
                <a:latin typeface="Times New Roman" panose="02020603050405020304"/>
                <a:ea typeface="微软雅黑" panose="020b0503020204020204" pitchFamily="34" charset="-122"/>
                <a:cs typeface="Courier New" panose="02070309020205020404"/>
              </a:rPr>
              <a:t>3.</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Times New Roman" panose="02020603050405020304"/>
                <a:ea typeface="微软雅黑" panose="020b0503020204020204" pitchFamily="34" charset="-122"/>
                <a:cs typeface="Times New Roman" panose="02020603050405020304"/>
              </a:rPr>
              <a:t>由于制度比较存在文献真实性等缺陷，宏观的文明比较不如微观的文明比较有价值。</a:t>
            </a:r>
            <a:endParaRPr lang="zh-CN" altLang="zh-CN" sz="1050" kern="100">
              <a:effectLst/>
              <a:latin typeface="宋体" panose="02010600030101010101" pitchFamily="2" charset="-122"/>
              <a:cs typeface="Courier New" panose="02070309020205020404"/>
            </a:endParaRPr>
          </a:p>
        </p:txBody>
      </p:sp>
      <p:sp>
        <p:nvSpPr>
          <p:cNvPr id="3" name="文本框 2" title=""/>
          <p:cNvSpPr txBox="1"/>
          <p:nvPr/>
        </p:nvSpPr>
        <p:spPr>
          <a:xfrm>
            <a:off x="518300" y="1696690"/>
            <a:ext cx="11450513" cy="4292600"/>
          </a:xfrm>
          <a:prstGeom prst="rect">
            <a:avLst/>
          </a:prstGeom>
          <a:noFill/>
        </p:spPr>
        <p:txBody>
          <a:bodyPr wrap="square" rtlCol="0">
            <a:spAutoFit/>
          </a:bodyPr>
          <a:lstStyle/>
          <a:p>
            <a:pPr algn="just">
              <a:lnSpc>
                <a:spcPct val="15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楷体" panose="02010609060101010101" charset="-122"/>
                <a:ea typeface="楷体" panose="02010609060101010101" charset="-122"/>
                <a:cs typeface="楷体" panose="02010609060101010101" charset="-122"/>
              </a:rPr>
              <a:t>文明比较有宏观和微观两个层面。制度比较属于宏观的文明比较。因为有文献，制度很容易比较，但也有缺陷，一是文献资料有太多不可信的成分。二是制度大概未必属于文明的范畴，它更像是文明的副产品，其本质是制度的制定者对受制度约束的人实践优势的工具。如今的民主制度在柏拉图那里未必多么理想，同理，当年的</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君臣父子</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也未必全然</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反动</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a:t>
            </a:r>
            <a:endParaRPr lang="zh-CN" altLang="zh-CN" sz="1050" kern="100">
              <a:latin typeface="宋体" panose="02010600030101010101" pitchFamily="2" charset="-122"/>
              <a:cs typeface="Courier New" panose="02070309020205020404"/>
            </a:endParaRPr>
          </a:p>
          <a:p>
            <a:pPr algn="just">
              <a:lnSpc>
                <a:spcPct val="150000"/>
              </a:lnSpc>
              <a:spcAft>
                <a:spcPct val="0"/>
              </a:spcAft>
            </a:pPr>
            <a:r>
              <a:rPr lang="zh-CN" altLang="zh-CN" sz="2600" b="1" kern="100">
                <a:solidFill>
                  <a:srgbClr val="C00000"/>
                </a:solidFill>
                <a:latin typeface="Times New Roman" panose="02020603050405020304"/>
                <a:ea typeface="黑体" panose="02010609060101010101" charset="-122"/>
                <a:cs typeface="Times New Roman" panose="02020603050405020304"/>
              </a:rPr>
              <a:t>解析　</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　</a:t>
            </a:r>
            <a:r>
              <a:rPr lang="zh-CN" altLang="zh-CN" sz="2600" kern="100">
                <a:latin typeface="宋体" panose="02010600030101010101" pitchFamily="2" charset="-122"/>
                <a:ea typeface="宋体" panose="02010600030101010101" pitchFamily="2" charset="-122"/>
                <a:cs typeface="宋体" panose="02010600030101010101" pitchFamily="2" charset="-122"/>
              </a:rPr>
              <a:t>强加因果。前面的原因无法推出</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宏观的文明比较不如微观的文明比较有价值</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这个结果。</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2" title=""/>
          <p:cNvSpPr txBox="1"/>
          <p:nvPr/>
        </p:nvSpPr>
        <p:spPr>
          <a:xfrm>
            <a:off x="313727" y="557522"/>
            <a:ext cx="11565018" cy="1217641"/>
          </a:xfrm>
          <a:prstGeom prst="rect">
            <a:avLst/>
          </a:prstGeom>
          <a:noFill/>
        </p:spPr>
        <p:txBody>
          <a:bodyPr wrap="square" rtlCol="0">
            <a:spAutoFit/>
          </a:bodyPr>
          <a:lstStyle/>
          <a:p>
            <a:pPr marL="252095" indent="-457200" algn="just">
              <a:lnSpc>
                <a:spcPct val="150000"/>
              </a:lnSpc>
              <a:spcAft>
                <a:spcPct val="0"/>
              </a:spcAft>
            </a:pPr>
            <a:r>
              <a:rPr lang="en-US" altLang="zh-CN" sz="2600" kern="100">
                <a:latin typeface="Times New Roman" panose="02020603050405020304"/>
                <a:ea typeface="微软雅黑" panose="020b0503020204020204" pitchFamily="34" charset="-122"/>
                <a:cs typeface="Courier New" panose="02070309020205020404"/>
              </a:rPr>
              <a:t>4.</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Times New Roman" panose="02020603050405020304"/>
                <a:ea typeface="微软雅黑" panose="020b0503020204020204" pitchFamily="34" charset="-122"/>
                <a:cs typeface="Times New Roman" panose="02020603050405020304"/>
              </a:rPr>
              <a:t>只要心中</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无我</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，始终把国家、人民的利益放在心上，就能成为民众心目中的理想政治人物。</a:t>
            </a:r>
            <a:endParaRPr lang="zh-CN" altLang="zh-CN" sz="1050" kern="100">
              <a:effectLst/>
              <a:latin typeface="宋体" panose="02010600030101010101" pitchFamily="2" charset="-122"/>
              <a:cs typeface="Courier New" panose="02070309020205020404"/>
            </a:endParaRPr>
          </a:p>
        </p:txBody>
      </p:sp>
      <p:sp>
        <p:nvSpPr>
          <p:cNvPr id="3" name="文本框 2" title=""/>
          <p:cNvSpPr txBox="1"/>
          <p:nvPr/>
        </p:nvSpPr>
        <p:spPr>
          <a:xfrm>
            <a:off x="518300" y="1775430"/>
            <a:ext cx="11450513" cy="4292600"/>
          </a:xfrm>
          <a:prstGeom prst="rect">
            <a:avLst/>
          </a:prstGeom>
          <a:noFill/>
        </p:spPr>
        <p:txBody>
          <a:bodyPr wrap="square" rtlCol="0">
            <a:spAutoFit/>
          </a:bodyPr>
          <a:lstStyle/>
          <a:p>
            <a:pPr algn="just">
              <a:lnSpc>
                <a:spcPct val="15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无我</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一词，看似简单，却含义深刻、底蕴深厚，表现在实际政治行动中，就是要秉承大公无私之心治国理政。能够</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无我</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，不以自我为中心，而完全以国家、人民为念，既是古代政治思想家对理想政治人物的最高期许，也是中国共产党人坚持以人民为中心、全心全意为人民服务的最好写照。</a:t>
            </a:r>
            <a:endParaRPr lang="zh-CN" altLang="zh-CN" sz="1050" kern="100">
              <a:latin typeface="宋体" panose="02010600030101010101" pitchFamily="2" charset="-122"/>
              <a:cs typeface="Courier New" panose="02070309020205020404"/>
            </a:endParaRPr>
          </a:p>
          <a:p>
            <a:pPr algn="just">
              <a:lnSpc>
                <a:spcPct val="150000"/>
              </a:lnSpc>
              <a:spcAft>
                <a:spcPct val="0"/>
              </a:spcAft>
            </a:pPr>
            <a:r>
              <a:rPr lang="zh-CN" altLang="zh-CN" sz="2600" b="1" kern="100">
                <a:solidFill>
                  <a:srgbClr val="C00000"/>
                </a:solidFill>
                <a:latin typeface="Times New Roman" panose="02020603050405020304"/>
                <a:ea typeface="黑体" panose="02010609060101010101" charset="-122"/>
                <a:cs typeface="Times New Roman" panose="02020603050405020304"/>
              </a:rPr>
              <a:t>解析　</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宋体" panose="02010600030101010101" pitchFamily="2" charset="-122"/>
                <a:ea typeface="宋体" panose="02010600030101010101" pitchFamily="2" charset="-122"/>
                <a:cs typeface="宋体" panose="02010600030101010101" pitchFamily="2" charset="-122"/>
              </a:rPr>
              <a:t>　推断过度。原文是说</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能够</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无我</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，不以自我为中心，而完全以国家、人民为念</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，这是古代政治思想家对理想政治人物的</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最高期许</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，而不是说</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只要</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就</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11694" y="636945"/>
            <a:ext cx="11003718" cy="691515"/>
          </a:xfrm>
          <a:prstGeom prst="rect">
            <a:avLst/>
          </a:prstGeom>
          <a:noFill/>
        </p:spPr>
        <p:txBody>
          <a:bodyPr wrap="square" rtlCol="0">
            <a:spAutoFit/>
          </a:bodyPr>
          <a:lstStyle/>
          <a:p>
            <a:pPr indent="662940" algn="just">
              <a:lnSpc>
                <a:spcPct val="150000"/>
              </a:lnSpc>
              <a:spcAft>
                <a:spcPct val="0"/>
              </a:spcAft>
            </a:pPr>
            <a:r>
              <a:rPr lang="en-US"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600"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以偏概全</a:t>
            </a:r>
            <a:endParaRPr lang="zh-CN" altLang="zh-CN" sz="2600" b="1" kern="100">
              <a:solidFill>
                <a:srgbClr val="0000FF"/>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title=""/>
          <p:cNvSpPr txBox="1"/>
          <p:nvPr/>
        </p:nvSpPr>
        <p:spPr>
          <a:xfrm>
            <a:off x="463550" y="1318895"/>
            <a:ext cx="11366500" cy="4892675"/>
          </a:xfrm>
          <a:prstGeom prst="rect">
            <a:avLst/>
          </a:prstGeom>
          <a:noFill/>
        </p:spPr>
        <p:txBody>
          <a:bodyPr wrap="square" rtlCol="0">
            <a:spAutoFit/>
          </a:bodyPr>
          <a:lstStyle/>
          <a:p>
            <a:pPr algn="l">
              <a:lnSpc>
                <a:spcPct val="150000"/>
              </a:lnSpc>
              <a:spcAft>
                <a:spcPct val="0"/>
              </a:spcAft>
            </a:pPr>
            <a:r>
              <a:rPr lang="zh-CN" sz="2600" b="1" kern="100">
                <a:solidFill>
                  <a:srgbClr val="00B050"/>
                </a:solidFill>
                <a:effectLst/>
                <a:latin typeface="微软雅黑" panose="020b0503020204020204" pitchFamily="34" charset="-122"/>
                <a:ea typeface="微软雅黑" panose="020b0503020204020204" pitchFamily="34" charset="-122"/>
                <a:cs typeface="Times New Roman" panose="02020603050405020304"/>
                <a:sym typeface="+mn-ea"/>
              </a:rPr>
              <a:t>设错方式：</a:t>
            </a:r>
            <a:r>
              <a:rPr lang="zh-CN" sz="2600" kern="100">
                <a:effectLst/>
                <a:latin typeface="楷体" panose="02010609060101010101" charset="-122"/>
                <a:ea typeface="楷体" panose="02010609060101010101" charset="-122"/>
                <a:cs typeface="楷体" panose="02010609060101010101" charset="-122"/>
                <a:sym typeface="+mn-ea"/>
              </a:rPr>
              <a:t>命题者设计这类选项时，故意增删、变换、改动文中表示范围大小或程度轻重的词语干扰考生，常常以整体代部分</a:t>
            </a:r>
            <a:r>
              <a:rPr lang="en-US" sz="2600" kern="100">
                <a:effectLst/>
                <a:latin typeface="楷体" panose="02010609060101010101" charset="-122"/>
                <a:ea typeface="楷体" panose="02010609060101010101" charset="-122"/>
                <a:cs typeface="楷体" panose="02010609060101010101" charset="-122"/>
                <a:sym typeface="+mn-ea"/>
              </a:rPr>
              <a:t>(</a:t>
            </a:r>
            <a:r>
              <a:rPr lang="zh-CN" sz="2600" kern="100">
                <a:effectLst/>
                <a:latin typeface="楷体" panose="02010609060101010101" charset="-122"/>
                <a:ea typeface="楷体" panose="02010609060101010101" charset="-122"/>
                <a:cs typeface="楷体" panose="02010609060101010101" charset="-122"/>
                <a:sym typeface="+mn-ea"/>
              </a:rPr>
              <a:t>或相反</a:t>
            </a:r>
            <a:r>
              <a:rPr lang="en-US" sz="2600" kern="100">
                <a:effectLst/>
                <a:latin typeface="楷体" panose="02010609060101010101" charset="-122"/>
                <a:ea typeface="楷体" panose="02010609060101010101" charset="-122"/>
                <a:cs typeface="楷体" panose="02010609060101010101" charset="-122"/>
                <a:sym typeface="+mn-ea"/>
              </a:rPr>
              <a:t>)</a:t>
            </a:r>
            <a:r>
              <a:rPr lang="zh-CN" sz="2600" kern="100">
                <a:effectLst/>
                <a:latin typeface="楷体" panose="02010609060101010101" charset="-122"/>
                <a:ea typeface="楷体" panose="02010609060101010101" charset="-122"/>
                <a:cs typeface="楷体" panose="02010609060101010101" charset="-122"/>
                <a:sym typeface="+mn-ea"/>
              </a:rPr>
              <a:t>、以一般代个别</a:t>
            </a:r>
            <a:r>
              <a:rPr lang="en-US" sz="2600" kern="100">
                <a:effectLst/>
                <a:latin typeface="楷体" panose="02010609060101010101" charset="-122"/>
                <a:ea typeface="楷体" panose="02010609060101010101" charset="-122"/>
                <a:cs typeface="楷体" panose="02010609060101010101" charset="-122"/>
                <a:sym typeface="+mn-ea"/>
              </a:rPr>
              <a:t>(</a:t>
            </a:r>
            <a:r>
              <a:rPr lang="zh-CN" sz="2600" kern="100">
                <a:effectLst/>
                <a:latin typeface="楷体" panose="02010609060101010101" charset="-122"/>
                <a:ea typeface="楷体" panose="02010609060101010101" charset="-122"/>
                <a:cs typeface="楷体" panose="02010609060101010101" charset="-122"/>
                <a:sym typeface="+mn-ea"/>
              </a:rPr>
              <a:t>或相反</a:t>
            </a:r>
            <a:r>
              <a:rPr lang="en-US" sz="2600" kern="100">
                <a:effectLst/>
                <a:latin typeface="楷体" panose="02010609060101010101" charset="-122"/>
                <a:ea typeface="楷体" panose="02010609060101010101" charset="-122"/>
                <a:cs typeface="楷体" panose="02010609060101010101" charset="-122"/>
                <a:sym typeface="+mn-ea"/>
              </a:rPr>
              <a:t>)</a:t>
            </a:r>
            <a:r>
              <a:rPr lang="zh-CN" sz="2600" kern="100">
                <a:effectLst/>
                <a:latin typeface="楷体" panose="02010609060101010101" charset="-122"/>
                <a:ea typeface="楷体" panose="02010609060101010101" charset="-122"/>
                <a:cs typeface="楷体" panose="02010609060101010101" charset="-122"/>
                <a:sym typeface="+mn-ea"/>
              </a:rPr>
              <a:t>、以普遍代特殊等。</a:t>
            </a:r>
            <a:endParaRPr lang="zh-CN" sz="26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zh-CN" sz="2600" b="1" kern="100">
                <a:solidFill>
                  <a:srgbClr val="00B050"/>
                </a:solidFill>
                <a:effectLst/>
                <a:latin typeface="微软雅黑" panose="020b0503020204020204" pitchFamily="34" charset="-122"/>
                <a:ea typeface="微软雅黑" panose="020b0503020204020204" pitchFamily="34" charset="-122"/>
                <a:cs typeface="Times New Roman" panose="02020603050405020304"/>
                <a:sym typeface="+mn-ea"/>
              </a:rPr>
              <a:t>解题要点：</a:t>
            </a:r>
            <a:r>
              <a:rPr lang="en-US" sz="2600" kern="100">
                <a:effectLst/>
                <a:latin typeface="楷体" panose="02010609060101010101" charset="-122"/>
                <a:ea typeface="楷体" panose="02010609060101010101" charset="-122"/>
                <a:cs typeface="楷体" panose="02010609060101010101" charset="-122"/>
                <a:sym typeface="+mn-ea"/>
              </a:rPr>
              <a:t>1.</a:t>
            </a:r>
            <a:r>
              <a:rPr lang="zh-CN" sz="2600" kern="100">
                <a:effectLst/>
                <a:latin typeface="楷体" panose="02010609060101010101" charset="-122"/>
                <a:ea typeface="楷体" panose="02010609060101010101" charset="-122"/>
                <a:cs typeface="楷体" panose="02010609060101010101" charset="-122"/>
                <a:sym typeface="+mn-ea"/>
              </a:rPr>
              <a:t>勾画选项与原文重要词语前边的表修饰与限制的词。</a:t>
            </a:r>
            <a:endParaRPr lang="zh-CN" sz="26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en-US" sz="2600" kern="100">
                <a:effectLst/>
                <a:latin typeface="楷体" panose="02010609060101010101" charset="-122"/>
                <a:ea typeface="楷体" panose="02010609060101010101" charset="-122"/>
                <a:cs typeface="楷体" panose="02010609060101010101" charset="-122"/>
                <a:sym typeface="+mn-ea"/>
              </a:rPr>
              <a:t>①</a:t>
            </a:r>
            <a:r>
              <a:rPr lang="zh-CN" sz="2600" kern="100">
                <a:effectLst/>
                <a:latin typeface="楷体" panose="02010609060101010101" charset="-122"/>
                <a:ea typeface="楷体" panose="02010609060101010101" charset="-122"/>
                <a:cs typeface="楷体" panose="02010609060101010101" charset="-122"/>
                <a:sym typeface="+mn-ea"/>
              </a:rPr>
              <a:t>表程度：很、非常、相当、十分等；</a:t>
            </a:r>
            <a:r>
              <a:rPr lang="en-US" sz="2600" kern="100">
                <a:effectLst/>
                <a:latin typeface="楷体" panose="02010609060101010101" charset="-122"/>
                <a:ea typeface="楷体" panose="02010609060101010101" charset="-122"/>
                <a:cs typeface="楷体" panose="02010609060101010101" charset="-122"/>
                <a:sym typeface="+mn-ea"/>
              </a:rPr>
              <a:t>②</a:t>
            </a:r>
            <a:r>
              <a:rPr lang="zh-CN" sz="2600" kern="100">
                <a:effectLst/>
                <a:latin typeface="楷体" panose="02010609060101010101" charset="-122"/>
                <a:ea typeface="楷体" panose="02010609060101010101" charset="-122"/>
                <a:cs typeface="楷体" panose="02010609060101010101" charset="-122"/>
                <a:sym typeface="+mn-ea"/>
              </a:rPr>
              <a:t>表范围：凡、全部、所有等；</a:t>
            </a:r>
            <a:r>
              <a:rPr lang="en-US" sz="2600" kern="100">
                <a:effectLst/>
                <a:latin typeface="楷体" panose="02010609060101010101" charset="-122"/>
                <a:ea typeface="楷体" panose="02010609060101010101" charset="-122"/>
                <a:cs typeface="楷体" panose="02010609060101010101" charset="-122"/>
                <a:sym typeface="+mn-ea"/>
              </a:rPr>
              <a:t>③</a:t>
            </a:r>
            <a:r>
              <a:rPr lang="zh-CN" sz="2600" kern="100">
                <a:effectLst/>
                <a:latin typeface="楷体" panose="02010609060101010101" charset="-122"/>
                <a:ea typeface="楷体" panose="02010609060101010101" charset="-122"/>
                <a:cs typeface="楷体" panose="02010609060101010101" charset="-122"/>
                <a:sym typeface="+mn-ea"/>
              </a:rPr>
              <a:t>表数量：少数、部分、几个、大多等；</a:t>
            </a:r>
            <a:r>
              <a:rPr lang="en-US" sz="2600" kern="100">
                <a:effectLst/>
                <a:latin typeface="楷体" panose="02010609060101010101" charset="-122"/>
                <a:ea typeface="楷体" panose="02010609060101010101" charset="-122"/>
                <a:cs typeface="楷体" panose="02010609060101010101" charset="-122"/>
                <a:sym typeface="+mn-ea"/>
              </a:rPr>
              <a:t>④</a:t>
            </a:r>
            <a:r>
              <a:rPr lang="zh-CN" sz="2600" kern="100">
                <a:effectLst/>
                <a:latin typeface="楷体" panose="02010609060101010101" charset="-122"/>
                <a:ea typeface="楷体" panose="02010609060101010101" charset="-122"/>
                <a:cs typeface="楷体" panose="02010609060101010101" charset="-122"/>
                <a:sym typeface="+mn-ea"/>
              </a:rPr>
              <a:t>表频率：通常、总是、有时、偶尔等；</a:t>
            </a:r>
            <a:r>
              <a:rPr lang="en-US" sz="2600" kern="100">
                <a:effectLst/>
                <a:latin typeface="楷体" panose="02010609060101010101" charset="-122"/>
                <a:ea typeface="楷体" panose="02010609060101010101" charset="-122"/>
                <a:cs typeface="楷体" panose="02010609060101010101" charset="-122"/>
                <a:sym typeface="+mn-ea"/>
              </a:rPr>
              <a:t>⑤</a:t>
            </a:r>
            <a:r>
              <a:rPr lang="zh-CN" sz="2600" kern="100">
                <a:effectLst/>
                <a:latin typeface="楷体" panose="02010609060101010101" charset="-122"/>
                <a:ea typeface="楷体" panose="02010609060101010101" charset="-122"/>
                <a:cs typeface="楷体" panose="02010609060101010101" charset="-122"/>
                <a:sym typeface="+mn-ea"/>
              </a:rPr>
              <a:t>多项并举词：和、同、跟、以及、另外等。</a:t>
            </a:r>
            <a:endParaRPr lang="zh-CN" sz="26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en-US" sz="2600" kern="100">
                <a:effectLst/>
                <a:latin typeface="楷体" panose="02010609060101010101" charset="-122"/>
                <a:ea typeface="楷体" panose="02010609060101010101" charset="-122"/>
                <a:cs typeface="楷体" panose="02010609060101010101" charset="-122"/>
                <a:sym typeface="+mn-ea"/>
              </a:rPr>
              <a:t>2.</a:t>
            </a:r>
            <a:r>
              <a:rPr lang="zh-CN" sz="2600" kern="100">
                <a:effectLst/>
                <a:latin typeface="楷体" panose="02010609060101010101" charset="-122"/>
                <a:ea typeface="楷体" panose="02010609060101010101" charset="-122"/>
                <a:cs typeface="楷体" panose="02010609060101010101" charset="-122"/>
                <a:sym typeface="+mn-ea"/>
              </a:rPr>
              <a:t>细心比对选项和原文中这些表修饰与限制的词。</a:t>
            </a:r>
            <a:endParaRPr lang="zh-CN" altLang="en-US" sz="260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2" title=""/>
          <p:cNvSpPr txBox="1"/>
          <p:nvPr/>
        </p:nvSpPr>
        <p:spPr>
          <a:xfrm>
            <a:off x="313727" y="495927"/>
            <a:ext cx="11565018" cy="1147622"/>
          </a:xfrm>
          <a:prstGeom prst="rect">
            <a:avLst/>
          </a:prstGeom>
          <a:noFill/>
        </p:spPr>
        <p:txBody>
          <a:bodyPr wrap="square" rtlCol="0">
            <a:spAutoFit/>
          </a:bodyPr>
          <a:lstStyle/>
          <a:p>
            <a:pPr marL="252095" indent="-457200" algn="just">
              <a:lnSpc>
                <a:spcPct val="140000"/>
              </a:lnSpc>
              <a:spcAft>
                <a:spcPct val="0"/>
              </a:spcAft>
            </a:pPr>
            <a:r>
              <a:rPr lang="en-US" altLang="zh-CN" sz="2600" kern="100">
                <a:latin typeface="Times New Roman" panose="02020603050405020304"/>
                <a:ea typeface="微软雅黑" panose="020b0503020204020204" pitchFamily="34" charset="-122"/>
                <a:cs typeface="Courier New" panose="02070309020205020404"/>
              </a:rPr>
              <a:t>5.</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Times New Roman" panose="02020603050405020304"/>
                <a:ea typeface="微软雅黑" panose="020b0503020204020204" pitchFamily="34" charset="-122"/>
                <a:cs typeface="Times New Roman" panose="02020603050405020304"/>
              </a:rPr>
              <a:t>鸡被古人称为</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德禽</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，古人根据鸡的特点赋予其文、武、勇、仁、信等优秀品质，可见，鸡在古人心目中地位比凤凰高。</a:t>
            </a:r>
            <a:endParaRPr lang="zh-CN" altLang="zh-CN" sz="1050" kern="100">
              <a:effectLst/>
              <a:latin typeface="宋体" panose="02010600030101010101" pitchFamily="2" charset="-122"/>
              <a:cs typeface="Courier New" panose="02070309020205020404"/>
            </a:endParaRPr>
          </a:p>
        </p:txBody>
      </p:sp>
      <p:sp>
        <p:nvSpPr>
          <p:cNvPr id="3" name="文本框 2" title=""/>
          <p:cNvSpPr txBox="1"/>
          <p:nvPr/>
        </p:nvSpPr>
        <p:spPr>
          <a:xfrm>
            <a:off x="587685" y="1643693"/>
            <a:ext cx="11337142" cy="4569460"/>
          </a:xfrm>
          <a:prstGeom prst="rect">
            <a:avLst/>
          </a:prstGeom>
          <a:noFill/>
        </p:spPr>
        <p:txBody>
          <a:bodyPr wrap="square" rtlCol="0">
            <a:spAutoFit/>
          </a:bodyPr>
          <a:lstStyle/>
          <a:p>
            <a:pPr algn="just">
              <a:lnSpc>
                <a:spcPct val="14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楷体" panose="02010609060101010101" charset="-122"/>
                <a:ea typeface="楷体" panose="02010609060101010101" charset="-122"/>
                <a:cs typeface="楷体" panose="02010609060101010101" charset="-122"/>
              </a:rPr>
              <a:t>实际上，鸡在古人心目中的形象并不比凤凰差。古人称鸡为</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德禽</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，西汉韩婴《韩诗外传》便有这样的说法：</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君独不见夫鸡乎！首戴冠者，文也；足搏距者，武也；敌在前敢斗者，勇也；得食相告，仁也；守夜不失时，信也。</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文</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武</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勇</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仁</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信</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，鸡的这些优秀品质可都是凤凰所没有的。</a:t>
            </a:r>
            <a:endParaRPr lang="zh-CN" altLang="zh-CN" sz="1050" kern="100">
              <a:latin typeface="宋体" panose="02010600030101010101" pitchFamily="2" charset="-122"/>
              <a:cs typeface="Courier New" panose="02070309020205020404"/>
            </a:endParaRPr>
          </a:p>
          <a:p>
            <a:pPr algn="just">
              <a:lnSpc>
                <a:spcPct val="140000"/>
              </a:lnSpc>
              <a:spcAft>
                <a:spcPct val="0"/>
              </a:spcAft>
            </a:pPr>
            <a:r>
              <a:rPr lang="zh-CN" altLang="zh-CN" sz="2600" b="1" kern="100">
                <a:solidFill>
                  <a:srgbClr val="C00000"/>
                </a:solidFill>
                <a:latin typeface="Times New Roman" panose="02020603050405020304"/>
                <a:ea typeface="黑体" panose="02010609060101010101" charset="-122"/>
                <a:cs typeface="Times New Roman" panose="02020603050405020304"/>
              </a:rPr>
              <a:t>解析　</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　</a:t>
            </a:r>
            <a:r>
              <a:rPr lang="zh-CN" altLang="zh-CN" sz="2600" kern="100">
                <a:latin typeface="宋体" panose="02010600030101010101" pitchFamily="2" charset="-122"/>
                <a:ea typeface="宋体" panose="02010600030101010101" pitchFamily="2" charset="-122"/>
                <a:cs typeface="宋体" panose="02010600030101010101" pitchFamily="2" charset="-122"/>
              </a:rPr>
              <a:t>推断过度。原文是说</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鸡在古人心目中的形象并不比凤凰差</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不比凤凰差</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不代表一定</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比凤凰高</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，可见</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鸡在古人心目中地位比凤凰高”的推断过度。</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73075" y="2875915"/>
            <a:ext cx="11245850" cy="1106805"/>
          </a:xfrm>
          <a:prstGeom prst="rect">
            <a:avLst/>
          </a:prstGeom>
          <a:noFill/>
        </p:spPr>
        <p:txBody>
          <a:bodyPr wrap="square" rtlCol="0">
            <a:spAutoFit/>
          </a:bodyPr>
          <a:lstStyle/>
          <a:p>
            <a:pPr indent="662940" algn="ctr">
              <a:lnSpc>
                <a:spcPct val="150000"/>
              </a:lnSpc>
              <a:spcAft>
                <a:spcPct val="0"/>
              </a:spcAft>
            </a:pPr>
            <a:r>
              <a:rPr lang="en-US" altLang="zh-CN" sz="44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Thanks!</a:t>
            </a:r>
            <a:endParaRPr lang="en-US" altLang="zh-CN" sz="44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24600" y="483227"/>
            <a:ext cx="11516625" cy="691515"/>
          </a:xfrm>
          <a:prstGeom prst="rect">
            <a:avLst/>
          </a:prstGeom>
          <a:noFill/>
        </p:spPr>
        <p:txBody>
          <a:bodyPr wrap="square" rtlCol="0">
            <a:spAutoFit/>
          </a:bodyPr>
          <a:lstStyle/>
          <a:p>
            <a:pPr algn="just">
              <a:lnSpc>
                <a:spcPct val="150000"/>
              </a:lnSpc>
              <a:spcAft>
                <a:spcPct val="0"/>
              </a:spcAft>
            </a:pPr>
            <a:r>
              <a:rPr lang="zh-CN" altLang="zh-CN" sz="2600" b="1"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边练边悟</a:t>
            </a:r>
            <a:r>
              <a:rPr lang="en-US" altLang="zh-CN" sz="2600" b="1"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600" kern="100">
                <a:latin typeface="Times New Roman" panose="02020603050405020304"/>
                <a:ea typeface="微软雅黑" panose="020b0503020204020204" pitchFamily="34" charset="-122"/>
                <a:cs typeface="Times New Roman" panose="02020603050405020304"/>
              </a:rPr>
              <a:t>　请指出并分析选项的命题陷阱。</a:t>
            </a:r>
            <a:endParaRPr lang="zh-CN" altLang="zh-CN" sz="1050" kern="100">
              <a:effectLst/>
              <a:latin typeface="宋体" panose="02010600030101010101" pitchFamily="2" charset="-122"/>
              <a:cs typeface="Courier New" panose="02070309020205020404"/>
            </a:endParaRPr>
          </a:p>
        </p:txBody>
      </p:sp>
      <p:sp>
        <p:nvSpPr>
          <p:cNvPr id="3" name="文本框 2" title=""/>
          <p:cNvSpPr txBox="1"/>
          <p:nvPr/>
        </p:nvSpPr>
        <p:spPr>
          <a:xfrm>
            <a:off x="424600" y="1100193"/>
            <a:ext cx="11516625" cy="5367020"/>
          </a:xfrm>
          <a:prstGeom prst="rect">
            <a:avLst/>
          </a:prstGeom>
          <a:noFill/>
        </p:spPr>
        <p:txBody>
          <a:bodyPr wrap="square" rtlCol="0">
            <a:spAutoFit/>
          </a:bodyPr>
          <a:lstStyle/>
          <a:p>
            <a:pPr algn="just">
              <a:lnSpc>
                <a:spcPct val="12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en-US" altLang="zh-CN" sz="2600" b="1" kern="100">
                <a:latin typeface="Times New Roman" panose="02020603050405020304"/>
                <a:ea typeface="楷体_GB2312"/>
                <a:cs typeface="Courier New" panose="02070309020205020404"/>
              </a:rPr>
              <a:t>(2021·</a:t>
            </a:r>
            <a:r>
              <a:rPr lang="zh-CN" altLang="zh-CN" sz="2600" b="1" kern="100">
                <a:latin typeface="Times New Roman" panose="02020603050405020304"/>
                <a:ea typeface="楷体_GB2312"/>
                <a:cs typeface="Times New Roman" panose="02020603050405020304"/>
              </a:rPr>
              <a:t>全国乙卷，</a:t>
            </a:r>
            <a:r>
              <a:rPr lang="en-US" altLang="zh-CN" sz="2600" b="1" kern="100">
                <a:latin typeface="Times New Roman" panose="02020603050405020304"/>
                <a:ea typeface="楷体_GB2312"/>
                <a:cs typeface="Courier New" panose="02070309020205020404"/>
              </a:rPr>
              <a:t>T1</a:t>
            </a:r>
            <a:r>
              <a:rPr lang="zh-CN" altLang="zh-CN" sz="2600" b="1" kern="100">
                <a:latin typeface="Times New Roman" panose="02020603050405020304"/>
                <a:ea typeface="楷体_GB2312"/>
                <a:cs typeface="Times New Roman" panose="02020603050405020304"/>
              </a:rPr>
              <a:t>－</a:t>
            </a:r>
            <a:r>
              <a:rPr lang="en-US" altLang="zh-CN" sz="2600" b="1" kern="100">
                <a:latin typeface="Times New Roman" panose="02020603050405020304"/>
                <a:ea typeface="楷体_GB2312"/>
                <a:cs typeface="Courier New" panose="02070309020205020404"/>
              </a:rPr>
              <a:t>C)</a:t>
            </a:r>
            <a:r>
              <a:rPr lang="zh-CN" altLang="zh-CN" sz="2600" kern="100">
                <a:latin typeface="Times New Roman" panose="02020603050405020304"/>
                <a:ea typeface="微软雅黑" panose="020b0503020204020204" pitchFamily="34" charset="-122"/>
                <a:cs typeface="Times New Roman" panose="02020603050405020304"/>
              </a:rPr>
              <a:t>选择远读还是细读的方法，取决于阅读的对象是大规模的文本集合还是单篇文本。</a:t>
            </a:r>
            <a:endParaRPr lang="zh-CN" altLang="zh-CN" sz="1050" kern="100">
              <a:latin typeface="宋体" panose="02010600030101010101" pitchFamily="2" charset="-122"/>
              <a:cs typeface="Courier New" panose="02070309020205020404"/>
            </a:endParaRPr>
          </a:p>
          <a:p>
            <a:pPr algn="just">
              <a:lnSpc>
                <a:spcPct val="12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楷体" panose="02010609060101010101" charset="-122"/>
                <a:ea typeface="楷体" panose="02010609060101010101" charset="-122"/>
                <a:cs typeface="楷体" panose="02010609060101010101" charset="-122"/>
              </a:rPr>
              <a:t>需要补充的是，当考察单篇文本的文本特征</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例如计算一篇文档中所有单字的出现频率</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，或者分析其内部结构</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例如提取一部小说中所有人物的对话网络</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时，数据量也会增长到个人无法处理的程度。所以，上述对文本集合所做的讨论在单篇文本层面也是成立的</a:t>
            </a:r>
            <a:r>
              <a:rPr lang="zh-CN" altLang="zh-CN" sz="2600" kern="100">
                <a:latin typeface="Times New Roman" panose="02020603050405020304"/>
                <a:ea typeface="微软雅黑" panose="020b0503020204020204" pitchFamily="34" charset="-122"/>
                <a:cs typeface="Times New Roman" panose="02020603050405020304"/>
              </a:rPr>
              <a:t>。</a:t>
            </a:r>
            <a:endParaRPr lang="zh-CN" altLang="zh-CN" sz="1050" kern="100">
              <a:latin typeface="宋体" panose="02010600030101010101" pitchFamily="2" charset="-122"/>
              <a:cs typeface="Courier New" panose="02070309020205020404"/>
            </a:endParaRPr>
          </a:p>
          <a:p>
            <a:pPr algn="just">
              <a:lnSpc>
                <a:spcPct val="120000"/>
              </a:lnSpc>
              <a:spcAft>
                <a:spcPct val="0"/>
              </a:spcAft>
            </a:pPr>
            <a:r>
              <a:rPr lang="zh-CN" altLang="zh-CN" sz="2600" b="1" kern="100">
                <a:solidFill>
                  <a:srgbClr val="C00000"/>
                </a:solidFill>
                <a:latin typeface="Times New Roman" panose="02020603050405020304"/>
                <a:ea typeface="黑体" panose="02010609060101010101" charset="-122"/>
                <a:cs typeface="Times New Roman" panose="02020603050405020304"/>
              </a:rPr>
              <a:t>解析　</a:t>
            </a:r>
            <a:r>
              <a:rPr lang="zh-CN" altLang="zh-CN" sz="2600" kern="100">
                <a:latin typeface="宋体" panose="02010600030101010101" pitchFamily="2" charset="-122"/>
                <a:ea typeface="宋体" panose="02010600030101010101" pitchFamily="2" charset="-122"/>
                <a:cs typeface="宋体" panose="02010600030101010101" pitchFamily="2" charset="-122"/>
              </a:rPr>
              <a:t>选项以偏概全。原文中说</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需要补充的是，当考查单篇文本的文体特征或者分析其内部结构时，数据量也会增长到个人无法处理的程度。所以，上述对文本集合所做的讨论，在单篇文本层面也是成立的</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，也就是说远读的方法也适用于单篇文本。那么</a:t>
            </a:r>
            <a:r>
              <a:rPr lang="en-US" altLang="zh-CN" sz="2600" kern="100">
                <a:latin typeface="宋体" panose="02010600030101010101" pitchFamily="2" charset="-122"/>
                <a:ea typeface="宋体" panose="02010600030101010101" pitchFamily="2" charset="-122"/>
                <a:cs typeface="宋体" panose="02010600030101010101" pitchFamily="2" charset="-122"/>
              </a:rPr>
              <a:t>C</a:t>
            </a:r>
            <a:r>
              <a:rPr lang="zh-CN" altLang="zh-CN" sz="2600" kern="100">
                <a:latin typeface="宋体" panose="02010600030101010101" pitchFamily="2" charset="-122"/>
                <a:ea typeface="宋体" panose="02010600030101010101" pitchFamily="2" charset="-122"/>
                <a:cs typeface="宋体" panose="02010600030101010101" pitchFamily="2" charset="-122"/>
              </a:rPr>
              <a:t>项所说的</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选择远读还是细读的方法，取决于阅读的对象是大规模的文本集合还是单篇文本</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就不严密了。</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91490" y="619125"/>
            <a:ext cx="11245850" cy="691515"/>
          </a:xfrm>
          <a:prstGeom prst="rect">
            <a:avLst/>
          </a:prstGeom>
          <a:noFill/>
        </p:spPr>
        <p:txBody>
          <a:bodyPr wrap="square" rtlCol="0">
            <a:spAutoFit/>
          </a:bodyPr>
          <a:lstStyle/>
          <a:p>
            <a:pPr indent="662940" algn="l">
              <a:lnSpc>
                <a:spcPct val="150000"/>
              </a:lnSpc>
              <a:spcAft>
                <a:spcPct val="0"/>
              </a:spcAft>
            </a:pPr>
            <a:r>
              <a:rPr lang="en-US"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武断绝对</a:t>
            </a:r>
            <a:endParaRPr lang="zh-CN" altLang="zh-CN" sz="2600" b="1" kern="100">
              <a:solidFill>
                <a:srgbClr val="0000FF"/>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title=""/>
          <p:cNvSpPr txBox="1"/>
          <p:nvPr/>
        </p:nvSpPr>
        <p:spPr>
          <a:xfrm>
            <a:off x="638175" y="1310640"/>
            <a:ext cx="11174095" cy="1291590"/>
          </a:xfrm>
          <a:prstGeom prst="rect">
            <a:avLst/>
          </a:prstGeom>
          <a:noFill/>
        </p:spPr>
        <p:txBody>
          <a:bodyPr wrap="square" rtlCol="0">
            <a:spAutoFit/>
          </a:bodyPr>
          <a:lstStyle/>
          <a:p>
            <a:pPr algn="l">
              <a:lnSpc>
                <a:spcPct val="150000"/>
              </a:lnSpc>
              <a:spcAft>
                <a:spcPct val="0"/>
              </a:spcAft>
            </a:pPr>
            <a:r>
              <a:rPr lang="zh-CN" sz="2600" b="1" kern="100">
                <a:solidFill>
                  <a:srgbClr val="00B050"/>
                </a:solidFill>
                <a:effectLst/>
                <a:latin typeface="微软雅黑" panose="020b0503020204020204" pitchFamily="34" charset="-122"/>
                <a:ea typeface="微软雅黑" panose="020b0503020204020204" pitchFamily="34" charset="-122"/>
                <a:cs typeface="Times New Roman" panose="02020603050405020304"/>
                <a:sym typeface="+mn-ea"/>
              </a:rPr>
              <a:t>设错方式：</a:t>
            </a:r>
            <a:r>
              <a:rPr lang="zh-CN" sz="2600" kern="100">
                <a:effectLst/>
                <a:latin typeface="楷体" panose="02010609060101010101" charset="-122"/>
                <a:ea typeface="楷体" panose="02010609060101010101" charset="-122"/>
                <a:cs typeface="Times New Roman" panose="02020603050405020304"/>
                <a:sym typeface="+mn-ea"/>
              </a:rPr>
              <a:t>原文的内容在范围、程度等方面有所保留，而选项内容夸大其词，把相对的情况说成绝对的情况。</a:t>
            </a:r>
            <a:endParaRPr lang="zh-CN" altLang="en-US" kern="100">
              <a:effectLst/>
              <a:latin typeface="楷体" panose="02010609060101010101" charset="-122"/>
              <a:ea typeface="楷体" panose="02010609060101010101" charset="-122"/>
              <a:cs typeface="Courier New" panose="02070309020205020404"/>
            </a:endParaRPr>
          </a:p>
        </p:txBody>
      </p:sp>
      <p:sp>
        <p:nvSpPr>
          <p:cNvPr id="6" name="文本框 5" title=""/>
          <p:cNvSpPr txBox="1"/>
          <p:nvPr/>
        </p:nvSpPr>
        <p:spPr>
          <a:xfrm>
            <a:off x="638175" y="2775585"/>
            <a:ext cx="11038840" cy="2491740"/>
          </a:xfrm>
          <a:prstGeom prst="rect">
            <a:avLst/>
          </a:prstGeom>
          <a:noFill/>
        </p:spPr>
        <p:txBody>
          <a:bodyPr wrap="square" rtlCol="0">
            <a:spAutoFit/>
          </a:bodyPr>
          <a:lstStyle/>
          <a:p>
            <a:pPr algn="l">
              <a:lnSpc>
                <a:spcPct val="150000"/>
              </a:lnSpc>
            </a:pPr>
            <a:r>
              <a:rPr lang="zh-CN" sz="2600" b="1" kern="100">
                <a:solidFill>
                  <a:srgbClr val="00B050"/>
                </a:solidFill>
                <a:effectLst/>
                <a:latin typeface="微软雅黑" panose="020b0503020204020204" pitchFamily="34" charset="-122"/>
                <a:ea typeface="微软雅黑" panose="020b0503020204020204" pitchFamily="34" charset="-122"/>
                <a:cs typeface="Times New Roman" panose="02020603050405020304"/>
                <a:sym typeface="+mn-ea"/>
              </a:rPr>
              <a:t>解题要点：</a:t>
            </a:r>
            <a:r>
              <a:rPr lang="zh-CN" sz="2600" kern="100">
                <a:effectLst/>
                <a:latin typeface="楷体" panose="02010609060101010101" charset="-122"/>
                <a:ea typeface="楷体" panose="02010609060101010101" charset="-122"/>
                <a:cs typeface="楷体" panose="02010609060101010101" charset="-122"/>
                <a:sym typeface="+mn-ea"/>
              </a:rPr>
              <a:t>注意选项中表示全部范围的词“全部”“所有”“囊括”“总共”“一概”等，表示限定范围的词“只”</a:t>
            </a:r>
            <a:r>
              <a:rPr lang="zh-CN" altLang="en-US" sz="2600" kern="100">
                <a:effectLst/>
                <a:latin typeface="楷体" panose="02010609060101010101" charset="-122"/>
                <a:ea typeface="楷体" panose="02010609060101010101" charset="-122"/>
                <a:cs typeface="楷体" panose="02010609060101010101" charset="-122"/>
              </a:rPr>
              <a:t>“仅仅”等，表示肯定的词“必定”“必须”“一定”“就”等，遇到这些词时要注意比对原文，如果原文没有，一般就属于武断绝对了。</a:t>
            </a:r>
            <a:endParaRPr lang="zh-CN" altLang="en-US" sz="260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36880" y="510540"/>
            <a:ext cx="11475085" cy="691515"/>
          </a:xfrm>
          <a:prstGeom prst="rect">
            <a:avLst/>
          </a:prstGeom>
          <a:noFill/>
        </p:spPr>
        <p:txBody>
          <a:bodyPr wrap="square" rtlCol="0">
            <a:spAutoFit/>
          </a:bodyPr>
          <a:lstStyle/>
          <a:p>
            <a:pPr algn="just">
              <a:lnSpc>
                <a:spcPct val="150000"/>
              </a:lnSpc>
              <a:spcAft>
                <a:spcPct val="0"/>
              </a:spcAft>
            </a:pPr>
            <a:r>
              <a:rPr lang="zh-CN" altLang="zh-CN" sz="2600" b="1"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边练边悟</a:t>
            </a:r>
            <a:r>
              <a:rPr lang="en-US" altLang="zh-CN" sz="2600" b="1"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2600" b="1" kern="1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600" kern="100">
                <a:latin typeface="Times New Roman" panose="02020603050405020304"/>
                <a:ea typeface="微软雅黑" panose="020b0503020204020204" pitchFamily="34" charset="-122"/>
                <a:cs typeface="Times New Roman" panose="02020603050405020304"/>
              </a:rPr>
              <a:t>请指出并分析选项的命题陷阱。</a:t>
            </a:r>
            <a:endParaRPr lang="zh-CN" altLang="zh-CN" sz="1050" kern="100">
              <a:effectLst/>
              <a:latin typeface="宋体" panose="02010600030101010101" pitchFamily="2" charset="-122"/>
              <a:cs typeface="Courier New" panose="02070309020205020404"/>
            </a:endParaRPr>
          </a:p>
        </p:txBody>
      </p:sp>
      <p:sp>
        <p:nvSpPr>
          <p:cNvPr id="3" name="文本框 2" title=""/>
          <p:cNvSpPr txBox="1"/>
          <p:nvPr/>
        </p:nvSpPr>
        <p:spPr>
          <a:xfrm>
            <a:off x="486873" y="1127816"/>
            <a:ext cx="11402599" cy="4892675"/>
          </a:xfrm>
          <a:prstGeom prst="rect">
            <a:avLst/>
          </a:prstGeom>
          <a:noFill/>
        </p:spPr>
        <p:txBody>
          <a:bodyPr wrap="square" rtlCol="0">
            <a:spAutoFit/>
          </a:bodyPr>
          <a:lstStyle/>
          <a:p>
            <a:pPr algn="just">
              <a:lnSpc>
                <a:spcPct val="15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en-US" altLang="zh-CN" sz="2600" b="1" kern="100">
                <a:latin typeface="Times New Roman" panose="02020603050405020304"/>
                <a:ea typeface="楷体_GB2312"/>
                <a:cs typeface="Courier New" panose="02070309020205020404"/>
              </a:rPr>
              <a:t>(2021·</a:t>
            </a:r>
            <a:r>
              <a:rPr lang="zh-CN" altLang="zh-CN" sz="2600" b="1" kern="100">
                <a:latin typeface="Times New Roman" panose="02020603050405020304"/>
                <a:ea typeface="楷体_GB2312"/>
                <a:cs typeface="Times New Roman" panose="02020603050405020304"/>
              </a:rPr>
              <a:t>浙江卷，</a:t>
            </a:r>
            <a:r>
              <a:rPr lang="en-US" altLang="zh-CN" sz="2600" b="1" kern="100">
                <a:latin typeface="Times New Roman" panose="02020603050405020304"/>
                <a:ea typeface="楷体_GB2312"/>
                <a:cs typeface="Courier New" panose="02070309020205020404"/>
              </a:rPr>
              <a:t>T7</a:t>
            </a:r>
            <a:r>
              <a:rPr lang="zh-CN" altLang="zh-CN" sz="2600" b="1" kern="100">
                <a:latin typeface="Times New Roman" panose="02020603050405020304"/>
                <a:ea typeface="楷体_GB2312"/>
                <a:cs typeface="Times New Roman" panose="02020603050405020304"/>
              </a:rPr>
              <a:t>－</a:t>
            </a:r>
            <a:r>
              <a:rPr lang="en-US" altLang="zh-CN" sz="2600" b="1" kern="100">
                <a:latin typeface="Times New Roman" panose="02020603050405020304"/>
                <a:ea typeface="楷体_GB2312"/>
                <a:cs typeface="Courier New" panose="02070309020205020404"/>
              </a:rPr>
              <a:t>A)</a:t>
            </a:r>
            <a:r>
              <a:rPr lang="zh-CN" altLang="zh-CN" sz="2600" kern="100">
                <a:latin typeface="Times New Roman" panose="02020603050405020304"/>
                <a:ea typeface="微软雅黑" panose="020b0503020204020204" pitchFamily="34" charset="-122"/>
                <a:cs typeface="Times New Roman" panose="02020603050405020304"/>
              </a:rPr>
              <a:t>散文家和小说家一直掌握着运用进行时态写作的技术手段，他们可以带领读者在仿真的叙述情境中体验丰富、复杂、紧张、多变的逼真效果。</a:t>
            </a:r>
            <a:endParaRPr lang="zh-CN" altLang="zh-CN" sz="1050" kern="100">
              <a:latin typeface="宋体" panose="02010600030101010101" pitchFamily="2" charset="-122"/>
              <a:cs typeface="Courier New" panose="02070309020205020404"/>
            </a:endParaRPr>
          </a:p>
          <a:p>
            <a:pPr algn="just">
              <a:lnSpc>
                <a:spcPct val="15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楷体" panose="02010609060101010101" charset="-122"/>
                <a:ea typeface="楷体" panose="02010609060101010101" charset="-122"/>
                <a:cs typeface="楷体" panose="02010609060101010101" charset="-122"/>
              </a:rPr>
              <a:t>正在进行时的好处是什么？把读者凌空抓起来，直接扔进叙述的情境中。即使是回忆体小说，也强调情节和细节带来的效果逼真的还原体验。小说家要带领读者在丰富、复杂、紧张、多变的仿真景况中做出临场反应。而这种技术手段，似乎为散文所遗忘。也许散文更多跟个人经验相关，经验都是过去的，而我们又急于把经验中的“道”提炼出来</a:t>
            </a:r>
            <a:r>
              <a:rPr lang="zh-CN" altLang="zh-CN" sz="2600" kern="100" smtClean="0">
                <a:latin typeface="楷体" panose="02010609060101010101" charset="-122"/>
                <a:ea typeface="楷体" panose="02010609060101010101" charset="-122"/>
                <a:cs typeface="楷体" panose="02010609060101010101" charset="-122"/>
              </a:rPr>
              <a:t>。</a:t>
            </a:r>
            <a:endParaRPr lang="zh-CN" altLang="zh-CN" sz="1050" kern="100">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894" y="711936"/>
            <a:ext cx="11516625" cy="2491740"/>
          </a:xfrm>
          <a:prstGeom prst="rect">
            <a:avLst/>
          </a:prstGeom>
          <a:noFill/>
        </p:spPr>
        <p:txBody>
          <a:bodyPr wrap="square" rtlCol="0">
            <a:spAutoFit/>
          </a:bodyPr>
          <a:lstStyle/>
          <a:p>
            <a:pPr lvl="0" algn="just">
              <a:lnSpc>
                <a:spcPct val="150000"/>
              </a:lnSpc>
            </a:pPr>
            <a:r>
              <a:rPr lang="zh-CN" altLang="zh-CN" sz="2600" b="1" kern="100">
                <a:solidFill>
                  <a:srgbClr val="C00000"/>
                </a:solidFill>
                <a:latin typeface="Times New Roman" panose="02020603050405020304"/>
                <a:ea typeface="黑体" panose="02010609060101010101" charset="-122"/>
                <a:cs typeface="Times New Roman" panose="02020603050405020304"/>
              </a:rPr>
              <a:t>解析　</a:t>
            </a:r>
            <a:r>
              <a:rPr lang="zh-CN"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选项武断绝对。</a:t>
            </a:r>
            <a:r>
              <a:rPr lang="en-US"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散文家和小说家一直掌握着运用进行时态写作的技术手段</a:t>
            </a:r>
            <a:r>
              <a:rPr lang="en-US"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错。原文的表述是</a:t>
            </a:r>
            <a:r>
              <a:rPr lang="en-US"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zh-CN" sz="2600" kern="100">
                <a:solidFill>
                  <a:prstClr val="black"/>
                </a:solidFill>
                <a:latin typeface="宋体" panose="02010600030101010101" pitchFamily="2" charset="-122"/>
                <a:ea typeface="宋体" panose="02010600030101010101" pitchFamily="2" charset="-122"/>
                <a:cs typeface="宋体" panose="02010600030101010101" pitchFamily="2" charset="-122"/>
              </a:rPr>
              <a:t>小说家要带领读者在丰富、复杂、紧张、多变的仿真景况中作出临场反应。而这种技术手段，似乎为散文所遗忘”，可见散文家并没有“一直掌握着运用进行时态写作的技术手段”。</a:t>
            </a:r>
            <a:endParaRPr lang="zh-CN" altLang="zh-CN" sz="1050" kern="100">
              <a:solidFill>
                <a:prstClr val="black"/>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91490" y="619125"/>
            <a:ext cx="11245850" cy="691515"/>
          </a:xfrm>
          <a:prstGeom prst="rect">
            <a:avLst/>
          </a:prstGeom>
          <a:noFill/>
        </p:spPr>
        <p:txBody>
          <a:bodyPr wrap="square" rtlCol="0">
            <a:spAutoFit/>
          </a:bodyPr>
          <a:lstStyle/>
          <a:p>
            <a:pPr indent="662940" algn="l">
              <a:lnSpc>
                <a:spcPct val="150000"/>
              </a:lnSpc>
              <a:spcAft>
                <a:spcPct val="0"/>
              </a:spcAft>
            </a:pPr>
            <a:r>
              <a:rPr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3.无中生有</a:t>
            </a:r>
            <a:endParaRPr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title=""/>
          <p:cNvSpPr txBox="1"/>
          <p:nvPr/>
        </p:nvSpPr>
        <p:spPr>
          <a:xfrm>
            <a:off x="638175" y="1310640"/>
            <a:ext cx="11174095" cy="1291590"/>
          </a:xfrm>
          <a:prstGeom prst="rect">
            <a:avLst/>
          </a:prstGeom>
          <a:noFill/>
        </p:spPr>
        <p:txBody>
          <a:bodyPr wrap="square" rtlCol="0">
            <a:spAutoFit/>
          </a:bodyPr>
          <a:lstStyle/>
          <a:p>
            <a:pPr algn="l">
              <a:lnSpc>
                <a:spcPct val="150000"/>
              </a:lnSpc>
              <a:spcAft>
                <a:spcPct val="0"/>
              </a:spcAft>
            </a:pPr>
            <a:r>
              <a:rPr lang="zh-CN" sz="2600" b="1" kern="100">
                <a:solidFill>
                  <a:srgbClr val="00B050"/>
                </a:solidFill>
                <a:effectLst/>
                <a:latin typeface="微软雅黑" panose="020b0503020204020204" pitchFamily="34" charset="-122"/>
                <a:ea typeface="微软雅黑" panose="020b0503020204020204" pitchFamily="34" charset="-122"/>
                <a:cs typeface="Times New Roman" panose="02020603050405020304"/>
                <a:sym typeface="+mn-ea"/>
              </a:rPr>
              <a:t>设错方式：</a:t>
            </a:r>
            <a:r>
              <a:rPr lang="zh-CN" sz="2600" kern="100">
                <a:effectLst/>
                <a:latin typeface="楷体" panose="02010609060101010101" charset="-122"/>
                <a:ea typeface="楷体" panose="02010609060101010101" charset="-122"/>
                <a:cs typeface="Times New Roman" panose="02020603050405020304"/>
                <a:sym typeface="+mn-ea"/>
              </a:rPr>
              <a:t>选项在加工转述原文内容时增添了原文没有的信息，或者原文中没有此意，而是命题者故意增加内容，以此来干扰考生。</a:t>
            </a:r>
            <a:endParaRPr lang="zh-CN" altLang="en-US" kern="100">
              <a:effectLst/>
              <a:latin typeface="楷体" panose="02010609060101010101" charset="-122"/>
              <a:ea typeface="楷体" panose="02010609060101010101" charset="-122"/>
              <a:cs typeface="Courier New" panose="02070309020205020404"/>
            </a:endParaRPr>
          </a:p>
        </p:txBody>
      </p:sp>
      <p:sp>
        <p:nvSpPr>
          <p:cNvPr id="6" name="文本框 5" title=""/>
          <p:cNvSpPr txBox="1"/>
          <p:nvPr/>
        </p:nvSpPr>
        <p:spPr>
          <a:xfrm>
            <a:off x="638175" y="2775585"/>
            <a:ext cx="11038840" cy="1291590"/>
          </a:xfrm>
          <a:prstGeom prst="rect">
            <a:avLst/>
          </a:prstGeom>
          <a:noFill/>
        </p:spPr>
        <p:txBody>
          <a:bodyPr wrap="square" rtlCol="0">
            <a:spAutoFit/>
          </a:bodyPr>
          <a:lstStyle/>
          <a:p>
            <a:pPr algn="l">
              <a:lnSpc>
                <a:spcPct val="150000"/>
              </a:lnSpc>
            </a:pPr>
            <a:r>
              <a:rPr lang="zh-CN" sz="2600" b="1" kern="100">
                <a:solidFill>
                  <a:srgbClr val="00B050"/>
                </a:solidFill>
                <a:effectLst/>
                <a:latin typeface="微软雅黑" panose="020b0503020204020204" pitchFamily="34" charset="-122"/>
                <a:ea typeface="微软雅黑" panose="020b0503020204020204" pitchFamily="34" charset="-122"/>
                <a:cs typeface="Times New Roman" panose="02020603050405020304"/>
                <a:sym typeface="+mn-ea"/>
              </a:rPr>
              <a:t>解题要点：</a:t>
            </a:r>
            <a:r>
              <a:rPr lang="zh-CN" sz="2600" kern="100">
                <a:effectLst/>
                <a:latin typeface="楷体" panose="02010609060101010101" charset="-122"/>
                <a:ea typeface="楷体" panose="02010609060101010101" charset="-122"/>
                <a:cs typeface="楷体" panose="02010609060101010101" charset="-122"/>
              </a:rPr>
              <a:t>仔细检查所给选项的内容是否能在文中找到依据，或者是否能根据原文合理地推断出来</a:t>
            </a:r>
            <a:r>
              <a:rPr lang="zh-CN" altLang="en-US" sz="2600" kern="100">
                <a:effectLst/>
                <a:latin typeface="楷体" panose="02010609060101010101" charset="-122"/>
                <a:ea typeface="楷体" panose="02010609060101010101" charset="-122"/>
                <a:cs typeface="楷体" panose="02010609060101010101" charset="-122"/>
              </a:rPr>
              <a:t>。</a:t>
            </a:r>
            <a:endParaRPr lang="zh-CN" altLang="en-US" sz="260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AS_OS" val="Unix 3.10 unknown"/>
  <p:tag name="AS_RELEASE_DATE" val="2023.03.31"/>
  <p:tag name="AS_TITLE" val="Aspose.Slides for Java"/>
  <p:tag name="AS_VERSION" val="23.3"/>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1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121</Paragraphs>
  <Slides>41</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41</vt:i4>
      </vt:variant>
    </vt:vector>
  </HeadingPairs>
  <TitlesOfParts>
    <vt:vector baseType="lpstr" size="52">
      <vt:lpstr>Arial</vt:lpstr>
      <vt:lpstr>微软雅黑</vt:lpstr>
      <vt:lpstr>Wingdings</vt:lpstr>
      <vt:lpstr>Calibri</vt:lpstr>
      <vt:lpstr>宋体</vt:lpstr>
      <vt:lpstr>Courier New</vt:lpstr>
      <vt:lpstr>楷体</vt:lpstr>
      <vt:lpstr>Times New Roman</vt:lpstr>
      <vt:lpstr>黑体</vt:lpstr>
      <vt:lpstr>楷体_GB2312</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2023-07-23T00:33:13.942</cp:lastPrinted>
  <dcterms:created xsi:type="dcterms:W3CDTF">2023-07-23T00:33:13Z</dcterms:created>
  <dcterms:modified xsi:type="dcterms:W3CDTF">2023-07-22T16:33:13Z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