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94" r:id="rId3"/>
    <p:sldId id="399" r:id="rId4"/>
    <p:sldId id="396" r:id="rId5"/>
    <p:sldId id="397" r:id="rId6"/>
    <p:sldId id="404" r:id="rId7"/>
    <p:sldId id="405" r:id="rId8"/>
    <p:sldId id="459" r:id="rId9"/>
    <p:sldId id="407" r:id="rId10"/>
    <p:sldId id="434" r:id="rId11"/>
    <p:sldId id="512" r:id="rId12"/>
    <p:sldId id="530" r:id="rId13"/>
    <p:sldId id="534" r:id="rId14"/>
    <p:sldId id="531" r:id="rId15"/>
    <p:sldId id="373" r:id="rId16"/>
    <p:sldId id="537" r:id="rId17"/>
    <p:sldId id="536" r:id="rId18"/>
    <p:sldId id="499" r:id="rId19"/>
    <p:sldId id="356" r:id="rId20"/>
    <p:sldId id="435" r:id="rId21"/>
    <p:sldId id="501" r:id="rId22"/>
    <p:sldId id="438" r:id="rId23"/>
    <p:sldId id="500" r:id="rId2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y123.Org" initials="S" lastIdx="11" clrIdx="0"/>
  <p:cmAuthor id="2" name="Administrator" initials="A" lastIdx="1" clrIdx="1"/>
  <p:cmAuthor id="3" name="dell" initials="d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2029EA"/>
    <a:srgbClr val="FF3300"/>
    <a:srgbClr val="007370"/>
    <a:srgbClr val="FBE5D6"/>
    <a:srgbClr val="009999"/>
    <a:srgbClr val="4F855D"/>
    <a:srgbClr val="B2B2B2"/>
    <a:srgbClr val="202020"/>
    <a:srgbClr val="3232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-288" y="-108"/>
      </p:cViewPr>
      <p:guideLst>
        <p:guide orient="horz" pos="235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commentAuthors" Target="commentAuthors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4" Type="http://schemas.openxmlformats.org/officeDocument/2006/relationships/theme" Target="../theme/theme1.xml"/><Relationship Id="rId33" Type="http://schemas.openxmlformats.org/officeDocument/2006/relationships/image" Target="../media/image1.png"/><Relationship Id="rId32" Type="http://schemas.openxmlformats.org/officeDocument/2006/relationships/tags" Target="../tags/tag3.xml"/><Relationship Id="rId31" Type="http://schemas.openxmlformats.org/officeDocument/2006/relationships/tags" Target="../tags/tag2.xml"/><Relationship Id="rId30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30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1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3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33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1665" y="68580"/>
            <a:ext cx="11089640" cy="6642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204470" y="421005"/>
            <a:ext cx="2652395" cy="713740"/>
            <a:chOff x="2371" y="690"/>
            <a:chExt cx="3471" cy="1124"/>
          </a:xfrm>
        </p:grpSpPr>
        <p:sp>
          <p:nvSpPr>
            <p:cNvPr id="1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6" name="TextBox 18"/>
            <p:cNvSpPr txBox="1"/>
            <p:nvPr/>
          </p:nvSpPr>
          <p:spPr>
            <a:xfrm>
              <a:off x="2644" y="741"/>
              <a:ext cx="2568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探寻品质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413385" y="1372235"/>
            <a:ext cx="11198225" cy="1476375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作者是一名航天员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在写作本文中也体现出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严谨、科学的态度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值得我们体会与学习。请在五个小节中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各找出一个句子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探寻其中所蕴含着的</a:t>
            </a:r>
            <a:r>
              <a:rPr lang="zh-CN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“人性的伟大”</a:t>
            </a:r>
            <a:r>
              <a:rPr sz="3000">
                <a:sym typeface="+mn-ea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任务二、三、四和思考探究二、三</a:t>
            </a:r>
            <a:r>
              <a:rPr sz="3000">
                <a:sym typeface="+mn-ea"/>
              </a:rPr>
              <a:t>)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sz="3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4020" y="2995930"/>
            <a:ext cx="1104011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意外出现了。共振以曲线形式变化着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痛苦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的感觉越来越强烈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五脏六腑似乎都要碎了。我几乎</a:t>
            </a:r>
            <a:r>
              <a:rPr lang="zh-CN" altLang="en-US" sz="3000" b="1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无法承受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觉得自己快不行了。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当时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我的脑子还非常清醒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以为飞船起飞时就是这样的。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43" name="矩形 7"/>
          <p:cNvSpPr/>
          <p:nvPr/>
        </p:nvSpPr>
        <p:spPr>
          <a:xfrm>
            <a:off x="8218805" y="4472305"/>
            <a:ext cx="204089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从容镇定理智平和</a:t>
            </a:r>
            <a:endParaRPr lang="zh-CN" altLang="en-US" sz="30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4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4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210310" y="804545"/>
            <a:ext cx="986790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/>
              <a:t>   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估计在我之前遨游太空的国外航天员会有类似体会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但他们从未对我说起过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在这个情况下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没别的办法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只能完全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靠意志力克服这种错觉。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“神舟六号”和“神舟七号”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升空后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航天员都产生了这种错觉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但他们已有心理准备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因为我跟他们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仔细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说过。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4843" name="矩形 7"/>
          <p:cNvSpPr/>
          <p:nvPr/>
        </p:nvSpPr>
        <p:spPr>
          <a:xfrm>
            <a:off x="7457440" y="3665855"/>
            <a:ext cx="294449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30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极强的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集体意识和使命感</a:t>
            </a:r>
            <a:endParaRPr lang="zh-CN" altLang="en-US" sz="30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4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48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80695" y="205740"/>
            <a:ext cx="1107440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/>
              <a:t>       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但是</a:t>
            </a:r>
            <a:r>
              <a:rPr sz="2800" b="1">
                <a:sym typeface="+mn-ea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我没有看到长城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几次努力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寻找长城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但没有结果。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“神舟六号”和“神舟七号”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飞行时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曾嘱咐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航天员们仔细看看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但他们也没看到长城。在太空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实际上看不到地球上的任何单体建筑。我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询问过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国际上的很多航天员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没有谁能拿出确凿的证据说看到了什么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4843" name="矩形 7"/>
          <p:cNvSpPr/>
          <p:nvPr/>
        </p:nvSpPr>
        <p:spPr>
          <a:xfrm>
            <a:off x="8021955" y="5724525"/>
            <a:ext cx="332994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3000" b="1" dirty="0">
                <a:solidFill>
                  <a:srgbClr val="2029EA"/>
                </a:solidFill>
                <a:latin typeface="黑体" panose="02010609060101010101" charset="-122"/>
                <a:ea typeface="黑体" panose="02010609060101010101" charset="-122"/>
              </a:rPr>
              <a:t>对真理的不懈追求</a:t>
            </a:r>
            <a:endParaRPr lang="zh-CN" altLang="en-US" sz="3000" b="1" dirty="0">
              <a:solidFill>
                <a:srgbClr val="2029E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严谨、科学的态度</a:t>
            </a:r>
            <a:endParaRPr lang="zh-CN" altLang="en-US" sz="30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6890" y="2380615"/>
            <a:ext cx="1100201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不是当时的声音</a:t>
            </a:r>
            <a:r>
              <a:rPr sz="2800" b="1">
                <a:sym typeface="+mn-ea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就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不能签字</a:t>
            </a:r>
            <a:r>
              <a:rPr sz="2800" b="1">
                <a:sym typeface="+mn-ea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所以就让我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反复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听</a:t>
            </a:r>
            <a:r>
              <a:rPr sz="2800" b="1">
                <a:sym typeface="+mn-ea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断断续续听了一年多。但是直到现在也没有确认</a:t>
            </a:r>
            <a:r>
              <a:rPr sz="2800" b="1">
                <a:sym typeface="+mn-ea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那个神秘的声音也没有在我耳边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准确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地再现过。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9125" y="3764280"/>
            <a:ext cx="1089977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5时35分</a:t>
            </a:r>
            <a:r>
              <a:rPr sz="2800" b="1">
                <a:sym typeface="+mn-ea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飞船开始在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343公里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高的轨道上制动。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5时58分</a:t>
            </a:r>
            <a:r>
              <a:rPr sz="2800" b="1">
                <a:sym typeface="+mn-ea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飞船的速度减到一定数值。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6时4分</a:t>
            </a:r>
            <a:r>
              <a:rPr sz="2800" b="1">
                <a:sym typeface="+mn-ea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飞船飞行至距离地面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100公里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6时14分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距离地面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10公里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飞船抛开降落伞盖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并迅速带出引导伞。能听到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“砰”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的一声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非常响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164分贝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4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43" grpId="0"/>
      <p:bldP spid="4" grpId="0"/>
      <p:bldP spid="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494665" y="674370"/>
            <a:ext cx="1099629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我曾</a:t>
            </a:r>
            <a:r>
              <a:rPr lang="zh-CN" altLang="zh-CN" sz="3000" b="1" dirty="0">
                <a:solidFill>
                  <a:srgbClr val="2029EA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俯瞰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我们的首都北京</a:t>
            </a:r>
            <a:r>
              <a:rPr sz="3000" b="1">
                <a:sym typeface="+mn-ea"/>
              </a:rPr>
              <a:t>,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白天它是燕山山脉边的一片灰白</a:t>
            </a:r>
            <a:r>
              <a:rPr sz="3000" b="1">
                <a:sym typeface="+mn-ea"/>
              </a:rPr>
              <a:t>,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分辨不清</a:t>
            </a:r>
            <a:r>
              <a:rPr sz="3000" b="1">
                <a:sym typeface="+mn-ea"/>
              </a:rPr>
              <a:t>,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夜晚则呈现一片</a:t>
            </a:r>
            <a:r>
              <a:rPr lang="zh-CN" altLang="zh-CN" sz="3000" b="1" dirty="0">
                <a:solidFill>
                  <a:srgbClr val="2029EA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红晕</a:t>
            </a:r>
            <a:r>
              <a:rPr sz="3000" b="1">
                <a:sym typeface="+mn-ea"/>
              </a:rPr>
              <a:t>,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那里有我的战友和亲人</a:t>
            </a:r>
            <a:r>
              <a:rPr lang="zh-CN" altLang="zh-CN" sz="30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。</a:t>
            </a:r>
            <a:endParaRPr lang="zh-CN" altLang="zh-CN" sz="3000" b="1" dirty="0" smtClean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34843" name="矩形 7"/>
          <p:cNvSpPr/>
          <p:nvPr/>
        </p:nvSpPr>
        <p:spPr>
          <a:xfrm>
            <a:off x="8260080" y="1689100"/>
            <a:ext cx="2506345" cy="1106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000" b="1" dirty="0">
                <a:solidFill>
                  <a:srgbClr val="2029EA"/>
                </a:solidFill>
                <a:latin typeface="黑体" panose="02010609060101010101" charset="-122"/>
                <a:ea typeface="黑体" panose="02010609060101010101" charset="-122"/>
              </a:rPr>
              <a:t>牵挂、挚爱</a:t>
            </a:r>
            <a:endParaRPr lang="zh-CN" altLang="en-US" sz="3000" b="1" dirty="0">
              <a:solidFill>
                <a:srgbClr val="2029EA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爱国</a:t>
            </a:r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7535" y="2795905"/>
            <a:ext cx="1099629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就这一下</a:t>
            </a:r>
            <a:r>
              <a:rPr sz="3000" b="1">
                <a:sym typeface="+mn-ea"/>
              </a:rPr>
              <a:t>,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指挥大厅有人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大声喊道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en-US" altLang="zh-CN" sz="3000" b="1" dirty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快看啊</a:t>
            </a:r>
            <a:r>
              <a:rPr sz="3000" b="1">
                <a:sym typeface="+mn-ea"/>
              </a:rPr>
              <a:t>,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他眨眼了</a:t>
            </a:r>
            <a:r>
              <a:rPr sz="3000" b="1">
                <a:sym typeface="+mn-ea"/>
              </a:rPr>
              <a:t>,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利伟还活着！</a:t>
            </a:r>
            <a:r>
              <a:rPr lang="en-US" altLang="zh-CN" sz="3000" b="1" dirty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所有的人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都鼓掌欢呼起来</a:t>
            </a:r>
            <a:r>
              <a:rPr lang="zh-CN" altLang="zh-CN" sz="30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7"/>
          <p:cNvSpPr/>
          <p:nvPr/>
        </p:nvSpPr>
        <p:spPr>
          <a:xfrm>
            <a:off x="5974080" y="3702685"/>
            <a:ext cx="5415915" cy="1106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000" b="1" dirty="0">
                <a:solidFill>
                  <a:srgbClr val="2029EA"/>
                </a:solidFill>
                <a:latin typeface="黑体" panose="02010609060101010101" charset="-122"/>
                <a:ea typeface="黑体" panose="02010609060101010101" charset="-122"/>
              </a:rPr>
              <a:t>轻视、喜悦、激动、兴奋之情</a:t>
            </a:r>
            <a:endParaRPr lang="zh-CN" altLang="en-US" sz="3000" b="1" dirty="0">
              <a:solidFill>
                <a:srgbClr val="2029EA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敢于为航天事业献身</a:t>
            </a:r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4665" y="4809490"/>
            <a:ext cx="1118806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过了几分钟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我隐约听到外面喊叫的声音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手电的光束从舷窗上模糊地透进来。我知道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他们找到飞船了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外边来人了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！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7"/>
          <p:cNvSpPr/>
          <p:nvPr/>
        </p:nvSpPr>
        <p:spPr>
          <a:xfrm>
            <a:off x="8421370" y="5716270"/>
            <a:ext cx="22745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喜悦和骄傲</a:t>
            </a:r>
            <a:endParaRPr lang="zh-CN" altLang="en-US" sz="30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4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43" grpId="0"/>
      <p:bldP spid="5" grpId="0"/>
      <p:bldP spid="4" grpId="0"/>
      <p:bldP spid="2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23566" y="1136570"/>
            <a:ext cx="9700437" cy="691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是否只有为国捐躯者才能够称之为</a:t>
            </a:r>
            <a:r>
              <a:rPr lang="en-US" altLang="zh-CN" sz="3000" b="1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3000" b="1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英雄</a:t>
            </a:r>
            <a:r>
              <a:rPr lang="en-US" altLang="zh-CN" sz="3000" b="1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en-US" altLang="zh-CN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57784" y="422923"/>
            <a:ext cx="2792615" cy="713740"/>
            <a:chOff x="2371" y="690"/>
            <a:chExt cx="3471" cy="1124"/>
          </a:xfrm>
        </p:grpSpPr>
        <p:sp>
          <p:nvSpPr>
            <p:cNvPr id="1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4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何为英雄？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882015" y="1828165"/>
            <a:ext cx="1039876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rgbClr val="2029E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天地对焦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endParaRPr lang="en-US" altLang="zh-CN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9时31分许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停泊在南太平洋的远望2号捕获飞船信息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神舟五号飞船的舱内图像清晰地显示在北京指控中心的大屏幕上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杨利伟的声音在大厅中响起。与医学监督医生通话时</a:t>
            </a:r>
            <a:r>
              <a:rPr sz="3000" b="1">
                <a:sym typeface="+mn-ea"/>
              </a:rPr>
              <a:t>,</a:t>
            </a:r>
            <a:r>
              <a:rPr lang="zh-CN" altLang="en-US"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他显得相当沉稳</a:t>
            </a:r>
            <a:r>
              <a:rPr lang="en-US" altLang="zh-CN" sz="3000" b="1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000" b="1" u="sng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“我感觉良好！</a:t>
            </a:r>
            <a:r>
              <a:rPr lang="en-US" altLang="zh-CN" sz="3000" b="1" u="sng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”</a:t>
            </a:r>
            <a:endParaRPr lang="zh-CN" altLang="en-US" sz="30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——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节选新华社当天发布的报道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2015" y="4751070"/>
            <a:ext cx="1023747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实际上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我此时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正在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经受上下错觉的折磨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正在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用意志力和想象来调整感觉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当然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除了这个痛苦的错觉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其他一切都好。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     ——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选自《天地九重》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1094105" y="751840"/>
            <a:ext cx="10277475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altLang="zh-CN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      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“天地对焦”这一环节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选取两个片段。一个片段节选自新华社当天发布的报道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另一个片段选自杨利伟的《天地九重》。在同一时间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航天员杨利伟“正在经受上下错觉的折磨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正在用意志力和想象来调整感觉”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但是他与在地面的医学监督医生通话时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却表现得相当沉稳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还用言语表达说“我感觉良好！”</a:t>
            </a:r>
            <a:endParaRPr lang="zh-CN" altLang="en-US" sz="30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  <a:p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       如果不是杨利伟自己在《天地九重》中的叙述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谁能知道当时的真相呢？是什么让他做到这点？</a:t>
            </a:r>
            <a:endParaRPr lang="zh-CN" altLang="en-US" sz="30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94105" y="4168140"/>
            <a:ext cx="9993630" cy="101473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auto">
              <a:lnSpc>
                <a:spcPct val="100000"/>
              </a:lnSpc>
            </a:pP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3000" b="1" dirty="0" smtClean="0">
                <a:solidFill>
                  <a:srgbClr val="2029EA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如果没有</a:t>
            </a:r>
            <a:r>
              <a:rPr lang="zh-CN" altLang="en-US" sz="3000" b="1" dirty="0" smtClean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大无畏的精神</a:t>
            </a:r>
            <a:r>
              <a:rPr sz="30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3000" b="1" dirty="0" smtClean="0">
                <a:solidFill>
                  <a:srgbClr val="2029EA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没有</a:t>
            </a:r>
            <a:r>
              <a:rPr lang="zh-CN" altLang="en-US" sz="3000" b="1" dirty="0" smtClean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为国家民族做贡献的意识</a:t>
            </a:r>
            <a:r>
              <a:rPr sz="30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3000" b="1" dirty="0" smtClean="0">
                <a:solidFill>
                  <a:srgbClr val="2029EA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是不可能临危不惧，坚持到底的</a:t>
            </a:r>
            <a:r>
              <a:rPr lang="en-US" altLang="zh-CN" sz="3000" b="1" dirty="0" smtClean="0">
                <a:solidFill>
                  <a:srgbClr val="2029EA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!</a:t>
            </a:r>
            <a:endParaRPr lang="en-US" altLang="zh-CN" sz="3000" b="1" dirty="0" smtClean="0">
              <a:solidFill>
                <a:srgbClr val="2029EA"/>
              </a:solidFill>
              <a:uFillTx/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94002" y="5276121"/>
            <a:ext cx="10104474" cy="101473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auto">
              <a:lnSpc>
                <a:spcPct val="100000"/>
              </a:lnSpc>
            </a:pP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3000" b="1" dirty="0" smtClean="0">
                <a:solidFill>
                  <a:srgbClr val="2029EA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凡是</a:t>
            </a:r>
            <a:r>
              <a:rPr lang="zh-CN" altLang="en-US" sz="3000" b="1" dirty="0" smtClean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为了国家民族的利益而不顾个人安危</a:t>
            </a:r>
            <a:r>
              <a:rPr sz="30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000" b="1" dirty="0" smtClean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并为此奉献出自己的智慧和力量的人</a:t>
            </a:r>
            <a:r>
              <a:rPr sz="30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3000" b="1" dirty="0" smtClean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都是英雄</a:t>
            </a:r>
            <a:r>
              <a:rPr lang="zh-CN" altLang="en-US" sz="3000" b="1" dirty="0" smtClean="0">
                <a:solidFill>
                  <a:srgbClr val="2029EA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3000" b="1" dirty="0" smtClean="0">
              <a:solidFill>
                <a:srgbClr val="2029EA"/>
              </a:solidFill>
              <a:uFillTx/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370" y="339090"/>
            <a:ext cx="11693525" cy="6180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50706" y="647907"/>
            <a:ext cx="2792615" cy="713740"/>
            <a:chOff x="2371" y="690"/>
            <a:chExt cx="3471" cy="1124"/>
          </a:xfrm>
        </p:grpSpPr>
        <p:sp>
          <p:nvSpPr>
            <p:cNvPr id="4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5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074226" y="3232576"/>
            <a:ext cx="19243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太空一日</a:t>
            </a:r>
            <a:endParaRPr lang="zh-CN" altLang="zh-CN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12032" y="2292969"/>
            <a:ext cx="5707248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升空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：我以为自己要牺牲了</a:t>
            </a:r>
            <a:endParaRPr lang="en-US" altLang="zh-CN" sz="2800" b="1" dirty="0" smtClean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所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见：我看到了什么</a:t>
            </a:r>
            <a:endParaRPr lang="en-US" altLang="zh-CN" sz="2800" b="1" dirty="0" smtClean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所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闻：神秘的敲击声</a:t>
            </a:r>
            <a:endParaRPr lang="en-US" altLang="zh-CN" sz="2800" b="1" dirty="0" smtClean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落地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：归途如此惊心动魄</a:t>
            </a:r>
            <a:endParaRPr lang="zh-CN" altLang="zh-CN" sz="2800" b="1" dirty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796685" y="2756068"/>
            <a:ext cx="1616591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坚韧执着</a:t>
            </a:r>
            <a:endParaRPr lang="en-US" altLang="zh-CN" sz="2800" b="1" dirty="0" smtClean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en-US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从容镇定理智平和不怕牺</a:t>
            </a:r>
            <a:r>
              <a:rPr lang="zh-CN" altLang="en-US" sz="28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牲</a:t>
            </a:r>
            <a:endParaRPr lang="zh-CN" altLang="en-US" sz="28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2881660" y="2531642"/>
            <a:ext cx="230372" cy="226473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大括号 8"/>
          <p:cNvSpPr/>
          <p:nvPr/>
        </p:nvSpPr>
        <p:spPr>
          <a:xfrm>
            <a:off x="8325529" y="2446581"/>
            <a:ext cx="331576" cy="243485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004650" y="1807651"/>
            <a:ext cx="10182802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人性的伟大就在于恐惧、痛苦、纠结中战胜自我！</a:t>
            </a:r>
            <a:endParaRPr lang="zh-CN" altLang="en-US" sz="3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那一刻当我们仰望星空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或许会感觉到他注视地球的目光。他承载着中华民族飞天的梦想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他象征着中国走向太空的成功。作为中华飞天第一人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作为中国航天人的杰出代表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他的名字注定要被历史铭记。成就这光彩人生的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是他训练中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坚韧执着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飞天时的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从容镇定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成功后的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理智平和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。而这也是几代中国航天人的精神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这精神开启了中国人的太空时代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还将成就我们民族更多更美好的梦想！</a:t>
            </a:r>
            <a:endParaRPr lang="zh-CN" altLang="en-US" sz="3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86911" y="616009"/>
            <a:ext cx="2792615" cy="713740"/>
            <a:chOff x="2371" y="690"/>
            <a:chExt cx="3471" cy="1124"/>
          </a:xfrm>
        </p:grpSpPr>
        <p:sp>
          <p:nvSpPr>
            <p:cNvPr id="10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1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课堂小结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7106" name="矩形 63492"/>
          <p:cNvSpPr/>
          <p:nvPr/>
        </p:nvSpPr>
        <p:spPr>
          <a:xfrm>
            <a:off x="969645" y="1299210"/>
            <a:ext cx="1044448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为了表达对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“神舟六号”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飞天的</a:t>
            </a:r>
            <a:r>
              <a:rPr lang="zh-CN" altLang="en-US" sz="28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赞美和祝贺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甲、乙、丙三个同学要各写一副对联。请结合</a:t>
            </a:r>
            <a:r>
              <a:rPr lang="zh-CN" altLang="en-US" sz="28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对联的有关知识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根据下联的</a:t>
            </a:r>
            <a:r>
              <a:rPr lang="zh-CN" altLang="en-US" sz="28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大意提示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帮乙、丙两个同学</a:t>
            </a:r>
            <a:r>
              <a:rPr lang="zh-CN" altLang="en-US" sz="28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补写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下联。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59320" y="513777"/>
            <a:ext cx="2792615" cy="713740"/>
            <a:chOff x="2371" y="690"/>
            <a:chExt cx="3471" cy="1124"/>
          </a:xfrm>
        </p:grpSpPr>
        <p:sp>
          <p:nvSpPr>
            <p:cNvPr id="14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5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拓展延伸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49153" name="矩形 65539"/>
          <p:cNvSpPr/>
          <p:nvPr/>
        </p:nvSpPr>
        <p:spPr>
          <a:xfrm>
            <a:off x="969645" y="2682875"/>
            <a:ext cx="848868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fontAlgn="auto">
              <a:lnSpc>
                <a:spcPct val="100000"/>
              </a:lnSpc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甲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上联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冲天揽月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傲视苍穹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神州飞起神舟六号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下联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击地兴歌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纵观寰宇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盛世迎来盛事千年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42" name="矩形 65541"/>
          <p:cNvSpPr/>
          <p:nvPr/>
        </p:nvSpPr>
        <p:spPr>
          <a:xfrm>
            <a:off x="969328" y="4084955"/>
            <a:ext cx="7991475" cy="11245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乙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上联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神舟穿云汉茫茫宇宙飞无际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下联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en-US" altLang="zh-CN" sz="2800" b="1" u="sng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endParaRPr lang="zh-CN" altLang="en-US" sz="2800" b="1" u="sng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45" name="矩形 65544"/>
          <p:cNvSpPr/>
          <p:nvPr/>
        </p:nvSpPr>
        <p:spPr>
          <a:xfrm>
            <a:off x="969328" y="5329555"/>
            <a:ext cx="799147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丙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上联</a:t>
            </a:r>
            <a:r>
              <a:rPr lang="en-US" altLang="zh-CN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嫦娥飞天一心向明月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下联</a:t>
            </a:r>
            <a:r>
              <a:rPr lang="en-US" altLang="zh-CN" sz="2800" b="1"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41" name="矩形 65540"/>
          <p:cNvSpPr/>
          <p:nvPr/>
        </p:nvSpPr>
        <p:spPr>
          <a:xfrm>
            <a:off x="2191703" y="3535045"/>
            <a:ext cx="67691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词性相同     结构相称     平仄相谐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/>
          <p:nvPr/>
        </p:nvSpPr>
        <p:spPr>
          <a:xfrm>
            <a:off x="880326" y="1747506"/>
            <a:ext cx="10372364" cy="1276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运用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跳读式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浏览的方法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梳理杨利伟遇到的意外和感受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.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精读关键语句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做好批注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感受作者的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精神品质和科学态度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80144" y="605377"/>
            <a:ext cx="2792615" cy="713740"/>
            <a:chOff x="2371" y="690"/>
            <a:chExt cx="3471" cy="1124"/>
          </a:xfrm>
        </p:grpSpPr>
        <p:sp>
          <p:nvSpPr>
            <p:cNvPr id="12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3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80110" y="3152775"/>
            <a:ext cx="1048067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重难点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梳理杨利伟遇到的意外和感受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感受作者的精神品质和科学态度。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9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91" name="文本占位符 12290"/>
          <p:cNvSpPr>
            <a:spLocks noGrp="1"/>
          </p:cNvSpPr>
          <p:nvPr/>
        </p:nvSpPr>
        <p:spPr>
          <a:xfrm>
            <a:off x="722630" y="782320"/>
            <a:ext cx="10654030" cy="39243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知识卡片</a:t>
            </a:r>
            <a:r>
              <a:rPr lang="en-US" altLang="zh-CN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                             </a:t>
            </a:r>
            <a:r>
              <a:rPr sz="2800">
                <a:sym typeface="+mn-ea"/>
              </a:rPr>
              <a:t>(</a:t>
            </a:r>
            <a:r>
              <a:rPr lang="en-US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1</a:t>
            </a:r>
            <a:r>
              <a:rPr sz="2800">
                <a:sym typeface="+mn-ea"/>
              </a:rPr>
              <a:t>)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对联要求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词性相同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即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上、下联同一位置的词或词组的词性应相同或相近</a:t>
            </a:r>
            <a:r>
              <a:rPr sz="2800" b="1">
                <a:sym typeface="+mn-ea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实对实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虚对虚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</a:t>
            </a:r>
            <a:r>
              <a:rPr sz="2800">
                <a:sym typeface="+mn-ea"/>
              </a:rPr>
              <a:t>(</a:t>
            </a:r>
            <a:r>
              <a:rPr lang="en-US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2</a:t>
            </a:r>
            <a:r>
              <a:rPr sz="2800">
                <a:sym typeface="+mn-ea"/>
              </a:rPr>
              <a:t>)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对联要求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结构相称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即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上、下联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语句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语法结构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应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当尽可能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相同</a:t>
            </a:r>
            <a:r>
              <a:rPr sz="2800" b="1">
                <a:sym typeface="+mn-ea"/>
              </a:rPr>
              <a:t>,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如湖南岳阳楼的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水天一色</a:t>
            </a:r>
            <a:r>
              <a:rPr sz="2800" b="1">
                <a:sym typeface="+mn-ea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风月无边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sz="2800" b="1">
                <a:sym typeface="+mn-ea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上、下联都是主谓结构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                     </a:t>
            </a:r>
            <a:r>
              <a:rPr sz="2800">
                <a:solidFill>
                  <a:schemeClr val="dk1"/>
                </a:solidFill>
                <a:sym typeface="+mn-ea"/>
              </a:rPr>
              <a:t>(</a:t>
            </a:r>
            <a:r>
              <a:rPr lang="en-US" altLang="zh-CN" sz="2800" b="1" dirty="0" smtClean="0">
                <a:solidFill>
                  <a:schemeClr val="dk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3</a:t>
            </a:r>
            <a:r>
              <a:rPr sz="2800">
                <a:solidFill>
                  <a:schemeClr val="dk1"/>
                </a:solidFill>
                <a:sym typeface="+mn-ea"/>
              </a:rPr>
              <a:t>)</a:t>
            </a:r>
            <a:r>
              <a:rPr lang="zh-CN"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对联要求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平仄相谐</a:t>
            </a:r>
            <a:r>
              <a:rPr lang="zh-CN"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在古四声中</a:t>
            </a:r>
            <a:r>
              <a:rPr sz="2800" b="1">
                <a:solidFill>
                  <a:schemeClr val="dk1"/>
                </a:solidFill>
                <a:sym typeface="+mn-ea"/>
              </a:rPr>
              <a:t>,</a:t>
            </a:r>
            <a:r>
              <a:rPr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平声为平</a:t>
            </a:r>
            <a:r>
              <a:rPr sz="2800" b="1">
                <a:solidFill>
                  <a:schemeClr val="dk1"/>
                </a:solidFill>
                <a:sym typeface="+mn-ea"/>
              </a:rPr>
              <a:t>,</a:t>
            </a:r>
            <a:r>
              <a:rPr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上、去、入声为仄。</a:t>
            </a:r>
            <a:r>
              <a:rPr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平仄相谐包括两个方面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一是上、下联平仄相反。一般不要求字字相反</a:t>
            </a:r>
            <a:r>
              <a:rPr sz="2800" b="1">
                <a:sym typeface="+mn-ea"/>
              </a:rPr>
              <a:t>,</a:t>
            </a:r>
            <a:r>
              <a:rPr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但上、下联尾字</a:t>
            </a:r>
            <a:r>
              <a:rPr sz="2800">
                <a:sym typeface="+mn-ea"/>
              </a:rPr>
              <a:t>(</a:t>
            </a:r>
            <a:r>
              <a:rPr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联脚</a:t>
            </a:r>
            <a:r>
              <a:rPr sz="2800">
                <a:sym typeface="+mn-ea"/>
              </a:rPr>
              <a:t>)</a:t>
            </a:r>
            <a:r>
              <a:rPr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平仄应相反</a:t>
            </a:r>
            <a:r>
              <a:rPr sz="2800" b="1">
                <a:sym typeface="+mn-ea"/>
              </a:rPr>
              <a:t>,</a:t>
            </a:r>
            <a:r>
              <a:rPr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并且上联为仄</a:t>
            </a:r>
            <a:r>
              <a:rPr sz="2800" b="1">
                <a:sym typeface="+mn-ea"/>
              </a:rPr>
              <a:t>,</a:t>
            </a:r>
            <a:r>
              <a:rPr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下联为平。二是上、下联各自句内平仄交替</a:t>
            </a:r>
            <a:r>
              <a:rPr lang="zh-CN" altLang="en-US" sz="2800" b="1" dirty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722630" y="4906645"/>
            <a:ext cx="10653395" cy="10947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对联口诀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名对名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动对动；实对实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虚对虚；内容上下两相望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词类相当结构同；上下两句字数等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之间莫有重字现。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5542" name="矩形 65541"/>
          <p:cNvSpPr/>
          <p:nvPr/>
        </p:nvSpPr>
        <p:spPr>
          <a:xfrm>
            <a:off x="1283653" y="1873885"/>
            <a:ext cx="7991475" cy="11245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乙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上联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神舟穿云汉茫茫宇宙飞无际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下联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en-US" altLang="zh-CN" sz="2800" b="1" u="sng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endParaRPr lang="zh-CN" altLang="en-US" sz="2800" b="1" u="sng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44" name="矩形 65543"/>
          <p:cNvSpPr/>
          <p:nvPr/>
        </p:nvSpPr>
        <p:spPr>
          <a:xfrm>
            <a:off x="3281998" y="2476183"/>
            <a:ext cx="44729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巨龙腾海峡浩浩山河归统一</a:t>
            </a:r>
            <a:endParaRPr lang="zh-CN" altLang="en-US" sz="2800" b="1" u="sng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45" name="矩形 65544"/>
          <p:cNvSpPr/>
          <p:nvPr/>
        </p:nvSpPr>
        <p:spPr>
          <a:xfrm>
            <a:off x="1283653" y="3382010"/>
            <a:ext cx="799147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丙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上联</a:t>
            </a:r>
            <a:r>
              <a:rPr lang="en-US" altLang="zh-CN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嫦娥飞天一心向明月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下联</a:t>
            </a:r>
            <a:r>
              <a:rPr lang="en-US" altLang="zh-CN" sz="2800" b="1"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47" name="矩形 65546"/>
          <p:cNvSpPr/>
          <p:nvPr/>
        </p:nvSpPr>
        <p:spPr>
          <a:xfrm>
            <a:off x="3342323" y="3984308"/>
            <a:ext cx="3400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黎明擂鼓万众庆兴邦</a:t>
            </a:r>
            <a:endParaRPr lang="zh-CN" altLang="en-US" sz="2800" b="1" u="sng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41" name="矩形 65540"/>
          <p:cNvSpPr/>
          <p:nvPr/>
        </p:nvSpPr>
        <p:spPr>
          <a:xfrm>
            <a:off x="2133918" y="4598035"/>
            <a:ext cx="67691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词性相同     结构相称     平仄相谐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5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4" grpId="0"/>
      <p:bldP spid="65547" grpId="0"/>
      <p:bldP spid="6554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9"/>
          <p:cNvSpPr txBox="1">
            <a:spLocks noChangeArrowheads="1"/>
          </p:cNvSpPr>
          <p:nvPr/>
        </p:nvSpPr>
        <p:spPr bwMode="auto">
          <a:xfrm>
            <a:off x="1302938" y="1227517"/>
            <a:ext cx="69082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0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</a:rPr>
              <a:t>2.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请</a:t>
            </a:r>
            <a:r>
              <a:rPr lang="zh-CN" altLang="en-US" sz="2800" b="1" dirty="0">
                <a:latin typeface="宋体" panose="02010600030101010101" pitchFamily="2" charset="-122"/>
              </a:rPr>
              <a:t>你为航天英雄杨利伟写几句颁奖词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7"/>
          <p:cNvSpPr txBox="1">
            <a:spLocks noChangeArrowheads="1"/>
          </p:cNvSpPr>
          <p:nvPr/>
        </p:nvSpPr>
        <p:spPr bwMode="auto">
          <a:xfrm>
            <a:off x="733425" y="1877060"/>
            <a:ext cx="10922000" cy="278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00000"/>
              </a:lnSpc>
            </a:pPr>
            <a:r>
              <a:rPr lang="en-US" altLang="zh-CN" sz="30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2900" b="1" dirty="0" smtClean="0">
                <a:solidFill>
                  <a:srgbClr val="2029EA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那</a:t>
            </a:r>
            <a:r>
              <a:rPr lang="zh-CN" altLang="en-US" sz="2900" b="1" dirty="0">
                <a:solidFill>
                  <a:srgbClr val="2029EA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一刻当我们仰望星空</a:t>
            </a:r>
            <a:r>
              <a:rPr sz="29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2900" b="1" dirty="0">
                <a:solidFill>
                  <a:srgbClr val="2029EA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或许会感觉到他注视地球的目光。他承载着中华民族飞天的梦想</a:t>
            </a:r>
            <a:r>
              <a:rPr sz="29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2900" b="1" dirty="0">
                <a:solidFill>
                  <a:srgbClr val="2029EA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他象征着中国走向太空的成功。作为中华飞天第一人</a:t>
            </a:r>
            <a:r>
              <a:rPr sz="29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2900" b="1" dirty="0">
                <a:solidFill>
                  <a:srgbClr val="2029EA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作为中国航天人的杰出代表</a:t>
            </a:r>
            <a:r>
              <a:rPr sz="29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2900" b="1" dirty="0">
                <a:solidFill>
                  <a:srgbClr val="2029EA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他的名字注定要被历史铭记。成就这光彩人生的</a:t>
            </a:r>
            <a:r>
              <a:rPr sz="29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2900" b="1" dirty="0">
                <a:solidFill>
                  <a:srgbClr val="2029EA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是他训练</a:t>
            </a:r>
            <a:r>
              <a:rPr lang="zh-CN" altLang="en-US" sz="2900" b="1" dirty="0" smtClean="0">
                <a:solidFill>
                  <a:srgbClr val="2029EA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中的坚韧</a:t>
            </a:r>
            <a:r>
              <a:rPr lang="zh-CN" altLang="en-US" sz="2900" b="1" dirty="0">
                <a:solidFill>
                  <a:srgbClr val="2029EA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执着</a:t>
            </a:r>
            <a:r>
              <a:rPr sz="29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2900" b="1" dirty="0">
                <a:solidFill>
                  <a:srgbClr val="2029EA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飞天时的从容镇定</a:t>
            </a:r>
            <a:r>
              <a:rPr sz="29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2900" b="1" dirty="0">
                <a:solidFill>
                  <a:srgbClr val="2029EA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成功后的理智平和。而这也是几代中国航天人的精神</a:t>
            </a:r>
            <a:r>
              <a:rPr sz="29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2900" b="1" dirty="0">
                <a:solidFill>
                  <a:srgbClr val="2029EA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这精神开启了中国人的太空时代</a:t>
            </a:r>
            <a:r>
              <a:rPr sz="29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2900" b="1" dirty="0">
                <a:solidFill>
                  <a:srgbClr val="2029EA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还将成就我们民族更多更美好的梦想。</a:t>
            </a:r>
            <a:r>
              <a:rPr lang="zh-CN" altLang="en-US" sz="29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endParaRPr lang="zh-CN" altLang="zh-CN" sz="2900" b="1" dirty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723115" y="435256"/>
            <a:ext cx="2792615" cy="713740"/>
            <a:chOff x="2371" y="690"/>
            <a:chExt cx="3471" cy="1124"/>
          </a:xfrm>
        </p:grpSpPr>
        <p:sp>
          <p:nvSpPr>
            <p:cNvPr id="14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5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新课导入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943610" y="1679575"/>
            <a:ext cx="10667365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对于人类的航天事业来说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2003年是一个多事之秋。2月1日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美国的</a:t>
            </a:r>
            <a:r>
              <a:rPr lang="zh-CN" altLang="zh-CN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哥伦比亚号</a:t>
            </a:r>
            <a:r>
              <a:rPr lang="zh-CN" altLang="zh-CN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航天飞机在返回时发生爆炸解体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7名航天员遇难；5月4日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俄罗斯</a:t>
            </a:r>
            <a:r>
              <a:rPr lang="zh-CN" altLang="zh-CN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“联盟号”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飞船返回时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落点偏离了400多公里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险些酿成恶果；8月22日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巴西的运载火箭在发射场爆炸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星箭无存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21人丧生。但就是在这个人类航天事业的多事之秋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神舟五号载着又一个向往太空的人、载着中国千年以来的飞天梦想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再次向太空出发了。他就是中国太空第一人——杨利伟！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8480" y="133985"/>
            <a:ext cx="8229600" cy="62865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30580" y="394970"/>
            <a:ext cx="2652395" cy="713740"/>
            <a:chOff x="2371" y="690"/>
            <a:chExt cx="3471" cy="1124"/>
          </a:xfrm>
        </p:grpSpPr>
        <p:sp>
          <p:nvSpPr>
            <p:cNvPr id="1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6" name="TextBox 18"/>
            <p:cNvSpPr txBox="1"/>
            <p:nvPr/>
          </p:nvSpPr>
          <p:spPr>
            <a:xfrm>
              <a:off x="2644" y="741"/>
              <a:ext cx="2568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预习检查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245232" y="1362724"/>
            <a:ext cx="861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给下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列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红色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字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注音或根据拼音写汉字</a:t>
            </a:r>
            <a:r>
              <a:rPr sz="3200">
                <a:sym typeface="+mn-ea"/>
              </a:rPr>
              <a:t>(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预学二</a:t>
            </a:r>
            <a:r>
              <a:rPr sz="3200">
                <a:sym typeface="+mn-ea"/>
              </a:rPr>
              <a:t>)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89" name="Rectangle 3"/>
          <p:cNvSpPr>
            <a:spLocks noGrp="1"/>
          </p:cNvSpPr>
          <p:nvPr/>
        </p:nvSpPr>
        <p:spPr>
          <a:xfrm>
            <a:off x="1245235" y="1946275"/>
            <a:ext cx="10421620" cy="377952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模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拟</a:t>
            </a:r>
            <a:r>
              <a:rPr lang="en-US" altLang="zh-CN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严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谨</a:t>
            </a:r>
            <a:r>
              <a:rPr lang="en-US" altLang="zh-CN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 </a:t>
            </a:r>
            <a:r>
              <a:rPr lang="zh-CN" altLang="zh-CN" sz="32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赫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兹</a:t>
            </a:r>
            <a:r>
              <a:rPr lang="en-US" altLang="zh-CN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舷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窗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altLang="zh-CN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烧</a:t>
            </a:r>
            <a:r>
              <a:rPr altLang="zh-CN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蚀</a:t>
            </a:r>
            <a:r>
              <a:rPr lang="en-US" altLang="zh-CN" sz="32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 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无</a:t>
            </a:r>
            <a:r>
              <a:rPr lang="zh-CN" altLang="zh-CN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虞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</a:t>
            </a: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确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凿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烧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灼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红</a:t>
            </a:r>
            <a:r>
              <a:rPr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晕</a:t>
            </a: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</a:t>
            </a:r>
            <a:r>
              <a:rPr lang="en-US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</a:t>
            </a: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</a:t>
            </a:r>
            <a:r>
              <a:rPr lang="en-US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</a:t>
            </a:r>
            <a:r>
              <a:rPr sz="3200" b="1" dirty="0" smtClean="0">
                <a:ea typeface="新宋体" panose="02010609030101010101" pitchFamily="49" charset="-122"/>
                <a:sym typeface="+mn-ea"/>
              </a:rPr>
              <a:t>负</a:t>
            </a:r>
            <a:r>
              <a:rPr sz="3200" b="1" dirty="0" smtClean="0">
                <a:solidFill>
                  <a:srgbClr val="FF0000"/>
                </a:solidFill>
                <a:ea typeface="新宋体" panose="02010609030101010101" pitchFamily="49" charset="-122"/>
                <a:sym typeface="+mn-ea"/>
              </a:rPr>
              <a:t>荷</a:t>
            </a:r>
            <a:r>
              <a:rPr lang="en-US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 </a:t>
            </a:r>
            <a:r>
              <a:rPr lang="zh-CN" altLang="en-US" sz="32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刹</a:t>
            </a:r>
            <a:r>
              <a:rPr lang="zh-CN" altLang="en-US" sz="3200" b="1" dirty="0" err="1" smtClean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那</a:t>
            </a:r>
            <a:r>
              <a:rPr lang="en-US" altLang="zh-CN" sz="3200" b="1" dirty="0" err="1" smtClean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</a:t>
            </a:r>
            <a:r>
              <a:rPr lang="zh-CN" altLang="en-US" sz="32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屏</a:t>
            </a:r>
            <a:r>
              <a:rPr lang="zh-CN" altLang="en-US" sz="3200" b="1" dirty="0" err="1" smtClean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息凝神  </a:t>
            </a:r>
            <a:endParaRPr lang="zh-CN" altLang="en-US" sz="3200" b="1" dirty="0" err="1" smtClean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sz="3200" dirty="0" smtClean="0">
                <a:ea typeface="新宋体" panose="02010609030101010101" pitchFamily="49" charset="-122"/>
                <a:sym typeface="+mn-ea"/>
              </a:rPr>
              <a:t>hú</a:t>
            </a:r>
            <a:r>
              <a:rPr lang="en-US" sz="3200" dirty="0" smtClean="0">
                <a:ea typeface="新宋体" panose="02010609030101010101" pitchFamily="49" charset="-122"/>
                <a:sym typeface="+mn-ea"/>
              </a:rPr>
              <a:t>    </a:t>
            </a:r>
            <a:r>
              <a:rPr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线</a:t>
            </a:r>
            <a:r>
              <a:rPr lang="en-US" sz="3200" dirty="0" smtClean="0">
                <a:ea typeface="新宋体" panose="02010609030101010101" pitchFamily="49" charset="-122"/>
                <a:sym typeface="+mn-ea"/>
              </a:rPr>
              <a:t>     </a:t>
            </a:r>
            <a:r>
              <a:rPr lang="en-US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</a:t>
            </a:r>
            <a:r>
              <a:rPr sz="3200" dirty="0" smtClean="0">
                <a:ea typeface="新宋体" panose="02010609030101010101" pitchFamily="49" charset="-122"/>
                <a:sym typeface="+mn-ea"/>
              </a:rPr>
              <a:t>chì</a:t>
            </a:r>
            <a:r>
              <a:rPr lang="en-US" sz="3200" dirty="0" smtClean="0">
                <a:ea typeface="新宋体" panose="02010609030101010101" pitchFamily="49" charset="-122"/>
                <a:sym typeface="+mn-ea"/>
              </a:rPr>
              <a:t>     </a:t>
            </a:r>
            <a:r>
              <a:rPr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热</a:t>
            </a:r>
            <a:r>
              <a:rPr lang="en-US" sz="32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轮</a:t>
            </a:r>
            <a:r>
              <a:rPr sz="3200" dirty="0">
                <a:sym typeface="+mn-ea"/>
              </a:rPr>
              <a:t>kuò</a:t>
            </a:r>
            <a:r>
              <a:rPr lang="en-US" sz="3200" dirty="0">
                <a:sym typeface="+mn-ea"/>
              </a:rPr>
              <a:t>           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俯</a:t>
            </a:r>
            <a:r>
              <a:rPr lang="en-US" altLang="zh-CN" sz="3200" err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k</a:t>
            </a:r>
            <a:r>
              <a:rPr lang="en-US" altLang="zh-CN" sz="3200" b="1" dirty="0" err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à</a:t>
            </a:r>
            <a:r>
              <a:rPr lang="en-US" altLang="zh-CN" sz="3200" err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</a:t>
            </a:r>
            <a:endParaRPr lang="en-US" altLang="zh-CN" sz="3200" err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á</a:t>
            </a:r>
            <a:r>
              <a:rPr sz="3200" dirty="0">
                <a:sym typeface="+mn-ea"/>
              </a:rPr>
              <a:t>o</a:t>
            </a:r>
            <a:r>
              <a:rPr lang="en-US" sz="3200" dirty="0">
                <a:sym typeface="+mn-ea"/>
              </a:rPr>
              <a:t>    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游</a:t>
            </a:r>
            <a:r>
              <a:rPr 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chóu</a:t>
            </a:r>
            <a:r>
              <a:rPr lang="en-US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密</a:t>
            </a:r>
            <a:r>
              <a:rPr 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shùn</a:t>
            </a:r>
            <a:r>
              <a:rPr lang="en-US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间</a:t>
            </a:r>
            <a:endParaRPr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五脏六</a:t>
            </a:r>
            <a:r>
              <a:rPr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fǔ</a:t>
            </a:r>
            <a:r>
              <a:rPr lang="en-US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</a:t>
            </a:r>
            <a:r>
              <a:rPr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千</a:t>
            </a:r>
            <a:r>
              <a:rPr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jūn</a:t>
            </a:r>
            <a:r>
              <a:rPr lang="en-US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</a:t>
            </a:r>
            <a:r>
              <a:rPr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重负</a:t>
            </a:r>
            <a:r>
              <a:rPr lang="en-US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</a:t>
            </a:r>
            <a:r>
              <a:rPr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惊心动</a:t>
            </a:r>
            <a:r>
              <a:rPr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pò</a:t>
            </a:r>
            <a:endParaRPr sz="32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endParaRPr lang="en-US" altLang="zh-CN" sz="32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4" name="Text Box 4"/>
          <p:cNvSpPr txBox="1"/>
          <p:nvPr/>
        </p:nvSpPr>
        <p:spPr>
          <a:xfrm>
            <a:off x="1657985" y="2000250"/>
            <a:ext cx="10008870" cy="37255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 err="1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    mó</a:t>
            </a:r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     </a:t>
            </a:r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jǐn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         hè                 xi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á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n                  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黑体" panose="02010609060101010101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shí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</a:t>
            </a:r>
            <a:r>
              <a:rPr lang="en-US" altLang="zh-CN" sz="320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yú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</a:t>
            </a:r>
            <a:r>
              <a:rPr lang="en-US" altLang="zh-CN" sz="3200" dirty="0" err="1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 </a:t>
            </a:r>
            <a:r>
              <a:rPr altLang="zh-CN" sz="3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z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á</a:t>
            </a:r>
            <a:r>
              <a:rPr altLang="zh-CN" sz="3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o</a:t>
            </a:r>
            <a:r>
              <a:rPr lang="en-US" altLang="zh-CN" sz="32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   zhuó            </a:t>
            </a:r>
            <a:endParaRPr lang="en-US" altLang="zh-CN" sz="3200" dirty="0" err="1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   yùn</a:t>
            </a:r>
            <a:r>
              <a:rPr lang="en-US" altLang="zh-CN" sz="32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    </a:t>
            </a:r>
            <a:r>
              <a:rPr lang="en-US" altLang="zh-CN" sz="3200">
                <a:solidFill>
                  <a:srgbClr val="FF0000"/>
                </a:solidFill>
                <a:cs typeface="Arial" panose="020B0604020202020204" pitchFamily="34" charset="0"/>
              </a:rPr>
              <a:t>hè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  <a:r>
              <a:rPr lang="en-US" altLang="zh-CN" sz="3200" dirty="0" err="1" smtClean="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ch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à             </a:t>
            </a:r>
            <a:r>
              <a:rPr lang="en-US" altLang="zh-CN" sz="3200" dirty="0" err="1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bǐng</a:t>
            </a:r>
            <a:endParaRPr lang="en-US" altLang="zh-CN" sz="3200" b="1" dirty="0" err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弧           炽             廓         </a:t>
            </a:r>
            <a:r>
              <a:rPr sz="32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瞰</a:t>
            </a:r>
            <a:endParaRPr sz="3200" b="1" dirty="0" err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遨             稠           瞬</a:t>
            </a:r>
            <a:endParaRPr lang="en-US" altLang="zh-CN" sz="3200" b="1" dirty="0" err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腑         </a:t>
            </a:r>
            <a:r>
              <a:rPr lang="en-US" altLang="zh-CN" sz="3200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钧                  魄</a:t>
            </a:r>
            <a:r>
              <a:rPr lang="en-US" altLang="zh-CN" sz="32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</a:t>
            </a:r>
            <a:r>
              <a:rPr lang="zh-CN" altLang="zh-CN" sz="3200">
                <a:latin typeface="黑体" panose="02010609060101010101" charset="-122"/>
                <a:ea typeface="黑体" panose="02010609060101010101" charset="-122"/>
              </a:rPr>
              <a:t>          </a:t>
            </a:r>
            <a:r>
              <a:rPr lang="zh-CN" altLang="zh-CN" sz="3735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zh-CN" sz="3735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70865" y="1283335"/>
            <a:ext cx="11050270" cy="313817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 strike="noStrike" noProof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000" b="1" strike="noStrike" noProof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结合小标题把握文章的主要内容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完成下面的任务</a:t>
            </a:r>
            <a:r>
              <a:rPr sz="3000">
                <a:sym typeface="+mn-ea"/>
              </a:rPr>
              <a:t>(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</a:t>
            </a:r>
            <a:r>
              <a:rPr sz="3000">
                <a:sym typeface="+mn-ea"/>
              </a:rPr>
              <a:t>)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sz="3000" b="1">
              <a:sym typeface="+mn-ea"/>
            </a:endParaRPr>
          </a:p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800">
                <a:solidFill>
                  <a:schemeClr val="tx1"/>
                </a:solidFill>
                <a:uFillTx/>
                <a:sym typeface="+mn-ea"/>
              </a:rPr>
              <a:t>(</a:t>
            </a:r>
            <a:r>
              <a:rPr lang="en-US" alt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sz="2800">
                <a:solidFill>
                  <a:schemeClr val="tx1"/>
                </a:solidFill>
                <a:uFillTx/>
                <a:sym typeface="+mn-ea"/>
              </a:rPr>
              <a:t>)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四个小标题互相独立又互相联系</a:t>
            </a:r>
            <a:r>
              <a:rPr sz="2800" b="1">
                <a:solidFill>
                  <a:schemeClr val="tx1"/>
                </a:solidFill>
                <a:uFillTx/>
                <a:sym typeface="+mn-ea"/>
              </a:rPr>
              <a:t>,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第一和第四小节是按照</a:t>
            </a:r>
            <a:r>
              <a:rPr lang="en-US" altLang="zh-CN" sz="2800" b="1" u="sng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顺序展开叙述的；第二和第三小节则抓住了</a:t>
            </a:r>
            <a:r>
              <a:rPr lang="en-US" altLang="zh-CN" sz="2800" b="1" u="sng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 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这一方面的内容展开描写的。</a:t>
            </a:r>
            <a:endParaRPr lang="zh-CN" sz="28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800">
                <a:solidFill>
                  <a:schemeClr val="tx1"/>
                </a:solidFill>
                <a:uFillTx/>
                <a:sym typeface="+mn-ea"/>
              </a:rPr>
              <a:t>(</a:t>
            </a:r>
            <a:r>
              <a:rPr lang="en-US" alt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sz="2800">
                <a:solidFill>
                  <a:schemeClr val="tx1"/>
                </a:solidFill>
                <a:uFillTx/>
                <a:sym typeface="+mn-ea"/>
              </a:rPr>
              <a:t>)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这些小标题对阅读本文来说</a:t>
            </a:r>
            <a:r>
              <a:rPr sz="2800" b="1">
                <a:solidFill>
                  <a:schemeClr val="tx1"/>
                </a:solidFill>
                <a:uFillTx/>
                <a:sym typeface="+mn-ea"/>
              </a:rPr>
              <a:t>,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是有好处的。比如</a:t>
            </a:r>
            <a:r>
              <a:rPr lang="en-US" altLang="zh-CN" sz="2800" b="1" u="sng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这个小标题</a:t>
            </a:r>
            <a:r>
              <a:rPr sz="2800" b="1">
                <a:solidFill>
                  <a:schemeClr val="tx1"/>
                </a:solidFill>
                <a:uFillTx/>
                <a:sym typeface="+mn-ea"/>
              </a:rPr>
              <a:t>,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它的好处就是</a:t>
            </a:r>
            <a:r>
              <a:rPr lang="en-US" altLang="zh-CN" sz="2800" b="1" u="sng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                   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sz="28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sz="28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04470" y="421005"/>
            <a:ext cx="2652395" cy="713740"/>
            <a:chOff x="2371" y="690"/>
            <a:chExt cx="3471" cy="1124"/>
          </a:xfrm>
        </p:grpSpPr>
        <p:sp>
          <p:nvSpPr>
            <p:cNvPr id="1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6" name="TextBox 18"/>
            <p:cNvSpPr txBox="1"/>
            <p:nvPr/>
          </p:nvSpPr>
          <p:spPr>
            <a:xfrm>
              <a:off x="2644" y="741"/>
              <a:ext cx="2568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浏览全文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7" name="矩形 31747"/>
          <p:cNvSpPr/>
          <p:nvPr/>
        </p:nvSpPr>
        <p:spPr>
          <a:xfrm>
            <a:off x="643890" y="4252595"/>
            <a:ext cx="1097724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浏览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可以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一目数行地扫视文段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迅速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提取字里行间的主要信息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如读</a:t>
            </a:r>
            <a:r>
              <a:rPr lang="zh-CN" altLang="en-US" sz="2800" b="1" u="sng" dirty="0">
                <a:latin typeface="Arial" panose="020B0604020202020204" pitchFamily="34" charset="0"/>
                <a:ea typeface="宋体" panose="02010600030101010101" pitchFamily="2" charset="-122"/>
              </a:rPr>
              <a:t>前言、目录、小标题、段首、过渡句、结束语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等。另外，还要在阅读文章的基础上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有所思考和质疑。力求做到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阅读速度快 捕捉信息准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！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504825" y="581025"/>
            <a:ext cx="11050270" cy="2676525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800">
                <a:solidFill>
                  <a:schemeClr val="tx1"/>
                </a:solidFill>
                <a:uFillTx/>
                <a:sym typeface="+mn-ea"/>
              </a:rPr>
              <a:t>(</a:t>
            </a:r>
            <a:r>
              <a:rPr lang="en-US" alt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sz="2800">
                <a:solidFill>
                  <a:schemeClr val="tx1"/>
                </a:solidFill>
                <a:uFillTx/>
                <a:sym typeface="+mn-ea"/>
              </a:rPr>
              <a:t>)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四个小标题互相独立又互相联系</a:t>
            </a:r>
            <a:r>
              <a:rPr sz="2800" b="1">
                <a:solidFill>
                  <a:schemeClr val="tx1"/>
                </a:solidFill>
                <a:uFillTx/>
                <a:sym typeface="+mn-ea"/>
              </a:rPr>
              <a:t>,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第一和第四小节是按照</a:t>
            </a:r>
            <a:r>
              <a:rPr lang="en-US" altLang="zh-CN" sz="2800" b="1" u="sng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顺序展开叙述的；第二和第三小节则抓住了</a:t>
            </a:r>
            <a:r>
              <a:rPr lang="en-US" altLang="zh-CN" sz="2800" b="1" u="sng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 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这一方面的内容展开描写的。</a:t>
            </a:r>
            <a:endParaRPr lang="zh-CN" sz="28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800">
                <a:solidFill>
                  <a:schemeClr val="tx1"/>
                </a:solidFill>
                <a:uFillTx/>
                <a:sym typeface="+mn-ea"/>
              </a:rPr>
              <a:t>(</a:t>
            </a:r>
            <a:r>
              <a:rPr lang="en-US" alt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sz="2800">
                <a:solidFill>
                  <a:schemeClr val="tx1"/>
                </a:solidFill>
                <a:uFillTx/>
                <a:sym typeface="+mn-ea"/>
              </a:rPr>
              <a:t>)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这些小标题对阅读本文来说</a:t>
            </a:r>
            <a:r>
              <a:rPr sz="2800" b="1">
                <a:solidFill>
                  <a:schemeClr val="tx1"/>
                </a:solidFill>
                <a:uFillTx/>
                <a:sym typeface="+mn-ea"/>
              </a:rPr>
              <a:t>,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是有好处的。比如</a:t>
            </a:r>
            <a:r>
              <a:rPr lang="en-US" altLang="zh-CN" sz="2800" b="1" u="sng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这个小标题</a:t>
            </a:r>
            <a:r>
              <a:rPr sz="2800" b="1">
                <a:solidFill>
                  <a:schemeClr val="tx1"/>
                </a:solidFill>
                <a:uFillTx/>
                <a:sym typeface="+mn-ea"/>
              </a:rPr>
              <a:t>,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它的好处就是</a:t>
            </a:r>
            <a:r>
              <a:rPr lang="en-US" altLang="zh-CN" sz="2800" b="1" u="sng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                   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sz="28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sz="28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858375" y="581025"/>
            <a:ext cx="956945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时间</a:t>
            </a:r>
            <a:endParaRPr lang="zh-CN" sz="28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10045" y="998855"/>
            <a:ext cx="3837305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飞船飞行过程中的细节</a:t>
            </a:r>
            <a:endParaRPr lang="zh-CN" sz="28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7540" y="2803525"/>
            <a:ext cx="109175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800" b="1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归途如此惊心动魄</a:t>
            </a:r>
            <a:r>
              <a:rPr lang="en-US" altLang="zh-CN" sz="2800" b="1">
                <a:solidFill>
                  <a:srgbClr val="2029EA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endParaRPr lang="en-US" altLang="zh-CN" sz="2800" b="1">
              <a:solidFill>
                <a:srgbClr val="2029EA"/>
              </a:solidFill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7540" y="2803525"/>
            <a:ext cx="1091755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</a:t>
            </a:r>
            <a:r>
              <a:rPr lang="en-US" altLang="zh-CN" sz="2800" b="1">
                <a:solidFill>
                  <a:srgbClr val="2029EA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总括了杨利伟从太空返回地球时所遭遇的种种惊心动魄的事件</a:t>
            </a:r>
            <a:r>
              <a:rPr sz="2800" b="1">
                <a:solidFill>
                  <a:srgbClr val="FF0000"/>
                </a:solidFill>
                <a:uFillTx/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让读者明白下面的这个部分要写些什么</a:t>
            </a:r>
            <a:r>
              <a:rPr sz="2800" b="1">
                <a:solidFill>
                  <a:srgbClr val="FF0000"/>
                </a:solidFill>
                <a:uFillTx/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同时对</a:t>
            </a:r>
            <a:r>
              <a:rPr lang="en-US" altLang="zh-CN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惊心动魄</a:t>
            </a:r>
            <a:r>
              <a:rPr lang="en-US" altLang="zh-CN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的经历充满期待。</a:t>
            </a:r>
            <a:endParaRPr lang="zh-CN" altLang="en-US" sz="2800" b="1">
              <a:solidFill>
                <a:srgbClr val="FF0000"/>
              </a:solidFill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6905" y="4221480"/>
            <a:ext cx="109175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800" b="1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神秘的敲击声</a:t>
            </a:r>
            <a:r>
              <a:rPr lang="en-US" altLang="zh-CN" sz="2800" b="1">
                <a:solidFill>
                  <a:srgbClr val="2029EA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endParaRPr lang="en-US" altLang="zh-CN" sz="2800" b="1">
              <a:solidFill>
                <a:srgbClr val="2029EA"/>
              </a:solidFill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7540" y="4220845"/>
            <a:ext cx="1091755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      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非常吸引人</a:t>
            </a:r>
            <a:r>
              <a:rPr sz="2800" b="1">
                <a:solidFill>
                  <a:srgbClr val="FF0000"/>
                </a:solidFill>
                <a:uFillTx/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读者常常对太空中的神秘事件充满了好奇</a:t>
            </a:r>
            <a:r>
              <a:rPr sz="2800" b="1">
                <a:solidFill>
                  <a:srgbClr val="FF0000"/>
                </a:solidFill>
                <a:uFillTx/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同时将这个神秘而无解的声音作为标题</a:t>
            </a:r>
            <a:r>
              <a:rPr sz="2800" b="1">
                <a:solidFill>
                  <a:srgbClr val="FF0000"/>
                </a:solidFill>
                <a:uFillTx/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也突出了作者的科学精神和实事求是的态度。</a:t>
            </a:r>
            <a:endParaRPr lang="zh-CN" altLang="en-US" sz="2800" b="1">
              <a:solidFill>
                <a:srgbClr val="FF0000"/>
              </a:solidFill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2090" y="5638800"/>
            <a:ext cx="224980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小标题作用：</a:t>
            </a:r>
            <a:endParaRPr lang="zh-CN" altLang="en-US" sz="3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51" name="矩形 3"/>
          <p:cNvSpPr/>
          <p:nvPr/>
        </p:nvSpPr>
        <p:spPr>
          <a:xfrm>
            <a:off x="2330450" y="5638800"/>
            <a:ext cx="49764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概括内容</a:t>
            </a:r>
            <a:r>
              <a:rPr sz="2800" b="1">
                <a:solidFill>
                  <a:srgbClr val="FF0000"/>
                </a:solidFill>
                <a:uFillTx/>
                <a:sym typeface="+mn-ea"/>
              </a:rPr>
              <a:t>,</a:t>
            </a:r>
            <a:r>
              <a:rPr sz="28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提示作用</a:t>
            </a:r>
            <a:r>
              <a:rPr sz="2800" b="1">
                <a:solidFill>
                  <a:srgbClr val="FF0000"/>
                </a:solidFill>
                <a:uFillTx/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一目了然；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矩形 3"/>
          <p:cNvSpPr/>
          <p:nvPr/>
        </p:nvSpPr>
        <p:spPr>
          <a:xfrm>
            <a:off x="7212965" y="5638800"/>
            <a:ext cx="47186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层次分明</a:t>
            </a:r>
            <a:r>
              <a:rPr sz="2800" b="1">
                <a:solidFill>
                  <a:srgbClr val="FF0000"/>
                </a:solidFill>
                <a:uFillTx/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线索清楚</a:t>
            </a:r>
            <a:r>
              <a:rPr sz="2800" b="1">
                <a:solidFill>
                  <a:srgbClr val="FF0000"/>
                </a:solidFill>
                <a:uFillTx/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结构鲜明；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752" name="矩形 3"/>
          <p:cNvSpPr/>
          <p:nvPr/>
        </p:nvSpPr>
        <p:spPr>
          <a:xfrm>
            <a:off x="2330450" y="6160770"/>
            <a:ext cx="34016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设置悬念</a:t>
            </a:r>
            <a:r>
              <a:rPr sz="2800" b="1">
                <a:solidFill>
                  <a:srgbClr val="FF0000"/>
                </a:solidFill>
                <a:uFillTx/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吸引读者。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0" grpId="0"/>
      <p:bldP spid="12" grpId="0"/>
      <p:bldP spid="31751" grpId="0"/>
      <p:bldP spid="17" grpId="0"/>
      <p:bldP spid="3175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8238" name="表格 8237"/>
          <p:cNvGraphicFramePr/>
          <p:nvPr>
            <p:custDataLst>
              <p:tags r:id="rId1"/>
            </p:custDataLst>
          </p:nvPr>
        </p:nvGraphicFramePr>
        <p:xfrm>
          <a:off x="140970" y="1826895"/>
          <a:ext cx="11910695" cy="3453765"/>
        </p:xfrm>
        <a:graphic>
          <a:graphicData uri="http://schemas.openxmlformats.org/drawingml/2006/table">
            <a:tbl>
              <a:tblPr/>
              <a:tblGrid>
                <a:gridCol w="5207635"/>
                <a:gridCol w="6703060"/>
              </a:tblGrid>
              <a:tr h="47498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</a:rPr>
                        <a:t>意外事件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</a:rPr>
                        <a:t>心理或</a:t>
                      </a:r>
                      <a:r>
                        <a:rPr lang="zh-CN" altLang="zh-CN" sz="2800" b="1">
                          <a:ea typeface="宋体" panose="02010600030101010101" pitchFamily="2" charset="-122"/>
                          <a:sym typeface="微软雅黑" panose="020B0503020204020204" charset="-122"/>
                        </a:rPr>
                        <a:t>举动</a:t>
                      </a:r>
                      <a:endParaRPr lang="zh-CN" sz="2800" b="1"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403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endParaRPr lang="zh-CN" sz="2800" b="1" dirty="0">
                        <a:solidFill>
                          <a:srgbClr val="FF000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endParaRPr lang="zh-CN" altLang="en-US" sz="2800" b="1" dirty="0">
                        <a:solidFill>
                          <a:srgbClr val="FF000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15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430"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140970" y="571500"/>
            <a:ext cx="12010390" cy="101473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 strike="noStrike" noProof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sz="3000" b="1" strike="noStrike" noProof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太空一日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充满紧张和意外。浏览全文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杨利伟遇到了哪些意外？他相应又有怎样的心理活动或举动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？</a:t>
            </a:r>
            <a:r>
              <a:rPr sz="3000">
                <a:sym typeface="+mn-ea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预学一或思考探究一</a:t>
            </a:r>
            <a:r>
              <a:rPr sz="3000">
                <a:sym typeface="+mn-ea"/>
              </a:rPr>
              <a:t>)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？</a:t>
            </a:r>
            <a:endParaRPr lang="zh-CN" sz="3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8585" y="2307590"/>
            <a:ext cx="5363845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2800" b="1" u="sng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共振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叠加</a:t>
            </a:r>
            <a:r>
              <a:rPr sz="2800" b="1">
                <a:sym typeface="+mn-ea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五脏六腑似乎都要碎了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80355" y="2307590"/>
            <a:ext cx="5793740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2800" b="1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非常痛苦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以为要牺牲了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顽强忍受</a:t>
            </a:r>
            <a:endParaRPr lang="zh-CN" sz="28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220" y="2822575"/>
            <a:ext cx="5363210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产生</a:t>
            </a:r>
            <a:r>
              <a:rPr lang="en-US" altLang="zh-CN" sz="2800" b="1" u="sng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800" b="1" u="sng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本末倒置</a:t>
            </a:r>
            <a:r>
              <a:rPr lang="en-US" altLang="zh-CN" sz="2800" b="1" u="sng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800" b="1" u="sng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的错觉</a:t>
            </a:r>
            <a:r>
              <a:rPr sz="2800" b="1">
                <a:sym typeface="+mn-ea"/>
              </a:rPr>
              <a:t>,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令人难受</a:t>
            </a:r>
            <a:endParaRPr lang="zh-CN" sz="2800" b="1" u="sng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80355" y="2793365"/>
            <a:ext cx="6321425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靠意志克服</a:t>
            </a:r>
            <a:r>
              <a:rPr sz="2800" b="1">
                <a:solidFill>
                  <a:schemeClr val="tx1"/>
                </a:solidFill>
                <a:sym typeface="+mn-ea"/>
              </a:rPr>
              <a:t>,</a:t>
            </a:r>
            <a:r>
              <a:rPr 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闭</a:t>
            </a:r>
            <a:r>
              <a:rPr 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着眼猛想</a:t>
            </a:r>
            <a:r>
              <a:rPr sz="2800" b="1">
                <a:sym typeface="+mn-ea"/>
              </a:rPr>
              <a:t>,</a:t>
            </a:r>
            <a:r>
              <a:rPr lang="zh-CN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最终得以适应</a:t>
            </a:r>
            <a:endParaRPr lang="zh-CN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970" y="3380105"/>
            <a:ext cx="3226435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出现</a:t>
            </a:r>
            <a:r>
              <a:rPr lang="zh-CN" altLang="en-US" sz="2800" b="1" u="sng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神秘的敲击声</a:t>
            </a:r>
            <a:endParaRPr lang="zh-CN" altLang="en-US" sz="2800" b="1" u="sng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79085" y="3347720"/>
            <a:ext cx="2843530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2800" b="1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很紧张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边听边看</a:t>
            </a:r>
            <a:endParaRPr lang="zh-CN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970" y="3902075"/>
            <a:ext cx="3470275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返程</a:t>
            </a:r>
            <a:r>
              <a:rPr lang="zh-CN" altLang="en-US" sz="2800" b="1" u="sng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右舷窗出现裂痕</a:t>
            </a:r>
            <a:endParaRPr lang="zh-CN" altLang="en-US" sz="2800" b="1" u="sng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79085" y="3902075"/>
            <a:ext cx="6445885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2800" b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紧张</a:t>
            </a:r>
            <a:r>
              <a:rPr lang="zh-CN" sz="2800" b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恐惧、担心</a:t>
            </a:r>
            <a:r>
              <a:rPr sz="2800" b="1">
                <a:solidFill>
                  <a:schemeClr val="tx1"/>
                </a:solidFill>
                <a:sym typeface="+mn-ea"/>
              </a:rPr>
              <a:t>,</a:t>
            </a:r>
            <a:r>
              <a:rPr lang="zh-CN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通过</a:t>
            </a:r>
            <a:r>
              <a:rPr lang="zh-CN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观察判断应该没事</a:t>
            </a:r>
            <a:endParaRPr lang="zh-CN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0970" y="4424045"/>
            <a:ext cx="5299710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抛伞开伞时</a:t>
            </a:r>
            <a:r>
              <a:rPr lang="zh-CN" sz="2800" b="1" u="sng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飞船晃动很大</a:t>
            </a:r>
            <a:r>
              <a:rPr sz="2800" b="1">
                <a:sym typeface="+mn-ea"/>
              </a:rPr>
              <a:t>,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折磨人</a:t>
            </a:r>
            <a:endParaRPr lang="zh-CN" sz="2800" b="1" u="sng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20665" y="4424045"/>
            <a:ext cx="6731000" cy="95313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让人不知道怎么回事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感到紧张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重视这个过程</a:t>
            </a:r>
            <a:endParaRPr lang="zh-CN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0" grpId="0"/>
      <p:bldP spid="5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4033" name="Text Box 7"/>
          <p:cNvSpPr txBox="1"/>
          <p:nvPr/>
        </p:nvSpPr>
        <p:spPr>
          <a:xfrm>
            <a:off x="93980" y="333375"/>
            <a:ext cx="1188910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太空飞行过程遇到的所有情况和感受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杨利伟都会细致地与自己的战友分享。你觉得他这样做的用意是什么？从中可以看出宇航员具有怎样的精神品质</a:t>
            </a:r>
            <a:r>
              <a:rPr sz="3000">
                <a:sym typeface="+mn-ea"/>
              </a:rPr>
              <a:t>(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任务二</a:t>
            </a:r>
            <a:r>
              <a:rPr sz="3000">
                <a:sym typeface="+mn-ea"/>
              </a:rPr>
              <a:t>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67587" name="表格 67586"/>
          <p:cNvGraphicFramePr/>
          <p:nvPr>
            <p:custDataLst>
              <p:tags r:id="rId1"/>
            </p:custDataLst>
          </p:nvPr>
        </p:nvGraphicFramePr>
        <p:xfrm>
          <a:off x="215900" y="1809750"/>
          <a:ext cx="11418570" cy="3639820"/>
        </p:xfrm>
        <a:graphic>
          <a:graphicData uri="http://schemas.openxmlformats.org/drawingml/2006/table">
            <a:tbl>
              <a:tblPr/>
              <a:tblGrid>
                <a:gridCol w="3156585"/>
                <a:gridCol w="4170680"/>
                <a:gridCol w="4091305"/>
              </a:tblGrid>
              <a:tr h="59436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</a:rPr>
                        <a:t>分  享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 marT="45708" marB="45708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</a:rPr>
                        <a:t>用  意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 marT="45708" marB="4570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</a:rPr>
                        <a:t>实  效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 marT="45708" marB="45708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172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zh-CN" altLang="en-US" sz="3000" b="1" dirty="0"/>
                        <a:t>共振让人非常痛苦</a:t>
                      </a:r>
                      <a:r>
                        <a:rPr sz="3000" b="1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,以为要牺牲了</a:t>
                      </a:r>
                      <a:endParaRPr sz="3000" b="1"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T="45708" marB="45708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 marT="45708" marB="4570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30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“</a:t>
                      </a:r>
                      <a:r>
                        <a:rPr lang="zh-CN" altLang="en-US" sz="3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神舟六号</a:t>
                      </a:r>
                      <a:r>
                        <a:rPr lang="en-US" altLang="zh-CN" sz="30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”</a:t>
                      </a:r>
                      <a:r>
                        <a:rPr lang="zh-CN" altLang="en-US" sz="3000" b="1" dirty="0"/>
                        <a:t>飞行情况有很大改善</a:t>
                      </a:r>
                      <a:endParaRPr lang="zh-CN" altLang="en-US" sz="3000" b="1" dirty="0"/>
                    </a:p>
                  </a:txBody>
                  <a:tcPr marT="45708" marB="45708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282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000" b="1">
                          <a:latin typeface="Arial" panose="020B0604020202020204" pitchFamily="34" charset="0"/>
                          <a:sym typeface="+mn-ea"/>
                        </a:rPr>
                        <a:t>“</a:t>
                      </a:r>
                      <a:r>
                        <a:rPr lang="zh-CN" altLang="en-US" sz="3000" b="1">
                          <a:latin typeface="Arial" panose="020B0604020202020204" pitchFamily="34" charset="0"/>
                          <a:sym typeface="+mn-ea"/>
                        </a:rPr>
                        <a:t>本末倒置</a:t>
                      </a:r>
                      <a:r>
                        <a:rPr lang="en-US" altLang="zh-CN" sz="3000" b="1">
                          <a:latin typeface="Arial" panose="020B0604020202020204" pitchFamily="34" charset="0"/>
                          <a:sym typeface="+mn-ea"/>
                        </a:rPr>
                        <a:t>”</a:t>
                      </a:r>
                      <a:r>
                        <a:rPr lang="zh-CN" altLang="en-US" sz="3000" b="1">
                          <a:latin typeface="Arial" panose="020B0604020202020204" pitchFamily="34" charset="0"/>
                          <a:sym typeface="+mn-ea"/>
                        </a:rPr>
                        <a:t>的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</a:rPr>
                        <a:t>错觉令人难受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 marT="45708" marB="45708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000" b="1" dirty="0"/>
                        <a:t>以后航天员有心理准备</a:t>
                      </a:r>
                      <a:endParaRPr lang="zh-CN" altLang="en-US" sz="3000" b="1" dirty="0"/>
                    </a:p>
                  </a:txBody>
                  <a:tcPr marT="45708" marB="4570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b="1" dirty="0"/>
                    </a:p>
                  </a:txBody>
                  <a:tcPr marT="45708" marB="45708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536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 marT="45708" marB="45708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000" b="1" dirty="0"/>
                        <a:t>让战友们有思想准备</a:t>
                      </a:r>
                      <a:r>
                        <a:rPr sz="3000" b="1">
                          <a:sym typeface="+mn-ea"/>
                        </a:rPr>
                        <a:t>,</a:t>
                      </a:r>
                      <a:r>
                        <a:rPr lang="zh-CN" altLang="en-US" sz="3000" b="1" dirty="0"/>
                        <a:t>不用紧张</a:t>
                      </a:r>
                      <a:endParaRPr lang="zh-CN" altLang="en-US" sz="3000" b="1" dirty="0"/>
                    </a:p>
                  </a:txBody>
                  <a:tcPr marT="45708" marB="4570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000" b="1" dirty="0"/>
                        <a:t>战友们知道伞开好了等于安全有保障</a:t>
                      </a:r>
                      <a:endParaRPr lang="zh-CN" altLang="en-US" sz="3000" b="1" dirty="0"/>
                    </a:p>
                  </a:txBody>
                  <a:tcPr marT="45708" marB="45708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矩形 7"/>
          <p:cNvSpPr/>
          <p:nvPr/>
        </p:nvSpPr>
        <p:spPr>
          <a:xfrm>
            <a:off x="3373120" y="2441575"/>
            <a:ext cx="417068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寻找原</a:t>
            </a:r>
            <a:r>
              <a:rPr lang="zh-CN" altLang="en-US" sz="30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因</a:t>
            </a:r>
            <a:r>
              <a:rPr sz="30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改进技术工艺</a:t>
            </a:r>
            <a:r>
              <a:rPr sz="30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解决这个问题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7"/>
          <p:cNvSpPr/>
          <p:nvPr/>
        </p:nvSpPr>
        <p:spPr>
          <a:xfrm>
            <a:off x="7543800" y="3456305"/>
            <a:ext cx="409130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飞船舱体经过改进</a:t>
            </a:r>
            <a:r>
              <a:rPr sz="30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内壁上刷着不同的颜色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7"/>
          <p:cNvSpPr/>
          <p:nvPr/>
        </p:nvSpPr>
        <p:spPr>
          <a:xfrm>
            <a:off x="215900" y="4471035"/>
            <a:ext cx="315722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抛伞的关键操作过程最折磨人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UNIT_TABLE_BEAUTIFY" val="smartTable{5bdd09d5-10b2-404a-8424-c4f82d47bd68}"/>
  <p:tag name="TABLE_ENDDRAG_ORIGIN_RECT" val="937*271"/>
  <p:tag name="TABLE_ENDDRAG_RECT" val="14*135*937*271"/>
</p:tagLst>
</file>

<file path=ppt/tags/tag5.xml><?xml version="1.0" encoding="utf-8"?>
<p:tagLst xmlns:p="http://schemas.openxmlformats.org/presentationml/2006/main">
  <p:tag name="KSO_WM_UNIT_TABLE_BEAUTIFY" val="smartTable{c900fcd5-070b-4b66-9712-87077d16bdce}"/>
  <p:tag name="TABLE_ENDDRAG_ORIGIN_RECT" val="899*286"/>
  <p:tag name="TABLE_ENDDRAG_RECT" val="17*142*899*286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4729</Words>
  <Application>WPS 演示</Application>
  <PresentationFormat>自定义</PresentationFormat>
  <Paragraphs>227</Paragraphs>
  <Slides>22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7" baseType="lpstr">
      <vt:lpstr>Arial</vt:lpstr>
      <vt:lpstr>宋体</vt:lpstr>
      <vt:lpstr>Wingdings</vt:lpstr>
      <vt:lpstr>SimSun-ExtB</vt:lpstr>
      <vt:lpstr>Calibri</vt:lpstr>
      <vt:lpstr>思源宋体 CN SemiBold</vt:lpstr>
      <vt:lpstr>新宋体</vt:lpstr>
      <vt:lpstr>黑体</vt:lpstr>
      <vt:lpstr>微软雅黑</vt:lpstr>
      <vt:lpstr>华文行楷</vt:lpstr>
      <vt:lpstr>楷体</vt:lpstr>
      <vt:lpstr>等线</vt:lpstr>
      <vt:lpstr>Arial Unicode MS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《太空一日》课件</dc:title>
  <dc:creator>黄红政</dc:creator>
  <cp:lastModifiedBy>黄红政</cp:lastModifiedBy>
  <cp:revision>4</cp:revision>
  <dcterms:created xsi:type="dcterms:W3CDTF">2021-05-21T08:20:00Z</dcterms:created>
  <dcterms:modified xsi:type="dcterms:W3CDTF">2021-05-23T12:25:41Z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D8874F6BDFD04A50B88CBDB843934538</vt:lpwstr>
  </property>
</Properties>
</file>