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3"/>
    <p:sldId id="256" r:id="rId4"/>
    <p:sldId id="282" r:id="rId5"/>
    <p:sldId id="283" r:id="rId6"/>
    <p:sldId id="279" r:id="rId7"/>
    <p:sldId id="280" r:id="rId8"/>
    <p:sldId id="286" r:id="rId9"/>
    <p:sldId id="270" r:id="rId10"/>
    <p:sldId id="284" r:id="rId11"/>
    <p:sldId id="285" r:id="rId12"/>
    <p:sldId id="258" r:id="rId13"/>
    <p:sldId id="273" r:id="rId15"/>
    <p:sldId id="274" r:id="rId16"/>
    <p:sldId id="287" r:id="rId17"/>
    <p:sldId id="264" r:id="rId18"/>
    <p:sldId id="275" r:id="rId19"/>
    <p:sldId id="271" r:id="rId20"/>
    <p:sldId id="276" r:id="rId21"/>
    <p:sldId id="265" r:id="rId22"/>
    <p:sldId id="266" r:id="rId23"/>
    <p:sldId id="267" r:id="rId24"/>
    <p:sldId id="268" r:id="rId25"/>
    <p:sldId id="289" r:id="rId26"/>
    <p:sldId id="288" r:id="rId27"/>
    <p:sldId id="291" r:id="rId28"/>
    <p:sldId id="263" r:id="rId29"/>
    <p:sldId id="281"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0" d="100"/>
          <a:sy n="70" d="100"/>
        </p:scale>
        <p:origin x="-116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8A5CF3A-A167-4FA6-8037-7CE8357E6BC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AA677944-D142-44BE-871E-348895F1A62E}">
      <dgm:prSet phldrT="[文本]"/>
      <dgm:spPr/>
      <dgm:t>
        <a:bodyPr/>
        <a:lstStyle/>
        <a:p>
          <a:r>
            <a:rPr lang="zh-CN" altLang="en-US" dirty="0" smtClean="0"/>
            <a:t>核心</a:t>
          </a:r>
          <a:endParaRPr lang="zh-CN" altLang="en-US" dirty="0"/>
        </a:p>
      </dgm:t>
    </dgm:pt>
    <dgm:pt modelId="{1A262CE3-35CA-421B-98A6-836A8045C328}" cxnId="{3FB877EB-4496-4F16-93F4-F7D6E4294539}" type="parTrans">
      <dgm:prSet/>
      <dgm:spPr/>
      <dgm:t>
        <a:bodyPr/>
        <a:lstStyle/>
        <a:p>
          <a:endParaRPr lang="zh-CN" altLang="en-US"/>
        </a:p>
      </dgm:t>
    </dgm:pt>
    <dgm:pt modelId="{0CEC19B4-F793-4BEE-B49C-8FB9F3A1CE5C}" cxnId="{3FB877EB-4496-4F16-93F4-F7D6E4294539}" type="sibTrans">
      <dgm:prSet/>
      <dgm:spPr/>
      <dgm:t>
        <a:bodyPr/>
        <a:lstStyle/>
        <a:p>
          <a:endParaRPr lang="zh-CN" altLang="en-US"/>
        </a:p>
      </dgm:t>
    </dgm:pt>
    <dgm:pt modelId="{E4BB3856-BB9C-46B5-B937-6C77D9C17576}">
      <dgm:prSet phldrT="[文本]" custT="1"/>
      <dgm:spPr/>
      <dgm:t>
        <a:bodyPr/>
        <a:lstStyle/>
        <a:p>
          <a:r>
            <a:rPr lang="zh-CN" altLang="en-US" sz="2800" b="1" dirty="0" smtClean="0">
              <a:solidFill>
                <a:srgbClr val="FF0000"/>
              </a:solidFill>
            </a:rPr>
            <a:t>材料二</a:t>
          </a:r>
          <a:endParaRPr lang="zh-CN" altLang="en-US" sz="2800" b="1" dirty="0">
            <a:solidFill>
              <a:srgbClr val="FF0000"/>
            </a:solidFill>
          </a:endParaRPr>
        </a:p>
      </dgm:t>
    </dgm:pt>
    <dgm:pt modelId="{E43F1A74-EEAA-4FE3-B3E8-C851C0358E3D}" cxnId="{8FDD96CB-8745-4E2B-8B9A-04F2E2BF99D8}" type="parTrans">
      <dgm:prSet/>
      <dgm:spPr/>
      <dgm:t>
        <a:bodyPr/>
        <a:lstStyle/>
        <a:p>
          <a:endParaRPr lang="zh-CN" altLang="en-US"/>
        </a:p>
      </dgm:t>
    </dgm:pt>
    <dgm:pt modelId="{37A105C5-86A1-49F3-943B-24B0BC2D069B}" cxnId="{8FDD96CB-8745-4E2B-8B9A-04F2E2BF99D8}" type="sibTrans">
      <dgm:prSet/>
      <dgm:spPr/>
      <dgm:t>
        <a:bodyPr/>
        <a:lstStyle/>
        <a:p>
          <a:endParaRPr lang="zh-CN" altLang="en-US"/>
        </a:p>
      </dgm:t>
    </dgm:pt>
    <dgm:pt modelId="{4C286492-24EE-4F2E-A8DB-4611C0DB8A7D}">
      <dgm:prSet phldrT="[文本]" custT="1"/>
      <dgm:spPr/>
      <dgm:t>
        <a:bodyPr/>
        <a:lstStyle/>
        <a:p>
          <a:r>
            <a:rPr lang="zh-CN" altLang="en-US" sz="3200" b="1" dirty="0" smtClean="0">
              <a:solidFill>
                <a:srgbClr val="FF0000"/>
              </a:solidFill>
            </a:rPr>
            <a:t>材料三</a:t>
          </a:r>
          <a:endParaRPr lang="zh-CN" altLang="en-US" sz="3200" b="1" dirty="0">
            <a:solidFill>
              <a:srgbClr val="FF0000"/>
            </a:solidFill>
          </a:endParaRPr>
        </a:p>
      </dgm:t>
    </dgm:pt>
    <dgm:pt modelId="{3B4F356F-F6C6-4FA3-B760-5E8382B806DF}" cxnId="{4FBE9118-E519-44CE-BE03-CE0A466968FE}" type="parTrans">
      <dgm:prSet/>
      <dgm:spPr/>
      <dgm:t>
        <a:bodyPr/>
        <a:lstStyle/>
        <a:p>
          <a:endParaRPr lang="zh-CN" altLang="en-US"/>
        </a:p>
      </dgm:t>
    </dgm:pt>
    <dgm:pt modelId="{DE136599-670A-4D4D-B535-88E666B9BC0C}" cxnId="{4FBE9118-E519-44CE-BE03-CE0A466968FE}" type="sibTrans">
      <dgm:prSet/>
      <dgm:spPr/>
      <dgm:t>
        <a:bodyPr/>
        <a:lstStyle/>
        <a:p>
          <a:endParaRPr lang="zh-CN" altLang="en-US"/>
        </a:p>
      </dgm:t>
    </dgm:pt>
    <dgm:pt modelId="{3D1A7C18-F0E3-45F4-8B44-A12A6869EFBB}">
      <dgm:prSet phldrT="[文本]" custT="1"/>
      <dgm:spPr/>
      <dgm:t>
        <a:bodyPr/>
        <a:lstStyle/>
        <a:p>
          <a:r>
            <a:rPr lang="zh-CN" altLang="en-US" sz="2800" b="1" dirty="0" smtClean="0">
              <a:solidFill>
                <a:srgbClr val="FF0000"/>
              </a:solidFill>
            </a:rPr>
            <a:t>材料四</a:t>
          </a:r>
          <a:endParaRPr lang="zh-CN" altLang="en-US" sz="2800" b="1" dirty="0">
            <a:solidFill>
              <a:srgbClr val="FF0000"/>
            </a:solidFill>
          </a:endParaRPr>
        </a:p>
      </dgm:t>
    </dgm:pt>
    <dgm:pt modelId="{F5ADF845-2A71-4279-9A24-081F44A05EBB}" cxnId="{E1666A25-DBA5-4154-966A-55A648BDFA29}" type="parTrans">
      <dgm:prSet/>
      <dgm:spPr/>
      <dgm:t>
        <a:bodyPr/>
        <a:lstStyle/>
        <a:p>
          <a:endParaRPr lang="zh-CN" altLang="en-US"/>
        </a:p>
      </dgm:t>
    </dgm:pt>
    <dgm:pt modelId="{9FBCF58D-C5C3-4FEE-86DF-0D4853A1C60A}" cxnId="{E1666A25-DBA5-4154-966A-55A648BDFA29}" type="sibTrans">
      <dgm:prSet/>
      <dgm:spPr/>
      <dgm:t>
        <a:bodyPr/>
        <a:lstStyle/>
        <a:p>
          <a:endParaRPr lang="zh-CN" altLang="en-US"/>
        </a:p>
      </dgm:t>
    </dgm:pt>
    <dgm:pt modelId="{15309BC9-ABD5-47D3-AD63-0817A8F80E6A}">
      <dgm:prSet phldrT="[文本]" custT="1"/>
      <dgm:spPr/>
      <dgm:t>
        <a:bodyPr/>
        <a:lstStyle/>
        <a:p>
          <a:r>
            <a:rPr lang="zh-CN" altLang="en-US" sz="2800" b="1" dirty="0" smtClean="0">
              <a:solidFill>
                <a:srgbClr val="FF0000"/>
              </a:solidFill>
            </a:rPr>
            <a:t>材料一</a:t>
          </a:r>
          <a:endParaRPr lang="zh-CN" altLang="en-US" sz="2800" b="1" dirty="0">
            <a:solidFill>
              <a:srgbClr val="FF0000"/>
            </a:solidFill>
          </a:endParaRPr>
        </a:p>
      </dgm:t>
    </dgm:pt>
    <dgm:pt modelId="{3F8657AE-01F7-4301-85AE-5D4FF9C10F1F}" cxnId="{C24B32A2-BA01-4B5D-884F-103D98F6C585}" type="parTrans">
      <dgm:prSet/>
      <dgm:spPr/>
      <dgm:t>
        <a:bodyPr/>
        <a:lstStyle/>
        <a:p>
          <a:endParaRPr lang="zh-CN" altLang="en-US"/>
        </a:p>
      </dgm:t>
    </dgm:pt>
    <dgm:pt modelId="{16BBFDEB-9DA0-44F3-97A9-165FA96A0513}" cxnId="{C24B32A2-BA01-4B5D-884F-103D98F6C585}" type="sibTrans">
      <dgm:prSet/>
      <dgm:spPr/>
      <dgm:t>
        <a:bodyPr/>
        <a:lstStyle/>
        <a:p>
          <a:endParaRPr lang="zh-CN" altLang="en-US"/>
        </a:p>
      </dgm:t>
    </dgm:pt>
    <dgm:pt modelId="{34BA6DEB-5DD4-488F-9CAC-CE78D83C2773}" type="pres">
      <dgm:prSet presAssocID="{78A5CF3A-A167-4FA6-8037-7CE8357E6BC6}" presName="Name0" presStyleCnt="0">
        <dgm:presLayoutVars>
          <dgm:chMax val="1"/>
          <dgm:dir/>
          <dgm:animLvl val="ctr"/>
          <dgm:resizeHandles val="exact"/>
        </dgm:presLayoutVars>
      </dgm:prSet>
      <dgm:spPr/>
      <dgm:t>
        <a:bodyPr/>
        <a:lstStyle/>
        <a:p>
          <a:endParaRPr lang="zh-CN" altLang="en-US"/>
        </a:p>
      </dgm:t>
    </dgm:pt>
    <dgm:pt modelId="{B62360DA-B297-42FB-A270-DBD036B4238A}" type="pres">
      <dgm:prSet presAssocID="{AA677944-D142-44BE-871E-348895F1A62E}" presName="centerShape" presStyleLbl="node0" presStyleIdx="0" presStyleCnt="1"/>
      <dgm:spPr/>
      <dgm:t>
        <a:bodyPr/>
        <a:lstStyle/>
        <a:p>
          <a:endParaRPr lang="zh-CN" altLang="en-US"/>
        </a:p>
      </dgm:t>
    </dgm:pt>
    <dgm:pt modelId="{26049137-98D5-4C84-914B-0B1E6634DAE0}" type="pres">
      <dgm:prSet presAssocID="{E4BB3856-BB9C-46B5-B937-6C77D9C17576}" presName="node" presStyleLbl="node1" presStyleIdx="0" presStyleCnt="4" custScaleX="196661">
        <dgm:presLayoutVars>
          <dgm:bulletEnabled val="1"/>
        </dgm:presLayoutVars>
      </dgm:prSet>
      <dgm:spPr/>
      <dgm:t>
        <a:bodyPr/>
        <a:lstStyle/>
        <a:p>
          <a:endParaRPr lang="zh-CN" altLang="en-US"/>
        </a:p>
      </dgm:t>
    </dgm:pt>
    <dgm:pt modelId="{17CDD08E-0D26-4C31-AE53-D0B28A8F1835}" type="pres">
      <dgm:prSet presAssocID="{E4BB3856-BB9C-46B5-B937-6C77D9C17576}" presName="dummy" presStyleCnt="0"/>
      <dgm:spPr/>
    </dgm:pt>
    <dgm:pt modelId="{EF8160B2-2FB9-453C-84B9-8FE89DC330A6}" type="pres">
      <dgm:prSet presAssocID="{37A105C5-86A1-49F3-943B-24B0BC2D069B}" presName="sibTrans" presStyleLbl="sibTrans2D1" presStyleIdx="0" presStyleCnt="4"/>
      <dgm:spPr/>
      <dgm:t>
        <a:bodyPr/>
        <a:lstStyle/>
        <a:p>
          <a:endParaRPr lang="zh-CN" altLang="en-US"/>
        </a:p>
      </dgm:t>
    </dgm:pt>
    <dgm:pt modelId="{A0BDA862-BDCF-49EF-AE7F-FA062A7E8B23}" type="pres">
      <dgm:prSet presAssocID="{4C286492-24EE-4F2E-A8DB-4611C0DB8A7D}" presName="node" presStyleLbl="node1" presStyleIdx="1" presStyleCnt="4" custScaleX="226355" custRadScaleRad="132231" custRadScaleInc="1710">
        <dgm:presLayoutVars>
          <dgm:bulletEnabled val="1"/>
        </dgm:presLayoutVars>
      </dgm:prSet>
      <dgm:spPr/>
      <dgm:t>
        <a:bodyPr/>
        <a:lstStyle/>
        <a:p>
          <a:endParaRPr lang="zh-CN" altLang="en-US"/>
        </a:p>
      </dgm:t>
    </dgm:pt>
    <dgm:pt modelId="{BB33FFAB-6AD9-418A-9499-FE2BFC092AB9}" type="pres">
      <dgm:prSet presAssocID="{4C286492-24EE-4F2E-A8DB-4611C0DB8A7D}" presName="dummy" presStyleCnt="0"/>
      <dgm:spPr/>
    </dgm:pt>
    <dgm:pt modelId="{9D613177-1743-4642-8C28-19D9D3AB8C9C}" type="pres">
      <dgm:prSet presAssocID="{DE136599-670A-4D4D-B535-88E666B9BC0C}" presName="sibTrans" presStyleLbl="sibTrans2D1" presStyleIdx="1" presStyleCnt="4"/>
      <dgm:spPr/>
      <dgm:t>
        <a:bodyPr/>
        <a:lstStyle/>
        <a:p>
          <a:endParaRPr lang="zh-CN" altLang="en-US"/>
        </a:p>
      </dgm:t>
    </dgm:pt>
    <dgm:pt modelId="{90E557AE-569E-4009-B7BB-440274ABA5C9}" type="pres">
      <dgm:prSet presAssocID="{3D1A7C18-F0E3-45F4-8B44-A12A6869EFBB}" presName="node" presStyleLbl="node1" presStyleIdx="2" presStyleCnt="4" custScaleX="227065">
        <dgm:presLayoutVars>
          <dgm:bulletEnabled val="1"/>
        </dgm:presLayoutVars>
      </dgm:prSet>
      <dgm:spPr/>
      <dgm:t>
        <a:bodyPr/>
        <a:lstStyle/>
        <a:p>
          <a:endParaRPr lang="zh-CN" altLang="en-US"/>
        </a:p>
      </dgm:t>
    </dgm:pt>
    <dgm:pt modelId="{6AA0F267-186C-44D1-9E01-CDDEF1ACDE57}" type="pres">
      <dgm:prSet presAssocID="{3D1A7C18-F0E3-45F4-8B44-A12A6869EFBB}" presName="dummy" presStyleCnt="0"/>
      <dgm:spPr/>
    </dgm:pt>
    <dgm:pt modelId="{1696341B-6AF5-4AAE-9DD2-90601E09C694}" type="pres">
      <dgm:prSet presAssocID="{9FBCF58D-C5C3-4FEE-86DF-0D4853A1C60A}" presName="sibTrans" presStyleLbl="sibTrans2D1" presStyleIdx="2" presStyleCnt="4"/>
      <dgm:spPr/>
      <dgm:t>
        <a:bodyPr/>
        <a:lstStyle/>
        <a:p>
          <a:endParaRPr lang="zh-CN" altLang="en-US"/>
        </a:p>
      </dgm:t>
    </dgm:pt>
    <dgm:pt modelId="{EF80087D-E72F-4303-8A1A-2E89C5CE613B}" type="pres">
      <dgm:prSet presAssocID="{15309BC9-ABD5-47D3-AD63-0817A8F80E6A}" presName="node" presStyleLbl="node1" presStyleIdx="3" presStyleCnt="4" custScaleX="224314" custRadScaleRad="132099" custRadScaleInc="6573">
        <dgm:presLayoutVars>
          <dgm:bulletEnabled val="1"/>
        </dgm:presLayoutVars>
      </dgm:prSet>
      <dgm:spPr/>
      <dgm:t>
        <a:bodyPr/>
        <a:lstStyle/>
        <a:p>
          <a:endParaRPr lang="zh-CN" altLang="en-US"/>
        </a:p>
      </dgm:t>
    </dgm:pt>
    <dgm:pt modelId="{03E1BB13-707B-48F5-8977-40030880A5C2}" type="pres">
      <dgm:prSet presAssocID="{15309BC9-ABD5-47D3-AD63-0817A8F80E6A}" presName="dummy" presStyleCnt="0"/>
      <dgm:spPr/>
    </dgm:pt>
    <dgm:pt modelId="{7CF77C61-C789-4B45-9B2E-40FB3C5E7237}" type="pres">
      <dgm:prSet presAssocID="{16BBFDEB-9DA0-44F3-97A9-165FA96A0513}" presName="sibTrans" presStyleLbl="sibTrans2D1" presStyleIdx="3" presStyleCnt="4"/>
      <dgm:spPr/>
      <dgm:t>
        <a:bodyPr/>
        <a:lstStyle/>
        <a:p>
          <a:endParaRPr lang="zh-CN" altLang="en-US"/>
        </a:p>
      </dgm:t>
    </dgm:pt>
  </dgm:ptLst>
  <dgm:cxnLst>
    <dgm:cxn modelId="{E3E8B2D4-00F4-45CB-B068-DE4724DB36D5}" type="presOf" srcId="{AA677944-D142-44BE-871E-348895F1A62E}" destId="{B62360DA-B297-42FB-A270-DBD036B4238A}" srcOrd="0" destOrd="0" presId="urn:microsoft.com/office/officeart/2005/8/layout/radial6"/>
    <dgm:cxn modelId="{E11DC715-374F-456C-8C88-885E63EAB53D}" type="presOf" srcId="{9FBCF58D-C5C3-4FEE-86DF-0D4853A1C60A}" destId="{1696341B-6AF5-4AAE-9DD2-90601E09C694}" srcOrd="0" destOrd="0" presId="urn:microsoft.com/office/officeart/2005/8/layout/radial6"/>
    <dgm:cxn modelId="{932BA7E2-C1AE-421B-A15B-1C83C3BFCD77}" type="presOf" srcId="{16BBFDEB-9DA0-44F3-97A9-165FA96A0513}" destId="{7CF77C61-C789-4B45-9B2E-40FB3C5E7237}" srcOrd="0" destOrd="0" presId="urn:microsoft.com/office/officeart/2005/8/layout/radial6"/>
    <dgm:cxn modelId="{9AFD3D86-9698-40F2-B22D-B1D87AA1AB33}" type="presOf" srcId="{15309BC9-ABD5-47D3-AD63-0817A8F80E6A}" destId="{EF80087D-E72F-4303-8A1A-2E89C5CE613B}" srcOrd="0" destOrd="0" presId="urn:microsoft.com/office/officeart/2005/8/layout/radial6"/>
    <dgm:cxn modelId="{C24B32A2-BA01-4B5D-884F-103D98F6C585}" srcId="{AA677944-D142-44BE-871E-348895F1A62E}" destId="{15309BC9-ABD5-47D3-AD63-0817A8F80E6A}" srcOrd="3" destOrd="0" parTransId="{3F8657AE-01F7-4301-85AE-5D4FF9C10F1F}" sibTransId="{16BBFDEB-9DA0-44F3-97A9-165FA96A0513}"/>
    <dgm:cxn modelId="{3FB877EB-4496-4F16-93F4-F7D6E4294539}" srcId="{78A5CF3A-A167-4FA6-8037-7CE8357E6BC6}" destId="{AA677944-D142-44BE-871E-348895F1A62E}" srcOrd="0" destOrd="0" parTransId="{1A262CE3-35CA-421B-98A6-836A8045C328}" sibTransId="{0CEC19B4-F793-4BEE-B49C-8FB9F3A1CE5C}"/>
    <dgm:cxn modelId="{0123DA3F-F2C5-4BEB-9B7E-AA9A53817AA1}" type="presOf" srcId="{37A105C5-86A1-49F3-943B-24B0BC2D069B}" destId="{EF8160B2-2FB9-453C-84B9-8FE89DC330A6}" srcOrd="0" destOrd="0" presId="urn:microsoft.com/office/officeart/2005/8/layout/radial6"/>
    <dgm:cxn modelId="{B0DEA201-29D6-4232-89EF-91CC02FA3C03}" type="presOf" srcId="{E4BB3856-BB9C-46B5-B937-6C77D9C17576}" destId="{26049137-98D5-4C84-914B-0B1E6634DAE0}" srcOrd="0" destOrd="0" presId="urn:microsoft.com/office/officeart/2005/8/layout/radial6"/>
    <dgm:cxn modelId="{F8EA7DF1-52A1-491E-A7B2-B1A7057721E4}" type="presOf" srcId="{DE136599-670A-4D4D-B535-88E666B9BC0C}" destId="{9D613177-1743-4642-8C28-19D9D3AB8C9C}" srcOrd="0" destOrd="0" presId="urn:microsoft.com/office/officeart/2005/8/layout/radial6"/>
    <dgm:cxn modelId="{E1666A25-DBA5-4154-966A-55A648BDFA29}" srcId="{AA677944-D142-44BE-871E-348895F1A62E}" destId="{3D1A7C18-F0E3-45F4-8B44-A12A6869EFBB}" srcOrd="2" destOrd="0" parTransId="{F5ADF845-2A71-4279-9A24-081F44A05EBB}" sibTransId="{9FBCF58D-C5C3-4FEE-86DF-0D4853A1C60A}"/>
    <dgm:cxn modelId="{8FDD96CB-8745-4E2B-8B9A-04F2E2BF99D8}" srcId="{AA677944-D142-44BE-871E-348895F1A62E}" destId="{E4BB3856-BB9C-46B5-B937-6C77D9C17576}" srcOrd="0" destOrd="0" parTransId="{E43F1A74-EEAA-4FE3-B3E8-C851C0358E3D}" sibTransId="{37A105C5-86A1-49F3-943B-24B0BC2D069B}"/>
    <dgm:cxn modelId="{C856F840-427A-43CE-A889-C1CDCA492025}" type="presOf" srcId="{3D1A7C18-F0E3-45F4-8B44-A12A6869EFBB}" destId="{90E557AE-569E-4009-B7BB-440274ABA5C9}" srcOrd="0" destOrd="0" presId="urn:microsoft.com/office/officeart/2005/8/layout/radial6"/>
    <dgm:cxn modelId="{4FBE9118-E519-44CE-BE03-CE0A466968FE}" srcId="{AA677944-D142-44BE-871E-348895F1A62E}" destId="{4C286492-24EE-4F2E-A8DB-4611C0DB8A7D}" srcOrd="1" destOrd="0" parTransId="{3B4F356F-F6C6-4FA3-B760-5E8382B806DF}" sibTransId="{DE136599-670A-4D4D-B535-88E666B9BC0C}"/>
    <dgm:cxn modelId="{B9A94D33-0A44-425F-B0DA-F25F88CBAFCA}" type="presOf" srcId="{4C286492-24EE-4F2E-A8DB-4611C0DB8A7D}" destId="{A0BDA862-BDCF-49EF-AE7F-FA062A7E8B23}" srcOrd="0" destOrd="0" presId="urn:microsoft.com/office/officeart/2005/8/layout/radial6"/>
    <dgm:cxn modelId="{CAF13DAB-7903-42BA-B531-BA213E7136F4}" type="presOf" srcId="{78A5CF3A-A167-4FA6-8037-7CE8357E6BC6}" destId="{34BA6DEB-5DD4-488F-9CAC-CE78D83C2773}" srcOrd="0" destOrd="0" presId="urn:microsoft.com/office/officeart/2005/8/layout/radial6"/>
    <dgm:cxn modelId="{B6949623-BBB4-4062-8715-A38B727829F1}" type="presParOf" srcId="{34BA6DEB-5DD4-488F-9CAC-CE78D83C2773}" destId="{B62360DA-B297-42FB-A270-DBD036B4238A}" srcOrd="0" destOrd="0" presId="urn:microsoft.com/office/officeart/2005/8/layout/radial6"/>
    <dgm:cxn modelId="{F3504BA1-D30B-458F-8BF1-5D8E7A59041B}" type="presParOf" srcId="{34BA6DEB-5DD4-488F-9CAC-CE78D83C2773}" destId="{26049137-98D5-4C84-914B-0B1E6634DAE0}" srcOrd="1" destOrd="0" presId="urn:microsoft.com/office/officeart/2005/8/layout/radial6"/>
    <dgm:cxn modelId="{3F7E5179-72B3-44BC-8F04-D383BDCA3BDB}" type="presParOf" srcId="{34BA6DEB-5DD4-488F-9CAC-CE78D83C2773}" destId="{17CDD08E-0D26-4C31-AE53-D0B28A8F1835}" srcOrd="2" destOrd="0" presId="urn:microsoft.com/office/officeart/2005/8/layout/radial6"/>
    <dgm:cxn modelId="{372C5A8F-EBB3-4EDF-BC79-5939C1A4A960}" type="presParOf" srcId="{34BA6DEB-5DD4-488F-9CAC-CE78D83C2773}" destId="{EF8160B2-2FB9-453C-84B9-8FE89DC330A6}" srcOrd="3" destOrd="0" presId="urn:microsoft.com/office/officeart/2005/8/layout/radial6"/>
    <dgm:cxn modelId="{B6B62FA2-A1A5-4CF9-BD2F-8F443241E06B}" type="presParOf" srcId="{34BA6DEB-5DD4-488F-9CAC-CE78D83C2773}" destId="{A0BDA862-BDCF-49EF-AE7F-FA062A7E8B23}" srcOrd="4" destOrd="0" presId="urn:microsoft.com/office/officeart/2005/8/layout/radial6"/>
    <dgm:cxn modelId="{D7D3FD91-BD36-43B4-B0A4-98206A2A4242}" type="presParOf" srcId="{34BA6DEB-5DD4-488F-9CAC-CE78D83C2773}" destId="{BB33FFAB-6AD9-418A-9499-FE2BFC092AB9}" srcOrd="5" destOrd="0" presId="urn:microsoft.com/office/officeart/2005/8/layout/radial6"/>
    <dgm:cxn modelId="{F1B48883-E919-4D33-ABE1-823BC95A73BC}" type="presParOf" srcId="{34BA6DEB-5DD4-488F-9CAC-CE78D83C2773}" destId="{9D613177-1743-4642-8C28-19D9D3AB8C9C}" srcOrd="6" destOrd="0" presId="urn:microsoft.com/office/officeart/2005/8/layout/radial6"/>
    <dgm:cxn modelId="{C13835B6-74E5-42E4-B520-B02601629B05}" type="presParOf" srcId="{34BA6DEB-5DD4-488F-9CAC-CE78D83C2773}" destId="{90E557AE-569E-4009-B7BB-440274ABA5C9}" srcOrd="7" destOrd="0" presId="urn:microsoft.com/office/officeart/2005/8/layout/radial6"/>
    <dgm:cxn modelId="{76F06003-DE1E-4647-BD6C-FA03B2F65BF7}" type="presParOf" srcId="{34BA6DEB-5DD4-488F-9CAC-CE78D83C2773}" destId="{6AA0F267-186C-44D1-9E01-CDDEF1ACDE57}" srcOrd="8" destOrd="0" presId="urn:microsoft.com/office/officeart/2005/8/layout/radial6"/>
    <dgm:cxn modelId="{2E93FDC7-EFE9-436D-9747-8353484F3DC5}" type="presParOf" srcId="{34BA6DEB-5DD4-488F-9CAC-CE78D83C2773}" destId="{1696341B-6AF5-4AAE-9DD2-90601E09C694}" srcOrd="9" destOrd="0" presId="urn:microsoft.com/office/officeart/2005/8/layout/radial6"/>
    <dgm:cxn modelId="{1B0A75E1-48AA-4206-BC25-858FE9A2889E}" type="presParOf" srcId="{34BA6DEB-5DD4-488F-9CAC-CE78D83C2773}" destId="{EF80087D-E72F-4303-8A1A-2E89C5CE613B}" srcOrd="10" destOrd="0" presId="urn:microsoft.com/office/officeart/2005/8/layout/radial6"/>
    <dgm:cxn modelId="{D6B4615E-AAB3-48EA-AEF8-799F28CD94F3}" type="presParOf" srcId="{34BA6DEB-5DD4-488F-9CAC-CE78D83C2773}" destId="{03E1BB13-707B-48F5-8977-40030880A5C2}" srcOrd="11" destOrd="0" presId="urn:microsoft.com/office/officeart/2005/8/layout/radial6"/>
    <dgm:cxn modelId="{BBBD4E21-FD5C-4189-942E-3A97740D4262}" type="presParOf" srcId="{34BA6DEB-5DD4-488F-9CAC-CE78D83C2773}" destId="{7CF77C61-C789-4B45-9B2E-40FB3C5E7237}" srcOrd="12" destOrd="0" presId="urn:microsoft.com/office/officeart/2005/8/layout/radial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A5CF3A-A167-4FA6-8037-7CE8357E6BC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AA677944-D142-44BE-871E-348895F1A62E}">
      <dgm:prSet phldrT="[文本]" custT="1"/>
      <dgm:spPr/>
      <dgm:t>
        <a:bodyPr/>
        <a:lstStyle/>
        <a:p>
          <a:r>
            <a:rPr lang="zh-CN" altLang="en-US" sz="2800" b="1" dirty="0" smtClean="0"/>
            <a:t>科幻小说的文学性</a:t>
          </a:r>
          <a:endParaRPr lang="zh-CN" altLang="en-US" sz="2800" b="1" dirty="0"/>
        </a:p>
      </dgm:t>
    </dgm:pt>
    <dgm:pt modelId="{1A262CE3-35CA-421B-98A6-836A8045C328}" cxnId="{3FB877EB-4496-4F16-93F4-F7D6E4294539}" type="parTrans">
      <dgm:prSet/>
      <dgm:spPr/>
      <dgm:t>
        <a:bodyPr/>
        <a:lstStyle/>
        <a:p>
          <a:endParaRPr lang="zh-CN" altLang="en-US"/>
        </a:p>
      </dgm:t>
    </dgm:pt>
    <dgm:pt modelId="{0CEC19B4-F793-4BEE-B49C-8FB9F3A1CE5C}" cxnId="{3FB877EB-4496-4F16-93F4-F7D6E4294539}" type="sibTrans">
      <dgm:prSet/>
      <dgm:spPr/>
      <dgm:t>
        <a:bodyPr/>
        <a:lstStyle/>
        <a:p>
          <a:endParaRPr lang="zh-CN" altLang="en-US"/>
        </a:p>
      </dgm:t>
    </dgm:pt>
    <dgm:pt modelId="{E4BB3856-BB9C-46B5-B937-6C77D9C17576}">
      <dgm:prSet phldrT="[文本]" custT="1"/>
      <dgm:spPr/>
      <dgm:t>
        <a:bodyPr/>
        <a:lstStyle/>
        <a:p>
          <a:r>
            <a:rPr lang="zh-CN" altLang="en-US" sz="2800" b="1" dirty="0" smtClean="0">
              <a:solidFill>
                <a:srgbClr val="FF0000"/>
              </a:solidFill>
            </a:rPr>
            <a:t>材料二</a:t>
          </a:r>
          <a:endParaRPr lang="zh-CN" altLang="en-US" sz="2800" b="1" dirty="0">
            <a:solidFill>
              <a:srgbClr val="FF0000"/>
            </a:solidFill>
          </a:endParaRPr>
        </a:p>
      </dgm:t>
    </dgm:pt>
    <dgm:pt modelId="{E43F1A74-EEAA-4FE3-B3E8-C851C0358E3D}" cxnId="{8FDD96CB-8745-4E2B-8B9A-04F2E2BF99D8}" type="parTrans">
      <dgm:prSet/>
      <dgm:spPr/>
      <dgm:t>
        <a:bodyPr/>
        <a:lstStyle/>
        <a:p>
          <a:endParaRPr lang="zh-CN" altLang="en-US"/>
        </a:p>
      </dgm:t>
    </dgm:pt>
    <dgm:pt modelId="{37A105C5-86A1-49F3-943B-24B0BC2D069B}" cxnId="{8FDD96CB-8745-4E2B-8B9A-04F2E2BF99D8}" type="sibTrans">
      <dgm:prSet/>
      <dgm:spPr/>
      <dgm:t>
        <a:bodyPr/>
        <a:lstStyle/>
        <a:p>
          <a:endParaRPr lang="zh-CN" altLang="en-US"/>
        </a:p>
      </dgm:t>
    </dgm:pt>
    <dgm:pt modelId="{4C286492-24EE-4F2E-A8DB-4611C0DB8A7D}">
      <dgm:prSet phldrT="[文本]" custT="1"/>
      <dgm:spPr/>
      <dgm:t>
        <a:bodyPr/>
        <a:lstStyle/>
        <a:p>
          <a:r>
            <a:rPr lang="zh-CN" altLang="en-US" sz="3200" b="1" dirty="0" smtClean="0">
              <a:solidFill>
                <a:srgbClr val="FF0000"/>
              </a:solidFill>
            </a:rPr>
            <a:t>材料三</a:t>
          </a:r>
          <a:endParaRPr lang="zh-CN" altLang="en-US" sz="3200" b="1" dirty="0">
            <a:solidFill>
              <a:srgbClr val="FF0000"/>
            </a:solidFill>
          </a:endParaRPr>
        </a:p>
      </dgm:t>
    </dgm:pt>
    <dgm:pt modelId="{3B4F356F-F6C6-4FA3-B760-5E8382B806DF}" cxnId="{4FBE9118-E519-44CE-BE03-CE0A466968FE}" type="parTrans">
      <dgm:prSet/>
      <dgm:spPr/>
      <dgm:t>
        <a:bodyPr/>
        <a:lstStyle/>
        <a:p>
          <a:endParaRPr lang="zh-CN" altLang="en-US"/>
        </a:p>
      </dgm:t>
    </dgm:pt>
    <dgm:pt modelId="{DE136599-670A-4D4D-B535-88E666B9BC0C}" cxnId="{4FBE9118-E519-44CE-BE03-CE0A466968FE}" type="sibTrans">
      <dgm:prSet/>
      <dgm:spPr/>
      <dgm:t>
        <a:bodyPr/>
        <a:lstStyle/>
        <a:p>
          <a:endParaRPr lang="zh-CN" altLang="en-US"/>
        </a:p>
      </dgm:t>
    </dgm:pt>
    <dgm:pt modelId="{3D1A7C18-F0E3-45F4-8B44-A12A6869EFBB}">
      <dgm:prSet phldrT="[文本]" custT="1"/>
      <dgm:spPr/>
      <dgm:t>
        <a:bodyPr/>
        <a:lstStyle/>
        <a:p>
          <a:r>
            <a:rPr lang="zh-CN" altLang="en-US" sz="2800" b="1" dirty="0" smtClean="0">
              <a:solidFill>
                <a:srgbClr val="FF0000"/>
              </a:solidFill>
            </a:rPr>
            <a:t>材料四</a:t>
          </a:r>
          <a:endParaRPr lang="zh-CN" altLang="en-US" sz="2800" b="1" dirty="0">
            <a:solidFill>
              <a:srgbClr val="FF0000"/>
            </a:solidFill>
          </a:endParaRPr>
        </a:p>
      </dgm:t>
    </dgm:pt>
    <dgm:pt modelId="{F5ADF845-2A71-4279-9A24-081F44A05EBB}" cxnId="{E1666A25-DBA5-4154-966A-55A648BDFA29}" type="parTrans">
      <dgm:prSet/>
      <dgm:spPr/>
      <dgm:t>
        <a:bodyPr/>
        <a:lstStyle/>
        <a:p>
          <a:endParaRPr lang="zh-CN" altLang="en-US"/>
        </a:p>
      </dgm:t>
    </dgm:pt>
    <dgm:pt modelId="{9FBCF58D-C5C3-4FEE-86DF-0D4853A1C60A}" cxnId="{E1666A25-DBA5-4154-966A-55A648BDFA29}" type="sibTrans">
      <dgm:prSet/>
      <dgm:spPr/>
      <dgm:t>
        <a:bodyPr/>
        <a:lstStyle/>
        <a:p>
          <a:endParaRPr lang="zh-CN" altLang="en-US"/>
        </a:p>
      </dgm:t>
    </dgm:pt>
    <dgm:pt modelId="{15309BC9-ABD5-47D3-AD63-0817A8F80E6A}">
      <dgm:prSet phldrT="[文本]" custT="1"/>
      <dgm:spPr/>
      <dgm:t>
        <a:bodyPr/>
        <a:lstStyle/>
        <a:p>
          <a:r>
            <a:rPr lang="zh-CN" altLang="en-US" sz="2800" b="1" dirty="0" smtClean="0">
              <a:solidFill>
                <a:srgbClr val="FF0000"/>
              </a:solidFill>
            </a:rPr>
            <a:t>材料一</a:t>
          </a:r>
          <a:endParaRPr lang="zh-CN" altLang="en-US" sz="2800" b="1" dirty="0">
            <a:solidFill>
              <a:srgbClr val="FF0000"/>
            </a:solidFill>
          </a:endParaRPr>
        </a:p>
      </dgm:t>
    </dgm:pt>
    <dgm:pt modelId="{3F8657AE-01F7-4301-85AE-5D4FF9C10F1F}" cxnId="{C24B32A2-BA01-4B5D-884F-103D98F6C585}" type="parTrans">
      <dgm:prSet/>
      <dgm:spPr/>
      <dgm:t>
        <a:bodyPr/>
        <a:lstStyle/>
        <a:p>
          <a:endParaRPr lang="zh-CN" altLang="en-US"/>
        </a:p>
      </dgm:t>
    </dgm:pt>
    <dgm:pt modelId="{16BBFDEB-9DA0-44F3-97A9-165FA96A0513}" cxnId="{C24B32A2-BA01-4B5D-884F-103D98F6C585}" type="sibTrans">
      <dgm:prSet/>
      <dgm:spPr/>
      <dgm:t>
        <a:bodyPr/>
        <a:lstStyle/>
        <a:p>
          <a:endParaRPr lang="zh-CN" altLang="en-US"/>
        </a:p>
      </dgm:t>
    </dgm:pt>
    <dgm:pt modelId="{3373A04B-98DD-4792-8DE1-36222379C074}">
      <dgm:prSet phldrT="[文本]" custScaleX="242918" custRadScaleRad="132231" custRadScaleInc="1710"/>
      <dgm:spPr/>
      <dgm:t>
        <a:bodyPr/>
        <a:lstStyle/>
        <a:p>
          <a:endParaRPr lang="zh-CN" altLang="en-US"/>
        </a:p>
      </dgm:t>
    </dgm:pt>
    <dgm:pt modelId="{09EE2B99-4183-48F2-A71E-12018DEA0839}" cxnId="{920C70CC-F570-420D-AE13-174374B6C1EC}" type="parTrans">
      <dgm:prSet/>
      <dgm:spPr/>
      <dgm:t>
        <a:bodyPr/>
        <a:lstStyle/>
        <a:p>
          <a:endParaRPr lang="zh-CN" altLang="en-US"/>
        </a:p>
      </dgm:t>
    </dgm:pt>
    <dgm:pt modelId="{B2663AD3-4721-46E3-9AB5-96ABEC5A5B96}" cxnId="{920C70CC-F570-420D-AE13-174374B6C1EC}" type="sibTrans">
      <dgm:prSet/>
      <dgm:spPr/>
      <dgm:t>
        <a:bodyPr/>
        <a:lstStyle/>
        <a:p>
          <a:endParaRPr lang="zh-CN" altLang="en-US"/>
        </a:p>
      </dgm:t>
    </dgm:pt>
    <dgm:pt modelId="{34BA6DEB-5DD4-488F-9CAC-CE78D83C2773}" type="pres">
      <dgm:prSet presAssocID="{78A5CF3A-A167-4FA6-8037-7CE8357E6BC6}" presName="Name0" presStyleCnt="0">
        <dgm:presLayoutVars>
          <dgm:chMax val="1"/>
          <dgm:dir/>
          <dgm:animLvl val="ctr"/>
          <dgm:resizeHandles val="exact"/>
        </dgm:presLayoutVars>
      </dgm:prSet>
      <dgm:spPr/>
      <dgm:t>
        <a:bodyPr/>
        <a:lstStyle/>
        <a:p>
          <a:endParaRPr lang="zh-CN" altLang="en-US"/>
        </a:p>
      </dgm:t>
    </dgm:pt>
    <dgm:pt modelId="{B62360DA-B297-42FB-A270-DBD036B4238A}" type="pres">
      <dgm:prSet presAssocID="{AA677944-D142-44BE-871E-348895F1A62E}" presName="centerShape" presStyleLbl="node0" presStyleIdx="0" presStyleCnt="1" custScaleX="189078"/>
      <dgm:spPr/>
      <dgm:t>
        <a:bodyPr/>
        <a:lstStyle/>
        <a:p>
          <a:endParaRPr lang="zh-CN" altLang="en-US"/>
        </a:p>
      </dgm:t>
    </dgm:pt>
    <dgm:pt modelId="{26049137-98D5-4C84-914B-0B1E6634DAE0}" type="pres">
      <dgm:prSet presAssocID="{E4BB3856-BB9C-46B5-B937-6C77D9C17576}" presName="node" presStyleLbl="node1" presStyleIdx="0" presStyleCnt="4" custScaleX="196661">
        <dgm:presLayoutVars>
          <dgm:bulletEnabled val="1"/>
        </dgm:presLayoutVars>
      </dgm:prSet>
      <dgm:spPr/>
      <dgm:t>
        <a:bodyPr/>
        <a:lstStyle/>
        <a:p>
          <a:endParaRPr lang="zh-CN" altLang="en-US"/>
        </a:p>
      </dgm:t>
    </dgm:pt>
    <dgm:pt modelId="{17CDD08E-0D26-4C31-AE53-D0B28A8F1835}" type="pres">
      <dgm:prSet presAssocID="{E4BB3856-BB9C-46B5-B937-6C77D9C17576}" presName="dummy" presStyleCnt="0"/>
      <dgm:spPr/>
    </dgm:pt>
    <dgm:pt modelId="{EF8160B2-2FB9-453C-84B9-8FE89DC330A6}" type="pres">
      <dgm:prSet presAssocID="{37A105C5-86A1-49F3-943B-24B0BC2D069B}" presName="sibTrans" presStyleLbl="sibTrans2D1" presStyleIdx="0" presStyleCnt="4"/>
      <dgm:spPr/>
      <dgm:t>
        <a:bodyPr/>
        <a:lstStyle/>
        <a:p>
          <a:endParaRPr lang="zh-CN" altLang="en-US"/>
        </a:p>
      </dgm:t>
    </dgm:pt>
    <dgm:pt modelId="{A0BDA862-BDCF-49EF-AE7F-FA062A7E8B23}" type="pres">
      <dgm:prSet presAssocID="{4C286492-24EE-4F2E-A8DB-4611C0DB8A7D}" presName="node" presStyleLbl="node1" presStyleIdx="1" presStyleCnt="4" custScaleX="242918" custRadScaleRad="132231" custRadScaleInc="1710">
        <dgm:presLayoutVars>
          <dgm:bulletEnabled val="1"/>
        </dgm:presLayoutVars>
      </dgm:prSet>
      <dgm:spPr/>
      <dgm:t>
        <a:bodyPr/>
        <a:lstStyle/>
        <a:p>
          <a:endParaRPr lang="zh-CN" altLang="en-US"/>
        </a:p>
      </dgm:t>
    </dgm:pt>
    <dgm:pt modelId="{BB33FFAB-6AD9-418A-9499-FE2BFC092AB9}" type="pres">
      <dgm:prSet presAssocID="{4C286492-24EE-4F2E-A8DB-4611C0DB8A7D}" presName="dummy" presStyleCnt="0"/>
      <dgm:spPr/>
    </dgm:pt>
    <dgm:pt modelId="{9D613177-1743-4642-8C28-19D9D3AB8C9C}" type="pres">
      <dgm:prSet presAssocID="{DE136599-670A-4D4D-B535-88E666B9BC0C}" presName="sibTrans" presStyleLbl="sibTrans2D1" presStyleIdx="1" presStyleCnt="4"/>
      <dgm:spPr/>
      <dgm:t>
        <a:bodyPr/>
        <a:lstStyle/>
        <a:p>
          <a:endParaRPr lang="zh-CN" altLang="en-US"/>
        </a:p>
      </dgm:t>
    </dgm:pt>
    <dgm:pt modelId="{90E557AE-569E-4009-B7BB-440274ABA5C9}" type="pres">
      <dgm:prSet presAssocID="{3D1A7C18-F0E3-45F4-8B44-A12A6869EFBB}" presName="node" presStyleLbl="node1" presStyleIdx="2" presStyleCnt="4" custScaleX="227065">
        <dgm:presLayoutVars>
          <dgm:bulletEnabled val="1"/>
        </dgm:presLayoutVars>
      </dgm:prSet>
      <dgm:spPr/>
      <dgm:t>
        <a:bodyPr/>
        <a:lstStyle/>
        <a:p>
          <a:endParaRPr lang="zh-CN" altLang="en-US"/>
        </a:p>
      </dgm:t>
    </dgm:pt>
    <dgm:pt modelId="{6AA0F267-186C-44D1-9E01-CDDEF1ACDE57}" type="pres">
      <dgm:prSet presAssocID="{3D1A7C18-F0E3-45F4-8B44-A12A6869EFBB}" presName="dummy" presStyleCnt="0"/>
      <dgm:spPr/>
    </dgm:pt>
    <dgm:pt modelId="{1696341B-6AF5-4AAE-9DD2-90601E09C694}" type="pres">
      <dgm:prSet presAssocID="{9FBCF58D-C5C3-4FEE-86DF-0D4853A1C60A}" presName="sibTrans" presStyleLbl="sibTrans2D1" presStyleIdx="2" presStyleCnt="4"/>
      <dgm:spPr/>
      <dgm:t>
        <a:bodyPr/>
        <a:lstStyle/>
        <a:p>
          <a:endParaRPr lang="zh-CN" altLang="en-US"/>
        </a:p>
      </dgm:t>
    </dgm:pt>
    <dgm:pt modelId="{EF80087D-E72F-4303-8A1A-2E89C5CE613B}" type="pres">
      <dgm:prSet presAssocID="{15309BC9-ABD5-47D3-AD63-0817A8F80E6A}" presName="node" presStyleLbl="node1" presStyleIdx="3" presStyleCnt="4" custScaleX="224314" custRadScaleRad="132099" custRadScaleInc="6573">
        <dgm:presLayoutVars>
          <dgm:bulletEnabled val="1"/>
        </dgm:presLayoutVars>
      </dgm:prSet>
      <dgm:spPr/>
      <dgm:t>
        <a:bodyPr/>
        <a:lstStyle/>
        <a:p>
          <a:endParaRPr lang="zh-CN" altLang="en-US"/>
        </a:p>
      </dgm:t>
    </dgm:pt>
    <dgm:pt modelId="{03E1BB13-707B-48F5-8977-40030880A5C2}" type="pres">
      <dgm:prSet presAssocID="{15309BC9-ABD5-47D3-AD63-0817A8F80E6A}" presName="dummy" presStyleCnt="0"/>
      <dgm:spPr/>
    </dgm:pt>
    <dgm:pt modelId="{7CF77C61-C789-4B45-9B2E-40FB3C5E7237}" type="pres">
      <dgm:prSet presAssocID="{16BBFDEB-9DA0-44F3-97A9-165FA96A0513}" presName="sibTrans" presStyleLbl="sibTrans2D1" presStyleIdx="3" presStyleCnt="4"/>
      <dgm:spPr/>
      <dgm:t>
        <a:bodyPr/>
        <a:lstStyle/>
        <a:p>
          <a:endParaRPr lang="zh-CN" altLang="en-US"/>
        </a:p>
      </dgm:t>
    </dgm:pt>
  </dgm:ptLst>
  <dgm:cxnLst>
    <dgm:cxn modelId="{980218E5-5525-4EDE-B382-D64EAB811881}" type="presOf" srcId="{16BBFDEB-9DA0-44F3-97A9-165FA96A0513}" destId="{7CF77C61-C789-4B45-9B2E-40FB3C5E7237}" srcOrd="0" destOrd="0" presId="urn:microsoft.com/office/officeart/2005/8/layout/radial6"/>
    <dgm:cxn modelId="{B41C8891-3D9E-446D-99E0-C361C76327DB}" type="presOf" srcId="{E4BB3856-BB9C-46B5-B937-6C77D9C17576}" destId="{26049137-98D5-4C84-914B-0B1E6634DAE0}" srcOrd="0" destOrd="0" presId="urn:microsoft.com/office/officeart/2005/8/layout/radial6"/>
    <dgm:cxn modelId="{C24B32A2-BA01-4B5D-884F-103D98F6C585}" srcId="{AA677944-D142-44BE-871E-348895F1A62E}" destId="{15309BC9-ABD5-47D3-AD63-0817A8F80E6A}" srcOrd="3" destOrd="0" parTransId="{3F8657AE-01F7-4301-85AE-5D4FF9C10F1F}" sibTransId="{16BBFDEB-9DA0-44F3-97A9-165FA96A0513}"/>
    <dgm:cxn modelId="{3FB877EB-4496-4F16-93F4-F7D6E4294539}" srcId="{78A5CF3A-A167-4FA6-8037-7CE8357E6BC6}" destId="{AA677944-D142-44BE-871E-348895F1A62E}" srcOrd="0" destOrd="0" parTransId="{1A262CE3-35CA-421B-98A6-836A8045C328}" sibTransId="{0CEC19B4-F793-4BEE-B49C-8FB9F3A1CE5C}"/>
    <dgm:cxn modelId="{920C70CC-F570-420D-AE13-174374B6C1EC}" srcId="{78A5CF3A-A167-4FA6-8037-7CE8357E6BC6}" destId="{3373A04B-98DD-4792-8DE1-36222379C074}" srcOrd="1" destOrd="0" parTransId="{09EE2B99-4183-48F2-A71E-12018DEA0839}" sibTransId="{B2663AD3-4721-46E3-9AB5-96ABEC5A5B96}"/>
    <dgm:cxn modelId="{401812AE-1163-4F55-BC63-C98360079256}" type="presOf" srcId="{AA677944-D142-44BE-871E-348895F1A62E}" destId="{B62360DA-B297-42FB-A270-DBD036B4238A}" srcOrd="0" destOrd="0" presId="urn:microsoft.com/office/officeart/2005/8/layout/radial6"/>
    <dgm:cxn modelId="{E1666A25-DBA5-4154-966A-55A648BDFA29}" srcId="{AA677944-D142-44BE-871E-348895F1A62E}" destId="{3D1A7C18-F0E3-45F4-8B44-A12A6869EFBB}" srcOrd="2" destOrd="0" parTransId="{F5ADF845-2A71-4279-9A24-081F44A05EBB}" sibTransId="{9FBCF58D-C5C3-4FEE-86DF-0D4853A1C60A}"/>
    <dgm:cxn modelId="{378ED212-C5A2-458D-8AA3-F05BC542C0E6}" type="presOf" srcId="{37A105C5-86A1-49F3-943B-24B0BC2D069B}" destId="{EF8160B2-2FB9-453C-84B9-8FE89DC330A6}" srcOrd="0" destOrd="0" presId="urn:microsoft.com/office/officeart/2005/8/layout/radial6"/>
    <dgm:cxn modelId="{8FDD96CB-8745-4E2B-8B9A-04F2E2BF99D8}" srcId="{AA677944-D142-44BE-871E-348895F1A62E}" destId="{E4BB3856-BB9C-46B5-B937-6C77D9C17576}" srcOrd="0" destOrd="0" parTransId="{E43F1A74-EEAA-4FE3-B3E8-C851C0358E3D}" sibTransId="{37A105C5-86A1-49F3-943B-24B0BC2D069B}"/>
    <dgm:cxn modelId="{D2A259FB-07A7-495C-9530-E068BF310B70}" type="presOf" srcId="{3D1A7C18-F0E3-45F4-8B44-A12A6869EFBB}" destId="{90E557AE-569E-4009-B7BB-440274ABA5C9}" srcOrd="0" destOrd="0" presId="urn:microsoft.com/office/officeart/2005/8/layout/radial6"/>
    <dgm:cxn modelId="{50362664-E08A-4659-B0C7-5AE99BA400AB}" type="presOf" srcId="{9FBCF58D-C5C3-4FEE-86DF-0D4853A1C60A}" destId="{1696341B-6AF5-4AAE-9DD2-90601E09C694}" srcOrd="0" destOrd="0" presId="urn:microsoft.com/office/officeart/2005/8/layout/radial6"/>
    <dgm:cxn modelId="{3EF2CC8D-9012-4F18-8166-580F4CC87D04}" type="presOf" srcId="{4C286492-24EE-4F2E-A8DB-4611C0DB8A7D}" destId="{A0BDA862-BDCF-49EF-AE7F-FA062A7E8B23}" srcOrd="0" destOrd="0" presId="urn:microsoft.com/office/officeart/2005/8/layout/radial6"/>
    <dgm:cxn modelId="{4FBE9118-E519-44CE-BE03-CE0A466968FE}" srcId="{AA677944-D142-44BE-871E-348895F1A62E}" destId="{4C286492-24EE-4F2E-A8DB-4611C0DB8A7D}" srcOrd="1" destOrd="0" parTransId="{3B4F356F-F6C6-4FA3-B760-5E8382B806DF}" sibTransId="{DE136599-670A-4D4D-B535-88E666B9BC0C}"/>
    <dgm:cxn modelId="{94BCF1DC-74D0-4FBD-8F4A-5C579447D5D4}" type="presOf" srcId="{DE136599-670A-4D4D-B535-88E666B9BC0C}" destId="{9D613177-1743-4642-8C28-19D9D3AB8C9C}" srcOrd="0" destOrd="0" presId="urn:microsoft.com/office/officeart/2005/8/layout/radial6"/>
    <dgm:cxn modelId="{18D3345B-F31B-4B4F-A487-29DF14DE42E6}" type="presOf" srcId="{78A5CF3A-A167-4FA6-8037-7CE8357E6BC6}" destId="{34BA6DEB-5DD4-488F-9CAC-CE78D83C2773}" srcOrd="0" destOrd="0" presId="urn:microsoft.com/office/officeart/2005/8/layout/radial6"/>
    <dgm:cxn modelId="{07E8523D-CC96-41F7-86A0-4865A1EB372E}" type="presOf" srcId="{15309BC9-ABD5-47D3-AD63-0817A8F80E6A}" destId="{EF80087D-E72F-4303-8A1A-2E89C5CE613B}" srcOrd="0" destOrd="0" presId="urn:microsoft.com/office/officeart/2005/8/layout/radial6"/>
    <dgm:cxn modelId="{F5057C7E-7343-44F9-BF89-9394C92182B3}" type="presParOf" srcId="{34BA6DEB-5DD4-488F-9CAC-CE78D83C2773}" destId="{B62360DA-B297-42FB-A270-DBD036B4238A}" srcOrd="0" destOrd="0" presId="urn:microsoft.com/office/officeart/2005/8/layout/radial6"/>
    <dgm:cxn modelId="{D21C450E-89E6-4CA3-B6EC-E3B02EA8EC34}" type="presParOf" srcId="{34BA6DEB-5DD4-488F-9CAC-CE78D83C2773}" destId="{26049137-98D5-4C84-914B-0B1E6634DAE0}" srcOrd="1" destOrd="0" presId="urn:microsoft.com/office/officeart/2005/8/layout/radial6"/>
    <dgm:cxn modelId="{6620972B-5B5F-4110-AA55-4DFF25803827}" type="presParOf" srcId="{34BA6DEB-5DD4-488F-9CAC-CE78D83C2773}" destId="{17CDD08E-0D26-4C31-AE53-D0B28A8F1835}" srcOrd="2" destOrd="0" presId="urn:microsoft.com/office/officeart/2005/8/layout/radial6"/>
    <dgm:cxn modelId="{2784E30C-8128-401A-957C-84FA9DBA564D}" type="presParOf" srcId="{34BA6DEB-5DD4-488F-9CAC-CE78D83C2773}" destId="{EF8160B2-2FB9-453C-84B9-8FE89DC330A6}" srcOrd="3" destOrd="0" presId="urn:microsoft.com/office/officeart/2005/8/layout/radial6"/>
    <dgm:cxn modelId="{8635D976-3A4D-4668-B1C4-B03E9AFA0F98}" type="presParOf" srcId="{34BA6DEB-5DD4-488F-9CAC-CE78D83C2773}" destId="{A0BDA862-BDCF-49EF-AE7F-FA062A7E8B23}" srcOrd="4" destOrd="0" presId="urn:microsoft.com/office/officeart/2005/8/layout/radial6"/>
    <dgm:cxn modelId="{69892227-9064-4CE8-ABE1-7596477F4F7A}" type="presParOf" srcId="{34BA6DEB-5DD4-488F-9CAC-CE78D83C2773}" destId="{BB33FFAB-6AD9-418A-9499-FE2BFC092AB9}" srcOrd="5" destOrd="0" presId="urn:microsoft.com/office/officeart/2005/8/layout/radial6"/>
    <dgm:cxn modelId="{FC8CE9CE-22A3-42B0-AED1-FB37D7D4BE8B}" type="presParOf" srcId="{34BA6DEB-5DD4-488F-9CAC-CE78D83C2773}" destId="{9D613177-1743-4642-8C28-19D9D3AB8C9C}" srcOrd="6" destOrd="0" presId="urn:microsoft.com/office/officeart/2005/8/layout/radial6"/>
    <dgm:cxn modelId="{20709EEE-74A2-46B1-B4BA-08C6877EAEF0}" type="presParOf" srcId="{34BA6DEB-5DD4-488F-9CAC-CE78D83C2773}" destId="{90E557AE-569E-4009-B7BB-440274ABA5C9}" srcOrd="7" destOrd="0" presId="urn:microsoft.com/office/officeart/2005/8/layout/radial6"/>
    <dgm:cxn modelId="{47305732-DE28-49CD-A6F4-7C533BAB96B1}" type="presParOf" srcId="{34BA6DEB-5DD4-488F-9CAC-CE78D83C2773}" destId="{6AA0F267-186C-44D1-9E01-CDDEF1ACDE57}" srcOrd="8" destOrd="0" presId="urn:microsoft.com/office/officeart/2005/8/layout/radial6"/>
    <dgm:cxn modelId="{3BFB011A-A6AF-4374-9725-369DC3CB282B}" type="presParOf" srcId="{34BA6DEB-5DD4-488F-9CAC-CE78D83C2773}" destId="{1696341B-6AF5-4AAE-9DD2-90601E09C694}" srcOrd="9" destOrd="0" presId="urn:microsoft.com/office/officeart/2005/8/layout/radial6"/>
    <dgm:cxn modelId="{E7533AB8-A94F-450F-9EBB-FF989ED9E241}" type="presParOf" srcId="{34BA6DEB-5DD4-488F-9CAC-CE78D83C2773}" destId="{EF80087D-E72F-4303-8A1A-2E89C5CE613B}" srcOrd="10" destOrd="0" presId="urn:microsoft.com/office/officeart/2005/8/layout/radial6"/>
    <dgm:cxn modelId="{FBF5F866-BE0A-4362-8F57-2BCB2F6EA4EB}" type="presParOf" srcId="{34BA6DEB-5DD4-488F-9CAC-CE78D83C2773}" destId="{03E1BB13-707B-48F5-8977-40030880A5C2}" srcOrd="11" destOrd="0" presId="urn:microsoft.com/office/officeart/2005/8/layout/radial6"/>
    <dgm:cxn modelId="{9CC0609D-CC2B-4184-B4A2-26FF65086CF9}" type="presParOf" srcId="{34BA6DEB-5DD4-488F-9CAC-CE78D83C2773}" destId="{7CF77C61-C789-4B45-9B2E-40FB3C5E7237}" srcOrd="12" destOrd="0" presId="urn:microsoft.com/office/officeart/2005/8/layout/radial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F77C61-C789-4B45-9B2E-40FB3C5E7237}">
      <dsp:nvSpPr>
        <dsp:cNvPr id="0" name=""/>
        <dsp:cNvSpPr/>
      </dsp:nvSpPr>
      <dsp:spPr>
        <a:xfrm>
          <a:off x="1691178" y="319249"/>
          <a:ext cx="2573059" cy="2573059"/>
        </a:xfrm>
        <a:prstGeom prst="blockArc">
          <a:avLst>
            <a:gd name="adj1" fmla="val 10775224"/>
            <a:gd name="adj2" fmla="val 17320624"/>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96341B-6AF5-4AAE-9DD2-90601E09C694}">
      <dsp:nvSpPr>
        <dsp:cNvPr id="0" name=""/>
        <dsp:cNvSpPr/>
      </dsp:nvSpPr>
      <dsp:spPr>
        <a:xfrm>
          <a:off x="1684935" y="453738"/>
          <a:ext cx="2573059" cy="2573059"/>
        </a:xfrm>
        <a:prstGeom prst="blockArc">
          <a:avLst>
            <a:gd name="adj1" fmla="val 4261334"/>
            <a:gd name="adj2" fmla="val 11143692"/>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D613177-1743-4642-8C28-19D9D3AB8C9C}">
      <dsp:nvSpPr>
        <dsp:cNvPr id="0" name=""/>
        <dsp:cNvSpPr/>
      </dsp:nvSpPr>
      <dsp:spPr>
        <a:xfrm>
          <a:off x="2499703" y="452847"/>
          <a:ext cx="2573059" cy="2573059"/>
        </a:xfrm>
        <a:prstGeom prst="blockArc">
          <a:avLst>
            <a:gd name="adj1" fmla="val 21456237"/>
            <a:gd name="adj2" fmla="val 6531144"/>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8160B2-2FB9-453C-84B9-8FE89DC330A6}">
      <dsp:nvSpPr>
        <dsp:cNvPr id="0" name=""/>
        <dsp:cNvSpPr/>
      </dsp:nvSpPr>
      <dsp:spPr>
        <a:xfrm>
          <a:off x="2501338" y="317452"/>
          <a:ext cx="2573059" cy="2573059"/>
        </a:xfrm>
        <a:prstGeom prst="blockArc">
          <a:avLst>
            <a:gd name="adj1" fmla="val 15064127"/>
            <a:gd name="adj2" fmla="val 226817"/>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2360DA-B297-42FB-A270-DBD036B4238A}">
      <dsp:nvSpPr>
        <dsp:cNvPr id="0" name=""/>
        <dsp:cNvSpPr/>
      </dsp:nvSpPr>
      <dsp:spPr>
        <a:xfrm>
          <a:off x="2788545" y="1080355"/>
          <a:ext cx="1183209" cy="11832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zh-CN" altLang="en-US" sz="2900" kern="1200" dirty="0" smtClean="0"/>
            <a:t>核心</a:t>
          </a:r>
          <a:endParaRPr lang="zh-CN" altLang="en-US" sz="2900" kern="1200" dirty="0"/>
        </a:p>
      </dsp:txBody>
      <dsp:txXfrm>
        <a:off x="2961822" y="1253632"/>
        <a:ext cx="836655" cy="836655"/>
      </dsp:txXfrm>
    </dsp:sp>
    <dsp:sp modelId="{26049137-98D5-4C84-914B-0B1E6634DAE0}">
      <dsp:nvSpPr>
        <dsp:cNvPr id="0" name=""/>
        <dsp:cNvSpPr/>
      </dsp:nvSpPr>
      <dsp:spPr>
        <a:xfrm>
          <a:off x="2565730" y="1123"/>
          <a:ext cx="1628838" cy="8282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材料二</a:t>
          </a:r>
          <a:endParaRPr lang="zh-CN" altLang="en-US" sz="2800" b="1" kern="1200" dirty="0">
            <a:solidFill>
              <a:srgbClr val="FF0000"/>
            </a:solidFill>
          </a:endParaRPr>
        </a:p>
      </dsp:txBody>
      <dsp:txXfrm>
        <a:off x="2804268" y="122417"/>
        <a:ext cx="1151762" cy="585658"/>
      </dsp:txXfrm>
    </dsp:sp>
    <dsp:sp modelId="{A0BDA862-BDCF-49EF-AE7F-FA062A7E8B23}">
      <dsp:nvSpPr>
        <dsp:cNvPr id="0" name=""/>
        <dsp:cNvSpPr/>
      </dsp:nvSpPr>
      <dsp:spPr>
        <a:xfrm>
          <a:off x="4104458" y="1272715"/>
          <a:ext cx="1874777" cy="8282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rgbClr val="FF0000"/>
              </a:solidFill>
            </a:rPr>
            <a:t>材料三</a:t>
          </a:r>
          <a:endParaRPr lang="zh-CN" altLang="en-US" sz="3200" b="1" kern="1200" dirty="0">
            <a:solidFill>
              <a:srgbClr val="FF0000"/>
            </a:solidFill>
          </a:endParaRPr>
        </a:p>
      </dsp:txBody>
      <dsp:txXfrm>
        <a:off x="4379013" y="1394009"/>
        <a:ext cx="1325667" cy="585658"/>
      </dsp:txXfrm>
    </dsp:sp>
    <dsp:sp modelId="{90E557AE-569E-4009-B7BB-440274ABA5C9}">
      <dsp:nvSpPr>
        <dsp:cNvPr id="0" name=""/>
        <dsp:cNvSpPr/>
      </dsp:nvSpPr>
      <dsp:spPr>
        <a:xfrm>
          <a:off x="2439820" y="2514549"/>
          <a:ext cx="1880658" cy="8282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材料四</a:t>
          </a:r>
          <a:endParaRPr lang="zh-CN" altLang="en-US" sz="2800" b="1" kern="1200" dirty="0">
            <a:solidFill>
              <a:srgbClr val="FF0000"/>
            </a:solidFill>
          </a:endParaRPr>
        </a:p>
      </dsp:txBody>
      <dsp:txXfrm>
        <a:off x="2715236" y="2635843"/>
        <a:ext cx="1329826" cy="585658"/>
      </dsp:txXfrm>
    </dsp:sp>
    <dsp:sp modelId="{EF80087D-E72F-4303-8A1A-2E89C5CE613B}">
      <dsp:nvSpPr>
        <dsp:cNvPr id="0" name=""/>
        <dsp:cNvSpPr/>
      </dsp:nvSpPr>
      <dsp:spPr>
        <a:xfrm>
          <a:off x="792090" y="1200713"/>
          <a:ext cx="1857873" cy="8282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材料一</a:t>
          </a:r>
          <a:endParaRPr lang="zh-CN" altLang="en-US" sz="2800" b="1" kern="1200" dirty="0">
            <a:solidFill>
              <a:srgbClr val="FF0000"/>
            </a:solidFill>
          </a:endParaRPr>
        </a:p>
      </dsp:txBody>
      <dsp:txXfrm>
        <a:off x="1064169" y="1322007"/>
        <a:ext cx="1313715" cy="5856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F77C61-C789-4B45-9B2E-40FB3C5E7237}">
      <dsp:nvSpPr>
        <dsp:cNvPr id="0" name=""/>
        <dsp:cNvSpPr/>
      </dsp:nvSpPr>
      <dsp:spPr>
        <a:xfrm>
          <a:off x="2052696" y="319105"/>
          <a:ext cx="2573339" cy="2573339"/>
        </a:xfrm>
        <a:prstGeom prst="blockArc">
          <a:avLst>
            <a:gd name="adj1" fmla="val 10775224"/>
            <a:gd name="adj2" fmla="val 17320624"/>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96341B-6AF5-4AAE-9DD2-90601E09C694}">
      <dsp:nvSpPr>
        <dsp:cNvPr id="0" name=""/>
        <dsp:cNvSpPr/>
      </dsp:nvSpPr>
      <dsp:spPr>
        <a:xfrm>
          <a:off x="2046453" y="453604"/>
          <a:ext cx="2573339" cy="2573339"/>
        </a:xfrm>
        <a:prstGeom prst="blockArc">
          <a:avLst>
            <a:gd name="adj1" fmla="val 4261334"/>
            <a:gd name="adj2" fmla="val 11143692"/>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D613177-1743-4642-8C28-19D9D3AB8C9C}">
      <dsp:nvSpPr>
        <dsp:cNvPr id="0" name=""/>
        <dsp:cNvSpPr/>
      </dsp:nvSpPr>
      <dsp:spPr>
        <a:xfrm>
          <a:off x="2861281" y="452712"/>
          <a:ext cx="2573339" cy="2573339"/>
        </a:xfrm>
        <a:prstGeom prst="blockArc">
          <a:avLst>
            <a:gd name="adj1" fmla="val 21456237"/>
            <a:gd name="adj2" fmla="val 6531144"/>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8160B2-2FB9-453C-84B9-8FE89DC330A6}">
      <dsp:nvSpPr>
        <dsp:cNvPr id="0" name=""/>
        <dsp:cNvSpPr/>
      </dsp:nvSpPr>
      <dsp:spPr>
        <a:xfrm>
          <a:off x="2862916" y="317308"/>
          <a:ext cx="2573339" cy="2573339"/>
        </a:xfrm>
        <a:prstGeom prst="blockArc">
          <a:avLst>
            <a:gd name="adj1" fmla="val 15064127"/>
            <a:gd name="adj2" fmla="val 226817"/>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2360DA-B297-42FB-A270-DBD036B4238A}">
      <dsp:nvSpPr>
        <dsp:cNvPr id="0" name=""/>
        <dsp:cNvSpPr/>
      </dsp:nvSpPr>
      <dsp:spPr>
        <a:xfrm>
          <a:off x="2621481" y="1079423"/>
          <a:ext cx="2240712" cy="11850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t>科幻小说的文学性</a:t>
          </a:r>
          <a:endParaRPr lang="zh-CN" altLang="en-US" sz="2800" b="1" kern="1200" dirty="0"/>
        </a:p>
      </dsp:txBody>
      <dsp:txXfrm>
        <a:off x="2949626" y="1252973"/>
        <a:ext cx="1584422" cy="837973"/>
      </dsp:txXfrm>
    </dsp:sp>
    <dsp:sp modelId="{26049137-98D5-4C84-914B-0B1E6634DAE0}">
      <dsp:nvSpPr>
        <dsp:cNvPr id="0" name=""/>
        <dsp:cNvSpPr/>
      </dsp:nvSpPr>
      <dsp:spPr>
        <a:xfrm>
          <a:off x="2926135" y="378"/>
          <a:ext cx="1631403" cy="82955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材料二</a:t>
          </a:r>
          <a:endParaRPr lang="zh-CN" altLang="en-US" sz="2800" b="1" kern="1200" dirty="0">
            <a:solidFill>
              <a:srgbClr val="FF0000"/>
            </a:solidFill>
          </a:endParaRPr>
        </a:p>
      </dsp:txBody>
      <dsp:txXfrm>
        <a:off x="3165048" y="121863"/>
        <a:ext cx="1153577" cy="586581"/>
      </dsp:txXfrm>
    </dsp:sp>
    <dsp:sp modelId="{A0BDA862-BDCF-49EF-AE7F-FA062A7E8B23}">
      <dsp:nvSpPr>
        <dsp:cNvPr id="0" name=""/>
        <dsp:cNvSpPr/>
      </dsp:nvSpPr>
      <dsp:spPr>
        <a:xfrm>
          <a:off x="4396093" y="1272063"/>
          <a:ext cx="2015129" cy="82955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rgbClr val="FF0000"/>
              </a:solidFill>
            </a:rPr>
            <a:t>材料三</a:t>
          </a:r>
          <a:endParaRPr lang="zh-CN" altLang="en-US" sz="3200" b="1" kern="1200" dirty="0">
            <a:solidFill>
              <a:srgbClr val="FF0000"/>
            </a:solidFill>
          </a:endParaRPr>
        </a:p>
      </dsp:txBody>
      <dsp:txXfrm>
        <a:off x="4691202" y="1393548"/>
        <a:ext cx="1424911" cy="586581"/>
      </dsp:txXfrm>
    </dsp:sp>
    <dsp:sp modelId="{90E557AE-569E-4009-B7BB-440274ABA5C9}">
      <dsp:nvSpPr>
        <dsp:cNvPr id="0" name=""/>
        <dsp:cNvSpPr/>
      </dsp:nvSpPr>
      <dsp:spPr>
        <a:xfrm>
          <a:off x="2800027" y="2513990"/>
          <a:ext cx="1883620" cy="82955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材料四</a:t>
          </a:r>
          <a:endParaRPr lang="zh-CN" altLang="en-US" sz="2800" b="1" kern="1200" dirty="0">
            <a:solidFill>
              <a:srgbClr val="FF0000"/>
            </a:solidFill>
          </a:endParaRPr>
        </a:p>
      </dsp:txBody>
      <dsp:txXfrm>
        <a:off x="3075877" y="2635475"/>
        <a:ext cx="1331920" cy="586581"/>
      </dsp:txXfrm>
    </dsp:sp>
    <dsp:sp modelId="{EF80087D-E72F-4303-8A1A-2E89C5CE613B}">
      <dsp:nvSpPr>
        <dsp:cNvPr id="0" name=""/>
        <dsp:cNvSpPr/>
      </dsp:nvSpPr>
      <dsp:spPr>
        <a:xfrm>
          <a:off x="1152193" y="1200057"/>
          <a:ext cx="1860799" cy="82955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0000"/>
              </a:solidFill>
            </a:rPr>
            <a:t>材料一</a:t>
          </a:r>
          <a:endParaRPr lang="zh-CN" altLang="en-US" sz="2800" b="1" kern="1200" dirty="0">
            <a:solidFill>
              <a:srgbClr val="FF0000"/>
            </a:solidFill>
          </a:endParaRPr>
        </a:p>
      </dsp:txBody>
      <dsp:txXfrm>
        <a:off x="1424701" y="1321542"/>
        <a:ext cx="1315783" cy="58658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23718A-A43B-4845-9303-E8001003ED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8295C5-F629-417B-A16E-152995B87B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8295C5-F629-417B-A16E-152995B87B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8295C5-F629-417B-A16E-152995B87B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8295C5-F629-417B-A16E-152995B87B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3"/>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4311695C-4B39-4324-9F40-861C67CB0B51}" type="slidenum">
              <a:rPr lang="en-US" altLang="zh-CN" smtClean="0"/>
            </a:fld>
            <a:endParaRPr lang="en-US" altLang="zh-CN" smtClean="0"/>
          </a:p>
        </p:txBody>
      </p:sp>
      <p:sp>
        <p:nvSpPr>
          <p:cNvPr id="3075" name="TextBox 1"/>
          <p:cNvSpPr txBox="1">
            <a:spLocks noChangeArrowheads="1"/>
          </p:cNvSpPr>
          <p:nvPr/>
        </p:nvSpPr>
        <p:spPr bwMode="auto">
          <a:xfrm>
            <a:off x="1979612" y="4437112"/>
            <a:ext cx="6048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solidFill>
                  <a:srgbClr val="000000"/>
                </a:solidFill>
              </a:rPr>
              <a:t>山东省</a:t>
            </a:r>
            <a:r>
              <a:rPr lang="zh-CN" altLang="en-US" sz="2800" b="1" dirty="0">
                <a:solidFill>
                  <a:srgbClr val="000000"/>
                </a:solidFill>
              </a:rPr>
              <a:t>青岛第二中学 </a:t>
            </a:r>
            <a:r>
              <a:rPr lang="en-US" altLang="zh-CN" sz="2800" b="1" dirty="0">
                <a:solidFill>
                  <a:srgbClr val="000000"/>
                </a:solidFill>
              </a:rPr>
              <a:t>2020</a:t>
            </a:r>
            <a:r>
              <a:rPr lang="zh-CN" altLang="en-US" sz="2800" b="1" dirty="0">
                <a:solidFill>
                  <a:srgbClr val="000000"/>
                </a:solidFill>
              </a:rPr>
              <a:t>、</a:t>
            </a:r>
            <a:r>
              <a:rPr lang="en-US" altLang="zh-CN" sz="2800" b="1" dirty="0">
                <a:solidFill>
                  <a:srgbClr val="000000"/>
                </a:solidFill>
              </a:rPr>
              <a:t>4</a:t>
            </a:r>
            <a:r>
              <a:rPr lang="zh-CN" altLang="en-US" sz="2800" b="1" dirty="0">
                <a:solidFill>
                  <a:srgbClr val="000000"/>
                </a:solidFill>
              </a:rPr>
              <a:t>、</a:t>
            </a:r>
            <a:r>
              <a:rPr lang="en-US" altLang="zh-CN" sz="2800" b="1" dirty="0">
                <a:solidFill>
                  <a:srgbClr val="000000"/>
                </a:solidFill>
              </a:rPr>
              <a:t>25</a:t>
            </a:r>
            <a:r>
              <a:rPr lang="zh-CN" altLang="en-US" sz="2800" b="1" dirty="0">
                <a:solidFill>
                  <a:srgbClr val="000000"/>
                </a:solidFill>
              </a:rPr>
              <a:t>   </a:t>
            </a:r>
            <a:endParaRPr lang="zh-CN" altLang="en-US" sz="2800" b="1" dirty="0">
              <a:solidFill>
                <a:srgbClr val="000000"/>
              </a:solidFill>
            </a:endParaRPr>
          </a:p>
        </p:txBody>
      </p:sp>
      <p:sp>
        <p:nvSpPr>
          <p:cNvPr id="2" name="矩形 1"/>
          <p:cNvSpPr/>
          <p:nvPr/>
        </p:nvSpPr>
        <p:spPr>
          <a:xfrm>
            <a:off x="1043608" y="1124744"/>
            <a:ext cx="6984380" cy="2308324"/>
          </a:xfrm>
          <a:prstGeom prst="rect">
            <a:avLst/>
          </a:prstGeom>
        </p:spPr>
        <p:txBody>
          <a:bodyPr wrap="square">
            <a:spAutoFit/>
          </a:bodyPr>
          <a:lstStyle/>
          <a:p>
            <a:pPr algn="ctr">
              <a:lnSpc>
                <a:spcPct val="150000"/>
              </a:lnSpc>
              <a:defRPr/>
            </a:pPr>
            <a:r>
              <a:rPr lang="zh-CN" altLang="en-US" sz="4000" b="1" dirty="0" smtClean="0">
                <a:solidFill>
                  <a:srgbClr val="000000"/>
                </a:solidFill>
                <a:latin typeface="方正粗黑宋简体" panose="02000000000000000000" pitchFamily="2" charset="-122"/>
                <a:ea typeface="方正粗黑宋简体" panose="02000000000000000000" pitchFamily="2" charset="-122"/>
              </a:rPr>
              <a:t>群文阅读的审辨思维能力培养</a:t>
            </a:r>
            <a:endParaRPr lang="en-US" altLang="zh-CN" sz="4000" b="1" dirty="0" smtClean="0">
              <a:solidFill>
                <a:srgbClr val="000000"/>
              </a:solidFill>
              <a:latin typeface="方正粗黑宋简体" panose="02000000000000000000" pitchFamily="2" charset="-122"/>
              <a:ea typeface="方正粗黑宋简体" panose="02000000000000000000" pitchFamily="2" charset="-122"/>
            </a:endParaRPr>
          </a:p>
          <a:p>
            <a:pPr algn="ctr">
              <a:lnSpc>
                <a:spcPct val="150000"/>
              </a:lnSpc>
              <a:defRPr/>
            </a:pPr>
            <a:endParaRPr lang="en-US" altLang="zh-CN" sz="2800" b="1" dirty="0" smtClean="0">
              <a:solidFill>
                <a:srgbClr val="000000"/>
              </a:solidFill>
              <a:latin typeface="方正粗黑宋简体" panose="02000000000000000000" pitchFamily="2" charset="-122"/>
              <a:ea typeface="方正粗黑宋简体" panose="02000000000000000000" pitchFamily="2" charset="-122"/>
            </a:endParaRPr>
          </a:p>
          <a:p>
            <a:pPr algn="ctr">
              <a:lnSpc>
                <a:spcPct val="150000"/>
              </a:lnSpc>
              <a:defRPr/>
            </a:pPr>
            <a:r>
              <a:rPr lang="en-US" altLang="zh-CN" sz="2800" b="1" dirty="0" smtClean="0">
                <a:solidFill>
                  <a:srgbClr val="000000"/>
                </a:solidFill>
                <a:latin typeface="方正粗黑宋简体" panose="02000000000000000000" pitchFamily="2" charset="-122"/>
                <a:ea typeface="方正粗黑宋简体" panose="02000000000000000000" pitchFamily="2" charset="-122"/>
              </a:rPr>
              <a:t>——</a:t>
            </a:r>
            <a:r>
              <a:rPr lang="zh-CN" altLang="en-US" sz="2800" b="1" dirty="0" smtClean="0">
                <a:solidFill>
                  <a:srgbClr val="000000"/>
                </a:solidFill>
                <a:latin typeface="方正粗黑宋简体" panose="02000000000000000000" pitchFamily="2" charset="-122"/>
                <a:ea typeface="方正粗黑宋简体" panose="02000000000000000000" pitchFamily="2" charset="-122"/>
              </a:rPr>
              <a:t>以</a:t>
            </a:r>
            <a:r>
              <a:rPr lang="en-US" altLang="zh-CN" sz="2800" b="1" dirty="0" smtClean="0">
                <a:solidFill>
                  <a:srgbClr val="000000"/>
                </a:solidFill>
                <a:latin typeface="方正粗黑宋简体" panose="02000000000000000000" pitchFamily="2" charset="-122"/>
                <a:ea typeface="方正粗黑宋简体" panose="02000000000000000000" pitchFamily="2" charset="-122"/>
              </a:rPr>
              <a:t>2020</a:t>
            </a:r>
            <a:r>
              <a:rPr lang="zh-CN" altLang="en-US" sz="2800" b="1" dirty="0" smtClean="0">
                <a:solidFill>
                  <a:srgbClr val="000000"/>
                </a:solidFill>
                <a:latin typeface="方正粗黑宋简体" panose="02000000000000000000" pitchFamily="2" charset="-122"/>
                <a:ea typeface="方正粗黑宋简体" panose="02000000000000000000" pitchFamily="2" charset="-122"/>
              </a:rPr>
              <a:t>山东高考模拟题为例</a:t>
            </a:r>
            <a:endParaRPr lang="zh-CN" altLang="zh-CN" sz="2000" dirty="0">
              <a:solidFill>
                <a:srgbClr val="000000"/>
              </a:solidFill>
              <a:latin typeface="+mn-ea"/>
              <a:ea typeface="+mn-ea"/>
            </a:endParaRP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9144000" cy="7109639"/>
          </a:xfrm>
          <a:prstGeom prst="rect">
            <a:avLst/>
          </a:prstGeom>
        </p:spPr>
        <p:txBody>
          <a:bodyPr wrap="square">
            <a:spAutoFit/>
          </a:bodyPr>
          <a:lstStyle/>
          <a:p>
            <a:r>
              <a:rPr lang="zh-CN" altLang="zh-CN" sz="2400" b="1" dirty="0" smtClean="0"/>
              <a:t>材料一：《流浪地球》</a:t>
            </a:r>
            <a:r>
              <a:rPr lang="zh-CN" altLang="zh-CN" sz="2400" b="1" dirty="0"/>
              <a:t>的票房奇迹，加上此前《三体》的热销，刘慈欣的作品影响巨大，但社会各界的评价却颇有两极分化之势。</a:t>
            </a:r>
            <a:endParaRPr lang="zh-CN" altLang="zh-CN" sz="2400" b="1" dirty="0"/>
          </a:p>
          <a:p>
            <a:r>
              <a:rPr lang="zh-CN" altLang="zh-CN" sz="2400" b="1" dirty="0" smtClean="0"/>
              <a:t>刘慈欣的大多数作品都没有精巧的剧情或百转千回的人物感情，更多是直接甩出一个个宏大震撼的设定，靠设定本身为读者带来审美快感。在他笔下，主人公与他人的情感联结不过是宇宙规律中很小的部分，和人类命运、宇宙洪荒相比，根本不值一提。刘慈欣自称是“一个疯狂的技术主义者”，他坦承自己“喜欢文学因素较少、科幻因素较多的科幻作品，一直认为，透视现实和剖析人性不是科幻小说的任务，更不是它的优势”，甚至有过“把科幻从文学剥离出来”的激进想法。在写作的过程中，刘慈欣却逐渐意识到需要保持“科学性与文学性的平衡、思想性与可读性的平衡、作为文学的科幻与作为商品的科幻的平衡”，他后来的作品“正是这些平衡的结果”，这“或多或少地背叛了自己的科幻理念”。</a:t>
            </a:r>
            <a:endParaRPr lang="zh-CN" altLang="zh-CN" sz="2400" b="1" dirty="0" smtClean="0"/>
          </a:p>
          <a:p>
            <a:r>
              <a:rPr lang="zh-CN" altLang="zh-CN" sz="2400" b="1" dirty="0" smtClean="0"/>
              <a:t>刘慈欣对文笔也并不是没有自觉。他评价阿西莫夫的文笔，“平直、单色调、刚硬、呆板……几乎所有这类文学上的负面词都可以用来形容他的文笔”，却又话锋一转，表示“这种笔调无论如何是不适合文学的，但却很适合科幻，也使他的小说风靡世界”。刘慈欣对于他敬仰的阿西莫夫的描述，显然也适用于他自己的文风。</a:t>
            </a:r>
            <a:endParaRPr lang="zh-CN" altLang="zh-CN" sz="2400" b="1" dirty="0" smtClean="0"/>
          </a:p>
          <a:p>
            <a:r>
              <a:rPr lang="en-US" altLang="zh-CN" sz="2400" b="1" dirty="0" smtClean="0"/>
              <a:t>(</a:t>
            </a:r>
            <a:r>
              <a:rPr lang="zh-CN" altLang="zh-CN" sz="2400" b="1" dirty="0" smtClean="0"/>
              <a:t>摘编自冰村《刘慈欣：黄金年代的守望者》）</a:t>
            </a:r>
            <a:endParaRPr lang="zh-CN" altLang="zh-CN" sz="2400" b="1" dirty="0"/>
          </a:p>
        </p:txBody>
      </p:sp>
      <p:cxnSp>
        <p:nvCxnSpPr>
          <p:cNvPr id="4" name="直接连接符 3"/>
          <p:cNvCxnSpPr/>
          <p:nvPr/>
        </p:nvCxnSpPr>
        <p:spPr>
          <a:xfrm>
            <a:off x="1115616" y="692696"/>
            <a:ext cx="727280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131840" y="1052736"/>
            <a:ext cx="52565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7504" y="1412776"/>
            <a:ext cx="464451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39880" y="2492896"/>
            <a:ext cx="166456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7504" y="2924944"/>
            <a:ext cx="16561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363452" y="5085184"/>
            <a:ext cx="8004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32240" y="3573016"/>
            <a:ext cx="12241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35124" y="5445224"/>
            <a:ext cx="292470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07504" y="1772816"/>
            <a:ext cx="8568952" cy="2020953"/>
            <a:chOff x="0" y="101331"/>
            <a:chExt cx="4289312" cy="671230"/>
          </a:xfrm>
        </p:grpSpPr>
        <p:sp>
          <p:nvSpPr>
            <p:cNvPr id="12" name="文本框 2"/>
            <p:cNvSpPr txBox="1">
              <a:spLocks noChangeArrowheads="1"/>
            </p:cNvSpPr>
            <p:nvPr/>
          </p:nvSpPr>
          <p:spPr bwMode="auto">
            <a:xfrm>
              <a:off x="0" y="143302"/>
              <a:ext cx="647443" cy="612775"/>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algn="just">
                <a:spcAft>
                  <a:spcPts val="0"/>
                </a:spcAft>
              </a:pP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影响巨大评价</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分</a:t>
              </a:r>
              <a:r>
                <a:rPr lang="en-US" alt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化</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3" name="文本框 2"/>
            <p:cNvSpPr txBox="1">
              <a:spLocks noChangeArrowheads="1"/>
            </p:cNvSpPr>
            <p:nvPr/>
          </p:nvSpPr>
          <p:spPr bwMode="auto">
            <a:xfrm>
              <a:off x="768307" y="126818"/>
              <a:ext cx="2434590" cy="645743"/>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文学少</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altLang="en-US" sz="2800" b="1" kern="100" dirty="0">
                  <a:latin typeface="方正粗黑宋简体" panose="02000000000000000000" pitchFamily="2" charset="-122"/>
                  <a:ea typeface="方正粗黑宋简体" panose="02000000000000000000" pitchFamily="2" charset="-122"/>
                  <a:cs typeface="Times New Roman" panose="02020603050405020304"/>
                </a:rPr>
                <a:t>无</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精巧剧情复杂</a:t>
              </a: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感情</a:t>
              </a:r>
              <a:r>
                <a:rPr lang="en-US" sz="2800" b="1"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科幻多：设定宏大，</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以创美感</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文风平直、单色调</a:t>
              </a: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、呆板</a:t>
              </a: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b="1" kern="100" dirty="0">
                  <a:effectLst/>
                  <a:latin typeface="方正粗黑宋简体" panose="02000000000000000000" pitchFamily="2" charset="-122"/>
                  <a:ea typeface="方正粗黑宋简体" panose="02000000000000000000" pitchFamily="2" charset="-122"/>
                  <a:cs typeface="Times New Roman" panose="02020603050405020304"/>
                </a:rPr>
                <a:t>不适合文学适合科幻</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800" b="1"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4" name="左大括号 13"/>
            <p:cNvSpPr/>
            <p:nvPr/>
          </p:nvSpPr>
          <p:spPr>
            <a:xfrm>
              <a:off x="689496" y="143302"/>
              <a:ext cx="95250" cy="61277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左大括号 14"/>
            <p:cNvSpPr/>
            <p:nvPr/>
          </p:nvSpPr>
          <p:spPr>
            <a:xfrm flipH="1">
              <a:off x="3187606" y="101331"/>
              <a:ext cx="137331" cy="612775"/>
            </a:xfrm>
            <a:prstGeom prst="leftBrace">
              <a:avLst/>
            </a:prstGeom>
            <a:noFill/>
            <a:ln w="127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6" name="文本框 2"/>
            <p:cNvSpPr txBox="1">
              <a:spLocks noChangeArrowheads="1"/>
            </p:cNvSpPr>
            <p:nvPr/>
          </p:nvSpPr>
          <p:spPr bwMode="auto">
            <a:xfrm>
              <a:off x="3316107" y="143302"/>
              <a:ext cx="973205" cy="603119"/>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刘原是技术主义者 </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意识平衡</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，逐渐改变</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30" y="0"/>
            <a:ext cx="9036496" cy="6986528"/>
          </a:xfrm>
          <a:prstGeom prst="rect">
            <a:avLst/>
          </a:prstGeom>
        </p:spPr>
        <p:txBody>
          <a:bodyPr wrap="square">
            <a:spAutoFit/>
          </a:bodyPr>
          <a:lstStyle/>
          <a:p>
            <a:r>
              <a:rPr lang="en-US" altLang="zh-CN" sz="2800" b="1" dirty="0"/>
              <a:t> </a:t>
            </a:r>
            <a:r>
              <a:rPr lang="en-US" altLang="zh-CN" sz="2800" b="1" dirty="0" smtClean="0"/>
              <a:t>       </a:t>
            </a:r>
            <a:r>
              <a:rPr lang="zh-CN" altLang="zh-CN" sz="2800" b="1" dirty="0" smtClean="0"/>
              <a:t>为什么</a:t>
            </a:r>
            <a:r>
              <a:rPr lang="zh-CN" altLang="zh-CN" sz="2800" b="1" dirty="0"/>
              <a:t>有人认为科幻小说欠缺文学性？</a:t>
            </a:r>
            <a:endParaRPr lang="zh-CN" altLang="zh-CN" sz="2800" b="1" dirty="0"/>
          </a:p>
          <a:p>
            <a:r>
              <a:rPr lang="en-US" altLang="zh-CN" sz="2800" b="1" dirty="0" smtClean="0"/>
              <a:t>         </a:t>
            </a:r>
            <a:r>
              <a:rPr lang="zh-CN" altLang="zh-CN" sz="2800" b="1" dirty="0" smtClean="0"/>
              <a:t>科幻小说</a:t>
            </a:r>
            <a:r>
              <a:rPr lang="zh-CN" altLang="zh-CN" sz="2800" b="1" dirty="0"/>
              <a:t>描绘幻想世界，我们当然能够发现幻想世界与现实世界的某些相似性，但是在细节设置和整体结构方面，幻想世界是超出我们现在的社会结构和人的行为心理的。一般的小说在进行情节描绘的时候，存在一种天然的便利性，作者不用浪费笔墨在整个世界的构想上，细节的描绘和推陈出新就成了这些小说的长处。作家也不必为新的人际关系、社会行为、世界结构负责，只需直接去描绘既有世界下细微的情感波澜和社会反应即可。相比而言，每一部科幻小说都是在创造一个新世界，每个细节都牵涉新世界的结构，要为人物的行动设计好相应情境，因此他们必须不断插入结构因素的解释。作家一旦将笔墨只集中在这些大的框架上，作品整体的文风就不免显得疏阔。读者依据传统的阅读体验去衡量，往往就会觉得科幻小说过于粗陋，即便是《三体》，在人物设置和情感描写上也显得新异有余，细致不足</a:t>
            </a:r>
            <a:r>
              <a:rPr lang="zh-CN" altLang="zh-CN" sz="2800" b="1" dirty="0" smtClean="0"/>
              <a:t>。</a:t>
            </a:r>
            <a:endParaRPr lang="zh-CN" altLang="zh-CN" sz="2800" b="1" dirty="0"/>
          </a:p>
        </p:txBody>
      </p:sp>
      <p:grpSp>
        <p:nvGrpSpPr>
          <p:cNvPr id="36" name="组合 35"/>
          <p:cNvGrpSpPr/>
          <p:nvPr/>
        </p:nvGrpSpPr>
        <p:grpSpPr>
          <a:xfrm>
            <a:off x="257325" y="427191"/>
            <a:ext cx="8491139" cy="6026145"/>
            <a:chOff x="257325" y="427191"/>
            <a:chExt cx="8491139" cy="6026145"/>
          </a:xfrm>
        </p:grpSpPr>
        <p:cxnSp>
          <p:nvCxnSpPr>
            <p:cNvPr id="3" name="直接连接符 2"/>
            <p:cNvCxnSpPr/>
            <p:nvPr/>
          </p:nvCxnSpPr>
          <p:spPr>
            <a:xfrm>
              <a:off x="905397" y="427191"/>
              <a:ext cx="607076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905397" y="908720"/>
              <a:ext cx="35945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37668" y="2204864"/>
              <a:ext cx="164270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88214" y="2981131"/>
              <a:ext cx="718418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3188" y="6453336"/>
              <a:ext cx="511290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549634" y="6021288"/>
              <a:ext cx="41988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57325" y="6021288"/>
              <a:ext cx="316254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308565" y="5229200"/>
              <a:ext cx="43128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49049" y="4365104"/>
              <a:ext cx="20994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4499992" y="908720"/>
              <a:ext cx="2149057" cy="331236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30" y="395947"/>
            <a:ext cx="9036496" cy="4401205"/>
          </a:xfrm>
          <a:prstGeom prst="rect">
            <a:avLst/>
          </a:prstGeom>
        </p:spPr>
        <p:txBody>
          <a:bodyPr wrap="square">
            <a:spAutoFit/>
          </a:bodyPr>
          <a:lstStyle/>
          <a:p>
            <a:r>
              <a:rPr lang="en-US" altLang="zh-CN" sz="2800" b="1" dirty="0" smtClean="0"/>
              <a:t>      </a:t>
            </a:r>
            <a:r>
              <a:rPr lang="zh-CN" altLang="zh-CN" sz="2800" b="1" dirty="0" smtClean="0"/>
              <a:t>从</a:t>
            </a:r>
            <a:r>
              <a:rPr lang="zh-CN" altLang="zh-CN" sz="2800" b="1" dirty="0"/>
              <a:t>题材来说，科幻小说关注探索与发现，在某种程度上，这对细致的形式也产生排斥，从客观上导致了科幻小说文学性的欠缺。探索的乐趣在于惊奇，要达到惊奇，必须在情节设计上出乎意料。遥远星系、微观世界、新奇未来、不断穿越……在这些或恢宏</a:t>
            </a:r>
            <a:r>
              <a:rPr lang="zh-CN" altLang="zh-CN" sz="2800" b="1" dirty="0" smtClean="0"/>
              <a:t>或的</a:t>
            </a:r>
            <a:r>
              <a:rPr lang="zh-CN" altLang="zh-CN" sz="2800" b="1" dirty="0"/>
              <a:t>题材的映衬下，科幻小说对形式的探索并不用力，因为形式探索无法与新奇世界的探索形成同等的阅读快感。</a:t>
            </a:r>
            <a:endParaRPr lang="zh-CN" altLang="zh-CN" sz="2800" b="1" dirty="0"/>
          </a:p>
          <a:p>
            <a:r>
              <a:rPr lang="en-US" altLang="zh-CN" sz="2800" b="1" dirty="0" smtClean="0"/>
              <a:t>      </a:t>
            </a:r>
            <a:r>
              <a:rPr lang="zh-CN" altLang="zh-CN" sz="2800" b="1" dirty="0" smtClean="0"/>
              <a:t>可见</a:t>
            </a:r>
            <a:r>
              <a:rPr lang="zh-CN" altLang="zh-CN" sz="2800" b="1" dirty="0"/>
              <a:t>，科幻小说的特性导致了它的努力方向不会是传统的文学性，而集中于新世界的探索以及新世界人性结构的深度开掘，其实这些方面自有其文学魅力</a:t>
            </a:r>
            <a:r>
              <a:rPr lang="zh-CN" altLang="zh-CN" sz="2800" b="1" dirty="0" smtClean="0"/>
              <a:t>。</a:t>
            </a:r>
            <a:endParaRPr lang="zh-CN" altLang="zh-CN" sz="2800" b="1" dirty="0"/>
          </a:p>
        </p:txBody>
      </p:sp>
      <p:grpSp>
        <p:nvGrpSpPr>
          <p:cNvPr id="18" name="组合 17"/>
          <p:cNvGrpSpPr/>
          <p:nvPr/>
        </p:nvGrpSpPr>
        <p:grpSpPr>
          <a:xfrm>
            <a:off x="122830" y="908720"/>
            <a:ext cx="8687246" cy="3924462"/>
            <a:chOff x="122830" y="908720"/>
            <a:chExt cx="8687246" cy="3924462"/>
          </a:xfrm>
        </p:grpSpPr>
        <p:cxnSp>
          <p:nvCxnSpPr>
            <p:cNvPr id="3" name="直接连接符 2"/>
            <p:cNvCxnSpPr/>
            <p:nvPr/>
          </p:nvCxnSpPr>
          <p:spPr>
            <a:xfrm>
              <a:off x="743335" y="908720"/>
              <a:ext cx="59889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249236" y="1268760"/>
              <a:ext cx="75608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2830" y="1772816"/>
              <a:ext cx="30090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80177" y="3861048"/>
              <a:ext cx="247579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799327" y="4293096"/>
              <a:ext cx="601074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56481" y="4797152"/>
              <a:ext cx="7196304" cy="360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30" y="114880"/>
            <a:ext cx="9036496" cy="6986528"/>
          </a:xfrm>
          <a:prstGeom prst="rect">
            <a:avLst/>
          </a:prstGeom>
        </p:spPr>
        <p:txBody>
          <a:bodyPr wrap="square">
            <a:spAutoFit/>
          </a:bodyPr>
          <a:lstStyle/>
          <a:p>
            <a:r>
              <a:rPr lang="en-US" altLang="zh-CN" sz="2800" b="1" dirty="0" smtClean="0"/>
              <a:t>     </a:t>
            </a:r>
            <a:r>
              <a:rPr lang="zh-CN" altLang="zh-CN" sz="2800" b="1" dirty="0" smtClean="0"/>
              <a:t>那么</a:t>
            </a:r>
            <a:r>
              <a:rPr lang="zh-CN" altLang="zh-CN" sz="2800" b="1" dirty="0"/>
              <a:t>，我们为什么不能够反过来看待科幻小说呢？文学理论家卡勒提出，文学性其实就像杂草。没有任何一种草天生就是杂草，杂草是根据人们的目的来划分的。如果希望庭院里种的是鲜花，那么任意生长起来的糜类植物就是杂草；如果希望种植野菜，那么偶尔生长的鲜花就是杂草。文学史中的文学性已经形成惯性，但是这并不表明所有的文学性都是如此。如果缺乏变革意识，那么我们就陷入将文学性纯粹化、永恒化的误区，而这种态度忽视了文学性形成的机制</a:t>
            </a:r>
            <a:r>
              <a:rPr lang="zh-CN" altLang="zh-CN" sz="2800" b="1" dirty="0" smtClean="0"/>
              <a:t>。文学性</a:t>
            </a:r>
            <a:r>
              <a:rPr lang="zh-CN" altLang="zh-CN" sz="2800" b="1" dirty="0"/>
              <a:t>重要吗？重要。一种文学范式稳定之后，各种文学规则才得以确立。但当新的文学样式崛起，挑战既有文学范式的时候，我们会发现原有的文学性不足以涵盖新的文学样式，这时文学性本身也要改造。在科幻作品面前，假如不顾时代的要求，把文学性固化，那么科幻小说会沿着自己的方向掘进，而将基于文学史树立起来的文学性抛在脑后</a:t>
            </a:r>
            <a:r>
              <a:rPr lang="zh-CN" altLang="zh-CN" sz="2800" b="1" dirty="0" smtClean="0"/>
              <a:t>。</a:t>
            </a:r>
            <a:endParaRPr lang="en-US" altLang="zh-CN" sz="2800" b="1" dirty="0" smtClean="0"/>
          </a:p>
          <a:p>
            <a:endParaRPr lang="zh-CN" altLang="zh-CN" sz="2800" b="1" dirty="0"/>
          </a:p>
        </p:txBody>
      </p:sp>
      <p:grpSp>
        <p:nvGrpSpPr>
          <p:cNvPr id="22" name="组合 21"/>
          <p:cNvGrpSpPr/>
          <p:nvPr/>
        </p:nvGrpSpPr>
        <p:grpSpPr>
          <a:xfrm>
            <a:off x="1487414" y="548680"/>
            <a:ext cx="6973018" cy="5256584"/>
            <a:chOff x="1487414" y="548680"/>
            <a:chExt cx="6973018" cy="5256584"/>
          </a:xfrm>
        </p:grpSpPr>
        <p:cxnSp>
          <p:nvCxnSpPr>
            <p:cNvPr id="3" name="直接连接符 2"/>
            <p:cNvCxnSpPr/>
            <p:nvPr/>
          </p:nvCxnSpPr>
          <p:spPr>
            <a:xfrm>
              <a:off x="4641078" y="548680"/>
              <a:ext cx="31712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87414" y="1052736"/>
              <a:ext cx="9963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85871" y="2780928"/>
              <a:ext cx="29499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60028" y="4509120"/>
              <a:ext cx="39123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76056" y="2348880"/>
              <a:ext cx="6650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27515" y="1916832"/>
              <a:ext cx="6650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226719" y="3140968"/>
              <a:ext cx="22337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755211" y="3608144"/>
              <a:ext cx="5841125" cy="100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626409" y="4005064"/>
              <a:ext cx="170942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629057" y="5805264"/>
              <a:ext cx="170942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3500" y="299512"/>
            <a:ext cx="8702996" cy="5616623"/>
            <a:chOff x="0" y="53922"/>
            <a:chExt cx="5074214" cy="2425819"/>
          </a:xfrm>
        </p:grpSpPr>
        <p:sp>
          <p:nvSpPr>
            <p:cNvPr id="3" name="左大括号 2"/>
            <p:cNvSpPr/>
            <p:nvPr/>
          </p:nvSpPr>
          <p:spPr>
            <a:xfrm>
              <a:off x="441954" y="1793326"/>
              <a:ext cx="150125" cy="662392"/>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4" name="文本框 2"/>
            <p:cNvSpPr txBox="1">
              <a:spLocks noChangeArrowheads="1"/>
            </p:cNvSpPr>
            <p:nvPr/>
          </p:nvSpPr>
          <p:spPr bwMode="auto">
            <a:xfrm>
              <a:off x="517016" y="244992"/>
              <a:ext cx="894534" cy="73831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800" b="1" kern="100" dirty="0" smtClean="0">
                  <a:effectLst/>
                  <a:latin typeface="方正粗黑宋简体" panose="02000000000000000000" pitchFamily="2" charset="-122"/>
                  <a:ea typeface="方正粗黑宋简体" panose="02000000000000000000" pitchFamily="2" charset="-122"/>
                  <a:cs typeface="Times New Roman" panose="02020603050405020304"/>
                </a:rPr>
                <a:t>为什么科幻缺文学性</a:t>
              </a:r>
              <a:r>
                <a:rPr lang="en-US" sz="1050" kern="100" dirty="0">
                  <a:effectLst/>
                  <a:latin typeface="Calibri" panose="020F0502020204030204"/>
                  <a:ea typeface="宋体" panose="02010600030101010101" pitchFamily="2" charset="-122"/>
                  <a:cs typeface="Times New Roman" panose="02020603050405020304"/>
                </a:rPr>
                <a:t> </a:t>
              </a:r>
              <a:endParaRPr lang="zh-CN" sz="1050" kern="100" dirty="0">
                <a:effectLst/>
                <a:latin typeface="Calibri" panose="020F0502020204030204"/>
                <a:ea typeface="宋体" panose="02010600030101010101" pitchFamily="2" charset="-122"/>
                <a:cs typeface="Times New Roman" panose="02020603050405020304"/>
              </a:endParaRPr>
            </a:p>
          </p:txBody>
        </p:sp>
        <p:sp>
          <p:nvSpPr>
            <p:cNvPr id="5" name="文本框 39"/>
            <p:cNvSpPr txBox="1"/>
            <p:nvPr/>
          </p:nvSpPr>
          <p:spPr>
            <a:xfrm>
              <a:off x="1621473" y="53922"/>
              <a:ext cx="3452741" cy="1384935"/>
            </a:xfrm>
            <a:prstGeom prst="rect">
              <a:avLst/>
            </a:prstGeom>
            <a:solidFill>
              <a:sysClr val="window" lastClr="FFFFFF"/>
            </a:solid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一般小说重细节描绘和推陈出新</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描绘</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细微情感和社会反应。</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笔墨集中在新世界的结构，</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行动</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的情境，结构因素的解释。</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读者依据传统衡量，觉得</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en-US" alt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endParaRPr lang="en-US" alt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en-US" altLang="zh-CN" sz="2800" kern="100" dirty="0">
                  <a:latin typeface="方正粗黑宋简体" panose="02000000000000000000" pitchFamily="2" charset="-122"/>
                  <a:ea typeface="方正粗黑宋简体" panose="02000000000000000000" pitchFamily="2" charset="-122"/>
                  <a:cs typeface="Times New Roman" panose="02020603050405020304"/>
                </a:rPr>
                <a:t> </a:t>
              </a:r>
              <a:r>
                <a:rPr lang="en-US" altLang="zh-CN" sz="2800" kern="100" dirty="0" smtClean="0">
                  <a:latin typeface="方正粗黑宋简体" panose="02000000000000000000" pitchFamily="2" charset="-122"/>
                  <a:ea typeface="方正粗黑宋简体" panose="02000000000000000000" pitchFamily="2" charset="-122"/>
                  <a:cs typeface="Times New Roman" panose="02020603050405020304"/>
                </a:rPr>
                <a:t>     </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过于</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粗陋，新奇有余，细致不足。</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8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6" name="文本框 2"/>
            <p:cNvSpPr txBox="1">
              <a:spLocks noChangeArrowheads="1"/>
            </p:cNvSpPr>
            <p:nvPr/>
          </p:nvSpPr>
          <p:spPr bwMode="auto">
            <a:xfrm>
              <a:off x="517016" y="1228299"/>
              <a:ext cx="4557198" cy="497204"/>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科幻小说的特性导致方向不是传统文学性，而是新世界</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探索</a:t>
              </a:r>
              <a:r>
                <a:rPr lang="zh-CN" altLang="en-US" sz="28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人性结构深度</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开掘，自有文学魅力。</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7" name="文本框 2"/>
            <p:cNvSpPr txBox="1">
              <a:spLocks noChangeArrowheads="1"/>
            </p:cNvSpPr>
            <p:nvPr/>
          </p:nvSpPr>
          <p:spPr bwMode="auto">
            <a:xfrm>
              <a:off x="592080" y="1754509"/>
              <a:ext cx="4361998" cy="72523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文学性像杂草与鲜花，根据人们的目的划分。</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如果缺乏变革意识，忽视形成机制，文学性就会纯粹化、永恒化。</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科幻小说会沿着自己的方向掘进，而将文学史的文学性抛在脑后。</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8" name="文本框 2"/>
            <p:cNvSpPr txBox="1">
              <a:spLocks noChangeArrowheads="1"/>
            </p:cNvSpPr>
            <p:nvPr/>
          </p:nvSpPr>
          <p:spPr bwMode="auto">
            <a:xfrm>
              <a:off x="115570" y="341615"/>
              <a:ext cx="401446" cy="545067"/>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为什么</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9" name="文本框 1"/>
            <p:cNvSpPr txBox="1"/>
            <p:nvPr/>
          </p:nvSpPr>
          <p:spPr>
            <a:xfrm>
              <a:off x="125918" y="1178451"/>
              <a:ext cx="337502"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是什么</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0" name="文本框 43"/>
            <p:cNvSpPr txBox="1"/>
            <p:nvPr/>
          </p:nvSpPr>
          <p:spPr>
            <a:xfrm>
              <a:off x="166932" y="1870894"/>
              <a:ext cx="213934"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怎么办</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1" name="左大括号 10"/>
            <p:cNvSpPr/>
            <p:nvPr/>
          </p:nvSpPr>
          <p:spPr>
            <a:xfrm>
              <a:off x="1505599" y="95534"/>
              <a:ext cx="115874" cy="103722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2" name="左大括号 11"/>
            <p:cNvSpPr/>
            <p:nvPr/>
          </p:nvSpPr>
          <p:spPr>
            <a:xfrm>
              <a:off x="399632" y="1237506"/>
              <a:ext cx="115570" cy="478790"/>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3" name="左大括号 12"/>
            <p:cNvSpPr/>
            <p:nvPr/>
          </p:nvSpPr>
          <p:spPr>
            <a:xfrm>
              <a:off x="0" y="771099"/>
              <a:ext cx="115570" cy="1411605"/>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4" name="左大括号 13"/>
            <p:cNvSpPr/>
            <p:nvPr/>
          </p:nvSpPr>
          <p:spPr>
            <a:xfrm>
              <a:off x="380866" y="181472"/>
              <a:ext cx="115570" cy="770255"/>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58847"/>
            <a:ext cx="8856984" cy="6370975"/>
          </a:xfrm>
          <a:prstGeom prst="rect">
            <a:avLst/>
          </a:prstGeom>
        </p:spPr>
        <p:txBody>
          <a:bodyPr wrap="square">
            <a:spAutoFit/>
          </a:bodyPr>
          <a:lstStyle/>
          <a:p>
            <a:r>
              <a:rPr lang="zh-CN" altLang="zh-CN" sz="2400" b="1" dirty="0"/>
              <a:t>材料三：</a:t>
            </a:r>
            <a:endParaRPr lang="zh-CN" altLang="zh-CN" sz="2400" b="1" dirty="0"/>
          </a:p>
          <a:p>
            <a:r>
              <a:rPr lang="zh-CN" altLang="zh-CN" sz="2400" b="1" dirty="0" smtClean="0"/>
              <a:t>科幻小说是姓“科”还是姓“文”，一直有争论。</a:t>
            </a:r>
            <a:r>
              <a:rPr lang="zh-CN" altLang="en-US" sz="2400" b="1" dirty="0" smtClean="0"/>
              <a:t>（</a:t>
            </a:r>
            <a:r>
              <a:rPr lang="zh-CN" altLang="zh-CN" sz="2400" b="1" dirty="0" smtClean="0"/>
              <a:t>就如武侠小说是武侠题材的小说，不等于武术和侠行；侦探小说是侦探题材的小说，不等于刑侦侦破；</a:t>
            </a:r>
            <a:r>
              <a:rPr lang="zh-CN" altLang="en-US" sz="2400" b="1" dirty="0" smtClean="0"/>
              <a:t>）</a:t>
            </a:r>
            <a:r>
              <a:rPr lang="zh-CN" altLang="zh-CN" sz="2400" b="1" dirty="0" smtClean="0"/>
              <a:t>科幻小说是科学幻想题材的小说，不等于科学技术。科幻小说当然姓“文”，是将科学想象寄予文学思维的一种文学文类。以刘慈欣、王晋康和韩松这“三剑客”的作品为代表的当代中国科幻小说的文学思维有了明显变化：</a:t>
            </a:r>
            <a:r>
              <a:rPr lang="zh-CN" altLang="zh-CN" sz="2400" b="1" dirty="0" smtClean="0">
                <a:solidFill>
                  <a:srgbClr val="FF0000"/>
                </a:solidFill>
              </a:rPr>
              <a:t>一是因果关系的时间叙事结构已被打破，现实和虚拟交织的时空组织造就了结构的精美；</a:t>
            </a:r>
            <a:r>
              <a:rPr lang="zh-CN" altLang="zh-CN" sz="2400" b="1" dirty="0" smtClean="0">
                <a:solidFill>
                  <a:srgbClr val="92D050"/>
                </a:solidFill>
              </a:rPr>
              <a:t>二是类型小说的通俗化和现代主义的意念化成为小说情节模式的重要形态。</a:t>
            </a:r>
            <a:endParaRPr lang="zh-CN" altLang="zh-CN" sz="2400" b="1" dirty="0" smtClean="0">
              <a:solidFill>
                <a:srgbClr val="92D050"/>
              </a:solidFill>
            </a:endParaRPr>
          </a:p>
          <a:p>
            <a:r>
              <a:rPr lang="zh-CN" altLang="zh-CN" sz="2400" b="1" dirty="0" smtClean="0"/>
              <a:t>《</a:t>
            </a:r>
            <a:r>
              <a:rPr lang="zh-CN" altLang="zh-CN" sz="2400" b="1" dirty="0" smtClean="0">
                <a:solidFill>
                  <a:srgbClr val="FF0000"/>
                </a:solidFill>
              </a:rPr>
              <a:t>三体》</a:t>
            </a:r>
            <a:r>
              <a:rPr lang="zh-CN" altLang="zh-CN" sz="2400" b="1" dirty="0"/>
              <a:t>的第一部《地球往事》基本上还是时间叙事；第二部《黑暗森林》时间叙事渐渐弱化，空间叙事上升为叙事主体；到了第三部《死神永生》中，地球文明和三体文明结合在一起，小说叙事由空间对抗变成融合循环，形成一个精美的轮回式的叙事结构。</a:t>
            </a:r>
            <a:r>
              <a:rPr lang="zh-CN" altLang="zh-CN" sz="2400" b="1" dirty="0">
                <a:solidFill>
                  <a:srgbClr val="92D050"/>
                </a:solidFill>
              </a:rPr>
              <a:t>类型小说的情节模式在刘慈欣和王晋康的小说中相当明显，而韩松的叙事有着鲜明的现代主义的变异风格</a:t>
            </a:r>
            <a:r>
              <a:rPr lang="zh-CN" altLang="zh-CN" sz="2400" b="1" dirty="0"/>
              <a:t>。</a:t>
            </a:r>
            <a:r>
              <a:rPr lang="en-US" altLang="zh-CN" sz="2400" b="1" dirty="0"/>
              <a:t>  </a:t>
            </a:r>
            <a:r>
              <a:rPr lang="zh-CN" altLang="zh-CN" sz="2400" b="1" dirty="0"/>
              <a:t>（摘编自汤哲声《论中国当代科幻小说的思维和边界》）</a:t>
            </a:r>
            <a:endParaRPr lang="zh-CN" altLang="zh-CN" sz="2400" b="1" dirty="0"/>
          </a:p>
        </p:txBody>
      </p:sp>
      <p:cxnSp>
        <p:nvCxnSpPr>
          <p:cNvPr id="3" name="直接连接符 2"/>
          <p:cNvCxnSpPr/>
          <p:nvPr/>
        </p:nvCxnSpPr>
        <p:spPr>
          <a:xfrm>
            <a:off x="1907704" y="836712"/>
            <a:ext cx="49164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779912" y="1628800"/>
            <a:ext cx="46805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15816" y="1988840"/>
            <a:ext cx="290020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176332" y="2708920"/>
            <a:ext cx="290020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8456" y="1987774"/>
            <a:ext cx="8885544" cy="2923364"/>
            <a:chOff x="3915" y="-553874"/>
            <a:chExt cx="5178484" cy="2924062"/>
          </a:xfrm>
        </p:grpSpPr>
        <p:sp>
          <p:nvSpPr>
            <p:cNvPr id="18" name="文本框 2"/>
            <p:cNvSpPr txBox="1">
              <a:spLocks noChangeArrowheads="1"/>
            </p:cNvSpPr>
            <p:nvPr/>
          </p:nvSpPr>
          <p:spPr bwMode="auto">
            <a:xfrm>
              <a:off x="3915" y="0"/>
              <a:ext cx="997163" cy="1816316"/>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algn="just">
                <a:spcAft>
                  <a:spcPts val="0"/>
                </a:spcAft>
              </a:pPr>
              <a:r>
                <a:rPr lang="zh-CN" sz="28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科幻姓文，</a:t>
              </a:r>
              <a:r>
                <a:rPr lang="zh-CN" sz="2800" kern="100" dirty="0">
                  <a:effectLst/>
                  <a:latin typeface="方正粗黑宋简体" panose="02000000000000000000" pitchFamily="2" charset="-122"/>
                  <a:ea typeface="方正粗黑宋简体" panose="02000000000000000000" pitchFamily="2" charset="-122"/>
                  <a:cs typeface="Times New Roman" panose="02020603050405020304"/>
                </a:rPr>
                <a:t>将科学想象寄予文学思维。</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9" name="文本框 2"/>
            <p:cNvSpPr txBox="1">
              <a:spLocks noChangeArrowheads="1"/>
            </p:cNvSpPr>
            <p:nvPr/>
          </p:nvSpPr>
          <p:spPr bwMode="auto">
            <a:xfrm>
              <a:off x="1230252" y="-34297"/>
              <a:ext cx="1022862" cy="2125275"/>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algn="just">
                <a:lnSpc>
                  <a:spcPct val="110000"/>
                </a:lnSpc>
                <a:spcAft>
                  <a:spcPts val="0"/>
                </a:spcAft>
              </a:pPr>
              <a:r>
                <a:rPr lang="zh-CN" sz="2800"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当代中国</a:t>
              </a:r>
              <a:r>
                <a:rPr lang="zh-CN" sz="2800" kern="0" dirty="0" smtClean="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科幻的</a:t>
              </a:r>
              <a:r>
                <a:rPr lang="zh-CN" sz="2800"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文学思维有明显变化</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8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20" name="文本框 2"/>
            <p:cNvSpPr txBox="1">
              <a:spLocks noChangeArrowheads="1"/>
            </p:cNvSpPr>
            <p:nvPr/>
          </p:nvSpPr>
          <p:spPr bwMode="auto">
            <a:xfrm>
              <a:off x="2384608" y="-553874"/>
              <a:ext cx="2797791" cy="2924062"/>
            </a:xfrm>
            <a:prstGeom prst="rect">
              <a:avLst/>
            </a:prstGeom>
            <a:solidFill>
              <a:srgbClr val="FFFFFF"/>
            </a:solidFill>
            <a:ln w="9525">
              <a:solidFill>
                <a:schemeClr val="bg1"/>
              </a:solidFill>
              <a:miter lim="800000"/>
            </a:ln>
          </p:spPr>
          <p:txBody>
            <a:bodyPr rot="0" vert="horz" wrap="square" lIns="91440" tIns="45720" rIns="91440" bIns="45720" anchor="t" anchorCtr="0">
              <a:spAutoFit/>
            </a:bodyPr>
            <a:lstStyle/>
            <a:p>
              <a:pPr marL="266700" indent="-266700"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一是因果关系的时间叙事结构被打破，现实和虚拟交织成时空组织；</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00025"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《三体》的三部作品就是证明。</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二是类型小说的通俗化，</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刘慈欣和王晋康小说就是证明；</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现代主义的意念化</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韩松的叙事鲜明的现代主义风格。</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cxnSp>
          <p:nvCxnSpPr>
            <p:cNvPr id="21" name="直接箭头连接符 20"/>
            <p:cNvCxnSpPr/>
            <p:nvPr/>
          </p:nvCxnSpPr>
          <p:spPr>
            <a:xfrm>
              <a:off x="984650" y="839337"/>
              <a:ext cx="24560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左大括号 21"/>
            <p:cNvSpPr/>
            <p:nvPr/>
          </p:nvSpPr>
          <p:spPr>
            <a:xfrm>
              <a:off x="2271822" y="-205020"/>
              <a:ext cx="194156" cy="244885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9025" y="1428879"/>
            <a:ext cx="8623431" cy="3848276"/>
            <a:chOff x="46390" y="53922"/>
            <a:chExt cx="5027824" cy="1662070"/>
          </a:xfrm>
        </p:grpSpPr>
        <p:sp>
          <p:nvSpPr>
            <p:cNvPr id="3" name="左大括号 2"/>
            <p:cNvSpPr/>
            <p:nvPr/>
          </p:nvSpPr>
          <p:spPr>
            <a:xfrm>
              <a:off x="330057" y="994607"/>
              <a:ext cx="75063" cy="382131"/>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4" name="文本框 2"/>
            <p:cNvSpPr txBox="1">
              <a:spLocks noChangeArrowheads="1"/>
            </p:cNvSpPr>
            <p:nvPr/>
          </p:nvSpPr>
          <p:spPr bwMode="auto">
            <a:xfrm>
              <a:off x="517016" y="244992"/>
              <a:ext cx="894534" cy="73831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为什么科幻缺文学性</a:t>
              </a:r>
              <a:r>
                <a:rPr lang="en-US" sz="900" kern="100" dirty="0">
                  <a:effectLst/>
                  <a:latin typeface="Calibri" panose="020F0502020204030204"/>
                  <a:ea typeface="宋体" panose="02010600030101010101" pitchFamily="2" charset="-122"/>
                  <a:cs typeface="Times New Roman" panose="02020603050405020304"/>
                </a:rPr>
                <a:t> </a:t>
              </a:r>
              <a:endParaRPr lang="zh-CN" sz="900" kern="100" dirty="0">
                <a:effectLst/>
                <a:latin typeface="Calibri" panose="020F0502020204030204"/>
                <a:ea typeface="宋体" panose="02010600030101010101" pitchFamily="2" charset="-122"/>
                <a:cs typeface="Times New Roman" panose="02020603050405020304"/>
              </a:endParaRPr>
            </a:p>
          </p:txBody>
        </p:sp>
        <p:sp>
          <p:nvSpPr>
            <p:cNvPr id="5" name="文本框 39"/>
            <p:cNvSpPr txBox="1"/>
            <p:nvPr/>
          </p:nvSpPr>
          <p:spPr>
            <a:xfrm>
              <a:off x="1469488" y="53922"/>
              <a:ext cx="3604726" cy="1384935"/>
            </a:xfrm>
            <a:prstGeom prst="rect">
              <a:avLst/>
            </a:prstGeom>
            <a:solidFill>
              <a:sysClr val="window" lastClr="FFFFFF"/>
            </a:solid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一般重</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细节描绘和</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推陈出新描绘</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细微情感和社会反应。</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笔墨集中在新世界的结构</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，行动</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的情境，结构因素的解释。</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读者依据传统衡量，觉得</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科幻过于</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粗陋，新奇</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有余</a:t>
              </a:r>
              <a:r>
                <a:rPr lang="en-US" sz="28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6" name="文本框 2"/>
            <p:cNvSpPr txBox="1">
              <a:spLocks noChangeArrowheads="1"/>
            </p:cNvSpPr>
            <p:nvPr/>
          </p:nvSpPr>
          <p:spPr bwMode="auto">
            <a:xfrm>
              <a:off x="384974" y="686174"/>
              <a:ext cx="4557198" cy="497204"/>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科幻小说的特性导致方向不是传统文学性，而是新世界</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探索</a:t>
              </a:r>
              <a:r>
                <a:rPr lang="zh-CN" altLang="en-US" sz="20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人性结构深度</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开掘，自有文学魅力。</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7" name="文本框 2"/>
            <p:cNvSpPr txBox="1">
              <a:spLocks noChangeArrowheads="1"/>
            </p:cNvSpPr>
            <p:nvPr/>
          </p:nvSpPr>
          <p:spPr bwMode="auto">
            <a:xfrm>
              <a:off x="441954" y="990760"/>
              <a:ext cx="4361998" cy="72523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000" kern="100" dirty="0">
                  <a:solidFill>
                    <a:srgbClr val="FF0000"/>
                  </a:solidFill>
                  <a:effectLst/>
                  <a:latin typeface="方正粗黑宋简体" panose="02000000000000000000" pitchFamily="2" charset="-122"/>
                  <a:ea typeface="方正粗黑宋简体" panose="02000000000000000000" pitchFamily="2" charset="-122"/>
                  <a:cs typeface="Times New Roman" panose="02020603050405020304"/>
                </a:rPr>
                <a:t>文学性</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像杂草与鲜花，根据人们的目的划分。</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如果缺乏变革意识，忽视形成机制，文学性就会纯粹化、永恒化。</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科幻小说会沿着自己的方向掘进，而将文学史的文学性抛在脑后。</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8" name="文本框 2"/>
            <p:cNvSpPr txBox="1">
              <a:spLocks noChangeArrowheads="1"/>
            </p:cNvSpPr>
            <p:nvPr/>
          </p:nvSpPr>
          <p:spPr bwMode="auto">
            <a:xfrm>
              <a:off x="115570" y="184845"/>
              <a:ext cx="401446" cy="545067"/>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为什么</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9" name="文本框 1"/>
            <p:cNvSpPr txBox="1"/>
            <p:nvPr/>
          </p:nvSpPr>
          <p:spPr>
            <a:xfrm>
              <a:off x="104452" y="589148"/>
              <a:ext cx="337502"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是什么</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0" name="文本框 43"/>
            <p:cNvSpPr txBox="1"/>
            <p:nvPr/>
          </p:nvSpPr>
          <p:spPr>
            <a:xfrm>
              <a:off x="116123" y="1024552"/>
              <a:ext cx="213934"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怎么办</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1" name="左大括号 10"/>
            <p:cNvSpPr/>
            <p:nvPr/>
          </p:nvSpPr>
          <p:spPr>
            <a:xfrm>
              <a:off x="1353613" y="53922"/>
              <a:ext cx="115874" cy="56022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2" name="左大括号 11"/>
            <p:cNvSpPr/>
            <p:nvPr/>
          </p:nvSpPr>
          <p:spPr>
            <a:xfrm>
              <a:off x="330057" y="743908"/>
              <a:ext cx="92086" cy="246852"/>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3" name="左大括号 12"/>
            <p:cNvSpPr/>
            <p:nvPr/>
          </p:nvSpPr>
          <p:spPr>
            <a:xfrm>
              <a:off x="46390" y="370439"/>
              <a:ext cx="116123" cy="1068418"/>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4" name="左大括号 13"/>
            <p:cNvSpPr/>
            <p:nvPr/>
          </p:nvSpPr>
          <p:spPr>
            <a:xfrm>
              <a:off x="380866" y="181472"/>
              <a:ext cx="82554" cy="432676"/>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15" name="组合 14"/>
          <p:cNvGrpSpPr/>
          <p:nvPr/>
        </p:nvGrpSpPr>
        <p:grpSpPr>
          <a:xfrm>
            <a:off x="310334" y="4593765"/>
            <a:ext cx="8885544" cy="2313967"/>
            <a:chOff x="3915" y="-553874"/>
            <a:chExt cx="5178484" cy="2855385"/>
          </a:xfrm>
        </p:grpSpPr>
        <p:sp>
          <p:nvSpPr>
            <p:cNvPr id="16" name="文本框 2"/>
            <p:cNvSpPr txBox="1">
              <a:spLocks noChangeArrowheads="1"/>
            </p:cNvSpPr>
            <p:nvPr/>
          </p:nvSpPr>
          <p:spPr bwMode="auto">
            <a:xfrm>
              <a:off x="3915" y="0"/>
              <a:ext cx="997163" cy="1253306"/>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algn="just">
                <a:spcAft>
                  <a:spcPts val="0"/>
                </a:spcAft>
              </a:pP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科幻姓文，</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将科学想象寄予</a:t>
              </a:r>
              <a:r>
                <a:rPr lang="zh-CN" sz="2000" kern="100" dirty="0">
                  <a:solidFill>
                    <a:srgbClr val="FF0000"/>
                  </a:solidFill>
                  <a:effectLst/>
                  <a:latin typeface="方正粗黑宋简体" panose="02000000000000000000" pitchFamily="2" charset="-122"/>
                  <a:ea typeface="方正粗黑宋简体" panose="02000000000000000000" pitchFamily="2" charset="-122"/>
                  <a:cs typeface="Times New Roman" panose="02020603050405020304"/>
                </a:rPr>
                <a:t>文学思维</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7" name="文本框 2"/>
            <p:cNvSpPr txBox="1">
              <a:spLocks noChangeArrowheads="1"/>
            </p:cNvSpPr>
            <p:nvPr/>
          </p:nvSpPr>
          <p:spPr bwMode="auto">
            <a:xfrm>
              <a:off x="1230252" y="-34297"/>
              <a:ext cx="1022862" cy="2125275"/>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algn="just">
                <a:lnSpc>
                  <a:spcPct val="110000"/>
                </a:lnSpc>
                <a:spcAft>
                  <a:spcPts val="0"/>
                </a:spcAft>
              </a:pPr>
              <a:r>
                <a:rPr lang="zh-CN" sz="2000"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当代中国</a:t>
              </a:r>
              <a:r>
                <a:rPr lang="zh-CN" sz="2000" kern="0" dirty="0" smtClean="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科幻的</a:t>
              </a:r>
              <a:r>
                <a:rPr lang="zh-CN" sz="2000"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文学思维有明显变化</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8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8" name="文本框 2"/>
            <p:cNvSpPr txBox="1">
              <a:spLocks noChangeArrowheads="1"/>
            </p:cNvSpPr>
            <p:nvPr/>
          </p:nvSpPr>
          <p:spPr bwMode="auto">
            <a:xfrm>
              <a:off x="2384608" y="-553874"/>
              <a:ext cx="2797791" cy="2855385"/>
            </a:xfrm>
            <a:prstGeom prst="rect">
              <a:avLst/>
            </a:prstGeom>
            <a:solidFill>
              <a:srgbClr val="FFFFFF"/>
            </a:solidFill>
            <a:ln w="9525">
              <a:solidFill>
                <a:schemeClr val="bg1"/>
              </a:solidFill>
              <a:miter lim="800000"/>
            </a:ln>
          </p:spPr>
          <p:txBody>
            <a:bodyPr rot="0" vert="horz" wrap="square" lIns="91440" tIns="45720" rIns="91440" bIns="45720" anchor="t" anchorCtr="0">
              <a:spAutoFit/>
            </a:bodyPr>
            <a:lstStyle/>
            <a:p>
              <a:pPr marL="266700" indent="-266700"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一是因果关系的时间叙事结构被打破，现实和虚拟交织成时空组织；</a:t>
              </a:r>
              <a:endParaRPr lang="zh-CN"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00025"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《三体》的三部作品就是证明。</a:t>
              </a:r>
              <a:endParaRPr lang="zh-CN"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二是类型小说的通俗化，</a:t>
              </a:r>
              <a:endParaRPr lang="zh-CN"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刘慈欣和王晋康小说就是证明；</a:t>
              </a:r>
              <a:endParaRPr lang="zh-CN"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现代主义的意念化</a:t>
              </a:r>
              <a:endParaRPr lang="zh-CN"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lnSpc>
                  <a:spcPct val="110000"/>
                </a:lnSpc>
                <a:spcAft>
                  <a:spcPts val="0"/>
                </a:spcAft>
              </a:pPr>
              <a:r>
                <a:rPr lang="zh-CN"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韩松的叙事鲜明的现代主义风格</a:t>
              </a:r>
              <a:r>
                <a:rPr lang="zh-CN" sz="2400" b="1" kern="0" dirty="0">
                  <a:solidFill>
                    <a:srgbClr val="35312E"/>
                  </a:solidFill>
                  <a:effectLst/>
                  <a:latin typeface="方正粗黑宋简体" panose="02000000000000000000" pitchFamily="2" charset="-122"/>
                  <a:ea typeface="方正粗黑宋简体" panose="02000000000000000000" pitchFamily="2" charset="-122"/>
                  <a:cs typeface="宋体" panose="02010600030101010101" pitchFamily="2" charset="-122"/>
                </a:rPr>
                <a:t>。</a:t>
              </a:r>
              <a:endParaRPr lang="zh-CN" sz="24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cxnSp>
          <p:nvCxnSpPr>
            <p:cNvPr id="19" name="直接箭头连接符 18"/>
            <p:cNvCxnSpPr/>
            <p:nvPr/>
          </p:nvCxnSpPr>
          <p:spPr>
            <a:xfrm>
              <a:off x="984650" y="839337"/>
              <a:ext cx="24560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左大括号 19"/>
            <p:cNvSpPr/>
            <p:nvPr/>
          </p:nvSpPr>
          <p:spPr>
            <a:xfrm>
              <a:off x="2271822" y="-205020"/>
              <a:ext cx="194156" cy="244885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21" name="组合 20"/>
          <p:cNvGrpSpPr/>
          <p:nvPr/>
        </p:nvGrpSpPr>
        <p:grpSpPr>
          <a:xfrm>
            <a:off x="206359" y="0"/>
            <a:ext cx="8568952" cy="1440159"/>
            <a:chOff x="0" y="101331"/>
            <a:chExt cx="4289312" cy="559358"/>
          </a:xfrm>
        </p:grpSpPr>
        <p:sp>
          <p:nvSpPr>
            <p:cNvPr id="22" name="文本框 2"/>
            <p:cNvSpPr txBox="1">
              <a:spLocks noChangeArrowheads="1"/>
            </p:cNvSpPr>
            <p:nvPr/>
          </p:nvSpPr>
          <p:spPr bwMode="auto">
            <a:xfrm>
              <a:off x="0" y="143302"/>
              <a:ext cx="647443" cy="439561"/>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algn="just">
                <a:spcAft>
                  <a:spcPts val="0"/>
                </a:spcAft>
              </a:pP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影响巨大评价</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分</a:t>
              </a:r>
              <a:r>
                <a:rPr lang="en-US" alt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化</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23" name="文本框 2"/>
            <p:cNvSpPr txBox="1">
              <a:spLocks noChangeArrowheads="1"/>
            </p:cNvSpPr>
            <p:nvPr/>
          </p:nvSpPr>
          <p:spPr bwMode="auto">
            <a:xfrm>
              <a:off x="768307" y="126818"/>
              <a:ext cx="2434590" cy="533871"/>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000" b="1" kern="100" dirty="0">
                  <a:solidFill>
                    <a:srgbClr val="FF0000"/>
                  </a:solidFill>
                  <a:effectLst/>
                  <a:latin typeface="方正粗黑宋简体" panose="02000000000000000000" pitchFamily="2" charset="-122"/>
                  <a:ea typeface="方正粗黑宋简体" panose="02000000000000000000" pitchFamily="2" charset="-122"/>
                  <a:cs typeface="Times New Roman" panose="02020603050405020304"/>
                </a:rPr>
                <a:t>文学</a:t>
              </a: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少</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altLang="en-US" sz="2000" b="1" kern="100" dirty="0">
                  <a:latin typeface="方正粗黑宋简体" panose="02000000000000000000" pitchFamily="2" charset="-122"/>
                  <a:ea typeface="方正粗黑宋简体" panose="02000000000000000000" pitchFamily="2" charset="-122"/>
                  <a:cs typeface="Times New Roman" panose="02020603050405020304"/>
                </a:rPr>
                <a:t>无</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精巧剧情复杂</a:t>
              </a: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感情</a:t>
              </a:r>
              <a:r>
                <a:rPr lang="en-US" sz="2000" b="1"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科幻多：设定宏大，</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以创美感</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文风平直、单色调</a:t>
              </a:r>
              <a:r>
                <a:rPr lang="zh-CN" sz="2000" b="1" kern="100" dirty="0" smtClean="0">
                  <a:effectLst/>
                  <a:latin typeface="方正粗黑宋简体" panose="02000000000000000000" pitchFamily="2" charset="-122"/>
                  <a:ea typeface="方正粗黑宋简体" panose="02000000000000000000" pitchFamily="2" charset="-122"/>
                  <a:cs typeface="Times New Roman" panose="02020603050405020304"/>
                </a:rPr>
                <a:t>、呆板</a:t>
              </a: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b="1" kern="100" dirty="0">
                  <a:effectLst/>
                  <a:latin typeface="方正粗黑宋简体" panose="02000000000000000000" pitchFamily="2" charset="-122"/>
                  <a:ea typeface="方正粗黑宋简体" panose="02000000000000000000" pitchFamily="2" charset="-122"/>
                  <a:cs typeface="Times New Roman" panose="02020603050405020304"/>
                </a:rPr>
                <a:t>不适合文学适合科幻</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000" b="1"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000" b="1"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24" name="左大括号 23"/>
            <p:cNvSpPr/>
            <p:nvPr/>
          </p:nvSpPr>
          <p:spPr>
            <a:xfrm>
              <a:off x="689496" y="143302"/>
              <a:ext cx="95250" cy="48941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5" name="左大括号 24"/>
            <p:cNvSpPr/>
            <p:nvPr/>
          </p:nvSpPr>
          <p:spPr>
            <a:xfrm flipH="1">
              <a:off x="3187606" y="101331"/>
              <a:ext cx="68665" cy="531390"/>
            </a:xfrm>
            <a:prstGeom prst="leftBrace">
              <a:avLst/>
            </a:prstGeom>
            <a:noFill/>
            <a:ln w="127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6" name="文本框 2"/>
            <p:cNvSpPr txBox="1">
              <a:spLocks noChangeArrowheads="1"/>
            </p:cNvSpPr>
            <p:nvPr/>
          </p:nvSpPr>
          <p:spPr bwMode="auto">
            <a:xfrm>
              <a:off x="3316107" y="143302"/>
              <a:ext cx="973205" cy="394484"/>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刘原是技术主义者 </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意识平衡</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，逐渐改变</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376161"/>
            <a:ext cx="8856984" cy="6555641"/>
          </a:xfrm>
          <a:prstGeom prst="rect">
            <a:avLst/>
          </a:prstGeom>
        </p:spPr>
        <p:txBody>
          <a:bodyPr wrap="square">
            <a:spAutoFit/>
          </a:bodyPr>
          <a:lstStyle/>
          <a:p>
            <a:pPr>
              <a:lnSpc>
                <a:spcPct val="150000"/>
              </a:lnSpc>
            </a:pPr>
            <a:r>
              <a:rPr lang="en-US" altLang="zh-CN" sz="2800" b="1" dirty="0">
                <a:latin typeface="方正粗黑宋简体" panose="02000000000000000000" pitchFamily="2" charset="-122"/>
                <a:ea typeface="方正粗黑宋简体" panose="02000000000000000000" pitchFamily="2" charset="-122"/>
              </a:rPr>
              <a:t>1.</a:t>
            </a:r>
            <a:r>
              <a:rPr lang="zh-CN" altLang="zh-CN" sz="2800" b="1" dirty="0">
                <a:latin typeface="方正粗黑宋简体" panose="02000000000000000000" pitchFamily="2" charset="-122"/>
                <a:ea typeface="方正粗黑宋简体" panose="02000000000000000000" pitchFamily="2" charset="-122"/>
              </a:rPr>
              <a:t>下列对材料相关内容的理解和分析，正确的一项是</a:t>
            </a:r>
            <a:r>
              <a:rPr lang="zh-CN" altLang="zh-CN" sz="2800" b="1" dirty="0" smtClean="0">
                <a:latin typeface="方正粗黑宋简体" panose="02000000000000000000" pitchFamily="2" charset="-122"/>
                <a:ea typeface="方正粗黑宋简体" panose="02000000000000000000" pitchFamily="2" charset="-122"/>
              </a:rPr>
              <a:t>（</a:t>
            </a:r>
            <a:r>
              <a:rPr lang="zh-CN" altLang="en-US" sz="2800" b="1" dirty="0">
                <a:latin typeface="方正粗黑宋简体" panose="02000000000000000000" pitchFamily="2" charset="-122"/>
                <a:ea typeface="方正粗黑宋简体" panose="02000000000000000000" pitchFamily="2" charset="-122"/>
              </a:rPr>
              <a:t>）</a:t>
            </a:r>
            <a:endParaRPr lang="zh-CN" altLang="zh-CN" sz="2800" b="1" dirty="0">
              <a:latin typeface="方正粗黑宋简体" panose="02000000000000000000" pitchFamily="2" charset="-122"/>
              <a:ea typeface="方正粗黑宋简体" panose="02000000000000000000" pitchFamily="2" charset="-122"/>
            </a:endParaRPr>
          </a:p>
          <a:p>
            <a:pPr>
              <a:lnSpc>
                <a:spcPct val="150000"/>
              </a:lnSpc>
            </a:pPr>
            <a:r>
              <a:rPr lang="en-US" altLang="zh-CN" sz="2800" b="1" dirty="0" smtClean="0"/>
              <a:t>      A</a:t>
            </a:r>
            <a:r>
              <a:rPr lang="en-US" altLang="zh-CN" sz="2800" b="1" dirty="0"/>
              <a:t>.</a:t>
            </a:r>
            <a:r>
              <a:rPr lang="zh-CN" altLang="zh-CN" sz="2800" b="1" dirty="0"/>
              <a:t>科幻小说注重对幻想世界的描绘，要集中于创造新的世界框架，无暇对具体情节和人物情感做细致描绘。</a:t>
            </a:r>
            <a:endParaRPr lang="zh-CN" altLang="zh-CN" sz="2800" b="1" dirty="0"/>
          </a:p>
          <a:p>
            <a:pPr>
              <a:lnSpc>
                <a:spcPct val="150000"/>
              </a:lnSpc>
            </a:pPr>
            <a:r>
              <a:rPr lang="en-US" altLang="zh-CN" sz="2800" b="1" dirty="0" smtClean="0"/>
              <a:t>      B</a:t>
            </a:r>
            <a:r>
              <a:rPr lang="en-US" altLang="zh-CN" sz="2800" b="1" dirty="0"/>
              <a:t>.</a:t>
            </a:r>
            <a:r>
              <a:rPr lang="zh-CN" altLang="zh-CN" sz="2800" b="1" dirty="0"/>
              <a:t>科幻小说关注探索与发现，更看重题材的新奇，而不是形式的讲究，所以在文体形式的探索上较为随意。</a:t>
            </a:r>
            <a:endParaRPr lang="zh-CN" altLang="zh-CN" sz="2800" b="1" dirty="0"/>
          </a:p>
          <a:p>
            <a:pPr>
              <a:lnSpc>
                <a:spcPct val="150000"/>
              </a:lnSpc>
            </a:pPr>
            <a:r>
              <a:rPr lang="en-US" altLang="zh-CN" sz="2800" b="1" dirty="0" smtClean="0"/>
              <a:t>     C .</a:t>
            </a:r>
            <a:r>
              <a:rPr lang="zh-CN" altLang="zh-CN" sz="2800" b="1" dirty="0"/>
              <a:t>材料二可以从学理上解释材料一中的现象，并指出被传统的文学所排斥的刻板的文风恰是科幻文学需要的。</a:t>
            </a:r>
            <a:endParaRPr lang="zh-CN" altLang="zh-CN" sz="2800" b="1" dirty="0"/>
          </a:p>
          <a:p>
            <a:pPr>
              <a:lnSpc>
                <a:spcPct val="150000"/>
              </a:lnSpc>
            </a:pPr>
            <a:r>
              <a:rPr lang="en-US" altLang="zh-CN" sz="2800" b="1" dirty="0" smtClean="0"/>
              <a:t>     D</a:t>
            </a:r>
            <a:r>
              <a:rPr lang="en-US" altLang="zh-CN" sz="2800" b="1" dirty="0"/>
              <a:t>.</a:t>
            </a:r>
            <a:r>
              <a:rPr lang="zh-CN" altLang="zh-CN" sz="2800" b="1" dirty="0"/>
              <a:t>材料三认为当下中国科幻小说的“文学思维”有变化，这里“文学思维”的含义不同于材料二论及的科幻小说的“文学性”。</a:t>
            </a:r>
            <a:endParaRPr lang="zh-CN" altLang="zh-CN" sz="2800" b="1" dirty="0"/>
          </a:p>
        </p:txBody>
      </p:sp>
      <p:sp>
        <p:nvSpPr>
          <p:cNvPr id="3" name="TextBox 2"/>
          <p:cNvSpPr txBox="1"/>
          <p:nvPr/>
        </p:nvSpPr>
        <p:spPr>
          <a:xfrm>
            <a:off x="8604448" y="548680"/>
            <a:ext cx="288032" cy="584775"/>
          </a:xfrm>
          <a:prstGeom prst="rect">
            <a:avLst/>
          </a:prstGeom>
          <a:noFill/>
        </p:spPr>
        <p:txBody>
          <a:bodyPr wrap="square" rtlCol="0">
            <a:spAutoFit/>
          </a:bodyPr>
          <a:lstStyle/>
          <a:p>
            <a:r>
              <a:rPr lang="en-US" altLang="zh-CN" sz="3200" b="1" dirty="0" smtClean="0">
                <a:solidFill>
                  <a:srgbClr val="FF0000"/>
                </a:solidFill>
              </a:rPr>
              <a:t>D</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2850" y="476672"/>
            <a:ext cx="8913646" cy="2759730"/>
          </a:xfrm>
          <a:prstGeom prst="rect">
            <a:avLst/>
          </a:prstGeom>
        </p:spPr>
        <p:txBody>
          <a:bodyPr wrap="square">
            <a:spAutoFit/>
          </a:bodyPr>
          <a:lstStyle/>
          <a:p>
            <a:pPr>
              <a:lnSpc>
                <a:spcPts val="5200"/>
              </a:lnSpc>
            </a:pPr>
            <a:r>
              <a:rPr lang="en-US" altLang="zh-CN" sz="3600" b="1" dirty="0" smtClean="0"/>
              <a:t>      </a:t>
            </a:r>
            <a:r>
              <a:rPr lang="zh-CN" altLang="zh-CN" sz="3200" b="1" dirty="0" smtClean="0">
                <a:latin typeface="方正粗黑宋简体" panose="02000000000000000000" pitchFamily="2" charset="-122"/>
                <a:ea typeface="方正粗黑宋简体" panose="02000000000000000000" pitchFamily="2" charset="-122"/>
              </a:rPr>
              <a:t>群</a:t>
            </a:r>
            <a:r>
              <a:rPr lang="zh-CN" altLang="zh-CN" sz="3200" b="1" dirty="0">
                <a:latin typeface="方正粗黑宋简体" panose="02000000000000000000" pitchFamily="2" charset="-122"/>
                <a:ea typeface="方正粗黑宋简体" panose="02000000000000000000" pitchFamily="2" charset="-122"/>
              </a:rPr>
              <a:t>文阅读是指围绕着同一议题，选择一组内容相关的文本进行的阅读形式</a:t>
            </a:r>
            <a:r>
              <a:rPr lang="zh-CN" altLang="zh-CN" sz="3200" b="1" dirty="0" smtClean="0">
                <a:latin typeface="方正粗黑宋简体" panose="02000000000000000000" pitchFamily="2" charset="-122"/>
                <a:ea typeface="方正粗黑宋简体" panose="02000000000000000000" pitchFamily="2" charset="-122"/>
              </a:rPr>
              <a:t>。</a:t>
            </a:r>
            <a:endParaRPr lang="en-US" altLang="zh-CN" sz="3200" b="1" dirty="0" smtClean="0">
              <a:latin typeface="方正粗黑宋简体" panose="02000000000000000000" pitchFamily="2" charset="-122"/>
              <a:ea typeface="方正粗黑宋简体" panose="02000000000000000000" pitchFamily="2" charset="-122"/>
            </a:endParaRPr>
          </a:p>
          <a:p>
            <a:pPr>
              <a:lnSpc>
                <a:spcPts val="5200"/>
              </a:lnSpc>
            </a:pPr>
            <a:r>
              <a:rPr lang="en-US" altLang="zh-CN" sz="3200" b="1" dirty="0">
                <a:latin typeface="方正粗黑宋简体" panose="02000000000000000000" pitchFamily="2" charset="-122"/>
                <a:ea typeface="方正粗黑宋简体" panose="02000000000000000000" pitchFamily="2" charset="-122"/>
              </a:rPr>
              <a:t> </a:t>
            </a:r>
            <a:r>
              <a:rPr lang="en-US" altLang="zh-CN" sz="3200" b="1" dirty="0" smtClean="0">
                <a:latin typeface="方正粗黑宋简体" panose="02000000000000000000" pitchFamily="2" charset="-122"/>
                <a:ea typeface="方正粗黑宋简体" panose="02000000000000000000" pitchFamily="2" charset="-122"/>
              </a:rPr>
              <a:t>     </a:t>
            </a:r>
            <a:r>
              <a:rPr lang="zh-CN" altLang="zh-CN" sz="3200" b="1" dirty="0" smtClean="0">
                <a:latin typeface="方正粗黑宋简体" panose="02000000000000000000" pitchFamily="2" charset="-122"/>
                <a:ea typeface="方正粗黑宋简体" panose="02000000000000000000" pitchFamily="2" charset="-122"/>
              </a:rPr>
              <a:t>特点</a:t>
            </a:r>
            <a:r>
              <a:rPr lang="zh-CN" altLang="zh-CN" sz="3200" b="1" dirty="0">
                <a:latin typeface="方正粗黑宋简体" panose="02000000000000000000" pitchFamily="2" charset="-122"/>
                <a:ea typeface="方正粗黑宋简体" panose="02000000000000000000" pitchFamily="2" charset="-122"/>
              </a:rPr>
              <a:t>：同一议题，内容相关，角度</a:t>
            </a:r>
            <a:r>
              <a:rPr lang="zh-CN" altLang="zh-CN" sz="3200" b="1" dirty="0" smtClean="0">
                <a:latin typeface="方正粗黑宋简体" panose="02000000000000000000" pitchFamily="2" charset="-122"/>
                <a:ea typeface="方正粗黑宋简体" panose="02000000000000000000" pitchFamily="2" charset="-122"/>
              </a:rPr>
              <a:t>不同。</a:t>
            </a:r>
            <a:endParaRPr lang="en-US" altLang="zh-CN" sz="3200" b="1" dirty="0" smtClean="0">
              <a:latin typeface="方正粗黑宋简体" panose="02000000000000000000" pitchFamily="2" charset="-122"/>
              <a:ea typeface="方正粗黑宋简体" panose="02000000000000000000" pitchFamily="2" charset="-122"/>
            </a:endParaRPr>
          </a:p>
          <a:p>
            <a:pPr>
              <a:lnSpc>
                <a:spcPts val="5200"/>
              </a:lnSpc>
            </a:pPr>
            <a:r>
              <a:rPr lang="en-US" altLang="zh-CN" sz="3200" b="1" dirty="0">
                <a:latin typeface="方正粗黑宋简体" panose="02000000000000000000" pitchFamily="2" charset="-122"/>
                <a:ea typeface="方正粗黑宋简体" panose="02000000000000000000" pitchFamily="2" charset="-122"/>
              </a:rPr>
              <a:t> </a:t>
            </a:r>
            <a:r>
              <a:rPr lang="en-US" altLang="zh-CN" sz="3200" b="1" dirty="0" smtClean="0">
                <a:latin typeface="方正粗黑宋简体" panose="02000000000000000000" pitchFamily="2" charset="-122"/>
                <a:ea typeface="方正粗黑宋简体" panose="02000000000000000000" pitchFamily="2" charset="-122"/>
              </a:rPr>
              <a:t>     ——</a:t>
            </a:r>
            <a:r>
              <a:rPr lang="zh-CN" altLang="en-US" sz="3200" b="1" dirty="0" smtClean="0">
                <a:latin typeface="方正粗黑宋简体" panose="02000000000000000000" pitchFamily="2" charset="-122"/>
                <a:ea typeface="方正粗黑宋简体" panose="02000000000000000000" pitchFamily="2" charset="-122"/>
              </a:rPr>
              <a:t>于</a:t>
            </a:r>
            <a:r>
              <a:rPr lang="zh-CN" altLang="en-US" sz="3200" b="1" dirty="0">
                <a:latin typeface="方正粗黑宋简体" panose="02000000000000000000" pitchFamily="2" charset="-122"/>
                <a:ea typeface="方正粗黑宋简体" panose="02000000000000000000" pitchFamily="2" charset="-122"/>
              </a:rPr>
              <a:t>泽</a:t>
            </a:r>
            <a:r>
              <a:rPr lang="zh-CN" altLang="en-US" sz="3200" b="1" dirty="0" smtClean="0">
                <a:latin typeface="方正粗黑宋简体" panose="02000000000000000000" pitchFamily="2" charset="-122"/>
                <a:ea typeface="方正粗黑宋简体" panose="02000000000000000000" pitchFamily="2" charset="-122"/>
              </a:rPr>
              <a:t>元</a:t>
            </a:r>
            <a:r>
              <a:rPr lang="en-US" altLang="zh-CN" sz="3200" b="1" dirty="0" smtClean="0">
                <a:latin typeface="方正粗黑宋简体" panose="02000000000000000000" pitchFamily="2" charset="-122"/>
                <a:ea typeface="方正粗黑宋简体" panose="02000000000000000000" pitchFamily="2" charset="-122"/>
              </a:rPr>
              <a:t>《</a:t>
            </a:r>
            <a:r>
              <a:rPr lang="zh-CN" altLang="en-US" sz="3200" b="1" dirty="0" smtClean="0">
                <a:latin typeface="方正粗黑宋简体" panose="02000000000000000000" pitchFamily="2" charset="-122"/>
                <a:ea typeface="方正粗黑宋简体" panose="02000000000000000000" pitchFamily="2" charset="-122"/>
              </a:rPr>
              <a:t>群</a:t>
            </a:r>
            <a:r>
              <a:rPr lang="zh-CN" altLang="en-US" sz="3200" b="1" dirty="0">
                <a:latin typeface="方正粗黑宋简体" panose="02000000000000000000" pitchFamily="2" charset="-122"/>
                <a:ea typeface="方正粗黑宋简体" panose="02000000000000000000" pitchFamily="2" charset="-122"/>
              </a:rPr>
              <a:t>文阅读的理论与</a:t>
            </a:r>
            <a:r>
              <a:rPr lang="zh-CN" altLang="en-US" sz="3200" b="1" dirty="0" smtClean="0">
                <a:latin typeface="方正粗黑宋简体" panose="02000000000000000000" pitchFamily="2" charset="-122"/>
                <a:ea typeface="方正粗黑宋简体" panose="02000000000000000000" pitchFamily="2" charset="-122"/>
              </a:rPr>
              <a:t>实践</a:t>
            </a:r>
            <a:r>
              <a:rPr lang="en-US" altLang="zh-CN" sz="3200" b="1" dirty="0" smtClean="0">
                <a:latin typeface="方正粗黑宋简体" panose="02000000000000000000" pitchFamily="2" charset="-122"/>
                <a:ea typeface="方正粗黑宋简体" panose="02000000000000000000" pitchFamily="2" charset="-122"/>
              </a:rPr>
              <a:t>》</a:t>
            </a:r>
            <a:endParaRPr lang="zh-CN" altLang="en-US" sz="3200" b="1" dirty="0">
              <a:latin typeface="方正粗黑宋简体" panose="02000000000000000000" pitchFamily="2" charset="-122"/>
              <a:ea typeface="方正粗黑宋简体" panose="02000000000000000000" pitchFamily="2" charset="-122"/>
            </a:endParaRPr>
          </a:p>
        </p:txBody>
      </p:sp>
      <p:graphicFrame>
        <p:nvGraphicFramePr>
          <p:cNvPr id="5" name="图示 4"/>
          <p:cNvGraphicFramePr/>
          <p:nvPr/>
        </p:nvGraphicFramePr>
        <p:xfrm>
          <a:off x="899592" y="3236402"/>
          <a:ext cx="6768752" cy="33439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379" y="260648"/>
            <a:ext cx="8856984" cy="5832302"/>
          </a:xfrm>
          <a:prstGeom prst="rect">
            <a:avLst/>
          </a:prstGeom>
        </p:spPr>
        <p:txBody>
          <a:bodyPr wrap="square">
            <a:spAutoFit/>
          </a:bodyPr>
          <a:lstStyle/>
          <a:p>
            <a:pPr>
              <a:lnSpc>
                <a:spcPts val="4100"/>
              </a:lnSpc>
            </a:pPr>
            <a:r>
              <a:rPr lang="en-US" altLang="zh-CN" sz="2800" b="1" dirty="0">
                <a:latin typeface="方正粗黑宋简体" panose="02000000000000000000" pitchFamily="2" charset="-122"/>
                <a:ea typeface="方正粗黑宋简体" panose="02000000000000000000" pitchFamily="2" charset="-122"/>
              </a:rPr>
              <a:t>2.</a:t>
            </a:r>
            <a:r>
              <a:rPr lang="zh-CN" altLang="zh-CN" sz="2800" b="1" dirty="0">
                <a:latin typeface="方正粗黑宋简体" panose="02000000000000000000" pitchFamily="2" charset="-122"/>
                <a:ea typeface="方正粗黑宋简体" panose="02000000000000000000" pitchFamily="2" charset="-122"/>
              </a:rPr>
              <a:t>根据材料一和材料二，下列说法不正确的一项</a:t>
            </a:r>
            <a:r>
              <a:rPr lang="zh-CN" altLang="zh-CN" sz="2800" b="1" dirty="0" smtClean="0">
                <a:latin typeface="方正粗黑宋简体" panose="02000000000000000000" pitchFamily="2" charset="-122"/>
                <a:ea typeface="方正粗黑宋简体" panose="02000000000000000000" pitchFamily="2" charset="-122"/>
              </a:rPr>
              <a:t>是（ </a:t>
            </a:r>
            <a:r>
              <a:rPr lang="zh-CN" altLang="zh-CN" sz="2800" b="1" dirty="0">
                <a:latin typeface="方正粗黑宋简体" panose="02000000000000000000" pitchFamily="2" charset="-122"/>
                <a:ea typeface="方正粗黑宋简体" panose="02000000000000000000" pitchFamily="2" charset="-122"/>
              </a:rPr>
              <a:t>）</a:t>
            </a:r>
            <a:endParaRPr lang="zh-CN" altLang="zh-CN" sz="2800" b="1" dirty="0">
              <a:latin typeface="方正粗黑宋简体" panose="02000000000000000000" pitchFamily="2" charset="-122"/>
              <a:ea typeface="方正粗黑宋简体" panose="02000000000000000000" pitchFamily="2" charset="-122"/>
            </a:endParaRPr>
          </a:p>
          <a:p>
            <a:pPr>
              <a:lnSpc>
                <a:spcPts val="4100"/>
              </a:lnSpc>
            </a:pPr>
            <a:r>
              <a:rPr lang="en-US" altLang="zh-CN" sz="2800" b="1" dirty="0" smtClean="0"/>
              <a:t>     A</a:t>
            </a:r>
            <a:r>
              <a:rPr lang="en-US" altLang="zh-CN" sz="2800" b="1" dirty="0"/>
              <a:t>.</a:t>
            </a:r>
            <a:r>
              <a:rPr lang="zh-CN" altLang="zh-CN" sz="2800" b="1" dirty="0"/>
              <a:t>刘慈欣看重科学设定的宏大和新奇，在具体的写作实践中，他对传统意义上的文学性也有借鉴和吸收。</a:t>
            </a:r>
            <a:endParaRPr lang="zh-CN" altLang="zh-CN" sz="2800" b="1" dirty="0"/>
          </a:p>
          <a:p>
            <a:pPr>
              <a:lnSpc>
                <a:spcPts val="4100"/>
              </a:lnSpc>
            </a:pPr>
            <a:r>
              <a:rPr lang="en-US" altLang="zh-CN" sz="2800" b="1" dirty="0" smtClean="0"/>
              <a:t>     B</a:t>
            </a:r>
            <a:r>
              <a:rPr lang="en-US" altLang="zh-CN" sz="2800" b="1" dirty="0"/>
              <a:t>.</a:t>
            </a:r>
            <a:r>
              <a:rPr lang="zh-CN" altLang="zh-CN" sz="2800" b="1" dirty="0"/>
              <a:t>《三体》被一些读者评价为“细致不足”，是因为这些读者还是以阅读传统的文学作品形成的审美习惯来看待它。</a:t>
            </a:r>
            <a:endParaRPr lang="zh-CN" altLang="zh-CN" sz="2800" b="1" dirty="0"/>
          </a:p>
          <a:p>
            <a:pPr>
              <a:lnSpc>
                <a:spcPts val="4100"/>
              </a:lnSpc>
            </a:pPr>
            <a:r>
              <a:rPr lang="en-US" altLang="zh-CN" sz="2800" b="1" dirty="0" smtClean="0"/>
              <a:t>      C</a:t>
            </a:r>
            <a:r>
              <a:rPr lang="en-US" altLang="zh-CN" sz="2800" b="1" dirty="0"/>
              <a:t>.</a:t>
            </a:r>
            <a:r>
              <a:rPr lang="zh-CN" altLang="zh-CN" sz="2800" b="1" dirty="0"/>
              <a:t>科幻作品激发的阅读快感通常是一种令人倍感惊奇的体验，也是比传统的文学的细腻表达更有力的一种体验。</a:t>
            </a:r>
            <a:endParaRPr lang="zh-CN" altLang="zh-CN" sz="2800" b="1" dirty="0"/>
          </a:p>
          <a:p>
            <a:pPr>
              <a:lnSpc>
                <a:spcPts val="4100"/>
              </a:lnSpc>
            </a:pPr>
            <a:r>
              <a:rPr lang="en-US" altLang="zh-CN" sz="2800" b="1" dirty="0" smtClean="0"/>
              <a:t>     D</a:t>
            </a:r>
            <a:r>
              <a:rPr lang="en-US" altLang="zh-CN" sz="2800" b="1" dirty="0"/>
              <a:t>.</a:t>
            </a:r>
            <a:r>
              <a:rPr lang="zh-CN" altLang="zh-CN" sz="2800" b="1" dirty="0"/>
              <a:t>“文学性”这个概念应该与时俱进，避免固化，保持边界的开放，以更公允地评价科幻文学等文学样式。</a:t>
            </a:r>
            <a:endParaRPr lang="zh-CN" altLang="zh-CN" sz="2800" b="1" dirty="0"/>
          </a:p>
        </p:txBody>
      </p:sp>
      <p:sp>
        <p:nvSpPr>
          <p:cNvPr id="3" name="TextBox 2"/>
          <p:cNvSpPr txBox="1"/>
          <p:nvPr/>
        </p:nvSpPr>
        <p:spPr>
          <a:xfrm>
            <a:off x="8316416" y="261989"/>
            <a:ext cx="288032" cy="584775"/>
          </a:xfrm>
          <a:prstGeom prst="rect">
            <a:avLst/>
          </a:prstGeom>
          <a:noFill/>
        </p:spPr>
        <p:txBody>
          <a:bodyPr wrap="square" rtlCol="0">
            <a:spAutoFit/>
          </a:bodyPr>
          <a:lstStyle/>
          <a:p>
            <a:r>
              <a:rPr lang="en-US" altLang="zh-CN" sz="3200" b="1" dirty="0" smtClean="0">
                <a:solidFill>
                  <a:srgbClr val="FF0000"/>
                </a:solidFill>
              </a:rPr>
              <a:t>C</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88640"/>
            <a:ext cx="8928992" cy="5286062"/>
          </a:xfrm>
          <a:prstGeom prst="rect">
            <a:avLst/>
          </a:prstGeom>
        </p:spPr>
        <p:txBody>
          <a:bodyPr wrap="square">
            <a:spAutoFit/>
          </a:bodyPr>
          <a:lstStyle/>
          <a:p>
            <a:pPr>
              <a:lnSpc>
                <a:spcPts val="4500"/>
              </a:lnSpc>
            </a:pPr>
            <a:r>
              <a:rPr lang="en-US" altLang="zh-CN" sz="2800" b="1" dirty="0"/>
              <a:t>3.</a:t>
            </a:r>
            <a:r>
              <a:rPr lang="zh-CN" altLang="zh-CN" sz="2800" b="1" dirty="0"/>
              <a:t>下列</a:t>
            </a:r>
            <a:r>
              <a:rPr lang="zh-CN" altLang="zh-CN" sz="2800" b="1" dirty="0" smtClean="0"/>
              <a:t>说法，</a:t>
            </a:r>
            <a:r>
              <a:rPr lang="zh-CN" altLang="zh-CN" sz="2800" b="1" dirty="0"/>
              <a:t>可以作为</a:t>
            </a:r>
            <a:r>
              <a:rPr lang="zh-CN" altLang="zh-CN" sz="2800" b="1" dirty="0" smtClean="0"/>
              <a:t>论据支撑</a:t>
            </a:r>
            <a:r>
              <a:rPr lang="zh-CN" altLang="zh-CN" sz="2800" b="1" dirty="0"/>
              <a:t>材料二观点的一项</a:t>
            </a:r>
            <a:r>
              <a:rPr lang="zh-CN" altLang="zh-CN" sz="2800" b="1" dirty="0" smtClean="0"/>
              <a:t>是（ </a:t>
            </a:r>
            <a:r>
              <a:rPr lang="zh-CN" altLang="zh-CN" sz="2800" b="1" dirty="0"/>
              <a:t>）</a:t>
            </a:r>
            <a:endParaRPr lang="zh-CN" altLang="zh-CN" sz="2800" b="1" dirty="0"/>
          </a:p>
          <a:p>
            <a:pPr>
              <a:lnSpc>
                <a:spcPts val="4500"/>
              </a:lnSpc>
            </a:pPr>
            <a:r>
              <a:rPr lang="zh-CN" altLang="en-US" sz="2800" b="1" dirty="0" smtClean="0"/>
              <a:t>  </a:t>
            </a:r>
            <a:r>
              <a:rPr lang="en-US" altLang="zh-CN" sz="2800" b="1" dirty="0">
                <a:solidFill>
                  <a:srgbClr val="FF0000"/>
                </a:solidFill>
              </a:rPr>
              <a:t> </a:t>
            </a:r>
            <a:r>
              <a:rPr lang="en-US" altLang="zh-CN" sz="2800" b="1" dirty="0" smtClean="0">
                <a:solidFill>
                  <a:srgbClr val="FF0000"/>
                </a:solidFill>
              </a:rPr>
              <a:t>  </a:t>
            </a:r>
            <a:r>
              <a:rPr lang="en-US" altLang="zh-CN" sz="2800" b="1" dirty="0" smtClean="0"/>
              <a:t>A</a:t>
            </a:r>
            <a:r>
              <a:rPr lang="en-US" altLang="zh-CN" sz="2800" b="1" dirty="0"/>
              <a:t>.</a:t>
            </a:r>
            <a:r>
              <a:rPr lang="zh-CN" altLang="zh-CN" sz="2800" b="1" dirty="0"/>
              <a:t>“科幻小说定义的困难性，主要在于科幻小说是一种跨门类的、延展广阔的文学。”</a:t>
            </a:r>
            <a:endParaRPr lang="zh-CN" altLang="zh-CN" sz="2800" b="1" dirty="0"/>
          </a:p>
          <a:p>
            <a:pPr>
              <a:lnSpc>
                <a:spcPts val="4500"/>
              </a:lnSpc>
            </a:pPr>
            <a:r>
              <a:rPr lang="en-US" altLang="zh-CN" sz="2800" b="1" dirty="0" smtClean="0"/>
              <a:t>     B</a:t>
            </a:r>
            <a:r>
              <a:rPr lang="en-US" altLang="zh-CN" sz="2800" b="1" dirty="0"/>
              <a:t>.</a:t>
            </a:r>
            <a:r>
              <a:rPr lang="zh-CN" altLang="zh-CN" sz="2800" b="1" dirty="0"/>
              <a:t>“科幻文学的最大优势就是其丰富的故事资源，这种资源由科技的进步源源不断地提供着。”</a:t>
            </a:r>
            <a:endParaRPr lang="zh-CN" altLang="zh-CN" sz="2800" b="1" dirty="0"/>
          </a:p>
          <a:p>
            <a:pPr>
              <a:lnSpc>
                <a:spcPts val="4500"/>
              </a:lnSpc>
            </a:pPr>
            <a:r>
              <a:rPr lang="en-US" altLang="zh-CN" sz="2800" b="1" dirty="0" smtClean="0"/>
              <a:t>     C</a:t>
            </a:r>
            <a:r>
              <a:rPr lang="en-US" altLang="zh-CN" sz="2800" b="1" dirty="0"/>
              <a:t>.</a:t>
            </a:r>
            <a:r>
              <a:rPr lang="zh-CN" altLang="zh-CN" sz="2800" b="1" dirty="0"/>
              <a:t>“只要不违反基本的科学原理，作家完全有权利在作品中加进自己的天才意测。”</a:t>
            </a:r>
            <a:endParaRPr lang="zh-CN" altLang="zh-CN" sz="2800" b="1" dirty="0"/>
          </a:p>
          <a:p>
            <a:pPr>
              <a:lnSpc>
                <a:spcPts val="4500"/>
              </a:lnSpc>
            </a:pPr>
            <a:r>
              <a:rPr lang="en-US" altLang="zh-CN" sz="2800" b="1" dirty="0" smtClean="0"/>
              <a:t>      D</a:t>
            </a:r>
            <a:r>
              <a:rPr lang="en-US" altLang="zh-CN" sz="2800" b="1" dirty="0"/>
              <a:t>.</a:t>
            </a:r>
            <a:r>
              <a:rPr lang="zh-CN" altLang="zh-CN" sz="2800" b="1" dirty="0"/>
              <a:t>“现代科幻文学对科学最新进展的表现很有限，大量故事的核心仍基于古典科学。”</a:t>
            </a:r>
            <a:endParaRPr lang="zh-CN" altLang="zh-CN" sz="28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6691" y="980454"/>
            <a:ext cx="8698914" cy="4169265"/>
            <a:chOff x="2380" y="-57258"/>
            <a:chExt cx="5071834" cy="2143052"/>
          </a:xfrm>
        </p:grpSpPr>
        <p:sp>
          <p:nvSpPr>
            <p:cNvPr id="5" name="左大括号 4"/>
            <p:cNvSpPr/>
            <p:nvPr/>
          </p:nvSpPr>
          <p:spPr>
            <a:xfrm>
              <a:off x="374048" y="1423402"/>
              <a:ext cx="150125" cy="662392"/>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 name="文本框 2"/>
            <p:cNvSpPr txBox="1">
              <a:spLocks noChangeArrowheads="1"/>
            </p:cNvSpPr>
            <p:nvPr/>
          </p:nvSpPr>
          <p:spPr bwMode="auto">
            <a:xfrm>
              <a:off x="508414" y="53922"/>
              <a:ext cx="871234" cy="73831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为什么科幻缺文学性</a:t>
              </a:r>
              <a:r>
                <a:rPr lang="en-US" sz="1000" kern="100" dirty="0">
                  <a:effectLst/>
                  <a:latin typeface="Calibri" panose="020F0502020204030204"/>
                  <a:ea typeface="宋体" panose="02010600030101010101" pitchFamily="2" charset="-122"/>
                  <a:cs typeface="Times New Roman" panose="02020603050405020304"/>
                </a:rPr>
                <a:t> </a:t>
              </a:r>
              <a:endParaRPr lang="zh-CN" sz="1000" kern="100" dirty="0">
                <a:effectLst/>
                <a:latin typeface="Calibri" panose="020F0502020204030204"/>
                <a:ea typeface="宋体" panose="02010600030101010101" pitchFamily="2" charset="-122"/>
                <a:cs typeface="Times New Roman" panose="02020603050405020304"/>
              </a:endParaRPr>
            </a:p>
          </p:txBody>
        </p:sp>
        <p:sp>
          <p:nvSpPr>
            <p:cNvPr id="7" name="文本框 39"/>
            <p:cNvSpPr txBox="1"/>
            <p:nvPr/>
          </p:nvSpPr>
          <p:spPr>
            <a:xfrm>
              <a:off x="1618140" y="-57258"/>
              <a:ext cx="3452741" cy="999492"/>
            </a:xfrm>
            <a:prstGeom prst="rect">
              <a:avLst/>
            </a:prstGeom>
            <a:solidFill>
              <a:sysClr val="window" lastClr="FFFFFF"/>
            </a:solid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一般小说重细节描绘和推陈出新</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描绘</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细微情感和社会反应。</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笔墨集中在新世界的结构，</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行动</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的情境，结构因素的解释。</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依据传统，</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觉得</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科幻新奇</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有余，细致不足。</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4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8" name="文本框 2"/>
            <p:cNvSpPr txBox="1">
              <a:spLocks noChangeArrowheads="1"/>
            </p:cNvSpPr>
            <p:nvPr/>
          </p:nvSpPr>
          <p:spPr bwMode="auto">
            <a:xfrm>
              <a:off x="517016" y="942234"/>
              <a:ext cx="4557198" cy="497204"/>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科幻小说的特性导致方向不是传统文学性，而是新世界</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探索</a:t>
              </a:r>
              <a:r>
                <a:rPr lang="zh-CN" altLang="en-US"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人性结构深度</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开掘，自有文学魅力。</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9" name="文本框 2"/>
            <p:cNvSpPr txBox="1">
              <a:spLocks noChangeArrowheads="1"/>
            </p:cNvSpPr>
            <p:nvPr/>
          </p:nvSpPr>
          <p:spPr bwMode="auto">
            <a:xfrm>
              <a:off x="520482" y="1349376"/>
              <a:ext cx="4361998" cy="72523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文学性像杂草与鲜花，根据人们的目的划分。</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如果缺乏变革意识，忽视形成机制，文学性就会纯粹化、永恒化。</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科幻小说会沿着自己的方向掘进，而将文学史的文学性抛在脑后。</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0" name="文本框 2"/>
            <p:cNvSpPr txBox="1">
              <a:spLocks noChangeArrowheads="1"/>
            </p:cNvSpPr>
            <p:nvPr/>
          </p:nvSpPr>
          <p:spPr bwMode="auto">
            <a:xfrm>
              <a:off x="94990" y="85500"/>
              <a:ext cx="401446" cy="545067"/>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为什么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1" name="文本框 1"/>
            <p:cNvSpPr txBox="1"/>
            <p:nvPr/>
          </p:nvSpPr>
          <p:spPr>
            <a:xfrm>
              <a:off x="104336" y="865861"/>
              <a:ext cx="337502"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是什么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2" name="文本框 43"/>
            <p:cNvSpPr txBox="1"/>
            <p:nvPr/>
          </p:nvSpPr>
          <p:spPr>
            <a:xfrm>
              <a:off x="77707" y="1534441"/>
              <a:ext cx="213934"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怎么办</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3" name="左大括号 12"/>
            <p:cNvSpPr/>
            <p:nvPr/>
          </p:nvSpPr>
          <p:spPr>
            <a:xfrm>
              <a:off x="1379648" y="-26705"/>
              <a:ext cx="115874" cy="96893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4" name="左大括号 13"/>
            <p:cNvSpPr/>
            <p:nvPr/>
          </p:nvSpPr>
          <p:spPr>
            <a:xfrm>
              <a:off x="404912" y="951441"/>
              <a:ext cx="115570" cy="478790"/>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左大括号 14"/>
            <p:cNvSpPr/>
            <p:nvPr/>
          </p:nvSpPr>
          <p:spPr>
            <a:xfrm>
              <a:off x="2380" y="181472"/>
              <a:ext cx="115570" cy="1893136"/>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6" name="左大括号 15"/>
            <p:cNvSpPr/>
            <p:nvPr/>
          </p:nvSpPr>
          <p:spPr>
            <a:xfrm>
              <a:off x="380866" y="85500"/>
              <a:ext cx="115570" cy="564918"/>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88640"/>
            <a:ext cx="8928992" cy="5863144"/>
          </a:xfrm>
          <a:prstGeom prst="rect">
            <a:avLst/>
          </a:prstGeom>
        </p:spPr>
        <p:txBody>
          <a:bodyPr wrap="square">
            <a:spAutoFit/>
          </a:bodyPr>
          <a:lstStyle/>
          <a:p>
            <a:pPr>
              <a:lnSpc>
                <a:spcPts val="4500"/>
              </a:lnSpc>
            </a:pPr>
            <a:r>
              <a:rPr lang="en-US" altLang="zh-CN" sz="2800" b="1" dirty="0"/>
              <a:t>3.</a:t>
            </a:r>
            <a:r>
              <a:rPr lang="zh-CN" altLang="zh-CN" sz="2800" b="1" dirty="0"/>
              <a:t>下列</a:t>
            </a:r>
            <a:r>
              <a:rPr lang="zh-CN" altLang="zh-CN" sz="2800" b="1" dirty="0" smtClean="0"/>
              <a:t>说法，</a:t>
            </a:r>
            <a:r>
              <a:rPr lang="zh-CN" altLang="zh-CN" sz="2800" b="1" dirty="0"/>
              <a:t>可以作为</a:t>
            </a:r>
            <a:r>
              <a:rPr lang="zh-CN" altLang="zh-CN" sz="2800" b="1" dirty="0" smtClean="0"/>
              <a:t>论据支撑</a:t>
            </a:r>
            <a:r>
              <a:rPr lang="zh-CN" altLang="zh-CN" sz="2800" b="1" dirty="0"/>
              <a:t>材料二观点的一项</a:t>
            </a:r>
            <a:r>
              <a:rPr lang="zh-CN" altLang="zh-CN" sz="2800" b="1" dirty="0" smtClean="0"/>
              <a:t>是（ </a:t>
            </a:r>
            <a:r>
              <a:rPr lang="zh-CN" altLang="zh-CN" sz="2800" b="1" dirty="0"/>
              <a:t>）</a:t>
            </a:r>
            <a:endParaRPr lang="zh-CN" altLang="zh-CN" sz="2800" b="1" dirty="0"/>
          </a:p>
          <a:p>
            <a:pPr>
              <a:lnSpc>
                <a:spcPts val="4500"/>
              </a:lnSpc>
            </a:pPr>
            <a:r>
              <a:rPr lang="zh-CN" altLang="en-US" sz="2800" b="1" dirty="0" smtClean="0"/>
              <a:t>  </a:t>
            </a:r>
            <a:r>
              <a:rPr lang="zh-CN" altLang="en-US" sz="2800" b="1" dirty="0" smtClean="0">
                <a:solidFill>
                  <a:srgbClr val="FF0000"/>
                </a:solidFill>
              </a:rPr>
              <a:t>新世界</a:t>
            </a:r>
            <a:r>
              <a:rPr lang="zh-CN" altLang="en-US" sz="2800" b="1" dirty="0">
                <a:solidFill>
                  <a:srgbClr val="FF0000"/>
                </a:solidFill>
              </a:rPr>
              <a:t>探索、人性结构深度开掘，自有文学魅力</a:t>
            </a:r>
            <a:endParaRPr lang="en-US" altLang="zh-CN" sz="2800" b="1" dirty="0" smtClean="0">
              <a:solidFill>
                <a:srgbClr val="FF0000"/>
              </a:solidFill>
            </a:endParaRPr>
          </a:p>
          <a:p>
            <a:pPr>
              <a:lnSpc>
                <a:spcPts val="4500"/>
              </a:lnSpc>
            </a:pPr>
            <a:r>
              <a:rPr lang="en-US" altLang="zh-CN" sz="2800" b="1" dirty="0"/>
              <a:t> </a:t>
            </a:r>
            <a:r>
              <a:rPr lang="en-US" altLang="zh-CN" sz="2800" b="1" dirty="0" smtClean="0"/>
              <a:t>   A</a:t>
            </a:r>
            <a:r>
              <a:rPr lang="en-US" altLang="zh-CN" sz="2800" b="1" dirty="0"/>
              <a:t>.</a:t>
            </a:r>
            <a:r>
              <a:rPr lang="zh-CN" altLang="zh-CN" sz="2800" b="1" dirty="0"/>
              <a:t>“科幻小说定义的困难性，主要在于科幻小说是一种跨门类的、延展广阔的文学。”</a:t>
            </a:r>
            <a:endParaRPr lang="zh-CN" altLang="zh-CN" sz="2800" b="1" dirty="0"/>
          </a:p>
          <a:p>
            <a:pPr>
              <a:lnSpc>
                <a:spcPts val="4500"/>
              </a:lnSpc>
            </a:pPr>
            <a:r>
              <a:rPr lang="en-US" altLang="zh-CN" sz="2800" b="1" dirty="0" smtClean="0"/>
              <a:t>     B</a:t>
            </a:r>
            <a:r>
              <a:rPr lang="en-US" altLang="zh-CN" sz="2800" b="1" dirty="0"/>
              <a:t>.</a:t>
            </a:r>
            <a:r>
              <a:rPr lang="zh-CN" altLang="zh-CN" sz="2800" b="1" dirty="0"/>
              <a:t>“科幻文学的最大优势就是其丰富的故事资源，这种资源由科技的进步源源不断地提供着。”</a:t>
            </a:r>
            <a:endParaRPr lang="zh-CN" altLang="zh-CN" sz="2800" b="1" dirty="0"/>
          </a:p>
          <a:p>
            <a:pPr>
              <a:lnSpc>
                <a:spcPts val="4500"/>
              </a:lnSpc>
            </a:pPr>
            <a:r>
              <a:rPr lang="en-US" altLang="zh-CN" sz="2800" b="1" dirty="0" smtClean="0"/>
              <a:t>     C</a:t>
            </a:r>
            <a:r>
              <a:rPr lang="en-US" altLang="zh-CN" sz="2800" b="1" dirty="0"/>
              <a:t>.</a:t>
            </a:r>
            <a:r>
              <a:rPr lang="zh-CN" altLang="zh-CN" sz="2800" b="1" dirty="0"/>
              <a:t>“只要不违反基本的科学原理，作家完全有权利在作品中加进自己的天才意测。”</a:t>
            </a:r>
            <a:endParaRPr lang="zh-CN" altLang="zh-CN" sz="2800" b="1" dirty="0"/>
          </a:p>
          <a:p>
            <a:pPr>
              <a:lnSpc>
                <a:spcPts val="4500"/>
              </a:lnSpc>
            </a:pPr>
            <a:r>
              <a:rPr lang="en-US" altLang="zh-CN" sz="2800" b="1" dirty="0" smtClean="0"/>
              <a:t>      D</a:t>
            </a:r>
            <a:r>
              <a:rPr lang="en-US" altLang="zh-CN" sz="2800" b="1" dirty="0"/>
              <a:t>.</a:t>
            </a:r>
            <a:r>
              <a:rPr lang="zh-CN" altLang="zh-CN" sz="2800" b="1" dirty="0"/>
              <a:t>“现代科幻文学对科学最新进展的表现很有限，大量故事的核心仍基于古典科学。”</a:t>
            </a:r>
            <a:endParaRPr lang="zh-CN" altLang="zh-CN" sz="2800" b="1" dirty="0"/>
          </a:p>
        </p:txBody>
      </p:sp>
      <p:sp>
        <p:nvSpPr>
          <p:cNvPr id="3" name="TextBox 2"/>
          <p:cNvSpPr txBox="1"/>
          <p:nvPr/>
        </p:nvSpPr>
        <p:spPr>
          <a:xfrm>
            <a:off x="8604448" y="260648"/>
            <a:ext cx="288032" cy="584775"/>
          </a:xfrm>
          <a:prstGeom prst="rect">
            <a:avLst/>
          </a:prstGeom>
          <a:noFill/>
        </p:spPr>
        <p:txBody>
          <a:bodyPr wrap="square" rtlCol="0">
            <a:spAutoFit/>
          </a:bodyPr>
          <a:lstStyle/>
          <a:p>
            <a:r>
              <a:rPr lang="en-US" altLang="zh-CN" sz="3200" b="1" dirty="0" smtClean="0">
                <a:solidFill>
                  <a:srgbClr val="FF0000"/>
                </a:solidFill>
              </a:rPr>
              <a:t>B</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329038"/>
            <a:ext cx="8712968" cy="523220"/>
          </a:xfrm>
          <a:prstGeom prst="rect">
            <a:avLst/>
          </a:prstGeom>
        </p:spPr>
        <p:txBody>
          <a:bodyPr wrap="square">
            <a:spAutoFit/>
          </a:bodyPr>
          <a:lstStyle/>
          <a:p>
            <a:r>
              <a:rPr lang="en-US" altLang="zh-CN" sz="2800" b="1" dirty="0"/>
              <a:t>4.</a:t>
            </a:r>
            <a:r>
              <a:rPr lang="zh-CN" altLang="zh-CN" sz="2800" b="1" dirty="0"/>
              <a:t>材料二在论证上有哪些特点？请简要说明。（</a:t>
            </a:r>
            <a:r>
              <a:rPr lang="en-US" altLang="zh-CN" sz="2800" b="1" dirty="0"/>
              <a:t>4</a:t>
            </a:r>
            <a:r>
              <a:rPr lang="zh-CN" altLang="zh-CN" sz="2800" b="1" dirty="0"/>
              <a:t>分</a:t>
            </a:r>
            <a:r>
              <a:rPr lang="zh-CN" altLang="zh-CN" sz="2800" b="1" dirty="0" smtClean="0"/>
              <a:t>）</a:t>
            </a:r>
            <a:endParaRPr lang="zh-CN" altLang="zh-CN" sz="2800" b="1" dirty="0"/>
          </a:p>
        </p:txBody>
      </p:sp>
      <p:sp>
        <p:nvSpPr>
          <p:cNvPr id="3" name="矩形 2"/>
          <p:cNvSpPr/>
          <p:nvPr/>
        </p:nvSpPr>
        <p:spPr>
          <a:xfrm>
            <a:off x="204640" y="5301210"/>
            <a:ext cx="8948036" cy="1384995"/>
          </a:xfrm>
          <a:prstGeom prst="rect">
            <a:avLst/>
          </a:prstGeom>
        </p:spPr>
        <p:txBody>
          <a:bodyPr wrap="square">
            <a:spAutoFit/>
          </a:bodyPr>
          <a:lstStyle/>
          <a:p>
            <a:r>
              <a:rPr lang="en-US" altLang="zh-CN" sz="2800" b="1" dirty="0" smtClean="0">
                <a:solidFill>
                  <a:srgbClr val="FF0000"/>
                </a:solidFill>
              </a:rPr>
              <a:t>4</a:t>
            </a:r>
            <a:r>
              <a:rPr lang="en-US" altLang="zh-CN" sz="2800" b="1" dirty="0">
                <a:solidFill>
                  <a:srgbClr val="FF0000"/>
                </a:solidFill>
              </a:rPr>
              <a:t>.</a:t>
            </a:r>
            <a:r>
              <a:rPr lang="zh-CN" altLang="zh-CN" sz="2800" b="1" dirty="0">
                <a:solidFill>
                  <a:srgbClr val="FF0000"/>
                </a:solidFill>
              </a:rPr>
              <a:t>①以设问开篇，引发关注；</a:t>
            </a:r>
            <a:r>
              <a:rPr lang="zh-CN" altLang="zh-CN" sz="2800" b="1" dirty="0" smtClean="0">
                <a:solidFill>
                  <a:srgbClr val="FF0000"/>
                </a:solidFill>
              </a:rPr>
              <a:t>②</a:t>
            </a:r>
            <a:r>
              <a:rPr lang="zh-CN" altLang="en-US" sz="2800" b="1" dirty="0" smtClean="0">
                <a:solidFill>
                  <a:srgbClr val="FF0000"/>
                </a:solidFill>
              </a:rPr>
              <a:t>分析对方错误，提出我方观点，论证我方观点。（</a:t>
            </a:r>
            <a:r>
              <a:rPr lang="zh-CN" altLang="zh-CN" sz="2800" b="1" dirty="0" smtClean="0">
                <a:solidFill>
                  <a:srgbClr val="FF0000"/>
                </a:solidFill>
              </a:rPr>
              <a:t>辩驳论证，</a:t>
            </a:r>
            <a:r>
              <a:rPr lang="zh-CN" altLang="zh-CN" sz="2800" b="1" dirty="0">
                <a:solidFill>
                  <a:srgbClr val="FF0000"/>
                </a:solidFill>
              </a:rPr>
              <a:t>先立再</a:t>
            </a:r>
            <a:r>
              <a:rPr lang="zh-CN" altLang="zh-CN" sz="2800" b="1" dirty="0" smtClean="0">
                <a:solidFill>
                  <a:srgbClr val="FF0000"/>
                </a:solidFill>
              </a:rPr>
              <a:t>驳</a:t>
            </a:r>
            <a:r>
              <a:rPr lang="zh-CN" altLang="en-US" sz="2800" b="1" dirty="0" smtClean="0">
                <a:solidFill>
                  <a:srgbClr val="FF0000"/>
                </a:solidFill>
              </a:rPr>
              <a:t>）</a:t>
            </a:r>
            <a:r>
              <a:rPr lang="zh-CN" altLang="zh-CN" sz="2800" b="1" dirty="0" smtClean="0">
                <a:solidFill>
                  <a:srgbClr val="FF0000"/>
                </a:solidFill>
              </a:rPr>
              <a:t>；</a:t>
            </a:r>
            <a:r>
              <a:rPr lang="zh-CN" altLang="zh-CN" sz="2800" b="1" dirty="0">
                <a:solidFill>
                  <a:srgbClr val="FF0000"/>
                </a:solidFill>
              </a:rPr>
              <a:t>③论证</a:t>
            </a:r>
            <a:r>
              <a:rPr lang="zh-CN" altLang="zh-CN" sz="2800" b="1" dirty="0" smtClean="0">
                <a:solidFill>
                  <a:srgbClr val="FF0000"/>
                </a:solidFill>
              </a:rPr>
              <a:t>中运用多种</a:t>
            </a:r>
            <a:r>
              <a:rPr lang="zh-CN" altLang="zh-CN" sz="2800" b="1" dirty="0">
                <a:solidFill>
                  <a:srgbClr val="FF0000"/>
                </a:solidFill>
              </a:rPr>
              <a:t>论证方法，如例证法、引证法、</a:t>
            </a:r>
            <a:r>
              <a:rPr lang="zh-CN" altLang="zh-CN" sz="2800" b="1" dirty="0" smtClean="0">
                <a:solidFill>
                  <a:srgbClr val="FF0000"/>
                </a:solidFill>
              </a:rPr>
              <a:t>对比法</a:t>
            </a:r>
            <a:endParaRPr lang="zh-CN" altLang="zh-CN" sz="2800" b="1" dirty="0">
              <a:solidFill>
                <a:srgbClr val="FF0000"/>
              </a:solidFill>
            </a:endParaRPr>
          </a:p>
        </p:txBody>
      </p:sp>
      <p:grpSp>
        <p:nvGrpSpPr>
          <p:cNvPr id="4" name="组合 3"/>
          <p:cNvGrpSpPr/>
          <p:nvPr/>
        </p:nvGrpSpPr>
        <p:grpSpPr>
          <a:xfrm>
            <a:off x="436691" y="980454"/>
            <a:ext cx="8698914" cy="4169265"/>
            <a:chOff x="2380" y="-57258"/>
            <a:chExt cx="5071834" cy="2143052"/>
          </a:xfrm>
        </p:grpSpPr>
        <p:sp>
          <p:nvSpPr>
            <p:cNvPr id="5" name="左大括号 4"/>
            <p:cNvSpPr/>
            <p:nvPr/>
          </p:nvSpPr>
          <p:spPr>
            <a:xfrm>
              <a:off x="374048" y="1423402"/>
              <a:ext cx="150125" cy="662392"/>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 name="文本框 2"/>
            <p:cNvSpPr txBox="1">
              <a:spLocks noChangeArrowheads="1"/>
            </p:cNvSpPr>
            <p:nvPr/>
          </p:nvSpPr>
          <p:spPr bwMode="auto">
            <a:xfrm>
              <a:off x="508414" y="53922"/>
              <a:ext cx="871234" cy="73831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为什么科幻缺文学性</a:t>
              </a:r>
              <a:r>
                <a:rPr lang="en-US" sz="1000" kern="100" dirty="0">
                  <a:effectLst/>
                  <a:latin typeface="Calibri" panose="020F0502020204030204"/>
                  <a:ea typeface="宋体" panose="02010600030101010101" pitchFamily="2" charset="-122"/>
                  <a:cs typeface="Times New Roman" panose="02020603050405020304"/>
                </a:rPr>
                <a:t> </a:t>
              </a:r>
              <a:endParaRPr lang="zh-CN" sz="1000" kern="100" dirty="0">
                <a:effectLst/>
                <a:latin typeface="Calibri" panose="020F0502020204030204"/>
                <a:ea typeface="宋体" panose="02010600030101010101" pitchFamily="2" charset="-122"/>
                <a:cs typeface="Times New Roman" panose="02020603050405020304"/>
              </a:endParaRPr>
            </a:p>
          </p:txBody>
        </p:sp>
        <p:sp>
          <p:nvSpPr>
            <p:cNvPr id="7" name="文本框 39"/>
            <p:cNvSpPr txBox="1"/>
            <p:nvPr/>
          </p:nvSpPr>
          <p:spPr>
            <a:xfrm>
              <a:off x="1618140" y="-57258"/>
              <a:ext cx="3452741" cy="999492"/>
            </a:xfrm>
            <a:prstGeom prst="rect">
              <a:avLst/>
            </a:prstGeom>
            <a:solidFill>
              <a:sysClr val="window" lastClr="FFFFFF"/>
            </a:solid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一般小说重细节描绘和推陈出新</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描绘</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细微情感和社会反应。</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笔墨集中在新世界的结构，</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行动</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的情境，结构因素的解释。</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依据传统，</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觉得</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科幻新奇</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有余，细致不足。</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4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8" name="文本框 2"/>
            <p:cNvSpPr txBox="1">
              <a:spLocks noChangeArrowheads="1"/>
            </p:cNvSpPr>
            <p:nvPr/>
          </p:nvSpPr>
          <p:spPr bwMode="auto">
            <a:xfrm>
              <a:off x="517016" y="942234"/>
              <a:ext cx="4557198" cy="497204"/>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科幻小说的特性导致方向不是传统文学性，而是新世界</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探索</a:t>
              </a:r>
              <a:r>
                <a:rPr lang="zh-CN" altLang="en-US"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人性结构深度</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开掘，自有文学魅力。</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9" name="文本框 2"/>
            <p:cNvSpPr txBox="1">
              <a:spLocks noChangeArrowheads="1"/>
            </p:cNvSpPr>
            <p:nvPr/>
          </p:nvSpPr>
          <p:spPr bwMode="auto">
            <a:xfrm>
              <a:off x="520482" y="1349376"/>
              <a:ext cx="4361998" cy="72523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文学性像杂草与鲜花，根据人们的目的划分</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altLang="en-US" sz="2400" kern="100" dirty="0">
                  <a:solidFill>
                    <a:srgbClr val="FF0000"/>
                  </a:solidFill>
                  <a:latin typeface="方正粗黑宋简体" panose="02000000000000000000" pitchFamily="2" charset="-122"/>
                  <a:ea typeface="方正粗黑宋简体" panose="02000000000000000000" pitchFamily="2" charset="-122"/>
                  <a:cs typeface="Times New Roman" panose="02020603050405020304"/>
                </a:rPr>
                <a:t>卡勒</a:t>
              </a:r>
              <a:endParaRPr lang="zh-CN" sz="2400" kern="100" dirty="0">
                <a:solidFill>
                  <a:srgbClr val="FF0000"/>
                </a:solidFill>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如果缺乏变革意识，忽视形成机制，文学性就会纯粹化、永恒化</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会沿着自己的方向掘进，而将文学史的文学性抛在脑后。</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0" name="文本框 2"/>
            <p:cNvSpPr txBox="1">
              <a:spLocks noChangeArrowheads="1"/>
            </p:cNvSpPr>
            <p:nvPr/>
          </p:nvSpPr>
          <p:spPr bwMode="auto">
            <a:xfrm>
              <a:off x="94990" y="85500"/>
              <a:ext cx="401446" cy="545067"/>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为什么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1" name="文本框 1"/>
            <p:cNvSpPr txBox="1"/>
            <p:nvPr/>
          </p:nvSpPr>
          <p:spPr>
            <a:xfrm>
              <a:off x="104336" y="865861"/>
              <a:ext cx="337502"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是什么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2" name="文本框 43"/>
            <p:cNvSpPr txBox="1"/>
            <p:nvPr/>
          </p:nvSpPr>
          <p:spPr>
            <a:xfrm>
              <a:off x="77707" y="1534441"/>
              <a:ext cx="213934"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怎么办</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3" name="左大括号 12"/>
            <p:cNvSpPr/>
            <p:nvPr/>
          </p:nvSpPr>
          <p:spPr>
            <a:xfrm>
              <a:off x="1379648" y="-26705"/>
              <a:ext cx="115874" cy="96893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4" name="左大括号 13"/>
            <p:cNvSpPr/>
            <p:nvPr/>
          </p:nvSpPr>
          <p:spPr>
            <a:xfrm>
              <a:off x="404912" y="951441"/>
              <a:ext cx="115570" cy="478790"/>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左大括号 14"/>
            <p:cNvSpPr/>
            <p:nvPr/>
          </p:nvSpPr>
          <p:spPr>
            <a:xfrm>
              <a:off x="2380" y="181472"/>
              <a:ext cx="115570" cy="1893136"/>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6" name="左大括号 15"/>
            <p:cNvSpPr/>
            <p:nvPr/>
          </p:nvSpPr>
          <p:spPr>
            <a:xfrm>
              <a:off x="380866" y="85500"/>
              <a:ext cx="115570" cy="564918"/>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54" y="4206759"/>
            <a:ext cx="9144000" cy="2308324"/>
          </a:xfrm>
          <a:prstGeom prst="rect">
            <a:avLst/>
          </a:prstGeom>
        </p:spPr>
        <p:txBody>
          <a:bodyPr wrap="square">
            <a:spAutoFit/>
          </a:bodyPr>
          <a:lstStyle/>
          <a:p>
            <a:r>
              <a:rPr lang="en-US" altLang="zh-CN" sz="2400" b="1" dirty="0">
                <a:solidFill>
                  <a:srgbClr val="FF0000"/>
                </a:solidFill>
                <a:latin typeface="方正粗黑宋简体" panose="02000000000000000000" pitchFamily="2" charset="-122"/>
                <a:ea typeface="方正粗黑宋简体" panose="02000000000000000000" pitchFamily="2" charset="-122"/>
              </a:rPr>
              <a:t>5.</a:t>
            </a:r>
            <a:r>
              <a:rPr lang="zh-CN" altLang="zh-CN" sz="2400" b="1" dirty="0">
                <a:solidFill>
                  <a:srgbClr val="FF0000"/>
                </a:solidFill>
                <a:latin typeface="方正粗黑宋简体" panose="02000000000000000000" pitchFamily="2" charset="-122"/>
                <a:ea typeface="方正粗黑宋简体" panose="02000000000000000000" pitchFamily="2" charset="-122"/>
              </a:rPr>
              <a:t>用传统意义上的文学性来评价科幻小说是否合理？请结合材料谈谈你的看法。（</a:t>
            </a:r>
            <a:r>
              <a:rPr lang="en-US" altLang="zh-CN" sz="2400" b="1" dirty="0">
                <a:solidFill>
                  <a:srgbClr val="FF0000"/>
                </a:solidFill>
                <a:latin typeface="方正粗黑宋简体" panose="02000000000000000000" pitchFamily="2" charset="-122"/>
                <a:ea typeface="方正粗黑宋简体" panose="02000000000000000000" pitchFamily="2" charset="-122"/>
              </a:rPr>
              <a:t>6</a:t>
            </a:r>
            <a:r>
              <a:rPr lang="zh-CN" altLang="zh-CN" sz="2400" b="1" dirty="0">
                <a:solidFill>
                  <a:srgbClr val="FF0000"/>
                </a:solidFill>
                <a:latin typeface="方正粗黑宋简体" panose="02000000000000000000" pitchFamily="2" charset="-122"/>
                <a:ea typeface="方正粗黑宋简体" panose="02000000000000000000" pitchFamily="2" charset="-122"/>
              </a:rPr>
              <a:t>分）</a:t>
            </a:r>
            <a:endParaRPr lang="zh-CN" altLang="zh-CN" sz="2400" b="1" dirty="0">
              <a:solidFill>
                <a:srgbClr val="FF0000"/>
              </a:solidFill>
              <a:latin typeface="方正粗黑宋简体" panose="02000000000000000000" pitchFamily="2" charset="-122"/>
              <a:ea typeface="方正粗黑宋简体" panose="02000000000000000000" pitchFamily="2" charset="-122"/>
            </a:endParaRPr>
          </a:p>
          <a:p>
            <a:r>
              <a:rPr lang="zh-CN" altLang="zh-CN" sz="2400" b="1" dirty="0" smtClean="0"/>
              <a:t>①</a:t>
            </a:r>
            <a:r>
              <a:rPr lang="zh-CN" altLang="en-US" sz="2400" b="1" dirty="0" smtClean="0"/>
              <a:t>传统小说</a:t>
            </a:r>
            <a:r>
              <a:rPr lang="zh-CN" altLang="en-US" sz="2400" b="1" dirty="0"/>
              <a:t>重</a:t>
            </a:r>
            <a:r>
              <a:rPr lang="zh-CN" altLang="en-US" sz="2400" b="1" dirty="0" smtClean="0"/>
              <a:t>细节和细微情感的描绘，科幻小说集中</a:t>
            </a:r>
            <a:r>
              <a:rPr lang="zh-CN" altLang="en-US" sz="2400" b="1" dirty="0"/>
              <a:t>在新世界的结构</a:t>
            </a:r>
            <a:r>
              <a:rPr lang="zh-CN" altLang="en-US" sz="2400" b="1" dirty="0" smtClean="0"/>
              <a:t>，行动</a:t>
            </a:r>
            <a:r>
              <a:rPr lang="zh-CN" altLang="en-US" sz="2400" b="1" dirty="0"/>
              <a:t>的情境，结构因素的解释</a:t>
            </a:r>
            <a:r>
              <a:rPr lang="zh-CN" altLang="en-US" sz="2400" b="1" dirty="0" smtClean="0"/>
              <a:t>。如果依据</a:t>
            </a:r>
            <a:r>
              <a:rPr lang="zh-CN" altLang="en-US" sz="2400" b="1" dirty="0"/>
              <a:t>传统</a:t>
            </a:r>
            <a:r>
              <a:rPr lang="zh-CN" altLang="en-US" sz="2400" b="1" dirty="0" smtClean="0"/>
              <a:t>，就会觉得</a:t>
            </a:r>
            <a:r>
              <a:rPr lang="zh-CN" altLang="en-US" sz="2400" b="1" dirty="0"/>
              <a:t>科幻新奇有余，细致</a:t>
            </a:r>
            <a:r>
              <a:rPr lang="zh-CN" altLang="en-US" sz="2400" b="1" dirty="0" smtClean="0"/>
              <a:t>不足。</a:t>
            </a:r>
            <a:r>
              <a:rPr lang="zh-CN" altLang="zh-CN" sz="2400" b="1" dirty="0" smtClean="0"/>
              <a:t>②</a:t>
            </a:r>
            <a:r>
              <a:rPr lang="zh-CN" altLang="en-US" sz="2400" b="1" dirty="0" smtClean="0"/>
              <a:t>文学性根据目的</a:t>
            </a:r>
            <a:r>
              <a:rPr lang="zh-CN" altLang="en-US" sz="2400" b="1" dirty="0"/>
              <a:t>划分，传統意义上的文学性</a:t>
            </a:r>
            <a:r>
              <a:rPr lang="zh-CN" altLang="en-US" sz="2400" b="1" dirty="0" smtClean="0"/>
              <a:t>是根据传统小说的目的建构，不适用</a:t>
            </a:r>
            <a:r>
              <a:rPr lang="zh-CN" altLang="en-US" sz="2400" b="1" dirty="0"/>
              <a:t>于评价科幻小说这种文</a:t>
            </a:r>
            <a:r>
              <a:rPr lang="zh-CN" altLang="en-US" sz="2400" b="1" dirty="0" smtClean="0"/>
              <a:t>类</a:t>
            </a:r>
            <a:r>
              <a:rPr lang="zh-CN" altLang="zh-CN" sz="2400" b="1" dirty="0" smtClean="0"/>
              <a:t>。</a:t>
            </a:r>
            <a:endParaRPr lang="zh-CN" altLang="zh-CN" sz="2400" b="1" dirty="0"/>
          </a:p>
        </p:txBody>
      </p:sp>
      <p:grpSp>
        <p:nvGrpSpPr>
          <p:cNvPr id="3" name="组合 2"/>
          <p:cNvGrpSpPr/>
          <p:nvPr/>
        </p:nvGrpSpPr>
        <p:grpSpPr>
          <a:xfrm>
            <a:off x="310488" y="47396"/>
            <a:ext cx="8698914" cy="4169265"/>
            <a:chOff x="2380" y="-57258"/>
            <a:chExt cx="5071834" cy="2143052"/>
          </a:xfrm>
        </p:grpSpPr>
        <p:sp>
          <p:nvSpPr>
            <p:cNvPr id="4" name="左大括号 3"/>
            <p:cNvSpPr/>
            <p:nvPr/>
          </p:nvSpPr>
          <p:spPr>
            <a:xfrm>
              <a:off x="374048" y="1423402"/>
              <a:ext cx="150125" cy="662392"/>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5" name="文本框 2"/>
            <p:cNvSpPr txBox="1">
              <a:spLocks noChangeArrowheads="1"/>
            </p:cNvSpPr>
            <p:nvPr/>
          </p:nvSpPr>
          <p:spPr bwMode="auto">
            <a:xfrm>
              <a:off x="508414" y="53922"/>
              <a:ext cx="871234" cy="73831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为什么科幻缺文学性</a:t>
              </a:r>
              <a:r>
                <a:rPr lang="en-US" sz="1000" kern="100" dirty="0">
                  <a:effectLst/>
                  <a:latin typeface="Calibri" panose="020F0502020204030204"/>
                  <a:ea typeface="宋体" panose="02010600030101010101" pitchFamily="2" charset="-122"/>
                  <a:cs typeface="Times New Roman" panose="02020603050405020304"/>
                </a:rPr>
                <a:t> </a:t>
              </a:r>
              <a:endParaRPr lang="zh-CN" sz="1000" kern="100" dirty="0">
                <a:effectLst/>
                <a:latin typeface="Calibri" panose="020F0502020204030204"/>
                <a:ea typeface="宋体" panose="02010600030101010101" pitchFamily="2" charset="-122"/>
                <a:cs typeface="Times New Roman" panose="02020603050405020304"/>
              </a:endParaRPr>
            </a:p>
          </p:txBody>
        </p:sp>
        <p:sp>
          <p:nvSpPr>
            <p:cNvPr id="6" name="文本框 39"/>
            <p:cNvSpPr txBox="1"/>
            <p:nvPr/>
          </p:nvSpPr>
          <p:spPr>
            <a:xfrm>
              <a:off x="1618140" y="-57258"/>
              <a:ext cx="3452741" cy="999492"/>
            </a:xfrm>
            <a:prstGeom prst="rect">
              <a:avLst/>
            </a:prstGeom>
            <a:solidFill>
              <a:sysClr val="window" lastClr="FFFFFF"/>
            </a:solid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一般小说重细节描绘和推陈出新</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描绘</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细微情感和社会反应。</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笔墨集中在新世界的结构，</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indent="266700" algn="just">
                <a:spcAft>
                  <a:spcPts val="0"/>
                </a:spcAft>
              </a:pPr>
              <a:r>
                <a:rPr lang="en-US" alt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   </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行动</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的情境，结构因素的解释。</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marL="266700" indent="-266700" algn="just">
                <a:spcAft>
                  <a:spcPts val="0"/>
                </a:spcAft>
              </a:pP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依据传统，</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觉得</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科幻新奇</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有余，细致不足。</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en-US" sz="2400" kern="100" dirty="0">
                  <a:effectLst/>
                  <a:latin typeface="方正粗黑宋简体" panose="02000000000000000000" pitchFamily="2" charset="-122"/>
                  <a:ea typeface="方正粗黑宋简体" panose="02000000000000000000" pitchFamily="2" charset="-122"/>
                  <a:cs typeface="Times New Roman" panose="02020603050405020304"/>
                </a:rPr>
                <a:t> </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7" name="文本框 2"/>
            <p:cNvSpPr txBox="1">
              <a:spLocks noChangeArrowheads="1"/>
            </p:cNvSpPr>
            <p:nvPr/>
          </p:nvSpPr>
          <p:spPr bwMode="auto">
            <a:xfrm>
              <a:off x="517016" y="942234"/>
              <a:ext cx="4557198" cy="497204"/>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科幻小说的特性导致方向不是传统文学性，而是新世界</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探索</a:t>
              </a:r>
              <a:r>
                <a:rPr lang="zh-CN" altLang="en-US"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人性结构深度</a:t>
              </a: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开掘，自有文学魅力。</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8" name="文本框 2"/>
            <p:cNvSpPr txBox="1">
              <a:spLocks noChangeArrowheads="1"/>
            </p:cNvSpPr>
            <p:nvPr/>
          </p:nvSpPr>
          <p:spPr bwMode="auto">
            <a:xfrm>
              <a:off x="520482" y="1349376"/>
              <a:ext cx="4361998" cy="725232"/>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文学性像杂草与鲜花，根据人们的目的划分</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altLang="en-US" sz="2400" kern="100" dirty="0">
                  <a:solidFill>
                    <a:srgbClr val="FF0000"/>
                  </a:solidFill>
                  <a:latin typeface="方正粗黑宋简体" panose="02000000000000000000" pitchFamily="2" charset="-122"/>
                  <a:ea typeface="方正粗黑宋简体" panose="02000000000000000000" pitchFamily="2" charset="-122"/>
                  <a:cs typeface="Times New Roman" panose="02020603050405020304"/>
                </a:rPr>
                <a:t>卡勒</a:t>
              </a:r>
              <a:endParaRPr lang="zh-CN" sz="2400" kern="100" dirty="0">
                <a:solidFill>
                  <a:srgbClr val="FF0000"/>
                </a:solidFill>
                <a:effectLst/>
                <a:latin typeface="方正粗黑宋简体" panose="02000000000000000000" pitchFamily="2" charset="-122"/>
                <a:ea typeface="方正粗黑宋简体" panose="02000000000000000000" pitchFamily="2" charset="-122"/>
                <a:cs typeface="Times New Roman" panose="02020603050405020304"/>
              </a:endParaRPr>
            </a:p>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如果缺乏变革意识，忽视形成机制，文学性就会纯粹化、永恒化</a:t>
              </a:r>
              <a:r>
                <a:rPr lang="zh-CN" sz="2400" kern="100" dirty="0" smtClean="0">
                  <a:effectLst/>
                  <a:latin typeface="方正粗黑宋简体" panose="02000000000000000000" pitchFamily="2" charset="-122"/>
                  <a:ea typeface="方正粗黑宋简体" panose="02000000000000000000" pitchFamily="2" charset="-122"/>
                  <a:cs typeface="Times New Roman" panose="02020603050405020304"/>
                </a:rPr>
                <a:t>。</a:t>
              </a:r>
              <a:r>
                <a:rPr lang="zh-CN" sz="2000" kern="100" dirty="0" smtClean="0">
                  <a:effectLst/>
                  <a:latin typeface="方正粗黑宋简体" panose="02000000000000000000" pitchFamily="2" charset="-122"/>
                  <a:ea typeface="方正粗黑宋简体" panose="02000000000000000000" pitchFamily="2" charset="-122"/>
                  <a:cs typeface="Times New Roman" panose="02020603050405020304"/>
                </a:rPr>
                <a:t>科幻小说</a:t>
              </a:r>
              <a:r>
                <a:rPr lang="zh-CN" sz="2000" kern="100" dirty="0">
                  <a:effectLst/>
                  <a:latin typeface="方正粗黑宋简体" panose="02000000000000000000" pitchFamily="2" charset="-122"/>
                  <a:ea typeface="方正粗黑宋简体" panose="02000000000000000000" pitchFamily="2" charset="-122"/>
                  <a:cs typeface="Times New Roman" panose="02020603050405020304"/>
                </a:rPr>
                <a:t>会沿着自己的方向掘进，而将文学史的文学性抛在脑后。</a:t>
              </a:r>
              <a:endParaRPr lang="zh-CN" sz="20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9" name="文本框 2"/>
            <p:cNvSpPr txBox="1">
              <a:spLocks noChangeArrowheads="1"/>
            </p:cNvSpPr>
            <p:nvPr/>
          </p:nvSpPr>
          <p:spPr bwMode="auto">
            <a:xfrm>
              <a:off x="94990" y="85500"/>
              <a:ext cx="401446" cy="545067"/>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为什么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0" name="文本框 1"/>
            <p:cNvSpPr txBox="1"/>
            <p:nvPr/>
          </p:nvSpPr>
          <p:spPr>
            <a:xfrm>
              <a:off x="104336" y="865861"/>
              <a:ext cx="337502"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是什么</a:t>
              </a:r>
              <a:endParaRPr lang="zh-CN" sz="24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1" name="文本框 43"/>
            <p:cNvSpPr txBox="1"/>
            <p:nvPr/>
          </p:nvSpPr>
          <p:spPr>
            <a:xfrm>
              <a:off x="77707" y="1534441"/>
              <a:ext cx="213934" cy="298450"/>
            </a:xfrm>
            <a:prstGeom prst="rect">
              <a:avLst/>
            </a:prstGeom>
            <a:noFill/>
            <a:ln w="6350">
              <a:solidFill>
                <a:schemeClr val="bg1"/>
              </a:solidFill>
            </a:ln>
            <a:effectLst/>
          </p:spPr>
          <p:txBody>
            <a:bodyPr rot="0" spcFirstLastPara="0" vert="horz" wrap="square" lIns="91440" tIns="45720" rIns="91440" bIns="45720" numCol="1" spcCol="0" rtlCol="0" fromWordArt="0" anchor="t" anchorCtr="0" forceAA="0" compatLnSpc="1">
              <a:noAutofit/>
            </a:bodyPr>
            <a:lstStyle/>
            <a:p>
              <a:pPr algn="just">
                <a:spcAft>
                  <a:spcPts val="0"/>
                </a:spcAft>
              </a:pPr>
              <a:r>
                <a:rPr lang="zh-CN" sz="2400" kern="100" dirty="0">
                  <a:effectLst/>
                  <a:latin typeface="方正粗黑宋简体" panose="02000000000000000000" pitchFamily="2" charset="-122"/>
                  <a:ea typeface="方正粗黑宋简体" panose="02000000000000000000" pitchFamily="2" charset="-122"/>
                  <a:cs typeface="Times New Roman" panose="02020603050405020304"/>
                </a:rPr>
                <a:t>怎么办</a:t>
              </a:r>
              <a:endParaRPr lang="zh-CN" sz="2800" kern="100" dirty="0">
                <a:effectLst/>
                <a:latin typeface="方正粗黑宋简体" panose="02000000000000000000" pitchFamily="2" charset="-122"/>
                <a:ea typeface="方正粗黑宋简体" panose="02000000000000000000" pitchFamily="2" charset="-122"/>
                <a:cs typeface="Times New Roman" panose="02020603050405020304"/>
              </a:endParaRPr>
            </a:p>
          </p:txBody>
        </p:sp>
        <p:sp>
          <p:nvSpPr>
            <p:cNvPr id="12" name="左大括号 11"/>
            <p:cNvSpPr/>
            <p:nvPr/>
          </p:nvSpPr>
          <p:spPr>
            <a:xfrm>
              <a:off x="1379648" y="-26705"/>
              <a:ext cx="115874" cy="96893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3" name="左大括号 12"/>
            <p:cNvSpPr/>
            <p:nvPr/>
          </p:nvSpPr>
          <p:spPr>
            <a:xfrm>
              <a:off x="404912" y="951441"/>
              <a:ext cx="115570" cy="478790"/>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4" name="左大括号 13"/>
            <p:cNvSpPr/>
            <p:nvPr/>
          </p:nvSpPr>
          <p:spPr>
            <a:xfrm>
              <a:off x="2380" y="181472"/>
              <a:ext cx="115570" cy="1893136"/>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15" name="左大括号 14"/>
            <p:cNvSpPr/>
            <p:nvPr/>
          </p:nvSpPr>
          <p:spPr>
            <a:xfrm>
              <a:off x="380866" y="85500"/>
              <a:ext cx="115570" cy="564918"/>
            </a:xfrm>
            <a:prstGeom prst="leftBrace">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512" y="1412776"/>
            <a:ext cx="8784976" cy="2308324"/>
          </a:xfrm>
          <a:prstGeom prst="rect">
            <a:avLst/>
          </a:prstGeom>
        </p:spPr>
        <p:txBody>
          <a:bodyPr wrap="square">
            <a:spAutoFit/>
          </a:bodyPr>
          <a:lstStyle/>
          <a:p>
            <a:pPr>
              <a:lnSpc>
                <a:spcPct val="150000"/>
              </a:lnSpc>
            </a:pPr>
            <a:r>
              <a:rPr lang="zh-CN" altLang="en-US" sz="3200" b="1" dirty="0" smtClean="0">
                <a:latin typeface="方正粗黑宋简体" panose="02000000000000000000" pitchFamily="2" charset="-122"/>
                <a:ea typeface="方正粗黑宋简体" panose="02000000000000000000" pitchFamily="2" charset="-122"/>
              </a:rPr>
              <a:t>通过群文阅读培养审辨思维的方法：</a:t>
            </a:r>
            <a:endParaRPr lang="en-US" altLang="zh-CN" sz="3200" b="1" dirty="0" smtClean="0">
              <a:latin typeface="方正粗黑宋简体" panose="02000000000000000000" pitchFamily="2" charset="-122"/>
              <a:ea typeface="方正粗黑宋简体" panose="02000000000000000000" pitchFamily="2" charset="-122"/>
            </a:endParaRPr>
          </a:p>
          <a:p>
            <a:pPr>
              <a:lnSpc>
                <a:spcPct val="150000"/>
              </a:lnSpc>
            </a:pPr>
            <a:r>
              <a:rPr lang="zh-CN" altLang="en-US" sz="3200" b="1" dirty="0" smtClean="0">
                <a:latin typeface="方正粗黑宋简体" panose="02000000000000000000" pitchFamily="2" charset="-122"/>
                <a:ea typeface="方正粗黑宋简体" panose="02000000000000000000" pitchFamily="2" charset="-122"/>
              </a:rPr>
              <a:t>①寻找议题，靶向阅读；②梳理论证，把握论据；③包容</a:t>
            </a:r>
            <a:r>
              <a:rPr lang="zh-CN" altLang="en-US" sz="3200" b="1" dirty="0">
                <a:latin typeface="方正粗黑宋简体" panose="02000000000000000000" pitchFamily="2" charset="-122"/>
                <a:ea typeface="方正粗黑宋简体" panose="02000000000000000000" pitchFamily="2" charset="-122"/>
              </a:rPr>
              <a:t>异</a:t>
            </a:r>
            <a:r>
              <a:rPr lang="zh-CN" altLang="en-US" sz="3200" b="1" dirty="0" smtClean="0">
                <a:latin typeface="方正粗黑宋简体" panose="02000000000000000000" pitchFamily="2" charset="-122"/>
                <a:ea typeface="方正粗黑宋简体" panose="02000000000000000000" pitchFamily="2" charset="-122"/>
              </a:rPr>
              <a:t>见，形成观点；④</a:t>
            </a:r>
            <a:r>
              <a:rPr lang="zh-CN" altLang="en-US" sz="3200" b="1" dirty="0">
                <a:latin typeface="方正粗黑宋简体" panose="02000000000000000000" pitchFamily="2" charset="-122"/>
                <a:ea typeface="方正粗黑宋简体" panose="02000000000000000000" pitchFamily="2" charset="-122"/>
              </a:rPr>
              <a:t>讲究</a:t>
            </a:r>
            <a:r>
              <a:rPr lang="zh-CN" altLang="en-US" sz="3200" b="1" dirty="0" smtClean="0">
                <a:latin typeface="方正粗黑宋简体" panose="02000000000000000000" pitchFamily="2" charset="-122"/>
                <a:ea typeface="方正粗黑宋简体" panose="02000000000000000000" pitchFamily="2" charset="-122"/>
              </a:rPr>
              <a:t>证据，</a:t>
            </a:r>
            <a:r>
              <a:rPr lang="zh-CN" altLang="en-US" sz="3200" b="1" dirty="0">
                <a:latin typeface="方正粗黑宋简体" panose="02000000000000000000" pitchFamily="2" charset="-122"/>
                <a:ea typeface="方正粗黑宋简体" panose="02000000000000000000" pitchFamily="2" charset="-122"/>
              </a:rPr>
              <a:t>合乎</a:t>
            </a:r>
            <a:r>
              <a:rPr lang="zh-CN" altLang="en-US" sz="3200" b="1" dirty="0" smtClean="0">
                <a:latin typeface="方正粗黑宋简体" panose="02000000000000000000" pitchFamily="2" charset="-122"/>
                <a:ea typeface="方正粗黑宋简体" panose="02000000000000000000" pitchFamily="2" charset="-122"/>
              </a:rPr>
              <a:t>逻辑。</a:t>
            </a:r>
            <a:endParaRPr lang="en-US" altLang="zh-CN" sz="3200" b="1" dirty="0" smtClean="0">
              <a:latin typeface="方正粗黑宋简体" panose="02000000000000000000" pitchFamily="2" charset="-122"/>
              <a:ea typeface="方正粗黑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412776"/>
            <a:ext cx="8208912" cy="2677656"/>
          </a:xfrm>
          <a:prstGeom prst="rect">
            <a:avLst/>
          </a:prstGeom>
          <a:noFill/>
        </p:spPr>
        <p:txBody>
          <a:bodyPr wrap="square" rtlCol="0">
            <a:spAutoFit/>
          </a:bodyPr>
          <a:lstStyle/>
          <a:p>
            <a:pPr>
              <a:lnSpc>
                <a:spcPct val="150000"/>
              </a:lnSpc>
            </a:pPr>
            <a:r>
              <a:rPr lang="zh-CN" altLang="en-US" sz="2800" b="1" dirty="0" smtClean="0"/>
              <a:t>给大家的建议：</a:t>
            </a:r>
            <a:endParaRPr lang="en-US" altLang="zh-CN" sz="2800" b="1" dirty="0" smtClean="0"/>
          </a:p>
          <a:p>
            <a:pPr>
              <a:lnSpc>
                <a:spcPct val="150000"/>
              </a:lnSpc>
            </a:pPr>
            <a:r>
              <a:rPr lang="en-US" altLang="zh-CN" sz="2800" b="1" dirty="0" smtClean="0"/>
              <a:t>    1.</a:t>
            </a:r>
            <a:r>
              <a:rPr lang="zh-CN" altLang="en-US" sz="2800" b="1" dirty="0" smtClean="0"/>
              <a:t>从压缩文段开始，训练文段思路的把握 ；</a:t>
            </a:r>
            <a:endParaRPr lang="en-US" altLang="zh-CN" sz="2800" b="1" dirty="0" smtClean="0"/>
          </a:p>
          <a:p>
            <a:pPr>
              <a:lnSpc>
                <a:spcPct val="150000"/>
              </a:lnSpc>
            </a:pPr>
            <a:r>
              <a:rPr lang="en-US" altLang="zh-CN" sz="2800" b="1" dirty="0" smtClean="0"/>
              <a:t>    2.</a:t>
            </a:r>
            <a:r>
              <a:rPr lang="zh-CN" altLang="en-US" sz="2800" b="1" dirty="0" smtClean="0"/>
              <a:t>从论点论据论证开始，训练篇章思路的把握；</a:t>
            </a:r>
            <a:endParaRPr lang="en-US" altLang="zh-CN" sz="2800" b="1" dirty="0" smtClean="0"/>
          </a:p>
          <a:p>
            <a:pPr>
              <a:lnSpc>
                <a:spcPct val="150000"/>
              </a:lnSpc>
            </a:pPr>
            <a:r>
              <a:rPr lang="en-US" altLang="zh-CN" sz="2800" b="1" dirty="0" smtClean="0"/>
              <a:t>    3.</a:t>
            </a:r>
            <a:r>
              <a:rPr lang="zh-CN" altLang="en-US" sz="2800" b="1" dirty="0" smtClean="0"/>
              <a:t>从群文阅读开始，训练思维的审辨性。</a:t>
            </a:r>
            <a:endParaRPr lang="zh-CN" altLang="en-US" sz="28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9777"/>
            <a:ext cx="8568952" cy="6186309"/>
          </a:xfrm>
          <a:prstGeom prst="rect">
            <a:avLst/>
          </a:prstGeom>
        </p:spPr>
        <p:txBody>
          <a:bodyPr wrap="square">
            <a:spAutoFit/>
          </a:bodyPr>
          <a:lstStyle/>
          <a:p>
            <a:pPr>
              <a:lnSpc>
                <a:spcPct val="150000"/>
              </a:lnSpc>
            </a:pPr>
            <a:r>
              <a:rPr lang="en-US" altLang="zh-CN" sz="2800" b="1" dirty="0" smtClean="0"/>
              <a:t>                        </a:t>
            </a:r>
            <a:r>
              <a:rPr lang="en-US" altLang="zh-CN" sz="3200" b="1" dirty="0" smtClean="0"/>
              <a:t>2020</a:t>
            </a:r>
            <a:r>
              <a:rPr lang="zh-CN" altLang="en-US" sz="3200" b="1" dirty="0" smtClean="0"/>
              <a:t>山东高考模拟</a:t>
            </a:r>
            <a:endParaRPr lang="en-US" altLang="zh-CN" sz="3200" b="1" dirty="0" smtClean="0"/>
          </a:p>
          <a:p>
            <a:pPr>
              <a:lnSpc>
                <a:spcPct val="150000"/>
              </a:lnSpc>
            </a:pPr>
            <a:r>
              <a:rPr lang="zh-CN" altLang="en-US" sz="2800" b="1" dirty="0" smtClean="0"/>
              <a:t>材料一：</a:t>
            </a:r>
            <a:r>
              <a:rPr lang="zh-CN" altLang="zh-CN" sz="2800" b="1" dirty="0" smtClean="0"/>
              <a:t>摘编</a:t>
            </a:r>
            <a:r>
              <a:rPr lang="zh-CN" altLang="zh-CN" sz="2800" b="1" dirty="0"/>
              <a:t>自冰村</a:t>
            </a:r>
            <a:r>
              <a:rPr lang="zh-CN" altLang="zh-CN" sz="2800" b="1" dirty="0" smtClean="0"/>
              <a:t>《刘慈欣：黄金年代的守望者》</a:t>
            </a:r>
            <a:endParaRPr lang="en-US" altLang="zh-CN" sz="2800" b="1" dirty="0"/>
          </a:p>
          <a:p>
            <a:pPr>
              <a:lnSpc>
                <a:spcPct val="150000"/>
              </a:lnSpc>
            </a:pPr>
            <a:r>
              <a:rPr lang="zh-CN" altLang="en-US" sz="2800" b="1" dirty="0" smtClean="0"/>
              <a:t>材料二：</a:t>
            </a:r>
            <a:r>
              <a:rPr lang="zh-CN" altLang="zh-CN" sz="2800" b="1" dirty="0" smtClean="0"/>
              <a:t>摘编</a:t>
            </a:r>
            <a:r>
              <a:rPr lang="zh-CN" altLang="zh-CN" sz="2800" b="1" dirty="0"/>
              <a:t>自王峰</a:t>
            </a:r>
            <a:r>
              <a:rPr lang="zh-CN" altLang="zh-CN" sz="2800" b="1" dirty="0" smtClean="0"/>
              <a:t>《科幻小说何须在意“文学</a:t>
            </a:r>
            <a:endParaRPr lang="en-US" altLang="zh-CN" sz="2800" b="1" dirty="0" smtClean="0"/>
          </a:p>
          <a:p>
            <a:pPr>
              <a:lnSpc>
                <a:spcPct val="150000"/>
              </a:lnSpc>
            </a:pPr>
            <a:r>
              <a:rPr lang="en-US" altLang="zh-CN" sz="2800" b="1" dirty="0"/>
              <a:t> </a:t>
            </a:r>
            <a:r>
              <a:rPr lang="en-US" altLang="zh-CN" sz="2800" b="1" dirty="0" smtClean="0"/>
              <a:t>                  </a:t>
            </a:r>
            <a:r>
              <a:rPr lang="zh-CN" altLang="zh-CN" sz="2800" b="1" dirty="0" smtClean="0"/>
              <a:t>性”？》</a:t>
            </a:r>
            <a:endParaRPr lang="en-US" altLang="zh-CN" sz="2800" b="1" dirty="0"/>
          </a:p>
          <a:p>
            <a:pPr lvl="0">
              <a:lnSpc>
                <a:spcPct val="150000"/>
              </a:lnSpc>
            </a:pPr>
            <a:r>
              <a:rPr lang="zh-CN" altLang="en-US" sz="2800" b="1" dirty="0" smtClean="0"/>
              <a:t>材料三：</a:t>
            </a:r>
            <a:r>
              <a:rPr lang="zh-CN" altLang="zh-CN" sz="2800" b="1" dirty="0" smtClean="0"/>
              <a:t>摘编自汤</a:t>
            </a:r>
            <a:r>
              <a:rPr lang="zh-CN" altLang="zh-CN" sz="2800" b="1" dirty="0"/>
              <a:t>哲声</a:t>
            </a:r>
            <a:r>
              <a:rPr lang="zh-CN" altLang="zh-CN" sz="2800" b="1" dirty="0" smtClean="0"/>
              <a:t>《论中国当代科幻小说的思维</a:t>
            </a:r>
            <a:endParaRPr lang="en-US" altLang="zh-CN" sz="2800" b="1" dirty="0" smtClean="0"/>
          </a:p>
          <a:p>
            <a:pPr lvl="0">
              <a:lnSpc>
                <a:spcPct val="150000"/>
              </a:lnSpc>
            </a:pPr>
            <a:r>
              <a:rPr lang="en-US" altLang="zh-CN" sz="2800" b="1" dirty="0"/>
              <a:t> </a:t>
            </a:r>
            <a:r>
              <a:rPr lang="en-US" altLang="zh-CN" sz="2800" b="1" dirty="0" smtClean="0"/>
              <a:t>                  </a:t>
            </a:r>
            <a:r>
              <a:rPr lang="zh-CN" altLang="zh-CN" sz="2800" b="1" dirty="0" smtClean="0"/>
              <a:t>和边界》</a:t>
            </a:r>
            <a:endParaRPr lang="en-US" altLang="zh-CN" sz="2800" b="1" dirty="0" smtClean="0"/>
          </a:p>
          <a:p>
            <a:pPr lvl="0">
              <a:lnSpc>
                <a:spcPct val="150000"/>
              </a:lnSpc>
            </a:pPr>
            <a:r>
              <a:rPr lang="zh-CN" altLang="en-US" sz="2800" b="1" dirty="0" smtClean="0">
                <a:solidFill>
                  <a:prstClr val="black"/>
                </a:solidFill>
              </a:rPr>
              <a:t>五：用</a:t>
            </a:r>
            <a:r>
              <a:rPr lang="zh-CN" altLang="en-US" sz="2800" b="1" dirty="0">
                <a:solidFill>
                  <a:prstClr val="black"/>
                </a:solidFill>
              </a:rPr>
              <a:t>传统意义上的文学性来评价科幻小说是否合理？请结合材料谈谈你的看法。</a:t>
            </a:r>
            <a:endParaRPr lang="zh-CN" altLang="en-US" sz="2800" b="1" dirty="0">
              <a:solidFill>
                <a:prstClr val="black"/>
              </a:solidFill>
            </a:endParaRPr>
          </a:p>
          <a:p>
            <a:endParaRPr lang="zh-CN" altLang="zh-CN" b="1" dirty="0"/>
          </a:p>
          <a:p>
            <a:endParaRPr lang="zh-CN" altLang="en-US" dirty="0"/>
          </a:p>
          <a:p>
            <a:endParaRPr lang="zh-CN" altLang="zh-CN"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nvGraphicFramePr>
        <p:xfrm>
          <a:off x="395536" y="548680"/>
          <a:ext cx="7560840" cy="33439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矩形 5"/>
          <p:cNvSpPr/>
          <p:nvPr/>
        </p:nvSpPr>
        <p:spPr>
          <a:xfrm>
            <a:off x="107504" y="4293096"/>
            <a:ext cx="8784976" cy="2980688"/>
          </a:xfrm>
          <a:prstGeom prst="rect">
            <a:avLst/>
          </a:prstGeom>
        </p:spPr>
        <p:txBody>
          <a:bodyPr wrap="square">
            <a:spAutoFit/>
          </a:bodyPr>
          <a:lstStyle/>
          <a:p>
            <a:pPr>
              <a:lnSpc>
                <a:spcPct val="150000"/>
              </a:lnSpc>
            </a:pPr>
            <a:r>
              <a:rPr lang="zh-CN" altLang="en-US" sz="3200" b="1" dirty="0" smtClean="0">
                <a:solidFill>
                  <a:srgbClr val="FF0000"/>
                </a:solidFill>
                <a:latin typeface="方正粗黑宋简体" panose="02000000000000000000" pitchFamily="2" charset="-122"/>
                <a:ea typeface="方正粗黑宋简体" panose="02000000000000000000" pitchFamily="2" charset="-122"/>
              </a:rPr>
              <a:t>发展实证</a:t>
            </a:r>
            <a:r>
              <a:rPr lang="zh-CN" altLang="en-US" sz="3200" b="1" dirty="0">
                <a:solidFill>
                  <a:srgbClr val="FF0000"/>
                </a:solidFill>
                <a:latin typeface="方正粗黑宋简体" panose="02000000000000000000" pitchFamily="2" charset="-122"/>
                <a:ea typeface="方正粗黑宋简体" panose="02000000000000000000" pitchFamily="2" charset="-122"/>
              </a:rPr>
              <a:t>、推理、批判与发现的能力</a:t>
            </a:r>
            <a:r>
              <a:rPr lang="zh-CN" altLang="en-US" sz="3200" b="1" dirty="0" smtClean="0">
                <a:solidFill>
                  <a:srgbClr val="FF0000"/>
                </a:solidFill>
                <a:latin typeface="方正粗黑宋简体" panose="02000000000000000000" pitchFamily="2" charset="-122"/>
                <a:ea typeface="方正粗黑宋简体" panose="02000000000000000000" pitchFamily="2" charset="-122"/>
              </a:rPr>
              <a:t>，讲究思维的逻辑性</a:t>
            </a:r>
            <a:r>
              <a:rPr lang="zh-CN" altLang="en-US" sz="3200" b="1" dirty="0">
                <a:solidFill>
                  <a:srgbClr val="FF0000"/>
                </a:solidFill>
                <a:latin typeface="方正粗黑宋简体" panose="02000000000000000000" pitchFamily="2" charset="-122"/>
                <a:ea typeface="方正粗黑宋简体" panose="02000000000000000000" pitchFamily="2" charset="-122"/>
              </a:rPr>
              <a:t>和</a:t>
            </a:r>
            <a:r>
              <a:rPr lang="zh-CN" altLang="en-US" sz="3200" b="1" dirty="0" smtClean="0">
                <a:solidFill>
                  <a:srgbClr val="FF0000"/>
                </a:solidFill>
                <a:latin typeface="方正粗黑宋简体" panose="02000000000000000000" pitchFamily="2" charset="-122"/>
                <a:ea typeface="方正粗黑宋简体" panose="02000000000000000000" pitchFamily="2" charset="-122"/>
              </a:rPr>
              <a:t>深刻性。</a:t>
            </a:r>
            <a:r>
              <a:rPr lang="en-US" altLang="zh-CN" sz="3200" b="1" dirty="0" smtClean="0">
                <a:solidFill>
                  <a:srgbClr val="FF0000"/>
                </a:solidFill>
                <a:latin typeface="方正粗黑宋简体" panose="02000000000000000000" pitchFamily="2" charset="-122"/>
                <a:ea typeface="方正粗黑宋简体" panose="02000000000000000000" pitchFamily="2" charset="-122"/>
              </a:rPr>
              <a:t>——《</a:t>
            </a:r>
            <a:r>
              <a:rPr lang="zh-CN" altLang="en-US" sz="3200" b="1" dirty="0" smtClean="0">
                <a:solidFill>
                  <a:srgbClr val="FF0000"/>
                </a:solidFill>
                <a:latin typeface="方正粗黑宋简体" panose="02000000000000000000" pitchFamily="2" charset="-122"/>
                <a:ea typeface="方正粗黑宋简体" panose="02000000000000000000" pitchFamily="2" charset="-122"/>
              </a:rPr>
              <a:t>高中语文课标</a:t>
            </a:r>
            <a:r>
              <a:rPr lang="en-US" altLang="zh-CN" sz="3200" b="1" dirty="0" smtClean="0">
                <a:solidFill>
                  <a:srgbClr val="FF0000"/>
                </a:solidFill>
                <a:latin typeface="方正粗黑宋简体" panose="02000000000000000000" pitchFamily="2" charset="-122"/>
                <a:ea typeface="方正粗黑宋简体" panose="02000000000000000000" pitchFamily="2" charset="-122"/>
              </a:rPr>
              <a:t>》</a:t>
            </a:r>
            <a:endParaRPr lang="en-US" altLang="zh-CN" sz="3200" b="1" dirty="0" smtClean="0">
              <a:solidFill>
                <a:srgbClr val="FF0000"/>
              </a:solidFill>
              <a:latin typeface="方正粗黑宋简体" panose="02000000000000000000" pitchFamily="2" charset="-122"/>
              <a:ea typeface="方正粗黑宋简体" panose="02000000000000000000" pitchFamily="2" charset="-122"/>
            </a:endParaRPr>
          </a:p>
          <a:p>
            <a:pPr>
              <a:lnSpc>
                <a:spcPct val="150000"/>
              </a:lnSpc>
            </a:pPr>
            <a:r>
              <a:rPr lang="zh-CN" altLang="en-US" sz="3200" b="1" dirty="0" smtClean="0">
                <a:solidFill>
                  <a:srgbClr val="FF0000"/>
                </a:solidFill>
                <a:latin typeface="方正粗黑宋简体" panose="02000000000000000000" pitchFamily="2" charset="-122"/>
                <a:ea typeface="方正粗黑宋简体" panose="02000000000000000000" pitchFamily="2" charset="-122"/>
              </a:rPr>
              <a:t>不懈</a:t>
            </a:r>
            <a:r>
              <a:rPr lang="zh-CN" altLang="en-US" sz="3200" b="1" dirty="0">
                <a:solidFill>
                  <a:srgbClr val="FF0000"/>
                </a:solidFill>
                <a:latin typeface="方正粗黑宋简体" panose="02000000000000000000" pitchFamily="2" charset="-122"/>
                <a:ea typeface="方正粗黑宋简体" panose="02000000000000000000" pitchFamily="2" charset="-122"/>
              </a:rPr>
              <a:t>质疑，包容异见。</a:t>
            </a:r>
            <a:r>
              <a:rPr lang="en-US" altLang="zh-CN" sz="3200" b="1" dirty="0">
                <a:solidFill>
                  <a:srgbClr val="FF0000"/>
                </a:solidFill>
                <a:latin typeface="方正粗黑宋简体" panose="02000000000000000000" pitchFamily="2" charset="-122"/>
                <a:ea typeface="方正粗黑宋简体" panose="02000000000000000000" pitchFamily="2" charset="-122"/>
              </a:rPr>
              <a:t>——</a:t>
            </a:r>
            <a:r>
              <a:rPr lang="zh-CN" altLang="en-US" sz="3200" b="1" dirty="0">
                <a:solidFill>
                  <a:srgbClr val="FF0000"/>
                </a:solidFill>
                <a:latin typeface="方正粗黑宋简体" panose="02000000000000000000" pitchFamily="2" charset="-122"/>
                <a:ea typeface="方正粗黑宋简体" panose="02000000000000000000" pitchFamily="2" charset="-122"/>
              </a:rPr>
              <a:t>斯蒂芬</a:t>
            </a:r>
            <a:r>
              <a:rPr lang="en-US" altLang="zh-CN" sz="3200" b="1" dirty="0">
                <a:solidFill>
                  <a:srgbClr val="FF0000"/>
                </a:solidFill>
                <a:latin typeface="方正粗黑宋简体" panose="02000000000000000000" pitchFamily="2" charset="-122"/>
                <a:ea typeface="方正粗黑宋简体" panose="02000000000000000000" pitchFamily="2" charset="-122"/>
              </a:rPr>
              <a:t>•</a:t>
            </a:r>
            <a:r>
              <a:rPr lang="zh-CN" altLang="en-US" sz="3200" b="1" dirty="0">
                <a:solidFill>
                  <a:srgbClr val="FF0000"/>
                </a:solidFill>
                <a:latin typeface="方正粗黑宋简体" panose="02000000000000000000" pitchFamily="2" charset="-122"/>
                <a:ea typeface="方正粗黑宋简体" panose="02000000000000000000" pitchFamily="2" charset="-122"/>
              </a:rPr>
              <a:t>图尔敏</a:t>
            </a:r>
            <a:endParaRPr lang="en-US" altLang="zh-CN" sz="3200" b="1" dirty="0">
              <a:solidFill>
                <a:srgbClr val="FF0000"/>
              </a:solidFill>
              <a:latin typeface="方正粗黑宋简体" panose="02000000000000000000" pitchFamily="2" charset="-122"/>
              <a:ea typeface="方正粗黑宋简体" panose="02000000000000000000" pitchFamily="2" charset="-122"/>
            </a:endParaRPr>
          </a:p>
          <a:p>
            <a:pPr>
              <a:lnSpc>
                <a:spcPct val="150000"/>
              </a:lnSpc>
            </a:pPr>
            <a:endParaRPr lang="en-US" altLang="zh-CN" sz="3200" b="1" dirty="0" smtClean="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57" y="188640"/>
            <a:ext cx="8964488" cy="6555641"/>
          </a:xfrm>
          <a:prstGeom prst="rect">
            <a:avLst/>
          </a:prstGeom>
        </p:spPr>
        <p:txBody>
          <a:bodyPr wrap="square">
            <a:spAutoFit/>
          </a:bodyPr>
          <a:lstStyle/>
          <a:p>
            <a:r>
              <a:rPr lang="en-US" altLang="zh-CN" sz="2800" b="1" dirty="0" smtClean="0"/>
              <a:t>1</a:t>
            </a:r>
            <a:r>
              <a:rPr lang="zh-CN" altLang="zh-CN" sz="2800" b="1" dirty="0"/>
              <a:t>、洱海，这面光洁的梳妆镜，南北长百里，东西宽十余里，就放在它前面。苍山，这扇彩色锦屏，高达八里，宽百余里，就竖在它背后。</a:t>
            </a:r>
            <a:endParaRPr lang="zh-CN" altLang="zh-CN" sz="2800" b="1" dirty="0"/>
          </a:p>
          <a:p>
            <a:r>
              <a:rPr lang="en-US" altLang="zh-CN" sz="2800" b="1" dirty="0"/>
              <a:t>2</a:t>
            </a:r>
            <a:r>
              <a:rPr lang="zh-CN" altLang="zh-CN" sz="2800" b="1" dirty="0"/>
              <a:t>、一会儿，我们的炮响了，天空划过几颗红色的信号弹 ，攻击开始了。不久，断断续续地有几个伤员下来，包扎所的空气立即紧张起来。</a:t>
            </a:r>
            <a:endParaRPr lang="zh-CN" altLang="zh-CN" sz="2800" b="1" dirty="0"/>
          </a:p>
          <a:p>
            <a:r>
              <a:rPr lang="en-US" altLang="zh-CN" sz="2800" b="1" dirty="0"/>
              <a:t>3</a:t>
            </a:r>
            <a:r>
              <a:rPr lang="zh-CN" altLang="zh-CN" sz="2800" b="1" dirty="0" smtClean="0"/>
              <a:t>、同学</a:t>
            </a:r>
            <a:r>
              <a:rPr lang="zh-CN" altLang="en-US" sz="2800" b="1" dirty="0" smtClean="0"/>
              <a:t>对他</a:t>
            </a:r>
            <a:r>
              <a:rPr lang="zh-CN" altLang="zh-CN" sz="2800" b="1" dirty="0" smtClean="0"/>
              <a:t>都</a:t>
            </a:r>
            <a:r>
              <a:rPr lang="zh-CN" altLang="zh-CN" sz="2800" b="1" dirty="0"/>
              <a:t>畏之如</a:t>
            </a:r>
            <a:r>
              <a:rPr lang="zh-CN" altLang="zh-CN" sz="2800" b="1" dirty="0" smtClean="0"/>
              <a:t>虎</a:t>
            </a:r>
            <a:r>
              <a:rPr lang="zh-CN" altLang="en-US" sz="2800" b="1" dirty="0"/>
              <a:t>，</a:t>
            </a:r>
            <a:r>
              <a:rPr lang="zh-CN" altLang="en-US" sz="2800" b="1" dirty="0" smtClean="0"/>
              <a:t>但他实际上很爱</a:t>
            </a:r>
            <a:r>
              <a:rPr lang="zh-CN" altLang="zh-CN" sz="2800" b="1" dirty="0" smtClean="0"/>
              <a:t>他</a:t>
            </a:r>
            <a:r>
              <a:rPr lang="zh-CN" altLang="zh-CN" sz="2800" b="1" dirty="0"/>
              <a:t>的同学。</a:t>
            </a:r>
            <a:endParaRPr lang="zh-CN" altLang="zh-CN" sz="2800" b="1" dirty="0"/>
          </a:p>
          <a:p>
            <a:r>
              <a:rPr lang="en-US" altLang="zh-CN" sz="2800" b="1" dirty="0"/>
              <a:t>4</a:t>
            </a:r>
            <a:r>
              <a:rPr lang="zh-CN" altLang="zh-CN" sz="2800" b="1" dirty="0"/>
              <a:t>、湿沙层的水分足够供应固定沙丘的植物的需要。所以，在流动沙丘上植林种草，是可以成活的。</a:t>
            </a:r>
            <a:endParaRPr lang="zh-CN" altLang="zh-CN" sz="2800" b="1" dirty="0"/>
          </a:p>
          <a:p>
            <a:r>
              <a:rPr lang="en-US" altLang="zh-CN" sz="2800" b="1" dirty="0" smtClean="0"/>
              <a:t>5</a:t>
            </a:r>
            <a:r>
              <a:rPr lang="zh-CN" altLang="zh-CN" sz="2800" b="1" dirty="0" smtClean="0"/>
              <a:t>、</a:t>
            </a:r>
            <a:r>
              <a:rPr lang="zh-CN" altLang="zh-CN" sz="2800" b="1" dirty="0"/>
              <a:t>双堆集是个百十来户的乡村小集，集的东西两边，各有一个四五十公尺高的大土堆。 在这一马平川的地方，这种土堆是很显眼的。西边的那个叫平古堆，离集稍远些。东边的那个紧挨着集镇，因为顶是尖的，叫尖古堆。两个古堆都是古代战争中烽火台的遗址，双堆集 就因这两个古堆而得名。</a:t>
            </a:r>
            <a:endParaRPr lang="zh-CN" altLang="zh-CN" sz="28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886" y="764704"/>
            <a:ext cx="8928992" cy="5189177"/>
          </a:xfrm>
          <a:prstGeom prst="rect">
            <a:avLst/>
          </a:prstGeom>
        </p:spPr>
        <p:txBody>
          <a:bodyPr wrap="square">
            <a:spAutoFit/>
          </a:bodyPr>
          <a:lstStyle/>
          <a:p>
            <a:pPr>
              <a:lnSpc>
                <a:spcPct val="150000"/>
              </a:lnSpc>
            </a:pPr>
            <a:r>
              <a:rPr lang="en-US" altLang="zh-CN" sz="2800" b="1" dirty="0" smtClean="0"/>
              <a:t>        </a:t>
            </a:r>
            <a:r>
              <a:rPr lang="zh-CN" altLang="zh-CN" sz="2800" b="1" dirty="0" smtClean="0"/>
              <a:t>酝酿</a:t>
            </a:r>
            <a:r>
              <a:rPr lang="zh-CN" altLang="zh-CN" sz="2800" b="1" dirty="0"/>
              <a:t>已久的个人存款账户实名制终于颁布实施，这标志着我国个人存款管理制度日趋向国际惯例靠拢。个人存款实名制是指居民个人到金融机构办理储蓄存款时，必须使用真名，并出示个人法定身份证件。此项制度的实施，是我国个人存款账户管理制度的一项重要变革，涉及千家万户的利益。从全省各地传来的信息看，个人存款账户实名制在我省受到普遍欢迎，绝大多数储户对这一制度的实施表示支持和拥护。</a:t>
            </a:r>
            <a:endParaRPr lang="zh-CN" altLang="zh-CN" sz="2800" b="1" dirty="0"/>
          </a:p>
        </p:txBody>
      </p:sp>
      <p:grpSp>
        <p:nvGrpSpPr>
          <p:cNvPr id="13" name="组合 12"/>
          <p:cNvGrpSpPr/>
          <p:nvPr/>
        </p:nvGrpSpPr>
        <p:grpSpPr>
          <a:xfrm>
            <a:off x="3707904" y="1628800"/>
            <a:ext cx="4608512" cy="2952328"/>
            <a:chOff x="3707904" y="1628800"/>
            <a:chExt cx="4608512" cy="2952328"/>
          </a:xfrm>
        </p:grpSpPr>
        <p:cxnSp>
          <p:nvCxnSpPr>
            <p:cNvPr id="4" name="直接连接符 3"/>
            <p:cNvCxnSpPr/>
            <p:nvPr/>
          </p:nvCxnSpPr>
          <p:spPr>
            <a:xfrm>
              <a:off x="3707904" y="4221088"/>
              <a:ext cx="0" cy="36004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876256" y="1628800"/>
              <a:ext cx="1440160" cy="1584176"/>
              <a:chOff x="6876256" y="1628800"/>
              <a:chExt cx="1440160" cy="1584176"/>
            </a:xfrm>
          </p:grpSpPr>
          <p:cxnSp>
            <p:nvCxnSpPr>
              <p:cNvPr id="3" name="直接连接符 2"/>
              <p:cNvCxnSpPr/>
              <p:nvPr/>
            </p:nvCxnSpPr>
            <p:spPr>
              <a:xfrm>
                <a:off x="8316416" y="1628800"/>
                <a:ext cx="0" cy="36004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876256" y="2852936"/>
                <a:ext cx="0" cy="36004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2670809" y="1412776"/>
            <a:ext cx="5285567" cy="3888432"/>
            <a:chOff x="2670809" y="1412776"/>
            <a:chExt cx="5285567" cy="3888432"/>
          </a:xfrm>
        </p:grpSpPr>
        <p:cxnSp>
          <p:nvCxnSpPr>
            <p:cNvPr id="6" name="直接连接符 5"/>
            <p:cNvCxnSpPr/>
            <p:nvPr/>
          </p:nvCxnSpPr>
          <p:spPr>
            <a:xfrm flipH="1">
              <a:off x="2771800" y="1412776"/>
              <a:ext cx="51845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670809" y="5301208"/>
              <a:ext cx="32403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36" y="1718261"/>
            <a:ext cx="9144000" cy="1569660"/>
          </a:xfrm>
          <a:prstGeom prst="rect">
            <a:avLst/>
          </a:prstGeom>
        </p:spPr>
        <p:txBody>
          <a:bodyPr wrap="square">
            <a:spAutoFit/>
          </a:bodyPr>
          <a:lstStyle/>
          <a:p>
            <a:r>
              <a:rPr lang="en-US" altLang="zh-CN" sz="3200" b="1" dirty="0" smtClean="0"/>
              <a:t>       </a:t>
            </a:r>
            <a:r>
              <a:rPr lang="zh-CN" altLang="zh-CN" sz="3200" b="1" dirty="0" smtClean="0"/>
              <a:t>《流浪地球》</a:t>
            </a:r>
            <a:r>
              <a:rPr lang="zh-CN" altLang="zh-CN" sz="3200" b="1" dirty="0"/>
              <a:t>的票房奇迹，加上此前《三体》的热销，刘慈欣的作品影响巨大，但社会各界的评价却颇有两极分化之势</a:t>
            </a:r>
            <a:r>
              <a:rPr lang="zh-CN" altLang="zh-CN" sz="3200" b="1" dirty="0" smtClean="0"/>
              <a:t>。</a:t>
            </a:r>
            <a:endParaRPr lang="zh-CN" altLang="zh-CN" sz="3200" b="1" dirty="0"/>
          </a:p>
        </p:txBody>
      </p:sp>
      <p:grpSp>
        <p:nvGrpSpPr>
          <p:cNvPr id="9" name="组合 8"/>
          <p:cNvGrpSpPr/>
          <p:nvPr/>
        </p:nvGrpSpPr>
        <p:grpSpPr>
          <a:xfrm>
            <a:off x="107504" y="2780928"/>
            <a:ext cx="5769024" cy="506993"/>
            <a:chOff x="107504" y="2780928"/>
            <a:chExt cx="5769024" cy="506993"/>
          </a:xfrm>
        </p:grpSpPr>
        <p:cxnSp>
          <p:nvCxnSpPr>
            <p:cNvPr id="4" name="直接连接符 3"/>
            <p:cNvCxnSpPr/>
            <p:nvPr/>
          </p:nvCxnSpPr>
          <p:spPr>
            <a:xfrm>
              <a:off x="1839888" y="2780928"/>
              <a:ext cx="40366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7504" y="3284984"/>
              <a:ext cx="1224136" cy="293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95736" y="3253562"/>
              <a:ext cx="14401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3406"/>
            <a:ext cx="9144000" cy="6066341"/>
          </a:xfrm>
          <a:prstGeom prst="rect">
            <a:avLst/>
          </a:prstGeom>
        </p:spPr>
        <p:txBody>
          <a:bodyPr wrap="square">
            <a:spAutoFit/>
          </a:bodyPr>
          <a:lstStyle/>
          <a:p>
            <a:pPr>
              <a:lnSpc>
                <a:spcPts val="3600"/>
              </a:lnSpc>
            </a:pPr>
            <a:r>
              <a:rPr lang="en-US" altLang="zh-CN" sz="2800" b="1" dirty="0" smtClean="0"/>
              <a:t>         </a:t>
            </a:r>
            <a:r>
              <a:rPr lang="zh-CN" altLang="zh-CN" sz="2800" b="1" dirty="0" smtClean="0"/>
              <a:t>刘慈欣</a:t>
            </a:r>
            <a:r>
              <a:rPr lang="zh-CN" altLang="zh-CN" sz="2800" b="1" dirty="0"/>
              <a:t>的大多数作品都没有精巧的剧情或百转千回的人物感情，更多是直接甩出一个个宏大震撼的设定，靠设定本身为读者带来审美快感。在他笔下，主人公与他人的情感联结不过是宇宙规律中很小的部分，和人类命运、宇宙洪荒相比，根本不值一提。刘慈欣自称是“一个疯狂的技术主义者”，他坦承自己“喜欢文学因素较少、科幻因素较多的科幻作品，一直认为，透视现实和剖析人性不是科幻小说的任务，更不是它的优势”，甚至有过“把科幻从文学剥离出来”的激进想法。在写作的过程中，刘慈欣却逐渐意识到需要保持“科学性与文学性的平衡、思想性与可读性的平衡、作为文学的科幻与作为商品的科幻的平衡”，他后来的作品“正是这些平衡的结果”，这“或多或少地背叛了自己的科幻理念”</a:t>
            </a:r>
            <a:r>
              <a:rPr lang="zh-CN" altLang="zh-CN" sz="2800" b="1" dirty="0" smtClean="0"/>
              <a:t>。</a:t>
            </a:r>
            <a:endParaRPr lang="zh-CN" altLang="zh-CN" sz="2800" b="1" dirty="0"/>
          </a:p>
        </p:txBody>
      </p:sp>
      <p:grpSp>
        <p:nvGrpSpPr>
          <p:cNvPr id="33" name="组合 32"/>
          <p:cNvGrpSpPr/>
          <p:nvPr/>
        </p:nvGrpSpPr>
        <p:grpSpPr>
          <a:xfrm>
            <a:off x="4716016" y="1124744"/>
            <a:ext cx="310517" cy="3133679"/>
            <a:chOff x="4716016" y="1124744"/>
            <a:chExt cx="310517" cy="3133679"/>
          </a:xfrm>
        </p:grpSpPr>
        <p:cxnSp>
          <p:nvCxnSpPr>
            <p:cNvPr id="6" name="直接连接符 5"/>
            <p:cNvCxnSpPr/>
            <p:nvPr/>
          </p:nvCxnSpPr>
          <p:spPr>
            <a:xfrm>
              <a:off x="4716016" y="1124744"/>
              <a:ext cx="0" cy="3600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16016" y="2168860"/>
              <a:ext cx="0" cy="3600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026533" y="3898383"/>
              <a:ext cx="0" cy="3600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107504" y="648413"/>
            <a:ext cx="8856984" cy="4148739"/>
            <a:chOff x="107504" y="648413"/>
            <a:chExt cx="8856984" cy="4148739"/>
          </a:xfrm>
        </p:grpSpPr>
        <p:cxnSp>
          <p:nvCxnSpPr>
            <p:cNvPr id="15" name="直接连接符 14"/>
            <p:cNvCxnSpPr/>
            <p:nvPr/>
          </p:nvCxnSpPr>
          <p:spPr>
            <a:xfrm>
              <a:off x="4860032" y="2996952"/>
              <a:ext cx="8004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07504" y="648413"/>
              <a:ext cx="8856984" cy="4148739"/>
              <a:chOff x="107504" y="648413"/>
              <a:chExt cx="8856984" cy="4148739"/>
            </a:xfrm>
          </p:grpSpPr>
          <p:cxnSp>
            <p:nvCxnSpPr>
              <p:cNvPr id="8" name="直接连接符 7"/>
              <p:cNvCxnSpPr/>
              <p:nvPr/>
            </p:nvCxnSpPr>
            <p:spPr>
              <a:xfrm>
                <a:off x="755576" y="648413"/>
                <a:ext cx="82089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660232" y="2492896"/>
                <a:ext cx="230425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99720" y="1124744"/>
                <a:ext cx="26006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7504" y="2996952"/>
                <a:ext cx="187220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956376" y="2996952"/>
                <a:ext cx="10081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7504" y="1124744"/>
                <a:ext cx="29523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51520" y="3429000"/>
                <a:ext cx="10081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16388" y="4797152"/>
                <a:ext cx="71079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0-#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19" y="258614"/>
            <a:ext cx="9144000" cy="3683060"/>
          </a:xfrm>
          <a:prstGeom prst="rect">
            <a:avLst/>
          </a:prstGeom>
        </p:spPr>
        <p:txBody>
          <a:bodyPr wrap="square">
            <a:spAutoFit/>
          </a:bodyPr>
          <a:lstStyle/>
          <a:p>
            <a:pPr>
              <a:lnSpc>
                <a:spcPts val="4000"/>
              </a:lnSpc>
            </a:pPr>
            <a:r>
              <a:rPr lang="en-US" altLang="zh-CN" sz="2800" b="1" dirty="0" smtClean="0"/>
              <a:t>        </a:t>
            </a:r>
            <a:r>
              <a:rPr lang="zh-CN" altLang="zh-CN" sz="2800" b="1" dirty="0" smtClean="0"/>
              <a:t>刘慈欣</a:t>
            </a:r>
            <a:r>
              <a:rPr lang="zh-CN" altLang="zh-CN" sz="2800" b="1" dirty="0"/>
              <a:t>对文笔也并不是没有自觉。他评价阿西莫夫的文笔，“平直、单色调、刚硬、呆板……几乎所有这类文学上的负面词都可以用来形容他的文笔”，却又话锋一转，表示“这种笔调无论如何是不适合文学的</a:t>
            </a:r>
            <a:r>
              <a:rPr lang="zh-CN" altLang="zh-CN" sz="2800" b="1" dirty="0" smtClean="0"/>
              <a:t>，却</a:t>
            </a:r>
            <a:r>
              <a:rPr lang="zh-CN" altLang="zh-CN" sz="2800" b="1" dirty="0"/>
              <a:t>很适合科幻，也使他的小说风靡世界”。刘慈欣对于他敬仰的阿西莫夫的描述，显然也适用于他自己的文风。</a:t>
            </a:r>
            <a:endParaRPr lang="zh-CN" altLang="zh-CN" sz="2800" b="1" dirty="0"/>
          </a:p>
          <a:p>
            <a:pPr>
              <a:lnSpc>
                <a:spcPts val="4000"/>
              </a:lnSpc>
            </a:pPr>
            <a:r>
              <a:rPr lang="en-US" altLang="zh-CN" sz="2800" b="1" dirty="0" smtClean="0"/>
              <a:t>                  (</a:t>
            </a:r>
            <a:r>
              <a:rPr lang="zh-CN" altLang="zh-CN" sz="2800" b="1" dirty="0"/>
              <a:t>摘编自冰村《刘慈欣：黄金年代的守望者》）</a:t>
            </a:r>
            <a:endParaRPr lang="zh-CN" altLang="zh-CN" sz="2800" b="1" dirty="0"/>
          </a:p>
        </p:txBody>
      </p:sp>
      <p:grpSp>
        <p:nvGrpSpPr>
          <p:cNvPr id="19" name="组合 18"/>
          <p:cNvGrpSpPr/>
          <p:nvPr/>
        </p:nvGrpSpPr>
        <p:grpSpPr>
          <a:xfrm>
            <a:off x="107504" y="764704"/>
            <a:ext cx="8928992" cy="1512168"/>
            <a:chOff x="107504" y="764704"/>
            <a:chExt cx="8928992" cy="1512168"/>
          </a:xfrm>
        </p:grpSpPr>
        <p:cxnSp>
          <p:nvCxnSpPr>
            <p:cNvPr id="4" name="直接连接符 3"/>
            <p:cNvCxnSpPr/>
            <p:nvPr/>
          </p:nvCxnSpPr>
          <p:spPr>
            <a:xfrm>
              <a:off x="755576" y="764704"/>
              <a:ext cx="24482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788024" y="764704"/>
              <a:ext cx="936104" cy="185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7504" y="1340768"/>
              <a:ext cx="5760640" cy="7200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956376" y="2276872"/>
              <a:ext cx="10801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6294</Words>
  <Application>WPS 演示</Application>
  <PresentationFormat>全屏显示(4:3)</PresentationFormat>
  <Paragraphs>252</Paragraphs>
  <Slides>27</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vt:lpstr>
      <vt:lpstr>宋体</vt:lpstr>
      <vt:lpstr>Wingdings</vt:lpstr>
      <vt:lpstr>方正粗黑宋简体</vt:lpstr>
      <vt:lpstr>微软雅黑</vt:lpstr>
      <vt:lpstr>Arial Unicode MS</vt:lpstr>
      <vt:lpstr>Calibri</vt:lpstr>
      <vt:lpstr>Times New Roman</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haozi</dc:creator>
  <cp:lastModifiedBy>中学联盟</cp:lastModifiedBy>
  <cp:revision>38</cp:revision>
  <dcterms:created xsi:type="dcterms:W3CDTF">2020-02-25T11:57:00Z</dcterms:created>
  <dcterms:modified xsi:type="dcterms:W3CDTF">2020-04-25T04:34:01Z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