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1" r:id="rId3"/>
    <p:sldMasterId id="2147483682" r:id="rId4"/>
  </p:sldMasterIdLst>
  <p:notesMasterIdLst>
    <p:notesMasterId r:id="rId33"/>
  </p:notesMasterIdLst>
  <p:sldIdLst>
    <p:sldId id="256" r:id="rId5"/>
    <p:sldId id="257" r:id="rId6"/>
    <p:sldId id="259" r:id="rId7"/>
    <p:sldId id="261" r:id="rId8"/>
    <p:sldId id="262" r:id="rId9"/>
    <p:sldId id="263" r:id="rId10"/>
    <p:sldId id="264" r:id="rId11"/>
    <p:sldId id="294" r:id="rId12"/>
    <p:sldId id="270" r:id="rId13"/>
    <p:sldId id="280" r:id="rId14"/>
    <p:sldId id="317" r:id="rId15"/>
    <p:sldId id="318" r:id="rId16"/>
    <p:sldId id="319" r:id="rId17"/>
    <p:sldId id="320" r:id="rId18"/>
    <p:sldId id="321" r:id="rId19"/>
    <p:sldId id="322" r:id="rId20"/>
    <p:sldId id="323" r:id="rId21"/>
    <p:sldId id="324" r:id="rId22"/>
    <p:sldId id="307" r:id="rId23"/>
    <p:sldId id="281" r:id="rId24"/>
    <p:sldId id="282" r:id="rId25"/>
    <p:sldId id="316" r:id="rId26"/>
    <p:sldId id="283" r:id="rId27"/>
    <p:sldId id="272" r:id="rId28"/>
    <p:sldId id="285" r:id="rId29"/>
    <p:sldId id="284" r:id="rId30"/>
    <p:sldId id="274" r:id="rId31"/>
    <p:sldId id="279"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5" d="100"/>
          <a:sy n="65" d="100"/>
        </p:scale>
        <p:origin x="-1536" y="-114"/>
      </p:cViewPr>
      <p:guideLst>
        <p:guide orient="horz" pos="2186"/>
        <p:guide pos="284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36A0D3E-73A9-46EB-A369-F529F68F51C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2020/9/9</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pPr lvl="0" algn="r" eaLnBrk="1" fontAlgn="base" hangingPunct="1">
                <a:buNone/>
              </a:p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更多模板、视频教程：</a:t>
            </a:r>
            <a:r>
              <a:rPr kumimoji="0" lang="en-US" altLang="zh-CN" sz="1200" b="0" i="0" u="none" strike="noStrike" kern="1200" cap="none" spc="0" normalizeH="0" baseline="0" noProof="0" dirty="0">
                <a:ln>
                  <a:noFill/>
                </a:ln>
                <a:solidFill>
                  <a:schemeClr val="tx1"/>
                </a:solidFill>
                <a:effectLst/>
                <a:uLnTx/>
                <a:uFillTx/>
                <a:latin typeface="+mn-lt"/>
                <a:ea typeface="+mn-ea"/>
                <a:cs typeface="+mn-cs"/>
              </a:rPr>
              <a:t>http://www.mysoeasy.com</a:t>
            </a:r>
            <a:endParaRPr kumimoji="0" lang="en-US" altLang="zh-CN" sz="1200" b="0" i="0" u="none" strike="noStrike" kern="1200" cap="none" spc="0" normalizeH="0" baseline="0" noProof="0" dirty="0">
              <a:ln>
                <a:noFill/>
              </a:ln>
              <a:solidFill>
                <a:schemeClr val="accent6">
                  <a:lumMod val="75000"/>
                </a:schemeClr>
              </a:solidFill>
              <a:effectLst/>
              <a:uLnTx/>
              <a:uFillTx/>
              <a:latin typeface="Arial" panose="020B0604020202020204" pitchFamily="34" charset="0"/>
              <a:ea typeface="微软雅黑" panose="020B0503020204020204" charset="-122"/>
              <a:cs typeface="+mn-cs"/>
            </a:endParaRPr>
          </a:p>
        </p:txBody>
      </p:sp>
      <p:sp>
        <p:nvSpPr>
          <p:cNvPr id="2969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solidFill>
                  <a:srgbClr val="000000"/>
                </a:solidFill>
                <a:latin typeface="Arial" panose="020B0604020202020204" pitchFamily="34" charset="0"/>
                <a:ea typeface="宋体" panose="02010600030101010101" pitchFamily="2" charset="-122"/>
              </a:rPr>
              <a:pPr lvl="0" algn="r"/>
              <a:t>28</a:t>
            </a:fld>
            <a:endParaRPr lang="zh-CN" altLang="en-US" sz="1200" dirty="0">
              <a:solidFill>
                <a:srgbClr val="000000"/>
              </a:solidFill>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5122" name="图片 8"/>
          <p:cNvPicPr>
            <a:picLocks noChangeAspect="1"/>
          </p:cNvPicPr>
          <p:nvPr userDrawn="1"/>
        </p:nvPicPr>
        <p:blipFill>
          <a:blip r:embed="rId2"/>
          <a:srcRect l="404" t="394" b="1320"/>
          <a:stretch>
            <a:fillRect/>
          </a:stretch>
        </p:blipFill>
        <p:spPr>
          <a:xfrm>
            <a:off x="0" y="0"/>
            <a:ext cx="9142413" cy="6858000"/>
          </a:xfrm>
          <a:prstGeom prst="rect">
            <a:avLst/>
          </a:prstGeom>
          <a:noFill/>
          <a:ln w="9525">
            <a:noFill/>
          </a:ln>
        </p:spPr>
      </p:pic>
      <p:pic>
        <p:nvPicPr>
          <p:cNvPr id="5123" name="图片 9"/>
          <p:cNvPicPr>
            <a:picLocks noChangeAspect="1"/>
          </p:cNvPicPr>
          <p:nvPr userDrawn="1"/>
        </p:nvPicPr>
        <p:blipFill>
          <a:blip r:embed="rId3"/>
          <a:stretch>
            <a:fillRect/>
          </a:stretch>
        </p:blipFill>
        <p:spPr>
          <a:xfrm>
            <a:off x="3382963" y="1125538"/>
            <a:ext cx="5437187" cy="5046662"/>
          </a:xfrm>
          <a:prstGeom prst="rect">
            <a:avLst/>
          </a:prstGeom>
          <a:noFill/>
          <a:ln w="9525">
            <a:noFill/>
          </a:ln>
        </p:spPr>
      </p:pic>
      <p:sp>
        <p:nvSpPr>
          <p:cNvPr id="11" name="Oval 65"/>
          <p:cNvSpPr>
            <a:spLocks noChangeArrowheads="1"/>
          </p:cNvSpPr>
          <p:nvPr/>
        </p:nvSpPr>
        <p:spPr bwMode="auto">
          <a:xfrm>
            <a:off x="-612775" y="4606925"/>
            <a:ext cx="7345363" cy="46038"/>
          </a:xfrm>
          <a:prstGeom prst="ellipse">
            <a:avLst/>
          </a:prstGeom>
          <a:gradFill rotWithShape="1">
            <a:gsLst>
              <a:gs pos="0">
                <a:srgbClr val="404040"/>
              </a:gs>
              <a:gs pos="100000">
                <a:srgbClr val="EEECE1">
                  <a:alpha val="0"/>
                </a:srgbClr>
              </a:gs>
            </a:gsLst>
            <a:path path="shape">
              <a:fillToRect l="50000" t="50000" r="50000" b="50000"/>
            </a:path>
          </a:gra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ctrTitle"/>
          </p:nvPr>
        </p:nvSpPr>
        <p:spPr>
          <a:xfrm>
            <a:off x="467544" y="3861048"/>
            <a:ext cx="6120680" cy="720080"/>
          </a:xfrm>
          <a:noFill/>
          <a:ln>
            <a:noFill/>
          </a:ln>
        </p:spPr>
        <p:txBody>
          <a:bodyPr/>
          <a:lstStyle>
            <a:lvl1pPr algn="l">
              <a:defRPr lang="zh-CN" altLang="en-US" sz="6000" b="0" dirty="0" smtClean="0">
                <a:solidFill>
                  <a:srgbClr val="262626"/>
                </a:solidFill>
                <a:effectLst/>
                <a:latin typeface="华文隶书" pitchFamily="2" charset="-122"/>
                <a:ea typeface="华文隶书" pitchFamily="2" charset="-122"/>
              </a:defRPr>
            </a:lvl1pPr>
          </a:lstStyle>
          <a:p>
            <a:pPr lvl="0" fontAlgn="base"/>
            <a:r>
              <a:rPr lang="zh-CN" altLang="en-US" strike="noStrike" noProof="1"/>
              <a:t>单击此处编辑母版标题样式</a:t>
            </a:r>
          </a:p>
        </p:txBody>
      </p:sp>
      <p:sp>
        <p:nvSpPr>
          <p:cNvPr id="3" name="副标题 2"/>
          <p:cNvSpPr>
            <a:spLocks noGrp="1"/>
          </p:cNvSpPr>
          <p:nvPr>
            <p:ph type="subTitle" idx="1"/>
          </p:nvPr>
        </p:nvSpPr>
        <p:spPr>
          <a:xfrm>
            <a:off x="467544" y="4653136"/>
            <a:ext cx="6120680" cy="288032"/>
          </a:xfrm>
          <a:noFill/>
        </p:spPr>
        <p:txBody>
          <a:bodyPr anchor="ctr"/>
          <a:lstStyle>
            <a:lvl1pPr marL="0" indent="0" algn="l">
              <a:buNone/>
              <a:defRPr sz="1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1520" y="116632"/>
            <a:ext cx="8640960" cy="504056"/>
          </a:xfrm>
        </p:spPr>
        <p:txBody>
          <a:bodyPr/>
          <a:lstStyle>
            <a:lvl1pPr algn="l">
              <a:defRPr/>
            </a:lvl1pPr>
          </a:lstStyle>
          <a:p>
            <a:pPr fontAlgn="base"/>
            <a:r>
              <a:rPr lang="zh-CN" altLang="en-US" strike="noStrike" noProof="1"/>
              <a:t>单击此处编辑母版标题样式</a:t>
            </a:r>
          </a:p>
        </p:txBody>
      </p:sp>
      <p:sp>
        <p:nvSpPr>
          <p:cNvPr id="3" name="内容占位符 2"/>
          <p:cNvSpPr>
            <a:spLocks noGrp="1"/>
          </p:cNvSpPr>
          <p:nvPr>
            <p:ph idx="1"/>
          </p:nvPr>
        </p:nvSpPr>
        <p:spPr>
          <a:xfrm>
            <a:off x="251520" y="620688"/>
            <a:ext cx="8640960" cy="5904656"/>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solidFill>
          <a:srgbClr val="FFFFFF"/>
        </a:solidFill>
        <a:effectLst/>
      </p:bgPr>
    </p:bg>
    <p:spTree>
      <p:nvGrpSpPr>
        <p:cNvPr id="1" name=""/>
        <p:cNvGrpSpPr/>
        <p:nvPr/>
      </p:nvGrpSpPr>
      <p:grpSpPr>
        <a:xfrm>
          <a:off x="0" y="0"/>
          <a:ext cx="0" cy="0"/>
          <a:chOff x="0" y="0"/>
          <a:chExt cx="0" cy="0"/>
        </a:xfrm>
      </p:grpSpPr>
      <p:pic>
        <p:nvPicPr>
          <p:cNvPr id="6146" name="图片 8"/>
          <p:cNvPicPr>
            <a:picLocks noChangeAspect="1"/>
          </p:cNvPicPr>
          <p:nvPr userDrawn="1"/>
        </p:nvPicPr>
        <p:blipFill>
          <a:blip r:embed="rId2"/>
          <a:srcRect l="404" t="394" b="1320"/>
          <a:stretch>
            <a:fillRect/>
          </a:stretch>
        </p:blipFill>
        <p:spPr>
          <a:xfrm>
            <a:off x="0" y="0"/>
            <a:ext cx="9142413" cy="6858000"/>
          </a:xfrm>
          <a:prstGeom prst="rect">
            <a:avLst/>
          </a:prstGeom>
          <a:noFill/>
          <a:ln w="9525">
            <a:noFill/>
          </a:ln>
        </p:spPr>
      </p:pic>
      <p:pic>
        <p:nvPicPr>
          <p:cNvPr id="6147" name="图片 9"/>
          <p:cNvPicPr>
            <a:picLocks noChangeAspect="1"/>
          </p:cNvPicPr>
          <p:nvPr userDrawn="1"/>
        </p:nvPicPr>
        <p:blipFill>
          <a:blip r:embed="rId3"/>
          <a:stretch>
            <a:fillRect/>
          </a:stretch>
        </p:blipFill>
        <p:spPr>
          <a:xfrm>
            <a:off x="4932363" y="2205038"/>
            <a:ext cx="2171700" cy="2016125"/>
          </a:xfrm>
          <a:prstGeom prst="rect">
            <a:avLst/>
          </a:prstGeom>
          <a:noFill/>
          <a:ln w="9525">
            <a:noFill/>
          </a:ln>
        </p:spPr>
      </p:pic>
      <p:sp>
        <p:nvSpPr>
          <p:cNvPr id="11" name="Oval 65"/>
          <p:cNvSpPr>
            <a:spLocks noChangeArrowheads="1"/>
          </p:cNvSpPr>
          <p:nvPr/>
        </p:nvSpPr>
        <p:spPr bwMode="auto">
          <a:xfrm>
            <a:off x="1476375" y="3716338"/>
            <a:ext cx="5040313" cy="46038"/>
          </a:xfrm>
          <a:prstGeom prst="ellipse">
            <a:avLst/>
          </a:prstGeom>
          <a:gradFill rotWithShape="1">
            <a:gsLst>
              <a:gs pos="0">
                <a:srgbClr val="404040"/>
              </a:gs>
              <a:gs pos="100000">
                <a:srgbClr val="EEECE1">
                  <a:alpha val="0"/>
                </a:srgbClr>
              </a:gs>
            </a:gsLst>
            <a:path path="shape">
              <a:fillToRect l="50000" t="50000" r="50000" b="50000"/>
            </a:path>
          </a:gra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2195736" y="3068960"/>
            <a:ext cx="3816423" cy="678284"/>
          </a:xfrm>
          <a:noFill/>
          <a:ln>
            <a:noFill/>
          </a:ln>
        </p:spPr>
        <p:txBody>
          <a:bodyPr/>
          <a:lstStyle>
            <a:lvl1pPr algn="l">
              <a:defRPr lang="zh-CN" altLang="en-US" sz="4400" dirty="0"/>
            </a:lvl1pPr>
          </a:lstStyle>
          <a:p>
            <a:pPr lvl="0" fontAlgn="base"/>
            <a:r>
              <a:rPr lang="zh-CN" altLang="en-US" strike="noStrike" noProof="1"/>
              <a:t>单击此处编辑母版标题样式</a:t>
            </a:r>
          </a:p>
        </p:txBody>
      </p:sp>
      <p:sp>
        <p:nvSpPr>
          <p:cNvPr id="3" name="文本占位符 2"/>
          <p:cNvSpPr>
            <a:spLocks noGrp="1"/>
          </p:cNvSpPr>
          <p:nvPr>
            <p:ph type="body" idx="1"/>
          </p:nvPr>
        </p:nvSpPr>
        <p:spPr>
          <a:xfrm>
            <a:off x="2195736" y="3769016"/>
            <a:ext cx="3816423" cy="288032"/>
          </a:xfrm>
        </p:spPr>
        <p:txBody>
          <a:bodyPr anchor="ctr"/>
          <a:lstStyle>
            <a:lvl1pPr marL="0" indent="0" algn="l">
              <a:buNone/>
              <a:defRPr sz="1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12"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882F77B-83B6-4485-8336-99E6E71404AF}"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algn="r"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algn="r" eaLnBrk="1" fontAlgn="base" hangingPunct="1">
                <a:buNone/>
              </a:pPr>
              <a:t>‹#›</a:t>
            </a:fld>
            <a:endParaRPr lang="zh-CN" altLang="en-US" strike="noStrike" noProof="1">
              <a:ea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8720"/>
            <a:ext cx="4038600" cy="5217443"/>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8720"/>
            <a:ext cx="4038600" cy="5217443"/>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rgbClr val="3C3C3C"/>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eaLnBrk="1" hangingPunct="1">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13"/>
          <a:srcRect l="404" t="394" b="1320"/>
          <a:stretch>
            <a:fillRect/>
          </a:stretch>
        </p:blipFill>
        <p:spPr>
          <a:xfrm>
            <a:off x="0" y="0"/>
            <a:ext cx="9142413" cy="6858000"/>
          </a:xfrm>
          <a:prstGeom prst="rect">
            <a:avLst/>
          </a:prstGeom>
          <a:noFill/>
          <a:ln w="9525">
            <a:noFill/>
          </a:ln>
        </p:spPr>
      </p:pic>
      <p:sp>
        <p:nvSpPr>
          <p:cNvPr id="2051" name="标题占位符 1"/>
          <p:cNvSpPr>
            <a:spLocks noGrp="1"/>
          </p:cNvSpPr>
          <p:nvPr>
            <p:ph type="title"/>
          </p:nvPr>
        </p:nvSpPr>
        <p:spPr>
          <a:xfrm>
            <a:off x="250825" y="115888"/>
            <a:ext cx="8569325" cy="576262"/>
          </a:xfrm>
          <a:prstGeom prst="rect">
            <a:avLst/>
          </a:prstGeom>
          <a:noFill/>
          <a:ln w="9525">
            <a:noFill/>
          </a:ln>
        </p:spPr>
        <p:txBody>
          <a:bodyPr anchor="ctr"/>
          <a:lstStyle/>
          <a:p>
            <a:pPr lvl="0"/>
            <a:r>
              <a:rPr lang="zh-CN" altLang="en-US" dirty="0"/>
              <a:t>单击此处编辑母版标题样式</a:t>
            </a:r>
          </a:p>
        </p:txBody>
      </p:sp>
      <p:sp>
        <p:nvSpPr>
          <p:cNvPr id="2052" name="文本占位符 2"/>
          <p:cNvSpPr>
            <a:spLocks noGrp="1"/>
          </p:cNvSpPr>
          <p:nvPr>
            <p:ph type="body"/>
          </p:nvPr>
        </p:nvSpPr>
        <p:spPr>
          <a:xfrm>
            <a:off x="250825" y="692150"/>
            <a:ext cx="8569325" cy="5832475"/>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2020/9/9</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D8D8D"/>
                </a:solidFill>
                <a:ea typeface="微软雅黑" panose="020B0503020204020204" charset="-122"/>
              </a:defRPr>
            </a:lvl1p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charset="-122"/>
                <a:cs typeface="+mn-cs"/>
              </a:rPr>
              <a:pPr lvl="0" eaLnBrk="1" fontAlgn="base" hangingPunct="1">
                <a:buNone/>
              </a:pPr>
              <a:t>‹#›</a:t>
            </a:fld>
            <a:endParaRPr lang="zh-CN" altLang="en-US" strike="noStrike" noProof="1">
              <a:latin typeface="Arial" panose="020B0604020202020204" pitchFamily="34" charset="0"/>
            </a:endParaRPr>
          </a:p>
        </p:txBody>
      </p:sp>
      <p:pic>
        <p:nvPicPr>
          <p:cNvPr id="2056" name="图片 7"/>
          <p:cNvPicPr>
            <a:picLocks noChangeAspect="1"/>
          </p:cNvPicPr>
          <p:nvPr userDrawn="1"/>
        </p:nvPicPr>
        <p:blipFill>
          <a:blip r:embed="rId14"/>
          <a:stretch>
            <a:fillRect/>
          </a:stretch>
        </p:blipFill>
        <p:spPr>
          <a:xfrm>
            <a:off x="7670800" y="5489575"/>
            <a:ext cx="1473200" cy="1368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lvl1pPr algn="l" rtl="0" eaLnBrk="0" fontAlgn="base" hangingPunct="0">
        <a:spcBef>
          <a:spcPct val="0"/>
        </a:spcBef>
        <a:spcAft>
          <a:spcPct val="0"/>
        </a:spcAft>
        <a:defRPr lang="zh-CN" altLang="en-US" sz="3200" kern="1200" dirty="0">
          <a:solidFill>
            <a:srgbClr val="262626"/>
          </a:solidFill>
          <a:latin typeface="华文隶书" pitchFamily="2" charset="-122"/>
          <a:ea typeface="华文隶书" pitchFamily="2" charset="-122"/>
          <a:cs typeface="华文隶书"/>
        </a:defRPr>
      </a:lvl1pPr>
      <a:lvl2pPr algn="l" rtl="0" eaLnBrk="0" fontAlgn="base" hangingPunct="0">
        <a:spcBef>
          <a:spcPct val="0"/>
        </a:spcBef>
        <a:spcAft>
          <a:spcPct val="0"/>
        </a:spcAft>
        <a:defRPr sz="3200">
          <a:solidFill>
            <a:srgbClr val="262626"/>
          </a:solidFill>
          <a:latin typeface="华文隶书"/>
          <a:ea typeface="华文隶书"/>
          <a:cs typeface="华文隶书"/>
        </a:defRPr>
      </a:lvl2pPr>
      <a:lvl3pPr algn="l" rtl="0" eaLnBrk="0" fontAlgn="base" hangingPunct="0">
        <a:spcBef>
          <a:spcPct val="0"/>
        </a:spcBef>
        <a:spcAft>
          <a:spcPct val="0"/>
        </a:spcAft>
        <a:defRPr sz="3200">
          <a:solidFill>
            <a:srgbClr val="262626"/>
          </a:solidFill>
          <a:latin typeface="华文隶书"/>
          <a:ea typeface="华文隶书"/>
          <a:cs typeface="华文隶书"/>
        </a:defRPr>
      </a:lvl3pPr>
      <a:lvl4pPr algn="l" rtl="0" eaLnBrk="0" fontAlgn="base" hangingPunct="0">
        <a:spcBef>
          <a:spcPct val="0"/>
        </a:spcBef>
        <a:spcAft>
          <a:spcPct val="0"/>
        </a:spcAft>
        <a:defRPr sz="3200">
          <a:solidFill>
            <a:srgbClr val="262626"/>
          </a:solidFill>
          <a:latin typeface="华文隶书"/>
          <a:ea typeface="华文隶书"/>
          <a:cs typeface="华文隶书"/>
        </a:defRPr>
      </a:lvl4pPr>
      <a:lvl5pPr algn="l" rtl="0" eaLnBrk="0" fontAlgn="base" hangingPunct="0">
        <a:spcBef>
          <a:spcPct val="0"/>
        </a:spcBef>
        <a:spcAft>
          <a:spcPct val="0"/>
        </a:spcAft>
        <a:defRPr sz="3200">
          <a:solidFill>
            <a:srgbClr val="262626"/>
          </a:solidFill>
          <a:latin typeface="华文隶书"/>
          <a:ea typeface="华文隶书"/>
          <a:cs typeface="华文隶书"/>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lnSpc>
          <a:spcPct val="150000"/>
        </a:lnSpc>
        <a:spcBef>
          <a:spcPct val="20000"/>
        </a:spcBef>
        <a:spcAft>
          <a:spcPct val="0"/>
        </a:spcAft>
        <a:buFont typeface="Arial" panose="020B0604020202020204" pitchFamily="34" charset="0"/>
        <a:buChar char="•"/>
        <a:defRPr kern="1200">
          <a:solidFill>
            <a:srgbClr val="3C3C3C"/>
          </a:solidFill>
          <a:latin typeface="+mn-lt"/>
          <a:ea typeface="+mn-ea"/>
          <a:cs typeface="+mn-cs"/>
        </a:defRPr>
      </a:lvl1pPr>
      <a:lvl2pPr marL="742950" indent="-285750" algn="l" rtl="0" eaLnBrk="0" fontAlgn="base" hangingPunct="0">
        <a:lnSpc>
          <a:spcPct val="150000"/>
        </a:lnSpc>
        <a:spcBef>
          <a:spcPct val="20000"/>
        </a:spcBef>
        <a:spcAft>
          <a:spcPct val="0"/>
        </a:spcAft>
        <a:buFont typeface="Arial" panose="020B0604020202020204" pitchFamily="34" charset="0"/>
        <a:buChar char="–"/>
        <a:defRPr sz="1600" kern="1200">
          <a:solidFill>
            <a:srgbClr val="3C3C3C"/>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panose="020B0604020202020204" pitchFamily="34" charset="0"/>
        <a:buChar char="•"/>
        <a:defRPr sz="1400" kern="1200">
          <a:solidFill>
            <a:srgbClr val="3C3C3C"/>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panose="020B0604020202020204" pitchFamily="34" charset="0"/>
        <a:buChar char="–"/>
        <a:defRPr sz="1200" kern="1200">
          <a:solidFill>
            <a:srgbClr val="3C3C3C"/>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panose="020B0604020202020204" pitchFamily="34" charset="0"/>
        <a:buChar char="»"/>
        <a:defRPr sz="1200" kern="1200">
          <a:solidFill>
            <a:srgbClr val="3C3C3C"/>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3075" name="文本占位符 1026"/>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eaLnBrk="1" hangingPunct="1">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4099" name="文本占位符 1026"/>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eaLnBrk="1" hangingPunct="1">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png"/><Relationship Id="rId1" Type="http://schemas.openxmlformats.org/officeDocument/2006/relationships/slideLayout" Target="../slideLayouts/slideLayout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7.xml"/><Relationship Id="rId1" Type="http://schemas.openxmlformats.org/officeDocument/2006/relationships/video" Target="NULL" TargetMode="External"/><Relationship Id="rId6" Type="http://schemas.openxmlformats.org/officeDocument/2006/relationships/image" Target="../media/image10.jpeg"/><Relationship Id="rId5" Type="http://schemas.openxmlformats.org/officeDocument/2006/relationships/image" Target="../media/image9.png"/><Relationship Id="rId4" Type="http://schemas.microsoft.com/office/2007/relationships/media" Target="../media/media2.mp3"/></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194" name="标题 3"/>
          <p:cNvSpPr>
            <a:spLocks noGrp="1"/>
          </p:cNvSpPr>
          <p:nvPr>
            <p:ph type="title" idx="4294967295"/>
          </p:nvPr>
        </p:nvSpPr>
        <p:spPr>
          <a:xfrm>
            <a:off x="395288" y="1700213"/>
            <a:ext cx="8640762" cy="1800225"/>
          </a:xfrm>
        </p:spPr>
        <p:txBody>
          <a:bodyPr vert="horz" wrap="square" lIns="91440" tIns="45720" rIns="91440" bIns="45720" anchor="t"/>
          <a:lstStyle/>
          <a:p>
            <a:pPr eaLnBrk="1" hangingPunct="1"/>
            <a:r>
              <a:rPr lang="en-US" altLang="zh-CN" sz="5400" b="1" dirty="0">
                <a:solidFill>
                  <a:srgbClr val="FF0000"/>
                </a:solidFill>
              </a:rPr>
              <a:t>2</a:t>
            </a:r>
            <a:r>
              <a:rPr lang="zh-CN" altLang="zh-CN" sz="5400" dirty="0">
                <a:solidFill>
                  <a:srgbClr val="FF0000"/>
                </a:solidFill>
              </a:rPr>
              <a:t>　　</a:t>
            </a:r>
            <a:r>
              <a:rPr lang="en-US" altLang="zh-CN" sz="5400" dirty="0">
                <a:solidFill>
                  <a:srgbClr val="FF0000"/>
                </a:solidFill>
              </a:rPr>
              <a:t/>
            </a:r>
            <a:br>
              <a:rPr lang="en-US" altLang="zh-CN" sz="5400" dirty="0">
                <a:solidFill>
                  <a:srgbClr val="FF0000"/>
                </a:solidFill>
              </a:rPr>
            </a:br>
            <a:r>
              <a:rPr lang="zh-CN" altLang="zh-CN" sz="5400" dirty="0">
                <a:solidFill>
                  <a:srgbClr val="FF0000"/>
                </a:solidFill>
              </a:rPr>
              <a:t>红烛</a:t>
            </a:r>
          </a:p>
        </p:txBody>
      </p:sp>
    </p:spTree>
  </p:cSld>
  <p:clrMapOvr>
    <a:masterClrMapping/>
  </p:clrMapOvr>
  <p:transition spd="slow">
    <p:cover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4341" name="文本框 1"/>
          <p:cNvSpPr txBox="1"/>
          <p:nvPr/>
        </p:nvSpPr>
        <p:spPr>
          <a:xfrm>
            <a:off x="719138" y="1885950"/>
            <a:ext cx="7532687" cy="5631180"/>
          </a:xfrm>
          <a:prstGeom prst="rect">
            <a:avLst/>
          </a:prstGeom>
          <a:noFill/>
          <a:ln w="9525">
            <a:noFill/>
          </a:ln>
        </p:spPr>
        <p:txBody>
          <a:bodyPr wrap="square" anchor="t">
            <a:spAutoFit/>
          </a:bodyPr>
          <a:lstStyle/>
          <a:p>
            <a:r>
              <a:rPr lang="en-US" altLang="zh-CN" sz="3600" dirty="0">
                <a:solidFill>
                  <a:srgbClr val="000000"/>
                </a:solidFill>
                <a:ea typeface="黑体" panose="02010609060101010101" pitchFamily="49" charset="-122"/>
                <a:sym typeface="+mn-ea"/>
              </a:rPr>
              <a:t>【任务</a:t>
            </a:r>
            <a:r>
              <a:rPr lang="zh-CN" altLang="en-US" sz="3600" dirty="0">
                <a:solidFill>
                  <a:srgbClr val="000000"/>
                </a:solidFill>
                <a:ea typeface="黑体" panose="02010609060101010101" pitchFamily="49" charset="-122"/>
                <a:sym typeface="+mn-ea"/>
              </a:rPr>
              <a:t>二</a:t>
            </a:r>
            <a:r>
              <a:rPr lang="en-US" altLang="zh-CN" sz="3600" dirty="0">
                <a:solidFill>
                  <a:srgbClr val="000000"/>
                </a:solidFill>
                <a:ea typeface="黑体" panose="02010609060101010101" pitchFamily="49" charset="-122"/>
                <a:sym typeface="+mn-ea"/>
              </a:rPr>
              <a:t>】</a:t>
            </a:r>
            <a:r>
              <a:rPr lang="zh-CN" altLang="zh-CN" sz="3600" dirty="0">
                <a:solidFill>
                  <a:srgbClr val="000000"/>
                </a:solidFill>
                <a:ea typeface="黑体" panose="02010609060101010101" pitchFamily="49" charset="-122"/>
                <a:sym typeface="+mn-ea"/>
              </a:rPr>
              <a:t>逐节赏析</a:t>
            </a:r>
            <a:endParaRPr lang="en-US" altLang="zh-CN" sz="3600" dirty="0">
              <a:solidFill>
                <a:srgbClr val="000000"/>
              </a:solidFill>
              <a:ea typeface="黑体" panose="02010609060101010101" pitchFamily="49" charset="-122"/>
              <a:sym typeface="+mn-ea"/>
            </a:endParaRPr>
          </a:p>
          <a:p>
            <a:r>
              <a:rPr lang="en-US" altLang="zh-CN" sz="3600">
                <a:latin typeface="Arial" panose="020B0604020202020204" pitchFamily="34" charset="0"/>
                <a:ea typeface="宋体" panose="02010600030101010101" pitchFamily="2" charset="-122"/>
              </a:rPr>
              <a:t>1.</a:t>
            </a:r>
            <a:r>
              <a:rPr lang="zh-CN" altLang="en-US" sz="3600">
                <a:latin typeface="Arial" panose="020B0604020202020204" pitchFamily="34" charset="0"/>
                <a:ea typeface="宋体" panose="02010600030101010101" pitchFamily="2" charset="-122"/>
              </a:rPr>
              <a:t>这首诗将唐代诗人李商隐的一句诗“蜡炬成灰泪始干”作为引子，诗歌主体扣住了引子中的哪两个字写红烛?说一下理由。 </a:t>
            </a:r>
          </a:p>
          <a:p>
            <a:r>
              <a:rPr lang="zh-CN" altLang="en-US" sz="3600">
                <a:solidFill>
                  <a:srgbClr val="FF0000"/>
                </a:solidFill>
                <a:latin typeface="Arial" panose="020B0604020202020204" pitchFamily="34" charset="0"/>
                <a:ea typeface="宋体" panose="02010600030101010101" pitchFamily="2" charset="-122"/>
              </a:rPr>
              <a:t>“灰”与“泪”</a:t>
            </a:r>
          </a:p>
          <a:p>
            <a:r>
              <a:rPr lang="zh-CN" altLang="en-US" sz="3600">
                <a:latin typeface="Arial" panose="020B0604020202020204" pitchFamily="34" charset="0"/>
                <a:ea typeface="宋体" panose="02010600030101010101" pitchFamily="2" charset="-122"/>
              </a:rPr>
              <a:t>2、3、4节——“灰” </a:t>
            </a:r>
          </a:p>
          <a:p>
            <a:r>
              <a:rPr lang="zh-CN" altLang="en-US" sz="3600">
                <a:latin typeface="Arial" panose="020B0604020202020204" pitchFamily="34" charset="0"/>
                <a:ea typeface="宋体" panose="02010600030101010101" pitchFamily="2" charset="-122"/>
              </a:rPr>
              <a:t>5、6、7、8——“泪”</a:t>
            </a:r>
          </a:p>
          <a:p>
            <a:endParaRPr lang="zh-CN" altLang="en-US" sz="3600">
              <a:latin typeface="Arial" panose="020B0604020202020204" pitchFamily="34" charset="0"/>
              <a:ea typeface="宋体" panose="02010600030101010101" pitchFamily="2" charset="-122"/>
            </a:endParaRPr>
          </a:p>
          <a:p>
            <a:endParaRPr lang="zh-CN" altLang="en-US" sz="3600">
              <a:latin typeface="Arial" panose="020B0604020202020204" pitchFamily="34" charset="0"/>
              <a:ea typeface="宋体" panose="02010600030101010101" pitchFamily="2" charset="-122"/>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4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41">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4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WordArt 2"/>
          <p:cNvSpPr>
            <a:spLocks noChangeArrowheads="1" noChangeShapeType="1"/>
          </p:cNvSpPr>
          <p:nvPr/>
        </p:nvSpPr>
        <p:spPr bwMode="auto">
          <a:xfrm>
            <a:off x="2411413" y="1774825"/>
            <a:ext cx="3608387" cy="20907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黑体"/>
                <a:ea typeface="黑体"/>
              </a:rPr>
              <a:t>第一节赏析</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第1节</a:t>
            </a:r>
          </a:p>
        </p:txBody>
      </p:sp>
      <p:sp>
        <p:nvSpPr>
          <p:cNvPr id="14339" name="Rectangle 3"/>
          <p:cNvSpPr>
            <a:spLocks noGrp="1" noRot="1" noChangeArrowheads="1"/>
          </p:cNvSpPr>
          <p:nvPr>
            <p:ph type="body" sz="half" idx="1"/>
          </p:nvPr>
        </p:nvSpPr>
        <p:spPr>
          <a:xfrm>
            <a:off x="0" y="1500174"/>
            <a:ext cx="8605866" cy="5357826"/>
          </a:xfrm>
        </p:spPr>
        <p:txBody>
          <a:bodyPr/>
          <a:lstStyle/>
          <a:p>
            <a:pPr eaLnBrk="1" hangingPunct="1">
              <a:lnSpc>
                <a:spcPct val="130000"/>
              </a:lnSpc>
              <a:buFont typeface="Wingdings" pitchFamily="2" charset="2"/>
              <a:buNone/>
            </a:pPr>
            <a:r>
              <a:rPr lang="zh-CN" altLang="zh-CN" sz="2400" b="1" dirty="0" smtClean="0">
                <a:solidFill>
                  <a:srgbClr val="1C1C1C"/>
                </a:solidFill>
                <a:latin typeface="楷体_GB2312" pitchFamily="1" charset="-122"/>
                <a:ea typeface="楷体_GB2312" pitchFamily="1" charset="-122"/>
              </a:rPr>
              <a:t>一开头，诗人就怀着敬慕的心情赞叹荧荧的红烛</a:t>
            </a:r>
            <a:r>
              <a:rPr lang="zh-CN" altLang="zh-CN" sz="2400" b="1" dirty="0" smtClean="0">
                <a:solidFill>
                  <a:srgbClr val="FF0000"/>
                </a:solidFill>
                <a:latin typeface="楷体_GB2312" pitchFamily="1" charset="-122"/>
                <a:ea typeface="楷体_GB2312" pitchFamily="1" charset="-122"/>
              </a:rPr>
              <a:t>。</a:t>
            </a:r>
            <a:r>
              <a:rPr lang="zh-CN" altLang="zh-CN" sz="2400" b="1" dirty="0" smtClean="0">
                <a:solidFill>
                  <a:srgbClr val="FF0000"/>
                </a:solidFill>
                <a:latin typeface="宋体" pitchFamily="2" charset="-122"/>
                <a:ea typeface="楷体_GB2312" pitchFamily="1" charset="-122"/>
              </a:rPr>
              <a:t>“</a:t>
            </a:r>
            <a:r>
              <a:rPr lang="zh-CN" altLang="zh-CN" sz="2400" b="1" dirty="0" smtClean="0">
                <a:solidFill>
                  <a:srgbClr val="FF0000"/>
                </a:solidFill>
                <a:latin typeface="楷体_GB2312" pitchFamily="1" charset="-122"/>
                <a:ea typeface="楷体_GB2312" pitchFamily="1" charset="-122"/>
              </a:rPr>
              <a:t>红</a:t>
            </a:r>
            <a:r>
              <a:rPr lang="zh-CN" altLang="zh-CN" sz="2400" b="1" dirty="0" smtClean="0">
                <a:solidFill>
                  <a:srgbClr val="FF0000"/>
                </a:solidFill>
                <a:latin typeface="宋体" pitchFamily="2" charset="-122"/>
                <a:ea typeface="楷体_GB2312" pitchFamily="1" charset="-122"/>
              </a:rPr>
              <a:t>”</a:t>
            </a:r>
            <a:r>
              <a:rPr lang="zh-CN" altLang="zh-CN" sz="2400" b="1" dirty="0" smtClean="0">
                <a:solidFill>
                  <a:srgbClr val="FF0000"/>
                </a:solidFill>
                <a:latin typeface="楷体_GB2312" pitchFamily="1" charset="-122"/>
                <a:ea typeface="楷体_GB2312" pitchFamily="1" charset="-122"/>
              </a:rPr>
              <a:t>是赤诚的象征。红烛在诗人眼里，是理想的人格的化身。</a:t>
            </a:r>
            <a:r>
              <a:rPr lang="zh-CN" altLang="zh-CN" sz="2400" b="1" dirty="0" smtClean="0">
                <a:solidFill>
                  <a:srgbClr val="1C1C1C"/>
                </a:solidFill>
                <a:latin typeface="楷体_GB2312" pitchFamily="1" charset="-122"/>
                <a:ea typeface="楷体_GB2312" pitchFamily="1" charset="-122"/>
              </a:rPr>
              <a:t>他提出了自我要求：</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诗人啊!吐出你的心来比比，可是一般颜色?</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诗人的心应该也这样的红，</a:t>
            </a:r>
            <a:r>
              <a:rPr lang="zh-CN" altLang="zh-CN" sz="2400" b="1" dirty="0" smtClean="0">
                <a:solidFill>
                  <a:srgbClr val="FF0000"/>
                </a:solidFill>
                <a:latin typeface="楷体_GB2312" pitchFamily="1" charset="-122"/>
                <a:ea typeface="楷体_GB2312" pitchFamily="1" charset="-122"/>
              </a:rPr>
              <a:t>一个</a:t>
            </a:r>
            <a:r>
              <a:rPr lang="zh-CN" altLang="zh-CN" sz="2400" b="1" dirty="0" smtClean="0">
                <a:solidFill>
                  <a:srgbClr val="FF0000"/>
                </a:solidFill>
                <a:latin typeface="宋体" pitchFamily="2" charset="-122"/>
                <a:ea typeface="楷体_GB2312" pitchFamily="1" charset="-122"/>
              </a:rPr>
              <a:t>“</a:t>
            </a:r>
            <a:r>
              <a:rPr lang="zh-CN" altLang="zh-CN" sz="2400" b="1" dirty="0" smtClean="0">
                <a:solidFill>
                  <a:srgbClr val="FF0000"/>
                </a:solidFill>
                <a:latin typeface="楷体_GB2312" pitchFamily="1" charset="-122"/>
                <a:ea typeface="楷体_GB2312" pitchFamily="1" charset="-122"/>
              </a:rPr>
              <a:t>吐</a:t>
            </a:r>
            <a:r>
              <a:rPr lang="zh-CN" altLang="zh-CN" sz="2400" b="1" dirty="0" smtClean="0">
                <a:solidFill>
                  <a:srgbClr val="FF0000"/>
                </a:solidFill>
                <a:latin typeface="宋体" pitchFamily="2" charset="-122"/>
                <a:ea typeface="楷体_GB2312" pitchFamily="1" charset="-122"/>
              </a:rPr>
              <a:t>”</a:t>
            </a:r>
            <a:r>
              <a:rPr lang="zh-CN" altLang="zh-CN" sz="2400" b="1" dirty="0" smtClean="0">
                <a:solidFill>
                  <a:srgbClr val="FF0000"/>
                </a:solidFill>
                <a:latin typeface="楷体_GB2312" pitchFamily="1" charset="-122"/>
                <a:ea typeface="楷体_GB2312" pitchFamily="1" charset="-122"/>
              </a:rPr>
              <a:t>字，逼真地摹状了诗人那种火热的爱国情感不吐不快的神态。</a:t>
            </a:r>
            <a:r>
              <a:rPr lang="zh-CN" altLang="zh-CN" sz="2400" b="1" dirty="0" smtClean="0">
                <a:solidFill>
                  <a:srgbClr val="1C1C1C"/>
                </a:solidFill>
                <a:latin typeface="楷体_GB2312" pitchFamily="1" charset="-122"/>
                <a:ea typeface="楷体_GB2312" pitchFamily="1" charset="-122"/>
              </a:rPr>
              <a:t>我们感受到，诗人的那颗赤子之心，是如此纯洁率真，晶明透亮，灼灼发热。在这首诗中，可以说红烛就是诗人，诗人就是红烛，</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人与物化，意与境融</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。理解了这一点，对全诗的思想感情也就比较容易把握了。</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第2节</a:t>
            </a:r>
          </a:p>
        </p:txBody>
      </p:sp>
      <p:sp>
        <p:nvSpPr>
          <p:cNvPr id="15363" name="Rectangle 3"/>
          <p:cNvSpPr>
            <a:spLocks noGrp="1" noRot="1" noChangeArrowheads="1"/>
          </p:cNvSpPr>
          <p:nvPr>
            <p:ph type="body" sz="half" idx="1"/>
          </p:nvPr>
        </p:nvSpPr>
        <p:spPr>
          <a:xfrm>
            <a:off x="109539" y="1341438"/>
            <a:ext cx="8748742" cy="5616575"/>
          </a:xfrm>
        </p:spPr>
        <p:txBody>
          <a:bodyPr/>
          <a:lstStyle/>
          <a:p>
            <a:pPr eaLnBrk="1" hangingPunct="1">
              <a:lnSpc>
                <a:spcPct val="130000"/>
              </a:lnSpc>
              <a:buFont typeface="Wingdings" pitchFamily="2" charset="2"/>
              <a:buNone/>
            </a:pPr>
            <a:r>
              <a:rPr lang="zh-CN" altLang="zh-CN" sz="2400" b="1" dirty="0" smtClean="0">
                <a:solidFill>
                  <a:srgbClr val="FF0000"/>
                </a:solidFill>
                <a:latin typeface="楷体_GB2312" pitchFamily="1" charset="-122"/>
                <a:ea typeface="楷体_GB2312" pitchFamily="1" charset="-122"/>
              </a:rPr>
              <a:t>第2、第3节，是对红烛自我牺牲精神的讴歌。</a:t>
            </a:r>
            <a:r>
              <a:rPr lang="zh-CN" altLang="zh-CN" sz="2400" b="1" dirty="0" smtClean="0">
                <a:solidFill>
                  <a:srgbClr val="1C1C1C"/>
                </a:solidFill>
                <a:latin typeface="楷体_GB2312" pitchFamily="1" charset="-122"/>
                <a:ea typeface="楷体_GB2312" pitchFamily="1" charset="-122"/>
              </a:rPr>
              <a:t>诗人用设问手法，自问自答，生动地表现了一个思考觉悟的过程。前后两种截然相反的回答，表明了诗人的醒悟，同时也更有力，地表现了红烛精神的可贵。诗人把蜡比作躯体，把火比作灵魂，躯体和灵魂当然应该是互相依存的，这样就发生了一个问题：</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为何更须烧蜡成灰，然后才放光出?</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起初觉得这是大惑不解的，认为红烛自己</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一误再误</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，诗人认为这真</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矛盾</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，自相冲突，不可理解。但是，诗人终于彻悟了，对先前的认识来了一个彻底的自我否定，并非</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一误再误</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红烛啊!不误，不误!</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FF0000"/>
                </a:solidFill>
                <a:latin typeface="楷体_GB2312" pitchFamily="1" charset="-122"/>
                <a:ea typeface="楷体_GB2312" pitchFamily="1" charset="-122"/>
              </a:rPr>
              <a:t>诗人理解了红烛，由衷地赞美红烛的奉献精神。</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 第3节</a:t>
            </a:r>
          </a:p>
        </p:txBody>
      </p:sp>
      <p:sp>
        <p:nvSpPr>
          <p:cNvPr id="16387" name="Rectangle 3"/>
          <p:cNvSpPr>
            <a:spLocks noGrp="1" noRot="1" noChangeArrowheads="1"/>
          </p:cNvSpPr>
          <p:nvPr>
            <p:ph type="body" sz="half" idx="1"/>
          </p:nvPr>
        </p:nvSpPr>
        <p:spPr>
          <a:xfrm>
            <a:off x="109539" y="1341438"/>
            <a:ext cx="8320114" cy="5616575"/>
          </a:xfrm>
        </p:spPr>
        <p:txBody>
          <a:bodyPr/>
          <a:lstStyle/>
          <a:p>
            <a:pPr eaLnBrk="1" hangingPunct="1">
              <a:lnSpc>
                <a:spcPct val="130000"/>
              </a:lnSpc>
              <a:buFont typeface="Wingdings" pitchFamily="2" charset="2"/>
              <a:buNone/>
            </a:pPr>
            <a:r>
              <a:rPr lang="zh-CN" altLang="zh-CN" sz="2400" b="1" dirty="0" smtClean="0">
                <a:solidFill>
                  <a:srgbClr val="1C1C1C"/>
                </a:solidFill>
                <a:latin typeface="楷体_GB2312" pitchFamily="1" charset="-122"/>
                <a:ea typeface="楷体_GB2312" pitchFamily="1" charset="-122"/>
              </a:rPr>
              <a:t>上一节说</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一误再误</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，错怪红烛的语气很强烈，又包含着自作聪明的意味；下一节说</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不误，不误!</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用了反复手法，否定语气更加强烈。一反一正两种回答，相形之下，更强烈地表现了认识的根本转变，包含着对先前自作聪明的惭愧，由顿悟而对红烛产生了深为敬仰的感情。诗人彻悟了，光是要</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烧</a:t>
            </a:r>
            <a:r>
              <a:rPr lang="zh-CN" altLang="zh-CN" sz="2400" b="1" dirty="0" smtClean="0">
                <a:solidFill>
                  <a:srgbClr val="1C1C1C"/>
                </a:solidFill>
                <a:latin typeface="宋体" pitchFamily="2" charset="-122"/>
                <a:ea typeface="楷体_GB2312" pitchFamily="1" charset="-122"/>
              </a:rPr>
              <a:t>”</a:t>
            </a:r>
            <a:r>
              <a:rPr lang="zh-CN" altLang="zh-CN" sz="2400" b="1" dirty="0" smtClean="0">
                <a:solidFill>
                  <a:srgbClr val="1C1C1C"/>
                </a:solidFill>
                <a:latin typeface="楷体_GB2312" pitchFamily="1" charset="-122"/>
                <a:ea typeface="楷体_GB2312" pitchFamily="1" charset="-122"/>
              </a:rPr>
              <a:t>出来的，只有自我燃烧，只有无私奉献，才能放出光芒。这正是与利己主义哲学完全对立的一种新的人生观。诗人的思考，实际上反映了那个时代进步青年在探索人生真谛的思想历程中所遇到的矛盾和获得的觉悟</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 第4节</a:t>
            </a:r>
          </a:p>
        </p:txBody>
      </p:sp>
      <p:sp>
        <p:nvSpPr>
          <p:cNvPr id="17411" name="Rectangle 3"/>
          <p:cNvSpPr>
            <a:spLocks noGrp="1" noRot="1" noChangeArrowheads="1"/>
          </p:cNvSpPr>
          <p:nvPr>
            <p:ph type="body" sz="half" idx="1"/>
          </p:nvPr>
        </p:nvSpPr>
        <p:spPr>
          <a:xfrm>
            <a:off x="109539" y="1341438"/>
            <a:ext cx="8748742" cy="5616575"/>
          </a:xfrm>
        </p:spPr>
        <p:txBody>
          <a:bodyPr/>
          <a:lstStyle/>
          <a:p>
            <a:pPr eaLnBrk="1" hangingPunct="1">
              <a:lnSpc>
                <a:spcPct val="130000"/>
              </a:lnSpc>
              <a:buFont typeface="Wingdings" pitchFamily="2" charset="2"/>
              <a:buNone/>
            </a:pPr>
            <a:r>
              <a:rPr lang="zh-CN" altLang="zh-CN" sz="2000" b="1" dirty="0" smtClean="0">
                <a:solidFill>
                  <a:srgbClr val="1C1C1C"/>
                </a:solidFill>
                <a:latin typeface="楷体_GB2312" pitchFamily="1" charset="-122"/>
                <a:ea typeface="楷体_GB2312" pitchFamily="1" charset="-122"/>
              </a:rPr>
              <a:t>第4节含义比较深刻，应作为教读的重点。</a:t>
            </a:r>
            <a:r>
              <a:rPr lang="zh-CN" altLang="zh-CN" sz="2000" b="1" dirty="0" smtClean="0">
                <a:solidFill>
                  <a:srgbClr val="1C1C1C"/>
                </a:solidFill>
                <a:latin typeface="宋体" pitchFamily="2" charset="-122"/>
                <a:ea typeface="楷体_GB2312" pitchFamily="1" charset="-122"/>
              </a:rPr>
              <a:t>    </a:t>
            </a:r>
            <a:r>
              <a:rPr lang="zh-CN" altLang="zh-CN" sz="2000" b="1" dirty="0" smtClean="0">
                <a:solidFill>
                  <a:srgbClr val="1C1C1C"/>
                </a:solidFill>
                <a:latin typeface="楷体_GB2312" pitchFamily="1" charset="-122"/>
                <a:ea typeface="楷体_GB2312" pitchFamily="1" charset="-122"/>
              </a:rPr>
              <a:t>这一节是诗人对红烛的殷殷寄语，也是诗人的自勉自励。</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既制了，便烧着</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，便要燃烧不息，</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有一分热，发一分光</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。人生的价值也在于奉献，活着就要让生命之火熊熊燃烧，让智慧和才能放出灿烂的火光。诗人借着红烛的形象激励自己，表达自己的信念和心愿。</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烧罢!烧罢!烧破世人的梦，烧沸世人的血</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也救出他们的灵魂，也捣破他们的监狱尸当时，民众深受帝国主义封建主义思想文化的毒害，如沉睡梦中尚未觉醒，血性犹存然而麻木不仁，犹如身陷囹圄受着禁锢。诗人认为，自己的职责，就在于从梦中唤醒世人，救治世人的灵魂，使民众觉悟，使民众奋起，使民众热血沸腾，使民众走向光明，从帝国主义、封建主义所设置的精神监狱中解放出来。诗人爱国的赤诚之心是与祖国人民的命运紧密联系在一起的。</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 第5—7节</a:t>
            </a:r>
          </a:p>
        </p:txBody>
      </p:sp>
      <p:sp>
        <p:nvSpPr>
          <p:cNvPr id="18435" name="Rectangle 3"/>
          <p:cNvSpPr>
            <a:spLocks noGrp="1" noRot="1" noChangeArrowheads="1"/>
          </p:cNvSpPr>
          <p:nvPr>
            <p:ph type="body" sz="half" idx="1"/>
          </p:nvPr>
        </p:nvSpPr>
        <p:spPr>
          <a:xfrm>
            <a:off x="109538" y="1341438"/>
            <a:ext cx="9259887" cy="5616575"/>
          </a:xfrm>
        </p:spPr>
        <p:txBody>
          <a:bodyPr/>
          <a:lstStyle/>
          <a:p>
            <a:pPr eaLnBrk="1" hangingPunct="1">
              <a:lnSpc>
                <a:spcPct val="130000"/>
              </a:lnSpc>
              <a:buFont typeface="Wingdings" pitchFamily="2" charset="2"/>
              <a:buNone/>
            </a:pPr>
            <a:r>
              <a:rPr lang="zh-CN" altLang="zh-CN" sz="1600" b="1" dirty="0" smtClean="0">
                <a:solidFill>
                  <a:srgbClr val="1C1C1C"/>
                </a:solidFill>
                <a:latin typeface="楷体_GB2312" pitchFamily="1" charset="-122"/>
                <a:ea typeface="楷体_GB2312" pitchFamily="1" charset="-122"/>
              </a:rPr>
              <a:t>第5节，是诗人对烛泪的思考，对红烛的劝慰。首先揭示了一种很矛盾的现象：</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你心火发光之期，正是泪流开始之日。</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诗人的注意力转到烛泪上面，矛盾的现象已经包含着疑问。这一节开头的呼唤，是同情的呼唤，是惊疑的呼唤。</a:t>
            </a:r>
            <a:r>
              <a:rPr lang="zh-CN" altLang="zh-CN" sz="1600" b="1" dirty="0" smtClean="0">
                <a:solidFill>
                  <a:srgbClr val="1C1C1C"/>
                </a:solidFill>
                <a:latin typeface="宋体" pitchFamily="2" charset="-122"/>
                <a:ea typeface="楷体_GB2312" pitchFamily="1" charset="-122"/>
              </a:rPr>
              <a:t>    </a:t>
            </a:r>
            <a:r>
              <a:rPr lang="zh-CN" altLang="zh-CN" sz="1600" b="1" dirty="0" smtClean="0">
                <a:solidFill>
                  <a:srgbClr val="1C1C1C"/>
                </a:solidFill>
                <a:latin typeface="楷体_GB2312" pitchFamily="1" charset="-122"/>
                <a:ea typeface="楷体_GB2312" pitchFamily="1" charset="-122"/>
              </a:rPr>
              <a:t>古代诗词中常把蜡烛燃点时流溢的油脂叫做</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烛泪</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。诗人沿用这种拟人手法，驰骋想象，亲切地问红烛：</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何苦伤心流泪?</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诗人同情、惊疑、思索。这里抒发的正是诗人在现实生活的漩涡中，内心所涌现的矛盾、痛苦和挣扎。诗人经过一番求索，恍然大悟：</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哦!我知道了!</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他寻求到的答案，是还有</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残风</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的存在。红烛</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心火发光</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，自身</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烧蜡成灰</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，世人并非都像诗人自己那样怀着敬意，那种邪恶的势力不但对此毫无敬意，相反却</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来侵你的光芒</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。红烛流泪，是为烧得不稳而急得流泪。红烛不怕牺牲自己，相反，他要充分地牺牲自己，为世人创造光明，他</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急</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的只是不能给世人带来更多的光明。诗人自己怀着拯救祖国文明的美好意愿，不是同样受到黑暗丑恶势力的干扰和阻挠，感到壮志难酬，为此而痛哭流涕么?冷酷的现实就是这样，你要创造光明，不但要牺牲了自己，还要</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流一滴泪，灰一分心</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a:t>
            </a:r>
            <a:r>
              <a:rPr lang="zh-CN" altLang="zh-CN" sz="1600" b="1" dirty="0" smtClean="0">
                <a:solidFill>
                  <a:srgbClr val="1C1C1C"/>
                </a:solidFill>
                <a:latin typeface="宋体" pitchFamily="2" charset="-122"/>
                <a:ea typeface="楷体_GB2312" pitchFamily="1" charset="-122"/>
              </a:rPr>
              <a:t>    </a:t>
            </a:r>
            <a:r>
              <a:rPr lang="zh-CN" altLang="zh-CN" sz="1600" b="1" dirty="0" smtClean="0">
                <a:solidFill>
                  <a:srgbClr val="1C1C1C"/>
                </a:solidFill>
                <a:latin typeface="楷体_GB2312" pitchFamily="1" charset="-122"/>
                <a:ea typeface="楷体_GB2312" pitchFamily="1" charset="-122"/>
              </a:rPr>
              <a:t>但是，红烛的泪不会白流。诗人劝慰道：</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请将你的脂膏，不息地流向人间，培出慰藉底花儿，结成快乐的果子!</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红烛的泪便是对世人的又一种贡献。诗人托物言志，他既已抱定献身祖国的心愿，也就不怕不幸的遭遇，那些带泪的诗行，可以</a:t>
            </a:r>
            <a:r>
              <a:rPr lang="zh-CN" altLang="zh-CN" sz="1600" b="1" dirty="0" smtClean="0">
                <a:solidFill>
                  <a:srgbClr val="1C1C1C"/>
                </a:solidFill>
                <a:latin typeface="宋体" pitchFamily="2" charset="-122"/>
                <a:ea typeface="楷体_GB2312" pitchFamily="1" charset="-122"/>
              </a:rPr>
              <a:t>“</a:t>
            </a:r>
            <a:r>
              <a:rPr lang="zh-CN" altLang="zh-CN" sz="1600" b="1" dirty="0" smtClean="0">
                <a:solidFill>
                  <a:srgbClr val="1C1C1C"/>
                </a:solidFill>
                <a:latin typeface="楷体_GB2312" pitchFamily="1" charset="-122"/>
                <a:ea typeface="楷体_GB2312" pitchFamily="1" charset="-122"/>
              </a:rPr>
              <a:t>培出慰藉底花儿，结成快乐的果子!</a:t>
            </a:r>
            <a:r>
              <a:rPr lang="zh-CN" altLang="zh-CN" sz="1600" b="1" dirty="0" smtClean="0">
                <a:solidFill>
                  <a:srgbClr val="1C1C1C"/>
                </a:solidFill>
                <a:latin typeface="宋体" pitchFamily="2" charset="-122"/>
                <a:ea typeface="楷体_GB2312" pitchFamily="1" charset="-122"/>
              </a:rPr>
              <a:t>”</a:t>
            </a:r>
            <a:endParaRPr lang="zh-CN" altLang="zh-CN" sz="1600" b="1" dirty="0" smtClean="0">
              <a:solidFill>
                <a:srgbClr val="1C1C1C"/>
              </a:solidFill>
              <a:latin typeface="楷体_GB2312" pitchFamily="1" charset="-122"/>
              <a:ea typeface="楷体_GB2312" pitchFamily="1"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algn="l" eaLnBrk="1" hangingPunct="1"/>
            <a:r>
              <a:rPr lang="zh-CN" altLang="en-US" sz="3600" b="1" dirty="0" smtClean="0">
                <a:solidFill>
                  <a:srgbClr val="800000"/>
                </a:solidFill>
                <a:ea typeface="方正舒体" pitchFamily="2" charset="-122"/>
              </a:rPr>
              <a:t> 第8、9节</a:t>
            </a:r>
          </a:p>
        </p:txBody>
      </p:sp>
      <p:sp>
        <p:nvSpPr>
          <p:cNvPr id="19459" name="Rectangle 3"/>
          <p:cNvSpPr>
            <a:spLocks noGrp="1" noRot="1" noChangeArrowheads="1"/>
          </p:cNvSpPr>
          <p:nvPr>
            <p:ph type="body" sz="half" idx="1"/>
          </p:nvPr>
        </p:nvSpPr>
        <p:spPr>
          <a:xfrm>
            <a:off x="109538" y="1341438"/>
            <a:ext cx="9259887" cy="5616575"/>
          </a:xfrm>
        </p:spPr>
        <p:txBody>
          <a:bodyPr/>
          <a:lstStyle/>
          <a:p>
            <a:pPr eaLnBrk="1" hangingPunct="1">
              <a:lnSpc>
                <a:spcPct val="130000"/>
              </a:lnSpc>
              <a:buFont typeface="Wingdings" pitchFamily="2" charset="2"/>
              <a:buNone/>
            </a:pPr>
            <a:r>
              <a:rPr lang="zh-CN" altLang="zh-CN" sz="2000" b="1" smtClean="0">
                <a:solidFill>
                  <a:srgbClr val="1C1C1C"/>
                </a:solidFill>
                <a:latin typeface="宋体" pitchFamily="2" charset="-122"/>
                <a:ea typeface="楷体_GB2312" pitchFamily="1" charset="-122"/>
              </a:rPr>
              <a:t> </a:t>
            </a:r>
            <a:r>
              <a:rPr lang="zh-CN" altLang="zh-CN" sz="2000" b="1" smtClean="0">
                <a:solidFill>
                  <a:srgbClr val="1C1C1C"/>
                </a:solidFill>
                <a:latin typeface="楷体_GB2312" pitchFamily="1" charset="-122"/>
                <a:ea typeface="楷体_GB2312" pitchFamily="1" charset="-122"/>
              </a:rPr>
              <a:t>开头一节着眼于红烛的颜色，将红烛精神集中在一个</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红</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字上面，凸现了红烛的总体形象。由红烛形象即刻联想到诗人自身，</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物</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与</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我</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就完全交融起来。最后一节归结到</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莫问收获，但问耕耘</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这样一个境界，也就是将红烛精神归结到一种彻底奉献的人生隐的一句诗</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蜡炬成灰泪始干</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作为引子，诗的主体部分就是扣住</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灰</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与</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泪</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分两层来展开抒情的。全诗以诗人对</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红烛</a:t>
            </a:r>
            <a:r>
              <a:rPr lang="zh-CN" altLang="zh-CN" sz="2000" b="1" smtClean="0">
                <a:solidFill>
                  <a:srgbClr val="1C1C1C"/>
                </a:solidFill>
                <a:latin typeface="宋体" pitchFamily="2" charset="-122"/>
                <a:ea typeface="楷体_GB2312" pitchFamily="1" charset="-122"/>
              </a:rPr>
              <a:t>”</a:t>
            </a:r>
            <a:r>
              <a:rPr lang="zh-CN" altLang="zh-CN" sz="2000" b="1" smtClean="0">
                <a:solidFill>
                  <a:srgbClr val="1C1C1C"/>
                </a:solidFill>
                <a:latin typeface="楷体_GB2312" pitchFamily="1" charset="-122"/>
                <a:ea typeface="楷体_GB2312" pitchFamily="1" charset="-122"/>
              </a:rPr>
              <a:t>的心迹交流为线索，用问答的形式展开诗意，抒发诗情，显示了诗人对人生真谛、对诗歌创作宗旨的求索过程和结果。</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algn="l" eaLnBrk="1" hangingPunct="1"/>
            <a:r>
              <a:rPr lang="zh-CN" altLang="en-US" sz="3600" b="1" smtClean="0">
                <a:solidFill>
                  <a:srgbClr val="800000"/>
                </a:solidFill>
                <a:ea typeface="方正舒体" pitchFamily="2" charset="-122"/>
              </a:rPr>
              <a:t> 第8、9节</a:t>
            </a:r>
            <a:endParaRPr lang="zh-CN" altLang="en-US" smtClean="0"/>
          </a:p>
        </p:txBody>
      </p:sp>
      <p:sp>
        <p:nvSpPr>
          <p:cNvPr id="20483" name="Rectangle 3"/>
          <p:cNvSpPr>
            <a:spLocks noGrp="1" noRot="1" noChangeArrowheads="1"/>
          </p:cNvSpPr>
          <p:nvPr>
            <p:ph type="body" sz="half" idx="1"/>
          </p:nvPr>
        </p:nvSpPr>
        <p:spPr>
          <a:xfrm>
            <a:off x="109539" y="1341438"/>
            <a:ext cx="8177238" cy="5616575"/>
          </a:xfrm>
        </p:spPr>
        <p:txBody>
          <a:bodyPr/>
          <a:lstStyle/>
          <a:p>
            <a:pPr eaLnBrk="1" hangingPunct="1">
              <a:lnSpc>
                <a:spcPct val="130000"/>
              </a:lnSpc>
              <a:buFont typeface="Wingdings" pitchFamily="2" charset="2"/>
              <a:buNone/>
            </a:pPr>
            <a:r>
              <a:rPr lang="zh-CN" altLang="zh-CN" sz="2000" b="1" dirty="0" smtClean="0">
                <a:solidFill>
                  <a:srgbClr val="1C1C1C"/>
                </a:solidFill>
                <a:latin typeface="宋体" pitchFamily="2" charset="-122"/>
                <a:ea typeface="楷体_GB2312" pitchFamily="1" charset="-122"/>
              </a:rPr>
              <a:t> </a:t>
            </a:r>
            <a:r>
              <a:rPr lang="zh-CN" altLang="zh-CN" sz="2000" b="1" dirty="0" smtClean="0">
                <a:solidFill>
                  <a:srgbClr val="1C1C1C"/>
                </a:solidFill>
                <a:latin typeface="楷体_GB2312" pitchFamily="1" charset="-122"/>
                <a:ea typeface="楷体_GB2312" pitchFamily="1" charset="-122"/>
              </a:rPr>
              <a:t>开头一节着眼于红烛的颜色，将红烛精神集中在一个</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红</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字上面，凸现了红烛的总体形象。由红烛形象即刻联想到诗人自身，</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物</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与</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我</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就完全交融起来。最后一节归结到</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莫问收获，但问耕耘</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这样一个境界，也就是将红烛精神归结到一种彻底奉献的人生隐的一句诗</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蜡炬成灰泪始干</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作为引子，诗的主体部分就是扣住</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灰</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与</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泪</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分两层来展开抒情的。全诗以诗人对</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红烛</a:t>
            </a:r>
            <a:r>
              <a:rPr lang="zh-CN" altLang="zh-CN" sz="2000" b="1" dirty="0" smtClean="0">
                <a:solidFill>
                  <a:srgbClr val="1C1C1C"/>
                </a:solidFill>
                <a:latin typeface="宋体" pitchFamily="2" charset="-122"/>
                <a:ea typeface="楷体_GB2312" pitchFamily="1" charset="-122"/>
              </a:rPr>
              <a:t>”</a:t>
            </a:r>
            <a:r>
              <a:rPr lang="zh-CN" altLang="zh-CN" sz="2000" b="1" dirty="0" smtClean="0">
                <a:solidFill>
                  <a:srgbClr val="1C1C1C"/>
                </a:solidFill>
                <a:latin typeface="楷体_GB2312" pitchFamily="1" charset="-122"/>
                <a:ea typeface="楷体_GB2312" pitchFamily="1" charset="-122"/>
              </a:rPr>
              <a:t>的心迹交流为线索，用问答的形式展开诗意，抒发诗情，显示了诗人对人生真谛、对诗歌创作宗旨的求索过程和结果。</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8437" name="矩形 1"/>
          <p:cNvSpPr>
            <a:spLocks noChangeAspect="1"/>
          </p:cNvSpPr>
          <p:nvPr/>
        </p:nvSpPr>
        <p:spPr>
          <a:xfrm>
            <a:off x="508000" y="2493963"/>
            <a:ext cx="8115300" cy="2675255"/>
          </a:xfrm>
          <a:prstGeom prst="rect">
            <a:avLst/>
          </a:prstGeom>
          <a:noFill/>
          <a:ln w="9525">
            <a:noFill/>
          </a:ln>
        </p:spPr>
        <p:txBody>
          <a:bodyPr wrap="square" anchor="t">
            <a:spAutoFit/>
          </a:bodyPr>
          <a:lstStyle/>
          <a:p>
            <a:pPr defTabSz="914400">
              <a:lnSpc>
                <a:spcPct val="120000"/>
              </a:lnSpc>
              <a:tabLst>
                <a:tab pos="1028700" algn="l"/>
                <a:tab pos="1849755" algn="l"/>
                <a:tab pos="2536825" algn="l"/>
                <a:tab pos="3221355" algn="l"/>
              </a:tabLst>
            </a:pPr>
            <a:r>
              <a:rPr lang="en-US" altLang="en-US" sz="2800" b="1" dirty="0">
                <a:solidFill>
                  <a:srgbClr val="000000"/>
                </a:solidFill>
                <a:latin typeface="Times New Roman" panose="02020603050405020304" pitchFamily="18" charset="0"/>
                <a:ea typeface="宋体" panose="02010600030101010101" pitchFamily="2" charset="-122"/>
              </a:rPr>
              <a:t>2</a:t>
            </a:r>
            <a:r>
              <a:rPr lang="en-US" altLang="zh-CN" sz="2800" dirty="0">
                <a:solidFill>
                  <a:srgbClr val="000000"/>
                </a:solidFill>
                <a:latin typeface="Times New Roman" panose="02020603050405020304" pitchFamily="18" charset="0"/>
                <a:ea typeface="宋体" panose="02010600030101010101" pitchFamily="2" charset="-122"/>
              </a:rPr>
              <a:t>.</a:t>
            </a:r>
            <a:r>
              <a:rPr lang="zh-CN" altLang="en-US" sz="2800" dirty="0">
                <a:solidFill>
                  <a:srgbClr val="000000"/>
                </a:solidFill>
                <a:latin typeface="Times New Roman" panose="02020603050405020304" pitchFamily="18" charset="0"/>
                <a:ea typeface="宋体" panose="02010600030101010101" pitchFamily="2" charset="-122"/>
              </a:rPr>
              <a:t>开头</a:t>
            </a:r>
            <a:r>
              <a:rPr lang="en-US" altLang="zh-CN" sz="2800" dirty="0">
                <a:solidFill>
                  <a:srgbClr val="000000"/>
                </a:solidFill>
                <a:latin typeface="Times New Roman" panose="02020603050405020304" pitchFamily="18" charset="0"/>
                <a:ea typeface="宋体" panose="02010600030101010101" pitchFamily="2" charset="-122"/>
              </a:rPr>
              <a:t>“红烛啊”</a:t>
            </a:r>
            <a:r>
              <a:rPr lang="zh-CN" altLang="zh-CN" sz="2800" dirty="0">
                <a:solidFill>
                  <a:srgbClr val="000000"/>
                </a:solidFill>
                <a:latin typeface="Times New Roman" panose="02020603050405020304" pitchFamily="18" charset="0"/>
                <a:ea typeface="宋体" panose="02010600030101010101" pitchFamily="2" charset="-122"/>
              </a:rPr>
              <a:t>贯穿全诗，这</a:t>
            </a:r>
            <a:r>
              <a:rPr lang="zh-CN" altLang="en-US" sz="2800" dirty="0">
                <a:solidFill>
                  <a:srgbClr val="000000"/>
                </a:solidFill>
                <a:latin typeface="Times New Roman" panose="02020603050405020304" pitchFamily="18" charset="0"/>
                <a:ea typeface="宋体" panose="02010600030101010101" pitchFamily="2" charset="-122"/>
              </a:rPr>
              <a:t>用什么修辞？</a:t>
            </a:r>
            <a:r>
              <a:rPr lang="en-US" altLang="zh-CN" sz="2800" dirty="0">
                <a:solidFill>
                  <a:srgbClr val="000000"/>
                </a:solidFill>
                <a:latin typeface="Times New Roman" panose="02020603050405020304" pitchFamily="18" charset="0"/>
                <a:ea typeface="宋体" panose="02010600030101010101" pitchFamily="2" charset="-122"/>
              </a:rPr>
              <a:t>对全诗有什么作用？  </a:t>
            </a:r>
          </a:p>
          <a:p>
            <a:pPr defTabSz="914400">
              <a:lnSpc>
                <a:spcPct val="120000"/>
              </a:lnSpc>
              <a:tabLst>
                <a:tab pos="1028700" algn="l"/>
                <a:tab pos="1849755" algn="l"/>
                <a:tab pos="2536825" algn="l"/>
                <a:tab pos="3221355" algn="l"/>
              </a:tabLst>
            </a:pPr>
            <a:r>
              <a:rPr lang="en-US" altLang="zh-CN" sz="2800" dirty="0">
                <a:solidFill>
                  <a:srgbClr val="000000"/>
                </a:solidFill>
                <a:latin typeface="NEU-BZ-S92"/>
                <a:ea typeface="方正书宋_GBK" pitchFamily="65" charset="-122"/>
              </a:rPr>
              <a:t>明确：反复的修辞方法，局部复沓吟咏，形成诗节的排比，便于倾诉自己的所见所思所感。</a:t>
            </a:r>
            <a:r>
              <a:rPr lang="en-US" altLang="zh-CN" sz="2800" dirty="0">
                <a:solidFill>
                  <a:srgbClr val="FF0000"/>
                </a:solidFill>
                <a:latin typeface="NEU-BZ-S92"/>
                <a:ea typeface="方正书宋_GBK" pitchFamily="65" charset="-122"/>
              </a:rPr>
              <a:t>是全诗抒情的中心和总纲</a:t>
            </a:r>
            <a:r>
              <a:rPr lang="en-US" altLang="zh-CN" sz="2800" dirty="0">
                <a:solidFill>
                  <a:srgbClr val="000000"/>
                </a:solidFill>
                <a:latin typeface="NEU-BZ-S92"/>
                <a:ea typeface="方正书宋_GBK" pitchFamily="65" charset="-122"/>
              </a:rPr>
              <a:t> </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218" name="文本框 2"/>
          <p:cNvSpPr txBox="1"/>
          <p:nvPr/>
        </p:nvSpPr>
        <p:spPr>
          <a:xfrm>
            <a:off x="465138" y="846138"/>
            <a:ext cx="2306637" cy="646112"/>
          </a:xfrm>
          <a:prstGeom prst="rect">
            <a:avLst/>
          </a:prstGeom>
          <a:noFill/>
          <a:ln w="9525">
            <a:noFill/>
          </a:ln>
        </p:spPr>
        <p:txBody>
          <a:bodyPr wrap="square" anchor="t">
            <a:spAutoFit/>
          </a:bodyPr>
          <a:lstStyle/>
          <a:p>
            <a:pPr eaLnBrk="0" hangingPunct="0"/>
            <a:r>
              <a:rPr lang="zh-CN" altLang="zh-CN" sz="3600" b="1">
                <a:solidFill>
                  <a:srgbClr val="FF0000"/>
                </a:solidFill>
                <a:latin typeface="Arial" panose="020B0604020202020204" pitchFamily="34" charset="0"/>
                <a:ea typeface="宋体" panose="02010600030101010101" pitchFamily="2" charset="-122"/>
              </a:rPr>
              <a:t>学习目标</a:t>
            </a:r>
            <a:endParaRPr lang="zh-CN" altLang="en-US" sz="3600">
              <a:latin typeface="Arial" panose="020B0604020202020204" pitchFamily="34" charset="0"/>
              <a:ea typeface="宋体" panose="02010600030101010101" pitchFamily="2" charset="-122"/>
            </a:endParaRPr>
          </a:p>
        </p:txBody>
      </p:sp>
      <p:sp>
        <p:nvSpPr>
          <p:cNvPr id="9219" name="文本框 3"/>
          <p:cNvSpPr txBox="1"/>
          <p:nvPr/>
        </p:nvSpPr>
        <p:spPr>
          <a:xfrm>
            <a:off x="465138" y="2116138"/>
            <a:ext cx="8094662" cy="2061210"/>
          </a:xfrm>
          <a:prstGeom prst="rect">
            <a:avLst/>
          </a:prstGeom>
          <a:noFill/>
          <a:ln w="9525">
            <a:noFill/>
          </a:ln>
        </p:spPr>
        <p:txBody>
          <a:bodyPr wrap="square" anchor="t">
            <a:spAutoFit/>
          </a:bodyPr>
          <a:lstStyle/>
          <a:p>
            <a:pPr eaLnBrk="0" hangingPunct="0"/>
            <a:r>
              <a:rPr lang="zh-CN" altLang="en-US" sz="3200">
                <a:latin typeface="方正粗黑宋简体" panose="02000000000000000000" charset="-122"/>
                <a:ea typeface="方正粗黑宋简体" panose="02000000000000000000" charset="-122"/>
              </a:rPr>
              <a:t>今日学习任务：</a:t>
            </a:r>
          </a:p>
          <a:p>
            <a:pPr eaLnBrk="0" hangingPunct="0"/>
            <a:r>
              <a:rPr lang="zh-CN" altLang="en-US" sz="3200">
                <a:latin typeface="方正粗黑宋简体" panose="02000000000000000000" charset="-122"/>
                <a:ea typeface="方正粗黑宋简体" panose="02000000000000000000" charset="-122"/>
              </a:rPr>
              <a:t>①检查《沁园春.长沙​》注释，背诵</a:t>
            </a:r>
          </a:p>
          <a:p>
            <a:pPr eaLnBrk="0" hangingPunct="0"/>
            <a:r>
              <a:rPr lang="zh-CN" altLang="en-US" sz="3200">
                <a:latin typeface="方正粗黑宋简体" panose="02000000000000000000" charset="-122"/>
                <a:ea typeface="方正粗黑宋简体" panose="02000000000000000000" charset="-122"/>
              </a:rPr>
              <a:t>②预习新课红烛，疏通字词，熟练朗读，了解作者​</a:t>
            </a:r>
            <a:endParaRPr lang="zh-CN" altLang="en-US" sz="3200">
              <a:latin typeface="Arial" panose="020B0604020202020204" pitchFamily="34" charset="0"/>
              <a:ea typeface="宋体" panose="02010600030101010101" pitchFamily="2" charset="-122"/>
            </a:endParaRPr>
          </a:p>
        </p:txBody>
      </p:sp>
    </p:spTree>
  </p:cSld>
  <p:clrMapOvr>
    <a:masterClrMapping/>
  </p:clrMapOvr>
  <p:transition spd="slow">
    <p:cover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508000" y="1504950"/>
            <a:ext cx="8128000" cy="4742815"/>
          </a:xfrm>
          <a:prstGeom prst="rect">
            <a:avLst/>
          </a:prstGeom>
        </p:spPr>
        <p:txBody>
          <a:bodyPr>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28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3</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《红烛》一诗</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第</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2</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节中说</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一误再误</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而第</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3</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节却说</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不误</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不误</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前后是否自相矛盾</a:t>
            </a:r>
            <a:r>
              <a:rPr kumimoji="0" lang="en-US" altLang="zh-CN" sz="28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zh-CN" altLang="zh-CN" sz="28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28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点拨</a:t>
            </a:r>
            <a:r>
              <a:rPr kumimoji="0" lang="en-US" altLang="zh-CN" sz="28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a:t>
            </a:r>
            <a:r>
              <a:rPr kumimoji="0" lang="zh-CN" altLang="zh-CN" sz="28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前后并不自相矛盾。</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一误再误</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错怪红烛的语气很强烈</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又包含着自作聪明的意味</a:t>
            </a:r>
            <a:r>
              <a:rPr kumimoji="0" lang="en-US" altLang="zh-CN" sz="28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不误</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不误</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用了反复手法</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否定语气更加强烈。</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一反一正两种回答</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en-US"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更强烈地表现了认识的根本转变</a:t>
            </a:r>
            <a:r>
              <a:rPr kumimoji="0" lang="en-US" altLang="zh-CN" sz="28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由顿悟而对红烛产生了深为敬仰的感情。</a:t>
            </a:r>
            <a:r>
              <a:rPr kumimoji="0" lang="zh-CN" altLang="zh-CN" sz="28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诗人的思考</a:t>
            </a:r>
            <a:r>
              <a:rPr kumimoji="0" lang="en-US" altLang="zh-CN" sz="28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8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实际上反映了那个时代进步青年在探索人生真谛的思想历程中所遇到的矛盾和获得的觉悟。</a:t>
            </a:r>
            <a:endParaRPr kumimoji="0" lang="zh-CN" altLang="zh-CN" sz="2800" b="1"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508000" y="1504950"/>
            <a:ext cx="8128000" cy="5775960"/>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4.</a:t>
            </a:r>
            <a:r>
              <a:rPr kumimoji="0" altLang="zh-CN"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怎样理解“烧破世人的梦，烧沸世人的血——也救出他们的灵魂，也捣破他们的监狱！” </a:t>
            </a:r>
            <a:endParaRPr kumimoji="0" altLang="zh-CN" sz="2800" b="1"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lang="zh-CN" altLang="zh-CN" sz="2800" strike="noStrike"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sz="2800" strike="noStrike"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sym typeface="+mn-ea"/>
              </a:rPr>
              <a:t>:</a:t>
            </a:r>
            <a:r>
              <a:rPr kumimoji="0" alt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是诗人对红烛的殷殷寄语，也是诗人的自勉自励。</a:t>
            </a:r>
            <a:r>
              <a:rPr kumimoji="0" altLang="zh-CN" sz="2800"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诗人借着红烛的形象激励自己，表达自己的信念和心愿</a:t>
            </a:r>
            <a:r>
              <a:rPr kumimoji="0" alt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。诗人认为自己的职责，就在于从梦中</a:t>
            </a:r>
            <a:r>
              <a:rPr kumimoji="0" altLang="zh-CN" sz="2800"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唤醒世人、救治世人</a:t>
            </a:r>
            <a:r>
              <a:rPr kumimoji="0" alt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的灵魂。使民众觉悟，使民众奋起，使民众热血沸腾，使民众走向光明，从封建主义帝国主义所设置的精神监狱中解放出来。 </a:t>
            </a: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508000" y="1504950"/>
            <a:ext cx="8128000" cy="5259070"/>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5.</a:t>
            </a:r>
            <a:r>
              <a:rPr kumimoji="0"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第五至第七节你认为写了“泪”的哪些内容？</a:t>
            </a: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参考：  </a:t>
            </a:r>
            <a:r>
              <a:rPr kumimoji="0" sz="28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是诗人对烛泪的思考、对红烛的劝慰。</a:t>
            </a:r>
            <a:r>
              <a:rPr kumimoji="0"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诗人</a:t>
            </a:r>
            <a:r>
              <a:rPr kumimoji="0" 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运用</a:t>
            </a:r>
            <a:r>
              <a:rPr kumimoji="0" sz="2800"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拟人手法</a:t>
            </a:r>
            <a:r>
              <a:rPr kumimoji="0"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，抒发诗人在现实生活的旋涡中，内心所涌现的矛盾、痛苦和挣扎。冷酷的现实就是这样，你要创造光明，不但要牺牲自己，还要“流一滴泪，灰一分心”。 </a:t>
            </a: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但是，红烛的泪不会白流。红烛的泪便是对世人的贡献。诗人托物言志，他既已抱定献身祖国的心愿，也就不怕不幸的遭遇，那些带泪的诗行，可以“培出慰藉的花儿，结成快乐的果子！”</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charRg st="0" end="2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char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508000" y="1504950"/>
            <a:ext cx="8128000" cy="5775960"/>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6.</a:t>
            </a:r>
            <a:r>
              <a:rPr kumimoji="0" sz="28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怎样理解“莫问收获，但问耕耘。” </a:t>
            </a:r>
            <a:endParaRPr kumimoji="0" sz="2800" b="1"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点拨</a:t>
            </a:r>
            <a:r>
              <a:rPr kumimoji="0"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sz="2800"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第8、9两节的呼唤，一声是同情的呼唤，一声是劝导鼓励的呼唤。</a:t>
            </a:r>
            <a:r>
              <a:rPr kumimoji="0"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“灰心流泪你的果，创造光明你的因。”这样的因果关系是多么不公平、不合理，为着“创造光明”，结果只落得“灰心流泪”，只有做不屈的奉献。诗人劝勉红烛，也是劝勉自己：</a:t>
            </a:r>
            <a:r>
              <a:rPr kumimoji="0" sz="2800" i="0" u="none" strike="noStrike" kern="1200" cap="none" spc="0" normalizeH="0" baseline="0" noProof="1">
                <a:ln>
                  <a:noFill/>
                </a:ln>
                <a:solidFill>
                  <a:schemeClr val="tx2"/>
                </a:solidFill>
                <a:effectLst/>
                <a:uLnTx/>
                <a:uFillTx/>
                <a:latin typeface="Arial" panose="020B0604020202020204" pitchFamily="34" charset="0"/>
                <a:ea typeface="宋体" panose="02010600030101010101" pitchFamily="2" charset="-122"/>
                <a:cs typeface="Times New Roman" panose="02020603050405020304" pitchFamily="18" charset="0"/>
              </a:rPr>
              <a:t>耕耘者要创造光明，个人的得失荣辱一切在所不计。这正是闻一多人格美的集中体现。</a:t>
            </a:r>
            <a:r>
              <a:rPr kumimoji="0" sz="2800"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他热爱祖国、热爱人民，毫不顾惜个人的得失荣辱，是极其伟大崇高的献身精神。 </a:t>
            </a:r>
            <a:endParaRPr kumimoji="0" sz="2800" i="0" u="none" strike="noStrike" kern="1200" cap="none" spc="0" normalizeH="0" baseline="0" noProof="1">
              <a:ln>
                <a:noFill/>
              </a:ln>
              <a:solidFill>
                <a:srgbClr val="FF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FF0000"/>
              </a:solidFill>
              <a:effectLst/>
              <a:uLnTx/>
              <a:uFillTx/>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508000" y="1098550"/>
            <a:ext cx="8128000" cy="4040505"/>
          </a:xfrm>
          <a:prstGeom prst="rect">
            <a:avLst/>
          </a:prstGeom>
        </p:spPr>
        <p:txBody>
          <a:bodyPr>
            <a:spAutoFit/>
          </a:bodyPr>
          <a:lstStyle/>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【任务三】分析篇章结构</a:t>
            </a: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32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7.</a:t>
            </a:r>
            <a:r>
              <a:rPr kumimoji="0" lang="zh-CN" altLang="zh-CN" sz="3200" b="1"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《红烛》一诗以什么为线索？请梳理诗人的抒情脉络。</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点拨</a:t>
            </a:r>
            <a:r>
              <a:rPr kumimoji="0" lang="en-US" altLang="zh-CN" sz="32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全诗以诗人与</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红烛</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心迹的交流为线索</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用问答的形式展开诗意、抒发诗情</a:t>
            </a:r>
            <a:r>
              <a:rPr kumimoji="0" lang="en-US" altLang="zh-CN" sz="3200" b="0" i="0" u="none" strike="noStrike" kern="1200" cap="none" spc="0" normalizeH="0" baseline="0" noProof="1">
                <a:ln>
                  <a:noFill/>
                </a:ln>
                <a:solidFill>
                  <a:schemeClr val="tx2"/>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显示了诗人对人生真谛、对诗歌创作的宗旨求索的过程和结果。</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35" end="102"/>
                                            </p:txEl>
                                          </p:spTgt>
                                        </p:tgtEl>
                                        <p:attrNameLst>
                                          <p:attrName>style.visibility</p:attrName>
                                        </p:attrNameLst>
                                      </p:cBhvr>
                                      <p:to>
                                        <p:strVal val="visible"/>
                                      </p:to>
                                    </p:set>
                                    <p:animEffect transition="in" filter="wipe(down)">
                                      <p:cBhvr>
                                        <p:cTn id="7" dur="500"/>
                                        <p:tgtEl>
                                          <p:spTgt spid="2">
                                            <p:txEl>
                                              <p:charRg st="35"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95288" y="1916113"/>
            <a:ext cx="8569325" cy="3044190"/>
          </a:xfrm>
          <a:prstGeom prst="rect">
            <a:avLst/>
          </a:prstGeom>
        </p:spPr>
        <p:txBody>
          <a:bodyPr>
            <a:spAutoFit/>
          </a:bodyPr>
          <a:lstStyle/>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lang="zh-CN" altLang="zh-CN" sz="3200">
                <a:ln>
                  <a:noFill/>
                </a:ln>
                <a:solidFill>
                  <a:srgbClr val="000000"/>
                </a:solidFill>
                <a:effectLst/>
                <a:uLnTx/>
                <a:uFillTx/>
                <a:ea typeface="黑体" panose="02010609060101010101" pitchFamily="49" charset="-122"/>
                <a:cs typeface="Times New Roman" panose="02020603050405020304" pitchFamily="18" charset="0"/>
                <a:sym typeface="+mn-ea"/>
              </a:rPr>
              <a:t>【任务四】把握情感，托物言志</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lang="en-US" altLang="zh-CN" sz="3200" b="1">
                <a:ln>
                  <a:noFill/>
                </a:ln>
                <a:solidFill>
                  <a:srgbClr val="000000"/>
                </a:solidFill>
                <a:effectLst/>
                <a:uLnTx/>
                <a:uFillTx/>
                <a:latin typeface="Times New Roman" panose="02020603050405020304" pitchFamily="18" charset="0"/>
                <a:ea typeface="+mn-ea"/>
                <a:cs typeface="Times New Roman" panose="02020603050405020304" pitchFamily="18" charset="0"/>
                <a:sym typeface="+mn-ea"/>
              </a:rPr>
              <a:t>8.</a:t>
            </a:r>
            <a:r>
              <a:rPr kumimoji="0" lang="zh-CN" altLang="zh-CN" sz="32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《红烛》你觉得用的什么表现手法？</a:t>
            </a:r>
          </a:p>
          <a:p>
            <a:pPr marL="0" marR="0" lvl="0" indent="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zh-CN" altLang="zh-CN" sz="3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endParaRPr>
          </a:p>
          <a:p>
            <a:pPr marL="0" marR="0" lvl="0" indent="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点拨：</a:t>
            </a:r>
            <a:r>
              <a:rPr kumimoji="0" lang="zh-CN" altLang="zh-CN" sz="3200" b="0" i="0" u="none" strike="noStrike" kern="1200" cap="none" spc="0" normalizeH="0" baseline="0" noProof="1">
                <a:ln>
                  <a:noFill/>
                </a:ln>
                <a:solidFill>
                  <a:srgbClr val="FF0000"/>
                </a:solidFill>
                <a:effectLst/>
                <a:uLnTx/>
                <a:uFillTx/>
                <a:latin typeface="NEU-BZ-S92"/>
                <a:ea typeface="方正宋黑_GBK" pitchFamily="65" charset="-122"/>
                <a:cs typeface="Times New Roman" panose="02020603050405020304" pitchFamily="18" charset="0"/>
              </a:rPr>
              <a:t>托物言志 </a:t>
            </a:r>
            <a:r>
              <a:rPr kumimoji="0" lang="zh-CN" altLang="zh-CN" sz="3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像我们学过的《爱莲说》《白杨礼赞》。</a:t>
            </a:r>
          </a:p>
        </p:txBody>
      </p:sp>
    </p:spTree>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626" name="矩形 10">
            <a:hlinkClick r:id="rId3" action="ppaction://hlinksldjump"/>
          </p:cNvPr>
          <p:cNvSpPr/>
          <p:nvPr/>
        </p:nvSpPr>
        <p:spPr>
          <a:xfrm>
            <a:off x="468313" y="836613"/>
            <a:ext cx="1312862"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思维导图</a:t>
            </a:r>
          </a:p>
        </p:txBody>
      </p:sp>
      <p:sp>
        <p:nvSpPr>
          <p:cNvPr id="26627" name="矩形 17"/>
          <p:cNvSpPr/>
          <p:nvPr/>
        </p:nvSpPr>
        <p:spPr>
          <a:xfrm>
            <a:off x="3168650" y="836613"/>
            <a:ext cx="1312863"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文本研读</a:t>
            </a:r>
          </a:p>
        </p:txBody>
      </p:sp>
      <p:sp>
        <p:nvSpPr>
          <p:cNvPr id="26628" name="矩形 5">
            <a:hlinkClick r:id="rId4" action="ppaction://hlinksldjump"/>
          </p:cNvPr>
          <p:cNvSpPr/>
          <p:nvPr/>
        </p:nvSpPr>
        <p:spPr>
          <a:xfrm>
            <a:off x="5862638" y="836613"/>
            <a:ext cx="1312862"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技法迁移</a:t>
            </a:r>
          </a:p>
        </p:txBody>
      </p:sp>
      <p:sp>
        <p:nvSpPr>
          <p:cNvPr id="2" name="矩形 1"/>
          <p:cNvSpPr>
            <a:spLocks noChangeAspect="1"/>
          </p:cNvSpPr>
          <p:nvPr/>
        </p:nvSpPr>
        <p:spPr>
          <a:xfrm>
            <a:off x="395288" y="1916113"/>
            <a:ext cx="8569325" cy="5372100"/>
          </a:xfrm>
          <a:prstGeom prst="rect">
            <a:avLst/>
          </a:prstGeom>
        </p:spPr>
        <p:txBody>
          <a:bodyPr>
            <a:spAutoFit/>
          </a:bodyPr>
          <a:lstStyle/>
          <a:p>
            <a:pPr marL="0" marR="0" lvl="0" indent="0" algn="ctr"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托物言志</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托物言志是诗词中一种常见的表现手法。托物言志</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也称寄意于物</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是</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指诗人运用象征或起兴等手法</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通过描摹客观事物的某一个方面的特征来表达作者的情感或揭示作品的主旨。</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比如诗人闻一多在《</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红烛》一诗中托物言志</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通过赞美红烛精神</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表达了自己献身祖国、勇于自我牺牲的爱国主义情怀。</a:t>
            </a:r>
            <a:endPar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spd="slow">
    <p:split dir="in"/>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508000" y="1492885"/>
            <a:ext cx="8128000" cy="4815840"/>
          </a:xfrm>
          <a:prstGeom prst="rect">
            <a:avLst/>
          </a:prstGeom>
        </p:spPr>
        <p:txBody>
          <a:bodyPr>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32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9</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《红烛》一诗抒发了诗人怎样的思想情感</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点拨</a:t>
            </a:r>
            <a:r>
              <a:rPr kumimoji="0" lang="en-US" altLang="zh-CN" sz="32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本诗抒发的爱国主义激情</a:t>
            </a:r>
            <a:r>
              <a:rPr kumimoji="0" lang="en-US" altLang="zh-CN" sz="3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具有震撼人们灵魂的力量。红烛的精神是献身祖国的精神</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。这首诗是一个伟大的爱国者的心声</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他赤诚地热爱祖国</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热爱人民</a:t>
            </a:r>
            <a:r>
              <a:rPr kumimoji="0" lang="en-US" altLang="zh-CN" sz="3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2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拯救世人的灵魂。这表明作者的诗歌创作一开始就有严肃的社会责任感。红烛的形象是诗人光辉人格的写照。诗篇闪耀着诗人人格美的光辉。</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3"/>
          <p:cNvSpPr>
            <a:spLocks noGrp="1"/>
          </p:cNvSpPr>
          <p:nvPr>
            <p:ph type="ctrTitle"/>
          </p:nvPr>
        </p:nvSpPr>
        <p:spPr>
          <a:xfrm>
            <a:off x="468313" y="3933825"/>
            <a:ext cx="5975350" cy="719138"/>
          </a:xfrm>
        </p:spPr>
        <p:txBody>
          <a:bodyPr vert="horz" wrap="square" lIns="91440" tIns="45720" rIns="91440" bIns="45720" anchor="ctr"/>
          <a:lstStyle/>
          <a:p>
            <a:pPr>
              <a:buClrTx/>
              <a:buSzTx/>
              <a:buFontTx/>
            </a:pPr>
            <a:r>
              <a:rPr altLang="en-US" sz="6600" dirty="0">
                <a:latin typeface="书体坊王学勤钢笔行书"/>
                <a:ea typeface="书体坊王学勤钢笔行书"/>
              </a:rPr>
              <a:t>谢谢</a:t>
            </a:r>
            <a:r>
              <a:rPr lang="zh-CN" altLang="en-US" sz="6600" kern="1200" dirty="0" smtClean="0">
                <a:latin typeface="书体坊王学勤钢笔行书"/>
                <a:ea typeface="书体坊王学勤钢笔行书"/>
                <a:cs typeface="华文隶书"/>
              </a:rPr>
              <a:t>！</a:t>
            </a:r>
            <a:endParaRPr lang="zh-CN" altLang="en-US" sz="6600" kern="1200" dirty="0">
              <a:latin typeface="书体坊王学勤钢笔行书"/>
              <a:ea typeface="书体坊王学勤钢笔行书"/>
              <a:cs typeface="华文隶书"/>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0242" name="矩形 1"/>
          <p:cNvSpPr/>
          <p:nvPr/>
        </p:nvSpPr>
        <p:spPr>
          <a:xfrm>
            <a:off x="406400" y="836613"/>
            <a:ext cx="1436688"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作者简介</a:t>
            </a:r>
          </a:p>
        </p:txBody>
      </p:sp>
      <p:sp>
        <p:nvSpPr>
          <p:cNvPr id="10243" name="矩形 2"/>
          <p:cNvSpPr/>
          <p:nvPr/>
        </p:nvSpPr>
        <p:spPr>
          <a:xfrm>
            <a:off x="1916113"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作品背景</a:t>
            </a:r>
          </a:p>
        </p:txBody>
      </p:sp>
      <p:sp>
        <p:nvSpPr>
          <p:cNvPr id="10244" name="矩形 3">
            <a:hlinkClick r:id="rId4" action="ppaction://hlinksldjump"/>
          </p:cNvPr>
          <p:cNvSpPr/>
          <p:nvPr/>
        </p:nvSpPr>
        <p:spPr>
          <a:xfrm>
            <a:off x="3425825"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相关知识</a:t>
            </a:r>
          </a:p>
        </p:txBody>
      </p:sp>
      <p:sp>
        <p:nvSpPr>
          <p:cNvPr id="10245" name="矩形 4">
            <a:hlinkClick r:id="rId5" action="ppaction://hlinksldjump"/>
          </p:cNvPr>
          <p:cNvSpPr/>
          <p:nvPr/>
        </p:nvSpPr>
        <p:spPr>
          <a:xfrm>
            <a:off x="4935538"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知识整合</a:t>
            </a:r>
          </a:p>
        </p:txBody>
      </p:sp>
      <p:sp>
        <p:nvSpPr>
          <p:cNvPr id="10246" name="矩形 8"/>
          <p:cNvSpPr>
            <a:spLocks noChangeAspect="1"/>
          </p:cNvSpPr>
          <p:nvPr/>
        </p:nvSpPr>
        <p:spPr>
          <a:xfrm>
            <a:off x="508000" y="1268413"/>
            <a:ext cx="8128000" cy="4746625"/>
          </a:xfrm>
          <a:prstGeom prst="rect">
            <a:avLst/>
          </a:prstGeom>
          <a:noFill/>
          <a:ln w="9525">
            <a:noFill/>
          </a:ln>
        </p:spPr>
        <p:txBody>
          <a:bodyPr anchor="t">
            <a:spAutoFit/>
          </a:bodyPr>
          <a:lstStyle/>
          <a:p>
            <a:pPr indent="266700" defTabSz="914400">
              <a:lnSpc>
                <a:spcPct val="120000"/>
              </a:lnSpc>
              <a:tabLst>
                <a:tab pos="1028700" algn="l"/>
                <a:tab pos="1851025" algn="l"/>
                <a:tab pos="2538730" algn="l"/>
                <a:tab pos="3222625" algn="l"/>
              </a:tabLst>
            </a:pPr>
            <a:r>
              <a:rPr lang="zh-CN" altLang="zh-CN" sz="2400" dirty="0">
                <a:solidFill>
                  <a:srgbClr val="000000"/>
                </a:solidFill>
                <a:latin typeface="Times New Roman" panose="02020603050405020304" pitchFamily="18" charset="0"/>
                <a:ea typeface="宋体" panose="02010600030101010101" pitchFamily="2" charset="-122"/>
              </a:rPr>
              <a:t>闻一多</a:t>
            </a:r>
            <a:r>
              <a:rPr lang="en-US" altLang="zh-CN" sz="2400" dirty="0">
                <a:solidFill>
                  <a:srgbClr val="000000"/>
                </a:solidFill>
                <a:latin typeface="Times New Roman" panose="02020603050405020304" pitchFamily="18" charset="0"/>
                <a:ea typeface="宋体" panose="02010600030101010101" pitchFamily="2" charset="-122"/>
              </a:rPr>
              <a:t>(1899—1946),</a:t>
            </a:r>
            <a:r>
              <a:rPr lang="zh-CN" altLang="zh-CN" sz="2400" dirty="0">
                <a:solidFill>
                  <a:srgbClr val="000000"/>
                </a:solidFill>
                <a:latin typeface="Times New Roman" panose="02020603050405020304" pitchFamily="18" charset="0"/>
                <a:ea typeface="宋体" panose="02010600030101010101" pitchFamily="2" charset="-122"/>
              </a:rPr>
              <a:t>名亦多</a:t>
            </a:r>
            <a:r>
              <a:rPr lang="en-US" altLang="zh-CN"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字友三</a:t>
            </a:r>
            <a:r>
              <a:rPr lang="en-US" altLang="zh-CN"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亦字友山</a:t>
            </a:r>
            <a:r>
              <a:rPr lang="en-US" altLang="zh-CN"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家族排行叫家骅。后改名多</a:t>
            </a:r>
            <a:r>
              <a:rPr lang="en-US" altLang="zh-CN" sz="2400" dirty="0">
                <a:solidFill>
                  <a:srgbClr val="000000"/>
                </a:solidFill>
                <a:latin typeface="Times New Roman" panose="02020603050405020304" pitchFamily="18" charset="0"/>
                <a:ea typeface="宋体" panose="02010600030101010101" pitchFamily="2" charset="-122"/>
              </a:rPr>
              <a:t>,</a:t>
            </a:r>
            <a:r>
              <a:rPr lang="zh-CN" altLang="zh-CN" sz="2400" dirty="0">
                <a:solidFill>
                  <a:srgbClr val="000000"/>
                </a:solidFill>
                <a:latin typeface="Times New Roman" panose="02020603050405020304" pitchFamily="18" charset="0"/>
                <a:ea typeface="宋体" panose="02010600030101010101" pitchFamily="2" charset="-122"/>
              </a:rPr>
              <a:t>又改名一多。</a:t>
            </a:r>
            <a:endParaRPr lang="en-US" altLang="zh-CN" sz="2400" dirty="0">
              <a:solidFill>
                <a:srgbClr val="000000"/>
              </a:solidFill>
              <a:latin typeface="Times New Roman" panose="02020603050405020304" pitchFamily="18" charset="0"/>
              <a:ea typeface="宋体" panose="02010600030101010101" pitchFamily="2" charset="-122"/>
            </a:endParaRPr>
          </a:p>
          <a:p>
            <a:pPr indent="266700" defTabSz="914400">
              <a:lnSpc>
                <a:spcPct val="120000"/>
              </a:lnSpc>
              <a:tabLst>
                <a:tab pos="1028700" algn="l"/>
                <a:tab pos="1851025" algn="l"/>
                <a:tab pos="2538730" algn="l"/>
                <a:tab pos="3222625" algn="l"/>
              </a:tabLst>
            </a:pPr>
            <a:endParaRPr lang="en-US" altLang="zh-CN" sz="2200" dirty="0">
              <a:solidFill>
                <a:srgbClr val="000000"/>
              </a:solidFill>
              <a:latin typeface="Times New Roman" panose="02020603050405020304" pitchFamily="18" charset="0"/>
              <a:ea typeface="方正书宋_GBK" pitchFamily="65" charset="-122"/>
            </a:endParaRPr>
          </a:p>
          <a:p>
            <a:pPr indent="266700" defTabSz="914400">
              <a:lnSpc>
                <a:spcPct val="120000"/>
              </a:lnSpc>
              <a:tabLst>
                <a:tab pos="1028700" algn="l"/>
                <a:tab pos="1851025" algn="l"/>
                <a:tab pos="2538730" algn="l"/>
                <a:tab pos="3222625" algn="l"/>
              </a:tabLst>
            </a:pPr>
            <a:endParaRPr lang="en-US" altLang="zh-CN" sz="2200" dirty="0">
              <a:solidFill>
                <a:srgbClr val="000000"/>
              </a:solidFill>
              <a:latin typeface="Times New Roman" panose="02020603050405020304" pitchFamily="18" charset="0"/>
              <a:ea typeface="方正书宋_GBK" pitchFamily="65" charset="-122"/>
            </a:endParaRPr>
          </a:p>
          <a:p>
            <a:pPr indent="266700" defTabSz="914400">
              <a:lnSpc>
                <a:spcPct val="120000"/>
              </a:lnSpc>
              <a:tabLst>
                <a:tab pos="1028700" algn="l"/>
                <a:tab pos="1851025" algn="l"/>
                <a:tab pos="2538730" algn="l"/>
                <a:tab pos="3222625" algn="l"/>
              </a:tabLst>
            </a:pPr>
            <a:endParaRPr lang="en-US" altLang="zh-CN" sz="2200" dirty="0">
              <a:solidFill>
                <a:srgbClr val="000000"/>
              </a:solidFill>
              <a:latin typeface="Times New Roman" panose="02020603050405020304" pitchFamily="18" charset="0"/>
              <a:ea typeface="方正书宋_GBK" pitchFamily="65" charset="-122"/>
            </a:endParaRPr>
          </a:p>
          <a:p>
            <a:pPr indent="266700" defTabSz="914400">
              <a:lnSpc>
                <a:spcPct val="120000"/>
              </a:lnSpc>
              <a:tabLst>
                <a:tab pos="1028700" algn="l"/>
                <a:tab pos="1851025" algn="l"/>
                <a:tab pos="2538730" algn="l"/>
                <a:tab pos="3222625" algn="l"/>
              </a:tabLst>
            </a:pPr>
            <a:endParaRPr lang="en-US" altLang="zh-CN" sz="2200" dirty="0">
              <a:solidFill>
                <a:srgbClr val="000000"/>
              </a:solidFill>
              <a:latin typeface="Times New Roman" panose="02020603050405020304" pitchFamily="18" charset="0"/>
              <a:ea typeface="方正书宋_GBK" pitchFamily="65" charset="-122"/>
            </a:endParaRPr>
          </a:p>
          <a:p>
            <a:pPr indent="266700" defTabSz="914400">
              <a:lnSpc>
                <a:spcPct val="120000"/>
              </a:lnSpc>
              <a:tabLst>
                <a:tab pos="1028700" algn="l"/>
                <a:tab pos="1851025" algn="l"/>
                <a:tab pos="2538730" algn="l"/>
                <a:tab pos="3222625" algn="l"/>
              </a:tabLst>
            </a:pPr>
            <a:endParaRPr lang="zh-CN" altLang="zh-CN" sz="2200" dirty="0">
              <a:solidFill>
                <a:srgbClr val="000000"/>
              </a:solidFill>
              <a:latin typeface="NEU-BZ-S92"/>
              <a:ea typeface="方正书宋_GBK" pitchFamily="65" charset="-122"/>
            </a:endParaRPr>
          </a:p>
          <a:p>
            <a:pPr indent="266700" defTabSz="914400">
              <a:lnSpc>
                <a:spcPct val="120000"/>
              </a:lnSpc>
              <a:tabLst>
                <a:tab pos="1028700" algn="l"/>
                <a:tab pos="1851025" algn="l"/>
                <a:tab pos="2538730" algn="l"/>
                <a:tab pos="3222625" algn="l"/>
              </a:tabLst>
            </a:pPr>
            <a:r>
              <a:rPr lang="zh-CN" altLang="zh-CN" sz="2400" dirty="0">
                <a:solidFill>
                  <a:srgbClr val="000000"/>
                </a:solidFill>
                <a:latin typeface="Times New Roman" panose="02020603050405020304" pitchFamily="18" charset="0"/>
                <a:ea typeface="宋体" panose="02010600030101010101" pitchFamily="2" charset="-122"/>
              </a:rPr>
              <a:t>民主战士。他致力于研究新诗格律化的理论</a:t>
            </a:r>
            <a:r>
              <a:rPr lang="zh-CN" altLang="zh-CN" sz="2400" dirty="0">
                <a:solidFill>
                  <a:srgbClr val="FF0000"/>
                </a:solidFill>
                <a:latin typeface="Times New Roman" panose="02020603050405020304" pitchFamily="18" charset="0"/>
                <a:ea typeface="宋体" panose="02010600030101010101" pitchFamily="2" charset="-122"/>
              </a:rPr>
              <a:t>著有诗集《红烛》</a:t>
            </a:r>
            <a:r>
              <a:rPr lang="en-US" altLang="zh-CN" sz="2400" dirty="0">
                <a:solidFill>
                  <a:srgbClr val="FF0000"/>
                </a:solidFill>
                <a:latin typeface="Times New Roman" panose="02020603050405020304" pitchFamily="18" charset="0"/>
                <a:ea typeface="宋体" panose="02010600030101010101" pitchFamily="2" charset="-122"/>
              </a:rPr>
              <a:t>(1923)</a:t>
            </a:r>
            <a:r>
              <a:rPr lang="zh-CN" altLang="zh-CN" sz="2400" dirty="0">
                <a:solidFill>
                  <a:srgbClr val="FF0000"/>
                </a:solidFill>
                <a:latin typeface="Times New Roman" panose="02020603050405020304" pitchFamily="18" charset="0"/>
                <a:ea typeface="宋体" panose="02010600030101010101" pitchFamily="2" charset="-122"/>
              </a:rPr>
              <a:t>、《死水》</a:t>
            </a:r>
            <a:r>
              <a:rPr lang="en-US" altLang="zh-CN" sz="2400" dirty="0">
                <a:solidFill>
                  <a:srgbClr val="FF0000"/>
                </a:solidFill>
                <a:latin typeface="Times New Roman" panose="02020603050405020304" pitchFamily="18" charset="0"/>
                <a:ea typeface="宋体" panose="02010600030101010101" pitchFamily="2" charset="-122"/>
              </a:rPr>
              <a:t>(1928)</a:t>
            </a:r>
            <a:r>
              <a:rPr lang="zh-CN" altLang="zh-CN" sz="2400" dirty="0">
                <a:solidFill>
                  <a:srgbClr val="FF0000"/>
                </a:solidFill>
                <a:latin typeface="Times New Roman" panose="02020603050405020304" pitchFamily="18" charset="0"/>
                <a:ea typeface="宋体" panose="02010600030101010101" pitchFamily="2" charset="-122"/>
              </a:rPr>
              <a:t>。学术著作有《古典新义》《楚辞校补》《神话与诗》《唐诗杂论》等。闻一多的主要著作收在《闻一多全集》。</a:t>
            </a:r>
            <a:endParaRPr lang="zh-CN" altLang="zh-CN" sz="2400" dirty="0">
              <a:solidFill>
                <a:srgbClr val="FF0000"/>
              </a:solidFill>
              <a:latin typeface="NEU-BZ-S92"/>
              <a:ea typeface="方正书宋_GBK" pitchFamily="65" charset="-122"/>
            </a:endParaRPr>
          </a:p>
        </p:txBody>
      </p:sp>
      <p:graphicFrame>
        <p:nvGraphicFramePr>
          <p:cNvPr id="10247" name="对象 9"/>
          <p:cNvGraphicFramePr>
            <a:graphicFrameLocks/>
          </p:cNvGraphicFramePr>
          <p:nvPr/>
        </p:nvGraphicFramePr>
        <p:xfrm>
          <a:off x="508000" y="2132965"/>
          <a:ext cx="8128000" cy="2088515"/>
        </p:xfrm>
        <a:graphic>
          <a:graphicData uri="http://schemas.openxmlformats.org/presentationml/2006/ole">
            <p:oleObj spid="_x0000_s3076" r:id="rId6" imgW="3847376" imgH="1179241" progId="Word.Document.12">
              <p:embed/>
            </p:oleObj>
          </a:graphicData>
        </a:graphic>
      </p:graphicFrame>
    </p:spTree>
  </p:cSld>
  <p:clrMapOvr>
    <a:masterClrMapping/>
  </p:clrMapOvr>
  <p:transition spd="slow">
    <p:wipe dir="u"/>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266" name="矩形 9"/>
          <p:cNvSpPr/>
          <p:nvPr/>
        </p:nvSpPr>
        <p:spPr>
          <a:xfrm>
            <a:off x="406400"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作者简介</a:t>
            </a:r>
          </a:p>
        </p:txBody>
      </p:sp>
      <p:sp>
        <p:nvSpPr>
          <p:cNvPr id="11267" name="矩形 10"/>
          <p:cNvSpPr/>
          <p:nvPr/>
        </p:nvSpPr>
        <p:spPr>
          <a:xfrm>
            <a:off x="1916113" y="836613"/>
            <a:ext cx="1436687"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作品背景</a:t>
            </a:r>
          </a:p>
        </p:txBody>
      </p:sp>
      <p:sp>
        <p:nvSpPr>
          <p:cNvPr id="11268" name="矩形 11">
            <a:hlinkClick r:id="rId3" action="ppaction://hlinksldjump"/>
          </p:cNvPr>
          <p:cNvSpPr/>
          <p:nvPr/>
        </p:nvSpPr>
        <p:spPr>
          <a:xfrm>
            <a:off x="3425825"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相关知识</a:t>
            </a:r>
          </a:p>
        </p:txBody>
      </p:sp>
      <p:sp>
        <p:nvSpPr>
          <p:cNvPr id="11269" name="矩形 12">
            <a:hlinkClick r:id="rId4" action="ppaction://hlinksldjump"/>
          </p:cNvPr>
          <p:cNvSpPr/>
          <p:nvPr/>
        </p:nvSpPr>
        <p:spPr>
          <a:xfrm>
            <a:off x="4935538"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知识整合</a:t>
            </a:r>
          </a:p>
        </p:txBody>
      </p:sp>
      <p:sp>
        <p:nvSpPr>
          <p:cNvPr id="11270" name="矩形 2"/>
          <p:cNvSpPr>
            <a:spLocks noChangeAspect="1"/>
          </p:cNvSpPr>
          <p:nvPr/>
        </p:nvSpPr>
        <p:spPr>
          <a:xfrm>
            <a:off x="508000" y="1295400"/>
            <a:ext cx="8128000" cy="4703763"/>
          </a:xfrm>
          <a:prstGeom prst="rect">
            <a:avLst/>
          </a:prstGeom>
          <a:noFill/>
          <a:ln w="9525">
            <a:noFill/>
          </a:ln>
        </p:spPr>
        <p:txBody>
          <a:bodyPr anchor="t">
            <a:spAutoFit/>
          </a:bodyPr>
          <a:lstStyle/>
          <a:p>
            <a:pPr indent="266700" defTabSz="914400">
              <a:lnSpc>
                <a:spcPct val="120000"/>
              </a:lnSpc>
              <a:tabLst>
                <a:tab pos="1028700" algn="l"/>
                <a:tab pos="1851025" algn="l"/>
                <a:tab pos="2538730" algn="l"/>
                <a:tab pos="3222625" algn="l"/>
              </a:tabLst>
            </a:pPr>
            <a:r>
              <a:rPr lang="zh-CN" altLang="zh-CN" sz="2800" dirty="0">
                <a:latin typeface="Times New Roman" panose="02020603050405020304" pitchFamily="18" charset="0"/>
                <a:ea typeface="宋体" panose="02010600030101010101" pitchFamily="2" charset="-122"/>
              </a:rPr>
              <a:t>《红烛》</a:t>
            </a:r>
            <a:r>
              <a:rPr lang="zh-CN" altLang="en-US" sz="2800" dirty="0">
                <a:latin typeface="Times New Roman" panose="02020603050405020304" pitchFamily="18" charset="0"/>
                <a:ea typeface="宋体" panose="02010600030101010101" pitchFamily="2" charset="-122"/>
              </a:rPr>
              <a:t>：</a:t>
            </a:r>
            <a:r>
              <a:rPr lang="en-US" altLang="zh-CN" sz="2800" dirty="0">
                <a:latin typeface="Times New Roman" panose="02020603050405020304" pitchFamily="18" charset="0"/>
                <a:ea typeface="宋体" panose="02010600030101010101" pitchFamily="2" charset="-122"/>
              </a:rPr>
              <a:t>1923</a:t>
            </a:r>
            <a:r>
              <a:rPr lang="zh-CN" altLang="en-US" sz="2800" dirty="0">
                <a:latin typeface="Times New Roman" panose="02020603050405020304" pitchFamily="18" charset="0"/>
                <a:ea typeface="宋体" panose="02010600030101010101" pitchFamily="2" charset="-122"/>
              </a:rPr>
              <a:t>年</a:t>
            </a:r>
            <a:r>
              <a:rPr lang="en-US" altLang="zh-CN" sz="2800" dirty="0">
                <a:latin typeface="Times New Roman" panose="02020603050405020304" pitchFamily="18" charset="0"/>
                <a:ea typeface="宋体" panose="02010600030101010101" pitchFamily="2" charset="-122"/>
              </a:rPr>
              <a:t>9</a:t>
            </a:r>
            <a:r>
              <a:rPr lang="zh-CN" altLang="en-US" sz="2800" dirty="0">
                <a:latin typeface="Times New Roman" panose="02020603050405020304" pitchFamily="18" charset="0"/>
                <a:ea typeface="宋体" panose="02010600030101010101" pitchFamily="2" charset="-122"/>
              </a:rPr>
              <a:t>月出版。</a:t>
            </a:r>
            <a:r>
              <a:rPr lang="zh-CN" altLang="zh-CN" sz="2800" dirty="0">
                <a:latin typeface="Times New Roman" panose="02020603050405020304" pitchFamily="18" charset="0"/>
                <a:ea typeface="宋体" panose="02010600030101010101" pitchFamily="2" charset="-122"/>
              </a:rPr>
              <a:t>闻一多对中国传统诗歌的感情更为深厚</a:t>
            </a:r>
            <a:r>
              <a:rPr lang="en-US" altLang="zh-CN" sz="2800" dirty="0">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在吸收西方诗歌营养的同时</a:t>
            </a:r>
            <a:r>
              <a:rPr lang="en-US" altLang="zh-CN" sz="2800" dirty="0">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他未曾放弃过对中国古典诗歌艺术的研习、摹写。唐代著名诗人李商隐的作品是能引起闻一多兴趣的中国古典诗歌之一。</a:t>
            </a:r>
            <a:r>
              <a:rPr lang="zh-CN" altLang="zh-CN" sz="2800" b="1" dirty="0">
                <a:solidFill>
                  <a:srgbClr val="FF0000"/>
                </a:solidFill>
                <a:latin typeface="Times New Roman" panose="02020603050405020304" pitchFamily="18" charset="0"/>
                <a:ea typeface="宋体" panose="02010600030101010101" pitchFamily="2" charset="-122"/>
              </a:rPr>
              <a:t>李商隐的传世名句</a:t>
            </a:r>
            <a:r>
              <a:rPr lang="en-US" altLang="zh-CN" sz="2800" b="1" dirty="0">
                <a:solidFill>
                  <a:srgbClr val="FF0000"/>
                </a:solidFill>
                <a:latin typeface="Times New Roman" panose="02020603050405020304" pitchFamily="18" charset="0"/>
                <a:ea typeface="宋体" panose="02010600030101010101" pitchFamily="2" charset="-122"/>
              </a:rPr>
              <a:t>“</a:t>
            </a:r>
            <a:r>
              <a:rPr lang="zh-CN" altLang="zh-CN" sz="2800" b="1" dirty="0">
                <a:solidFill>
                  <a:srgbClr val="FF0000"/>
                </a:solidFill>
                <a:latin typeface="Times New Roman" panose="02020603050405020304" pitchFamily="18" charset="0"/>
                <a:ea typeface="宋体" panose="02010600030101010101" pitchFamily="2" charset="-122"/>
              </a:rPr>
              <a:t>蜡炬成灰泪始干</a:t>
            </a:r>
            <a:r>
              <a:rPr lang="en-US" altLang="zh-CN" sz="2800" b="1" dirty="0">
                <a:solidFill>
                  <a:srgbClr val="FF0000"/>
                </a:solidFill>
                <a:latin typeface="Times New Roman" panose="02020603050405020304" pitchFamily="18" charset="0"/>
                <a:ea typeface="宋体" panose="02010600030101010101" pitchFamily="2" charset="-122"/>
              </a:rPr>
              <a:t>”</a:t>
            </a:r>
            <a:r>
              <a:rPr lang="zh-CN" altLang="en-US" sz="2800" b="1" dirty="0">
                <a:solidFill>
                  <a:srgbClr val="FF0000"/>
                </a:solidFill>
                <a:latin typeface="Times New Roman" panose="02020603050405020304" pitchFamily="18" charset="0"/>
                <a:ea typeface="宋体" panose="02010600030101010101" pitchFamily="2" charset="-122"/>
              </a:rPr>
              <a:t> </a:t>
            </a:r>
            <a:r>
              <a:rPr lang="zh-CN" altLang="zh-CN" sz="2800" b="1" dirty="0">
                <a:solidFill>
                  <a:srgbClr val="FF0000"/>
                </a:solidFill>
                <a:latin typeface="Times New Roman" panose="02020603050405020304" pitchFamily="18" charset="0"/>
                <a:ea typeface="宋体" panose="02010600030101010101" pitchFamily="2" charset="-122"/>
              </a:rPr>
              <a:t>就被闻一多接受了下来</a:t>
            </a:r>
            <a:r>
              <a:rPr lang="zh-CN" altLang="en-US" sz="2800" b="1" dirty="0">
                <a:solidFill>
                  <a:srgbClr val="FF0000"/>
                </a:solidFill>
                <a:latin typeface="Times New Roman" panose="02020603050405020304" pitchFamily="18" charset="0"/>
                <a:ea typeface="宋体" panose="02010600030101010101" pitchFamily="2" charset="-122"/>
              </a:rPr>
              <a:t>，“红烛”成为中国文人的理想、追求的象征</a:t>
            </a:r>
            <a:r>
              <a:rPr lang="zh-CN" altLang="zh-CN" sz="2800" b="1" dirty="0">
                <a:solidFill>
                  <a:srgbClr val="FF0000"/>
                </a:solidFill>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但是</a:t>
            </a:r>
            <a:r>
              <a:rPr lang="en-US" altLang="zh-CN" sz="2800" dirty="0">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《红烛》显然又不是李商隐《无题》的现代翻版</a:t>
            </a:r>
            <a:r>
              <a:rPr lang="en-US" altLang="zh-CN" sz="2800" dirty="0">
                <a:latin typeface="Times New Roman" panose="02020603050405020304" pitchFamily="18" charset="0"/>
                <a:ea typeface="宋体" panose="02010600030101010101" pitchFamily="2" charset="-122"/>
              </a:rPr>
              <a:t>,</a:t>
            </a:r>
            <a:r>
              <a:rPr lang="zh-CN" altLang="zh-CN" sz="2800" dirty="0">
                <a:latin typeface="Times New Roman" panose="02020603050405020304" pitchFamily="18" charset="0"/>
                <a:ea typeface="宋体" panose="02010600030101010101" pitchFamily="2" charset="-122"/>
              </a:rPr>
              <a:t>诗中到处充满了现实的投影、时代的声音。</a:t>
            </a:r>
            <a:endParaRPr lang="zh-CN" altLang="zh-CN" sz="2800" dirty="0">
              <a:latin typeface="NEU-BZ-S92"/>
              <a:ea typeface="方正书宋_GBK" pitchFamily="65" charset="-122"/>
            </a:endParaRPr>
          </a:p>
        </p:txBody>
      </p:sp>
    </p:spTree>
  </p:cSld>
  <p:clrMapOvr>
    <a:masterClrMapping/>
  </p:clrMapOvr>
  <p:transition spd="slow">
    <p:pull dir="ld"/>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2290" name="矩形 8"/>
          <p:cNvSpPr/>
          <p:nvPr/>
        </p:nvSpPr>
        <p:spPr>
          <a:xfrm>
            <a:off x="406400"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作者简介</a:t>
            </a:r>
          </a:p>
        </p:txBody>
      </p:sp>
      <p:sp>
        <p:nvSpPr>
          <p:cNvPr id="12291" name="矩形 9"/>
          <p:cNvSpPr/>
          <p:nvPr/>
        </p:nvSpPr>
        <p:spPr>
          <a:xfrm>
            <a:off x="1916113"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作品背景</a:t>
            </a:r>
          </a:p>
        </p:txBody>
      </p:sp>
      <p:sp>
        <p:nvSpPr>
          <p:cNvPr id="12292" name="矩形 10">
            <a:hlinkClick r:id="rId3" action="ppaction://hlinksldjump"/>
          </p:cNvPr>
          <p:cNvSpPr/>
          <p:nvPr/>
        </p:nvSpPr>
        <p:spPr>
          <a:xfrm>
            <a:off x="3425825" y="836613"/>
            <a:ext cx="1436688"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相关知识</a:t>
            </a:r>
          </a:p>
        </p:txBody>
      </p:sp>
      <p:sp>
        <p:nvSpPr>
          <p:cNvPr id="12293" name="矩形 11">
            <a:hlinkClick r:id="rId4" action="ppaction://hlinksldjump"/>
          </p:cNvPr>
          <p:cNvSpPr/>
          <p:nvPr/>
        </p:nvSpPr>
        <p:spPr>
          <a:xfrm>
            <a:off x="4935538"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知识整合</a:t>
            </a:r>
          </a:p>
        </p:txBody>
      </p:sp>
      <p:sp>
        <p:nvSpPr>
          <p:cNvPr id="2" name="矩形 1"/>
          <p:cNvSpPr>
            <a:spLocks noChangeAspect="1"/>
          </p:cNvSpPr>
          <p:nvPr/>
        </p:nvSpPr>
        <p:spPr>
          <a:xfrm>
            <a:off x="508000" y="1911350"/>
            <a:ext cx="8128000" cy="3289300"/>
          </a:xfrm>
          <a:prstGeom prst="rect">
            <a:avLst/>
          </a:prstGeom>
        </p:spPr>
        <p:txBody>
          <a:bodyPr>
            <a:spAutoFit/>
          </a:bodyPr>
          <a:lstStyle/>
          <a:p>
            <a:pPr marL="0" marR="0" lvl="0" indent="0" algn="ctr"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2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新诗格律化</a:t>
            </a: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早期白话诗的作者如胡适、郭沫若等人</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他们所写的新诗是不讲究格律的</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他们推崇</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自由</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与</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自然</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但后来徐志摩、闻一多等人提出了</a:t>
            </a:r>
            <a:r>
              <a:rPr kumimoji="0" lang="en-US"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新诗格律化</a:t>
            </a:r>
            <a:r>
              <a:rPr kumimoji="0" lang="en-US"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的主张</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即用白话写诗</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也讲究诗的韵律。如徐志摩的新诗多以四行一节</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且多有押韵。</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闻一多提出了诗的</a:t>
            </a:r>
            <a:r>
              <a:rPr kumimoji="0" lang="en-US"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三美</a:t>
            </a:r>
            <a:r>
              <a:rPr kumimoji="0" lang="en-US"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音乐美、绘画美、建筑美。</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建筑美就是要求从诗的整体外形上看</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节与节之间要匀称</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句</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行</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与句</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行</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之间要均齐。徐志摩、闻一多等是新格律派的代表诗人。</a:t>
            </a: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p:txBody>
      </p:sp>
    </p:spTree>
  </p:cSld>
  <p:clrMapOvr>
    <a:masterClrMapping/>
  </p:clrMapOvr>
  <p:transition spd="slow">
    <p:pull dir="ld"/>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3314" name="矩形 7"/>
          <p:cNvSpPr/>
          <p:nvPr/>
        </p:nvSpPr>
        <p:spPr>
          <a:xfrm>
            <a:off x="406400"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作者简介</a:t>
            </a:r>
          </a:p>
        </p:txBody>
      </p:sp>
      <p:sp>
        <p:nvSpPr>
          <p:cNvPr id="13315" name="矩形 8"/>
          <p:cNvSpPr/>
          <p:nvPr/>
        </p:nvSpPr>
        <p:spPr>
          <a:xfrm>
            <a:off x="1916113"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作品背景</a:t>
            </a:r>
          </a:p>
        </p:txBody>
      </p:sp>
      <p:sp>
        <p:nvSpPr>
          <p:cNvPr id="13316" name="矩形 9">
            <a:hlinkClick r:id="rId3" action="ppaction://hlinksldjump"/>
          </p:cNvPr>
          <p:cNvSpPr/>
          <p:nvPr/>
        </p:nvSpPr>
        <p:spPr>
          <a:xfrm>
            <a:off x="3425825"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相关知识</a:t>
            </a:r>
          </a:p>
        </p:txBody>
      </p:sp>
      <p:sp>
        <p:nvSpPr>
          <p:cNvPr id="13317" name="矩形 10">
            <a:hlinkClick r:id="rId4" action="ppaction://hlinksldjump"/>
          </p:cNvPr>
          <p:cNvSpPr/>
          <p:nvPr/>
        </p:nvSpPr>
        <p:spPr>
          <a:xfrm>
            <a:off x="4935538" y="836613"/>
            <a:ext cx="1436687"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知识整合</a:t>
            </a:r>
          </a:p>
        </p:txBody>
      </p:sp>
      <p:sp>
        <p:nvSpPr>
          <p:cNvPr id="13318" name="矩形 1"/>
          <p:cNvSpPr>
            <a:spLocks noChangeAspect="1"/>
          </p:cNvSpPr>
          <p:nvPr/>
        </p:nvSpPr>
        <p:spPr>
          <a:xfrm>
            <a:off x="508000" y="1350963"/>
            <a:ext cx="1873250" cy="498475"/>
          </a:xfrm>
          <a:prstGeom prst="rect">
            <a:avLst/>
          </a:prstGeom>
          <a:noFill/>
          <a:ln w="9525">
            <a:noFill/>
          </a:ln>
        </p:spPr>
        <p:txBody>
          <a:bodyPr wrap="none" anchor="t">
            <a:spAutoFit/>
          </a:bodyPr>
          <a:lstStyle/>
          <a:p>
            <a:pPr indent="268605" defTabSz="914400">
              <a:lnSpc>
                <a:spcPct val="120000"/>
              </a:lnSpc>
              <a:tabLst>
                <a:tab pos="1028700" algn="l"/>
                <a:tab pos="1851025" algn="l"/>
                <a:tab pos="2538730" algn="l"/>
                <a:tab pos="3222625" algn="l"/>
              </a:tabLst>
            </a:pPr>
            <a:r>
              <a:rPr lang="en-US" altLang="zh-CN" sz="2200" b="1" dirty="0">
                <a:solidFill>
                  <a:srgbClr val="000000"/>
                </a:solidFill>
                <a:latin typeface="Times New Roman" panose="02020603050405020304" pitchFamily="18" charset="0"/>
                <a:ea typeface="宋体" panose="02010600030101010101" pitchFamily="2" charset="-122"/>
              </a:rPr>
              <a:t>1</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Arial" panose="020B0604020202020204" pitchFamily="34" charset="0"/>
                <a:ea typeface="黑体" panose="02010609060101010101" pitchFamily="49" charset="-122"/>
              </a:rPr>
              <a:t>读准字音</a:t>
            </a:r>
            <a:r>
              <a:rPr lang="en-US" altLang="zh-CN" sz="2200" dirty="0">
                <a:solidFill>
                  <a:srgbClr val="000000"/>
                </a:solidFill>
                <a:latin typeface="Arial" panose="020B0604020202020204" pitchFamily="34" charset="0"/>
                <a:ea typeface="黑体" panose="02010609060101010101" pitchFamily="49" charset="-122"/>
              </a:rPr>
              <a:t> </a:t>
            </a:r>
            <a:endParaRPr lang="zh-CN" altLang="zh-CN" sz="2200" dirty="0">
              <a:solidFill>
                <a:srgbClr val="000000"/>
              </a:solidFill>
              <a:latin typeface="NEU-BZ-S92"/>
              <a:ea typeface="方正书宋_GBK" pitchFamily="65" charset="-122"/>
            </a:endParaRPr>
          </a:p>
        </p:txBody>
      </p:sp>
      <p:sp>
        <p:nvSpPr>
          <p:cNvPr id="2" name="文本框 1"/>
          <p:cNvSpPr txBox="1"/>
          <p:nvPr/>
        </p:nvSpPr>
        <p:spPr>
          <a:xfrm>
            <a:off x="1022350" y="2200275"/>
            <a:ext cx="7942263" cy="3538538"/>
          </a:xfrm>
          <a:prstGeom prst="rect">
            <a:avLst/>
          </a:prstGeom>
          <a:noFill/>
          <a:ln w="9525">
            <a:noFill/>
          </a:ln>
        </p:spPr>
        <p:txBody>
          <a:bodyPr wrap="square" anchor="t">
            <a:spAutoFit/>
          </a:bodyPr>
          <a:lstStyle/>
          <a:p>
            <a:pPr eaLnBrk="0" hangingPunct="0"/>
            <a:r>
              <a:rPr lang="zh-CN" altLang="zh-CN" sz="3200" b="1">
                <a:latin typeface="Arial" panose="020B0604020202020204" pitchFamily="34" charset="0"/>
                <a:ea typeface="宋体" panose="02010600030101010101" pitchFamily="2" charset="-122"/>
              </a:rPr>
              <a:t>蜡炬</a:t>
            </a:r>
            <a:r>
              <a:rPr lang="zh-CN" altLang="zh-CN" sz="3200" b="1">
                <a:solidFill>
                  <a:srgbClr val="FF0000"/>
                </a:solidFill>
                <a:latin typeface="Arial" panose="020B0604020202020204" pitchFamily="34" charset="0"/>
                <a:ea typeface="宋体" panose="02010600030101010101" pitchFamily="2" charset="-122"/>
              </a:rPr>
              <a:t>（là jù）</a:t>
            </a:r>
          </a:p>
          <a:p>
            <a:pPr eaLnBrk="0" hangingPunct="0"/>
            <a:endParaRPr lang="zh-CN" altLang="zh-CN" sz="3200" b="1">
              <a:latin typeface="Arial" panose="020B0604020202020204" pitchFamily="34" charset="0"/>
              <a:ea typeface="宋体" panose="02010600030101010101" pitchFamily="2" charset="-122"/>
            </a:endParaRPr>
          </a:p>
          <a:p>
            <a:pPr eaLnBrk="0" hangingPunct="0"/>
            <a:r>
              <a:rPr lang="zh-CN" altLang="zh-CN" sz="3200" b="1">
                <a:latin typeface="Arial" panose="020B0604020202020204" pitchFamily="34" charset="0"/>
                <a:ea typeface="宋体" panose="02010600030101010101" pitchFamily="2" charset="-122"/>
              </a:rPr>
              <a:t>慰藉</a:t>
            </a:r>
            <a:r>
              <a:rPr lang="zh-CN" altLang="zh-CN" sz="3200" b="1">
                <a:solidFill>
                  <a:srgbClr val="FF0000"/>
                </a:solidFill>
                <a:latin typeface="Arial" panose="020B0604020202020204" pitchFamily="34" charset="0"/>
                <a:ea typeface="宋体" panose="02010600030101010101" pitchFamily="2" charset="-122"/>
              </a:rPr>
              <a:t>（wèi jiè）</a:t>
            </a:r>
            <a:endParaRPr lang="zh-CN" altLang="zh-CN" sz="3200" b="1">
              <a:latin typeface="Arial" panose="020B0604020202020204" pitchFamily="34" charset="0"/>
              <a:ea typeface="宋体" panose="02010600030101010101" pitchFamily="2" charset="-122"/>
            </a:endParaRPr>
          </a:p>
          <a:p>
            <a:pPr eaLnBrk="0" hangingPunct="0"/>
            <a:endParaRPr lang="zh-CN" altLang="zh-CN" sz="3200" b="1">
              <a:latin typeface="Arial" panose="020B0604020202020204" pitchFamily="34" charset="0"/>
              <a:ea typeface="宋体" panose="02010600030101010101" pitchFamily="2" charset="-122"/>
            </a:endParaRPr>
          </a:p>
          <a:p>
            <a:pPr eaLnBrk="0" hangingPunct="0"/>
            <a:r>
              <a:rPr lang="zh-CN" altLang="zh-CN" sz="3200" b="1">
                <a:latin typeface="Arial" panose="020B0604020202020204" pitchFamily="34" charset="0"/>
                <a:ea typeface="宋体" panose="02010600030101010101" pitchFamily="2" charset="-122"/>
              </a:rPr>
              <a:t>耕耘</a:t>
            </a:r>
            <a:r>
              <a:rPr lang="zh-CN" altLang="zh-CN" sz="3200" b="1">
                <a:solidFill>
                  <a:srgbClr val="FF0000"/>
                </a:solidFill>
                <a:latin typeface="Arial" panose="020B0604020202020204" pitchFamily="34" charset="0"/>
                <a:ea typeface="宋体" panose="02010600030101010101" pitchFamily="2" charset="-122"/>
              </a:rPr>
              <a:t>（gēng yún）</a:t>
            </a:r>
            <a:endParaRPr lang="zh-CN" altLang="zh-CN" sz="3200" b="1">
              <a:latin typeface="Arial" panose="020B0604020202020204" pitchFamily="34" charset="0"/>
              <a:ea typeface="宋体" panose="02010600030101010101" pitchFamily="2" charset="-122"/>
            </a:endParaRPr>
          </a:p>
          <a:p>
            <a:pPr eaLnBrk="0" hangingPunct="0"/>
            <a:endParaRPr lang="en-US" altLang="zh-CN" sz="3200" b="1">
              <a:latin typeface="Arial" panose="020B0604020202020204" pitchFamily="34" charset="0"/>
              <a:ea typeface="宋体" panose="02010600030101010101" pitchFamily="2" charset="-122"/>
            </a:endParaRPr>
          </a:p>
          <a:p>
            <a:pPr eaLnBrk="0" hangingPunct="0"/>
            <a:r>
              <a:rPr lang="zh-CN" altLang="en-US" sz="3200" b="1">
                <a:latin typeface="Arial" panose="020B0604020202020204" pitchFamily="34" charset="0"/>
                <a:ea typeface="宋体" panose="02010600030101010101" pitchFamily="2" charset="-122"/>
              </a:rPr>
              <a:t>烧沸</a:t>
            </a:r>
            <a:r>
              <a:rPr lang="zh-CN" altLang="en-US" sz="3200" b="1">
                <a:solidFill>
                  <a:srgbClr val="FF0000"/>
                </a:solidFill>
                <a:latin typeface="Arial" panose="020B0604020202020204" pitchFamily="34" charset="0"/>
                <a:ea typeface="宋体" panose="02010600030101010101" pitchFamily="2" charset="-122"/>
              </a:rPr>
              <a:t>（shāo  fèi）</a:t>
            </a:r>
          </a:p>
        </p:txBody>
      </p:sp>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4338" name="矩形 7"/>
          <p:cNvSpPr/>
          <p:nvPr/>
        </p:nvSpPr>
        <p:spPr>
          <a:xfrm>
            <a:off x="406400"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作者简介</a:t>
            </a:r>
          </a:p>
        </p:txBody>
      </p:sp>
      <p:sp>
        <p:nvSpPr>
          <p:cNvPr id="14339" name="矩形 8"/>
          <p:cNvSpPr/>
          <p:nvPr/>
        </p:nvSpPr>
        <p:spPr>
          <a:xfrm>
            <a:off x="1916113" y="836613"/>
            <a:ext cx="1436687"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作品背景</a:t>
            </a:r>
          </a:p>
        </p:txBody>
      </p:sp>
      <p:sp>
        <p:nvSpPr>
          <p:cNvPr id="14340" name="矩形 9">
            <a:hlinkClick r:id="rId4" action="ppaction://hlinksldjump"/>
          </p:cNvPr>
          <p:cNvSpPr/>
          <p:nvPr/>
        </p:nvSpPr>
        <p:spPr>
          <a:xfrm>
            <a:off x="3425825" y="836613"/>
            <a:ext cx="1436688" cy="258762"/>
          </a:xfrm>
          <a:prstGeom prst="rect">
            <a:avLst/>
          </a:prstGeom>
          <a:noFill/>
          <a:ln w="3175">
            <a:noFill/>
          </a:ln>
        </p:spPr>
        <p:txBody>
          <a:bodyPr anchor="ctr"/>
          <a:lstStyle/>
          <a:p>
            <a:pPr algn="ctr"/>
            <a:r>
              <a:rPr lang="en-US" altLang="en-US" sz="1400" dirty="0">
                <a:solidFill>
                  <a:srgbClr val="333333"/>
                </a:solidFill>
                <a:latin typeface="微软雅黑" panose="020B0503020204020204" charset="-122"/>
                <a:ea typeface="微软雅黑" panose="020B0503020204020204" charset="-122"/>
              </a:rPr>
              <a:t>相关知识</a:t>
            </a:r>
          </a:p>
        </p:txBody>
      </p:sp>
      <p:sp>
        <p:nvSpPr>
          <p:cNvPr id="14341" name="矩形 10">
            <a:hlinkClick r:id="rId5" action="ppaction://hlinksldjump"/>
          </p:cNvPr>
          <p:cNvSpPr/>
          <p:nvPr/>
        </p:nvSpPr>
        <p:spPr>
          <a:xfrm>
            <a:off x="4935538" y="836613"/>
            <a:ext cx="1436687" cy="258762"/>
          </a:xfrm>
          <a:prstGeom prst="rect">
            <a:avLst/>
          </a:prstGeom>
          <a:noFill/>
          <a:ln w="3175">
            <a:noFill/>
          </a:ln>
        </p:spPr>
        <p:txBody>
          <a:bodyPr anchor="ctr"/>
          <a:lstStyle/>
          <a:p>
            <a:pPr algn="ctr"/>
            <a:r>
              <a:rPr lang="en-US" altLang="en-US" sz="1400" dirty="0">
                <a:solidFill>
                  <a:srgbClr val="FF0000"/>
                </a:solidFill>
                <a:latin typeface="微软雅黑" panose="020B0503020204020204" charset="-122"/>
                <a:ea typeface="微软雅黑" panose="020B0503020204020204" charset="-122"/>
              </a:rPr>
              <a:t>知识整合</a:t>
            </a:r>
          </a:p>
        </p:txBody>
      </p:sp>
      <p:sp>
        <p:nvSpPr>
          <p:cNvPr id="2" name="矩形 1"/>
          <p:cNvSpPr>
            <a:spLocks noChangeAspect="1"/>
          </p:cNvSpPr>
          <p:nvPr/>
        </p:nvSpPr>
        <p:spPr>
          <a:xfrm>
            <a:off x="508000" y="1196975"/>
            <a:ext cx="8128000" cy="2932113"/>
          </a:xfrm>
          <a:prstGeom prst="rect">
            <a:avLst/>
          </a:prstGeom>
        </p:spPr>
        <p:txBody>
          <a:bodyPr>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22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2</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写对字形</a:t>
            </a:r>
            <a:endParaRPr kumimoji="0" lang="en-US"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en-US"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en-US"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en-US"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22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3</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pitchFamily="49" charset="-122"/>
                <a:cs typeface="Times New Roman" panose="02020603050405020304" pitchFamily="18" charset="0"/>
              </a:rPr>
              <a:t>掌握词语</a:t>
            </a: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2200" b="0"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慰藉</a:t>
            </a:r>
            <a:r>
              <a:rPr kumimoji="0" lang="en-US"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22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安慰。</a:t>
            </a:r>
            <a:endParaRPr kumimoji="0" lang="zh-CN" altLang="zh-CN" sz="2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p:txBody>
      </p:sp>
      <p:graphicFrame>
        <p:nvGraphicFramePr>
          <p:cNvPr id="14343" name="对象 2"/>
          <p:cNvGraphicFramePr>
            <a:graphicFrameLocks/>
          </p:cNvGraphicFramePr>
          <p:nvPr/>
        </p:nvGraphicFramePr>
        <p:xfrm>
          <a:off x="508000" y="1689100"/>
          <a:ext cx="8128000" cy="1817688"/>
        </p:xfrm>
        <a:graphic>
          <a:graphicData uri="http://schemas.openxmlformats.org/presentationml/2006/ole">
            <p:oleObj spid="_x0000_s53250" r:id="rId6" imgW="3904756" imgH="873725" progId="Word.Document.12">
              <p:embed/>
            </p:oleObj>
          </a:graphicData>
        </a:graphic>
      </p:graphicFrame>
      <p:graphicFrame>
        <p:nvGraphicFramePr>
          <p:cNvPr id="14344" name="对象 4"/>
          <p:cNvGraphicFramePr>
            <a:graphicFrameLocks/>
          </p:cNvGraphicFramePr>
          <p:nvPr/>
        </p:nvGraphicFramePr>
        <p:xfrm>
          <a:off x="508000" y="4129088"/>
          <a:ext cx="8128000" cy="912812"/>
        </p:xfrm>
        <a:graphic>
          <a:graphicData uri="http://schemas.openxmlformats.org/presentationml/2006/ole">
            <p:oleObj spid="_x0000_s53249" r:id="rId7" imgW="3847376" imgH="432184" progId="Word.Document.12">
              <p:embed/>
            </p:oleObj>
          </a:graphicData>
        </a:graphic>
      </p:graphicFrame>
    </p:spTree>
  </p:cSld>
  <p:clrMapOvr>
    <a:masterClrMapping/>
  </p:clrMapOvr>
  <p:transition spd="slow">
    <p:strips dir="ld"/>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5366" name="文本框 2"/>
          <p:cNvSpPr txBox="1"/>
          <p:nvPr/>
        </p:nvSpPr>
        <p:spPr>
          <a:xfrm>
            <a:off x="561975" y="1801813"/>
            <a:ext cx="6818313" cy="1752600"/>
          </a:xfrm>
          <a:prstGeom prst="rect">
            <a:avLst/>
          </a:prstGeom>
          <a:noFill/>
          <a:ln w="9525">
            <a:noFill/>
          </a:ln>
        </p:spPr>
        <p:txBody>
          <a:bodyPr wrap="square" anchor="t">
            <a:spAutoFit/>
          </a:bodyPr>
          <a:lstStyle/>
          <a:p>
            <a:r>
              <a:rPr lang="zh-CN" altLang="en-US" sz="7200" dirty="0">
                <a:latin typeface="方正粗黑宋简体" panose="02000000000000000000" charset="-122"/>
                <a:ea typeface="方正粗黑宋简体" panose="02000000000000000000" charset="-122"/>
                <a:sym typeface="宋体" panose="02010600030101010101" pitchFamily="2" charset="-122"/>
              </a:rPr>
              <a:t>听音频 细感悟</a:t>
            </a:r>
          </a:p>
          <a:p>
            <a:r>
              <a:rPr lang="zh-CN" altLang="en-US" dirty="0">
                <a:latin typeface="楷体" panose="02010609060101010101" pitchFamily="49" charset="-122"/>
                <a:ea typeface="楷体" panose="02010609060101010101" pitchFamily="49" charset="-122"/>
                <a:sym typeface="宋体" panose="02010600030101010101" pitchFamily="2" charset="-122"/>
              </a:rPr>
              <a:t/>
            </a:r>
            <a:br>
              <a:rPr lang="zh-CN" altLang="en-US" dirty="0">
                <a:latin typeface="楷体" panose="02010609060101010101" pitchFamily="49" charset="-122"/>
                <a:ea typeface="楷体" panose="02010609060101010101" pitchFamily="49" charset="-122"/>
                <a:sym typeface="宋体" panose="02010600030101010101" pitchFamily="2" charset="-122"/>
              </a:rPr>
            </a:br>
            <a:endParaRPr lang="zh-CN" altLang="en-US">
              <a:latin typeface="Arial" panose="020B0604020202020204" pitchFamily="34" charset="0"/>
              <a:ea typeface="宋体" panose="02010600030101010101" pitchFamily="2" charset="-122"/>
            </a:endParaRPr>
          </a:p>
        </p:txBody>
      </p:sp>
      <p:pic>
        <p:nvPicPr>
          <p:cNvPr id="2" name="《红烛》音频朗诵">
            <a:hlinkClick r:id="" action="ppaction://media"/>
          </p:cNvPr>
          <p:cNvPicPr/>
          <p:nvPr>
            <a:videoFile r:link="rId1"/>
            <p:extLst>
              <p:ext uri="{DAA4B4D4-6D71-4841-9C94-3DE7FCFB9230}">
                <p14:media xmlns="" xmlns:p14="http://schemas.microsoft.com/office/powerpoint/2010/main" r:embed="rId4"/>
              </p:ext>
            </p:extLst>
          </p:nvPr>
        </p:nvPicPr>
        <p:blipFill>
          <a:blip r:embed="rId5"/>
          <a:stretch>
            <a:fillRect/>
          </a:stretch>
        </p:blipFill>
        <p:spPr>
          <a:xfrm>
            <a:off x="4262120" y="3119120"/>
            <a:ext cx="619125" cy="619125"/>
          </a:xfrm>
          <a:prstGeom prst="rect">
            <a:avLst/>
          </a:prstGeom>
        </p:spPr>
      </p:pic>
      <p:pic>
        <p:nvPicPr>
          <p:cNvPr id="1026" name="Picture 2" descr="https://timgsa.baidu.com/timg?image&amp;quality=80&amp;size=b9999_10000&amp;sec=1567591291097&amp;di=e9ff7575396973fec3f8e7fc830342d5&amp;imgtype=0&amp;src=http%3A%2F%2Fimg170.ph.126.net%2Ft8dh3rmdeUED1dVlJpqd1g%3D%3D%2F2292895160286571437.jp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1917065" y="3917950"/>
            <a:ext cx="4352925" cy="294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076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8437" name="矩形 1"/>
          <p:cNvSpPr>
            <a:spLocks noChangeAspect="1"/>
          </p:cNvSpPr>
          <p:nvPr/>
        </p:nvSpPr>
        <p:spPr>
          <a:xfrm>
            <a:off x="508000" y="2493963"/>
            <a:ext cx="8115300" cy="3044825"/>
          </a:xfrm>
          <a:prstGeom prst="rect">
            <a:avLst/>
          </a:prstGeom>
          <a:noFill/>
          <a:ln w="9525">
            <a:noFill/>
          </a:ln>
        </p:spPr>
        <p:txBody>
          <a:bodyPr wrap="square" anchor="t">
            <a:spAutoFit/>
          </a:bodyPr>
          <a:lstStyle/>
          <a:p>
            <a:pPr algn="ctr" defTabSz="914400">
              <a:lnSpc>
                <a:spcPct val="120000"/>
              </a:lnSpc>
              <a:tabLst>
                <a:tab pos="1028700" algn="l"/>
                <a:tab pos="1849755" algn="l"/>
                <a:tab pos="2536825" algn="l"/>
                <a:tab pos="3221355" algn="l"/>
              </a:tabLst>
            </a:pPr>
            <a:r>
              <a:rPr lang="en-US" altLang="zh-CN" sz="4400" dirty="0">
                <a:solidFill>
                  <a:srgbClr val="000000"/>
                </a:solidFill>
                <a:latin typeface="NEU-BZ-S92"/>
                <a:ea typeface="方正宋黑_GBK" pitchFamily="65" charset="-122"/>
              </a:rPr>
              <a:t>红</a:t>
            </a:r>
            <a:r>
              <a:rPr lang="en-US" altLang="zh-CN" sz="4400" dirty="0">
                <a:solidFill>
                  <a:srgbClr val="000000"/>
                </a:solidFill>
                <a:latin typeface="Times New Roman" panose="02020603050405020304" pitchFamily="18" charset="0"/>
                <a:ea typeface="方正宋黑_GBK" pitchFamily="65" charset="-122"/>
              </a:rPr>
              <a:t>　　</a:t>
            </a:r>
            <a:r>
              <a:rPr lang="en-US" altLang="zh-CN" sz="4400" dirty="0">
                <a:solidFill>
                  <a:srgbClr val="000000"/>
                </a:solidFill>
                <a:latin typeface="NEU-BZ-S92"/>
                <a:ea typeface="方正宋黑_GBK" pitchFamily="65" charset="-122"/>
              </a:rPr>
              <a:t>烛</a:t>
            </a:r>
            <a:endParaRPr lang="en-US" altLang="zh-CN" sz="4400" dirty="0">
              <a:solidFill>
                <a:srgbClr val="000000"/>
              </a:solidFill>
              <a:latin typeface="NEU-BZ-S92"/>
              <a:ea typeface="方正书宋_GBK" pitchFamily="65" charset="-122"/>
            </a:endParaRPr>
          </a:p>
          <a:p>
            <a:pPr defTabSz="914400">
              <a:lnSpc>
                <a:spcPct val="120000"/>
              </a:lnSpc>
              <a:tabLst>
                <a:tab pos="1028700" algn="l"/>
                <a:tab pos="1849755" algn="l"/>
                <a:tab pos="2536825" algn="l"/>
                <a:tab pos="3221355" algn="l"/>
              </a:tabLst>
            </a:pPr>
            <a:r>
              <a:rPr lang="en-US" altLang="zh-CN" sz="3200" dirty="0">
                <a:solidFill>
                  <a:srgbClr val="000000"/>
                </a:solidFill>
                <a:latin typeface="Arial" panose="020B0604020202020204" pitchFamily="34" charset="0"/>
                <a:ea typeface="黑体" panose="02010609060101010101" pitchFamily="49" charset="-122"/>
              </a:rPr>
              <a:t>【任务一】理解</a:t>
            </a:r>
            <a:r>
              <a:rPr lang="zh-CN" altLang="en-US" sz="3200" dirty="0">
                <a:solidFill>
                  <a:srgbClr val="000000"/>
                </a:solidFill>
                <a:latin typeface="Arial" panose="020B0604020202020204" pitchFamily="34" charset="0"/>
                <a:ea typeface="黑体" panose="02010609060101010101" pitchFamily="49" charset="-122"/>
              </a:rPr>
              <a:t>标题</a:t>
            </a:r>
            <a:endParaRPr lang="en-US" altLang="zh-CN" sz="3200" dirty="0">
              <a:solidFill>
                <a:srgbClr val="000000"/>
              </a:solidFill>
              <a:latin typeface="NEU-BZ-S92"/>
              <a:ea typeface="方正书宋_GBK" pitchFamily="65" charset="-122"/>
            </a:endParaRPr>
          </a:p>
          <a:p>
            <a:pPr defTabSz="914400">
              <a:lnSpc>
                <a:spcPct val="120000"/>
              </a:lnSpc>
              <a:tabLst>
                <a:tab pos="1028700" algn="l"/>
                <a:tab pos="1849755" algn="l"/>
                <a:tab pos="2536825" algn="l"/>
                <a:tab pos="3221355" algn="l"/>
              </a:tabLst>
            </a:pPr>
            <a:r>
              <a:rPr lang="en-US" altLang="en-US" sz="2800" b="1" dirty="0">
                <a:solidFill>
                  <a:srgbClr val="000000"/>
                </a:solidFill>
                <a:latin typeface="Times New Roman" panose="02020603050405020304" pitchFamily="18" charset="0"/>
                <a:ea typeface="宋体" panose="02010600030101010101" pitchFamily="2" charset="-122"/>
              </a:rPr>
              <a:t>1</a:t>
            </a:r>
            <a:r>
              <a:rPr lang="en-US" altLang="zh-CN" sz="2800" dirty="0">
                <a:solidFill>
                  <a:srgbClr val="000000"/>
                </a:solidFill>
                <a:latin typeface="Times New Roman" panose="02020603050405020304" pitchFamily="18" charset="0"/>
                <a:ea typeface="宋体" panose="02010600030101010101" pitchFamily="2" charset="-122"/>
              </a:rPr>
              <a:t>.</a:t>
            </a:r>
            <a:r>
              <a:rPr sz="2800" b="1" dirty="0">
                <a:solidFill>
                  <a:srgbClr val="000000"/>
                </a:solidFill>
                <a:latin typeface="Times New Roman" panose="02020603050405020304" pitchFamily="18" charset="0"/>
                <a:ea typeface="宋体" panose="02010600030101010101" pitchFamily="2" charset="-122"/>
              </a:rPr>
              <a:t>蜡烛有红有白,诗人为何以《红烛》为题?</a:t>
            </a:r>
            <a:r>
              <a:rPr lang="en-US" altLang="zh-CN" sz="2800" b="1" dirty="0">
                <a:solidFill>
                  <a:srgbClr val="000000"/>
                </a:solidFill>
                <a:latin typeface="Times New Roman" panose="02020603050405020304" pitchFamily="18" charset="0"/>
                <a:ea typeface="宋体" panose="02010600030101010101" pitchFamily="2" charset="-122"/>
              </a:rPr>
              <a:t>  </a:t>
            </a:r>
            <a:endParaRPr lang="en-US" altLang="zh-CN" sz="2800" dirty="0">
              <a:solidFill>
                <a:srgbClr val="000000"/>
              </a:solidFill>
              <a:latin typeface="Times New Roman" panose="02020603050405020304" pitchFamily="18" charset="0"/>
              <a:ea typeface="宋体" panose="02010600030101010101" pitchFamily="2" charset="-122"/>
            </a:endParaRPr>
          </a:p>
          <a:p>
            <a:pPr defTabSz="914400">
              <a:lnSpc>
                <a:spcPct val="120000"/>
              </a:lnSpc>
              <a:tabLst>
                <a:tab pos="1028700" algn="l"/>
                <a:tab pos="1849755" algn="l"/>
                <a:tab pos="2536825" algn="l"/>
                <a:tab pos="3221355" algn="l"/>
              </a:tabLst>
            </a:pPr>
            <a:r>
              <a:rPr lang="en-US" altLang="zh-CN" sz="2800" dirty="0">
                <a:solidFill>
                  <a:srgbClr val="000000"/>
                </a:solidFill>
                <a:latin typeface="+mj-ea"/>
                <a:ea typeface="+mj-ea"/>
                <a:cs typeface="+mj-ea"/>
              </a:rPr>
              <a:t>明确：</a:t>
            </a:r>
            <a:r>
              <a:rPr lang="zh-CN" altLang="en-US" sz="2800" dirty="0">
                <a:solidFill>
                  <a:srgbClr val="000000"/>
                </a:solidFill>
                <a:latin typeface="+mj-ea"/>
                <a:ea typeface="+mj-ea"/>
                <a:cs typeface="+mj-ea"/>
              </a:rPr>
              <a:t>本文以</a:t>
            </a:r>
            <a:r>
              <a:rPr lang="en-US" altLang="zh-CN" sz="2800" dirty="0">
                <a:latin typeface="+mj-ea"/>
                <a:ea typeface="+mj-ea"/>
                <a:cs typeface="+mj-ea"/>
              </a:rPr>
              <a:t>“红烛”</a:t>
            </a:r>
            <a:r>
              <a:rPr lang="zh-CN" altLang="en-US" sz="2800" dirty="0">
                <a:latin typeface="+mj-ea"/>
                <a:ea typeface="+mj-ea"/>
                <a:cs typeface="+mj-ea"/>
              </a:rPr>
              <a:t>为题，用红色的蜡烛</a:t>
            </a:r>
            <a:r>
              <a:rPr lang="en-US" altLang="zh-CN" sz="2800" dirty="0">
                <a:latin typeface="+mj-ea"/>
                <a:ea typeface="+mj-ea"/>
                <a:cs typeface="+mj-ea"/>
              </a:rPr>
              <a:t>象征</a:t>
            </a:r>
            <a:r>
              <a:rPr lang="zh-CN" altLang="en-US" sz="2800" dirty="0">
                <a:latin typeface="+mj-ea"/>
                <a:ea typeface="+mj-ea"/>
                <a:cs typeface="+mj-ea"/>
              </a:rPr>
              <a:t>诗人</a:t>
            </a:r>
            <a:r>
              <a:rPr lang="en-US" altLang="zh-CN" sz="2800" dirty="0">
                <a:solidFill>
                  <a:srgbClr val="FF0000"/>
                </a:solidFill>
                <a:latin typeface="+mj-ea"/>
                <a:ea typeface="+mj-ea"/>
                <a:cs typeface="+mj-ea"/>
              </a:rPr>
              <a:t>对祖国的一颗赤诚</a:t>
            </a:r>
            <a:r>
              <a:rPr lang="zh-CN" altLang="en-US" sz="2800" dirty="0">
                <a:solidFill>
                  <a:srgbClr val="FF0000"/>
                </a:solidFill>
                <a:latin typeface="+mj-ea"/>
                <a:ea typeface="+mj-ea"/>
                <a:cs typeface="+mj-ea"/>
              </a:rPr>
              <a:t>之</a:t>
            </a:r>
            <a:r>
              <a:rPr lang="en-US" altLang="zh-CN" sz="2800" dirty="0">
                <a:solidFill>
                  <a:srgbClr val="FF0000"/>
                </a:solidFill>
                <a:latin typeface="+mj-ea"/>
                <a:ea typeface="+mj-ea"/>
                <a:cs typeface="+mj-ea"/>
              </a:rPr>
              <a:t>心</a:t>
            </a:r>
            <a:r>
              <a:rPr lang="zh-CN" altLang="en-US" sz="2800" dirty="0">
                <a:solidFill>
                  <a:srgbClr val="FF0000"/>
                </a:solidFill>
                <a:latin typeface="+mj-ea"/>
                <a:ea typeface="+mj-ea"/>
                <a:cs typeface="+mj-ea"/>
              </a:rPr>
              <a:t>。</a:t>
            </a:r>
            <a:r>
              <a:rPr lang="en-US" altLang="zh-CN" sz="2800" dirty="0">
                <a:solidFill>
                  <a:srgbClr val="000000"/>
                </a:solidFill>
                <a:latin typeface="+mj-ea"/>
                <a:ea typeface="+mj-ea"/>
                <a:cs typeface="+mj-ea"/>
              </a:rPr>
              <a:t> </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7">
                                            <p:txEl>
                                              <p:pRg st="3" end="3"/>
                                            </p:txEl>
                                          </p:spTgt>
                                        </p:tgtEl>
                                        <p:attrNameLst>
                                          <p:attrName>style.visibility</p:attrName>
                                        </p:attrNameLst>
                                      </p:cBhvr>
                                      <p:to>
                                        <p:strVal val="visible"/>
                                      </p:to>
                                    </p:set>
                                    <p:animEffect transition="in" filter="blinds(horizontal)">
                                      <p:cBhvr>
                                        <p:cTn id="7" dur="500"/>
                                        <p:tgtEl>
                                          <p:spTgt spid="1843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模板从 www.mysoeasy.com 下载">
  <a:themeElements>
    <a:clrScheme name="office资源宝库-www.mySoEasy.com">
      <a:dk1>
        <a:srgbClr val="262626"/>
      </a:dk1>
      <a:lt1>
        <a:srgbClr val="FFFFFF"/>
      </a:lt1>
      <a:dk2>
        <a:srgbClr val="8B8B8B"/>
      </a:dk2>
      <a:lt2>
        <a:srgbClr val="FFFFFF"/>
      </a:lt2>
      <a:accent1>
        <a:srgbClr val="00ADEE"/>
      </a:accent1>
      <a:accent2>
        <a:srgbClr val="00ADEE"/>
      </a:accent2>
      <a:accent3>
        <a:srgbClr val="FFC000"/>
      </a:accent3>
      <a:accent4>
        <a:srgbClr val="EB008B"/>
      </a:accent4>
      <a:accent5>
        <a:srgbClr val="00ADEF"/>
      </a:accent5>
      <a:accent6>
        <a:srgbClr val="9BBB59"/>
      </a:accent6>
      <a:hlink>
        <a:srgbClr val="76923C"/>
      </a:hlink>
      <a:folHlink>
        <a:srgbClr val="A7A711"/>
      </a:folHlink>
    </a:clrScheme>
    <a:fontScheme name="OFFICE资源宝库-www.mysoeasy.com">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0000"/>
            <a:lumOff val="1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26262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0" marR="0" indent="0" defTabSz="914400" eaLnBrk="1" fontAlgn="auto" latinLnBrk="0" hangingPunct="1">
          <a:lnSpc>
            <a:spcPct val="130000"/>
          </a:lnSpc>
          <a:spcBef>
            <a:spcPts val="0"/>
          </a:spcBef>
          <a:spcAft>
            <a:spcPts val="0"/>
          </a:spcAft>
          <a:buClrTx/>
          <a:buSzTx/>
          <a:buFontTx/>
          <a:buNone/>
          <a:defRPr kumimoji="0" sz="1400" b="0" i="0" u="none" strike="noStrike" kern="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2339</Words>
  <Application>WPS 演示</Application>
  <PresentationFormat>全屏显示(4:3)</PresentationFormat>
  <Paragraphs>106</Paragraphs>
  <Slides>28</Slides>
  <Notes>1</Notes>
  <HiddenSlides>0</HiddenSlides>
  <MMClips>1</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28</vt:i4>
      </vt:variant>
    </vt:vector>
  </HeadingPairs>
  <TitlesOfParts>
    <vt:vector size="33" baseType="lpstr">
      <vt:lpstr>默认设计模板</vt:lpstr>
      <vt:lpstr>模板从 www.mysoeasy.com 下载</vt:lpstr>
      <vt:lpstr>1_默认设计模板</vt:lpstr>
      <vt:lpstr>2_默认设计模板</vt:lpstr>
      <vt:lpstr>Microsoft Office Word 文档</vt:lpstr>
      <vt:lpstr>2　　 红烛</vt:lpstr>
      <vt:lpstr>幻灯片 2</vt:lpstr>
      <vt:lpstr>幻灯片 3</vt:lpstr>
      <vt:lpstr>幻灯片 4</vt:lpstr>
      <vt:lpstr>幻灯片 5</vt:lpstr>
      <vt:lpstr>幻灯片 6</vt:lpstr>
      <vt:lpstr>幻灯片 7</vt:lpstr>
      <vt:lpstr>幻灯片 8</vt:lpstr>
      <vt:lpstr>幻灯片 9</vt:lpstr>
      <vt:lpstr>幻灯片 10</vt:lpstr>
      <vt:lpstr>幻灯片 11</vt:lpstr>
      <vt:lpstr>第1节</vt:lpstr>
      <vt:lpstr>第2节</vt:lpstr>
      <vt:lpstr> 第3节</vt:lpstr>
      <vt:lpstr> 第4节</vt:lpstr>
      <vt:lpstr> 第5—7节</vt:lpstr>
      <vt:lpstr> 第8、9节</vt:lpstr>
      <vt:lpstr> 第8、9节</vt:lpstr>
      <vt:lpstr>幻灯片 19</vt:lpstr>
      <vt:lpstr>幻灯片 20</vt:lpstr>
      <vt:lpstr>幻灯片 21</vt:lpstr>
      <vt:lpstr>幻灯片 22</vt:lpstr>
      <vt:lpstr>幻灯片 23</vt:lpstr>
      <vt:lpstr>幻灯片 24</vt:lpstr>
      <vt:lpstr>幻灯片 25</vt:lpstr>
      <vt:lpstr>幻灯片 26</vt:lpstr>
      <vt:lpstr>幻灯片 27</vt:lpstr>
      <vt:lpstr>谢谢！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立在地球边上放号　红烛</dc:title>
  <dc:creator>Administrator</dc:creator>
  <cp:lastModifiedBy>USER-</cp:lastModifiedBy>
  <cp:revision>29</cp:revision>
  <dcterms:created xsi:type="dcterms:W3CDTF">2019-02-12T09:11:00Z</dcterms:created>
  <dcterms:modified xsi:type="dcterms:W3CDTF">2020-09-09T11:50:16Z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2052-11.1.0.9069</vt:lpwstr>
  </property>
</Properties>
</file>