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2" r:id="rId5"/>
    <p:sldId id="456" r:id="rId6"/>
    <p:sldId id="416" r:id="rId7"/>
    <p:sldId id="458" r:id="rId8"/>
    <p:sldId id="459" r:id="rId9"/>
    <p:sldId id="457" r:id="rId10"/>
    <p:sldId id="504" r:id="rId11"/>
    <p:sldId id="505" r:id="rId12"/>
    <p:sldId id="503" r:id="rId13"/>
    <p:sldId id="508" r:id="rId14"/>
    <p:sldId id="451" r:id="rId15"/>
    <p:sldId id="452" r:id="rId16"/>
    <p:sldId id="453" r:id="rId17"/>
    <p:sldId id="454" r:id="rId18"/>
    <p:sldId id="455" r:id="rId19"/>
    <p:sldId id="417" r:id="rId20"/>
    <p:sldId id="418" r:id="rId21"/>
    <p:sldId id="419" r:id="rId22"/>
    <p:sldId id="425" r:id="rId23"/>
    <p:sldId id="448" r:id="rId24"/>
    <p:sldId id="422" r:id="rId25"/>
    <p:sldId id="423" r:id="rId26"/>
    <p:sldId id="515" r:id="rId27"/>
    <p:sldId id="512" r:id="rId28"/>
    <p:sldId id="518" r:id="rId29"/>
    <p:sldId id="519" r:id="rId30"/>
    <p:sldId id="516" r:id="rId31"/>
    <p:sldId id="432" r:id="rId32"/>
    <p:sldId id="433" r:id="rId33"/>
    <p:sldId id="434" r:id="rId34"/>
    <p:sldId id="436" r:id="rId35"/>
    <p:sldId id="420" r:id="rId36"/>
    <p:sldId id="471" r:id="rId37"/>
    <p:sldId id="472" r:id="rId38"/>
    <p:sldId id="474" r:id="rId39"/>
    <p:sldId id="475" r:id="rId40"/>
    <p:sldId id="476" r:id="rId41"/>
    <p:sldId id="477" r:id="rId42"/>
    <p:sldId id="478" r:id="rId43"/>
    <p:sldId id="479" r:id="rId44"/>
    <p:sldId id="480" r:id="rId45"/>
    <p:sldId id="437" r:id="rId46"/>
    <p:sldId id="411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Documents\Tencent%20Files\574576071\FileRecv\&#25340;&#35013;&#32032;&#26448;\&#20013;&#22269;&#39118;-64\\09\subject_holdright_213,70,94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C:\Users\1V994W2\Documents\Tencent%20Files\574576071\FileRecv\&#25340;&#35013;&#32032;&#26448;\&#20013;&#22269;&#39118;-64\\09\subject_holdright_213,70,94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file:///C:\Users\1V994W2\PycharmProjects\PPT_Background_Generation/pic_temp/pic_half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55" y="735096"/>
            <a:ext cx="5486400" cy="5387807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8"/>
            </p:custDataLst>
          </p:nvPr>
        </p:nvSpPr>
        <p:spPr>
          <a:xfrm>
            <a:off x="1038860" y="3632201"/>
            <a:ext cx="4826000" cy="3702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9"/>
            </p:custDataLst>
          </p:nvPr>
        </p:nvSpPr>
        <p:spPr>
          <a:xfrm>
            <a:off x="1038861" y="2236424"/>
            <a:ext cx="4825365" cy="1191307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48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0"/>
            </p:custDataLst>
          </p:nvPr>
        </p:nvCxnSpPr>
        <p:spPr>
          <a:xfrm>
            <a:off x="1015365" y="4187190"/>
            <a:ext cx="47650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11"/>
            </p:custDataLst>
          </p:nvPr>
        </p:nvSpPr>
        <p:spPr>
          <a:xfrm>
            <a:off x="1015365" y="4371975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  <p:custDataLst>
              <p:tags r:id="rId12"/>
            </p:custDataLst>
          </p:nvPr>
        </p:nvSpPr>
        <p:spPr>
          <a:xfrm>
            <a:off x="1015364" y="4881332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汇报日期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8"/>
            </p:custDataLst>
          </p:nvPr>
        </p:nvSpPr>
        <p:spPr>
          <a:xfrm>
            <a:off x="9777095" y="1239202"/>
            <a:ext cx="666895" cy="438023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marL="0" indent="0" algn="dist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0"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9"/>
            </p:custDataLst>
          </p:nvPr>
        </p:nvCxnSpPr>
        <p:spPr>
          <a:xfrm>
            <a:off x="9573895" y="1239202"/>
            <a:ext cx="0" cy="43783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10"/>
            </p:custDataLst>
          </p:nvPr>
        </p:nvSpPr>
        <p:spPr>
          <a:xfrm>
            <a:off x="7966710" y="1238567"/>
            <a:ext cx="1403985" cy="438023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22060"/>
            <a:ext cx="720090" cy="5359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952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65277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7055"/>
            <a:ext cx="1619885" cy="1210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99333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861453" y="1769866"/>
            <a:ext cx="1498294" cy="3632812"/>
          </a:xfrm>
        </p:spPr>
        <p:txBody>
          <a:bodyPr vert="eaVert"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3" hasCustomPrompt="1"/>
            <p:custDataLst>
              <p:tags r:id="rId9"/>
            </p:custDataLst>
          </p:nvPr>
        </p:nvSpPr>
        <p:spPr>
          <a:xfrm>
            <a:off x="3021376" y="1769866"/>
            <a:ext cx="4692440" cy="3633176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9.xml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sz="quarter" idx="14"/>
            <p:custDataLst>
              <p:tags r:id="rId1"/>
            </p:custDataLst>
          </p:nvPr>
        </p:nvSpPr>
        <p:spPr>
          <a:xfrm>
            <a:off x="1342390" y="3244215"/>
            <a:ext cx="5708650" cy="831850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第三讲  文言实词特殊用法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 idx="15"/>
            <p:custDataLst>
              <p:tags r:id="rId2"/>
            </p:custDataLst>
          </p:nvPr>
        </p:nvSpPr>
        <p:spPr>
          <a:xfrm>
            <a:off x="1038860" y="2005965"/>
            <a:ext cx="5674995" cy="1191260"/>
          </a:xfrm>
        </p:spPr>
        <p:txBody>
          <a:bodyPr>
            <a:normAutofit/>
          </a:bodyPr>
          <a:lstStyle/>
          <a:p>
            <a:r>
              <a:rPr lang="zh-CN" altLang="en-US" b="1"/>
              <a:t>文言文阅读十一讲</a:t>
            </a:r>
            <a:endParaRPr lang="zh-CN" altLang="en-US" b="1"/>
          </a:p>
        </p:txBody>
      </p:sp>
      <p:sp>
        <p:nvSpPr>
          <p:cNvPr id="12" name="文本占位符 1"/>
          <p:cNvSpPr txBox="1"/>
          <p:nvPr>
            <p:custDataLst>
              <p:tags r:id="rId3"/>
            </p:custDataLst>
          </p:nvPr>
        </p:nvSpPr>
        <p:spPr>
          <a:xfrm>
            <a:off x="407670" y="219629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0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zh-CN" altLang="en-US" sz="4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/>
              <a:t>2021</a:t>
            </a:r>
            <a:endParaRPr lang="en-US" dirty="0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59560" y="153670"/>
            <a:ext cx="10372090" cy="5210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古今异义词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　　所谓“古今异义”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就是指文言词语与现代汉语书写相同而意义和用法不同的现象。这种意义和用法的差异是在语言的演变过程中出现的。辨明这些词语的“古”“今”意义和用法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有助于提高我们阅读文言文的能力。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词义的扩大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所谓“词义的扩大”就是说同样的词语在古代的意义窄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而在现代汉语中的意义变宽了。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539115"/>
          </a:xfrm>
        </p:spPr>
        <p:txBody>
          <a:bodyPr/>
          <a:p>
            <a:br>
              <a:rPr lang="zh-CN" altLang="en-US" b="1">
                <a:latin typeface="兰米粗楷简体" charset="-122"/>
                <a:ea typeface="兰米粗楷简体" charset="-122"/>
              </a:rPr>
            </a:br>
            <a:r>
              <a:rPr sz="4000" b="1">
                <a:latin typeface="兰米粗楷简体" charset="-122"/>
                <a:ea typeface="兰米粗楷简体" charset="-122"/>
                <a:sym typeface="+mn-ea"/>
              </a:rPr>
              <a:t>二、古今异义</a:t>
            </a:r>
            <a:br>
              <a:rPr lang="zh-CN" altLang="en-US" b="1">
                <a:latin typeface="兰米粗楷简体" charset="-122"/>
                <a:ea typeface="兰米粗楷简体" charset="-122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13535" y="982345"/>
            <a:ext cx="25819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词义的扩大</a:t>
            </a:r>
            <a:r>
              <a:rPr lang="zh-CN" altLang="en-US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32915" y="1571625"/>
            <a:ext cx="957072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秦以虎狼之势，与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中国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抗衡。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>
              <a:solidFill>
                <a:srgbClr val="0000E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寡助之至，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亲戚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畔之 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鬼侯有子而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好。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>
              <a:solidFill>
                <a:srgbClr val="0000E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将军战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河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南，臣战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河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北。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972945" y="2273935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E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古义：中原地区。</a:t>
            </a:r>
            <a:endParaRPr lang="zh-CN" altLang="en-US" sz="2800" b="1">
              <a:solidFill>
                <a:srgbClr val="0000E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2945" y="3439795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E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古义：父母兄弟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887855" y="4629785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E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古义：指女子相貌好看。</a:t>
            </a:r>
            <a:endParaRPr lang="zh-CN" altLang="en-US" sz="2800" b="1">
              <a:solidFill>
                <a:srgbClr val="0000E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7855" y="5779770"/>
            <a:ext cx="23164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E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古义：黄河。</a:t>
            </a:r>
            <a:endParaRPr lang="zh-CN" altLang="en-US" sz="2800" b="1">
              <a:solidFill>
                <a:srgbClr val="0000E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词义的缩小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2275" y="1022985"/>
            <a:ext cx="10032365" cy="5604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沛公居</a:t>
            </a:r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sym typeface="+mn-ea"/>
              </a:rPr>
              <a:t>山东</a:t>
            </a: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时。</a:t>
            </a:r>
            <a:endParaRPr lang="en-US" altLang="zh-CN" sz="3200" b="1">
              <a:latin typeface="兰米粗楷简体" charset="-122"/>
              <a:ea typeface="兰米粗楷简体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>
              <a:solidFill>
                <a:srgbClr val="0000E5"/>
              </a:solidFill>
              <a:latin typeface="兰米粗楷简体" charset="-122"/>
              <a:ea typeface="兰米粗楷简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率</a:t>
            </a:r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sym typeface="+mn-ea"/>
              </a:rPr>
              <a:t>妻子</a:t>
            </a: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邑人来此绝境。</a:t>
            </a:r>
            <a:endParaRPr lang="en-US" altLang="zh-CN" sz="3200" b="1">
              <a:latin typeface="兰米粗楷简体" charset="-122"/>
              <a:ea typeface="兰米粗楷简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E5"/>
                </a:solidFill>
                <a:latin typeface="兰米粗楷简体" charset="-122"/>
                <a:ea typeface="兰米粗楷简体" charset="-122"/>
                <a:sym typeface="+mn-ea"/>
              </a:rPr>
              <a:t> </a:t>
            </a:r>
            <a:endParaRPr lang="zh-CN" altLang="en-US" sz="3200" b="1">
              <a:solidFill>
                <a:srgbClr val="0000E5"/>
              </a:solidFill>
              <a:latin typeface="兰米粗楷简体" charset="-122"/>
              <a:ea typeface="兰米粗楷简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木受绳则直，</a:t>
            </a:r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sym typeface="+mn-ea"/>
              </a:rPr>
              <a:t>金</a:t>
            </a: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就砺则利。</a:t>
            </a:r>
            <a:endParaRPr lang="zh-CN" altLang="en-US" sz="3200" b="1">
              <a:latin typeface="兰米粗楷简体" charset="-122"/>
              <a:ea typeface="兰米粗楷简体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3200" b="1">
              <a:latin typeface="兰米粗楷简体" charset="-122"/>
              <a:ea typeface="兰米粗楷简体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sym typeface="+mn-ea"/>
              </a:rPr>
              <a:t>丈夫</a:t>
            </a: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亦爱怜其少子乎？</a:t>
            </a:r>
            <a:endParaRPr lang="zh-CN" altLang="en-US" sz="3200" b="1">
              <a:latin typeface="兰米粗楷简体" charset="-122"/>
              <a:ea typeface="兰米粗楷简体" charset="-122"/>
              <a:sym typeface="+mn-ea"/>
            </a:endParaRPr>
          </a:p>
          <a:p>
            <a:endParaRPr lang="en-US" altLang="zh-CN" sz="3200" b="1">
              <a:latin typeface="兰米粗楷简体" charset="-122"/>
              <a:ea typeface="兰米粗楷简体" charset="-122"/>
            </a:endParaRPr>
          </a:p>
          <a:p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如惠语以</a:t>
            </a:r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sym typeface="+mn-ea"/>
              </a:rPr>
              <a:t>让</a:t>
            </a:r>
            <a:r>
              <a:rPr lang="zh-CN" altLang="en-US" sz="3200" b="1">
                <a:latin typeface="兰米粗楷简体" charset="-122"/>
                <a:ea typeface="兰米粗楷简体" charset="-122"/>
                <a:sym typeface="+mn-ea"/>
              </a:rPr>
              <a:t>单于。</a:t>
            </a:r>
            <a:endParaRPr lang="zh-CN" altLang="en-US" sz="3200" b="1">
              <a:latin typeface="兰米粗楷简体" charset="-122"/>
              <a:ea typeface="兰米粗楷简体" charset="-122"/>
            </a:endParaRPr>
          </a:p>
          <a:p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793875" y="1750695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E5"/>
                </a:solidFill>
                <a:latin typeface="兰米粗楷简体" charset="-122"/>
                <a:ea typeface="兰米粗楷简体" charset="-122"/>
                <a:sym typeface="+mn-ea"/>
              </a:rPr>
              <a:t>古义：崤山以东。</a:t>
            </a:r>
            <a:endParaRPr lang="zh-CN" altLang="en-US" sz="3200" b="1">
              <a:solidFill>
                <a:srgbClr val="0000E5"/>
              </a:solidFill>
              <a:latin typeface="兰米粗楷简体" charset="-122"/>
              <a:ea typeface="兰米粗楷简体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3875" y="2941320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E5"/>
                </a:solidFill>
                <a:latin typeface="兰米粗楷简体" charset="-122"/>
                <a:ea typeface="兰米粗楷简体" charset="-122"/>
                <a:sym typeface="+mn-ea"/>
              </a:rPr>
              <a:t>古义：妻子儿女。</a:t>
            </a:r>
            <a:endParaRPr lang="zh-CN" altLang="en-US" sz="3200" b="1">
              <a:solidFill>
                <a:srgbClr val="0000E5"/>
              </a:solidFill>
              <a:latin typeface="兰米粗楷简体" charset="-122"/>
              <a:ea typeface="兰米粗楷简体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8330" y="3945890"/>
            <a:ext cx="263271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E5"/>
                </a:solidFill>
                <a:latin typeface="兰米粗楷简体" charset="-122"/>
                <a:ea typeface="兰米粗楷简体" charset="-122"/>
                <a:sym typeface="+mn-ea"/>
              </a:rPr>
              <a:t>古义：金属。</a:t>
            </a:r>
            <a:endParaRPr lang="zh-CN" altLang="en-US" sz="3200" b="1">
              <a:solidFill>
                <a:srgbClr val="0000E5"/>
              </a:solidFill>
              <a:latin typeface="兰米粗楷简体" charset="-122"/>
              <a:ea typeface="兰米粗楷简体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8330" y="507873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E5"/>
                </a:solidFill>
                <a:latin typeface="兰米粗楷简体" charset="-122"/>
                <a:ea typeface="兰米粗楷简体" charset="-122"/>
                <a:sym typeface="+mn-ea"/>
              </a:rPr>
              <a:t>古义：男人。</a:t>
            </a:r>
            <a:endParaRPr lang="zh-CN" altLang="en-US" sz="3200" b="1">
              <a:solidFill>
                <a:srgbClr val="0000E5"/>
              </a:solidFill>
              <a:latin typeface="兰米粗楷简体" charset="-122"/>
              <a:ea typeface="兰米粗楷简体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8330" y="6025515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E5"/>
                </a:solidFill>
                <a:latin typeface="兰米粗楷简体" charset="-122"/>
                <a:ea typeface="兰米粗楷简体" charset="-122"/>
                <a:sym typeface="+mn-ea"/>
              </a:rPr>
              <a:t>古义：责备。</a:t>
            </a:r>
            <a:endParaRPr lang="zh-CN" altLang="en-US" sz="3200" b="1">
              <a:solidFill>
                <a:srgbClr val="0000E5"/>
              </a:solidFill>
              <a:latin typeface="兰米粗楷简体" charset="-122"/>
              <a:ea typeface="兰米粗楷简体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词义的转移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3090" y="977900"/>
            <a:ext cx="99599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行李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之往来，共其乏困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暮去朝来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颜色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故。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秋天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漠漠向昏黑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且陛下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春秋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高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给事中宗弘暹</a:t>
            </a:r>
            <a:r>
              <a:rPr lang="en-US" altLang="zh-CN" sz="2800" b="1">
                <a:sym typeface="+mn-ea"/>
              </a:rPr>
              <a:t>xiān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希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居正指劾之。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963420" y="1468755"/>
            <a:ext cx="51612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古义：外交使者。今义：包裹。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963420" y="2536825"/>
            <a:ext cx="33832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古义：容颜、脸色。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63420" y="3545205"/>
            <a:ext cx="33832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古义：秋日的天空。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3420" y="4576445"/>
            <a:ext cx="33832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古义：年岁、年龄。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63420" y="5629275"/>
            <a:ext cx="23164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古义：迎合。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词义的转移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3540" y="1047115"/>
            <a:ext cx="83489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a typeface="黑体" panose="02010609060101010101" charset="-122"/>
                <a:sym typeface="+mn-ea"/>
              </a:rPr>
              <a:t>而陋者乃以斧斤考击而求之，自以为得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其实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094230" y="1630680"/>
            <a:ext cx="73355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古义：它的实际情况。</a:t>
            </a:r>
            <a:endParaRPr lang="zh-CN" altLang="en-US" sz="3200" b="1">
              <a:solidFill>
                <a:srgbClr val="0000FF"/>
              </a:solidFill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今义：副词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653540" y="2707005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a typeface="黑体" panose="02010609060101010101" charset="-122"/>
                <a:sym typeface="+mn-ea"/>
              </a:rPr>
              <a:t>令五人保其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首领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而老于户牖之下。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205990" y="3290570"/>
            <a:ext cx="304101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古义：头颅。</a:t>
            </a:r>
            <a:endParaRPr lang="zh-CN" altLang="en-US" sz="3200" b="1">
              <a:solidFill>
                <a:srgbClr val="0000FF"/>
              </a:solidFill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今义：最高领导</a:t>
            </a:r>
            <a:endParaRPr lang="zh-CN" altLang="en-US" sz="3200" b="1">
              <a:solidFill>
                <a:srgbClr val="0000FF"/>
              </a:solidFill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8950" y="4544060"/>
            <a:ext cx="50825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a typeface="黑体" panose="02010609060101010101" charset="-122"/>
                <a:sym typeface="+mn-ea"/>
              </a:rPr>
              <a:t>师者，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所以</a:t>
            </a:r>
            <a:r>
              <a:rPr lang="zh-CN" altLang="en-US" sz="3200" b="1">
                <a:ea typeface="黑体" panose="02010609060101010101" charset="-122"/>
                <a:sym typeface="+mn-ea"/>
              </a:rPr>
              <a:t>传道受业解惑也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094230" y="5127625"/>
            <a:ext cx="45923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古义：用来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的。</a:t>
            </a:r>
            <a:endParaRPr lang="zh-CN" altLang="en-US" sz="3200" b="1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  <a:sym typeface="+mn-ea"/>
              </a:rPr>
              <a:t>今义：因果关联词。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309880"/>
            <a:ext cx="10852237" cy="441964"/>
          </a:xfrm>
        </p:spPr>
        <p:txBody>
          <a:bodyPr/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词义感情色彩的变化。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2440" y="885190"/>
            <a:ext cx="10116185" cy="5405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然谋臣与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爪牙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之士不可不养而择也。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谤讥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于市朝。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E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3200" b="1">
              <a:solidFill>
                <a:srgbClr val="0000E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endParaRPr lang="en-US" altLang="zh-CN" sz="3200" b="1">
              <a:solidFill>
                <a:srgbClr val="0000E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先帝不以臣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卑鄙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，委自妄屈，三顾臣于草庐之中。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0000E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0000E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行为偏僻性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乖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张。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林黛玉进贾府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835150" y="1483995"/>
            <a:ext cx="61042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古义：武士、勇士　 今义：帮凶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7545" y="2532380"/>
            <a:ext cx="468884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E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古义：提出意见、批评　　</a:t>
            </a:r>
            <a:endParaRPr lang="en-US" altLang="zh-CN" sz="3200" b="1">
              <a:solidFill>
                <a:srgbClr val="0000E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E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今义：恶意中伤</a:t>
            </a:r>
            <a:r>
              <a:rPr lang="zh-CN" altLang="en-US" sz="3200" b="1">
                <a:solidFill>
                  <a:srgbClr val="0000E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165985" y="4019550"/>
            <a:ext cx="785876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E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古义：地位低下、见识浅陋。</a:t>
            </a:r>
            <a:endParaRPr lang="zh-CN" altLang="en-US" sz="3200" b="1">
              <a:solidFill>
                <a:srgbClr val="0000E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E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今义：品行败坏。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1947545" y="5781675"/>
            <a:ext cx="62198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E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古义：偏执、不驯顺。</a:t>
            </a:r>
            <a:endParaRPr lang="zh-CN" altLang="en-US" sz="3200" b="1">
              <a:solidFill>
                <a:srgbClr val="0000E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E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今义：听话。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词义的强化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7530" y="1223645"/>
            <a:ext cx="82226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臣死不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恨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矣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!《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史记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萧相国世家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>
                <a:ea typeface="微软雅黑" panose="020B0503020204020204" charset="-122"/>
                <a:sym typeface="+mn-ea"/>
              </a:rPr>
              <a:t>廉颇</a:t>
            </a:r>
            <a:r>
              <a:rPr lang="zh-CN" altLang="en-US" sz="3600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宣言</a:t>
            </a:r>
            <a:r>
              <a:rPr lang="zh-CN" altLang="en-US" sz="3600" b="1">
                <a:ea typeface="微软雅黑" panose="020B0503020204020204" charset="-122"/>
                <a:sym typeface="+mn-ea"/>
              </a:rPr>
              <a:t>曰：我见相如，必辱之。</a:t>
            </a:r>
            <a:endParaRPr lang="zh-CN" altLang="en-US" sz="3600" b="1">
              <a:ea typeface="微软雅黑" panose="020B0503020204020204" charset="-122"/>
            </a:endParaRPr>
          </a:p>
          <a:p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2005330" y="180022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古义：遗憾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05330" y="3021965"/>
            <a:ext cx="39122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古义：扬言。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今义：宣告，声明。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586740"/>
          </a:xfrm>
        </p:spPr>
        <p:txBody>
          <a:bodyPr/>
          <a:p>
            <a:r>
              <a:rPr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三、一词多义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540" y="1029970"/>
            <a:ext cx="110756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一词多义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即一个词具有多种含义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有的还属于不同词类。文言文中词的多义现象非常普遍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一个词往往少则几个义项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多则十几个义项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这些义项之间有的有比喻、引申、假借等关系。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765300" y="2598420"/>
            <a:ext cx="998347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本义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就是词的本来意义。如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求木之长者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必固其根本。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《谏太宗十思疏》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的本义就是树木的根。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673860" y="4404360"/>
            <a:ext cx="10074910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引申义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就是由本义派生出的与本义相关的其他意义。如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予本非文人画士。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《病梅馆记》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本来、原本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的意思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就是它的引申义。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典题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解释下列语句中加点的词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注意这些词语含义之间的联系。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63065" y="885190"/>
            <a:ext cx="89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伐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63065" y="1660525"/>
            <a:ext cx="999744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①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斯亦伐根以求木茂。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《谏太宗十思疏》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3200" b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②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季氏将伐颛臾。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《论语》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③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野哭千家闻战伐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夷歌数处起渔樵。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《阁夜》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④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北救赵而西却秦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此五霸之伐也。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《史记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魏公子列传》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⑤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每一令出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平伐其功。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《史记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屈原贾生列传》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557145" y="2237105"/>
            <a:ext cx="10528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砍伐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691130" y="324485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攻打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4561205" y="414401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战争</a:t>
            </a:r>
            <a:endParaRPr lang="zh-CN" altLang="zh-CN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6625" y="5212715"/>
            <a:ext cx="1910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功绩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功劳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10439400" y="609854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夸耀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</a:t>
            </a: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r>
              <a:rPr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列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13535" y="1012190"/>
            <a:ext cx="10241280" cy="370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endParaRPr lang="en-US" sz="1050" b="0">
              <a:solidFill>
                <a:srgbClr val="000000"/>
              </a:solidFill>
              <a:latin typeface="宋体" panose="02010600030101010101" pitchFamily="2" charset="-122"/>
              <a:cs typeface="方正书宋_GBK" charset="0"/>
            </a:endParaRPr>
          </a:p>
          <a:p>
            <a:pPr indent="267970"/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①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不欲与廉颇争列。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《廉颇蔺相如列传》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②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大王见臣列观。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《廉颇蔺相如列传》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③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列坐其次。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《兰亭集序》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④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列其姓名于大堤之上。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《五人墓碑记》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137025" y="171450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位次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500120" y="267398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一般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72005" y="363347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排列</a:t>
            </a:r>
            <a:endParaRPr lang="zh-CN" altLang="zh-CN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2005" y="471233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收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列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12140"/>
          </a:xfrm>
        </p:spPr>
        <p:txBody>
          <a:bodyPr/>
          <a:p>
            <a:r>
              <a:rPr sz="4000" b="1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文言实词五大特殊用法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3211195" y="1393190"/>
            <a:ext cx="630428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兰米粗楷简体" charset="-122"/>
                <a:ea typeface="兰米粗楷简体" charset="-122"/>
                <a:sym typeface="+mn-ea"/>
              </a:rPr>
              <a:t>      </a:t>
            </a:r>
            <a:r>
              <a:rPr lang="zh-CN" altLang="en-US" sz="4000" b="1">
                <a:latin typeface="兰米粗楷简体" charset="-122"/>
                <a:ea typeface="兰米粗楷简体" charset="-122"/>
                <a:sym typeface="+mn-ea"/>
              </a:rPr>
              <a:t>一、通假字</a:t>
            </a:r>
            <a:endParaRPr lang="zh-CN" altLang="en-US" sz="4000" b="1">
              <a:latin typeface="兰米粗楷简体" charset="-122"/>
              <a:ea typeface="兰米粗楷简体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兰米粗楷简体" charset="-122"/>
                <a:ea typeface="兰米粗楷简体" charset="-122"/>
                <a:sym typeface="+mn-ea"/>
              </a:rPr>
              <a:t>二、古今异义</a:t>
            </a:r>
            <a:endParaRPr lang="zh-CN" altLang="en-US" sz="4000" b="1">
              <a:latin typeface="兰米粗楷简体" charset="-122"/>
              <a:ea typeface="兰米粗楷简体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兰米粗楷简体" charset="-122"/>
                <a:ea typeface="兰米粗楷简体" charset="-122"/>
                <a:sym typeface="+mn-ea"/>
              </a:rPr>
              <a:t>三、一词多义</a:t>
            </a:r>
            <a:endParaRPr lang="zh-CN" altLang="en-US" sz="4000" b="1">
              <a:latin typeface="兰米粗楷简体" charset="-122"/>
              <a:ea typeface="兰米粗楷简体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兰米粗楷简体" charset="-122"/>
                <a:ea typeface="兰米粗楷简体" charset="-122"/>
                <a:sym typeface="+mn-ea"/>
              </a:rPr>
              <a:t>四、偏义复词</a:t>
            </a:r>
            <a:endParaRPr lang="zh-CN" altLang="en-US" sz="4000" b="1">
              <a:latin typeface="兰米粗楷简体" charset="-122"/>
              <a:ea typeface="兰米粗楷简体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兰米粗楷简体" charset="-122"/>
                <a:ea typeface="兰米粗楷简体" charset="-122"/>
                <a:sym typeface="+mn-ea"/>
              </a:rPr>
              <a:t>五、词类活用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88770" y="527050"/>
            <a:ext cx="102412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走</a:t>
            </a:r>
            <a:endParaRPr lang="zh-CN" sz="32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）双兔傍地走，安能辨我是雄雌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（《木兰诗》）（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）弃甲曳兵而走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（《寡人之于国也》）（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）骊山北构而西折，直走咸阳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（《阿房宫赋》）（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3200" b="0">
                <a:ea typeface="宋体" panose="02010600030101010101" pitchFamily="2" charset="-122"/>
              </a:rPr>
              <a:t>）窃计欲亡赵走燕</a:t>
            </a:r>
            <a:r>
              <a:rPr lang="en-US" sz="32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（《廉颇蔺相如列传》）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053070" y="1071245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古代指疾行，即跑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950" y="205486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逃跑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80705" y="257683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趋向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6920" y="3536315"/>
            <a:ext cx="11607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/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投奔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FF0000"/>
                </a:solidFill>
              </a:rPr>
              <a:t>4</a:t>
            </a:r>
            <a:r>
              <a:rPr sz="3200">
                <a:solidFill>
                  <a:srgbClr val="FF0000"/>
                </a:solidFill>
              </a:rPr>
              <a:t>、</a:t>
            </a:r>
            <a:r>
              <a:rPr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知</a:t>
            </a:r>
            <a:endParaRPr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06575" y="1231265"/>
            <a:ext cx="97155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pitchFamily="18" charset="0"/>
              </a:rPr>
              <a:t>2018·全国卷Ⅱ）公叔座知其贤，未及进　　</a:t>
            </a:r>
            <a:endParaRPr lang="zh-CN" sz="28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pitchFamily="18" charset="0"/>
              </a:rPr>
              <a:t>2018·全国卷Ⅲ）吴起乃自知弗如田文  </a:t>
            </a:r>
            <a:endParaRPr lang="zh-CN" sz="28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pitchFamily="18" charset="0"/>
              </a:rPr>
              <a:t>2018·全国卷Ⅲ）愚人村野无所知，若以叛逆蔽罪，恐辜好生之德  </a:t>
            </a:r>
            <a:r>
              <a:rPr lang="zh-CN" sz="2800" b="0">
                <a:ea typeface="宋体" panose="02010600030101010101" pitchFamily="2" charset="-122"/>
              </a:rPr>
              <a:t>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pitchFamily="18" charset="0"/>
              </a:rPr>
              <a:t>2017·全国卷Ⅲ）明年，知秦州，又改郓州  </a:t>
            </a:r>
            <a:endParaRPr lang="zh-CN" sz="28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5812155" y="161798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了解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6485" y="245554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知道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6770" y="3451225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见解，知识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6885" y="470281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主持，主政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sz="3200">
                <a:solidFill>
                  <a:srgbClr val="FF0000"/>
                </a:solidFill>
              </a:rPr>
              <a:t>课堂小练</a:t>
            </a:r>
            <a:endParaRPr altLang="zh-CN" sz="32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25245" y="1384935"/>
            <a:ext cx="101961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2019·全国卷Ⅱ）秦民大说，道不拾遗　</a:t>
            </a:r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2017·全国卷Ⅱ）数遗书切责之  </a:t>
            </a:r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2017·江苏卷）斥之不遗余力 </a:t>
            </a:r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2016·浙江卷）此中有全书，并不遗只字  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47850" y="88519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遗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2400" y="1855470"/>
            <a:ext cx="23818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遗失，丢失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862195" y="2814955"/>
            <a:ext cx="22364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送给，给予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5790" y="382206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留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98285" y="4923155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遗漏，忽略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>
                <a:solidFill>
                  <a:srgbClr val="FF0000"/>
                </a:solidFill>
                <a:sym typeface="+mn-ea"/>
              </a:rPr>
              <a:t>课堂小练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92250" y="1468755"/>
            <a:ext cx="99498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2019·全国卷Ⅰ）易服色，法制度，定官名   </a:t>
            </a:r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2016·全国卷Ⅲ）教坊司臧贤请易牙牌  </a:t>
            </a:r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endParaRPr lang="zh-CN" sz="32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pitchFamily="18" charset="0"/>
              </a:rPr>
              <a:t>2016·江苏卷）贞父黄先生善谑弄，易大父为纨袴子 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44040" y="885190"/>
            <a:ext cx="563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易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9350" y="1952625"/>
            <a:ext cx="10096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改变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0985" y="2936240"/>
            <a:ext cx="19570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换，换取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7825" y="393128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轻视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sz="3200" b="1">
                <a:solidFill>
                  <a:srgbClr val="FF0000"/>
                </a:solidFill>
                <a:sym typeface="+mn-ea"/>
              </a:rPr>
              <a:t>【课堂小练】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341120" y="885190"/>
            <a:ext cx="10565765" cy="6210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阅读下面的文字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完成题目。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申徽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字世仪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魏郡人也。性审慎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不妄交游。元颢入洛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以元邃为东徐州刺史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邃引徽为主簿。颢败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邃被槛车送洛阳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故吏宾客并委去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唯徽送之。及邃得免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乃广集宾友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叹徽有古人风。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孝武初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周文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帝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与语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奇之。周文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帝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察徽沉密有度量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每事信委之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乃为大行台郎中。时军国草创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幕府务殷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四方书檄皆徽之辞也。河桥之役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大军不利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近侍之官分散者众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徽独不离左右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魏帝称叹之。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大统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十年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迁给事黄门侍郎。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20520" y="0"/>
            <a:ext cx="10457180" cy="7130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频征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刘彦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不奉诏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又南通吐谷浑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将图叛逆。周文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帝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难于动众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欲以权略致之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乃以徽为河西大使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密令图彦。徽轻以五十骑行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既至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止于宾馆。彦见徽单使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不以为疑。徽乃遣一人微劝彦归朝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以揣其意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彦不从。徽又使赞成其住计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彦便从之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遂来至馆。徽先与瓜州豪右密谋执彦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遂叱而缚之。彦辞无罪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徽数之曰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:“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君无尺寸之功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滥居方岳之重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恃远背诞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不恭贡职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戮辱使人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轻忽诏命。计君之咎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实不容诛。但受诏之日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本令相送归阙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所恨不得即申明罚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以谢边远耳。”于是宣诏慰劳吏人及彦所部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复云大军续至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城内无敢动者。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有删改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59560" y="0"/>
            <a:ext cx="10407650" cy="6808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参考译文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]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　    申徽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字世仪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是魏郡人。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他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性情慎重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不乱与人交往。元颢进入洛阳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任用元邃做东徐州刺史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元邃推荐申徽做主簿。元颢兵败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元邃被装入囚车押送到洛阳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原先的属吏、门客都抛弃他而离开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只有申徽去送他。等元邃被赦免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他就广招宾客朋友聚会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赞叹申徽有古人风骨。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孝武初年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周文帝和申徽交谈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认为他是个奇才。周文帝观察申徽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认为他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深沉细致有气量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每逢有事都很信任地委托他去办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于是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申徽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做了大行台郎中。当时军队和国家刚刚建立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幕府的事务很多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四方文书都是申徽写的。河桥之战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朝廷的大军出师不利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近侍官吏逃散的很多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只有申徽不离左右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魏帝称赞他。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大统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十年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,(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申徽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升任给事黄门侍郎。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6680" y="0"/>
            <a:ext cx="11942445" cy="352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朝廷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多次征召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刘彦进京朝见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),(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刘彦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不接受命令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又在南方勾结吐谷浑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将要图谋叛乱。周文帝动用大军镇压比较困难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想用灵活的谋略擒拿他。于是让申徽做河西大使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秘密命令申徽谋取刘彦。申徽率轻骑五十出发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到了以后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停在宾馆。刘彦见申徽单独一人来做河西大使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就没有怀疑他。申徽就派一个人暗暗地劝刘彦归附朝廷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用来揣测刘彦的意图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刘彦不听从。申徽又派人辅助促成刘彦到宾馆商议事情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刘彦就听从了他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于是来到宾馆。申徽先前已和瓜州的豪门大户秘密商议捉拿刘彦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于是就呵斥捆绑了刘彦。刘彦说自己没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有罪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申徽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一一列举他的罪状说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: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581150" y="3419475"/>
            <a:ext cx="10260965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30000"/>
              </a:lnSpc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你没有一点点的功劳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却越权掌管着一方重地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依仗着地方偏远做一些违背命令、放诞妄为的事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不恭敬地进献贡品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杀害侮辱朝廷派的人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轻视朝廷的命令。统计你的罪行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实在是杀了你也抵偿不了。但我接受朝廷的命令那天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一定要我把你送到朝廷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遗憾的是我不能立即申明法度将你惩处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来向边地的百姓谢罪。”于是宣读诏书慰问犒劳官吏、老百姓和刘彦的下属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又说大军接着就到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城内没有一个敢闹事的人。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08455" y="0"/>
            <a:ext cx="10444480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解释下面句子中加点的词。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(1)①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故吏宾客并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委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去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__________________________       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②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每事信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委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_________________________________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曷不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委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心任去留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_____________________________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(2)①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徽乃遣一人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劝彦归朝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____________________  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②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夫人之力不及此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今臣亡国贱俘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至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至陋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_____________________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608455" y="4093845"/>
            <a:ext cx="10444480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(3)①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边远耳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    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②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家来贵门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__________________ 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阿母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媒人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___________________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④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哙</a:t>
            </a:r>
            <a:r>
              <a:rPr lang="zh-CN" altLang="zh-CN" sz="28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拜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起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立而饮之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____________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200775" y="62166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抛弃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338445" y="11322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委托</a:t>
            </a:r>
            <a:endParaRPr lang="zh-CN" altLang="en-US" sz="3200" dirty="0">
              <a:solidFill>
                <a:srgbClr val="A500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8445" y="1715770"/>
            <a:ext cx="19062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随从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顺从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6814185" y="2299335"/>
            <a:ext cx="23126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暗中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暗暗地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5205095" y="278574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没有</a:t>
            </a:r>
            <a:endParaRPr lang="zh-CN" altLang="en-US" sz="3200" dirty="0">
              <a:solidFill>
                <a:srgbClr val="A500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73010" y="336931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卑贱</a:t>
            </a:r>
            <a:endParaRPr lang="zh-CN" altLang="en-US" sz="3200" dirty="0">
              <a:solidFill>
                <a:srgbClr val="A500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30115" y="4093845"/>
            <a:ext cx="19062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道歉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谢罪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4427855" y="467741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辞别</a:t>
            </a:r>
            <a:endParaRPr lang="zh-CN" altLang="en-US" sz="3200" dirty="0">
              <a:solidFill>
                <a:srgbClr val="A500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60695" y="526097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拒绝</a:t>
            </a:r>
            <a:endParaRPr lang="zh-CN" altLang="en-US" sz="3200" dirty="0">
              <a:solidFill>
                <a:srgbClr val="A500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38445" y="584454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感谢</a:t>
            </a:r>
            <a:endParaRPr lang="zh-CN" altLang="en-US" sz="3200" dirty="0">
              <a:solidFill>
                <a:srgbClr val="A500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58335" y="443230"/>
            <a:ext cx="3736975" cy="854710"/>
          </a:xfrm>
        </p:spPr>
        <p:txBody>
          <a:bodyPr/>
          <a:p>
            <a:r>
              <a:rPr sz="4000" b="1">
                <a:ea typeface="微软雅黑" panose="020B0503020204020204" charset="-122"/>
                <a:sym typeface="+mn-ea"/>
              </a:rPr>
              <a:t>四、偏义复词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2264410" y="1998345"/>
            <a:ext cx="901192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偏义复词由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组成，有一个字表示意义，另一个字作陪衬。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例如：缘溪行，忘路之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远近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  。“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远近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”在这里是偏义复词，用“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”的意义。“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近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”在词中只是起到凑足音节的作用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没用实在意义。</a:t>
            </a:r>
            <a:r>
              <a:rPr lang="zh-CN" altLang="en-US" sz="3600">
                <a:sym typeface="+mn-ea"/>
              </a:rPr>
              <a:t> 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19980" y="163195"/>
            <a:ext cx="2837180" cy="441960"/>
          </a:xfrm>
        </p:spPr>
        <p:txBody>
          <a:bodyPr/>
          <a:p>
            <a:r>
              <a:rPr sz="3200" b="1">
                <a:latin typeface="兰米粗楷简体" charset="-122"/>
                <a:ea typeface="兰米粗楷简体" charset="-122"/>
                <a:sym typeface="+mn-ea"/>
              </a:rPr>
              <a:t>一、通假字</a:t>
            </a:r>
            <a:endParaRPr lang="zh-CN" altLang="en-US" sz="3200" b="1">
              <a:latin typeface="兰米粗楷简体" charset="-122"/>
              <a:ea typeface="兰米粗楷简体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5525" y="605155"/>
            <a:ext cx="1095248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通假字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是文言文的用字现象之一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就是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通用、假借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即用读音相同或者相近的字代替本字。由于种种原因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书写者没有使用本字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而临时借用了音同或音近的字来替代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从而形成了通假字。通假字大量存在于文言文中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是造成文言文难读的原因之一。广义的通假字还包括古今字和异体字。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657350" y="3122295"/>
            <a:ext cx="10320655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通假字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音同本字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借来一用。借来的字只是临时使用。如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旦日不可不蚤自来谢项王。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《鸿门宴》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古今字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古已有之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今又造字。如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至莫夜月明。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《石钟山记》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之古字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为否定副词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没有谁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的意思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又造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字表示其原义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异体字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指读音、意义相同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但写法不同的汉字。如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90065" y="1228725"/>
            <a:ext cx="1005586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1 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、我有亲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父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母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，逼迫兼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弟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兄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 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 有亲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父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兄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，性行暴如雷  。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 便可白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公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姥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，及时相遣归 。 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 冀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缓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急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或可救助 。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5 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去</a:t>
            </a:r>
            <a:r>
              <a:rPr lang="zh-CN" altLang="en-US" sz="4000" u="sng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来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江口守空船 。 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 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死</a:t>
            </a:r>
            <a:r>
              <a:rPr lang="zh-CN" altLang="en-US" sz="4000" u="sng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生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，昼夜事也 。 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、昼夜勤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</a:t>
            </a: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息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343150" y="1330960"/>
            <a:ext cx="75057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、其日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牛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马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嘶。                                                  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、大夫不得造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车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马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、孰与君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少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长</a:t>
            </a: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?《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鸿门宴</a:t>
            </a: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》)</a:t>
            </a:r>
            <a:endParaRPr lang="en-US" altLang="zh-CN" sz="4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11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、陟罚臧否，不宜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异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、所以遣将守关者，备他盗之</a:t>
            </a:r>
            <a:r>
              <a:rPr lang="zh-CN" altLang="en-US" sz="40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出</a:t>
            </a:r>
            <a:r>
              <a:rPr lang="zh-CN" altLang="en-US" sz="4000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入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与非常也。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588010"/>
          </a:xfrm>
        </p:spPr>
        <p:txBody>
          <a:bodyPr/>
          <a:p>
            <a:r>
              <a:rPr sz="3600" b="1">
                <a:latin typeface="兰米粗楷简体" charset="-122"/>
                <a:ea typeface="兰米粗楷简体" charset="-122"/>
                <a:sym typeface="+mn-ea"/>
              </a:rPr>
              <a:t>五、词类活用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2314575" y="1241425"/>
            <a:ext cx="75628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所谓词类活用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是指一个词在特定的语言环境中临时改变词性而充当另一类词使用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如名词用作动词、动词用作名词等。随着词性的改变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这个词便具有了新的含义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临时的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。词类活用是文言文中重要的特殊现象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因此必须了解并学会推断。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567055"/>
            <a:ext cx="10852237" cy="441964"/>
          </a:xfrm>
        </p:spPr>
        <p:txBody>
          <a:bodyPr/>
          <a:p>
            <a:r>
              <a:rPr lang="en-US" altLang="zh-CN" sz="3200">
                <a:solidFill>
                  <a:srgbClr val="FF0000"/>
                </a:solidFill>
              </a:rPr>
              <a:t>1</a:t>
            </a:r>
            <a:r>
              <a:rPr sz="3200">
                <a:solidFill>
                  <a:srgbClr val="FF0000"/>
                </a:solidFill>
              </a:rPr>
              <a:t>、</a:t>
            </a:r>
            <a:r>
              <a:rPr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名词活用为动词</a:t>
            </a:r>
            <a:endParaRPr altLang="zh-CN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64640" y="1009015"/>
            <a:ext cx="100831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黑体" panose="02010609060101010101" charset="-122"/>
              </a:rPr>
              <a:t>典题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解释下列语句中加点的词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注意其活用的特点。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①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晋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军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函陵。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《烛之武退秦师》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②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人有百口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口有百舌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不能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名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其一处也。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《口技》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③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云青青兮欲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雨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《梦游天姥吟留别》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④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衣冠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而见之。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《冯谖客孟尝君》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⑤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下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江陵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顺流而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东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也。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《赤壁赋》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11680" y="207899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驻军</a:t>
            </a:r>
            <a:endParaRPr lang="zh-CN" altLang="zh-CN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8680" y="308673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说出</a:t>
            </a:r>
            <a:endParaRPr lang="zh-CN" altLang="zh-CN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8680" y="402145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下雨</a:t>
            </a:r>
            <a:endParaRPr lang="zh-CN" altLang="zh-CN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1680" y="4908550"/>
            <a:ext cx="353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穿上衣服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戴上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帽子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011680" y="6024880"/>
            <a:ext cx="2722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攻下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向东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进军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1800" y="74930"/>
            <a:ext cx="28917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名词的</a:t>
            </a:r>
            <a:r>
              <a:rPr lang="zh-CN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活用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名词的使动用</a:t>
            </a:r>
            <a:r>
              <a:rPr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法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2013585" y="1250315"/>
            <a:ext cx="9170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⑥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先生之恩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生死而</a:t>
            </a:r>
            <a:r>
              <a:rPr lang="zh-CN" sz="3600" b="0">
                <a:solidFill>
                  <a:srgbClr val="00B0F0"/>
                </a:solidFill>
                <a:ea typeface="宋体" panose="02010600030101010101" pitchFamily="2" charset="-122"/>
              </a:rPr>
              <a:t>肉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骨也。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《中山狼传》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2858770" y="196977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长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肉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013585" y="2901950"/>
            <a:ext cx="87471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⑦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元济于城上请罪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,(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李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进诚梯而</a:t>
            </a:r>
            <a:r>
              <a:rPr lang="zh-CN" sz="3600" b="0">
                <a:solidFill>
                  <a:srgbClr val="00B0F0"/>
                </a:solidFill>
                <a:ea typeface="宋体" panose="02010600030101010101" pitchFamily="2" charset="-122"/>
              </a:rPr>
              <a:t>下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之。          《李愬雪夜入蔡州》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2858770" y="422846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……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名词的意动用法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3556000" y="2270442"/>
            <a:ext cx="5080000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r>
              <a:rPr lang="en-US" sz="105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sz="1050" b="0">
              <a:solidFill>
                <a:srgbClr val="000000"/>
              </a:solidFill>
              <a:latin typeface="宋体" panose="02010600030101010101" pitchFamily="2" charset="-122"/>
              <a:cs typeface="方正书宋_GBK" charset="0"/>
            </a:endParaRPr>
          </a:p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3556000" y="3464242"/>
            <a:ext cx="50800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endParaRPr lang="zh-CN" sz="105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en-US" sz="105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178300" y="4313873"/>
            <a:ext cx="133350" cy="13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081530" y="1094105"/>
            <a:ext cx="92678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  <a:sym typeface="+mn-ea"/>
              </a:rPr>
              <a:t>⑧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邑人奇之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稍稍</a:t>
            </a:r>
            <a:r>
              <a:rPr lang="zh-CN" sz="3200">
                <a:solidFill>
                  <a:srgbClr val="00B0F0"/>
                </a:solidFill>
                <a:ea typeface="宋体" panose="02010600030101010101" pitchFamily="2" charset="-122"/>
                <a:sym typeface="+mn-ea"/>
              </a:rPr>
              <a:t>宾客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其父。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《伤仲永》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en-US" sz="3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r>
              <a:rPr lang="en-US" sz="32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 </a:t>
            </a:r>
            <a:r>
              <a:rPr lang="en-US" sz="320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  <a:sym typeface="+mn-ea"/>
              </a:rPr>
              <a:t>⑨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吾数击杀响马贼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夺其物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故</a:t>
            </a:r>
            <a:r>
              <a:rPr lang="zh-CN" sz="3200">
                <a:solidFill>
                  <a:srgbClr val="00B0F0"/>
                </a:solidFill>
                <a:ea typeface="宋体" panose="02010600030101010101" pitchFamily="2" charset="-122"/>
                <a:sym typeface="+mn-ea"/>
              </a:rPr>
              <a:t>仇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我。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《大铁椎传》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en-US" sz="3200" u="dotted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731135" y="1788160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把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当作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宾客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731135" y="3279140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把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当作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仇人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FF0000"/>
                </a:solidFill>
              </a:rPr>
              <a:t>4</a:t>
            </a:r>
            <a:r>
              <a:rPr sz="3200">
                <a:solidFill>
                  <a:srgbClr val="FF0000"/>
                </a:solidFill>
              </a:rPr>
              <a:t>、</a:t>
            </a:r>
            <a:r>
              <a:rPr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名词</a:t>
            </a:r>
            <a:r>
              <a:rPr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作</a:t>
            </a:r>
            <a:r>
              <a:rPr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状语</a:t>
            </a:r>
            <a:endParaRPr altLang="zh-CN" sz="32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5145" y="1287145"/>
            <a:ext cx="7966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君为我呼入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吾得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兄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事之。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《鸿门宴》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795145" y="2792095"/>
            <a:ext cx="7096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日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扳仲永环谒于邑人。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《伤仲永》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098675" y="4024630"/>
            <a:ext cx="84918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扶苏以数谏故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上使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外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将兵。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《陈涉世家》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098675" y="1981835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像对待兄长一样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1795145" y="5257800"/>
            <a:ext cx="98018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夫以秦王之威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而相如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廷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叱之。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《廉颇蔺相如列传》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2219960" y="584136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在朝廷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上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098675" y="337566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每天</a:t>
            </a:r>
            <a:endParaRPr lang="zh-CN" altLang="zh-CN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19960" y="460819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外边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6" grpId="0"/>
      <p:bldP spid="6" grpId="1"/>
      <p:bldP spid="11" grpId="0"/>
      <p:bldP spid="11" grpId="1"/>
      <p:bldP spid="7" grpId="0"/>
      <p:bldP spid="7" grpId="1"/>
      <p:bldP spid="12" grpId="0"/>
      <p:bldP spid="12" grpId="1"/>
      <p:bldP spid="9" grpId="0"/>
      <p:bldP spid="9" grpId="1"/>
      <p:bldP spid="10" grpId="0"/>
      <p:bldP spid="1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altLang="zh-CN" sz="320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altLang="zh-CN" sz="320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动词的</a:t>
            </a:r>
            <a:r>
              <a:rPr altLang="zh-CN" sz="3200" smtClean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活用</a:t>
            </a:r>
            <a:r>
              <a:rPr lang="en-US" altLang="zh-CN" sz="3200" smtClean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318260" y="986155"/>
            <a:ext cx="3637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动词活用为名词</a:t>
            </a:r>
            <a:endParaRPr lang="zh-CN" altLang="en-US" sz="3200"/>
          </a:p>
        </p:txBody>
      </p:sp>
      <p:sp>
        <p:nvSpPr>
          <p:cNvPr id="105" name="文本框 104"/>
          <p:cNvSpPr txBox="1"/>
          <p:nvPr/>
        </p:nvSpPr>
        <p:spPr>
          <a:xfrm>
            <a:off x="1612900" y="1569720"/>
            <a:ext cx="101917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黑体" panose="02010609060101010101" charset="-122"/>
              </a:rPr>
              <a:t>典题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解释下列语句中加点的词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注意其活用的特点。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①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吾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射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不亦精乎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《卖油翁》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②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夫大国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难测也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惧有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伏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焉。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《曹刿论战》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③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殚其地之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出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竭其庐之入。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《捕蛇者说》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029460" y="2512695"/>
            <a:ext cx="22148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射箭的技术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3755" y="3609340"/>
            <a:ext cx="2760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埋伏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的部队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伏兵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103755" y="4495165"/>
            <a:ext cx="38277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出产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的东西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收入的财物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5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动词的使动用法</a:t>
            </a:r>
            <a:endParaRPr lang="zh-CN" altLang="en-US" sz="3200"/>
          </a:p>
        </p:txBody>
      </p:sp>
      <p:sp>
        <p:nvSpPr>
          <p:cNvPr id="105" name="文本框 104"/>
          <p:cNvSpPr txBox="1"/>
          <p:nvPr/>
        </p:nvSpPr>
        <p:spPr>
          <a:xfrm>
            <a:off x="1941195" y="1145540"/>
            <a:ext cx="93059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④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外连衡而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斗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诸侯。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《过秦论》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3200" b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⑤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可烧而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走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也。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《赤壁之战》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3200" b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⑥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晋侯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饮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赵盾酒。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《左传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晋灵公不君》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447925" y="195770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斗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7925" y="324485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逃跑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447925" y="4759325"/>
            <a:ext cx="248539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饮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酒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)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5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动词</a:t>
            </a:r>
            <a:r>
              <a:rPr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的为动用法</a:t>
            </a:r>
            <a:endParaRPr lang="zh-CN" altLang="en-US" sz="3200"/>
          </a:p>
        </p:txBody>
      </p:sp>
      <p:sp>
        <p:nvSpPr>
          <p:cNvPr id="105" name="文本框 104"/>
          <p:cNvSpPr txBox="1"/>
          <p:nvPr/>
        </p:nvSpPr>
        <p:spPr>
          <a:xfrm>
            <a:off x="1831340" y="1024255"/>
            <a:ext cx="983932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⑧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既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泣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之三日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乃誓疗之。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《病梅馆记》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3200" b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⑨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今亡亦死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举大计亦死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等死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死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国可乎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《陈涉世家》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3200" b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⑩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后人哀之而不鉴之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亦使后人而复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哀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后人也。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《阿房宫赋》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639695" y="184785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哭泣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639695" y="3314065"/>
            <a:ext cx="22148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而死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639695" y="521208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哀叹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5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36270"/>
          </a:xfrm>
        </p:spPr>
        <p:txBody>
          <a:bodyPr/>
          <a:p>
            <a:r>
              <a:rPr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一、常见通假字分类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1936115" y="1340485"/>
            <a:ext cx="68141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同音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通假 （占通假的大多数）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例： 终老不复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取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107805" y="154495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  <a:sym typeface="+mn-ea"/>
              </a:rPr>
              <a:t>娶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6115" y="2494280"/>
            <a:ext cx="58305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双声通假（声母相同）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例：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莫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春者，春服既成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9107805" y="267906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  <a:sym typeface="+mn-ea"/>
              </a:rPr>
              <a:t>暮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1936115" y="3956685"/>
            <a:ext cx="56851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叠韵通假（韵母相同）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例：举酒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属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客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9107805" y="4141470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  <a:sym typeface="+mn-ea"/>
              </a:rPr>
              <a:t>嘱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36115" y="5323840"/>
            <a:ext cx="56851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形近通假（字形相近）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SzPct val="100000"/>
              <a:buFont typeface="Arial" panose="020B0604020202020204" pitchFamily="34" charset="0"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例：将军身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被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坚执锐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9107805" y="5508625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  <a:sym typeface="+mn-ea"/>
              </a:rPr>
              <a:t>披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altLang="zh-CN" sz="320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altLang="zh-CN" sz="320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形容词的</a:t>
            </a:r>
            <a:r>
              <a:rPr altLang="zh-CN" sz="3200" smtClean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活用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65605" y="885190"/>
            <a:ext cx="4043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形容词活用为名词</a:t>
            </a:r>
            <a:endParaRPr lang="zh-CN" altLang="en-US" sz="3200"/>
          </a:p>
        </p:txBody>
      </p:sp>
      <p:sp>
        <p:nvSpPr>
          <p:cNvPr id="105" name="文本框 104"/>
          <p:cNvSpPr txBox="1"/>
          <p:nvPr/>
        </p:nvSpPr>
        <p:spPr>
          <a:xfrm>
            <a:off x="1880235" y="1647825"/>
            <a:ext cx="99009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黑体" panose="02010609060101010101" charset="-122"/>
              </a:rPr>
              <a:t>典题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解释下列语句中加点的词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注意其活用的特点。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①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四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美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具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二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难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并。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《滕王阁序》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 ②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与苍梧太守吴巨有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旧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欲往投之。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《赤壁之战》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③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将军身被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坚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执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锐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《陈涉世家》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54910" y="2621280"/>
            <a:ext cx="453898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美好的事物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难得的贤主嘉宾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346325" y="365823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旧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交情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346325" y="4693920"/>
            <a:ext cx="38277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坚硬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的铠甲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锋利的武器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5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形容词活用为动词</a:t>
            </a:r>
            <a:endParaRPr lang="zh-CN" altLang="en-US" sz="3600"/>
          </a:p>
        </p:txBody>
      </p:sp>
      <p:sp>
        <p:nvSpPr>
          <p:cNvPr id="105" name="文本框 104"/>
          <p:cNvSpPr txBox="1"/>
          <p:nvPr/>
        </p:nvSpPr>
        <p:spPr>
          <a:xfrm>
            <a:off x="1831975" y="1343025"/>
            <a:ext cx="92309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④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则其好游者不能</a:t>
            </a:r>
            <a:r>
              <a:rPr lang="zh-CN" sz="3600" b="0">
                <a:solidFill>
                  <a:srgbClr val="00B0F0"/>
                </a:solidFill>
                <a:ea typeface="宋体" panose="02010600030101010101" pitchFamily="2" charset="-122"/>
              </a:rPr>
              <a:t>穷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也。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《游褒禅山记》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3600" b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sz="36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⑤</a:t>
            </a:r>
            <a:r>
              <a:rPr lang="zh-CN" sz="3600" b="0">
                <a:solidFill>
                  <a:srgbClr val="00B0F0"/>
                </a:solidFill>
                <a:ea typeface="宋体" panose="02010600030101010101" pitchFamily="2" charset="-122"/>
              </a:rPr>
              <a:t>威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天下不以兵革之利。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《得道多助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失道寡助》</a:t>
            </a:r>
            <a:r>
              <a:rPr lang="en-US" sz="36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2657475" y="2172335"/>
            <a:ext cx="18084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走到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尽头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657475" y="437388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威慑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、威震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形容词的使动用法</a:t>
            </a:r>
            <a:endParaRPr lang="zh-CN" altLang="en-US" sz="3200"/>
          </a:p>
        </p:txBody>
      </p:sp>
      <p:sp>
        <p:nvSpPr>
          <p:cNvPr id="105" name="文本框 104"/>
          <p:cNvSpPr txBox="1"/>
          <p:nvPr/>
        </p:nvSpPr>
        <p:spPr>
          <a:xfrm>
            <a:off x="2123440" y="1404620"/>
            <a:ext cx="91598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40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⑥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春风又</a:t>
            </a:r>
            <a:r>
              <a:rPr lang="zh-CN" sz="4000" b="0">
                <a:solidFill>
                  <a:srgbClr val="00B0F0"/>
                </a:solidFill>
                <a:ea typeface="宋体" panose="02010600030101010101" pitchFamily="2" charset="-122"/>
              </a:rPr>
              <a:t>绿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江南岸。</a:t>
            </a:r>
            <a:r>
              <a:rPr lang="en-US" sz="40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《泊船瓜洲》</a:t>
            </a:r>
            <a:r>
              <a:rPr lang="en-US" sz="40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4000" b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/>
            <a:r>
              <a:rPr lang="en-US" sz="40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40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⑦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渔人甚</a:t>
            </a:r>
            <a:r>
              <a:rPr lang="zh-CN" sz="4000" b="0">
                <a:solidFill>
                  <a:srgbClr val="00B0F0"/>
                </a:solidFill>
                <a:ea typeface="宋体" panose="02010600030101010101" pitchFamily="2" charset="-122"/>
              </a:rPr>
              <a:t>异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之。</a:t>
            </a:r>
            <a:r>
              <a:rPr lang="en-US" sz="40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《桃花源记》</a:t>
            </a:r>
            <a:r>
              <a:rPr lang="en-US" sz="40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2992120" y="2321560"/>
            <a:ext cx="2468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变绿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2992120" y="4313555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认为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奇怪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altLang="zh-CN" sz="320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四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altLang="zh-CN" sz="320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数词的活用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477010" y="885190"/>
            <a:ext cx="3637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数词活用为动词</a:t>
            </a:r>
            <a:endParaRPr lang="zh-CN" altLang="en-US" sz="3200"/>
          </a:p>
        </p:txBody>
      </p:sp>
      <p:sp>
        <p:nvSpPr>
          <p:cNvPr id="105" name="文本框 104"/>
          <p:cNvSpPr txBox="1"/>
          <p:nvPr/>
        </p:nvSpPr>
        <p:spPr>
          <a:xfrm>
            <a:off x="1637665" y="2092960"/>
            <a:ext cx="100469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①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六王毕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四海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一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《阿房宫赋》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 ②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晋侯、秦伯围郑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以其无礼于晋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且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贰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于楚也。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《烛之武退秦师》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3200" b="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③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勿闻人声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以收其精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必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一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其神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令志在针。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《灵枢经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终始》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477010" y="1468755"/>
            <a:ext cx="82727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典</a:t>
            </a: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解释下列语句中加点的词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注意其活用的特点。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472690" y="2573655"/>
            <a:ext cx="9956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统一</a:t>
            </a:r>
            <a:endParaRPr lang="zh-CN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8815" y="3642360"/>
            <a:ext cx="18084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同时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依附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5553710" y="5196840"/>
            <a:ext cx="22148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归</a:t>
            </a:r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一、集中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单击此处添加文本内容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 idx="1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谢谢观看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课内常见通假字例举：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9285" y="1066800"/>
            <a:ext cx="383921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⒈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共其乏困 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⒉失其所与，不知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⒊卒起不意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⒋河曲智叟亡以应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⒌张良出，要项伯 </a:t>
            </a:r>
            <a:endParaRPr lang="en-US" altLang="zh-CN" sz="2800" b="1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6.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匪来贸丝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7.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于嗟鸠兮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463155" y="119253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通“供”，供给</a:t>
            </a:r>
            <a:endParaRPr lang="zh-CN" altLang="en-US" sz="2800" b="1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48245" y="192151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通“智”，明智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7437755" y="2564765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通“猝”，仓促，突然。</a:t>
            </a:r>
            <a:endParaRPr lang="zh-CN" altLang="en-US" sz="2800" b="1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37755" y="3168015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通“无”，没有。</a:t>
            </a:r>
            <a:endParaRPr lang="zh-CN" altLang="en-US" sz="2800" b="1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3155" y="3764280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通“邀”，邀请。</a:t>
            </a:r>
            <a:endParaRPr lang="zh-CN" altLang="en-US" sz="2800" b="1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37755" y="4441190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通“非”，不是。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7437755" y="5163820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3C8C9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于，通“吁”，叹词。</a:t>
            </a:r>
            <a:endParaRPr lang="zh-CN" altLang="en-US" sz="2800" b="1">
              <a:solidFill>
                <a:srgbClr val="3C8C9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课内常见通假字例举：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02130" y="892175"/>
            <a:ext cx="9813925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35.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发闾左適戍渔阳九百人。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陈涉世家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適：通“谪”，贬谪。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36.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将军身被坚执锐。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陈涉世家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被：通“披”，穿着。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37.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寡助之至，亲戚畔之。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得道多助，失道寡助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畔：通“叛”。 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38.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入则无法家拂士。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生于忧患，死于安乐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拂：通“弼”，辅佐。 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74470" y="171450"/>
            <a:ext cx="10421620" cy="6624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【课堂小练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找出下列语句中的通假字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并写出其本字及其含义。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秦伯</a:t>
            </a:r>
            <a:r>
              <a:rPr lang="zh-CN" altLang="zh-CN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与郑人盟。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《烛之武退秦师》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颁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白者不负戴于道路矣。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《寡人之于国也》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天下云集响应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赢粮而</a:t>
            </a:r>
            <a:r>
              <a:rPr lang="zh-CN" altLang="zh-CN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景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从。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《过秦论》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愿伯具言臣之不敢</a:t>
            </a:r>
            <a:r>
              <a:rPr lang="zh-CN" altLang="zh-CN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倍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德也。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《鸿门宴》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臣以险衅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夙遭</a:t>
            </a:r>
            <a:r>
              <a:rPr lang="zh-CN" altLang="zh-CN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闵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凶。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《陈情表》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⑥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此小大之辩也。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《逍遥游》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 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13610" y="1337945"/>
            <a:ext cx="26822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高兴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363470" y="2334260"/>
            <a:ext cx="3837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斑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颁白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即斑白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213610" y="3277870"/>
            <a:ext cx="303784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影子。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2363470" y="4334510"/>
            <a:ext cx="303784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违背。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2363470" y="5342255"/>
            <a:ext cx="647446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可忧患的事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多指疾病死亡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2213610" y="6250305"/>
            <a:ext cx="3037840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区别。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sz="3200" b="1">
                <a:solidFill>
                  <a:srgbClr val="FF0000"/>
                </a:solidFill>
              </a:rPr>
              <a:t>【课堂小练】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8000" y="1045210"/>
            <a:ext cx="10154285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rgbClr val="EF834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阅读下面的文言文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完成题目。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吴既赦越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越王句践反国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乃苦身焦思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置胆于坐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坐卧即仰胆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饮食亦尝胆也。曰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女忘会稽之耻邪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?”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身自耕作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夫人自织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食不加肉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衣不重采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折节下贤人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厚遇宾客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振贫吊死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与百姓同其劳。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节选自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史记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越王句践世家第十一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》)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778000" y="4007485"/>
            <a:ext cx="9911715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解释下面句子中加点的词。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(1)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吴既赦越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越王句践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反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国　　 反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 ______________________________                                                     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(2)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乃苦身焦思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置胆于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坐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	        坐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 ______________________________                                                       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(3)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女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忘会稽之耻邪	        女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 ______________________________                                                           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(4)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厚遇宾客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振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贫吊死	        振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: ______________________________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94080" y="341630"/>
            <a:ext cx="1062355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] (1)“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反”通“返”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返回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;(2)“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坐”通“座”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座位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;(3)</a:t>
            </a:r>
            <a:endParaRPr lang="en-US" altLang="zh-CN" sz="3200" dirty="0">
              <a:solidFill>
                <a:srgbClr val="A5002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女”通“汝”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你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;(4)“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振”通“赈”</a:t>
            </a:r>
            <a:r>
              <a:rPr lang="en-US" altLang="zh-CN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A5002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救济。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839595" y="1417955"/>
            <a:ext cx="9752330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参考译文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] 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吴王赦免越王后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越王句践返回越国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就忧心苦思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把苦胆挂在座位上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坐处、卧处抬头就能看到苦胆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吃饭也尝苦胆。自语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你忘了会稽的耻辱了吗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?”(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他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亲自去耕种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其妻子亲自织布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不吃肉食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不穿有多种颜色的华美衣服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降低身份礼待贤士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厚待宾客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救济贫苦的人家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悼念死者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与百姓共同劳作。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0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0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1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1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2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36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36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13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6、17、18、19、24、29、32、33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UNIT_PRESET_TEXT" val="单击此处添加副标题内容"/>
  <p:tag name="KSO_WM_TEMPLATE_CATEGORY" val="custom"/>
  <p:tag name="KSO_WM_TEMPLATE_INDEX" val="20204136"/>
  <p:tag name="KSO_WM_UNIT_ID" val="custom20204136_1*b*1"/>
  <p:tag name="KSO_WM_UNIT_ISNUMDGMTITLE" val="0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中国风通用模板"/>
  <p:tag name="KSO_WM_TEMPLATE_CATEGORY" val="custom"/>
  <p:tag name="KSO_WM_TEMPLATE_INDEX" val="20204136"/>
  <p:tag name="KSO_WM_UNIT_ID" val="custom20204136_1*a*1"/>
  <p:tag name="KSO_WM_UNIT_ISNUMDGMTITLE" val="0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4136_1*i*1"/>
  <p:tag name="KSO_WM_TEMPLATE_CATEGORY" val="custom"/>
  <p:tag name="KSO_WM_TEMPLATE_INDEX" val="20204136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_f"/>
  <p:tag name="KSO_WM_SLIDE_LAYOUT_CNT" val="1_1_2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136"/>
  <p:tag name="KSO_WM_SLIDE_ID" val="custom20204136_1"/>
  <p:tag name="KSO_WM_TEMPLATE_MASTER_THUMB_INDEX" val="12"/>
  <p:tag name="KSO_WM_TEMPLATE_THUMBS_INDEX" val="1、4、7、8、9、10、16、17、18、19、24、29、32、33"/>
  <p:tag name="KSO_WM_SPECIAL_SOURCE" val="bdnull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8.xml><?xml version="1.0" encoding="utf-8"?>
<p:tagLst xmlns:p="http://schemas.openxmlformats.org/presentationml/2006/main"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LAYERLEVEL" val="1"/>
  <p:tag name="KSO_WM_TAG_VERSION" val="1.0"/>
  <p:tag name="KSO_WM_BEAUTIFY_FLAG" val="#wm#"/>
  <p:tag name="KSO_WM_UNIT_PRESET_TEXT" val="单击此处添加文本内容"/>
  <p:tag name="KSO_WM_TEMPLATE_CATEGORY" val="custom"/>
  <p:tag name="KSO_WM_TEMPLATE_INDEX" val="20204136"/>
  <p:tag name="KSO_WM_UNIT_ID" val="custom20204136_33*b*1"/>
  <p:tag name="KSO_WM_UNIT_ISNUMDGMTITLE" val="0"/>
</p:tagLst>
</file>

<file path=ppt/tags/tag189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谢谢观看"/>
  <p:tag name="KSO_WM_TEMPLATE_CATEGORY" val="custom"/>
  <p:tag name="KSO_WM_TEMPLATE_INDEX" val="20204136"/>
  <p:tag name="KSO_WM_UNIT_ID" val="custom20204136_33*a*1"/>
  <p:tag name="KSO_WM_UNIT_ISNUMDGMTITLE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33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4136"/>
  <p:tag name="KSO_WM_SLIDE_ID" val="custom20204136_33"/>
  <p:tag name="KSO_WM_SPECIAL_SOURCE" val="bdnull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3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84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8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9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heme/theme1.xml><?xml version="1.0" encoding="utf-8"?>
<a:theme xmlns:a="http://schemas.openxmlformats.org/drawingml/2006/main" name="1_Office 主题​​">
  <a:themeElements>
    <a:clrScheme name="1422">
      <a:dk1>
        <a:sysClr val="windowText" lastClr="000000"/>
      </a:dk1>
      <a:lt1>
        <a:sysClr val="window" lastClr="FFFFFF"/>
      </a:lt1>
      <a:dk2>
        <a:srgbClr val="EFEAEB"/>
      </a:dk2>
      <a:lt2>
        <a:srgbClr val="FFFFFF"/>
      </a:lt2>
      <a:accent1>
        <a:srgbClr val="BA2631"/>
      </a:accent1>
      <a:accent2>
        <a:srgbClr val="D36E83"/>
      </a:accent2>
      <a:accent3>
        <a:srgbClr val="ECB5D6"/>
      </a:accent3>
      <a:accent4>
        <a:srgbClr val="DBB5F1"/>
      </a:accent4>
      <a:accent5>
        <a:srgbClr val="A06ED6"/>
      </a:accent5>
      <a:accent6>
        <a:srgbClr val="6526B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6575</Words>
  <Application>WPS 演示</Application>
  <PresentationFormat>宽屏</PresentationFormat>
  <Paragraphs>627</Paragraphs>
  <Slides>44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1" baseType="lpstr">
      <vt:lpstr>Arial</vt:lpstr>
      <vt:lpstr>宋体</vt:lpstr>
      <vt:lpstr>Wingdings</vt:lpstr>
      <vt:lpstr>隶书</vt:lpstr>
      <vt:lpstr>微软雅黑</vt:lpstr>
      <vt:lpstr>汉仪尚巍手书W</vt:lpstr>
      <vt:lpstr>兰米粗楷简体</vt:lpstr>
      <vt:lpstr>Times New Roman</vt:lpstr>
      <vt:lpstr>NEU-BZ-S92</vt:lpstr>
      <vt:lpstr>方正书宋_GBK</vt:lpstr>
      <vt:lpstr>楷体</vt:lpstr>
      <vt:lpstr>黑体</vt:lpstr>
      <vt:lpstr>Segoe Print</vt:lpstr>
      <vt:lpstr>Arial Unicode MS</vt:lpstr>
      <vt:lpstr>Calibri</vt:lpstr>
      <vt:lpstr>方正书宋_GBK</vt:lpstr>
      <vt:lpstr>1_Office 主题​​</vt:lpstr>
      <vt:lpstr>文言文阅读十二讲</vt:lpstr>
      <vt:lpstr>文言实词五大特殊用法</vt:lpstr>
      <vt:lpstr>一、通假字</vt:lpstr>
      <vt:lpstr>一、常见通假字分类</vt:lpstr>
      <vt:lpstr>课内常见通假字例举：</vt:lpstr>
      <vt:lpstr>课内常见通假字例举：</vt:lpstr>
      <vt:lpstr>PowerPoint 演示文稿</vt:lpstr>
      <vt:lpstr>【课堂小练】</vt:lpstr>
      <vt:lpstr>PowerPoint 演示文稿</vt:lpstr>
      <vt:lpstr>PowerPoint 演示文稿</vt:lpstr>
      <vt:lpstr> 二、古今异义 </vt:lpstr>
      <vt:lpstr>2.词义的缩小</vt:lpstr>
      <vt:lpstr>3.词义的转移</vt:lpstr>
      <vt:lpstr>3.词义的转移</vt:lpstr>
      <vt:lpstr>4.词义感情色彩的变化。</vt:lpstr>
      <vt:lpstr>5.词义的强化</vt:lpstr>
      <vt:lpstr>三、一词多义</vt:lpstr>
      <vt:lpstr>典题1解释下列语句中加点的词,注意这些词语含义之间的联系。</vt:lpstr>
      <vt:lpstr>2.列</vt:lpstr>
      <vt:lpstr>PowerPoint 演示文稿</vt:lpstr>
      <vt:lpstr>4、知</vt:lpstr>
      <vt:lpstr>课堂小练</vt:lpstr>
      <vt:lpstr>课堂小练</vt:lpstr>
      <vt:lpstr>【课堂小练】</vt:lpstr>
      <vt:lpstr>PowerPoint 演示文稿</vt:lpstr>
      <vt:lpstr>PowerPoint 演示文稿</vt:lpstr>
      <vt:lpstr>PowerPoint 演示文稿</vt:lpstr>
      <vt:lpstr>PowerPoint 演示文稿</vt:lpstr>
      <vt:lpstr>四、偏义复词</vt:lpstr>
      <vt:lpstr>PowerPoint 演示文稿</vt:lpstr>
      <vt:lpstr>PowerPoint 演示文稿</vt:lpstr>
      <vt:lpstr>五、词类活用</vt:lpstr>
      <vt:lpstr>1、名词活用为动词</vt:lpstr>
      <vt:lpstr>2、名词的使动用法</vt:lpstr>
      <vt:lpstr>3、名词的意动用法</vt:lpstr>
      <vt:lpstr>4、名词作状语</vt:lpstr>
      <vt:lpstr>(二)动词的活用 </vt:lpstr>
      <vt:lpstr>2、动词的使动用法</vt:lpstr>
      <vt:lpstr>3、动词的为动用法</vt:lpstr>
      <vt:lpstr>(三)形容词的活用</vt:lpstr>
      <vt:lpstr>2、形容词活用为动词</vt:lpstr>
      <vt:lpstr>3、形容词的使动用法</vt:lpstr>
      <vt:lpstr>(四)数词的活用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WPS_1507351124</cp:lastModifiedBy>
  <cp:revision>157</cp:revision>
  <dcterms:created xsi:type="dcterms:W3CDTF">2019-06-19T02:08:00Z</dcterms:created>
  <dcterms:modified xsi:type="dcterms:W3CDTF">2020-12-01T05:27:45Z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