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8" r:id="rId3"/>
    <p:sldId id="256" r:id="rId4"/>
    <p:sldId id="280" r:id="rId5"/>
    <p:sldId id="264" r:id="rId6"/>
    <p:sldId id="258" r:id="rId7"/>
    <p:sldId id="262" r:id="rId8"/>
    <p:sldId id="263" r:id="rId9"/>
    <p:sldId id="281" r:id="rId10"/>
    <p:sldId id="279" r:id="rId11"/>
    <p:sldId id="282" r:id="rId12"/>
    <p:sldId id="265" r:id="rId13"/>
    <p:sldId id="283" r:id="rId14"/>
    <p:sldId id="288" r:id="rId15"/>
    <p:sldId id="284" r:id="rId16"/>
    <p:sldId id="287" r:id="rId17"/>
    <p:sldId id="273" r:id="rId18"/>
    <p:sldId id="289" r:id="rId19"/>
    <p:sldId id="268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  <a:srgbClr val="FF00FF"/>
    <a:srgbClr val="00CC00"/>
    <a:srgbClr val="00FF00"/>
    <a:srgbClr val="663300"/>
    <a:srgbClr val="660066"/>
    <a:srgbClr val="996600"/>
    <a:srgbClr val="0033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60"/>
  </p:normalViewPr>
  <p:slideViewPr>
    <p:cSldViewPr>
      <p:cViewPr varScale="1">
        <p:scale>
          <a:sx n="65" d="100"/>
          <a:sy n="65" d="100"/>
        </p:scale>
        <p:origin x="-11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2018-5-25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3520" y="1830303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       在运动领域，美国有篮球梦之队。中国有跳水梦之队。</a:t>
            </a:r>
            <a:r>
              <a:rPr lang="en-US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1982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日，在印度新德里举行的第九届亚运会上，有一个女子，那优美的一跳，惊艳四座。成为了国人永久的骄傲。今天，就让我们再次感受这热烈的场面，来认识这位了不起的运动员</a:t>
            </a:r>
            <a:r>
              <a:rPr lang="en-US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吕伟</a:t>
            </a:r>
            <a:endParaRPr lang="zh-CN" altLang="zh-CN" sz="2800" b="1" dirty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600" y="692696"/>
            <a:ext cx="7217147" cy="6170413"/>
            <a:chOff x="971600" y="692696"/>
            <a:chExt cx="7217147" cy="6170413"/>
          </a:xfrm>
        </p:grpSpPr>
        <p:pic>
          <p:nvPicPr>
            <p:cNvPr id="5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2005" y="4077072"/>
              <a:ext cx="3496742" cy="276951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097175"/>
              <a:ext cx="3312368" cy="276593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951078" y="692696"/>
              <a:ext cx="3262433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b="1" cap="none" spc="0" dirty="0" smtClean="0">
                  <a:ln w="11430"/>
                  <a:solidFill>
                    <a:srgbClr val="00B0F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导入新课</a:t>
              </a:r>
              <a:endParaRPr lang="zh-CN" altLang="en-US" sz="60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7334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课文解读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0262" y="2196491"/>
            <a:ext cx="9174262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         新闻</a:t>
            </a:r>
            <a:r>
              <a:rPr lang="zh-CN" altLang="en-US" sz="3200" b="1" dirty="0">
                <a:solidFill>
                  <a:srgbClr val="0000CC"/>
                </a:solidFill>
              </a:rPr>
              <a:t>特写是</a:t>
            </a:r>
            <a:r>
              <a:rPr lang="zh-CN" altLang="en-US" sz="3200" b="1" dirty="0">
                <a:solidFill>
                  <a:srgbClr val="FF0000"/>
                </a:solidFill>
              </a:rPr>
              <a:t>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描写为</a:t>
            </a:r>
            <a:r>
              <a:rPr lang="zh-CN" altLang="en-US" sz="3200" b="1" dirty="0">
                <a:solidFill>
                  <a:srgbClr val="FF0000"/>
                </a:solidFill>
              </a:rPr>
              <a:t>主要表现手段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，请在本文中找出相关的描写，体会句子的作用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8" y="3273709"/>
            <a:ext cx="9143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</a:rPr>
              <a:t>第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段</a:t>
            </a:r>
            <a:r>
              <a:rPr lang="zh-CN" altLang="en-US" sz="2800" b="1" dirty="0" smtClean="0">
                <a:solidFill>
                  <a:srgbClr val="006600"/>
                </a:solidFill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她站在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米高台的前沿，沉静自若，风度优雅。白云似在她的头顶飘浮，飞鸟掠过她的身旁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0066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8791" y="5370456"/>
            <a:ext cx="58589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cs typeface="Calibri"/>
              </a:rPr>
              <a:t>❶自然环境描写❷以动衬静，渲染了紧张的气氛❸为下文跳水的成功和观众的欢呼做铺垫（埋下伏笔）</a:t>
            </a:r>
            <a:endParaRPr lang="zh-CN" altLang="en-US" sz="2800" b="1" dirty="0">
              <a:solidFill>
                <a:srgbClr val="FF00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1482" y="52558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</a:rPr>
              <a:t>她</a:t>
            </a:r>
            <a:endParaRPr lang="zh-CN" altLang="en-US" sz="2800" b="1" dirty="0">
              <a:solidFill>
                <a:srgbClr val="0066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7025" y="52446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</a:rPr>
              <a:t>静</a:t>
            </a:r>
            <a:endParaRPr lang="zh-CN" altLang="en-US" sz="2800" b="1" dirty="0">
              <a:solidFill>
                <a:srgbClr val="6633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9927" y="63125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</a:rPr>
              <a:t>白云</a:t>
            </a:r>
            <a:endParaRPr lang="zh-CN" altLang="en-US" sz="2800" b="1" dirty="0">
              <a:solidFill>
                <a:srgbClr val="0066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7154" y="63125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</a:rPr>
              <a:t>飘</a:t>
            </a:r>
            <a:endParaRPr lang="zh-CN" altLang="en-US" sz="2800" b="1" dirty="0">
              <a:solidFill>
                <a:srgbClr val="6633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47139" y="63245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</a:rPr>
              <a:t>飞鸟</a:t>
            </a:r>
            <a:endParaRPr lang="zh-CN" altLang="en-US" sz="2800" b="1" dirty="0">
              <a:solidFill>
                <a:srgbClr val="0066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55630" y="63623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</a:rPr>
              <a:t>掠</a:t>
            </a:r>
            <a:endParaRPr lang="zh-CN" altLang="en-US" sz="2800" b="1" dirty="0">
              <a:solidFill>
                <a:srgbClr val="663300"/>
              </a:solidFill>
            </a:endParaRPr>
          </a:p>
        </p:txBody>
      </p:sp>
      <p:sp>
        <p:nvSpPr>
          <p:cNvPr id="16" name="上下箭头 15"/>
          <p:cNvSpPr/>
          <p:nvPr/>
        </p:nvSpPr>
        <p:spPr>
          <a:xfrm>
            <a:off x="1605188" y="5671732"/>
            <a:ext cx="403673" cy="792088"/>
          </a:xfrm>
          <a:prstGeom prst="upDownArrow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37797" y="5801344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</a:rPr>
              <a:t>反   衬</a:t>
            </a:r>
            <a:endParaRPr lang="zh-CN" altLang="en-US" sz="2800" b="1" dirty="0">
              <a:solidFill>
                <a:srgbClr val="FF00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911" y="4221088"/>
            <a:ext cx="9042177" cy="1040285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FF00"/>
                </a:solidFill>
              </a:rPr>
              <a:t>自然环境描写的作用：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、渲染了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气氛</a:t>
            </a:r>
            <a:r>
              <a:rPr lang="zh-CN" altLang="en-US" sz="2800" b="1" dirty="0">
                <a:solidFill>
                  <a:srgbClr val="FFFF00"/>
                </a:solidFill>
              </a:rPr>
              <a:t>，烘托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人物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的</a:t>
            </a:r>
            <a:r>
              <a:rPr lang="zh-CN" altLang="en-US" sz="2800" b="1" dirty="0">
                <a:solidFill>
                  <a:srgbClr val="FFFF00"/>
                </a:solidFill>
              </a:rPr>
              <a:t>心情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；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、为下文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做铺垫（或埋下伏笔）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5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课文解读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0262" y="2196491"/>
            <a:ext cx="9174262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         新闻</a:t>
            </a:r>
            <a:r>
              <a:rPr lang="zh-CN" altLang="en-US" sz="3200" b="1" dirty="0">
                <a:solidFill>
                  <a:srgbClr val="0000CC"/>
                </a:solidFill>
              </a:rPr>
              <a:t>特写是</a:t>
            </a:r>
            <a:r>
              <a:rPr lang="zh-CN" altLang="en-US" sz="3200" b="1" dirty="0">
                <a:solidFill>
                  <a:srgbClr val="FF0000"/>
                </a:solidFill>
              </a:rPr>
              <a:t>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描写为</a:t>
            </a:r>
            <a:r>
              <a:rPr lang="zh-CN" altLang="en-US" sz="3200" b="1" dirty="0">
                <a:solidFill>
                  <a:srgbClr val="FF0000"/>
                </a:solidFill>
              </a:rPr>
              <a:t>主要表现手段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，请在本文中找出相关的描写，体会句子的作用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435289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段：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轻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舒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双臂，向上高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举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，只见吕伟轻轻一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蹬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，就向空中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飞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去。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4392529"/>
            <a:ext cx="9144000" cy="95410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FFFF00"/>
                </a:solidFill>
              </a:rPr>
              <a:t>动作描写的作用：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❶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准确</a:t>
            </a:r>
            <a:r>
              <a:rPr lang="zh-CN" altLang="zh-CN" sz="2800" b="1" dirty="0">
                <a:solidFill>
                  <a:srgbClr val="FFFF00"/>
                </a:solidFill>
              </a:rPr>
              <a:t>生动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地描绘</a:t>
            </a:r>
            <a:r>
              <a:rPr lang="zh-CN" altLang="zh-CN" sz="2800" b="1" dirty="0">
                <a:solidFill>
                  <a:srgbClr val="FFFF00"/>
                </a:solidFill>
              </a:rPr>
              <a:t>了……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过程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❷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写出了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（人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/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物）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……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特点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❸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表现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作者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了……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的感情</a:t>
            </a:r>
            <a:endParaRPr lang="zh-CN" altLang="zh-CN" sz="2800" b="1" dirty="0">
              <a:solidFill>
                <a:srgbClr val="FFFF00"/>
              </a:solidFill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0" y="5446817"/>
            <a:ext cx="9143999" cy="138499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ea typeface="+mn-ea"/>
                <a:cs typeface="Calibri"/>
              </a:rPr>
              <a:t>❶ 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“舒、举、蹬、飞”的动作描写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ea typeface="+mn-ea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准确生动地描绘了吕伟的跳水过程。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ea typeface="+mn-ea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形象地表现出了吕伟</a:t>
            </a:r>
            <a:r>
              <a:rPr lang="zh-CN" altLang="en-US" sz="2800" b="1" dirty="0">
                <a:solidFill>
                  <a:srgbClr val="FF00FF"/>
                </a:solidFill>
                <a:latin typeface="+mn-ea"/>
                <a:ea typeface="+mn-ea"/>
              </a:rPr>
              <a:t>动作的轻柔、优美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、舒展的特点</a:t>
            </a:r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ea typeface="+mn-ea"/>
                <a:cs typeface="Calibri"/>
              </a:rPr>
              <a:t>❹表达了作者对吕伟的赞美之情</a:t>
            </a:r>
            <a:endParaRPr lang="zh-CN" altLang="en-US" sz="2800" b="1" dirty="0">
              <a:solidFill>
                <a:srgbClr val="FF00FF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671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课文解读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30262" y="2196491"/>
            <a:ext cx="9174262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         新闻</a:t>
            </a:r>
            <a:r>
              <a:rPr lang="zh-CN" altLang="en-US" sz="3200" b="1" dirty="0">
                <a:solidFill>
                  <a:srgbClr val="0000CC"/>
                </a:solidFill>
              </a:rPr>
              <a:t>特写是</a:t>
            </a:r>
            <a:r>
              <a:rPr lang="zh-CN" altLang="en-US" sz="3200" b="1" dirty="0">
                <a:solidFill>
                  <a:srgbClr val="FF0000"/>
                </a:solidFill>
              </a:rPr>
              <a:t>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描写为</a:t>
            </a:r>
            <a:r>
              <a:rPr lang="zh-CN" altLang="en-US" sz="3200" b="1" dirty="0">
                <a:solidFill>
                  <a:srgbClr val="FF0000"/>
                </a:solidFill>
              </a:rPr>
              <a:t>主要表现手段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，请在本文中找出相关的描写，体会句子的作用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4392529"/>
            <a:ext cx="9144000" cy="95410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FFFF00"/>
                </a:solidFill>
              </a:rPr>
              <a:t>动作描写的作用：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❶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准确</a:t>
            </a:r>
            <a:r>
              <a:rPr lang="zh-CN" altLang="zh-CN" sz="2800" b="1" dirty="0">
                <a:solidFill>
                  <a:srgbClr val="FFFF00"/>
                </a:solidFill>
              </a:rPr>
              <a:t>生动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地描绘</a:t>
            </a:r>
            <a:r>
              <a:rPr lang="zh-CN" altLang="zh-CN" sz="2800" b="1" dirty="0">
                <a:solidFill>
                  <a:srgbClr val="FFFF00"/>
                </a:solidFill>
              </a:rPr>
              <a:t>了……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过程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❷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写出了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（人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/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物）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……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特点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❸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表现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作者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了……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的感情</a:t>
            </a:r>
            <a:endParaRPr lang="zh-CN" altLang="zh-CN" sz="2800" b="1" dirty="0">
              <a:solidFill>
                <a:srgbClr val="FFFF00"/>
              </a:solidFill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-33090" y="3273709"/>
            <a:ext cx="9157573" cy="95410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段：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向前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翻腾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一周半”“空中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转体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三周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”“哧”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地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插进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碧波</a:t>
            </a: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0" y="5461828"/>
            <a:ext cx="9144000" cy="138499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ea typeface="+mn-ea"/>
                <a:cs typeface="Calibri"/>
              </a:rPr>
              <a:t>❶“翻腾、转体、插进”动作描写❷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准确生动地描绘了吕伟入水的动作。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ea typeface="+mn-ea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形象地表现出</a:t>
            </a:r>
            <a:r>
              <a:rPr lang="zh-CN" altLang="en-US" sz="2800" b="1" noProof="1" smtClean="0">
                <a:solidFill>
                  <a:srgbClr val="FF00FF"/>
                </a:solidFill>
                <a:latin typeface="+mn-ea"/>
                <a:ea typeface="+mn-ea"/>
              </a:rPr>
              <a:t>吕伟动作</a:t>
            </a:r>
            <a:r>
              <a:rPr lang="zh-CN" altLang="en-US" sz="2800" b="1" noProof="1">
                <a:solidFill>
                  <a:srgbClr val="FF00FF"/>
                </a:solidFill>
                <a:latin typeface="+mn-ea"/>
                <a:ea typeface="+mn-ea"/>
              </a:rPr>
              <a:t>的高难、惊险</a:t>
            </a:r>
            <a:r>
              <a:rPr lang="zh-CN" altLang="en-US" sz="2800" b="1" noProof="1" smtClean="0">
                <a:solidFill>
                  <a:srgbClr val="FF00FF"/>
                </a:solidFill>
                <a:latin typeface="+mn-ea"/>
                <a:ea typeface="+mn-ea"/>
              </a:rPr>
              <a:t>、完美的特点！</a:t>
            </a:r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ea typeface="+mn-ea"/>
                <a:cs typeface="Calibri"/>
              </a:rPr>
              <a:t>❹表现了作者对吕伟的赞美之情</a:t>
            </a:r>
            <a:endParaRPr lang="zh-CN" altLang="en-US" sz="2800" b="1" noProof="1">
              <a:solidFill>
                <a:srgbClr val="FF00FF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2154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课文解读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0262" y="2196491"/>
            <a:ext cx="9174262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         新闻</a:t>
            </a:r>
            <a:r>
              <a:rPr lang="zh-CN" altLang="en-US" sz="3200" b="1" dirty="0">
                <a:solidFill>
                  <a:srgbClr val="0000CC"/>
                </a:solidFill>
              </a:rPr>
              <a:t>特写是</a:t>
            </a:r>
            <a:r>
              <a:rPr lang="zh-CN" altLang="en-US" sz="3200" b="1" dirty="0">
                <a:solidFill>
                  <a:srgbClr val="FF0000"/>
                </a:solidFill>
              </a:rPr>
              <a:t>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描写为</a:t>
            </a:r>
            <a:r>
              <a:rPr lang="zh-CN" altLang="en-US" sz="3200" b="1" dirty="0">
                <a:solidFill>
                  <a:srgbClr val="FF0000"/>
                </a:solidFill>
              </a:rPr>
              <a:t>主要表现手段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，请在本文中找出相关的描写，体会句子的作用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0" y="3573016"/>
            <a:ext cx="9157573" cy="95410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第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  <a:ea typeface="+mn-ea"/>
              </a:rPr>
              <a:t>5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  <a:ea typeface="+mn-ea"/>
              </a:rPr>
              <a:t>段：</a:t>
            </a:r>
            <a:r>
              <a:rPr lang="zh-CN" altLang="en-US" sz="2800" b="1" dirty="0">
                <a:latin typeface="+mn-ea"/>
                <a:ea typeface="+mn-ea"/>
              </a:rPr>
              <a:t>“</a:t>
            </a:r>
            <a:r>
              <a:rPr lang="zh-CN" altLang="en-US" sz="2800" b="1" dirty="0">
                <a:solidFill>
                  <a:srgbClr val="00B0F0"/>
                </a:solidFill>
                <a:latin typeface="+mn-ea"/>
                <a:ea typeface="+mn-ea"/>
              </a:rPr>
              <a:t>妙！妙极了！</a:t>
            </a:r>
            <a:r>
              <a:rPr lang="zh-CN" altLang="en-US" sz="2800" b="1" dirty="0">
                <a:latin typeface="+mn-ea"/>
                <a:ea typeface="+mn-ea"/>
              </a:rPr>
              <a:t>”站在我们旁边的一名外国记者</a:t>
            </a:r>
            <a:r>
              <a:rPr lang="zh-CN" altLang="en-US" sz="2800" b="1" dirty="0">
                <a:solidFill>
                  <a:srgbClr val="00FF00"/>
                </a:solidFill>
                <a:latin typeface="+mn-ea"/>
                <a:ea typeface="+mn-ea"/>
              </a:rPr>
              <a:t>跳</a:t>
            </a:r>
            <a:r>
              <a:rPr lang="zh-CN" altLang="en-US" sz="2800" b="1" dirty="0">
                <a:latin typeface="+mn-ea"/>
                <a:ea typeface="+mn-ea"/>
              </a:rPr>
              <a:t>了起来，这时，整个游泳场都沸腾了。</a:t>
            </a:r>
            <a:endParaRPr lang="zh-CN" altLang="en-US" sz="2800" b="1" dirty="0">
              <a:solidFill>
                <a:srgbClr val="6633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1655" y="4922114"/>
            <a:ext cx="91244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第</a:t>
            </a:r>
            <a:r>
              <a:rPr lang="en-US" altLang="zh-CN" sz="2800" b="1" dirty="0" smtClean="0">
                <a:solidFill>
                  <a:srgbClr val="FF00FF"/>
                </a:solidFill>
                <a:latin typeface="+mn-ea"/>
              </a:rPr>
              <a:t>8</a:t>
            </a:r>
            <a:r>
              <a:rPr lang="zh-CN" altLang="en-US" sz="2800" b="1" dirty="0" smtClean="0">
                <a:solidFill>
                  <a:srgbClr val="FF00FF"/>
                </a:solidFill>
                <a:latin typeface="+mn-ea"/>
              </a:rPr>
              <a:t>段</a:t>
            </a:r>
            <a:r>
              <a:rPr lang="zh-CN" altLang="en-US" sz="2800" b="1" dirty="0">
                <a:solidFill>
                  <a:srgbClr val="FF00FF"/>
                </a:solidFill>
                <a:latin typeface="+mn-ea"/>
              </a:rPr>
              <a:t>：</a:t>
            </a:r>
            <a:r>
              <a:rPr lang="zh-CN" altLang="en-US" sz="2800" b="1" dirty="0" smtClean="0">
                <a:latin typeface="+mn-ea"/>
              </a:rPr>
              <a:t>当</a:t>
            </a:r>
            <a:r>
              <a:rPr lang="zh-CN" altLang="en-US" sz="2800" b="1" dirty="0">
                <a:latin typeface="+mn-ea"/>
              </a:rPr>
              <a:t>一个印度观众了解到这个姑娘是中国跳水集训队中最年轻的新秀时，惊讶不已。他说：“</a:t>
            </a:r>
            <a:r>
              <a:rPr lang="zh-CN" altLang="en-US" sz="2800" b="1" dirty="0">
                <a:solidFill>
                  <a:srgbClr val="00B0F0"/>
                </a:solidFill>
                <a:latin typeface="+mn-ea"/>
              </a:rPr>
              <a:t>了不起，你们中国的人才太多了！</a:t>
            </a:r>
            <a:r>
              <a:rPr lang="zh-CN" altLang="en-US" sz="2800" b="1" dirty="0">
                <a:latin typeface="+mn-ea"/>
              </a:rPr>
              <a:t>”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435289"/>
            <a:ext cx="9144000" cy="95410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FFFF00"/>
                </a:solidFill>
              </a:rPr>
              <a:t>侧面描写的作用：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❶通过</a:t>
            </a:r>
            <a:r>
              <a:rPr lang="en-US" altLang="zh-CN" sz="2800" b="1" dirty="0" smtClean="0">
                <a:solidFill>
                  <a:srgbClr val="FFFF00"/>
                </a:solidFill>
                <a:latin typeface="Calibri"/>
                <a:cs typeface="Calibri"/>
              </a:rPr>
              <a:t>……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的表现，反映了</a:t>
            </a:r>
            <a:r>
              <a:rPr lang="en-US" altLang="zh-CN" sz="2800" b="1" dirty="0" smtClean="0">
                <a:solidFill>
                  <a:srgbClr val="FFFF00"/>
                </a:solidFill>
                <a:latin typeface="Calibri"/>
                <a:cs typeface="Calibri"/>
              </a:rPr>
              <a:t>……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❷表现了人物</a:t>
            </a:r>
            <a:r>
              <a:rPr lang="en-US" altLang="zh-CN" sz="2800" b="1" dirty="0" smtClean="0">
                <a:solidFill>
                  <a:srgbClr val="FFFF00"/>
                </a:solidFill>
                <a:latin typeface="Calibri"/>
                <a:cs typeface="Calibri"/>
              </a:rPr>
              <a:t>……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的感情</a:t>
            </a:r>
            <a:endParaRPr lang="zh-CN" altLang="zh-CN" sz="2800" b="1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8984" y="4611231"/>
            <a:ext cx="6094067" cy="224676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cs typeface="Calibri"/>
              </a:rPr>
              <a:t>语言、动作、侧面描写相结合❶通过外国记者合印度观众的表现，反映了吕伟这一跳非常地成功，给在场的人以心灵的震撼❷表现了大家对吕伟的肯定和赞美之情。</a:t>
            </a:r>
            <a:endParaRPr lang="zh-CN" altLang="zh-CN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91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0"/>
            <a:ext cx="9144000" cy="685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034803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品味语言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6251" y="2342179"/>
            <a:ext cx="91502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课文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除了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运用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多种描写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，对比烘托的写法外，还善于运用一些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修辞手法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，你能找出来吗？</a:t>
            </a:r>
          </a:p>
        </p:txBody>
      </p:sp>
      <p:sp>
        <p:nvSpPr>
          <p:cNvPr id="5" name="矩形 4"/>
          <p:cNvSpPr/>
          <p:nvPr/>
        </p:nvSpPr>
        <p:spPr>
          <a:xfrm>
            <a:off x="1036271" y="3430455"/>
            <a:ext cx="7259495" cy="95410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常见修辞：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比喻、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拟人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夸张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、对偶、排比、</a:t>
            </a:r>
            <a:endParaRPr lang="en-US" altLang="zh-CN" sz="28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问、反问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联想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等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474815"/>
            <a:ext cx="916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段：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她那修长美妙的身体犹如被空中托住了，衬着蓝天白云，酷</a:t>
            </a:r>
            <a:r>
              <a:rPr lang="zh-CN" altLang="en-US" sz="2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似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郭煌壁画中凌空翔舞的“飞天”。</a:t>
            </a:r>
            <a:endParaRPr lang="zh-CN" altLang="en-US" sz="2800" b="1" dirty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251" y="3344276"/>
            <a:ext cx="9144000" cy="1040285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 dirty="0" smtClean="0">
                <a:solidFill>
                  <a:srgbClr val="FFFF00"/>
                </a:solidFill>
              </a:rPr>
              <a:t>比喻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句分析方法：</a:t>
            </a:r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这句话用到了比喻的修辞手法，把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比作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，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形象生动地写出了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，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表达了作者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的感情</a:t>
            </a:r>
            <a:endParaRPr lang="zh-CN" altLang="en-US" sz="2800" b="1" dirty="0">
              <a:solidFill>
                <a:srgbClr val="FF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42" y="5431179"/>
            <a:ext cx="913345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Calibri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这</a:t>
            </a:r>
            <a:r>
              <a:rPr lang="zh-CN" altLang="en-US" sz="2800" b="1" dirty="0">
                <a:solidFill>
                  <a:srgbClr val="0000CC"/>
                </a:solidFill>
              </a:rPr>
              <a:t>句话用到了比喻的手法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，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把吕伟比作凌空翔舞的“飞天”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itchFamily="2" charset="-122"/>
              </a:rPr>
              <a:t>，</a:t>
            </a:r>
            <a:r>
              <a:rPr lang="zh-CN" altLang="en-US" sz="2800" b="1" dirty="0">
                <a:solidFill>
                  <a:srgbClr val="0000CC"/>
                </a:solidFill>
                <a:latin typeface="Calibri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itchFamily="2" charset="-122"/>
              </a:rPr>
              <a:t>生动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形象地写出吕伟形体优美、动作轻盈，宛如天仙凌虚蹈空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0000CC"/>
                </a:solidFill>
                <a:latin typeface="Calibri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表达</a:t>
            </a:r>
            <a:r>
              <a:rPr lang="zh-CN" altLang="en-US" sz="2800" b="1" dirty="0">
                <a:solidFill>
                  <a:srgbClr val="0000CC"/>
                </a:solidFill>
              </a:rPr>
              <a:t>了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作者赞美之情。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328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0"/>
            <a:ext cx="9144000" cy="685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034803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品味语言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6251" y="2342179"/>
            <a:ext cx="91502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课文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除了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运用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多种描写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，对比烘托的写法外，还善于运用一些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修辞手法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，你能找出来吗？</a:t>
            </a:r>
          </a:p>
        </p:txBody>
      </p:sp>
      <p:sp>
        <p:nvSpPr>
          <p:cNvPr id="5" name="矩形 4"/>
          <p:cNvSpPr/>
          <p:nvPr/>
        </p:nvSpPr>
        <p:spPr>
          <a:xfrm>
            <a:off x="1036271" y="3430455"/>
            <a:ext cx="7259495" cy="95410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常见修辞：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比喻、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拟人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夸张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、对偶、排比、</a:t>
            </a:r>
            <a:endParaRPr lang="en-US" altLang="zh-CN" sz="28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问、反问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联想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等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474815"/>
            <a:ext cx="916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段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8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紧接着，是向前翻腾一周半，同时伴随着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旋风</a:t>
            </a:r>
            <a:r>
              <a:rPr lang="zh-CN" altLang="zh-CN" sz="28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般的空中转体三周，动作</a:t>
            </a:r>
            <a:r>
              <a:rPr lang="zh-CN" altLang="zh-CN" sz="2800" b="1" dirty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疾</a:t>
            </a:r>
            <a:r>
              <a:rPr lang="zh-CN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zh-CN" altLang="zh-CN" sz="28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流星”。</a:t>
            </a:r>
            <a:endParaRPr lang="zh-CN" altLang="en-US" sz="2800" b="1" dirty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251" y="3346567"/>
            <a:ext cx="9144000" cy="1040285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 dirty="0" smtClean="0">
                <a:solidFill>
                  <a:srgbClr val="FFFF00"/>
                </a:solidFill>
              </a:rPr>
              <a:t>比喻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句分析方法：</a:t>
            </a:r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这句话用到了比喻的修辞手法，把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比作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，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形象生动地写出了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，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表达了作者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…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的感情</a:t>
            </a:r>
            <a:endParaRPr lang="zh-CN" altLang="en-US" sz="2800" b="1" dirty="0">
              <a:solidFill>
                <a:srgbClr val="FF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42" y="5431179"/>
            <a:ext cx="913345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❶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这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句话用到了比喻的手法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，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把</a:t>
            </a:r>
            <a:r>
              <a:rPr lang="zh-CN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吕伟</a:t>
            </a:r>
            <a:r>
              <a:rPr lang="zh-CN" altLang="zh-CN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跳水的动作比作“旋风”“流星”</a:t>
            </a:r>
            <a:r>
              <a:rPr lang="zh-CN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，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❷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形象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生动地写出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了</a:t>
            </a:r>
            <a:r>
              <a:rPr lang="zh-CN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吕伟的</a:t>
            </a:r>
            <a:r>
              <a:rPr lang="zh-CN" altLang="zh-CN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动作完成得非常迅速，</a:t>
            </a:r>
            <a:r>
              <a:rPr lang="zh-CN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完美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的特点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❸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表达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了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作者赞美和敬佩的情感。</a:t>
            </a:r>
            <a:endParaRPr lang="zh-CN" altLang="en-US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77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0"/>
            <a:ext cx="9144000" cy="685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034803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品味语言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6251" y="2342179"/>
            <a:ext cx="91502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课文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除了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运用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多种描写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描写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，对比烘托的写法外，还善于运用一些</a:t>
            </a:r>
            <a:r>
              <a:rPr lang="zh-CN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修辞手法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，你能找出来吗？</a:t>
            </a:r>
          </a:p>
        </p:txBody>
      </p:sp>
      <p:sp>
        <p:nvSpPr>
          <p:cNvPr id="6" name="矩形 5"/>
          <p:cNvSpPr/>
          <p:nvPr/>
        </p:nvSpPr>
        <p:spPr>
          <a:xfrm>
            <a:off x="1036271" y="3430455"/>
            <a:ext cx="7259495" cy="95410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常见修辞：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比喻、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拟人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夸张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、对偶、排比、</a:t>
            </a:r>
            <a:endParaRPr lang="en-US" altLang="zh-CN" sz="28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问、反问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联想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等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252" y="3424536"/>
            <a:ext cx="9150252" cy="100642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700" b="1" dirty="0">
                <a:solidFill>
                  <a:srgbClr val="FFC000"/>
                </a:solidFill>
              </a:rPr>
              <a:t>拟人句分析</a:t>
            </a:r>
            <a:r>
              <a:rPr lang="zh-CN" altLang="en-US" sz="2700" b="1" dirty="0" smtClean="0">
                <a:solidFill>
                  <a:srgbClr val="FFC000"/>
                </a:solidFill>
              </a:rPr>
              <a:t>：</a:t>
            </a:r>
            <a:r>
              <a:rPr lang="zh-CN" altLang="en-US" sz="2700" b="1" dirty="0" smtClean="0">
                <a:solidFill>
                  <a:srgbClr val="FFC000"/>
                </a:solidFill>
                <a:latin typeface="Calibri"/>
                <a:cs typeface="Calibri"/>
              </a:rPr>
              <a:t>❶</a:t>
            </a:r>
            <a:r>
              <a:rPr lang="zh-CN" altLang="en-US" sz="2700" b="1" dirty="0" smtClean="0">
                <a:solidFill>
                  <a:srgbClr val="FF0000"/>
                </a:solidFill>
              </a:rPr>
              <a:t>这</a:t>
            </a:r>
            <a:r>
              <a:rPr lang="zh-CN" altLang="en-US" sz="2700" b="1" dirty="0">
                <a:solidFill>
                  <a:srgbClr val="FF0000"/>
                </a:solidFill>
              </a:rPr>
              <a:t>句话用到了拟人的修辞手法，赋予</a:t>
            </a:r>
            <a:r>
              <a:rPr lang="en-US" altLang="zh-CN" sz="2700" b="1" dirty="0" smtClean="0">
                <a:solidFill>
                  <a:srgbClr val="FF0000"/>
                </a:solidFill>
              </a:rPr>
              <a:t>…</a:t>
            </a:r>
            <a:r>
              <a:rPr lang="zh-CN" altLang="en-US" sz="2700" b="1" dirty="0" smtClean="0">
                <a:solidFill>
                  <a:srgbClr val="FF0000"/>
                </a:solidFill>
              </a:rPr>
              <a:t>以</a:t>
            </a:r>
            <a:r>
              <a:rPr lang="zh-CN" altLang="en-US" sz="2700" b="1" dirty="0">
                <a:solidFill>
                  <a:srgbClr val="FF0000"/>
                </a:solidFill>
              </a:rPr>
              <a:t>人的情感</a:t>
            </a:r>
            <a:r>
              <a:rPr lang="zh-CN" altLang="en-US" sz="27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2700" b="1" dirty="0">
                <a:solidFill>
                  <a:srgbClr val="FFC000"/>
                </a:solidFill>
                <a:latin typeface="Calibri"/>
                <a:cs typeface="Calibri"/>
              </a:rPr>
              <a:t>❷</a:t>
            </a:r>
            <a:r>
              <a:rPr lang="zh-CN" altLang="en-US" sz="2700" b="1" dirty="0" smtClean="0">
                <a:solidFill>
                  <a:srgbClr val="FF0000"/>
                </a:solidFill>
              </a:rPr>
              <a:t>形象</a:t>
            </a:r>
            <a:r>
              <a:rPr lang="zh-CN" altLang="en-US" sz="2700" b="1" dirty="0">
                <a:solidFill>
                  <a:srgbClr val="FF0000"/>
                </a:solidFill>
              </a:rPr>
              <a:t>生动地写出了</a:t>
            </a:r>
            <a:r>
              <a:rPr lang="en-US" altLang="zh-CN" sz="2700" b="1" dirty="0" smtClean="0">
                <a:solidFill>
                  <a:srgbClr val="FF0000"/>
                </a:solidFill>
              </a:rPr>
              <a:t>…</a:t>
            </a:r>
            <a:r>
              <a:rPr lang="zh-CN" altLang="en-US" sz="27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2700" b="1" dirty="0">
                <a:solidFill>
                  <a:srgbClr val="FFC000"/>
                </a:solidFill>
                <a:latin typeface="Calibri"/>
                <a:cs typeface="Calibri"/>
              </a:rPr>
              <a:t>❸</a:t>
            </a:r>
            <a:r>
              <a:rPr lang="zh-CN" altLang="en-US" sz="2700" b="1" dirty="0" smtClean="0">
                <a:solidFill>
                  <a:srgbClr val="FF0000"/>
                </a:solidFill>
              </a:rPr>
              <a:t>表达</a:t>
            </a:r>
            <a:r>
              <a:rPr lang="zh-CN" altLang="en-US" sz="2700" b="1" dirty="0">
                <a:solidFill>
                  <a:srgbClr val="FF0000"/>
                </a:solidFill>
              </a:rPr>
              <a:t>了作者</a:t>
            </a:r>
            <a:r>
              <a:rPr lang="en-US" altLang="zh-CN" sz="2700" b="1" dirty="0" smtClean="0">
                <a:solidFill>
                  <a:srgbClr val="FF0000"/>
                </a:solidFill>
              </a:rPr>
              <a:t>…</a:t>
            </a:r>
            <a:r>
              <a:rPr lang="zh-CN" altLang="en-US" sz="27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2700" b="1" dirty="0">
                <a:solidFill>
                  <a:srgbClr val="FF0000"/>
                </a:solidFill>
              </a:rPr>
              <a:t>感情</a:t>
            </a:r>
          </a:p>
        </p:txBody>
      </p:sp>
      <p:sp>
        <p:nvSpPr>
          <p:cNvPr id="8" name="矩形 7"/>
          <p:cNvSpPr/>
          <p:nvPr/>
        </p:nvSpPr>
        <p:spPr>
          <a:xfrm>
            <a:off x="-1" y="4519422"/>
            <a:ext cx="9144001" cy="9541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段：</a:t>
            </a:r>
            <a:r>
              <a:rPr lang="zh-CN" altLang="zh-CN" sz="28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en-US" altLang="zh-CN" sz="28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1.7</a:t>
            </a:r>
            <a:r>
              <a:rPr lang="zh-CN" altLang="zh-CN" sz="28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秒的时间对她似乎特别慷慨。让她从容不迫地展示身体优美的线条。”</a:t>
            </a:r>
            <a:endParaRPr lang="zh-CN" altLang="en-US" sz="2800" b="1" dirty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755" y="5473529"/>
            <a:ext cx="89644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Calibri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这</a:t>
            </a:r>
            <a:r>
              <a:rPr lang="zh-CN" altLang="en-US" sz="2800" b="1" dirty="0">
                <a:solidFill>
                  <a:srgbClr val="FF00FF"/>
                </a:solidFill>
              </a:rPr>
              <a:t>句话用到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了拟人的</a:t>
            </a:r>
            <a:r>
              <a:rPr lang="zh-CN" altLang="en-US" sz="2800" b="1" dirty="0">
                <a:solidFill>
                  <a:srgbClr val="FF00FF"/>
                </a:solidFill>
              </a:rPr>
              <a:t>手法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，赋予时间以人的情感，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形象</a:t>
            </a:r>
            <a:r>
              <a:rPr lang="zh-CN" altLang="en-US" sz="2800" b="1" dirty="0">
                <a:solidFill>
                  <a:srgbClr val="FF00FF"/>
                </a:solidFill>
              </a:rPr>
              <a:t>生动地写出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了</a:t>
            </a:r>
            <a:r>
              <a:rPr lang="zh-CN" altLang="zh-CN" sz="2800" b="1" dirty="0">
                <a:solidFill>
                  <a:srgbClr val="FF00FF"/>
                </a:solidFill>
              </a:rPr>
              <a:t>吕伟跳水动作既快又潇洒</a:t>
            </a:r>
            <a:r>
              <a:rPr lang="zh-CN" altLang="zh-CN" sz="2800" b="1" dirty="0" smtClean="0">
                <a:solidFill>
                  <a:srgbClr val="FF00FF"/>
                </a:solidFill>
              </a:rPr>
              <a:t>。</a:t>
            </a:r>
            <a:r>
              <a:rPr lang="zh-CN" altLang="en-US" sz="2800" b="1" dirty="0">
                <a:solidFill>
                  <a:srgbClr val="FF00FF"/>
                </a:solidFill>
                <a:latin typeface="Calibri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表达</a:t>
            </a:r>
            <a:r>
              <a:rPr lang="zh-CN" altLang="en-US" sz="2800" b="1" dirty="0">
                <a:solidFill>
                  <a:srgbClr val="FF00FF"/>
                </a:solidFill>
              </a:rPr>
              <a:t>了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作者赞美和敬佩的感情</a:t>
            </a:r>
            <a:endParaRPr lang="zh-CN" altLang="en-US" sz="28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92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2356295"/>
            <a:ext cx="9144000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latinLnBrk="1"/>
            <a:r>
              <a:rPr lang="en-US" altLang="zh-CN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．认真通读课文</a:t>
            </a:r>
            <a:r>
              <a:rPr lang="zh-CN" altLang="zh-CN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，探讨</a:t>
            </a:r>
            <a:r>
              <a:rPr lang="zh-CN" altLang="zh-CN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：本文采用了什么写法，有什么效果？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3836668"/>
            <a:ext cx="398057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动静结合， 对比烘托</a:t>
            </a:r>
            <a:endParaRPr lang="zh-CN" altLang="en-US" sz="32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4437616"/>
            <a:ext cx="8820980" cy="22467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+mn-ea"/>
              </a:rPr>
              <a:t>        </a:t>
            </a:r>
            <a:r>
              <a:rPr lang="zh-CN" altLang="zh-CN" sz="2800" b="1" dirty="0" smtClean="0">
                <a:solidFill>
                  <a:srgbClr val="C00000"/>
                </a:solidFill>
                <a:latin typeface="+mn-ea"/>
              </a:rPr>
              <a:t>先是</a:t>
            </a:r>
            <a:r>
              <a:rPr lang="zh-CN" altLang="zh-CN" sz="2800" b="1" dirty="0">
                <a:solidFill>
                  <a:srgbClr val="C00000"/>
                </a:solidFill>
                <a:latin typeface="+mn-ea"/>
              </a:rPr>
              <a:t>“静”中的吕伟站在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</a:rPr>
              <a:t>10</a:t>
            </a:r>
            <a:r>
              <a:rPr lang="zh-CN" altLang="zh-CN" sz="2800" b="1" dirty="0">
                <a:solidFill>
                  <a:srgbClr val="C00000"/>
                </a:solidFill>
                <a:latin typeface="+mn-ea"/>
              </a:rPr>
              <a:t>米高台的前沿“沉静自若，风度优雅”，再用“飘浮的白云、掠过的飞鸟、翘首的观众”这些动感的环境加以烘托，动静相宜，充分展现了吕伟的沉着冷静，坚定自信和观众的高度关注，为吕伟的起跳作了一个巧妙的铺垫。</a:t>
            </a:r>
            <a:endParaRPr lang="zh-CN" altLang="en-US" sz="28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4803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写法探究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75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3034803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写法探究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33" y="368547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正面描写和侧面描写</a:t>
            </a:r>
            <a:endParaRPr lang="zh-CN" altLang="en-US" sz="32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4459386"/>
            <a:ext cx="8784976" cy="22467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latinLnBrk="1"/>
            <a:r>
              <a:rPr lang="en-US" altLang="zh-CN" sz="2800" b="1" dirty="0" smtClean="0">
                <a:solidFill>
                  <a:srgbClr val="C00000"/>
                </a:solidFill>
                <a:latin typeface="+mn-ea"/>
              </a:rPr>
              <a:t>        </a:t>
            </a:r>
            <a:r>
              <a:rPr lang="zh-CN" altLang="zh-CN" sz="2800" b="1" dirty="0" smtClean="0">
                <a:solidFill>
                  <a:srgbClr val="C00000"/>
                </a:solidFill>
                <a:latin typeface="+mn-ea"/>
              </a:rPr>
              <a:t>对</a:t>
            </a:r>
            <a:r>
              <a:rPr lang="zh-CN" altLang="zh-CN" sz="2800" b="1" dirty="0">
                <a:solidFill>
                  <a:srgbClr val="C00000"/>
                </a:solidFill>
                <a:latin typeface="+mn-ea"/>
              </a:rPr>
              <a:t>吕伟起跳前的沉静自若及起跳、腾空、 入水一系列动作的慢镜头回放采用了正面描写。而对记者的赞叹，观众的掌声、欢呼声，游泳场的气氛的描写则是侧面描写，这样结合起来写，更有力地烘托了吕伟跳水动作的出色完美，技艺精湛，精彩绝伦。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2356295"/>
            <a:ext cx="9144000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latinLnBrk="1"/>
            <a:r>
              <a:rPr lang="en-US" altLang="zh-CN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．认真通读课文</a:t>
            </a:r>
            <a:r>
              <a:rPr lang="zh-CN" altLang="zh-CN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，探讨</a:t>
            </a:r>
            <a:r>
              <a:rPr lang="zh-CN" altLang="zh-CN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：本文采用了什么写法，有什么效果？</a:t>
            </a:r>
          </a:p>
        </p:txBody>
      </p:sp>
    </p:spTree>
    <p:extLst>
      <p:ext uri="{BB962C8B-B14F-4D97-AF65-F5344CB8AC3E}">
        <p14:creationId xmlns:p14="http://schemas.microsoft.com/office/powerpoint/2010/main" val="2972149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26200" y="2558058"/>
            <a:ext cx="8316416" cy="42288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0000CC"/>
                </a:solidFill>
              </a:rPr>
              <a:t>        </a:t>
            </a:r>
            <a:r>
              <a:rPr lang="zh-CN" altLang="zh-CN" sz="3200" b="1" dirty="0" smtClean="0">
                <a:solidFill>
                  <a:srgbClr val="0000CC"/>
                </a:solidFill>
              </a:rPr>
              <a:t>这</a:t>
            </a:r>
            <a:r>
              <a:rPr lang="zh-CN" altLang="zh-CN" sz="3200" b="1" dirty="0">
                <a:solidFill>
                  <a:srgbClr val="0000CC"/>
                </a:solidFill>
              </a:rPr>
              <a:t>篇新闻特写，善于捕捉瞬间，落笔集中，突出一点，在一秒七的时间里，记者层次鲜明地描绘了一幅美丽的“飞天”画卷。文势有起有伏，动静相宜，侧面烘托，将体育健儿奋力拼搏为祖国争光的主题突显出来，不仅是一篇非常优秀的人物特写，更是一篇不可多得的美文，值得我们细细品鉴。</a:t>
            </a:r>
          </a:p>
        </p:txBody>
      </p:sp>
      <p:sp>
        <p:nvSpPr>
          <p:cNvPr id="8" name="矩形 7"/>
          <p:cNvSpPr/>
          <p:nvPr/>
        </p:nvSpPr>
        <p:spPr>
          <a:xfrm>
            <a:off x="3034803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课文总结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84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6" y="0"/>
            <a:ext cx="91462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489929" y="692696"/>
            <a:ext cx="18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zh-CN" altLang="en-US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06" y="4590256"/>
            <a:ext cx="52725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“飞天”凌空</a:t>
            </a:r>
            <a:endParaRPr lang="zh-CN" altLang="en-US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1847" y="5877272"/>
            <a:ext cx="53142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—</a:t>
            </a:r>
            <a:r>
              <a:rPr lang="zh-CN" altLang="en-US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跳水姑娘吕伟夺魁记</a:t>
            </a:r>
            <a:endParaRPr lang="zh-CN" altLang="en-US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1195" y="0"/>
            <a:ext cx="923330" cy="2586606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0" dirty="0" smtClean="0">
                <a:ln w="11430"/>
                <a:solidFill>
                  <a:srgbClr val="FF00FF"/>
                </a:solidFill>
                <a:latin typeface="华文琥珀" pitchFamily="2" charset="-122"/>
                <a:ea typeface="华文琥珀" pitchFamily="2" charset="-122"/>
              </a:rPr>
              <a:t>新闻特写</a:t>
            </a:r>
            <a:endParaRPr lang="zh-CN" altLang="en-US" sz="4800" b="1" cap="none" spc="0" dirty="0">
              <a:ln w="11430"/>
              <a:solidFill>
                <a:srgbClr val="FF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7740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3544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258" name="文本框 13338"/>
          <p:cNvSpPr txBox="1">
            <a:spLocks noChangeArrowheads="1"/>
          </p:cNvSpPr>
          <p:nvPr/>
        </p:nvSpPr>
        <p:spPr bwMode="auto">
          <a:xfrm>
            <a:off x="2265363" y="3108325"/>
            <a:ext cx="306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buFont typeface="Arial" charset="0"/>
              <a:buNone/>
            </a:pPr>
            <a:endParaRPr lang="zh-CN" altLang="zh-CN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411" y="3287061"/>
            <a:ext cx="4644266" cy="35394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         新闻</a:t>
            </a:r>
            <a:r>
              <a:rPr lang="zh-CN" altLang="en-US" sz="3200" b="1" dirty="0">
                <a:solidFill>
                  <a:srgbClr val="0000CC"/>
                </a:solidFill>
              </a:rPr>
              <a:t>特写是</a:t>
            </a:r>
            <a:r>
              <a:rPr lang="zh-CN" altLang="en-US" sz="3200" b="1" dirty="0">
                <a:solidFill>
                  <a:srgbClr val="00CC00"/>
                </a:solidFill>
              </a:rPr>
              <a:t>以</a:t>
            </a:r>
            <a:r>
              <a:rPr lang="zh-CN" altLang="en-US" sz="3200" b="1" dirty="0" smtClean="0">
                <a:solidFill>
                  <a:srgbClr val="00CC00"/>
                </a:solidFill>
              </a:rPr>
              <a:t>描写</a:t>
            </a:r>
            <a:endParaRPr lang="en-US" altLang="zh-CN" sz="3200" b="1" dirty="0" smtClean="0">
              <a:solidFill>
                <a:srgbClr val="00CC00"/>
              </a:solidFill>
            </a:endParaRPr>
          </a:p>
          <a:p>
            <a:r>
              <a:rPr lang="zh-CN" altLang="en-US" sz="3200" b="1" dirty="0" smtClean="0">
                <a:solidFill>
                  <a:srgbClr val="00CC00"/>
                </a:solidFill>
              </a:rPr>
              <a:t>为</a:t>
            </a:r>
            <a:r>
              <a:rPr lang="zh-CN" altLang="en-US" sz="3200" b="1" dirty="0">
                <a:solidFill>
                  <a:srgbClr val="00CC00"/>
                </a:solidFill>
              </a:rPr>
              <a:t>主要表现手段</a:t>
            </a:r>
            <a:r>
              <a:rPr lang="zh-CN" altLang="en-US" sz="3200" b="1" dirty="0">
                <a:solidFill>
                  <a:srgbClr val="0000CC"/>
                </a:solidFill>
              </a:rPr>
              <a:t>，截取新闻事实中某个最能反映其特点或本质的片段、剖面或细节，做形象化的再现与放大的一种新闻体裁</a:t>
            </a:r>
          </a:p>
        </p:txBody>
      </p:sp>
      <p:sp>
        <p:nvSpPr>
          <p:cNvPr id="10" name="矩形 9"/>
          <p:cNvSpPr/>
          <p:nvPr/>
        </p:nvSpPr>
        <p:spPr>
          <a:xfrm>
            <a:off x="2265363" y="1484784"/>
            <a:ext cx="4801314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关于新闻特写</a:t>
            </a:r>
            <a:endParaRPr lang="zh-CN" altLang="en-US" sz="6000" b="1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074" name="Picture 2" descr="C:\Documents and Settings\Administrator\桌面\tim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020" y="3214624"/>
            <a:ext cx="4046310" cy="339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902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" y="-21729"/>
            <a:ext cx="913085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650084" y="1512243"/>
            <a:ext cx="403187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描写的分类</a:t>
            </a:r>
            <a:endParaRPr lang="zh-CN" altLang="en-US" sz="6000" b="1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1880" y="2989813"/>
            <a:ext cx="56584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</a:rPr>
              <a:t>描写从对象可分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：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</a:rPr>
              <a:t>人物</a:t>
            </a:r>
            <a:r>
              <a:rPr lang="zh-CN" altLang="en-US" sz="2800" b="1" dirty="0">
                <a:solidFill>
                  <a:srgbClr val="0000CC"/>
                </a:solidFill>
              </a:rPr>
              <a:t>描写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、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(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自然</a:t>
            </a:r>
            <a:r>
              <a:rPr lang="en-US" altLang="zh-CN" sz="2800" b="1" dirty="0">
                <a:solidFill>
                  <a:srgbClr val="0000CC"/>
                </a:solidFill>
              </a:rPr>
              <a:t>/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社会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)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环境描写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1880" y="5859269"/>
            <a:ext cx="53489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从感官</a:t>
            </a:r>
            <a:r>
              <a:rPr lang="zh-CN" altLang="en-US" sz="2800" b="1" dirty="0">
                <a:solidFill>
                  <a:srgbClr val="00B050"/>
                </a:solidFill>
              </a:rPr>
              <a:t>角度有 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：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</a:rPr>
              <a:t>视觉</a:t>
            </a:r>
            <a:r>
              <a:rPr lang="zh-CN" altLang="en-US" sz="2800" b="1" dirty="0">
                <a:solidFill>
                  <a:srgbClr val="0000CC"/>
                </a:solidFill>
              </a:rPr>
              <a:t>、听觉、嗅觉、味觉、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触觉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3700" y="398448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</a:rPr>
              <a:t>从角度可分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：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</a:rPr>
              <a:t>正面</a:t>
            </a:r>
            <a:r>
              <a:rPr lang="zh-CN" altLang="en-US" sz="2800" b="1" dirty="0">
                <a:solidFill>
                  <a:srgbClr val="0000CC"/>
                </a:solidFill>
              </a:rPr>
              <a:t>描写、侧面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描写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491880" y="4923165"/>
            <a:ext cx="5292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</a:rPr>
              <a:t>人物描写可分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：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</a:rPr>
              <a:t>外貌</a:t>
            </a:r>
            <a:r>
              <a:rPr lang="zh-CN" altLang="en-US" sz="2800" b="1" dirty="0">
                <a:solidFill>
                  <a:srgbClr val="0000CC"/>
                </a:solidFill>
              </a:rPr>
              <a:t>、语言、动作、神态、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心理</a:t>
            </a:r>
            <a:endParaRPr lang="zh-CN" altLang="en-US" sz="2800" dirty="0"/>
          </a:p>
        </p:txBody>
      </p:sp>
      <p:pic>
        <p:nvPicPr>
          <p:cNvPr id="4098" name="Picture 2" descr="C:\Documents and Settings\Administrator\桌面\timg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" y="3069566"/>
            <a:ext cx="3472434" cy="37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4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3508" y="1868840"/>
            <a:ext cx="8856984" cy="502118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3360" b="1" dirty="0" smtClean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    “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飞天”凌空是一篇新闻特写，发表于</a:t>
            </a:r>
            <a:r>
              <a:rPr lang="en-US" altLang="zh-CN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1982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zh-CN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光明日报</a:t>
            </a:r>
            <a:r>
              <a:rPr lang="en-US" altLang="zh-CN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由夏浩然，樊云芳采写。仅</a:t>
            </a:r>
            <a:r>
              <a:rPr lang="en-US" altLang="zh-CN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540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多字的特写，记者别具匠心地选用了百余个动词，堪称精当运用动词的新闻经典。</a:t>
            </a:r>
            <a:r>
              <a:rPr lang="en-US" altLang="zh-CN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360" b="1" dirty="0">
                <a:solidFill>
                  <a:srgbClr val="996600"/>
                </a:solidFill>
                <a:latin typeface="华文楷体" pitchFamily="2" charset="-122"/>
                <a:ea typeface="华文楷体" pitchFamily="2" charset="-122"/>
              </a:rPr>
              <a:t>多年了，今天再来读它，依然觉得比赛像刚发生的一样，现场动感十足，是那样的真切感人，它不仅让我们了解了新闻而且具有美学价值，因此作品被评为当年好新闻“一等奖”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034802" y="260648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背景链接</a:t>
            </a:r>
            <a:endParaRPr lang="zh-CN" altLang="en-US" sz="6000" b="1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4405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3569" y="2952299"/>
            <a:ext cx="80648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凌空    翘首    酷似    潇洒    轻盈    悄然    由衷    新秀    屏息敛声     眼花缭乱    </a:t>
            </a:r>
            <a:endParaRPr lang="en-US" altLang="zh-CN" sz="3600" b="1" dirty="0" smtClean="0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如梦初醒</a:t>
            </a:r>
            <a:endParaRPr lang="zh-CN" altLang="en-US" sz="3600" b="1" dirty="0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885" y="2247435"/>
            <a:ext cx="21483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、课后字词</a:t>
            </a:r>
            <a:endParaRPr lang="zh-CN" altLang="zh-CN" sz="2800" b="1" dirty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208" y="2971093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líng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0952" y="2942015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qiáo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1135" y="2971093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kù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800" b="1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sì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16387" y="2971093"/>
            <a:ext cx="461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sǎ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8899" y="2971093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yíng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67551" y="2963734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qiǎo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105" y="4132803"/>
            <a:ext cx="1048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zhōng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9140" y="4084721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xiù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57659" y="4050982"/>
            <a:ext cx="1649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bǐng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liǎn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03877" y="4084721"/>
            <a:ext cx="679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liáo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65287" y="5161873"/>
            <a:ext cx="777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xǐng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基础知识</a:t>
            </a:r>
            <a:endParaRPr lang="zh-CN" altLang="en-US" sz="6000" b="1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038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21776" y="5998834"/>
            <a:ext cx="7406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zh-CN" sz="2800" b="1" dirty="0" smtClean="0">
                <a:solidFill>
                  <a:srgbClr val="FF0000"/>
                </a:solidFill>
              </a:rPr>
              <a:t>震耳欲聋</a:t>
            </a:r>
            <a:r>
              <a:rPr lang="zh-CN" altLang="zh-CN" sz="2800" b="1" dirty="0">
                <a:solidFill>
                  <a:srgbClr val="FF0000"/>
                </a:solidFill>
              </a:rPr>
              <a:t>：形容声音很大，耳朵都快震聋了。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133827" y="2257508"/>
            <a:ext cx="5725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1"/>
            <a:r>
              <a:rPr lang="en-US" altLang="zh-CN" sz="2800" b="1" dirty="0" smtClean="0">
                <a:solidFill>
                  <a:srgbClr val="0000CC"/>
                </a:solidFill>
              </a:rPr>
              <a:t>2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、词语解释</a:t>
            </a:r>
            <a:r>
              <a:rPr lang="zh-CN" altLang="zh-CN" sz="2800" b="1" dirty="0" smtClean="0">
                <a:solidFill>
                  <a:srgbClr val="0000CC"/>
                </a:solidFill>
              </a:rPr>
              <a:t>。</a:t>
            </a:r>
            <a:endParaRPr lang="zh-CN" altLang="zh-CN" sz="2800" b="1" dirty="0">
              <a:solidFill>
                <a:srgbClr val="0000C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7140" y="280211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latinLnBrk="1"/>
            <a:r>
              <a:rPr lang="zh-CN" altLang="zh-CN" sz="2800" b="1" dirty="0">
                <a:solidFill>
                  <a:srgbClr val="006600"/>
                </a:solidFill>
              </a:rPr>
              <a:t>翘首：抬起头来。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3600284" y="28073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latinLnBrk="1"/>
            <a:r>
              <a:rPr lang="zh-CN" altLang="zh-CN" sz="2800" b="1" dirty="0">
                <a:solidFill>
                  <a:srgbClr val="006600"/>
                </a:solidFill>
              </a:rPr>
              <a:t>屏息：暂时抑止呼吸。</a:t>
            </a:r>
          </a:p>
        </p:txBody>
      </p:sp>
      <p:sp>
        <p:nvSpPr>
          <p:cNvPr id="9" name="矩形 8"/>
          <p:cNvSpPr/>
          <p:nvPr/>
        </p:nvSpPr>
        <p:spPr>
          <a:xfrm>
            <a:off x="497140" y="339029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latinLnBrk="1"/>
            <a:r>
              <a:rPr lang="zh-CN" altLang="zh-CN" sz="2800" b="1" dirty="0">
                <a:solidFill>
                  <a:srgbClr val="FF0000"/>
                </a:solidFill>
              </a:rPr>
              <a:t>酷似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非常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像</a:t>
            </a:r>
            <a:r>
              <a:rPr lang="zh-CN" altLang="zh-CN" sz="2800" b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3617396" y="339029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latinLnBrk="1"/>
            <a:r>
              <a:rPr lang="zh-CN" altLang="zh-CN" sz="2800" b="1" dirty="0">
                <a:solidFill>
                  <a:srgbClr val="FF0000"/>
                </a:solidFill>
              </a:rPr>
              <a:t>慷慨：大方，不吝惜。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60478" y="3936306"/>
            <a:ext cx="7049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1"/>
            <a:r>
              <a:rPr lang="zh-CN" altLang="zh-CN" sz="2800" b="1" dirty="0">
                <a:solidFill>
                  <a:srgbClr val="006600"/>
                </a:solidFill>
              </a:rPr>
              <a:t>轻盈：形容 女子动作、姿态轻柔优美。</a:t>
            </a:r>
          </a:p>
        </p:txBody>
      </p:sp>
      <p:sp>
        <p:nvSpPr>
          <p:cNvPr id="12" name="矩形 11"/>
          <p:cNvSpPr/>
          <p:nvPr/>
        </p:nvSpPr>
        <p:spPr>
          <a:xfrm>
            <a:off x="455294" y="4497216"/>
            <a:ext cx="70069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1"/>
            <a:r>
              <a:rPr lang="zh-CN" altLang="zh-CN" sz="2800" b="1" dirty="0">
                <a:solidFill>
                  <a:srgbClr val="FF0000"/>
                </a:solidFill>
              </a:rPr>
              <a:t>由衷：指衷心的，出自内心的，不是假装的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。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5294" y="5044727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1"/>
            <a:r>
              <a:rPr lang="zh-CN" altLang="zh-CN" sz="2800" b="1" dirty="0">
                <a:solidFill>
                  <a:srgbClr val="006600"/>
                </a:solidFill>
              </a:rPr>
              <a:t>如梦初醒：像刚从梦中醒来，比 喻过去一直糊涂，在别人或事实的启发下，刚刚明白过来。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基础知识</a:t>
            </a:r>
            <a:endParaRPr lang="zh-CN" altLang="en-US" sz="6000" b="1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81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0" y="2276872"/>
            <a:ext cx="9144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、读课文并思考：这</a:t>
            </a:r>
            <a:r>
              <a:rPr lang="zh-CN" altLang="en-US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则新闻特写报道了一件什么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事</a:t>
            </a:r>
            <a:r>
              <a:rPr lang="en-US" altLang="zh-CN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谁在什么时间什么地方做了什么事结果如何</a:t>
            </a:r>
            <a:r>
              <a:rPr lang="en-US" altLang="zh-CN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r>
              <a:rPr lang="zh-CN" altLang="en-US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着重抓住什么场面来刻画的？</a:t>
            </a:r>
          </a:p>
        </p:txBody>
      </p:sp>
      <p:sp>
        <p:nvSpPr>
          <p:cNvPr id="2" name="矩形 1"/>
          <p:cNvSpPr/>
          <p:nvPr/>
        </p:nvSpPr>
        <p:spPr>
          <a:xfrm>
            <a:off x="776659" y="3862531"/>
            <a:ext cx="4572000" cy="30469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latin typeface="宋体" charset="-122"/>
              </a:rPr>
              <a:t>    这</a:t>
            </a:r>
            <a:r>
              <a:rPr lang="zh-CN" altLang="en-US" sz="3200" b="1" dirty="0">
                <a:solidFill>
                  <a:srgbClr val="C00000"/>
                </a:solidFill>
                <a:latin typeface="宋体" charset="-122"/>
              </a:rPr>
              <a:t>则新闻特写报道的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charset="-122"/>
              </a:rPr>
              <a:t>是跳水</a:t>
            </a:r>
            <a:r>
              <a:rPr lang="zh-CN" altLang="en-US" sz="3200" b="1" dirty="0">
                <a:solidFill>
                  <a:srgbClr val="C00000"/>
                </a:solidFill>
                <a:latin typeface="宋体" charset="-122"/>
              </a:rPr>
              <a:t>姑娘吕伟在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charset="-122"/>
              </a:rPr>
              <a:t>新德里举行的第九界亚运会</a:t>
            </a:r>
            <a:r>
              <a:rPr lang="zh-CN" altLang="en-US" sz="3200" b="1" dirty="0">
                <a:solidFill>
                  <a:srgbClr val="C00000"/>
                </a:solidFill>
                <a:latin typeface="宋体" charset="-122"/>
              </a:rPr>
              <a:t>上赢得金牌的事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en-US" altLang="zh-CN" sz="3200" b="1" dirty="0">
                <a:solidFill>
                  <a:srgbClr val="C00000"/>
                </a:solidFill>
                <a:latin typeface="宋体" charset="-122"/>
              </a:rPr>
              <a:t> 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charset="-122"/>
              </a:rPr>
              <a:t>   </a:t>
            </a:r>
            <a:r>
              <a:rPr lang="zh-CN" altLang="en-US" sz="3200" b="1" dirty="0" smtClean="0">
                <a:solidFill>
                  <a:srgbClr val="00B0F0"/>
                </a:solidFill>
                <a:latin typeface="宋体" charset="-122"/>
              </a:rPr>
              <a:t>课文</a:t>
            </a:r>
            <a:r>
              <a:rPr lang="zh-CN" altLang="en-US" sz="3200" b="1" dirty="0">
                <a:solidFill>
                  <a:srgbClr val="00B0F0"/>
                </a:solidFill>
                <a:latin typeface="宋体" charset="-122"/>
              </a:rPr>
              <a:t>抓住吕伟跳水动作来细致刻画的。</a:t>
            </a:r>
          </a:p>
        </p:txBody>
      </p:sp>
      <p:sp>
        <p:nvSpPr>
          <p:cNvPr id="9" name="矩形 8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Picture 2" descr="C:\Documents and Settings\Administrator\桌面\timg (2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85946"/>
            <a:ext cx="2945904" cy="288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04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034802" y="1052736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-29666" y="2341163"/>
            <a:ext cx="9151392" cy="10668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、学生</a:t>
            </a:r>
            <a:r>
              <a:rPr lang="zh-CN" altLang="en-US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再读课文，思考：本文按照什么顺序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来记叙</a:t>
            </a:r>
            <a:r>
              <a:rPr lang="zh-CN" altLang="en-US" sz="3200" b="1" dirty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？给课文恰当分层。</a:t>
            </a:r>
            <a:endParaRPr lang="zh-CN" altLang="en-US" sz="3200" b="1" dirty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801242" y="3436537"/>
            <a:ext cx="5489575" cy="57943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本文按照时间顺序来记叙的。</a:t>
            </a: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5974" y="5903892"/>
            <a:ext cx="9144000" cy="95410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第三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部分：（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5-8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表演后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写了观众的反应和赞叹以及现场的气氛。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4169862"/>
            <a:ext cx="9151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第一部分：（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表演前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吕伟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站在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米高台，准备跳水</a:t>
            </a:r>
          </a:p>
        </p:txBody>
      </p:sp>
      <p:sp>
        <p:nvSpPr>
          <p:cNvPr id="8" name="矩形 7"/>
          <p:cNvSpPr/>
          <p:nvPr/>
        </p:nvSpPr>
        <p:spPr>
          <a:xfrm>
            <a:off x="12303" y="4858245"/>
            <a:ext cx="91476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第二部分：（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2-4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表演时：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细致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刻画吕伟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起跳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腾空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入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水的跳水动作。</a:t>
            </a:r>
          </a:p>
        </p:txBody>
      </p:sp>
    </p:spTree>
    <p:extLst>
      <p:ext uri="{BB962C8B-B14F-4D97-AF65-F5344CB8AC3E}">
        <p14:creationId xmlns:p14="http://schemas.microsoft.com/office/powerpoint/2010/main" val="68299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256</TotalTime>
  <Words>1901</Words>
  <Application>Microsoft Office PowerPoint</Application>
  <PresentationFormat>全屏显示(4:3)</PresentationFormat>
  <Paragraphs>113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35</cp:revision>
  <dcterms:modified xsi:type="dcterms:W3CDTF">2018-05-25T07:18:28Z</dcterms:modified>
</cp:coreProperties>
</file>