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97" r:id="rId5"/>
    <p:sldId id="321" r:id="rId6"/>
    <p:sldId id="323" r:id="rId7"/>
    <p:sldId id="322" r:id="rId8"/>
    <p:sldId id="325" r:id="rId9"/>
    <p:sldId id="324" r:id="rId10"/>
    <p:sldId id="301" r:id="rId11"/>
    <p:sldId id="303" r:id="rId12"/>
    <p:sldId id="306" r:id="rId13"/>
    <p:sldId id="296" r:id="rId14"/>
    <p:sldId id="298" r:id="rId15"/>
    <p:sldId id="299" r:id="rId16"/>
    <p:sldId id="300" r:id="rId17"/>
    <p:sldId id="311" r:id="rId18"/>
    <p:sldId id="310" r:id="rId19"/>
    <p:sldId id="312" r:id="rId20"/>
    <p:sldId id="309" r:id="rId21"/>
    <p:sldId id="313" r:id="rId22"/>
    <p:sldId id="315" r:id="rId23"/>
    <p:sldId id="314" r:id="rId24"/>
    <p:sldId id="316" r:id="rId25"/>
    <p:sldId id="317" r:id="rId26"/>
    <p:sldId id="318"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00"/>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3" d="100"/>
          <a:sy n="73" d="100"/>
        </p:scale>
        <p:origin x="-762" y="-84"/>
      </p:cViewPr>
      <p:guideLst>
        <p:guide orient="horz" pos="2150"/>
        <p:guide pos="2835"/>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  </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4097"/>
          <p:cNvSpPr>
            <a:spLocks noGrp="1"/>
          </p:cNvSpPr>
          <p:nvPr>
            <p:ph type="ctrTitle"/>
          </p:nvPr>
        </p:nvSpPr>
        <p:spPr>
          <a:xfrm>
            <a:off x="685800" y="2130425"/>
            <a:ext cx="7772400" cy="1470025"/>
          </a:xfrm>
        </p:spPr>
        <p:txBody>
          <a:bodyPr anchor="ctr"/>
          <a:p>
            <a:pPr defTabSz="914400">
              <a:buNone/>
            </a:pPr>
            <a:r>
              <a:rPr lang="en-US" altLang="zh-CN" sz="4400" b="1" kern="1200" baseline="0" dirty="0">
                <a:solidFill>
                  <a:srgbClr val="000099"/>
                </a:solidFill>
                <a:latin typeface="+mj-lt"/>
                <a:ea typeface="+mj-ea"/>
                <a:cs typeface="+mj-cs"/>
              </a:rPr>
              <a:t>2018</a:t>
            </a:r>
            <a:r>
              <a:rPr lang="zh-CN" altLang="en-US" sz="4400" b="1" kern="1200" baseline="0" dirty="0">
                <a:solidFill>
                  <a:srgbClr val="000099"/>
                </a:solidFill>
                <a:latin typeface="+mj-lt"/>
                <a:ea typeface="+mj-ea"/>
                <a:cs typeface="+mj-cs"/>
              </a:rPr>
              <a:t>高考实用类文本</a:t>
            </a:r>
            <a:br>
              <a:rPr lang="zh-CN" altLang="en-US" sz="4400" b="1" kern="1200" baseline="0" dirty="0">
                <a:solidFill>
                  <a:srgbClr val="000099"/>
                </a:solidFill>
                <a:latin typeface="+mj-lt"/>
                <a:ea typeface="+mj-ea"/>
                <a:cs typeface="+mj-cs"/>
              </a:rPr>
            </a:br>
            <a:br>
              <a:rPr lang="zh-CN" altLang="en-US" sz="4400" b="1" kern="1200" baseline="0" dirty="0">
                <a:solidFill>
                  <a:srgbClr val="000099"/>
                </a:solidFill>
                <a:latin typeface="+mj-lt"/>
                <a:ea typeface="+mj-ea"/>
                <a:cs typeface="+mj-cs"/>
              </a:rPr>
            </a:br>
            <a:r>
              <a:rPr lang="zh-CN" altLang="en-US" sz="6600" b="1">
                <a:ln w="22225">
                  <a:solidFill>
                    <a:schemeClr val="accent2"/>
                  </a:solidFill>
                  <a:prstDash val="solid"/>
                </a:ln>
                <a:solidFill>
                  <a:schemeClr val="accent2">
                    <a:lumMod val="40000"/>
                    <a:lumOff val="60000"/>
                  </a:schemeClr>
                </a:solidFill>
                <a:effectLst/>
                <a:latin typeface="+mn-lt"/>
                <a:ea typeface="+mn-ea"/>
                <a:cs typeface="+mn-cs"/>
                <a:sym typeface="+mn-ea"/>
              </a:rPr>
              <a:t>（</a:t>
            </a:r>
            <a:r>
              <a:rPr lang="zh-CN" altLang="en-US" sz="6600">
                <a:ln w="22225">
                  <a:solidFill>
                    <a:schemeClr val="accent2"/>
                  </a:solidFill>
                  <a:prstDash val="solid"/>
                </a:ln>
                <a:solidFill>
                  <a:schemeClr val="accent2">
                    <a:lumMod val="40000"/>
                    <a:lumOff val="60000"/>
                  </a:schemeClr>
                </a:solidFill>
                <a:effectLst/>
                <a:latin typeface="+mn-lt"/>
                <a:ea typeface="+mn-ea"/>
                <a:cs typeface="+mn-cs"/>
                <a:sym typeface="+mn-ea"/>
              </a:rPr>
              <a:t>非连续性文本</a:t>
            </a:r>
            <a:r>
              <a:rPr lang="zh-CN" altLang="en-US" sz="6600" b="1">
                <a:ln w="22225">
                  <a:solidFill>
                    <a:schemeClr val="accent2"/>
                  </a:solidFill>
                  <a:prstDash val="solid"/>
                </a:ln>
                <a:solidFill>
                  <a:schemeClr val="accent2">
                    <a:lumMod val="40000"/>
                    <a:lumOff val="60000"/>
                  </a:schemeClr>
                </a:solidFill>
                <a:effectLst/>
                <a:latin typeface="+mn-lt"/>
                <a:ea typeface="+mn-ea"/>
                <a:cs typeface="+mn-cs"/>
                <a:sym typeface="+mn-ea"/>
              </a:rPr>
              <a:t>）</a:t>
            </a:r>
            <a:endParaRPr lang="zh-CN" altLang="en-US" sz="6600" b="1" kern="1200" baseline="0" dirty="0">
              <a:ln w="22225">
                <a:solidFill>
                  <a:schemeClr val="accent2"/>
                </a:solidFill>
                <a:prstDash val="solid"/>
              </a:ln>
              <a:solidFill>
                <a:schemeClr val="accent2">
                  <a:lumMod val="40000"/>
                  <a:lumOff val="60000"/>
                </a:schemeClr>
              </a:solidFill>
              <a:effectLst/>
              <a:latin typeface="+mn-lt"/>
              <a:ea typeface="+mn-ea"/>
              <a:cs typeface="+mn-cs"/>
              <a:sym typeface="+mn-ea"/>
            </a:endParaRPr>
          </a:p>
        </p:txBody>
      </p:sp>
      <p:sp>
        <p:nvSpPr>
          <p:cNvPr id="2050" name="副标题 4098"/>
          <p:cNvSpPr>
            <a:spLocks noGrp="1"/>
          </p:cNvSpPr>
          <p:nvPr>
            <p:ph type="subTitle" idx="1"/>
          </p:nvPr>
        </p:nvSpPr>
        <p:spPr>
          <a:xfrm>
            <a:off x="1371600" y="3886200"/>
            <a:ext cx="6400800" cy="1752600"/>
          </a:xfrm>
        </p:spPr>
        <p:txBody>
          <a:bodyPr anchor="t"/>
          <a:p>
            <a:pPr defTabSz="914400"/>
            <a:endParaRPr lang="zh-CN" altLang="zh-CN" sz="3200" kern="1200" baseline="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7169"/>
          <p:cNvSpPr>
            <a:spLocks noGrp="1"/>
          </p:cNvSpPr>
          <p:nvPr>
            <p:ph type="title"/>
          </p:nvPr>
        </p:nvSpPr>
        <p:spPr>
          <a:xfrm>
            <a:off x="457200" y="274638"/>
            <a:ext cx="8229600" cy="792162"/>
          </a:xfrm>
        </p:spPr>
        <p:txBody>
          <a:bodyPr anchor="ctr"/>
          <a:p>
            <a:pPr algn="l"/>
            <a:r>
              <a:rPr lang="en-US" altLang="zh-CN" sz="3200" b="1"/>
              <a:t>9</a:t>
            </a:r>
            <a:r>
              <a:rPr lang="en-US" altLang="zh-CN" sz="3200" dirty="0"/>
              <a:t> </a:t>
            </a:r>
            <a:r>
              <a:rPr lang="zh-CN" altLang="en-US" sz="3200" dirty="0"/>
              <a:t>、</a:t>
            </a:r>
            <a:r>
              <a:rPr lang="en-US" altLang="zh-CN" sz="3200" dirty="0"/>
              <a:t>“中国诗词大会”这一综艺节目产生了怎样的影响？请综合三则材料进行概括。（4分）</a:t>
            </a:r>
            <a:endParaRPr lang="en-US" altLang="zh-CN" sz="3200" dirty="0"/>
          </a:p>
        </p:txBody>
      </p:sp>
      <p:sp>
        <p:nvSpPr>
          <p:cNvPr id="10242" name="文本占位符 7170"/>
          <p:cNvSpPr>
            <a:spLocks noGrp="1"/>
          </p:cNvSpPr>
          <p:nvPr>
            <p:ph idx="1"/>
          </p:nvPr>
        </p:nvSpPr>
        <p:spPr/>
        <p:txBody>
          <a:bodyPr anchor="t"/>
          <a:p>
            <a:pPr>
              <a:lnSpc>
                <a:spcPct val="80000"/>
              </a:lnSpc>
            </a:pPr>
            <a:r>
              <a:rPr lang="en-US" altLang="zh-CN" sz="2800" b="1" dirty="0">
                <a:solidFill>
                  <a:srgbClr val="0000CC"/>
                </a:solidFill>
              </a:rPr>
              <a:t>①“</a:t>
            </a:r>
            <a:r>
              <a:rPr lang="zh-CN" altLang="en-US" sz="2800" b="1" dirty="0">
                <a:solidFill>
                  <a:srgbClr val="0000CC"/>
                </a:solidFill>
              </a:rPr>
              <a:t>中国诗词大会”带领人们重温经典诗词，从而提升了人们的生活品位，让人们在原本单调乏味的生活中发现了诗意和远方；</a:t>
            </a:r>
            <a:endParaRPr lang="zh-CN" altLang="en-US" sz="2800" b="1" dirty="0">
              <a:solidFill>
                <a:srgbClr val="0000CC"/>
              </a:solidFill>
            </a:endParaRPr>
          </a:p>
          <a:p>
            <a:pPr>
              <a:lnSpc>
                <a:spcPct val="80000"/>
              </a:lnSpc>
            </a:pPr>
            <a:r>
              <a:rPr lang="en-US" altLang="zh-CN" sz="2800" b="1" dirty="0">
                <a:solidFill>
                  <a:srgbClr val="0000CC"/>
                </a:solidFill>
              </a:rPr>
              <a:t>②“</a:t>
            </a:r>
            <a:r>
              <a:rPr lang="zh-CN" altLang="en-US" sz="2800" b="1" dirty="0">
                <a:solidFill>
                  <a:srgbClr val="0000CC"/>
                </a:solidFill>
              </a:rPr>
              <a:t>中国诗词大会”所选择的诗歌都很接地气，从而拉近了传统诗词与现实生活的距离，吸引人们爱上古诗词，有助于推动古诗词的普及；</a:t>
            </a:r>
            <a:endParaRPr lang="zh-CN" altLang="en-US" sz="2800" b="1" dirty="0">
              <a:solidFill>
                <a:srgbClr val="0000CC"/>
              </a:solidFill>
            </a:endParaRPr>
          </a:p>
          <a:p>
            <a:pPr>
              <a:lnSpc>
                <a:spcPct val="80000"/>
              </a:lnSpc>
            </a:pPr>
            <a:r>
              <a:rPr lang="en-US" altLang="zh-CN" sz="2800" b="1" dirty="0">
                <a:solidFill>
                  <a:srgbClr val="0000CC"/>
                </a:solidFill>
              </a:rPr>
              <a:t>③“</a:t>
            </a:r>
            <a:r>
              <a:rPr lang="zh-CN" altLang="en-US" sz="2800" b="1" dirty="0">
                <a:solidFill>
                  <a:srgbClr val="0000CC"/>
                </a:solidFill>
              </a:rPr>
              <a:t>中国诗词大会”这一综艺节目的爆红，引发人们对诗词教育乃至如何传承传统文化的理性思考；</a:t>
            </a:r>
            <a:endParaRPr lang="zh-CN" altLang="en-US" sz="2800" b="1" dirty="0">
              <a:solidFill>
                <a:srgbClr val="0000CC"/>
              </a:solidFill>
            </a:endParaRPr>
          </a:p>
          <a:p>
            <a:pPr>
              <a:lnSpc>
                <a:spcPct val="80000"/>
              </a:lnSpc>
            </a:pPr>
            <a:r>
              <a:rPr lang="en-US" altLang="zh-CN" sz="2800" b="1" dirty="0">
                <a:solidFill>
                  <a:srgbClr val="0000CC"/>
                </a:solidFill>
              </a:rPr>
              <a:t>④“</a:t>
            </a:r>
            <a:r>
              <a:rPr lang="zh-CN" altLang="en-US" sz="2800" b="1" dirty="0">
                <a:solidFill>
                  <a:srgbClr val="0000CC"/>
                </a:solidFill>
              </a:rPr>
              <a:t>中国诗词大会”集中展现了中华诗词文化的魅力，引发了人们的文化认同和情感共鸣，催生了国人的文化自豪感。 </a:t>
            </a:r>
            <a:endParaRPr lang="zh-CN" altLang="en-US" sz="28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xEl>
                                              <p:charRg st="0" end="57"/>
                                            </p:txEl>
                                          </p:spTgt>
                                        </p:tgtEl>
                                        <p:attrNameLst>
                                          <p:attrName>style.visibility</p:attrName>
                                        </p:attrNameLst>
                                      </p:cBhvr>
                                      <p:to>
                                        <p:strVal val="visible"/>
                                      </p:to>
                                    </p:set>
                                    <p:animEffect transition="in" filter="blinds(horizontal)">
                                      <p:cBhvr>
                                        <p:cTn id="7" dur="500"/>
                                        <p:tgtEl>
                                          <p:spTgt spid="10242">
                                            <p:txEl>
                                              <p:charRg st="0" end="5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2">
                                            <p:txEl>
                                              <p:charRg st="57" end="119"/>
                                            </p:txEl>
                                          </p:spTgt>
                                        </p:tgtEl>
                                        <p:attrNameLst>
                                          <p:attrName>style.visibility</p:attrName>
                                        </p:attrNameLst>
                                      </p:cBhvr>
                                      <p:to>
                                        <p:strVal val="visible"/>
                                      </p:to>
                                    </p:set>
                                    <p:animEffect transition="in" filter="blinds(horizontal)">
                                      <p:cBhvr>
                                        <p:cTn id="12" dur="500"/>
                                        <p:tgtEl>
                                          <p:spTgt spid="10242">
                                            <p:txEl>
                                              <p:charRg st="57" end="11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2">
                                            <p:txEl>
                                              <p:charRg st="119" end="164"/>
                                            </p:txEl>
                                          </p:spTgt>
                                        </p:tgtEl>
                                        <p:attrNameLst>
                                          <p:attrName>style.visibility</p:attrName>
                                        </p:attrNameLst>
                                      </p:cBhvr>
                                      <p:to>
                                        <p:strVal val="visible"/>
                                      </p:to>
                                    </p:set>
                                    <p:animEffect transition="in" filter="blinds(horizontal)">
                                      <p:cBhvr>
                                        <p:cTn id="17" dur="500"/>
                                        <p:tgtEl>
                                          <p:spTgt spid="10242">
                                            <p:txEl>
                                              <p:charRg st="119" end="16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2">
                                            <p:txEl>
                                              <p:charRg st="164" end="218"/>
                                            </p:txEl>
                                          </p:spTgt>
                                        </p:tgtEl>
                                        <p:attrNameLst>
                                          <p:attrName>style.visibility</p:attrName>
                                        </p:attrNameLst>
                                      </p:cBhvr>
                                      <p:to>
                                        <p:strVal val="visible"/>
                                      </p:to>
                                    </p:set>
                                    <p:animEffect transition="in" filter="blinds(horizontal)">
                                      <p:cBhvr>
                                        <p:cTn id="22" dur="500"/>
                                        <p:tgtEl>
                                          <p:spTgt spid="10242">
                                            <p:txEl>
                                              <p:charRg st="164" end="2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5"/>
          </a:xfrm>
        </p:spPr>
        <p:txBody>
          <a:bodyPr/>
          <a:p>
            <a:pPr fontAlgn="base"/>
            <a:r>
              <a:rPr lang="zh-CN" altLang="en-US" strike="noStrike" noProof="1">
                <a:ln w="22225">
                  <a:solidFill>
                    <a:schemeClr val="accent2"/>
                  </a:solidFill>
                  <a:prstDash val="solid"/>
                </a:ln>
                <a:solidFill>
                  <a:schemeClr val="accent2">
                    <a:lumMod val="40000"/>
                    <a:lumOff val="60000"/>
                  </a:schemeClr>
                </a:solidFill>
                <a:effectLst/>
              </a:rPr>
              <a:t>【相关知识】</a:t>
            </a:r>
            <a:endParaRPr lang="zh-CN" altLang="en-US" strike="noStrike" noProof="1">
              <a:ln w="22225">
                <a:solidFill>
                  <a:schemeClr val="accent2"/>
                </a:solidFill>
                <a:prstDash val="solid"/>
              </a:ln>
              <a:solidFill>
                <a:schemeClr val="accent2">
                  <a:lumMod val="40000"/>
                  <a:lumOff val="60000"/>
                </a:schemeClr>
              </a:solidFill>
              <a:effectLst/>
            </a:endParaRPr>
          </a:p>
          <a:p>
            <a:pPr fontAlgn="base"/>
            <a:r>
              <a:rPr lang="zh-CN" altLang="en-US" strike="noStrike" noProof="1"/>
              <a:t>    非连续性文本是相对于连续性文本而言的，连续性文本是指由句、段构成的文本，句子是文本的最小单位。</a:t>
            </a:r>
            <a:r>
              <a:rPr lang="zh-CN" altLang="en-US" strike="noStrike" noProof="1">
                <a:solidFill>
                  <a:srgbClr val="FF0000"/>
                </a:solidFill>
              </a:rPr>
              <a:t>非连续性文本是指围绕一个事物或主题，提供阅读的材料是多维度，是相互独立的，文本材料大多是由文字、图标、漫画、数据、统计图表等多种材料组合而成的阅读材料</a:t>
            </a:r>
            <a:r>
              <a:rPr lang="zh-CN" altLang="en-US" strike="noStrike" noProof="1"/>
              <a:t>，这些材料从不同的角度呈现事物或者主题，单独看是完整的，合在一起又能够综合地表达意义，它们之间的顺序并不固定，打乱了原来的顺序，仍然可以表达原来的意义。所以称之为非连续性文本。具有直观、简明、概括性强、易于比较等特点。</a:t>
            </a:r>
            <a:endParaRPr lang="zh-CN" altLang="en-US" strike="noStrike" noProof="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4"/>
          </a:xfrm>
        </p:spPr>
        <p:txBody>
          <a:bodyPr/>
          <a:p>
            <a:pPr fontAlgn="base"/>
            <a:endParaRPr lang="zh-CN" altLang="en-US" strike="noStrike" noProof="1">
              <a:ln w="22225">
                <a:solidFill>
                  <a:schemeClr val="accent2"/>
                </a:solidFill>
                <a:prstDash val="solid"/>
              </a:ln>
              <a:solidFill>
                <a:schemeClr val="accent2">
                  <a:lumMod val="40000"/>
                  <a:lumOff val="60000"/>
                </a:schemeClr>
              </a:solidFill>
              <a:effectLst/>
              <a:sym typeface="+mn-ea"/>
            </a:endParaRPr>
          </a:p>
          <a:p>
            <a:pPr fontAlgn="base"/>
            <a:r>
              <a:rPr lang="zh-CN" altLang="en-US" strike="noStrike" noProof="1">
                <a:ln w="22225">
                  <a:solidFill>
                    <a:schemeClr val="accent2"/>
                  </a:solidFill>
                  <a:prstDash val="solid"/>
                </a:ln>
                <a:solidFill>
                  <a:schemeClr val="accent2">
                    <a:lumMod val="40000"/>
                    <a:lumOff val="60000"/>
                  </a:schemeClr>
                </a:solidFill>
                <a:effectLst/>
                <a:sym typeface="+mn-ea"/>
              </a:rPr>
              <a:t>             【高考命题热点】</a:t>
            </a:r>
            <a:endParaRPr lang="zh-CN" altLang="en-US" strike="noStrike" noProof="1">
              <a:ln w="22225">
                <a:solidFill>
                  <a:schemeClr val="accent2"/>
                </a:solidFill>
                <a:prstDash val="solid"/>
              </a:ln>
              <a:solidFill>
                <a:schemeClr val="accent2">
                  <a:lumMod val="40000"/>
                  <a:lumOff val="60000"/>
                </a:schemeClr>
              </a:solidFill>
              <a:effectLst/>
            </a:endParaRPr>
          </a:p>
          <a:p>
            <a:pPr fontAlgn="base"/>
            <a:endParaRPr lang="zh-CN" altLang="en-US" strike="noStrike" noProof="1"/>
          </a:p>
          <a:p>
            <a:pPr fontAlgn="base"/>
            <a:r>
              <a:rPr lang="zh-CN" altLang="en-US" strike="noStrike" noProof="1"/>
              <a:t>l、提取有效信息，概括主要内容。</a:t>
            </a:r>
            <a:endParaRPr lang="zh-CN" altLang="en-US" strike="noStrike" noProof="1"/>
          </a:p>
          <a:p>
            <a:pPr fontAlgn="base"/>
            <a:r>
              <a:rPr lang="zh-CN" altLang="en-US" strike="noStrike" noProof="1"/>
              <a:t>2、分析、比较文本资料，进行综合、归纳，写出探究结果。</a:t>
            </a:r>
            <a:endParaRPr lang="zh-CN" altLang="en-US" strike="noStrike" noProof="1"/>
          </a:p>
          <a:p>
            <a:pPr fontAlgn="base"/>
            <a:r>
              <a:rPr lang="zh-CN" altLang="en-US" strike="noStrike" noProof="1"/>
              <a:t>3、整合多种信息，得出有意义的结论。</a:t>
            </a:r>
            <a:endParaRPr lang="zh-CN" altLang="en-US" strike="noStrike" noProof="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5"/>
          </a:xfrm>
        </p:spPr>
        <p:txBody>
          <a:bodyPr/>
          <a:p>
            <a:pPr fontAlgn="base"/>
            <a:r>
              <a:rPr lang="zh-CN" altLang="en-US" strike="noStrike" noProof="1">
                <a:ln w="22225">
                  <a:solidFill>
                    <a:schemeClr val="accent2"/>
                  </a:solidFill>
                  <a:prstDash val="solid"/>
                </a:ln>
                <a:solidFill>
                  <a:schemeClr val="accent2">
                    <a:lumMod val="40000"/>
                    <a:lumOff val="60000"/>
                  </a:schemeClr>
                </a:solidFill>
                <a:effectLst/>
                <a:sym typeface="+mn-ea"/>
              </a:rPr>
              <a:t>【解题技巧】</a:t>
            </a:r>
            <a:endParaRPr lang="zh-CN" altLang="en-US" strike="noStrike" noProof="1"/>
          </a:p>
          <a:p>
            <a:pPr fontAlgn="base"/>
            <a:r>
              <a:rPr lang="zh-CN" altLang="en-US" strike="noStrike" noProof="1"/>
              <a:t> (一)、把握文本的主要内容  </a:t>
            </a:r>
            <a:endParaRPr lang="zh-CN" altLang="en-US" strike="noStrike" noProof="1"/>
          </a:p>
          <a:p>
            <a:pPr fontAlgn="base"/>
            <a:r>
              <a:rPr lang="zh-CN" altLang="en-US" strike="noStrike" noProof="1"/>
              <a:t>1、通读材料，</a:t>
            </a:r>
            <a:endParaRPr lang="zh-CN" altLang="en-US" strike="noStrike" noProof="1"/>
          </a:p>
          <a:p>
            <a:pPr fontAlgn="base"/>
            <a:r>
              <a:rPr lang="zh-CN" altLang="en-US" strike="noStrike" noProof="1"/>
              <a:t>a. 阅读文字材料，概括每一则材料的主要内容； </a:t>
            </a:r>
            <a:endParaRPr lang="zh-CN" altLang="en-US" strike="noStrike" noProof="1"/>
          </a:p>
          <a:p>
            <a:pPr fontAlgn="base"/>
            <a:r>
              <a:rPr lang="zh-CN" altLang="en-US" strike="noStrike" noProof="1"/>
              <a:t>b. 读懂图表。</a:t>
            </a:r>
            <a:endParaRPr lang="zh-CN" altLang="en-US" strike="noStrike" noProof="1"/>
          </a:p>
          <a:p>
            <a:pPr fontAlgn="base"/>
            <a:r>
              <a:rPr lang="zh-CN" altLang="en-US" strike="noStrike" noProof="1"/>
              <a:t>2、通过分析、比较、综合，了解文本的阐述方向，找准文本所展示的话题，探究材料之间的联系，明确不同点，找准每则材料和图表在内容和观点上的共同点，从而归纳出文本的主要内容及文本主题。</a:t>
            </a:r>
            <a:endParaRPr lang="zh-CN" altLang="en-US" strike="noStrike" noProof="1"/>
          </a:p>
          <a:p>
            <a:pPr fontAlgn="base"/>
            <a:endParaRPr lang="zh-CN" altLang="en-US" strike="noStrike" noProof="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4"/>
          </a:xfrm>
        </p:spPr>
        <p:txBody>
          <a:bodyPr/>
          <a:p>
            <a:pPr fontAlgn="base"/>
            <a:r>
              <a:rPr lang="zh-CN" altLang="en-US" strike="noStrike" noProof="1">
                <a:ln w="22225">
                  <a:solidFill>
                    <a:schemeClr val="accent2"/>
                  </a:solidFill>
                  <a:prstDash val="solid"/>
                </a:ln>
                <a:solidFill>
                  <a:schemeClr val="accent2">
                    <a:lumMod val="40000"/>
                    <a:lumOff val="60000"/>
                  </a:schemeClr>
                </a:solidFill>
                <a:effectLst/>
                <a:sym typeface="+mn-ea"/>
              </a:rPr>
              <a:t>【解题技巧】</a:t>
            </a:r>
            <a:endParaRPr lang="zh-CN" altLang="en-US" strike="noStrike" noProof="1"/>
          </a:p>
          <a:p>
            <a:pPr fontAlgn="base"/>
            <a:r>
              <a:rPr lang="zh-CN" altLang="en-US" strike="noStrike" noProof="1"/>
              <a:t> (二)整合文本重要信息   </a:t>
            </a:r>
            <a:endParaRPr lang="zh-CN" altLang="en-US" strike="noStrike" noProof="1"/>
          </a:p>
          <a:p>
            <a:pPr fontAlgn="base"/>
            <a:r>
              <a:rPr lang="zh-CN" altLang="en-US" strike="noStrike" noProof="1"/>
              <a:t> l、审准题意，锁定有效信息材料。</a:t>
            </a:r>
            <a:endParaRPr lang="zh-CN" altLang="en-US" strike="noStrike" noProof="1"/>
          </a:p>
          <a:p>
            <a:pPr fontAlgn="base"/>
            <a:r>
              <a:rPr lang="zh-CN" altLang="en-US" strike="noStrike" noProof="1"/>
              <a:t>2、在信息区间筛选关键词句，提取有效信息，分条归纳作答。</a:t>
            </a:r>
            <a:endParaRPr lang="zh-CN" altLang="en-US" strike="noStrike" noProof="1"/>
          </a:p>
          <a:p>
            <a:pPr fontAlgn="base"/>
            <a:r>
              <a:rPr lang="zh-CN" altLang="en-US" strike="noStrike" noProof="1"/>
              <a:t>3、归纳整合。</a:t>
            </a:r>
            <a:endParaRPr lang="zh-CN" altLang="en-US" strike="noStrike" noProof="1"/>
          </a:p>
          <a:p>
            <a:pPr fontAlgn="base"/>
            <a:r>
              <a:rPr lang="zh-CN" altLang="en-US" strike="noStrike" noProof="1"/>
              <a:t>4、对于选择题，要在文本中找到每个选项的出处，仔细比较选项和原文的差别，注意有无偷换概念、以偏概全、混淆时态、答非所问、无中生有、强加因果等问题。</a:t>
            </a:r>
            <a:endParaRPr lang="zh-CN" altLang="en-US" strike="noStrike" noProof="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5"/>
          </a:xfrm>
        </p:spPr>
        <p:txBody>
          <a:bodyPr/>
          <a:p>
            <a:pPr fontAlgn="base"/>
            <a:r>
              <a:rPr lang="zh-CN" altLang="en-US" strike="noStrike" noProof="1">
                <a:ln w="22225">
                  <a:solidFill>
                    <a:schemeClr val="accent2"/>
                  </a:solidFill>
                  <a:prstDash val="solid"/>
                </a:ln>
                <a:solidFill>
                  <a:schemeClr val="accent2">
                    <a:lumMod val="40000"/>
                    <a:lumOff val="60000"/>
                  </a:schemeClr>
                </a:solidFill>
                <a:effectLst/>
                <a:sym typeface="+mn-ea"/>
              </a:rPr>
              <a:t>【合作学习】</a:t>
            </a:r>
            <a:r>
              <a:rPr lang="zh-CN" altLang="en-US" sz="2800" strike="noStrike" noProof="1"/>
              <a:t>阅读下面的文字，完成1～2题。</a:t>
            </a:r>
            <a:endParaRPr lang="zh-CN" altLang="en-US" sz="2800" strike="noStrike" noProof="1"/>
          </a:p>
          <a:p>
            <a:pPr fontAlgn="base"/>
            <a:r>
              <a:rPr lang="zh-CN" altLang="en-US" sz="2800" strike="noStrike" noProof="1"/>
              <a:t>        材料一：</a:t>
            </a:r>
            <a:endParaRPr lang="zh-CN" altLang="en-US" sz="2800" strike="noStrike" noProof="1"/>
          </a:p>
          <a:p>
            <a:pPr fontAlgn="base"/>
            <a:r>
              <a:rPr lang="zh-CN" altLang="en-US" sz="2800" strike="noStrike" noProof="1"/>
              <a:t>    目前，饥饿仍是人类的头号杀手，全球平均每年有1千万人因饥饿丧生，每6秒就有一名儿童因饥饿死亡。</a:t>
            </a:r>
            <a:endParaRPr lang="zh-CN" altLang="en-US" sz="2800" strike="noStrike" noProof="1"/>
          </a:p>
          <a:p>
            <a:pPr fontAlgn="base"/>
            <a:r>
              <a:rPr lang="zh-CN" altLang="en-US" sz="2800" strike="noStrike" noProof="1"/>
              <a:t>    据中国农业大学调查，我国消费者每年在餐桌上浪费的粮食高达2000亿元，被倒掉的食物约相当于两亿多人一年的口粮。德国和英国的统计显示，德国居民每年当做垃圾扔掉的可用或部分可用的食品高达1 1 00万吨；英国每天有约700万片面包、130万罐酸奶、66万个鸡蛋被丢弃，其中相当一部分可以食用口这种“舌尖上的浪费”，触目惊心，令人心痛。</a:t>
            </a:r>
            <a:endParaRPr lang="zh-CN" altLang="en-US" sz="2800" strike="noStrike" noProof="1"/>
          </a:p>
          <a:p>
            <a:pPr fontAlgn="base"/>
            <a:r>
              <a:rPr lang="zh-CN" altLang="en-US" sz="2800" strike="noStrike" noProof="1"/>
              <a:t>                                                          (摘自《人民网》)</a:t>
            </a:r>
            <a:endParaRPr lang="zh-CN" altLang="en-US" sz="2800" strike="noStrike" noProof="1"/>
          </a:p>
          <a:p>
            <a:pPr fontAlgn="base"/>
            <a:r>
              <a:rPr lang="zh-CN" altLang="en-US" strike="noStrike" noProof="1">
                <a:ln w="22225">
                  <a:solidFill>
                    <a:schemeClr val="accent2"/>
                  </a:solidFill>
                  <a:prstDash val="solid"/>
                </a:ln>
                <a:solidFill>
                  <a:schemeClr val="accent2">
                    <a:lumMod val="40000"/>
                    <a:lumOff val="60000"/>
                  </a:schemeClr>
                </a:solidFill>
                <a:effectLst/>
              </a:rPr>
              <a:t>问题：概括材料一的主要内容。</a:t>
            </a:r>
            <a:endParaRPr lang="zh-CN" altLang="en-US" strike="noStrike" noProof="1">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274638" y="5538788"/>
            <a:ext cx="8453437" cy="830262"/>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从材料中，我们可以得出：人们在餐馆用餐时，浪费非常严重，已成为普遍现象。可以概括为：全球食物浪费严重（惊人）。</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5"/>
          </a:xfrm>
        </p:spPr>
        <p:txBody>
          <a:bodyPr/>
          <a:p>
            <a:pPr fontAlgn="base"/>
            <a:r>
              <a:rPr lang="zh-CN" altLang="en-US" sz="2800" strike="noStrike" noProof="1">
                <a:ln w="22225">
                  <a:solidFill>
                    <a:schemeClr val="accent2"/>
                  </a:solidFill>
                  <a:prstDash val="solid"/>
                </a:ln>
                <a:solidFill>
                  <a:schemeClr val="accent2">
                    <a:lumMod val="40000"/>
                    <a:lumOff val="60000"/>
                  </a:schemeClr>
                </a:solidFill>
                <a:effectLst/>
              </a:rPr>
              <a:t>材料二：记者在某餐厅的部分采访记录</a:t>
            </a:r>
            <a:endParaRPr lang="zh-CN" altLang="en-US" sz="2800" strike="noStrike" noProof="1">
              <a:ln w="22225">
                <a:solidFill>
                  <a:schemeClr val="accent2"/>
                </a:solidFill>
                <a:prstDash val="solid"/>
              </a:ln>
              <a:solidFill>
                <a:schemeClr val="accent2">
                  <a:lumMod val="40000"/>
                  <a:lumOff val="60000"/>
                </a:schemeClr>
              </a:solidFill>
              <a:effectLst/>
            </a:endParaRPr>
          </a:p>
          <a:p>
            <a:pPr fontAlgn="base"/>
            <a:r>
              <a:rPr lang="zh-CN" altLang="en-US" sz="2800" strike="noStrike" noProof="1"/>
              <a:t>顾客甲：今天我请同事吃饭。点菜时没考虑太多，就怕万一不够，人家说我小气。</a:t>
            </a:r>
            <a:endParaRPr lang="zh-CN" altLang="en-US" sz="2800" strike="noStrike" noProof="1"/>
          </a:p>
          <a:p>
            <a:pPr fontAlgn="base"/>
            <a:r>
              <a:rPr lang="zh-CN" altLang="en-US" sz="2800" strike="noStrike" noProof="1"/>
              <a:t>顾客乙：我表弟今天结婚，每桌总得点几十道菜才体面吧。是有一些菜没怎么吃，我也觉得可惜，但带走实在是太麻烦了。</a:t>
            </a:r>
            <a:endParaRPr lang="zh-CN" altLang="en-US" sz="2800" strike="noStrike" noProof="1"/>
          </a:p>
          <a:p>
            <a:pPr fontAlgn="base"/>
            <a:r>
              <a:rPr lang="zh-CN" altLang="en-US" sz="2800" strike="noStrike" noProof="1"/>
              <a:t>顾客丙：反正是公家买单，我又不用出钱，浪费一点有什么关系呢，更何况大家都如此。</a:t>
            </a:r>
            <a:endParaRPr lang="zh-CN" altLang="en-US" sz="2800" strike="noStrike" noProof="1"/>
          </a:p>
          <a:p>
            <a:pPr fontAlgn="base"/>
            <a:r>
              <a:rPr lang="zh-CN" altLang="en-US" sz="2800" strike="noStrike" noProof="1"/>
              <a:t>服务员：现在有些年轻人，从小衣食无忧，没有过过苦日子，哪知道珍惜啊，浪费这点，对他们来说，完全不是个事。               </a:t>
            </a:r>
            <a:endParaRPr lang="zh-CN" altLang="en-US" sz="2800" strike="noStrike" noProof="1"/>
          </a:p>
          <a:p>
            <a:pPr fontAlgn="base"/>
            <a:r>
              <a:rPr lang="zh-CN" altLang="en-US" sz="2800" strike="noStrike" noProof="1"/>
              <a:t>     (摘自《人民网》)</a:t>
            </a:r>
            <a:endParaRPr lang="zh-CN" altLang="en-US" sz="2800" strike="noStrike" noProof="1"/>
          </a:p>
          <a:p>
            <a:pPr fontAlgn="base"/>
            <a:r>
              <a:rPr lang="zh-CN" altLang="en-US" sz="2800" strike="noStrike" noProof="1"/>
              <a:t>问题：材料二中造成舌尖上浪费的主要原因有哪几方面?</a:t>
            </a:r>
            <a:endParaRPr lang="zh-CN" altLang="en-US" sz="2800" strike="noStrike" noProof="1"/>
          </a:p>
          <a:p>
            <a:pPr fontAlgn="base"/>
            <a:endParaRPr lang="zh-CN" altLang="en-US" strike="noStrike" noProof="1"/>
          </a:p>
        </p:txBody>
      </p:sp>
      <p:sp>
        <p:nvSpPr>
          <p:cNvPr id="5" name="文本框 4"/>
          <p:cNvSpPr txBox="1"/>
          <p:nvPr/>
        </p:nvSpPr>
        <p:spPr>
          <a:xfrm>
            <a:off x="274638" y="5538788"/>
            <a:ext cx="8453437" cy="830262"/>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主要原因是：民间请客吃饭铺张浪费，好面子；公款吃喝之风盛行；人们勤俭节约意识淡薄。（一条一分，共 3 分）</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886575"/>
          </a:xfrm>
        </p:spPr>
        <p:txBody>
          <a:bodyPr/>
          <a:p>
            <a:pPr fontAlgn="base"/>
            <a:r>
              <a:rPr lang="zh-CN" altLang="en-US" sz="2800" strike="noStrike" noProof="1">
                <a:ln w="22225">
                  <a:solidFill>
                    <a:schemeClr val="accent2"/>
                  </a:solidFill>
                  <a:prstDash val="solid"/>
                </a:ln>
                <a:solidFill>
                  <a:schemeClr val="accent2">
                    <a:lumMod val="40000"/>
                    <a:lumOff val="60000"/>
                  </a:schemeClr>
                </a:solidFill>
                <a:effectLst/>
              </a:rPr>
              <a:t>材料三：</a:t>
            </a:r>
            <a:r>
              <a:rPr lang="zh-CN" altLang="en-US" sz="2400" strike="noStrike" noProof="1">
                <a:ln w="22225">
                  <a:solidFill>
                    <a:schemeClr val="accent2"/>
                  </a:solidFill>
                  <a:prstDash val="solid"/>
                </a:ln>
                <a:solidFill>
                  <a:schemeClr val="accent2">
                    <a:lumMod val="40000"/>
                    <a:lumOff val="60000"/>
                  </a:schemeClr>
                </a:solidFill>
                <a:effectLst/>
              </a:rPr>
              <a:t>对舌尖上的浪费，不同的国家有着不同的应对办法。</a:t>
            </a:r>
            <a:endParaRPr lang="zh-CN" altLang="en-US" sz="2400" strike="noStrike" noProof="1">
              <a:ln w="22225">
                <a:solidFill>
                  <a:schemeClr val="accent2"/>
                </a:solidFill>
                <a:prstDash val="solid"/>
              </a:ln>
              <a:solidFill>
                <a:schemeClr val="accent2">
                  <a:lumMod val="40000"/>
                  <a:lumOff val="60000"/>
                </a:schemeClr>
              </a:solidFill>
              <a:effectLst/>
            </a:endParaRPr>
          </a:p>
          <a:p>
            <a:pPr fontAlgn="base"/>
            <a:r>
              <a:rPr lang="zh-CN" altLang="en-US" sz="2000" strike="noStrike" noProof="1"/>
              <a:t>    在</a:t>
            </a:r>
            <a:r>
              <a:rPr lang="zh-CN" altLang="en-US" sz="2000" strike="noStrike" noProof="1">
                <a:ln w="22225">
                  <a:solidFill>
                    <a:schemeClr val="accent2"/>
                  </a:solidFill>
                  <a:prstDash val="solid"/>
                </a:ln>
                <a:solidFill>
                  <a:schemeClr val="accent2">
                    <a:lumMod val="40000"/>
                    <a:lumOff val="60000"/>
                  </a:schemeClr>
                </a:solidFill>
                <a:effectLst/>
              </a:rPr>
              <a:t>澳大利亚</a:t>
            </a:r>
            <a:r>
              <a:rPr lang="zh-CN" altLang="en-US" sz="2000" strike="noStrike" noProof="1"/>
              <a:t>，若是1 0人以下的小型宴请，实行分餐制，每人吃自己面前的那一份，故很少浪费。1 0人以上，往往采取自助式。这种自助式有别于国内的自助餐，因自助餐所有食物都会堆放在外面，而这种自助就餐方式，客人能见到的食物不多，且都是放在游走于餐厅当中的侍者所托的托盘当中，因每次推出的菜不多，且要吃完了再准备新的端上来，故大大减少了浪费。</a:t>
            </a:r>
            <a:endParaRPr lang="zh-CN" altLang="en-US" sz="2000" strike="noStrike" noProof="1"/>
          </a:p>
          <a:p>
            <a:pPr fontAlgn="base"/>
            <a:r>
              <a:rPr lang="zh-CN" altLang="en-US" sz="2000" strike="noStrike" noProof="1"/>
              <a:t>    </a:t>
            </a:r>
            <a:r>
              <a:rPr lang="zh-CN" altLang="en-US" sz="2000" strike="noStrike" noProof="1">
                <a:ln w="22225">
                  <a:solidFill>
                    <a:schemeClr val="accent2"/>
                  </a:solidFill>
                  <a:prstDash val="solid"/>
                </a:ln>
                <a:solidFill>
                  <a:schemeClr val="accent2">
                    <a:lumMod val="40000"/>
                    <a:lumOff val="60000"/>
                  </a:schemeClr>
                </a:solidFill>
                <a:effectLst/>
              </a:rPr>
              <a:t>韩国</a:t>
            </a:r>
            <a:r>
              <a:rPr lang="zh-CN" altLang="en-US" sz="2000" strike="noStrike" noProof="1"/>
              <a:t>上世纪末推出一项法令，如果一家餐馆能向顾客提供把饭菜吃光的标准菜单或能让顾客把吃剩的饭菜打包带走，就可享受减税或减收30%税费的优惠。多家韩国自助餐厅陆续推出“吃自助，交押金”政策，要求客人就餐前先交纳押金，如出现食物浪费现象，餐厅不会返还客人押金。</a:t>
            </a:r>
            <a:endParaRPr lang="zh-CN" altLang="en-US" sz="2000" strike="noStrike" noProof="1"/>
          </a:p>
          <a:p>
            <a:pPr fontAlgn="base"/>
            <a:r>
              <a:rPr lang="zh-CN" altLang="en-US" sz="2000" strike="noStrike" noProof="1"/>
              <a:t>    </a:t>
            </a:r>
            <a:r>
              <a:rPr lang="zh-CN" altLang="en-US" sz="2000" strike="noStrike" noProof="1">
                <a:ln w="22225">
                  <a:solidFill>
                    <a:schemeClr val="accent2"/>
                  </a:solidFill>
                  <a:prstDash val="solid"/>
                </a:ln>
                <a:solidFill>
                  <a:schemeClr val="accent2">
                    <a:lumMod val="40000"/>
                    <a:lumOff val="60000"/>
                  </a:schemeClr>
                </a:solidFill>
                <a:effectLst/>
              </a:rPr>
              <a:t>德国</a:t>
            </a:r>
            <a:r>
              <a:rPr lang="zh-CN" altLang="en-US" sz="2000" strike="noStrike" noProof="1"/>
              <a:t>被认为是处罚餐厅浪费最严的国家。在德国，无论自助餐还是点餐，都不能浪费，一旦发现有人浪费，任何见证人都可向相关机构举报，工作人员会立即赶到，按规定罚款。此前，有报道称，有中国游客在德国用餐浪费，被罚30至50马克不等的罚款。同时，德国政府规定，从幼儿园起，德国孩子们就会受到节俭就餐的教育，孩子们就餐时老师会按需分配食物，一次不能太多，有需要的孩子可再加。在家里，孩子若浪费食物，也会被处罚劳动。</a:t>
            </a:r>
            <a:endParaRPr lang="zh-CN" altLang="en-US" sz="2000" strike="noStrike" noProof="1"/>
          </a:p>
          <a:p>
            <a:pPr fontAlgn="base"/>
            <a:r>
              <a:rPr lang="zh-CN" altLang="en-US" sz="2000" strike="noStrike" noProof="1"/>
              <a:t>                                   (摘自《人民网》)</a:t>
            </a:r>
            <a:endParaRPr lang="zh-CN" altLang="en-US" sz="2000" strike="noStrike" noProof="1"/>
          </a:p>
          <a:p>
            <a:pPr fontAlgn="base"/>
            <a:r>
              <a:rPr lang="zh-CN" altLang="en-US" sz="2000" strike="noStrike" noProof="1"/>
              <a:t>问题：对舌尖上的浪费，说说不同的国家有着怎样的应对办法。</a:t>
            </a:r>
            <a:endParaRPr lang="zh-CN" altLang="en-US" sz="2000" strike="noStrike" noProof="1"/>
          </a:p>
          <a:p>
            <a:pPr fontAlgn="base"/>
            <a:endParaRPr lang="zh-CN" altLang="en-US" sz="2000" strike="noStrike" noProof="1"/>
          </a:p>
        </p:txBody>
      </p:sp>
      <p:sp>
        <p:nvSpPr>
          <p:cNvPr id="5" name="文本框 4"/>
          <p:cNvSpPr txBox="1"/>
          <p:nvPr/>
        </p:nvSpPr>
        <p:spPr>
          <a:xfrm>
            <a:off x="104775" y="5051425"/>
            <a:ext cx="8453438" cy="1568450"/>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在澳大利亚，宴请实行分餐制和自助式。韩国把吃剩的饭菜打包带走，可享受减税或减收30%税费的优惠；并推出“吃自助，交押金”政策。在德国，无论自助餐还是点餐，浪费按规定罚款。</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4"/>
          </a:xfrm>
        </p:spPr>
        <p:txBody>
          <a:bodyPr>
            <a:scene3d>
              <a:camera prst="orthographicFront"/>
              <a:lightRig rig="threePt" dir="t"/>
            </a:scene3d>
          </a:bodyPr>
          <a:p>
            <a:pPr fontAlgn="base"/>
            <a:endParaRPr lang="zh-CN" altLang="en-US" sz="2800" strike="noStrike" noProof="1"/>
          </a:p>
          <a:p>
            <a:pPr fontAlgn="base"/>
            <a:r>
              <a:rPr lang="zh-CN" altLang="en-US" sz="2400" strike="noStrike" noProof="1">
                <a:solidFill>
                  <a:schemeClr val="tx1"/>
                </a:solidFill>
                <a:effectLst>
                  <a:outerShdw blurRad="38100" dist="19050" dir="2700000" algn="tl" rotWithShape="0">
                    <a:schemeClr val="dk1">
                      <a:alpha val="40000"/>
                    </a:schemeClr>
                  </a:outerShdw>
                </a:effectLst>
              </a:rPr>
              <a:t>1、下列说法正确的一项是(    )(3分)</a:t>
            </a:r>
            <a:endParaRPr lang="zh-CN" altLang="en-US" sz="2400" strike="noStrike" noProof="1">
              <a:solidFill>
                <a:schemeClr val="tx1"/>
              </a:solidFill>
              <a:effectLst>
                <a:outerShdw blurRad="38100" dist="19050" dir="2700000" algn="tl" rotWithShape="0">
                  <a:schemeClr val="dk1">
                    <a:alpha val="40000"/>
                  </a:schemeClr>
                </a:outerShdw>
              </a:effectLst>
            </a:endParaRPr>
          </a:p>
          <a:p>
            <a:pPr fontAlgn="base"/>
            <a:r>
              <a:rPr lang="zh-CN" altLang="en-US" sz="2400" strike="noStrike" noProof="1">
                <a:solidFill>
                  <a:schemeClr val="tx1"/>
                </a:solidFill>
                <a:effectLst>
                  <a:outerShdw blurRad="38100" dist="19050" dir="2700000" algn="tl" rotWithShape="0">
                    <a:schemeClr val="dk1">
                      <a:alpha val="40000"/>
                    </a:schemeClr>
                  </a:outerShdw>
                </a:effectLst>
              </a:rPr>
              <a:t>A．舌尖上的浪费，不止在中国，在其他国家也同样存在。</a:t>
            </a:r>
            <a:endParaRPr lang="zh-CN" altLang="en-US" sz="2400" strike="noStrike" noProof="1">
              <a:solidFill>
                <a:schemeClr val="tx1"/>
              </a:solidFill>
              <a:effectLst>
                <a:outerShdw blurRad="38100" dist="19050" dir="2700000" algn="tl" rotWithShape="0">
                  <a:schemeClr val="dk1">
                    <a:alpha val="40000"/>
                  </a:schemeClr>
                </a:outerShdw>
              </a:effectLst>
            </a:endParaRPr>
          </a:p>
          <a:p>
            <a:pPr fontAlgn="base"/>
            <a:r>
              <a:rPr lang="zh-CN" altLang="en-US" sz="2400" strike="noStrike" noProof="1">
                <a:solidFill>
                  <a:schemeClr val="tx1"/>
                </a:solidFill>
                <a:effectLst>
                  <a:outerShdw blurRad="38100" dist="19050" dir="2700000" algn="tl" rotWithShape="0">
                    <a:schemeClr val="dk1">
                      <a:alpha val="40000"/>
                    </a:schemeClr>
                  </a:outerShdw>
                </a:effectLst>
              </a:rPr>
              <a:t>B．由于舌尖上浪费太多，使得全球有很多人因饥饿丧生。</a:t>
            </a:r>
            <a:endParaRPr lang="zh-CN" altLang="en-US" sz="2400" strike="noStrike" noProof="1">
              <a:solidFill>
                <a:schemeClr val="tx1"/>
              </a:solidFill>
              <a:effectLst>
                <a:outerShdw blurRad="38100" dist="19050" dir="2700000" algn="tl" rotWithShape="0">
                  <a:schemeClr val="dk1">
                    <a:alpha val="40000"/>
                  </a:schemeClr>
                </a:outerShdw>
              </a:effectLst>
            </a:endParaRPr>
          </a:p>
          <a:p>
            <a:pPr fontAlgn="base"/>
            <a:r>
              <a:rPr lang="zh-CN" altLang="en-US" sz="2400" strike="noStrike" noProof="1">
                <a:solidFill>
                  <a:schemeClr val="tx1"/>
                </a:solidFill>
                <a:effectLst>
                  <a:outerShdw blurRad="38100" dist="19050" dir="2700000" algn="tl" rotWithShape="0">
                    <a:schemeClr val="dk1">
                      <a:alpha val="40000"/>
                    </a:schemeClr>
                  </a:outerShdw>
                </a:effectLst>
              </a:rPr>
              <a:t>C．韩国的自助餐厅均陆续推出出“吃自助，交押金”政策。</a:t>
            </a:r>
            <a:endParaRPr lang="zh-CN" altLang="en-US" sz="2400" strike="noStrike" noProof="1">
              <a:solidFill>
                <a:schemeClr val="tx1"/>
              </a:solidFill>
              <a:effectLst>
                <a:outerShdw blurRad="38100" dist="19050" dir="2700000" algn="tl" rotWithShape="0">
                  <a:schemeClr val="dk1">
                    <a:alpha val="40000"/>
                  </a:schemeClr>
                </a:outerShdw>
              </a:effectLst>
            </a:endParaRPr>
          </a:p>
          <a:p>
            <a:pPr fontAlgn="base"/>
            <a:r>
              <a:rPr lang="zh-CN" altLang="en-US" sz="2400" strike="noStrike" noProof="1">
                <a:solidFill>
                  <a:schemeClr val="tx1"/>
                </a:solidFill>
                <a:effectLst>
                  <a:outerShdw blurRad="38100" dist="19050" dir="2700000" algn="tl" rotWithShape="0">
                    <a:schemeClr val="dk1">
                      <a:alpha val="40000"/>
                    </a:schemeClr>
                  </a:outerShdw>
                </a:effectLst>
              </a:rPr>
              <a:t>D．在德国，相关机构可对餐厅的浪费行为任意进行罚款。</a:t>
            </a:r>
            <a:endParaRPr lang="zh-CN" altLang="en-US" sz="2400" strike="noStrike" noProof="1">
              <a:solidFill>
                <a:schemeClr val="tx1"/>
              </a:solidFill>
              <a:effectLst>
                <a:outerShdw blurRad="38100" dist="19050" dir="2700000" algn="tl" rotWithShape="0">
                  <a:schemeClr val="dk1">
                    <a:alpha val="40000"/>
                  </a:schemeClr>
                </a:outerShdw>
              </a:effectLst>
            </a:endParaRPr>
          </a:p>
          <a:p>
            <a:pPr fontAlgn="base"/>
            <a:endParaRPr lang="zh-CN" altLang="en-US" sz="2400" strike="noStrike" noProof="1">
              <a:solidFill>
                <a:schemeClr val="tx1"/>
              </a:solidFill>
              <a:effectLst>
                <a:outerShdw blurRad="38100" dist="19050" dir="2700000" algn="tl" rotWithShape="0">
                  <a:schemeClr val="dk1">
                    <a:alpha val="40000"/>
                  </a:schemeClr>
                </a:outerShdw>
              </a:effectLst>
            </a:endParaRPr>
          </a:p>
          <a:p>
            <a:pPr fontAlgn="base"/>
            <a:r>
              <a:rPr lang="zh-CN" altLang="en-US" sz="2400" strike="noStrike" noProof="1">
                <a:solidFill>
                  <a:schemeClr val="tx1"/>
                </a:solidFill>
                <a:effectLst>
                  <a:outerShdw blurRad="38100" dist="19050" dir="2700000" algn="tl" rotWithShape="0">
                    <a:schemeClr val="dk1">
                      <a:alpha val="40000"/>
                    </a:schemeClr>
                  </a:outerShdw>
                </a:effectLst>
              </a:rPr>
              <a:t>2、结合阅读材料，谈谈你获得的启示。(4分)</a:t>
            </a:r>
            <a:endParaRPr lang="zh-CN" altLang="en-US" sz="2400" strike="noStrike" noProof="1">
              <a:solidFill>
                <a:schemeClr val="tx1"/>
              </a:solidFill>
              <a:effectLst>
                <a:outerShdw blurRad="38100" dist="19050" dir="2700000" algn="tl" rotWithShape="0">
                  <a:schemeClr val="dk1">
                    <a:alpha val="40000"/>
                  </a:schemeClr>
                </a:outerShdw>
              </a:effectLst>
            </a:endParaRPr>
          </a:p>
        </p:txBody>
      </p:sp>
      <p:sp>
        <p:nvSpPr>
          <p:cNvPr id="4" name="文本框 3"/>
          <p:cNvSpPr txBox="1"/>
          <p:nvPr/>
        </p:nvSpPr>
        <p:spPr>
          <a:xfrm>
            <a:off x="7896225" y="66675"/>
            <a:ext cx="476250" cy="583565"/>
          </a:xfrm>
          <a:prstGeom prst="rect">
            <a:avLst/>
          </a:prstGeom>
          <a:noFill/>
        </p:spPr>
        <p:txBody>
          <a:bodyPr wrap="none" rtlCol="0">
            <a:spAutoFit/>
          </a:bodyPr>
          <a:p>
            <a:r>
              <a:rPr lang="en-US" altLang="zh-CN" sz="320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D</a:t>
            </a:r>
            <a:endParaRPr lang="en-US" altLang="zh-CN" sz="3200" noProof="1">
              <a:ln w="22225">
                <a:solidFill>
                  <a:schemeClr val="accent2"/>
                </a:solidFill>
                <a:prstDash val="solid"/>
              </a:ln>
              <a:solidFill>
                <a:schemeClr val="accent2">
                  <a:lumMod val="40000"/>
                  <a:lumOff val="60000"/>
                </a:schemeClr>
              </a:solidFill>
            </a:endParaRPr>
          </a:p>
        </p:txBody>
      </p:sp>
      <p:sp>
        <p:nvSpPr>
          <p:cNvPr id="6" name="文本框 5"/>
          <p:cNvSpPr txBox="1"/>
          <p:nvPr/>
        </p:nvSpPr>
        <p:spPr>
          <a:xfrm>
            <a:off x="233363" y="4062413"/>
            <a:ext cx="8453437" cy="1568450"/>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真正的健康体现在一个人的行为上，作风上。饮食是日常所需的身体营养需要，因此，在满足口味及喟口的时候，坚决不要浪费，个人用餐，均不要在舌尖上的浪费。换言之，也不可有资源上的浪费。</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6"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116955"/>
          </a:xfrm>
        </p:spPr>
        <p:txBody>
          <a:bodyPr/>
          <a:p>
            <a:pPr fontAlgn="base"/>
            <a:r>
              <a:rPr lang="zh-CN" altLang="en-US" strike="noStrike" noProof="1">
                <a:ln w="22225">
                  <a:solidFill>
                    <a:schemeClr val="accent2"/>
                  </a:solidFill>
                  <a:prstDash val="solid"/>
                </a:ln>
                <a:solidFill>
                  <a:schemeClr val="accent2">
                    <a:lumMod val="40000"/>
                    <a:lumOff val="60000"/>
                  </a:schemeClr>
                </a:solidFill>
                <a:effectLst/>
                <a:sym typeface="+mn-ea"/>
              </a:rPr>
              <a:t>【应用学习】</a:t>
            </a:r>
            <a:r>
              <a:rPr lang="zh-CN" altLang="en-US" sz="2800" strike="noStrike" noProof="1"/>
              <a:t>(2017·高考全国卷Ⅱ)</a:t>
            </a:r>
            <a:endParaRPr lang="zh-CN" altLang="en-US" sz="2800" strike="noStrike" noProof="1"/>
          </a:p>
          <a:p>
            <a:pPr fontAlgn="base"/>
            <a:r>
              <a:rPr lang="zh-CN" altLang="en-US" sz="2800" strike="noStrike" noProof="1"/>
              <a:t>   材料一： 随着我国城镇化进程的加快以及人民生活水平的提高，生活垃圾的总量也在不断加大。部分城市在市郊露天堆放垃圾，对天气、土壤、水的环境造成污染。大量餐厨垃圾与其他垃圾混合填埋或焚烧，产生有毒物质，威胁着居民健康，这种现象正在向农村地区漫延。</a:t>
            </a:r>
            <a:endParaRPr lang="zh-CN" altLang="en-US" sz="2800" strike="noStrike" noProof="1"/>
          </a:p>
          <a:p>
            <a:pPr fontAlgn="base"/>
            <a:r>
              <a:rPr lang="zh-CN" altLang="en-US" sz="2800" strike="noStrike" noProof="1"/>
              <a:t>    垃圾分类作为垃圾处理的前端环节，其作用早已得到世界的公认，分类收集不仅能大幅度减少垃圾给环境带来的污染、节约垃圾无害化处理费用，更能使资源得到重复利用。有人将垃圾称为“放错了地方的资源”，据保守估计，我国城市每年丢弃的可回收垃圾价值在300亿元左右。但我国的垃圾分类工作一直难以有效推进。相关调查显示，约四分之一的受访者认为垃圾分类效果不明显或完全没有效果。</a:t>
            </a:r>
            <a:endParaRPr lang="zh-CN" altLang="en-US" sz="2800" strike="noStrike" noProof="1"/>
          </a:p>
          <a:p>
            <a:pPr fontAlgn="base"/>
            <a:r>
              <a:rPr lang="zh-CN" altLang="en-US" sz="2800" strike="noStrike" noProof="1"/>
              <a:t>                 </a:t>
            </a:r>
            <a:endParaRPr lang="zh-CN" altLang="en-US" sz="2800" strike="noStrike" noProof="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p:txBody>
          <a:bodyPr anchor="ctr"/>
          <a:p>
            <a:endParaRPr lang="zh-CN" altLang="en-US"/>
          </a:p>
        </p:txBody>
      </p:sp>
      <p:sp>
        <p:nvSpPr>
          <p:cNvPr id="3" name="内容占位符 2"/>
          <p:cNvSpPr>
            <a:spLocks noGrp="1"/>
          </p:cNvSpPr>
          <p:nvPr>
            <p:ph idx="1"/>
          </p:nvPr>
        </p:nvSpPr>
        <p:spPr/>
        <p:txBody>
          <a:bodyPr/>
          <a:p>
            <a:pPr fontAlgn="base"/>
            <a:r>
              <a:rPr lang="zh-CN" altLang="en-US" strike="noStrike" noProof="1">
                <a:ln w="22225">
                  <a:solidFill>
                    <a:schemeClr val="accent2"/>
                  </a:solidFill>
                  <a:prstDash val="solid"/>
                </a:ln>
                <a:solidFill>
                  <a:schemeClr val="accent2">
                    <a:lumMod val="40000"/>
                    <a:lumOff val="60000"/>
                  </a:schemeClr>
                </a:solidFill>
                <a:effectLst/>
              </a:rPr>
              <a:t>【学习目标】</a:t>
            </a:r>
            <a:endParaRPr lang="zh-CN" altLang="en-US" strike="noStrike" noProof="1">
              <a:ln w="22225">
                <a:solidFill>
                  <a:schemeClr val="accent2"/>
                </a:solidFill>
                <a:prstDash val="solid"/>
              </a:ln>
              <a:solidFill>
                <a:schemeClr val="accent2">
                  <a:lumMod val="40000"/>
                  <a:lumOff val="60000"/>
                </a:schemeClr>
              </a:solidFill>
              <a:effectLst/>
            </a:endParaRPr>
          </a:p>
          <a:p>
            <a:pPr fontAlgn="base"/>
            <a:r>
              <a:rPr lang="zh-CN" altLang="en-US" strike="noStrike" noProof="1"/>
              <a:t>1、了解非连续性文本相关知识。</a:t>
            </a:r>
            <a:endParaRPr lang="zh-CN" altLang="en-US" strike="noStrike" noProof="1"/>
          </a:p>
          <a:p>
            <a:pPr fontAlgn="base"/>
            <a:r>
              <a:rPr lang="zh-CN" altLang="en-US" strike="noStrike" noProof="1"/>
              <a:t>2、理解文本内容，学会概括整合有效信息。</a:t>
            </a:r>
            <a:endParaRPr lang="zh-CN" altLang="en-US" strike="noStrike" noProof="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p:nvPr>
        </p:nvSpPr>
        <p:spPr/>
        <p:txBody>
          <a:bodyPr anchor="ctr"/>
          <a:p>
            <a:endParaRPr lang="zh-CN" altLang="en-US"/>
          </a:p>
        </p:txBody>
      </p:sp>
      <p:sp>
        <p:nvSpPr>
          <p:cNvPr id="17410" name="内容占位符 2"/>
          <p:cNvSpPr>
            <a:spLocks noGrp="1"/>
          </p:cNvSpPr>
          <p:nvPr>
            <p:ph idx="1"/>
          </p:nvPr>
        </p:nvSpPr>
        <p:spPr>
          <a:xfrm>
            <a:off x="-14287" y="9525"/>
            <a:ext cx="9031287" cy="6116638"/>
          </a:xfrm>
        </p:spPr>
        <p:txBody>
          <a:bodyPr anchor="t"/>
          <a:p>
            <a:r>
              <a:rPr lang="zh-CN" altLang="en-US" sz="2400"/>
              <a:t>材料二：</a:t>
            </a:r>
            <a:endParaRPr lang="zh-CN" altLang="en-US" sz="2400"/>
          </a:p>
          <a:p>
            <a:r>
              <a:rPr lang="zh-CN" altLang="en-US" sz="2400"/>
              <a:t>    笔者所在的小区，居民楼前三个垃圾桶分别表示出应放置可回收物、其他垃圾和餐厨垃圾。可是大多数居民还是把垃圾混杂在一起，一扔了之。问及原因时，有人说：“我辛辛苦苦分了类，环卫车辆却混在一起运走了，分类还有什么意义？”</a:t>
            </a:r>
            <a:endParaRPr lang="zh-CN" altLang="en-US" sz="2400"/>
          </a:p>
          <a:p>
            <a:r>
              <a:rPr lang="zh-CN" altLang="en-US" sz="2400"/>
              <a:t>    这种现象可以说是屡见不鲜，垃圾分类处理是个复杂的系统工程，包括分类投放、分类收集、分类运输、分类处理，各个环节必须配套衔接，才能高效运行。分类投放是居民的责任，分类收集、分类运输、分类处理是政府的责任。分类投放的参与率和准确率较低，会影响垃圾分类制度的实施效果；而分类的目标和途径不十分清晰，后端分类处理不到位、不完善，又影响前端居民分类的积极性。</a:t>
            </a:r>
            <a:endParaRPr lang="zh-CN" altLang="en-US" sz="2400"/>
          </a:p>
          <a:p>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p:nvPr>
        </p:nvSpPr>
        <p:spPr/>
        <p:txBody>
          <a:bodyPr anchor="ctr"/>
          <a:p>
            <a:endParaRPr lang="zh-CN" altLang="en-US"/>
          </a:p>
        </p:txBody>
      </p:sp>
      <p:sp>
        <p:nvSpPr>
          <p:cNvPr id="18434" name="内容占位符 2"/>
          <p:cNvSpPr>
            <a:spLocks noGrp="1"/>
          </p:cNvSpPr>
          <p:nvPr>
            <p:ph idx="1"/>
          </p:nvPr>
        </p:nvSpPr>
        <p:spPr>
          <a:xfrm>
            <a:off x="-14287" y="9525"/>
            <a:ext cx="9031287" cy="6116638"/>
          </a:xfrm>
        </p:spPr>
        <p:txBody>
          <a:bodyPr anchor="t"/>
          <a:p>
            <a:endParaRPr lang="zh-CN" altLang="en-US" sz="2400"/>
          </a:p>
          <a:p>
            <a:r>
              <a:rPr lang="zh-CN" altLang="en-US" sz="2400"/>
              <a:t>    前不久，国务院办公厅转发国家发改委、住建部《生活垃圾分类制度实施方案》，给出了我国推进垃圾分类的总体路线图。但是，这一方案即便再科学合理，如果缺乏全民动员、全民参与，也难以由蓝图变为现实。我们应当认识到，生活垃圾虽然有资源属性，但污染属性更不可忽视。不按要求扔垃圾，并不只是“把资源放错了地方”而已，实际上，那就是随意丢弃污染物、危害环境的行为。垃圾分类是我们作为“污染者”的基本责任，责无旁贷。当然，各地政府同样不能以“居民没有分类”“缺乏资金”等理由拖延、观望，应当落实政府主体责任，坚持政府主导，根据本地特点，做好分类收集、分类运输、分类处理设施体系建设，同时制定完善的惩罚和奖励的政策措施。</a:t>
            </a:r>
            <a:endParaRPr lang="zh-CN" altLang="en-US" sz="2400"/>
          </a:p>
          <a:p>
            <a:r>
              <a:rPr lang="zh-CN" altLang="en-US" sz="2400"/>
              <a:t>    随着生态文明建设的持续推进、国民素质的提升和垃圾处理设施的进步，普遍推行垃圾分类制度的条件已经成熟。重要的是，居民和政府快把自家的“门前雪”打扫干净吧！各负其责，各尽其力，形成合力，减量化、资源化、无害化的目标一定能够实现，垃圾分类前景可期。</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886575"/>
          </a:xfrm>
        </p:spPr>
        <p:txBody>
          <a:bodyPr/>
          <a:p>
            <a:pPr fontAlgn="base"/>
            <a:r>
              <a:rPr lang="zh-CN" altLang="en-US" sz="2800" strike="noStrike" noProof="1">
                <a:ln w="22225">
                  <a:solidFill>
                    <a:schemeClr val="accent2"/>
                  </a:solidFill>
                  <a:prstDash val="solid"/>
                </a:ln>
                <a:solidFill>
                  <a:schemeClr val="tx1"/>
                </a:solidFill>
                <a:effectLst/>
              </a:rPr>
              <a:t>7.下列关于民众对垃圾分类认知与实践相关情况的理解，不正确的一项是（3分）</a:t>
            </a:r>
            <a:endParaRPr lang="zh-CN" altLang="en-US" sz="2800" strike="noStrike" noProof="1">
              <a:ln w="22225">
                <a:solidFill>
                  <a:schemeClr val="accent2"/>
                </a:solidFill>
                <a:prstDash val="solid"/>
              </a:ln>
              <a:solidFill>
                <a:schemeClr val="tx1"/>
              </a:solidFill>
              <a:effectLst/>
            </a:endParaRPr>
          </a:p>
          <a:p>
            <a:pPr fontAlgn="base"/>
            <a:r>
              <a:rPr lang="zh-CN" altLang="en-US" sz="2800" strike="noStrike" noProof="1">
                <a:ln w="22225">
                  <a:solidFill>
                    <a:schemeClr val="accent2"/>
                  </a:solidFill>
                  <a:prstDash val="solid"/>
                </a:ln>
                <a:solidFill>
                  <a:schemeClr val="tx1"/>
                </a:solidFill>
                <a:effectLst/>
              </a:rPr>
              <a:t>A.大多数民众都知道垃圾分类的概念，而50.9%的民众“仅了解常见的可回收/不可回收垃圾”。</a:t>
            </a:r>
            <a:endParaRPr lang="zh-CN" altLang="en-US" sz="2800" strike="noStrike" noProof="1">
              <a:ln w="22225">
                <a:solidFill>
                  <a:schemeClr val="accent2"/>
                </a:solidFill>
                <a:prstDash val="solid"/>
              </a:ln>
              <a:solidFill>
                <a:schemeClr val="tx1"/>
              </a:solidFill>
              <a:effectLst/>
            </a:endParaRPr>
          </a:p>
          <a:p>
            <a:pPr fontAlgn="base"/>
            <a:r>
              <a:rPr lang="zh-CN" altLang="en-US" sz="2800" strike="noStrike" noProof="1">
                <a:ln w="22225">
                  <a:solidFill>
                    <a:schemeClr val="accent2"/>
                  </a:solidFill>
                  <a:prstDash val="solid"/>
                </a:ln>
                <a:solidFill>
                  <a:schemeClr val="tx1"/>
                </a:solidFill>
                <a:effectLst/>
              </a:rPr>
              <a:t>B.民众对垃圾分类的认知程度与实践情况大致吻合，基本不了解和从未进行分类的都是少数。</a:t>
            </a:r>
            <a:endParaRPr lang="zh-CN" altLang="en-US" sz="2800" strike="noStrike" noProof="1">
              <a:ln w="22225">
                <a:solidFill>
                  <a:schemeClr val="accent2"/>
                </a:solidFill>
                <a:prstDash val="solid"/>
              </a:ln>
              <a:solidFill>
                <a:schemeClr val="tx1"/>
              </a:solidFill>
              <a:effectLst/>
            </a:endParaRPr>
          </a:p>
          <a:p>
            <a:pPr fontAlgn="base"/>
            <a:r>
              <a:rPr lang="zh-CN" altLang="en-US" sz="2800" strike="noStrike" noProof="1">
                <a:ln w="22225">
                  <a:solidFill>
                    <a:schemeClr val="accent2"/>
                  </a:solidFill>
                  <a:prstDash val="solid"/>
                </a:ln>
                <a:solidFill>
                  <a:schemeClr val="tx1"/>
                </a:solidFill>
                <a:effectLst/>
              </a:rPr>
              <a:t>C.有些居民不是缺乏垃圾分类意识，而是后端分类处理不到位、不完善，挫伤了他们分类的积极性。</a:t>
            </a:r>
            <a:endParaRPr lang="zh-CN" altLang="en-US" sz="2800" strike="noStrike" noProof="1">
              <a:ln w="22225">
                <a:solidFill>
                  <a:schemeClr val="accent2"/>
                </a:solidFill>
                <a:prstDash val="solid"/>
              </a:ln>
              <a:solidFill>
                <a:schemeClr val="tx1"/>
              </a:solidFill>
              <a:effectLst/>
            </a:endParaRPr>
          </a:p>
          <a:p>
            <a:pPr fontAlgn="base"/>
            <a:r>
              <a:rPr lang="zh-CN" altLang="en-US" sz="2800" strike="noStrike" noProof="1">
                <a:ln w="22225">
                  <a:solidFill>
                    <a:schemeClr val="accent2"/>
                  </a:solidFill>
                  <a:prstDash val="solid"/>
                </a:ln>
                <a:solidFill>
                  <a:schemeClr val="tx1"/>
                </a:solidFill>
                <a:effectLst/>
              </a:rPr>
              <a:t>D.居民分类投放的参与率和准确率较低，是我国以往垃圾分类工作难以有效推进的主要原因。</a:t>
            </a:r>
            <a:endParaRPr lang="zh-CN" altLang="en-US" sz="2800" strike="noStrike" noProof="1">
              <a:ln w="22225">
                <a:solidFill>
                  <a:schemeClr val="accent2"/>
                </a:solidFill>
                <a:prstDash val="solid"/>
              </a:ln>
              <a:solidFill>
                <a:schemeClr val="tx1"/>
              </a:solidFill>
              <a:effectLst/>
            </a:endParaRPr>
          </a:p>
        </p:txBody>
      </p:sp>
      <p:sp>
        <p:nvSpPr>
          <p:cNvPr id="5" name="文本框 4"/>
          <p:cNvSpPr txBox="1"/>
          <p:nvPr/>
        </p:nvSpPr>
        <p:spPr>
          <a:xfrm>
            <a:off x="104775" y="5051425"/>
            <a:ext cx="8453438" cy="830263"/>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D【解析】“主要原因”错，从原文中材料二第二段的内容来看，“居民分类投放的参与率和准确率较低”仅仅是原因之一。</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886575"/>
          </a:xfrm>
        </p:spPr>
        <p:txBody>
          <a:bodyPr/>
          <a:p>
            <a:pPr fontAlgn="base"/>
            <a:r>
              <a:rPr lang="zh-CN" altLang="en-US" sz="1800" strike="noStrike" noProof="1">
                <a:ln w="22225">
                  <a:solidFill>
                    <a:schemeClr val="accent2"/>
                  </a:solidFill>
                  <a:prstDash val="solid"/>
                </a:ln>
                <a:solidFill>
                  <a:schemeClr val="tx1"/>
                </a:solidFill>
                <a:effectLst/>
              </a:rPr>
              <a:t>8.下列对材料相关内容的分析和评价，正确的两项是（5分）</a:t>
            </a:r>
            <a:endParaRPr lang="zh-CN" altLang="en-US" sz="1800" strike="noStrike" noProof="1">
              <a:ln w="22225">
                <a:solidFill>
                  <a:schemeClr val="accent2"/>
                </a:solidFill>
                <a:prstDash val="solid"/>
              </a:ln>
              <a:solidFill>
                <a:schemeClr val="tx1"/>
              </a:solidFill>
              <a:effectLst/>
            </a:endParaRPr>
          </a:p>
          <a:p>
            <a:pPr fontAlgn="base"/>
            <a:r>
              <a:rPr lang="zh-CN" altLang="en-US" sz="1800" strike="noStrike" noProof="1">
                <a:ln w="22225">
                  <a:solidFill>
                    <a:schemeClr val="accent2"/>
                  </a:solidFill>
                  <a:prstDash val="solid"/>
                </a:ln>
                <a:solidFill>
                  <a:schemeClr val="tx1"/>
                </a:solidFill>
                <a:effectLst/>
              </a:rPr>
              <a:t>A.材料一揭示了垃圾分类的必要性和紧迫性，并对民众的认知与实践情况作了统计；材料二分析了垃圾分类难以有效推进的原因并提出破解之道。</a:t>
            </a:r>
            <a:endParaRPr lang="zh-CN" altLang="en-US" sz="1800" strike="noStrike" noProof="1">
              <a:ln w="22225">
                <a:solidFill>
                  <a:schemeClr val="accent2"/>
                </a:solidFill>
                <a:prstDash val="solid"/>
              </a:ln>
              <a:solidFill>
                <a:schemeClr val="tx1"/>
              </a:solidFill>
              <a:effectLst/>
            </a:endParaRPr>
          </a:p>
          <a:p>
            <a:pPr fontAlgn="base"/>
            <a:r>
              <a:rPr lang="zh-CN" altLang="en-US" sz="1800" strike="noStrike" noProof="1">
                <a:ln w="22225">
                  <a:solidFill>
                    <a:schemeClr val="accent2"/>
                  </a:solidFill>
                  <a:prstDash val="solid"/>
                </a:ln>
                <a:solidFill>
                  <a:schemeClr val="tx1"/>
                </a:solidFill>
                <a:effectLst/>
              </a:rPr>
              <a:t>B.居民对垃圾分类的认知与实践制约着垃圾分类的实施效果，新闻媒体的宣传报道，有助于形成舆论氛围，增强居民分类投放、分类收集的意识。</a:t>
            </a:r>
            <a:endParaRPr lang="zh-CN" altLang="en-US" sz="1800" strike="noStrike" noProof="1">
              <a:ln w="22225">
                <a:solidFill>
                  <a:schemeClr val="accent2"/>
                </a:solidFill>
                <a:prstDash val="solid"/>
              </a:ln>
              <a:solidFill>
                <a:schemeClr val="tx1"/>
              </a:solidFill>
              <a:effectLst/>
            </a:endParaRPr>
          </a:p>
          <a:p>
            <a:pPr fontAlgn="base"/>
            <a:r>
              <a:rPr lang="zh-CN" altLang="en-US" sz="1800" strike="noStrike" noProof="1">
                <a:ln w="22225">
                  <a:solidFill>
                    <a:schemeClr val="accent2"/>
                  </a:solidFill>
                  <a:prstDash val="solid"/>
                </a:ln>
                <a:solidFill>
                  <a:schemeClr val="tx1"/>
                </a:solidFill>
                <a:effectLst/>
              </a:rPr>
              <a:t>C.生活垃圾既有资源属性，可以回收再利用，但也有污染属性，会对环境造成污染，所谓垃圾是“放错了地方的资源”这类说法并不准确。</a:t>
            </a:r>
            <a:endParaRPr lang="zh-CN" altLang="en-US" sz="1800" strike="noStrike" noProof="1">
              <a:ln w="22225">
                <a:solidFill>
                  <a:schemeClr val="accent2"/>
                </a:solidFill>
                <a:prstDash val="solid"/>
              </a:ln>
              <a:solidFill>
                <a:schemeClr val="tx1"/>
              </a:solidFill>
              <a:effectLst/>
            </a:endParaRPr>
          </a:p>
          <a:p>
            <a:pPr fontAlgn="base"/>
            <a:r>
              <a:rPr lang="zh-CN" altLang="en-US" sz="1800" strike="noStrike" noProof="1">
                <a:ln w="22225">
                  <a:solidFill>
                    <a:schemeClr val="accent2"/>
                  </a:solidFill>
                  <a:prstDash val="solid"/>
                </a:ln>
                <a:solidFill>
                  <a:schemeClr val="tx1"/>
                </a:solidFill>
                <a:effectLst/>
              </a:rPr>
              <a:t>D.针对一些地方政府常以各种理由对垃圾分类工作拖延、观望的情况，《生活垃圾分类制度实施</a:t>
            </a:r>
            <a:r>
              <a:rPr lang="zh-CN" altLang="en-US" sz="2000" strike="noStrike" noProof="1">
                <a:ln w="22225">
                  <a:solidFill>
                    <a:schemeClr val="accent2"/>
                  </a:solidFill>
                  <a:prstDash val="solid"/>
                </a:ln>
                <a:solidFill>
                  <a:schemeClr val="tx1"/>
                </a:solidFill>
                <a:effectLst/>
              </a:rPr>
              <a:t>方案</a:t>
            </a:r>
            <a:r>
              <a:rPr lang="zh-CN" altLang="en-US" sz="1800" strike="noStrike" noProof="1">
                <a:ln w="22225">
                  <a:solidFill>
                    <a:schemeClr val="accent2"/>
                  </a:solidFill>
                  <a:prstDash val="solid"/>
                </a:ln>
                <a:solidFill>
                  <a:schemeClr val="tx1"/>
                </a:solidFill>
                <a:effectLst/>
              </a:rPr>
              <a:t>》制定了完善的惩罚和奖励的政策措施。</a:t>
            </a:r>
            <a:endParaRPr lang="zh-CN" altLang="en-US" sz="1800" strike="noStrike" noProof="1">
              <a:ln w="22225">
                <a:solidFill>
                  <a:schemeClr val="accent2"/>
                </a:solidFill>
                <a:prstDash val="solid"/>
              </a:ln>
              <a:solidFill>
                <a:schemeClr val="tx1"/>
              </a:solidFill>
              <a:effectLst/>
            </a:endParaRPr>
          </a:p>
          <a:p>
            <a:pPr fontAlgn="base"/>
            <a:r>
              <a:rPr lang="zh-CN" altLang="en-US" sz="1800" strike="noStrike" noProof="1">
                <a:ln w="22225">
                  <a:solidFill>
                    <a:schemeClr val="accent2"/>
                  </a:solidFill>
                  <a:prstDash val="solid"/>
                </a:ln>
                <a:solidFill>
                  <a:schemeClr val="tx1"/>
                </a:solidFill>
                <a:effectLst/>
              </a:rPr>
              <a:t>E.《生活垃圾分类制度实施方案》的发布，明确了我国推进垃圾分类工作的总体规划，具有重要的新闻价值，受到主流媒体的关注。垃圾分类工作难以有效推进的主要原因。</a:t>
            </a:r>
            <a:endParaRPr lang="zh-CN" altLang="en-US" sz="1800" strike="noStrike" noProof="1">
              <a:ln w="22225">
                <a:solidFill>
                  <a:schemeClr val="accent2"/>
                </a:solidFill>
                <a:prstDash val="solid"/>
              </a:ln>
              <a:solidFill>
                <a:schemeClr val="tx1"/>
              </a:solidFill>
              <a:effectLst/>
            </a:endParaRPr>
          </a:p>
        </p:txBody>
      </p:sp>
      <p:sp>
        <p:nvSpPr>
          <p:cNvPr id="5" name="文本框 4"/>
          <p:cNvSpPr txBox="1"/>
          <p:nvPr/>
        </p:nvSpPr>
        <p:spPr>
          <a:xfrm>
            <a:off x="-14287" y="3849688"/>
            <a:ext cx="9144000" cy="3046412"/>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AE【解析】B项，“新闻媒体的宣传报道，有助于形成舆论氛围，增强居民分类投放、分类收集的意识”属主观臆测，从文中信息无法推出这一点。C项，“所谓垃圾是‘放错了地方的资源’这类说法并不准确”错，由材料二第三段可知，垃圾的资源属性与污染属性并不矛盾，作者并没有否定“把资源放错了地方”这一说法。D项，“制定了完善的惩罚和奖励的政策措施”错，原文是“应当……制定完善的惩罚和奖励的政策措施”，选项变“未然”为“已然”。</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3970" y="9525"/>
            <a:ext cx="9030335" cy="6886575"/>
          </a:xfrm>
        </p:spPr>
        <p:txBody>
          <a:bodyPr/>
          <a:p>
            <a:pPr fontAlgn="base"/>
            <a:r>
              <a:rPr lang="zh-CN" altLang="en-US" sz="2800" strike="noStrike" noProof="1">
                <a:ln w="22225">
                  <a:solidFill>
                    <a:schemeClr val="accent2"/>
                  </a:solidFill>
                  <a:prstDash val="solid"/>
                </a:ln>
                <a:solidFill>
                  <a:schemeClr val="tx1"/>
                </a:solidFill>
                <a:effectLst/>
              </a:rPr>
              <a:t>9.怎样才能有效推进我国的生活垃圾分类？请结合材料简要概括。（4分）</a:t>
            </a:r>
            <a:endParaRPr lang="zh-CN" altLang="en-US" sz="2800" strike="noStrike" noProof="1">
              <a:ln w="22225">
                <a:solidFill>
                  <a:schemeClr val="accent2"/>
                </a:solidFill>
                <a:prstDash val="solid"/>
              </a:ln>
              <a:solidFill>
                <a:schemeClr val="tx1"/>
              </a:solidFill>
              <a:effectLst/>
            </a:endParaRPr>
          </a:p>
        </p:txBody>
      </p:sp>
      <p:sp>
        <p:nvSpPr>
          <p:cNvPr id="5" name="文本框 4"/>
          <p:cNvSpPr txBox="1"/>
          <p:nvPr/>
        </p:nvSpPr>
        <p:spPr>
          <a:xfrm>
            <a:off x="76200" y="1677988"/>
            <a:ext cx="8940800" cy="1198562"/>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①从居民来说，要提高认识，掌握分类方法，养成良好习惯；②从政府来说，要完善处理设施，建立配套系统，制定奖惩措施。</a:t>
            </a:r>
            <a:endParaRPr lang="zh-CN" altLang="en-US" sz="2400" b="1">
              <a:latin typeface="Arial" panose="020B0604020202020204" pitchFamily="34" charset="0"/>
              <a:ea typeface="宋体" panose="02010600030101010101" pitchFamily="2" charset="-122"/>
              <a:sym typeface="宋体" panose="02010600030101010101" pitchFamily="2" charset="-122"/>
            </a:endParaRPr>
          </a:p>
          <a:p>
            <a:r>
              <a:rPr lang="zh-CN" altLang="en-US" sz="2400" b="1">
                <a:latin typeface="Arial" panose="020B0604020202020204" pitchFamily="34" charset="0"/>
                <a:ea typeface="宋体" panose="02010600030101010101" pitchFamily="2" charset="-122"/>
                <a:sym typeface="宋体" panose="02010600030101010101" pitchFamily="2" charset="-122"/>
              </a:rPr>
              <a:t>可知，政府也要负起责任。</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
        <p:nvSpPr>
          <p:cNvPr id="4" name="文本框 3"/>
          <p:cNvSpPr txBox="1"/>
          <p:nvPr/>
        </p:nvSpPr>
        <p:spPr>
          <a:xfrm>
            <a:off x="76200" y="3378200"/>
            <a:ext cx="8940800" cy="3046413"/>
          </a:xfrm>
          <a:prstGeom prst="rect">
            <a:avLst/>
          </a:prstGeom>
          <a:solidFill>
            <a:srgbClr val="92D05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解析】解答此题，要抓住题干中“怎样才能有效推进我国的生活垃圾分类”这个问题，注意题干中“结合材料”一语，从文本中筛选出相关信息，切忌凭空随意作答。比如，从材料一所列图表可以看出，虽然知道垃圾分类的人很多，但清楚了解并坚持分类存放、投送垃圾的人却不多，由此可知应强化居民垃圾分类的意识，让他们养成习惯；从材料二第一段中“有人说”的话语及第三段中的“应当落实政府主体责任……惩罚和奖励的政策措施”可知，政府也要负起责任。</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4" grpId="0" bldLvl="0" animBg="1"/>
      <p:bldP spid="4"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29210" y="9525"/>
            <a:ext cx="9096375" cy="6807835"/>
          </a:xfrm>
        </p:spPr>
        <p:txBody>
          <a:bodyPr/>
          <a:p>
            <a:r>
              <a:rPr lang="zh-CN" altLang="en-US" sz="2400"/>
              <a:t>阅读下面的文字，完成7—9题。</a:t>
            </a:r>
            <a:endParaRPr lang="zh-CN" altLang="en-US" sz="2400"/>
          </a:p>
          <a:p>
            <a:r>
              <a:rPr lang="zh-CN" altLang="en-US" sz="2400"/>
              <a:t>材料一：</a:t>
            </a:r>
            <a:endParaRPr lang="zh-CN" altLang="en-US" sz="2400"/>
          </a:p>
          <a:p>
            <a:r>
              <a:rPr lang="zh-CN" altLang="en-US" sz="2400"/>
              <a:t>     丁酉新春，旨在“赏中华诗词、寻文化基因、品生活之美”的“中国诗词大会”风靡全国，“圈粉”无数。在“一笑二闹三跳四唱”的娱乐节目时代，“中国诗词大会”以优雅的方式脱颖而出。</a:t>
            </a:r>
            <a:endParaRPr lang="zh-CN" altLang="en-US" sz="2400"/>
          </a:p>
          <a:p>
            <a:r>
              <a:rPr lang="zh-CN" altLang="en-US" sz="2400"/>
              <a:t>    人们关注“中国诗词大会”，是因为内心对于精神雨露的渴求，而传统文化正是精神雨露的源头活水。诗词大都比较凝练，朗朗上口。阅读诗词，人们享受着语言美感带来的欢愉，同时也能感知诗词作者所要表达的思想，这大大拓展了人们的生活视野。阅读诗词，体悟诗词作者的心境，跟他们进行心灵对话，有助于提升人们对生活的感知能力，学习像诗词作者一样去感受和思考生活。</a:t>
            </a:r>
            <a:endParaRPr lang="zh-CN" altLang="en-US" sz="2400"/>
          </a:p>
          <a:p>
            <a:r>
              <a:rPr lang="zh-CN" altLang="en-US" sz="2400"/>
              <a:t>    人们关注“中国诗词大会”，还因为如今人们的生活节奏较快，每天八小时上班，满负荷运转，单调乏味的生活让人感觉压抑，而读诗可以暂时疏解内心的阴郁。“中国诗词大会”以引人入胜的形式吸引人们亲近诗词，从诗词之美中获取生活的诗意。</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29210" y="9525"/>
            <a:ext cx="9096375" cy="6807835"/>
          </a:xfrm>
        </p:spPr>
        <p:txBody>
          <a:bodyPr/>
          <a:p>
            <a:r>
              <a:rPr lang="zh-CN" altLang="en-US" sz="2000"/>
              <a:t>材料二：</a:t>
            </a:r>
            <a:endParaRPr lang="zh-CN" altLang="en-US" sz="2000"/>
          </a:p>
          <a:p>
            <a:r>
              <a:rPr lang="zh-CN" altLang="en-US" sz="2000"/>
              <a:t>近日，中青在线记者专访了诗词大会的主创团队。央视科教频道总监阚兆江说：“诗词是情感的抒发，节目集中展现了中华诗词文化的魅力，引发了广大观众的文化认同和情感共鸣，也坚定了国人的文化自信。‘百人团’成员最小的7岁，武亦姝16岁，陈更20多岁，看到他们那么年轻，就觉得中华文化后继有人。”</a:t>
            </a:r>
            <a:endParaRPr lang="zh-CN" altLang="en-US" sz="2000"/>
          </a:p>
          <a:p>
            <a:r>
              <a:rPr lang="zh-CN" altLang="en-US" sz="2000"/>
              <a:t>腹有诗书气自华，这是无数次被用来形容诗词大会选手的一句话。“中国诗词大会”总导演颜芳回忆，第二季总冠军、上海复旦附中的学生武亦姝，无论是在地方选拔还是在现场比赛中，都特别淡定。</a:t>
            </a:r>
            <a:endParaRPr lang="zh-CN" altLang="en-US" sz="2000"/>
          </a:p>
          <a:p>
            <a:r>
              <a:rPr lang="zh-CN" altLang="en-US" sz="2000"/>
              <a:t>“她得冠军的那一刻，我们想把摄像机推上去给个表情特写，结果发现没必要，她脸上特别平静。” </a:t>
            </a:r>
            <a:endParaRPr lang="zh-CN" altLang="en-US" sz="2000"/>
          </a:p>
          <a:p>
            <a:r>
              <a:rPr lang="zh-CN" altLang="en-US" sz="2000"/>
              <a:t>也许，传统诗词已经离我们的日常生活有些遥远，而诗词大会正在拉近这个距离。 </a:t>
            </a:r>
            <a:endParaRPr lang="zh-CN" altLang="en-US" sz="2000"/>
          </a:p>
          <a:p>
            <a:endParaRPr lang="zh-CN" altLang="en-US"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29210" y="9525"/>
            <a:ext cx="9096375" cy="6807835"/>
          </a:xfrm>
        </p:spPr>
        <p:txBody>
          <a:bodyPr/>
          <a:p>
            <a:r>
              <a:rPr lang="zh-CN" altLang="en-US" sz="2000"/>
              <a:t> </a:t>
            </a:r>
            <a:endParaRPr lang="zh-CN" altLang="en-US" sz="2000"/>
          </a:p>
          <a:p>
            <a:r>
              <a:rPr lang="zh-CN" altLang="en-US" sz="2000"/>
              <a:t>阚兆江透露，其实诗词大会的题库内容85%以上来自中小学课本，所以对观众而言有一种“熟悉的陌生感”。“我们不是文人雅士的沙龙，得让人看得懂，从大家熟悉的诗词名篇切入，可以拉近和观众的距离。”阚兆江说，“每一道题不仅是题目，还是话题的开启，让诗词和古今生活有一种联系。我们不是要做一场考试，而是想通过诗词陶冶人们的情操，滋养人们的心灵。” </a:t>
            </a:r>
            <a:endParaRPr lang="zh-CN" altLang="en-US" sz="2000"/>
          </a:p>
          <a:p>
            <a:r>
              <a:rPr lang="zh-CN" altLang="en-US" sz="2000"/>
              <a:t>所以，诗词大会的题目都颇“接地气”。比如，把“减肥”与“楚王好细腰，宫中多饿死”联系，把“化妆”与“却嫌脂粉污颜色，淡扫蛾眉朝至尊”联系，“求田问舍，怕应羞见，刘郎才气”对应的则是“购房”——都是当下年轻人关心的话题。</a:t>
            </a:r>
            <a:endParaRPr lang="zh-CN" altLang="en-US" sz="2000"/>
          </a:p>
          <a:p>
            <a:r>
              <a:rPr lang="zh-CN" altLang="en-US" sz="2000"/>
              <a:t>诗词对这些年轻人来说，已经成为生活的一部分。颜芳说：“其实诗词的功能至今没有失去，写诗就跟发朋友圈一样，都是情感的表达，很有趣，也很时尚。”</a:t>
            </a:r>
            <a:endParaRPr lang="zh-CN" altLang="en-US" sz="2000"/>
          </a:p>
          <a:p>
            <a:r>
              <a:rPr lang="zh-CN" altLang="en-US" sz="2000"/>
              <a:t>诗词大会落幕，而青年一代的诗意生活方兴未艾。 </a:t>
            </a:r>
            <a:endParaRPr lang="zh-CN" altLang="en-U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29210" y="9525"/>
            <a:ext cx="9096375" cy="6807835"/>
          </a:xfrm>
        </p:spPr>
        <p:txBody>
          <a:bodyPr/>
          <a:p>
            <a:r>
              <a:rPr lang="zh-CN" altLang="en-US" sz="2400"/>
              <a:t>材料三：</a:t>
            </a:r>
            <a:endParaRPr lang="zh-CN" altLang="en-US" sz="2400"/>
          </a:p>
          <a:p>
            <a:r>
              <a:rPr lang="zh-CN" altLang="en-US" sz="2400"/>
              <a:t>诗词综艺火爆，最近令朋友圈和各种群话风突变，忽如一夜春风来，答题对诗、玩“飞花令”蔚然成风。众声喧哗之下，舆论也出现了反弹，如“从诗词大会生出学霸情结是一种不堪”“诗词大会说白了还是一场电视秀”等。</a:t>
            </a:r>
            <a:endParaRPr lang="zh-CN" altLang="en-US" sz="2400"/>
          </a:p>
          <a:p>
            <a:r>
              <a:rPr lang="zh-CN" altLang="en-US" sz="2400"/>
              <a:t>16岁的上海女生武亦姝获胜，成了风靡网络的古典风少女偶像，与新媒体喧嚣传播形成对照的是，女孩淡定拒绝了媒体采访。江苏省盐城中学语文老师刘百生告诉记者，“会背古诗的孩子成了古代才女的代名词，成了令人羡慕的‘别人家的孩子’。但热潮总是令人警惕，这不代表咱们的诗词教育很成功，反而说明国民整体古诗词修养很缺。爱好古诗词在当下还是颇为小众。” </a:t>
            </a:r>
            <a:endParaRPr lang="zh-CN" altLang="en-US" sz="2400"/>
          </a:p>
          <a:p>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29210" y="9525"/>
            <a:ext cx="9096375" cy="6807835"/>
          </a:xfrm>
        </p:spPr>
        <p:txBody>
          <a:bodyPr/>
          <a:p>
            <a:r>
              <a:rPr lang="zh-CN" altLang="en-US" sz="2400"/>
              <a:t>在节目中，九宫格、干扰项、抢答等定输赢的方式，也让教育界人士嗅出了“应试”味道。也有选手靠“蒙”答对题目，在一些老师看来，这就是当下应试教育最厉害的地方，以答题技巧制胜，这个节目俨然一场标准化考试。“应试思维”是始终令教育界人士矛盾的纠结点。“应试思维”模式导致古诗词多被视为“语言材料”，学生们只是机械记忆与练习，记知识点多过传播文化，背离其作为“文学”和“文化”的本质。</a:t>
            </a:r>
            <a:endParaRPr lang="zh-CN" altLang="en-US" sz="2400"/>
          </a:p>
          <a:p>
            <a:r>
              <a:rPr lang="zh-CN" altLang="en-US" sz="2400"/>
              <a:t>近年来，被誉为“综艺清流”的“百家讲坛”、汉字听写大会、成语大会等文化盛会风靡一时，但人们对传统文化的淡漠似乎没有从根本上改变。人们追捧这些文化盛会的原因，在于人们对中国文化中最精致的文字有一种膜拜的心理，即使如今浸淫于网络语汇，仍心向往之这也是现在的家长在孩子三四岁时就令其背古诗的原因。可惜，孩子的精神生活最终仍被奥数和考级等占据，缺失了“诗和远方”。借古诗词学霸爆红的契机，教育界人士期待能在全社会的努力下，改善古诗词教育的整体氛围，以减少孩子的背书之苦，让孩子带着热爱，去惬意感受和品味古诗词之美。</a:t>
            </a:r>
            <a:endParaRPr lang="zh-CN" altLang="en-US" sz="2400"/>
          </a:p>
          <a:p>
            <a:r>
              <a:rPr lang="zh-CN" altLang="en-US" sz="2400"/>
              <a:t>当喧嚣的现代社会与传统文化有了一次次美丽的“邂逅”，中华文化基因逐渐苏醒，这危机中的微曦，则弥足珍贵。 </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anchor="ctr"/>
          <a:p>
            <a:endParaRPr lang="zh-CN" altLang="en-US"/>
          </a:p>
        </p:txBody>
      </p:sp>
      <p:sp>
        <p:nvSpPr>
          <p:cNvPr id="3" name="内容占位符 2"/>
          <p:cNvSpPr>
            <a:spLocks noGrp="1"/>
          </p:cNvSpPr>
          <p:nvPr>
            <p:ph idx="1"/>
          </p:nvPr>
        </p:nvSpPr>
        <p:spPr>
          <a:xfrm>
            <a:off x="19050" y="66675"/>
            <a:ext cx="9018588" cy="6059488"/>
          </a:xfrm>
        </p:spPr>
        <p:txBody>
          <a:bodyPr/>
          <a:p>
            <a:pPr marL="0" indent="0" fontAlgn="base">
              <a:buNone/>
            </a:pPr>
            <a:r>
              <a:rPr lang="zh-CN" altLang="en-US" sz="2800" b="1" strike="noStrike" noProof="1"/>
              <a:t>7．下列对上述材料的理解，最为准确的一项是（   ）</a:t>
            </a:r>
            <a:endParaRPr lang="zh-CN" altLang="en-US" sz="2800" b="1" strike="noStrike" noProof="1"/>
          </a:p>
          <a:p>
            <a:pPr fontAlgn="base"/>
            <a:r>
              <a:rPr lang="zh-CN" altLang="en-US" sz="2800" b="1" strike="noStrike" noProof="1"/>
              <a:t>A．材料一侧重阐述“中国诗词大会”风靡全国的原因，材料二从主创者的角度侧重阐述举办“中国诗词大会”的意义和初衷。</a:t>
            </a:r>
            <a:endParaRPr lang="zh-CN" altLang="en-US" sz="2800" b="1" strike="noStrike" noProof="1"/>
          </a:p>
          <a:p>
            <a:pPr fontAlgn="base"/>
            <a:r>
              <a:rPr lang="zh-CN" altLang="en-US" sz="2800" b="1" strike="noStrike" noProof="1"/>
              <a:t>B．材料二和材料三都选取了“中国诗词大会”第二季总冠军武亦姝的例子，旨在说明“腹有诗书气自华”的道理。</a:t>
            </a:r>
            <a:endParaRPr lang="zh-CN" altLang="en-US" sz="2800" b="1" strike="noStrike" noProof="1"/>
          </a:p>
          <a:p>
            <a:pPr fontAlgn="base"/>
            <a:r>
              <a:rPr lang="zh-CN" altLang="en-US" sz="2800" b="1" strike="noStrike" noProof="1"/>
              <a:t>C．三则材料关注的都是“中国诗词大会”在丁酉新春爆红的现象，都充分肯定了这档综艺节目所带来的积极的社会影响。</a:t>
            </a:r>
            <a:endParaRPr lang="zh-CN" altLang="en-US" sz="2800" b="1" strike="noStrike" noProof="1"/>
          </a:p>
          <a:p>
            <a:pPr fontAlgn="base"/>
            <a:r>
              <a:rPr lang="zh-CN" altLang="en-US" sz="2800" b="1" strike="noStrike" noProof="1"/>
              <a:t>D．三则材料都关注中国传统文化的继承和发扬问题，但对传统文化的发展前景并不都抱以乐观的态度。</a:t>
            </a:r>
            <a:endParaRPr lang="zh-CN" altLang="en-US" sz="2800" b="1" strike="noStrike" noProof="1"/>
          </a:p>
        </p:txBody>
      </p:sp>
      <p:sp>
        <p:nvSpPr>
          <p:cNvPr id="2" name="文本框 1"/>
          <p:cNvSpPr txBox="1"/>
          <p:nvPr/>
        </p:nvSpPr>
        <p:spPr>
          <a:xfrm>
            <a:off x="7896225" y="66675"/>
            <a:ext cx="454025" cy="583565"/>
          </a:xfrm>
          <a:prstGeom prst="rect">
            <a:avLst/>
          </a:prstGeom>
          <a:noFill/>
        </p:spPr>
        <p:txBody>
          <a:bodyPr wrap="none" rtlCol="0">
            <a:spAutoFit/>
          </a:bodyPr>
          <a:p>
            <a:r>
              <a:rPr lang="en-US" altLang="zh-CN" sz="320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A</a:t>
            </a:r>
            <a:endParaRPr lang="en-US" altLang="zh-CN" sz="3200" noProof="1">
              <a:ln w="22225">
                <a:solidFill>
                  <a:schemeClr val="accent2"/>
                </a:solidFill>
                <a:prstDash val="solid"/>
              </a:ln>
              <a:solidFill>
                <a:schemeClr val="accent2">
                  <a:lumMod val="40000"/>
                  <a:lumOff val="60000"/>
                </a:schemeClr>
              </a:solidFill>
            </a:endParaRPr>
          </a:p>
        </p:txBody>
      </p:sp>
      <p:sp>
        <p:nvSpPr>
          <p:cNvPr id="5" name="文本框 4"/>
          <p:cNvSpPr txBox="1"/>
          <p:nvPr/>
        </p:nvSpPr>
        <p:spPr>
          <a:xfrm>
            <a:off x="457200" y="650240"/>
            <a:ext cx="8453754" cy="1198879"/>
          </a:xfrm>
          <a:prstGeom prst="rect">
            <a:avLst/>
          </a:prstGeom>
          <a:solidFill>
            <a:srgbClr val="FFFF00"/>
          </a:solidFill>
        </p:spPr>
        <p:txBody>
          <a:bodyPr wrap="square" rtlCol="0">
            <a:spAutoFit/>
          </a:bodyPr>
          <a:p>
            <a:r>
              <a:rPr lang="zh-CN" altLang="en-US" sz="2400" b="1" noProof="1">
                <a:latin typeface="+mn-lt"/>
                <a:ea typeface="+mn-ea"/>
                <a:cs typeface="+mn-cs"/>
                <a:sym typeface="+mn-ea"/>
              </a:rPr>
              <a:t>B项材料三选取武亦姝的例子并不是为了”说明腹有诗书气自华‟的道理”，而是为了引发人们对诗词教育乃至如何传承传统文化的理性思考。</a:t>
            </a:r>
            <a:endParaRPr lang="zh-CN" altLang="en-US" sz="2400" b="1" noProof="1">
              <a:ln w="22225">
                <a:solidFill>
                  <a:schemeClr val="accent2"/>
                </a:solidFill>
                <a:prstDash val="solid"/>
              </a:ln>
              <a:solidFill>
                <a:schemeClr val="accent2">
                  <a:lumMod val="40000"/>
                  <a:lumOff val="60000"/>
                </a:schemeClr>
              </a:solidFill>
              <a:latin typeface="+mn-lt"/>
              <a:ea typeface="+mn-ea"/>
              <a:sym typeface="+mn-ea"/>
            </a:endParaRPr>
          </a:p>
        </p:txBody>
      </p:sp>
      <p:sp>
        <p:nvSpPr>
          <p:cNvPr id="6" name="文本框 5"/>
          <p:cNvSpPr txBox="1"/>
          <p:nvPr/>
        </p:nvSpPr>
        <p:spPr>
          <a:xfrm>
            <a:off x="346075" y="2260600"/>
            <a:ext cx="8453438" cy="952500"/>
          </a:xfrm>
          <a:prstGeom prst="rect">
            <a:avLst/>
          </a:prstGeom>
          <a:solidFill>
            <a:srgbClr val="FFFF00"/>
          </a:solidFill>
          <a:ln w="9525">
            <a:noFill/>
          </a:ln>
        </p:spPr>
        <p:txBody>
          <a:bodyPr wrap="square" anchor="t">
            <a:spAutoFit/>
          </a:bodyPr>
          <a:p>
            <a:r>
              <a:rPr lang="zh-CN" altLang="en-US" sz="2800" b="1">
                <a:latin typeface="Arial" panose="020B0604020202020204" pitchFamily="34" charset="0"/>
                <a:ea typeface="宋体" panose="02010600030101010101" pitchFamily="2" charset="-122"/>
                <a:sym typeface="宋体" panose="02010600030101010101" pitchFamily="2" charset="-122"/>
              </a:rPr>
              <a:t>C项“都充分肯定了这档综艺节目所带来的积极的社会影响”说法绝对，材料三的看法有所保留。</a:t>
            </a:r>
            <a:endParaRPr lang="zh-CN" altLang="en-US" sz="2800" b="1">
              <a:latin typeface="Arial" panose="020B0604020202020204" pitchFamily="34" charset="0"/>
              <a:ea typeface="宋体" panose="02010600030101010101" pitchFamily="2" charset="-122"/>
              <a:sym typeface="宋体" panose="02010600030101010101" pitchFamily="2" charset="-122"/>
            </a:endParaRPr>
          </a:p>
        </p:txBody>
      </p:sp>
      <p:sp>
        <p:nvSpPr>
          <p:cNvPr id="7" name="文本框 6"/>
          <p:cNvSpPr txBox="1"/>
          <p:nvPr/>
        </p:nvSpPr>
        <p:spPr>
          <a:xfrm>
            <a:off x="165735" y="5581015"/>
            <a:ext cx="8453755" cy="953135"/>
          </a:xfrm>
          <a:prstGeom prst="rect">
            <a:avLst/>
          </a:prstGeom>
          <a:solidFill>
            <a:srgbClr val="FFFF00"/>
          </a:solidFill>
        </p:spPr>
        <p:txBody>
          <a:bodyPr wrap="square" rtlCol="0">
            <a:spAutoFit/>
          </a:bodyPr>
          <a:p>
            <a:r>
              <a:rPr lang="zh-CN" altLang="en-US" sz="2800" b="1" noProof="1">
                <a:latin typeface="+mn-lt"/>
                <a:ea typeface="+mn-ea"/>
                <a:cs typeface="+mn-cs"/>
                <a:sym typeface="+mn-ea"/>
              </a:rPr>
              <a:t>D项“并不都抱以乐观的态度”理解有误，三则材料“对传统文化的发展前景”都抱以乐观的态度。</a:t>
            </a:r>
            <a:endParaRPr lang="zh-CN" altLang="en-US" sz="2800" b="1" noProof="1">
              <a:ln w="22225">
                <a:solidFill>
                  <a:schemeClr val="accent2"/>
                </a:solidFill>
                <a:prstDash val="solid"/>
              </a:ln>
              <a:solidFill>
                <a:schemeClr val="accent2">
                  <a:lumMod val="40000"/>
                  <a:lumOff val="60000"/>
                </a:schemeClr>
              </a:solidFill>
              <a:latin typeface="+mn-lt"/>
              <a:ea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1" nodeType="clickEffect">
                                  <p:stCondLst>
                                    <p:cond delay="0"/>
                                  </p:stCondLst>
                                  <p:childTnLst>
                                    <p:animEffect transition="out" filter="blinds(horizontal)">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5" grpId="1" bldLvl="0" animBg="1"/>
      <p:bldP spid="6" grpId="0" bldLvl="0" animBg="1"/>
      <p:bldP spid="6" grpId="1" bldLvl="0" animBg="1"/>
      <p:bldP spid="7" grpId="0" bldLvl="0" animBg="1"/>
      <p:bldP spid="7"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p:txBody>
          <a:bodyPr anchor="ctr"/>
          <a:p>
            <a:endParaRPr lang="zh-CN" altLang="en-US"/>
          </a:p>
        </p:txBody>
      </p:sp>
      <p:sp>
        <p:nvSpPr>
          <p:cNvPr id="6146" name="内容占位符 2"/>
          <p:cNvSpPr>
            <a:spLocks noGrp="1"/>
          </p:cNvSpPr>
          <p:nvPr>
            <p:ph idx="1"/>
          </p:nvPr>
        </p:nvSpPr>
        <p:spPr>
          <a:xfrm>
            <a:off x="-44450" y="12700"/>
            <a:ext cx="9202738" cy="6113463"/>
          </a:xfrm>
        </p:spPr>
        <p:txBody>
          <a:bodyPr anchor="t"/>
          <a:p>
            <a:r>
              <a:rPr lang="zh-CN" altLang="en-US" sz="2400" b="1"/>
              <a:t>8．下列对上述材料的分析，较为合理的两项是（5分）</a:t>
            </a:r>
            <a:endParaRPr lang="zh-CN" altLang="en-US" sz="2400" b="1"/>
          </a:p>
          <a:p>
            <a:r>
              <a:rPr lang="zh-CN" altLang="en-US" sz="2400" b="1"/>
              <a:t>A．三则材料都谈到了“中国诗词大会”的影响，相比较而言，第一、第三则材料的观点更能代表观众们对“中国诗词大会”的普遍看法。</a:t>
            </a:r>
            <a:endParaRPr lang="zh-CN" altLang="en-US" sz="2400" b="1"/>
          </a:p>
          <a:p>
            <a:r>
              <a:rPr lang="zh-CN" altLang="en-US" sz="2400" b="1"/>
              <a:t>B．三则材料来源不尽相同，有报纸，有新闻网站，但都及时捕捉到了社会热点，体现了新闻讲求时效性的特点。</a:t>
            </a:r>
            <a:endParaRPr lang="zh-CN" altLang="en-US" sz="2400" b="1"/>
          </a:p>
          <a:p>
            <a:r>
              <a:rPr lang="zh-CN" altLang="en-US" sz="2400" b="1"/>
              <a:t>C．对于同一综艺现象的报道，三家媒体的受众不同，报道的侧重点也不一样，比如《中国青年报》就突出强调了青年一代与诗词的关系。</a:t>
            </a:r>
            <a:endParaRPr lang="zh-CN" altLang="en-US" sz="2400" b="1"/>
          </a:p>
          <a:p>
            <a:r>
              <a:rPr lang="zh-CN" altLang="en-US" sz="2400" b="1"/>
              <a:t>D．三则材料除了具有新闻客观性的特点之外，还具有一定的文学色彩，如三则材料最后一段的抒情性语言，增强了新闻的感染力。</a:t>
            </a:r>
            <a:endParaRPr lang="zh-CN" altLang="en-US" sz="2400" b="1"/>
          </a:p>
          <a:p>
            <a:r>
              <a:rPr lang="zh-CN" altLang="en-US" sz="2400" b="1"/>
              <a:t>E．三则材料都不注重对新闻事实的详细报道，而重在阐述对诗词综艺节目火爆现象的看法，以引发人们的思考。</a:t>
            </a:r>
            <a:endParaRPr lang="zh-CN" altLang="en-US" sz="2400" b="1"/>
          </a:p>
        </p:txBody>
      </p:sp>
      <p:sp>
        <p:nvSpPr>
          <p:cNvPr id="2" name="文本框 1"/>
          <p:cNvSpPr txBox="1"/>
          <p:nvPr/>
        </p:nvSpPr>
        <p:spPr>
          <a:xfrm>
            <a:off x="7896225" y="66675"/>
            <a:ext cx="747395" cy="583565"/>
          </a:xfrm>
          <a:prstGeom prst="rect">
            <a:avLst/>
          </a:prstGeom>
          <a:noFill/>
        </p:spPr>
        <p:txBody>
          <a:bodyPr wrap="none" rtlCol="0">
            <a:spAutoFit/>
          </a:bodyPr>
          <a:p>
            <a:r>
              <a:rPr lang="en-US" altLang="zh-CN" sz="320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BD</a:t>
            </a:r>
            <a:endParaRPr lang="en-US" altLang="zh-CN" sz="3200" noProof="1">
              <a:ln w="22225">
                <a:solidFill>
                  <a:schemeClr val="accent2"/>
                </a:solidFill>
                <a:prstDash val="solid"/>
              </a:ln>
              <a:solidFill>
                <a:schemeClr val="accent2">
                  <a:lumMod val="40000"/>
                  <a:lumOff val="60000"/>
                </a:schemeClr>
              </a:solidFill>
            </a:endParaRPr>
          </a:p>
        </p:txBody>
      </p:sp>
      <p:sp>
        <p:nvSpPr>
          <p:cNvPr id="5" name="文本框 4"/>
          <p:cNvSpPr txBox="1"/>
          <p:nvPr/>
        </p:nvSpPr>
        <p:spPr>
          <a:xfrm>
            <a:off x="330200" y="1725613"/>
            <a:ext cx="8453438" cy="1198562"/>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A项“第一、第三则材料的观点更能代’表观众们对《中国诗词大会》的普遍看法”理解有误，第三则材料是部分教育界人士的观点，不一定能代表观众们的普遍看法。</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
        <p:nvSpPr>
          <p:cNvPr id="4" name="文本框 3"/>
          <p:cNvSpPr txBox="1"/>
          <p:nvPr/>
        </p:nvSpPr>
        <p:spPr>
          <a:xfrm>
            <a:off x="457200" y="3717925"/>
            <a:ext cx="8453438" cy="830263"/>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C项“三家媒体的受众不同”理解不准确，三家媒体的受众有交叉。</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
        <p:nvSpPr>
          <p:cNvPr id="6" name="文本框 5"/>
          <p:cNvSpPr txBox="1"/>
          <p:nvPr/>
        </p:nvSpPr>
        <p:spPr>
          <a:xfrm>
            <a:off x="330200" y="3533775"/>
            <a:ext cx="8582025" cy="1198563"/>
          </a:xfrm>
          <a:prstGeom prst="rect">
            <a:avLst/>
          </a:prstGeom>
          <a:solidFill>
            <a:srgbClr val="FFFF00"/>
          </a:solidFill>
          <a:ln w="9525">
            <a:noFill/>
          </a:ln>
        </p:spPr>
        <p:txBody>
          <a:bodyPr wrap="square" anchor="t">
            <a:spAutoFit/>
          </a:bodyPr>
          <a:p>
            <a:r>
              <a:rPr lang="zh-CN" altLang="en-US" sz="2400" b="1">
                <a:latin typeface="Arial" panose="020B0604020202020204" pitchFamily="34" charset="0"/>
                <a:ea typeface="宋体" panose="02010600030101010101" pitchFamily="2" charset="-122"/>
                <a:sym typeface="宋体" panose="02010600030101010101" pitchFamily="2" charset="-122"/>
              </a:rPr>
              <a:t>E项“三则材料……重在阐述对诗词综艺节目火爆现象的看法”理解有误，材料二是从主创者的角度侧重阐述举办“中国诗词大会”的意义和初衷。</a:t>
            </a:r>
            <a:endParaRPr lang="zh-CN" altLang="en-US" sz="2400" b="1">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1" nodeType="clickEffect">
                                  <p:stCondLst>
                                    <p:cond delay="0"/>
                                  </p:stCondLst>
                                  <p:childTnLst>
                                    <p:animEffect transition="out" filter="blinds(horizontal)">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5" grpId="1" bldLvl="0" animBg="1"/>
      <p:bldP spid="4" grpId="0" bldLvl="0" animBg="1"/>
      <p:bldP spid="4" grpId="1" bldLvl="0" animBg="1"/>
      <p:bldP spid="6" grpId="0" bldLvl="0" animBg="1"/>
      <p:bldP spid="6" grpId="1" bldLvl="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7475</Words>
  <PresentationFormat>在屏幕上显示</PresentationFormat>
  <Paragraphs>173</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Arial</vt:lpstr>
      <vt:lpstr>宋体</vt:lpstr>
      <vt:lpstr>Wingdings</vt:lpstr>
      <vt:lpstr>微软雅黑</vt:lpstr>
      <vt:lpstr>Arial Unicode MS</vt:lpstr>
      <vt:lpstr>Calibri</vt:lpstr>
      <vt:lpstr>默认设计模板</vt:lpstr>
      <vt:lpstr>2018高考实用类文本  （非连续性文本）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 、“中国诗词大会”这一综艺节目产生了怎样的影响？请综合三则材料进行概括。（4分）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2017-11-19T07:33:00Z</dcterms:created>
  <dcterms:modified xsi:type="dcterms:W3CDTF">2018-08-21T00:44:11Z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2052-10.1.0.7468</vt:lpwstr>
  </property>
</Properties>
</file>