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2FAD-3AF0-4F41-837D-5EBF73BD90F7}" type="datetimeFigureOut">
              <a:rPr lang="zh-CN" altLang="en-US" smtClean="0"/>
              <a:pPr/>
              <a:t>2012-6-15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1693-8A57-46D2-9CD8-DEBB5565D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2FAD-3AF0-4F41-837D-5EBF73BD90F7}" type="datetimeFigureOut">
              <a:rPr lang="zh-CN" altLang="en-US" smtClean="0"/>
              <a:pPr/>
              <a:t>2012-6-15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1693-8A57-46D2-9CD8-DEBB5565D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2FAD-3AF0-4F41-837D-5EBF73BD90F7}" type="datetimeFigureOut">
              <a:rPr lang="zh-CN" altLang="en-US" smtClean="0"/>
              <a:pPr/>
              <a:t>2012-6-15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1693-8A57-46D2-9CD8-DEBB5565D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2FAD-3AF0-4F41-837D-5EBF73BD90F7}" type="datetimeFigureOut">
              <a:rPr lang="zh-CN" altLang="en-US" smtClean="0"/>
              <a:pPr/>
              <a:t>2012-6-15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1693-8A57-46D2-9CD8-DEBB5565D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2FAD-3AF0-4F41-837D-5EBF73BD90F7}" type="datetimeFigureOut">
              <a:rPr lang="zh-CN" altLang="en-US" smtClean="0"/>
              <a:pPr/>
              <a:t>2012-6-15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1693-8A57-46D2-9CD8-DEBB5565D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2FAD-3AF0-4F41-837D-5EBF73BD90F7}" type="datetimeFigureOut">
              <a:rPr lang="zh-CN" altLang="en-US" smtClean="0"/>
              <a:pPr/>
              <a:t>2012-6-15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1693-8A57-46D2-9CD8-DEBB5565D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2FAD-3AF0-4F41-837D-5EBF73BD90F7}" type="datetimeFigureOut">
              <a:rPr lang="zh-CN" altLang="en-US" smtClean="0"/>
              <a:pPr/>
              <a:t>2012-6-15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1693-8A57-46D2-9CD8-DEBB5565D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2FAD-3AF0-4F41-837D-5EBF73BD90F7}" type="datetimeFigureOut">
              <a:rPr lang="zh-CN" altLang="en-US" smtClean="0"/>
              <a:pPr/>
              <a:t>2012-6-15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1693-8A57-46D2-9CD8-DEBB5565D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2FAD-3AF0-4F41-837D-5EBF73BD90F7}" type="datetimeFigureOut">
              <a:rPr lang="zh-CN" altLang="en-US" smtClean="0"/>
              <a:pPr/>
              <a:t>2012-6-15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1693-8A57-46D2-9CD8-DEBB5565D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2FAD-3AF0-4F41-837D-5EBF73BD90F7}" type="datetimeFigureOut">
              <a:rPr lang="zh-CN" altLang="en-US" smtClean="0"/>
              <a:pPr/>
              <a:t>2012-6-15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1693-8A57-46D2-9CD8-DEBB5565D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2FAD-3AF0-4F41-837D-5EBF73BD90F7}" type="datetimeFigureOut">
              <a:rPr lang="zh-CN" altLang="en-US" smtClean="0"/>
              <a:pPr/>
              <a:t>2012-6-15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1693-8A57-46D2-9CD8-DEBB5565D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A2FAD-3AF0-4F41-837D-5EBF73BD90F7}" type="datetimeFigureOut">
              <a:rPr lang="zh-CN" altLang="en-US" smtClean="0"/>
              <a:pPr/>
              <a:t>2012-6-15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31693-8A57-46D2-9CD8-DEBB5565D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baidu.com/view/26403.htm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55846.htm" TargetMode="External"/><Relationship Id="rId2" Type="http://schemas.openxmlformats.org/officeDocument/2006/relationships/hyperlink" Target="http://baike.baidu.com/view/11023.htm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baike.baidu.com/view/58852.htm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2376.htm" TargetMode="External"/><Relationship Id="rId2" Type="http://schemas.openxmlformats.org/officeDocument/2006/relationships/hyperlink" Target="http://baike.baidu.com/view/6385.htm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3171847"/>
          </a:xfrm>
        </p:spPr>
        <p:txBody>
          <a:bodyPr>
            <a:norm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</a:rPr>
              <a:t>八年级下语文</a:t>
            </a:r>
            <a:r>
              <a:rPr lang="zh-CN" altLang="en-US" sz="6600" b="1" dirty="0">
                <a:solidFill>
                  <a:srgbClr val="FF0000"/>
                </a:solidFill>
              </a:rPr>
              <a:t>   </a:t>
            </a:r>
            <a:r>
              <a:rPr lang="en-US" altLang="zh-CN" sz="6600" b="1" dirty="0" smtClean="0">
                <a:solidFill>
                  <a:srgbClr val="FF0000"/>
                </a:solidFill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</a:rPr>
            </a:br>
            <a:r>
              <a:rPr lang="zh-CN" altLang="en-US" sz="6600" b="1" dirty="0" smtClean="0">
                <a:solidFill>
                  <a:srgbClr val="FF0000"/>
                </a:solidFill>
              </a:rPr>
              <a:t>复习综合</a:t>
            </a:r>
            <a:r>
              <a:rPr lang="zh-CN" altLang="en-US" sz="6600" b="1" dirty="0">
                <a:solidFill>
                  <a:srgbClr val="FF0000"/>
                </a:solidFill>
              </a:rPr>
              <a:t>练习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21038120">
            <a:off x="678965" y="3483813"/>
            <a:ext cx="7786742" cy="1080914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00B050"/>
                </a:solidFill>
              </a:rPr>
              <a:t>上蔡县城南中学  刘二龙</a:t>
            </a:r>
            <a:endParaRPr lang="zh-CN" altLang="en-US" sz="4800" b="1" dirty="0">
              <a:solidFill>
                <a:srgbClr val="00B05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24752" y="5143358"/>
            <a:ext cx="47291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2012</a:t>
            </a:r>
            <a:r>
              <a:rPr lang="zh-CN" alt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年</a:t>
            </a:r>
            <a:r>
              <a:rPr lang="en-US" altLang="zh-CN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6</a:t>
            </a:r>
            <a:r>
              <a:rPr lang="zh-CN" alt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月</a:t>
            </a:r>
            <a:r>
              <a:rPr lang="en-US" altLang="zh-CN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14</a:t>
            </a:r>
            <a:r>
              <a:rPr lang="zh-CN" alt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日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sz="half" idx="1"/>
          </p:nvPr>
        </p:nvSpPr>
        <p:spPr>
          <a:xfrm>
            <a:off x="285720" y="357166"/>
            <a:ext cx="8501122" cy="576899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、斯蒂芬</a:t>
            </a:r>
            <a:r>
              <a:rPr lang="en-US" altLang="zh-CN" dirty="0" smtClean="0"/>
              <a:t>·</a:t>
            </a:r>
            <a:r>
              <a:rPr lang="zh-CN" altLang="en-US" dirty="0" smtClean="0"/>
              <a:t>茨威格</a:t>
            </a:r>
            <a:r>
              <a:rPr lang="en-US" altLang="zh-CN" dirty="0" smtClean="0"/>
              <a:t>(1881</a:t>
            </a:r>
            <a:r>
              <a:rPr lang="zh-CN" altLang="en-US" dirty="0" smtClean="0"/>
              <a:t>～</a:t>
            </a:r>
            <a:r>
              <a:rPr lang="en-US" altLang="zh-CN" dirty="0" smtClean="0"/>
              <a:t>1942)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</a:t>
            </a:r>
            <a:r>
              <a:rPr lang="zh-CN" altLang="en-US" dirty="0" smtClean="0"/>
              <a:t>（国籍）作家</a:t>
            </a:r>
            <a:r>
              <a:rPr lang="en-US" altLang="zh-CN" dirty="0" smtClean="0"/>
              <a:t>				</a:t>
            </a:r>
            <a:r>
              <a:rPr lang="zh-CN" altLang="en-US" dirty="0" smtClean="0"/>
              <a:t>。擅长写小说、人物传记，也写诗歌、戏剧、传记、散文特写和翻译作品。作品有</a:t>
            </a:r>
            <a:r>
              <a:rPr lang="en-US" altLang="zh-CN" dirty="0" smtClean="0"/>
              <a:t>(</a:t>
            </a:r>
            <a:r>
              <a:rPr lang="zh-CN" altLang="en-US" dirty="0" smtClean="0"/>
              <a:t>月光小巷</a:t>
            </a:r>
            <a:r>
              <a:rPr lang="en-US" altLang="zh-CN" dirty="0" smtClean="0"/>
              <a:t>&gt;</a:t>
            </a:r>
            <a:r>
              <a:rPr lang="zh-CN" altLang="en-US" dirty="0" smtClean="0"/>
              <a:t>、</a:t>
            </a:r>
            <a:r>
              <a:rPr lang="en-US" altLang="zh-CN" dirty="0" smtClean="0"/>
              <a:t>&lt;</a:t>
            </a:r>
            <a:r>
              <a:rPr lang="zh-CN" altLang="en-US" dirty="0" smtClean="0"/>
              <a:t>看不见的珍藏</a:t>
            </a:r>
            <a:r>
              <a:rPr lang="en-US" altLang="zh-CN" dirty="0" smtClean="0"/>
              <a:t>&gt;</a:t>
            </a:r>
            <a:r>
              <a:rPr lang="zh-CN" altLang="en-US" dirty="0" smtClean="0"/>
              <a:t>、</a:t>
            </a:r>
            <a:r>
              <a:rPr lang="en-US" altLang="zh-CN" dirty="0" smtClean="0"/>
              <a:t>&lt;</a:t>
            </a:r>
            <a:r>
              <a:rPr lang="zh-CN" altLang="en-US" dirty="0" smtClean="0"/>
              <a:t>一个陌生女人的来信</a:t>
            </a:r>
            <a:r>
              <a:rPr lang="en-US" altLang="zh-CN" dirty="0" smtClean="0"/>
              <a:t>&gt;</a:t>
            </a:r>
            <a:r>
              <a:rPr lang="zh-CN" altLang="en-US" dirty="0" smtClean="0"/>
              <a:t>、</a:t>
            </a:r>
            <a:r>
              <a:rPr lang="en-US" altLang="zh-CN" dirty="0" smtClean="0"/>
              <a:t>&lt;</a:t>
            </a:r>
            <a:r>
              <a:rPr lang="zh-CN" altLang="en-US" dirty="0" smtClean="0"/>
              <a:t>象棋的故事</a:t>
            </a:r>
            <a:r>
              <a:rPr lang="en-US" altLang="zh-CN" dirty="0" smtClean="0"/>
              <a:t>&gt;</a:t>
            </a:r>
            <a:r>
              <a:rPr lang="zh-CN" altLang="en-US" dirty="0" smtClean="0"/>
              <a:t>等。 </a:t>
            </a:r>
          </a:p>
          <a:p>
            <a:pPr>
              <a:buNone/>
            </a:pPr>
            <a:r>
              <a:rPr lang="en-US" altLang="zh-CN" dirty="0" smtClean="0"/>
              <a:t>5</a:t>
            </a:r>
            <a:r>
              <a:rPr lang="zh-CN" altLang="en-US" dirty="0" smtClean="0"/>
              <a:t>、列夫</a:t>
            </a:r>
            <a:r>
              <a:rPr lang="en-US" altLang="zh-CN" dirty="0" smtClean="0"/>
              <a:t>·</a:t>
            </a:r>
            <a:r>
              <a:rPr lang="zh-CN" altLang="en-US" dirty="0" smtClean="0"/>
              <a:t>尼古拉耶维奇</a:t>
            </a:r>
            <a:r>
              <a:rPr lang="en-US" altLang="zh-CN" dirty="0" smtClean="0"/>
              <a:t>·</a:t>
            </a:r>
            <a:r>
              <a:rPr lang="zh-CN" altLang="en-US" dirty="0" smtClean="0"/>
              <a:t>托尔斯泰</a:t>
            </a:r>
            <a:r>
              <a:rPr lang="en-US" altLang="zh-CN" dirty="0" smtClean="0"/>
              <a:t>(1828</a:t>
            </a:r>
            <a:r>
              <a:rPr lang="zh-CN" altLang="en-US" dirty="0" smtClean="0"/>
              <a:t>～</a:t>
            </a:r>
            <a:r>
              <a:rPr lang="en-US" altLang="zh-CN" dirty="0" smtClean="0"/>
              <a:t>1910)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19</a:t>
            </a:r>
            <a:r>
              <a:rPr lang="zh-CN" altLang="en-US" dirty="0" smtClean="0"/>
              <a:t>世纪末</a:t>
            </a:r>
            <a:r>
              <a:rPr lang="en-US" altLang="zh-CN" dirty="0" smtClean="0"/>
              <a:t>20</a:t>
            </a:r>
            <a:r>
              <a:rPr lang="zh-CN" altLang="en-US" dirty="0" smtClean="0"/>
              <a:t>世纪初</a:t>
            </a:r>
            <a:r>
              <a:rPr lang="en-US" altLang="zh-CN" dirty="0" smtClean="0"/>
              <a:t>_______</a:t>
            </a:r>
            <a:r>
              <a:rPr lang="zh-CN" altLang="en-US" dirty="0" smtClean="0"/>
              <a:t>（国籍）最伟大的文学家，也是世界文学史上最杰出的作家之一，他的文学作品在世界文学中占有第一流的地位。代表作有</a:t>
            </a:r>
            <a:r>
              <a:rPr lang="en-US" altLang="zh-CN" dirty="0" smtClean="0"/>
              <a:t>&lt;________________&gt;</a:t>
            </a:r>
            <a:r>
              <a:rPr lang="zh-CN" altLang="en-US" dirty="0" smtClean="0"/>
              <a:t>、</a:t>
            </a:r>
            <a:r>
              <a:rPr lang="en-US" altLang="zh-CN" dirty="0" smtClean="0"/>
              <a:t>&lt;_____________&gt;</a:t>
            </a:r>
            <a:r>
              <a:rPr lang="zh-CN" altLang="en-US" dirty="0" smtClean="0"/>
              <a:t>、</a:t>
            </a:r>
            <a:r>
              <a:rPr lang="en-US" altLang="zh-CN" dirty="0" smtClean="0"/>
              <a:t>&lt;_________&gt; </a:t>
            </a:r>
          </a:p>
          <a:p>
            <a:pPr>
              <a:buNone/>
            </a:pPr>
            <a:r>
              <a:rPr lang="en-US" altLang="zh-CN" dirty="0" smtClean="0"/>
              <a:t>6</a:t>
            </a:r>
            <a:r>
              <a:rPr lang="zh-CN" altLang="en-US" dirty="0" smtClean="0"/>
              <a:t>、海伦</a:t>
            </a:r>
            <a:r>
              <a:rPr lang="en-US" altLang="zh-CN" dirty="0" smtClean="0"/>
              <a:t>·</a:t>
            </a:r>
            <a:r>
              <a:rPr lang="zh-CN" altLang="en-US" dirty="0" smtClean="0"/>
              <a:t>凯勒</a:t>
            </a:r>
            <a:r>
              <a:rPr lang="en-US" altLang="zh-CN" dirty="0" smtClean="0"/>
              <a:t>(1880</a:t>
            </a:r>
            <a:r>
              <a:rPr lang="zh-CN" altLang="en-US" dirty="0" smtClean="0"/>
              <a:t>～</a:t>
            </a:r>
            <a:r>
              <a:rPr lang="en-US" altLang="zh-CN" dirty="0" smtClean="0"/>
              <a:t>1968)</a:t>
            </a:r>
            <a:r>
              <a:rPr lang="zh-CN" altLang="en-US" dirty="0" smtClean="0"/>
              <a:t>，美国著名女作家、教育家、社会活动家。</a:t>
            </a:r>
          </a:p>
          <a:p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>
          <a:xfrm>
            <a:off x="500034" y="357166"/>
            <a:ext cx="8186766" cy="600079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</a:t>
            </a:r>
            <a:r>
              <a:rPr lang="zh-CN" altLang="en-US" dirty="0" smtClean="0">
                <a:solidFill>
                  <a:srgbClr val="FF0000"/>
                </a:solidFill>
              </a:rPr>
              <a:t>奥地利</a:t>
            </a: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  小说家、传记作家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  <a:hlinkClick r:id="rId2" action="ppaction://hlinkfile"/>
              </a:rPr>
              <a:t>																																				</a:t>
            </a:r>
            <a:r>
              <a:rPr lang="zh-CN" altLang="en-US" dirty="0" smtClean="0">
                <a:solidFill>
                  <a:srgbClr val="FF0000"/>
                </a:solidFill>
                <a:hlinkClick r:id="rId2" action="ppaction://hlinkfile"/>
              </a:rPr>
              <a:t>俄国</a:t>
            </a:r>
            <a:r>
              <a:rPr lang="en-US" altLang="zh-CN" dirty="0" smtClean="0">
                <a:solidFill>
                  <a:srgbClr val="FF0000"/>
                </a:solidFill>
              </a:rPr>
              <a:t>																						</a:t>
            </a:r>
            <a:r>
              <a:rPr lang="zh-CN" altLang="en-US" dirty="0" smtClean="0">
                <a:solidFill>
                  <a:srgbClr val="FF0000"/>
                </a:solidFill>
              </a:rPr>
              <a:t>战争与和平</a:t>
            </a:r>
            <a:r>
              <a:rPr lang="en-US" altLang="zh-CN" dirty="0" smtClean="0">
                <a:solidFill>
                  <a:srgbClr val="FF0000"/>
                </a:solidFill>
              </a:rPr>
              <a:t>		     </a:t>
            </a:r>
            <a:r>
              <a:rPr lang="zh-CN" altLang="en-US" dirty="0" smtClean="0">
                <a:solidFill>
                  <a:srgbClr val="FF0000"/>
                </a:solidFill>
              </a:rPr>
              <a:t>安娜卡列尼娜</a:t>
            </a:r>
            <a:r>
              <a:rPr lang="en-US" altLang="zh-CN" dirty="0" smtClean="0">
                <a:solidFill>
                  <a:srgbClr val="FF0000"/>
                </a:solidFill>
              </a:rPr>
              <a:t>		       	</a:t>
            </a:r>
            <a:r>
              <a:rPr lang="zh-CN" altLang="en-US" dirty="0" smtClean="0">
                <a:solidFill>
                  <a:srgbClr val="FF0000"/>
                </a:solidFill>
              </a:rPr>
              <a:t>复活</a:t>
            </a:r>
            <a:r>
              <a:rPr lang="en-US" altLang="zh-CN" dirty="0" smtClean="0">
                <a:solidFill>
                  <a:srgbClr val="FF0000"/>
                </a:solidFill>
              </a:rPr>
              <a:t>							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92D050"/>
                </a:solidFill>
              </a:rPr>
              <a:t>(</a:t>
            </a:r>
            <a:r>
              <a:rPr lang="zh-CN" altLang="en-US" b="1" dirty="0" smtClean="0">
                <a:solidFill>
                  <a:srgbClr val="92D050"/>
                </a:solidFill>
              </a:rPr>
              <a:t>二</a:t>
            </a:r>
            <a:r>
              <a:rPr lang="en-US" altLang="zh-CN" b="1" dirty="0" smtClean="0">
                <a:solidFill>
                  <a:srgbClr val="92D050"/>
                </a:solidFill>
              </a:rPr>
              <a:t>)</a:t>
            </a:r>
            <a:r>
              <a:rPr lang="zh-CN" altLang="en-US" b="1" dirty="0" smtClean="0">
                <a:solidFill>
                  <a:srgbClr val="92D050"/>
                </a:solidFill>
              </a:rPr>
              <a:t>、第二单元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28670"/>
            <a:ext cx="8401080" cy="519749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、屈原，我国最早的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诗人。名平，字原，</a:t>
            </a:r>
            <a:r>
              <a:rPr lang="en-US" altLang="zh-CN" dirty="0" smtClean="0"/>
              <a:t>_______</a:t>
            </a:r>
            <a:r>
              <a:rPr lang="zh-CN" altLang="en-US" dirty="0" smtClean="0"/>
              <a:t>时楚国人。代表作有</a:t>
            </a:r>
            <a:r>
              <a:rPr lang="en-US" altLang="zh-CN" dirty="0" smtClean="0"/>
              <a:t>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、郭沫若，新时期进步文化界的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、巴金，原名</a:t>
            </a:r>
            <a:r>
              <a:rPr lang="en-US" altLang="zh-CN" dirty="0" smtClean="0"/>
              <a:t>_________</a:t>
            </a:r>
            <a:r>
              <a:rPr lang="zh-CN" altLang="en-US" dirty="0" smtClean="0"/>
              <a:t>，字</a:t>
            </a:r>
            <a:r>
              <a:rPr lang="en-US" altLang="zh-CN" dirty="0" smtClean="0"/>
              <a:t>_________</a:t>
            </a:r>
            <a:r>
              <a:rPr lang="zh-CN" altLang="en-US" dirty="0" smtClean="0"/>
              <a:t>。现当代著名作家。主要作品有“激流三部曲”</a:t>
            </a:r>
            <a:r>
              <a:rPr lang="en-US" altLang="zh-CN" dirty="0" smtClean="0"/>
              <a:t>《____》《____》《____》</a:t>
            </a:r>
            <a:r>
              <a:rPr lang="zh-CN" altLang="en-US" dirty="0" smtClean="0"/>
              <a:t>；“爱情三部曲”</a:t>
            </a:r>
            <a:r>
              <a:rPr lang="en-US" altLang="zh-CN" dirty="0" smtClean="0"/>
              <a:t>《_____》《______》《_____》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、高尔基，</a:t>
            </a:r>
            <a:r>
              <a:rPr lang="en-US" altLang="zh-CN" dirty="0" smtClean="0"/>
              <a:t>____</a:t>
            </a:r>
            <a:r>
              <a:rPr lang="en-US" altLang="zh-CN" u="sng" dirty="0" smtClean="0"/>
              <a:t>	</a:t>
            </a:r>
            <a:r>
              <a:rPr lang="zh-CN" altLang="en-US" dirty="0" smtClean="0"/>
              <a:t>国作家，“无产阶级艺术最伟大的代表者”（列宁语），社会主义现实主义文学奠基人。代表作品有小说</a:t>
            </a:r>
            <a:r>
              <a:rPr lang="en-US" altLang="zh-CN" dirty="0" smtClean="0"/>
              <a:t>《_______》</a:t>
            </a:r>
            <a:r>
              <a:rPr lang="zh-CN" altLang="en-US" dirty="0" smtClean="0"/>
              <a:t>，自传体小说</a:t>
            </a:r>
            <a:r>
              <a:rPr lang="en-US" altLang="zh-CN" dirty="0" smtClean="0"/>
              <a:t>《______》《_________》《_________》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altLang="zh-CN" dirty="0" smtClean="0"/>
              <a:t>5</a:t>
            </a:r>
            <a:r>
              <a:rPr lang="zh-CN" altLang="en-US" dirty="0" smtClean="0"/>
              <a:t>、纪伯伦，</a:t>
            </a:r>
            <a:r>
              <a:rPr lang="en-US" altLang="zh-CN" dirty="0" smtClean="0"/>
              <a:t>________</a:t>
            </a:r>
            <a:r>
              <a:rPr lang="en-US" altLang="zh-CN" u="sng" dirty="0" smtClean="0"/>
              <a:t>		</a:t>
            </a:r>
            <a:r>
              <a:rPr lang="zh-CN" altLang="en-US" dirty="0" smtClean="0"/>
              <a:t>诗人、画家。</a:t>
            </a:r>
          </a:p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285720" y="1071546"/>
            <a:ext cx="8715436" cy="578645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dirty="0" smtClean="0"/>
              <a:t>					</a:t>
            </a:r>
            <a:r>
              <a:rPr lang="zh-CN" altLang="en-US" dirty="0" smtClean="0">
                <a:solidFill>
                  <a:srgbClr val="FF0000"/>
                </a:solidFill>
              </a:rPr>
              <a:t>爱国诗人</a:t>
            </a:r>
            <a:r>
              <a:rPr lang="en-US" altLang="zh-CN" dirty="0" smtClean="0">
                <a:solidFill>
                  <a:srgbClr val="FF0000"/>
                </a:solidFill>
              </a:rPr>
              <a:t>				</a:t>
            </a:r>
            <a:r>
              <a:rPr lang="zh-CN" altLang="en-US" dirty="0" smtClean="0">
                <a:solidFill>
                  <a:srgbClr val="FF0000"/>
                </a:solidFill>
              </a:rPr>
              <a:t>春秋</a:t>
            </a:r>
            <a:r>
              <a:rPr lang="en-US" altLang="zh-CN" dirty="0" smtClean="0">
                <a:solidFill>
                  <a:srgbClr val="FF0000"/>
                </a:solidFill>
              </a:rPr>
              <a:t>				 《</a:t>
            </a:r>
            <a:r>
              <a:rPr lang="zh-CN" altLang="en-US" dirty="0" smtClean="0">
                <a:solidFill>
                  <a:srgbClr val="FF0000"/>
                </a:solidFill>
              </a:rPr>
              <a:t>楚辞</a:t>
            </a:r>
            <a:r>
              <a:rPr lang="en-US" altLang="zh-CN" dirty="0" smtClean="0">
                <a:solidFill>
                  <a:srgbClr val="FF0000"/>
                </a:solidFill>
              </a:rPr>
              <a:t>》	《</a:t>
            </a:r>
            <a:r>
              <a:rPr lang="zh-CN" altLang="en-US" dirty="0" smtClean="0">
                <a:solidFill>
                  <a:srgbClr val="FF0000"/>
                </a:solidFill>
              </a:rPr>
              <a:t>离骚</a:t>
            </a:r>
            <a:r>
              <a:rPr lang="en-US" altLang="zh-CN" dirty="0" smtClean="0">
                <a:solidFill>
                  <a:srgbClr val="FF0000"/>
                </a:solidFill>
              </a:rPr>
              <a:t>》																						</a:t>
            </a:r>
            <a:r>
              <a:rPr lang="zh-CN" altLang="en-US" dirty="0" smtClean="0">
                <a:solidFill>
                  <a:srgbClr val="FF0000"/>
                </a:solidFill>
              </a:rPr>
              <a:t>李尧棠</a:t>
            </a:r>
            <a:r>
              <a:rPr lang="en-US" altLang="zh-CN" dirty="0" smtClean="0">
                <a:solidFill>
                  <a:srgbClr val="FF0000"/>
                </a:solidFill>
              </a:rPr>
              <a:t>	    </a:t>
            </a:r>
            <a:r>
              <a:rPr lang="zh-CN" altLang="en-US" dirty="0" smtClean="0">
                <a:solidFill>
                  <a:srgbClr val="FF0000"/>
                </a:solidFill>
              </a:rPr>
              <a:t>芾甘</a:t>
            </a: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/>
              <a:t> ：</a:t>
            </a:r>
            <a:r>
              <a:rPr lang="en-US" altLang="zh-CN" dirty="0" smtClean="0"/>
              <a:t>								   </a:t>
            </a:r>
            <a:r>
              <a:rPr lang="zh-CN" altLang="en-US" dirty="0" smtClean="0">
                <a:solidFill>
                  <a:srgbClr val="FF0000"/>
                </a:solidFill>
                <a:hlinkClick r:id="rId2" action="ppaction://hlinkfile"/>
              </a:rPr>
              <a:t>家</a:t>
            </a: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  <a:hlinkClick r:id="rId3" action="ppaction://hlinkfile"/>
              </a:rPr>
              <a:t>春</a:t>
            </a:r>
            <a:r>
              <a:rPr lang="en-US" altLang="zh-CN" dirty="0" smtClean="0">
                <a:solidFill>
                  <a:srgbClr val="FF0000"/>
                </a:solidFill>
              </a:rPr>
              <a:t>	 	    </a:t>
            </a:r>
            <a:r>
              <a:rPr lang="zh-CN" altLang="en-US" dirty="0" smtClean="0">
                <a:solidFill>
                  <a:srgbClr val="FF0000"/>
                </a:solidFill>
                <a:hlinkClick r:id="rId4" action="ppaction://hlinkfile"/>
              </a:rPr>
              <a:t>秋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		        </a:t>
            </a:r>
            <a:r>
              <a:rPr lang="zh-CN" altLang="en-US" dirty="0" smtClean="0">
                <a:solidFill>
                  <a:srgbClr val="FF0000"/>
                </a:solidFill>
              </a:rPr>
              <a:t>雾</a:t>
            </a:r>
            <a:r>
              <a:rPr lang="en-US" altLang="zh-CN" dirty="0" smtClean="0">
                <a:solidFill>
                  <a:srgbClr val="FF0000"/>
                </a:solidFill>
              </a:rPr>
              <a:t>	    </a:t>
            </a:r>
            <a:r>
              <a:rPr lang="zh-CN" altLang="en-US" dirty="0" smtClean="0">
                <a:solidFill>
                  <a:srgbClr val="FF0000"/>
                </a:solidFill>
              </a:rPr>
              <a:t>雨        </a:t>
            </a:r>
            <a:r>
              <a:rPr lang="en-US" altLang="zh-CN" dirty="0" smtClean="0">
                <a:solidFill>
                  <a:srgbClr val="FF0000"/>
                </a:solidFill>
              </a:rPr>
              <a:t>	 	    </a:t>
            </a:r>
            <a:r>
              <a:rPr lang="zh-CN" altLang="en-US" dirty="0" smtClean="0">
                <a:solidFill>
                  <a:srgbClr val="FF0000"/>
                </a:solidFill>
              </a:rPr>
              <a:t>电</a:t>
            </a:r>
            <a:r>
              <a:rPr lang="en-US" altLang="zh-CN" dirty="0" smtClean="0">
                <a:solidFill>
                  <a:srgbClr val="FF0000"/>
                </a:solidFill>
              </a:rPr>
              <a:t>	 									 </a:t>
            </a:r>
            <a:r>
              <a:rPr lang="zh-CN" altLang="en-US" dirty="0" smtClean="0">
                <a:solidFill>
                  <a:srgbClr val="FF0000"/>
                </a:solidFill>
              </a:rPr>
              <a:t>前苏联</a:t>
            </a: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  </a:t>
            </a:r>
            <a:r>
              <a:rPr lang="en-US" altLang="zh-CN" dirty="0" smtClean="0">
                <a:solidFill>
                  <a:srgbClr val="FF0000"/>
                </a:solidFill>
              </a:rPr>
              <a:t>																	     	</a:t>
            </a:r>
            <a:r>
              <a:rPr lang="zh-CN" altLang="en-US" dirty="0" smtClean="0">
                <a:solidFill>
                  <a:srgbClr val="FF0000"/>
                </a:solidFill>
              </a:rPr>
              <a:t>母亲</a:t>
            </a:r>
            <a:r>
              <a:rPr lang="en-US" altLang="zh-CN" dirty="0" smtClean="0">
                <a:solidFill>
                  <a:srgbClr val="FF0000"/>
                </a:solidFill>
              </a:rPr>
              <a:t>	 	    		</a:t>
            </a:r>
            <a:r>
              <a:rPr lang="zh-CN" altLang="en-US" dirty="0" smtClean="0">
                <a:solidFill>
                  <a:srgbClr val="FF0000"/>
                </a:solidFill>
              </a:rPr>
              <a:t>童年</a:t>
            </a:r>
            <a:r>
              <a:rPr lang="en-US" altLang="zh-CN" dirty="0" smtClean="0">
                <a:solidFill>
                  <a:srgbClr val="FF0000"/>
                </a:solidFill>
              </a:rPr>
              <a:t>		  </a:t>
            </a:r>
            <a:r>
              <a:rPr lang="zh-CN" altLang="en-US" dirty="0" smtClean="0">
                <a:solidFill>
                  <a:srgbClr val="FF0000"/>
                </a:solidFill>
              </a:rPr>
              <a:t>在人间</a:t>
            </a:r>
            <a:r>
              <a:rPr lang="en-US" altLang="zh-CN" dirty="0" smtClean="0">
                <a:solidFill>
                  <a:srgbClr val="FF0000"/>
                </a:solidFill>
              </a:rPr>
              <a:t>	     </a:t>
            </a:r>
            <a:r>
              <a:rPr lang="zh-CN" altLang="en-US" dirty="0" smtClean="0">
                <a:solidFill>
                  <a:srgbClr val="FF0000"/>
                </a:solidFill>
              </a:rPr>
              <a:t>我的大学</a:t>
            </a:r>
            <a:r>
              <a:rPr lang="en-US" altLang="zh-CN" dirty="0" smtClean="0">
                <a:solidFill>
                  <a:srgbClr val="FF0000"/>
                </a:solidFill>
              </a:rPr>
              <a:t>							   </a:t>
            </a:r>
            <a:r>
              <a:rPr lang="zh-CN" altLang="en-US" dirty="0" smtClean="0">
                <a:solidFill>
                  <a:srgbClr val="FF0000"/>
                </a:solidFill>
              </a:rPr>
              <a:t>黎巴嫩阿拉伯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228600"/>
            <a:ext cx="8258206" cy="842946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四、生字词归纳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1000100" y="642918"/>
            <a:ext cx="8001056" cy="585791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zh-CN" altLang="en-US" b="1" dirty="0" smtClean="0"/>
              <a:t>烂漫      油光可鉴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jiàn</a:t>
            </a:r>
            <a:r>
              <a:rPr lang="en-US" altLang="zh-CN" b="1" dirty="0" smtClean="0"/>
              <a:t>)      </a:t>
            </a:r>
            <a:r>
              <a:rPr lang="zh-CN" altLang="en-US" b="1" dirty="0" smtClean="0"/>
              <a:t>绯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fēi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红     标致    落地    不逊   诘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jié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责 </a:t>
            </a:r>
          </a:p>
          <a:p>
            <a:pPr>
              <a:buNone/>
            </a:pPr>
            <a:r>
              <a:rPr lang="zh-CN" altLang="en-US" b="1" dirty="0" smtClean="0"/>
              <a:t>托辞      抑扬顿挫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cuò</a:t>
            </a:r>
            <a:r>
              <a:rPr lang="en-US" altLang="zh-CN" b="1" dirty="0" smtClean="0"/>
              <a:t>)      </a:t>
            </a:r>
            <a:r>
              <a:rPr lang="zh-CN" altLang="en-US" b="1" dirty="0" smtClean="0"/>
              <a:t>深恶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wù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痛疾    物以稀为贵    小而言之   正人君子 </a:t>
            </a:r>
          </a:p>
          <a:p>
            <a:pPr>
              <a:buNone/>
            </a:pPr>
            <a:r>
              <a:rPr lang="zh-CN" altLang="en-US" b="1" dirty="0" smtClean="0"/>
              <a:t>匿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nì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名    凄然    文绉绉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zhōu</a:t>
            </a:r>
            <a:r>
              <a:rPr lang="en-US" altLang="zh-CN" b="1" dirty="0" smtClean="0"/>
              <a:t>)    </a:t>
            </a:r>
            <a:r>
              <a:rPr lang="zh-CN" altLang="en-US" b="1" dirty="0" smtClean="0"/>
              <a:t>糜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mí</a:t>
            </a:r>
            <a:r>
              <a:rPr lang="en-US" altLang="zh-CN" b="1" dirty="0" smtClean="0"/>
              <a:t>)    </a:t>
            </a:r>
            <a:r>
              <a:rPr lang="zh-CN" altLang="en-US" b="1" dirty="0" smtClean="0"/>
              <a:t>庶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shù</a:t>
            </a:r>
            <a:r>
              <a:rPr lang="en-US" altLang="zh-CN" b="1" dirty="0" smtClean="0"/>
              <a:t>)   </a:t>
            </a:r>
            <a:r>
              <a:rPr lang="zh-CN" altLang="en-US" b="1" dirty="0" smtClean="0"/>
              <a:t>责罚   管束   气量</a:t>
            </a:r>
          </a:p>
          <a:p>
            <a:pPr>
              <a:buNone/>
            </a:pPr>
            <a:r>
              <a:rPr lang="zh-CN" altLang="en-US" b="1" dirty="0" smtClean="0"/>
              <a:t>广漠    宽恕    质问    幽默    凄惨    奥秘    翻来覆去   髭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zī</a:t>
            </a:r>
            <a:r>
              <a:rPr lang="en-US" altLang="zh-CN" b="1" dirty="0" smtClean="0"/>
              <a:t>)   </a:t>
            </a:r>
            <a:r>
              <a:rPr lang="zh-CN" altLang="en-US" b="1" dirty="0" smtClean="0"/>
              <a:t>鬈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quán</a:t>
            </a:r>
            <a:r>
              <a:rPr lang="en-US" altLang="zh-CN" b="1" dirty="0" smtClean="0"/>
              <a:t>) </a:t>
            </a:r>
          </a:p>
          <a:p>
            <a:pPr>
              <a:buNone/>
            </a:pPr>
            <a:r>
              <a:rPr lang="zh-CN" altLang="en-US" b="1" dirty="0" smtClean="0"/>
              <a:t>器宇    禁锢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gù</a:t>
            </a:r>
            <a:r>
              <a:rPr lang="en-US" altLang="zh-CN" b="1" dirty="0" smtClean="0"/>
              <a:t>)    </a:t>
            </a:r>
            <a:r>
              <a:rPr lang="zh-CN" altLang="en-US" b="1" dirty="0" smtClean="0"/>
              <a:t>鹤立鸡群    正襟危坐    轩昂    颔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hàn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首低眉    诚惶诚恐 </a:t>
            </a:r>
          </a:p>
          <a:p>
            <a:pPr>
              <a:buNone/>
            </a:pPr>
            <a:r>
              <a:rPr lang="zh-CN" altLang="en-US" b="1" dirty="0" smtClean="0"/>
              <a:t>锃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zèng</a:t>
            </a:r>
            <a:r>
              <a:rPr lang="en-US" altLang="zh-CN" b="1" dirty="0" smtClean="0"/>
              <a:t>)    </a:t>
            </a:r>
            <a:r>
              <a:rPr lang="zh-CN" altLang="en-US" b="1" dirty="0" smtClean="0"/>
              <a:t>黝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yǒu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黑     滞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zhì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留     愚钝    犀利     侏儒      酒肆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sì</a:t>
            </a:r>
            <a:r>
              <a:rPr lang="en-US" altLang="zh-CN" b="1" dirty="0" smtClean="0"/>
              <a:t>)</a:t>
            </a:r>
          </a:p>
          <a:p>
            <a:pPr>
              <a:buNone/>
            </a:pPr>
            <a:r>
              <a:rPr lang="zh-CN" altLang="en-US" b="1" dirty="0" smtClean="0"/>
              <a:t>尴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gān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尬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gà</a:t>
            </a:r>
            <a:r>
              <a:rPr lang="en-US" altLang="zh-CN" b="1" dirty="0" smtClean="0"/>
              <a:t>)     </a:t>
            </a:r>
            <a:r>
              <a:rPr lang="zh-CN" altLang="en-US" b="1" dirty="0" smtClean="0"/>
              <a:t>炽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chì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热     粗制滥造     藏污纳垢     郁郁寡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guǎ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欢 </a:t>
            </a:r>
          </a:p>
          <a:p>
            <a:pPr>
              <a:buNone/>
            </a:pPr>
            <a:r>
              <a:rPr lang="zh-CN" altLang="en-US" b="1" dirty="0" smtClean="0"/>
              <a:t>无何置疑     黯然失色    广袤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mào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无垠    期期艾艾    搓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cuō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捻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niǎn</a:t>
            </a:r>
            <a:r>
              <a:rPr lang="en-US" altLang="zh-CN" b="1" dirty="0" smtClean="0"/>
              <a:t>) </a:t>
            </a:r>
          </a:p>
          <a:p>
            <a:pPr>
              <a:buNone/>
            </a:pPr>
            <a:r>
              <a:rPr lang="zh-CN" altLang="en-US" b="1" dirty="0" smtClean="0"/>
              <a:t>期盼     迁徙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xǐ</a:t>
            </a:r>
            <a:r>
              <a:rPr lang="en-US" altLang="zh-CN" b="1" dirty="0" smtClean="0"/>
              <a:t>)    </a:t>
            </a:r>
            <a:r>
              <a:rPr lang="zh-CN" altLang="en-US" b="1" dirty="0" smtClean="0"/>
              <a:t>觅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mì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食      油然而生     花团锦簇</a:t>
            </a:r>
            <a:r>
              <a:rPr lang="en-US" altLang="zh-CN" b="1" dirty="0" smtClean="0"/>
              <a:t>(</a:t>
            </a:r>
            <a:r>
              <a:rPr lang="en-US" altLang="zh-CN" b="1" dirty="0" err="1" smtClean="0"/>
              <a:t>cù</a:t>
            </a:r>
            <a:r>
              <a:rPr lang="en-US" altLang="zh-CN" b="1" dirty="0" smtClean="0"/>
              <a:t>)    </a:t>
            </a:r>
            <a:r>
              <a:rPr lang="zh-CN" altLang="en-US" b="1" dirty="0" smtClean="0"/>
              <a:t>繁花似锦</a:t>
            </a:r>
          </a:p>
          <a:p>
            <a:pPr>
              <a:buNone/>
            </a:pPr>
            <a:r>
              <a:rPr lang="zh-CN" altLang="en-US" b="1" dirty="0" smtClean="0"/>
              <a:t>风云突变     不可名状     落英缤纷    冥思遐想</a:t>
            </a:r>
          </a:p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2"/>
          </p:nvPr>
        </p:nvSpPr>
        <p:spPr>
          <a:xfrm>
            <a:off x="142845" y="214290"/>
            <a:ext cx="785817" cy="6072230"/>
          </a:xfrm>
        </p:spPr>
        <p:txBody>
          <a:bodyPr/>
          <a:lstStyle/>
          <a:p>
            <a:r>
              <a:rPr lang="zh-CN" altLang="en-US" sz="4000" b="1" dirty="0" smtClean="0">
                <a:solidFill>
                  <a:srgbClr val="92D050"/>
                </a:solidFill>
              </a:rPr>
              <a:t>一）第一单元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7224" y="214290"/>
            <a:ext cx="8072494" cy="64294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dirty="0" smtClean="0"/>
              <a:t>蝴蝶   葫芦    奁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lián</a:t>
            </a:r>
            <a:r>
              <a:rPr lang="en-US" altLang="zh-CN" dirty="0" smtClean="0"/>
              <a:t>)    </a:t>
            </a:r>
            <a:r>
              <a:rPr lang="zh-CN" altLang="en-US" dirty="0" smtClean="0"/>
              <a:t>朔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shuò</a:t>
            </a:r>
            <a:r>
              <a:rPr lang="en-US" altLang="zh-CN" dirty="0" smtClean="0"/>
              <a:t>)</a:t>
            </a:r>
            <a:r>
              <a:rPr lang="zh-CN" altLang="en-US" dirty="0" smtClean="0"/>
              <a:t>方    博识    美艳   消释    凛冽    升腾 </a:t>
            </a:r>
          </a:p>
          <a:p>
            <a:pPr>
              <a:buNone/>
            </a:pPr>
            <a:r>
              <a:rPr lang="zh-CN" altLang="en-US" dirty="0" smtClean="0"/>
              <a:t>霁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jì</a:t>
            </a:r>
            <a:r>
              <a:rPr lang="en-US" altLang="zh-CN" dirty="0" smtClean="0"/>
              <a:t>)   </a:t>
            </a:r>
            <a:r>
              <a:rPr lang="zh-CN" altLang="en-US" dirty="0" smtClean="0"/>
              <a:t>眷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juàn</a:t>
            </a:r>
            <a:r>
              <a:rPr lang="en-US" altLang="zh-CN" dirty="0" smtClean="0"/>
              <a:t>)</a:t>
            </a:r>
            <a:r>
              <a:rPr lang="zh-CN" altLang="en-US" dirty="0" smtClean="0"/>
              <a:t>念    荷戟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jǐ</a:t>
            </a:r>
            <a:r>
              <a:rPr lang="en-US" altLang="zh-CN" dirty="0" smtClean="0"/>
              <a:t>)     </a:t>
            </a:r>
            <a:r>
              <a:rPr lang="zh-CN" altLang="en-US" dirty="0" smtClean="0"/>
              <a:t>彷徨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pánghuáng</a:t>
            </a:r>
            <a:r>
              <a:rPr lang="en-US" altLang="zh-CN" dirty="0" smtClean="0"/>
              <a:t>)       </a:t>
            </a:r>
            <a:r>
              <a:rPr lang="zh-CN" altLang="en-US" dirty="0" smtClean="0"/>
              <a:t>睥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pì</a:t>
            </a:r>
            <a:r>
              <a:rPr lang="en-US" altLang="zh-CN" dirty="0" smtClean="0"/>
              <a:t>)</a:t>
            </a:r>
            <a:r>
              <a:rPr lang="zh-CN" altLang="en-US" dirty="0" smtClean="0"/>
              <a:t>睨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nì</a:t>
            </a:r>
            <a:r>
              <a:rPr lang="en-US" altLang="zh-CN" dirty="0" smtClean="0"/>
              <a:t>) </a:t>
            </a:r>
          </a:p>
          <a:p>
            <a:pPr>
              <a:buNone/>
            </a:pPr>
            <a:r>
              <a:rPr lang="zh-CN" altLang="en-US" dirty="0" smtClean="0"/>
              <a:t>鞺鞺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tāng</a:t>
            </a:r>
            <a:r>
              <a:rPr lang="en-US" altLang="zh-CN" dirty="0" smtClean="0"/>
              <a:t>)</a:t>
            </a:r>
            <a:r>
              <a:rPr lang="zh-CN" altLang="en-US" dirty="0" smtClean="0"/>
              <a:t>鞳鞳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tà</a:t>
            </a:r>
            <a:r>
              <a:rPr lang="en-US" altLang="zh-CN" dirty="0" smtClean="0"/>
              <a:t>)     </a:t>
            </a:r>
            <a:r>
              <a:rPr lang="zh-CN" altLang="en-US" dirty="0" smtClean="0"/>
              <a:t>稽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qǐ</a:t>
            </a:r>
            <a:r>
              <a:rPr lang="en-US" altLang="zh-CN" dirty="0" smtClean="0"/>
              <a:t>)</a:t>
            </a:r>
            <a:r>
              <a:rPr lang="zh-CN" altLang="en-US" dirty="0" smtClean="0"/>
              <a:t>首     土偶木梗     污秽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huì</a:t>
            </a:r>
            <a:r>
              <a:rPr lang="en-US" altLang="zh-CN" dirty="0" smtClean="0"/>
              <a:t>)    </a:t>
            </a:r>
            <a:r>
              <a:rPr lang="zh-CN" altLang="en-US" dirty="0" smtClean="0"/>
              <a:t>迸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bèng</a:t>
            </a:r>
            <a:r>
              <a:rPr lang="en-US" altLang="zh-CN" dirty="0" smtClean="0"/>
              <a:t>)</a:t>
            </a:r>
            <a:r>
              <a:rPr lang="zh-CN" altLang="en-US" dirty="0" smtClean="0"/>
              <a:t>射</a:t>
            </a:r>
          </a:p>
          <a:p>
            <a:pPr>
              <a:buNone/>
            </a:pPr>
            <a:r>
              <a:rPr lang="zh-CN" altLang="en-US" dirty="0" smtClean="0"/>
              <a:t>犀利     播弄    虐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nuè</a:t>
            </a:r>
            <a:r>
              <a:rPr lang="en-US" altLang="zh-CN" dirty="0" smtClean="0"/>
              <a:t>)</a:t>
            </a:r>
            <a:r>
              <a:rPr lang="zh-CN" altLang="en-US" dirty="0" smtClean="0"/>
              <a:t>待     雷霆     踌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chóu</a:t>
            </a:r>
            <a:r>
              <a:rPr lang="en-US" altLang="zh-CN" dirty="0" smtClean="0"/>
              <a:t>)</a:t>
            </a:r>
            <a:r>
              <a:rPr lang="zh-CN" altLang="en-US" dirty="0" smtClean="0"/>
              <a:t>躇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chú</a:t>
            </a:r>
            <a:r>
              <a:rPr lang="en-US" altLang="zh-CN" dirty="0" smtClean="0"/>
              <a:t>)    </a:t>
            </a:r>
            <a:r>
              <a:rPr lang="zh-CN" altLang="en-US" dirty="0" smtClean="0"/>
              <a:t>鞭挞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tà</a:t>
            </a:r>
            <a:r>
              <a:rPr lang="en-US" altLang="zh-CN" dirty="0" smtClean="0"/>
              <a:t>)</a:t>
            </a:r>
          </a:p>
          <a:p>
            <a:pPr>
              <a:buNone/>
            </a:pPr>
            <a:r>
              <a:rPr lang="zh-CN" altLang="en-US" dirty="0" smtClean="0"/>
              <a:t>祈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qí</a:t>
            </a:r>
            <a:r>
              <a:rPr lang="en-US" altLang="zh-CN" dirty="0" smtClean="0"/>
              <a:t>)</a:t>
            </a:r>
            <a:r>
              <a:rPr lang="zh-CN" altLang="en-US" dirty="0" smtClean="0"/>
              <a:t>祷        罪孽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niè</a:t>
            </a:r>
            <a:r>
              <a:rPr lang="en-US" altLang="zh-CN" dirty="0" smtClean="0"/>
              <a:t>)     </a:t>
            </a:r>
            <a:r>
              <a:rPr lang="zh-CN" altLang="en-US" dirty="0" smtClean="0"/>
              <a:t>拖泥带水    苍茫     胆怯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qiè</a:t>
            </a:r>
            <a:r>
              <a:rPr lang="en-US" altLang="zh-CN" dirty="0" smtClean="0"/>
              <a:t>)    </a:t>
            </a:r>
            <a:r>
              <a:rPr lang="zh-CN" altLang="en-US" dirty="0" smtClean="0"/>
              <a:t>翡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fěi</a:t>
            </a:r>
            <a:r>
              <a:rPr lang="en-US" altLang="zh-CN" dirty="0" smtClean="0"/>
              <a:t>)</a:t>
            </a:r>
            <a:r>
              <a:rPr lang="zh-CN" altLang="en-US" dirty="0" smtClean="0"/>
              <a:t>翠 </a:t>
            </a:r>
          </a:p>
          <a:p>
            <a:pPr>
              <a:buNone/>
            </a:pPr>
            <a:r>
              <a:rPr lang="zh-CN" altLang="en-US" dirty="0" smtClean="0"/>
              <a:t>精灵     蜿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wān</a:t>
            </a:r>
            <a:r>
              <a:rPr lang="en-US" altLang="zh-CN" dirty="0" smtClean="0"/>
              <a:t>)</a:t>
            </a:r>
            <a:r>
              <a:rPr lang="zh-CN" altLang="en-US" dirty="0" smtClean="0"/>
              <a:t>蜒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yán</a:t>
            </a:r>
            <a:r>
              <a:rPr lang="en-US" altLang="zh-CN" dirty="0" smtClean="0"/>
              <a:t>)   </a:t>
            </a:r>
            <a:r>
              <a:rPr lang="zh-CN" altLang="en-US" dirty="0" smtClean="0"/>
              <a:t>执拗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niù</a:t>
            </a:r>
            <a:r>
              <a:rPr lang="en-US" altLang="zh-CN" dirty="0" smtClean="0"/>
              <a:t>)     </a:t>
            </a:r>
            <a:r>
              <a:rPr lang="zh-CN" altLang="en-US" dirty="0" smtClean="0"/>
              <a:t>憔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qiáo</a:t>
            </a:r>
            <a:r>
              <a:rPr lang="en-US" altLang="zh-CN" dirty="0" smtClean="0"/>
              <a:t>)</a:t>
            </a:r>
            <a:r>
              <a:rPr lang="zh-CN" altLang="en-US" dirty="0" smtClean="0"/>
              <a:t>悴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cuì</a:t>
            </a:r>
            <a:r>
              <a:rPr lang="en-US" altLang="zh-CN" dirty="0" smtClean="0"/>
              <a:t>)     </a:t>
            </a:r>
            <a:r>
              <a:rPr lang="zh-CN" altLang="en-US" dirty="0" smtClean="0"/>
              <a:t>馈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kuì</a:t>
            </a:r>
            <a:r>
              <a:rPr lang="en-US" altLang="zh-CN" dirty="0" smtClean="0"/>
              <a:t>)</a:t>
            </a:r>
            <a:r>
              <a:rPr lang="zh-CN" altLang="en-US" dirty="0" smtClean="0"/>
              <a:t>赠 </a:t>
            </a:r>
          </a:p>
          <a:p>
            <a:pPr>
              <a:buNone/>
            </a:pPr>
            <a:r>
              <a:rPr lang="zh-CN" altLang="en-US" dirty="0" smtClean="0"/>
              <a:t>真谛     璀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cuǐ</a:t>
            </a:r>
            <a:r>
              <a:rPr lang="en-US" altLang="zh-CN" dirty="0" smtClean="0"/>
              <a:t>)</a:t>
            </a:r>
            <a:r>
              <a:rPr lang="zh-CN" altLang="en-US" dirty="0" smtClean="0"/>
              <a:t>璨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càn</a:t>
            </a:r>
            <a:r>
              <a:rPr lang="en-US" altLang="zh-CN" dirty="0" smtClean="0"/>
              <a:t>)   </a:t>
            </a:r>
            <a:r>
              <a:rPr lang="zh-CN" altLang="en-US" dirty="0" smtClean="0"/>
              <a:t>镶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xiāng</a:t>
            </a:r>
            <a:r>
              <a:rPr lang="en-US" altLang="zh-CN" dirty="0" smtClean="0"/>
              <a:t>)</a:t>
            </a:r>
            <a:r>
              <a:rPr lang="zh-CN" altLang="en-US" dirty="0" smtClean="0"/>
              <a:t>嵌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qiàn</a:t>
            </a:r>
            <a:r>
              <a:rPr lang="en-US" altLang="zh-CN" dirty="0" smtClean="0"/>
              <a:t>)    </a:t>
            </a:r>
            <a:r>
              <a:rPr lang="zh-CN" altLang="en-US" dirty="0" smtClean="0"/>
              <a:t>酷肖        海誓山盟</a:t>
            </a:r>
          </a:p>
          <a:p>
            <a:pPr>
              <a:buNone/>
            </a:pPr>
            <a:r>
              <a:rPr lang="zh-CN" altLang="en-US" dirty="0" smtClean="0"/>
              <a:t>长吁短叹      千山万壑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hè</a:t>
            </a:r>
            <a:r>
              <a:rPr lang="en-US" altLang="zh-CN" dirty="0" smtClean="0"/>
              <a:t>)     </a:t>
            </a:r>
            <a:r>
              <a:rPr lang="zh-CN" altLang="en-US" dirty="0" smtClean="0"/>
              <a:t>盛气凌人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42845" y="214290"/>
            <a:ext cx="714379" cy="6072230"/>
          </a:xfrm>
        </p:spPr>
        <p:txBody>
          <a:bodyPr/>
          <a:lstStyle/>
          <a:p>
            <a:r>
              <a:rPr lang="zh-CN" altLang="en-US" sz="3200" b="1" dirty="0" smtClean="0">
                <a:solidFill>
                  <a:srgbClr val="92D050"/>
                </a:solidFill>
              </a:rPr>
              <a:t>二）第二单元</a:t>
            </a:r>
            <a:endParaRPr lang="zh-CN" altLang="en-US" sz="3200" dirty="0" smtClean="0">
              <a:solidFill>
                <a:srgbClr val="92D05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2976" y="428604"/>
            <a:ext cx="8001024" cy="6215106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缥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piǎo</a:t>
            </a:r>
            <a:r>
              <a:rPr lang="en-US" altLang="zh-CN" dirty="0" smtClean="0"/>
              <a:t>)</a:t>
            </a:r>
            <a:r>
              <a:rPr lang="zh-CN" altLang="en-US" dirty="0" smtClean="0"/>
              <a:t>碧      轩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xuān</a:t>
            </a:r>
            <a:r>
              <a:rPr lang="en-US" altLang="zh-CN" dirty="0" smtClean="0"/>
              <a:t>)</a:t>
            </a:r>
            <a:r>
              <a:rPr lang="zh-CN" altLang="en-US" dirty="0" smtClean="0"/>
              <a:t>藐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miǎo</a:t>
            </a:r>
            <a:r>
              <a:rPr lang="en-US" altLang="zh-CN" dirty="0" smtClean="0"/>
              <a:t>)     </a:t>
            </a:r>
            <a:r>
              <a:rPr lang="zh-CN" altLang="en-US" dirty="0" smtClean="0"/>
              <a:t>嘤嘤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yīng</a:t>
            </a:r>
            <a:r>
              <a:rPr lang="en-US" altLang="zh-CN" dirty="0" smtClean="0"/>
              <a:t>)      </a:t>
            </a:r>
            <a:r>
              <a:rPr lang="zh-CN" altLang="en-US" dirty="0" smtClean="0"/>
              <a:t>鸢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yuān</a:t>
            </a:r>
            <a:r>
              <a:rPr lang="en-US" altLang="zh-CN" dirty="0" smtClean="0"/>
              <a:t>)</a:t>
            </a:r>
            <a:r>
              <a:rPr lang="zh-CN" altLang="en-US" dirty="0" smtClean="0"/>
              <a:t>飞戾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lì</a:t>
            </a:r>
            <a:r>
              <a:rPr lang="en-US" altLang="zh-CN" dirty="0" smtClean="0"/>
              <a:t>)</a:t>
            </a:r>
            <a:r>
              <a:rPr lang="zh-CN" altLang="en-US" dirty="0" smtClean="0"/>
              <a:t>天</a:t>
            </a:r>
          </a:p>
          <a:p>
            <a:pPr>
              <a:buNone/>
            </a:pPr>
            <a:r>
              <a:rPr lang="zh-CN" altLang="en-US" dirty="0" smtClean="0"/>
              <a:t>横柯上蔽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bì</a:t>
            </a:r>
            <a:r>
              <a:rPr lang="en-US" altLang="zh-CN" dirty="0" smtClean="0"/>
              <a:t>)    </a:t>
            </a:r>
            <a:r>
              <a:rPr lang="zh-CN" altLang="en-US" dirty="0" smtClean="0"/>
              <a:t>疏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shū</a:t>
            </a:r>
            <a:r>
              <a:rPr lang="en-US" altLang="zh-CN" dirty="0" smtClean="0"/>
              <a:t>)</a:t>
            </a:r>
            <a:r>
              <a:rPr lang="zh-CN" altLang="en-US" dirty="0" smtClean="0"/>
              <a:t>条交映         不求甚解          短褐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hè</a:t>
            </a:r>
            <a:r>
              <a:rPr lang="en-US" altLang="zh-CN" dirty="0" smtClean="0"/>
              <a:t>)</a:t>
            </a:r>
            <a:r>
              <a:rPr lang="zh-CN" altLang="en-US" dirty="0" smtClean="0"/>
              <a:t>穿结 </a:t>
            </a:r>
          </a:p>
          <a:p>
            <a:pPr>
              <a:buNone/>
            </a:pPr>
            <a:r>
              <a:rPr lang="zh-CN" altLang="en-US" dirty="0" smtClean="0"/>
              <a:t>箪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dān</a:t>
            </a:r>
            <a:r>
              <a:rPr lang="en-US" altLang="zh-CN" dirty="0" smtClean="0"/>
              <a:t>)</a:t>
            </a:r>
            <a:r>
              <a:rPr lang="zh-CN" altLang="en-US" dirty="0" smtClean="0"/>
              <a:t>瓢屡空    晏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yàn</a:t>
            </a:r>
            <a:r>
              <a:rPr lang="en-US" altLang="zh-CN" dirty="0" smtClean="0"/>
              <a:t>)</a:t>
            </a:r>
            <a:r>
              <a:rPr lang="zh-CN" altLang="en-US" dirty="0" smtClean="0"/>
              <a:t>如            衔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xián</a:t>
            </a:r>
            <a:r>
              <a:rPr lang="en-US" altLang="zh-CN" dirty="0" smtClean="0"/>
              <a:t>)</a:t>
            </a:r>
            <a:r>
              <a:rPr lang="zh-CN" altLang="en-US" dirty="0" smtClean="0"/>
              <a:t>觞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shāng</a:t>
            </a:r>
            <a:r>
              <a:rPr lang="en-US" altLang="zh-CN" dirty="0" smtClean="0"/>
              <a:t>)</a:t>
            </a:r>
            <a:r>
              <a:rPr lang="zh-CN" altLang="en-US" dirty="0" smtClean="0"/>
              <a:t>赋诗     祗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dǐ</a:t>
            </a:r>
            <a:r>
              <a:rPr lang="en-US" altLang="zh-CN" dirty="0" smtClean="0"/>
              <a:t>)</a:t>
            </a:r>
          </a:p>
          <a:p>
            <a:pPr>
              <a:buNone/>
            </a:pPr>
            <a:r>
              <a:rPr lang="zh-CN" altLang="en-US" dirty="0" smtClean="0"/>
              <a:t>逾约        硕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shuò</a:t>
            </a:r>
            <a:r>
              <a:rPr lang="en-US" altLang="zh-CN" dirty="0" smtClean="0"/>
              <a:t>)</a:t>
            </a:r>
            <a:r>
              <a:rPr lang="zh-CN" altLang="en-US" dirty="0" smtClean="0"/>
              <a:t>师       德隆望尊      叱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chì</a:t>
            </a:r>
            <a:r>
              <a:rPr lang="en-US" altLang="zh-CN" dirty="0" smtClean="0"/>
              <a:t>)</a:t>
            </a:r>
            <a:r>
              <a:rPr lang="zh-CN" altLang="en-US" dirty="0" smtClean="0"/>
              <a:t>咄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duō</a:t>
            </a:r>
            <a:r>
              <a:rPr lang="en-US" altLang="zh-CN" dirty="0" smtClean="0"/>
              <a:t>)       </a:t>
            </a:r>
            <a:r>
              <a:rPr lang="zh-CN" altLang="en-US" dirty="0" smtClean="0"/>
              <a:t>俟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sì</a:t>
            </a:r>
            <a:r>
              <a:rPr lang="en-US" altLang="zh-CN" dirty="0" smtClean="0"/>
              <a:t>) </a:t>
            </a:r>
          </a:p>
          <a:p>
            <a:pPr>
              <a:buNone/>
            </a:pPr>
            <a:r>
              <a:rPr lang="zh-CN" altLang="en-US" dirty="0" smtClean="0"/>
              <a:t>负箧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qiè</a:t>
            </a:r>
            <a:r>
              <a:rPr lang="en-US" altLang="zh-CN" dirty="0" smtClean="0"/>
              <a:t>)</a:t>
            </a:r>
            <a:r>
              <a:rPr lang="zh-CN" altLang="en-US" dirty="0" smtClean="0"/>
              <a:t>曳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yè</a:t>
            </a:r>
            <a:r>
              <a:rPr lang="en-US" altLang="zh-CN" dirty="0" smtClean="0"/>
              <a:t>)</a:t>
            </a:r>
            <a:r>
              <a:rPr lang="zh-CN" altLang="en-US" dirty="0" smtClean="0"/>
              <a:t>屣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xǐ</a:t>
            </a:r>
            <a:r>
              <a:rPr lang="en-US" altLang="zh-CN" dirty="0" smtClean="0"/>
              <a:t>)       </a:t>
            </a:r>
            <a:r>
              <a:rPr lang="zh-CN" altLang="en-US" dirty="0" smtClean="0"/>
              <a:t>皲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jūn</a:t>
            </a:r>
            <a:r>
              <a:rPr lang="en-US" altLang="zh-CN" dirty="0" smtClean="0"/>
              <a:t>)</a:t>
            </a:r>
            <a:r>
              <a:rPr lang="zh-CN" altLang="en-US" dirty="0" smtClean="0"/>
              <a:t>裂        衾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qīn</a:t>
            </a:r>
            <a:r>
              <a:rPr lang="en-US" altLang="zh-CN" dirty="0" smtClean="0"/>
              <a:t>)</a:t>
            </a:r>
          </a:p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4283" y="428604"/>
            <a:ext cx="785817" cy="5857916"/>
          </a:xfrm>
        </p:spPr>
        <p:txBody>
          <a:bodyPr/>
          <a:lstStyle/>
          <a:p>
            <a:r>
              <a:rPr lang="zh-CN" altLang="en-US" sz="3200" b="1" dirty="0" smtClean="0">
                <a:solidFill>
                  <a:srgbClr val="92D050"/>
                </a:solidFill>
              </a:rPr>
              <a:t>三）第五单元</a:t>
            </a:r>
            <a:endParaRPr lang="zh-CN" altLang="en-US" sz="3200" dirty="0" smtClean="0">
              <a:solidFill>
                <a:srgbClr val="92D05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85720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五、  语言综合运用 </a:t>
            </a:r>
            <a:r>
              <a:rPr lang="zh-CN" altLang="en-US" b="1" dirty="0" smtClean="0"/>
              <a:t> 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457200" y="714356"/>
            <a:ext cx="7901014" cy="1143007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92D050"/>
                </a:solidFill>
              </a:rPr>
              <a:t>（一）仿写：仿照例句，写两段话，要与例句形式相似。</a:t>
            </a:r>
          </a:p>
          <a:p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>
          <a:xfrm>
            <a:off x="214282" y="1357298"/>
            <a:ext cx="8929718" cy="50006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</a:t>
            </a:r>
            <a:r>
              <a:rPr lang="zh-CN" altLang="en-US" sz="2800" dirty="0" smtClean="0"/>
              <a:t>、例句：笑，你是嘴边一朵花，在颈上花园里开放。你是脸上一朵云，在眉宇双目间飞翔。</a:t>
            </a:r>
          </a:p>
          <a:p>
            <a:pPr>
              <a:buNone/>
            </a:pPr>
            <a:r>
              <a:rPr lang="zh-CN" altLang="en-US" sz="2800" dirty="0" smtClean="0"/>
              <a:t>仿写：哭，</a:t>
            </a:r>
            <a:r>
              <a:rPr lang="en-US" altLang="zh-CN" sz="2800" u="sng" dirty="0" smtClean="0"/>
              <a:t>________________________________________________________														___</a:t>
            </a:r>
          </a:p>
          <a:p>
            <a:pPr>
              <a:buNone/>
            </a:pPr>
            <a:r>
              <a:rPr lang="en-US" altLang="zh-CN" sz="2800" dirty="0" smtClean="0"/>
              <a:t>2</a:t>
            </a:r>
            <a:r>
              <a:rPr lang="zh-CN" altLang="en-US" sz="2800" dirty="0" smtClean="0"/>
              <a:t>、例句：书是钥匙，能开启智慧之门。</a:t>
            </a:r>
          </a:p>
          <a:p>
            <a:pPr>
              <a:buNone/>
            </a:pPr>
            <a:r>
              <a:rPr lang="zh-CN" altLang="en-US" sz="2800" dirty="0" smtClean="0"/>
              <a:t>仿写：书是</a:t>
            </a:r>
            <a:r>
              <a:rPr lang="en-US" altLang="zh-CN" sz="2800" dirty="0" smtClean="0"/>
              <a:t>_______</a:t>
            </a:r>
            <a:r>
              <a:rPr lang="zh-CN" altLang="en-US" sz="2800" dirty="0" smtClean="0"/>
              <a:t>，</a:t>
            </a:r>
            <a:r>
              <a:rPr lang="en-US" altLang="zh-CN" sz="2800" dirty="0" smtClean="0"/>
              <a:t>____________________</a:t>
            </a:r>
            <a:r>
              <a:rPr lang="zh-CN" altLang="en-US" sz="2800" dirty="0" smtClean="0"/>
              <a:t>。书是</a:t>
            </a:r>
            <a:r>
              <a:rPr lang="en-US" altLang="zh-CN" sz="2800" dirty="0" smtClean="0"/>
              <a:t>________</a:t>
            </a:r>
            <a:r>
              <a:rPr lang="zh-CN" altLang="en-US" sz="2800" dirty="0" smtClean="0"/>
              <a:t>，</a:t>
            </a:r>
            <a:r>
              <a:rPr lang="en-US" altLang="zh-CN" sz="2800" dirty="0" smtClean="0"/>
              <a:t>__________________</a:t>
            </a:r>
            <a:r>
              <a:rPr lang="zh-CN" altLang="en-US" sz="2800" dirty="0" smtClean="0"/>
              <a:t>。</a:t>
            </a:r>
          </a:p>
          <a:p>
            <a:endParaRPr lang="zh-CN" altLang="en-US" dirty="0"/>
          </a:p>
        </p:txBody>
      </p:sp>
      <p:sp>
        <p:nvSpPr>
          <p:cNvPr id="11" name="内容占位符 10"/>
          <p:cNvSpPr>
            <a:spLocks noGrp="1"/>
          </p:cNvSpPr>
          <p:nvPr>
            <p:ph sz="quarter" idx="4"/>
          </p:nvPr>
        </p:nvSpPr>
        <p:spPr>
          <a:xfrm>
            <a:off x="214283" y="2285992"/>
            <a:ext cx="8715436" cy="44291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3000" dirty="0" smtClean="0">
                <a:solidFill>
                  <a:srgbClr val="FF0000"/>
                </a:solidFill>
              </a:rPr>
              <a:t>		</a:t>
            </a:r>
            <a:r>
              <a:rPr lang="en-US" altLang="zh-CN" sz="2800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①哭，你是伤心的泉水，从眼中喷涌而出。你是悲痛的号角，在嘴边长鸣不止。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②哭，高于  你是口中一支笛，在颈上旷野里哀鸣。你是眼边一条河，在鼻侧脸颊上流淌。</a:t>
            </a: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书是面包，能补充生命的营养；书是良药，能医治愚昧之症；书是乳汁，哺育人们成长；书是最好的伴侣，伴我们度过美好人生；书是你身旁的顾问，随时给你提供有益的咨询。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uild="p"/>
      <p:bldP spid="9" grpId="0" build="p"/>
      <p:bldP spid="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台风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428736"/>
            <a:ext cx="8858312" cy="2786082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92D050"/>
                </a:solidFill>
              </a:rPr>
              <a:t>（二）语言运用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idx="1"/>
          </p:nvPr>
        </p:nvSpPr>
        <p:spPr>
          <a:xfrm>
            <a:off x="457200" y="785795"/>
            <a:ext cx="8258204" cy="642941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rgbClr val="FFFF00"/>
                </a:solidFill>
              </a:rPr>
              <a:t>	3</a:t>
            </a:r>
            <a:r>
              <a:rPr lang="zh-CN" altLang="en-US" sz="2800" dirty="0" smtClean="0">
                <a:solidFill>
                  <a:srgbClr val="FFFF00"/>
                </a:solidFill>
              </a:rPr>
              <a:t>、快速朗读一则天气预报，填写相应的内容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357158" y="1643050"/>
            <a:ext cx="8643998" cy="46434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		</a:t>
            </a:r>
            <a:r>
              <a:rPr lang="zh-CN" altLang="en-US" dirty="0" smtClean="0"/>
              <a:t>材料：现在播报漳州气象台</a:t>
            </a:r>
            <a:r>
              <a:rPr lang="en-US" altLang="zh-CN" dirty="0" smtClean="0"/>
              <a:t>6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25</a:t>
            </a:r>
            <a:r>
              <a:rPr lang="zh-CN" altLang="en-US" dirty="0" smtClean="0"/>
              <a:t>日早上</a:t>
            </a:r>
            <a:r>
              <a:rPr lang="en-US" altLang="zh-CN" dirty="0" smtClean="0"/>
              <a:t>8</a:t>
            </a:r>
            <a:r>
              <a:rPr lang="zh-CN" altLang="en-US" dirty="0" smtClean="0"/>
              <a:t>点发布的今年第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号强热带风暴消息：今天上午</a:t>
            </a:r>
            <a:r>
              <a:rPr lang="en-US" altLang="zh-CN" dirty="0" smtClean="0"/>
              <a:t>8</a:t>
            </a:r>
            <a:r>
              <a:rPr lang="zh-CN" altLang="en-US" dirty="0" smtClean="0"/>
              <a:t>点，第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号强热带风暴中心位于我市东山岛以南</a:t>
            </a:r>
            <a:r>
              <a:rPr lang="en-US" altLang="zh-CN" dirty="0" smtClean="0"/>
              <a:t>600</a:t>
            </a:r>
            <a:r>
              <a:rPr lang="zh-CN" altLang="en-US" dirty="0" smtClean="0"/>
              <a:t>公里的海面上，目前，台风中心正以每小时</a:t>
            </a:r>
            <a:r>
              <a:rPr lang="en-US" altLang="zh-CN" dirty="0" smtClean="0"/>
              <a:t>100</a:t>
            </a:r>
            <a:r>
              <a:rPr lang="zh-CN" altLang="en-US" dirty="0" smtClean="0"/>
              <a:t>公里左右的速度向东北方向移动，预计将于今天下午两点在我市漳浦、云霄一带沿海登陆。受其影响，我市龙海、漳浦、云霄、诏安、东山各县部将有大风和暴雨。</a:t>
            </a:r>
          </a:p>
          <a:p>
            <a:pPr>
              <a:buNone/>
            </a:pPr>
            <a:r>
              <a:rPr lang="en-US" altLang="zh-CN" dirty="0" smtClean="0"/>
              <a:t>	</a:t>
            </a:r>
          </a:p>
          <a:p>
            <a:pPr>
              <a:buNone/>
            </a:pPr>
            <a:r>
              <a:rPr lang="en-US" altLang="zh-CN" dirty="0" smtClean="0"/>
              <a:t>	</a:t>
            </a:r>
            <a:r>
              <a:rPr lang="zh-CN" altLang="en-US" dirty="0" smtClean="0"/>
              <a:t>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号强热带风暴将于</a:t>
            </a:r>
            <a:r>
              <a:rPr lang="en-US" altLang="zh-CN" dirty="0" smtClean="0"/>
              <a:t>(</a:t>
            </a:r>
            <a:r>
              <a:rPr lang="zh-CN" altLang="en-US" dirty="0" smtClean="0"/>
              <a:t>何时</a:t>
            </a:r>
            <a:r>
              <a:rPr lang="en-US" altLang="zh-CN" dirty="0" smtClean="0"/>
              <a:t>)__________________</a:t>
            </a:r>
            <a:r>
              <a:rPr lang="zh-CN" altLang="en-US" dirty="0" smtClean="0"/>
              <a:t>在</a:t>
            </a:r>
            <a:r>
              <a:rPr lang="en-US" altLang="zh-CN" dirty="0" smtClean="0"/>
              <a:t>(</a:t>
            </a:r>
            <a:r>
              <a:rPr lang="zh-CN" altLang="en-US" dirty="0" smtClean="0"/>
              <a:t>何地</a:t>
            </a:r>
            <a:r>
              <a:rPr lang="en-US" altLang="zh-CN" dirty="0" smtClean="0"/>
              <a:t>)_______________</a:t>
            </a:r>
            <a:r>
              <a:rPr lang="en-US" altLang="zh-CN" b="1" u="sng" dirty="0" smtClean="0"/>
              <a:t>	</a:t>
            </a:r>
            <a:r>
              <a:rPr lang="zh-CN" altLang="en-US" dirty="0" smtClean="0"/>
              <a:t>登陆。</a:t>
            </a:r>
          </a:p>
          <a:p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214283" y="4286256"/>
            <a:ext cx="8472518" cy="2357454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</a:t>
            </a:r>
            <a:r>
              <a:rPr lang="zh-CN" altLang="en-US" dirty="0" smtClean="0">
                <a:solidFill>
                  <a:srgbClr val="FF0000"/>
                </a:solidFill>
              </a:rPr>
              <a:t>今天下午两点，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  </a:t>
            </a:r>
            <a:r>
              <a:rPr lang="zh-CN" altLang="en-US" dirty="0" smtClean="0">
                <a:solidFill>
                  <a:srgbClr val="FF0000"/>
                </a:solidFill>
              </a:rPr>
              <a:t>漳浦，云霄一带沿海。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图片 8" descr="台风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5214950"/>
            <a:ext cx="8858312" cy="1490663"/>
          </a:xfrm>
          <a:prstGeom prst="rect">
            <a:avLst/>
          </a:prstGeom>
        </p:spPr>
      </p:pic>
    </p:spTree>
  </p:cSld>
  <p:clrMapOvr>
    <a:masterClrMapping/>
  </p:clrMapOvr>
  <p:transition>
    <p:pull dir="rd"/>
    <p:sndAc>
      <p:stSnd>
        <p:snd r:embed="rId2" name="voltag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build="p"/>
      <p:bldP spid="11" grpId="0" build="p"/>
      <p:bldP spid="1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rgbClr val="92D050"/>
                </a:solidFill>
              </a:rPr>
              <a:t>4</a:t>
            </a:r>
            <a:r>
              <a:rPr lang="zh-CN" altLang="en-US" dirty="0" smtClean="0">
                <a:solidFill>
                  <a:srgbClr val="92D050"/>
                </a:solidFill>
              </a:rPr>
              <a:t>、阅读下面的材料，回答问题。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86766" cy="45259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李大华正在阳台上浇花，楼下的刘阿姨说：“小李，你真爱美啊，我刚晾的被单也锦上添花了。”</a:t>
            </a:r>
          </a:p>
          <a:p>
            <a:r>
              <a:rPr lang="en-US" altLang="zh-CN" dirty="0" smtClean="0"/>
              <a:t>(1)</a:t>
            </a:r>
            <a:r>
              <a:rPr lang="zh-CN" altLang="en-US" dirty="0" smtClean="0"/>
              <a:t>你听出刘阿姨的言外之意是</a:t>
            </a:r>
            <a:r>
              <a:rPr lang="en-US" altLang="zh-CN" dirty="0" smtClean="0"/>
              <a:t>____________________________(10</a:t>
            </a:r>
            <a:r>
              <a:rPr lang="zh-CN" altLang="en-US" dirty="0" smtClean="0"/>
              <a:t>字内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(2)</a:t>
            </a:r>
            <a:r>
              <a:rPr lang="zh-CN" altLang="en-US" dirty="0" smtClean="0"/>
              <a:t>如你是李大华，应该这样回答刘阿姨：</a:t>
            </a:r>
            <a:r>
              <a:rPr lang="en-US" altLang="zh-CN" dirty="0" smtClean="0"/>
              <a:t>_________________________________(15</a:t>
            </a:r>
            <a:r>
              <a:rPr lang="zh-CN" altLang="en-US" dirty="0" smtClean="0"/>
              <a:t>字内</a:t>
            </a:r>
            <a:r>
              <a:rPr lang="en-US" altLang="zh-CN" dirty="0" smtClean="0"/>
              <a:t>)</a:t>
            </a:r>
          </a:p>
          <a:p>
            <a:r>
              <a:rPr lang="zh-CN" altLang="en-US" dirty="0" smtClean="0"/>
              <a:t> </a:t>
            </a:r>
          </a:p>
          <a:p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357158" y="2928934"/>
            <a:ext cx="8329642" cy="31972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“你把我的被单弄脏了”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“刘阿姨，对不起，以后我会小心的。”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357158" y="357166"/>
            <a:ext cx="8001056" cy="639762"/>
          </a:xfrm>
        </p:spPr>
        <p:txBody>
          <a:bodyPr>
            <a:noAutofit/>
          </a:bodyPr>
          <a:lstStyle/>
          <a:p>
            <a:r>
              <a:rPr lang="en-US" altLang="zh-CN" sz="2800" b="0" dirty="0" smtClean="0">
                <a:solidFill>
                  <a:srgbClr val="92D050"/>
                </a:solidFill>
              </a:rPr>
              <a:t>5</a:t>
            </a:r>
            <a:r>
              <a:rPr lang="zh-CN" altLang="en-US" sz="2800" b="0" dirty="0" smtClean="0">
                <a:solidFill>
                  <a:srgbClr val="92D050"/>
                </a:solidFill>
              </a:rPr>
              <a:t>、阅读以下文字，给“知识经济”下个定义</a:t>
            </a:r>
            <a:endParaRPr lang="zh-CN" altLang="en-US" sz="2800" b="0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214282" y="1142984"/>
            <a:ext cx="8715436" cy="4983179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以前的经济以传统工业为支柱，以稀缺自然资源为主要依托。而知识经济则以高技术产业为第一产业支柱．以智力资源为首要依托。因此，“知识经济”是一种可持续发展的经济，它是一种新型的经济。</a:t>
            </a:r>
          </a:p>
          <a:p>
            <a:r>
              <a:rPr lang="zh-CN" altLang="en-US" dirty="0" smtClean="0"/>
              <a:t>知识经济是</a:t>
            </a:r>
            <a:r>
              <a:rPr lang="en-US" altLang="zh-CN" b="1" u="sng" dirty="0" smtClean="0"/>
              <a:t>______________________________________						_</a:t>
            </a:r>
            <a:r>
              <a:rPr lang="zh-CN" altLang="en-US" dirty="0" smtClean="0"/>
              <a:t>。</a:t>
            </a:r>
          </a:p>
          <a:p>
            <a:r>
              <a:rPr lang="zh-CN" altLang="en-US" dirty="0" smtClean="0"/>
              <a:t> </a:t>
            </a:r>
          </a:p>
          <a:p>
            <a:pPr>
              <a:buNone/>
            </a:pPr>
            <a:r>
              <a:rPr lang="en-US" altLang="zh-CN" sz="2800" b="1" dirty="0" smtClean="0">
                <a:solidFill>
                  <a:srgbClr val="92D050"/>
                </a:solidFill>
              </a:rPr>
              <a:t>6</a:t>
            </a:r>
            <a:r>
              <a:rPr lang="zh-CN" altLang="en-US" sz="2800" b="1" dirty="0" smtClean="0">
                <a:solidFill>
                  <a:srgbClr val="92D050"/>
                </a:solidFill>
              </a:rPr>
              <a:t>、按要求扩展语句</a:t>
            </a:r>
            <a:r>
              <a:rPr lang="zh-CN" altLang="en-US" sz="2800" b="1" dirty="0" smtClean="0"/>
              <a:t>。</a:t>
            </a:r>
          </a:p>
          <a:p>
            <a:r>
              <a:rPr lang="zh-CN" altLang="en-US" dirty="0" smtClean="0"/>
              <a:t>同学们谈论世界杯足球赛。（说清楚“谈论”的状态）</a:t>
            </a:r>
          </a:p>
          <a:p>
            <a:r>
              <a:rPr lang="en-US" altLang="zh-CN" dirty="0" smtClean="0"/>
              <a:t>__________________________________________________________________</a:t>
            </a:r>
            <a:r>
              <a:rPr lang="en-US" altLang="zh-CN" u="sng" dirty="0" smtClean="0"/>
              <a:t>												</a:t>
            </a:r>
            <a:r>
              <a:rPr lang="en-US" altLang="zh-CN" dirty="0" smtClean="0"/>
              <a:t>	</a:t>
            </a:r>
            <a:r>
              <a:rPr lang="zh-CN" altLang="en-US" dirty="0" smtClean="0"/>
              <a:t>、</a:t>
            </a:r>
            <a:r>
              <a:rPr lang="en-US" altLang="zh-CN" dirty="0" smtClean="0"/>
              <a:t>_</a:t>
            </a:r>
          </a:p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4"/>
          </p:nvPr>
        </p:nvSpPr>
        <p:spPr>
          <a:xfrm>
            <a:off x="214282" y="2643182"/>
            <a:ext cx="8643997" cy="38576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  </a:t>
            </a:r>
            <a:r>
              <a:rPr lang="zh-CN" altLang="en-US" dirty="0" smtClean="0">
                <a:solidFill>
                  <a:srgbClr val="FF0000"/>
                </a:solidFill>
              </a:rPr>
              <a:t>知识经济是以高技术产业为第一产业支柱，以智力资源为首要依托，可持续发展的一种新型经济。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																														</a:t>
            </a:r>
            <a:r>
              <a:rPr lang="zh-CN" altLang="en-US" dirty="0" smtClean="0">
                <a:solidFill>
                  <a:srgbClr val="FF0000"/>
                </a:solidFill>
              </a:rPr>
              <a:t>“同学们三个一群五个一伙地聚拢在一起，眉飞色舞地谈论着刚刚结束的足球赛。”此外，如“兴致勃勃”、“兴高采烈”等词语都可以恰当地表达出同学们谈论时的状态</a:t>
            </a:r>
            <a:r>
              <a:rPr lang="zh-CN" altLang="en-US" dirty="0" smtClean="0"/>
              <a:t>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" grpId="0" build="p"/>
      <p:bldP spid="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en-US" altLang="zh-CN" sz="2700" dirty="0" smtClean="0">
                <a:solidFill>
                  <a:srgbClr val="92D050"/>
                </a:solidFill>
              </a:rPr>
              <a:t>7</a:t>
            </a:r>
            <a:r>
              <a:rPr lang="zh-CN" altLang="en-US" sz="2700" dirty="0" smtClean="0">
                <a:solidFill>
                  <a:srgbClr val="92D050"/>
                </a:solidFill>
              </a:rPr>
              <a:t>、下文是某小区管理部门致全体居民的公告，其中有多处不当，请按文后要求把相关的内容填在横线上并加以修改</a:t>
            </a:r>
            <a:r>
              <a:rPr lang="zh-CN" altLang="en-US" dirty="0" smtClean="0">
                <a:solidFill>
                  <a:srgbClr val="92D050"/>
                </a:solidFill>
              </a:rPr>
              <a:t>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2844" y="1357298"/>
            <a:ext cx="8858312" cy="5214974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sz="3200" dirty="0" smtClean="0"/>
              <a:t>为了①</a:t>
            </a:r>
            <a:r>
              <a:rPr lang="zh-CN" altLang="en-US" sz="3200" u="sng" dirty="0" smtClean="0"/>
              <a:t>加强小区管理力度</a:t>
            </a:r>
            <a:r>
              <a:rPr lang="zh-CN" altLang="en-US" sz="3200" dirty="0" smtClean="0"/>
              <a:t>，②</a:t>
            </a:r>
            <a:r>
              <a:rPr lang="zh-CN" altLang="en-US" sz="3200" u="sng" dirty="0" smtClean="0"/>
              <a:t>搞好环境卫生</a:t>
            </a:r>
            <a:r>
              <a:rPr lang="zh-CN" altLang="en-US" sz="3200" dirty="0" smtClean="0"/>
              <a:t>，③</a:t>
            </a:r>
            <a:r>
              <a:rPr lang="zh-CN" altLang="en-US" sz="3200" u="sng" dirty="0" smtClean="0"/>
              <a:t>本小区新建了多处袋装垃圾回收点</a:t>
            </a:r>
            <a:r>
              <a:rPr lang="zh-CN" altLang="en-US" sz="3200" dirty="0" smtClean="0"/>
              <a:t>。从</a:t>
            </a:r>
            <a:r>
              <a:rPr lang="en-US" altLang="zh-CN" sz="3200" dirty="0" smtClean="0"/>
              <a:t>5</a:t>
            </a:r>
            <a:r>
              <a:rPr lang="zh-CN" altLang="en-US" sz="3200" dirty="0" smtClean="0"/>
              <a:t>月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日起，居民的④</a:t>
            </a:r>
            <a:r>
              <a:rPr lang="zh-CN" altLang="en-US" sz="3200" u="sng" dirty="0" smtClean="0"/>
              <a:t>生活垃圾</a:t>
            </a:r>
            <a:r>
              <a:rPr lang="zh-CN" altLang="en-US" sz="3200" dirty="0" smtClean="0"/>
              <a:t> ⑤</a:t>
            </a:r>
            <a:r>
              <a:rPr lang="zh-CN" altLang="en-US" sz="3200" u="sng" dirty="0" smtClean="0"/>
              <a:t>用塑料袋一律包装完毕后</a:t>
            </a:r>
            <a:r>
              <a:rPr lang="zh-CN" altLang="en-US" sz="3200" dirty="0" smtClean="0"/>
              <a:t>，投入⑥</a:t>
            </a:r>
            <a:r>
              <a:rPr lang="zh-CN" altLang="en-US" sz="3200" u="sng" dirty="0" smtClean="0"/>
              <a:t>垃圾回收点</a:t>
            </a:r>
            <a:r>
              <a:rPr lang="zh-CN" altLang="en-US" sz="3200" dirty="0" smtClean="0"/>
              <a:t>的塑料桶内，⑦</a:t>
            </a:r>
            <a:r>
              <a:rPr lang="zh-CN" altLang="en-US" sz="3200" u="sng" dirty="0" smtClean="0"/>
              <a:t>工业垃圾</a:t>
            </a:r>
            <a:r>
              <a:rPr lang="zh-CN" altLang="en-US" sz="3200" dirty="0" smtClean="0"/>
              <a:t>、⑧</a:t>
            </a:r>
            <a:r>
              <a:rPr lang="zh-CN" altLang="en-US" sz="3200" u="sng" dirty="0" smtClean="0"/>
              <a:t>建筑垃圾</a:t>
            </a:r>
            <a:r>
              <a:rPr lang="zh-CN" altLang="en-US" sz="3200" dirty="0" smtClean="0"/>
              <a:t> ⑨</a:t>
            </a:r>
            <a:r>
              <a:rPr lang="zh-CN" altLang="en-US" sz="3200" u="sng" dirty="0" smtClean="0"/>
              <a:t>一律不准包装后投入</a:t>
            </a:r>
            <a:r>
              <a:rPr lang="zh-CN" altLang="en-US" sz="3200" dirty="0" smtClean="0"/>
              <a:t>。⑩</a:t>
            </a:r>
            <a:r>
              <a:rPr lang="zh-CN" altLang="en-US" sz="3200" u="sng" dirty="0" smtClean="0"/>
              <a:t>与居委会联系</a:t>
            </a:r>
            <a:r>
              <a:rPr lang="zh-CN" altLang="en-US" sz="3200" dirty="0" smtClean="0"/>
              <a:t>后再行⑾</a:t>
            </a:r>
            <a:r>
              <a:rPr lang="zh-CN" altLang="en-US" sz="3200" u="sng" dirty="0" smtClean="0"/>
              <a:t>处置</a:t>
            </a:r>
            <a:r>
              <a:rPr lang="zh-CN" altLang="en-US" sz="3200" dirty="0" smtClean="0"/>
              <a:t>，⑿</a:t>
            </a:r>
            <a:r>
              <a:rPr lang="zh-CN" altLang="en-US" sz="3200" u="sng" dirty="0" smtClean="0"/>
              <a:t>千万留神</a:t>
            </a:r>
            <a:r>
              <a:rPr lang="zh-CN" altLang="en-US" sz="3200" dirty="0" smtClean="0"/>
              <a:t>。</a:t>
            </a:r>
          </a:p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）应删去的一处是</a:t>
            </a:r>
            <a:r>
              <a:rPr lang="zh-CN" altLang="en-US" sz="3200" u="sng" dirty="0" smtClean="0"/>
              <a:t>           </a:t>
            </a:r>
            <a:r>
              <a:rPr lang="en-US" altLang="zh-CN" sz="3200" u="sng" dirty="0" smtClean="0"/>
              <a:t>					</a:t>
            </a:r>
            <a:r>
              <a:rPr lang="zh-CN" altLang="en-US" sz="3200" dirty="0" smtClean="0"/>
              <a:t>。</a:t>
            </a:r>
          </a:p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）应修改的五处是：</a:t>
            </a:r>
            <a:r>
              <a:rPr lang="zh-CN" altLang="en-US" sz="3200" u="sng" dirty="0" smtClean="0"/>
              <a:t>      </a:t>
            </a:r>
            <a:r>
              <a:rPr lang="zh-CN" altLang="en-US" sz="3200" dirty="0" smtClean="0"/>
              <a:t>处应改为</a:t>
            </a:r>
            <a:r>
              <a:rPr lang="zh-CN" altLang="en-US" sz="3200" u="sng" dirty="0" smtClean="0"/>
              <a:t>    </a:t>
            </a:r>
            <a:r>
              <a:rPr lang="en-US" altLang="zh-CN" sz="3200" u="sng" dirty="0" smtClean="0"/>
              <a:t>______________   	</a:t>
            </a:r>
            <a:r>
              <a:rPr lang="zh-CN" altLang="en-US" sz="3200" dirty="0" smtClean="0"/>
              <a:t>；</a:t>
            </a:r>
          </a:p>
          <a:p>
            <a:r>
              <a:rPr lang="zh-CN" altLang="en-US" sz="3200" u="sng" dirty="0" smtClean="0"/>
              <a:t>      </a:t>
            </a:r>
            <a:r>
              <a:rPr lang="zh-CN" altLang="en-US" sz="3200" dirty="0" smtClean="0"/>
              <a:t>处应改为</a:t>
            </a:r>
            <a:r>
              <a:rPr lang="zh-CN" altLang="en-US" sz="3200" u="sng" dirty="0" smtClean="0"/>
              <a:t>     </a:t>
            </a:r>
            <a:r>
              <a:rPr lang="en-US" altLang="zh-CN" sz="3200" u="sng" dirty="0" smtClean="0"/>
              <a:t>_______________		 </a:t>
            </a:r>
            <a:r>
              <a:rPr lang="zh-CN" altLang="en-US" sz="3200" dirty="0" smtClean="0"/>
              <a:t>；</a:t>
            </a:r>
          </a:p>
          <a:p>
            <a:r>
              <a:rPr lang="zh-CN" altLang="en-US" sz="3200" u="sng" dirty="0" smtClean="0"/>
              <a:t>      </a:t>
            </a:r>
            <a:r>
              <a:rPr lang="zh-CN" altLang="en-US" sz="3200" dirty="0" smtClean="0"/>
              <a:t>处应改为</a:t>
            </a:r>
            <a:r>
              <a:rPr lang="zh-CN" altLang="en-US" sz="3200" u="sng" dirty="0" smtClean="0"/>
              <a:t>    </a:t>
            </a:r>
            <a:r>
              <a:rPr lang="en-US" altLang="zh-CN" sz="3200" u="sng" dirty="0" smtClean="0"/>
              <a:t>_________   _____		</a:t>
            </a:r>
            <a:r>
              <a:rPr lang="zh-CN" altLang="en-US" sz="3200" dirty="0" smtClean="0"/>
              <a:t>；</a:t>
            </a:r>
          </a:p>
          <a:p>
            <a:r>
              <a:rPr lang="zh-CN" altLang="en-US" sz="3200" u="sng" dirty="0" smtClean="0"/>
              <a:t>      </a:t>
            </a:r>
            <a:r>
              <a:rPr lang="zh-CN" altLang="en-US" sz="3200" dirty="0" smtClean="0"/>
              <a:t>处应改为</a:t>
            </a:r>
            <a:r>
              <a:rPr lang="zh-CN" altLang="en-US" sz="3200" u="sng" dirty="0" smtClean="0"/>
              <a:t>  </a:t>
            </a:r>
            <a:r>
              <a:rPr lang="en-US" altLang="zh-CN" sz="3200" u="sng" dirty="0" smtClean="0"/>
              <a:t>___________      _		_</a:t>
            </a:r>
            <a:r>
              <a:rPr lang="zh-CN" altLang="en-US" sz="3200" dirty="0" smtClean="0"/>
              <a:t>；</a:t>
            </a:r>
          </a:p>
          <a:p>
            <a:r>
              <a:rPr lang="zh-CN" altLang="en-US" sz="3200" u="sng" dirty="0" smtClean="0"/>
              <a:t>      </a:t>
            </a:r>
            <a:r>
              <a:rPr lang="zh-CN" altLang="en-US" sz="3200" dirty="0" smtClean="0"/>
              <a:t>处应改为</a:t>
            </a:r>
            <a:r>
              <a:rPr lang="zh-CN" altLang="en-US" sz="3200" u="sng" dirty="0" smtClean="0"/>
              <a:t>     </a:t>
            </a:r>
            <a:r>
              <a:rPr lang="en-US" altLang="zh-CN" sz="3200" u="sng" dirty="0" smtClean="0"/>
              <a:t>__________  ___		_</a:t>
            </a:r>
            <a:r>
              <a:rPr lang="zh-CN" altLang="en-US" sz="3200" dirty="0" smtClean="0"/>
              <a:t>；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42844" y="3071810"/>
            <a:ext cx="8858312" cy="35719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sz="3300" dirty="0" smtClean="0">
                <a:solidFill>
                  <a:srgbClr val="FF0000"/>
                </a:solidFill>
              </a:rPr>
              <a:t>				       </a:t>
            </a:r>
            <a:r>
              <a:rPr lang="zh-CN" altLang="en-US" sz="3300" dirty="0" smtClean="0">
                <a:solidFill>
                  <a:srgbClr val="FF0000"/>
                </a:solidFill>
              </a:rPr>
              <a:t>“加强管理”与卫生这一主体内容无关。</a:t>
            </a:r>
            <a:r>
              <a:rPr lang="en-US" altLang="zh-CN" sz="3300" dirty="0" smtClean="0">
                <a:solidFill>
                  <a:srgbClr val="FF0000"/>
                </a:solidFill>
              </a:rPr>
              <a:t>												   </a:t>
            </a:r>
            <a:r>
              <a:rPr lang="zh-CN" altLang="en-US" sz="3300" dirty="0" smtClean="0">
                <a:solidFill>
                  <a:srgbClr val="FF0000"/>
                </a:solidFill>
              </a:rPr>
              <a:t>⑤                                              </a:t>
            </a:r>
            <a:r>
              <a:rPr lang="en-US" altLang="zh-CN" sz="3300" dirty="0" smtClean="0">
                <a:solidFill>
                  <a:srgbClr val="FF0000"/>
                </a:solidFill>
              </a:rPr>
              <a:t>	</a:t>
            </a:r>
            <a:r>
              <a:rPr lang="zh-CN" altLang="en-US" sz="3300" dirty="0" smtClean="0">
                <a:solidFill>
                  <a:srgbClr val="FF0000"/>
                </a:solidFill>
              </a:rPr>
              <a:t>“一律用塑料袋”［语序不当］。</a:t>
            </a:r>
            <a:r>
              <a:rPr lang="en-US" altLang="zh-CN" sz="3300" dirty="0" smtClean="0">
                <a:solidFill>
                  <a:srgbClr val="FF0000"/>
                </a:solidFill>
              </a:rPr>
              <a:t>			  </a:t>
            </a:r>
            <a:r>
              <a:rPr lang="zh-CN" altLang="en-US" sz="3300" dirty="0" smtClean="0">
                <a:solidFill>
                  <a:srgbClr val="FF0000"/>
                </a:solidFill>
              </a:rPr>
              <a:t>⑥</a:t>
            </a:r>
            <a:r>
              <a:rPr lang="en-US" altLang="zh-CN" sz="3300" dirty="0" smtClean="0">
                <a:solidFill>
                  <a:srgbClr val="FF0000"/>
                </a:solidFill>
              </a:rPr>
              <a:t>		  </a:t>
            </a:r>
            <a:r>
              <a:rPr lang="zh-CN" altLang="en-US" sz="3300" dirty="0" smtClean="0">
                <a:solidFill>
                  <a:srgbClr val="FF0000"/>
                </a:solidFill>
              </a:rPr>
              <a:t> “垃圾”［语言不够简明］。</a:t>
            </a:r>
            <a:r>
              <a:rPr lang="en-US" altLang="zh-CN" sz="3300" dirty="0" smtClean="0">
                <a:solidFill>
                  <a:srgbClr val="FF0000"/>
                </a:solidFill>
              </a:rPr>
              <a:t>	</a:t>
            </a:r>
          </a:p>
          <a:p>
            <a:pPr>
              <a:buNone/>
            </a:pPr>
            <a:r>
              <a:rPr lang="en-US" altLang="zh-CN" sz="3300" dirty="0" smtClean="0">
                <a:solidFill>
                  <a:srgbClr val="FF0000"/>
                </a:solidFill>
              </a:rPr>
              <a:t>	</a:t>
            </a:r>
            <a:r>
              <a:rPr lang="zh-CN" altLang="en-US" sz="3300" dirty="0" smtClean="0">
                <a:solidFill>
                  <a:srgbClr val="FF0000"/>
                </a:solidFill>
              </a:rPr>
              <a:t>⑨</a:t>
            </a:r>
            <a:r>
              <a:rPr lang="en-US" altLang="zh-CN" sz="3300" dirty="0" smtClean="0">
                <a:solidFill>
                  <a:srgbClr val="FF0000"/>
                </a:solidFill>
              </a:rPr>
              <a:t>		 </a:t>
            </a:r>
            <a:r>
              <a:rPr lang="zh-CN" altLang="en-US" sz="3300" dirty="0" smtClean="0">
                <a:solidFill>
                  <a:srgbClr val="FF0000"/>
                </a:solidFill>
              </a:rPr>
              <a:t>“一律不准投入”［成分赘余］。</a:t>
            </a:r>
            <a:r>
              <a:rPr lang="en-US" altLang="zh-CN" sz="3300" dirty="0" smtClean="0">
                <a:solidFill>
                  <a:srgbClr val="FF0000"/>
                </a:solidFill>
              </a:rPr>
              <a:t>		  </a:t>
            </a:r>
            <a:r>
              <a:rPr lang="zh-CN" altLang="en-US" sz="3300" dirty="0" smtClean="0">
                <a:solidFill>
                  <a:srgbClr val="FF0000"/>
                </a:solidFill>
              </a:rPr>
              <a:t>⑩ </a:t>
            </a:r>
            <a:r>
              <a:rPr lang="en-US" altLang="zh-CN" sz="3300" dirty="0" smtClean="0">
                <a:solidFill>
                  <a:srgbClr val="FF0000"/>
                </a:solidFill>
              </a:rPr>
              <a:t>		</a:t>
            </a:r>
            <a:r>
              <a:rPr lang="zh-CN" altLang="en-US" sz="3300" dirty="0" smtClean="0">
                <a:solidFill>
                  <a:srgbClr val="FF0000"/>
                </a:solidFill>
              </a:rPr>
              <a:t>“这些垃圾请与居委会联系”［缺主语］。</a:t>
            </a:r>
            <a:r>
              <a:rPr lang="en-US" altLang="zh-CN" sz="3300" dirty="0" smtClean="0">
                <a:solidFill>
                  <a:srgbClr val="FF0000"/>
                </a:solidFill>
              </a:rPr>
              <a:t>						       		       </a:t>
            </a:r>
            <a:r>
              <a:rPr lang="zh-CN" altLang="en-US" sz="3300" dirty="0" smtClean="0">
                <a:solidFill>
                  <a:srgbClr val="FF0000"/>
                </a:solidFill>
              </a:rPr>
              <a:t>（</a:t>
            </a:r>
            <a:r>
              <a:rPr lang="en-US" altLang="zh-CN" sz="3300" dirty="0" smtClean="0">
                <a:solidFill>
                  <a:srgbClr val="FF0000"/>
                </a:solidFill>
              </a:rPr>
              <a:t>11</a:t>
            </a:r>
            <a:r>
              <a:rPr lang="zh-CN" altLang="en-US" sz="3300" dirty="0" smtClean="0">
                <a:solidFill>
                  <a:srgbClr val="FF0000"/>
                </a:solidFill>
              </a:rPr>
              <a:t>）        “处理”［用词不当］。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zh-CN" altLang="en-US" sz="6700" dirty="0" smtClean="0">
                <a:solidFill>
                  <a:srgbClr val="FFC000"/>
                </a:solidFill>
              </a:rPr>
              <a:t>一、 名著导读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8186766" cy="1036631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西游记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：一个奇幻的神话世界</a:t>
            </a:r>
          </a:p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357158" y="2143116"/>
            <a:ext cx="8358246" cy="435771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西游记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是中国古代第一部浪漫主义</a:t>
            </a:r>
            <a:r>
              <a:rPr lang="zh-CN" altLang="en-US" u="sng" dirty="0" smtClean="0"/>
              <a:t>       </a:t>
            </a:r>
            <a:r>
              <a:rPr lang="en-US" altLang="zh-CN" u="sng" dirty="0" smtClean="0"/>
              <a:t>		</a:t>
            </a:r>
            <a:r>
              <a:rPr lang="zh-CN" altLang="en-US" u="sng" dirty="0" smtClean="0"/>
              <a:t>   </a:t>
            </a:r>
            <a:r>
              <a:rPr lang="zh-CN" altLang="en-US" dirty="0" smtClean="0"/>
              <a:t>小说。作者是</a:t>
            </a:r>
            <a:r>
              <a:rPr lang="zh-CN" altLang="en-US" u="sng" dirty="0" smtClean="0"/>
              <a:t>        </a:t>
            </a:r>
            <a:r>
              <a:rPr lang="zh-CN" altLang="en-US" dirty="0" smtClean="0"/>
              <a:t>（朝代）的</a:t>
            </a:r>
            <a:r>
              <a:rPr lang="zh-CN" altLang="en-US" u="sng" dirty="0" smtClean="0"/>
              <a:t>            </a:t>
            </a:r>
            <a:r>
              <a:rPr lang="zh-CN" altLang="en-US" dirty="0" smtClean="0"/>
              <a:t>。主要写</a:t>
            </a:r>
            <a:r>
              <a:rPr lang="zh-CN" altLang="en-US" u="sng" dirty="0" smtClean="0"/>
              <a:t>          </a:t>
            </a:r>
            <a:r>
              <a:rPr lang="en-US" altLang="zh-CN" u="sng" dirty="0" smtClean="0"/>
              <a:t>	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               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           </a:t>
            </a:r>
            <a:r>
              <a:rPr lang="zh-CN" altLang="en-US" dirty="0" smtClean="0"/>
              <a:t>三人保护</a:t>
            </a:r>
            <a:r>
              <a:rPr lang="zh-CN" altLang="en-US" u="sng" dirty="0" smtClean="0"/>
              <a:t>           </a:t>
            </a:r>
            <a:r>
              <a:rPr lang="zh-CN" altLang="en-US" dirty="0" smtClean="0"/>
              <a:t> 西行取经，沿途遇到八十一难，一路降妖伏魔，化险为夷，最后到达西天、取得真经的故事。主要由</a:t>
            </a:r>
            <a:r>
              <a:rPr lang="zh-CN" altLang="en-US" u="sng" dirty="0" smtClean="0"/>
              <a:t>           </a:t>
            </a:r>
            <a:r>
              <a:rPr lang="en-US" altLang="zh-CN" u="sng" dirty="0" smtClean="0"/>
              <a:t>				                         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                       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                            </a:t>
            </a:r>
            <a:r>
              <a:rPr lang="zh-CN" altLang="en-US" dirty="0" smtClean="0"/>
              <a:t>等三大部分组成。其中的</a:t>
            </a:r>
            <a:r>
              <a:rPr lang="zh-CN" altLang="en-US" u="sng" dirty="0" smtClean="0"/>
              <a:t>                    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                    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                 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                  </a:t>
            </a:r>
            <a:r>
              <a:rPr lang="zh-CN" altLang="en-US" dirty="0" smtClean="0"/>
              <a:t>等情节扣人心弦，引人入胜。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4"/>
          </p:nvPr>
        </p:nvSpPr>
        <p:spPr>
          <a:xfrm>
            <a:off x="285720" y="2143117"/>
            <a:ext cx="8401081" cy="44291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</a:rPr>
              <a:t>     </a:t>
            </a:r>
            <a:r>
              <a:rPr lang="zh-CN" altLang="en-US" dirty="0" smtClean="0">
                <a:solidFill>
                  <a:srgbClr val="FF0000"/>
                </a:solidFill>
              </a:rPr>
              <a:t>长篇神魔   </a:t>
            </a:r>
            <a:r>
              <a:rPr lang="en-US" altLang="zh-CN" dirty="0" smtClean="0">
                <a:solidFill>
                  <a:srgbClr val="FF0000"/>
                </a:solidFill>
              </a:rPr>
              <a:t>			  </a:t>
            </a:r>
            <a:r>
              <a:rPr lang="zh-CN" altLang="en-US" dirty="0" smtClean="0">
                <a:solidFill>
                  <a:srgbClr val="FF0000"/>
                </a:solidFill>
              </a:rPr>
              <a:t>  明代                   吴承恩                 孙悟空、    猪八戒、   沙僧                    唐僧                                                                                                                                              孙悟空大闹天宫、     唐僧出世、     </a:t>
            </a: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唐僧和孙悟空等师徒四人西天取经                            </a:t>
            </a:r>
            <a:r>
              <a:rPr lang="en-US" altLang="zh-CN" dirty="0" smtClean="0">
                <a:solidFill>
                  <a:srgbClr val="FF0000"/>
                </a:solidFill>
              </a:rPr>
              <a:t>			</a:t>
            </a:r>
            <a:r>
              <a:rPr lang="zh-CN" altLang="en-US" dirty="0" smtClean="0">
                <a:solidFill>
                  <a:srgbClr val="FF0000"/>
                </a:solidFill>
              </a:rPr>
              <a:t>   大闹天宫、三打白骨精、车迟国斗法、女儿国遇难、真假美猴王、智取红孩儿、三调芭蕉扇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 build="p"/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>
                <a:solidFill>
                  <a:srgbClr val="92D050"/>
                </a:solidFill>
              </a:rPr>
              <a:t>8</a:t>
            </a:r>
            <a:r>
              <a:rPr lang="zh-CN" altLang="en-US" sz="2400" dirty="0" smtClean="0">
                <a:solidFill>
                  <a:srgbClr val="92D050"/>
                </a:solidFill>
              </a:rPr>
              <a:t>、下面是周华同学给博物馆金馆长写的一张便条，其中有些词用得不得体，请你帮他修改。</a:t>
            </a:r>
            <a:endParaRPr lang="zh-CN" altLang="en-US" sz="2400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8715436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zh-CN" altLang="en-US" sz="3200" dirty="0" smtClean="0"/>
              <a:t> 您约我今天下午去贵处谈我班同学光临贵馆参观一事，因我有急事，现决定改期。具体改在何时，另行磋商。</a:t>
            </a:r>
          </a:p>
          <a:p>
            <a:pPr>
              <a:buNone/>
            </a:pPr>
            <a:r>
              <a:rPr lang="zh-CN" altLang="en-US" sz="3200" dirty="0" smtClean="0"/>
              <a:t>                                                     周华    </a:t>
            </a:r>
            <a:r>
              <a:rPr lang="en-US" altLang="zh-CN" sz="3200" dirty="0" smtClean="0"/>
              <a:t>5</a:t>
            </a:r>
            <a:r>
              <a:rPr lang="zh-CN" altLang="en-US" sz="3200" dirty="0" smtClean="0"/>
              <a:t>月</a:t>
            </a:r>
            <a:r>
              <a:rPr lang="en-US" altLang="zh-CN" sz="3200" dirty="0" smtClean="0"/>
              <a:t>18</a:t>
            </a:r>
            <a:r>
              <a:rPr lang="zh-CN" altLang="en-US" sz="3200" dirty="0" smtClean="0"/>
              <a:t>日</a:t>
            </a:r>
          </a:p>
          <a:p>
            <a:pPr>
              <a:buNone/>
            </a:pPr>
            <a:r>
              <a:rPr lang="zh-CN" altLang="en-US" sz="3200" dirty="0" smtClean="0"/>
              <a:t>要求：找出并改正用得不得体的词，写入下表，有几个写几个。</a:t>
            </a:r>
          </a:p>
          <a:p>
            <a:pPr>
              <a:buNone/>
            </a:pPr>
            <a:r>
              <a:rPr lang="zh-CN" altLang="en-US" sz="3200" dirty="0" smtClean="0"/>
              <a:t> 不得体的词</a:t>
            </a:r>
          </a:p>
          <a:p>
            <a:pPr>
              <a:buNone/>
            </a:pPr>
            <a:r>
              <a:rPr lang="zh-CN" altLang="en-US" sz="3200" dirty="0" smtClean="0"/>
              <a:t> </a:t>
            </a:r>
          </a:p>
          <a:p>
            <a:pPr>
              <a:buNone/>
            </a:pPr>
            <a:r>
              <a:rPr lang="zh-CN" altLang="en-US" sz="3200" dirty="0" smtClean="0"/>
              <a:t>  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pPr>
              <a:buNone/>
            </a:pPr>
            <a:r>
              <a:rPr lang="zh-CN" altLang="en-US" sz="3200" dirty="0" smtClean="0"/>
              <a:t> </a:t>
            </a:r>
            <a:r>
              <a:rPr lang="en-US" altLang="zh-CN" sz="3200" dirty="0" smtClean="0"/>
              <a:t>			</a:t>
            </a:r>
            <a:r>
              <a:rPr lang="zh-CN" altLang="en-US" sz="3200" dirty="0" smtClean="0"/>
              <a:t>改正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786050" y="2786058"/>
            <a:ext cx="5900750" cy="350046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光临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决定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磋商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 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 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参观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只好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商量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8258204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92D050"/>
                </a:solidFill>
              </a:rPr>
              <a:t>9</a:t>
            </a:r>
            <a:r>
              <a:rPr lang="zh-CN" altLang="en-US" dirty="0" smtClean="0">
                <a:solidFill>
                  <a:srgbClr val="92D050"/>
                </a:solidFill>
              </a:rPr>
              <a:t>、辨析下面物理科学上的一些重大发明、发现与应用之间的时间间隔，我们该得出怎样的结论，用一句话加以总结概括。</a:t>
            </a:r>
          </a:p>
          <a:p>
            <a:pPr>
              <a:buNone/>
            </a:pPr>
            <a:r>
              <a:rPr lang="zh-CN" altLang="en-US" dirty="0" smtClean="0"/>
              <a:t>项目   发明年份  出产品年份   发明到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						</a:t>
            </a:r>
            <a:r>
              <a:rPr lang="zh-CN" altLang="en-US" dirty="0" smtClean="0"/>
              <a:t>投产间隔   </a:t>
            </a:r>
            <a:r>
              <a:rPr lang="en-US" altLang="zh-CN" sz="2400" dirty="0" smtClean="0"/>
              <a:t>	</a:t>
            </a:r>
            <a:r>
              <a:rPr lang="zh-CN" altLang="en-US" sz="2400" dirty="0" smtClean="0"/>
              <a:t>一句话概括</a:t>
            </a:r>
            <a:endParaRPr lang="zh-CN" altLang="en-US" dirty="0" smtClean="0"/>
          </a:p>
          <a:p>
            <a:pPr>
              <a:buNone/>
            </a:pPr>
            <a:r>
              <a:rPr lang="zh-CN" altLang="en-US" dirty="0" smtClean="0"/>
              <a:t> 电话    </a:t>
            </a:r>
            <a:r>
              <a:rPr lang="en-US" altLang="zh-CN" dirty="0" smtClean="0"/>
              <a:t>1820         1876                    56</a:t>
            </a:r>
          </a:p>
          <a:p>
            <a:pPr>
              <a:buNone/>
            </a:pPr>
            <a:r>
              <a:rPr lang="zh-CN" altLang="en-US" dirty="0" smtClean="0"/>
              <a:t> 无线电</a:t>
            </a:r>
            <a:r>
              <a:rPr lang="en-US" altLang="zh-CN" dirty="0" smtClean="0"/>
              <a:t>1867        1902                    35</a:t>
            </a:r>
          </a:p>
          <a:p>
            <a:pPr>
              <a:buNone/>
            </a:pPr>
            <a:r>
              <a:rPr lang="zh-CN" altLang="en-US" dirty="0" smtClean="0"/>
              <a:t> 电视   </a:t>
            </a:r>
            <a:r>
              <a:rPr lang="en-US" altLang="zh-CN" dirty="0" smtClean="0"/>
              <a:t>1922         1934                    12</a:t>
            </a:r>
          </a:p>
          <a:p>
            <a:pPr>
              <a:buNone/>
            </a:pPr>
            <a:r>
              <a:rPr lang="zh-CN" altLang="en-US" dirty="0" smtClean="0"/>
              <a:t> 核反   </a:t>
            </a:r>
            <a:r>
              <a:rPr lang="en-US" altLang="zh-CN" dirty="0" smtClean="0"/>
              <a:t>1932         1942                    10</a:t>
            </a:r>
          </a:p>
          <a:p>
            <a:pPr>
              <a:buNone/>
            </a:pPr>
            <a:r>
              <a:rPr lang="zh-CN" altLang="en-US" dirty="0" smtClean="0"/>
              <a:t> 原子弹</a:t>
            </a:r>
            <a:r>
              <a:rPr lang="en-US" altLang="zh-CN" dirty="0" smtClean="0"/>
              <a:t>1939         1945                    6</a:t>
            </a:r>
          </a:p>
          <a:p>
            <a:pPr>
              <a:buNone/>
            </a:pPr>
            <a:r>
              <a:rPr lang="zh-CN" altLang="en-US" dirty="0" smtClean="0"/>
              <a:t> 激光器</a:t>
            </a:r>
            <a:r>
              <a:rPr lang="en-US" altLang="zh-CN" dirty="0" smtClean="0"/>
              <a:t>1960         1960                    1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786578" y="3000372"/>
            <a:ext cx="1643074" cy="3643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重大发明、发现与应用之间周期越来越短。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右大括号 4"/>
          <p:cNvSpPr/>
          <p:nvPr/>
        </p:nvSpPr>
        <p:spPr>
          <a:xfrm>
            <a:off x="6572264" y="2643182"/>
            <a:ext cx="357190" cy="30003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00034" y="2786058"/>
          <a:ext cx="5891514" cy="3067291"/>
        </p:xfrm>
        <a:graphic>
          <a:graphicData uri="http://schemas.openxmlformats.org/drawingml/2006/table">
            <a:tbl>
              <a:tblPr/>
              <a:tblGrid>
                <a:gridCol w="1122745"/>
                <a:gridCol w="1261640"/>
                <a:gridCol w="2037145"/>
                <a:gridCol w="1469984"/>
              </a:tblGrid>
              <a:tr h="45141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4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01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9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3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73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09286" y="1747777"/>
          <a:ext cx="208280" cy="1018572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101857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00034" y="1785926"/>
          <a:ext cx="5891514" cy="1006997"/>
        </p:xfrm>
        <a:graphic>
          <a:graphicData uri="http://schemas.openxmlformats.org/drawingml/2006/table">
            <a:tbl>
              <a:tblPr/>
              <a:tblGrid>
                <a:gridCol w="1099595"/>
                <a:gridCol w="1331089"/>
                <a:gridCol w="2002420"/>
                <a:gridCol w="1458410"/>
              </a:tblGrid>
              <a:tr h="100699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5720" y="785794"/>
            <a:ext cx="8572560" cy="534036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10</a:t>
            </a:r>
            <a:r>
              <a:rPr lang="zh-CN" altLang="en-US" dirty="0" smtClean="0"/>
              <a:t>．阅读下列有关的数据，先得出一个结论，再用一句话表达自己的观点。</a:t>
            </a:r>
          </a:p>
          <a:p>
            <a:pPr>
              <a:buNone/>
            </a:pPr>
            <a:r>
              <a:rPr lang="zh-CN" altLang="en-US" dirty="0" smtClean="0"/>
              <a:t>人均耕地：美国</a:t>
            </a:r>
            <a:r>
              <a:rPr lang="en-US" altLang="zh-CN" dirty="0" smtClean="0"/>
              <a:t>11.7</a:t>
            </a:r>
            <a:r>
              <a:rPr lang="zh-CN" altLang="en-US" dirty="0" smtClean="0"/>
              <a:t>亩，印度</a:t>
            </a:r>
            <a:r>
              <a:rPr lang="en-US" altLang="zh-CN" dirty="0" smtClean="0"/>
              <a:t>3.3</a:t>
            </a:r>
            <a:r>
              <a:rPr lang="zh-CN" altLang="en-US" dirty="0" smtClean="0"/>
              <a:t>亩，世界平均水平</a:t>
            </a:r>
            <a:r>
              <a:rPr lang="en-US" altLang="zh-CN" dirty="0" smtClean="0"/>
              <a:t>4.2</a:t>
            </a:r>
            <a:r>
              <a:rPr lang="zh-CN" altLang="en-US" dirty="0" smtClean="0"/>
              <a:t>亩；中国人均耕地</a:t>
            </a:r>
            <a:r>
              <a:rPr lang="en-US" altLang="zh-CN" dirty="0" smtClean="0"/>
              <a:t>1949</a:t>
            </a:r>
            <a:r>
              <a:rPr lang="zh-CN" altLang="en-US" dirty="0" smtClean="0"/>
              <a:t>年为</a:t>
            </a:r>
            <a:r>
              <a:rPr lang="en-US" altLang="zh-CN" dirty="0" smtClean="0"/>
              <a:t>3</a:t>
            </a:r>
            <a:r>
              <a:rPr lang="zh-CN" altLang="en-US" dirty="0" smtClean="0"/>
              <a:t>亩，目前为</a:t>
            </a:r>
            <a:r>
              <a:rPr lang="en-US" altLang="zh-CN" dirty="0" smtClean="0"/>
              <a:t>1.35</a:t>
            </a:r>
            <a:r>
              <a:rPr lang="zh-CN" altLang="en-US" dirty="0" smtClean="0"/>
              <a:t>亩。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结论：</a:t>
            </a:r>
            <a:r>
              <a:rPr lang="en-US" altLang="zh-CN" u="sng" dirty="0" smtClean="0"/>
              <a:t>								</a:t>
            </a:r>
            <a:endParaRPr lang="en-US" altLang="zh-CN" dirty="0" smtClean="0"/>
          </a:p>
          <a:p>
            <a:pPr>
              <a:buNone/>
            </a:pPr>
            <a:r>
              <a:rPr lang="zh-CN" altLang="en-US" u="sng" dirty="0" smtClean="0"/>
              <a:t>                                                          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zh-CN" altLang="en-US" dirty="0" smtClean="0"/>
              <a:t>观点：</a:t>
            </a:r>
            <a:r>
              <a:rPr lang="en-US" altLang="zh-CN" dirty="0" smtClean="0"/>
              <a:t>__________________________________________________________</a:t>
            </a:r>
            <a:r>
              <a:rPr lang="zh-CN" altLang="en-US" dirty="0" smtClean="0"/>
              <a:t>。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85720" y="2643182"/>
            <a:ext cx="8401080" cy="348298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中国人均耕地远低于世界平均水平，且呈逐渐减少的趋势。  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我们一定要大力保护耕地。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六、古诗词默写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57200" y="1142985"/>
            <a:ext cx="8186766" cy="571504"/>
          </a:xfrm>
        </p:spPr>
        <p:txBody>
          <a:bodyPr/>
          <a:lstStyle/>
          <a:p>
            <a:r>
              <a:rPr lang="zh-CN" altLang="en-US" dirty="0" smtClean="0">
                <a:solidFill>
                  <a:srgbClr val="92D050"/>
                </a:solidFill>
              </a:rPr>
              <a:t>（一）填空</a:t>
            </a:r>
          </a:p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214282" y="1285860"/>
            <a:ext cx="8643998" cy="521497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、巴山楚水凄凉地，</a:t>
            </a:r>
            <a:r>
              <a:rPr lang="en-US" altLang="zh-CN" dirty="0" smtClean="0"/>
              <a:t>_____________________</a:t>
            </a:r>
            <a:r>
              <a:rPr lang="zh-CN" altLang="en-US" dirty="0" smtClean="0"/>
              <a:t>。 </a:t>
            </a:r>
            <a:r>
              <a:rPr lang="en-US" altLang="zh-CN" dirty="0" smtClean="0"/>
              <a:t>_____________________</a:t>
            </a:r>
            <a:r>
              <a:rPr lang="zh-CN" altLang="en-US" dirty="0" smtClean="0"/>
              <a:t>，到乡翻似烂柯人。</a:t>
            </a:r>
          </a:p>
          <a:p>
            <a:pPr>
              <a:buNone/>
            </a:pPr>
            <a:r>
              <a:rPr lang="zh-CN" altLang="en-US" dirty="0" smtClean="0"/>
              <a:t>   沉舟侧畔千帆过，</a:t>
            </a:r>
            <a:r>
              <a:rPr lang="en-US" altLang="zh-CN" dirty="0" smtClean="0"/>
              <a:t>_____________________</a:t>
            </a:r>
            <a:r>
              <a:rPr lang="zh-CN" altLang="en-US" dirty="0" smtClean="0"/>
              <a:t>。今日听君歌一曲， </a:t>
            </a:r>
            <a:r>
              <a:rPr lang="en-US" altLang="zh-CN" dirty="0" smtClean="0"/>
              <a:t>____________________</a:t>
            </a:r>
            <a:r>
              <a:rPr lang="zh-CN" altLang="en-US" dirty="0" smtClean="0"/>
              <a:t>。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酬乐天扬州初逢席上见赠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（刘禹锡</a:t>
            </a:r>
            <a:r>
              <a:rPr lang="en-US" altLang="zh-CN" dirty="0" smtClean="0"/>
              <a:t>·</a:t>
            </a:r>
            <a:r>
              <a:rPr lang="zh-CN" altLang="en-US" dirty="0" smtClean="0"/>
              <a:t>唐）</a:t>
            </a:r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_	</a:t>
            </a:r>
            <a:r>
              <a:rPr lang="en-US" altLang="zh-CN" u="sng" dirty="0" smtClean="0"/>
              <a:t>		</a:t>
            </a:r>
            <a:r>
              <a:rPr lang="zh-CN" altLang="en-US" dirty="0" smtClean="0"/>
              <a:t>，自将磨洗认前朝。东风不与周郎便，</a:t>
            </a:r>
            <a:r>
              <a:rPr lang="en-US" altLang="zh-CN" dirty="0" smtClean="0"/>
              <a:t>____________________</a:t>
            </a:r>
            <a:r>
              <a:rPr lang="zh-CN" altLang="en-US" dirty="0" smtClean="0"/>
              <a:t>  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赤壁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（杜牧</a:t>
            </a:r>
            <a:r>
              <a:rPr lang="en-US" altLang="zh-CN" dirty="0" smtClean="0"/>
              <a:t>·</a:t>
            </a:r>
            <a:r>
              <a:rPr lang="zh-CN" altLang="en-US" dirty="0" smtClean="0"/>
              <a:t>唐）</a:t>
            </a:r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、辛苦遭逢起一经， </a:t>
            </a:r>
            <a:r>
              <a:rPr lang="en-US" altLang="zh-CN" dirty="0" smtClean="0"/>
              <a:t>___________________</a:t>
            </a:r>
            <a:r>
              <a:rPr lang="zh-CN" altLang="en-US" dirty="0" smtClean="0"/>
              <a:t>。山河破碎风飘絮， </a:t>
            </a:r>
            <a:r>
              <a:rPr lang="en-US" altLang="zh-CN" dirty="0" smtClean="0"/>
              <a:t>_____________________</a:t>
            </a:r>
            <a:r>
              <a:rPr lang="zh-CN" altLang="en-US" dirty="0" smtClean="0"/>
              <a:t>  </a:t>
            </a:r>
            <a:r>
              <a:rPr lang="en-US" altLang="zh-CN" dirty="0" smtClean="0"/>
              <a:t>_____________________</a:t>
            </a:r>
            <a:r>
              <a:rPr lang="zh-CN" altLang="en-US" dirty="0" smtClean="0"/>
              <a:t>， 零丁洋里叹零丁。人生自古谁无死， 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。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过零丁洋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（文天祥</a:t>
            </a:r>
            <a:r>
              <a:rPr lang="en-US" altLang="zh-CN" dirty="0" smtClean="0"/>
              <a:t>·</a:t>
            </a:r>
            <a:r>
              <a:rPr lang="zh-CN" altLang="en-US" dirty="0" smtClean="0"/>
              <a:t>宋）</a:t>
            </a:r>
          </a:p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、丙辰中秋，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，大醉，作此篇，</a:t>
            </a:r>
            <a:r>
              <a:rPr lang="en-US" altLang="zh-CN" dirty="0" smtClean="0"/>
              <a:t>_____________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zh-CN" altLang="en-US" dirty="0" smtClean="0"/>
              <a:t>   明月几时有？把酒问青天。</a:t>
            </a:r>
            <a:r>
              <a:rPr lang="en-US" altLang="zh-CN" dirty="0" smtClean="0"/>
              <a:t>_________________</a:t>
            </a:r>
            <a:r>
              <a:rPr lang="zh-CN" altLang="en-US" dirty="0" smtClean="0"/>
              <a:t>，今夕是何年？我欲乘风归去，</a:t>
            </a:r>
            <a:r>
              <a:rPr lang="en-US" altLang="zh-CN" dirty="0" smtClean="0"/>
              <a:t>___________________</a:t>
            </a:r>
            <a:r>
              <a:rPr lang="zh-CN" altLang="en-US" dirty="0" smtClean="0"/>
              <a:t>，高处不胜寒。</a:t>
            </a:r>
            <a:r>
              <a:rPr lang="en-US" altLang="zh-CN" dirty="0" smtClean="0"/>
              <a:t>_________________</a:t>
            </a:r>
            <a:r>
              <a:rPr lang="zh-CN" altLang="en-US" dirty="0" smtClean="0"/>
              <a:t>，何似在人间？</a:t>
            </a:r>
          </a:p>
          <a:p>
            <a:pPr>
              <a:buNone/>
            </a:pPr>
            <a:r>
              <a:rPr lang="zh-CN" altLang="en-US" dirty="0" smtClean="0"/>
              <a:t>转朱阁，低绮户，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。不应有恨，何事长向别时圆？</a:t>
            </a:r>
            <a:r>
              <a:rPr lang="en-US" altLang="zh-CN" dirty="0" smtClean="0"/>
              <a:t>_________________</a:t>
            </a:r>
            <a:r>
              <a:rPr lang="zh-CN" altLang="en-US" dirty="0" smtClean="0"/>
              <a:t>，月有阴晴圆缺，此事古难全。但愿人长久，</a:t>
            </a:r>
            <a:r>
              <a:rPr lang="en-US" altLang="zh-CN" dirty="0" smtClean="0"/>
              <a:t>__________________</a:t>
            </a:r>
            <a:r>
              <a:rPr lang="zh-CN" altLang="en-US" dirty="0" smtClean="0"/>
              <a:t>。  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水调歌头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（苏轼）</a:t>
            </a:r>
          </a:p>
          <a:p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4"/>
          </p:nvPr>
        </p:nvSpPr>
        <p:spPr>
          <a:xfrm>
            <a:off x="285720" y="1142984"/>
            <a:ext cx="8643998" cy="5286412"/>
          </a:xfrm>
        </p:spPr>
        <p:txBody>
          <a:bodyPr>
            <a:normAutofit/>
          </a:bodyPr>
          <a:lstStyle/>
          <a:p>
            <a:pPr lvl="1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</a:t>
            </a:r>
            <a:r>
              <a:rPr lang="zh-CN" altLang="en-US" dirty="0" smtClean="0">
                <a:solidFill>
                  <a:srgbClr val="FF0000"/>
                </a:solidFill>
              </a:rPr>
              <a:t>二十三年弃置身</a:t>
            </a: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怀旧空吟闻笛赋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>
              <a:buNone/>
            </a:pPr>
            <a:r>
              <a:rPr lang="en-US" altLang="zh-CN" sz="2000" dirty="0" smtClean="0">
                <a:solidFill>
                  <a:srgbClr val="FF0000"/>
                </a:solidFill>
              </a:rPr>
              <a:t>													</a:t>
            </a:r>
            <a:r>
              <a:rPr lang="zh-CN" altLang="en-US" sz="2000" dirty="0" smtClean="0">
                <a:solidFill>
                  <a:srgbClr val="FF0000"/>
                </a:solidFill>
              </a:rPr>
              <a:t>病树前头万木春 </a:t>
            </a:r>
            <a:r>
              <a:rPr lang="en-US" altLang="zh-CN" dirty="0" smtClean="0">
                <a:solidFill>
                  <a:srgbClr val="FF0000"/>
                </a:solidFill>
              </a:rPr>
              <a:t>				</a:t>
            </a:r>
            <a:r>
              <a:rPr lang="zh-CN" altLang="en-US" sz="2000" dirty="0" smtClean="0">
                <a:solidFill>
                  <a:srgbClr val="FF0000"/>
                </a:solidFill>
              </a:rPr>
              <a:t>暂凭杯酒长精神  </a:t>
            </a:r>
            <a:r>
              <a:rPr lang="en-US" altLang="zh-CN" dirty="0" smtClean="0">
                <a:solidFill>
                  <a:srgbClr val="FF0000"/>
                </a:solidFill>
              </a:rPr>
              <a:t>						</a:t>
            </a:r>
            <a:r>
              <a:rPr lang="zh-CN" altLang="en-US" sz="2000" dirty="0" smtClean="0">
                <a:solidFill>
                  <a:srgbClr val="FF0000"/>
                </a:solidFill>
              </a:rPr>
              <a:t>折戟沉沙铁未销</a:t>
            </a:r>
            <a:r>
              <a:rPr lang="en-US" altLang="zh-CN" sz="2000" dirty="0" smtClean="0">
                <a:solidFill>
                  <a:srgbClr val="FF0000"/>
                </a:solidFill>
              </a:rPr>
              <a:t>						      	  </a:t>
            </a:r>
            <a:r>
              <a:rPr lang="zh-CN" altLang="en-US" sz="2000" dirty="0" smtClean="0">
                <a:solidFill>
                  <a:srgbClr val="FF0000"/>
                </a:solidFill>
              </a:rPr>
              <a:t>铜雀春深锁二乔</a:t>
            </a:r>
            <a:r>
              <a:rPr lang="en-US" altLang="zh-CN" sz="2000" dirty="0" smtClean="0">
                <a:solidFill>
                  <a:srgbClr val="FF0000"/>
                </a:solidFill>
              </a:rPr>
              <a:t>									 	 </a:t>
            </a:r>
            <a:r>
              <a:rPr lang="zh-CN" altLang="en-US" sz="2000" dirty="0" smtClean="0">
                <a:solidFill>
                  <a:srgbClr val="FF0000"/>
                </a:solidFill>
              </a:rPr>
              <a:t>干戈寥落四周星</a:t>
            </a:r>
            <a:r>
              <a:rPr lang="en-US" altLang="zh-CN" dirty="0" smtClean="0">
                <a:solidFill>
                  <a:srgbClr val="FF0000"/>
                </a:solidFill>
              </a:rPr>
              <a:t>				</a:t>
            </a:r>
            <a:r>
              <a:rPr lang="zh-CN" altLang="en-US" sz="2000" dirty="0" smtClean="0">
                <a:solidFill>
                  <a:srgbClr val="FF0000"/>
                </a:solidFill>
              </a:rPr>
              <a:t>身世浮沉雨打萍       惶恐滩头说惶恐</a:t>
            </a:r>
            <a:r>
              <a:rPr lang="en-US" altLang="zh-CN" dirty="0" smtClean="0">
                <a:solidFill>
                  <a:srgbClr val="FF0000"/>
                </a:solidFill>
              </a:rPr>
              <a:t>					       		 </a:t>
            </a:r>
            <a:r>
              <a:rPr lang="zh-CN" altLang="en-US" sz="2000" dirty="0" smtClean="0">
                <a:solidFill>
                  <a:srgbClr val="FF0000"/>
                </a:solidFill>
              </a:rPr>
              <a:t>留取丹心照汗青</a:t>
            </a:r>
            <a:r>
              <a:rPr lang="en-US" altLang="zh-CN" dirty="0" smtClean="0">
                <a:solidFill>
                  <a:srgbClr val="FF0000"/>
                </a:solidFill>
              </a:rPr>
              <a:t>		  			           </a:t>
            </a:r>
            <a:r>
              <a:rPr lang="zh-CN" altLang="en-US" dirty="0" smtClean="0">
                <a:solidFill>
                  <a:srgbClr val="FF0000"/>
                </a:solidFill>
              </a:rPr>
              <a:t>欢饮达旦</a:t>
            </a:r>
            <a:r>
              <a:rPr lang="en-US" altLang="zh-CN" dirty="0" smtClean="0">
                <a:solidFill>
                  <a:srgbClr val="FF0000"/>
                </a:solidFill>
              </a:rPr>
              <a:t>		 	       </a:t>
            </a:r>
            <a:r>
              <a:rPr lang="zh-CN" altLang="en-US" dirty="0" smtClean="0">
                <a:solidFill>
                  <a:srgbClr val="FF0000"/>
                </a:solidFill>
              </a:rPr>
              <a:t>兼怀子由</a:t>
            </a:r>
            <a:r>
              <a:rPr lang="en-US" altLang="zh-CN" dirty="0" smtClean="0">
                <a:solidFill>
                  <a:srgbClr val="FF0000"/>
                </a:solidFill>
              </a:rPr>
              <a:t>					              		</a:t>
            </a:r>
            <a:r>
              <a:rPr lang="zh-CN" altLang="en-US" dirty="0" smtClean="0">
                <a:solidFill>
                  <a:srgbClr val="FF0000"/>
                </a:solidFill>
              </a:rPr>
              <a:t>不知天上宫阙</a:t>
            </a:r>
            <a:r>
              <a:rPr lang="en-US" altLang="zh-CN" dirty="0" smtClean="0">
                <a:solidFill>
                  <a:srgbClr val="FF0000"/>
                </a:solidFill>
              </a:rPr>
              <a:t>				</a:t>
            </a:r>
            <a:r>
              <a:rPr lang="zh-CN" altLang="en-US" dirty="0" smtClean="0">
                <a:solidFill>
                  <a:srgbClr val="FF0000"/>
                </a:solidFill>
              </a:rPr>
              <a:t>又恐空楼玉宇</a:t>
            </a:r>
            <a:r>
              <a:rPr lang="en-US" altLang="zh-CN" dirty="0" smtClean="0">
                <a:solidFill>
                  <a:srgbClr val="FF0000"/>
                </a:solidFill>
              </a:rPr>
              <a:t>				</a:t>
            </a:r>
            <a:r>
              <a:rPr lang="zh-CN" altLang="en-US" dirty="0" smtClean="0">
                <a:solidFill>
                  <a:srgbClr val="FF0000"/>
                </a:solidFill>
              </a:rPr>
              <a:t>起舞弄清影</a:t>
            </a:r>
            <a:r>
              <a:rPr lang="en-US" altLang="zh-CN" dirty="0" smtClean="0">
                <a:solidFill>
                  <a:srgbClr val="FF0000"/>
                </a:solidFill>
              </a:rPr>
              <a:t>													      </a:t>
            </a:r>
            <a:r>
              <a:rPr lang="zh-CN" altLang="en-US" dirty="0" smtClean="0">
                <a:solidFill>
                  <a:srgbClr val="FF0000"/>
                </a:solidFill>
              </a:rPr>
              <a:t>照无眠</a:t>
            </a:r>
            <a:r>
              <a:rPr lang="en-US" altLang="zh-CN" dirty="0" smtClean="0">
                <a:solidFill>
                  <a:srgbClr val="FF0000"/>
                </a:solidFill>
              </a:rPr>
              <a:t>					               </a:t>
            </a:r>
            <a:r>
              <a:rPr lang="zh-CN" altLang="en-US" dirty="0" smtClean="0">
                <a:solidFill>
                  <a:srgbClr val="FF0000"/>
                </a:solidFill>
              </a:rPr>
              <a:t>人有悲欢离合</a:t>
            </a:r>
            <a:r>
              <a:rPr lang="en-US" altLang="zh-CN" dirty="0" smtClean="0">
                <a:solidFill>
                  <a:srgbClr val="FF0000"/>
                </a:solidFill>
              </a:rPr>
              <a:t>							</a:t>
            </a:r>
            <a:r>
              <a:rPr lang="zh-CN" altLang="en-US" dirty="0" smtClean="0">
                <a:solidFill>
                  <a:srgbClr val="FF0000"/>
                </a:solidFill>
              </a:rPr>
              <a:t>千里共婵娟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50083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5</a:t>
            </a:r>
            <a:r>
              <a:rPr lang="zh-CN" altLang="en-US" dirty="0" smtClean="0"/>
              <a:t>、峰峦如聚，</a:t>
            </a:r>
            <a:r>
              <a:rPr lang="en-US" altLang="zh-CN" dirty="0" smtClean="0"/>
              <a:t>___________</a:t>
            </a:r>
            <a:r>
              <a:rPr lang="zh-CN" altLang="en-US" dirty="0" smtClean="0"/>
              <a:t>，山河表里潼关路。望西都，</a:t>
            </a:r>
            <a:r>
              <a:rPr lang="en-US" altLang="zh-CN" dirty="0" smtClean="0"/>
              <a:t>___________</a:t>
            </a:r>
            <a:r>
              <a:rPr lang="zh-CN" altLang="en-US" dirty="0" smtClean="0"/>
              <a:t>，伤心秦汉经行处，</a:t>
            </a:r>
            <a:r>
              <a:rPr lang="en-US" altLang="zh-CN" dirty="0" smtClean="0"/>
              <a:t>________________________</a:t>
            </a:r>
            <a:r>
              <a:rPr lang="zh-CN" altLang="en-US" dirty="0" smtClean="0"/>
              <a:t>。兴，百姓苦。亡，百姓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zh-CN" altLang="en-US" dirty="0" smtClean="0"/>
              <a:t>山坡羊</a:t>
            </a:r>
            <a:r>
              <a:rPr lang="en-US" altLang="zh-CN" dirty="0" smtClean="0"/>
              <a:t>·</a:t>
            </a:r>
            <a:r>
              <a:rPr lang="zh-CN" altLang="en-US" dirty="0" smtClean="0"/>
              <a:t>潼关怀古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（张养浩</a:t>
            </a:r>
            <a:r>
              <a:rPr lang="en-US" altLang="zh-CN" dirty="0" smtClean="0"/>
              <a:t>·</a:t>
            </a:r>
            <a:r>
              <a:rPr lang="zh-CN" altLang="en-US" dirty="0" smtClean="0"/>
              <a:t>元）</a:t>
            </a:r>
          </a:p>
          <a:p>
            <a:pPr>
              <a:buNone/>
            </a:pPr>
            <a:r>
              <a:rPr lang="en-US" altLang="zh-CN" dirty="0" smtClean="0"/>
              <a:t>6</a:t>
            </a:r>
            <a:r>
              <a:rPr lang="zh-CN" altLang="en-US" dirty="0" smtClean="0"/>
              <a:t>、亭亭山上松，</a:t>
            </a:r>
            <a:r>
              <a:rPr lang="en-US" altLang="zh-CN" dirty="0" smtClean="0"/>
              <a:t>_________________</a:t>
            </a:r>
            <a:r>
              <a:rPr lang="zh-CN" altLang="en-US" dirty="0" smtClean="0"/>
              <a:t>。风声一何盛，</a:t>
            </a:r>
            <a:r>
              <a:rPr lang="en-US" altLang="zh-CN" dirty="0" smtClean="0"/>
              <a:t>_______________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altLang="zh-CN" dirty="0" smtClean="0"/>
              <a:t>_________________</a:t>
            </a:r>
            <a:r>
              <a:rPr lang="zh-CN" altLang="en-US" dirty="0" smtClean="0"/>
              <a:t>，终岁常端正。</a:t>
            </a:r>
            <a:r>
              <a:rPr lang="en-US" altLang="zh-CN" dirty="0" smtClean="0"/>
              <a:t>_____________</a:t>
            </a:r>
            <a:r>
              <a:rPr lang="zh-CN" altLang="en-US" dirty="0" smtClean="0"/>
              <a:t>，松柏有本性。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赠从弟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zh-CN" altLang="en-US" dirty="0" smtClean="0"/>
              <a:t>（刘桢</a:t>
            </a:r>
            <a:r>
              <a:rPr lang="en-US" altLang="zh-CN" dirty="0" smtClean="0"/>
              <a:t>·</a:t>
            </a:r>
            <a:r>
              <a:rPr lang="zh-CN" altLang="en-US" dirty="0" smtClean="0"/>
              <a:t>汉）</a:t>
            </a:r>
          </a:p>
          <a:p>
            <a:pPr>
              <a:buNone/>
            </a:pPr>
            <a:r>
              <a:rPr lang="en-US" altLang="zh-CN" dirty="0" smtClean="0"/>
              <a:t>7</a:t>
            </a:r>
            <a:r>
              <a:rPr lang="zh-CN" altLang="en-US" dirty="0" smtClean="0"/>
              <a:t>、</a:t>
            </a:r>
            <a:r>
              <a:rPr lang="en-US" altLang="zh-CN" dirty="0" smtClean="0"/>
              <a:t>_________________</a:t>
            </a:r>
            <a:r>
              <a:rPr lang="zh-CN" altLang="en-US" dirty="0" smtClean="0"/>
              <a:t>，风烟望五津。与君离别意，</a:t>
            </a:r>
            <a:r>
              <a:rPr lang="en-US" altLang="zh-CN" dirty="0" smtClean="0"/>
              <a:t>___________________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海内存知己，</a:t>
            </a:r>
            <a:r>
              <a:rPr lang="en-US" altLang="zh-CN" dirty="0" smtClean="0"/>
              <a:t>_________________</a:t>
            </a:r>
            <a:r>
              <a:rPr lang="zh-CN" altLang="en-US" dirty="0" smtClean="0"/>
              <a:t>。</a:t>
            </a:r>
            <a:r>
              <a:rPr lang="en-US" altLang="zh-CN" dirty="0" smtClean="0"/>
              <a:t>_______________</a:t>
            </a:r>
            <a:r>
              <a:rPr lang="zh-CN" altLang="en-US" dirty="0" smtClean="0"/>
              <a:t>，儿女共沾巾。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送杜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少府之任蜀州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（王勃</a:t>
            </a:r>
            <a:r>
              <a:rPr lang="en-US" altLang="zh-CN" dirty="0" smtClean="0"/>
              <a:t>·</a:t>
            </a:r>
            <a:r>
              <a:rPr lang="zh-CN" altLang="en-US" dirty="0" smtClean="0"/>
              <a:t>唐）</a:t>
            </a:r>
          </a:p>
          <a:p>
            <a:pPr>
              <a:buNone/>
            </a:pPr>
            <a:r>
              <a:rPr lang="en-US" altLang="zh-CN" dirty="0" smtClean="0"/>
              <a:t>8</a:t>
            </a:r>
            <a:r>
              <a:rPr lang="zh-CN" altLang="en-US" dirty="0" smtClean="0"/>
              <a:t>、前不见古人，后不见来者。</a:t>
            </a:r>
            <a:r>
              <a:rPr lang="en-US" altLang="zh-CN" dirty="0" smtClean="0"/>
              <a:t>______________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</a:t>
            </a:r>
            <a:r>
              <a:rPr lang="zh-CN" altLang="en-US" dirty="0" smtClean="0"/>
              <a:t>。 </a:t>
            </a:r>
            <a:r>
              <a:rPr lang="en-US" altLang="zh-CN" dirty="0" smtClean="0"/>
              <a:t>【</a:t>
            </a:r>
            <a:r>
              <a:rPr lang="zh-CN" altLang="en-US" dirty="0" smtClean="0"/>
              <a:t>登幽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州台歌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（陈子昂</a:t>
            </a:r>
            <a:r>
              <a:rPr lang="en-US" altLang="zh-CN" dirty="0" smtClean="0"/>
              <a:t>·</a:t>
            </a:r>
            <a:r>
              <a:rPr lang="zh-CN" altLang="en-US" dirty="0" smtClean="0"/>
              <a:t>唐）</a:t>
            </a:r>
          </a:p>
          <a:p>
            <a:pPr>
              <a:buNone/>
            </a:pPr>
            <a:r>
              <a:rPr lang="en-US" altLang="zh-CN" dirty="0" smtClean="0"/>
              <a:t>9</a:t>
            </a:r>
            <a:r>
              <a:rPr lang="zh-CN" altLang="en-US" dirty="0" smtClean="0"/>
              <a:t>、</a:t>
            </a:r>
            <a:r>
              <a:rPr lang="en-US" altLang="zh-CN" dirty="0" smtClean="0"/>
              <a:t>____________________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</a:t>
            </a:r>
            <a:r>
              <a:rPr lang="zh-CN" altLang="en-US" dirty="0" smtClean="0"/>
              <a:t>。劝君更尽一杯酒，西出阳关无故人。 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zh-CN" altLang="en-US" dirty="0" smtClean="0"/>
              <a:t>送元二使安西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（王维）</a:t>
            </a:r>
          </a:p>
          <a:p>
            <a:pPr>
              <a:buNone/>
            </a:pPr>
            <a:r>
              <a:rPr lang="en-US" altLang="zh-CN" dirty="0" smtClean="0"/>
              <a:t>10</a:t>
            </a:r>
            <a:r>
              <a:rPr lang="zh-CN" altLang="en-US" dirty="0" smtClean="0"/>
              <a:t>、弃我去者，昨日之日不可留；乱我心者，今日之日多烦忧。</a:t>
            </a:r>
            <a:r>
              <a:rPr lang="en-US" altLang="zh-CN" dirty="0" smtClean="0"/>
              <a:t>________________________</a:t>
            </a:r>
            <a:r>
              <a:rPr lang="zh-CN" altLang="en-US" dirty="0" smtClean="0"/>
              <a:t>，对此可以酣高楼。</a:t>
            </a:r>
            <a:r>
              <a:rPr lang="en-US" altLang="zh-CN" dirty="0" smtClean="0"/>
              <a:t>__________________________</a:t>
            </a:r>
            <a:r>
              <a:rPr lang="zh-CN" altLang="en-US" dirty="0" smtClean="0"/>
              <a:t>，中间小谢又清发。俱怀逸兴壮思飞，欲上青天览明月。</a:t>
            </a:r>
            <a:r>
              <a:rPr lang="en-US" altLang="zh-CN" dirty="0" smtClean="0"/>
              <a:t>________________________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________________________________</a:t>
            </a:r>
            <a:r>
              <a:rPr lang="zh-CN" altLang="en-US" dirty="0" smtClean="0"/>
              <a:t>。人生在世不称意，明朝散发弄扁舟。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宣州谢朓楼饯别校书叔云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（李白）</a:t>
            </a:r>
          </a:p>
          <a:p>
            <a:endParaRPr lang="zh-CN" altLang="en-US" dirty="0"/>
          </a:p>
        </p:txBody>
      </p:sp>
      <p:sp>
        <p:nvSpPr>
          <p:cNvPr id="10" name="内容占位符 9"/>
          <p:cNvSpPr>
            <a:spLocks noGrp="1"/>
          </p:cNvSpPr>
          <p:nvPr>
            <p:ph sz="half" idx="2"/>
          </p:nvPr>
        </p:nvSpPr>
        <p:spPr>
          <a:xfrm>
            <a:off x="214282" y="0"/>
            <a:ext cx="8929718" cy="671514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	</a:t>
            </a:r>
            <a:r>
              <a:rPr lang="en-US" altLang="zh-CN" sz="2900" dirty="0" smtClean="0"/>
              <a:t>		</a:t>
            </a:r>
            <a:r>
              <a:rPr lang="zh-CN" altLang="en-US" sz="2900" dirty="0" smtClean="0">
                <a:solidFill>
                  <a:srgbClr val="FF0000"/>
                </a:solidFill>
              </a:rPr>
              <a:t>波涛如怒  </a:t>
            </a:r>
            <a:r>
              <a:rPr lang="en-US" altLang="zh-CN" sz="2900" dirty="0" smtClean="0">
                <a:solidFill>
                  <a:srgbClr val="FF0000"/>
                </a:solidFill>
              </a:rPr>
              <a:t>			             </a:t>
            </a:r>
            <a:r>
              <a:rPr lang="zh-CN" altLang="en-US" sz="2900" dirty="0" smtClean="0">
                <a:solidFill>
                  <a:srgbClr val="FF0000"/>
                </a:solidFill>
              </a:rPr>
              <a:t>意踌躇</a:t>
            </a:r>
            <a:r>
              <a:rPr lang="en-US" altLang="zh-CN" sz="2900" dirty="0" smtClean="0">
                <a:solidFill>
                  <a:srgbClr val="FF0000"/>
                </a:solidFill>
              </a:rPr>
              <a:t>			           </a:t>
            </a:r>
            <a:r>
              <a:rPr lang="zh-CN" altLang="en-US" sz="2900" dirty="0" smtClean="0">
                <a:solidFill>
                  <a:srgbClr val="FF0000"/>
                </a:solidFill>
              </a:rPr>
              <a:t>宫阙万千都做了土</a:t>
            </a:r>
            <a:r>
              <a:rPr lang="en-US" altLang="zh-CN" sz="2900" dirty="0" smtClean="0">
                <a:solidFill>
                  <a:srgbClr val="FF0000"/>
                </a:solidFill>
              </a:rPr>
              <a:t>								</a:t>
            </a:r>
          </a:p>
          <a:p>
            <a:pPr>
              <a:buNone/>
            </a:pPr>
            <a:r>
              <a:rPr lang="en-US" altLang="zh-CN" sz="2900" dirty="0" smtClean="0">
                <a:solidFill>
                  <a:srgbClr val="FF0000"/>
                </a:solidFill>
              </a:rPr>
              <a:t>			     </a:t>
            </a:r>
            <a:r>
              <a:rPr lang="zh-CN" altLang="en-US" sz="2900" dirty="0" smtClean="0">
                <a:solidFill>
                  <a:srgbClr val="FF0000"/>
                </a:solidFill>
              </a:rPr>
              <a:t>瑟瑟谷中风</a:t>
            </a:r>
            <a:r>
              <a:rPr lang="en-US" altLang="zh-CN" sz="2900" dirty="0" smtClean="0">
                <a:solidFill>
                  <a:srgbClr val="FF0000"/>
                </a:solidFill>
              </a:rPr>
              <a:t>			       </a:t>
            </a:r>
            <a:r>
              <a:rPr lang="zh-CN" altLang="en-US" sz="2900" dirty="0" smtClean="0">
                <a:solidFill>
                  <a:srgbClr val="FF0000"/>
                </a:solidFill>
              </a:rPr>
              <a:t>松枝一何劲</a:t>
            </a:r>
            <a:r>
              <a:rPr lang="en-US" altLang="zh-CN" sz="2900" dirty="0" smtClean="0">
                <a:solidFill>
                  <a:srgbClr val="FF0000"/>
                </a:solidFill>
              </a:rPr>
              <a:t>	                       </a:t>
            </a:r>
            <a:r>
              <a:rPr lang="zh-CN" altLang="en-US" sz="2900" dirty="0" smtClean="0">
                <a:solidFill>
                  <a:srgbClr val="FF0000"/>
                </a:solidFill>
              </a:rPr>
              <a:t>冰霜正惨凄</a:t>
            </a:r>
            <a:r>
              <a:rPr lang="en-US" altLang="zh-CN" sz="2900" dirty="0" smtClean="0">
                <a:solidFill>
                  <a:srgbClr val="FF0000"/>
                </a:solidFill>
              </a:rPr>
              <a:t>		                 </a:t>
            </a:r>
            <a:r>
              <a:rPr lang="zh-CN" altLang="en-US" sz="2900" dirty="0" smtClean="0">
                <a:solidFill>
                  <a:srgbClr val="FF0000"/>
                </a:solidFill>
              </a:rPr>
              <a:t>岂不罹凝寒</a:t>
            </a:r>
            <a:endParaRPr lang="en-US" altLang="zh-CN" sz="29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900" dirty="0" smtClean="0">
                <a:solidFill>
                  <a:srgbClr val="FF0000"/>
                </a:solidFill>
              </a:rPr>
              <a:t>			</a:t>
            </a:r>
          </a:p>
          <a:p>
            <a:pPr>
              <a:buNone/>
            </a:pPr>
            <a:r>
              <a:rPr lang="en-US" altLang="zh-CN" sz="2900" dirty="0" smtClean="0">
                <a:solidFill>
                  <a:srgbClr val="FF0000"/>
                </a:solidFill>
              </a:rPr>
              <a:t>        	</a:t>
            </a:r>
            <a:r>
              <a:rPr lang="zh-CN" altLang="en-US" sz="2900" dirty="0" smtClean="0">
                <a:solidFill>
                  <a:srgbClr val="FF0000"/>
                </a:solidFill>
              </a:rPr>
              <a:t>城阙辅三秦</a:t>
            </a:r>
            <a:r>
              <a:rPr lang="en-US" altLang="zh-CN" sz="2900" dirty="0" smtClean="0">
                <a:solidFill>
                  <a:srgbClr val="FF0000"/>
                </a:solidFill>
              </a:rPr>
              <a:t>				        </a:t>
            </a:r>
            <a:r>
              <a:rPr lang="zh-CN" altLang="en-US" sz="2900" dirty="0" smtClean="0">
                <a:solidFill>
                  <a:srgbClr val="FF0000"/>
                </a:solidFill>
              </a:rPr>
              <a:t>同是宦游人</a:t>
            </a:r>
            <a:r>
              <a:rPr lang="en-US" altLang="zh-CN" sz="2900" dirty="0" smtClean="0">
                <a:solidFill>
                  <a:srgbClr val="FF0000"/>
                </a:solidFill>
              </a:rPr>
              <a:t>													</a:t>
            </a:r>
            <a:r>
              <a:rPr lang="zh-CN" altLang="en-US" sz="2900" dirty="0" smtClean="0">
                <a:solidFill>
                  <a:srgbClr val="FF0000"/>
                </a:solidFill>
              </a:rPr>
              <a:t>天涯若比邻</a:t>
            </a:r>
            <a:r>
              <a:rPr lang="en-US" altLang="zh-CN" sz="2900" dirty="0" smtClean="0">
                <a:solidFill>
                  <a:srgbClr val="FF0000"/>
                </a:solidFill>
              </a:rPr>
              <a:t>	   </a:t>
            </a:r>
            <a:r>
              <a:rPr lang="zh-CN" altLang="en-US" sz="2900" dirty="0" smtClean="0">
                <a:solidFill>
                  <a:srgbClr val="FF0000"/>
                </a:solidFill>
              </a:rPr>
              <a:t>无为在歧路</a:t>
            </a:r>
            <a:r>
              <a:rPr lang="en-US" altLang="zh-CN" sz="2900" dirty="0" smtClean="0">
                <a:solidFill>
                  <a:srgbClr val="FF0000"/>
                </a:solidFill>
              </a:rPr>
              <a:t>																	</a:t>
            </a:r>
            <a:r>
              <a:rPr lang="zh-CN" altLang="en-US" sz="2900" dirty="0" smtClean="0">
                <a:solidFill>
                  <a:srgbClr val="FF0000"/>
                </a:solidFill>
              </a:rPr>
              <a:t>念天地之悠悠</a:t>
            </a:r>
            <a:r>
              <a:rPr lang="en-US" altLang="zh-CN" sz="2900" dirty="0" smtClean="0">
                <a:solidFill>
                  <a:srgbClr val="FF0000"/>
                </a:solidFill>
              </a:rPr>
              <a:t>	</a:t>
            </a:r>
            <a:r>
              <a:rPr lang="zh-CN" altLang="en-US" sz="2900" dirty="0" smtClean="0">
                <a:solidFill>
                  <a:srgbClr val="FF0000"/>
                </a:solidFill>
              </a:rPr>
              <a:t>独怆然而涕下</a:t>
            </a:r>
            <a:endParaRPr lang="en-US" altLang="zh-CN" sz="29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900" dirty="0" smtClean="0">
                <a:solidFill>
                  <a:srgbClr val="FF0000"/>
                </a:solidFill>
              </a:rPr>
              <a:t>											</a:t>
            </a:r>
            <a:r>
              <a:rPr lang="zh-CN" altLang="en-US" sz="2900" dirty="0" smtClean="0">
                <a:solidFill>
                  <a:srgbClr val="FF0000"/>
                </a:solidFill>
              </a:rPr>
              <a:t>渭城朝雨浥轻尘</a:t>
            </a:r>
            <a:r>
              <a:rPr lang="en-US" altLang="zh-CN" sz="2900" dirty="0" smtClean="0">
                <a:solidFill>
                  <a:srgbClr val="FF0000"/>
                </a:solidFill>
              </a:rPr>
              <a:t>	    </a:t>
            </a:r>
            <a:r>
              <a:rPr lang="zh-CN" altLang="en-US" sz="2900" dirty="0" smtClean="0">
                <a:solidFill>
                  <a:srgbClr val="FF0000"/>
                </a:solidFill>
              </a:rPr>
              <a:t>客舍青青柳色新</a:t>
            </a:r>
            <a:r>
              <a:rPr lang="en-US" altLang="zh-CN" sz="2900" dirty="0" smtClean="0">
                <a:solidFill>
                  <a:srgbClr val="FF0000"/>
                </a:solidFill>
              </a:rPr>
              <a:t>																																									</a:t>
            </a:r>
            <a:r>
              <a:rPr lang="zh-CN" altLang="en-US" sz="2900" dirty="0" smtClean="0">
                <a:solidFill>
                  <a:srgbClr val="FF0000"/>
                </a:solidFill>
              </a:rPr>
              <a:t>长风万里送秋雁</a:t>
            </a:r>
            <a:r>
              <a:rPr lang="en-US" altLang="zh-CN" sz="2900" dirty="0" smtClean="0">
                <a:solidFill>
                  <a:srgbClr val="FF0000"/>
                </a:solidFill>
              </a:rPr>
              <a:t>								</a:t>
            </a:r>
            <a:r>
              <a:rPr lang="zh-CN" altLang="en-US" sz="2900" dirty="0" smtClean="0">
                <a:solidFill>
                  <a:srgbClr val="FF0000"/>
                </a:solidFill>
              </a:rPr>
              <a:t>蓬莱文章建安骨</a:t>
            </a:r>
            <a:r>
              <a:rPr lang="en-US" altLang="zh-CN" sz="2900" dirty="0" smtClean="0">
                <a:solidFill>
                  <a:srgbClr val="FF0000"/>
                </a:solidFill>
              </a:rPr>
              <a:t>										</a:t>
            </a:r>
            <a:r>
              <a:rPr lang="zh-CN" altLang="en-US" sz="2900" dirty="0" smtClean="0">
                <a:solidFill>
                  <a:srgbClr val="FF0000"/>
                </a:solidFill>
              </a:rPr>
              <a:t>抽刀断水水更流  </a:t>
            </a:r>
            <a:r>
              <a:rPr lang="en-US" altLang="zh-CN" sz="2900" dirty="0" smtClean="0">
                <a:solidFill>
                  <a:srgbClr val="FF0000"/>
                </a:solidFill>
              </a:rPr>
              <a:t>		         			 </a:t>
            </a:r>
            <a:r>
              <a:rPr lang="zh-CN" altLang="en-US" sz="2900" dirty="0" smtClean="0">
                <a:solidFill>
                  <a:srgbClr val="FF0000"/>
                </a:solidFill>
              </a:rPr>
              <a:t>举杯消愁愁更愁</a:t>
            </a:r>
            <a:r>
              <a:rPr lang="en-US" altLang="zh-CN" sz="2900" dirty="0" smtClean="0">
                <a:solidFill>
                  <a:srgbClr val="FF0000"/>
                </a:solidFill>
              </a:rPr>
              <a:t>																		</a:t>
            </a:r>
            <a:r>
              <a:rPr lang="en-US" altLang="zh-CN" sz="2000" dirty="0" smtClean="0">
                <a:solidFill>
                  <a:srgbClr val="FF0000"/>
                </a:solidFill>
              </a:rPr>
              <a:t>																																							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92D050"/>
                </a:solidFill>
              </a:rPr>
              <a:t>（二）理解性默写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5720" y="1142984"/>
            <a:ext cx="8429684" cy="52864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酬乐天扬州初逢席上见赠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一诗中，饱含诗人无限辛酸，流露出内心的愤懑不平的诗句是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___________________________</a:t>
            </a:r>
            <a:r>
              <a:rPr lang="zh-CN" altLang="en-US" dirty="0" smtClean="0"/>
              <a:t>；诗中运用典故的诗句是</a:t>
            </a:r>
            <a:r>
              <a:rPr lang="en-US" altLang="zh-CN" dirty="0" smtClean="0"/>
              <a:t>_________________ _,__________________</a:t>
            </a:r>
            <a:r>
              <a:rPr lang="zh-CN" altLang="en-US" dirty="0" smtClean="0"/>
              <a:t>；诗中有一联是千古名句，现在常用它来说明新事物必将取代旧事物，这两句是</a:t>
            </a:r>
            <a:r>
              <a:rPr lang="en-US" altLang="zh-CN" dirty="0" smtClean="0"/>
              <a:t>______________________ 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赤壁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中表达作者怀才不遇，不以成败论英雄观点的句子是：</a:t>
            </a:r>
            <a:r>
              <a:rPr lang="en-US" altLang="zh-CN" dirty="0" smtClean="0"/>
              <a:t>_________________________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过零丁洋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中，概括写出诗人被捕前的全部经历的诗句是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；写出国家和个人的境遇的诗句是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，  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；概括写出两次抗元，遭受失败后的的心情的诗句是 </a:t>
            </a:r>
            <a:r>
              <a:rPr lang="en-US" altLang="zh-CN" dirty="0" smtClean="0"/>
              <a:t>_____________________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；表现诗人誓死报国，表现诗人崇高的爱国情怀与坚贞的民族气节的诗句是</a:t>
            </a:r>
            <a:r>
              <a:rPr lang="en-US" altLang="zh-CN" dirty="0" smtClean="0"/>
              <a:t>______________________ 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。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1472" y="1142984"/>
            <a:ext cx="8115328" cy="52864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	</a:t>
            </a:r>
            <a:r>
              <a:rPr lang="en-US" altLang="zh-CN" dirty="0" smtClean="0">
                <a:solidFill>
                  <a:srgbClr val="FF0000"/>
                </a:solidFill>
              </a:rPr>
              <a:t>												     </a:t>
            </a:r>
            <a:r>
              <a:rPr lang="zh-CN" altLang="en-US" dirty="0" smtClean="0">
                <a:solidFill>
                  <a:srgbClr val="FF0000"/>
                </a:solidFill>
              </a:rPr>
              <a:t>巴山楚水凄凉地</a:t>
            </a:r>
            <a:r>
              <a:rPr lang="en-US" altLang="zh-CN" dirty="0" smtClean="0">
                <a:solidFill>
                  <a:srgbClr val="FF0000"/>
                </a:solidFill>
              </a:rPr>
              <a:t>			</a:t>
            </a:r>
            <a:r>
              <a:rPr lang="zh-CN" altLang="en-US" dirty="0" smtClean="0">
                <a:solidFill>
                  <a:srgbClr val="FF0000"/>
                </a:solidFill>
              </a:rPr>
              <a:t>二十三年弃置身</a:t>
            </a:r>
            <a:r>
              <a:rPr lang="en-US" altLang="zh-CN" dirty="0" smtClean="0">
                <a:solidFill>
                  <a:srgbClr val="FF0000"/>
                </a:solidFill>
              </a:rPr>
              <a:t>						</a:t>
            </a:r>
            <a:r>
              <a:rPr lang="zh-CN" altLang="en-US" dirty="0" smtClean="0">
                <a:solidFill>
                  <a:srgbClr val="FF0000"/>
                </a:solidFill>
              </a:rPr>
              <a:t>怀旧空吟闻笛赋   到乡翻似烂柯人</a:t>
            </a:r>
            <a:r>
              <a:rPr lang="en-US" altLang="zh-CN" dirty="0" smtClean="0">
                <a:solidFill>
                  <a:srgbClr val="FF0000"/>
                </a:solidFill>
              </a:rPr>
              <a:t>												</a:t>
            </a:r>
            <a:r>
              <a:rPr lang="zh-CN" altLang="en-US" dirty="0" smtClean="0">
                <a:solidFill>
                  <a:srgbClr val="FF0000"/>
                </a:solidFill>
              </a:rPr>
              <a:t>沉舟侧畔千帆过             病树前头万木春</a:t>
            </a:r>
            <a:r>
              <a:rPr lang="en-US" altLang="zh-CN" dirty="0" smtClean="0">
                <a:solidFill>
                  <a:srgbClr val="FF0000"/>
                </a:solidFill>
              </a:rPr>
              <a:t>											</a:t>
            </a:r>
            <a:r>
              <a:rPr lang="zh-CN" altLang="en-US" dirty="0" smtClean="0">
                <a:solidFill>
                  <a:srgbClr val="FF0000"/>
                </a:solidFill>
              </a:rPr>
              <a:t>东风不与周郎便  铜雀春深锁二乔</a:t>
            </a:r>
            <a:r>
              <a:rPr lang="en-US" altLang="zh-CN" dirty="0" smtClean="0">
                <a:solidFill>
                  <a:srgbClr val="FF0000"/>
                </a:solidFill>
              </a:rPr>
              <a:t>												</a:t>
            </a:r>
            <a:r>
              <a:rPr lang="zh-CN" altLang="en-US" dirty="0" smtClean="0">
                <a:solidFill>
                  <a:srgbClr val="FF0000"/>
                </a:solidFill>
              </a:rPr>
              <a:t>辛苦遭逢起一经        </a:t>
            </a: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干戈寥落四周星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山河破碎风飘絮</a:t>
            </a:r>
            <a:r>
              <a:rPr lang="en-US" altLang="zh-CN" dirty="0" smtClean="0">
                <a:solidFill>
                  <a:srgbClr val="FF0000"/>
                </a:solidFill>
              </a:rPr>
              <a:t>		   </a:t>
            </a:r>
            <a:r>
              <a:rPr lang="zh-CN" altLang="en-US" dirty="0" smtClean="0">
                <a:solidFill>
                  <a:srgbClr val="FF0000"/>
                </a:solidFill>
              </a:rPr>
              <a:t>身世浮沉雨打萍</a:t>
            </a:r>
            <a:r>
              <a:rPr lang="en-US" altLang="zh-CN" dirty="0" smtClean="0">
                <a:solidFill>
                  <a:srgbClr val="FF0000"/>
                </a:solidFill>
              </a:rPr>
              <a:t>											</a:t>
            </a:r>
            <a:r>
              <a:rPr lang="zh-CN" altLang="en-US" dirty="0" smtClean="0">
                <a:solidFill>
                  <a:srgbClr val="FF0000"/>
                </a:solidFill>
              </a:rPr>
              <a:t>惶恐滩头说惶恐              零丁洋里叹零丁</a:t>
            </a:r>
            <a:r>
              <a:rPr lang="en-US" altLang="zh-CN" dirty="0" smtClean="0">
                <a:solidFill>
                  <a:srgbClr val="FF0000"/>
                </a:solidFill>
              </a:rPr>
              <a:t>											</a:t>
            </a:r>
            <a:r>
              <a:rPr lang="zh-CN" altLang="en-US" dirty="0" smtClean="0">
                <a:solidFill>
                  <a:srgbClr val="FF0000"/>
                </a:solidFill>
              </a:rPr>
              <a:t>人生自古谁无死                 留取丹心照汗青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282" y="500042"/>
            <a:ext cx="8643998" cy="562612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水调歌头</a:t>
            </a:r>
            <a:r>
              <a:rPr lang="en-US" altLang="zh-CN" dirty="0" smtClean="0"/>
              <a:t>•</a:t>
            </a:r>
            <a:r>
              <a:rPr lang="zh-CN" altLang="en-US" dirty="0" smtClean="0"/>
              <a:t>明月几时有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中，通过写明月来表达对人生美好祝愿的句子是</a:t>
            </a:r>
            <a:r>
              <a:rPr lang="en-US" altLang="zh-CN" dirty="0" smtClean="0"/>
              <a:t>______________________ 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；直接写明月的句子是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；富有人生哲理的句子是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；“此事古难全”中的“此事”指</a:t>
            </a:r>
            <a:r>
              <a:rPr lang="en-US" altLang="zh-CN" dirty="0" smtClean="0"/>
              <a:t>______________________  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；写出词人矛盾心理的句子是</a:t>
            </a:r>
            <a:r>
              <a:rPr lang="en-US" altLang="zh-CN" dirty="0" smtClean="0"/>
              <a:t>______________________ 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______________________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山坡羊</a:t>
            </a:r>
            <a:r>
              <a:rPr lang="en-US" altLang="zh-CN" dirty="0" smtClean="0"/>
              <a:t>•</a:t>
            </a:r>
            <a:r>
              <a:rPr lang="zh-CN" altLang="en-US" dirty="0" smtClean="0"/>
              <a:t>潼关怀古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中，暗示潼关是兵家必争之地的句子是</a:t>
            </a:r>
            <a:r>
              <a:rPr lang="en-US" altLang="zh-CN" dirty="0" smtClean="0"/>
              <a:t>______________________ ______________________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______________________ </a:t>
            </a:r>
            <a:r>
              <a:rPr lang="zh-CN" altLang="en-US" dirty="0" smtClean="0"/>
              <a:t>；写曲人驻远望、感慨横生的诗句是</a:t>
            </a:r>
            <a:r>
              <a:rPr lang="en-US" altLang="zh-CN" dirty="0" smtClean="0"/>
              <a:t>_________________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</a:t>
            </a:r>
            <a:r>
              <a:rPr lang="zh-CN" altLang="en-US" dirty="0" smtClean="0"/>
              <a:t>；曲中的主旨句是</a:t>
            </a:r>
            <a:r>
              <a:rPr lang="en-US" altLang="zh-CN" dirty="0" smtClean="0"/>
              <a:t>_________________________________________</a:t>
            </a:r>
            <a:r>
              <a:rPr lang="zh-CN" altLang="en-US" dirty="0" smtClean="0"/>
              <a:t>。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0034" y="500042"/>
            <a:ext cx="8186766" cy="592935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dirty="0" smtClean="0"/>
              <a:t>	</a:t>
            </a:r>
            <a:r>
              <a:rPr lang="en-US" altLang="zh-CN" dirty="0" smtClean="0">
                <a:solidFill>
                  <a:srgbClr val="FF0000"/>
                </a:solidFill>
              </a:rPr>
              <a:t>												</a:t>
            </a:r>
            <a:r>
              <a:rPr lang="zh-CN" altLang="en-US" dirty="0" smtClean="0">
                <a:solidFill>
                  <a:srgbClr val="FF0000"/>
                </a:solidFill>
              </a:rPr>
              <a:t>但愿人长久</a:t>
            </a:r>
            <a:r>
              <a:rPr lang="en-US" altLang="zh-CN" dirty="0" smtClean="0">
                <a:solidFill>
                  <a:srgbClr val="FF0000"/>
                </a:solidFill>
              </a:rPr>
              <a:t>				</a:t>
            </a:r>
            <a:r>
              <a:rPr lang="zh-CN" altLang="en-US" dirty="0" smtClean="0">
                <a:solidFill>
                  <a:srgbClr val="FF0000"/>
                </a:solidFill>
              </a:rPr>
              <a:t>千里共婵娟</a:t>
            </a:r>
            <a:r>
              <a:rPr lang="en-US" altLang="zh-CN" dirty="0" smtClean="0">
                <a:solidFill>
                  <a:srgbClr val="FF0000"/>
                </a:solidFill>
              </a:rPr>
              <a:t>							</a:t>
            </a:r>
            <a:r>
              <a:rPr lang="zh-CN" altLang="en-US" dirty="0" smtClean="0">
                <a:solidFill>
                  <a:srgbClr val="FF0000"/>
                </a:solidFill>
              </a:rPr>
              <a:t>明月几时有</a:t>
            </a:r>
            <a:r>
              <a:rPr lang="en-US" altLang="zh-CN" dirty="0" smtClean="0">
                <a:solidFill>
                  <a:srgbClr val="FF0000"/>
                </a:solidFill>
              </a:rPr>
              <a:t>							</a:t>
            </a:r>
            <a:r>
              <a:rPr lang="zh-CN" altLang="en-US" dirty="0" smtClean="0">
                <a:solidFill>
                  <a:srgbClr val="FF0000"/>
                </a:solidFill>
              </a:rPr>
              <a:t>人有悲欢离合</a:t>
            </a: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月有阴晴圆缺</a:t>
            </a:r>
            <a:r>
              <a:rPr lang="en-US" altLang="zh-CN" dirty="0" smtClean="0">
                <a:solidFill>
                  <a:srgbClr val="FF0000"/>
                </a:solidFill>
              </a:rPr>
              <a:t>										</a:t>
            </a:r>
            <a:r>
              <a:rPr lang="zh-CN" altLang="en-US" dirty="0" smtClean="0">
                <a:solidFill>
                  <a:srgbClr val="FF0000"/>
                </a:solidFill>
              </a:rPr>
              <a:t>人有悲欢离合</a:t>
            </a: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月有阴晴圆缺</a:t>
            </a:r>
            <a:r>
              <a:rPr lang="en-US" altLang="zh-CN" dirty="0" smtClean="0">
                <a:solidFill>
                  <a:srgbClr val="FF0000"/>
                </a:solidFill>
              </a:rPr>
              <a:t>						</a:t>
            </a:r>
            <a:r>
              <a:rPr lang="zh-CN" altLang="en-US" dirty="0" smtClean="0">
                <a:solidFill>
                  <a:srgbClr val="FF0000"/>
                </a:solidFill>
              </a:rPr>
              <a:t>我欲乘风归去</a:t>
            </a: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有空琼楼玉宇，高处不胜寒</a:t>
            </a:r>
            <a:r>
              <a:rPr lang="en-US" altLang="zh-CN" dirty="0" smtClean="0">
                <a:solidFill>
                  <a:srgbClr val="FF0000"/>
                </a:solidFill>
              </a:rPr>
              <a:t>																				</a:t>
            </a:r>
            <a:r>
              <a:rPr lang="zh-CN" altLang="en-US" dirty="0" smtClean="0">
                <a:solidFill>
                  <a:srgbClr val="FF0000"/>
                </a:solidFill>
              </a:rPr>
              <a:t>峰峦如聚</a:t>
            </a:r>
            <a:r>
              <a:rPr lang="en-US" altLang="zh-CN" dirty="0" smtClean="0">
                <a:solidFill>
                  <a:srgbClr val="FF0000"/>
                </a:solidFill>
              </a:rPr>
              <a:t>			</a:t>
            </a:r>
            <a:r>
              <a:rPr lang="zh-CN" altLang="en-US" dirty="0" smtClean="0">
                <a:solidFill>
                  <a:srgbClr val="FF0000"/>
                </a:solidFill>
              </a:rPr>
              <a:t>波涛如怒</a:t>
            </a:r>
            <a:r>
              <a:rPr lang="en-US" altLang="zh-CN" dirty="0" smtClean="0">
                <a:solidFill>
                  <a:srgbClr val="FF0000"/>
                </a:solidFill>
              </a:rPr>
              <a:t>			</a:t>
            </a:r>
            <a:r>
              <a:rPr lang="zh-CN" altLang="en-US" dirty="0" smtClean="0">
                <a:solidFill>
                  <a:srgbClr val="FF0000"/>
                </a:solidFill>
              </a:rPr>
              <a:t>山河表里潼关路</a:t>
            </a:r>
            <a:r>
              <a:rPr lang="en-US" altLang="zh-CN" dirty="0" smtClean="0">
                <a:solidFill>
                  <a:srgbClr val="FF0000"/>
                </a:solidFill>
              </a:rPr>
              <a:t>						      </a:t>
            </a:r>
            <a:r>
              <a:rPr lang="zh-CN" altLang="en-US" dirty="0" smtClean="0">
                <a:solidFill>
                  <a:srgbClr val="FF0000"/>
                </a:solidFill>
              </a:rPr>
              <a:t>望西都  意踌躇</a:t>
            </a: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伤心秦汉经行处</a:t>
            </a:r>
            <a:r>
              <a:rPr lang="en-US" altLang="zh-CN" dirty="0" smtClean="0">
                <a:solidFill>
                  <a:srgbClr val="FF0000"/>
                </a:solidFill>
              </a:rPr>
              <a:t>										</a:t>
            </a:r>
            <a:r>
              <a:rPr lang="zh-CN" altLang="en-US" dirty="0" smtClean="0">
                <a:solidFill>
                  <a:srgbClr val="FF0000"/>
                </a:solidFill>
              </a:rPr>
              <a:t>兴，百姓苦；亡，百姓苦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5720" y="285728"/>
            <a:ext cx="8572560" cy="584043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dirty="0" smtClean="0"/>
              <a:t>6</a:t>
            </a:r>
            <a:r>
              <a:rPr lang="zh-CN" altLang="en-US" dirty="0" smtClean="0"/>
              <a:t>、在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与朱元思书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中，</a:t>
            </a:r>
          </a:p>
          <a:p>
            <a:pPr>
              <a:buNone/>
            </a:pPr>
            <a:r>
              <a:rPr lang="zh-CN" altLang="en-US" dirty="0" smtClean="0"/>
              <a:t>   总的概括赞叹富春江景的：（总领全文的句子）</a:t>
            </a:r>
            <a:r>
              <a:rPr lang="en-US" altLang="zh-CN" dirty="0" smtClean="0"/>
              <a:t>_____________________________________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zh-CN" altLang="en-US" dirty="0" smtClean="0"/>
              <a:t>   写富春江水清澈的：</a:t>
            </a:r>
            <a:r>
              <a:rPr lang="en-US" altLang="zh-CN" dirty="0" smtClean="0"/>
              <a:t>____________________________________________________</a:t>
            </a:r>
            <a:endParaRPr lang="zh-CN" altLang="en-US" dirty="0" smtClean="0"/>
          </a:p>
          <a:p>
            <a:pPr>
              <a:buNone/>
            </a:pPr>
            <a:r>
              <a:rPr lang="zh-CN" altLang="en-US" dirty="0" smtClean="0"/>
              <a:t>   写山“奇”的句子：</a:t>
            </a:r>
            <a:r>
              <a:rPr lang="en-US" altLang="zh-CN" dirty="0" smtClean="0"/>
              <a:t>___________________________________________________________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zh-CN" altLang="en-US" dirty="0" smtClean="0"/>
              <a:t>   表达作者感慨的句子是：</a:t>
            </a:r>
            <a:r>
              <a:rPr lang="en-US" altLang="zh-CN" dirty="0" smtClean="0"/>
              <a:t>_______________________________________________________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altLang="zh-CN" dirty="0" smtClean="0"/>
              <a:t>7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五柳先生传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主旨句是：</a:t>
            </a:r>
            <a:r>
              <a:rPr lang="en-US" altLang="zh-CN" dirty="0" smtClean="0"/>
              <a:t>_________________________________________________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altLang="zh-CN" dirty="0" smtClean="0"/>
              <a:t>8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马说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一文的主旨句是</a:t>
            </a:r>
            <a:r>
              <a:rPr lang="en-US" altLang="zh-CN" dirty="0" smtClean="0"/>
              <a:t>_________________________</a:t>
            </a:r>
            <a:r>
              <a:rPr lang="zh-CN" altLang="en-US" dirty="0" smtClean="0"/>
              <a:t>；写出千里马被埋没的根本原因的句子是</a:t>
            </a:r>
            <a:r>
              <a:rPr lang="en-US" altLang="zh-CN" dirty="0" smtClean="0"/>
              <a:t>_		____________________</a:t>
            </a:r>
            <a:r>
              <a:rPr lang="zh-CN" altLang="en-US" dirty="0" smtClean="0"/>
              <a:t>；怀才不遇的人时常感叹的两句话是</a:t>
            </a:r>
            <a:r>
              <a:rPr lang="en-US" altLang="zh-CN" dirty="0" smtClean="0"/>
              <a:t>_______________________________</a:t>
            </a:r>
            <a:r>
              <a:rPr lang="zh-CN" altLang="en-US" dirty="0" smtClean="0"/>
              <a:t>。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714356"/>
            <a:ext cx="9001156" cy="585791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				</a:t>
            </a:r>
            <a:r>
              <a:rPr lang="zh-CN" altLang="en-US" dirty="0" smtClean="0">
                <a:solidFill>
                  <a:srgbClr val="FF0000"/>
                </a:solidFill>
              </a:rPr>
              <a:t>奇山异水，天下独绝</a:t>
            </a:r>
            <a:r>
              <a:rPr lang="en-US" altLang="zh-CN" dirty="0" smtClean="0">
                <a:solidFill>
                  <a:srgbClr val="FF0000"/>
                </a:solidFill>
              </a:rPr>
              <a:t>															</a:t>
            </a:r>
            <a:r>
              <a:rPr lang="zh-CN" altLang="en-US" dirty="0" smtClean="0">
                <a:solidFill>
                  <a:srgbClr val="FF0000"/>
                </a:solidFill>
              </a:rPr>
              <a:t>水皆缥碧，千丈见底，游鱼细石，直视无碍</a:t>
            </a:r>
            <a:r>
              <a:rPr lang="en-US" altLang="zh-CN" dirty="0" smtClean="0">
                <a:solidFill>
                  <a:srgbClr val="FF0000"/>
                </a:solidFill>
              </a:rPr>
              <a:t>									     			 </a:t>
            </a:r>
            <a:r>
              <a:rPr lang="zh-CN" altLang="en-US" dirty="0" smtClean="0">
                <a:solidFill>
                  <a:srgbClr val="FF0000"/>
                </a:solidFill>
              </a:rPr>
              <a:t>夹岸高山，皆生寒树。负势竞上，互相轩邈，争高值指，千百成峰</a:t>
            </a: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en-US" altLang="zh-CN" dirty="0" smtClean="0"/>
              <a:t>																	</a:t>
            </a:r>
            <a:r>
              <a:rPr lang="zh-CN" altLang="en-US" dirty="0" smtClean="0">
                <a:solidFill>
                  <a:srgbClr val="FF0000"/>
                </a:solidFill>
              </a:rPr>
              <a:t>鸢飞戾天者，望峰息心；经纶世务者，窥谷忘返</a:t>
            </a:r>
            <a:r>
              <a:rPr lang="zh-CN" altLang="en-US" dirty="0" smtClean="0"/>
              <a:t>。</a:t>
            </a:r>
            <a:r>
              <a:rPr lang="en-US" altLang="zh-CN" dirty="0" smtClean="0"/>
              <a:t>																													</a:t>
            </a:r>
            <a:r>
              <a:rPr lang="zh-CN" altLang="en-US" dirty="0" smtClean="0">
                <a:solidFill>
                  <a:srgbClr val="FF0000"/>
                </a:solidFill>
              </a:rPr>
              <a:t>不戚戚于贫贱，不汲汲于富贵</a:t>
            </a:r>
            <a:r>
              <a:rPr lang="zh-CN" altLang="en-US" dirty="0" smtClean="0"/>
              <a:t>。</a:t>
            </a:r>
            <a:r>
              <a:rPr lang="en-US" altLang="zh-CN" dirty="0" smtClean="0"/>
              <a:t>							</a:t>
            </a:r>
            <a:r>
              <a:rPr lang="en-US" altLang="zh-CN" dirty="0" smtClean="0">
                <a:solidFill>
                  <a:srgbClr val="FF0000"/>
                </a:solidFill>
              </a:rPr>
              <a:t> 		  </a:t>
            </a:r>
            <a:r>
              <a:rPr lang="zh-CN" altLang="en-US" dirty="0" smtClean="0">
                <a:solidFill>
                  <a:srgbClr val="FF0000"/>
                </a:solidFill>
              </a:rPr>
              <a:t>其真不知马也</a:t>
            </a:r>
            <a:r>
              <a:rPr lang="en-US" altLang="zh-CN" dirty="0" smtClean="0">
                <a:solidFill>
                  <a:srgbClr val="FF0000"/>
                </a:solidFill>
              </a:rPr>
              <a:t>												</a:t>
            </a:r>
            <a:r>
              <a:rPr lang="zh-CN" altLang="en-US" dirty="0" smtClean="0">
                <a:solidFill>
                  <a:srgbClr val="FF0000"/>
                </a:solidFill>
              </a:rPr>
              <a:t>食马者不知其能千里而食也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</a:t>
            </a:r>
            <a:r>
              <a:rPr lang="zh-CN" altLang="en-US" dirty="0" smtClean="0">
                <a:solidFill>
                  <a:srgbClr val="FF0000"/>
                </a:solidFill>
              </a:rPr>
              <a:t>千里马常有，而伯乐不常有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7772400" cy="2857520"/>
          </a:xfrm>
        </p:spPr>
        <p:txBody>
          <a:bodyPr>
            <a:noAutofit/>
          </a:bodyPr>
          <a:lstStyle/>
          <a:p>
            <a:r>
              <a:rPr lang="en-US" altLang="zh-CN" sz="16600" dirty="0" smtClean="0">
                <a:solidFill>
                  <a:srgbClr val="FF0000"/>
                </a:solidFill>
              </a:rPr>
              <a:t>《</a:t>
            </a:r>
            <a:r>
              <a:rPr lang="zh-CN" altLang="en-US" sz="16600" dirty="0" smtClean="0">
                <a:solidFill>
                  <a:srgbClr val="FF0000"/>
                </a:solidFill>
              </a:rPr>
              <a:t>完</a:t>
            </a:r>
            <a:r>
              <a:rPr lang="en-US" altLang="zh-CN" sz="16600" dirty="0" smtClean="0">
                <a:solidFill>
                  <a:srgbClr val="FF0000"/>
                </a:solidFill>
              </a:rPr>
              <a:t>》</a:t>
            </a:r>
            <a:endParaRPr lang="zh-CN" altLang="en-US" sz="16600" dirty="0">
              <a:solidFill>
                <a:srgbClr val="FF0000"/>
              </a:solidFill>
            </a:endParaRP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 rot="21092844">
            <a:off x="-984874" y="3109914"/>
            <a:ext cx="6400800" cy="681030"/>
          </a:xfrm>
        </p:spPr>
        <p:txBody>
          <a:bodyPr>
            <a:noAutofit/>
          </a:bodyPr>
          <a:lstStyle/>
          <a:p>
            <a:r>
              <a:rPr lang="zh-CN" altLang="en-US" sz="8000" b="1" dirty="0" smtClean="0">
                <a:solidFill>
                  <a:srgbClr val="00B0F0"/>
                </a:solidFill>
              </a:rPr>
              <a:t>谢谢！</a:t>
            </a:r>
            <a:endParaRPr lang="zh-CN" altLang="en-US" sz="8000" b="1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20785697">
            <a:off x="3534106" y="3257715"/>
            <a:ext cx="53474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上蔡县城南中学   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72198" y="4857760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刘二龙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0100" y="5214950"/>
            <a:ext cx="3585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2012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年</a:t>
            </a:r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月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sz="half" idx="1"/>
          </p:nvPr>
        </p:nvSpPr>
        <p:spPr>
          <a:xfrm>
            <a:off x="457200" y="571480"/>
            <a:ext cx="8329642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		</a:t>
            </a:r>
            <a:r>
              <a:rPr lang="en-US" altLang="zh-CN" sz="4000" dirty="0" smtClean="0"/>
              <a:t>2</a:t>
            </a:r>
            <a:r>
              <a:rPr lang="zh-CN" altLang="en-US" sz="4000" dirty="0" smtClean="0"/>
              <a:t>、</a:t>
            </a:r>
            <a:r>
              <a:rPr lang="en-US" altLang="zh-CN" sz="4000" dirty="0" smtClean="0"/>
              <a:t>《</a:t>
            </a:r>
            <a:r>
              <a:rPr lang="zh-CN" altLang="en-US" sz="4000" dirty="0" smtClean="0"/>
              <a:t>西游记</a:t>
            </a:r>
            <a:r>
              <a:rPr lang="en-US" altLang="zh-CN" sz="4000" dirty="0" smtClean="0"/>
              <a:t>》</a:t>
            </a:r>
            <a:r>
              <a:rPr lang="zh-CN" altLang="en-US" sz="4000" dirty="0" smtClean="0"/>
              <a:t>中孙悟空从菩提祖师处学到</a:t>
            </a:r>
            <a:r>
              <a:rPr lang="zh-CN" altLang="en-US" sz="4000" u="sng" dirty="0" smtClean="0"/>
              <a:t>           </a:t>
            </a:r>
            <a:r>
              <a:rPr lang="en-US" altLang="zh-CN" sz="4000" u="sng" dirty="0" smtClean="0"/>
              <a:t>	  </a:t>
            </a:r>
            <a:r>
              <a:rPr lang="zh-CN" altLang="en-US" sz="4000" dirty="0" smtClean="0"/>
              <a:t>、</a:t>
            </a:r>
            <a:r>
              <a:rPr lang="zh-CN" altLang="en-US" sz="4000" u="sng" dirty="0" smtClean="0"/>
              <a:t>             </a:t>
            </a:r>
            <a:r>
              <a:rPr lang="zh-CN" altLang="en-US" sz="4000" dirty="0" smtClean="0"/>
              <a:t>等神通，又从龙宫索取</a:t>
            </a:r>
            <a:r>
              <a:rPr lang="zh-CN" altLang="en-US" sz="4000" u="sng" dirty="0" smtClean="0"/>
              <a:t>               </a:t>
            </a:r>
            <a:r>
              <a:rPr lang="en-US" altLang="zh-CN" sz="4000" u="sng" dirty="0" smtClean="0"/>
              <a:t>	</a:t>
            </a:r>
            <a:r>
              <a:rPr lang="zh-CN" altLang="en-US" sz="4000" u="sng" dirty="0" smtClean="0"/>
              <a:t> </a:t>
            </a:r>
            <a:r>
              <a:rPr lang="zh-CN" altLang="en-US" sz="4000" dirty="0" smtClean="0"/>
              <a:t>作为兵器，因大闹天宫而被</a:t>
            </a:r>
            <a:r>
              <a:rPr lang="zh-CN" altLang="en-US" sz="4000" u="sng" dirty="0" smtClean="0"/>
              <a:t>               </a:t>
            </a:r>
            <a:r>
              <a:rPr lang="zh-CN" altLang="en-US" sz="4000" dirty="0" smtClean="0"/>
              <a:t>压在五行山下，受苦五百年，后受</a:t>
            </a:r>
            <a:r>
              <a:rPr lang="zh-CN" altLang="en-US" sz="4000" u="sng" dirty="0" smtClean="0"/>
              <a:t>                  </a:t>
            </a:r>
            <a:r>
              <a:rPr lang="zh-CN" altLang="en-US" sz="4000" dirty="0" smtClean="0"/>
              <a:t>规劝，皈依佛门，给唐僧做了大徒弟，取名</a:t>
            </a:r>
            <a:r>
              <a:rPr lang="zh-CN" altLang="en-US" sz="4000" u="sng" dirty="0" smtClean="0"/>
              <a:t>             </a:t>
            </a:r>
            <a:r>
              <a:rPr lang="zh-CN" altLang="en-US" sz="4000" dirty="0" smtClean="0"/>
              <a:t>。</a:t>
            </a:r>
          </a:p>
          <a:p>
            <a:endParaRPr lang="zh-CN" altLang="en-US" sz="4000" dirty="0"/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>
          <a:xfrm>
            <a:off x="285720" y="500042"/>
            <a:ext cx="8643998" cy="5929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000" dirty="0" smtClean="0">
                <a:solidFill>
                  <a:srgbClr val="FF0000"/>
                </a:solidFill>
              </a:rPr>
              <a:t>	</a:t>
            </a:r>
            <a:r>
              <a:rPr lang="zh-CN" altLang="en-US" sz="4000" dirty="0" smtClean="0"/>
              <a:t>                      </a:t>
            </a:r>
            <a:endParaRPr lang="en-US" altLang="zh-CN" sz="4000" dirty="0" smtClean="0"/>
          </a:p>
          <a:p>
            <a:pPr>
              <a:buNone/>
            </a:pPr>
            <a:r>
              <a:rPr lang="en-US" altLang="zh-CN" sz="4000" dirty="0" smtClean="0">
                <a:solidFill>
                  <a:srgbClr val="FF0000"/>
                </a:solidFill>
              </a:rPr>
              <a:t>				   </a:t>
            </a:r>
            <a:r>
              <a:rPr lang="zh-CN" altLang="en-US" sz="4000" dirty="0" smtClean="0">
                <a:solidFill>
                  <a:srgbClr val="FF0000"/>
                </a:solidFill>
              </a:rPr>
              <a:t>七十二变  筋斗云        </a:t>
            </a:r>
            <a:r>
              <a:rPr lang="en-US" altLang="zh-CN" sz="4000" dirty="0" smtClean="0">
                <a:solidFill>
                  <a:srgbClr val="FF0000"/>
                </a:solidFill>
              </a:rPr>
              <a:t>	   					</a:t>
            </a:r>
            <a:r>
              <a:rPr lang="zh-CN" altLang="en-US" sz="4000" dirty="0" smtClean="0">
                <a:solidFill>
                  <a:srgbClr val="FF0000"/>
                </a:solidFill>
              </a:rPr>
              <a:t>如意金箍棒               </a:t>
            </a:r>
            <a:r>
              <a:rPr lang="en-US" altLang="zh-CN" sz="4000" dirty="0" smtClean="0">
                <a:solidFill>
                  <a:srgbClr val="FF0000"/>
                </a:solidFill>
              </a:rPr>
              <a:t>					     </a:t>
            </a:r>
            <a:r>
              <a:rPr lang="zh-CN" altLang="en-US" sz="4000" dirty="0" smtClean="0">
                <a:solidFill>
                  <a:srgbClr val="FF0000"/>
                </a:solidFill>
              </a:rPr>
              <a:t>如来佛祖  </a:t>
            </a:r>
            <a:r>
              <a:rPr lang="en-US" altLang="zh-CN" sz="4000" dirty="0" smtClean="0">
                <a:solidFill>
                  <a:srgbClr val="FF0000"/>
                </a:solidFill>
              </a:rPr>
              <a:t>										 	</a:t>
            </a:r>
            <a:r>
              <a:rPr lang="zh-CN" altLang="en-US" sz="4000" dirty="0" smtClean="0">
                <a:solidFill>
                  <a:srgbClr val="FF0000"/>
                </a:solidFill>
              </a:rPr>
              <a:t>观世音菩萨 </a:t>
            </a:r>
            <a:r>
              <a:rPr lang="en-US" altLang="zh-CN" sz="4000" dirty="0" smtClean="0">
                <a:solidFill>
                  <a:srgbClr val="FF0000"/>
                </a:solidFill>
              </a:rPr>
              <a:t>												   </a:t>
            </a:r>
            <a:r>
              <a:rPr lang="zh-CN" altLang="en-US" sz="4000" dirty="0" smtClean="0">
                <a:solidFill>
                  <a:srgbClr val="FF0000"/>
                </a:solidFill>
              </a:rPr>
              <a:t>孙行者</a:t>
            </a:r>
          </a:p>
          <a:p>
            <a:pPr>
              <a:buNone/>
            </a:pPr>
            <a:r>
              <a:rPr lang="en-US" altLang="zh-CN" sz="4000" dirty="0" smtClean="0">
                <a:solidFill>
                  <a:srgbClr val="FF0000"/>
                </a:solidFill>
              </a:rPr>
              <a:t>			</a:t>
            </a:r>
            <a:endParaRPr lang="zh-CN" altLang="en-US" sz="4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642918"/>
            <a:ext cx="8329642" cy="548324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		</a:t>
            </a:r>
            <a:r>
              <a:rPr lang="en-US" altLang="zh-CN" sz="3600" dirty="0" smtClean="0"/>
              <a:t>3</a:t>
            </a:r>
            <a:r>
              <a:rPr lang="zh-CN" altLang="en-US" sz="3600" dirty="0" smtClean="0"/>
              <a:t>、孙悟空号称</a:t>
            </a:r>
            <a:r>
              <a:rPr lang="zh-CN" altLang="en-US" sz="3600" u="sng" dirty="0" smtClean="0"/>
              <a:t>        </a:t>
            </a:r>
            <a:r>
              <a:rPr lang="en-US" altLang="zh-CN" sz="3600" u="sng" dirty="0" smtClean="0"/>
              <a:t>	</a:t>
            </a:r>
            <a:r>
              <a:rPr lang="zh-CN" altLang="en-US" sz="3600" dirty="0" smtClean="0"/>
              <a:t>和</a:t>
            </a:r>
            <a:r>
              <a:rPr lang="zh-CN" altLang="en-US" sz="3600" u="sng" dirty="0" smtClean="0"/>
              <a:t>          </a:t>
            </a:r>
            <a:r>
              <a:rPr lang="en-US" altLang="zh-CN" sz="3600" u="sng" dirty="0" smtClean="0"/>
              <a:t>		</a:t>
            </a:r>
            <a:r>
              <a:rPr lang="zh-CN" altLang="en-US" sz="3600" u="sng" dirty="0" smtClean="0"/>
              <a:t> </a:t>
            </a:r>
            <a:r>
              <a:rPr lang="zh-CN" altLang="en-US" sz="3600" dirty="0" smtClean="0"/>
              <a:t>，他</a:t>
            </a:r>
            <a:r>
              <a:rPr lang="zh-CN" altLang="en-US" sz="3600" u="sng" dirty="0" smtClean="0"/>
              <a:t>                      </a:t>
            </a:r>
            <a:r>
              <a:rPr lang="en-US" altLang="zh-CN" sz="3600" u="sng" dirty="0" smtClean="0"/>
              <a:t>									</a:t>
            </a:r>
            <a:r>
              <a:rPr lang="zh-CN" altLang="en-US" sz="3600" dirty="0" smtClean="0"/>
              <a:t>，深深赢得了人们的喜爱。猪八戒本是仙界的</a:t>
            </a:r>
            <a:r>
              <a:rPr lang="zh-CN" altLang="en-US" sz="3600" u="sng" dirty="0" smtClean="0"/>
              <a:t>               </a:t>
            </a:r>
            <a:r>
              <a:rPr lang="zh-CN" altLang="en-US" sz="3600" dirty="0" smtClean="0"/>
              <a:t>，因醉酒调戏</a:t>
            </a:r>
            <a:r>
              <a:rPr lang="zh-CN" altLang="en-US" sz="3600" u="sng" dirty="0" smtClean="0"/>
              <a:t>           </a:t>
            </a:r>
            <a:r>
              <a:rPr lang="zh-CN" altLang="en-US" sz="3600" dirty="0" smtClean="0"/>
              <a:t>，被贬下凡。他</a:t>
            </a:r>
            <a:r>
              <a:rPr lang="zh-CN" altLang="en-US" sz="3600" u="sng" dirty="0" smtClean="0"/>
              <a:t>                                                          </a:t>
            </a:r>
            <a:r>
              <a:rPr lang="en-US" altLang="zh-CN" sz="3600" u="sng" dirty="0" smtClean="0"/>
              <a:t>									</a:t>
            </a:r>
            <a:r>
              <a:rPr lang="zh-CN" altLang="en-US" sz="3600" dirty="0" smtClean="0"/>
              <a:t>，因此常常当众出丑。另一方面，他也不失</a:t>
            </a:r>
            <a:r>
              <a:rPr lang="zh-CN" altLang="en-US" sz="3600" u="sng" dirty="0" smtClean="0"/>
              <a:t>                </a:t>
            </a:r>
            <a:r>
              <a:rPr lang="zh-CN" altLang="en-US" sz="3600" dirty="0" smtClean="0"/>
              <a:t>，他能够</a:t>
            </a:r>
            <a:r>
              <a:rPr lang="zh-CN" altLang="en-US" sz="3600" u="sng" dirty="0" smtClean="0"/>
              <a:t>               </a:t>
            </a:r>
            <a:r>
              <a:rPr lang="en-US" altLang="zh-CN" sz="3600" u="sng" dirty="0" smtClean="0"/>
              <a:t>	     </a:t>
            </a:r>
            <a:r>
              <a:rPr lang="zh-CN" altLang="en-US" sz="3600" dirty="0" smtClean="0"/>
              <a:t>，自有他可爱之处。</a:t>
            </a:r>
          </a:p>
          <a:p>
            <a:endParaRPr lang="zh-CN" altLang="en-US" sz="36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14282" y="642918"/>
            <a:ext cx="8715436" cy="58579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	</a:t>
            </a:r>
            <a:r>
              <a:rPr lang="en-US" altLang="zh-CN" sz="3600" dirty="0" smtClean="0">
                <a:solidFill>
                  <a:srgbClr val="FF0000"/>
                </a:solidFill>
              </a:rPr>
              <a:t>				      </a:t>
            </a:r>
            <a:r>
              <a:rPr lang="zh-CN" altLang="en-US" sz="3600" dirty="0" smtClean="0">
                <a:solidFill>
                  <a:srgbClr val="FF0000"/>
                </a:solidFill>
              </a:rPr>
              <a:t>美猴王、齐天大圣    </a:t>
            </a:r>
            <a:r>
              <a:rPr lang="en-US" altLang="zh-CN" sz="3600" dirty="0" smtClean="0">
                <a:solidFill>
                  <a:srgbClr val="FF0000"/>
                </a:solidFill>
              </a:rPr>
              <a:t>	            </a:t>
            </a:r>
            <a:r>
              <a:rPr lang="zh-CN" altLang="en-US" sz="3600" dirty="0" smtClean="0">
                <a:solidFill>
                  <a:srgbClr val="FF0000"/>
                </a:solidFill>
              </a:rPr>
              <a:t>桀骜不驯、敢作敢当、勇敢机智、爱憎分明、幽默    </a:t>
            </a:r>
            <a:r>
              <a:rPr lang="en-US" altLang="zh-CN" sz="3600" dirty="0" smtClean="0">
                <a:solidFill>
                  <a:srgbClr val="FF0000"/>
                </a:solidFill>
              </a:rPr>
              <a:t>										          </a:t>
            </a:r>
            <a:r>
              <a:rPr lang="zh-CN" altLang="en-US" sz="3600" dirty="0" smtClean="0">
                <a:solidFill>
                  <a:srgbClr val="FF0000"/>
                </a:solidFill>
              </a:rPr>
              <a:t>天蓬元帅                   嫦娥                                     </a:t>
            </a:r>
            <a:r>
              <a:rPr lang="en-US" altLang="zh-CN" sz="3600" dirty="0" smtClean="0">
                <a:solidFill>
                  <a:srgbClr val="FF0000"/>
                </a:solidFill>
              </a:rPr>
              <a:t>	   	  </a:t>
            </a:r>
            <a:r>
              <a:rPr lang="zh-CN" altLang="en-US" sz="3600" dirty="0" smtClean="0">
                <a:solidFill>
                  <a:srgbClr val="FF0000"/>
                </a:solidFill>
              </a:rPr>
              <a:t>好吃懒做、见识短浅、搬弄是非、耍小聪明、说谎、爱占小便宜、贪恋女色    </a:t>
            </a:r>
            <a:r>
              <a:rPr lang="en-US" altLang="zh-CN" sz="3600" dirty="0" smtClean="0">
                <a:solidFill>
                  <a:srgbClr val="FF0000"/>
                </a:solidFill>
              </a:rPr>
              <a:t>	                                                                        		     </a:t>
            </a:r>
            <a:r>
              <a:rPr lang="zh-CN" altLang="en-US" sz="3600" dirty="0" smtClean="0">
                <a:solidFill>
                  <a:srgbClr val="FF0000"/>
                </a:solidFill>
              </a:rPr>
              <a:t>忠勇和善良、         淳朴憨厚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海底两万里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：科学与幻想之旅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840108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		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海底两万里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是凡尔纳的三部曲的第二部，第一部是</a:t>
            </a:r>
            <a:r>
              <a:rPr lang="en-US" altLang="zh-CN" sz="3200" dirty="0" smtClean="0"/>
              <a:t>《</a:t>
            </a:r>
            <a:r>
              <a:rPr lang="zh-CN" altLang="en-US" sz="3200" u="sng" dirty="0" smtClean="0"/>
              <a:t>                 </a:t>
            </a:r>
            <a:r>
              <a:rPr lang="en-US" altLang="zh-CN" sz="3200" u="sng" dirty="0" smtClean="0"/>
              <a:t>		</a:t>
            </a:r>
            <a:r>
              <a:rPr lang="zh-CN" altLang="en-US" sz="3200" u="sng" dirty="0" smtClean="0"/>
              <a:t> 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，第三部是</a:t>
            </a:r>
            <a:r>
              <a:rPr lang="en-US" altLang="zh-CN" sz="3200" dirty="0" smtClean="0"/>
              <a:t>《</a:t>
            </a:r>
            <a:r>
              <a:rPr lang="zh-CN" altLang="en-US" sz="3200" u="sng" dirty="0" smtClean="0"/>
              <a:t>                   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。</a:t>
            </a:r>
          </a:p>
          <a:p>
            <a:pPr>
              <a:buNone/>
            </a:pPr>
            <a:r>
              <a:rPr lang="en-US" altLang="zh-CN" sz="3200" dirty="0" smtClean="0"/>
              <a:t>		2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海底两万里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主要讲述</a:t>
            </a:r>
            <a:r>
              <a:rPr lang="zh-CN" altLang="en-US" sz="3200" u="sng" dirty="0" smtClean="0"/>
              <a:t>                  </a:t>
            </a:r>
            <a:r>
              <a:rPr lang="zh-CN" altLang="en-US" sz="3200" dirty="0" smtClean="0"/>
              <a:t>号潜艇的故事。凡尔纳的小说之所以动人，原因在于</a:t>
            </a:r>
            <a:r>
              <a:rPr lang="zh-CN" altLang="en-US" sz="3200" u="sng" dirty="0" smtClean="0"/>
              <a:t>                    </a:t>
            </a:r>
            <a:r>
              <a:rPr lang="en-US" altLang="zh-CN" sz="3200" u="sng" dirty="0" smtClean="0"/>
              <a:t>		</a:t>
            </a:r>
            <a:r>
              <a:rPr lang="zh-CN" altLang="en-US" sz="3200" u="sng" dirty="0" smtClean="0"/>
              <a:t> </a:t>
            </a:r>
            <a:r>
              <a:rPr lang="zh-CN" altLang="en-US" sz="3200" dirty="0" smtClean="0"/>
              <a:t>，还在于</a:t>
            </a:r>
            <a:r>
              <a:rPr lang="zh-CN" altLang="en-US" sz="3200" u="sng" dirty="0" smtClean="0"/>
              <a:t>                </a:t>
            </a:r>
            <a:r>
              <a:rPr lang="en-US" altLang="zh-CN" sz="3200" u="sng" dirty="0" smtClean="0"/>
              <a:t>				</a:t>
            </a:r>
            <a:r>
              <a:rPr lang="zh-CN" altLang="en-US" sz="3200" u="sng" dirty="0" smtClean="0"/>
              <a:t> </a:t>
            </a:r>
            <a:r>
              <a:rPr lang="zh-CN" altLang="en-US" sz="3200" dirty="0" smtClean="0"/>
              <a:t>，凡尔纳被公认为是“</a:t>
            </a:r>
            <a:r>
              <a:rPr lang="zh-CN" altLang="en-US" sz="3200" u="sng" dirty="0" smtClean="0"/>
              <a:t>                                 </a:t>
            </a:r>
            <a:r>
              <a:rPr lang="en-US" altLang="zh-CN" sz="3200" u="sng" dirty="0" smtClean="0"/>
              <a:t>			</a:t>
            </a:r>
            <a:r>
              <a:rPr lang="zh-CN" altLang="en-US" sz="3200" dirty="0" smtClean="0"/>
              <a:t>”。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14282" y="1214422"/>
            <a:ext cx="8643998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														   </a:t>
            </a:r>
            <a:r>
              <a:rPr lang="en-US" altLang="zh-CN" sz="3200" dirty="0" smtClean="0">
                <a:solidFill>
                  <a:srgbClr val="FF0000"/>
                </a:solidFill>
              </a:rPr>
              <a:t>《</a:t>
            </a:r>
            <a:r>
              <a:rPr lang="zh-CN" altLang="en-US" sz="3200" dirty="0" smtClean="0">
                <a:solidFill>
                  <a:srgbClr val="FF0000"/>
                </a:solidFill>
              </a:rPr>
              <a:t>格兰特船长的女儿</a:t>
            </a:r>
            <a:r>
              <a:rPr lang="en-US" altLang="zh-CN" sz="3200" dirty="0" smtClean="0">
                <a:solidFill>
                  <a:srgbClr val="FF0000"/>
                </a:solidFill>
              </a:rPr>
              <a:t>》</a:t>
            </a:r>
            <a:r>
              <a:rPr lang="zh-CN" altLang="en-US" sz="3200" dirty="0" smtClean="0">
                <a:solidFill>
                  <a:srgbClr val="FF0000"/>
                </a:solidFill>
              </a:rPr>
              <a:t>、</a:t>
            </a:r>
            <a:r>
              <a:rPr lang="en-US" altLang="zh-CN" sz="3200" dirty="0" smtClean="0">
                <a:solidFill>
                  <a:srgbClr val="FF0000"/>
                </a:solidFill>
              </a:rPr>
              <a:t>		      《</a:t>
            </a:r>
            <a:r>
              <a:rPr lang="zh-CN" altLang="en-US" sz="3200" dirty="0" smtClean="0">
                <a:solidFill>
                  <a:srgbClr val="FF0000"/>
                </a:solidFill>
              </a:rPr>
              <a:t>神秘岛</a:t>
            </a:r>
            <a:r>
              <a:rPr lang="en-US" altLang="zh-CN" sz="3200" dirty="0" smtClean="0">
                <a:solidFill>
                  <a:srgbClr val="FF0000"/>
                </a:solidFill>
              </a:rPr>
              <a:t>》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</a:p>
          <a:p>
            <a:pPr>
              <a:buNone/>
            </a:pPr>
            <a:r>
              <a:rPr lang="en-US" altLang="zh-CN" sz="3200" dirty="0" smtClean="0">
                <a:solidFill>
                  <a:srgbClr val="FF0000"/>
                </a:solidFill>
              </a:rPr>
              <a:t>							                               	 </a:t>
            </a:r>
            <a:r>
              <a:rPr lang="zh-CN" altLang="en-US" sz="3200" dirty="0" smtClean="0">
                <a:solidFill>
                  <a:srgbClr val="FF0000"/>
                </a:solidFill>
              </a:rPr>
              <a:t>诺第留斯                                        </a:t>
            </a:r>
            <a:r>
              <a:rPr lang="en-US" altLang="zh-CN" sz="3200" dirty="0" smtClean="0">
                <a:solidFill>
                  <a:srgbClr val="FF0000"/>
                </a:solidFill>
              </a:rPr>
              <a:t>	              					</a:t>
            </a:r>
            <a:r>
              <a:rPr lang="zh-CN" altLang="en-US" sz="3200" dirty="0" smtClean="0">
                <a:solidFill>
                  <a:srgbClr val="FF0000"/>
                </a:solidFill>
              </a:rPr>
              <a:t>构思巧妙、情节惊险                 </a:t>
            </a:r>
            <a:r>
              <a:rPr lang="en-US" altLang="zh-CN" sz="3200" dirty="0" smtClean="0">
                <a:solidFill>
                  <a:srgbClr val="FF0000"/>
                </a:solidFill>
              </a:rPr>
              <a:t>			</a:t>
            </a:r>
            <a:r>
              <a:rPr lang="zh-CN" altLang="en-US" sz="3200" dirty="0" smtClean="0">
                <a:solidFill>
                  <a:srgbClr val="FF0000"/>
                </a:solidFill>
              </a:rPr>
              <a:t>科学与幻想巧妙结合的成果   </a:t>
            </a:r>
            <a:r>
              <a:rPr lang="en-US" altLang="zh-CN" sz="3200" dirty="0" smtClean="0">
                <a:solidFill>
                  <a:srgbClr val="FF0000"/>
                </a:solidFill>
              </a:rPr>
              <a:t>	    					</a:t>
            </a:r>
            <a:r>
              <a:rPr lang="zh-CN" altLang="en-US" sz="3200" dirty="0" smtClean="0">
                <a:solidFill>
                  <a:srgbClr val="FF0000"/>
                </a:solidFill>
              </a:rPr>
              <a:t>“现代科学幻想小说之父” 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名人传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：痛苦和磨难造就的伟人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5720" y="1600200"/>
            <a:ext cx="8501122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名人传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的作者是</a:t>
            </a:r>
            <a:r>
              <a:rPr lang="en-US" altLang="zh-CN" dirty="0" smtClean="0"/>
              <a:t>20</a:t>
            </a:r>
            <a:r>
              <a:rPr lang="zh-CN" altLang="en-US" dirty="0" smtClean="0"/>
              <a:t>世纪上半叶法国著名的人道主义作家</a:t>
            </a:r>
            <a:r>
              <a:rPr lang="zh-CN" altLang="en-US" u="sng" dirty="0" smtClean="0"/>
              <a:t>             </a:t>
            </a:r>
            <a:r>
              <a:rPr lang="en-US" altLang="zh-CN" u="sng" dirty="0" smtClean="0"/>
              <a:t>	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名人传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叙述了</a:t>
            </a:r>
            <a:r>
              <a:rPr lang="zh-CN" altLang="en-US" u="sng" dirty="0" smtClean="0"/>
              <a:t>  </a:t>
            </a:r>
            <a:r>
              <a:rPr lang="en-US" altLang="zh-CN" u="sng" dirty="0" smtClean="0"/>
              <a:t>	</a:t>
            </a:r>
            <a:r>
              <a:rPr lang="zh-CN" altLang="en-US" u="sng" dirty="0" smtClean="0"/>
              <a:t> </a:t>
            </a:r>
            <a:r>
              <a:rPr lang="zh-CN" altLang="en-US" dirty="0" smtClean="0"/>
              <a:t>国音乐家</a:t>
            </a:r>
            <a:r>
              <a:rPr lang="zh-CN" altLang="en-US" u="sng" dirty="0" smtClean="0"/>
              <a:t>         </a:t>
            </a:r>
            <a:r>
              <a:rPr lang="en-US" altLang="zh-CN" u="sng" dirty="0" smtClean="0"/>
              <a:t>	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     </a:t>
            </a:r>
            <a:r>
              <a:rPr lang="en-US" altLang="zh-CN" u="sng" dirty="0" smtClean="0"/>
              <a:t>	</a:t>
            </a:r>
            <a:r>
              <a:rPr lang="zh-CN" altLang="en-US" u="sng" dirty="0" smtClean="0"/>
              <a:t> </a:t>
            </a:r>
            <a:r>
              <a:rPr lang="en-US" altLang="zh-CN" u="sng" dirty="0" smtClean="0"/>
              <a:t>		</a:t>
            </a:r>
            <a:r>
              <a:rPr lang="zh-CN" altLang="en-US" dirty="0" smtClean="0"/>
              <a:t>国画家和雕塑家</a:t>
            </a:r>
            <a:r>
              <a:rPr lang="zh-CN" altLang="en-US" u="sng" dirty="0" smtClean="0"/>
              <a:t>           </a:t>
            </a:r>
            <a:r>
              <a:rPr lang="en-US" altLang="zh-CN" u="sng" dirty="0" smtClean="0"/>
              <a:t>	</a:t>
            </a:r>
            <a:r>
              <a:rPr lang="zh-CN" altLang="en-US" u="sng" dirty="0" smtClean="0"/>
              <a:t> </a:t>
            </a:r>
            <a:r>
              <a:rPr lang="zh-CN" altLang="en-US" dirty="0" smtClean="0"/>
              <a:t>、</a:t>
            </a:r>
          </a:p>
          <a:p>
            <a:pPr>
              <a:buNone/>
            </a:pPr>
            <a:r>
              <a:rPr lang="zh-CN" altLang="en-US" u="sng" dirty="0" smtClean="0"/>
              <a:t>     </a:t>
            </a:r>
            <a:r>
              <a:rPr lang="en-US" altLang="zh-CN" u="sng" dirty="0" smtClean="0"/>
              <a:t>	 </a:t>
            </a:r>
            <a:r>
              <a:rPr lang="zh-CN" altLang="en-US" dirty="0" smtClean="0"/>
              <a:t>国作家</a:t>
            </a:r>
            <a:r>
              <a:rPr lang="zh-CN" altLang="en-US" u="sng" dirty="0" smtClean="0"/>
              <a:t>         </a:t>
            </a:r>
            <a:r>
              <a:rPr lang="en-US" altLang="zh-CN" u="sng" dirty="0" smtClean="0"/>
              <a:t>		</a:t>
            </a:r>
            <a:r>
              <a:rPr lang="zh-CN" altLang="en-US" u="sng" dirty="0" smtClean="0"/>
              <a:t> </a:t>
            </a:r>
            <a:r>
              <a:rPr lang="zh-CN" altLang="en-US" dirty="0" smtClean="0"/>
              <a:t>三位名人的苦难和坎坷的一生，赞美了他们的崇高品格和顽</a:t>
            </a:r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u="sng" dirty="0" smtClean="0"/>
              <a:t>            </a:t>
            </a:r>
            <a:r>
              <a:rPr lang="en-US" altLang="zh-CN" u="sng" dirty="0" smtClean="0"/>
              <a:t>		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是贝多芬作品中最为深刻和雄伟的，凝聚着音乐家毕生的心血。</a:t>
            </a:r>
          </a:p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、托尔斯泰的著名作品有长篇小 说</a:t>
            </a:r>
            <a:r>
              <a:rPr lang="zh-CN" altLang="en-US" u="sng" dirty="0" smtClean="0"/>
              <a:t>           </a:t>
            </a:r>
            <a:r>
              <a:rPr lang="en-US" altLang="zh-CN" u="sng" dirty="0" smtClean="0"/>
              <a:t> 		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           </a:t>
            </a:r>
            <a:r>
              <a:rPr lang="en-US" altLang="zh-CN" u="sng" dirty="0" smtClean="0"/>
              <a:t>	</a:t>
            </a:r>
            <a:r>
              <a:rPr lang="zh-CN" altLang="en-US" u="sng" dirty="0" smtClean="0"/>
              <a:t> </a:t>
            </a:r>
            <a:r>
              <a:rPr lang="en-US" altLang="zh-CN" u="sng" dirty="0" smtClean="0"/>
              <a:t>	</a:t>
            </a:r>
            <a:r>
              <a:rPr lang="zh-CN" altLang="en-US" dirty="0" smtClean="0"/>
              <a:t>、</a:t>
            </a:r>
            <a:r>
              <a:rPr lang="zh-CN" altLang="en-US" u="sng" dirty="0" smtClean="0"/>
              <a:t>            </a:t>
            </a:r>
            <a:r>
              <a:rPr lang="en-US" altLang="zh-CN" u="sng" dirty="0" smtClean="0"/>
              <a:t>	</a:t>
            </a:r>
            <a:r>
              <a:rPr lang="zh-CN" altLang="en-US" u="sng" dirty="0" smtClean="0"/>
              <a:t> 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14282" y="2000240"/>
            <a:ext cx="8472518" cy="457203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        </a:t>
            </a:r>
            <a:r>
              <a:rPr lang="zh-CN" altLang="en-US" dirty="0" smtClean="0">
                <a:solidFill>
                  <a:srgbClr val="FF0000"/>
                </a:solidFill>
              </a:rPr>
              <a:t>罗曼</a:t>
            </a:r>
            <a:r>
              <a:rPr lang="en-US" altLang="zh-CN" dirty="0" smtClean="0">
                <a:solidFill>
                  <a:srgbClr val="FF0000"/>
                </a:solidFill>
              </a:rPr>
              <a:t>·</a:t>
            </a:r>
            <a:r>
              <a:rPr lang="zh-CN" altLang="en-US" dirty="0" smtClean="0">
                <a:solidFill>
                  <a:srgbClr val="FF0000"/>
                </a:solidFill>
              </a:rPr>
              <a:t>罗兰   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                		        </a:t>
            </a:r>
            <a:r>
              <a:rPr lang="zh-CN" altLang="en-US" dirty="0" smtClean="0">
                <a:solidFill>
                  <a:srgbClr val="FF0000"/>
                </a:solidFill>
              </a:rPr>
              <a:t>德国                  贝多芬、意大利</a:t>
            </a:r>
            <a:r>
              <a:rPr lang="en-US" altLang="zh-CN" dirty="0" smtClean="0">
                <a:solidFill>
                  <a:srgbClr val="FF0000"/>
                </a:solidFill>
              </a:rPr>
              <a:t>				</a:t>
            </a:r>
            <a:r>
              <a:rPr lang="zh-CN" altLang="en-US" dirty="0" smtClean="0">
                <a:solidFill>
                  <a:srgbClr val="FF0000"/>
                </a:solidFill>
              </a:rPr>
              <a:t>米开朗琪罗 </a:t>
            </a:r>
            <a:r>
              <a:rPr lang="en-US" altLang="zh-CN" dirty="0" smtClean="0">
                <a:solidFill>
                  <a:srgbClr val="FF0000"/>
                </a:solidFill>
              </a:rPr>
              <a:t>		      </a:t>
            </a:r>
            <a:r>
              <a:rPr lang="zh-CN" altLang="en-US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俄国              列夫</a:t>
            </a:r>
            <a:r>
              <a:rPr lang="en-US" altLang="zh-CN" dirty="0" smtClean="0">
                <a:solidFill>
                  <a:srgbClr val="FF0000"/>
                </a:solidFill>
              </a:rPr>
              <a:t>·</a:t>
            </a:r>
            <a:r>
              <a:rPr lang="zh-CN" altLang="en-US" dirty="0" smtClean="0">
                <a:solidFill>
                  <a:srgbClr val="FF0000"/>
                </a:solidFill>
              </a:rPr>
              <a:t>托尔斯泰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			 	   《</a:t>
            </a:r>
            <a:r>
              <a:rPr lang="zh-CN" altLang="en-US" dirty="0" smtClean="0">
                <a:solidFill>
                  <a:srgbClr val="FF0000"/>
                </a:solidFill>
              </a:rPr>
              <a:t>第九交响曲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									    《</a:t>
            </a:r>
            <a:r>
              <a:rPr lang="zh-CN" altLang="en-US" dirty="0" smtClean="0">
                <a:solidFill>
                  <a:srgbClr val="FF0000"/>
                </a:solidFill>
              </a:rPr>
              <a:t>战争与和平</a:t>
            </a:r>
            <a:r>
              <a:rPr lang="en-US" altLang="zh-CN" dirty="0" smtClean="0">
                <a:solidFill>
                  <a:srgbClr val="FF0000"/>
                </a:solidFill>
              </a:rPr>
              <a:t>》  《</a:t>
            </a:r>
            <a:r>
              <a:rPr lang="zh-CN" altLang="en-US" dirty="0" smtClean="0">
                <a:solidFill>
                  <a:srgbClr val="FF0000"/>
                </a:solidFill>
              </a:rPr>
              <a:t>安娜</a:t>
            </a:r>
            <a:r>
              <a:rPr lang="en-US" altLang="zh-CN" dirty="0" smtClean="0">
                <a:solidFill>
                  <a:srgbClr val="FF0000"/>
                </a:solidFill>
              </a:rPr>
              <a:t>·</a:t>
            </a:r>
            <a:r>
              <a:rPr lang="zh-CN" altLang="en-US" dirty="0" smtClean="0">
                <a:solidFill>
                  <a:srgbClr val="FF0000"/>
                </a:solidFill>
              </a:rPr>
              <a:t>卡列尼娜</a:t>
            </a:r>
            <a:r>
              <a:rPr lang="en-US" altLang="zh-CN" dirty="0" smtClean="0">
                <a:solidFill>
                  <a:srgbClr val="FF0000"/>
                </a:solidFill>
              </a:rPr>
              <a:t>》  《</a:t>
            </a:r>
            <a:r>
              <a:rPr lang="zh-CN" altLang="en-US" dirty="0" smtClean="0">
                <a:solidFill>
                  <a:srgbClr val="FF0000"/>
                </a:solidFill>
              </a:rPr>
              <a:t>复活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二、 综合性学习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4040188" cy="1000131"/>
          </a:xfrm>
        </p:spPr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rgbClr val="92D050"/>
                </a:solidFill>
              </a:rPr>
              <a:t>《</a:t>
            </a:r>
            <a:r>
              <a:rPr lang="zh-CN" altLang="en-US" sz="3200" dirty="0" smtClean="0">
                <a:solidFill>
                  <a:srgbClr val="92D050"/>
                </a:solidFill>
              </a:rPr>
              <a:t>献给母亲的歌</a:t>
            </a:r>
            <a:r>
              <a:rPr lang="en-US" altLang="zh-CN" sz="3200" dirty="0" smtClean="0">
                <a:solidFill>
                  <a:srgbClr val="92D050"/>
                </a:solidFill>
              </a:rPr>
              <a:t>》</a:t>
            </a:r>
          </a:p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142844" y="1500174"/>
            <a:ext cx="9001156" cy="50720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1.    </a:t>
            </a:r>
            <a:r>
              <a:rPr lang="zh-CN" altLang="en-US" dirty="0" smtClean="0"/>
              <a:t>请写出</a:t>
            </a:r>
            <a:r>
              <a:rPr lang="en-US" altLang="zh-CN" dirty="0" smtClean="0"/>
              <a:t>2</a:t>
            </a:r>
            <a:r>
              <a:rPr lang="zh-CN" altLang="en-US" dirty="0" smtClean="0"/>
              <a:t>则有关母爱的名人名言，并写出作者或出处。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r>
              <a:rPr lang="en-US" altLang="zh-CN" dirty="0" smtClean="0"/>
              <a:t>2.    </a:t>
            </a:r>
            <a:r>
              <a:rPr lang="zh-CN" altLang="en-US" dirty="0" smtClean="0"/>
              <a:t>请写出</a:t>
            </a:r>
            <a:r>
              <a:rPr lang="en-US" altLang="zh-CN" dirty="0" smtClean="0"/>
              <a:t>2</a:t>
            </a:r>
            <a:r>
              <a:rPr lang="zh-CN" altLang="en-US" dirty="0" smtClean="0"/>
              <a:t>则有关母爱的俗语。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r>
              <a:rPr lang="en-US" altLang="zh-CN" dirty="0" smtClean="0"/>
              <a:t>3.    </a:t>
            </a:r>
            <a:r>
              <a:rPr lang="zh-CN" altLang="en-US" dirty="0" smtClean="0"/>
              <a:t>写出有关母爱的古诗一句。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r>
              <a:rPr lang="en-US" altLang="zh-CN" dirty="0" smtClean="0"/>
              <a:t>4.    </a:t>
            </a:r>
            <a:r>
              <a:rPr lang="zh-CN" altLang="en-US" dirty="0" smtClean="0"/>
              <a:t>请写出冰心的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繁星</a:t>
            </a:r>
            <a:r>
              <a:rPr lang="en-US" altLang="zh-CN" dirty="0" smtClean="0"/>
              <a:t>·</a:t>
            </a:r>
            <a:r>
              <a:rPr lang="zh-CN" altLang="en-US" dirty="0" smtClean="0"/>
              <a:t>春水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中有关母爱的诗句（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句）</a:t>
            </a:r>
          </a:p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4"/>
          </p:nvPr>
        </p:nvSpPr>
        <p:spPr>
          <a:xfrm>
            <a:off x="642910" y="1500174"/>
            <a:ext cx="8501089" cy="5357826"/>
          </a:xfrm>
        </p:spPr>
        <p:txBody>
          <a:bodyPr>
            <a:normAutofit fontScale="85000" lnSpcReduction="20000"/>
          </a:bodyPr>
          <a:lstStyle/>
          <a:p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白头老门母遮啼，挽断衫袖留不止。</a:t>
            </a:r>
            <a:r>
              <a:rPr lang="en-US" altLang="zh-CN" dirty="0" smtClean="0">
                <a:solidFill>
                  <a:srgbClr val="FF0000"/>
                </a:solidFill>
              </a:rPr>
              <a:t>〖</a:t>
            </a:r>
            <a:r>
              <a:rPr lang="zh-CN" altLang="en-US" dirty="0" smtClean="0">
                <a:solidFill>
                  <a:srgbClr val="FF0000"/>
                </a:solidFill>
              </a:rPr>
              <a:t>唐</a:t>
            </a:r>
            <a:r>
              <a:rPr lang="en-US" altLang="zh-CN" dirty="0" smtClean="0">
                <a:solidFill>
                  <a:srgbClr val="FF0000"/>
                </a:solidFill>
              </a:rPr>
              <a:t>〗</a:t>
            </a:r>
            <a:r>
              <a:rPr lang="zh-CN" altLang="en-US" dirty="0" smtClean="0">
                <a:solidFill>
                  <a:srgbClr val="FF0000"/>
                </a:solidFill>
              </a:rPr>
              <a:t>韩愈 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人见生男生女好，不知男女催人老。</a:t>
            </a:r>
            <a:r>
              <a:rPr lang="en-US" altLang="zh-CN" dirty="0" smtClean="0">
                <a:solidFill>
                  <a:srgbClr val="FF0000"/>
                </a:solidFill>
              </a:rPr>
              <a:t>〖</a:t>
            </a:r>
            <a:r>
              <a:rPr lang="zh-CN" altLang="en-US" dirty="0" smtClean="0">
                <a:solidFill>
                  <a:srgbClr val="FF0000"/>
                </a:solidFill>
              </a:rPr>
              <a:t>唐</a:t>
            </a:r>
            <a:r>
              <a:rPr lang="en-US" altLang="zh-CN" dirty="0" smtClean="0">
                <a:solidFill>
                  <a:srgbClr val="FF0000"/>
                </a:solidFill>
              </a:rPr>
              <a:t>〗</a:t>
            </a:r>
            <a:r>
              <a:rPr lang="zh-CN" altLang="en-US" dirty="0" smtClean="0">
                <a:solidFill>
                  <a:srgbClr val="FF0000"/>
                </a:solidFill>
              </a:rPr>
              <a:t>王建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要知父母恩，怀里抱儿孙。</a:t>
            </a:r>
            <a:br>
              <a:rPr lang="zh-CN" altLang="en-US" dirty="0" smtClean="0">
                <a:solidFill>
                  <a:srgbClr val="FF0000"/>
                </a:solidFill>
              </a:rPr>
            </a:b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子不嫌母丑，狗不嫌家贫。</a:t>
            </a:r>
            <a:br>
              <a:rPr lang="zh-CN" altLang="en-US" dirty="0" smtClean="0">
                <a:solidFill>
                  <a:srgbClr val="FF0000"/>
                </a:solidFill>
              </a:rPr>
            </a:b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《</a:t>
            </a:r>
            <a:r>
              <a:rPr lang="zh-CN" altLang="en-US" dirty="0" smtClean="0">
                <a:solidFill>
                  <a:srgbClr val="FF0000"/>
                </a:solidFill>
              </a:rPr>
              <a:t>游子吟</a:t>
            </a:r>
            <a:r>
              <a:rPr lang="en-US" altLang="zh-CN" dirty="0" smtClean="0">
                <a:solidFill>
                  <a:srgbClr val="FF0000"/>
                </a:solidFill>
              </a:rPr>
              <a:t>》【</a:t>
            </a:r>
            <a:r>
              <a:rPr lang="zh-CN" altLang="en-US" dirty="0" smtClean="0">
                <a:solidFill>
                  <a:srgbClr val="FF0000"/>
                </a:solidFill>
              </a:rPr>
              <a:t>唐</a:t>
            </a:r>
            <a:r>
              <a:rPr lang="en-US" altLang="zh-CN" dirty="0" smtClean="0">
                <a:solidFill>
                  <a:srgbClr val="FF0000"/>
                </a:solidFill>
              </a:rPr>
              <a:t>】</a:t>
            </a:r>
            <a:r>
              <a:rPr lang="zh-CN" altLang="en-US" dirty="0" smtClean="0">
                <a:solidFill>
                  <a:srgbClr val="FF0000"/>
                </a:solidFill>
              </a:rPr>
              <a:t>孟郊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慈母手中线，游子身上衣。临行密密缝，意恐迟迟归。谁言寸草心，报得三春晖。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小孩子</a:t>
            </a:r>
            <a:r>
              <a:rPr lang="en-US" altLang="zh-CN" dirty="0" smtClean="0">
                <a:solidFill>
                  <a:srgbClr val="FF0000"/>
                </a:solidFill>
              </a:rPr>
              <a:t>! </a:t>
            </a:r>
            <a:r>
              <a:rPr lang="zh-CN" altLang="en-US" dirty="0" smtClean="0">
                <a:solidFill>
                  <a:srgbClr val="FF0000"/>
                </a:solidFill>
              </a:rPr>
              <a:t>你可以进我的园 你不要摘我的花</a:t>
            </a:r>
            <a:r>
              <a:rPr lang="en-US" altLang="zh-CN" dirty="0" smtClean="0">
                <a:solidFill>
                  <a:srgbClr val="FF0000"/>
                </a:solidFill>
              </a:rPr>
              <a:t>—— </a:t>
            </a:r>
            <a:r>
              <a:rPr lang="zh-CN" altLang="en-US" dirty="0" smtClean="0">
                <a:solidFill>
                  <a:srgbClr val="FF0000"/>
                </a:solidFill>
              </a:rPr>
              <a:t>看玫瑰的刺儿 刺伤了你的手 你朦胧无知的心本能地律动 却无法表述亲情只一阵四肢乱舞 急得你</a:t>
            </a:r>
            <a:r>
              <a:rPr lang="en-US" altLang="zh-CN" dirty="0" smtClean="0">
                <a:solidFill>
                  <a:srgbClr val="FF0000"/>
                </a:solidFill>
              </a:rPr>
              <a:t>——</a:t>
            </a:r>
            <a:r>
              <a:rPr lang="zh-CN" altLang="en-US" dirty="0" smtClean="0">
                <a:solidFill>
                  <a:srgbClr val="FF0000"/>
                </a:solidFill>
              </a:rPr>
              <a:t>忍不住大声啼哭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92D050"/>
                </a:solidFill>
              </a:rPr>
              <a:t>《</a:t>
            </a:r>
            <a:r>
              <a:rPr lang="zh-CN" altLang="en-US" b="1" dirty="0" smtClean="0">
                <a:solidFill>
                  <a:srgbClr val="92D050"/>
                </a:solidFill>
              </a:rPr>
              <a:t>寻觅春天的踪迹</a:t>
            </a:r>
            <a:r>
              <a:rPr lang="en-US" altLang="zh-CN" b="1" dirty="0" smtClean="0">
                <a:solidFill>
                  <a:srgbClr val="92D050"/>
                </a:solidFill>
              </a:rPr>
              <a:t>》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>
          <a:xfrm>
            <a:off x="142844" y="1071546"/>
            <a:ext cx="8715436" cy="505461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dirty="0" smtClean="0"/>
              <a:t>1.    </a:t>
            </a:r>
            <a:r>
              <a:rPr lang="zh-CN" altLang="en-US" dirty="0" smtClean="0"/>
              <a:t>请写出</a:t>
            </a:r>
            <a:r>
              <a:rPr lang="en-US" altLang="zh-CN" dirty="0" smtClean="0"/>
              <a:t>24</a:t>
            </a:r>
            <a:r>
              <a:rPr lang="zh-CN" altLang="en-US" dirty="0" smtClean="0"/>
              <a:t>节气中春季的</a:t>
            </a:r>
            <a:r>
              <a:rPr lang="en-US" altLang="zh-CN" dirty="0" smtClean="0"/>
              <a:t>6</a:t>
            </a:r>
            <a:r>
              <a:rPr lang="zh-CN" altLang="en-US" dirty="0" smtClean="0"/>
              <a:t>个节气，并解释“惊蛰”的含义。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2.    </a:t>
            </a:r>
            <a:r>
              <a:rPr lang="zh-CN" altLang="en-US" dirty="0" smtClean="0"/>
              <a:t>请写出有关春天的农谚。（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个）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r>
              <a:rPr lang="zh-CN" altLang="en-US" dirty="0" smtClean="0"/>
              <a:t> </a:t>
            </a:r>
            <a:r>
              <a:rPr lang="en-US" altLang="zh-CN" dirty="0" smtClean="0"/>
              <a:t>3.    </a:t>
            </a:r>
            <a:r>
              <a:rPr lang="zh-CN" altLang="en-US" dirty="0" smtClean="0"/>
              <a:t>请写学习过的描写春天的古诗句（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句）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r>
              <a:rPr lang="zh-CN" altLang="en-US" dirty="0" smtClean="0"/>
              <a:t> 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4.    </a:t>
            </a:r>
            <a:r>
              <a:rPr lang="zh-CN" altLang="en-US" dirty="0" smtClean="0"/>
              <a:t>请写出表现春天的成语（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个）</a:t>
            </a:r>
          </a:p>
          <a:p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142844" y="1571612"/>
            <a:ext cx="8786874" cy="514353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立春，雨水。惊蛰是</a:t>
            </a:r>
            <a:r>
              <a:rPr lang="zh-CN" altLang="en-US" dirty="0" smtClean="0">
                <a:solidFill>
                  <a:srgbClr val="FF0000"/>
                </a:solidFill>
                <a:hlinkClick r:id="rId2" action="ppaction://hlinkfile"/>
              </a:rPr>
              <a:t>二十四节气</a:t>
            </a:r>
            <a:r>
              <a:rPr lang="zh-CN" altLang="en-US" dirty="0" smtClean="0">
                <a:solidFill>
                  <a:srgbClr val="FF0000"/>
                </a:solidFill>
              </a:rPr>
              <a:t>之一，每年</a:t>
            </a:r>
            <a:r>
              <a:rPr lang="zh-CN" altLang="en-US" dirty="0" smtClean="0">
                <a:solidFill>
                  <a:srgbClr val="FF0000"/>
                </a:solidFill>
                <a:hlinkClick r:id="rId3" action="ppaction://hlinkfile"/>
              </a:rPr>
              <a:t>太阳</a:t>
            </a:r>
            <a:r>
              <a:rPr lang="zh-CN" altLang="en-US" dirty="0" smtClean="0">
                <a:solidFill>
                  <a:srgbClr val="FF0000"/>
                </a:solidFill>
              </a:rPr>
              <a:t>运行至黄经</a:t>
            </a:r>
            <a:r>
              <a:rPr lang="en-US" altLang="zh-CN" dirty="0" smtClean="0">
                <a:solidFill>
                  <a:srgbClr val="FF0000"/>
                </a:solidFill>
              </a:rPr>
              <a:t>345</a:t>
            </a:r>
            <a:r>
              <a:rPr lang="zh-CN" altLang="en-US" dirty="0" smtClean="0">
                <a:solidFill>
                  <a:srgbClr val="FF0000"/>
                </a:solidFill>
              </a:rPr>
              <a:t>度时即为惊蛰，一般在每年的</a:t>
            </a: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月</a:t>
            </a: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r>
              <a:rPr lang="zh-CN" altLang="en-US" dirty="0" smtClean="0">
                <a:solidFill>
                  <a:srgbClr val="FF0000"/>
                </a:solidFill>
              </a:rPr>
              <a:t>日或</a:t>
            </a:r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r>
              <a:rPr lang="zh-CN" altLang="en-US" dirty="0" smtClean="0">
                <a:solidFill>
                  <a:srgbClr val="FF0000"/>
                </a:solidFill>
              </a:rPr>
              <a:t>日，这时气温回升较快，渐有春雷萌动，“惊蛰”是指钻到泥土里越冬的小动物被雷震苏醒出来活动。</a:t>
            </a: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一年之计在于春，一日之计在于晨。 春雨贵如油 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朝来新火起新烟，湖色春光净客船       唐 杜甫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清明二首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东风好作阳和使，逢草逢花报发生       唐 钱起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春郊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</a:p>
          <a:p>
            <a:pPr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     </a:t>
            </a:r>
            <a:r>
              <a:rPr lang="zh-CN" altLang="en-US" dirty="0" smtClean="0">
                <a:solidFill>
                  <a:srgbClr val="FF0000"/>
                </a:solidFill>
              </a:rPr>
              <a:t>草长莺飞   春寒料峭   春色撩人   春意盎然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800" decel="100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800" decel="100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三、 文学常识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4040188" cy="857255"/>
          </a:xfrm>
        </p:spPr>
        <p:txBody>
          <a:bodyPr/>
          <a:lstStyle/>
          <a:p>
            <a:r>
              <a:rPr lang="zh-CN" altLang="en-US" sz="3200" dirty="0" smtClean="0">
                <a:solidFill>
                  <a:srgbClr val="92D050"/>
                </a:solidFill>
              </a:rPr>
              <a:t>（一）第一单元</a:t>
            </a:r>
          </a:p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214282" y="1785926"/>
            <a:ext cx="8715436" cy="434023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、鲁迅是我国伟大的无产阶级</a:t>
            </a:r>
            <a:r>
              <a:rPr lang="en-US" altLang="zh-CN" dirty="0" smtClean="0"/>
              <a:t>______</a:t>
            </a:r>
            <a:r>
              <a:rPr lang="zh-CN" altLang="en-US" dirty="0" smtClean="0"/>
              <a:t>家、</a:t>
            </a:r>
            <a:r>
              <a:rPr lang="en-US" altLang="zh-CN" dirty="0" smtClean="0"/>
              <a:t>______</a:t>
            </a:r>
            <a:r>
              <a:rPr lang="zh-CN" altLang="en-US" dirty="0" smtClean="0"/>
              <a:t>家和</a:t>
            </a:r>
            <a:r>
              <a:rPr lang="en-US" altLang="zh-CN" dirty="0" smtClean="0"/>
              <a:t>______</a:t>
            </a:r>
            <a:r>
              <a:rPr lang="zh-CN" altLang="en-US" dirty="0" smtClean="0"/>
              <a:t>家。鲁迅本名</a:t>
            </a:r>
            <a:r>
              <a:rPr lang="en-US" altLang="zh-CN" dirty="0" smtClean="0"/>
              <a:t>_______</a:t>
            </a:r>
            <a:r>
              <a:rPr lang="zh-CN" altLang="en-US" dirty="0" smtClean="0"/>
              <a:t>，浙江绍兴人。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藤野先生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选自</a:t>
            </a:r>
            <a:r>
              <a:rPr lang="en-US" altLang="zh-CN" dirty="0" smtClean="0"/>
              <a:t>《____________》</a:t>
            </a:r>
            <a:r>
              <a:rPr lang="zh-CN" altLang="en-US" dirty="0" smtClean="0"/>
              <a:t>。 文章的体裁是</a:t>
            </a:r>
            <a:r>
              <a:rPr lang="en-US" altLang="zh-CN" dirty="0" smtClean="0"/>
              <a:t>______</a:t>
            </a:r>
            <a:r>
              <a:rPr lang="zh-CN" altLang="en-US" dirty="0" smtClean="0"/>
              <a:t>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雪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选自</a:t>
            </a:r>
            <a:r>
              <a:rPr lang="en-US" altLang="zh-CN" dirty="0" smtClean="0"/>
              <a:t>《____》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、胡适</a:t>
            </a:r>
            <a:r>
              <a:rPr lang="en-US" altLang="zh-CN" dirty="0" smtClean="0"/>
              <a:t>(1891</a:t>
            </a:r>
            <a:r>
              <a:rPr lang="zh-CN" altLang="en-US" dirty="0" smtClean="0"/>
              <a:t>～</a:t>
            </a:r>
            <a:r>
              <a:rPr lang="en-US" altLang="zh-CN" dirty="0" smtClean="0"/>
              <a:t>1962)</a:t>
            </a:r>
            <a:r>
              <a:rPr lang="zh-CN" altLang="en-US" dirty="0" smtClean="0"/>
              <a:t>，现代</a:t>
            </a:r>
            <a:r>
              <a:rPr lang="en-US" altLang="zh-CN" dirty="0" smtClean="0"/>
              <a:t>			</a:t>
            </a:r>
            <a:r>
              <a:rPr lang="zh-CN" altLang="en-US" dirty="0" smtClean="0"/>
              <a:t>，字</a:t>
            </a:r>
            <a:r>
              <a:rPr lang="en-US" altLang="zh-CN" dirty="0" smtClean="0"/>
              <a:t>		</a:t>
            </a:r>
            <a:r>
              <a:rPr lang="zh-CN" altLang="en-US" dirty="0" smtClean="0"/>
              <a:t>，安徽绩溪人。曾提倡文学改革，为新文化运动的著名人物</a:t>
            </a:r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、牛汉，现当代著名</a:t>
            </a:r>
            <a:r>
              <a:rPr lang="en-US" altLang="zh-CN" dirty="0" smtClean="0"/>
              <a:t>	</a:t>
            </a:r>
            <a:r>
              <a:rPr lang="zh-CN" altLang="en-US" dirty="0" smtClean="0"/>
              <a:t>，原名史成汉。 有诗剧</a:t>
            </a:r>
            <a:r>
              <a:rPr lang="en-US" altLang="zh-CN" dirty="0" smtClean="0"/>
              <a:t>&lt;		&gt;</a:t>
            </a:r>
            <a:r>
              <a:rPr lang="zh-CN" altLang="en-US" dirty="0" smtClean="0"/>
              <a:t>、 诗集</a:t>
            </a:r>
            <a:r>
              <a:rPr lang="en-US" altLang="zh-CN" dirty="0" smtClean="0"/>
              <a:t>&lt;</a:t>
            </a:r>
            <a:r>
              <a:rPr lang="zh-CN" altLang="en-US" dirty="0" smtClean="0"/>
              <a:t>彩色的生活</a:t>
            </a:r>
            <a:r>
              <a:rPr lang="en-US" altLang="zh-CN" dirty="0" smtClean="0"/>
              <a:t>&gt;</a:t>
            </a:r>
            <a:r>
              <a:rPr lang="zh-CN" altLang="en-US" dirty="0" smtClean="0"/>
              <a:t>等。</a:t>
            </a:r>
          </a:p>
          <a:p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4"/>
          </p:nvPr>
        </p:nvSpPr>
        <p:spPr>
          <a:xfrm>
            <a:off x="214282" y="1714488"/>
            <a:ext cx="8472518" cy="478634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        </a:t>
            </a:r>
            <a:r>
              <a:rPr lang="zh-CN" altLang="en-US" dirty="0" smtClean="0">
                <a:solidFill>
                  <a:srgbClr val="FF0000"/>
                </a:solidFill>
              </a:rPr>
              <a:t>文学            思想             革命     </a:t>
            </a:r>
            <a:r>
              <a:rPr lang="en-US" altLang="zh-CN" dirty="0" smtClean="0">
                <a:solidFill>
                  <a:srgbClr val="FF0000"/>
                </a:solidFill>
              </a:rPr>
              <a:t>	          </a:t>
            </a:r>
            <a:r>
              <a:rPr lang="zh-CN" altLang="en-US" dirty="0" smtClean="0">
                <a:solidFill>
                  <a:srgbClr val="FF0000"/>
                </a:solidFill>
              </a:rPr>
              <a:t>周树人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</a:t>
            </a:r>
            <a:r>
              <a:rPr lang="zh-CN" altLang="en-US" dirty="0" smtClean="0">
                <a:solidFill>
                  <a:srgbClr val="FF0000"/>
                </a:solidFill>
              </a:rPr>
              <a:t>朝花夕拾  </a:t>
            </a:r>
            <a:r>
              <a:rPr lang="en-US" altLang="zh-CN" dirty="0" smtClean="0">
                <a:solidFill>
                  <a:srgbClr val="FF0000"/>
                </a:solidFill>
              </a:rPr>
              <a:t>			       </a:t>
            </a:r>
            <a:r>
              <a:rPr lang="zh-CN" altLang="en-US" dirty="0" smtClean="0">
                <a:solidFill>
                  <a:srgbClr val="FF0000"/>
                </a:solidFill>
              </a:rPr>
              <a:t>  散文 </a:t>
            </a:r>
            <a:r>
              <a:rPr lang="en-US" altLang="zh-CN" dirty="0" smtClean="0">
                <a:solidFill>
                  <a:srgbClr val="FF0000"/>
                </a:solidFill>
              </a:rPr>
              <a:t>                                                	</a:t>
            </a:r>
            <a:r>
              <a:rPr lang="zh-CN" altLang="en-US" dirty="0" smtClean="0">
                <a:solidFill>
                  <a:srgbClr val="FF0000"/>
                </a:solidFill>
              </a:rPr>
              <a:t>野草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    </a:t>
            </a:r>
            <a:r>
              <a:rPr lang="zh-CN" altLang="en-US" dirty="0" smtClean="0">
                <a:solidFill>
                  <a:srgbClr val="FF0000"/>
                </a:solidFill>
              </a:rPr>
              <a:t>作家、学者                      适之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													  </a:t>
            </a:r>
            <a:r>
              <a:rPr lang="zh-CN" altLang="en-US" dirty="0" smtClean="0">
                <a:solidFill>
                  <a:srgbClr val="FF0000"/>
                </a:solidFill>
              </a:rPr>
              <a:t>诗人</a:t>
            </a:r>
            <a:r>
              <a:rPr lang="en-US" altLang="zh-CN" dirty="0" smtClean="0">
                <a:solidFill>
                  <a:srgbClr val="FF0000"/>
                </a:solidFill>
              </a:rPr>
              <a:t>	                                        </a:t>
            </a:r>
            <a:r>
              <a:rPr lang="zh-CN" altLang="en-US" dirty="0" smtClean="0">
                <a:solidFill>
                  <a:srgbClr val="FF0000"/>
                </a:solidFill>
              </a:rPr>
              <a:t>智慧的悲哀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8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1154</Words>
  <Application>Microsoft Office PowerPoint</Application>
  <PresentationFormat>全屏显示(4:3)</PresentationFormat>
  <Paragraphs>258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八年级下语文    复习综合练习 </vt:lpstr>
      <vt:lpstr>一、 名著导读 </vt:lpstr>
      <vt:lpstr>幻灯片 3</vt:lpstr>
      <vt:lpstr>幻灯片 4</vt:lpstr>
      <vt:lpstr>《海底两万里》：科学与幻想之旅 </vt:lpstr>
      <vt:lpstr>《名人传》：痛苦和磨难造就的伟人</vt:lpstr>
      <vt:lpstr>二、 综合性学习 </vt:lpstr>
      <vt:lpstr>《寻觅春天的踪迹》 </vt:lpstr>
      <vt:lpstr>三、 文学常识 </vt:lpstr>
      <vt:lpstr>幻灯片 10</vt:lpstr>
      <vt:lpstr>(二)、第二单元 </vt:lpstr>
      <vt:lpstr>四、生字词归纳 </vt:lpstr>
      <vt:lpstr>幻灯片 13</vt:lpstr>
      <vt:lpstr>幻灯片 14</vt:lpstr>
      <vt:lpstr>五、  语言综合运用   </vt:lpstr>
      <vt:lpstr>（二）语言运用 </vt:lpstr>
      <vt:lpstr>4、阅读下面的材料，回答问题。 </vt:lpstr>
      <vt:lpstr>幻灯片 18</vt:lpstr>
      <vt:lpstr>7、下文是某小区管理部门致全体居民的公告，其中有多处不当，请按文后要求把相关的内容填在横线上并加以修改。 </vt:lpstr>
      <vt:lpstr>8、下面是周华同学给博物馆金馆长写的一张便条，其中有些词用得不得体，请你帮他修改。</vt:lpstr>
      <vt:lpstr>幻灯片 21</vt:lpstr>
      <vt:lpstr>幻灯片 22</vt:lpstr>
      <vt:lpstr>六、古诗词默写 </vt:lpstr>
      <vt:lpstr>幻灯片 24</vt:lpstr>
      <vt:lpstr>（二）理解性默写 </vt:lpstr>
      <vt:lpstr>幻灯片 26</vt:lpstr>
      <vt:lpstr>幻灯片 27</vt:lpstr>
      <vt:lpstr>《完》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3</cp:revision>
  <dcterms:created xsi:type="dcterms:W3CDTF">2012-06-15T12:49:18Z</dcterms:created>
  <dcterms:modified xsi:type="dcterms:W3CDTF">2012-06-15T13:02:54Z</dcterms:modified>
</cp:coreProperties>
</file>