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3" r:id="rId3"/>
  </p:sldMasterIdLst>
  <p:notesMasterIdLst>
    <p:notesMasterId r:id="rId4"/>
  </p:notesMasterIdLst>
  <p:sldIdLst>
    <p:sldId id="411" r:id="rId5"/>
    <p:sldId id="401" r:id="rId6"/>
    <p:sldId id="267" r:id="rId7"/>
    <p:sldId id="304" r:id="rId8"/>
    <p:sldId id="306" r:id="rId9"/>
    <p:sldId id="305" r:id="rId10"/>
    <p:sldId id="403" r:id="rId11"/>
    <p:sldId id="406" r:id="rId12"/>
    <p:sldId id="307" r:id="rId13"/>
    <p:sldId id="308" r:id="rId14"/>
    <p:sldId id="309" r:id="rId15"/>
    <p:sldId id="408" r:id="rId16"/>
    <p:sldId id="409" r:id="rId17"/>
    <p:sldId id="407" r:id="rId18"/>
    <p:sldId id="413" r:id="rId19"/>
    <p:sldId id="414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7">
          <p15:clr>
            <a:srgbClr val="A4A3A4"/>
          </p15:clr>
        </p15:guide>
        <p15:guide id="2" pos="3802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86" autoAdjust="0"/>
    <p:restoredTop sz="94660"/>
  </p:normalViewPr>
  <p:slideViewPr>
    <p:cSldViewPr snapToGrid="0" showGuides="1">
      <p:cViewPr varScale="1">
        <p:scale>
          <a:sx n="69" d="100"/>
          <a:sy n="69" d="100"/>
        </p:scale>
        <p:origin x="84" y="168"/>
      </p:cViewPr>
      <p:guideLst>
        <p:guide orient="horz" pos="2187"/>
        <p:guide pos="380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6.xml" /><Relationship Id="rId11" Type="http://schemas.openxmlformats.org/officeDocument/2006/relationships/slide" Target="slides/slide7.xml" /><Relationship Id="rId12" Type="http://schemas.openxmlformats.org/officeDocument/2006/relationships/slide" Target="slides/slide8.xml" /><Relationship Id="rId13" Type="http://schemas.openxmlformats.org/officeDocument/2006/relationships/slide" Target="slides/slide9.xml" /><Relationship Id="rId14" Type="http://schemas.openxmlformats.org/officeDocument/2006/relationships/slide" Target="slides/slide10.xml" /><Relationship Id="rId15" Type="http://schemas.openxmlformats.org/officeDocument/2006/relationships/slide" Target="slides/slide11.xml" /><Relationship Id="rId16" Type="http://schemas.openxmlformats.org/officeDocument/2006/relationships/slide" Target="slides/slide12.xml" /><Relationship Id="rId17" Type="http://schemas.openxmlformats.org/officeDocument/2006/relationships/slide" Target="slides/slide13.xml" /><Relationship Id="rId18" Type="http://schemas.openxmlformats.org/officeDocument/2006/relationships/slide" Target="slides/slide14.xml" /><Relationship Id="rId19" Type="http://schemas.openxmlformats.org/officeDocument/2006/relationships/slide" Target="slides/slide15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6.xml" /><Relationship Id="rId21" Type="http://schemas.openxmlformats.org/officeDocument/2006/relationships/tags" Target="tags/tag16.xml" /><Relationship Id="rId22" Type="http://schemas.openxmlformats.org/officeDocument/2006/relationships/presProps" Target="presProps.xml" /><Relationship Id="rId23" Type="http://schemas.openxmlformats.org/officeDocument/2006/relationships/viewProps" Target="viewProps.xml" /><Relationship Id="rId24" Type="http://schemas.openxmlformats.org/officeDocument/2006/relationships/theme" Target="theme/theme1.xml" /><Relationship Id="rId25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notesMaster" Target="notesMasters/notesMaster1.xml" /><Relationship Id="rId5" Type="http://schemas.openxmlformats.org/officeDocument/2006/relationships/slide" Target="slides/slide1.xml" /><Relationship Id="rId6" Type="http://schemas.openxmlformats.org/officeDocument/2006/relationships/slide" Target="slides/slide2.xml" /><Relationship Id="rId7" Type="http://schemas.openxmlformats.org/officeDocument/2006/relationships/slide" Target="slides/slide3.xml" /><Relationship Id="rId8" Type="http://schemas.openxmlformats.org/officeDocument/2006/relationships/slide" Target="slides/slide4.xml" /><Relationship Id="rId9" Type="http://schemas.openxmlformats.org/officeDocument/2006/relationships/slide" Target="slides/slide5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728D1A-3583-4A44-9405-5F03CBFA9ABC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AD18DE-D1C5-4F0A-9495-499C972BC6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64103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E72CA4-A9CF-4EB4-ACAA-2FA92244865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026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8865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1085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4E72CA4-A9CF-4EB4-ACAA-2FA922448656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20170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05631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8764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3838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2947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925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18F03C3-53C1-4F10-8DAF-D1F318E96C6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58305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03339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109355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2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2.png" /><Relationship Id="rId2" Type="http://schemas.openxmlformats.org/officeDocument/2006/relationships/slideMaster" Target="../slideMasters/slideMaster3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slideLayout" Target="../slideLayouts/slideLayout23.xml" /><Relationship Id="rId13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slideLayout" Target="../slideLayouts/slideLayout35.xml" /><Relationship Id="rId13" Type="http://schemas.openxmlformats.org/officeDocument/2006/relationships/theme" Target="../theme/theme3.xml" /><Relationship Id="rId2" Type="http://schemas.openxmlformats.org/officeDocument/2006/relationships/slideLayout" Target="../slideLayouts/slideLayout25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CABAB-1FEF-4F29-AA2A-6D167E63D820}" type="datetimeFigureOut">
              <a:rPr lang="zh-CN" altLang="en-US" smtClean="0"/>
              <a:t>2021/7/30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A8D8F-0A14-4814-83F6-D86450EB04C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95A7763-550C-487E-83F3-8DAC1E98710A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AE09162-089F-40F8-81E7-53132DE09725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等线" panose="02010600030101010101"/>
                <a:ea typeface="等线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等线" panose="02010600030101010101"/>
              <a:ea typeface="等线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方正宋刻本秀楷简体" panose="02000000000000000000" pitchFamily="2" charset="-122"/>
          <a:ea typeface="方正宋刻本秀楷简体" panose="02000000000000000000" pitchFamily="2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7DCABAB-1FEF-4F29-AA2A-6D167E63D820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2021/7/30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C9A8D8F-0A14-4814-83F6-D86450EB04C8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png" /><Relationship Id="rId4" Type="http://schemas.openxmlformats.org/officeDocument/2006/relationships/image" Target="../media/image2.png" /><Relationship Id="rId5" Type="http://schemas.openxmlformats.org/officeDocument/2006/relationships/image" Target="../media/image4.png" /><Relationship Id="rId6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9.xml" /><Relationship Id="rId3" Type="http://schemas.openxmlformats.org/officeDocument/2006/relationships/image" Target="../media/image24.jpeg" /><Relationship Id="rId4" Type="http://schemas.openxmlformats.org/officeDocument/2006/relationships/image" Target="../media/image19.png" /><Relationship Id="rId5" Type="http://schemas.openxmlformats.org/officeDocument/2006/relationships/image" Target="../media/image6.png" /><Relationship Id="rId6" Type="http://schemas.openxmlformats.org/officeDocument/2006/relationships/tags" Target="../tags/tag1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19.png" /><Relationship Id="rId4" Type="http://schemas.openxmlformats.org/officeDocument/2006/relationships/image" Target="../media/image6.png" /><Relationship Id="rId5" Type="http://schemas.openxmlformats.org/officeDocument/2006/relationships/image" Target="../media/image25.jpeg" /><Relationship Id="rId6" Type="http://schemas.openxmlformats.org/officeDocument/2006/relationships/tags" Target="../tags/tag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1.xml" /><Relationship Id="rId3" Type="http://schemas.openxmlformats.org/officeDocument/2006/relationships/image" Target="../media/image22.jpeg" /><Relationship Id="rId4" Type="http://schemas.openxmlformats.org/officeDocument/2006/relationships/image" Target="../media/image6.png" /><Relationship Id="rId5" Type="http://schemas.openxmlformats.org/officeDocument/2006/relationships/tags" Target="../tags/tag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Relationship Id="rId3" Type="http://schemas.openxmlformats.org/officeDocument/2006/relationships/image" Target="../media/image27.png" /><Relationship Id="rId4" Type="http://schemas.openxmlformats.org/officeDocument/2006/relationships/slide" Target="slide1.xml" TargetMode="Internal" /><Relationship Id="rId5" Type="http://schemas.openxmlformats.org/officeDocument/2006/relationships/tags" Target="../tags/tag1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6.jpeg" /><Relationship Id="rId3" Type="http://schemas.openxmlformats.org/officeDocument/2006/relationships/image" Target="../media/image27.png" /><Relationship Id="rId4" Type="http://schemas.openxmlformats.org/officeDocument/2006/relationships/slide" Target="slide1.xml" TargetMode="Internal" /><Relationship Id="rId5" Type="http://schemas.openxmlformats.org/officeDocument/2006/relationships/tags" Target="../tags/tag14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1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2" Type="http://schemas.openxmlformats.org/officeDocument/2006/relationships/notesSlide" Target="../notesSlides/notesSlide12.xml" /><Relationship Id="rId3" Type="http://schemas.openxmlformats.org/officeDocument/2006/relationships/image" Target="../media/image3.png" /><Relationship Id="rId4" Type="http://schemas.openxmlformats.org/officeDocument/2006/relationships/image" Target="../media/image1.jpeg" /><Relationship Id="rId5" Type="http://schemas.openxmlformats.org/officeDocument/2006/relationships/image" Target="../media/image28.png" /><Relationship Id="rId6" Type="http://schemas.openxmlformats.org/officeDocument/2006/relationships/image" Target="../media/image29.png" /><Relationship Id="rId7" Type="http://schemas.openxmlformats.org/officeDocument/2006/relationships/image" Target="../media/image30.png" /><Relationship Id="rId8" Type="http://schemas.microsoft.com/office/2007/relationships/hdphoto" Target="../media/image31.wdp" /><Relationship Id="rId9" Type="http://schemas.openxmlformats.org/officeDocument/2006/relationships/image" Target="../media/image32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5.png" /><Relationship Id="rId3" Type="http://schemas.openxmlformats.org/officeDocument/2006/relationships/image" Target="../media/image6.png" /><Relationship Id="rId4" Type="http://schemas.openxmlformats.org/officeDocument/2006/relationships/tags" Target="../tags/tag2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7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tags" Target="../tags/tag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1.jpeg" /><Relationship Id="rId4" Type="http://schemas.openxmlformats.org/officeDocument/2006/relationships/image" Target="../media/image12.jpeg" /><Relationship Id="rId5" Type="http://schemas.openxmlformats.org/officeDocument/2006/relationships/image" Target="../media/image13.jpeg" /><Relationship Id="rId6" Type="http://schemas.openxmlformats.org/officeDocument/2006/relationships/image" Target="../media/image14.png" /><Relationship Id="rId7" Type="http://schemas.openxmlformats.org/officeDocument/2006/relationships/image" Target="../media/image6.png" /><Relationship Id="rId8" Type="http://schemas.openxmlformats.org/officeDocument/2006/relationships/tags" Target="../tags/tag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15.png" /><Relationship Id="rId4" Type="http://schemas.openxmlformats.org/officeDocument/2006/relationships/image" Target="../media/image6.png" /><Relationship Id="rId5" Type="http://schemas.openxmlformats.org/officeDocument/2006/relationships/image" Target="../media/image16.jpeg" /><Relationship Id="rId6" Type="http://schemas.openxmlformats.org/officeDocument/2006/relationships/tags" Target="../tags/tag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5.xml" /><Relationship Id="rId3" Type="http://schemas.openxmlformats.org/officeDocument/2006/relationships/image" Target="../media/image17.png" /><Relationship Id="rId4" Type="http://schemas.openxmlformats.org/officeDocument/2006/relationships/image" Target="../media/image6.png" /><Relationship Id="rId5" Type="http://schemas.openxmlformats.org/officeDocument/2006/relationships/image" Target="../media/image18.jpeg" /><Relationship Id="rId6" Type="http://schemas.openxmlformats.org/officeDocument/2006/relationships/tags" Target="../tags/tag6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6.xml" /><Relationship Id="rId3" Type="http://schemas.openxmlformats.org/officeDocument/2006/relationships/image" Target="../media/image19.png" /><Relationship Id="rId4" Type="http://schemas.openxmlformats.org/officeDocument/2006/relationships/image" Target="../media/image6.png" /><Relationship Id="rId5" Type="http://schemas.openxmlformats.org/officeDocument/2006/relationships/image" Target="../media/image20.jpeg" /><Relationship Id="rId6" Type="http://schemas.openxmlformats.org/officeDocument/2006/relationships/tags" Target="../tags/tag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7.xml" /><Relationship Id="rId3" Type="http://schemas.openxmlformats.org/officeDocument/2006/relationships/image" Target="../media/image21.jpeg" /><Relationship Id="rId4" Type="http://schemas.openxmlformats.org/officeDocument/2006/relationships/image" Target="../media/image19.png" /><Relationship Id="rId5" Type="http://schemas.openxmlformats.org/officeDocument/2006/relationships/image" Target="../media/image6.png" /><Relationship Id="rId6" Type="http://schemas.openxmlformats.org/officeDocument/2006/relationships/tags" Target="../tags/tag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22.jpeg" /><Relationship Id="rId4" Type="http://schemas.openxmlformats.org/officeDocument/2006/relationships/image" Target="../media/image19.png" /><Relationship Id="rId5" Type="http://schemas.openxmlformats.org/officeDocument/2006/relationships/image" Target="../media/image6.png" /><Relationship Id="rId6" Type="http://schemas.openxmlformats.org/officeDocument/2006/relationships/image" Target="../media/image23.jpeg" /><Relationship Id="rId7" Type="http://schemas.openxmlformats.org/officeDocument/2006/relationships/tags" Target="../tags/tag9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图片 5" descr="图片包含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27611" flipH="1">
            <a:off x="701634" y="1782170"/>
            <a:ext cx="5648325" cy="3733800"/>
          </a:xfrm>
          <a:prstGeom prst="rect">
            <a:avLst/>
          </a:prstGeom>
        </p:spPr>
      </p:pic>
      <p:pic>
        <p:nvPicPr>
          <p:cNvPr id="2" name="图片 1" descr="图片包含 户外, 地面, 人员, 建筑物&#10;&#10;已生成高可信度的说明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667" b="33836"/>
          <a:stretch>
            <a:fillRect/>
          </a:stretch>
        </p:blipFill>
        <p:spPr>
          <a:xfrm rot="5400000" flipV="1">
            <a:off x="-1612900" y="2849880"/>
            <a:ext cx="6858000" cy="115760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文本框 6"/>
          <p:cNvSpPr txBox="1"/>
          <p:nvPr/>
        </p:nvSpPr>
        <p:spPr>
          <a:xfrm>
            <a:off x="1237889" y="1091201"/>
            <a:ext cx="1157878" cy="480131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6600" smtClean="0"/>
              <a:t>声声慢</a:t>
            </a:r>
            <a:endParaRPr lang="en-US" altLang="zh-CN" sz="6600" smtClean="0"/>
          </a:p>
          <a:p>
            <a:pPr algn="ctr" fontAlgn="auto">
              <a:lnSpc>
                <a:spcPct val="100000"/>
              </a:lnSpc>
            </a:pPr>
            <a:r>
              <a:rPr lang="zh-CN" altLang="en-US" sz="3600" smtClean="0"/>
              <a:t>李</a:t>
            </a:r>
            <a:endParaRPr lang="en-US" altLang="zh-CN" sz="3600" smtClean="0"/>
          </a:p>
          <a:p>
            <a:pPr algn="ctr" fontAlgn="auto">
              <a:lnSpc>
                <a:spcPct val="100000"/>
              </a:lnSpc>
            </a:pPr>
            <a:r>
              <a:rPr lang="zh-CN" altLang="en-US" sz="3600" smtClean="0"/>
              <a:t>清</a:t>
            </a:r>
            <a:endParaRPr lang="en-US" altLang="zh-CN" sz="3600" smtClean="0"/>
          </a:p>
          <a:p>
            <a:pPr algn="ctr" fontAlgn="auto">
              <a:lnSpc>
                <a:spcPct val="100000"/>
              </a:lnSpc>
            </a:pPr>
            <a:r>
              <a:rPr lang="zh-CN" altLang="en-US" sz="3600" smtClean="0"/>
              <a:t>照</a:t>
            </a:r>
            <a:endParaRPr lang="zh-CN" altLang="en-US" sz="3600"/>
          </a:p>
        </p:txBody>
      </p:sp>
      <p:sp>
        <p:nvSpPr>
          <p:cNvPr id="14" name="文本框 13"/>
          <p:cNvSpPr txBox="1"/>
          <p:nvPr/>
        </p:nvSpPr>
        <p:spPr>
          <a:xfrm>
            <a:off x="6791325" y="50800"/>
            <a:ext cx="954405" cy="101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9E7C6"/>
                </a:solidFill>
              </a:rPr>
              <a:t>贰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480425" y="65405"/>
            <a:ext cx="954405" cy="101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9E7C6"/>
                </a:solidFill>
              </a:rPr>
              <a:t>叁</a:t>
            </a:r>
          </a:p>
        </p:txBody>
      </p:sp>
      <p:pic>
        <p:nvPicPr>
          <p:cNvPr id="224260" name="图片 22425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53735" y="-318"/>
            <a:ext cx="6438265" cy="68580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5602" name="Picture 2" descr="img200608302204446"/>
          <p:cNvPicPr>
            <a:picLocks noChangeAspect="1"/>
          </p:cNvPicPr>
          <p:nvPr/>
        </p:nvPicPr>
        <p:blipFill>
          <a:blip r:embed="rId3">
            <a:lum bright="-17999" contrast="12000"/>
          </a:blip>
          <a:srcRect r="13251" b="8009"/>
          <a:stretch>
            <a:fillRect/>
          </a:stretch>
        </p:blipFill>
        <p:spPr>
          <a:xfrm>
            <a:off x="8582685" y="80645"/>
            <a:ext cx="362773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885" y="-31781"/>
            <a:ext cx="1279603" cy="1279602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1799809" y="279508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伍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2" name="TextBox 6"/>
          <p:cNvSpPr txBox="1"/>
          <p:nvPr/>
        </p:nvSpPr>
        <p:spPr>
          <a:xfrm>
            <a:off x="2617470" y="365171"/>
            <a:ext cx="3602261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意象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梧桐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0" y="1969094"/>
            <a:ext cx="859173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defTabSz="914400" eaLnBrk="0" fontAlgn="auto" hangingPunct="0">
              <a:spcBef>
                <a:spcPct val="0"/>
              </a:spcBef>
              <a:buClrTx/>
              <a:buSzTx/>
              <a:defRPr/>
            </a:pP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1.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无</a:t>
            </a:r>
            <a:r>
              <a:rPr lang="zh-CN" alt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言独上西楼，月如钩，寂寞梧桐深院锁清秋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。</a:t>
            </a:r>
            <a:endParaRPr lang="en-US" altLang="zh-CN" sz="2800" b="1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pPr marR="0" algn="r" defTabSz="914400" eaLnBrk="0" fontAlgn="auto" hangingPunct="0">
              <a:spcBef>
                <a:spcPct val="0"/>
              </a:spcBef>
              <a:buClrTx/>
              <a:buSzTx/>
              <a:defRPr/>
            </a:pP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李</a:t>
            </a:r>
            <a:r>
              <a:rPr lang="zh-CN" alt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煜《相见欢》</a:t>
            </a:r>
            <a:endParaRPr lang="zh-CN" altLang="en-US" sz="2800" b="1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R="0" defTabSz="914400" eaLnBrk="0" fontAlgn="auto" hangingPunct="0">
              <a:spcBef>
                <a:spcPct val="0"/>
              </a:spcBef>
              <a:buClrTx/>
              <a:buSzTx/>
              <a:defRPr/>
            </a:pP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2.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梧</a:t>
            </a:r>
            <a:r>
              <a:rPr lang="zh-CN" alt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桐树，三更雨，不道离情正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苦。</a:t>
            </a:r>
            <a:endParaRPr lang="en-US" altLang="zh-CN" sz="2800" b="1" smtClean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pPr marR="0" algn="r" defTabSz="914400" eaLnBrk="0" fontAlgn="auto" hangingPunct="0">
              <a:spcBef>
                <a:spcPct val="0"/>
              </a:spcBef>
              <a:buClrTx/>
              <a:buSzTx/>
              <a:defRPr/>
            </a:pP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温</a:t>
            </a:r>
            <a:r>
              <a:rPr lang="zh-CN" altLang="en-US" sz="28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庭筠《更漏子》</a:t>
            </a:r>
          </a:p>
          <a:p>
            <a:pPr marR="0" defTabSz="914400" eaLnBrk="0" fontAlgn="auto" hangingPunct="0">
              <a:spcBef>
                <a:spcPct val="0"/>
              </a:spcBef>
              <a:buClrTx/>
              <a:buSzTx/>
              <a:defRPr/>
            </a:pP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3.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梧桐叶上秋萧瑟。</a:t>
            </a:r>
            <a:r>
              <a:rPr lang="en-US" altLang="zh-CN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——</a:t>
            </a:r>
            <a:r>
              <a:rPr lang="zh-CN" altLang="en-US" sz="28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（宋）韩元吉</a:t>
            </a:r>
            <a:endParaRPr lang="zh-CN" altLang="en-US" sz="2800" b="1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</p:txBody>
      </p:sp>
      <p:sp>
        <p:nvSpPr>
          <p:cNvPr id="143365" name="Text Box 5"/>
          <p:cNvSpPr txBox="1">
            <a:spLocks noChangeArrowheads="1"/>
          </p:cNvSpPr>
          <p:nvPr/>
        </p:nvSpPr>
        <p:spPr bwMode="auto">
          <a:xfrm>
            <a:off x="482377" y="5454671"/>
            <a:ext cx="7589096" cy="584775"/>
          </a:xfrm>
          <a:prstGeom prst="rect">
            <a:avLst/>
          </a:prstGeom>
          <a:solidFill>
            <a:schemeClr val="accent4"/>
          </a:solidFill>
          <a:ln w="9525">
            <a:solidFill>
              <a:srgbClr val="FF0000"/>
            </a:solidFill>
            <a:miter lim="800000"/>
          </a:ln>
          <a:effectLst/>
        </p:spPr>
        <p:txBody>
          <a:bodyPr wrap="square">
            <a:spAutoFit/>
          </a:bodyPr>
          <a:lstStyle/>
          <a:p>
            <a:pPr marR="0" defTabSz="914400" eaLnBrk="0" hangingPunct="0">
              <a:spcBef>
                <a:spcPct val="50000"/>
              </a:spcBef>
              <a:buClrTx/>
              <a:buSzTx/>
              <a:defRPr/>
            </a:pP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结论：梧桐</a:t>
            </a:r>
            <a:r>
              <a:rPr kumimoji="0" lang="zh-CN" altLang="en-US" sz="3200" b="1" kern="1200" cap="none" spc="0" normalizeH="0" baseline="0" noProof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是牵愁惹恨、悲凉的</a:t>
            </a:r>
            <a:r>
              <a:rPr kumimoji="0" lang="zh-CN" altLang="en-US" sz="32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+mn-cs"/>
              </a:rPr>
              <a:t>象征。</a:t>
            </a: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336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942" y="0"/>
            <a:ext cx="1279603" cy="1279602"/>
          </a:xfrm>
          <a:prstGeom prst="rect">
            <a:avLst/>
          </a:prstGeom>
        </p:spPr>
      </p:pic>
      <p:sp>
        <p:nvSpPr>
          <p:cNvPr id="85" name="文本框 84"/>
          <p:cNvSpPr txBox="1"/>
          <p:nvPr/>
        </p:nvSpPr>
        <p:spPr>
          <a:xfrm>
            <a:off x="1839067" y="279507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陆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38711" y="1980868"/>
            <a:ext cx="1033617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>
              <a:defRPr/>
            </a:pP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细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雨满天风满院。愁眉敛尽无人见。</a:t>
            </a:r>
            <a:r>
              <a:rPr lang="en-US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欧阳修</a:t>
            </a:r>
          </a:p>
          <a:p>
            <a:pPr eaLnBrk="0" hangingPunct="0">
              <a:defRPr/>
            </a:pP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轻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寒细雨情何限。只怕酒醒时候、断人肠。</a:t>
            </a:r>
            <a:r>
              <a:rPr lang="en-US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秦观</a:t>
            </a:r>
          </a:p>
          <a:p>
            <a:pPr eaLnBrk="0" hangingPunct="0">
              <a:defRPr/>
            </a:pP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细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雨萧萧变作秋。晚风杨柳冷飕飕。</a:t>
            </a:r>
            <a:r>
              <a:rPr lang="en-US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（宋）王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质</a:t>
            </a:r>
            <a:endParaRPr lang="zh-CN" altLang="en-US" sz="3200" b="1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  <p:sp>
        <p:nvSpPr>
          <p:cNvPr id="119815" name="Text Box 7"/>
          <p:cNvSpPr txBox="1"/>
          <p:nvPr/>
        </p:nvSpPr>
        <p:spPr>
          <a:xfrm>
            <a:off x="438711" y="4267112"/>
            <a:ext cx="6911658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/>
              <a:t>结论</a:t>
            </a:r>
            <a:r>
              <a:rPr lang="zh-CN" altLang="en-US" sz="3600" b="1" smtClean="0"/>
              <a:t>：细</a:t>
            </a:r>
            <a:r>
              <a:rPr lang="zh-CN" altLang="en-US" sz="3600" b="1"/>
              <a:t>雨，代表哀伤、</a:t>
            </a:r>
            <a:r>
              <a:rPr lang="zh-CN" altLang="en-US" sz="3600" b="1" smtClean="0"/>
              <a:t>愁思</a:t>
            </a:r>
            <a:endParaRPr lang="en-US" altLang="zh-CN" sz="3600" b="1"/>
          </a:p>
        </p:txBody>
      </p:sp>
      <p:sp>
        <p:nvSpPr>
          <p:cNvPr id="2" name="TextBox 6"/>
          <p:cNvSpPr txBox="1"/>
          <p:nvPr/>
        </p:nvSpPr>
        <p:spPr>
          <a:xfrm>
            <a:off x="2881545" y="356630"/>
            <a:ext cx="8317230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意象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细雨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1026" name="Picture 2" descr="https://i04piccdn.sogoucdn.com/626b4d985ec2af5b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696200" y="4216400"/>
            <a:ext cx="4495800" cy="26416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5" grpId="0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10112" cy="685800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9" name="TextBox 6"/>
          <p:cNvSpPr txBox="1"/>
          <p:nvPr/>
        </p:nvSpPr>
        <p:spPr>
          <a:xfrm>
            <a:off x="3034251" y="123911"/>
            <a:ext cx="9157749" cy="12311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smtClean="0">
                <a:latin typeface="华文行楷" panose="02010800040101010101" charset="-122"/>
                <a:ea typeface="华文行楷" panose="02010800040101010101" charset="-122"/>
              </a:rPr>
              <a:t>四、词作中选取的意象均是表达愁情的，李清照缘何而愁呢？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7" name="文本框 4"/>
          <p:cNvSpPr txBox="1"/>
          <p:nvPr/>
        </p:nvSpPr>
        <p:spPr>
          <a:xfrm>
            <a:off x="6876401" y="2118510"/>
            <a:ext cx="115402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i="1">
                <a:solidFill>
                  <a:srgbClr val="0000FF"/>
                </a:solidFill>
              </a:rPr>
              <a:t>靖康之变</a:t>
            </a:r>
          </a:p>
        </p:txBody>
      </p:sp>
      <p:sp>
        <p:nvSpPr>
          <p:cNvPr id="12" name="文本框 7"/>
          <p:cNvSpPr txBox="1"/>
          <p:nvPr/>
        </p:nvSpPr>
        <p:spPr>
          <a:xfrm>
            <a:off x="3378677" y="1862845"/>
            <a:ext cx="3300730" cy="15684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第一阶段：</a:t>
            </a:r>
            <a:r>
              <a:rPr lang="zh-CN" altLang="en-US" sz="3200" b="1"/>
              <a:t>无忧无虑、天真烂漫的怀春少女时期！</a:t>
            </a:r>
          </a:p>
        </p:txBody>
      </p:sp>
      <p:sp>
        <p:nvSpPr>
          <p:cNvPr id="16" name="文本框 20"/>
          <p:cNvSpPr txBox="1"/>
          <p:nvPr/>
        </p:nvSpPr>
        <p:spPr>
          <a:xfrm>
            <a:off x="3314436" y="4163098"/>
            <a:ext cx="3348914" cy="156845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第二阶段：</a:t>
            </a:r>
            <a:r>
              <a:rPr lang="zh-CN" altLang="en-US" sz="3200" b="1"/>
              <a:t>幸福美满、相依相伴的新婚少妇时期！</a:t>
            </a:r>
          </a:p>
        </p:txBody>
      </p:sp>
      <p:sp>
        <p:nvSpPr>
          <p:cNvPr id="17" name="文本框 21"/>
          <p:cNvSpPr txBox="1"/>
          <p:nvPr/>
        </p:nvSpPr>
        <p:spPr>
          <a:xfrm>
            <a:off x="8148119" y="1829447"/>
            <a:ext cx="3648546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第三阶段：</a:t>
            </a:r>
            <a:r>
              <a:rPr lang="zh-CN" altLang="en-US" sz="3200" b="1"/>
              <a:t>离愁别绪、忧忧戚戚的离别丈夫的闺怨时期！</a:t>
            </a:r>
          </a:p>
        </p:txBody>
      </p:sp>
      <p:sp>
        <p:nvSpPr>
          <p:cNvPr id="21" name="文本框 22"/>
          <p:cNvSpPr txBox="1"/>
          <p:nvPr/>
        </p:nvSpPr>
        <p:spPr>
          <a:xfrm>
            <a:off x="8128590" y="4107418"/>
            <a:ext cx="3668075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第四阶段：</a:t>
            </a:r>
            <a:r>
              <a:rPr lang="zh-CN" altLang="en-US" sz="3200" b="1"/>
              <a:t>夫死国亡、颠沛流离、无依无靠的晚年时期！</a:t>
            </a:r>
          </a:p>
        </p:txBody>
      </p:sp>
      <p:sp>
        <p:nvSpPr>
          <p:cNvPr id="25" name="矩形 24"/>
          <p:cNvSpPr/>
          <p:nvPr/>
        </p:nvSpPr>
        <p:spPr>
          <a:xfrm>
            <a:off x="3789453" y="3530597"/>
            <a:ext cx="224612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(</a:t>
            </a:r>
            <a:r>
              <a:rPr lang="zh-CN" altLang="en-US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少经繁华</a:t>
            </a:r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)</a:t>
            </a:r>
          </a:p>
        </p:txBody>
      </p:sp>
      <p:sp>
        <p:nvSpPr>
          <p:cNvPr id="26" name="矩形 25"/>
          <p:cNvSpPr/>
          <p:nvPr/>
        </p:nvSpPr>
        <p:spPr>
          <a:xfrm>
            <a:off x="3726463" y="5688478"/>
            <a:ext cx="224612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(</a:t>
            </a:r>
            <a:r>
              <a:rPr lang="zh-CN" altLang="en-US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青遇幸福</a:t>
            </a:r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)</a:t>
            </a:r>
          </a:p>
        </p:txBody>
      </p:sp>
      <p:sp>
        <p:nvSpPr>
          <p:cNvPr id="27" name="矩形 26"/>
          <p:cNvSpPr/>
          <p:nvPr/>
        </p:nvSpPr>
        <p:spPr>
          <a:xfrm>
            <a:off x="8856615" y="3509681"/>
            <a:ext cx="224612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(</a:t>
            </a:r>
            <a:r>
              <a:rPr lang="zh-CN" altLang="en-US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中遭丧乱</a:t>
            </a:r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)</a:t>
            </a:r>
          </a:p>
        </p:txBody>
      </p:sp>
      <p:sp>
        <p:nvSpPr>
          <p:cNvPr id="28" name="矩形 27"/>
          <p:cNvSpPr/>
          <p:nvPr/>
        </p:nvSpPr>
        <p:spPr>
          <a:xfrm>
            <a:off x="8829455" y="5733746"/>
            <a:ext cx="2246128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(</a:t>
            </a:r>
            <a:r>
              <a:rPr lang="zh-CN" altLang="en-US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晚历凄凉</a:t>
            </a:r>
            <a:r>
              <a:rPr lang="en-US" altLang="zh-CN" sz="3200" b="1">
                <a:solidFill>
                  <a:srgbClr val="CC0066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隶书" panose="02010800040101010101" charset="-122"/>
              </a:rPr>
              <a:t>)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2" grpId="0"/>
      <p:bldP spid="16" grpId="0"/>
      <p:bldP spid="17" grpId="0"/>
      <p:bldP spid="21" grpId="0"/>
      <p:bldP spid="25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Oval 2"/>
          <p:cNvSpPr/>
          <p:nvPr/>
        </p:nvSpPr>
        <p:spPr>
          <a:xfrm>
            <a:off x="6888163" y="2565400"/>
            <a:ext cx="576262" cy="10080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pic>
        <p:nvPicPr>
          <p:cNvPr id="31747" name="Picture 3" descr="3"/>
          <p:cNvPicPr>
            <a:picLocks noChangeAspect="1"/>
          </p:cNvPicPr>
          <p:nvPr/>
        </p:nvPicPr>
        <p:blipFill>
          <a:blip r:embed="rId2"/>
          <a:srcRect t="6932"/>
          <a:stretch>
            <a:fillRect/>
          </a:stretch>
        </p:blipFill>
        <p:spPr>
          <a:xfrm>
            <a:off x="88265" y="19050"/>
            <a:ext cx="12127230" cy="6819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 descr="317_s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913" y="6237288"/>
            <a:ext cx="360362" cy="43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9" name="Text Box 5"/>
          <p:cNvSpPr txBox="1"/>
          <p:nvPr/>
        </p:nvSpPr>
        <p:spPr>
          <a:xfrm>
            <a:off x="3287713" y="2565400"/>
            <a:ext cx="597693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342900" indent="-342900"/>
            <a:r>
              <a:rPr lang="zh-CN" altLang="en-US" sz="4000" b="1">
                <a:solidFill>
                  <a:srgbClr val="000099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这次第，怎一个愁字了得</a:t>
            </a:r>
          </a:p>
        </p:txBody>
      </p:sp>
      <p:sp>
        <p:nvSpPr>
          <p:cNvPr id="31750" name="Text Box 6">
            <a:hlinkClick r:id="rId4" action="ppaction://hlinksldjump"/>
          </p:cNvPr>
          <p:cNvSpPr txBox="1"/>
          <p:nvPr/>
        </p:nvSpPr>
        <p:spPr>
          <a:xfrm>
            <a:off x="3359150" y="5229225"/>
            <a:ext cx="22320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990033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丧夫之痛</a:t>
            </a:r>
          </a:p>
        </p:txBody>
      </p:sp>
      <p:sp>
        <p:nvSpPr>
          <p:cNvPr id="31751" name="Oval 7"/>
          <p:cNvSpPr/>
          <p:nvPr/>
        </p:nvSpPr>
        <p:spPr>
          <a:xfrm>
            <a:off x="6888163" y="2420938"/>
            <a:ext cx="647700" cy="1081087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1752" name="Line 8"/>
          <p:cNvSpPr/>
          <p:nvPr/>
        </p:nvSpPr>
        <p:spPr>
          <a:xfrm flipH="1">
            <a:off x="4727575" y="3644900"/>
            <a:ext cx="1873250" cy="151288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53" name="Text Box 9"/>
          <p:cNvSpPr txBox="1"/>
          <p:nvPr/>
        </p:nvSpPr>
        <p:spPr>
          <a:xfrm>
            <a:off x="5664200" y="544512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</a:endParaRPr>
          </a:p>
        </p:txBody>
      </p:sp>
      <p:sp>
        <p:nvSpPr>
          <p:cNvPr id="31754" name="Text Box 10"/>
          <p:cNvSpPr txBox="1"/>
          <p:nvPr/>
        </p:nvSpPr>
        <p:spPr>
          <a:xfrm>
            <a:off x="5374640" y="5229225"/>
            <a:ext cx="2014220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006600"/>
                </a:solidFill>
                <a:latin typeface="Arial" panose="020b0604020202020204" pitchFamily="34" charset="0"/>
                <a:ea typeface="华文新魏" panose="02010800040101010101" pitchFamily="2" charset="-122"/>
              </a:rPr>
              <a:t>亡国之恨</a:t>
            </a:r>
          </a:p>
        </p:txBody>
      </p:sp>
      <p:sp>
        <p:nvSpPr>
          <p:cNvPr id="31755" name="Line 11"/>
          <p:cNvSpPr/>
          <p:nvPr/>
        </p:nvSpPr>
        <p:spPr>
          <a:xfrm flipH="1">
            <a:off x="6311900" y="3500438"/>
            <a:ext cx="720725" cy="1800225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56" name="Text Box 12"/>
          <p:cNvSpPr txBox="1"/>
          <p:nvPr/>
        </p:nvSpPr>
        <p:spPr>
          <a:xfrm>
            <a:off x="7391400" y="5229225"/>
            <a:ext cx="20193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600" b="1">
                <a:solidFill>
                  <a:srgbClr val="6600CC"/>
                </a:solidFill>
                <a:latin typeface="Arial" panose="020b0604020202020204" pitchFamily="34" charset="0"/>
              </a:rPr>
              <a:t>流离之苦</a:t>
            </a:r>
          </a:p>
        </p:txBody>
      </p:sp>
      <p:sp>
        <p:nvSpPr>
          <p:cNvPr id="31757" name="Line 13"/>
          <p:cNvSpPr/>
          <p:nvPr/>
        </p:nvSpPr>
        <p:spPr>
          <a:xfrm>
            <a:off x="7535863" y="3644900"/>
            <a:ext cx="1152525" cy="1655763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31760" name="Text Box 16"/>
          <p:cNvSpPr txBox="1"/>
          <p:nvPr/>
        </p:nvSpPr>
        <p:spPr>
          <a:xfrm>
            <a:off x="3648685" y="1583714"/>
            <a:ext cx="6286621" cy="646331"/>
          </a:xfrm>
          <a:prstGeom prst="rect">
            <a:avLst/>
          </a:prstGeom>
          <a:solidFill>
            <a:srgbClr val="FFFFCC"/>
          </a:solidFill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“愁”：情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愁  家愁  国愁</a:t>
            </a:r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7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1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7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17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  <p:bldP spid="31750" grpId="0"/>
      <p:bldP spid="31751" grpId="0"/>
      <p:bldP spid="31756" grpId="0"/>
      <p:bldP spid="3176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1746" name="Oval 2"/>
          <p:cNvSpPr/>
          <p:nvPr/>
        </p:nvSpPr>
        <p:spPr>
          <a:xfrm>
            <a:off x="6888163" y="2565400"/>
            <a:ext cx="576262" cy="10080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1747" name="Picture 3" descr="3"/>
          <p:cNvPicPr>
            <a:picLocks noChangeAspect="1"/>
          </p:cNvPicPr>
          <p:nvPr/>
        </p:nvPicPr>
        <p:blipFill>
          <a:blip r:embed="rId2"/>
          <a:srcRect t="6932"/>
          <a:stretch>
            <a:fillRect/>
          </a:stretch>
        </p:blipFill>
        <p:spPr>
          <a:xfrm>
            <a:off x="0" y="-32796"/>
            <a:ext cx="12127230" cy="6890796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8" name="Picture 4" descr="317_s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0913" y="6237288"/>
            <a:ext cx="360362" cy="433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3" name="Text Box 9"/>
          <p:cNvSpPr txBox="1"/>
          <p:nvPr/>
        </p:nvSpPr>
        <p:spPr>
          <a:xfrm>
            <a:off x="5664200" y="5445125"/>
            <a:ext cx="18415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98289" y="70896"/>
            <a:ext cx="54948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smtClean="0"/>
              <a:t>总结：</a:t>
            </a:r>
            <a:endParaRPr lang="zh-CN" altLang="en-US" sz="4400" b="1"/>
          </a:p>
        </p:txBody>
      </p:sp>
      <p:sp>
        <p:nvSpPr>
          <p:cNvPr id="3" name="左大括号 2"/>
          <p:cNvSpPr/>
          <p:nvPr/>
        </p:nvSpPr>
        <p:spPr>
          <a:xfrm>
            <a:off x="3098800" y="2243666"/>
            <a:ext cx="770467" cy="3445933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n w="57150">
                <a:solidFill>
                  <a:schemeClr val="tx1"/>
                </a:solidFill>
              </a:ln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62822" y="2870147"/>
            <a:ext cx="6180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声声慢</a:t>
            </a:r>
            <a:endParaRPr lang="zh-CN" altLang="en-US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3887178" y="1869102"/>
            <a:ext cx="524086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3D09E7"/>
                </a:solidFill>
              </a:rPr>
              <a:t>意象：</a:t>
            </a:r>
            <a:r>
              <a:rPr lang="zh-CN" altLang="en-US" sz="3600" b="1" smtClean="0"/>
              <a:t>淡酒、急风、过雁、黄花、梧桐、细雨</a:t>
            </a:r>
            <a:endParaRPr lang="zh-CN" altLang="en-US" sz="3600" b="1"/>
          </a:p>
        </p:txBody>
      </p:sp>
      <p:sp>
        <p:nvSpPr>
          <p:cNvPr id="8" name="文本框 7"/>
          <p:cNvSpPr txBox="1"/>
          <p:nvPr/>
        </p:nvSpPr>
        <p:spPr>
          <a:xfrm>
            <a:off x="3751263" y="3708716"/>
            <a:ext cx="6433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3D09E7"/>
                </a:solidFill>
              </a:rPr>
              <a:t>意境：</a:t>
            </a:r>
            <a:r>
              <a:rPr lang="zh-CN" altLang="en-US" sz="3600" b="1"/>
              <a:t>冷清、</a:t>
            </a:r>
            <a:r>
              <a:rPr lang="zh-CN" altLang="en-US" sz="3600" b="1" smtClean="0"/>
              <a:t>萧瑟之</a:t>
            </a:r>
            <a:r>
              <a:rPr lang="zh-CN" altLang="en-US" sz="3600" b="1"/>
              <a:t>境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877733" y="4969578"/>
            <a:ext cx="62134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3D09E7"/>
                </a:solidFill>
              </a:rPr>
              <a:t>情感</a:t>
            </a:r>
            <a:r>
              <a:rPr lang="zh-CN" altLang="en-US" sz="3600" b="1" smtClean="0">
                <a:solidFill>
                  <a:srgbClr val="3D09E7"/>
                </a:solidFill>
              </a:rPr>
              <a:t>：</a:t>
            </a:r>
            <a:r>
              <a:rPr lang="zh-CN" altLang="en-US" sz="3600" b="1" smtClean="0"/>
              <a:t>丧夫之痛、流离之苦、亡国之恨</a:t>
            </a:r>
            <a:endParaRPr lang="zh-CN" altLang="en-US" sz="3600" b="1"/>
          </a:p>
        </p:txBody>
      </p:sp>
    </p:spTree>
    <p:custDataLst>
      <p:tags r:id="rId5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8"/>
          <a:stretch>
            <a:fillRect/>
          </a:stretch>
        </p:blipFill>
        <p:spPr>
          <a:xfrm>
            <a:off x="0" y="1999033"/>
            <a:ext cx="12192000" cy="5022076"/>
          </a:xfrm>
          <a:prstGeom prst="rect">
            <a:avLst/>
          </a:prstGeom>
        </p:spPr>
      </p:pic>
      <p:sp>
        <p:nvSpPr>
          <p:cNvPr id="18" name="Freeform 97"/>
          <p:cNvSpPr>
            <a:spLocks noEditPoints="1"/>
          </p:cNvSpPr>
          <p:nvPr/>
        </p:nvSpPr>
        <p:spPr bwMode="auto">
          <a:xfrm>
            <a:off x="3677160" y="233393"/>
            <a:ext cx="874376" cy="575186"/>
          </a:xfrm>
          <a:custGeom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19" name="Freeform 98"/>
          <p:cNvSpPr>
            <a:spLocks noEditPoints="1"/>
          </p:cNvSpPr>
          <p:nvPr/>
        </p:nvSpPr>
        <p:spPr bwMode="auto">
          <a:xfrm>
            <a:off x="2714981" y="429213"/>
            <a:ext cx="1247782" cy="865098"/>
          </a:xfrm>
          <a:custGeom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24" name="Freeform 97"/>
          <p:cNvSpPr>
            <a:spLocks noEditPoints="1"/>
          </p:cNvSpPr>
          <p:nvPr/>
        </p:nvSpPr>
        <p:spPr bwMode="auto">
          <a:xfrm flipH="1">
            <a:off x="7768859" y="119289"/>
            <a:ext cx="905192" cy="696631"/>
          </a:xfrm>
          <a:custGeom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26" name="Freeform 98"/>
          <p:cNvSpPr>
            <a:spLocks noEditPoints="1"/>
          </p:cNvSpPr>
          <p:nvPr/>
        </p:nvSpPr>
        <p:spPr bwMode="auto">
          <a:xfrm flipH="1">
            <a:off x="8086410" y="463824"/>
            <a:ext cx="1108390" cy="748961"/>
          </a:xfrm>
          <a:custGeom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65932" y="482409"/>
            <a:ext cx="3416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6000" b="1" i="1" smtClean="0">
                <a:solidFill>
                  <a:srgbClr val="FF0000"/>
                </a:solidFill>
                <a:latin typeface="华文行楷" panose="02010800040101010101" charset="-122"/>
                <a:ea typeface="华文行楷" panose="02010800040101010101" charset="-122"/>
              </a:rPr>
              <a:t>课后作业</a:t>
            </a:r>
            <a:endParaRPr kumimoji="0" lang="zh-CN" altLang="en-US" sz="60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1509" y="1513301"/>
            <a:ext cx="11528981" cy="1579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900"/>
              </a:lnSpc>
              <a:spcAft>
                <a:spcPct val="0"/>
              </a:spcAft>
            </a:pPr>
            <a:r>
              <a:rPr lang="zh-CN" altLang="zh-CN" sz="3600" b="1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《醉花阴》李清照</a:t>
            </a:r>
          </a:p>
          <a:p>
            <a:pPr indent="400050">
              <a:lnSpc>
                <a:spcPts val="2900"/>
              </a:lnSpc>
            </a:pP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薄雾浓云愁永昼，瑞脑消金兽。佳节又重阳，玉枕纱橱，半夜凉初透。 </a:t>
            </a:r>
            <a:r>
              <a:rPr lang="en-US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altLang="zh-CN" sz="3200" kern="1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东篱把酒黄昏后，有暗香盈袖。莫道不消魂，帘卷西风，人比黄花瘦。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24802" y="3672169"/>
            <a:ext cx="727592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</a:pPr>
            <a:r>
              <a:rPr lang="zh-CN" altLang="zh-CN" sz="28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思考：</a:t>
            </a:r>
            <a:r>
              <a:rPr lang="zh-CN" altLang="zh-CN" sz="32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32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）找出本首词的意象</a:t>
            </a:r>
            <a:endParaRPr lang="zh-CN" altLang="zh-CN" sz="3200" b="1" kern="10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indent="400050" algn="just">
              <a:lnSpc>
                <a:spcPct val="150000"/>
              </a:lnSpc>
              <a:spcAft>
                <a:spcPct val="0"/>
              </a:spcAft>
            </a:pPr>
            <a:r>
              <a:rPr lang="en-US" altLang="zh-CN" sz="32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zh-CN" altLang="zh-CN" sz="32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32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3200" b="1" kern="100">
                <a:latin typeface="Times New Roman" panose="02020603050405020304" pitchFamily="18" charset="0"/>
                <a:cs typeface="Times New Roman" panose="02020603050405020304" pitchFamily="18" charset="0"/>
              </a:rPr>
              <a:t>）抓意象，悟</a:t>
            </a:r>
            <a:r>
              <a:rPr lang="zh-CN" altLang="zh-CN" sz="3200" b="1" kern="1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情感</a:t>
            </a:r>
            <a:endParaRPr lang="zh-CN" altLang="zh-CN" sz="3200" b="1" kern="10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" name="图片 17" descr="图片包含 植物&#10;&#10;已生成极高可信度的说明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0081" y="132273"/>
            <a:ext cx="5648325" cy="3733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26" t="24218" r="33954" b="16190"/>
          <a:stretch>
            <a:fillRect/>
          </a:stretch>
        </p:blipFill>
        <p:spPr>
          <a:xfrm>
            <a:off x="3530081" y="978677"/>
            <a:ext cx="4830147" cy="4830147"/>
          </a:xfrm>
          <a:custGeom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 descr="图片包含 户外, 霉菌&#10;&#10;已生成高可信度的说明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2239" y="2482931"/>
            <a:ext cx="2266950" cy="2381250"/>
          </a:xfrm>
          <a:prstGeom prst="rect">
            <a:avLst/>
          </a:prstGeom>
        </p:spPr>
      </p:pic>
      <p:pic>
        <p:nvPicPr>
          <p:cNvPr id="14" name="图片 13" descr="图片包含 室内, 鲜花, 植物, 掌握&#10;&#10;已生成极高可信度的说明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71028">
            <a:off x="3113260" y="2840789"/>
            <a:ext cx="2133600" cy="2752725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5449808" y="978677"/>
            <a:ext cx="799378" cy="441172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srgbClr val="54402C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谢谢聆听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714741">
            <a:off x="6224321" y="1621987"/>
            <a:ext cx="1184301" cy="1480989"/>
          </a:xfrm>
          <a:prstGeom prst="rect">
            <a:avLst/>
          </a:prstGeom>
        </p:spPr>
      </p:pic>
      <p:pic>
        <p:nvPicPr>
          <p:cNvPr id="27" name="New picture"/>
          <p:cNvPicPr/>
          <p:nvPr/>
        </p:nvPicPr>
        <p:blipFill>
          <a:blip r:embed="rId9"/>
          <a:stretch>
            <a:fillRect/>
          </a:stretch>
        </p:blipFill>
        <p:spPr>
          <a:xfrm>
            <a:off x="12331700" y="107696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Tm="3000" p14:dur="2000">
        <p:random/>
      </p:transition>
    </mc:Choice>
    <mc:Fallback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28"/>
          <a:stretch>
            <a:fillRect/>
          </a:stretch>
        </p:blipFill>
        <p:spPr>
          <a:xfrm>
            <a:off x="0" y="1999033"/>
            <a:ext cx="12192000" cy="5022076"/>
          </a:xfrm>
          <a:prstGeom prst="rect">
            <a:avLst/>
          </a:prstGeom>
        </p:spPr>
      </p:pic>
      <p:sp>
        <p:nvSpPr>
          <p:cNvPr id="18" name="Freeform 97"/>
          <p:cNvSpPr>
            <a:spLocks noEditPoints="1"/>
          </p:cNvSpPr>
          <p:nvPr/>
        </p:nvSpPr>
        <p:spPr bwMode="auto">
          <a:xfrm>
            <a:off x="3677160" y="233393"/>
            <a:ext cx="874376" cy="575186"/>
          </a:xfrm>
          <a:custGeom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19" name="Freeform 98"/>
          <p:cNvSpPr>
            <a:spLocks noEditPoints="1"/>
          </p:cNvSpPr>
          <p:nvPr/>
        </p:nvSpPr>
        <p:spPr bwMode="auto">
          <a:xfrm>
            <a:off x="2714981" y="429213"/>
            <a:ext cx="1247782" cy="865098"/>
          </a:xfrm>
          <a:custGeom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24" name="Freeform 97"/>
          <p:cNvSpPr>
            <a:spLocks noEditPoints="1"/>
          </p:cNvSpPr>
          <p:nvPr/>
        </p:nvSpPr>
        <p:spPr bwMode="auto">
          <a:xfrm flipH="1">
            <a:off x="7768859" y="119289"/>
            <a:ext cx="905192" cy="696631"/>
          </a:xfrm>
          <a:custGeom>
            <a:gdLst>
              <a:gd name="T0" fmla="*/ 37 w 188"/>
              <a:gd name="T1" fmla="*/ 93 h 124"/>
              <a:gd name="T2" fmla="*/ 92 w 188"/>
              <a:gd name="T3" fmla="*/ 123 h 124"/>
              <a:gd name="T4" fmla="*/ 160 w 188"/>
              <a:gd name="T5" fmla="*/ 101 h 124"/>
              <a:gd name="T6" fmla="*/ 179 w 188"/>
              <a:gd name="T7" fmla="*/ 88 h 124"/>
              <a:gd name="T8" fmla="*/ 106 w 188"/>
              <a:gd name="T9" fmla="*/ 93 h 124"/>
              <a:gd name="T10" fmla="*/ 95 w 188"/>
              <a:gd name="T11" fmla="*/ 79 h 124"/>
              <a:gd name="T12" fmla="*/ 118 w 188"/>
              <a:gd name="T13" fmla="*/ 63 h 124"/>
              <a:gd name="T14" fmla="*/ 103 w 188"/>
              <a:gd name="T15" fmla="*/ 42 h 124"/>
              <a:gd name="T16" fmla="*/ 88 w 188"/>
              <a:gd name="T17" fmla="*/ 21 h 124"/>
              <a:gd name="T18" fmla="*/ 70 w 188"/>
              <a:gd name="T19" fmla="*/ 11 h 124"/>
              <a:gd name="T20" fmla="*/ 34 w 188"/>
              <a:gd name="T21" fmla="*/ 13 h 124"/>
              <a:gd name="T22" fmla="*/ 20 w 188"/>
              <a:gd name="T23" fmla="*/ 34 h 124"/>
              <a:gd name="T24" fmla="*/ 21 w 188"/>
              <a:gd name="T25" fmla="*/ 59 h 124"/>
              <a:gd name="T26" fmla="*/ 3 w 188"/>
              <a:gd name="T27" fmla="*/ 70 h 124"/>
              <a:gd name="T28" fmla="*/ 83 w 188"/>
              <a:gd name="T29" fmla="*/ 40 h 124"/>
              <a:gd name="T30" fmla="*/ 63 w 188"/>
              <a:gd name="T31" fmla="*/ 27 h 124"/>
              <a:gd name="T32" fmla="*/ 41 w 188"/>
              <a:gd name="T33" fmla="*/ 37 h 124"/>
              <a:gd name="T34" fmla="*/ 18 w 188"/>
              <a:gd name="T35" fmla="*/ 48 h 124"/>
              <a:gd name="T36" fmla="*/ 24 w 188"/>
              <a:gd name="T37" fmla="*/ 28 h 124"/>
              <a:gd name="T38" fmla="*/ 41 w 188"/>
              <a:gd name="T39" fmla="*/ 8 h 124"/>
              <a:gd name="T40" fmla="*/ 79 w 188"/>
              <a:gd name="T41" fmla="*/ 14 h 124"/>
              <a:gd name="T42" fmla="*/ 95 w 188"/>
              <a:gd name="T43" fmla="*/ 40 h 124"/>
              <a:gd name="T44" fmla="*/ 39 w 188"/>
              <a:gd name="T45" fmla="*/ 51 h 124"/>
              <a:gd name="T46" fmla="*/ 46 w 188"/>
              <a:gd name="T47" fmla="*/ 32 h 124"/>
              <a:gd name="T48" fmla="*/ 71 w 188"/>
              <a:gd name="T49" fmla="*/ 31 h 124"/>
              <a:gd name="T50" fmla="*/ 72 w 188"/>
              <a:gd name="T51" fmla="*/ 46 h 124"/>
              <a:gd name="T52" fmla="*/ 84 w 188"/>
              <a:gd name="T53" fmla="*/ 60 h 124"/>
              <a:gd name="T54" fmla="*/ 102 w 188"/>
              <a:gd name="T55" fmla="*/ 65 h 124"/>
              <a:gd name="T56" fmla="*/ 71 w 188"/>
              <a:gd name="T57" fmla="*/ 51 h 124"/>
              <a:gd name="T58" fmla="*/ 102 w 188"/>
              <a:gd name="T59" fmla="*/ 46 h 124"/>
              <a:gd name="T60" fmla="*/ 115 w 188"/>
              <a:gd name="T61" fmla="*/ 62 h 124"/>
              <a:gd name="T62" fmla="*/ 103 w 188"/>
              <a:gd name="T63" fmla="*/ 75 h 124"/>
              <a:gd name="T64" fmla="*/ 134 w 188"/>
              <a:gd name="T65" fmla="*/ 87 h 124"/>
              <a:gd name="T66" fmla="*/ 81 w 188"/>
              <a:gd name="T67" fmla="*/ 59 h 124"/>
              <a:gd name="T68" fmla="*/ 85 w 188"/>
              <a:gd name="T69" fmla="*/ 86 h 124"/>
              <a:gd name="T70" fmla="*/ 174 w 188"/>
              <a:gd name="T71" fmla="*/ 91 h 124"/>
              <a:gd name="T72" fmla="*/ 50 w 188"/>
              <a:gd name="T73" fmla="*/ 82 h 124"/>
              <a:gd name="T74" fmla="*/ 108 w 188"/>
              <a:gd name="T75" fmla="*/ 108 h 124"/>
              <a:gd name="T76" fmla="*/ 178 w 188"/>
              <a:gd name="T77" fmla="*/ 93 h 124"/>
              <a:gd name="T78" fmla="*/ 71 w 188"/>
              <a:gd name="T79" fmla="*/ 117 h 124"/>
              <a:gd name="T80" fmla="*/ 11 w 188"/>
              <a:gd name="T81" fmla="*/ 85 h 124"/>
              <a:gd name="T82" fmla="*/ 23 w 188"/>
              <a:gd name="T83" fmla="*/ 61 h 124"/>
              <a:gd name="T84" fmla="*/ 65 w 188"/>
              <a:gd name="T85" fmla="*/ 79 h 124"/>
              <a:gd name="T86" fmla="*/ 117 w 188"/>
              <a:gd name="T87" fmla="*/ 96 h 124"/>
              <a:gd name="T88" fmla="*/ 148 w 188"/>
              <a:gd name="T89" fmla="*/ 94 h 124"/>
              <a:gd name="T90" fmla="*/ 71 w 188"/>
              <a:gd name="T91" fmla="*/ 101 h 124"/>
              <a:gd name="T92" fmla="*/ 49 w 188"/>
              <a:gd name="T93" fmla="*/ 73 h 124"/>
              <a:gd name="T94" fmla="*/ 40 w 188"/>
              <a:gd name="T95" fmla="*/ 69 h 124"/>
              <a:gd name="T96" fmla="*/ 33 w 188"/>
              <a:gd name="T97" fmla="*/ 90 h 124"/>
              <a:gd name="T98" fmla="*/ 16 w 188"/>
              <a:gd name="T99" fmla="*/ 90 h 124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88" h="124">
                <a:moveTo>
                  <a:pt x="13" y="89"/>
                </a:moveTo>
                <a:cubicBezTo>
                  <a:pt x="13" y="96"/>
                  <a:pt x="21" y="101"/>
                  <a:pt x="29" y="99"/>
                </a:cubicBezTo>
                <a:cubicBezTo>
                  <a:pt x="32" y="97"/>
                  <a:pt x="33" y="93"/>
                  <a:pt x="37" y="93"/>
                </a:cubicBezTo>
                <a:cubicBezTo>
                  <a:pt x="42" y="93"/>
                  <a:pt x="45" y="95"/>
                  <a:pt x="48" y="99"/>
                </a:cubicBezTo>
                <a:cubicBezTo>
                  <a:pt x="54" y="105"/>
                  <a:pt x="58" y="113"/>
                  <a:pt x="65" y="117"/>
                </a:cubicBezTo>
                <a:cubicBezTo>
                  <a:pt x="73" y="122"/>
                  <a:pt x="83" y="124"/>
                  <a:pt x="92" y="123"/>
                </a:cubicBezTo>
                <a:cubicBezTo>
                  <a:pt x="101" y="121"/>
                  <a:pt x="108" y="117"/>
                  <a:pt x="115" y="111"/>
                </a:cubicBezTo>
                <a:cubicBezTo>
                  <a:pt x="123" y="105"/>
                  <a:pt x="131" y="98"/>
                  <a:pt x="142" y="99"/>
                </a:cubicBezTo>
                <a:cubicBezTo>
                  <a:pt x="148" y="99"/>
                  <a:pt x="154" y="101"/>
                  <a:pt x="160" y="101"/>
                </a:cubicBezTo>
                <a:cubicBezTo>
                  <a:pt x="169" y="102"/>
                  <a:pt x="178" y="98"/>
                  <a:pt x="184" y="91"/>
                </a:cubicBezTo>
                <a:cubicBezTo>
                  <a:pt x="185" y="90"/>
                  <a:pt x="188" y="87"/>
                  <a:pt x="187" y="85"/>
                </a:cubicBezTo>
                <a:cubicBezTo>
                  <a:pt x="185" y="83"/>
                  <a:pt x="181" y="87"/>
                  <a:pt x="179" y="88"/>
                </a:cubicBezTo>
                <a:cubicBezTo>
                  <a:pt x="169" y="90"/>
                  <a:pt x="161" y="87"/>
                  <a:pt x="151" y="84"/>
                </a:cubicBezTo>
                <a:cubicBezTo>
                  <a:pt x="142" y="81"/>
                  <a:pt x="133" y="79"/>
                  <a:pt x="125" y="82"/>
                </a:cubicBezTo>
                <a:cubicBezTo>
                  <a:pt x="118" y="85"/>
                  <a:pt x="113" y="91"/>
                  <a:pt x="106" y="93"/>
                </a:cubicBezTo>
                <a:cubicBezTo>
                  <a:pt x="99" y="95"/>
                  <a:pt x="89" y="94"/>
                  <a:pt x="87" y="85"/>
                </a:cubicBezTo>
                <a:cubicBezTo>
                  <a:pt x="87" y="83"/>
                  <a:pt x="87" y="81"/>
                  <a:pt x="88" y="79"/>
                </a:cubicBezTo>
                <a:cubicBezTo>
                  <a:pt x="91" y="80"/>
                  <a:pt x="93" y="80"/>
                  <a:pt x="95" y="79"/>
                </a:cubicBezTo>
                <a:cubicBezTo>
                  <a:pt x="97" y="79"/>
                  <a:pt x="99" y="78"/>
                  <a:pt x="100" y="77"/>
                </a:cubicBezTo>
                <a:cubicBezTo>
                  <a:pt x="102" y="79"/>
                  <a:pt x="105" y="80"/>
                  <a:pt x="108" y="80"/>
                </a:cubicBezTo>
                <a:cubicBezTo>
                  <a:pt x="116" y="79"/>
                  <a:pt x="121" y="71"/>
                  <a:pt x="118" y="63"/>
                </a:cubicBezTo>
                <a:cubicBezTo>
                  <a:pt x="125" y="58"/>
                  <a:pt x="125" y="48"/>
                  <a:pt x="118" y="42"/>
                </a:cubicBezTo>
                <a:cubicBezTo>
                  <a:pt x="115" y="40"/>
                  <a:pt x="112" y="39"/>
                  <a:pt x="108" y="40"/>
                </a:cubicBezTo>
                <a:cubicBezTo>
                  <a:pt x="106" y="40"/>
                  <a:pt x="104" y="40"/>
                  <a:pt x="103" y="42"/>
                </a:cubicBezTo>
                <a:cubicBezTo>
                  <a:pt x="100" y="43"/>
                  <a:pt x="100" y="42"/>
                  <a:pt x="98" y="41"/>
                </a:cubicBezTo>
                <a:cubicBezTo>
                  <a:pt x="101" y="35"/>
                  <a:pt x="100" y="28"/>
                  <a:pt x="94" y="25"/>
                </a:cubicBezTo>
                <a:cubicBezTo>
                  <a:pt x="92" y="23"/>
                  <a:pt x="88" y="24"/>
                  <a:pt x="88" y="21"/>
                </a:cubicBezTo>
                <a:cubicBezTo>
                  <a:pt x="87" y="18"/>
                  <a:pt x="85" y="14"/>
                  <a:pt x="82" y="13"/>
                </a:cubicBezTo>
                <a:cubicBezTo>
                  <a:pt x="80" y="11"/>
                  <a:pt x="77" y="11"/>
                  <a:pt x="74" y="11"/>
                </a:cubicBezTo>
                <a:cubicBezTo>
                  <a:pt x="71" y="12"/>
                  <a:pt x="72" y="13"/>
                  <a:pt x="70" y="11"/>
                </a:cubicBezTo>
                <a:cubicBezTo>
                  <a:pt x="69" y="9"/>
                  <a:pt x="68" y="8"/>
                  <a:pt x="67" y="6"/>
                </a:cubicBezTo>
                <a:cubicBezTo>
                  <a:pt x="61" y="2"/>
                  <a:pt x="54" y="0"/>
                  <a:pt x="48" y="1"/>
                </a:cubicBezTo>
                <a:cubicBezTo>
                  <a:pt x="41" y="3"/>
                  <a:pt x="36" y="7"/>
                  <a:pt x="34" y="13"/>
                </a:cubicBezTo>
                <a:cubicBezTo>
                  <a:pt x="32" y="15"/>
                  <a:pt x="32" y="19"/>
                  <a:pt x="32" y="22"/>
                </a:cubicBezTo>
                <a:cubicBezTo>
                  <a:pt x="28" y="22"/>
                  <a:pt x="25" y="23"/>
                  <a:pt x="23" y="26"/>
                </a:cubicBezTo>
                <a:cubicBezTo>
                  <a:pt x="21" y="28"/>
                  <a:pt x="20" y="31"/>
                  <a:pt x="20" y="34"/>
                </a:cubicBezTo>
                <a:cubicBezTo>
                  <a:pt x="20" y="36"/>
                  <a:pt x="21" y="37"/>
                  <a:pt x="22" y="39"/>
                </a:cubicBezTo>
                <a:cubicBezTo>
                  <a:pt x="20" y="39"/>
                  <a:pt x="19" y="41"/>
                  <a:pt x="17" y="42"/>
                </a:cubicBezTo>
                <a:cubicBezTo>
                  <a:pt x="13" y="47"/>
                  <a:pt x="14" y="56"/>
                  <a:pt x="21" y="59"/>
                </a:cubicBezTo>
                <a:cubicBezTo>
                  <a:pt x="19" y="61"/>
                  <a:pt x="19" y="63"/>
                  <a:pt x="16" y="62"/>
                </a:cubicBezTo>
                <a:cubicBezTo>
                  <a:pt x="14" y="62"/>
                  <a:pt x="12" y="62"/>
                  <a:pt x="11" y="63"/>
                </a:cubicBezTo>
                <a:cubicBezTo>
                  <a:pt x="7" y="64"/>
                  <a:pt x="5" y="67"/>
                  <a:pt x="3" y="70"/>
                </a:cubicBezTo>
                <a:cubicBezTo>
                  <a:pt x="0" y="78"/>
                  <a:pt x="4" y="87"/>
                  <a:pt x="13" y="89"/>
                </a:cubicBezTo>
                <a:moveTo>
                  <a:pt x="95" y="40"/>
                </a:moveTo>
                <a:cubicBezTo>
                  <a:pt x="91" y="39"/>
                  <a:pt x="87" y="39"/>
                  <a:pt x="83" y="40"/>
                </a:cubicBezTo>
                <a:cubicBezTo>
                  <a:pt x="83" y="33"/>
                  <a:pt x="76" y="28"/>
                  <a:pt x="70" y="30"/>
                </a:cubicBezTo>
                <a:cubicBezTo>
                  <a:pt x="69" y="30"/>
                  <a:pt x="68" y="31"/>
                  <a:pt x="67" y="31"/>
                </a:cubicBezTo>
                <a:cubicBezTo>
                  <a:pt x="66" y="30"/>
                  <a:pt x="65" y="28"/>
                  <a:pt x="63" y="27"/>
                </a:cubicBezTo>
                <a:cubicBezTo>
                  <a:pt x="60" y="25"/>
                  <a:pt x="56" y="24"/>
                  <a:pt x="53" y="25"/>
                </a:cubicBezTo>
                <a:cubicBezTo>
                  <a:pt x="50" y="26"/>
                  <a:pt x="47" y="28"/>
                  <a:pt x="45" y="30"/>
                </a:cubicBezTo>
                <a:cubicBezTo>
                  <a:pt x="44" y="32"/>
                  <a:pt x="44" y="37"/>
                  <a:pt x="41" y="37"/>
                </a:cubicBezTo>
                <a:cubicBezTo>
                  <a:pt x="34" y="37"/>
                  <a:pt x="30" y="45"/>
                  <a:pt x="33" y="52"/>
                </a:cubicBezTo>
                <a:cubicBezTo>
                  <a:pt x="29" y="53"/>
                  <a:pt x="26" y="54"/>
                  <a:pt x="23" y="57"/>
                </a:cubicBezTo>
                <a:cubicBezTo>
                  <a:pt x="19" y="55"/>
                  <a:pt x="17" y="52"/>
                  <a:pt x="18" y="48"/>
                </a:cubicBezTo>
                <a:cubicBezTo>
                  <a:pt x="18" y="45"/>
                  <a:pt x="20" y="43"/>
                  <a:pt x="22" y="41"/>
                </a:cubicBezTo>
                <a:cubicBezTo>
                  <a:pt x="26" y="40"/>
                  <a:pt x="25" y="40"/>
                  <a:pt x="24" y="37"/>
                </a:cubicBezTo>
                <a:cubicBezTo>
                  <a:pt x="22" y="34"/>
                  <a:pt x="23" y="31"/>
                  <a:pt x="24" y="28"/>
                </a:cubicBezTo>
                <a:cubicBezTo>
                  <a:pt x="26" y="25"/>
                  <a:pt x="29" y="26"/>
                  <a:pt x="33" y="24"/>
                </a:cubicBezTo>
                <a:cubicBezTo>
                  <a:pt x="35" y="24"/>
                  <a:pt x="35" y="20"/>
                  <a:pt x="35" y="18"/>
                </a:cubicBezTo>
                <a:cubicBezTo>
                  <a:pt x="35" y="14"/>
                  <a:pt x="38" y="11"/>
                  <a:pt x="41" y="8"/>
                </a:cubicBezTo>
                <a:cubicBezTo>
                  <a:pt x="47" y="2"/>
                  <a:pt x="56" y="2"/>
                  <a:pt x="63" y="7"/>
                </a:cubicBezTo>
                <a:cubicBezTo>
                  <a:pt x="66" y="9"/>
                  <a:pt x="67" y="14"/>
                  <a:pt x="70" y="15"/>
                </a:cubicBezTo>
                <a:cubicBezTo>
                  <a:pt x="72" y="16"/>
                  <a:pt x="76" y="13"/>
                  <a:pt x="79" y="14"/>
                </a:cubicBezTo>
                <a:cubicBezTo>
                  <a:pt x="82" y="15"/>
                  <a:pt x="84" y="17"/>
                  <a:pt x="85" y="20"/>
                </a:cubicBezTo>
                <a:cubicBezTo>
                  <a:pt x="85" y="22"/>
                  <a:pt x="83" y="27"/>
                  <a:pt x="86" y="26"/>
                </a:cubicBezTo>
                <a:cubicBezTo>
                  <a:pt x="94" y="24"/>
                  <a:pt x="100" y="34"/>
                  <a:pt x="95" y="40"/>
                </a:cubicBezTo>
                <a:moveTo>
                  <a:pt x="62" y="63"/>
                </a:moveTo>
                <a:cubicBezTo>
                  <a:pt x="59" y="58"/>
                  <a:pt x="54" y="54"/>
                  <a:pt x="48" y="53"/>
                </a:cubicBezTo>
                <a:cubicBezTo>
                  <a:pt x="45" y="52"/>
                  <a:pt x="42" y="51"/>
                  <a:pt x="39" y="51"/>
                </a:cubicBezTo>
                <a:cubicBezTo>
                  <a:pt x="35" y="51"/>
                  <a:pt x="33" y="52"/>
                  <a:pt x="33" y="48"/>
                </a:cubicBezTo>
                <a:cubicBezTo>
                  <a:pt x="33" y="41"/>
                  <a:pt x="38" y="39"/>
                  <a:pt x="43" y="38"/>
                </a:cubicBezTo>
                <a:cubicBezTo>
                  <a:pt x="45" y="38"/>
                  <a:pt x="45" y="34"/>
                  <a:pt x="46" y="32"/>
                </a:cubicBezTo>
                <a:cubicBezTo>
                  <a:pt x="47" y="29"/>
                  <a:pt x="50" y="27"/>
                  <a:pt x="53" y="26"/>
                </a:cubicBezTo>
                <a:cubicBezTo>
                  <a:pt x="59" y="25"/>
                  <a:pt x="62" y="28"/>
                  <a:pt x="66" y="32"/>
                </a:cubicBezTo>
                <a:cubicBezTo>
                  <a:pt x="67" y="34"/>
                  <a:pt x="69" y="32"/>
                  <a:pt x="71" y="31"/>
                </a:cubicBezTo>
                <a:cubicBezTo>
                  <a:pt x="74" y="30"/>
                  <a:pt x="78" y="32"/>
                  <a:pt x="80" y="35"/>
                </a:cubicBezTo>
                <a:cubicBezTo>
                  <a:pt x="82" y="37"/>
                  <a:pt x="83" y="40"/>
                  <a:pt x="79" y="41"/>
                </a:cubicBezTo>
                <a:cubicBezTo>
                  <a:pt x="77" y="42"/>
                  <a:pt x="74" y="44"/>
                  <a:pt x="72" y="46"/>
                </a:cubicBezTo>
                <a:cubicBezTo>
                  <a:pt x="67" y="50"/>
                  <a:pt x="63" y="56"/>
                  <a:pt x="62" y="63"/>
                </a:cubicBezTo>
                <a:moveTo>
                  <a:pt x="97" y="76"/>
                </a:moveTo>
                <a:cubicBezTo>
                  <a:pt x="87" y="81"/>
                  <a:pt x="77" y="69"/>
                  <a:pt x="84" y="60"/>
                </a:cubicBezTo>
                <a:cubicBezTo>
                  <a:pt x="87" y="56"/>
                  <a:pt x="93" y="54"/>
                  <a:pt x="97" y="57"/>
                </a:cubicBezTo>
                <a:cubicBezTo>
                  <a:pt x="100" y="59"/>
                  <a:pt x="101" y="61"/>
                  <a:pt x="100" y="64"/>
                </a:cubicBezTo>
                <a:cubicBezTo>
                  <a:pt x="99" y="66"/>
                  <a:pt x="102" y="67"/>
                  <a:pt x="102" y="65"/>
                </a:cubicBezTo>
                <a:cubicBezTo>
                  <a:pt x="107" y="53"/>
                  <a:pt x="88" y="50"/>
                  <a:pt x="82" y="58"/>
                </a:cubicBezTo>
                <a:cubicBezTo>
                  <a:pt x="69" y="60"/>
                  <a:pt x="69" y="77"/>
                  <a:pt x="73" y="86"/>
                </a:cubicBezTo>
                <a:cubicBezTo>
                  <a:pt x="63" y="78"/>
                  <a:pt x="62" y="61"/>
                  <a:pt x="71" y="51"/>
                </a:cubicBezTo>
                <a:cubicBezTo>
                  <a:pt x="75" y="46"/>
                  <a:pt x="80" y="43"/>
                  <a:pt x="86" y="42"/>
                </a:cubicBezTo>
                <a:cubicBezTo>
                  <a:pt x="89" y="42"/>
                  <a:pt x="92" y="42"/>
                  <a:pt x="95" y="43"/>
                </a:cubicBezTo>
                <a:cubicBezTo>
                  <a:pt x="97" y="43"/>
                  <a:pt x="100" y="47"/>
                  <a:pt x="102" y="46"/>
                </a:cubicBezTo>
                <a:cubicBezTo>
                  <a:pt x="108" y="43"/>
                  <a:pt x="112" y="40"/>
                  <a:pt x="117" y="46"/>
                </a:cubicBezTo>
                <a:cubicBezTo>
                  <a:pt x="119" y="48"/>
                  <a:pt x="120" y="51"/>
                  <a:pt x="120" y="54"/>
                </a:cubicBezTo>
                <a:cubicBezTo>
                  <a:pt x="120" y="58"/>
                  <a:pt x="117" y="59"/>
                  <a:pt x="115" y="62"/>
                </a:cubicBezTo>
                <a:cubicBezTo>
                  <a:pt x="114" y="64"/>
                  <a:pt x="116" y="67"/>
                  <a:pt x="116" y="69"/>
                </a:cubicBezTo>
                <a:cubicBezTo>
                  <a:pt x="116" y="72"/>
                  <a:pt x="114" y="75"/>
                  <a:pt x="111" y="76"/>
                </a:cubicBezTo>
                <a:cubicBezTo>
                  <a:pt x="108" y="77"/>
                  <a:pt x="105" y="77"/>
                  <a:pt x="103" y="75"/>
                </a:cubicBezTo>
                <a:cubicBezTo>
                  <a:pt x="100" y="73"/>
                  <a:pt x="100" y="74"/>
                  <a:pt x="97" y="76"/>
                </a:cubicBezTo>
                <a:moveTo>
                  <a:pt x="174" y="91"/>
                </a:moveTo>
                <a:cubicBezTo>
                  <a:pt x="160" y="95"/>
                  <a:pt x="148" y="85"/>
                  <a:pt x="134" y="87"/>
                </a:cubicBezTo>
                <a:cubicBezTo>
                  <a:pt x="122" y="88"/>
                  <a:pt x="116" y="96"/>
                  <a:pt x="106" y="100"/>
                </a:cubicBezTo>
                <a:cubicBezTo>
                  <a:pt x="94" y="105"/>
                  <a:pt x="83" y="101"/>
                  <a:pt x="77" y="90"/>
                </a:cubicBezTo>
                <a:cubicBezTo>
                  <a:pt x="71" y="81"/>
                  <a:pt x="68" y="64"/>
                  <a:pt x="81" y="59"/>
                </a:cubicBezTo>
                <a:cubicBezTo>
                  <a:pt x="78" y="64"/>
                  <a:pt x="78" y="69"/>
                  <a:pt x="81" y="73"/>
                </a:cubicBezTo>
                <a:cubicBezTo>
                  <a:pt x="82" y="75"/>
                  <a:pt x="84" y="77"/>
                  <a:pt x="86" y="78"/>
                </a:cubicBezTo>
                <a:cubicBezTo>
                  <a:pt x="85" y="81"/>
                  <a:pt x="84" y="83"/>
                  <a:pt x="85" y="86"/>
                </a:cubicBezTo>
                <a:cubicBezTo>
                  <a:pt x="88" y="98"/>
                  <a:pt x="101" y="99"/>
                  <a:pt x="110" y="94"/>
                </a:cubicBezTo>
                <a:cubicBezTo>
                  <a:pt x="120" y="89"/>
                  <a:pt x="127" y="82"/>
                  <a:pt x="139" y="83"/>
                </a:cubicBezTo>
                <a:cubicBezTo>
                  <a:pt x="151" y="85"/>
                  <a:pt x="162" y="93"/>
                  <a:pt x="174" y="91"/>
                </a:cubicBezTo>
                <a:moveTo>
                  <a:pt x="44" y="91"/>
                </a:moveTo>
                <a:cubicBezTo>
                  <a:pt x="46" y="90"/>
                  <a:pt x="48" y="88"/>
                  <a:pt x="49" y="86"/>
                </a:cubicBezTo>
                <a:cubicBezTo>
                  <a:pt x="49" y="84"/>
                  <a:pt x="50" y="83"/>
                  <a:pt x="50" y="82"/>
                </a:cubicBezTo>
                <a:cubicBezTo>
                  <a:pt x="52" y="82"/>
                  <a:pt x="54" y="83"/>
                  <a:pt x="55" y="84"/>
                </a:cubicBezTo>
                <a:cubicBezTo>
                  <a:pt x="61" y="87"/>
                  <a:pt x="64" y="94"/>
                  <a:pt x="68" y="99"/>
                </a:cubicBezTo>
                <a:cubicBezTo>
                  <a:pt x="77" y="113"/>
                  <a:pt x="94" y="115"/>
                  <a:pt x="108" y="108"/>
                </a:cubicBezTo>
                <a:cubicBezTo>
                  <a:pt x="114" y="105"/>
                  <a:pt x="119" y="100"/>
                  <a:pt x="124" y="97"/>
                </a:cubicBezTo>
                <a:cubicBezTo>
                  <a:pt x="131" y="93"/>
                  <a:pt x="138" y="93"/>
                  <a:pt x="145" y="95"/>
                </a:cubicBezTo>
                <a:cubicBezTo>
                  <a:pt x="156" y="97"/>
                  <a:pt x="168" y="99"/>
                  <a:pt x="178" y="93"/>
                </a:cubicBezTo>
                <a:cubicBezTo>
                  <a:pt x="169" y="100"/>
                  <a:pt x="157" y="98"/>
                  <a:pt x="147" y="96"/>
                </a:cubicBezTo>
                <a:cubicBezTo>
                  <a:pt x="131" y="94"/>
                  <a:pt x="122" y="103"/>
                  <a:pt x="110" y="112"/>
                </a:cubicBezTo>
                <a:cubicBezTo>
                  <a:pt x="99" y="120"/>
                  <a:pt x="84" y="123"/>
                  <a:pt x="71" y="117"/>
                </a:cubicBezTo>
                <a:cubicBezTo>
                  <a:pt x="65" y="114"/>
                  <a:pt x="61" y="110"/>
                  <a:pt x="57" y="105"/>
                </a:cubicBezTo>
                <a:cubicBezTo>
                  <a:pt x="53" y="100"/>
                  <a:pt x="50" y="94"/>
                  <a:pt x="44" y="91"/>
                </a:cubicBezTo>
                <a:moveTo>
                  <a:pt x="11" y="85"/>
                </a:moveTo>
                <a:cubicBezTo>
                  <a:pt x="2" y="81"/>
                  <a:pt x="4" y="67"/>
                  <a:pt x="13" y="65"/>
                </a:cubicBezTo>
                <a:cubicBezTo>
                  <a:pt x="15" y="65"/>
                  <a:pt x="16" y="65"/>
                  <a:pt x="18" y="65"/>
                </a:cubicBezTo>
                <a:cubicBezTo>
                  <a:pt x="21" y="65"/>
                  <a:pt x="22" y="63"/>
                  <a:pt x="23" y="61"/>
                </a:cubicBezTo>
                <a:cubicBezTo>
                  <a:pt x="26" y="57"/>
                  <a:pt x="31" y="55"/>
                  <a:pt x="36" y="54"/>
                </a:cubicBezTo>
                <a:cubicBezTo>
                  <a:pt x="46" y="53"/>
                  <a:pt x="55" y="58"/>
                  <a:pt x="61" y="66"/>
                </a:cubicBezTo>
                <a:cubicBezTo>
                  <a:pt x="63" y="69"/>
                  <a:pt x="63" y="75"/>
                  <a:pt x="65" y="79"/>
                </a:cubicBezTo>
                <a:cubicBezTo>
                  <a:pt x="66" y="84"/>
                  <a:pt x="69" y="87"/>
                  <a:pt x="73" y="90"/>
                </a:cubicBezTo>
                <a:cubicBezTo>
                  <a:pt x="79" y="95"/>
                  <a:pt x="84" y="102"/>
                  <a:pt x="93" y="103"/>
                </a:cubicBezTo>
                <a:cubicBezTo>
                  <a:pt x="102" y="104"/>
                  <a:pt x="109" y="101"/>
                  <a:pt x="117" y="96"/>
                </a:cubicBezTo>
                <a:cubicBezTo>
                  <a:pt x="125" y="90"/>
                  <a:pt x="133" y="87"/>
                  <a:pt x="143" y="89"/>
                </a:cubicBezTo>
                <a:cubicBezTo>
                  <a:pt x="155" y="91"/>
                  <a:pt x="165" y="97"/>
                  <a:pt x="178" y="92"/>
                </a:cubicBezTo>
                <a:cubicBezTo>
                  <a:pt x="168" y="97"/>
                  <a:pt x="158" y="96"/>
                  <a:pt x="148" y="94"/>
                </a:cubicBezTo>
                <a:cubicBezTo>
                  <a:pt x="141" y="92"/>
                  <a:pt x="134" y="91"/>
                  <a:pt x="127" y="94"/>
                </a:cubicBezTo>
                <a:cubicBezTo>
                  <a:pt x="121" y="96"/>
                  <a:pt x="116" y="102"/>
                  <a:pt x="109" y="105"/>
                </a:cubicBezTo>
                <a:cubicBezTo>
                  <a:pt x="97" y="113"/>
                  <a:pt x="81" y="113"/>
                  <a:pt x="71" y="101"/>
                </a:cubicBezTo>
                <a:cubicBezTo>
                  <a:pt x="67" y="97"/>
                  <a:pt x="65" y="91"/>
                  <a:pt x="60" y="86"/>
                </a:cubicBezTo>
                <a:cubicBezTo>
                  <a:pt x="58" y="84"/>
                  <a:pt x="56" y="82"/>
                  <a:pt x="52" y="81"/>
                </a:cubicBezTo>
                <a:cubicBezTo>
                  <a:pt x="49" y="80"/>
                  <a:pt x="50" y="76"/>
                  <a:pt x="49" y="73"/>
                </a:cubicBezTo>
                <a:cubicBezTo>
                  <a:pt x="43" y="63"/>
                  <a:pt x="25" y="64"/>
                  <a:pt x="25" y="76"/>
                </a:cubicBezTo>
                <a:cubicBezTo>
                  <a:pt x="24" y="82"/>
                  <a:pt x="32" y="86"/>
                  <a:pt x="28" y="79"/>
                </a:cubicBezTo>
                <a:cubicBezTo>
                  <a:pt x="24" y="72"/>
                  <a:pt x="35" y="68"/>
                  <a:pt x="40" y="69"/>
                </a:cubicBezTo>
                <a:cubicBezTo>
                  <a:pt x="45" y="71"/>
                  <a:pt x="49" y="77"/>
                  <a:pt x="47" y="82"/>
                </a:cubicBezTo>
                <a:cubicBezTo>
                  <a:pt x="46" y="85"/>
                  <a:pt x="44" y="87"/>
                  <a:pt x="42" y="89"/>
                </a:cubicBezTo>
                <a:cubicBezTo>
                  <a:pt x="39" y="90"/>
                  <a:pt x="35" y="89"/>
                  <a:pt x="33" y="90"/>
                </a:cubicBezTo>
                <a:cubicBezTo>
                  <a:pt x="32" y="91"/>
                  <a:pt x="31" y="93"/>
                  <a:pt x="30" y="95"/>
                </a:cubicBezTo>
                <a:cubicBezTo>
                  <a:pt x="27" y="96"/>
                  <a:pt x="24" y="97"/>
                  <a:pt x="21" y="96"/>
                </a:cubicBezTo>
                <a:cubicBezTo>
                  <a:pt x="19" y="95"/>
                  <a:pt x="17" y="93"/>
                  <a:pt x="16" y="90"/>
                </a:cubicBezTo>
                <a:cubicBezTo>
                  <a:pt x="15" y="86"/>
                  <a:pt x="14" y="87"/>
                  <a:pt x="11" y="85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26" name="Freeform 98"/>
          <p:cNvSpPr>
            <a:spLocks noEditPoints="1"/>
          </p:cNvSpPr>
          <p:nvPr/>
        </p:nvSpPr>
        <p:spPr bwMode="auto">
          <a:xfrm flipH="1">
            <a:off x="8086410" y="463824"/>
            <a:ext cx="1108390" cy="748961"/>
          </a:xfrm>
          <a:custGeom>
            <a:gdLst>
              <a:gd name="T0" fmla="*/ 67 w 269"/>
              <a:gd name="T1" fmla="*/ 128 h 186"/>
              <a:gd name="T2" fmla="*/ 96 w 269"/>
              <a:gd name="T3" fmla="*/ 133 h 186"/>
              <a:gd name="T4" fmla="*/ 122 w 269"/>
              <a:gd name="T5" fmla="*/ 160 h 186"/>
              <a:gd name="T6" fmla="*/ 267 w 269"/>
              <a:gd name="T7" fmla="*/ 132 h 186"/>
              <a:gd name="T8" fmla="*/ 189 w 269"/>
              <a:gd name="T9" fmla="*/ 148 h 186"/>
              <a:gd name="T10" fmla="*/ 198 w 269"/>
              <a:gd name="T11" fmla="*/ 120 h 186"/>
              <a:gd name="T12" fmla="*/ 181 w 269"/>
              <a:gd name="T13" fmla="*/ 95 h 186"/>
              <a:gd name="T14" fmla="*/ 155 w 269"/>
              <a:gd name="T15" fmla="*/ 74 h 186"/>
              <a:gd name="T16" fmla="*/ 125 w 269"/>
              <a:gd name="T17" fmla="*/ 63 h 186"/>
              <a:gd name="T18" fmla="*/ 100 w 269"/>
              <a:gd name="T19" fmla="*/ 31 h 186"/>
              <a:gd name="T20" fmla="*/ 68 w 269"/>
              <a:gd name="T21" fmla="*/ 1 h 186"/>
              <a:gd name="T22" fmla="*/ 32 w 269"/>
              <a:gd name="T23" fmla="*/ 29 h 186"/>
              <a:gd name="T24" fmla="*/ 6 w 269"/>
              <a:gd name="T25" fmla="*/ 54 h 186"/>
              <a:gd name="T26" fmla="*/ 78 w 269"/>
              <a:gd name="T27" fmla="*/ 35 h 186"/>
              <a:gd name="T28" fmla="*/ 50 w 269"/>
              <a:gd name="T29" fmla="*/ 33 h 186"/>
              <a:gd name="T30" fmla="*/ 35 w 269"/>
              <a:gd name="T31" fmla="*/ 28 h 186"/>
              <a:gd name="T32" fmla="*/ 82 w 269"/>
              <a:gd name="T33" fmla="*/ 13 h 186"/>
              <a:gd name="T34" fmla="*/ 102 w 269"/>
              <a:gd name="T35" fmla="*/ 51 h 186"/>
              <a:gd name="T36" fmla="*/ 78 w 269"/>
              <a:gd name="T37" fmla="*/ 37 h 186"/>
              <a:gd name="T38" fmla="*/ 40 w 269"/>
              <a:gd name="T39" fmla="*/ 45 h 186"/>
              <a:gd name="T40" fmla="*/ 92 w 269"/>
              <a:gd name="T41" fmla="*/ 87 h 186"/>
              <a:gd name="T42" fmla="*/ 88 w 269"/>
              <a:gd name="T43" fmla="*/ 63 h 186"/>
              <a:gd name="T44" fmla="*/ 115 w 269"/>
              <a:gd name="T45" fmla="*/ 58 h 186"/>
              <a:gd name="T46" fmla="*/ 79 w 269"/>
              <a:gd name="T47" fmla="*/ 79 h 186"/>
              <a:gd name="T48" fmla="*/ 94 w 269"/>
              <a:gd name="T49" fmla="*/ 112 h 186"/>
              <a:gd name="T50" fmla="*/ 100 w 269"/>
              <a:gd name="T51" fmla="*/ 92 h 186"/>
              <a:gd name="T52" fmla="*/ 172 w 269"/>
              <a:gd name="T53" fmla="*/ 110 h 186"/>
              <a:gd name="T54" fmla="*/ 174 w 269"/>
              <a:gd name="T55" fmla="*/ 101 h 186"/>
              <a:gd name="T56" fmla="*/ 195 w 269"/>
              <a:gd name="T57" fmla="*/ 124 h 186"/>
              <a:gd name="T58" fmla="*/ 120 w 269"/>
              <a:gd name="T59" fmla="*/ 100 h 186"/>
              <a:gd name="T60" fmla="*/ 147 w 269"/>
              <a:gd name="T61" fmla="*/ 108 h 186"/>
              <a:gd name="T62" fmla="*/ 119 w 269"/>
              <a:gd name="T63" fmla="*/ 105 h 186"/>
              <a:gd name="T64" fmla="*/ 158 w 269"/>
              <a:gd name="T65" fmla="*/ 147 h 186"/>
              <a:gd name="T66" fmla="*/ 204 w 269"/>
              <a:gd name="T67" fmla="*/ 139 h 186"/>
              <a:gd name="T68" fmla="*/ 139 w 269"/>
              <a:gd name="T69" fmla="*/ 148 h 186"/>
              <a:gd name="T70" fmla="*/ 261 w 269"/>
              <a:gd name="T71" fmla="*/ 134 h 186"/>
              <a:gd name="T72" fmla="*/ 128 w 269"/>
              <a:gd name="T73" fmla="*/ 157 h 186"/>
              <a:gd name="T74" fmla="*/ 174 w 269"/>
              <a:gd name="T75" fmla="*/ 160 h 186"/>
              <a:gd name="T76" fmla="*/ 163 w 269"/>
              <a:gd name="T77" fmla="*/ 165 h 186"/>
              <a:gd name="T78" fmla="*/ 113 w 269"/>
              <a:gd name="T79" fmla="*/ 135 h 186"/>
              <a:gd name="T80" fmla="*/ 118 w 269"/>
              <a:gd name="T81" fmla="*/ 158 h 186"/>
              <a:gd name="T82" fmla="*/ 94 w 269"/>
              <a:gd name="T83" fmla="*/ 137 h 186"/>
              <a:gd name="T84" fmla="*/ 101 w 269"/>
              <a:gd name="T85" fmla="*/ 95 h 186"/>
              <a:gd name="T86" fmla="*/ 146 w 269"/>
              <a:gd name="T87" fmla="*/ 75 h 186"/>
              <a:gd name="T88" fmla="*/ 158 w 269"/>
              <a:gd name="T89" fmla="*/ 99 h 186"/>
              <a:gd name="T90" fmla="*/ 115 w 269"/>
              <a:gd name="T91" fmla="*/ 105 h 186"/>
              <a:gd name="T92" fmla="*/ 46 w 269"/>
              <a:gd name="T93" fmla="*/ 80 h 186"/>
              <a:gd name="T94" fmla="*/ 92 w 269"/>
              <a:gd name="T95" fmla="*/ 120 h 186"/>
              <a:gd name="T96" fmla="*/ 8 w 269"/>
              <a:gd name="T97" fmla="*/ 70 h 186"/>
              <a:gd name="T98" fmla="*/ 56 w 269"/>
              <a:gd name="T99" fmla="*/ 57 h 186"/>
              <a:gd name="T100" fmla="*/ 93 w 269"/>
              <a:gd name="T101" fmla="*/ 114 h 186"/>
              <a:gd name="T102" fmla="*/ 49 w 269"/>
              <a:gd name="T103" fmla="*/ 78 h 186"/>
              <a:gd name="T104" fmla="*/ 28 w 269"/>
              <a:gd name="T105" fmla="*/ 73 h 186"/>
              <a:gd name="T106" fmla="*/ 28 w 269"/>
              <a:gd name="T107" fmla="*/ 81 h 186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69" h="186">
                <a:moveTo>
                  <a:pt x="9" y="74"/>
                </a:moveTo>
                <a:cubicBezTo>
                  <a:pt x="7" y="85"/>
                  <a:pt x="19" y="93"/>
                  <a:pt x="28" y="86"/>
                </a:cubicBezTo>
                <a:cubicBezTo>
                  <a:pt x="31" y="83"/>
                  <a:pt x="36" y="87"/>
                  <a:pt x="39" y="91"/>
                </a:cubicBezTo>
                <a:cubicBezTo>
                  <a:pt x="42" y="95"/>
                  <a:pt x="43" y="101"/>
                  <a:pt x="45" y="106"/>
                </a:cubicBezTo>
                <a:cubicBezTo>
                  <a:pt x="49" y="116"/>
                  <a:pt x="57" y="124"/>
                  <a:pt x="67" y="128"/>
                </a:cubicBezTo>
                <a:cubicBezTo>
                  <a:pt x="72" y="130"/>
                  <a:pt x="78" y="131"/>
                  <a:pt x="84" y="130"/>
                </a:cubicBezTo>
                <a:cubicBezTo>
                  <a:pt x="87" y="130"/>
                  <a:pt x="89" y="130"/>
                  <a:pt x="92" y="129"/>
                </a:cubicBezTo>
                <a:cubicBezTo>
                  <a:pt x="94" y="128"/>
                  <a:pt x="95" y="128"/>
                  <a:pt x="96" y="128"/>
                </a:cubicBezTo>
                <a:cubicBezTo>
                  <a:pt x="97" y="128"/>
                  <a:pt x="99" y="129"/>
                  <a:pt x="100" y="129"/>
                </a:cubicBezTo>
                <a:cubicBezTo>
                  <a:pt x="99" y="132"/>
                  <a:pt x="99" y="133"/>
                  <a:pt x="96" y="133"/>
                </a:cubicBezTo>
                <a:cubicBezTo>
                  <a:pt x="94" y="133"/>
                  <a:pt x="92" y="134"/>
                  <a:pt x="91" y="135"/>
                </a:cubicBezTo>
                <a:cubicBezTo>
                  <a:pt x="88" y="137"/>
                  <a:pt x="86" y="140"/>
                  <a:pt x="85" y="143"/>
                </a:cubicBezTo>
                <a:cubicBezTo>
                  <a:pt x="83" y="152"/>
                  <a:pt x="89" y="160"/>
                  <a:pt x="98" y="160"/>
                </a:cubicBezTo>
                <a:cubicBezTo>
                  <a:pt x="99" y="168"/>
                  <a:pt x="108" y="171"/>
                  <a:pt x="115" y="167"/>
                </a:cubicBezTo>
                <a:cubicBezTo>
                  <a:pt x="119" y="165"/>
                  <a:pt x="119" y="161"/>
                  <a:pt x="122" y="160"/>
                </a:cubicBezTo>
                <a:cubicBezTo>
                  <a:pt x="128" y="159"/>
                  <a:pt x="132" y="161"/>
                  <a:pt x="136" y="165"/>
                </a:cubicBezTo>
                <a:cubicBezTo>
                  <a:pt x="149" y="178"/>
                  <a:pt x="165" y="186"/>
                  <a:pt x="184" y="179"/>
                </a:cubicBezTo>
                <a:cubicBezTo>
                  <a:pt x="201" y="172"/>
                  <a:pt x="207" y="149"/>
                  <a:pt x="226" y="146"/>
                </a:cubicBezTo>
                <a:cubicBezTo>
                  <a:pt x="232" y="145"/>
                  <a:pt x="238" y="146"/>
                  <a:pt x="244" y="146"/>
                </a:cubicBezTo>
                <a:cubicBezTo>
                  <a:pt x="254" y="144"/>
                  <a:pt x="261" y="140"/>
                  <a:pt x="267" y="132"/>
                </a:cubicBezTo>
                <a:cubicBezTo>
                  <a:pt x="267" y="130"/>
                  <a:pt x="269" y="127"/>
                  <a:pt x="268" y="125"/>
                </a:cubicBezTo>
                <a:cubicBezTo>
                  <a:pt x="266" y="123"/>
                  <a:pt x="263" y="128"/>
                  <a:pt x="261" y="129"/>
                </a:cubicBezTo>
                <a:cubicBezTo>
                  <a:pt x="251" y="133"/>
                  <a:pt x="241" y="131"/>
                  <a:pt x="230" y="130"/>
                </a:cubicBezTo>
                <a:cubicBezTo>
                  <a:pt x="221" y="129"/>
                  <a:pt x="212" y="129"/>
                  <a:pt x="205" y="135"/>
                </a:cubicBezTo>
                <a:cubicBezTo>
                  <a:pt x="199" y="139"/>
                  <a:pt x="196" y="145"/>
                  <a:pt x="189" y="148"/>
                </a:cubicBezTo>
                <a:cubicBezTo>
                  <a:pt x="182" y="151"/>
                  <a:pt x="171" y="151"/>
                  <a:pt x="170" y="141"/>
                </a:cubicBezTo>
                <a:cubicBezTo>
                  <a:pt x="169" y="135"/>
                  <a:pt x="175" y="138"/>
                  <a:pt x="179" y="135"/>
                </a:cubicBezTo>
                <a:cubicBezTo>
                  <a:pt x="181" y="134"/>
                  <a:pt x="181" y="133"/>
                  <a:pt x="183" y="134"/>
                </a:cubicBezTo>
                <a:cubicBezTo>
                  <a:pt x="186" y="134"/>
                  <a:pt x="189" y="134"/>
                  <a:pt x="192" y="133"/>
                </a:cubicBezTo>
                <a:cubicBezTo>
                  <a:pt x="197" y="131"/>
                  <a:pt x="199" y="125"/>
                  <a:pt x="198" y="120"/>
                </a:cubicBezTo>
                <a:cubicBezTo>
                  <a:pt x="198" y="118"/>
                  <a:pt x="197" y="117"/>
                  <a:pt x="196" y="116"/>
                </a:cubicBezTo>
                <a:cubicBezTo>
                  <a:pt x="197" y="115"/>
                  <a:pt x="198" y="114"/>
                  <a:pt x="199" y="113"/>
                </a:cubicBezTo>
                <a:cubicBezTo>
                  <a:pt x="200" y="110"/>
                  <a:pt x="200" y="107"/>
                  <a:pt x="199" y="104"/>
                </a:cubicBezTo>
                <a:cubicBezTo>
                  <a:pt x="198" y="98"/>
                  <a:pt x="193" y="95"/>
                  <a:pt x="188" y="94"/>
                </a:cubicBezTo>
                <a:cubicBezTo>
                  <a:pt x="185" y="94"/>
                  <a:pt x="183" y="94"/>
                  <a:pt x="181" y="95"/>
                </a:cubicBezTo>
                <a:cubicBezTo>
                  <a:pt x="180" y="96"/>
                  <a:pt x="179" y="96"/>
                  <a:pt x="178" y="97"/>
                </a:cubicBezTo>
                <a:cubicBezTo>
                  <a:pt x="176" y="100"/>
                  <a:pt x="175" y="98"/>
                  <a:pt x="172" y="98"/>
                </a:cubicBezTo>
                <a:cubicBezTo>
                  <a:pt x="176" y="90"/>
                  <a:pt x="169" y="81"/>
                  <a:pt x="161" y="82"/>
                </a:cubicBezTo>
                <a:cubicBezTo>
                  <a:pt x="158" y="82"/>
                  <a:pt x="160" y="81"/>
                  <a:pt x="158" y="79"/>
                </a:cubicBezTo>
                <a:cubicBezTo>
                  <a:pt x="158" y="77"/>
                  <a:pt x="157" y="75"/>
                  <a:pt x="155" y="74"/>
                </a:cubicBezTo>
                <a:cubicBezTo>
                  <a:pt x="152" y="72"/>
                  <a:pt x="147" y="71"/>
                  <a:pt x="144" y="73"/>
                </a:cubicBezTo>
                <a:cubicBezTo>
                  <a:pt x="141" y="74"/>
                  <a:pt x="142" y="75"/>
                  <a:pt x="140" y="73"/>
                </a:cubicBezTo>
                <a:cubicBezTo>
                  <a:pt x="138" y="71"/>
                  <a:pt x="137" y="70"/>
                  <a:pt x="135" y="69"/>
                </a:cubicBezTo>
                <a:cubicBezTo>
                  <a:pt x="133" y="68"/>
                  <a:pt x="131" y="67"/>
                  <a:pt x="130" y="67"/>
                </a:cubicBezTo>
                <a:cubicBezTo>
                  <a:pt x="126" y="66"/>
                  <a:pt x="126" y="66"/>
                  <a:pt x="125" y="63"/>
                </a:cubicBezTo>
                <a:cubicBezTo>
                  <a:pt x="123" y="59"/>
                  <a:pt x="120" y="57"/>
                  <a:pt x="117" y="55"/>
                </a:cubicBezTo>
                <a:cubicBezTo>
                  <a:pt x="115" y="55"/>
                  <a:pt x="113" y="54"/>
                  <a:pt x="111" y="55"/>
                </a:cubicBezTo>
                <a:cubicBezTo>
                  <a:pt x="107" y="56"/>
                  <a:pt x="108" y="56"/>
                  <a:pt x="104" y="53"/>
                </a:cubicBezTo>
                <a:cubicBezTo>
                  <a:pt x="109" y="49"/>
                  <a:pt x="110" y="41"/>
                  <a:pt x="106" y="37"/>
                </a:cubicBezTo>
                <a:cubicBezTo>
                  <a:pt x="104" y="34"/>
                  <a:pt x="100" y="34"/>
                  <a:pt x="100" y="31"/>
                </a:cubicBezTo>
                <a:cubicBezTo>
                  <a:pt x="101" y="28"/>
                  <a:pt x="100" y="24"/>
                  <a:pt x="98" y="22"/>
                </a:cubicBezTo>
                <a:cubicBezTo>
                  <a:pt x="96" y="19"/>
                  <a:pt x="93" y="18"/>
                  <a:pt x="90" y="18"/>
                </a:cubicBezTo>
                <a:cubicBezTo>
                  <a:pt x="87" y="18"/>
                  <a:pt x="87" y="19"/>
                  <a:pt x="87" y="16"/>
                </a:cubicBezTo>
                <a:cubicBezTo>
                  <a:pt x="86" y="14"/>
                  <a:pt x="85" y="13"/>
                  <a:pt x="84" y="11"/>
                </a:cubicBezTo>
                <a:cubicBezTo>
                  <a:pt x="81" y="5"/>
                  <a:pt x="75" y="1"/>
                  <a:pt x="68" y="1"/>
                </a:cubicBezTo>
                <a:cubicBezTo>
                  <a:pt x="62" y="0"/>
                  <a:pt x="55" y="3"/>
                  <a:pt x="51" y="8"/>
                </a:cubicBezTo>
                <a:cubicBezTo>
                  <a:pt x="49" y="10"/>
                  <a:pt x="48" y="13"/>
                  <a:pt x="47" y="16"/>
                </a:cubicBezTo>
                <a:cubicBezTo>
                  <a:pt x="43" y="15"/>
                  <a:pt x="40" y="15"/>
                  <a:pt x="37" y="17"/>
                </a:cubicBezTo>
                <a:cubicBezTo>
                  <a:pt x="34" y="18"/>
                  <a:pt x="33" y="21"/>
                  <a:pt x="32" y="24"/>
                </a:cubicBezTo>
                <a:cubicBezTo>
                  <a:pt x="32" y="26"/>
                  <a:pt x="32" y="27"/>
                  <a:pt x="32" y="29"/>
                </a:cubicBezTo>
                <a:cubicBezTo>
                  <a:pt x="30" y="29"/>
                  <a:pt x="29" y="30"/>
                  <a:pt x="27" y="31"/>
                </a:cubicBezTo>
                <a:cubicBezTo>
                  <a:pt x="21" y="35"/>
                  <a:pt x="20" y="43"/>
                  <a:pt x="25" y="48"/>
                </a:cubicBezTo>
                <a:cubicBezTo>
                  <a:pt x="23" y="50"/>
                  <a:pt x="23" y="51"/>
                  <a:pt x="20" y="50"/>
                </a:cubicBezTo>
                <a:cubicBezTo>
                  <a:pt x="19" y="49"/>
                  <a:pt x="17" y="49"/>
                  <a:pt x="15" y="49"/>
                </a:cubicBezTo>
                <a:cubicBezTo>
                  <a:pt x="11" y="49"/>
                  <a:pt x="8" y="51"/>
                  <a:pt x="6" y="54"/>
                </a:cubicBezTo>
                <a:cubicBezTo>
                  <a:pt x="0" y="60"/>
                  <a:pt x="2" y="70"/>
                  <a:pt x="9" y="74"/>
                </a:cubicBezTo>
                <a:moveTo>
                  <a:pt x="102" y="51"/>
                </a:moveTo>
                <a:cubicBezTo>
                  <a:pt x="98" y="49"/>
                  <a:pt x="94" y="48"/>
                  <a:pt x="90" y="48"/>
                </a:cubicBezTo>
                <a:cubicBezTo>
                  <a:pt x="92" y="42"/>
                  <a:pt x="87" y="35"/>
                  <a:pt x="81" y="35"/>
                </a:cubicBezTo>
                <a:cubicBezTo>
                  <a:pt x="80" y="35"/>
                  <a:pt x="79" y="35"/>
                  <a:pt x="78" y="35"/>
                </a:cubicBezTo>
                <a:cubicBezTo>
                  <a:pt x="77" y="33"/>
                  <a:pt x="76" y="32"/>
                  <a:pt x="75" y="30"/>
                </a:cubicBezTo>
                <a:cubicBezTo>
                  <a:pt x="73" y="27"/>
                  <a:pt x="70" y="25"/>
                  <a:pt x="66" y="25"/>
                </a:cubicBezTo>
                <a:cubicBezTo>
                  <a:pt x="63" y="25"/>
                  <a:pt x="60" y="26"/>
                  <a:pt x="57" y="28"/>
                </a:cubicBezTo>
                <a:cubicBezTo>
                  <a:pt x="56" y="29"/>
                  <a:pt x="55" y="30"/>
                  <a:pt x="54" y="32"/>
                </a:cubicBezTo>
                <a:cubicBezTo>
                  <a:pt x="53" y="34"/>
                  <a:pt x="53" y="33"/>
                  <a:pt x="50" y="33"/>
                </a:cubicBezTo>
                <a:cubicBezTo>
                  <a:pt x="43" y="32"/>
                  <a:pt x="38" y="38"/>
                  <a:pt x="39" y="45"/>
                </a:cubicBezTo>
                <a:cubicBezTo>
                  <a:pt x="35" y="45"/>
                  <a:pt x="31" y="45"/>
                  <a:pt x="28" y="47"/>
                </a:cubicBezTo>
                <a:cubicBezTo>
                  <a:pt x="25" y="44"/>
                  <a:pt x="24" y="40"/>
                  <a:pt x="26" y="37"/>
                </a:cubicBezTo>
                <a:cubicBezTo>
                  <a:pt x="27" y="34"/>
                  <a:pt x="29" y="32"/>
                  <a:pt x="32" y="32"/>
                </a:cubicBezTo>
                <a:cubicBezTo>
                  <a:pt x="36" y="32"/>
                  <a:pt x="35" y="32"/>
                  <a:pt x="35" y="28"/>
                </a:cubicBezTo>
                <a:cubicBezTo>
                  <a:pt x="34" y="25"/>
                  <a:pt x="35" y="22"/>
                  <a:pt x="38" y="20"/>
                </a:cubicBezTo>
                <a:cubicBezTo>
                  <a:pt x="41" y="17"/>
                  <a:pt x="43" y="19"/>
                  <a:pt x="47" y="19"/>
                </a:cubicBezTo>
                <a:cubicBezTo>
                  <a:pt x="50" y="18"/>
                  <a:pt x="50" y="14"/>
                  <a:pt x="52" y="12"/>
                </a:cubicBezTo>
                <a:cubicBezTo>
                  <a:pt x="54" y="8"/>
                  <a:pt x="57" y="6"/>
                  <a:pt x="61" y="4"/>
                </a:cubicBezTo>
                <a:cubicBezTo>
                  <a:pt x="69" y="2"/>
                  <a:pt x="78" y="5"/>
                  <a:pt x="82" y="13"/>
                </a:cubicBezTo>
                <a:cubicBezTo>
                  <a:pt x="83" y="15"/>
                  <a:pt x="83" y="20"/>
                  <a:pt x="86" y="21"/>
                </a:cubicBezTo>
                <a:cubicBezTo>
                  <a:pt x="89" y="22"/>
                  <a:pt x="91" y="20"/>
                  <a:pt x="94" y="22"/>
                </a:cubicBezTo>
                <a:cubicBezTo>
                  <a:pt x="96" y="24"/>
                  <a:pt x="98" y="27"/>
                  <a:pt x="98" y="30"/>
                </a:cubicBezTo>
                <a:cubicBezTo>
                  <a:pt x="98" y="31"/>
                  <a:pt x="95" y="36"/>
                  <a:pt x="98" y="36"/>
                </a:cubicBezTo>
                <a:cubicBezTo>
                  <a:pt x="106" y="36"/>
                  <a:pt x="109" y="47"/>
                  <a:pt x="102" y="51"/>
                </a:cubicBezTo>
                <a:moveTo>
                  <a:pt x="45" y="36"/>
                </a:moveTo>
                <a:cubicBezTo>
                  <a:pt x="48" y="34"/>
                  <a:pt x="53" y="37"/>
                  <a:pt x="55" y="33"/>
                </a:cubicBezTo>
                <a:cubicBezTo>
                  <a:pt x="56" y="30"/>
                  <a:pt x="59" y="28"/>
                  <a:pt x="62" y="27"/>
                </a:cubicBezTo>
                <a:cubicBezTo>
                  <a:pt x="66" y="26"/>
                  <a:pt x="70" y="27"/>
                  <a:pt x="73" y="30"/>
                </a:cubicBezTo>
                <a:cubicBezTo>
                  <a:pt x="75" y="32"/>
                  <a:pt x="76" y="37"/>
                  <a:pt x="78" y="37"/>
                </a:cubicBezTo>
                <a:cubicBezTo>
                  <a:pt x="82" y="36"/>
                  <a:pt x="84" y="36"/>
                  <a:pt x="87" y="39"/>
                </a:cubicBezTo>
                <a:cubicBezTo>
                  <a:pt x="89" y="42"/>
                  <a:pt x="91" y="48"/>
                  <a:pt x="87" y="48"/>
                </a:cubicBezTo>
                <a:cubicBezTo>
                  <a:pt x="77" y="49"/>
                  <a:pt x="68" y="55"/>
                  <a:pt x="64" y="64"/>
                </a:cubicBezTo>
                <a:cubicBezTo>
                  <a:pt x="62" y="57"/>
                  <a:pt x="57" y="51"/>
                  <a:pt x="50" y="48"/>
                </a:cubicBezTo>
                <a:cubicBezTo>
                  <a:pt x="47" y="47"/>
                  <a:pt x="44" y="46"/>
                  <a:pt x="40" y="45"/>
                </a:cubicBezTo>
                <a:cubicBezTo>
                  <a:pt x="40" y="41"/>
                  <a:pt x="41" y="38"/>
                  <a:pt x="45" y="36"/>
                </a:cubicBezTo>
                <a:moveTo>
                  <a:pt x="123" y="66"/>
                </a:moveTo>
                <a:cubicBezTo>
                  <a:pt x="111" y="67"/>
                  <a:pt x="102" y="79"/>
                  <a:pt x="104" y="90"/>
                </a:cubicBezTo>
                <a:cubicBezTo>
                  <a:pt x="101" y="90"/>
                  <a:pt x="100" y="88"/>
                  <a:pt x="98" y="86"/>
                </a:cubicBezTo>
                <a:cubicBezTo>
                  <a:pt x="97" y="84"/>
                  <a:pt x="94" y="87"/>
                  <a:pt x="92" y="87"/>
                </a:cubicBezTo>
                <a:cubicBezTo>
                  <a:pt x="87" y="86"/>
                  <a:pt x="82" y="82"/>
                  <a:pt x="81" y="77"/>
                </a:cubicBezTo>
                <a:cubicBezTo>
                  <a:pt x="80" y="62"/>
                  <a:pt x="104" y="64"/>
                  <a:pt x="100" y="74"/>
                </a:cubicBezTo>
                <a:cubicBezTo>
                  <a:pt x="100" y="75"/>
                  <a:pt x="98" y="78"/>
                  <a:pt x="101" y="78"/>
                </a:cubicBezTo>
                <a:cubicBezTo>
                  <a:pt x="104" y="78"/>
                  <a:pt x="104" y="71"/>
                  <a:pt x="103" y="69"/>
                </a:cubicBezTo>
                <a:cubicBezTo>
                  <a:pt x="100" y="64"/>
                  <a:pt x="94" y="61"/>
                  <a:pt x="88" y="63"/>
                </a:cubicBezTo>
                <a:cubicBezTo>
                  <a:pt x="83" y="64"/>
                  <a:pt x="76" y="65"/>
                  <a:pt x="72" y="71"/>
                </a:cubicBezTo>
                <a:cubicBezTo>
                  <a:pt x="68" y="76"/>
                  <a:pt x="67" y="83"/>
                  <a:pt x="68" y="90"/>
                </a:cubicBezTo>
                <a:cubicBezTo>
                  <a:pt x="59" y="75"/>
                  <a:pt x="68" y="55"/>
                  <a:pt x="85" y="51"/>
                </a:cubicBezTo>
                <a:cubicBezTo>
                  <a:pt x="92" y="50"/>
                  <a:pt x="100" y="52"/>
                  <a:pt x="105" y="58"/>
                </a:cubicBezTo>
                <a:cubicBezTo>
                  <a:pt x="107" y="61"/>
                  <a:pt x="112" y="57"/>
                  <a:pt x="115" y="58"/>
                </a:cubicBezTo>
                <a:cubicBezTo>
                  <a:pt x="119" y="59"/>
                  <a:pt x="122" y="62"/>
                  <a:pt x="123" y="66"/>
                </a:cubicBezTo>
                <a:moveTo>
                  <a:pt x="94" y="112"/>
                </a:moveTo>
                <a:cubicBezTo>
                  <a:pt x="83" y="113"/>
                  <a:pt x="74" y="107"/>
                  <a:pt x="71" y="96"/>
                </a:cubicBezTo>
                <a:cubicBezTo>
                  <a:pt x="67" y="86"/>
                  <a:pt x="69" y="67"/>
                  <a:pt x="83" y="66"/>
                </a:cubicBezTo>
                <a:cubicBezTo>
                  <a:pt x="79" y="69"/>
                  <a:pt x="78" y="74"/>
                  <a:pt x="79" y="79"/>
                </a:cubicBezTo>
                <a:cubicBezTo>
                  <a:pt x="79" y="81"/>
                  <a:pt x="81" y="84"/>
                  <a:pt x="82" y="85"/>
                </a:cubicBezTo>
                <a:cubicBezTo>
                  <a:pt x="80" y="87"/>
                  <a:pt x="79" y="90"/>
                  <a:pt x="79" y="93"/>
                </a:cubicBezTo>
                <a:cubicBezTo>
                  <a:pt x="79" y="98"/>
                  <a:pt x="82" y="104"/>
                  <a:pt x="86" y="106"/>
                </a:cubicBezTo>
                <a:cubicBezTo>
                  <a:pt x="89" y="107"/>
                  <a:pt x="91" y="108"/>
                  <a:pt x="94" y="108"/>
                </a:cubicBezTo>
                <a:cubicBezTo>
                  <a:pt x="99" y="108"/>
                  <a:pt x="96" y="110"/>
                  <a:pt x="94" y="112"/>
                </a:cubicBezTo>
                <a:moveTo>
                  <a:pt x="95" y="105"/>
                </a:moveTo>
                <a:cubicBezTo>
                  <a:pt x="87" y="105"/>
                  <a:pt x="79" y="99"/>
                  <a:pt x="82" y="90"/>
                </a:cubicBezTo>
                <a:cubicBezTo>
                  <a:pt x="84" y="85"/>
                  <a:pt x="87" y="89"/>
                  <a:pt x="91" y="89"/>
                </a:cubicBezTo>
                <a:cubicBezTo>
                  <a:pt x="93" y="89"/>
                  <a:pt x="95" y="89"/>
                  <a:pt x="96" y="89"/>
                </a:cubicBezTo>
                <a:cubicBezTo>
                  <a:pt x="97" y="90"/>
                  <a:pt x="99" y="91"/>
                  <a:pt x="100" y="92"/>
                </a:cubicBezTo>
                <a:cubicBezTo>
                  <a:pt x="96" y="95"/>
                  <a:pt x="93" y="100"/>
                  <a:pt x="95" y="105"/>
                </a:cubicBezTo>
                <a:moveTo>
                  <a:pt x="162" y="120"/>
                </a:moveTo>
                <a:cubicBezTo>
                  <a:pt x="164" y="114"/>
                  <a:pt x="178" y="109"/>
                  <a:pt x="179" y="118"/>
                </a:cubicBezTo>
                <a:cubicBezTo>
                  <a:pt x="179" y="124"/>
                  <a:pt x="182" y="121"/>
                  <a:pt x="181" y="117"/>
                </a:cubicBezTo>
                <a:cubicBezTo>
                  <a:pt x="180" y="113"/>
                  <a:pt x="176" y="110"/>
                  <a:pt x="172" y="110"/>
                </a:cubicBezTo>
                <a:cubicBezTo>
                  <a:pt x="168" y="110"/>
                  <a:pt x="164" y="112"/>
                  <a:pt x="161" y="116"/>
                </a:cubicBezTo>
                <a:cubicBezTo>
                  <a:pt x="159" y="119"/>
                  <a:pt x="155" y="120"/>
                  <a:pt x="153" y="124"/>
                </a:cubicBezTo>
                <a:cubicBezTo>
                  <a:pt x="151" y="130"/>
                  <a:pt x="151" y="143"/>
                  <a:pt x="157" y="147"/>
                </a:cubicBezTo>
                <a:cubicBezTo>
                  <a:pt x="143" y="138"/>
                  <a:pt x="141" y="118"/>
                  <a:pt x="153" y="106"/>
                </a:cubicBezTo>
                <a:cubicBezTo>
                  <a:pt x="158" y="101"/>
                  <a:pt x="167" y="98"/>
                  <a:pt x="174" y="101"/>
                </a:cubicBezTo>
                <a:cubicBezTo>
                  <a:pt x="179" y="103"/>
                  <a:pt x="178" y="99"/>
                  <a:pt x="182" y="98"/>
                </a:cubicBezTo>
                <a:cubicBezTo>
                  <a:pt x="185" y="96"/>
                  <a:pt x="189" y="96"/>
                  <a:pt x="192" y="98"/>
                </a:cubicBezTo>
                <a:cubicBezTo>
                  <a:pt x="194" y="100"/>
                  <a:pt x="196" y="102"/>
                  <a:pt x="197" y="105"/>
                </a:cubicBezTo>
                <a:cubicBezTo>
                  <a:pt x="198" y="109"/>
                  <a:pt x="195" y="111"/>
                  <a:pt x="193" y="115"/>
                </a:cubicBezTo>
                <a:cubicBezTo>
                  <a:pt x="193" y="117"/>
                  <a:pt x="196" y="121"/>
                  <a:pt x="195" y="124"/>
                </a:cubicBezTo>
                <a:cubicBezTo>
                  <a:pt x="195" y="128"/>
                  <a:pt x="192" y="131"/>
                  <a:pt x="188" y="131"/>
                </a:cubicBezTo>
                <a:cubicBezTo>
                  <a:pt x="185" y="132"/>
                  <a:pt x="182" y="128"/>
                  <a:pt x="179" y="131"/>
                </a:cubicBezTo>
                <a:cubicBezTo>
                  <a:pt x="177" y="134"/>
                  <a:pt x="174" y="135"/>
                  <a:pt x="171" y="134"/>
                </a:cubicBezTo>
                <a:cubicBezTo>
                  <a:pt x="164" y="133"/>
                  <a:pt x="160" y="126"/>
                  <a:pt x="162" y="120"/>
                </a:cubicBezTo>
                <a:moveTo>
                  <a:pt x="120" y="100"/>
                </a:moveTo>
                <a:cubicBezTo>
                  <a:pt x="121" y="92"/>
                  <a:pt x="130" y="89"/>
                  <a:pt x="136" y="92"/>
                </a:cubicBezTo>
                <a:cubicBezTo>
                  <a:pt x="138" y="93"/>
                  <a:pt x="139" y="96"/>
                  <a:pt x="142" y="95"/>
                </a:cubicBezTo>
                <a:cubicBezTo>
                  <a:pt x="145" y="93"/>
                  <a:pt x="147" y="92"/>
                  <a:pt x="150" y="93"/>
                </a:cubicBezTo>
                <a:cubicBezTo>
                  <a:pt x="154" y="94"/>
                  <a:pt x="156" y="97"/>
                  <a:pt x="156" y="100"/>
                </a:cubicBezTo>
                <a:cubicBezTo>
                  <a:pt x="153" y="102"/>
                  <a:pt x="150" y="105"/>
                  <a:pt x="147" y="108"/>
                </a:cubicBezTo>
                <a:cubicBezTo>
                  <a:pt x="146" y="110"/>
                  <a:pt x="139" y="123"/>
                  <a:pt x="142" y="126"/>
                </a:cubicBezTo>
                <a:cubicBezTo>
                  <a:pt x="138" y="122"/>
                  <a:pt x="133" y="120"/>
                  <a:pt x="128" y="119"/>
                </a:cubicBezTo>
                <a:cubicBezTo>
                  <a:pt x="126" y="118"/>
                  <a:pt x="111" y="119"/>
                  <a:pt x="111" y="119"/>
                </a:cubicBezTo>
                <a:cubicBezTo>
                  <a:pt x="109" y="116"/>
                  <a:pt x="109" y="111"/>
                  <a:pt x="112" y="108"/>
                </a:cubicBezTo>
                <a:cubicBezTo>
                  <a:pt x="114" y="106"/>
                  <a:pt x="116" y="105"/>
                  <a:pt x="119" y="105"/>
                </a:cubicBezTo>
                <a:cubicBezTo>
                  <a:pt x="120" y="105"/>
                  <a:pt x="120" y="101"/>
                  <a:pt x="120" y="100"/>
                </a:cubicBezTo>
                <a:moveTo>
                  <a:pt x="257" y="133"/>
                </a:moveTo>
                <a:cubicBezTo>
                  <a:pt x="244" y="140"/>
                  <a:pt x="230" y="132"/>
                  <a:pt x="216" y="136"/>
                </a:cubicBezTo>
                <a:cubicBezTo>
                  <a:pt x="205" y="140"/>
                  <a:pt x="199" y="150"/>
                  <a:pt x="189" y="156"/>
                </a:cubicBezTo>
                <a:cubicBezTo>
                  <a:pt x="178" y="162"/>
                  <a:pt x="166" y="157"/>
                  <a:pt x="158" y="147"/>
                </a:cubicBezTo>
                <a:cubicBezTo>
                  <a:pt x="153" y="139"/>
                  <a:pt x="149" y="125"/>
                  <a:pt x="159" y="119"/>
                </a:cubicBezTo>
                <a:cubicBezTo>
                  <a:pt x="158" y="123"/>
                  <a:pt x="159" y="129"/>
                  <a:pt x="161" y="132"/>
                </a:cubicBezTo>
                <a:cubicBezTo>
                  <a:pt x="162" y="133"/>
                  <a:pt x="167" y="137"/>
                  <a:pt x="168" y="136"/>
                </a:cubicBezTo>
                <a:cubicBezTo>
                  <a:pt x="165" y="145"/>
                  <a:pt x="172" y="153"/>
                  <a:pt x="181" y="153"/>
                </a:cubicBezTo>
                <a:cubicBezTo>
                  <a:pt x="190" y="153"/>
                  <a:pt x="198" y="145"/>
                  <a:pt x="204" y="139"/>
                </a:cubicBezTo>
                <a:cubicBezTo>
                  <a:pt x="219" y="124"/>
                  <a:pt x="239" y="139"/>
                  <a:pt x="257" y="133"/>
                </a:cubicBezTo>
                <a:moveTo>
                  <a:pt x="128" y="157"/>
                </a:moveTo>
                <a:cubicBezTo>
                  <a:pt x="130" y="155"/>
                  <a:pt x="132" y="153"/>
                  <a:pt x="133" y="150"/>
                </a:cubicBezTo>
                <a:cubicBezTo>
                  <a:pt x="133" y="149"/>
                  <a:pt x="133" y="148"/>
                  <a:pt x="133" y="147"/>
                </a:cubicBezTo>
                <a:cubicBezTo>
                  <a:pt x="135" y="147"/>
                  <a:pt x="137" y="147"/>
                  <a:pt x="139" y="148"/>
                </a:cubicBezTo>
                <a:cubicBezTo>
                  <a:pt x="146" y="151"/>
                  <a:pt x="150" y="157"/>
                  <a:pt x="155" y="162"/>
                </a:cubicBezTo>
                <a:cubicBezTo>
                  <a:pt x="167" y="172"/>
                  <a:pt x="183" y="171"/>
                  <a:pt x="195" y="161"/>
                </a:cubicBezTo>
                <a:cubicBezTo>
                  <a:pt x="200" y="157"/>
                  <a:pt x="204" y="152"/>
                  <a:pt x="209" y="148"/>
                </a:cubicBezTo>
                <a:cubicBezTo>
                  <a:pt x="214" y="143"/>
                  <a:pt x="221" y="141"/>
                  <a:pt x="229" y="142"/>
                </a:cubicBezTo>
                <a:cubicBezTo>
                  <a:pt x="240" y="142"/>
                  <a:pt x="252" y="142"/>
                  <a:pt x="261" y="134"/>
                </a:cubicBezTo>
                <a:cubicBezTo>
                  <a:pt x="254" y="143"/>
                  <a:pt x="243" y="143"/>
                  <a:pt x="233" y="143"/>
                </a:cubicBezTo>
                <a:cubicBezTo>
                  <a:pt x="217" y="143"/>
                  <a:pt x="209" y="152"/>
                  <a:pt x="199" y="164"/>
                </a:cubicBezTo>
                <a:cubicBezTo>
                  <a:pt x="190" y="174"/>
                  <a:pt x="177" y="180"/>
                  <a:pt x="164" y="178"/>
                </a:cubicBezTo>
                <a:cubicBezTo>
                  <a:pt x="157" y="177"/>
                  <a:pt x="151" y="174"/>
                  <a:pt x="146" y="170"/>
                </a:cubicBezTo>
                <a:cubicBezTo>
                  <a:pt x="140" y="166"/>
                  <a:pt x="136" y="159"/>
                  <a:pt x="128" y="157"/>
                </a:cubicBezTo>
                <a:moveTo>
                  <a:pt x="101" y="134"/>
                </a:moveTo>
                <a:cubicBezTo>
                  <a:pt x="108" y="117"/>
                  <a:pt x="131" y="118"/>
                  <a:pt x="142" y="130"/>
                </a:cubicBezTo>
                <a:cubicBezTo>
                  <a:pt x="144" y="138"/>
                  <a:pt x="148" y="145"/>
                  <a:pt x="155" y="150"/>
                </a:cubicBezTo>
                <a:cubicBezTo>
                  <a:pt x="158" y="151"/>
                  <a:pt x="160" y="152"/>
                  <a:pt x="163" y="154"/>
                </a:cubicBezTo>
                <a:cubicBezTo>
                  <a:pt x="166" y="157"/>
                  <a:pt x="170" y="159"/>
                  <a:pt x="174" y="160"/>
                </a:cubicBezTo>
                <a:cubicBezTo>
                  <a:pt x="189" y="163"/>
                  <a:pt x="197" y="149"/>
                  <a:pt x="208" y="142"/>
                </a:cubicBezTo>
                <a:cubicBezTo>
                  <a:pt x="224" y="130"/>
                  <a:pt x="244" y="143"/>
                  <a:pt x="260" y="133"/>
                </a:cubicBezTo>
                <a:cubicBezTo>
                  <a:pt x="251" y="141"/>
                  <a:pt x="238" y="140"/>
                  <a:pt x="227" y="140"/>
                </a:cubicBezTo>
                <a:cubicBezTo>
                  <a:pt x="207" y="140"/>
                  <a:pt x="202" y="158"/>
                  <a:pt x="186" y="165"/>
                </a:cubicBezTo>
                <a:cubicBezTo>
                  <a:pt x="179" y="168"/>
                  <a:pt x="171" y="169"/>
                  <a:pt x="163" y="165"/>
                </a:cubicBezTo>
                <a:cubicBezTo>
                  <a:pt x="156" y="162"/>
                  <a:pt x="152" y="155"/>
                  <a:pt x="146" y="150"/>
                </a:cubicBezTo>
                <a:cubicBezTo>
                  <a:pt x="143" y="148"/>
                  <a:pt x="140" y="146"/>
                  <a:pt x="137" y="146"/>
                </a:cubicBezTo>
                <a:cubicBezTo>
                  <a:pt x="134" y="145"/>
                  <a:pt x="134" y="146"/>
                  <a:pt x="133" y="143"/>
                </a:cubicBezTo>
                <a:cubicBezTo>
                  <a:pt x="132" y="141"/>
                  <a:pt x="131" y="140"/>
                  <a:pt x="130" y="138"/>
                </a:cubicBezTo>
                <a:cubicBezTo>
                  <a:pt x="126" y="133"/>
                  <a:pt x="118" y="132"/>
                  <a:pt x="113" y="135"/>
                </a:cubicBezTo>
                <a:cubicBezTo>
                  <a:pt x="108" y="138"/>
                  <a:pt x="105" y="146"/>
                  <a:pt x="109" y="150"/>
                </a:cubicBezTo>
                <a:cubicBezTo>
                  <a:pt x="112" y="153"/>
                  <a:pt x="115" y="151"/>
                  <a:pt x="113" y="149"/>
                </a:cubicBezTo>
                <a:cubicBezTo>
                  <a:pt x="109" y="147"/>
                  <a:pt x="109" y="144"/>
                  <a:pt x="111" y="141"/>
                </a:cubicBezTo>
                <a:cubicBezTo>
                  <a:pt x="120" y="126"/>
                  <a:pt x="140" y="147"/>
                  <a:pt x="125" y="156"/>
                </a:cubicBezTo>
                <a:cubicBezTo>
                  <a:pt x="123" y="157"/>
                  <a:pt x="119" y="156"/>
                  <a:pt x="118" y="158"/>
                </a:cubicBezTo>
                <a:cubicBezTo>
                  <a:pt x="115" y="160"/>
                  <a:pt x="116" y="163"/>
                  <a:pt x="112" y="165"/>
                </a:cubicBezTo>
                <a:cubicBezTo>
                  <a:pt x="109" y="166"/>
                  <a:pt x="106" y="166"/>
                  <a:pt x="103" y="164"/>
                </a:cubicBezTo>
                <a:cubicBezTo>
                  <a:pt x="101" y="162"/>
                  <a:pt x="101" y="157"/>
                  <a:pt x="97" y="157"/>
                </a:cubicBezTo>
                <a:cubicBezTo>
                  <a:pt x="90" y="156"/>
                  <a:pt x="85" y="149"/>
                  <a:pt x="88" y="143"/>
                </a:cubicBezTo>
                <a:cubicBezTo>
                  <a:pt x="89" y="140"/>
                  <a:pt x="91" y="138"/>
                  <a:pt x="94" y="137"/>
                </a:cubicBezTo>
                <a:cubicBezTo>
                  <a:pt x="96" y="136"/>
                  <a:pt x="100" y="137"/>
                  <a:pt x="101" y="134"/>
                </a:cubicBezTo>
                <a:moveTo>
                  <a:pt x="96" y="116"/>
                </a:moveTo>
                <a:cubicBezTo>
                  <a:pt x="97" y="113"/>
                  <a:pt x="101" y="112"/>
                  <a:pt x="100" y="109"/>
                </a:cubicBezTo>
                <a:cubicBezTo>
                  <a:pt x="100" y="106"/>
                  <a:pt x="97" y="105"/>
                  <a:pt x="97" y="102"/>
                </a:cubicBezTo>
                <a:cubicBezTo>
                  <a:pt x="97" y="99"/>
                  <a:pt x="99" y="97"/>
                  <a:pt x="101" y="95"/>
                </a:cubicBezTo>
                <a:cubicBezTo>
                  <a:pt x="103" y="94"/>
                  <a:pt x="107" y="94"/>
                  <a:pt x="107" y="91"/>
                </a:cubicBezTo>
                <a:cubicBezTo>
                  <a:pt x="107" y="83"/>
                  <a:pt x="107" y="77"/>
                  <a:pt x="114" y="72"/>
                </a:cubicBezTo>
                <a:cubicBezTo>
                  <a:pt x="119" y="68"/>
                  <a:pt x="126" y="68"/>
                  <a:pt x="132" y="71"/>
                </a:cubicBezTo>
                <a:cubicBezTo>
                  <a:pt x="135" y="72"/>
                  <a:pt x="136" y="75"/>
                  <a:pt x="139" y="77"/>
                </a:cubicBezTo>
                <a:cubicBezTo>
                  <a:pt x="141" y="79"/>
                  <a:pt x="143" y="76"/>
                  <a:pt x="146" y="75"/>
                </a:cubicBezTo>
                <a:cubicBezTo>
                  <a:pt x="153" y="73"/>
                  <a:pt x="155" y="79"/>
                  <a:pt x="157" y="84"/>
                </a:cubicBezTo>
                <a:cubicBezTo>
                  <a:pt x="158" y="87"/>
                  <a:pt x="162" y="84"/>
                  <a:pt x="164" y="85"/>
                </a:cubicBezTo>
                <a:cubicBezTo>
                  <a:pt x="166" y="85"/>
                  <a:pt x="169" y="87"/>
                  <a:pt x="170" y="89"/>
                </a:cubicBezTo>
                <a:cubicBezTo>
                  <a:pt x="171" y="93"/>
                  <a:pt x="171" y="97"/>
                  <a:pt x="167" y="97"/>
                </a:cubicBezTo>
                <a:cubicBezTo>
                  <a:pt x="164" y="97"/>
                  <a:pt x="161" y="98"/>
                  <a:pt x="158" y="99"/>
                </a:cubicBezTo>
                <a:cubicBezTo>
                  <a:pt x="156" y="92"/>
                  <a:pt x="148" y="89"/>
                  <a:pt x="142" y="93"/>
                </a:cubicBezTo>
                <a:cubicBezTo>
                  <a:pt x="139" y="94"/>
                  <a:pt x="137" y="91"/>
                  <a:pt x="134" y="90"/>
                </a:cubicBezTo>
                <a:cubicBezTo>
                  <a:pt x="131" y="89"/>
                  <a:pt x="127" y="89"/>
                  <a:pt x="124" y="91"/>
                </a:cubicBezTo>
                <a:cubicBezTo>
                  <a:pt x="121" y="93"/>
                  <a:pt x="119" y="96"/>
                  <a:pt x="118" y="99"/>
                </a:cubicBezTo>
                <a:cubicBezTo>
                  <a:pt x="117" y="103"/>
                  <a:pt x="119" y="103"/>
                  <a:pt x="115" y="105"/>
                </a:cubicBezTo>
                <a:cubicBezTo>
                  <a:pt x="109" y="107"/>
                  <a:pt x="107" y="115"/>
                  <a:pt x="110" y="120"/>
                </a:cubicBezTo>
                <a:cubicBezTo>
                  <a:pt x="107" y="122"/>
                  <a:pt x="103" y="128"/>
                  <a:pt x="99" y="126"/>
                </a:cubicBezTo>
                <a:cubicBezTo>
                  <a:pt x="96" y="123"/>
                  <a:pt x="94" y="119"/>
                  <a:pt x="96" y="116"/>
                </a:cubicBezTo>
                <a:moveTo>
                  <a:pt x="38" y="86"/>
                </a:moveTo>
                <a:cubicBezTo>
                  <a:pt x="41" y="85"/>
                  <a:pt x="44" y="83"/>
                  <a:pt x="46" y="80"/>
                </a:cubicBezTo>
                <a:cubicBezTo>
                  <a:pt x="48" y="77"/>
                  <a:pt x="51" y="81"/>
                  <a:pt x="53" y="83"/>
                </a:cubicBezTo>
                <a:cubicBezTo>
                  <a:pt x="57" y="89"/>
                  <a:pt x="58" y="97"/>
                  <a:pt x="61" y="104"/>
                </a:cubicBezTo>
                <a:cubicBezTo>
                  <a:pt x="63" y="110"/>
                  <a:pt x="68" y="116"/>
                  <a:pt x="75" y="118"/>
                </a:cubicBezTo>
                <a:cubicBezTo>
                  <a:pt x="78" y="120"/>
                  <a:pt x="82" y="120"/>
                  <a:pt x="85" y="121"/>
                </a:cubicBezTo>
                <a:cubicBezTo>
                  <a:pt x="88" y="121"/>
                  <a:pt x="90" y="121"/>
                  <a:pt x="92" y="120"/>
                </a:cubicBezTo>
                <a:cubicBezTo>
                  <a:pt x="93" y="122"/>
                  <a:pt x="93" y="124"/>
                  <a:pt x="94" y="125"/>
                </a:cubicBezTo>
                <a:cubicBezTo>
                  <a:pt x="82" y="129"/>
                  <a:pt x="68" y="128"/>
                  <a:pt x="58" y="120"/>
                </a:cubicBezTo>
                <a:cubicBezTo>
                  <a:pt x="53" y="115"/>
                  <a:pt x="49" y="110"/>
                  <a:pt x="47" y="104"/>
                </a:cubicBezTo>
                <a:cubicBezTo>
                  <a:pt x="44" y="98"/>
                  <a:pt x="43" y="90"/>
                  <a:pt x="38" y="86"/>
                </a:cubicBezTo>
                <a:moveTo>
                  <a:pt x="8" y="70"/>
                </a:moveTo>
                <a:cubicBezTo>
                  <a:pt x="4" y="66"/>
                  <a:pt x="4" y="60"/>
                  <a:pt x="8" y="56"/>
                </a:cubicBezTo>
                <a:cubicBezTo>
                  <a:pt x="12" y="51"/>
                  <a:pt x="16" y="52"/>
                  <a:pt x="21" y="54"/>
                </a:cubicBezTo>
                <a:cubicBezTo>
                  <a:pt x="24" y="54"/>
                  <a:pt x="25" y="52"/>
                  <a:pt x="27" y="51"/>
                </a:cubicBezTo>
                <a:cubicBezTo>
                  <a:pt x="30" y="49"/>
                  <a:pt x="33" y="48"/>
                  <a:pt x="37" y="48"/>
                </a:cubicBezTo>
                <a:cubicBezTo>
                  <a:pt x="44" y="48"/>
                  <a:pt x="52" y="51"/>
                  <a:pt x="56" y="57"/>
                </a:cubicBezTo>
                <a:cubicBezTo>
                  <a:pt x="58" y="59"/>
                  <a:pt x="60" y="61"/>
                  <a:pt x="61" y="64"/>
                </a:cubicBezTo>
                <a:cubicBezTo>
                  <a:pt x="63" y="68"/>
                  <a:pt x="62" y="70"/>
                  <a:pt x="61" y="75"/>
                </a:cubicBezTo>
                <a:cubicBezTo>
                  <a:pt x="61" y="81"/>
                  <a:pt x="63" y="87"/>
                  <a:pt x="66" y="93"/>
                </a:cubicBezTo>
                <a:cubicBezTo>
                  <a:pt x="69" y="97"/>
                  <a:pt x="71" y="102"/>
                  <a:pt x="74" y="106"/>
                </a:cubicBezTo>
                <a:cubicBezTo>
                  <a:pt x="79" y="112"/>
                  <a:pt x="86" y="114"/>
                  <a:pt x="93" y="114"/>
                </a:cubicBezTo>
                <a:cubicBezTo>
                  <a:pt x="93" y="115"/>
                  <a:pt x="92" y="117"/>
                  <a:pt x="92" y="119"/>
                </a:cubicBezTo>
                <a:cubicBezTo>
                  <a:pt x="89" y="119"/>
                  <a:pt x="86" y="119"/>
                  <a:pt x="83" y="119"/>
                </a:cubicBezTo>
                <a:cubicBezTo>
                  <a:pt x="78" y="118"/>
                  <a:pt x="74" y="117"/>
                  <a:pt x="70" y="114"/>
                </a:cubicBezTo>
                <a:cubicBezTo>
                  <a:pt x="61" y="107"/>
                  <a:pt x="60" y="97"/>
                  <a:pt x="57" y="88"/>
                </a:cubicBezTo>
                <a:cubicBezTo>
                  <a:pt x="55" y="84"/>
                  <a:pt x="53" y="81"/>
                  <a:pt x="49" y="78"/>
                </a:cubicBezTo>
                <a:cubicBezTo>
                  <a:pt x="47" y="77"/>
                  <a:pt x="48" y="76"/>
                  <a:pt x="48" y="73"/>
                </a:cubicBezTo>
                <a:cubicBezTo>
                  <a:pt x="49" y="71"/>
                  <a:pt x="48" y="69"/>
                  <a:pt x="47" y="66"/>
                </a:cubicBezTo>
                <a:cubicBezTo>
                  <a:pt x="43" y="58"/>
                  <a:pt x="30" y="56"/>
                  <a:pt x="25" y="64"/>
                </a:cubicBezTo>
                <a:cubicBezTo>
                  <a:pt x="24" y="66"/>
                  <a:pt x="23" y="69"/>
                  <a:pt x="24" y="71"/>
                </a:cubicBezTo>
                <a:cubicBezTo>
                  <a:pt x="24" y="72"/>
                  <a:pt x="27" y="76"/>
                  <a:pt x="28" y="73"/>
                </a:cubicBezTo>
                <a:cubicBezTo>
                  <a:pt x="28" y="71"/>
                  <a:pt x="26" y="70"/>
                  <a:pt x="27" y="68"/>
                </a:cubicBezTo>
                <a:cubicBezTo>
                  <a:pt x="27" y="65"/>
                  <a:pt x="30" y="63"/>
                  <a:pt x="32" y="63"/>
                </a:cubicBezTo>
                <a:cubicBezTo>
                  <a:pt x="41" y="59"/>
                  <a:pt x="49" y="70"/>
                  <a:pt x="44" y="78"/>
                </a:cubicBezTo>
                <a:cubicBezTo>
                  <a:pt x="42" y="82"/>
                  <a:pt x="38" y="84"/>
                  <a:pt x="34" y="83"/>
                </a:cubicBezTo>
                <a:cubicBezTo>
                  <a:pt x="32" y="83"/>
                  <a:pt x="30" y="81"/>
                  <a:pt x="28" y="81"/>
                </a:cubicBezTo>
                <a:cubicBezTo>
                  <a:pt x="27" y="82"/>
                  <a:pt x="26" y="84"/>
                  <a:pt x="24" y="85"/>
                </a:cubicBezTo>
                <a:cubicBezTo>
                  <a:pt x="20" y="87"/>
                  <a:pt x="15" y="85"/>
                  <a:pt x="13" y="81"/>
                </a:cubicBezTo>
                <a:cubicBezTo>
                  <a:pt x="12" y="80"/>
                  <a:pt x="12" y="77"/>
                  <a:pt x="12" y="75"/>
                </a:cubicBezTo>
                <a:cubicBezTo>
                  <a:pt x="12" y="72"/>
                  <a:pt x="10" y="72"/>
                  <a:pt x="8" y="70"/>
                </a:cubicBezTo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方正启体简体" panose="03000509000000000000" pitchFamily="65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65932" y="482409"/>
            <a:ext cx="34169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1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行楷" panose="02010800040101010101" charset="-122"/>
                <a:ea typeface="华文行楷" panose="02010800040101010101" charset="-122"/>
                <a:cs typeface="+mn-cs"/>
              </a:rPr>
              <a:t>难点名称</a:t>
            </a:r>
            <a:endParaRPr kumimoji="0" lang="zh-CN" altLang="en-US" sz="6000" b="1" i="1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华文行楷" panose="02010800040101010101" charset="-122"/>
              <a:ea typeface="华文行楷" panose="02010800040101010101" charset="-122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9144" y="1795271"/>
            <a:ext cx="11673712" cy="813556"/>
          </a:xfrm>
          <a:prstGeom prst="rect">
            <a:avLst/>
          </a:prstGeom>
          <a:ln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4000" b="1" smtClean="0">
                <a:solidFill>
                  <a:prstClr val="black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掌握</a:t>
            </a:r>
            <a:r>
              <a:rPr lang="en-US" altLang="zh-CN" sz="4000" b="1">
                <a:solidFill>
                  <a:prstClr val="black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《</a:t>
            </a:r>
            <a:r>
              <a:rPr lang="zh-CN" altLang="en-US" sz="4000" b="1">
                <a:solidFill>
                  <a:prstClr val="black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声声慢</a:t>
            </a:r>
            <a:r>
              <a:rPr lang="en-US" altLang="zh-CN" sz="4000" b="1">
                <a:solidFill>
                  <a:prstClr val="black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》</a:t>
            </a:r>
            <a:r>
              <a:rPr lang="zh-CN" altLang="en-US" sz="4000" b="1">
                <a:solidFill>
                  <a:prstClr val="black"/>
                </a:solidFill>
                <a:latin typeface="Century Gothic" panose="020b0502020202020204" pitchFamily="34" charset="0"/>
                <a:ea typeface="冬青黑体简体中文 W3" panose="020b0300000000000000" pitchFamily="34" charset="-122"/>
              </a:rPr>
              <a:t>中意象的丰富内涵，感悟别样愁情</a:t>
            </a:r>
          </a:p>
        </p:txBody>
      </p:sp>
    </p:spTree>
    <p:custDataLst>
      <p:tags r:id="rId4"/>
    </p:custDataLst>
  </p:cSld>
  <p:clrMapOvr>
    <a:masterClrMapping/>
  </p:clrMapOvr>
  <mc:AlternateContent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3" name="组合 42"/>
          <p:cNvGrpSpPr/>
          <p:nvPr/>
        </p:nvGrpSpPr>
        <p:grpSpPr>
          <a:xfrm>
            <a:off x="2514003" y="247699"/>
            <a:ext cx="1079556" cy="887986"/>
            <a:chOff x="-2777817" y="-1526362"/>
            <a:chExt cx="1865739" cy="153466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28556">
              <a:off x="-2318433" y="-1443473"/>
              <a:ext cx="1489244" cy="1323466"/>
            </a:xfrm>
            <a:prstGeom prst="rect">
              <a:avLst/>
            </a:prstGeom>
          </p:spPr>
        </p:pic>
        <p:sp>
          <p:nvSpPr>
            <p:cNvPr id="45" name="文本框 44"/>
            <p:cNvSpPr txBox="1"/>
            <p:nvPr/>
          </p:nvSpPr>
          <p:spPr>
            <a:xfrm>
              <a:off x="-2243654" y="-1213149"/>
              <a:ext cx="994587" cy="1221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3D09E7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朗</a:t>
              </a:r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2777817" y="-602425"/>
              <a:ext cx="1068326" cy="551900"/>
            </a:xfrm>
            <a:prstGeom prst="rect">
              <a:avLst/>
            </a:prstGeom>
          </p:spPr>
        </p:pic>
      </p:grpSp>
      <p:grpSp>
        <p:nvGrpSpPr>
          <p:cNvPr id="50" name="组合 49"/>
          <p:cNvGrpSpPr/>
          <p:nvPr/>
        </p:nvGrpSpPr>
        <p:grpSpPr>
          <a:xfrm>
            <a:off x="3927309" y="232151"/>
            <a:ext cx="895637" cy="970979"/>
            <a:chOff x="9981866" y="-5195081"/>
            <a:chExt cx="1547882" cy="1678096"/>
          </a:xfrm>
        </p:grpSpPr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28556">
              <a:off x="10123393" y="-5112191"/>
              <a:ext cx="1489245" cy="1323465"/>
            </a:xfrm>
            <a:prstGeom prst="rect">
              <a:avLst/>
            </a:prstGeom>
          </p:spPr>
        </p:pic>
        <p:sp>
          <p:nvSpPr>
            <p:cNvPr id="52" name="文本框 51"/>
            <p:cNvSpPr txBox="1"/>
            <p:nvPr/>
          </p:nvSpPr>
          <p:spPr>
            <a:xfrm>
              <a:off x="10224577" y="-4964823"/>
              <a:ext cx="994587" cy="1221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b="1">
                  <a:solidFill>
                    <a:srgbClr val="3D09E7"/>
                  </a:solidFill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读</a:t>
              </a: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9981866" y="-4068885"/>
              <a:ext cx="1068326" cy="551900"/>
            </a:xfrm>
            <a:prstGeom prst="rect">
              <a:avLst/>
            </a:prstGeom>
          </p:spPr>
        </p:pic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3" t="7454" b="3538"/>
          <a:stretch>
            <a:fillRect/>
          </a:stretch>
        </p:blipFill>
        <p:spPr>
          <a:xfrm>
            <a:off x="6828" y="401852"/>
            <a:ext cx="4122738" cy="634191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45" y="1820332"/>
            <a:ext cx="3958106" cy="3958103"/>
          </a:xfrm>
          <a:prstGeom prst="rect">
            <a:avLst/>
          </a:prstGeom>
        </p:spPr>
      </p:pic>
      <p:sp>
        <p:nvSpPr>
          <p:cNvPr id="6146" name="Rectangle 3"/>
          <p:cNvSpPr/>
          <p:nvPr/>
        </p:nvSpPr>
        <p:spPr>
          <a:xfrm>
            <a:off x="3927309" y="1820332"/>
            <a:ext cx="8195733" cy="41503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3200" b="1">
                <a:solidFill>
                  <a:srgbClr val="9900CC"/>
                </a:solidFill>
                <a:latin typeface="创艺简隶书" pitchFamily="2" charset="-122"/>
                <a:ea typeface="创艺简隶书" pitchFamily="2" charset="-122"/>
              </a:rPr>
              <a:t>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寻寻觅觅，冷冷清清，凄凄惨惨戚戚。乍暖还寒时侯，最难将息。三杯两盏淡酒， 怎敌他、晚来风急！雁过也，正伤心，却是旧时相识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。    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满地</a:t>
            </a:r>
            <a:r>
              <a:rPr lang="zh-CN" altLang="en-US" sz="3200" b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黄花堆积，憔悴损，如今有谁堪摘？守着窗儿，独自怎生得黑？梧桐更兼细雨，到黄昏、点点滴滴。这次第，怎一个愁字</a:t>
            </a:r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了得！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400923" y="587735"/>
            <a:ext cx="3395133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smtClean="0">
                <a:latin typeface="黑体" panose="02010609060101010101" pitchFamily="49" charset="-122"/>
                <a:ea typeface="黑体" panose="02010609060101010101" pitchFamily="49" charset="-122"/>
              </a:rPr>
              <a:t>声声慢</a:t>
            </a:r>
            <a:endParaRPr lang="en-US" altLang="zh-CN" sz="40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r>
              <a:rPr lang="zh-CN" altLang="en-US" sz="3600" b="1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李清照（宋）</a:t>
            </a:r>
            <a:endParaRPr lang="zh-CN" altLang="en-US" sz="3600" b="1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514003" y="5974329"/>
            <a:ext cx="985397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>
                <a:solidFill>
                  <a:srgbClr val="3D09E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思考：</a:t>
            </a:r>
            <a:r>
              <a:rPr lang="zh-CN" altLang="en-US" sz="3200" b="1">
                <a:solidFill>
                  <a:srgbClr val="3D09E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词作中最能体现作者情感的</a:t>
            </a:r>
            <a:r>
              <a:rPr lang="zh-CN" altLang="en-US" sz="3200" b="1" smtClean="0">
                <a:solidFill>
                  <a:srgbClr val="3D09E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字眼？</a:t>
            </a:r>
            <a:endParaRPr lang="zh-CN" altLang="en-US" sz="3200" b="1">
              <a:solidFill>
                <a:srgbClr val="3D09E7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  <p:bldP spid="2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133856" y="2066544"/>
            <a:ext cx="1636776" cy="3392424"/>
          </a:xfrm>
          <a:prstGeom prst="rect">
            <a:avLst/>
          </a:prstGeom>
          <a:blipFill dpi="0" rotWithShape="1">
            <a:blip r:embed="rId3"/>
            <a:stretch>
              <a:fillRect l="-128000" t="-3000" r="-86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35224" y="2066544"/>
            <a:ext cx="1636776" cy="3392424"/>
          </a:xfrm>
          <a:prstGeom prst="rect">
            <a:avLst/>
          </a:prstGeom>
          <a:blipFill dpi="0" rotWithShape="1">
            <a:blip r:embed="rId4"/>
            <a:stretch>
              <a:fillRect l="-40000" t="-3000" r="-128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95937" y="2066544"/>
            <a:ext cx="1636776" cy="3392424"/>
          </a:xfrm>
          <a:prstGeom prst="rect">
            <a:avLst/>
          </a:prstGeom>
          <a:blipFill dpi="0" rotWithShape="1">
            <a:blip r:embed="rId5"/>
            <a:stretch>
              <a:fillRect l="-95000" t="-3000" r="-139000" b="-8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启体简体" panose="03000509000000000000" pitchFamily="65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81" y="4599041"/>
            <a:ext cx="4622292" cy="225895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0" y="266682"/>
            <a:ext cx="11672993" cy="1138777"/>
            <a:chOff x="0" y="125738"/>
            <a:chExt cx="11672993" cy="11387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8557"/>
            <a:stretch>
              <a:fillRect/>
            </a:stretch>
          </p:blipFill>
          <p:spPr>
            <a:xfrm flipH="1">
              <a:off x="0" y="125738"/>
              <a:ext cx="1492683" cy="1138777"/>
            </a:xfrm>
            <a:prstGeom prst="rect">
              <a:avLst/>
            </a:prstGeom>
          </p:spPr>
        </p:pic>
        <p:sp>
          <p:nvSpPr>
            <p:cNvPr id="11" name="TextBox 6"/>
            <p:cNvSpPr txBox="1"/>
            <p:nvPr/>
          </p:nvSpPr>
          <p:spPr>
            <a:xfrm>
              <a:off x="1631526" y="526627"/>
              <a:ext cx="10041467" cy="677108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4400" b="1" smtClean="0">
                  <a:latin typeface="方正启体简体" panose="03000509000000000000" pitchFamily="65" charset="-122"/>
                  <a:ea typeface="方正启体简体" panose="03000509000000000000" pitchFamily="65" charset="-122"/>
                </a:rPr>
                <a:t>一、最能体现作者情感的字眼？</a:t>
              </a:r>
              <a:endParaRPr lang="zh-CN" altLang="en-US" sz="4400" b="1">
                <a:latin typeface="方正启体简体" panose="03000509000000000000" pitchFamily="65" charset="-122"/>
                <a:ea typeface="方正启体简体" panose="03000509000000000000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9873827" y="1651294"/>
            <a:ext cx="1815395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3D09E7"/>
                </a:solidFill>
              </a:rPr>
              <a:t>愁</a:t>
            </a:r>
            <a:endParaRPr lang="zh-CN" altLang="en-US" sz="4400" b="1">
              <a:solidFill>
                <a:srgbClr val="3D09E7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73367" y="3277926"/>
            <a:ext cx="5606964" cy="92333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smtClean="0">
                <a:ln w="0"/>
                <a:solidFill>
                  <a:srgbClr val="3D09E7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一切景语皆情语</a:t>
            </a:r>
            <a:endParaRPr lang="zh-CN" altLang="en-US" sz="5400">
              <a:ln w="0"/>
              <a:solidFill>
                <a:srgbClr val="3D09E7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下箭头 13"/>
          <p:cNvSpPr/>
          <p:nvPr/>
        </p:nvSpPr>
        <p:spPr>
          <a:xfrm flipV="1">
            <a:off x="10422847" y="2433800"/>
            <a:ext cx="770467" cy="73161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7"/>
          <p:cNvSpPr/>
          <p:nvPr/>
        </p:nvSpPr>
        <p:spPr>
          <a:xfrm>
            <a:off x="10185400" y="3232920"/>
            <a:ext cx="1380829" cy="968335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Oval 7"/>
          <p:cNvSpPr/>
          <p:nvPr/>
        </p:nvSpPr>
        <p:spPr>
          <a:xfrm>
            <a:off x="8136468" y="3278588"/>
            <a:ext cx="1371600" cy="968335"/>
          </a:xfrm>
          <a:prstGeom prst="ellipse">
            <a:avLst/>
          </a:prstGeom>
          <a:solidFill>
            <a:schemeClr val="accent1">
              <a:alpha val="0"/>
            </a:schemeClr>
          </a:solidFill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下箭头 16"/>
          <p:cNvSpPr/>
          <p:nvPr/>
        </p:nvSpPr>
        <p:spPr>
          <a:xfrm>
            <a:off x="8440758" y="4197818"/>
            <a:ext cx="668867" cy="61881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8136468" y="4822473"/>
            <a:ext cx="1465754" cy="83099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4800" b="1" smtClean="0"/>
              <a:t>意象</a:t>
            </a:r>
            <a:endParaRPr lang="zh-CN" altLang="en-US" sz="4800" b="1"/>
          </a:p>
        </p:txBody>
      </p:sp>
    </p:spTree>
    <p:custDataLst>
      <p:tags r:id="rId8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41" name="Picture 6" descr="rwp00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2120" y="743903"/>
            <a:ext cx="2735263" cy="604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25" name="TextBox 6"/>
          <p:cNvSpPr txBox="1"/>
          <p:nvPr/>
        </p:nvSpPr>
        <p:spPr>
          <a:xfrm>
            <a:off x="1628140" y="79376"/>
            <a:ext cx="7608993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b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二、</a:t>
            </a:r>
            <a:r>
              <a:rPr lang="zh-CN" altLang="en-US" sz="4000" b="1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全词中</a:t>
            </a:r>
            <a:r>
              <a:rPr lang="zh-CN" altLang="en-US" sz="4000" b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，作者选了哪些意象？请一一找出来。</a:t>
            </a:r>
          </a:p>
        </p:txBody>
      </p:sp>
      <p:pic>
        <p:nvPicPr>
          <p:cNvPr id="18445" name="Picture 14" descr="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375411"/>
            <a:ext cx="2876550" cy="548258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Rectangle 3"/>
          <p:cNvSpPr/>
          <p:nvPr/>
        </p:nvSpPr>
        <p:spPr>
          <a:xfrm>
            <a:off x="2870852" y="1717458"/>
            <a:ext cx="6536918" cy="481978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800" b="1" smtClean="0">
                <a:solidFill>
                  <a:srgbClr val="9900CC"/>
                </a:solidFill>
                <a:latin typeface="创艺简隶书" pitchFamily="2" charset="-122"/>
                <a:ea typeface="创艺简隶书" pitchFamily="2" charset="-122"/>
              </a:rPr>
              <a:t>    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寻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寻觅觅，冷冷清清，凄凄惨惨戚戚。乍暖还寒时侯，最难将息。三杯两盏淡酒， 怎敌他、晚来风急！雁过也，正伤心，却是旧时相识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      </a:t>
            </a:r>
            <a:endParaRPr lang="en-US" altLang="zh-CN" sz="32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20000"/>
              </a:lnSpc>
            </a:pP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满地</a:t>
            </a:r>
            <a:r>
              <a:rPr lang="zh-CN" altLang="en-US" sz="3200" b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黄花堆积，憔悴损，如今有谁堪摘？守着窗儿，独自怎生得黑？梧桐更兼细雨，到黄昏、点点滴滴。这次第，怎一个愁字</a:t>
            </a:r>
            <a:r>
              <a:rPr lang="zh-CN" altLang="en-US" sz="32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了得！</a:t>
            </a:r>
          </a:p>
        </p:txBody>
      </p:sp>
      <p:sp>
        <p:nvSpPr>
          <p:cNvPr id="32" name="Oval 7"/>
          <p:cNvSpPr/>
          <p:nvPr/>
        </p:nvSpPr>
        <p:spPr>
          <a:xfrm>
            <a:off x="4967653" y="2936632"/>
            <a:ext cx="483577" cy="58029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4" name="Oval 7"/>
          <p:cNvSpPr/>
          <p:nvPr/>
        </p:nvSpPr>
        <p:spPr>
          <a:xfrm>
            <a:off x="8452338" y="2939562"/>
            <a:ext cx="483577" cy="58029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Oval 7"/>
          <p:cNvSpPr/>
          <p:nvPr/>
        </p:nvSpPr>
        <p:spPr>
          <a:xfrm>
            <a:off x="2930768" y="3572609"/>
            <a:ext cx="483577" cy="58029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Oval 7"/>
          <p:cNvSpPr/>
          <p:nvPr/>
        </p:nvSpPr>
        <p:spPr>
          <a:xfrm>
            <a:off x="5383821" y="5251939"/>
            <a:ext cx="805963" cy="58029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Oval 7"/>
          <p:cNvSpPr/>
          <p:nvPr/>
        </p:nvSpPr>
        <p:spPr>
          <a:xfrm>
            <a:off x="3786553" y="5298833"/>
            <a:ext cx="805963" cy="580292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Oval 7"/>
          <p:cNvSpPr/>
          <p:nvPr/>
        </p:nvSpPr>
        <p:spPr>
          <a:xfrm>
            <a:off x="4595445" y="4106008"/>
            <a:ext cx="846993" cy="638908"/>
          </a:xfrm>
          <a:prstGeom prst="ellipse">
            <a:avLst/>
          </a:prstGeom>
          <a:solidFill>
            <a:schemeClr val="accent1">
              <a:alpha val="0"/>
            </a:schemeClr>
          </a:solidFill>
          <a:ln w="158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0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椭圆 5"/>
          <p:cNvSpPr/>
          <p:nvPr/>
        </p:nvSpPr>
        <p:spPr>
          <a:xfrm>
            <a:off x="3197503" y="1878644"/>
            <a:ext cx="795873" cy="738663"/>
          </a:xfrm>
          <a:prstGeom prst="ellipse">
            <a:avLst/>
          </a:prstGeom>
          <a:ln>
            <a:solidFill>
              <a:srgbClr val="FF000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965" y="918814"/>
            <a:ext cx="1079214" cy="1091055"/>
          </a:xfrm>
          <a:prstGeom prst="rect">
            <a:avLst/>
          </a:prstGeom>
        </p:spPr>
      </p:pic>
      <p:sp>
        <p:nvSpPr>
          <p:cNvPr id="53" name="TextBox 6"/>
          <p:cNvSpPr txBox="1"/>
          <p:nvPr/>
        </p:nvSpPr>
        <p:spPr>
          <a:xfrm>
            <a:off x="3321567" y="1914875"/>
            <a:ext cx="793036" cy="123110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smtClean="0">
                <a:solidFill>
                  <a:srgbClr val="3D09E7"/>
                </a:solidFill>
                <a:latin typeface="方正启体简体" panose="03000509000000000000" pitchFamily="65" charset="-122"/>
                <a:ea typeface="方正启体简体" panose="03000509000000000000" pitchFamily="65" charset="-122"/>
              </a:rPr>
              <a:t>淡酒</a:t>
            </a:r>
            <a:endParaRPr lang="zh-CN" altLang="en-US" sz="4000" b="1">
              <a:solidFill>
                <a:srgbClr val="3D09E7"/>
              </a:solidFill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231776" y="1078024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壹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25" name="TextBox 6"/>
          <p:cNvSpPr txBox="1"/>
          <p:nvPr/>
        </p:nvSpPr>
        <p:spPr>
          <a:xfrm>
            <a:off x="3369102" y="1158172"/>
            <a:ext cx="2597132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意象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酒”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8" name="左箭头标注 7"/>
          <p:cNvSpPr/>
          <p:nvPr/>
        </p:nvSpPr>
        <p:spPr>
          <a:xfrm>
            <a:off x="4291342" y="1917759"/>
            <a:ext cx="2824682" cy="1316459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</a:t>
            </a:r>
            <a:r>
              <a:rPr lang="zh-CN" altLang="en-US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酒之淡</a:t>
            </a:r>
            <a:r>
              <a:rPr lang="en-US" altLang="zh-CN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”</a:t>
            </a:r>
            <a:r>
              <a:rPr lang="zh-CN" altLang="en-US" sz="32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反衬</a:t>
            </a:r>
            <a:r>
              <a:rPr lang="en-US" altLang="zh-CN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“</a:t>
            </a:r>
            <a:r>
              <a:rPr lang="zh-CN" altLang="en-US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愁之浓</a:t>
            </a:r>
            <a:r>
              <a:rPr lang="en-US" altLang="zh-CN" sz="3200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”</a:t>
            </a:r>
            <a:endParaRPr lang="zh-CN" altLang="en-US" sz="32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3066" y="4741332"/>
            <a:ext cx="3318933" cy="20280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矩形 15"/>
          <p:cNvSpPr/>
          <p:nvPr/>
        </p:nvSpPr>
        <p:spPr>
          <a:xfrm>
            <a:off x="230864" y="3658326"/>
            <a:ext cx="8632479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1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.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艰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难苦恨繁霜鬓，潦倒新停浊酒杯。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杜甫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登高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》</a:t>
            </a:r>
          </a:p>
          <a:p>
            <a:pPr lvl="0"/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2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.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抽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刀断水水更流，举杯消愁愁更愁。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李白</a:t>
            </a:r>
            <a:endParaRPr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lvl="0"/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3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.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酒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入愁肠，化作相思泪。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—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范仲淹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苏幕遮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》</a:t>
            </a:r>
            <a:endParaRPr lang="en-US" altLang="zh-CN" sz="2800" b="1" smtClean="0">
              <a:latin typeface="楷体" panose="02010609060101010101" pitchFamily="49" charset="-122"/>
              <a:ea typeface="华文行楷" panose="02010800040101010101" charset="-122"/>
            </a:endParaRPr>
          </a:p>
          <a:p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0091" y="5737528"/>
            <a:ext cx="5283200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000" b="1" smtClean="0"/>
              <a:t>结论：酒是愁情的象征</a:t>
            </a:r>
            <a:endParaRPr lang="zh-CN" altLang="en-US" sz="4000" b="1"/>
          </a:p>
        </p:txBody>
      </p:sp>
      <p:sp>
        <p:nvSpPr>
          <p:cNvPr id="13" name="TextBox 6"/>
          <p:cNvSpPr txBox="1"/>
          <p:nvPr/>
        </p:nvSpPr>
        <p:spPr>
          <a:xfrm>
            <a:off x="1061627" y="216727"/>
            <a:ext cx="9679639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4000" b="1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三</a:t>
            </a:r>
            <a:r>
              <a:rPr lang="zh-CN" altLang="en-US" sz="4000" b="1" smtClean="0">
                <a:latin typeface="方正启体简体" panose="03000509000000000000" pitchFamily="65" charset="-122"/>
                <a:ea typeface="方正启体简体" panose="03000509000000000000" pitchFamily="65" charset="-122"/>
              </a:rPr>
              <a:t>、理解词作中六个意象的丰富内涵</a:t>
            </a:r>
            <a:endParaRPr lang="zh-CN" altLang="en-US" sz="4000" b="1">
              <a:latin typeface="方正启体简体" panose="03000509000000000000" pitchFamily="65" charset="-122"/>
              <a:ea typeface="方正启体简体" panose="03000509000000000000" pitchFamily="65" charset="-122"/>
            </a:endParaRPr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3" grpId="0"/>
      <p:bldP spid="55" grpId="0"/>
      <p:bldP spid="25" grpId="0"/>
      <p:bldP spid="8" grpId="0"/>
      <p:bldP spid="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4795" y="0"/>
            <a:ext cx="1279603" cy="1279602"/>
          </a:xfrm>
          <a:prstGeom prst="rect">
            <a:avLst/>
          </a:prstGeom>
        </p:spPr>
      </p:pic>
      <p:sp>
        <p:nvSpPr>
          <p:cNvPr id="69" name="文本框 68"/>
          <p:cNvSpPr txBox="1"/>
          <p:nvPr/>
        </p:nvSpPr>
        <p:spPr>
          <a:xfrm>
            <a:off x="1860403" y="267898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贰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25" name="TextBox 6"/>
          <p:cNvSpPr txBox="1"/>
          <p:nvPr/>
        </p:nvSpPr>
        <p:spPr>
          <a:xfrm>
            <a:off x="2881418" y="352313"/>
            <a:ext cx="2780828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意象之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风”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2820066" y="1356617"/>
            <a:ext cx="523875" cy="12306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3D09E7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+mn-cs"/>
              </a:rPr>
              <a:t>急风</a:t>
            </a:r>
          </a:p>
        </p:txBody>
      </p:sp>
      <p:sp>
        <p:nvSpPr>
          <p:cNvPr id="12" name="左箭头标注 11"/>
          <p:cNvSpPr/>
          <p:nvPr/>
        </p:nvSpPr>
        <p:spPr>
          <a:xfrm>
            <a:off x="3506479" y="1204168"/>
            <a:ext cx="2476476" cy="1658620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风之急、风之凛冽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71769" y="3464762"/>
            <a:ext cx="1078653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1.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风急天高猿啸哀，渚清沙白鸟飞回。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杜甫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登高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》</a:t>
            </a:r>
          </a:p>
          <a:p>
            <a:pPr lvl="0">
              <a:defRPr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2.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八月秋高风怒号，卷我屋上三重茅。</a:t>
            </a:r>
            <a:endParaRPr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  <a:sym typeface="+mn-ea"/>
            </a:endParaRPr>
          </a:p>
          <a:p>
            <a:pPr lvl="0">
              <a:defRPr/>
            </a:pP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                                             —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杜甫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</a:t>
            </a:r>
            <a:r>
              <a:rPr lang="zh-CN" altLang="en-US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茅屋为秋风所破歌</a:t>
            </a:r>
            <a:r>
              <a:rPr lang="en-US" altLang="zh-CN" sz="2800" b="1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066" y="11661"/>
            <a:ext cx="3870594" cy="227530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1325033" y="5562671"/>
            <a:ext cx="6632005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 b="1" smtClean="0"/>
              <a:t>结论：秋风渲染肃杀、萧瑟气氛</a:t>
            </a:r>
            <a:endParaRPr lang="zh-CN" altLang="en-US" sz="3600" b="1"/>
          </a:p>
        </p:txBody>
      </p:sp>
    </p:spTree>
    <p:custDataLst>
      <p:tags r:id="rId6"/>
    </p:custDataLst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" grpId="0"/>
      <p:bldP spid="12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6" name="Picture 2" descr="https://i02piccdn.sogoucdn.com/b43c2b449dcbf01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818684" y="93039"/>
            <a:ext cx="3276600" cy="20288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114" y="0"/>
            <a:ext cx="1279603" cy="1279602"/>
          </a:xfrm>
          <a:prstGeom prst="rect">
            <a:avLst/>
          </a:prstGeom>
        </p:spPr>
      </p:pic>
      <p:sp>
        <p:nvSpPr>
          <p:cNvPr id="73" name="文本框 72"/>
          <p:cNvSpPr txBox="1"/>
          <p:nvPr/>
        </p:nvSpPr>
        <p:spPr>
          <a:xfrm>
            <a:off x="2328154" y="246843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叁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25" name="TextBox 6"/>
          <p:cNvSpPr txBox="1"/>
          <p:nvPr/>
        </p:nvSpPr>
        <p:spPr>
          <a:xfrm>
            <a:off x="3391372" y="343521"/>
            <a:ext cx="2815996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意象之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雁</a:t>
            </a:r>
            <a:r>
              <a:rPr kumimoji="0" lang="en-US" altLang="zh-CN" sz="40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3" name="TextBox 6"/>
          <p:cNvSpPr txBox="1"/>
          <p:nvPr/>
        </p:nvSpPr>
        <p:spPr>
          <a:xfrm>
            <a:off x="2881613" y="1727137"/>
            <a:ext cx="523875" cy="61555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3D09E7"/>
                </a:solidFill>
                <a:effectLst/>
                <a:uLnTx/>
                <a:uFillTx/>
                <a:latin typeface="方正启体简体" panose="03000509000000000000" pitchFamily="65" charset="-122"/>
                <a:ea typeface="方正启体简体" panose="03000509000000000000" pitchFamily="65" charset="-122"/>
                <a:cs typeface="+mn-cs"/>
              </a:rPr>
              <a:t>雁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3D09E7"/>
              </a:solidFill>
              <a:effectLst/>
              <a:uLnTx/>
              <a:uFillTx/>
              <a:latin typeface="方正启体简体" panose="03000509000000000000" pitchFamily="65" charset="-122"/>
              <a:ea typeface="方正启体简体" panose="03000509000000000000" pitchFamily="65" charset="-122"/>
              <a:cs typeface="+mn-cs"/>
            </a:endParaRPr>
          </a:p>
        </p:txBody>
      </p:sp>
      <p:sp>
        <p:nvSpPr>
          <p:cNvPr id="10" name="左箭头标注 9"/>
          <p:cNvSpPr/>
          <p:nvPr/>
        </p:nvSpPr>
        <p:spPr>
          <a:xfrm>
            <a:off x="3727938" y="1274885"/>
            <a:ext cx="2549770" cy="1528985"/>
          </a:xfrm>
          <a:prstGeom prst="left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鸿</a:t>
            </a: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雁传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书</a:t>
            </a:r>
            <a:r>
              <a:rPr lang="en-US" altLang="zh-CN" sz="2800" smtClean="0">
                <a:solidFill>
                  <a:prstClr val="white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.</a:t>
            </a:r>
            <a:r>
              <a:rPr kumimoji="0" lang="zh-CN" alt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信使的代称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165" y="3351909"/>
            <a:ext cx="1155507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1.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无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可奈何花落去，似曾相识雁归来。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晏殊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浣溪沙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》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  <a:p>
            <a:pPr marL="0" marR="0" lvl="0" indent="0" algn="l" defTabSz="914400" rtl="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2.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云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中谁寄锦书来？雁字回时，月满西楼。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李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清照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一剪</a:t>
            </a: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梅</a:t>
            </a:r>
            <a:r>
              <a:rPr kumimoji="0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》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9234" y="5197136"/>
            <a:ext cx="909385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smtClean="0"/>
              <a:t>结论：“雁”表达悲伤哀怨、离愁相思之情</a:t>
            </a:r>
            <a:endParaRPr lang="zh-CN" altLang="en-US" sz="3600" b="1"/>
          </a:p>
        </p:txBody>
      </p:sp>
    </p:spTree>
    <p:custDataLst>
      <p:tags r:id="rId6"/>
    </p:custDataLst>
  </p:cSld>
  <p:clrMapOvr>
    <a:masterClrMapping/>
  </p:clrMapOvr>
  <mc:AlternateContent>
    <mc:Choice xmlns:p14="http://schemas.microsoft.com/office/powerpoint/2010/main" Requires="p14">
      <p:transition p14:dur="250"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010112" cy="68580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0582" y="-39667"/>
            <a:ext cx="1279603" cy="1279602"/>
          </a:xfrm>
          <a:prstGeom prst="rect">
            <a:avLst/>
          </a:prstGeom>
        </p:spPr>
      </p:pic>
      <p:sp>
        <p:nvSpPr>
          <p:cNvPr id="77" name="文本框 76"/>
          <p:cNvSpPr txBox="1"/>
          <p:nvPr/>
        </p:nvSpPr>
        <p:spPr>
          <a:xfrm>
            <a:off x="3010112" y="193675"/>
            <a:ext cx="5925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肆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7"/>
          <a:stretch>
            <a:fillRect/>
          </a:stretch>
        </p:blipFill>
        <p:spPr>
          <a:xfrm flipH="1">
            <a:off x="0" y="125730"/>
            <a:ext cx="1492885" cy="11385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02665" y="1621373"/>
            <a:ext cx="77622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1.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人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比黄花瘦</a:t>
            </a: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《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醉花阴》</a:t>
            </a:r>
          </a:p>
          <a:p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2.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满地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黄花恨</a:t>
            </a: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陈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允平《点绛唇》</a:t>
            </a:r>
          </a:p>
          <a:p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3.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洒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泪向黄花</a:t>
            </a: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石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孝友《水调歌头》</a:t>
            </a:r>
          </a:p>
          <a:p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4.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明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日黄花蝶也愁</a:t>
            </a:r>
            <a:r>
              <a:rPr lang="en-US" altLang="zh-CN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—</a:t>
            </a:r>
            <a:r>
              <a:rPr lang="zh-CN" altLang="en-US" sz="3200" b="1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苏</a:t>
            </a:r>
            <a:r>
              <a:rPr lang="zh-CN" altLang="en-US" sz="3200" b="1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  <a:sym typeface="+mn-ea"/>
              </a:rPr>
              <a:t>轼《南乡子》</a:t>
            </a:r>
          </a:p>
        </p:txBody>
      </p:sp>
      <p:sp>
        <p:nvSpPr>
          <p:cNvPr id="119815" name="Text Box 7"/>
          <p:cNvSpPr txBox="1"/>
          <p:nvPr/>
        </p:nvSpPr>
        <p:spPr>
          <a:xfrm>
            <a:off x="3217361" y="3918428"/>
            <a:ext cx="6406641" cy="12003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9525">
            <a:solidFill>
              <a:srgbClr val="FF0000"/>
            </a:solidFill>
          </a:ln>
        </p:spPr>
        <p:txBody>
          <a:bodyPr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/>
              <a:t>结论</a:t>
            </a:r>
            <a:r>
              <a:rPr lang="zh-CN" altLang="en-US" sz="3600" b="1" smtClean="0"/>
              <a:t>：黄花比喻</a:t>
            </a:r>
            <a:r>
              <a:rPr lang="zh-CN" altLang="en-US" sz="3600" b="1"/>
              <a:t>女子憔悴的容颜、孤苦飘零的晚境。</a:t>
            </a:r>
            <a:endParaRPr lang="en-US" altLang="zh-CN" sz="3600" b="1"/>
          </a:p>
        </p:txBody>
      </p:sp>
      <p:sp>
        <p:nvSpPr>
          <p:cNvPr id="9" name="TextBox 6"/>
          <p:cNvSpPr txBox="1"/>
          <p:nvPr/>
        </p:nvSpPr>
        <p:spPr>
          <a:xfrm>
            <a:off x="4020185" y="292477"/>
            <a:ext cx="3584726" cy="615315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意象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之</a:t>
            </a:r>
            <a:r>
              <a:rPr lang="en-US" altLang="zh-CN" sz="4000" b="1"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4000" b="1">
                <a:latin typeface="仿宋" panose="02010609060101010101" pitchFamily="49" charset="-122"/>
                <a:ea typeface="仿宋" panose="02010609060101010101" pitchFamily="49" charset="-122"/>
              </a:rPr>
              <a:t>黄花</a:t>
            </a:r>
            <a:r>
              <a:rPr lang="en-US" altLang="zh-CN" sz="4000" b="1" smtClean="0">
                <a:latin typeface="仿宋" panose="02010609060101010101" pitchFamily="49" charset="-122"/>
                <a:ea typeface="仿宋" panose="02010609060101010101" pitchFamily="49" charset="-122"/>
              </a:rPr>
              <a:t>”</a:t>
            </a:r>
            <a:endParaRPr lang="zh-CN" altLang="en-US" sz="4000" b="1"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5466" y="4892515"/>
            <a:ext cx="3166534" cy="182155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custDataLst>
      <p:tags r:id="rId7"/>
    </p:custDataLst>
  </p:cSld>
  <p:clrMapOvr>
    <a:masterClrMapping/>
  </p:clrMapOvr>
  <mc:AlternateContent>
    <mc:Choice xmlns:p14="http://schemas.microsoft.com/office/powerpoint/2010/main" Requires="p14">
      <p:transition>
        <p14:prism dir="u"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9815" grpId="0"/>
      <p:bldP spid="9" grpId="0"/>
    </p:bldLst>
  </p:timing>
</p:sld>
</file>

<file path=ppt/tags/tag1.xml><?xml version="1.0" encoding="utf-8"?>
<p:tagLst xmlns:p="http://schemas.openxmlformats.org/presentationml/2006/main">
  <p:tag name="TIMING" val="|2.5|1.6|0.8|0.7|0.9"/>
</p:tagLst>
</file>

<file path=ppt/tags/tag10.xml><?xml version="1.0" encoding="utf-8"?>
<p:tagLst xmlns:p="http://schemas.openxmlformats.org/presentationml/2006/main">
  <p:tag name="TIMING" val="|0.6|3.2|3.6|7.3|3.6|4"/>
</p:tagLst>
</file>

<file path=ppt/tags/tag11.xml><?xml version="1.0" encoding="utf-8"?>
<p:tagLst xmlns:p="http://schemas.openxmlformats.org/presentationml/2006/main">
  <p:tag name="TIMING" val="|0.7|2.2|0.9|6.2|6.8|13.9"/>
</p:tagLst>
</file>

<file path=ppt/tags/tag12.xml><?xml version="1.0" encoding="utf-8"?>
<p:tagLst xmlns:p="http://schemas.openxmlformats.org/presentationml/2006/main">
  <p:tag name="TIMING" val="|0.6|8.2|3.2|2.5|3|1.6|2.7|6.4|3.3|6.9"/>
</p:tagLst>
</file>

<file path=ppt/tags/tag13.xml><?xml version="1.0" encoding="utf-8"?>
<p:tagLst xmlns:p="http://schemas.openxmlformats.org/presentationml/2006/main">
  <p:tag name="TIMING" val="|4|1.6|0.9|1.5|0.8|1.2|0.8|1.4|0.8|1.7"/>
</p:tagLst>
</file>

<file path=ppt/tags/tag14.xml><?xml version="1.0" encoding="utf-8"?>
<p:tagLst xmlns:p="http://schemas.openxmlformats.org/presentationml/2006/main">
  <p:tag name="TIMING" val="|0.8|1|1.3|0.9|6.6|4.5"/>
</p:tagLst>
</file>

<file path=ppt/tags/tag15.xml><?xml version="1.0" encoding="utf-8"?>
<p:tagLst xmlns:p="http://schemas.openxmlformats.org/presentationml/2006/main">
  <p:tag name="KSO_WM_SLIDE_MODEL_TYPE" val="cover"/>
  <p:tag name="TIMING" val="|0.7|0.5|0.6"/>
</p:tagLst>
</file>

<file path=ppt/tags/tag16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KSO_WM_SLIDE_MODEL_TYPE" val="cover"/>
  <p:tag name="TIMING" val="|0.7|0.5|0.6"/>
</p:tagLst>
</file>

<file path=ppt/tags/tag3.xml><?xml version="1.0" encoding="utf-8"?>
<p:tagLst xmlns:p="http://schemas.openxmlformats.org/presentationml/2006/main">
  <p:tag name="TIMING" val="|0.5|0.5|1.6|0.9"/>
</p:tagLst>
</file>

<file path=ppt/tags/tag4.xml><?xml version="1.0" encoding="utf-8"?>
<p:tagLst xmlns:p="http://schemas.openxmlformats.org/presentationml/2006/main">
  <p:tag name="TIMING" val="|0.5|1|0.6|0.4|0.4"/>
</p:tagLst>
</file>

<file path=ppt/tags/tag5.xml><?xml version="1.0" encoding="utf-8"?>
<p:tagLst xmlns:p="http://schemas.openxmlformats.org/presentationml/2006/main">
  <p:tag name="TIMING" val="|1.2|5.1|2.1|1.9|1.3|1.5|1.3|1.4"/>
</p:tagLst>
</file>

<file path=ppt/tags/tag6.xml><?xml version="1.0" encoding="utf-8"?>
<p:tagLst xmlns:p="http://schemas.openxmlformats.org/presentationml/2006/main">
  <p:tag name="TIMING" val="|0.7|1.6|2.8|2.7|3.4|2.1|8.5|5.4|13.1|11.9|1.8"/>
</p:tagLst>
</file>

<file path=ppt/tags/tag7.xml><?xml version="1.0" encoding="utf-8"?>
<p:tagLst xmlns:p="http://schemas.openxmlformats.org/presentationml/2006/main">
  <p:tag name="TIMING" val="|1.3|3.5|3|1.6|3.8|1.8|7.9|4.8"/>
</p:tagLst>
</file>

<file path=ppt/tags/tag8.xml><?xml version="1.0" encoding="utf-8"?>
<p:tagLst xmlns:p="http://schemas.openxmlformats.org/presentationml/2006/main">
  <p:tag name="TIMING" val="|2.5|1.3|2.3|7.5|11|7.8"/>
</p:tagLst>
</file>

<file path=ppt/tags/tag9.xml><?xml version="1.0" encoding="utf-8"?>
<p:tagLst xmlns:p="http://schemas.openxmlformats.org/presentationml/2006/main">
  <p:tag name="TIMING" val="|0.5|3.3|3.5|17.9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10600030101010101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92</Paragraphs>
  <Slides>16</Slides>
  <Notes>12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36">
      <vt:lpstr>Arial</vt:lpstr>
      <vt:lpstr>Calibri Light</vt:lpstr>
      <vt:lpstr>Calibri</vt:lpstr>
      <vt:lpstr>等线</vt:lpstr>
      <vt:lpstr>方正宋刻本秀楷简体</vt:lpstr>
      <vt:lpstr>等线 Light</vt:lpstr>
      <vt:lpstr>宋体</vt:lpstr>
      <vt:lpstr>方正启体简体</vt:lpstr>
      <vt:lpstr>华文行楷</vt:lpstr>
      <vt:lpstr>Century Gothic</vt:lpstr>
      <vt:lpstr>冬青黑体简体中文 W3</vt:lpstr>
      <vt:lpstr>创艺简隶书</vt:lpstr>
      <vt:lpstr>黑体</vt:lpstr>
      <vt:lpstr>华文楷体</vt:lpstr>
      <vt:lpstr>楷体</vt:lpstr>
      <vt:lpstr>仿宋</vt:lpstr>
      <vt:lpstr>华文隶书</vt:lpstr>
      <vt:lpstr>Times New Roman</vt:lpstr>
      <vt:lpstr>华文新魏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2021-07-30T16:36:40.469</cp:lastPrinted>
  <dcterms:created xsi:type="dcterms:W3CDTF">2021-07-30T16:36:40Z</dcterms:created>
  <dcterms:modified xsi:type="dcterms:W3CDTF">2021-07-30T08:36:43Z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